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media/image43.png" ContentType="image/png"/>
  <Override PartName="/ppt/media/image88.png" ContentType="image/png"/>
  <Override PartName="/ppt/media/image45.png" ContentType="image/png"/>
  <Override PartName="/ppt/media/image47.png" ContentType="image/png"/>
  <Override PartName="/ppt/media/image49.png" ContentType="image/png"/>
  <Override PartName="/ppt/slides/slide61.xml" ContentType="application/vnd.openxmlformats-officedocument.presentationml.slide+xml"/>
  <Override PartName="/ppt/slides/slide63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media/image91.png" ContentType="image/png"/>
  <Override PartName="/ppt/slides/slide24.xml" ContentType="application/vnd.openxmlformats-officedocument.presentationml.slide+xml"/>
  <Override PartName="/ppt/media/image93.png" ContentType="image/png"/>
  <Override PartName="/ppt/slides/slide26.xml" ContentType="application/vnd.openxmlformats-officedocument.presentationml.slide+xml"/>
  <Override PartName="/ppt/media/image50.png" ContentType="image/png"/>
  <Override PartName="/ppt/media/image95.png" ContentType="image/png"/>
  <Override PartName="/ppt/slides/slide28.xml" ContentType="application/vnd.openxmlformats-officedocument.presentationml.slide+xml"/>
  <Override PartName="/ppt/media/image52.png" ContentType="image/png"/>
  <Override PartName="/ppt/media/image97.png" ContentType="image/png"/>
  <Override PartName="/ppt/media/image54.png" ContentType="image/png"/>
  <Override PartName="/ppt/media/image99.png" ContentType="image/png"/>
  <Override PartName="/ppt/media/image11.png" ContentType="image/png"/>
  <Override PartName="/ppt/media/image56.png" ContentType="image/png"/>
  <Override PartName="/ppt/media/image13.png" ContentType="image/png"/>
  <Override PartName="/ppt/media/image58.png" ContentType="image/png"/>
  <Override PartName="/ppt/media/image15.png" ContentType="image/png"/>
  <Override PartName="/ppt/media/image101.png" ContentType="image/png"/>
  <Override PartName="/ppt/media/image17.png" ContentType="image/png"/>
  <Override PartName="/ppt/media/image19.png" ContentType="image/pn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media/image61.png" ContentType="image/png"/>
  <Override PartName="/ppt/slides/slide39.xml" ContentType="application/vnd.openxmlformats-officedocument.presentationml.slide+xml"/>
  <Override PartName="/ppt/media/image63.png" ContentType="image/png"/>
  <Override PartName="/ppt/media/image20.png" ContentType="image/png"/>
  <Override PartName="/ppt/media/image65.png" ContentType="image/png"/>
  <Override PartName="/ppt/media/image22.png" ContentType="image/png"/>
  <Override PartName="/ppt/media/image67.png" ContentType="image/png"/>
  <Override PartName="/ppt/media/image24.png" ContentType="image/png"/>
  <Override PartName="/ppt/media/image69.png" ContentType="image/png"/>
  <Override PartName="/ppt/media/image26.png" ContentType="image/png"/>
  <Override PartName="/ppt/media/image28.png" ContentType="image/png"/>
  <Override PartName="/ppt/tableStyles.xml" ContentType="application/vnd.openxmlformats-officedocument.presentationml.tableStyles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media/image70.png" ContentType="image/png"/>
  <Override PartName="/ppt/slides/slide48.xml" ContentType="application/vnd.openxmlformats-officedocument.presentationml.slide+xml"/>
  <Override PartName="/ppt/media/image72.png" ContentType="image/png"/>
  <Override PartName="/ppt/media/image74.png" ContentType="image/png"/>
  <Override PartName="/ppt/media/image31.png" ContentType="image/png"/>
  <Override PartName="/ppt/media/image76.png" ContentType="image/png"/>
  <Override PartName="/ppt/media/image33.png" ContentType="image/png"/>
  <Override PartName="/ppt/media/image78.png" ContentType="image/png"/>
  <Override PartName="/ppt/media/image35.png" ContentType="image/png"/>
  <Override PartName="/ppt/media/image37.png" ContentType="image/png"/>
  <Override PartName="/ppt/media/image1.png" ContentType="image/png"/>
  <Override PartName="/ppt/media/image39.png" ContentType="image/png"/>
  <Override PartName="/ppt/media/image3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media/image7.png" ContentType="image/pn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media/image9.png" ContentType="image/png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3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57.xml" ContentType="application/vnd.openxmlformats-officedocument.presentationml.slide+xml"/>
  <Override PartName="/ppt/media/image81.png" ContentType="image/png"/>
  <Override PartName="/ppt/slides/slide14.xml" ContentType="application/vnd.openxmlformats-officedocument.presentationml.slide+xml"/>
  <Override PartName="/ppt/slides/slide59.xml" ContentType="application/vnd.openxmlformats-officedocument.presentationml.slide+xml"/>
  <Override PartName="/ppt/media/image83.png" ContentType="image/png"/>
  <Override PartName="/ppt/slides/slide16.xml" ContentType="application/vnd.openxmlformats-officedocument.presentationml.slide+xml"/>
  <Override PartName="/ppt/media/image40.png" ContentType="image/png"/>
  <Override PartName="/ppt/media/image85.png" ContentType="image/png"/>
  <Override PartName="/ppt/slides/slide18.xml" ContentType="application/vnd.openxmlformats-officedocument.presentationml.slide+xml"/>
  <Override PartName="/ppt/media/image42.png" ContentType="image/png"/>
  <Override PartName="/ppt/media/image87.png" ContentType="image/png"/>
  <Override PartName="/ppt/media/image44.png" ContentType="image/png"/>
  <Override PartName="/ppt/media/image89.png" ContentType="image/png"/>
  <Override PartName="/ppt/media/image46.png" ContentType="image/png"/>
  <Override PartName="/ppt/media/image48.png" ContentType="image/png"/>
  <Override PartName="/ppt/slides/slide60.xml" ContentType="application/vnd.openxmlformats-officedocument.presentationml.slide+xml"/>
  <Override PartName="/ppt/slides/slide62.xml" ContentType="application/vnd.openxmlformats-officedocument.presentationml.slide+xml"/>
  <Override PartName="/ppt/slides/slide21.xml" ContentType="application/vnd.openxmlformats-officedocument.presentationml.slide+xml"/>
  <Override PartName="/ppt/media/image90.png" ContentType="image/png"/>
  <Override PartName="/ppt/slides/slide23.xml" ContentType="application/vnd.openxmlformats-officedocument.presentationml.slide+xml"/>
  <Override PartName="/ppt/media/image92.png" ContentType="image/png"/>
  <Override PartName="/ppt/slides/slide25.xml" ContentType="application/vnd.openxmlformats-officedocument.presentationml.slide+xml"/>
  <Override PartName="/ppt/media/image94.png" ContentType="image/png"/>
  <Override PartName="/ppt/slides/slide27.xml" ContentType="application/vnd.openxmlformats-officedocument.presentationml.slide+xml"/>
  <Override PartName="/ppt/media/image51.png" ContentType="image/png"/>
  <Override PartName="/ppt/media/image96.png" ContentType="image/png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media/image53.png" ContentType="image/png"/>
  <Override PartName="/ppt/media/image98.png" ContentType="image/png"/>
  <Override PartName="/ppt/media/image10.png" ContentType="image/png"/>
  <Override PartName="/ppt/theme/theme1.xml" ContentType="application/vnd.openxmlformats-officedocument.theme+xml"/>
  <Override PartName="/ppt/media/image55.png" ContentType="image/png"/>
  <Override PartName="/ppt/media/image12.png" ContentType="image/png"/>
  <Override PartName="/ppt/media/image57.png" ContentType="image/png"/>
  <Override PartName="/ppt/media/image14.png" ContentType="image/png"/>
  <Override PartName="/ppt/media/image59.png" ContentType="image/png"/>
  <Override PartName="/ppt/media/image100.png" ContentType="image/png"/>
  <Override PartName="/ppt/media/image16.png" ContentType="image/png"/>
  <Override PartName="/ppt/media/image18.png" ContentType="image/png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media/image60.png" ContentType="image/png"/>
  <Override PartName="/ppt/slides/slide38.xml" ContentType="application/vnd.openxmlformats-officedocument.presentationml.slide+xml"/>
  <Override PartName="/ppt/media/image62.png" ContentType="image/png"/>
  <Override PartName="/ppt/media/image64.png" ContentType="image/png"/>
  <Override PartName="/ppt/media/image21.png" ContentType="image/png"/>
  <Override PartName="/ppt/media/image66.png" ContentType="image/png"/>
  <Override PartName="/ppt/media/image23.png" ContentType="image/png"/>
  <Override PartName="/ppt/media/image68.png" ContentType="image/png"/>
  <Override PartName="/ppt/media/image25.png" ContentType="image/png"/>
  <Override PartName="/ppt/media/image27.png" ContentType="image/png"/>
  <Override PartName="/ppt/media/image29.png" ContentType="image/png"/>
  <Override PartName="/ppt/viewProps.xml" ContentType="application/vnd.openxmlformats-officedocument.presentationml.viewProps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media/image71.png" ContentType="image/png"/>
  <Override PartName="/ppt/slides/slide49.xml" ContentType="application/vnd.openxmlformats-officedocument.presentationml.slide+xml"/>
  <Override PartName="/ppt/media/image73.png" ContentType="image/png"/>
  <Override PartName="/ppt/media/image30.png" ContentType="image/png"/>
  <Override PartName="/ppt/media/image75.png" ContentType="image/png"/>
  <Override PartName="/ppt/media/image32.png" ContentType="image/png"/>
  <Override PartName="/ppt/media/image77.png" ContentType="image/png"/>
  <Override PartName="/ppt/media/image34.png" ContentType="image/png"/>
  <Override PartName="/ppt/media/image79.png" ContentType="image/png"/>
  <Override PartName="/ppt/media/image36.png" ContentType="image/png"/>
  <Override PartName="/ppt/media/image0.png" ContentType="image/png"/>
  <Override PartName="/ppt/media/image38.png" ContentType="image/png"/>
  <Override PartName="/ppt/media/image2.png" ContentType="image/png"/>
  <Override PartName="/ppt/media/image4.png" ContentType="image/png"/>
  <Override PartName="/ppt/media/image6.png" ContentType="image/png"/>
  <Override PartName="/ppt/slideLayouts/slideLayout2.xml" ContentType="application/vnd.openxmlformats-officedocument.presentationml.slideLayout+xml"/>
  <Override PartName="/ppt/slides/slide2.xml" ContentType="application/vnd.openxmlformats-officedocument.presentationml.slide+xml"/>
  <Override PartName="/ppt/media/image8.png" ContentType="image/png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56.xml" ContentType="application/vnd.openxmlformats-officedocument.presentationml.slide+xml"/>
  <Override PartName="/ppt/media/image80.png" ContentType="image/png"/>
  <Override PartName="/ppt/slides/slide13.xml" ContentType="application/vnd.openxmlformats-officedocument.presentationml.slide+xml"/>
  <Override PartName="/ppt/slides/slide58.xml" ContentType="application/vnd.openxmlformats-officedocument.presentationml.slide+xml"/>
  <Override PartName="/ppt/media/image82.png" ContentType="image/png"/>
  <Override PartName="/ppt/slides/slide15.xml" ContentType="application/vnd.openxmlformats-officedocument.presentationml.slide+xml"/>
  <Override PartName="/ppt/media/image84.png" ContentType="image/png"/>
  <Override PartName="/ppt/slides/slide17.xml" ContentType="application/vnd.openxmlformats-officedocument.presentationml.slide+xml"/>
  <Override PartName="/ppt/media/image41.png" ContentType="image/png"/>
  <Override PartName="/ppt/media/image86.png" ContentType="image/png"/>
  <Override PartName="/ppt/slides/slide1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extLst>
    <p:ext uri="{537F1731-AC98-46A8-F11A-0C81C58B1AEE}"/>
    <p:ext uri="{F001CC37-2F80-4A86-A0AD-712D15ED3992}"/>
    <p:ext uri="{7374795C-FC48-4678-20DF-CE880EB68E3B}"/>
  </p:extLst>
</p:presentationPr>
</file>

<file path=ppt/tableStyles.xml><?xml version="1.0" encoding="utf-8"?>
<a:tblStyleLst xmlns:a="http://schemas.openxmlformats.org/drawingml/2006/main" def="{09324F7C-EB80-46F6-4FC0-A89ACC4BBB64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theme" Target="theme/them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D440-589D-4015-EC96-D7A374811051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3BA5-EFCF-4CD9-82C8-F526960DC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B0516BA-1DE5-4BFC-CB79-1BB741DB37AF}"/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DB03-F34E-4B1A-2A23-187C084C48E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720-C11B-44D3-182C-A4C23D0C8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85FE872-1918-4EE0-40CE-87455146F56F}"/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70B2-9099-4462-F92D-23AA81C7880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C763-1578-40DA-9C23-BAAF130F2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2126F65-E9C9-4D0A-8A9B-B01F9146B256}"/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89B4-5DC5-440E-9A5F-C5B321F293D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9293-5C1D-41EE-4501-30B0A926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1140DE9-AB5D-42C6-4FD9-DE121C301302}"/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4B99-1CD7-4308-05FD-75ABDAD467D6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CB91-D3C9-4853-57A0-B2C31FFF4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910573C-3F69-419B-0884-36B6C8AC14F6}"/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6595-3AF9-4D78-766B-637F89EC7FF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06DC-823D-4C2A-33D6-0369CB253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66262AC-4F1C-4021-27A6-310ACF5C3C66}"/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3A0E-659F-4C84-C96D-180949CB04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A151-F9DB-4E94-6F18-9E2E9246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99F1648-966D-401E-08D2-C9FF20EDDCF5}"/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D3DB-11AE-481C-A951-C8F32F6D830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6171B-0D0B-4B69-6D28-029ECDFE1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58EE46B-CCE3-4312-3E5C-0CA26C348C20}"/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19F1-BFD7-48D6-0D5A-DD822112F75B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5306-52DE-4165-992C-2792234BE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3DA099C-0407-46C6-4D4F-EFD6DAFBB022}"/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5925-94B6-4744-9835-FE2F7F5864F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386-8E7E-427F-67AF-246701594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4868E2D-C0FA-4FEC-DF90-3EC3CA67B1BC}"/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EC9D-2369-40F9-A1D0-125CAD3E6D3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173A-95A7-4D80-EC08-1091D0699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0B9EF1D-FAB1-4C4A-B3B5-C8F51E500CCD}"/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82E6-48B8-4366-734F-63464959276D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A927-9689-45B7-373B-E66B9BE2B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454C337-CAD7-4743-710A-88BE00217140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8.png"/><Relationship Id="rId3" Type="http://schemas.openxmlformats.org/officeDocument/2006/relationships/image" Target="/ppt/media/image19.png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20.png"/><Relationship Id="rId3" Type="http://schemas.openxmlformats.org/officeDocument/2006/relationships/image" Target="/ppt/media/image21.png"/><Relationship Id="rId4" Type="http://schemas.openxmlformats.org/officeDocument/2006/relationships/image" Target="/ppt/media/image22.png"/><Relationship Id="rId5" Type="http://schemas.openxmlformats.org/officeDocument/2006/relationships/image" Target="/ppt/media/image23.png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24.png"/><Relationship Id="rId3" Type="http://schemas.openxmlformats.org/officeDocument/2006/relationships/image" Target="/ppt/media/image25.png"/><Relationship Id="rId4" Type="http://schemas.openxmlformats.org/officeDocument/2006/relationships/image" Target="/ppt/media/image26.png"/><Relationship Id="rId5" Type="http://schemas.openxmlformats.org/officeDocument/2006/relationships/image" Target="/ppt/media/image27.png"/><Relationship Id="rId6" Type="http://schemas.openxmlformats.org/officeDocument/2006/relationships/image" Target="/ppt/media/image28.png"/><Relationship Id="rId7" Type="http://schemas.openxmlformats.org/officeDocument/2006/relationships/image" Target="/ppt/media/image29.png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0.png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1.png"/><Relationship Id="rId3" Type="http://schemas.openxmlformats.org/officeDocument/2006/relationships/image" Target="/ppt/media/image32.png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3.png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4.png"/><Relationship Id="rId3" Type="http://schemas.openxmlformats.org/officeDocument/2006/relationships/image" Target="/ppt/media/image35.png"/><Relationship Id="rId4" Type="http://schemas.openxmlformats.org/officeDocument/2006/relationships/image" Target="/ppt/media/image36.png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0.png"/><Relationship Id="rId3" Type="http://schemas.openxmlformats.org/officeDocument/2006/relationships/image" Target="/ppt/media/image1.png"/><Relationship Id="rId4" Type="http://schemas.openxmlformats.org/officeDocument/2006/relationships/image" Target="/ppt/media/image2.png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7.png"/><Relationship Id="rId3" Type="http://schemas.openxmlformats.org/officeDocument/2006/relationships/image" Target="/ppt/media/image38.png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9.png"/><Relationship Id="rId3" Type="http://schemas.openxmlformats.org/officeDocument/2006/relationships/image" Target="/ppt/media/image40.png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1.png"/><Relationship Id="rId3" Type="http://schemas.openxmlformats.org/officeDocument/2006/relationships/image" Target="/ppt/media/image42.png"/><Relationship Id="rId4" Type="http://schemas.openxmlformats.org/officeDocument/2006/relationships/image" Target="/ppt/media/image43.png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4.png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5.png"/><Relationship Id="rId3" Type="http://schemas.openxmlformats.org/officeDocument/2006/relationships/image" Target="/ppt/media/image46.png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.png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7.png"/><Relationship Id="rId3" Type="http://schemas.openxmlformats.org/officeDocument/2006/relationships/image" Target="/ppt/media/image48.png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9.png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50.png"/><Relationship Id="rId3" Type="http://schemas.openxmlformats.org/officeDocument/2006/relationships/image" Target="/ppt/media/image51.png"/><Relationship Id="rId4" Type="http://schemas.openxmlformats.org/officeDocument/2006/relationships/image" Target="/ppt/media/image52.png"/><Relationship Id="rId5" Type="http://schemas.openxmlformats.org/officeDocument/2006/relationships/image" Target="/ppt/media/image53.png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.png"/><Relationship Id="rId3" Type="http://schemas.openxmlformats.org/officeDocument/2006/relationships/image" Target="/ppt/media/image5.png"/><Relationship Id="rId4" Type="http://schemas.openxmlformats.org/officeDocument/2006/relationships/image" Target="/ppt/media/image6.png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54.png"/><Relationship Id="rId3" Type="http://schemas.openxmlformats.org/officeDocument/2006/relationships/image" Target="/ppt/media/image55.png"/><Relationship Id="rId4" Type="http://schemas.openxmlformats.org/officeDocument/2006/relationships/image" Target="/ppt/media/image56.png"/><Relationship Id="rId5" Type="http://schemas.openxmlformats.org/officeDocument/2006/relationships/image" Target="/ppt/media/image57.png"/><Relationship Id="rId6" Type="http://schemas.openxmlformats.org/officeDocument/2006/relationships/image" Target="/ppt/media/image58.png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59.png"/><Relationship Id="rId3" Type="http://schemas.openxmlformats.org/officeDocument/2006/relationships/image" Target="/ppt/media/image60.png"/><Relationship Id="rId4" Type="http://schemas.openxmlformats.org/officeDocument/2006/relationships/image" Target="/ppt/media/image61.png"/><Relationship Id="rId5" Type="http://schemas.openxmlformats.org/officeDocument/2006/relationships/image" Target="/ppt/media/image62.png"/><Relationship Id="rId6" Type="http://schemas.openxmlformats.org/officeDocument/2006/relationships/image" Target="/ppt/media/image63.png"/><Relationship Id="rId7" Type="http://schemas.openxmlformats.org/officeDocument/2006/relationships/image" Target="/ppt/media/image64.png"/><Relationship Id="rId8" Type="http://schemas.openxmlformats.org/officeDocument/2006/relationships/image" Target="/ppt/media/image65.png"/><Relationship Id="rId9" Type="http://schemas.openxmlformats.org/officeDocument/2006/relationships/image" Target="/ppt/media/image66.png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67.png"/><Relationship Id="rId3" Type="http://schemas.openxmlformats.org/officeDocument/2006/relationships/image" Target="/ppt/media/image68.png"/><Relationship Id="rId4" Type="http://schemas.openxmlformats.org/officeDocument/2006/relationships/image" Target="/ppt/media/image69.png"/><Relationship Id="rId5" Type="http://schemas.openxmlformats.org/officeDocument/2006/relationships/image" Target="/ppt/media/image70.png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1.png"/><Relationship Id="rId3" Type="http://schemas.openxmlformats.org/officeDocument/2006/relationships/image" Target="/ppt/media/image72.png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.png"/><Relationship Id="rId3" Type="http://schemas.openxmlformats.org/officeDocument/2006/relationships/image" Target="/ppt/media/image8.png"/><Relationship Id="rId4" Type="http://schemas.openxmlformats.org/officeDocument/2006/relationships/image" Target="/ppt/media/image9.png"/><Relationship Id="rId5" Type="http://schemas.openxmlformats.org/officeDocument/2006/relationships/image" Target="/ppt/media/image10.png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3.png"/><Relationship Id="rId3" Type="http://schemas.openxmlformats.org/officeDocument/2006/relationships/image" Target="/ppt/media/image74.png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5.png"/><Relationship Id="rId3" Type="http://schemas.openxmlformats.org/officeDocument/2006/relationships/image" Target="/ppt/media/image76.png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7.png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8.png"/><Relationship Id="rId3" Type="http://schemas.openxmlformats.org/officeDocument/2006/relationships/image" Target="/ppt/media/image79.png"/><Relationship Id="rId4" Type="http://schemas.openxmlformats.org/officeDocument/2006/relationships/image" Target="/ppt/media/image80.png"/><Relationship Id="rId5" Type="http://schemas.openxmlformats.org/officeDocument/2006/relationships/image" Target="/ppt/media/image81.png"/><Relationship Id="rId6" Type="http://schemas.openxmlformats.org/officeDocument/2006/relationships/image" Target="/ppt/media/image82.png"/><Relationship Id="rId7" Type="http://schemas.openxmlformats.org/officeDocument/2006/relationships/image" Target="/ppt/media/image83.png"/><Relationship Id="rId8" Type="http://schemas.openxmlformats.org/officeDocument/2006/relationships/image" Target="/ppt/media/image84.png"/><Relationship Id="rId9" Type="http://schemas.openxmlformats.org/officeDocument/2006/relationships/image" Target="/ppt/media/image85.png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86.png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87.png"/><Relationship Id="rId3" Type="http://schemas.openxmlformats.org/officeDocument/2006/relationships/image" Target="/ppt/media/image88.png"/><Relationship Id="rId4" Type="http://schemas.openxmlformats.org/officeDocument/2006/relationships/image" Target="/ppt/media/image89.png"/><Relationship Id="rId5" Type="http://schemas.openxmlformats.org/officeDocument/2006/relationships/image" Target="/ppt/media/image90.png"/><Relationship Id="rId6" Type="http://schemas.openxmlformats.org/officeDocument/2006/relationships/image" Target="/ppt/media/image91.png"/><Relationship Id="rId7" Type="http://schemas.openxmlformats.org/officeDocument/2006/relationships/image" Target="/ppt/media/image92.png"/><Relationship Id="rId8" Type="http://schemas.openxmlformats.org/officeDocument/2006/relationships/image" Target="/ppt/media/image93.png"/><Relationship Id="rId9" Type="http://schemas.openxmlformats.org/officeDocument/2006/relationships/image" Target="/ppt/media/image94.png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95.png"/><Relationship Id="rId3" Type="http://schemas.openxmlformats.org/officeDocument/2006/relationships/image" Target="/ppt/media/image96.png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97.png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1.png"/><Relationship Id="rId3" Type="http://schemas.openxmlformats.org/officeDocument/2006/relationships/hyperlink" Target="https://baike.baidu.com/item/%E5%8F%AF%E6%89%A7%E8%A1%8C%E6%96%87%E4%BB%B6" TargetMode="External"/><Relationship Id="rId4" Type="http://schemas.openxmlformats.org/officeDocument/2006/relationships/hyperlink" Target="https://baike.baidu.com/item/%E5%8F%AF%E6%89%A7%E8%A1%8C%E6%96%87%E4%BB%B6" TargetMode="External"/><Relationship Id="rId5" Type="http://schemas.openxmlformats.org/officeDocument/2006/relationships/hyperlink" Target="https://baike.baidu.com/item/%E5%8F%AF%E6%89%A7%E8%A1%8C%E6%96%87%E4%BB%B6" TargetMode="External"/><Relationship Id="rId6" Type="http://schemas.openxmlformats.org/officeDocument/2006/relationships/hyperlink" Target="https://baike.baidu.com/item/%E5%8F%AF%E6%89%A7%E8%A1%8C%E6%96%87%E4%BB%B6" TargetMode="External"/><Relationship Id="rId7" Type="http://schemas.openxmlformats.org/officeDocument/2006/relationships/hyperlink" Target="https://baike.baidu.com/item/%E5%8F%AF%E6%89%A7%E8%A1%8C%E6%96%87%E4%BB%B6" TargetMode="Externa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98.png"/><Relationship Id="rId3" Type="http://schemas.openxmlformats.org/officeDocument/2006/relationships/image" Target="/ppt/media/image99.png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00.png"/><Relationship Id="rId3" Type="http://schemas.openxmlformats.org/officeDocument/2006/relationships/image" Target="/ppt/media/image101.png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2.png"/><Relationship Id="rId3" Type="http://schemas.openxmlformats.org/officeDocument/2006/relationships/image" Target="/ppt/media/image13.png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4.png"/><Relationship Id="rId3" Type="http://schemas.openxmlformats.org/officeDocument/2006/relationships/image" Target="/ppt/media/image15.png"/><Relationship Id="rId4" Type="http://schemas.openxmlformats.org/officeDocument/2006/relationships/image" Target="/ppt/media/image16.png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7.png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94EC5DEB-6041-4A4B-D739-4DF05C4C91B6}"/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Combination 98"/>
          <p:cNvGrpSpPr/>
          <p:nvPr/>
        </p:nvGrpSpPr>
        <p:grpSpPr>
          <a:xfrm>
            <a:off x="318" y="318"/>
            <a:ext cx="1012901" cy="987425"/>
            <a:chOff x="318" y="318"/>
            <a:chExt cx="1012901" cy="987425"/>
          </a:xfrm>
        </p:grpSpPr>
        <p:sp>
          <p:nvSpPr>
            <p:cNvPr id="99" name="VectorPath 99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100" name="VectorPath 100"/>
            <p:cNvSpPr/>
            <p:nvPr/>
          </p:nvSpPr>
          <p:spPr>
            <a:xfrm>
              <a:off x="502730" y="363868"/>
              <a:ext cx="510489" cy="555244"/>
            </a:xfrm>
            <a:custGeom>
              <a:rect l="l" t="t" r="r" b="b"/>
              <a:pathLst>
                <a:path w="510489" h="555244">
                  <a:moveTo>
                    <a:pt x="319405" y="0"/>
                  </a:moveTo>
                  <a:lnTo>
                    <a:pt x="510489" y="2858"/>
                  </a:lnTo>
                  <a:lnTo>
                    <a:pt x="191567" y="555244"/>
                  </a:lnTo>
                  <a:lnTo>
                    <a:pt x="0" y="553238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101" name="TextBox101"/>
          <p:cNvSpPr txBox="1"/>
          <p:nvPr/>
        </p:nvSpPr>
        <p:spPr>
          <a:xfrm>
            <a:off x="3422015" y="1378925"/>
            <a:ext cx="354965" cy="4188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</a:p>
        </p:txBody>
      </p:sp>
      <p:sp>
        <p:nvSpPr>
          <p:cNvPr id="102" name="VectorPath 102"/>
          <p:cNvSpPr/>
          <p:nvPr/>
        </p:nvSpPr>
        <p:spPr>
          <a:xfrm>
            <a:off x="3768090" y="1307465"/>
            <a:ext cx="730885" cy="496570"/>
          </a:xfrm>
          <a:custGeom>
            <a:rect l="l" t="t" r="r" b="b"/>
            <a:pathLst>
              <a:path w="730885" h="496570">
                <a:moveTo>
                  <a:pt x="0" y="0"/>
                </a:moveTo>
                <a:lnTo>
                  <a:pt x="730885" y="0"/>
                </a:lnTo>
                <a:lnTo>
                  <a:pt x="730885" y="496570"/>
                </a:lnTo>
                <a:lnTo>
                  <a:pt x="0" y="49657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03" name="TextBox103"/>
          <p:cNvSpPr txBox="1"/>
          <p:nvPr/>
        </p:nvSpPr>
        <p:spPr>
          <a:xfrm>
            <a:off x="4233545" y="1378925"/>
            <a:ext cx="264804" cy="4188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U</a:t>
            </a:r>
          </a:p>
        </p:txBody>
      </p:sp>
      <p:sp>
        <p:nvSpPr>
          <p:cNvPr id="104" name="TextBox104"/>
          <p:cNvSpPr txBox="1"/>
          <p:nvPr/>
        </p:nvSpPr>
        <p:spPr>
          <a:xfrm>
            <a:off x="412750" y="342312"/>
            <a:ext cx="5417820" cy="414089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922020" marR="0" indent="0" eaLnBrk="0">
              <a:lnSpc>
                <a:spcPct val="100000"/>
              </a:lnSpc>
              <a:spcAft>
                <a:spcPts val="1504"/>
              </a:spcAft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令系统的分类</a:t>
            </a:r>
          </a:p>
          <a:p>
            <a:pPr marL="795655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令系统的结构分为三种类型</a:t>
            </a:r>
          </a:p>
          <a:p>
            <a:pPr marL="0" marR="0" indent="0" eaLnBrk="0">
              <a:lnSpc>
                <a:spcPct val="223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)堆栈结构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3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)累加器结构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3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)通用寄存器结构</a:t>
            </a:r>
          </a:p>
        </p:txBody>
      </p:sp>
      <p:sp>
        <p:nvSpPr>
          <p:cNvPr id="105" name="VectorPath 105"/>
          <p:cNvSpPr/>
          <p:nvPr/>
        </p:nvSpPr>
        <p:spPr>
          <a:xfrm>
            <a:off x="4489450" y="1307465"/>
            <a:ext cx="4632325" cy="496570"/>
          </a:xfrm>
          <a:custGeom>
            <a:rect l="l" t="t" r="r" b="b"/>
            <a:pathLst>
              <a:path w="4632325" h="496570">
                <a:moveTo>
                  <a:pt x="0" y="0"/>
                </a:moveTo>
                <a:lnTo>
                  <a:pt x="4632325" y="0"/>
                </a:lnTo>
                <a:lnTo>
                  <a:pt x="4632325" y="496570"/>
                </a:lnTo>
                <a:lnTo>
                  <a:pt x="0" y="496570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06" name="TextBox106"/>
          <p:cNvSpPr txBox="1"/>
          <p:nvPr/>
        </p:nvSpPr>
        <p:spPr>
          <a:xfrm>
            <a:off x="3777615" y="1378925"/>
            <a:ext cx="5699126" cy="4188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CP</a:t>
            </a:r>
            <a:r>
              <a:rPr baseline="0" lang="en-US" altLang="zh-CN" sz="2750" kern="0" spc="-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中用来存储操作数的存储单元）</a:t>
            </a:r>
          </a:p>
        </p:txBody>
      </p:sp>
      <p:pic>
        <p:nvPicPr>
          <p:cNvPr id="107" name="454C312D-2EC3-4278-FBCD-4A74DEF90E1B"/>
          <p:cNvPicPr>
            <a:picLocks noChangeAspect="1"/>
          </p:cNvPicPr>
          <p:nvPr/>
        </p:nvPicPr>
        <p:blipFill>
          <a:blip r:embed="rId2" cstate="print">
            <a:extLst>
              <a:ext uri="{19CC7B50-8CB6-4683-BA9F-20716890BC70}"/>
            </a:extLst>
          </a:blip>
          <a:srcRect/>
          <a:stretch>
            <a:fillRect/>
          </a:stretch>
        </p:blipFill>
        <p:spPr>
          <a:xfrm>
            <a:off x="3781044" y="1988820"/>
            <a:ext cx="3870960" cy="4107180"/>
          </a:xfrm>
          <a:prstGeom prst="rect">
            <a:avLst/>
          </a:prstGeom>
        </p:spPr>
      </p:pic>
      <p:pic>
        <p:nvPicPr>
          <p:cNvPr id="108" name="3A460694-10A0-4C05-BA92-A0571BE80BFD"/>
          <p:cNvPicPr>
            <a:picLocks noChangeAspect="1"/>
          </p:cNvPicPr>
          <p:nvPr/>
        </p:nvPicPr>
        <p:blipFill>
          <a:blip r:embed="rId3" cstate="print">
            <a:extLst>
              <a:ext uri="{6C43146F-6372-4B50-E2AA-55B7DCE632EB}"/>
            </a:extLst>
          </a:blip>
          <a:srcRect/>
          <a:stretch>
            <a:fillRect/>
          </a:stretch>
        </p:blipFill>
        <p:spPr>
          <a:xfrm>
            <a:off x="7816597" y="1964436"/>
            <a:ext cx="4248912" cy="4131564"/>
          </a:xfrm>
          <a:prstGeom prst="rect">
            <a:avLst/>
          </a:prstGeom>
        </p:spPr>
      </p:pic>
    </p:spTree>
    <p:extLst>
      <p:ext uri="{9C428EC3-0CED-490D-499C-50D8CDCADC9E}"/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VectorPath 109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10" name="TextBox110"/>
          <p:cNvSpPr txBox="1"/>
          <p:nvPr/>
        </p:nvSpPr>
        <p:spPr>
          <a:xfrm>
            <a:off x="318" y="494592"/>
            <a:ext cx="9593896" cy="54492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787082" marR="0" indent="0" eaLnBrk="0">
              <a:lnSpc>
                <a:spcPct val="111718"/>
              </a:lnSpc>
            </a:pPr>
            <a:r>
              <a:rPr lang="en-US" altLang="zh-CN" sz="320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320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Z=X+Y</a:t>
            </a:r>
            <a:r>
              <a:rPr lang="en-US" altLang="zh-CN" sz="3200" kern="0" spc="0" baseline="0" noProof="0" dirty="0" smtClean="0">
                <a:solidFill>
                  <a:srgbClr val="404040"/>
                </a:solidFill>
                <a:latin typeface="STKaiti" pitchFamily="2" charset="0"/>
                <a:ea typeface="STKaiti" pitchFamily="2" charset="0"/>
                <a:cs typeface="STKaiti" pitchFamily="2" charset="0"/>
              </a:rPr>
              <a:t>表达式在不同指令集结构上的实现方法</a:t>
            </a:r>
          </a:p>
        </p:txBody>
      </p:sp>
      <p:graphicFrame>
        <p:nvGraphicFramePr>
          <p:cNvPr id="111" name="Table111"/>
          <p:cNvGraphicFramePr>
            <a:graphicFrameLocks noGrp="1"/>
          </p:cNvGraphicFramePr>
          <p:nvPr/>
        </p:nvGraphicFramePr>
        <p:xfrm>
          <a:off x="495935" y="1122680"/>
          <a:ext cx="11463020" cy="3038475"/>
        </p:xfrm>
        <a:graphic>
          <a:graphicData uri="http://schemas.openxmlformats.org/drawingml/2006/table">
            <a:tbl>
              <a:tblPr firstRow="1" bandRow="1">
                <a:tableStyleId>{42C47B0E-C2E5-4AD2-6CFE-6C6DA28BE71B}</a:tableStyleId>
              </a:tblPr>
              <a:tblGrid>
                <a:gridCol w="3554730"/>
                <a:gridCol w="3954780"/>
                <a:gridCol w="3953510"/>
              </a:tblGrid>
              <a:tr h="953135">
                <a:tc>
                  <a:txBody>
                    <a:bodyPr/>
                    <a:lstStyle/>
                    <a:p>
                      <a:pPr marL="564515" marR="577850" indent="728980" eaLnBrk="0">
                        <a:lnSpc>
                          <a:spcPct val="104698"/>
                        </a:lnSpc>
                        <a:spcBef>
                          <a:spcPts val="148"/>
                        </a:spcBef>
                        <a:spcAft>
                          <a:spcPts val="1190"/>
                        </a:spcAft>
                      </a:pPr>
                      <a:r>
                        <a:rPr lang="en-US" altLang="zh-CN" sz="2350" kern="0" spc="5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累加器</a:t>
                      </a:r>
                      <a:r>
                        <a:rPr baseline="0" lang="en-US" altLang="zh-CN" sz="2350" kern="0" spc="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br>
                        <a:rPr lang="en-US" altLang="zh-CN" dirty="0" smtClean="0" sz="2350" ker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</a:br>
                      <a:r>
                        <a:rPr lang="en-US" altLang="zh-CN" sz="2350" kern="0" spc="-15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（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专用寄存器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）</a:t>
                      </a:r>
                    </a:p>
                  </a:txBody>
                  <a:tcPr marL="12700" marR="12700" marT="31750" marB="1270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9626" marR="809854" indent="696595" eaLnBrk="0">
                        <a:lnSpc>
                          <a:spcPct val="101152"/>
                        </a:lnSpc>
                        <a:spcBef>
                          <a:spcPts val="252"/>
                        </a:spcBef>
                        <a:spcAft>
                          <a:spcPts val="1203"/>
                        </a:spcAft>
                      </a:pPr>
                      <a:r>
                        <a:rPr lang="en-US" altLang="zh-CN" sz="2350" kern="0" spc="5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寄存器</a:t>
                      </a:r>
                      <a:r>
                        <a:rPr baseline="0" lang="en-US" altLang="zh-CN" sz="2350" kern="0" spc="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br>
                        <a:rPr lang="en-US" altLang="zh-CN" dirty="0" smtClean="0" sz="2350" ker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</a:br>
                      <a:r>
                        <a:rPr lang="en-US" altLang="zh-CN" sz="2350" kern="0" spc="-15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寄存器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存储器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12700" marR="12700" marT="45085" marB="1270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8990" marR="796518" indent="696596" eaLnBrk="0">
                        <a:lnSpc>
                          <a:spcPct val="104698"/>
                        </a:lnSpc>
                        <a:spcBef>
                          <a:spcPts val="148"/>
                        </a:spcBef>
                        <a:spcAft>
                          <a:spcPts val="1190"/>
                        </a:spcAft>
                      </a:pPr>
                      <a:r>
                        <a:rPr lang="en-US" altLang="zh-CN" sz="2350" kern="0" spc="5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寄存器</a:t>
                      </a:r>
                      <a:r>
                        <a:rPr baseline="0" lang="en-US" altLang="zh-CN" sz="2350" kern="0" spc="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br>
                        <a:rPr lang="en-US" altLang="zh-CN" dirty="0" smtClean="0" sz="2350" ker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</a:br>
                      <a:r>
                        <a:rPr lang="en-US" altLang="zh-CN" sz="2350" kern="0" spc="-15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寄存器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FF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寄存器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12700" marR="12700" marT="31750" marB="1270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534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9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466725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LOAD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(X--&gt;A)</a:t>
                      </a:r>
                    </a:p>
                    <a:p>
                      <a:pPr marL="471170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ADD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Y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(A=A+Y)</a:t>
                      </a:r>
                    </a:p>
                    <a:p>
                      <a:pPr marL="50101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Store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Z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(A--&gt;Z)</a:t>
                      </a:r>
                    </a:p>
                    <a:p>
                      <a:pPr marL="0" marR="0" indent="0" eaLnBrk="0">
                        <a:lnSpc>
                          <a:spcPct val="33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1270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8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871220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LOAD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R1,X</a:t>
                      </a:r>
                    </a:p>
                    <a:p>
                      <a:pPr marL="871220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ADD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R1,Y</a:t>
                      </a:r>
                    </a:p>
                    <a:p>
                      <a:pPr marL="894080" marR="0" indent="0" eaLnBrk="0">
                        <a:lnSpc>
                          <a:spcPct val="99822"/>
                        </a:lnSpc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Store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R1,Z</a:t>
                      </a:r>
                    </a:p>
                    <a:p>
                      <a:pPr marL="314326" marR="0" indent="0" eaLnBrk="0">
                        <a:lnSpc>
                          <a:spcPct val="1038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50" kern="0" spc="-15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150" kern="0" spc="0" baseline="0" noProof="0" dirty="0" smtClean="0">
                          <a:solidFill>
                            <a:srgbClr val="7030A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不支持存储器</a:t>
                      </a:r>
                      <a:r>
                        <a:rPr lang="en-US" altLang="zh-CN" sz="2150" kern="0" spc="0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-</a:t>
                      </a:r>
                      <a:r>
                        <a:rPr lang="en-US" altLang="zh-CN" sz="2150" kern="0" spc="0" baseline="0" noProof="0" dirty="0" smtClean="0">
                          <a:solidFill>
                            <a:srgbClr val="7030A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存储器</a:t>
                      </a:r>
                      <a:r>
                        <a:rPr lang="en-US" altLang="zh-CN" sz="2150" kern="0" spc="0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eaLnBrk="0">
                        <a:lnSpc>
                          <a:spcPct val="220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1270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88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932180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LOAD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R1,X</a:t>
                      </a:r>
                    </a:p>
                    <a:p>
                      <a:pPr marL="936625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LOAD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R2,Y</a:t>
                      </a:r>
                    </a:p>
                    <a:p>
                      <a:pPr marL="639446" marR="0" indent="0" eaLnBrk="0">
                        <a:lnSpc>
                          <a:spcPct val="98581"/>
                        </a:lnSpc>
                        <a:spcAft>
                          <a:spcPts val="61"/>
                        </a:spcAft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ADD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R3,R1,R2</a:t>
                      </a:r>
                    </a:p>
                    <a:p>
                      <a:pPr marL="955040" marR="0" indent="0" eaLnBrk="0">
                        <a:lnSpc>
                          <a:spcPct val="99645"/>
                        </a:lnSpc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Store</a:t>
                      </a:r>
                      <a:r>
                        <a:rPr baseline="0" lang="en-US" altLang="zh-CN" sz="2350" kern="0" spc="-15" b="1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R3,Z</a:t>
                      </a:r>
                    </a:p>
                    <a:p>
                      <a:pPr marL="8890" marR="0" indent="0" eaLnBrk="0">
                        <a:lnSpc>
                          <a:spcPct val="85106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7030A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存储器数据只有存取指令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12700" marR="12700" marT="12700" marB="1270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" name="TextBox112"/>
          <p:cNvSpPr txBox="1"/>
          <p:nvPr/>
        </p:nvSpPr>
        <p:spPr>
          <a:xfrm>
            <a:off x="587375" y="4593638"/>
            <a:ext cx="10133330" cy="158092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由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于不同的处理器开发团队采用的技术，具体的实现也不尽相同</a:t>
            </a:r>
          </a:p>
          <a:p>
            <a:pPr marL="0" marR="0" indent="0" eaLnBrk="0">
              <a:lnSpc>
                <a:spcPct val="196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2878"/>
              </a:lnSpc>
              <a:spcAft>
                <a:spcPts val="0"/>
              </a:spcAft>
            </a:pPr>
            <a:r>
              <a:rPr lang="en-US" altLang="zh-CN" sz="275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75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给编程人员提供：包括一套指令集和一些寄存器，并且描述了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支持什么样的指令，每条指令完成什么任务。</a:t>
            </a:r>
          </a:p>
        </p:txBody>
      </p:sp>
    </p:spTree>
    <p:extLst>
      <p:ext uri="{69F7F702-7DB6-4406-A6CC-11A45F5E3764}"/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Combination 113"/>
          <p:cNvGrpSpPr/>
          <p:nvPr/>
        </p:nvGrpSpPr>
        <p:grpSpPr>
          <a:xfrm>
            <a:off x="569595" y="2441575"/>
            <a:ext cx="621665" cy="238125"/>
            <a:chOff x="569595" y="2441575"/>
            <a:chExt cx="621665" cy="238125"/>
          </a:xfrm>
        </p:grpSpPr>
        <p:sp>
          <p:nvSpPr>
            <p:cNvPr id="114" name="VectorPath 114"/>
            <p:cNvSpPr/>
            <p:nvPr/>
          </p:nvSpPr>
          <p:spPr>
            <a:xfrm>
              <a:off x="569595" y="2445385"/>
              <a:ext cx="167640" cy="230505"/>
            </a:xfrm>
            <a:custGeom>
              <a:rect l="l" t="t" r="r" b="b"/>
              <a:pathLst>
                <a:path w="167640" h="230505">
                  <a:moveTo>
                    <a:pt x="167640" y="230505"/>
                  </a:moveTo>
                  <a:lnTo>
                    <a:pt x="132715" y="230505"/>
                  </a:lnTo>
                  <a:lnTo>
                    <a:pt x="94679" y="166840"/>
                  </a:lnTo>
                  <a:lnTo>
                    <a:pt x="89091" y="158064"/>
                  </a:lnTo>
                  <a:lnTo>
                    <a:pt x="83757" y="150813"/>
                  </a:lnTo>
                  <a:lnTo>
                    <a:pt x="78664" y="145073"/>
                  </a:lnTo>
                  <a:lnTo>
                    <a:pt x="73800" y="140869"/>
                  </a:lnTo>
                  <a:lnTo>
                    <a:pt x="68834" y="137859"/>
                  </a:lnTo>
                  <a:lnTo>
                    <a:pt x="63411" y="135712"/>
                  </a:lnTo>
                  <a:lnTo>
                    <a:pt x="57518" y="134417"/>
                  </a:lnTo>
                  <a:lnTo>
                    <a:pt x="51156" y="133985"/>
                  </a:lnTo>
                  <a:lnTo>
                    <a:pt x="29845" y="133985"/>
                  </a:lnTo>
                  <a:lnTo>
                    <a:pt x="29845" y="230505"/>
                  </a:lnTo>
                  <a:lnTo>
                    <a:pt x="0" y="230505"/>
                  </a:lnTo>
                  <a:lnTo>
                    <a:pt x="0" y="0"/>
                  </a:lnTo>
                  <a:lnTo>
                    <a:pt x="70053" y="0"/>
                  </a:lnTo>
                  <a:lnTo>
                    <a:pt x="78219" y="254"/>
                  </a:lnTo>
                  <a:lnTo>
                    <a:pt x="85928" y="1016"/>
                  </a:lnTo>
                  <a:lnTo>
                    <a:pt x="93167" y="2286"/>
                  </a:lnTo>
                  <a:lnTo>
                    <a:pt x="99962" y="4064"/>
                  </a:lnTo>
                  <a:lnTo>
                    <a:pt x="106312" y="6350"/>
                  </a:lnTo>
                  <a:lnTo>
                    <a:pt x="112192" y="9144"/>
                  </a:lnTo>
                  <a:lnTo>
                    <a:pt x="117627" y="12446"/>
                  </a:lnTo>
                  <a:lnTo>
                    <a:pt x="122606" y="16256"/>
                  </a:lnTo>
                  <a:lnTo>
                    <a:pt x="127064" y="20524"/>
                  </a:lnTo>
                  <a:lnTo>
                    <a:pt x="130912" y="25197"/>
                  </a:lnTo>
                  <a:lnTo>
                    <a:pt x="134188" y="30277"/>
                  </a:lnTo>
                  <a:lnTo>
                    <a:pt x="136855" y="35763"/>
                  </a:lnTo>
                  <a:lnTo>
                    <a:pt x="138938" y="41644"/>
                  </a:lnTo>
                  <a:lnTo>
                    <a:pt x="140411" y="47943"/>
                  </a:lnTo>
                  <a:lnTo>
                    <a:pt x="141313" y="54635"/>
                  </a:lnTo>
                  <a:lnTo>
                    <a:pt x="141605" y="61747"/>
                  </a:lnTo>
                  <a:lnTo>
                    <a:pt x="141402" y="67615"/>
                  </a:lnTo>
                  <a:lnTo>
                    <a:pt x="140805" y="73228"/>
                  </a:lnTo>
                  <a:lnTo>
                    <a:pt x="139814" y="78562"/>
                  </a:lnTo>
                  <a:lnTo>
                    <a:pt x="138417" y="83642"/>
                  </a:lnTo>
                  <a:lnTo>
                    <a:pt x="136614" y="88468"/>
                  </a:lnTo>
                  <a:lnTo>
                    <a:pt x="134417" y="93015"/>
                  </a:lnTo>
                  <a:lnTo>
                    <a:pt x="131826" y="97307"/>
                  </a:lnTo>
                  <a:lnTo>
                    <a:pt x="128829" y="101333"/>
                  </a:lnTo>
                  <a:lnTo>
                    <a:pt x="125438" y="105105"/>
                  </a:lnTo>
                  <a:lnTo>
                    <a:pt x="121641" y="108610"/>
                  </a:lnTo>
                  <a:lnTo>
                    <a:pt x="117450" y="111849"/>
                  </a:lnTo>
                  <a:lnTo>
                    <a:pt x="112865" y="114821"/>
                  </a:lnTo>
                  <a:lnTo>
                    <a:pt x="107874" y="117526"/>
                  </a:lnTo>
                  <a:lnTo>
                    <a:pt x="102489" y="119977"/>
                  </a:lnTo>
                  <a:lnTo>
                    <a:pt x="96698" y="122162"/>
                  </a:lnTo>
                  <a:lnTo>
                    <a:pt x="90513" y="124079"/>
                  </a:lnTo>
                  <a:lnTo>
                    <a:pt x="90513" y="124829"/>
                  </a:lnTo>
                  <a:lnTo>
                    <a:pt x="95110" y="127051"/>
                  </a:lnTo>
                  <a:lnTo>
                    <a:pt x="99378" y="129692"/>
                  </a:lnTo>
                  <a:lnTo>
                    <a:pt x="103327" y="132766"/>
                  </a:lnTo>
                  <a:lnTo>
                    <a:pt x="106947" y="136258"/>
                  </a:lnTo>
                  <a:lnTo>
                    <a:pt x="110668" y="140627"/>
                  </a:lnTo>
                  <a:lnTo>
                    <a:pt x="114897" y="146317"/>
                  </a:lnTo>
                  <a:lnTo>
                    <a:pt x="124892" y="161633"/>
                  </a:lnTo>
                  <a:lnTo>
                    <a:pt x="167640" y="230505"/>
                  </a:lnTo>
                  <a:moveTo>
                    <a:pt x="29845" y="26670"/>
                  </a:moveTo>
                  <a:lnTo>
                    <a:pt x="29845" y="107315"/>
                  </a:lnTo>
                  <a:lnTo>
                    <a:pt x="64834" y="107315"/>
                  </a:lnTo>
                  <a:lnTo>
                    <a:pt x="69787" y="107124"/>
                  </a:lnTo>
                  <a:lnTo>
                    <a:pt x="74511" y="106578"/>
                  </a:lnTo>
                  <a:lnTo>
                    <a:pt x="78994" y="105652"/>
                  </a:lnTo>
                  <a:lnTo>
                    <a:pt x="83236" y="104369"/>
                  </a:lnTo>
                  <a:lnTo>
                    <a:pt x="87236" y="102705"/>
                  </a:lnTo>
                  <a:lnTo>
                    <a:pt x="90996" y="100686"/>
                  </a:lnTo>
                  <a:lnTo>
                    <a:pt x="94526" y="98285"/>
                  </a:lnTo>
                  <a:lnTo>
                    <a:pt x="97815" y="95517"/>
                  </a:lnTo>
                  <a:lnTo>
                    <a:pt x="100787" y="92456"/>
                  </a:lnTo>
                  <a:lnTo>
                    <a:pt x="103365" y="89167"/>
                  </a:lnTo>
                  <a:lnTo>
                    <a:pt x="105537" y="85636"/>
                  </a:lnTo>
                  <a:lnTo>
                    <a:pt x="107315" y="81890"/>
                  </a:lnTo>
                  <a:lnTo>
                    <a:pt x="108712" y="77902"/>
                  </a:lnTo>
                  <a:lnTo>
                    <a:pt x="109703" y="73685"/>
                  </a:lnTo>
                  <a:lnTo>
                    <a:pt x="110287" y="69241"/>
                  </a:lnTo>
                  <a:lnTo>
                    <a:pt x="110490" y="64567"/>
                  </a:lnTo>
                  <a:lnTo>
                    <a:pt x="110312" y="60223"/>
                  </a:lnTo>
                  <a:lnTo>
                    <a:pt x="109766" y="56134"/>
                  </a:lnTo>
                  <a:lnTo>
                    <a:pt x="108864" y="52286"/>
                  </a:lnTo>
                  <a:lnTo>
                    <a:pt x="107594" y="48679"/>
                  </a:lnTo>
                  <a:lnTo>
                    <a:pt x="105969" y="45314"/>
                  </a:lnTo>
                  <a:lnTo>
                    <a:pt x="103988" y="42202"/>
                  </a:lnTo>
                  <a:lnTo>
                    <a:pt x="101638" y="39319"/>
                  </a:lnTo>
                  <a:lnTo>
                    <a:pt x="98920" y="36690"/>
                  </a:lnTo>
                  <a:lnTo>
                    <a:pt x="95872" y="34341"/>
                  </a:lnTo>
                  <a:lnTo>
                    <a:pt x="92481" y="32309"/>
                  </a:lnTo>
                  <a:lnTo>
                    <a:pt x="88773" y="30582"/>
                  </a:lnTo>
                  <a:lnTo>
                    <a:pt x="84734" y="29172"/>
                  </a:lnTo>
                  <a:lnTo>
                    <a:pt x="80366" y="28080"/>
                  </a:lnTo>
                  <a:lnTo>
                    <a:pt x="75667" y="27293"/>
                  </a:lnTo>
                  <a:lnTo>
                    <a:pt x="70637" y="26822"/>
                  </a:lnTo>
                  <a:lnTo>
                    <a:pt x="65278" y="26670"/>
                  </a:lnTo>
                  <a:lnTo>
                    <a:pt x="29845" y="2667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115" name="VectorPath 115"/>
            <p:cNvSpPr/>
            <p:nvPr/>
          </p:nvSpPr>
          <p:spPr>
            <a:xfrm>
              <a:off x="746125" y="2445385"/>
              <a:ext cx="74295" cy="230505"/>
            </a:xfrm>
            <a:custGeom>
              <a:rect l="l" t="t" r="r" b="b"/>
              <a:pathLst>
                <a:path w="74295" h="230505">
                  <a:moveTo>
                    <a:pt x="74295" y="25400"/>
                  </a:moveTo>
                  <a:lnTo>
                    <a:pt x="52070" y="25400"/>
                  </a:lnTo>
                  <a:lnTo>
                    <a:pt x="52070" y="205105"/>
                  </a:lnTo>
                  <a:lnTo>
                    <a:pt x="74295" y="205105"/>
                  </a:lnTo>
                  <a:lnTo>
                    <a:pt x="74295" y="230505"/>
                  </a:lnTo>
                  <a:lnTo>
                    <a:pt x="0" y="230505"/>
                  </a:lnTo>
                  <a:lnTo>
                    <a:pt x="0" y="205105"/>
                  </a:lnTo>
                  <a:lnTo>
                    <a:pt x="22225" y="205105"/>
                  </a:lnTo>
                  <a:lnTo>
                    <a:pt x="22225" y="25400"/>
                  </a:lnTo>
                  <a:lnTo>
                    <a:pt x="0" y="25400"/>
                  </a:lnTo>
                  <a:lnTo>
                    <a:pt x="0" y="0"/>
                  </a:lnTo>
                  <a:lnTo>
                    <a:pt x="74295" y="0"/>
                  </a:lnTo>
                  <a:lnTo>
                    <a:pt x="74295" y="2540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116" name="VectorPath 116"/>
            <p:cNvSpPr/>
            <p:nvPr/>
          </p:nvSpPr>
          <p:spPr>
            <a:xfrm>
              <a:off x="847090" y="2441575"/>
              <a:ext cx="141605" cy="238125"/>
            </a:xfrm>
            <a:custGeom>
              <a:rect l="l" t="t" r="r" b="b"/>
              <a:pathLst>
                <a:path w="141605" h="238125">
                  <a:moveTo>
                    <a:pt x="0" y="190335"/>
                  </a:moveTo>
                  <a:lnTo>
                    <a:pt x="5740" y="194742"/>
                  </a:lnTo>
                  <a:lnTo>
                    <a:pt x="12357" y="198742"/>
                  </a:lnTo>
                  <a:lnTo>
                    <a:pt x="19875" y="202324"/>
                  </a:lnTo>
                  <a:lnTo>
                    <a:pt x="28296" y="205512"/>
                  </a:lnTo>
                  <a:lnTo>
                    <a:pt x="37033" y="208115"/>
                  </a:lnTo>
                  <a:lnTo>
                    <a:pt x="45568" y="209969"/>
                  </a:lnTo>
                  <a:lnTo>
                    <a:pt x="53861" y="211087"/>
                  </a:lnTo>
                  <a:lnTo>
                    <a:pt x="61938" y="211455"/>
                  </a:lnTo>
                  <a:lnTo>
                    <a:pt x="67818" y="211315"/>
                  </a:lnTo>
                  <a:lnTo>
                    <a:pt x="73317" y="210922"/>
                  </a:lnTo>
                  <a:lnTo>
                    <a:pt x="78435" y="210248"/>
                  </a:lnTo>
                  <a:lnTo>
                    <a:pt x="83185" y="209321"/>
                  </a:lnTo>
                  <a:lnTo>
                    <a:pt x="87541" y="208115"/>
                  </a:lnTo>
                  <a:lnTo>
                    <a:pt x="91529" y="206654"/>
                  </a:lnTo>
                  <a:lnTo>
                    <a:pt x="95123" y="204915"/>
                  </a:lnTo>
                  <a:lnTo>
                    <a:pt x="98349" y="202921"/>
                  </a:lnTo>
                  <a:lnTo>
                    <a:pt x="101194" y="200647"/>
                  </a:lnTo>
                  <a:lnTo>
                    <a:pt x="103657" y="198107"/>
                  </a:lnTo>
                  <a:lnTo>
                    <a:pt x="105753" y="195314"/>
                  </a:lnTo>
                  <a:lnTo>
                    <a:pt x="107455" y="192240"/>
                  </a:lnTo>
                  <a:lnTo>
                    <a:pt x="108788" y="188900"/>
                  </a:lnTo>
                  <a:lnTo>
                    <a:pt x="109728" y="185306"/>
                  </a:lnTo>
                  <a:lnTo>
                    <a:pt x="110300" y="181432"/>
                  </a:lnTo>
                  <a:lnTo>
                    <a:pt x="110490" y="177292"/>
                  </a:lnTo>
                  <a:lnTo>
                    <a:pt x="110160" y="172631"/>
                  </a:lnTo>
                  <a:lnTo>
                    <a:pt x="109182" y="168199"/>
                  </a:lnTo>
                  <a:lnTo>
                    <a:pt x="107556" y="164008"/>
                  </a:lnTo>
                  <a:lnTo>
                    <a:pt x="105270" y="160058"/>
                  </a:lnTo>
                  <a:lnTo>
                    <a:pt x="102425" y="156337"/>
                  </a:lnTo>
                  <a:lnTo>
                    <a:pt x="99085" y="152845"/>
                  </a:lnTo>
                  <a:lnTo>
                    <a:pt x="95263" y="149568"/>
                  </a:lnTo>
                  <a:lnTo>
                    <a:pt x="90957" y="146507"/>
                  </a:lnTo>
                  <a:lnTo>
                    <a:pt x="77876" y="139040"/>
                  </a:lnTo>
                  <a:lnTo>
                    <a:pt x="56807" y="128397"/>
                  </a:lnTo>
                  <a:lnTo>
                    <a:pt x="40919" y="119914"/>
                  </a:lnTo>
                  <a:lnTo>
                    <a:pt x="34087" y="115786"/>
                  </a:lnTo>
                  <a:lnTo>
                    <a:pt x="27991" y="111734"/>
                  </a:lnTo>
                  <a:lnTo>
                    <a:pt x="22644" y="107759"/>
                  </a:lnTo>
                  <a:lnTo>
                    <a:pt x="18034" y="103860"/>
                  </a:lnTo>
                  <a:lnTo>
                    <a:pt x="14161" y="100050"/>
                  </a:lnTo>
                  <a:lnTo>
                    <a:pt x="11036" y="96304"/>
                  </a:lnTo>
                  <a:lnTo>
                    <a:pt x="8446" y="92532"/>
                  </a:lnTo>
                  <a:lnTo>
                    <a:pt x="6210" y="88621"/>
                  </a:lnTo>
                  <a:lnTo>
                    <a:pt x="4305" y="84582"/>
                  </a:lnTo>
                  <a:lnTo>
                    <a:pt x="2756" y="80416"/>
                  </a:lnTo>
                  <a:lnTo>
                    <a:pt x="1549" y="76111"/>
                  </a:lnTo>
                  <a:lnTo>
                    <a:pt x="686" y="71679"/>
                  </a:lnTo>
                  <a:lnTo>
                    <a:pt x="178" y="67107"/>
                  </a:lnTo>
                  <a:lnTo>
                    <a:pt x="0" y="62408"/>
                  </a:lnTo>
                  <a:lnTo>
                    <a:pt x="356" y="55410"/>
                  </a:lnTo>
                  <a:lnTo>
                    <a:pt x="1448" y="48781"/>
                  </a:lnTo>
                  <a:lnTo>
                    <a:pt x="3251" y="42520"/>
                  </a:lnTo>
                  <a:lnTo>
                    <a:pt x="5779" y="36640"/>
                  </a:lnTo>
                  <a:lnTo>
                    <a:pt x="9042" y="31128"/>
                  </a:lnTo>
                  <a:lnTo>
                    <a:pt x="13017" y="25997"/>
                  </a:lnTo>
                  <a:lnTo>
                    <a:pt x="17716" y="21222"/>
                  </a:lnTo>
                  <a:lnTo>
                    <a:pt x="23127" y="16828"/>
                  </a:lnTo>
                  <a:lnTo>
                    <a:pt x="29108" y="12891"/>
                  </a:lnTo>
                  <a:lnTo>
                    <a:pt x="35458" y="9474"/>
                  </a:lnTo>
                  <a:lnTo>
                    <a:pt x="42177" y="6579"/>
                  </a:lnTo>
                  <a:lnTo>
                    <a:pt x="49289" y="4204"/>
                  </a:lnTo>
                  <a:lnTo>
                    <a:pt x="56769" y="2362"/>
                  </a:lnTo>
                  <a:lnTo>
                    <a:pt x="64630" y="1054"/>
                  </a:lnTo>
                  <a:lnTo>
                    <a:pt x="72873" y="267"/>
                  </a:lnTo>
                  <a:lnTo>
                    <a:pt x="81483" y="0"/>
                  </a:lnTo>
                  <a:lnTo>
                    <a:pt x="89814" y="140"/>
                  </a:lnTo>
                  <a:lnTo>
                    <a:pt x="97574" y="571"/>
                  </a:lnTo>
                  <a:lnTo>
                    <a:pt x="104762" y="1270"/>
                  </a:lnTo>
                  <a:lnTo>
                    <a:pt x="111366" y="2260"/>
                  </a:lnTo>
                  <a:lnTo>
                    <a:pt x="117412" y="3531"/>
                  </a:lnTo>
                  <a:lnTo>
                    <a:pt x="122873" y="5093"/>
                  </a:lnTo>
                  <a:lnTo>
                    <a:pt x="127762" y="6934"/>
                  </a:lnTo>
                  <a:lnTo>
                    <a:pt x="132080" y="9042"/>
                  </a:lnTo>
                  <a:lnTo>
                    <a:pt x="132080" y="41427"/>
                  </a:lnTo>
                  <a:lnTo>
                    <a:pt x="126670" y="37973"/>
                  </a:lnTo>
                  <a:lnTo>
                    <a:pt x="120917" y="34976"/>
                  </a:lnTo>
                  <a:lnTo>
                    <a:pt x="114821" y="32436"/>
                  </a:lnTo>
                  <a:lnTo>
                    <a:pt x="108369" y="30366"/>
                  </a:lnTo>
                  <a:lnTo>
                    <a:pt x="101575" y="28740"/>
                  </a:lnTo>
                  <a:lnTo>
                    <a:pt x="94437" y="27597"/>
                  </a:lnTo>
                  <a:lnTo>
                    <a:pt x="86957" y="26898"/>
                  </a:lnTo>
                  <a:lnTo>
                    <a:pt x="79121" y="26670"/>
                  </a:lnTo>
                  <a:lnTo>
                    <a:pt x="73939" y="26810"/>
                  </a:lnTo>
                  <a:lnTo>
                    <a:pt x="68999" y="27216"/>
                  </a:lnTo>
                  <a:lnTo>
                    <a:pt x="64300" y="27915"/>
                  </a:lnTo>
                  <a:lnTo>
                    <a:pt x="59855" y="28880"/>
                  </a:lnTo>
                  <a:lnTo>
                    <a:pt x="55651" y="30125"/>
                  </a:lnTo>
                  <a:lnTo>
                    <a:pt x="51689" y="31636"/>
                  </a:lnTo>
                  <a:lnTo>
                    <a:pt x="47981" y="33427"/>
                  </a:lnTo>
                  <a:lnTo>
                    <a:pt x="44501" y="35496"/>
                  </a:lnTo>
                  <a:lnTo>
                    <a:pt x="41364" y="37821"/>
                  </a:lnTo>
                  <a:lnTo>
                    <a:pt x="38646" y="40348"/>
                  </a:lnTo>
                  <a:lnTo>
                    <a:pt x="36347" y="43091"/>
                  </a:lnTo>
                  <a:lnTo>
                    <a:pt x="34468" y="46063"/>
                  </a:lnTo>
                  <a:lnTo>
                    <a:pt x="32995" y="49238"/>
                  </a:lnTo>
                  <a:lnTo>
                    <a:pt x="31953" y="52629"/>
                  </a:lnTo>
                  <a:lnTo>
                    <a:pt x="31318" y="56236"/>
                  </a:lnTo>
                  <a:lnTo>
                    <a:pt x="31115" y="60071"/>
                  </a:lnTo>
                  <a:lnTo>
                    <a:pt x="31255" y="63474"/>
                  </a:lnTo>
                  <a:lnTo>
                    <a:pt x="31699" y="66713"/>
                  </a:lnTo>
                  <a:lnTo>
                    <a:pt x="32410" y="69799"/>
                  </a:lnTo>
                  <a:lnTo>
                    <a:pt x="33426" y="72720"/>
                  </a:lnTo>
                  <a:lnTo>
                    <a:pt x="34722" y="75476"/>
                  </a:lnTo>
                  <a:lnTo>
                    <a:pt x="36322" y="78067"/>
                  </a:lnTo>
                  <a:lnTo>
                    <a:pt x="40361" y="82779"/>
                  </a:lnTo>
                  <a:lnTo>
                    <a:pt x="46342" y="87554"/>
                  </a:lnTo>
                  <a:lnTo>
                    <a:pt x="55016" y="93129"/>
                  </a:lnTo>
                  <a:lnTo>
                    <a:pt x="66383" y="99505"/>
                  </a:lnTo>
                  <a:lnTo>
                    <a:pt x="80467" y="106667"/>
                  </a:lnTo>
                  <a:lnTo>
                    <a:pt x="96190" y="114770"/>
                  </a:lnTo>
                  <a:lnTo>
                    <a:pt x="103099" y="118809"/>
                  </a:lnTo>
                  <a:lnTo>
                    <a:pt x="109360" y="122860"/>
                  </a:lnTo>
                  <a:lnTo>
                    <a:pt x="114986" y="126911"/>
                  </a:lnTo>
                  <a:lnTo>
                    <a:pt x="119977" y="130950"/>
                  </a:lnTo>
                  <a:lnTo>
                    <a:pt x="124320" y="135001"/>
                  </a:lnTo>
                  <a:lnTo>
                    <a:pt x="128041" y="139052"/>
                  </a:lnTo>
                  <a:lnTo>
                    <a:pt x="131216" y="143154"/>
                  </a:lnTo>
                  <a:lnTo>
                    <a:pt x="133972" y="147396"/>
                  </a:lnTo>
                  <a:lnTo>
                    <a:pt x="136309" y="151752"/>
                  </a:lnTo>
                  <a:lnTo>
                    <a:pt x="138214" y="156235"/>
                  </a:lnTo>
                  <a:lnTo>
                    <a:pt x="139700" y="160858"/>
                  </a:lnTo>
                  <a:lnTo>
                    <a:pt x="140754" y="165583"/>
                  </a:lnTo>
                  <a:lnTo>
                    <a:pt x="141389" y="170447"/>
                  </a:lnTo>
                  <a:lnTo>
                    <a:pt x="141605" y="175438"/>
                  </a:lnTo>
                  <a:lnTo>
                    <a:pt x="141262" y="182791"/>
                  </a:lnTo>
                  <a:lnTo>
                    <a:pt x="140233" y="189712"/>
                  </a:lnTo>
                  <a:lnTo>
                    <a:pt x="138506" y="196177"/>
                  </a:lnTo>
                  <a:lnTo>
                    <a:pt x="136106" y="202209"/>
                  </a:lnTo>
                  <a:lnTo>
                    <a:pt x="133007" y="207810"/>
                  </a:lnTo>
                  <a:lnTo>
                    <a:pt x="129223" y="212954"/>
                  </a:lnTo>
                  <a:lnTo>
                    <a:pt x="124752" y="217665"/>
                  </a:lnTo>
                  <a:lnTo>
                    <a:pt x="119583" y="221933"/>
                  </a:lnTo>
                  <a:lnTo>
                    <a:pt x="113817" y="225730"/>
                  </a:lnTo>
                  <a:lnTo>
                    <a:pt x="107505" y="229019"/>
                  </a:lnTo>
                  <a:lnTo>
                    <a:pt x="100673" y="231801"/>
                  </a:lnTo>
                  <a:lnTo>
                    <a:pt x="93294" y="234074"/>
                  </a:lnTo>
                  <a:lnTo>
                    <a:pt x="85395" y="235852"/>
                  </a:lnTo>
                  <a:lnTo>
                    <a:pt x="76949" y="237109"/>
                  </a:lnTo>
                  <a:lnTo>
                    <a:pt x="67970" y="237871"/>
                  </a:lnTo>
                  <a:lnTo>
                    <a:pt x="58458" y="238125"/>
                  </a:lnTo>
                  <a:lnTo>
                    <a:pt x="51333" y="237871"/>
                  </a:lnTo>
                  <a:lnTo>
                    <a:pt x="43637" y="237109"/>
                  </a:lnTo>
                  <a:lnTo>
                    <a:pt x="35382" y="235852"/>
                  </a:lnTo>
                  <a:lnTo>
                    <a:pt x="26556" y="234074"/>
                  </a:lnTo>
                  <a:lnTo>
                    <a:pt x="18059" y="231927"/>
                  </a:lnTo>
                  <a:lnTo>
                    <a:pt x="10808" y="229527"/>
                  </a:lnTo>
                  <a:lnTo>
                    <a:pt x="4788" y="226885"/>
                  </a:lnTo>
                  <a:lnTo>
                    <a:pt x="0" y="223990"/>
                  </a:lnTo>
                  <a:lnTo>
                    <a:pt x="0" y="190335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117" name="VectorPath 117"/>
            <p:cNvSpPr/>
            <p:nvPr/>
          </p:nvSpPr>
          <p:spPr>
            <a:xfrm>
              <a:off x="1018540" y="2441575"/>
              <a:ext cx="172720" cy="238125"/>
            </a:xfrm>
            <a:custGeom>
              <a:rect l="l" t="t" r="r" b="b"/>
              <a:pathLst>
                <a:path w="172720" h="238125">
                  <a:moveTo>
                    <a:pt x="172720" y="224625"/>
                  </a:moveTo>
                  <a:lnTo>
                    <a:pt x="166154" y="227800"/>
                  </a:lnTo>
                  <a:lnTo>
                    <a:pt x="159182" y="230530"/>
                  </a:lnTo>
                  <a:lnTo>
                    <a:pt x="151803" y="232855"/>
                  </a:lnTo>
                  <a:lnTo>
                    <a:pt x="144018" y="234747"/>
                  </a:lnTo>
                  <a:lnTo>
                    <a:pt x="135839" y="236233"/>
                  </a:lnTo>
                  <a:lnTo>
                    <a:pt x="127241" y="237287"/>
                  </a:lnTo>
                  <a:lnTo>
                    <a:pt x="118250" y="237909"/>
                  </a:lnTo>
                  <a:lnTo>
                    <a:pt x="108839" y="238125"/>
                  </a:lnTo>
                  <a:lnTo>
                    <a:pt x="102718" y="237998"/>
                  </a:lnTo>
                  <a:lnTo>
                    <a:pt x="96761" y="237630"/>
                  </a:lnTo>
                  <a:lnTo>
                    <a:pt x="85306" y="236157"/>
                  </a:lnTo>
                  <a:lnTo>
                    <a:pt x="74460" y="233706"/>
                  </a:lnTo>
                  <a:lnTo>
                    <a:pt x="64249" y="230264"/>
                  </a:lnTo>
                  <a:lnTo>
                    <a:pt x="54661" y="225831"/>
                  </a:lnTo>
                  <a:lnTo>
                    <a:pt x="45695" y="220434"/>
                  </a:lnTo>
                  <a:lnTo>
                    <a:pt x="37351" y="214046"/>
                  </a:lnTo>
                  <a:lnTo>
                    <a:pt x="29629" y="206667"/>
                  </a:lnTo>
                  <a:lnTo>
                    <a:pt x="22682" y="198489"/>
                  </a:lnTo>
                  <a:lnTo>
                    <a:pt x="16662" y="189674"/>
                  </a:lnTo>
                  <a:lnTo>
                    <a:pt x="11570" y="180213"/>
                  </a:lnTo>
                  <a:lnTo>
                    <a:pt x="7404" y="170129"/>
                  </a:lnTo>
                  <a:lnTo>
                    <a:pt x="4166" y="159410"/>
                  </a:lnTo>
                  <a:lnTo>
                    <a:pt x="1854" y="148056"/>
                  </a:lnTo>
                  <a:lnTo>
                    <a:pt x="457" y="136068"/>
                  </a:lnTo>
                  <a:lnTo>
                    <a:pt x="0" y="123444"/>
                  </a:lnTo>
                  <a:lnTo>
                    <a:pt x="127" y="116586"/>
                  </a:lnTo>
                  <a:lnTo>
                    <a:pt x="521" y="109880"/>
                  </a:lnTo>
                  <a:lnTo>
                    <a:pt x="1168" y="103353"/>
                  </a:lnTo>
                  <a:lnTo>
                    <a:pt x="2083" y="96990"/>
                  </a:lnTo>
                  <a:lnTo>
                    <a:pt x="3251" y="90805"/>
                  </a:lnTo>
                  <a:lnTo>
                    <a:pt x="4686" y="84785"/>
                  </a:lnTo>
                  <a:lnTo>
                    <a:pt x="6388" y="78930"/>
                  </a:lnTo>
                  <a:lnTo>
                    <a:pt x="8344" y="73254"/>
                  </a:lnTo>
                  <a:lnTo>
                    <a:pt x="13030" y="62395"/>
                  </a:lnTo>
                  <a:lnTo>
                    <a:pt x="18758" y="52222"/>
                  </a:lnTo>
                  <a:lnTo>
                    <a:pt x="25540" y="42735"/>
                  </a:lnTo>
                  <a:lnTo>
                    <a:pt x="33350" y="33909"/>
                  </a:lnTo>
                  <a:lnTo>
                    <a:pt x="41974" y="25959"/>
                  </a:lnTo>
                  <a:lnTo>
                    <a:pt x="51156" y="19076"/>
                  </a:lnTo>
                  <a:lnTo>
                    <a:pt x="60896" y="13246"/>
                  </a:lnTo>
                  <a:lnTo>
                    <a:pt x="71209" y="8483"/>
                  </a:lnTo>
                  <a:lnTo>
                    <a:pt x="82080" y="4775"/>
                  </a:lnTo>
                  <a:lnTo>
                    <a:pt x="87732" y="3315"/>
                  </a:lnTo>
                  <a:lnTo>
                    <a:pt x="93510" y="2121"/>
                  </a:lnTo>
                  <a:lnTo>
                    <a:pt x="99441" y="1194"/>
                  </a:lnTo>
                  <a:lnTo>
                    <a:pt x="105512" y="533"/>
                  </a:lnTo>
                  <a:lnTo>
                    <a:pt x="111722" y="127"/>
                  </a:lnTo>
                  <a:lnTo>
                    <a:pt x="118072" y="0"/>
                  </a:lnTo>
                  <a:lnTo>
                    <a:pt x="126162" y="152"/>
                  </a:lnTo>
                  <a:lnTo>
                    <a:pt x="133883" y="609"/>
                  </a:lnTo>
                  <a:lnTo>
                    <a:pt x="141249" y="1359"/>
                  </a:lnTo>
                  <a:lnTo>
                    <a:pt x="148260" y="2425"/>
                  </a:lnTo>
                  <a:lnTo>
                    <a:pt x="154915" y="3784"/>
                  </a:lnTo>
                  <a:lnTo>
                    <a:pt x="161214" y="5449"/>
                  </a:lnTo>
                  <a:lnTo>
                    <a:pt x="167145" y="7417"/>
                  </a:lnTo>
                  <a:lnTo>
                    <a:pt x="172720" y="9677"/>
                  </a:lnTo>
                  <a:lnTo>
                    <a:pt x="172720" y="40792"/>
                  </a:lnTo>
                  <a:lnTo>
                    <a:pt x="166459" y="37490"/>
                  </a:lnTo>
                  <a:lnTo>
                    <a:pt x="160045" y="34620"/>
                  </a:lnTo>
                  <a:lnTo>
                    <a:pt x="153467" y="32195"/>
                  </a:lnTo>
                  <a:lnTo>
                    <a:pt x="146749" y="30200"/>
                  </a:lnTo>
                  <a:lnTo>
                    <a:pt x="139865" y="28651"/>
                  </a:lnTo>
                  <a:lnTo>
                    <a:pt x="132842" y="27559"/>
                  </a:lnTo>
                  <a:lnTo>
                    <a:pt x="125654" y="26886"/>
                  </a:lnTo>
                  <a:lnTo>
                    <a:pt x="118313" y="26670"/>
                  </a:lnTo>
                  <a:lnTo>
                    <a:pt x="108890" y="27077"/>
                  </a:lnTo>
                  <a:lnTo>
                    <a:pt x="99911" y="28270"/>
                  </a:lnTo>
                  <a:lnTo>
                    <a:pt x="91377" y="30277"/>
                  </a:lnTo>
                  <a:lnTo>
                    <a:pt x="83287" y="33084"/>
                  </a:lnTo>
                  <a:lnTo>
                    <a:pt x="75654" y="36690"/>
                  </a:lnTo>
                  <a:lnTo>
                    <a:pt x="68453" y="41097"/>
                  </a:lnTo>
                  <a:lnTo>
                    <a:pt x="61709" y="46304"/>
                  </a:lnTo>
                  <a:lnTo>
                    <a:pt x="55410" y="52312"/>
                  </a:lnTo>
                  <a:lnTo>
                    <a:pt x="49721" y="59004"/>
                  </a:lnTo>
                  <a:lnTo>
                    <a:pt x="44780" y="66256"/>
                  </a:lnTo>
                  <a:lnTo>
                    <a:pt x="40602" y="74066"/>
                  </a:lnTo>
                  <a:lnTo>
                    <a:pt x="37186" y="82436"/>
                  </a:lnTo>
                  <a:lnTo>
                    <a:pt x="34531" y="91363"/>
                  </a:lnTo>
                  <a:lnTo>
                    <a:pt x="32639" y="100851"/>
                  </a:lnTo>
                  <a:lnTo>
                    <a:pt x="31496" y="110909"/>
                  </a:lnTo>
                  <a:lnTo>
                    <a:pt x="31115" y="121514"/>
                  </a:lnTo>
                  <a:lnTo>
                    <a:pt x="31471" y="131585"/>
                  </a:lnTo>
                  <a:lnTo>
                    <a:pt x="32525" y="141110"/>
                  </a:lnTo>
                  <a:lnTo>
                    <a:pt x="34303" y="150114"/>
                  </a:lnTo>
                  <a:lnTo>
                    <a:pt x="36779" y="158585"/>
                  </a:lnTo>
                  <a:lnTo>
                    <a:pt x="39967" y="166522"/>
                  </a:lnTo>
                  <a:lnTo>
                    <a:pt x="43853" y="173939"/>
                  </a:lnTo>
                  <a:lnTo>
                    <a:pt x="48463" y="180810"/>
                  </a:lnTo>
                  <a:lnTo>
                    <a:pt x="53772" y="187147"/>
                  </a:lnTo>
                  <a:lnTo>
                    <a:pt x="59652" y="192849"/>
                  </a:lnTo>
                  <a:lnTo>
                    <a:pt x="65976" y="197790"/>
                  </a:lnTo>
                  <a:lnTo>
                    <a:pt x="72733" y="201956"/>
                  </a:lnTo>
                  <a:lnTo>
                    <a:pt x="79934" y="205384"/>
                  </a:lnTo>
                  <a:lnTo>
                    <a:pt x="87566" y="208039"/>
                  </a:lnTo>
                  <a:lnTo>
                    <a:pt x="95644" y="209931"/>
                  </a:lnTo>
                  <a:lnTo>
                    <a:pt x="104153" y="211074"/>
                  </a:lnTo>
                  <a:lnTo>
                    <a:pt x="113093" y="211455"/>
                  </a:lnTo>
                  <a:lnTo>
                    <a:pt x="121526" y="211214"/>
                  </a:lnTo>
                  <a:lnTo>
                    <a:pt x="129680" y="210490"/>
                  </a:lnTo>
                  <a:lnTo>
                    <a:pt x="137554" y="209283"/>
                  </a:lnTo>
                  <a:lnTo>
                    <a:pt x="145148" y="207607"/>
                  </a:lnTo>
                  <a:lnTo>
                    <a:pt x="152463" y="205435"/>
                  </a:lnTo>
                  <a:lnTo>
                    <a:pt x="159487" y="202793"/>
                  </a:lnTo>
                  <a:lnTo>
                    <a:pt x="166243" y="199669"/>
                  </a:lnTo>
                  <a:lnTo>
                    <a:pt x="172720" y="196050"/>
                  </a:lnTo>
                  <a:lnTo>
                    <a:pt x="172720" y="224625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pic>
        <p:nvPicPr>
          <p:cNvPr id="118" name="C404347D-9725-4FB1-8696-746FB5CF1163"/>
          <p:cNvPicPr>
            <a:picLocks noChangeAspect="1"/>
          </p:cNvPicPr>
          <p:nvPr/>
        </p:nvPicPr>
        <p:blipFill>
          <a:blip r:embed="rId2" cstate="print">
            <a:extLst>
              <a:ext uri="{44075E53-5235-4C9E-44E9-B585923FAE37}"/>
            </a:extLst>
          </a:blip>
          <a:srcRect/>
          <a:stretch>
            <a:fillRect/>
          </a:stretch>
        </p:blipFill>
        <p:spPr>
          <a:xfrm>
            <a:off x="558483" y="2434273"/>
            <a:ext cx="200025" cy="266700"/>
          </a:xfrm>
          <a:prstGeom prst="rect">
            <a:avLst/>
          </a:prstGeom>
        </p:spPr>
      </p:pic>
      <p:sp>
        <p:nvSpPr>
          <p:cNvPr id="119" name="VectorPath 119"/>
          <p:cNvSpPr/>
          <p:nvPr/>
        </p:nvSpPr>
        <p:spPr>
          <a:xfrm>
            <a:off x="735013" y="2434273"/>
            <a:ext cx="96520" cy="252730"/>
          </a:xfrm>
          <a:custGeom>
            <a:rect l="l" t="t" r="r" b="b"/>
            <a:pathLst>
              <a:path w="96520" h="252730">
                <a:moveTo>
                  <a:pt x="87884" y="279"/>
                </a:moveTo>
                <a:lnTo>
                  <a:pt x="90234" y="1105"/>
                </a:lnTo>
                <a:lnTo>
                  <a:pt x="92342" y="2425"/>
                </a:lnTo>
                <a:lnTo>
                  <a:pt x="94094" y="4178"/>
                </a:lnTo>
                <a:lnTo>
                  <a:pt x="95415" y="6286"/>
                </a:lnTo>
                <a:lnTo>
                  <a:pt x="96241" y="8636"/>
                </a:lnTo>
                <a:lnTo>
                  <a:pt x="96520" y="11112"/>
                </a:lnTo>
                <a:lnTo>
                  <a:pt x="96520" y="36512"/>
                </a:lnTo>
                <a:lnTo>
                  <a:pt x="96241" y="38989"/>
                </a:lnTo>
                <a:lnTo>
                  <a:pt x="95415" y="41338"/>
                </a:lnTo>
                <a:lnTo>
                  <a:pt x="94094" y="43447"/>
                </a:lnTo>
                <a:lnTo>
                  <a:pt x="92342" y="45199"/>
                </a:lnTo>
                <a:lnTo>
                  <a:pt x="90234" y="46520"/>
                </a:lnTo>
                <a:lnTo>
                  <a:pt x="87884" y="47346"/>
                </a:lnTo>
                <a:lnTo>
                  <a:pt x="85407" y="47625"/>
                </a:lnTo>
                <a:lnTo>
                  <a:pt x="74295" y="47625"/>
                </a:lnTo>
                <a:lnTo>
                  <a:pt x="74295" y="205105"/>
                </a:lnTo>
                <a:lnTo>
                  <a:pt x="85407" y="205105"/>
                </a:lnTo>
                <a:lnTo>
                  <a:pt x="87884" y="205384"/>
                </a:lnTo>
                <a:lnTo>
                  <a:pt x="90234" y="206210"/>
                </a:lnTo>
                <a:lnTo>
                  <a:pt x="92342" y="207530"/>
                </a:lnTo>
                <a:lnTo>
                  <a:pt x="94094" y="209283"/>
                </a:lnTo>
                <a:lnTo>
                  <a:pt x="95415" y="211391"/>
                </a:lnTo>
                <a:lnTo>
                  <a:pt x="96241" y="213741"/>
                </a:lnTo>
                <a:lnTo>
                  <a:pt x="96520" y="216217"/>
                </a:lnTo>
                <a:lnTo>
                  <a:pt x="96520" y="241617"/>
                </a:lnTo>
                <a:lnTo>
                  <a:pt x="96241" y="244094"/>
                </a:lnTo>
                <a:lnTo>
                  <a:pt x="95415" y="246443"/>
                </a:lnTo>
                <a:lnTo>
                  <a:pt x="94094" y="248551"/>
                </a:lnTo>
                <a:lnTo>
                  <a:pt x="92342" y="250304"/>
                </a:lnTo>
                <a:lnTo>
                  <a:pt x="90234" y="251625"/>
                </a:lnTo>
                <a:lnTo>
                  <a:pt x="87884" y="252450"/>
                </a:lnTo>
                <a:lnTo>
                  <a:pt x="85407" y="252730"/>
                </a:lnTo>
                <a:lnTo>
                  <a:pt x="11113" y="252730"/>
                </a:lnTo>
                <a:lnTo>
                  <a:pt x="8636" y="252450"/>
                </a:lnTo>
                <a:lnTo>
                  <a:pt x="6286" y="251625"/>
                </a:lnTo>
                <a:lnTo>
                  <a:pt x="4178" y="250304"/>
                </a:lnTo>
                <a:lnTo>
                  <a:pt x="2426" y="248551"/>
                </a:lnTo>
                <a:lnTo>
                  <a:pt x="1105" y="246443"/>
                </a:lnTo>
                <a:lnTo>
                  <a:pt x="279" y="244094"/>
                </a:lnTo>
                <a:lnTo>
                  <a:pt x="0" y="241617"/>
                </a:lnTo>
                <a:lnTo>
                  <a:pt x="0" y="216217"/>
                </a:lnTo>
                <a:lnTo>
                  <a:pt x="279" y="213741"/>
                </a:lnTo>
                <a:lnTo>
                  <a:pt x="1105" y="211391"/>
                </a:lnTo>
                <a:lnTo>
                  <a:pt x="2426" y="209283"/>
                </a:lnTo>
                <a:lnTo>
                  <a:pt x="4178" y="207530"/>
                </a:lnTo>
                <a:lnTo>
                  <a:pt x="6286" y="206210"/>
                </a:lnTo>
                <a:lnTo>
                  <a:pt x="8636" y="205384"/>
                </a:lnTo>
                <a:lnTo>
                  <a:pt x="11113" y="205105"/>
                </a:lnTo>
                <a:lnTo>
                  <a:pt x="22225" y="205105"/>
                </a:lnTo>
                <a:lnTo>
                  <a:pt x="22225" y="47625"/>
                </a:lnTo>
                <a:lnTo>
                  <a:pt x="11113" y="47625"/>
                </a:lnTo>
                <a:lnTo>
                  <a:pt x="8636" y="47346"/>
                </a:lnTo>
                <a:lnTo>
                  <a:pt x="6286" y="46520"/>
                </a:lnTo>
                <a:lnTo>
                  <a:pt x="4178" y="45199"/>
                </a:lnTo>
                <a:lnTo>
                  <a:pt x="2426" y="43447"/>
                </a:lnTo>
                <a:lnTo>
                  <a:pt x="1105" y="41338"/>
                </a:lnTo>
                <a:lnTo>
                  <a:pt x="279" y="38989"/>
                </a:lnTo>
                <a:lnTo>
                  <a:pt x="0" y="36512"/>
                </a:lnTo>
                <a:lnTo>
                  <a:pt x="0" y="11112"/>
                </a:lnTo>
                <a:lnTo>
                  <a:pt x="279" y="8636"/>
                </a:lnTo>
                <a:lnTo>
                  <a:pt x="1105" y="6286"/>
                </a:lnTo>
                <a:lnTo>
                  <a:pt x="2426" y="4178"/>
                </a:lnTo>
                <a:lnTo>
                  <a:pt x="4178" y="2425"/>
                </a:lnTo>
                <a:lnTo>
                  <a:pt x="6286" y="1105"/>
                </a:lnTo>
                <a:lnTo>
                  <a:pt x="8636" y="279"/>
                </a:lnTo>
                <a:lnTo>
                  <a:pt x="11113" y="0"/>
                </a:lnTo>
                <a:lnTo>
                  <a:pt x="85407" y="0"/>
                </a:lnTo>
                <a:moveTo>
                  <a:pt x="22225" y="22225"/>
                </a:moveTo>
                <a:lnTo>
                  <a:pt x="22225" y="25400"/>
                </a:lnTo>
                <a:lnTo>
                  <a:pt x="33338" y="25400"/>
                </a:lnTo>
                <a:lnTo>
                  <a:pt x="35814" y="25679"/>
                </a:lnTo>
                <a:lnTo>
                  <a:pt x="38164" y="26505"/>
                </a:lnTo>
                <a:lnTo>
                  <a:pt x="40272" y="27825"/>
                </a:lnTo>
                <a:lnTo>
                  <a:pt x="42024" y="29578"/>
                </a:lnTo>
                <a:lnTo>
                  <a:pt x="43345" y="31686"/>
                </a:lnTo>
                <a:lnTo>
                  <a:pt x="44170" y="34036"/>
                </a:lnTo>
                <a:lnTo>
                  <a:pt x="44450" y="36512"/>
                </a:lnTo>
                <a:lnTo>
                  <a:pt x="44450" y="216217"/>
                </a:lnTo>
                <a:lnTo>
                  <a:pt x="44170" y="218694"/>
                </a:lnTo>
                <a:lnTo>
                  <a:pt x="43345" y="221043"/>
                </a:lnTo>
                <a:lnTo>
                  <a:pt x="42024" y="223151"/>
                </a:lnTo>
                <a:lnTo>
                  <a:pt x="40272" y="224904"/>
                </a:lnTo>
                <a:lnTo>
                  <a:pt x="38164" y="226225"/>
                </a:lnTo>
                <a:lnTo>
                  <a:pt x="35814" y="227050"/>
                </a:lnTo>
                <a:lnTo>
                  <a:pt x="33338" y="227330"/>
                </a:lnTo>
                <a:lnTo>
                  <a:pt x="22225" y="227330"/>
                </a:lnTo>
                <a:lnTo>
                  <a:pt x="22225" y="230505"/>
                </a:lnTo>
                <a:lnTo>
                  <a:pt x="74295" y="230505"/>
                </a:lnTo>
                <a:lnTo>
                  <a:pt x="74295" y="227330"/>
                </a:lnTo>
                <a:lnTo>
                  <a:pt x="63182" y="227330"/>
                </a:lnTo>
                <a:lnTo>
                  <a:pt x="60706" y="227050"/>
                </a:lnTo>
                <a:lnTo>
                  <a:pt x="58357" y="226225"/>
                </a:lnTo>
                <a:lnTo>
                  <a:pt x="56248" y="224904"/>
                </a:lnTo>
                <a:lnTo>
                  <a:pt x="54496" y="223151"/>
                </a:lnTo>
                <a:lnTo>
                  <a:pt x="53175" y="221043"/>
                </a:lnTo>
                <a:lnTo>
                  <a:pt x="52349" y="218694"/>
                </a:lnTo>
                <a:lnTo>
                  <a:pt x="52070" y="216217"/>
                </a:lnTo>
                <a:lnTo>
                  <a:pt x="52070" y="36512"/>
                </a:lnTo>
                <a:lnTo>
                  <a:pt x="52349" y="34036"/>
                </a:lnTo>
                <a:lnTo>
                  <a:pt x="53175" y="31686"/>
                </a:lnTo>
                <a:lnTo>
                  <a:pt x="54496" y="29578"/>
                </a:lnTo>
                <a:lnTo>
                  <a:pt x="56248" y="27825"/>
                </a:lnTo>
                <a:lnTo>
                  <a:pt x="58357" y="26505"/>
                </a:lnTo>
                <a:lnTo>
                  <a:pt x="60706" y="25679"/>
                </a:lnTo>
                <a:lnTo>
                  <a:pt x="63182" y="25400"/>
                </a:lnTo>
                <a:lnTo>
                  <a:pt x="74295" y="25400"/>
                </a:lnTo>
                <a:lnTo>
                  <a:pt x="74295" y="22225"/>
                </a:lnTo>
              </a:path>
            </a:pathLst>
          </a:custGeom>
          <a:solidFill>
            <a:srgbClr val="6C5EDE">
              <a:alpha val="100000"/>
            </a:srgbClr>
          </a:solidFill>
        </p:spPr>
      </p:sp>
      <p:pic>
        <p:nvPicPr>
          <p:cNvPr id="120" name="23CDB798-2A01-4104-54D5-721EBF2338CD"/>
          <p:cNvPicPr>
            <a:picLocks noChangeAspect="1"/>
          </p:cNvPicPr>
          <p:nvPr/>
        </p:nvPicPr>
        <p:blipFill>
          <a:blip r:embed="rId3" cstate="print">
            <a:extLst>
              <a:ext uri="{A4D08B39-A3BA-4763-E762-8BE94AC8BA17}"/>
            </a:extLst>
          </a:blip>
          <a:srcRect/>
          <a:stretch>
            <a:fillRect/>
          </a:stretch>
        </p:blipFill>
        <p:spPr>
          <a:xfrm>
            <a:off x="835977" y="2430463"/>
            <a:ext cx="381000" cy="266700"/>
          </a:xfrm>
          <a:prstGeom prst="rect">
            <a:avLst/>
          </a:prstGeom>
        </p:spPr>
      </p:pic>
      <p:sp>
        <p:nvSpPr>
          <p:cNvPr id="121" name="VectorPath 121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grpSp>
        <p:nvGrpSpPr>
          <p:cNvPr id="122" name="Combination 122"/>
          <p:cNvGrpSpPr/>
          <p:nvPr/>
        </p:nvGrpSpPr>
        <p:grpSpPr>
          <a:xfrm>
            <a:off x="655955" y="1229360"/>
            <a:ext cx="641985" cy="238125"/>
            <a:chOff x="655955" y="1229360"/>
            <a:chExt cx="641985" cy="238125"/>
          </a:xfrm>
        </p:grpSpPr>
        <p:sp>
          <p:nvSpPr>
            <p:cNvPr id="123" name="VectorPath 123"/>
            <p:cNvSpPr/>
            <p:nvPr/>
          </p:nvSpPr>
          <p:spPr>
            <a:xfrm>
              <a:off x="655955" y="1229360"/>
              <a:ext cx="172720" cy="238125"/>
            </a:xfrm>
            <a:custGeom>
              <a:rect l="l" t="t" r="r" b="b"/>
              <a:pathLst>
                <a:path w="172720" h="238125">
                  <a:moveTo>
                    <a:pt x="172720" y="224625"/>
                  </a:moveTo>
                  <a:lnTo>
                    <a:pt x="166154" y="227800"/>
                  </a:lnTo>
                  <a:lnTo>
                    <a:pt x="159182" y="230531"/>
                  </a:lnTo>
                  <a:lnTo>
                    <a:pt x="151803" y="232855"/>
                  </a:lnTo>
                  <a:lnTo>
                    <a:pt x="144018" y="234747"/>
                  </a:lnTo>
                  <a:lnTo>
                    <a:pt x="135839" y="236233"/>
                  </a:lnTo>
                  <a:lnTo>
                    <a:pt x="127241" y="237287"/>
                  </a:lnTo>
                  <a:lnTo>
                    <a:pt x="118250" y="237909"/>
                  </a:lnTo>
                  <a:lnTo>
                    <a:pt x="108839" y="238125"/>
                  </a:lnTo>
                  <a:lnTo>
                    <a:pt x="102718" y="237998"/>
                  </a:lnTo>
                  <a:lnTo>
                    <a:pt x="96761" y="237630"/>
                  </a:lnTo>
                  <a:lnTo>
                    <a:pt x="85306" y="236157"/>
                  </a:lnTo>
                  <a:lnTo>
                    <a:pt x="74460" y="233706"/>
                  </a:lnTo>
                  <a:lnTo>
                    <a:pt x="64249" y="230264"/>
                  </a:lnTo>
                  <a:lnTo>
                    <a:pt x="54661" y="225832"/>
                  </a:lnTo>
                  <a:lnTo>
                    <a:pt x="45695" y="220434"/>
                  </a:lnTo>
                  <a:lnTo>
                    <a:pt x="37351" y="214046"/>
                  </a:lnTo>
                  <a:lnTo>
                    <a:pt x="29629" y="206667"/>
                  </a:lnTo>
                  <a:lnTo>
                    <a:pt x="22682" y="198489"/>
                  </a:lnTo>
                  <a:lnTo>
                    <a:pt x="16662" y="189674"/>
                  </a:lnTo>
                  <a:lnTo>
                    <a:pt x="11570" y="180213"/>
                  </a:lnTo>
                  <a:lnTo>
                    <a:pt x="7404" y="170129"/>
                  </a:lnTo>
                  <a:lnTo>
                    <a:pt x="4166" y="159410"/>
                  </a:lnTo>
                  <a:lnTo>
                    <a:pt x="1854" y="148057"/>
                  </a:lnTo>
                  <a:lnTo>
                    <a:pt x="457" y="136068"/>
                  </a:lnTo>
                  <a:lnTo>
                    <a:pt x="0" y="123444"/>
                  </a:lnTo>
                  <a:lnTo>
                    <a:pt x="127" y="116586"/>
                  </a:lnTo>
                  <a:lnTo>
                    <a:pt x="521" y="109881"/>
                  </a:lnTo>
                  <a:lnTo>
                    <a:pt x="1168" y="103353"/>
                  </a:lnTo>
                  <a:lnTo>
                    <a:pt x="2083" y="96990"/>
                  </a:lnTo>
                  <a:lnTo>
                    <a:pt x="3251" y="90805"/>
                  </a:lnTo>
                  <a:lnTo>
                    <a:pt x="4686" y="84786"/>
                  </a:lnTo>
                  <a:lnTo>
                    <a:pt x="6388" y="78931"/>
                  </a:lnTo>
                  <a:lnTo>
                    <a:pt x="8344" y="73254"/>
                  </a:lnTo>
                  <a:lnTo>
                    <a:pt x="13030" y="62395"/>
                  </a:lnTo>
                  <a:lnTo>
                    <a:pt x="18758" y="52222"/>
                  </a:lnTo>
                  <a:lnTo>
                    <a:pt x="25540" y="42735"/>
                  </a:lnTo>
                  <a:lnTo>
                    <a:pt x="33350" y="33909"/>
                  </a:lnTo>
                  <a:lnTo>
                    <a:pt x="41974" y="25959"/>
                  </a:lnTo>
                  <a:lnTo>
                    <a:pt x="51156" y="19076"/>
                  </a:lnTo>
                  <a:lnTo>
                    <a:pt x="60897" y="13246"/>
                  </a:lnTo>
                  <a:lnTo>
                    <a:pt x="71209" y="8484"/>
                  </a:lnTo>
                  <a:lnTo>
                    <a:pt x="82080" y="4775"/>
                  </a:lnTo>
                  <a:lnTo>
                    <a:pt x="87732" y="3315"/>
                  </a:lnTo>
                  <a:lnTo>
                    <a:pt x="93510" y="2121"/>
                  </a:lnTo>
                  <a:lnTo>
                    <a:pt x="99441" y="1194"/>
                  </a:lnTo>
                  <a:lnTo>
                    <a:pt x="105512" y="534"/>
                  </a:lnTo>
                  <a:lnTo>
                    <a:pt x="111722" y="127"/>
                  </a:lnTo>
                  <a:lnTo>
                    <a:pt x="118072" y="0"/>
                  </a:lnTo>
                  <a:lnTo>
                    <a:pt x="126162" y="153"/>
                  </a:lnTo>
                  <a:lnTo>
                    <a:pt x="133883" y="610"/>
                  </a:lnTo>
                  <a:lnTo>
                    <a:pt x="141249" y="1359"/>
                  </a:lnTo>
                  <a:lnTo>
                    <a:pt x="148260" y="2426"/>
                  </a:lnTo>
                  <a:lnTo>
                    <a:pt x="154915" y="3785"/>
                  </a:lnTo>
                  <a:lnTo>
                    <a:pt x="161214" y="5449"/>
                  </a:lnTo>
                  <a:lnTo>
                    <a:pt x="167145" y="7417"/>
                  </a:lnTo>
                  <a:lnTo>
                    <a:pt x="172720" y="9678"/>
                  </a:lnTo>
                  <a:lnTo>
                    <a:pt x="172720" y="40792"/>
                  </a:lnTo>
                  <a:lnTo>
                    <a:pt x="166459" y="37491"/>
                  </a:lnTo>
                  <a:lnTo>
                    <a:pt x="160045" y="34620"/>
                  </a:lnTo>
                  <a:lnTo>
                    <a:pt x="153467" y="32195"/>
                  </a:lnTo>
                  <a:lnTo>
                    <a:pt x="146749" y="30201"/>
                  </a:lnTo>
                  <a:lnTo>
                    <a:pt x="139865" y="28651"/>
                  </a:lnTo>
                  <a:lnTo>
                    <a:pt x="132842" y="27559"/>
                  </a:lnTo>
                  <a:lnTo>
                    <a:pt x="125654" y="26886"/>
                  </a:lnTo>
                  <a:lnTo>
                    <a:pt x="118313" y="26670"/>
                  </a:lnTo>
                  <a:lnTo>
                    <a:pt x="108890" y="27077"/>
                  </a:lnTo>
                  <a:lnTo>
                    <a:pt x="99911" y="28270"/>
                  </a:lnTo>
                  <a:lnTo>
                    <a:pt x="91377" y="30277"/>
                  </a:lnTo>
                  <a:lnTo>
                    <a:pt x="83287" y="33084"/>
                  </a:lnTo>
                  <a:lnTo>
                    <a:pt x="75654" y="36690"/>
                  </a:lnTo>
                  <a:lnTo>
                    <a:pt x="68453" y="41097"/>
                  </a:lnTo>
                  <a:lnTo>
                    <a:pt x="61709" y="46304"/>
                  </a:lnTo>
                  <a:lnTo>
                    <a:pt x="55410" y="52312"/>
                  </a:lnTo>
                  <a:lnTo>
                    <a:pt x="49721" y="59004"/>
                  </a:lnTo>
                  <a:lnTo>
                    <a:pt x="44780" y="66256"/>
                  </a:lnTo>
                  <a:lnTo>
                    <a:pt x="40602" y="74066"/>
                  </a:lnTo>
                  <a:lnTo>
                    <a:pt x="37186" y="82436"/>
                  </a:lnTo>
                  <a:lnTo>
                    <a:pt x="34531" y="91364"/>
                  </a:lnTo>
                  <a:lnTo>
                    <a:pt x="32639" y="100851"/>
                  </a:lnTo>
                  <a:lnTo>
                    <a:pt x="31496" y="110909"/>
                  </a:lnTo>
                  <a:lnTo>
                    <a:pt x="31115" y="121514"/>
                  </a:lnTo>
                  <a:lnTo>
                    <a:pt x="31471" y="131585"/>
                  </a:lnTo>
                  <a:lnTo>
                    <a:pt x="32525" y="141110"/>
                  </a:lnTo>
                  <a:lnTo>
                    <a:pt x="34303" y="150114"/>
                  </a:lnTo>
                  <a:lnTo>
                    <a:pt x="36779" y="158585"/>
                  </a:lnTo>
                  <a:lnTo>
                    <a:pt x="39967" y="166522"/>
                  </a:lnTo>
                  <a:lnTo>
                    <a:pt x="43853" y="173939"/>
                  </a:lnTo>
                  <a:lnTo>
                    <a:pt x="48463" y="180810"/>
                  </a:lnTo>
                  <a:lnTo>
                    <a:pt x="53772" y="187148"/>
                  </a:lnTo>
                  <a:lnTo>
                    <a:pt x="59652" y="192849"/>
                  </a:lnTo>
                  <a:lnTo>
                    <a:pt x="65977" y="197790"/>
                  </a:lnTo>
                  <a:lnTo>
                    <a:pt x="72733" y="201956"/>
                  </a:lnTo>
                  <a:lnTo>
                    <a:pt x="79934" y="205384"/>
                  </a:lnTo>
                  <a:lnTo>
                    <a:pt x="87567" y="208039"/>
                  </a:lnTo>
                  <a:lnTo>
                    <a:pt x="95644" y="209931"/>
                  </a:lnTo>
                  <a:lnTo>
                    <a:pt x="104153" y="211074"/>
                  </a:lnTo>
                  <a:lnTo>
                    <a:pt x="113094" y="211455"/>
                  </a:lnTo>
                  <a:lnTo>
                    <a:pt x="121526" y="211214"/>
                  </a:lnTo>
                  <a:lnTo>
                    <a:pt x="129680" y="210490"/>
                  </a:lnTo>
                  <a:lnTo>
                    <a:pt x="137554" y="209283"/>
                  </a:lnTo>
                  <a:lnTo>
                    <a:pt x="145148" y="207607"/>
                  </a:lnTo>
                  <a:lnTo>
                    <a:pt x="152464" y="205436"/>
                  </a:lnTo>
                  <a:lnTo>
                    <a:pt x="159487" y="202794"/>
                  </a:lnTo>
                  <a:lnTo>
                    <a:pt x="166243" y="199670"/>
                  </a:lnTo>
                  <a:lnTo>
                    <a:pt x="172720" y="196050"/>
                  </a:lnTo>
                  <a:lnTo>
                    <a:pt x="172720" y="224625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124" name="VectorPath 124"/>
            <p:cNvSpPr/>
            <p:nvPr/>
          </p:nvSpPr>
          <p:spPr>
            <a:xfrm>
              <a:off x="852805" y="1233170"/>
              <a:ext cx="74295" cy="230505"/>
            </a:xfrm>
            <a:custGeom>
              <a:rect l="l" t="t" r="r" b="b"/>
              <a:pathLst>
                <a:path w="74295" h="230505">
                  <a:moveTo>
                    <a:pt x="74295" y="25400"/>
                  </a:moveTo>
                  <a:lnTo>
                    <a:pt x="52070" y="25400"/>
                  </a:lnTo>
                  <a:lnTo>
                    <a:pt x="52070" y="205105"/>
                  </a:lnTo>
                  <a:lnTo>
                    <a:pt x="74295" y="205105"/>
                  </a:lnTo>
                  <a:lnTo>
                    <a:pt x="74295" y="230505"/>
                  </a:lnTo>
                  <a:lnTo>
                    <a:pt x="0" y="230505"/>
                  </a:lnTo>
                  <a:lnTo>
                    <a:pt x="0" y="205105"/>
                  </a:lnTo>
                  <a:lnTo>
                    <a:pt x="22225" y="205105"/>
                  </a:lnTo>
                  <a:lnTo>
                    <a:pt x="22225" y="25400"/>
                  </a:lnTo>
                  <a:lnTo>
                    <a:pt x="0" y="25400"/>
                  </a:lnTo>
                  <a:lnTo>
                    <a:pt x="0" y="0"/>
                  </a:lnTo>
                  <a:lnTo>
                    <a:pt x="74295" y="0"/>
                  </a:lnTo>
                  <a:lnTo>
                    <a:pt x="74295" y="25400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125" name="VectorPath 125"/>
            <p:cNvSpPr/>
            <p:nvPr/>
          </p:nvSpPr>
          <p:spPr>
            <a:xfrm>
              <a:off x="953770" y="1229360"/>
              <a:ext cx="141605" cy="238125"/>
            </a:xfrm>
            <a:custGeom>
              <a:rect l="l" t="t" r="r" b="b"/>
              <a:pathLst>
                <a:path w="141605" h="238125">
                  <a:moveTo>
                    <a:pt x="0" y="190335"/>
                  </a:moveTo>
                  <a:lnTo>
                    <a:pt x="5740" y="194742"/>
                  </a:lnTo>
                  <a:lnTo>
                    <a:pt x="12357" y="198743"/>
                  </a:lnTo>
                  <a:lnTo>
                    <a:pt x="19875" y="202324"/>
                  </a:lnTo>
                  <a:lnTo>
                    <a:pt x="28296" y="205512"/>
                  </a:lnTo>
                  <a:lnTo>
                    <a:pt x="37033" y="208115"/>
                  </a:lnTo>
                  <a:lnTo>
                    <a:pt x="45568" y="209969"/>
                  </a:lnTo>
                  <a:lnTo>
                    <a:pt x="53861" y="211087"/>
                  </a:lnTo>
                  <a:lnTo>
                    <a:pt x="61938" y="211455"/>
                  </a:lnTo>
                  <a:lnTo>
                    <a:pt x="67818" y="211315"/>
                  </a:lnTo>
                  <a:lnTo>
                    <a:pt x="73317" y="210922"/>
                  </a:lnTo>
                  <a:lnTo>
                    <a:pt x="78435" y="210249"/>
                  </a:lnTo>
                  <a:lnTo>
                    <a:pt x="83185" y="209321"/>
                  </a:lnTo>
                  <a:lnTo>
                    <a:pt x="87541" y="208115"/>
                  </a:lnTo>
                  <a:lnTo>
                    <a:pt x="91529" y="206654"/>
                  </a:lnTo>
                  <a:lnTo>
                    <a:pt x="95123" y="204915"/>
                  </a:lnTo>
                  <a:lnTo>
                    <a:pt x="98349" y="202921"/>
                  </a:lnTo>
                  <a:lnTo>
                    <a:pt x="101194" y="200647"/>
                  </a:lnTo>
                  <a:lnTo>
                    <a:pt x="103657" y="198107"/>
                  </a:lnTo>
                  <a:lnTo>
                    <a:pt x="105753" y="195314"/>
                  </a:lnTo>
                  <a:lnTo>
                    <a:pt x="107455" y="192240"/>
                  </a:lnTo>
                  <a:lnTo>
                    <a:pt x="108788" y="188900"/>
                  </a:lnTo>
                  <a:lnTo>
                    <a:pt x="109728" y="185306"/>
                  </a:lnTo>
                  <a:lnTo>
                    <a:pt x="110299" y="181432"/>
                  </a:lnTo>
                  <a:lnTo>
                    <a:pt x="110490" y="177292"/>
                  </a:lnTo>
                  <a:lnTo>
                    <a:pt x="110160" y="172631"/>
                  </a:lnTo>
                  <a:lnTo>
                    <a:pt x="109182" y="168199"/>
                  </a:lnTo>
                  <a:lnTo>
                    <a:pt x="107556" y="164008"/>
                  </a:lnTo>
                  <a:lnTo>
                    <a:pt x="105270" y="160058"/>
                  </a:lnTo>
                  <a:lnTo>
                    <a:pt x="102425" y="156337"/>
                  </a:lnTo>
                  <a:lnTo>
                    <a:pt x="99085" y="152845"/>
                  </a:lnTo>
                  <a:lnTo>
                    <a:pt x="95263" y="149568"/>
                  </a:lnTo>
                  <a:lnTo>
                    <a:pt x="90957" y="146507"/>
                  </a:lnTo>
                  <a:lnTo>
                    <a:pt x="77876" y="139040"/>
                  </a:lnTo>
                  <a:lnTo>
                    <a:pt x="56807" y="128397"/>
                  </a:lnTo>
                  <a:lnTo>
                    <a:pt x="40919" y="119914"/>
                  </a:lnTo>
                  <a:lnTo>
                    <a:pt x="34087" y="115786"/>
                  </a:lnTo>
                  <a:lnTo>
                    <a:pt x="27991" y="111735"/>
                  </a:lnTo>
                  <a:lnTo>
                    <a:pt x="22644" y="107760"/>
                  </a:lnTo>
                  <a:lnTo>
                    <a:pt x="18034" y="103861"/>
                  </a:lnTo>
                  <a:lnTo>
                    <a:pt x="14160" y="100051"/>
                  </a:lnTo>
                  <a:lnTo>
                    <a:pt x="11036" y="96304"/>
                  </a:lnTo>
                  <a:lnTo>
                    <a:pt x="8445" y="92532"/>
                  </a:lnTo>
                  <a:lnTo>
                    <a:pt x="6210" y="88621"/>
                  </a:lnTo>
                  <a:lnTo>
                    <a:pt x="4305" y="84582"/>
                  </a:lnTo>
                  <a:lnTo>
                    <a:pt x="2756" y="80416"/>
                  </a:lnTo>
                  <a:lnTo>
                    <a:pt x="1549" y="76111"/>
                  </a:lnTo>
                  <a:lnTo>
                    <a:pt x="686" y="71679"/>
                  </a:lnTo>
                  <a:lnTo>
                    <a:pt x="178" y="67107"/>
                  </a:lnTo>
                  <a:lnTo>
                    <a:pt x="0" y="62408"/>
                  </a:lnTo>
                  <a:lnTo>
                    <a:pt x="356" y="55410"/>
                  </a:lnTo>
                  <a:lnTo>
                    <a:pt x="1448" y="48781"/>
                  </a:lnTo>
                  <a:lnTo>
                    <a:pt x="3251" y="42520"/>
                  </a:lnTo>
                  <a:lnTo>
                    <a:pt x="5779" y="36640"/>
                  </a:lnTo>
                  <a:lnTo>
                    <a:pt x="9042" y="31128"/>
                  </a:lnTo>
                  <a:lnTo>
                    <a:pt x="13017" y="25997"/>
                  </a:lnTo>
                  <a:lnTo>
                    <a:pt x="17716" y="21222"/>
                  </a:lnTo>
                  <a:lnTo>
                    <a:pt x="23127" y="16828"/>
                  </a:lnTo>
                  <a:lnTo>
                    <a:pt x="29108" y="12891"/>
                  </a:lnTo>
                  <a:lnTo>
                    <a:pt x="35458" y="9474"/>
                  </a:lnTo>
                  <a:lnTo>
                    <a:pt x="42177" y="6579"/>
                  </a:lnTo>
                  <a:lnTo>
                    <a:pt x="49289" y="4204"/>
                  </a:lnTo>
                  <a:lnTo>
                    <a:pt x="56769" y="2362"/>
                  </a:lnTo>
                  <a:lnTo>
                    <a:pt x="64630" y="1054"/>
                  </a:lnTo>
                  <a:lnTo>
                    <a:pt x="72873" y="267"/>
                  </a:lnTo>
                  <a:lnTo>
                    <a:pt x="81483" y="0"/>
                  </a:lnTo>
                  <a:lnTo>
                    <a:pt x="89814" y="140"/>
                  </a:lnTo>
                  <a:lnTo>
                    <a:pt x="97574" y="572"/>
                  </a:lnTo>
                  <a:lnTo>
                    <a:pt x="104762" y="1270"/>
                  </a:lnTo>
                  <a:lnTo>
                    <a:pt x="111366" y="2261"/>
                  </a:lnTo>
                  <a:lnTo>
                    <a:pt x="117412" y="3531"/>
                  </a:lnTo>
                  <a:lnTo>
                    <a:pt x="122872" y="5093"/>
                  </a:lnTo>
                  <a:lnTo>
                    <a:pt x="127762" y="6934"/>
                  </a:lnTo>
                  <a:lnTo>
                    <a:pt x="132080" y="9042"/>
                  </a:lnTo>
                  <a:lnTo>
                    <a:pt x="132080" y="41428"/>
                  </a:lnTo>
                  <a:lnTo>
                    <a:pt x="126670" y="37973"/>
                  </a:lnTo>
                  <a:lnTo>
                    <a:pt x="120917" y="34976"/>
                  </a:lnTo>
                  <a:lnTo>
                    <a:pt x="114821" y="32436"/>
                  </a:lnTo>
                  <a:lnTo>
                    <a:pt x="108369" y="30366"/>
                  </a:lnTo>
                  <a:lnTo>
                    <a:pt x="101575" y="28740"/>
                  </a:lnTo>
                  <a:lnTo>
                    <a:pt x="94437" y="27597"/>
                  </a:lnTo>
                  <a:lnTo>
                    <a:pt x="86957" y="26899"/>
                  </a:lnTo>
                  <a:lnTo>
                    <a:pt x="79121" y="26670"/>
                  </a:lnTo>
                  <a:lnTo>
                    <a:pt x="73939" y="26810"/>
                  </a:lnTo>
                  <a:lnTo>
                    <a:pt x="68999" y="27216"/>
                  </a:lnTo>
                  <a:lnTo>
                    <a:pt x="64300" y="27915"/>
                  </a:lnTo>
                  <a:lnTo>
                    <a:pt x="59855" y="28880"/>
                  </a:lnTo>
                  <a:lnTo>
                    <a:pt x="55651" y="30125"/>
                  </a:lnTo>
                  <a:lnTo>
                    <a:pt x="51689" y="31636"/>
                  </a:lnTo>
                  <a:lnTo>
                    <a:pt x="47981" y="33427"/>
                  </a:lnTo>
                  <a:lnTo>
                    <a:pt x="44501" y="35497"/>
                  </a:lnTo>
                  <a:lnTo>
                    <a:pt x="41364" y="37821"/>
                  </a:lnTo>
                  <a:lnTo>
                    <a:pt x="38646" y="40348"/>
                  </a:lnTo>
                  <a:lnTo>
                    <a:pt x="36347" y="43091"/>
                  </a:lnTo>
                  <a:lnTo>
                    <a:pt x="34468" y="46063"/>
                  </a:lnTo>
                  <a:lnTo>
                    <a:pt x="32995" y="49238"/>
                  </a:lnTo>
                  <a:lnTo>
                    <a:pt x="31953" y="52629"/>
                  </a:lnTo>
                  <a:lnTo>
                    <a:pt x="31318" y="56236"/>
                  </a:lnTo>
                  <a:lnTo>
                    <a:pt x="31115" y="60071"/>
                  </a:lnTo>
                  <a:lnTo>
                    <a:pt x="31255" y="63475"/>
                  </a:lnTo>
                  <a:lnTo>
                    <a:pt x="31699" y="66713"/>
                  </a:lnTo>
                  <a:lnTo>
                    <a:pt x="32410" y="69799"/>
                  </a:lnTo>
                  <a:lnTo>
                    <a:pt x="33426" y="72720"/>
                  </a:lnTo>
                  <a:lnTo>
                    <a:pt x="34722" y="75476"/>
                  </a:lnTo>
                  <a:lnTo>
                    <a:pt x="36322" y="78067"/>
                  </a:lnTo>
                  <a:lnTo>
                    <a:pt x="40361" y="82779"/>
                  </a:lnTo>
                  <a:lnTo>
                    <a:pt x="46342" y="87554"/>
                  </a:lnTo>
                  <a:lnTo>
                    <a:pt x="55016" y="93129"/>
                  </a:lnTo>
                  <a:lnTo>
                    <a:pt x="66383" y="99505"/>
                  </a:lnTo>
                  <a:lnTo>
                    <a:pt x="80467" y="106668"/>
                  </a:lnTo>
                  <a:lnTo>
                    <a:pt x="96190" y="114770"/>
                  </a:lnTo>
                  <a:lnTo>
                    <a:pt x="103099" y="118809"/>
                  </a:lnTo>
                  <a:lnTo>
                    <a:pt x="109360" y="122860"/>
                  </a:lnTo>
                  <a:lnTo>
                    <a:pt x="114986" y="126911"/>
                  </a:lnTo>
                  <a:lnTo>
                    <a:pt x="119977" y="130950"/>
                  </a:lnTo>
                  <a:lnTo>
                    <a:pt x="124320" y="135001"/>
                  </a:lnTo>
                  <a:lnTo>
                    <a:pt x="128041" y="139052"/>
                  </a:lnTo>
                  <a:lnTo>
                    <a:pt x="131216" y="143154"/>
                  </a:lnTo>
                  <a:lnTo>
                    <a:pt x="133972" y="147396"/>
                  </a:lnTo>
                  <a:lnTo>
                    <a:pt x="136309" y="151752"/>
                  </a:lnTo>
                  <a:lnTo>
                    <a:pt x="138214" y="156235"/>
                  </a:lnTo>
                  <a:lnTo>
                    <a:pt x="139700" y="160858"/>
                  </a:lnTo>
                  <a:lnTo>
                    <a:pt x="140754" y="165583"/>
                  </a:lnTo>
                  <a:lnTo>
                    <a:pt x="141389" y="170447"/>
                  </a:lnTo>
                  <a:lnTo>
                    <a:pt x="141605" y="175438"/>
                  </a:lnTo>
                  <a:lnTo>
                    <a:pt x="141262" y="182791"/>
                  </a:lnTo>
                  <a:lnTo>
                    <a:pt x="140233" y="189713"/>
                  </a:lnTo>
                  <a:lnTo>
                    <a:pt x="138506" y="196177"/>
                  </a:lnTo>
                  <a:lnTo>
                    <a:pt x="136106" y="202209"/>
                  </a:lnTo>
                  <a:lnTo>
                    <a:pt x="133007" y="207810"/>
                  </a:lnTo>
                  <a:lnTo>
                    <a:pt x="129222" y="212954"/>
                  </a:lnTo>
                  <a:lnTo>
                    <a:pt x="124752" y="217665"/>
                  </a:lnTo>
                  <a:lnTo>
                    <a:pt x="119583" y="221933"/>
                  </a:lnTo>
                  <a:lnTo>
                    <a:pt x="113817" y="225730"/>
                  </a:lnTo>
                  <a:lnTo>
                    <a:pt x="107505" y="229019"/>
                  </a:lnTo>
                  <a:lnTo>
                    <a:pt x="100673" y="231801"/>
                  </a:lnTo>
                  <a:lnTo>
                    <a:pt x="93294" y="234074"/>
                  </a:lnTo>
                  <a:lnTo>
                    <a:pt x="85395" y="235852"/>
                  </a:lnTo>
                  <a:lnTo>
                    <a:pt x="76949" y="237109"/>
                  </a:lnTo>
                  <a:lnTo>
                    <a:pt x="67970" y="237871"/>
                  </a:lnTo>
                  <a:lnTo>
                    <a:pt x="58458" y="238125"/>
                  </a:lnTo>
                  <a:lnTo>
                    <a:pt x="51333" y="237871"/>
                  </a:lnTo>
                  <a:lnTo>
                    <a:pt x="43637" y="237109"/>
                  </a:lnTo>
                  <a:lnTo>
                    <a:pt x="35382" y="235852"/>
                  </a:lnTo>
                  <a:lnTo>
                    <a:pt x="26556" y="234074"/>
                  </a:lnTo>
                  <a:lnTo>
                    <a:pt x="18059" y="231928"/>
                  </a:lnTo>
                  <a:lnTo>
                    <a:pt x="10808" y="229527"/>
                  </a:lnTo>
                  <a:lnTo>
                    <a:pt x="4788" y="226885"/>
                  </a:lnTo>
                  <a:lnTo>
                    <a:pt x="0" y="223990"/>
                  </a:lnTo>
                  <a:lnTo>
                    <a:pt x="0" y="190335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  <p:sp>
          <p:nvSpPr>
            <p:cNvPr id="126" name="VectorPath 126"/>
            <p:cNvSpPr/>
            <p:nvPr/>
          </p:nvSpPr>
          <p:spPr>
            <a:xfrm>
              <a:off x="1125220" y="1229360"/>
              <a:ext cx="172720" cy="238125"/>
            </a:xfrm>
            <a:custGeom>
              <a:rect l="l" t="t" r="r" b="b"/>
              <a:pathLst>
                <a:path w="172720" h="238125">
                  <a:moveTo>
                    <a:pt x="172720" y="224625"/>
                  </a:moveTo>
                  <a:lnTo>
                    <a:pt x="166154" y="227800"/>
                  </a:lnTo>
                  <a:lnTo>
                    <a:pt x="159182" y="230531"/>
                  </a:lnTo>
                  <a:lnTo>
                    <a:pt x="151803" y="232855"/>
                  </a:lnTo>
                  <a:lnTo>
                    <a:pt x="144018" y="234747"/>
                  </a:lnTo>
                  <a:lnTo>
                    <a:pt x="135839" y="236233"/>
                  </a:lnTo>
                  <a:lnTo>
                    <a:pt x="127241" y="237287"/>
                  </a:lnTo>
                  <a:lnTo>
                    <a:pt x="118250" y="237909"/>
                  </a:lnTo>
                  <a:lnTo>
                    <a:pt x="108839" y="238125"/>
                  </a:lnTo>
                  <a:lnTo>
                    <a:pt x="102718" y="237998"/>
                  </a:lnTo>
                  <a:lnTo>
                    <a:pt x="96761" y="237630"/>
                  </a:lnTo>
                  <a:lnTo>
                    <a:pt x="85306" y="236157"/>
                  </a:lnTo>
                  <a:lnTo>
                    <a:pt x="74460" y="233706"/>
                  </a:lnTo>
                  <a:lnTo>
                    <a:pt x="64249" y="230264"/>
                  </a:lnTo>
                  <a:lnTo>
                    <a:pt x="54661" y="225832"/>
                  </a:lnTo>
                  <a:lnTo>
                    <a:pt x="45695" y="220434"/>
                  </a:lnTo>
                  <a:lnTo>
                    <a:pt x="37351" y="214046"/>
                  </a:lnTo>
                  <a:lnTo>
                    <a:pt x="29629" y="206667"/>
                  </a:lnTo>
                  <a:lnTo>
                    <a:pt x="22682" y="198489"/>
                  </a:lnTo>
                  <a:lnTo>
                    <a:pt x="16662" y="189674"/>
                  </a:lnTo>
                  <a:lnTo>
                    <a:pt x="11570" y="180213"/>
                  </a:lnTo>
                  <a:lnTo>
                    <a:pt x="7404" y="170129"/>
                  </a:lnTo>
                  <a:lnTo>
                    <a:pt x="4166" y="159410"/>
                  </a:lnTo>
                  <a:lnTo>
                    <a:pt x="1854" y="148057"/>
                  </a:lnTo>
                  <a:lnTo>
                    <a:pt x="457" y="136068"/>
                  </a:lnTo>
                  <a:lnTo>
                    <a:pt x="0" y="123444"/>
                  </a:lnTo>
                  <a:lnTo>
                    <a:pt x="127" y="116586"/>
                  </a:lnTo>
                  <a:lnTo>
                    <a:pt x="521" y="109881"/>
                  </a:lnTo>
                  <a:lnTo>
                    <a:pt x="1168" y="103353"/>
                  </a:lnTo>
                  <a:lnTo>
                    <a:pt x="2083" y="96990"/>
                  </a:lnTo>
                  <a:lnTo>
                    <a:pt x="3251" y="90805"/>
                  </a:lnTo>
                  <a:lnTo>
                    <a:pt x="4686" y="84786"/>
                  </a:lnTo>
                  <a:lnTo>
                    <a:pt x="6388" y="78931"/>
                  </a:lnTo>
                  <a:lnTo>
                    <a:pt x="8344" y="73254"/>
                  </a:lnTo>
                  <a:lnTo>
                    <a:pt x="13030" y="62395"/>
                  </a:lnTo>
                  <a:lnTo>
                    <a:pt x="18758" y="52222"/>
                  </a:lnTo>
                  <a:lnTo>
                    <a:pt x="25540" y="42735"/>
                  </a:lnTo>
                  <a:lnTo>
                    <a:pt x="33350" y="33909"/>
                  </a:lnTo>
                  <a:lnTo>
                    <a:pt x="41974" y="25959"/>
                  </a:lnTo>
                  <a:lnTo>
                    <a:pt x="51156" y="19076"/>
                  </a:lnTo>
                  <a:lnTo>
                    <a:pt x="60896" y="13246"/>
                  </a:lnTo>
                  <a:lnTo>
                    <a:pt x="71209" y="8484"/>
                  </a:lnTo>
                  <a:lnTo>
                    <a:pt x="82080" y="4775"/>
                  </a:lnTo>
                  <a:lnTo>
                    <a:pt x="87732" y="3315"/>
                  </a:lnTo>
                  <a:lnTo>
                    <a:pt x="93510" y="2121"/>
                  </a:lnTo>
                  <a:lnTo>
                    <a:pt x="99441" y="1194"/>
                  </a:lnTo>
                  <a:lnTo>
                    <a:pt x="105512" y="534"/>
                  </a:lnTo>
                  <a:lnTo>
                    <a:pt x="111722" y="127"/>
                  </a:lnTo>
                  <a:lnTo>
                    <a:pt x="118072" y="0"/>
                  </a:lnTo>
                  <a:lnTo>
                    <a:pt x="126162" y="153"/>
                  </a:lnTo>
                  <a:lnTo>
                    <a:pt x="133883" y="610"/>
                  </a:lnTo>
                  <a:lnTo>
                    <a:pt x="141249" y="1359"/>
                  </a:lnTo>
                  <a:lnTo>
                    <a:pt x="148260" y="2426"/>
                  </a:lnTo>
                  <a:lnTo>
                    <a:pt x="154915" y="3785"/>
                  </a:lnTo>
                  <a:lnTo>
                    <a:pt x="161214" y="5449"/>
                  </a:lnTo>
                  <a:lnTo>
                    <a:pt x="167145" y="7417"/>
                  </a:lnTo>
                  <a:lnTo>
                    <a:pt x="172720" y="9678"/>
                  </a:lnTo>
                  <a:lnTo>
                    <a:pt x="172720" y="40792"/>
                  </a:lnTo>
                  <a:lnTo>
                    <a:pt x="166459" y="37491"/>
                  </a:lnTo>
                  <a:lnTo>
                    <a:pt x="160045" y="34620"/>
                  </a:lnTo>
                  <a:lnTo>
                    <a:pt x="153467" y="32195"/>
                  </a:lnTo>
                  <a:lnTo>
                    <a:pt x="146749" y="30201"/>
                  </a:lnTo>
                  <a:lnTo>
                    <a:pt x="139865" y="28651"/>
                  </a:lnTo>
                  <a:lnTo>
                    <a:pt x="132842" y="27559"/>
                  </a:lnTo>
                  <a:lnTo>
                    <a:pt x="125654" y="26886"/>
                  </a:lnTo>
                  <a:lnTo>
                    <a:pt x="118313" y="26670"/>
                  </a:lnTo>
                  <a:lnTo>
                    <a:pt x="108890" y="27077"/>
                  </a:lnTo>
                  <a:lnTo>
                    <a:pt x="99911" y="28270"/>
                  </a:lnTo>
                  <a:lnTo>
                    <a:pt x="91376" y="30277"/>
                  </a:lnTo>
                  <a:lnTo>
                    <a:pt x="83287" y="33084"/>
                  </a:lnTo>
                  <a:lnTo>
                    <a:pt x="75654" y="36690"/>
                  </a:lnTo>
                  <a:lnTo>
                    <a:pt x="68453" y="41097"/>
                  </a:lnTo>
                  <a:lnTo>
                    <a:pt x="61709" y="46304"/>
                  </a:lnTo>
                  <a:lnTo>
                    <a:pt x="55410" y="52312"/>
                  </a:lnTo>
                  <a:lnTo>
                    <a:pt x="49721" y="59004"/>
                  </a:lnTo>
                  <a:lnTo>
                    <a:pt x="44780" y="66256"/>
                  </a:lnTo>
                  <a:lnTo>
                    <a:pt x="40602" y="74066"/>
                  </a:lnTo>
                  <a:lnTo>
                    <a:pt x="37186" y="82436"/>
                  </a:lnTo>
                  <a:lnTo>
                    <a:pt x="34531" y="91364"/>
                  </a:lnTo>
                  <a:lnTo>
                    <a:pt x="32639" y="100851"/>
                  </a:lnTo>
                  <a:lnTo>
                    <a:pt x="31496" y="110909"/>
                  </a:lnTo>
                  <a:lnTo>
                    <a:pt x="31115" y="121514"/>
                  </a:lnTo>
                  <a:lnTo>
                    <a:pt x="31471" y="131585"/>
                  </a:lnTo>
                  <a:lnTo>
                    <a:pt x="32525" y="141110"/>
                  </a:lnTo>
                  <a:lnTo>
                    <a:pt x="34303" y="150114"/>
                  </a:lnTo>
                  <a:lnTo>
                    <a:pt x="36779" y="158585"/>
                  </a:lnTo>
                  <a:lnTo>
                    <a:pt x="39967" y="166522"/>
                  </a:lnTo>
                  <a:lnTo>
                    <a:pt x="43853" y="173939"/>
                  </a:lnTo>
                  <a:lnTo>
                    <a:pt x="48463" y="180810"/>
                  </a:lnTo>
                  <a:lnTo>
                    <a:pt x="53772" y="187148"/>
                  </a:lnTo>
                  <a:lnTo>
                    <a:pt x="59652" y="192849"/>
                  </a:lnTo>
                  <a:lnTo>
                    <a:pt x="65976" y="197790"/>
                  </a:lnTo>
                  <a:lnTo>
                    <a:pt x="72733" y="201956"/>
                  </a:lnTo>
                  <a:lnTo>
                    <a:pt x="79934" y="205384"/>
                  </a:lnTo>
                  <a:lnTo>
                    <a:pt x="87566" y="208039"/>
                  </a:lnTo>
                  <a:lnTo>
                    <a:pt x="95644" y="209931"/>
                  </a:lnTo>
                  <a:lnTo>
                    <a:pt x="104153" y="211074"/>
                  </a:lnTo>
                  <a:lnTo>
                    <a:pt x="113093" y="211455"/>
                  </a:lnTo>
                  <a:lnTo>
                    <a:pt x="121526" y="211214"/>
                  </a:lnTo>
                  <a:lnTo>
                    <a:pt x="129680" y="210490"/>
                  </a:lnTo>
                  <a:lnTo>
                    <a:pt x="137554" y="209283"/>
                  </a:lnTo>
                  <a:lnTo>
                    <a:pt x="145148" y="207607"/>
                  </a:lnTo>
                  <a:lnTo>
                    <a:pt x="152463" y="205436"/>
                  </a:lnTo>
                  <a:lnTo>
                    <a:pt x="159487" y="202794"/>
                  </a:lnTo>
                  <a:lnTo>
                    <a:pt x="166243" y="199670"/>
                  </a:lnTo>
                  <a:lnTo>
                    <a:pt x="172720" y="196050"/>
                  </a:lnTo>
                  <a:lnTo>
                    <a:pt x="172720" y="224625"/>
                  </a:lnTo>
                </a:path>
              </a:pathLst>
            </a:custGeom>
            <a:solidFill>
              <a:srgbClr val="C00000">
                <a:alpha val="100000"/>
              </a:srgbClr>
            </a:solidFill>
          </p:spPr>
        </p:sp>
      </p:grpSp>
      <p:pic>
        <p:nvPicPr>
          <p:cNvPr id="127" name="C484ACB9-6263-4469-566A-D1D6F27256CD"/>
          <p:cNvPicPr>
            <a:picLocks noChangeAspect="1"/>
          </p:cNvPicPr>
          <p:nvPr/>
        </p:nvPicPr>
        <p:blipFill>
          <a:blip r:embed="rId4" cstate="print">
            <a:extLst>
              <a:ext uri="{170A910A-938C-4AF2-BF24-BA98D85F9F13}"/>
            </a:extLst>
          </a:blip>
          <a:srcRect/>
          <a:stretch>
            <a:fillRect/>
          </a:stretch>
        </p:blipFill>
        <p:spPr>
          <a:xfrm>
            <a:off x="644843" y="1218247"/>
            <a:ext cx="209550" cy="276225"/>
          </a:xfrm>
          <a:prstGeom prst="rect">
            <a:avLst/>
          </a:prstGeom>
        </p:spPr>
      </p:pic>
      <p:sp>
        <p:nvSpPr>
          <p:cNvPr id="128" name="VectorPath 128"/>
          <p:cNvSpPr/>
          <p:nvPr/>
        </p:nvSpPr>
        <p:spPr>
          <a:xfrm>
            <a:off x="841692" y="1222057"/>
            <a:ext cx="96520" cy="252730"/>
          </a:xfrm>
          <a:custGeom>
            <a:rect l="l" t="t" r="r" b="b"/>
            <a:pathLst>
              <a:path w="96520" h="252730">
                <a:moveTo>
                  <a:pt x="87884" y="280"/>
                </a:moveTo>
                <a:lnTo>
                  <a:pt x="90234" y="1105"/>
                </a:lnTo>
                <a:lnTo>
                  <a:pt x="92342" y="2426"/>
                </a:lnTo>
                <a:lnTo>
                  <a:pt x="94094" y="4179"/>
                </a:lnTo>
                <a:lnTo>
                  <a:pt x="95415" y="6287"/>
                </a:lnTo>
                <a:lnTo>
                  <a:pt x="96241" y="8636"/>
                </a:lnTo>
                <a:lnTo>
                  <a:pt x="96520" y="11113"/>
                </a:lnTo>
                <a:lnTo>
                  <a:pt x="96520" y="36513"/>
                </a:lnTo>
                <a:lnTo>
                  <a:pt x="96241" y="38989"/>
                </a:lnTo>
                <a:lnTo>
                  <a:pt x="95415" y="41339"/>
                </a:lnTo>
                <a:lnTo>
                  <a:pt x="94094" y="43447"/>
                </a:lnTo>
                <a:lnTo>
                  <a:pt x="92342" y="45200"/>
                </a:lnTo>
                <a:lnTo>
                  <a:pt x="90234" y="46520"/>
                </a:lnTo>
                <a:lnTo>
                  <a:pt x="87884" y="47346"/>
                </a:lnTo>
                <a:lnTo>
                  <a:pt x="85408" y="47625"/>
                </a:lnTo>
                <a:lnTo>
                  <a:pt x="74295" y="47625"/>
                </a:lnTo>
                <a:lnTo>
                  <a:pt x="74295" y="205105"/>
                </a:lnTo>
                <a:lnTo>
                  <a:pt x="85408" y="205105"/>
                </a:lnTo>
                <a:lnTo>
                  <a:pt x="87884" y="205385"/>
                </a:lnTo>
                <a:lnTo>
                  <a:pt x="90234" y="206210"/>
                </a:lnTo>
                <a:lnTo>
                  <a:pt x="92342" y="207531"/>
                </a:lnTo>
                <a:lnTo>
                  <a:pt x="94094" y="209283"/>
                </a:lnTo>
                <a:lnTo>
                  <a:pt x="95415" y="211392"/>
                </a:lnTo>
                <a:lnTo>
                  <a:pt x="96241" y="213741"/>
                </a:lnTo>
                <a:lnTo>
                  <a:pt x="96520" y="216218"/>
                </a:lnTo>
                <a:lnTo>
                  <a:pt x="96520" y="241618"/>
                </a:lnTo>
                <a:lnTo>
                  <a:pt x="96241" y="244094"/>
                </a:lnTo>
                <a:lnTo>
                  <a:pt x="95415" y="246444"/>
                </a:lnTo>
                <a:lnTo>
                  <a:pt x="94094" y="248552"/>
                </a:lnTo>
                <a:lnTo>
                  <a:pt x="92342" y="250305"/>
                </a:lnTo>
                <a:lnTo>
                  <a:pt x="90234" y="251625"/>
                </a:lnTo>
                <a:lnTo>
                  <a:pt x="87884" y="252451"/>
                </a:lnTo>
                <a:lnTo>
                  <a:pt x="85408" y="252730"/>
                </a:lnTo>
                <a:lnTo>
                  <a:pt x="11113" y="252730"/>
                </a:lnTo>
                <a:lnTo>
                  <a:pt x="8636" y="252451"/>
                </a:lnTo>
                <a:lnTo>
                  <a:pt x="6286" y="251625"/>
                </a:lnTo>
                <a:lnTo>
                  <a:pt x="4178" y="250305"/>
                </a:lnTo>
                <a:lnTo>
                  <a:pt x="2426" y="248552"/>
                </a:lnTo>
                <a:lnTo>
                  <a:pt x="1105" y="246444"/>
                </a:lnTo>
                <a:lnTo>
                  <a:pt x="279" y="244094"/>
                </a:lnTo>
                <a:lnTo>
                  <a:pt x="0" y="241618"/>
                </a:lnTo>
                <a:lnTo>
                  <a:pt x="0" y="216218"/>
                </a:lnTo>
                <a:lnTo>
                  <a:pt x="279" y="213741"/>
                </a:lnTo>
                <a:lnTo>
                  <a:pt x="1105" y="211392"/>
                </a:lnTo>
                <a:lnTo>
                  <a:pt x="2426" y="209283"/>
                </a:lnTo>
                <a:lnTo>
                  <a:pt x="4178" y="207531"/>
                </a:lnTo>
                <a:lnTo>
                  <a:pt x="6286" y="206210"/>
                </a:lnTo>
                <a:lnTo>
                  <a:pt x="8636" y="205385"/>
                </a:lnTo>
                <a:lnTo>
                  <a:pt x="11113" y="205105"/>
                </a:lnTo>
                <a:lnTo>
                  <a:pt x="22225" y="205105"/>
                </a:lnTo>
                <a:lnTo>
                  <a:pt x="22225" y="47625"/>
                </a:lnTo>
                <a:lnTo>
                  <a:pt x="11113" y="47625"/>
                </a:lnTo>
                <a:lnTo>
                  <a:pt x="8636" y="47346"/>
                </a:lnTo>
                <a:lnTo>
                  <a:pt x="6286" y="46520"/>
                </a:lnTo>
                <a:lnTo>
                  <a:pt x="4178" y="45200"/>
                </a:lnTo>
                <a:lnTo>
                  <a:pt x="2426" y="43447"/>
                </a:lnTo>
                <a:lnTo>
                  <a:pt x="1105" y="41339"/>
                </a:lnTo>
                <a:lnTo>
                  <a:pt x="279" y="38989"/>
                </a:lnTo>
                <a:lnTo>
                  <a:pt x="0" y="36513"/>
                </a:lnTo>
                <a:lnTo>
                  <a:pt x="0" y="11113"/>
                </a:lnTo>
                <a:lnTo>
                  <a:pt x="279" y="8636"/>
                </a:lnTo>
                <a:lnTo>
                  <a:pt x="1105" y="6287"/>
                </a:lnTo>
                <a:lnTo>
                  <a:pt x="2426" y="4179"/>
                </a:lnTo>
                <a:lnTo>
                  <a:pt x="4178" y="2426"/>
                </a:lnTo>
                <a:lnTo>
                  <a:pt x="6286" y="1105"/>
                </a:lnTo>
                <a:lnTo>
                  <a:pt x="8636" y="280"/>
                </a:lnTo>
                <a:lnTo>
                  <a:pt x="11113" y="0"/>
                </a:lnTo>
                <a:lnTo>
                  <a:pt x="85408" y="0"/>
                </a:lnTo>
                <a:moveTo>
                  <a:pt x="22225" y="22225"/>
                </a:moveTo>
                <a:lnTo>
                  <a:pt x="22225" y="25400"/>
                </a:lnTo>
                <a:lnTo>
                  <a:pt x="33338" y="25400"/>
                </a:lnTo>
                <a:lnTo>
                  <a:pt x="35814" y="25680"/>
                </a:lnTo>
                <a:lnTo>
                  <a:pt x="38164" y="26505"/>
                </a:lnTo>
                <a:lnTo>
                  <a:pt x="40272" y="27826"/>
                </a:lnTo>
                <a:lnTo>
                  <a:pt x="42024" y="29579"/>
                </a:lnTo>
                <a:lnTo>
                  <a:pt x="43345" y="31687"/>
                </a:lnTo>
                <a:lnTo>
                  <a:pt x="44171" y="34036"/>
                </a:lnTo>
                <a:lnTo>
                  <a:pt x="44450" y="36513"/>
                </a:lnTo>
                <a:lnTo>
                  <a:pt x="44450" y="216218"/>
                </a:lnTo>
                <a:lnTo>
                  <a:pt x="44171" y="218694"/>
                </a:lnTo>
                <a:lnTo>
                  <a:pt x="43345" y="221044"/>
                </a:lnTo>
                <a:lnTo>
                  <a:pt x="42024" y="223152"/>
                </a:lnTo>
                <a:lnTo>
                  <a:pt x="40272" y="224904"/>
                </a:lnTo>
                <a:lnTo>
                  <a:pt x="38164" y="226225"/>
                </a:lnTo>
                <a:lnTo>
                  <a:pt x="35814" y="227051"/>
                </a:lnTo>
                <a:lnTo>
                  <a:pt x="33338" y="227330"/>
                </a:lnTo>
                <a:lnTo>
                  <a:pt x="22225" y="227330"/>
                </a:lnTo>
                <a:lnTo>
                  <a:pt x="22225" y="230505"/>
                </a:lnTo>
                <a:lnTo>
                  <a:pt x="74295" y="230505"/>
                </a:lnTo>
                <a:lnTo>
                  <a:pt x="74295" y="227330"/>
                </a:lnTo>
                <a:lnTo>
                  <a:pt x="63183" y="227330"/>
                </a:lnTo>
                <a:lnTo>
                  <a:pt x="60706" y="227051"/>
                </a:lnTo>
                <a:lnTo>
                  <a:pt x="58357" y="226225"/>
                </a:lnTo>
                <a:lnTo>
                  <a:pt x="56248" y="224904"/>
                </a:lnTo>
                <a:lnTo>
                  <a:pt x="54496" y="223152"/>
                </a:lnTo>
                <a:lnTo>
                  <a:pt x="53175" y="221044"/>
                </a:lnTo>
                <a:lnTo>
                  <a:pt x="52350" y="218694"/>
                </a:lnTo>
                <a:lnTo>
                  <a:pt x="52070" y="216218"/>
                </a:lnTo>
                <a:lnTo>
                  <a:pt x="52070" y="36513"/>
                </a:lnTo>
                <a:lnTo>
                  <a:pt x="52350" y="34036"/>
                </a:lnTo>
                <a:lnTo>
                  <a:pt x="53175" y="31687"/>
                </a:lnTo>
                <a:lnTo>
                  <a:pt x="54496" y="29579"/>
                </a:lnTo>
                <a:lnTo>
                  <a:pt x="56248" y="27826"/>
                </a:lnTo>
                <a:lnTo>
                  <a:pt x="58357" y="26505"/>
                </a:lnTo>
                <a:lnTo>
                  <a:pt x="60706" y="25680"/>
                </a:lnTo>
                <a:lnTo>
                  <a:pt x="63183" y="25400"/>
                </a:lnTo>
                <a:lnTo>
                  <a:pt x="74295" y="25400"/>
                </a:lnTo>
                <a:lnTo>
                  <a:pt x="74295" y="22225"/>
                </a:lnTo>
              </a:path>
            </a:pathLst>
          </a:custGeom>
          <a:solidFill>
            <a:srgbClr val="6C5EDE">
              <a:alpha val="100000"/>
            </a:srgbClr>
          </a:solidFill>
        </p:spPr>
      </p:sp>
      <p:pic>
        <p:nvPicPr>
          <p:cNvPr id="129" name="144338C2-ADF1-4EF3-11FF-4846A40E9675"/>
          <p:cNvPicPr>
            <a:picLocks noChangeAspect="1"/>
          </p:cNvPicPr>
          <p:nvPr/>
        </p:nvPicPr>
        <p:blipFill>
          <a:blip r:embed="rId5" cstate="print">
            <a:extLst>
              <a:ext uri="{212FBA2E-E5C6-4C70-9148-968520C563B8}"/>
            </a:extLst>
          </a:blip>
          <a:srcRect/>
          <a:stretch>
            <a:fillRect/>
          </a:stretch>
        </p:blipFill>
        <p:spPr>
          <a:xfrm>
            <a:off x="942657" y="1218247"/>
            <a:ext cx="381000" cy="276225"/>
          </a:xfrm>
          <a:prstGeom prst="rect">
            <a:avLst/>
          </a:prstGeom>
        </p:spPr>
      </p:pic>
      <p:sp>
        <p:nvSpPr>
          <p:cNvPr id="130" name="VectorPath 130"/>
          <p:cNvSpPr/>
          <p:nvPr/>
        </p:nvSpPr>
        <p:spPr>
          <a:xfrm>
            <a:off x="723900" y="1627505"/>
            <a:ext cx="666750" cy="498475"/>
          </a:xfrm>
          <a:custGeom>
            <a:rect l="l" t="t" r="r" b="b"/>
            <a:pathLst>
              <a:path w="666750" h="498475">
                <a:moveTo>
                  <a:pt x="0" y="0"/>
                </a:moveTo>
                <a:lnTo>
                  <a:pt x="666750" y="0"/>
                </a:lnTo>
                <a:lnTo>
                  <a:pt x="666750" y="498475"/>
                </a:lnTo>
                <a:lnTo>
                  <a:pt x="0" y="49847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31" name="VectorPath 131"/>
          <p:cNvSpPr/>
          <p:nvPr/>
        </p:nvSpPr>
        <p:spPr>
          <a:xfrm>
            <a:off x="989330" y="2840355"/>
            <a:ext cx="776605" cy="498475"/>
          </a:xfrm>
          <a:custGeom>
            <a:rect l="l" t="t" r="r" b="b"/>
            <a:pathLst>
              <a:path w="776605" h="498475">
                <a:moveTo>
                  <a:pt x="0" y="0"/>
                </a:moveTo>
                <a:lnTo>
                  <a:pt x="776605" y="0"/>
                </a:lnTo>
                <a:lnTo>
                  <a:pt x="776605" y="498475"/>
                </a:lnTo>
                <a:lnTo>
                  <a:pt x="0" y="49847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32" name="TextBox132"/>
          <p:cNvSpPr txBox="1"/>
          <p:nvPr/>
        </p:nvSpPr>
        <p:spPr>
          <a:xfrm>
            <a:off x="733425" y="3710897"/>
            <a:ext cx="9846310" cy="81901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42900" marR="0" indent="-342900" eaLnBrk="0" lvl="0">
              <a:lnSpc>
                <a:spcPct val="97727"/>
              </a:lnSpc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IPS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指令集（加州大学伯克利分校的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Patterson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、斯坦福大学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Hennessy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等几位科学家）</a:t>
            </a:r>
          </a:p>
        </p:txBody>
      </p:sp>
      <p:sp>
        <p:nvSpPr>
          <p:cNvPr id="133" name="VectorPath 133"/>
          <p:cNvSpPr/>
          <p:nvPr/>
        </p:nvSpPr>
        <p:spPr>
          <a:xfrm>
            <a:off x="1066800" y="4501515"/>
            <a:ext cx="1153160" cy="498475"/>
          </a:xfrm>
          <a:custGeom>
            <a:rect l="l" t="t" r="r" b="b"/>
            <a:pathLst>
              <a:path w="1153160" h="498475">
                <a:moveTo>
                  <a:pt x="0" y="0"/>
                </a:moveTo>
                <a:lnTo>
                  <a:pt x="1153160" y="0"/>
                </a:lnTo>
                <a:lnTo>
                  <a:pt x="1153160" y="498475"/>
                </a:lnTo>
                <a:lnTo>
                  <a:pt x="0" y="49847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34" name="TextBox134"/>
          <p:cNvSpPr txBox="1"/>
          <p:nvPr/>
        </p:nvSpPr>
        <p:spPr>
          <a:xfrm>
            <a:off x="318" y="694787"/>
            <a:ext cx="11201718" cy="587358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47815" marR="0" indent="0" eaLnBrk="0">
              <a:lnSpc>
                <a:spcPct val="100000"/>
              </a:lnSpc>
            </a:pPr>
            <a:r>
              <a:rPr lang="en-US" altLang="zh-CN" sz="2900" kern="0" spc="-15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常</a:t>
            </a:r>
            <a:r>
              <a:rPr lang="en-US" altLang="zh-CN" sz="2900" kern="0" spc="0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见指令集架构</a:t>
            </a:r>
          </a:p>
          <a:p>
            <a:pPr marL="0" marR="0" indent="0" eaLnBrk="0">
              <a:lnSpc>
                <a:spcPct val="348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33108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86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指令集（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intel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61708" marR="0" indent="-228600" eaLnBrk="0" lvl="0">
              <a:lnSpc>
                <a:spcPct val="97727"/>
              </a:lnSpc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2750" kern="0" spc="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ARM</a:t>
            </a:r>
            <a:r>
              <a:rPr lang="en-US" altLang="zh-CN" sz="2750" kern="0" spc="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指令集（英国</a:t>
            </a:r>
            <a:r>
              <a:rPr lang="en-US" altLang="zh-CN" sz="2750" kern="0" spc="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Acorn</a:t>
            </a:r>
            <a:r>
              <a:rPr lang="en-US" altLang="zh-CN" sz="2750" kern="0" spc="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公司开启了基于加州大学伯克利</a:t>
            </a:r>
            <a:r>
              <a:rPr lang="en-US" altLang="zh-CN" sz="2750" kern="0" spc="1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分校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RISC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项目的新处理器架构研发项目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Acorn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RISC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Machine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、软银）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1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76008" marR="448311" indent="-342900" eaLnBrk="0" lvl="0">
              <a:lnSpc>
                <a:spcPct val="97727"/>
              </a:lnSpc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ISC-V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指令集（开源，始于加州大学伯克利分校，但许多贡献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者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是该大学以外的志愿者和行业工作者）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1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017954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2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35" name="VectorPath 135"/>
          <p:cNvSpPr/>
          <p:nvPr/>
        </p:nvSpPr>
        <p:spPr>
          <a:xfrm>
            <a:off x="1066800" y="3670935"/>
            <a:ext cx="838200" cy="498475"/>
          </a:xfrm>
          <a:custGeom>
            <a:rect l="l" t="t" r="r" b="b"/>
            <a:pathLst>
              <a:path w="838200" h="498475">
                <a:moveTo>
                  <a:pt x="0" y="0"/>
                </a:moveTo>
                <a:lnTo>
                  <a:pt x="838200" y="0"/>
                </a:lnTo>
                <a:lnTo>
                  <a:pt x="838200" y="498475"/>
                </a:lnTo>
                <a:lnTo>
                  <a:pt x="0" y="49847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36" name="VectorPath 136"/>
          <p:cNvSpPr/>
          <p:nvPr/>
        </p:nvSpPr>
        <p:spPr>
          <a:xfrm>
            <a:off x="1066800" y="5332095"/>
            <a:ext cx="1793875" cy="498475"/>
          </a:xfrm>
          <a:custGeom>
            <a:rect l="l" t="t" r="r" b="b"/>
            <a:pathLst>
              <a:path w="1793875" h="498475">
                <a:moveTo>
                  <a:pt x="0" y="0"/>
                </a:moveTo>
                <a:lnTo>
                  <a:pt x="1793875" y="0"/>
                </a:lnTo>
                <a:lnTo>
                  <a:pt x="1793875" y="498475"/>
                </a:lnTo>
                <a:lnTo>
                  <a:pt x="0" y="498475"/>
                </a:lnTo>
                <a:lnTo>
                  <a:pt x="0" y="0"/>
                </a:lnTo>
              </a:path>
            </a:pathLst>
          </a:custGeom>
          <a:solidFill>
            <a:srgbClr val="FFFF00">
              <a:alpha val="100000"/>
            </a:srgbClr>
          </a:solidFill>
        </p:spPr>
      </p:sp>
      <p:sp>
        <p:nvSpPr>
          <p:cNvPr id="137" name="TextBox137"/>
          <p:cNvSpPr txBox="1"/>
          <p:nvPr/>
        </p:nvSpPr>
        <p:spPr>
          <a:xfrm>
            <a:off x="733425" y="5372057"/>
            <a:ext cx="8975610" cy="435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42900" marR="0" indent="-342900" eaLnBrk="0" lvl="0">
              <a:lnSpc>
                <a:spcPct val="103939"/>
              </a:lnSpc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oongArch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指令集（自研的指令系统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“LA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架构或龙架构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”)</a:t>
            </a:r>
          </a:p>
        </p:txBody>
      </p:sp>
    </p:spTree>
    <p:extLst>
      <p:ext uri="{25103F5B-298B-445D-C67B-60B2EA9399EF}"/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ectorPath 138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pic>
        <p:nvPicPr>
          <p:cNvPr id="139" name="48E3A4CA-92E7-4BBB-8D5C-3F07A530B31F"/>
          <p:cNvPicPr>
            <a:picLocks noChangeAspect="1"/>
          </p:cNvPicPr>
          <p:nvPr/>
        </p:nvPicPr>
        <p:blipFill>
          <a:blip r:embed="rId2" cstate="print">
            <a:extLst>
              <a:ext uri="{21D0CFF3-9117-4BDC-8C6F-C96D1AD09B2A}"/>
            </a:extLst>
          </a:blip>
          <a:srcRect/>
          <a:stretch>
            <a:fillRect/>
          </a:stretch>
        </p:blipFill>
        <p:spPr>
          <a:xfrm>
            <a:off x="5844540" y="1943100"/>
            <a:ext cx="1209675" cy="533400"/>
          </a:xfrm>
          <a:prstGeom prst="rect">
            <a:avLst/>
          </a:prstGeom>
        </p:spPr>
      </p:pic>
      <p:pic>
        <p:nvPicPr>
          <p:cNvPr id="140" name="3A55CA42-98D0-4289-7E2E-6790768D0D3D"/>
          <p:cNvPicPr>
            <a:picLocks noChangeAspect="1"/>
          </p:cNvPicPr>
          <p:nvPr/>
        </p:nvPicPr>
        <p:blipFill>
          <a:blip r:embed="rId3" cstate="print">
            <a:extLst>
              <a:ext uri="{4527AEAB-9D6E-45B5-D94D-A35BCF71F4AC}"/>
            </a:extLst>
          </a:blip>
          <a:srcRect/>
          <a:stretch>
            <a:fillRect/>
          </a:stretch>
        </p:blipFill>
        <p:spPr>
          <a:xfrm>
            <a:off x="5862828" y="1181100"/>
            <a:ext cx="2447925" cy="762000"/>
          </a:xfrm>
          <a:prstGeom prst="rect">
            <a:avLst/>
          </a:prstGeom>
        </p:spPr>
      </p:pic>
      <p:pic>
        <p:nvPicPr>
          <p:cNvPr id="141" name="E1D41B94-5685-443D-D17E-5031CD937DE9"/>
          <p:cNvPicPr>
            <a:picLocks noChangeAspect="1"/>
          </p:cNvPicPr>
          <p:nvPr/>
        </p:nvPicPr>
        <p:blipFill>
          <a:blip r:embed="rId4" cstate="print">
            <a:extLst>
              <a:ext uri="{FF977FFB-ED70-4EF6-D078-3308B8093CB8}"/>
            </a:extLst>
          </a:blip>
          <a:srcRect/>
          <a:stretch>
            <a:fillRect/>
          </a:stretch>
        </p:blipFill>
        <p:spPr>
          <a:xfrm>
            <a:off x="5818632" y="2711196"/>
            <a:ext cx="2466975" cy="514350"/>
          </a:xfrm>
          <a:prstGeom prst="rect">
            <a:avLst/>
          </a:prstGeom>
        </p:spPr>
      </p:pic>
      <p:sp>
        <p:nvSpPr>
          <p:cNvPr id="142" name="TextBox142"/>
          <p:cNvSpPr txBox="1"/>
          <p:nvPr/>
        </p:nvSpPr>
        <p:spPr>
          <a:xfrm>
            <a:off x="318" y="603347"/>
            <a:ext cx="10049192" cy="59650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63055" marR="0" indent="0" eaLnBrk="0">
              <a:lnSpc>
                <a:spcPct val="85632"/>
              </a:lnSpc>
            </a:pPr>
            <a:r>
              <a:rPr lang="en-US" altLang="zh-CN" sz="2900" kern="0" spc="-15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常</a:t>
            </a:r>
            <a:r>
              <a:rPr lang="en-US" altLang="zh-CN" sz="2900" kern="0" spc="0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见国产芯片的指令集架构</a:t>
            </a:r>
          </a:p>
          <a:p>
            <a:pPr marL="554977" marR="0" indent="0" eaLnBrk="0">
              <a:lnSpc>
                <a:spcPct val="101449"/>
              </a:lnSpc>
            </a:pPr>
            <a:r>
              <a:rPr lang="en-US" altLang="zh-CN" sz="2300" kern="0" spc="-15" baseline="0" noProof="0" dirty="0" smtClean="0">
                <a:solidFill>
                  <a:srgbClr val="00206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MIPS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指令集</a:t>
            </a:r>
          </a:p>
          <a:p>
            <a:pPr marL="1240777" marR="0" indent="-228600" eaLnBrk="0" lvl="0">
              <a:lnSpc>
                <a:spcPct val="104891"/>
              </a:lnSpc>
              <a:spcAft>
                <a:spcPts val="563"/>
              </a:spcAft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0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龙</a:t>
            </a:r>
            <a:r>
              <a:rPr lang="en-US" altLang="zh-CN" sz="230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芯</a:t>
            </a:r>
          </a:p>
          <a:p>
            <a:pPr marL="554977" marR="0" indent="0" eaLnBrk="0">
              <a:lnSpc>
                <a:spcPct val="107427"/>
              </a:lnSpc>
              <a:spcAft>
                <a:spcPts val="47"/>
              </a:spcAft>
            </a:pPr>
            <a:r>
              <a:rPr lang="en-US" altLang="zh-CN" sz="2300" kern="0" spc="-15" baseline="0" noProof="0" dirty="0" smtClean="0">
                <a:solidFill>
                  <a:srgbClr val="00206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X86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指令集</a:t>
            </a:r>
          </a:p>
          <a:p>
            <a:pPr marL="1240777" marR="0" indent="-228600" eaLnBrk="0" lvl="0">
              <a:lnSpc>
                <a:spcPct val="104891"/>
              </a:lnSpc>
              <a:spcAft>
                <a:spcPts val="563"/>
              </a:spcAft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0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兆</a:t>
            </a:r>
            <a:r>
              <a:rPr lang="en-US" altLang="zh-CN" sz="230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芯（VIA），海光（AMD）</a:t>
            </a:r>
          </a:p>
          <a:p>
            <a:pPr marL="554977" marR="0" indent="0" eaLnBrk="0">
              <a:lnSpc>
                <a:spcPct val="107427"/>
              </a:lnSpc>
              <a:spcAft>
                <a:spcPts val="47"/>
              </a:spcAft>
            </a:pPr>
            <a:r>
              <a:rPr lang="en-US" altLang="zh-CN" sz="2300" kern="0" spc="-15" baseline="0" noProof="0" dirty="0" smtClean="0">
                <a:solidFill>
                  <a:srgbClr val="00206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ARM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指令集</a:t>
            </a:r>
          </a:p>
          <a:p>
            <a:pPr marL="1240777" marR="0" indent="-228600" eaLnBrk="0" lvl="0">
              <a:lnSpc>
                <a:spcPct val="103804"/>
              </a:lnSpc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0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飞</a:t>
            </a:r>
            <a:r>
              <a:rPr lang="en-US" altLang="zh-CN" sz="230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腾，海思，展讯，松果</a:t>
            </a:r>
          </a:p>
          <a:p>
            <a:pPr marL="897877" marR="0" indent="-342900" eaLnBrk="0" lvl="0">
              <a:lnSpc>
                <a:spcPct val="109963"/>
              </a:lnSpc>
              <a:spcBef>
                <a:spcPts val="240"/>
              </a:spcBef>
              <a:spcAft>
                <a:spcPts val="2721"/>
              </a:spcAft>
              <a:buClr>
                <a:srgbClr val="002060"/>
              </a:buClr>
              <a:buFont typeface="Wingdings" panose="2" charset="0"/>
              <a:buChar char=""/>
            </a:pPr>
            <a:r>
              <a:rPr lang="en-US" altLang="zh-CN" sz="230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ISC-V指令集</a:t>
            </a:r>
          </a:p>
          <a:p>
            <a:pPr marL="897877" marR="0" indent="-342900" eaLnBrk="0" lvl="0">
              <a:lnSpc>
                <a:spcPct val="108333"/>
              </a:lnSpc>
              <a:spcAft>
                <a:spcPts val="316"/>
              </a:spcAft>
              <a:buClr>
                <a:srgbClr val="002060"/>
              </a:buClr>
              <a:buFont typeface="Wingdings" panose="2" charset="0"/>
              <a:buChar char=""/>
            </a:pPr>
            <a:r>
              <a:rPr lang="en-US" altLang="zh-CN" sz="230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自</a:t>
            </a:r>
            <a:r>
              <a:rPr lang="en-US" altLang="zh-CN" sz="230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主指令集</a:t>
            </a:r>
          </a:p>
          <a:p>
            <a:pPr marL="1245857" marR="0" indent="0" eaLnBrk="0">
              <a:lnSpc>
                <a:spcPct val="101630"/>
              </a:lnSpc>
              <a:spcAft>
                <a:spcPts val="47"/>
              </a:spcAft>
            </a:pPr>
            <a:r>
              <a:rPr lang="en-US" altLang="zh-CN" sz="2300" kern="0" spc="-5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申威</a:t>
            </a:r>
            <a:r>
              <a:rPr baseline="0" lang="en-US" altLang="zh-CN" sz="2300" kern="0" spc="-4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kern="0" spc="-2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(S</a:t>
            </a:r>
            <a:r>
              <a:rPr lang="en-US" altLang="zh-CN" sz="2300" kern="0" spc="-5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W</a:t>
            </a:r>
            <a:r>
              <a:rPr lang="en-US" altLang="zh-CN" sz="2300" kern="0" spc="-2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64)</a:t>
            </a:r>
          </a:p>
          <a:p>
            <a:pPr marL="1240777" marR="0" indent="-228600" eaLnBrk="0" lvl="0">
              <a:lnSpc>
                <a:spcPct val="104528"/>
              </a:lnSpc>
              <a:spcAft>
                <a:spcPts val="852"/>
              </a:spcAft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00" kern="0" spc="-2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龙芯</a:t>
            </a:r>
            <a:r>
              <a:rPr baseline="0" lang="en-US" altLang="zh-CN" sz="2300" kern="0" spc="-4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00" kern="0" spc="-2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LoongArch自</a:t>
            </a:r>
            <a:r>
              <a:rPr lang="en-US" altLang="zh-CN" sz="230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主芯片指令集</a:t>
            </a:r>
          </a:p>
          <a:p>
            <a:pPr marL="1107758" marR="0" indent="0" eaLnBrk="0">
              <a:lnSpc>
                <a:spcPct val="100325"/>
              </a:lnSpc>
              <a:spcAft>
                <a:spcPts val="223"/>
              </a:spcAft>
            </a:pPr>
            <a:r>
              <a:rPr lang="en-US" altLang="zh-CN" sz="3200" kern="0" spc="-15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从</a:t>
            </a:r>
            <a:r>
              <a:rPr lang="en-US" altLang="zh-CN" sz="32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底层指令系统上实现自主，才能打破软件生态发</a:t>
            </a:r>
            <a:r>
              <a:rPr baseline="0" lang="en-US" altLang="zh-CN" sz="320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3200" kern="0" spc="-15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展</a:t>
            </a:r>
            <a:r>
              <a:rPr lang="en-US" altLang="zh-CN" sz="32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的限制，而突破限制的难点在于构建生态。</a:t>
            </a:r>
          </a:p>
          <a:p>
            <a:pPr marL="9017954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0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12-</a:t>
            </a:r>
          </a:p>
        </p:txBody>
      </p:sp>
      <p:pic>
        <p:nvPicPr>
          <p:cNvPr id="143" name="B2C2BE3B-64F0-4F72-FB0D-AFA8AEB7F0F0"/>
          <p:cNvPicPr>
            <a:picLocks noChangeAspect="1"/>
          </p:cNvPicPr>
          <p:nvPr/>
        </p:nvPicPr>
        <p:blipFill>
          <a:blip r:embed="rId5" cstate="print">
            <a:extLst>
              <a:ext uri="{F5C5BB1B-60ED-4325-8704-AF15731E74BB}"/>
            </a:extLst>
          </a:blip>
          <a:srcRect/>
          <a:stretch>
            <a:fillRect/>
          </a:stretch>
        </p:blipFill>
        <p:spPr>
          <a:xfrm>
            <a:off x="5844540" y="3322320"/>
            <a:ext cx="2599944" cy="428244"/>
          </a:xfrm>
          <a:prstGeom prst="rect">
            <a:avLst/>
          </a:prstGeom>
        </p:spPr>
      </p:pic>
      <p:pic>
        <p:nvPicPr>
          <p:cNvPr id="144" name="C8E5F5BF-BB11-4ED7-6FE8-6FC15B7F7360"/>
          <p:cNvPicPr>
            <a:picLocks noChangeAspect="1"/>
          </p:cNvPicPr>
          <p:nvPr/>
        </p:nvPicPr>
        <p:blipFill>
          <a:blip r:embed="rId6" cstate="print">
            <a:extLst>
              <a:ext uri="{6780D870-AC49-4BD3-C5A4-386A1F1C104F}"/>
            </a:extLst>
          </a:blip>
          <a:srcRect/>
          <a:stretch>
            <a:fillRect/>
          </a:stretch>
        </p:blipFill>
        <p:spPr>
          <a:xfrm>
            <a:off x="5862828" y="3970020"/>
            <a:ext cx="1447800" cy="457200"/>
          </a:xfrm>
          <a:prstGeom prst="rect">
            <a:avLst/>
          </a:prstGeom>
        </p:spPr>
      </p:pic>
      <p:pic>
        <p:nvPicPr>
          <p:cNvPr id="145" name="901A1401-BCF6-4BE3-9BED-D8FB1454E777"/>
          <p:cNvPicPr>
            <a:picLocks noChangeAspect="1"/>
          </p:cNvPicPr>
          <p:nvPr/>
        </p:nvPicPr>
        <p:blipFill>
          <a:blip r:embed="rId7" cstate="print">
            <a:extLst>
              <a:ext uri="{98928531-532A-45A4-3ABC-36E73EDB486B}"/>
            </a:extLst>
          </a:blip>
          <a:srcRect/>
          <a:stretch>
            <a:fillRect/>
          </a:stretch>
        </p:blipFill>
        <p:spPr>
          <a:xfrm>
            <a:off x="5844540" y="4596384"/>
            <a:ext cx="2243328" cy="472440"/>
          </a:xfrm>
          <a:prstGeom prst="rect">
            <a:avLst/>
          </a:prstGeom>
        </p:spPr>
      </p:pic>
    </p:spTree>
    <p:extLst>
      <p:ext uri="{04E0A64D-6D4C-49CF-DEFD-B5AD2752B458}"/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ectorPath 146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pic>
        <p:nvPicPr>
          <p:cNvPr id="147" name="13E33D26-1859-4EF7-56C9-1D19DEBE52FA"/>
          <p:cNvPicPr>
            <a:picLocks noChangeAspect="1"/>
          </p:cNvPicPr>
          <p:nvPr/>
        </p:nvPicPr>
        <p:blipFill>
          <a:blip r:embed="rId2" cstate="print">
            <a:extLst>
              <a:ext uri="{B3D238D7-358D-42A0-1AA4-C9288D844A74}"/>
            </a:extLst>
          </a:blip>
          <a:srcRect/>
          <a:stretch>
            <a:fillRect/>
          </a:stretch>
        </p:blipFill>
        <p:spPr>
          <a:xfrm>
            <a:off x="0" y="0"/>
            <a:ext cx="11961876" cy="6291072"/>
          </a:xfrm>
          <a:prstGeom prst="rect">
            <a:avLst/>
          </a:prstGeom>
        </p:spPr>
      </p:pic>
    </p:spTree>
    <p:extLst>
      <p:ext uri="{715A27D2-0A09-4F1F-F2E2-A9E84929F1DF}"/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ectorPath 148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49" name="TextBox149"/>
          <p:cNvSpPr txBox="1"/>
          <p:nvPr/>
        </p:nvSpPr>
        <p:spPr>
          <a:xfrm>
            <a:off x="318" y="525485"/>
            <a:ext cx="11541442" cy="4188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669608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不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同ISA中，指令类型、指令集不同，操作数的存放方式和寻址也不同</a:t>
            </a:r>
          </a:p>
        </p:txBody>
      </p:sp>
      <p:graphicFrame>
        <p:nvGraphicFramePr>
          <p:cNvPr id="150" name="Table150"/>
          <p:cNvGraphicFramePr>
            <a:graphicFrameLocks noGrp="1"/>
          </p:cNvGraphicFramePr>
          <p:nvPr/>
        </p:nvGraphicFramePr>
        <p:xfrm>
          <a:off x="914400" y="1219200"/>
          <a:ext cx="10363202" cy="4888865"/>
        </p:xfrm>
        <a:graphic>
          <a:graphicData uri="http://schemas.openxmlformats.org/drawingml/2006/table">
            <a:tbl>
              <a:tblPr firstRow="1" bandRow="1">
                <a:tableStyleId>{65774726-445B-42C5-6FCE-B6F84FBB0902}</a:tableStyleId>
              </a:tblPr>
              <a:tblGrid>
                <a:gridCol w="2816860"/>
                <a:gridCol w="2545715"/>
                <a:gridCol w="1090295"/>
                <a:gridCol w="3910331"/>
              </a:tblGrid>
              <a:tr h="859790">
                <a:tc>
                  <a:txBody>
                    <a:bodyPr/>
                    <a:lstStyle/>
                    <a:p>
                      <a:pPr marL="465455" marR="487680" indent="255626" eaLnBrk="0">
                        <a:lnSpc>
                          <a:spcPct val="154642"/>
                        </a:lnSpc>
                      </a:pPr>
                      <a:r>
                        <a:rPr lang="en-US" altLang="zh-CN" sz="1750" kern="0" spc="65" baseline="0" noProof="0" dirty="0" smtClean="0">
                          <a:solidFill>
                            <a:srgbClr val="E24C05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ALU</a:t>
                      </a:r>
                      <a:r>
                        <a:rPr lang="en-US" altLang="zh-CN" sz="1750" kern="0" spc="6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指令</a:t>
                      </a:r>
                      <a:r>
                        <a:rPr lang="en-US" altLang="zh-CN" sz="1750" kern="0" spc="5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中</a:t>
                      </a:r>
                      <a:r>
                        <a:rPr lang="en-US" altLang="zh-CN" sz="1750" kern="0" spc="5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存</a:t>
                      </a:r>
                      <a:r>
                        <a:rPr baseline="0" lang="en-US" altLang="zh-CN" sz="1750" kern="0" spc="0" noProof="0" dirty="0" smtClean="0"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 </a:t>
                      </a:r>
                      <a:r>
                        <a:rPr lang="en-US" altLang="zh-CN" sz="1750" kern="0" spc="-1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储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器操作数的个数</a:t>
                      </a:r>
                    </a:p>
                  </a:txBody>
                  <a:tcPr marL="14287" marR="6350" marT="6350" marB="1428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51790" marR="352425" indent="370561" eaLnBrk="0">
                        <a:lnSpc>
                          <a:spcPct val="154642"/>
                        </a:lnSpc>
                      </a:pPr>
                      <a:r>
                        <a:rPr lang="en-US" altLang="zh-CN" sz="1750" kern="0" spc="215" baseline="0" noProof="0" dirty="0" smtClean="0">
                          <a:solidFill>
                            <a:srgbClr val="E24C05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ALU</a:t>
                      </a:r>
                      <a:r>
                        <a:rPr lang="en-US" altLang="zh-CN" sz="1750" kern="0" spc="21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指</a:t>
                      </a:r>
                      <a:r>
                        <a:rPr lang="en-US" altLang="zh-CN" sz="1750" kern="0" spc="20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令</a:t>
                      </a:r>
                      <a:r>
                        <a:rPr lang="en-US" altLang="zh-CN" sz="1750" kern="0" spc="20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中</a:t>
                      </a:r>
                      <a:r>
                        <a:rPr baseline="0" lang="en-US" altLang="zh-CN" sz="1750" kern="0" spc="0" noProof="0" dirty="0" smtClean="0"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 </a:t>
                      </a:r>
                      <a:r>
                        <a:rPr lang="en-US" altLang="zh-CN" sz="1750" kern="0" spc="-1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操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作数的最多个数</a:t>
                      </a: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9880" marR="310515" indent="0" eaLnBrk="0">
                        <a:lnSpc>
                          <a:spcPct val="154642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结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构</a:t>
                      </a:r>
                      <a:r>
                        <a:rPr baseline="0" lang="en-US" altLang="zh-CN" sz="1750" kern="0" spc="0" noProof="0" dirty="0" smtClean="0"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 </a:t>
                      </a:r>
                      <a:r>
                        <a:rPr lang="en-US" altLang="zh-CN" sz="1750" kern="0" spc="-1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类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型</a:t>
                      </a: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34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490980" marR="0" indent="0" eaLnBrk="0">
                        <a:lnSpc>
                          <a:spcPct val="100000"/>
                        </a:lnSpc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机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E24C05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器实例</a:t>
                      </a:r>
                    </a:p>
                    <a:p>
                      <a:pPr marL="0" marR="0" indent="0" eaLnBrk="0">
                        <a:lnSpc>
                          <a:spcPct val="23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14288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31000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indent="0" eaLnBrk="0">
                        <a:lnSpc>
                          <a:spcPct val="20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4287" marR="6350" marT="635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196340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indent="0" eaLnBrk="0">
                        <a:lnSpc>
                          <a:spcPct val="20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8036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20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000" kern="0" spc="-19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  <a:p>
                      <a:pPr marL="0" marR="0" indent="0" eaLnBrk="0">
                        <a:lnSpc>
                          <a:spcPct val="20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090" marR="0" indent="0" eaLnBrk="0">
                        <a:lnSpc>
                          <a:spcPct val="106666"/>
                        </a:lnSpc>
                        <a:spcBef>
                          <a:spcPts val="938"/>
                        </a:spcBef>
                        <a:spcAft>
                          <a:spcPts val="626"/>
                        </a:spcAft>
                      </a:pPr>
                      <a:r>
                        <a:rPr lang="en-US" altLang="zh-CN" sz="2000" kern="0" spc="-19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altLang="zh-CN" sz="2000" kern="0" spc="-8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200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PS</a:t>
                      </a:r>
                      <a:r>
                        <a:rPr lang="en-US" altLang="zh-CN" sz="2000" kern="0" spc="-215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，</a:t>
                      </a:r>
                      <a:r>
                        <a:rPr lang="en-US" altLang="zh-CN" sz="200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SP</a:t>
                      </a: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000" kern="0" spc="-1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RC</a:t>
                      </a:r>
                      <a:r>
                        <a:rPr lang="en-US" altLang="zh-CN" sz="2000" kern="0" spc="-20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，</a:t>
                      </a: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0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2000" kern="0" spc="-1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pha</a:t>
                      </a:r>
                      <a:r>
                        <a:rPr lang="en-US" altLang="zh-CN" sz="2000" kern="0" spc="-20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，</a:t>
                      </a: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000" kern="0" spc="-1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en-US" altLang="zh-CN" sz="2000" kern="0" spc="-1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zh-CN" sz="2000" kern="0" spc="-1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lang="en-US" altLang="zh-CN" sz="2000" kern="0" spc="-7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000" kern="0" spc="-1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altLang="zh-CN" sz="2000" kern="0" spc="-20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，</a:t>
                      </a:r>
                    </a:p>
                    <a:p>
                      <a:pPr marL="84072" marR="0" indent="0" eaLnBrk="0">
                        <a:lnSpc>
                          <a:spcPct val="100000"/>
                        </a:lnSpc>
                        <a:spcAft>
                          <a:spcPts val="402"/>
                        </a:spcAft>
                      </a:pPr>
                      <a:r>
                        <a:rPr lang="en-US" altLang="zh-CN" sz="200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000" kern="0" spc="-1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000" kern="0" spc="-17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6350" marR="14288" marT="1257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3920">
                <a:tc rowSpan="2">
                  <a:txBody>
                    <a:bodyPr/>
                    <a:lstStyle/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712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31000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16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2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4287" marR="6350" marT="635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196340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20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6131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16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000" kern="0" spc="-19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</a:p>
                    <a:p>
                      <a:pPr marL="0" marR="0" indent="0" eaLnBrk="0">
                        <a:lnSpc>
                          <a:spcPct val="20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090" marR="0" indent="0" eaLnBrk="0">
                        <a:lnSpc>
                          <a:spcPct val="106666"/>
                        </a:lnSpc>
                        <a:spcBef>
                          <a:spcPts val="938"/>
                        </a:spcBef>
                        <a:spcAft>
                          <a:spcPts val="626"/>
                        </a:spcAft>
                      </a:pP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IBM</a:t>
                      </a:r>
                      <a:r>
                        <a:rPr baseline="0" lang="en-US" altLang="zh-CN" sz="2000" kern="0" spc="-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360/370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，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Intel</a:t>
                      </a:r>
                      <a:r>
                        <a:rPr baseline="0" lang="en-US" altLang="zh-CN" sz="2000" kern="0" spc="-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80x86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，</a:t>
                      </a:r>
                    </a:p>
                    <a:p>
                      <a:pPr marL="85090" marR="0" indent="0" eaLnBrk="0">
                        <a:lnSpc>
                          <a:spcPct val="100000"/>
                        </a:lnSpc>
                        <a:spcAft>
                          <a:spcPts val="402"/>
                        </a:spcAft>
                      </a:pP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Motorola</a:t>
                      </a:r>
                      <a:r>
                        <a:rPr baseline="0" lang="en-US" altLang="zh-CN" sz="2000" kern="0" spc="-15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68000</a:t>
                      </a:r>
                    </a:p>
                  </a:txBody>
                  <a:tcPr marL="6350" marR="14288" marT="12573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2150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196340" marR="0" indent="0" eaLnBrk="0">
                        <a:lnSpc>
                          <a:spcPct val="97916"/>
                        </a:lnSpc>
                        <a:spcAft>
                          <a:spcPts val="952"/>
                        </a:spcAft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61315" marR="0" indent="0" eaLnBrk="0">
                        <a:lnSpc>
                          <a:spcPct val="97916"/>
                        </a:lnSpc>
                        <a:spcAft>
                          <a:spcPts val="952"/>
                        </a:spcAft>
                      </a:pPr>
                      <a:r>
                        <a:rPr lang="en-US" altLang="zh-CN" sz="2000" kern="0" spc="-16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2000" kern="0" spc="-19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83185" marR="0" indent="0" eaLnBrk="0">
                        <a:lnSpc>
                          <a:spcPct val="97916"/>
                        </a:lnSpc>
                        <a:spcAft>
                          <a:spcPts val="952"/>
                        </a:spcAft>
                      </a:pP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IBM</a:t>
                      </a:r>
                      <a:r>
                        <a:rPr baseline="0" lang="en-US" altLang="zh-CN" sz="2000" kern="0" spc="-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360/370</a:t>
                      </a: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201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31000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204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4287" marR="6350" marT="635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196340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204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42265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altLang="zh-CN" sz="2000" kern="0" spc="-12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</a:p>
                    <a:p>
                      <a:pPr marL="0" marR="0" indent="0" eaLnBrk="0">
                        <a:lnSpc>
                          <a:spcPct val="204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82421" marR="0" indent="0" eaLnBrk="0">
                        <a:lnSpc>
                          <a:spcPct val="101250"/>
                        </a:lnSpc>
                        <a:spcAft>
                          <a:spcPts val="533"/>
                        </a:spcAft>
                      </a:pPr>
                      <a:r>
                        <a:rPr lang="en-US" altLang="zh-CN" sz="20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VAX</a:t>
                      </a:r>
                      <a:r>
                        <a:rPr baseline="0" lang="en-US" altLang="zh-CN" sz="2000" kern="0" spc="-17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400" kern="0" spc="-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altLang="zh-CN" sz="14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DEC</a:t>
                      </a:r>
                      <a:r>
                        <a:rPr lang="en-US" altLang="zh-CN" sz="1400" kern="0" spc="-5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计算机系</a:t>
                      </a:r>
                      <a:r>
                        <a:rPr lang="en-US" altLang="zh-CN" sz="1400" kern="0" spc="-25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统特有的复杂指令计算</a:t>
                      </a:r>
                    </a:p>
                    <a:p>
                      <a:pPr marL="83185" marR="0" indent="0" eaLnBrk="0">
                        <a:lnSpc>
                          <a:spcPct val="104464"/>
                        </a:lnSpc>
                        <a:spcAft>
                          <a:spcPts val="308"/>
                        </a:spcAft>
                      </a:pPr>
                      <a:r>
                        <a:rPr lang="en-US" altLang="zh-CN" sz="1400" kern="0" spc="-3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400" kern="0" spc="-3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altLang="zh-CN" sz="1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1400" kern="0" spc="-3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SC</a:t>
                      </a:r>
                      <a:r>
                        <a:rPr lang="en-US" altLang="zh-CN" sz="1400" kern="0" spc="-3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）体系</a:t>
                      </a:r>
                      <a:r>
                        <a:rPr lang="en-US" altLang="zh-CN" sz="1400" kern="0" spc="-15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结构的计算机</a:t>
                      </a:r>
                      <a:r>
                        <a:rPr lang="en-US" altLang="zh-CN" sz="1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L="6350" marR="14288" marT="635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07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310005" marR="0" indent="0" eaLnBrk="0">
                        <a:lnSpc>
                          <a:spcPct val="101458"/>
                        </a:lnSpc>
                        <a:spcAft>
                          <a:spcPts val="737"/>
                        </a:spcAft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14287" marR="6350" marT="14288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196340" marR="0" indent="0" eaLnBrk="0">
                        <a:lnSpc>
                          <a:spcPct val="101458"/>
                        </a:lnSpc>
                        <a:spcAft>
                          <a:spcPts val="737"/>
                        </a:spcAft>
                      </a:pPr>
                      <a:r>
                        <a:rPr lang="en-US" altLang="zh-CN" sz="2000" kern="0" spc="-40" baseline="0" noProof="0" dirty="0" smtClean="0">
                          <a:solidFill>
                            <a:srgbClr val="7030A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42265" marR="0" indent="0" eaLnBrk="0">
                        <a:lnSpc>
                          <a:spcPct val="101458"/>
                        </a:lnSpc>
                        <a:spcAft>
                          <a:spcPts val="737"/>
                        </a:spcAft>
                      </a:pP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  <a:r>
                        <a:rPr lang="en-US" altLang="zh-CN" sz="2000" kern="0" spc="-12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L="6350" marR="6350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82421" marR="0" indent="0" eaLnBrk="0">
                        <a:lnSpc>
                          <a:spcPct val="98958"/>
                        </a:lnSpc>
                        <a:spcAft>
                          <a:spcPts val="877"/>
                        </a:spcAft>
                      </a:pPr>
                      <a:r>
                        <a:rPr lang="en-US" altLang="zh-CN" sz="2000" kern="0" spc="-18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VA</a:t>
                      </a:r>
                      <a:r>
                        <a:rPr lang="en-US" altLang="zh-CN" sz="2000" kern="0" spc="-16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6350" marR="14288" marT="1428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1" name="TextBox151"/>
          <p:cNvSpPr txBox="1"/>
          <p:nvPr/>
        </p:nvSpPr>
        <p:spPr>
          <a:xfrm>
            <a:off x="2175510" y="6168231"/>
            <a:ext cx="729869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LU指令中操作数个数和存储器操作数个数的典型组合</a:t>
            </a:r>
          </a:p>
        </p:txBody>
      </p:sp>
    </p:spTree>
    <p:extLst>
      <p:ext uri="{6244A995-AE63-4566-38EF-EAE165172487}"/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VectorPath 152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53" name="TextBox153"/>
          <p:cNvSpPr txBox="1"/>
          <p:nvPr/>
        </p:nvSpPr>
        <p:spPr>
          <a:xfrm>
            <a:off x="1995183" y="81478"/>
            <a:ext cx="1143000" cy="13502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6350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E24C05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寻</a:t>
            </a:r>
            <a:r>
              <a:rPr lang="en-US" altLang="zh-CN" sz="2000" kern="0" spc="0" baseline="0" noProof="0" dirty="0" smtClean="0">
                <a:solidFill>
                  <a:srgbClr val="E24C05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址方式</a:t>
            </a:r>
          </a:p>
          <a:p>
            <a:pPr marL="0" marR="0" indent="0" eaLnBrk="0">
              <a:lnSpc>
                <a:spcPct val="114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3333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存器寻址</a:t>
            </a:r>
            <a:r>
              <a:rPr baseline="0" lang="en-US" altLang="zh-CN" sz="1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立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即值寻址</a:t>
            </a:r>
          </a:p>
        </p:txBody>
      </p:sp>
      <p:sp>
        <p:nvSpPr>
          <p:cNvPr id="154" name="TextBox154"/>
          <p:cNvSpPr txBox="1"/>
          <p:nvPr/>
        </p:nvSpPr>
        <p:spPr>
          <a:xfrm>
            <a:off x="4075354" y="56078"/>
            <a:ext cx="101663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E24C05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</a:t>
            </a:r>
            <a:r>
              <a:rPr lang="en-US" altLang="zh-CN" sz="2000" kern="0" spc="0" baseline="0" noProof="0" dirty="0" smtClean="0">
                <a:solidFill>
                  <a:srgbClr val="E24C05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令实例</a:t>
            </a:r>
          </a:p>
        </p:txBody>
      </p:sp>
      <p:sp>
        <p:nvSpPr>
          <p:cNvPr id="155" name="TextBox155"/>
          <p:cNvSpPr txBox="1"/>
          <p:nvPr/>
        </p:nvSpPr>
        <p:spPr>
          <a:xfrm>
            <a:off x="3797859" y="539970"/>
            <a:ext cx="1139508" cy="81800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73118"/>
              </a:lnSpc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R2</a:t>
            </a:r>
            <a:r>
              <a:rPr baseline="0" lang="en-US" altLang="zh-CN" sz="155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R3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#6</a:t>
            </a:r>
          </a:p>
        </p:txBody>
      </p:sp>
      <p:sp>
        <p:nvSpPr>
          <p:cNvPr id="156" name="TextBox156"/>
          <p:cNvSpPr txBox="1"/>
          <p:nvPr/>
        </p:nvSpPr>
        <p:spPr>
          <a:xfrm>
            <a:off x="7414083" y="56078"/>
            <a:ext cx="25463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E24C05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含</a:t>
            </a:r>
          </a:p>
        </p:txBody>
      </p:sp>
      <p:sp>
        <p:nvSpPr>
          <p:cNvPr id="157" name="TextBox157"/>
          <p:cNvSpPr txBox="1"/>
          <p:nvPr/>
        </p:nvSpPr>
        <p:spPr>
          <a:xfrm>
            <a:off x="8557082" y="56078"/>
            <a:ext cx="25463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E24C05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义</a:t>
            </a:r>
          </a:p>
        </p:txBody>
      </p:sp>
      <p:sp>
        <p:nvSpPr>
          <p:cNvPr id="158" name="TextBox158"/>
          <p:cNvSpPr txBox="1"/>
          <p:nvPr/>
        </p:nvSpPr>
        <p:spPr>
          <a:xfrm>
            <a:off x="5761813" y="539970"/>
            <a:ext cx="2813194" cy="82647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egs[R1]←Regs[R1]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Regs[R2]</a:t>
            </a:r>
          </a:p>
          <a:p>
            <a:pPr marL="0" marR="0" indent="0" eaLnBrk="0">
              <a:lnSpc>
                <a:spcPct val="22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egs[R3]←Regs[R3]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9" name="TextBox159"/>
          <p:cNvSpPr txBox="1"/>
          <p:nvPr/>
        </p:nvSpPr>
        <p:spPr>
          <a:xfrm>
            <a:off x="1766583" y="1692390"/>
            <a:ext cx="1600200" cy="4809629"/>
          </a:xfrm>
          <a:prstGeom prst="rect">
            <a:avLst/>
          </a:prstGeom>
          <a:noFill/>
        </p:spPr>
        <p:txBody>
          <a:bodyPr wrap="square" lIns="0" rIns="0" bIns="0" tIns="31750" rtlCol="0">
            <a:spAutoFit/>
          </a:bodyPr>
          <a:lstStyle/>
          <a:p>
            <a:pPr marL="342900" marR="0" indent="0" eaLnBrk="0">
              <a:lnSpc>
                <a:spcPct val="97619"/>
              </a:lnSpc>
              <a:spcBef>
                <a:spcPts val="250"/>
              </a:spcBef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偏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移寻址</a:t>
            </a:r>
          </a:p>
          <a:p>
            <a:pPr marL="0" marR="0" indent="0" eaLnBrk="0">
              <a:lnSpc>
                <a:spcPct val="20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0" indent="-342900" eaLnBrk="0">
              <a:lnSpc>
                <a:spcPct val="159047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存器间接寻址</a:t>
            </a:r>
            <a:r>
              <a:rPr baseline="0" lang="en-US" altLang="zh-CN" sz="1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索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引寻址</a:t>
            </a:r>
          </a:p>
          <a:p>
            <a:pPr marL="0" marR="0" indent="0" eaLnBrk="0">
              <a:lnSpc>
                <a:spcPct val="16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0" eaLnBrk="0">
              <a:lnSpc>
                <a:spcPct val="98095"/>
              </a:lnSpc>
              <a:spcAft>
                <a:spcPts val="61"/>
              </a:spcAft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直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接寻址或</a:t>
            </a:r>
          </a:p>
          <a:p>
            <a:pPr marL="342900" marR="0" indent="0" eaLnBrk="0">
              <a:lnSpc>
                <a:spcPct val="97857"/>
              </a:lnSpc>
              <a:spcAft>
                <a:spcPts val="858"/>
              </a:spcAft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绝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对寻址</a:t>
            </a:r>
          </a:p>
          <a:p>
            <a:pPr marL="342900" marR="0" indent="-342900" eaLnBrk="0">
              <a:lnSpc>
                <a:spcPct val="163333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储器间接寻址</a:t>
            </a:r>
            <a:r>
              <a:rPr baseline="0" lang="en-US" altLang="zh-CN" sz="1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自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增寻址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858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自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减寻址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290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缩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放寻址</a:t>
            </a:r>
          </a:p>
        </p:txBody>
      </p:sp>
      <p:sp>
        <p:nvSpPr>
          <p:cNvPr id="160" name="TextBox160"/>
          <p:cNvSpPr txBox="1"/>
          <p:nvPr/>
        </p:nvSpPr>
        <p:spPr>
          <a:xfrm>
            <a:off x="3797859" y="1703798"/>
            <a:ext cx="5784892" cy="24455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1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DD</a:t>
            </a:r>
            <a:r>
              <a:rPr baseline="0" lang="en-US" altLang="zh-CN" sz="1550" kern="0" spc="11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baseline="0" lang="en-US" altLang="zh-CN" sz="1550" kern="0" spc="11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11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120(R2)</a:t>
            </a:r>
            <a:r>
              <a:rPr baseline="0" lang="en-US" altLang="zh-CN" sz="1550" kern="0" spc="263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egs[R3]←Regs[R3]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Mem[120+Regs[R2]]</a:t>
            </a:r>
          </a:p>
        </p:txBody>
      </p:sp>
      <p:sp>
        <p:nvSpPr>
          <p:cNvPr id="161" name="TextBox161"/>
          <p:cNvSpPr txBox="1"/>
          <p:nvPr/>
        </p:nvSpPr>
        <p:spPr>
          <a:xfrm>
            <a:off x="3797859" y="2285712"/>
            <a:ext cx="1326024" cy="23609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(R2)</a:t>
            </a:r>
          </a:p>
        </p:txBody>
      </p:sp>
      <p:sp>
        <p:nvSpPr>
          <p:cNvPr id="162" name="TextBox162"/>
          <p:cNvSpPr txBox="1"/>
          <p:nvPr/>
        </p:nvSpPr>
        <p:spPr>
          <a:xfrm>
            <a:off x="5761813" y="2266027"/>
            <a:ext cx="3400569" cy="24455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egs[R4]←Regs[R4]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Mem[Regs[R2]]</a:t>
            </a:r>
          </a:p>
        </p:txBody>
      </p:sp>
      <p:sp>
        <p:nvSpPr>
          <p:cNvPr id="163" name="TextBox163"/>
          <p:cNvSpPr txBox="1"/>
          <p:nvPr/>
        </p:nvSpPr>
        <p:spPr>
          <a:xfrm>
            <a:off x="3797859" y="2807301"/>
            <a:ext cx="6282097" cy="47993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86440"/>
              </a:lnSpc>
            </a:pPr>
            <a:r>
              <a:rPr lang="en-US" altLang="zh-CN" sz="1550" kern="0" spc="1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DD</a:t>
            </a:r>
            <a:r>
              <a:rPr baseline="0" lang="en-US" altLang="zh-CN" sz="1550" kern="0" spc="45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R4</a:t>
            </a:r>
            <a:r>
              <a:rPr baseline="0" lang="en-US" altLang="zh-CN" sz="1550" kern="0" spc="45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45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R2</a:t>
            </a:r>
            <a:r>
              <a:rPr baseline="0" lang="en-US" altLang="zh-CN" sz="1550" kern="0" spc="45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baseline="0" lang="en-US" altLang="zh-CN" sz="1550" kern="0" spc="270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5" kern="0" spc="-25" baseline="-21505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325" kern="0" spc="0" baseline="-21505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egs[R4]←Regs[R4]</a:t>
            </a:r>
            <a:r>
              <a:rPr lang="en-US" altLang="zh-CN" sz="2325" kern="0" spc="0" baseline="-21505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2325" kern="0" spc="0" baseline="-21505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Mem[Regs[R2]+Regs[R3]]</a:t>
            </a:r>
          </a:p>
          <a:p>
            <a:pPr marL="0" marR="0" indent="0" eaLnBrk="0">
              <a:lnSpc>
                <a:spcPct val="93548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3)</a:t>
            </a:r>
          </a:p>
        </p:txBody>
      </p:sp>
      <p:sp>
        <p:nvSpPr>
          <p:cNvPr id="164" name="TextBox164"/>
          <p:cNvSpPr txBox="1"/>
          <p:nvPr/>
        </p:nvSpPr>
        <p:spPr>
          <a:xfrm>
            <a:off x="3797859" y="3449540"/>
            <a:ext cx="1464454" cy="309624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73118"/>
              </a:lnSpc>
              <a:spcBef>
                <a:spcPts val="0"/>
              </a:spcBef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(1010)</a:t>
            </a:r>
            <a:r>
              <a:rPr baseline="0" lang="en-US" altLang="zh-CN" sz="155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10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R2</a:t>
            </a:r>
            <a:r>
              <a:rPr baseline="0" lang="en-US" altLang="zh-CN" sz="1550" kern="0" spc="10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10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@(R4)</a:t>
            </a:r>
          </a:p>
          <a:p>
            <a:pPr marL="0" marR="0" indent="0" eaLnBrk="0">
              <a:lnSpc>
                <a:spcPct val="24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(R2)+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R1,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-(R2)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1075"/>
              </a:lnSpc>
              <a:spcAft>
                <a:spcPts val="121"/>
              </a:spcAft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DD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80(R2)[R3]</a:t>
            </a:r>
          </a:p>
        </p:txBody>
      </p:sp>
      <p:sp>
        <p:nvSpPr>
          <p:cNvPr id="165" name="TextBox165"/>
          <p:cNvSpPr txBox="1"/>
          <p:nvPr/>
        </p:nvSpPr>
        <p:spPr>
          <a:xfrm>
            <a:off x="5761813" y="3449540"/>
            <a:ext cx="4700270" cy="313688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egs[R4]←Regs[R4]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Mem[1010]</a:t>
            </a:r>
          </a:p>
          <a:p>
            <a:pPr marL="0" marR="0" indent="0" eaLnBrk="0">
              <a:lnSpc>
                <a:spcPct val="18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egs[R2]←Regs[R2]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Mem[Mem[Regs[R4]]]</a:t>
            </a:r>
          </a:p>
          <a:p>
            <a:pPr marL="0" marR="0" indent="0" eaLnBrk="0">
              <a:lnSpc>
                <a:spcPct val="22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225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egs[R1]←Regs[R1]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Mem[Regs[R2]]</a:t>
            </a:r>
          </a:p>
          <a:p>
            <a:pPr marL="0" marR="0" indent="0" eaLnBrk="0">
              <a:lnSpc>
                <a:spcPct val="103494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egs[R2]←Regs[R2]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</a:p>
          <a:p>
            <a:pPr marL="0" marR="0" indent="0" eaLnBrk="0">
              <a:lnSpc>
                <a:spcPct val="17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4838"/>
              </a:lnSpc>
              <a:spcAft>
                <a:spcPts val="24"/>
              </a:spcAft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egs[R2]←Regs[R2]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－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egs[R1]←Regs[R1]+Mem[Regs[R2]]</a:t>
            </a:r>
          </a:p>
          <a:p>
            <a:pPr marL="0" marR="0" indent="0" eaLnBrk="0">
              <a:lnSpc>
                <a:spcPct val="17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2150"/>
              </a:lnSpc>
              <a:spcAft>
                <a:spcPts val="374"/>
              </a:spcAft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egs[R1]←Regs[R1]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Mem[80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Regs[R2]</a:t>
            </a:r>
            <a:r>
              <a:rPr lang="en-US" altLang="zh-CN" sz="15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＋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egs[R3]*d]</a:t>
            </a:r>
          </a:p>
        </p:txBody>
      </p:sp>
      <p:pic>
        <p:nvPicPr>
          <p:cNvPr id="166" name="59D57893-87DC-4D33-536E-6C21BD8A4DB3"/>
          <p:cNvPicPr>
            <a:picLocks noChangeAspect="1"/>
          </p:cNvPicPr>
          <p:nvPr/>
        </p:nvPicPr>
        <p:blipFill>
          <a:blip r:embed="rId2" cstate="print">
            <a:extLst>
              <a:ext uri="{5EBAFFCC-0127-4A55-774A-B2E104055837}"/>
            </a:extLst>
          </a:blip>
          <a:srcRect/>
          <a:stretch>
            <a:fillRect/>
          </a:stretch>
        </p:blipFill>
        <p:spPr>
          <a:xfrm>
            <a:off x="1529093" y="0"/>
            <a:ext cx="9144000" cy="447675"/>
          </a:xfrm>
          <a:prstGeom prst="rect">
            <a:avLst/>
          </a:prstGeom>
        </p:spPr>
      </p:pic>
      <p:grpSp>
        <p:nvGrpSpPr>
          <p:cNvPr id="167" name="Combination 167"/>
          <p:cNvGrpSpPr/>
          <p:nvPr/>
        </p:nvGrpSpPr>
        <p:grpSpPr>
          <a:xfrm>
            <a:off x="1529093" y="430670"/>
            <a:ext cx="9135404" cy="5545569"/>
            <a:chOff x="1529093" y="430670"/>
            <a:chExt cx="9135404" cy="5545569"/>
          </a:xfrm>
        </p:grpSpPr>
        <p:sp>
          <p:nvSpPr>
            <p:cNvPr id="168" name="VectorPath 168"/>
            <p:cNvSpPr/>
            <p:nvPr/>
          </p:nvSpPr>
          <p:spPr>
            <a:xfrm>
              <a:off x="1529093" y="430670"/>
              <a:ext cx="2076348" cy="589534"/>
            </a:xfrm>
            <a:custGeom>
              <a:rect l="l" t="t" r="r" b="b"/>
              <a:pathLst>
                <a:path w="2076348" h="589534">
                  <a:moveTo>
                    <a:pt x="207634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2068729" y="581914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69" name="VectorPath 169"/>
            <p:cNvSpPr/>
            <p:nvPr/>
          </p:nvSpPr>
          <p:spPr>
            <a:xfrm>
              <a:off x="3597821" y="430670"/>
              <a:ext cx="1971586" cy="589534"/>
            </a:xfrm>
            <a:custGeom>
              <a:rect l="l" t="t" r="r" b="b"/>
              <a:pathLst>
                <a:path w="1971586" h="589534">
                  <a:moveTo>
                    <a:pt x="1971586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1963966" y="581914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0" name="VectorPath 170"/>
            <p:cNvSpPr/>
            <p:nvPr/>
          </p:nvSpPr>
          <p:spPr>
            <a:xfrm>
              <a:off x="5561788" y="430670"/>
              <a:ext cx="5102708" cy="589534"/>
            </a:xfrm>
            <a:custGeom>
              <a:rect l="l" t="t" r="r" b="b"/>
              <a:pathLst>
                <a:path w="5102708" h="589534">
                  <a:moveTo>
                    <a:pt x="510270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5095088" y="581914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1" name="VectorPath 171"/>
            <p:cNvSpPr/>
            <p:nvPr/>
          </p:nvSpPr>
          <p:spPr>
            <a:xfrm>
              <a:off x="1529093" y="1012584"/>
              <a:ext cx="2076348" cy="589534"/>
            </a:xfrm>
            <a:custGeom>
              <a:rect l="l" t="t" r="r" b="b"/>
              <a:pathLst>
                <a:path w="2076348" h="589534">
                  <a:moveTo>
                    <a:pt x="207634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2068729" y="581914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2" name="VectorPath 172"/>
            <p:cNvSpPr/>
            <p:nvPr/>
          </p:nvSpPr>
          <p:spPr>
            <a:xfrm>
              <a:off x="3597821" y="1012584"/>
              <a:ext cx="1971586" cy="589534"/>
            </a:xfrm>
            <a:custGeom>
              <a:rect l="l" t="t" r="r" b="b"/>
              <a:pathLst>
                <a:path w="1971586" h="589534">
                  <a:moveTo>
                    <a:pt x="1971586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1963966" y="581914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3" name="VectorPath 173"/>
            <p:cNvSpPr/>
            <p:nvPr/>
          </p:nvSpPr>
          <p:spPr>
            <a:xfrm>
              <a:off x="5561788" y="1012584"/>
              <a:ext cx="5102708" cy="589534"/>
            </a:xfrm>
            <a:custGeom>
              <a:rect l="l" t="t" r="r" b="b"/>
              <a:pathLst>
                <a:path w="5102708" h="589534">
                  <a:moveTo>
                    <a:pt x="510270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5095088" y="581914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4" name="VectorPath 174"/>
            <p:cNvSpPr/>
            <p:nvPr/>
          </p:nvSpPr>
          <p:spPr>
            <a:xfrm>
              <a:off x="1529093" y="1594498"/>
              <a:ext cx="2076348" cy="589534"/>
            </a:xfrm>
            <a:custGeom>
              <a:rect l="l" t="t" r="r" b="b"/>
              <a:pathLst>
                <a:path w="2076348" h="589534">
                  <a:moveTo>
                    <a:pt x="207634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581915"/>
                  </a:lnTo>
                  <a:lnTo>
                    <a:pt x="2068729" y="581915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5" name="VectorPath 175"/>
            <p:cNvSpPr/>
            <p:nvPr/>
          </p:nvSpPr>
          <p:spPr>
            <a:xfrm>
              <a:off x="3597821" y="1594498"/>
              <a:ext cx="1971586" cy="589534"/>
            </a:xfrm>
            <a:custGeom>
              <a:rect l="l" t="t" r="r" b="b"/>
              <a:pathLst>
                <a:path w="1971586" h="589534">
                  <a:moveTo>
                    <a:pt x="1971586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581915"/>
                  </a:lnTo>
                  <a:lnTo>
                    <a:pt x="1963966" y="581915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6" name="VectorPath 176"/>
            <p:cNvSpPr/>
            <p:nvPr/>
          </p:nvSpPr>
          <p:spPr>
            <a:xfrm>
              <a:off x="5561788" y="1594498"/>
              <a:ext cx="5102708" cy="589534"/>
            </a:xfrm>
            <a:custGeom>
              <a:rect l="l" t="t" r="r" b="b"/>
              <a:pathLst>
                <a:path w="5102708" h="589534">
                  <a:moveTo>
                    <a:pt x="510270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581915"/>
                  </a:lnTo>
                  <a:lnTo>
                    <a:pt x="5095088" y="581915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7" name="VectorPath 177"/>
            <p:cNvSpPr/>
            <p:nvPr/>
          </p:nvSpPr>
          <p:spPr>
            <a:xfrm>
              <a:off x="1529093" y="2176412"/>
              <a:ext cx="2076348" cy="589534"/>
            </a:xfrm>
            <a:custGeom>
              <a:rect l="l" t="t" r="r" b="b"/>
              <a:pathLst>
                <a:path w="2076348" h="589534">
                  <a:moveTo>
                    <a:pt x="207634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581913"/>
                  </a:lnTo>
                  <a:lnTo>
                    <a:pt x="2068729" y="581913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8" name="VectorPath 178"/>
            <p:cNvSpPr/>
            <p:nvPr/>
          </p:nvSpPr>
          <p:spPr>
            <a:xfrm>
              <a:off x="3597821" y="2176412"/>
              <a:ext cx="1971586" cy="589534"/>
            </a:xfrm>
            <a:custGeom>
              <a:rect l="l" t="t" r="r" b="b"/>
              <a:pathLst>
                <a:path w="1971586" h="589534">
                  <a:moveTo>
                    <a:pt x="1971586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581913"/>
                  </a:lnTo>
                  <a:lnTo>
                    <a:pt x="1963966" y="581913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79" name="VectorPath 179"/>
            <p:cNvSpPr/>
            <p:nvPr/>
          </p:nvSpPr>
          <p:spPr>
            <a:xfrm>
              <a:off x="5561788" y="2176412"/>
              <a:ext cx="5102708" cy="589534"/>
            </a:xfrm>
            <a:custGeom>
              <a:rect l="l" t="t" r="r" b="b"/>
              <a:pathLst>
                <a:path w="5102708" h="589534">
                  <a:moveTo>
                    <a:pt x="510270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581913"/>
                  </a:lnTo>
                  <a:lnTo>
                    <a:pt x="5095088" y="581913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0" name="VectorPath 180"/>
            <p:cNvSpPr/>
            <p:nvPr/>
          </p:nvSpPr>
          <p:spPr>
            <a:xfrm>
              <a:off x="1529093" y="2758326"/>
              <a:ext cx="2076348" cy="589547"/>
            </a:xfrm>
            <a:custGeom>
              <a:rect l="l" t="t" r="r" b="b"/>
              <a:pathLst>
                <a:path w="2076348" h="589547">
                  <a:moveTo>
                    <a:pt x="2076348" y="589547"/>
                  </a:moveTo>
                  <a:lnTo>
                    <a:pt x="0" y="589547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581927"/>
                  </a:lnTo>
                  <a:lnTo>
                    <a:pt x="2068729" y="581927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1" name="VectorPath 181"/>
            <p:cNvSpPr/>
            <p:nvPr/>
          </p:nvSpPr>
          <p:spPr>
            <a:xfrm>
              <a:off x="3597821" y="2758326"/>
              <a:ext cx="1971586" cy="589547"/>
            </a:xfrm>
            <a:custGeom>
              <a:rect l="l" t="t" r="r" b="b"/>
              <a:pathLst>
                <a:path w="1971586" h="589547">
                  <a:moveTo>
                    <a:pt x="1971586" y="589547"/>
                  </a:moveTo>
                  <a:lnTo>
                    <a:pt x="0" y="589547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581927"/>
                  </a:lnTo>
                  <a:lnTo>
                    <a:pt x="1963966" y="581927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2" name="VectorPath 182"/>
            <p:cNvSpPr/>
            <p:nvPr/>
          </p:nvSpPr>
          <p:spPr>
            <a:xfrm>
              <a:off x="5561788" y="2758326"/>
              <a:ext cx="5102708" cy="589547"/>
            </a:xfrm>
            <a:custGeom>
              <a:rect l="l" t="t" r="r" b="b"/>
              <a:pathLst>
                <a:path w="5102708" h="589547">
                  <a:moveTo>
                    <a:pt x="5102708" y="589547"/>
                  </a:moveTo>
                  <a:lnTo>
                    <a:pt x="0" y="589547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581927"/>
                  </a:lnTo>
                  <a:lnTo>
                    <a:pt x="5095088" y="581927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3" name="VectorPath 183"/>
            <p:cNvSpPr/>
            <p:nvPr/>
          </p:nvSpPr>
          <p:spPr>
            <a:xfrm>
              <a:off x="1529093" y="3340253"/>
              <a:ext cx="2076348" cy="589534"/>
            </a:xfrm>
            <a:custGeom>
              <a:rect l="l" t="t" r="r" b="b"/>
              <a:pathLst>
                <a:path w="2076348" h="589534">
                  <a:moveTo>
                    <a:pt x="207634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07"/>
                  </a:moveTo>
                  <a:lnTo>
                    <a:pt x="7620" y="581914"/>
                  </a:lnTo>
                  <a:lnTo>
                    <a:pt x="2068729" y="581914"/>
                  </a:lnTo>
                  <a:lnTo>
                    <a:pt x="2068729" y="7607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4" name="VectorPath 184"/>
            <p:cNvSpPr/>
            <p:nvPr/>
          </p:nvSpPr>
          <p:spPr>
            <a:xfrm>
              <a:off x="3597821" y="3340253"/>
              <a:ext cx="1971586" cy="589534"/>
            </a:xfrm>
            <a:custGeom>
              <a:rect l="l" t="t" r="r" b="b"/>
              <a:pathLst>
                <a:path w="1971586" h="589534">
                  <a:moveTo>
                    <a:pt x="1971586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07"/>
                  </a:moveTo>
                  <a:lnTo>
                    <a:pt x="7620" y="581914"/>
                  </a:lnTo>
                  <a:lnTo>
                    <a:pt x="1963966" y="581914"/>
                  </a:lnTo>
                  <a:lnTo>
                    <a:pt x="1963966" y="7607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5" name="VectorPath 185"/>
            <p:cNvSpPr/>
            <p:nvPr/>
          </p:nvSpPr>
          <p:spPr>
            <a:xfrm>
              <a:off x="5561788" y="3340253"/>
              <a:ext cx="5102708" cy="589534"/>
            </a:xfrm>
            <a:custGeom>
              <a:rect l="l" t="t" r="r" b="b"/>
              <a:pathLst>
                <a:path w="5102708" h="589534">
                  <a:moveTo>
                    <a:pt x="510270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07"/>
                  </a:moveTo>
                  <a:lnTo>
                    <a:pt x="7620" y="581914"/>
                  </a:lnTo>
                  <a:lnTo>
                    <a:pt x="5095088" y="581914"/>
                  </a:lnTo>
                  <a:lnTo>
                    <a:pt x="5095088" y="7607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6" name="VectorPath 186"/>
            <p:cNvSpPr/>
            <p:nvPr/>
          </p:nvSpPr>
          <p:spPr>
            <a:xfrm>
              <a:off x="1529093" y="3922167"/>
              <a:ext cx="2076348" cy="589534"/>
            </a:xfrm>
            <a:custGeom>
              <a:rect l="l" t="t" r="r" b="b"/>
              <a:pathLst>
                <a:path w="2076348" h="589534">
                  <a:moveTo>
                    <a:pt x="207634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2068729" y="581914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7" name="VectorPath 187"/>
            <p:cNvSpPr/>
            <p:nvPr/>
          </p:nvSpPr>
          <p:spPr>
            <a:xfrm>
              <a:off x="3597821" y="3922167"/>
              <a:ext cx="1971586" cy="589534"/>
            </a:xfrm>
            <a:custGeom>
              <a:rect l="l" t="t" r="r" b="b"/>
              <a:pathLst>
                <a:path w="1971586" h="589534">
                  <a:moveTo>
                    <a:pt x="1971586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1963966" y="581914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8" name="VectorPath 188"/>
            <p:cNvSpPr/>
            <p:nvPr/>
          </p:nvSpPr>
          <p:spPr>
            <a:xfrm>
              <a:off x="5561788" y="3922167"/>
              <a:ext cx="5102708" cy="589534"/>
            </a:xfrm>
            <a:custGeom>
              <a:rect l="l" t="t" r="r" b="b"/>
              <a:pathLst>
                <a:path w="5102708" h="589534">
                  <a:moveTo>
                    <a:pt x="5102708" y="589534"/>
                  </a:moveTo>
                  <a:lnTo>
                    <a:pt x="0" y="589534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581914"/>
                  </a:lnTo>
                  <a:lnTo>
                    <a:pt x="5095088" y="581914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89" name="VectorPath 189"/>
            <p:cNvSpPr/>
            <p:nvPr/>
          </p:nvSpPr>
          <p:spPr>
            <a:xfrm>
              <a:off x="1529093" y="4504081"/>
              <a:ext cx="2076348" cy="739889"/>
            </a:xfrm>
            <a:custGeom>
              <a:rect l="l" t="t" r="r" b="b"/>
              <a:pathLst>
                <a:path w="2076348" h="739889">
                  <a:moveTo>
                    <a:pt x="2076348" y="739889"/>
                  </a:moveTo>
                  <a:lnTo>
                    <a:pt x="0" y="739889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732269"/>
                  </a:lnTo>
                  <a:lnTo>
                    <a:pt x="2068729" y="732269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90" name="VectorPath 190"/>
            <p:cNvSpPr/>
            <p:nvPr/>
          </p:nvSpPr>
          <p:spPr>
            <a:xfrm>
              <a:off x="3597821" y="4504081"/>
              <a:ext cx="1971586" cy="739889"/>
            </a:xfrm>
            <a:custGeom>
              <a:rect l="l" t="t" r="r" b="b"/>
              <a:pathLst>
                <a:path w="1971586" h="739889">
                  <a:moveTo>
                    <a:pt x="1971586" y="739889"/>
                  </a:moveTo>
                  <a:lnTo>
                    <a:pt x="0" y="739889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732269"/>
                  </a:lnTo>
                  <a:lnTo>
                    <a:pt x="1963966" y="732269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91" name="VectorPath 191"/>
            <p:cNvSpPr/>
            <p:nvPr/>
          </p:nvSpPr>
          <p:spPr>
            <a:xfrm>
              <a:off x="5561788" y="4504081"/>
              <a:ext cx="5102708" cy="739889"/>
            </a:xfrm>
            <a:custGeom>
              <a:rect l="l" t="t" r="r" b="b"/>
              <a:pathLst>
                <a:path w="5102708" h="739889">
                  <a:moveTo>
                    <a:pt x="5102708" y="739889"/>
                  </a:moveTo>
                  <a:lnTo>
                    <a:pt x="0" y="739889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732269"/>
                  </a:lnTo>
                  <a:lnTo>
                    <a:pt x="5095088" y="732269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92" name="VectorPath 192"/>
            <p:cNvSpPr/>
            <p:nvPr/>
          </p:nvSpPr>
          <p:spPr>
            <a:xfrm>
              <a:off x="1529093" y="5236350"/>
              <a:ext cx="2076348" cy="739889"/>
            </a:xfrm>
            <a:custGeom>
              <a:rect l="l" t="t" r="r" b="b"/>
              <a:pathLst>
                <a:path w="2076348" h="739889">
                  <a:moveTo>
                    <a:pt x="2076348" y="739889"/>
                  </a:moveTo>
                  <a:lnTo>
                    <a:pt x="0" y="739889"/>
                  </a:lnTo>
                  <a:lnTo>
                    <a:pt x="0" y="0"/>
                  </a:lnTo>
                  <a:lnTo>
                    <a:pt x="2076348" y="0"/>
                  </a:lnTo>
                  <a:moveTo>
                    <a:pt x="7620" y="7620"/>
                  </a:moveTo>
                  <a:lnTo>
                    <a:pt x="7620" y="732269"/>
                  </a:lnTo>
                  <a:lnTo>
                    <a:pt x="2068729" y="732269"/>
                  </a:lnTo>
                  <a:lnTo>
                    <a:pt x="2068729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93" name="VectorPath 193"/>
            <p:cNvSpPr/>
            <p:nvPr/>
          </p:nvSpPr>
          <p:spPr>
            <a:xfrm>
              <a:off x="3597821" y="5236350"/>
              <a:ext cx="1971586" cy="739889"/>
            </a:xfrm>
            <a:custGeom>
              <a:rect l="l" t="t" r="r" b="b"/>
              <a:pathLst>
                <a:path w="1971586" h="739889">
                  <a:moveTo>
                    <a:pt x="1971586" y="739889"/>
                  </a:moveTo>
                  <a:lnTo>
                    <a:pt x="0" y="739889"/>
                  </a:lnTo>
                  <a:lnTo>
                    <a:pt x="0" y="0"/>
                  </a:lnTo>
                  <a:lnTo>
                    <a:pt x="1971586" y="0"/>
                  </a:lnTo>
                  <a:moveTo>
                    <a:pt x="7620" y="7620"/>
                  </a:moveTo>
                  <a:lnTo>
                    <a:pt x="7620" y="732269"/>
                  </a:lnTo>
                  <a:lnTo>
                    <a:pt x="1963966" y="732269"/>
                  </a:lnTo>
                  <a:lnTo>
                    <a:pt x="1963966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  <p:sp>
          <p:nvSpPr>
            <p:cNvPr id="194" name="VectorPath 194"/>
            <p:cNvSpPr/>
            <p:nvPr/>
          </p:nvSpPr>
          <p:spPr>
            <a:xfrm>
              <a:off x="5561788" y="5236350"/>
              <a:ext cx="5102708" cy="739889"/>
            </a:xfrm>
            <a:custGeom>
              <a:rect l="l" t="t" r="r" b="b"/>
              <a:pathLst>
                <a:path w="5102708" h="739889">
                  <a:moveTo>
                    <a:pt x="5102708" y="739889"/>
                  </a:moveTo>
                  <a:lnTo>
                    <a:pt x="0" y="739889"/>
                  </a:lnTo>
                  <a:lnTo>
                    <a:pt x="0" y="0"/>
                  </a:lnTo>
                  <a:lnTo>
                    <a:pt x="5102708" y="0"/>
                  </a:lnTo>
                  <a:moveTo>
                    <a:pt x="7620" y="7620"/>
                  </a:moveTo>
                  <a:lnTo>
                    <a:pt x="7620" y="732269"/>
                  </a:lnTo>
                  <a:lnTo>
                    <a:pt x="5095088" y="732269"/>
                  </a:lnTo>
                  <a:lnTo>
                    <a:pt x="5095088" y="7620"/>
                  </a:lnTo>
                </a:path>
              </a:pathLst>
            </a:custGeom>
            <a:solidFill>
              <a:srgbClr val="A0A0A0">
                <a:alpha val="100000"/>
              </a:srgbClr>
            </a:solidFill>
          </p:spPr>
        </p:sp>
      </p:grpSp>
      <p:pic>
        <p:nvPicPr>
          <p:cNvPr id="195" name="5CA88232-13C3-4ABE-A6AA-704A8BDFD2A4"/>
          <p:cNvPicPr>
            <a:picLocks noChangeAspect="1"/>
          </p:cNvPicPr>
          <p:nvPr/>
        </p:nvPicPr>
        <p:blipFill>
          <a:blip r:embed="rId3" cstate="print">
            <a:extLst>
              <a:ext uri="{ECD86C7E-8984-4CD0-5EC1-8EF32BB15AFE}"/>
            </a:extLst>
          </a:blip>
          <a:srcRect/>
          <a:stretch>
            <a:fillRect/>
          </a:stretch>
        </p:blipFill>
        <p:spPr>
          <a:xfrm>
            <a:off x="1520038" y="0"/>
            <a:ext cx="9163050" cy="6858000"/>
          </a:xfrm>
          <a:prstGeom prst="rect">
            <a:avLst/>
          </a:prstGeom>
        </p:spPr>
      </p:pic>
    </p:spTree>
    <p:extLst>
      <p:ext uri="{326C4EB6-2274-4EC4-E919-2BC0EFEC3076}"/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A2449F3A-197D-405D-2D34-41F822E11CB0"/>
          <p:cNvPicPr>
            <a:picLocks noChangeAspect="1"/>
          </p:cNvPicPr>
          <p:nvPr/>
        </p:nvPicPr>
        <p:blipFill>
          <a:blip r:embed="rId2" cstate="print">
            <a:extLst>
              <a:ext uri="{DBB76794-44AB-46A7-692A-B1C2EB7A0F27}"/>
            </a:extLst>
          </a:blip>
          <a:srcRect/>
          <a:stretch>
            <a:fillRect/>
          </a:stretch>
        </p:blipFill>
        <p:spPr>
          <a:xfrm>
            <a:off x="1499870" y="1735773"/>
            <a:ext cx="8972550" cy="3962400"/>
          </a:xfrm>
          <a:prstGeom prst="rect">
            <a:avLst/>
          </a:prstGeom>
        </p:spPr>
      </p:pic>
      <p:sp>
        <p:nvSpPr>
          <p:cNvPr id="197" name="VectorPath 197"/>
          <p:cNvSpPr/>
          <p:nvPr/>
        </p:nvSpPr>
        <p:spPr>
          <a:xfrm>
            <a:off x="2178456" y="2053565"/>
            <a:ext cx="97650" cy="2987256"/>
          </a:xfrm>
          <a:custGeom>
            <a:rect l="l" t="t" r="r" b="b"/>
            <a:pathLst>
              <a:path w="97650" h="2987256">
                <a:moveTo>
                  <a:pt x="20726" y="20727"/>
                </a:moveTo>
                <a:lnTo>
                  <a:pt x="20726" y="2966530"/>
                </a:lnTo>
                <a:lnTo>
                  <a:pt x="76924" y="2966530"/>
                </a:lnTo>
              </a:path>
            </a:pathLst>
          </a:custGeom>
          <a:ln w="41453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198" name="Combination 198"/>
          <p:cNvGrpSpPr/>
          <p:nvPr/>
        </p:nvGrpSpPr>
        <p:grpSpPr>
          <a:xfrm>
            <a:off x="2178448" y="4948682"/>
            <a:ext cx="8395834" cy="95410"/>
            <a:chOff x="2178448" y="4948682"/>
            <a:chExt cx="8395834" cy="95410"/>
          </a:xfrm>
        </p:grpSpPr>
        <p:sp>
          <p:nvSpPr>
            <p:cNvPr id="199" name="VectorPath 199"/>
            <p:cNvSpPr/>
            <p:nvPr/>
          </p:nvSpPr>
          <p:spPr>
            <a:xfrm>
              <a:off x="2178448" y="4999360"/>
              <a:ext cx="8395834" cy="44733"/>
            </a:xfrm>
            <a:custGeom>
              <a:rect l="l" t="t" r="r" b="b"/>
              <a:pathLst>
                <a:path w="8395834" h="44733">
                  <a:moveTo>
                    <a:pt x="20735" y="20734"/>
                  </a:moveTo>
                  <a:lnTo>
                    <a:pt x="8375100" y="23999"/>
                  </a:lnTo>
                </a:path>
              </a:pathLst>
            </a:custGeom>
            <a:ln w="41453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00" name="VectorPath 200"/>
            <p:cNvSpPr/>
            <p:nvPr/>
          </p:nvSpPr>
          <p:spPr>
            <a:xfrm>
              <a:off x="2189620" y="4948682"/>
              <a:ext cx="19126" cy="80975"/>
            </a:xfrm>
            <a:custGeom>
              <a:rect l="l" t="t" r="r" b="b"/>
              <a:pathLst>
                <a:path w="19126" h="80975">
                  <a:moveTo>
                    <a:pt x="9563" y="71412"/>
                  </a:move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01" name="VectorPath 201"/>
          <p:cNvSpPr/>
          <p:nvPr/>
        </p:nvSpPr>
        <p:spPr>
          <a:xfrm>
            <a:off x="4868266" y="2090776"/>
            <a:ext cx="175222" cy="181877"/>
          </a:xfrm>
          <a:custGeom>
            <a:rect l="l" t="t" r="r" b="b"/>
            <a:pathLst>
              <a:path w="175222" h="181877">
                <a:moveTo>
                  <a:pt x="9563" y="9563"/>
                </a:moveTo>
                <a:lnTo>
                  <a:pt x="165659" y="9563"/>
                </a:lnTo>
                <a:lnTo>
                  <a:pt x="165659" y="172314"/>
                </a:lnTo>
                <a:lnTo>
                  <a:pt x="9563" y="172314"/>
                </a:lnTo>
                <a:lnTo>
                  <a:pt x="9563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2" name="VectorPath 202"/>
          <p:cNvSpPr/>
          <p:nvPr/>
        </p:nvSpPr>
        <p:spPr>
          <a:xfrm>
            <a:off x="5548847" y="2090776"/>
            <a:ext cx="175221" cy="181877"/>
          </a:xfrm>
          <a:custGeom>
            <a:rect l="l" t="t" r="r" b="b"/>
            <a:pathLst>
              <a:path w="175221" h="181877">
                <a:moveTo>
                  <a:pt x="9563" y="9563"/>
                </a:moveTo>
                <a:lnTo>
                  <a:pt x="165659" y="9563"/>
                </a:lnTo>
                <a:lnTo>
                  <a:pt x="165659" y="172314"/>
                </a:lnTo>
                <a:lnTo>
                  <a:pt x="9563" y="172314"/>
                </a:lnTo>
                <a:lnTo>
                  <a:pt x="9563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3" name="TextBox203"/>
          <p:cNvSpPr txBox="1"/>
          <p:nvPr/>
        </p:nvSpPr>
        <p:spPr>
          <a:xfrm>
            <a:off x="5096370" y="2014565"/>
            <a:ext cx="1963865" cy="28688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85931"/>
              </a:lnSpc>
            </a:pPr>
            <a:r>
              <a:rPr lang="en-US" altLang="zh-CN" sz="2850" kern="0" spc="-15" baseline="-20210" noProof="0" dirty="0" smtClean="0">
                <a:solidFill>
                  <a:srgbClr val="00336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</a:t>
            </a:r>
            <a:r>
              <a:rPr lang="en-US" altLang="zh-CN" sz="2850" kern="0" spc="-25" baseline="-20210" noProof="0" dirty="0" smtClean="0">
                <a:solidFill>
                  <a:srgbClr val="00336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e</a:t>
            </a:r>
            <a:r>
              <a:rPr lang="en-US" altLang="zh-CN" sz="2850" kern="0" spc="0" baseline="-20210" noProof="0" dirty="0" smtClean="0">
                <a:solidFill>
                  <a:srgbClr val="00336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x</a:t>
            </a:r>
            <a:r>
              <a:rPr baseline="-20210" lang="en-US" altLang="zh-CN" sz="2850" kern="0" spc="235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850" kern="0" spc="-45" baseline="-13627" noProof="0" dirty="0" smtClean="0">
                <a:solidFill>
                  <a:srgbClr val="00336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</a:t>
            </a:r>
            <a:r>
              <a:rPr lang="en-US" altLang="zh-CN" sz="2850" kern="0" spc="-25" baseline="-13627" noProof="0" dirty="0" smtClean="0">
                <a:solidFill>
                  <a:srgbClr val="00336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pice</a:t>
            </a:r>
            <a:r>
              <a:rPr baseline="-13627" lang="en-US" altLang="zh-CN" sz="2850" kern="0" spc="247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850" kern="0" spc="-25" baseline="-4851" noProof="0" dirty="0" smtClean="0">
                <a:solidFill>
                  <a:srgbClr val="00336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gcc</a:t>
            </a:r>
          </a:p>
        </p:txBody>
      </p:sp>
      <p:sp>
        <p:nvSpPr>
          <p:cNvPr id="204" name="VectorPath 204"/>
          <p:cNvSpPr/>
          <p:nvPr/>
        </p:nvSpPr>
        <p:spPr>
          <a:xfrm>
            <a:off x="6463589" y="2090776"/>
            <a:ext cx="175221" cy="181877"/>
          </a:xfrm>
          <a:custGeom>
            <a:rect l="l" t="t" r="r" b="b"/>
            <a:pathLst>
              <a:path w="175221" h="181877">
                <a:moveTo>
                  <a:pt x="9563" y="9563"/>
                </a:moveTo>
                <a:lnTo>
                  <a:pt x="165659" y="9563"/>
                </a:lnTo>
                <a:lnTo>
                  <a:pt x="165659" y="172314"/>
                </a:lnTo>
                <a:lnTo>
                  <a:pt x="9563" y="172314"/>
                </a:lnTo>
                <a:lnTo>
                  <a:pt x="9563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05" name="TextBox205"/>
          <p:cNvSpPr txBox="1"/>
          <p:nvPr/>
        </p:nvSpPr>
        <p:spPr>
          <a:xfrm>
            <a:off x="9517062" y="2418716"/>
            <a:ext cx="440380" cy="2894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55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06" name="TextBox206"/>
          <p:cNvSpPr txBox="1"/>
          <p:nvPr/>
        </p:nvSpPr>
        <p:spPr>
          <a:xfrm>
            <a:off x="7341058" y="2893950"/>
            <a:ext cx="440380" cy="2894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07" name="TextBox207"/>
          <p:cNvSpPr txBox="1"/>
          <p:nvPr/>
        </p:nvSpPr>
        <p:spPr>
          <a:xfrm>
            <a:off x="8318221" y="3059951"/>
            <a:ext cx="440392" cy="2894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39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08" name="TextBox208"/>
          <p:cNvSpPr txBox="1"/>
          <p:nvPr/>
        </p:nvSpPr>
        <p:spPr>
          <a:xfrm>
            <a:off x="10022816" y="3050198"/>
            <a:ext cx="440393" cy="2894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grpSp>
        <p:nvGrpSpPr>
          <p:cNvPr id="209" name="Combination 209"/>
          <p:cNvGrpSpPr/>
          <p:nvPr/>
        </p:nvGrpSpPr>
        <p:grpSpPr>
          <a:xfrm>
            <a:off x="8992566" y="2722042"/>
            <a:ext cx="1451712" cy="2301317"/>
            <a:chOff x="8992566" y="2722042"/>
            <a:chExt cx="1451712" cy="2301317"/>
          </a:xfrm>
        </p:grpSpPr>
        <p:sp>
          <p:nvSpPr>
            <p:cNvPr id="210" name="VectorPath 210"/>
            <p:cNvSpPr/>
            <p:nvPr/>
          </p:nvSpPr>
          <p:spPr>
            <a:xfrm>
              <a:off x="8992566" y="3679025"/>
              <a:ext cx="480784" cy="1344333"/>
            </a:xfrm>
            <a:custGeom>
              <a:rect l="l" t="t" r="r" b="b"/>
              <a:pathLst>
                <a:path w="480784" h="1344333">
                  <a:moveTo>
                    <a:pt x="0" y="0"/>
                  </a:moveTo>
                  <a:lnTo>
                    <a:pt x="480784" y="0"/>
                  </a:lnTo>
                  <a:lnTo>
                    <a:pt x="480784" y="1344333"/>
                  </a:lnTo>
                  <a:lnTo>
                    <a:pt x="0" y="1344333"/>
                  </a:lnTo>
                  <a:lnTo>
                    <a:pt x="0" y="0"/>
                  </a:lnTo>
                </a:path>
              </a:pathLst>
            </a:custGeom>
            <a:solidFill>
              <a:srgbClr val="FF99CC">
                <a:alpha val="100000"/>
              </a:srgbClr>
            </a:solidFill>
          </p:spPr>
        </p:sp>
        <p:sp>
          <p:nvSpPr>
            <p:cNvPr id="211" name="VectorPath 211"/>
            <p:cNvSpPr/>
            <p:nvPr/>
          </p:nvSpPr>
          <p:spPr>
            <a:xfrm>
              <a:off x="9966618" y="3340507"/>
              <a:ext cx="477660" cy="1682852"/>
            </a:xfrm>
            <a:custGeom>
              <a:rect l="l" t="t" r="r" b="b"/>
              <a:pathLst>
                <a:path w="477660" h="1682852">
                  <a:moveTo>
                    <a:pt x="0" y="0"/>
                  </a:moveTo>
                  <a:lnTo>
                    <a:pt x="477660" y="0"/>
                  </a:lnTo>
                  <a:lnTo>
                    <a:pt x="477660" y="1682852"/>
                  </a:lnTo>
                  <a:lnTo>
                    <a:pt x="0" y="1682852"/>
                  </a:lnTo>
                  <a:lnTo>
                    <a:pt x="0" y="0"/>
                  </a:lnTo>
                </a:path>
              </a:pathLst>
            </a:custGeom>
            <a:solidFill>
              <a:srgbClr val="FFFF99">
                <a:alpha val="100000"/>
              </a:srgbClr>
            </a:solidFill>
          </p:spPr>
        </p:sp>
        <p:sp>
          <p:nvSpPr>
            <p:cNvPr id="212" name="VectorPath 212"/>
            <p:cNvSpPr/>
            <p:nvPr/>
          </p:nvSpPr>
          <p:spPr>
            <a:xfrm>
              <a:off x="9476474" y="2722042"/>
              <a:ext cx="490144" cy="2301304"/>
            </a:xfrm>
            <a:custGeom>
              <a:rect l="l" t="t" r="r" b="b"/>
              <a:pathLst>
                <a:path w="490144" h="2301304">
                  <a:moveTo>
                    <a:pt x="0" y="0"/>
                  </a:moveTo>
                  <a:lnTo>
                    <a:pt x="490144" y="0"/>
                  </a:lnTo>
                  <a:lnTo>
                    <a:pt x="490144" y="2301304"/>
                  </a:lnTo>
                  <a:lnTo>
                    <a:pt x="0" y="2301304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</p:grpSp>
      <p:sp>
        <p:nvSpPr>
          <p:cNvPr id="213" name="TextBox213"/>
          <p:cNvSpPr txBox="1"/>
          <p:nvPr/>
        </p:nvSpPr>
        <p:spPr>
          <a:xfrm>
            <a:off x="8995690" y="3323616"/>
            <a:ext cx="440393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14" name="TextBox214"/>
          <p:cNvSpPr txBox="1"/>
          <p:nvPr/>
        </p:nvSpPr>
        <p:spPr>
          <a:xfrm>
            <a:off x="5661444" y="3710966"/>
            <a:ext cx="440380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grpSp>
        <p:nvGrpSpPr>
          <p:cNvPr id="215" name="Combination 215"/>
          <p:cNvGrpSpPr/>
          <p:nvPr/>
        </p:nvGrpSpPr>
        <p:grpSpPr>
          <a:xfrm>
            <a:off x="7312952" y="3194025"/>
            <a:ext cx="1451712" cy="1829333"/>
            <a:chOff x="7312952" y="3194025"/>
            <a:chExt cx="1451712" cy="1829333"/>
          </a:xfrm>
        </p:grpSpPr>
        <p:sp>
          <p:nvSpPr>
            <p:cNvPr id="216" name="VectorPath 216"/>
            <p:cNvSpPr/>
            <p:nvPr/>
          </p:nvSpPr>
          <p:spPr>
            <a:xfrm>
              <a:off x="7312952" y="3194025"/>
              <a:ext cx="477660" cy="1822818"/>
            </a:xfrm>
            <a:custGeom>
              <a:rect l="l" t="t" r="r" b="b"/>
              <a:pathLst>
                <a:path w="477660" h="1822818">
                  <a:moveTo>
                    <a:pt x="0" y="0"/>
                  </a:moveTo>
                  <a:lnTo>
                    <a:pt x="477660" y="0"/>
                  </a:lnTo>
                  <a:lnTo>
                    <a:pt x="477660" y="1822818"/>
                  </a:lnTo>
                  <a:lnTo>
                    <a:pt x="0" y="1822818"/>
                  </a:lnTo>
                  <a:lnTo>
                    <a:pt x="0" y="0"/>
                  </a:lnTo>
                </a:path>
              </a:pathLst>
            </a:custGeom>
            <a:solidFill>
              <a:srgbClr val="FF99CC">
                <a:alpha val="100000"/>
              </a:srgbClr>
            </a:solidFill>
          </p:spPr>
        </p:sp>
        <p:sp>
          <p:nvSpPr>
            <p:cNvPr id="217" name="VectorPath 217"/>
            <p:cNvSpPr/>
            <p:nvPr/>
          </p:nvSpPr>
          <p:spPr>
            <a:xfrm>
              <a:off x="8287005" y="3382823"/>
              <a:ext cx="477660" cy="1640535"/>
            </a:xfrm>
            <a:custGeom>
              <a:rect l="l" t="t" r="r" b="b"/>
              <a:pathLst>
                <a:path w="477660" h="1640535">
                  <a:moveTo>
                    <a:pt x="0" y="0"/>
                  </a:moveTo>
                  <a:lnTo>
                    <a:pt x="477660" y="0"/>
                  </a:lnTo>
                  <a:lnTo>
                    <a:pt x="477660" y="1640535"/>
                  </a:lnTo>
                  <a:lnTo>
                    <a:pt x="0" y="1640535"/>
                  </a:lnTo>
                  <a:lnTo>
                    <a:pt x="0" y="0"/>
                  </a:lnTo>
                </a:path>
              </a:pathLst>
            </a:custGeom>
            <a:solidFill>
              <a:srgbClr val="FFFF99">
                <a:alpha val="100000"/>
              </a:srgbClr>
            </a:solidFill>
          </p:spPr>
        </p:sp>
        <p:sp>
          <p:nvSpPr>
            <p:cNvPr id="218" name="VectorPath 218"/>
            <p:cNvSpPr/>
            <p:nvPr/>
          </p:nvSpPr>
          <p:spPr>
            <a:xfrm>
              <a:off x="7790613" y="4317010"/>
              <a:ext cx="493268" cy="699834"/>
            </a:xfrm>
            <a:custGeom>
              <a:rect l="l" t="t" r="r" b="b"/>
              <a:pathLst>
                <a:path w="493268" h="699834">
                  <a:moveTo>
                    <a:pt x="0" y="0"/>
                  </a:moveTo>
                  <a:lnTo>
                    <a:pt x="493268" y="0"/>
                  </a:lnTo>
                  <a:lnTo>
                    <a:pt x="493268" y="699834"/>
                  </a:lnTo>
                  <a:lnTo>
                    <a:pt x="0" y="699834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</p:grpSp>
      <p:sp>
        <p:nvSpPr>
          <p:cNvPr id="219" name="TextBox219"/>
          <p:cNvSpPr txBox="1"/>
          <p:nvPr/>
        </p:nvSpPr>
        <p:spPr>
          <a:xfrm>
            <a:off x="7828077" y="3984384"/>
            <a:ext cx="440393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20" name="TextBox220"/>
          <p:cNvSpPr txBox="1"/>
          <p:nvPr/>
        </p:nvSpPr>
        <p:spPr>
          <a:xfrm>
            <a:off x="6635497" y="4228516"/>
            <a:ext cx="431020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4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kern="0" spc="-5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grpSp>
        <p:nvGrpSpPr>
          <p:cNvPr id="221" name="Combination 221"/>
          <p:cNvGrpSpPr/>
          <p:nvPr/>
        </p:nvGrpSpPr>
        <p:grpSpPr>
          <a:xfrm>
            <a:off x="4393921" y="4014292"/>
            <a:ext cx="2678646" cy="1009066"/>
            <a:chOff x="4393921" y="4014292"/>
            <a:chExt cx="2678646" cy="1009066"/>
          </a:xfrm>
        </p:grpSpPr>
        <p:sp>
          <p:nvSpPr>
            <p:cNvPr id="222" name="VectorPath 222"/>
            <p:cNvSpPr/>
            <p:nvPr/>
          </p:nvSpPr>
          <p:spPr>
            <a:xfrm>
              <a:off x="5630215" y="4014292"/>
              <a:ext cx="477660" cy="1009053"/>
            </a:xfrm>
            <a:custGeom>
              <a:rect l="l" t="t" r="r" b="b"/>
              <a:pathLst>
                <a:path w="477660" h="1009053">
                  <a:moveTo>
                    <a:pt x="0" y="0"/>
                  </a:moveTo>
                  <a:lnTo>
                    <a:pt x="477660" y="0"/>
                  </a:lnTo>
                  <a:lnTo>
                    <a:pt x="477660" y="1009053"/>
                  </a:lnTo>
                  <a:lnTo>
                    <a:pt x="0" y="1009053"/>
                  </a:lnTo>
                  <a:lnTo>
                    <a:pt x="0" y="0"/>
                  </a:lnTo>
                </a:path>
              </a:pathLst>
            </a:custGeom>
            <a:solidFill>
              <a:srgbClr val="FF99CC">
                <a:alpha val="100000"/>
              </a:srgbClr>
            </a:solidFill>
          </p:spPr>
        </p:sp>
        <p:sp>
          <p:nvSpPr>
            <p:cNvPr id="223" name="VectorPath 223"/>
            <p:cNvSpPr/>
            <p:nvPr/>
          </p:nvSpPr>
          <p:spPr>
            <a:xfrm>
              <a:off x="6591783" y="4518825"/>
              <a:ext cx="480784" cy="504533"/>
            </a:xfrm>
            <a:custGeom>
              <a:rect l="l" t="t" r="r" b="b"/>
              <a:pathLst>
                <a:path w="480784" h="504533">
                  <a:moveTo>
                    <a:pt x="0" y="0"/>
                  </a:moveTo>
                  <a:lnTo>
                    <a:pt x="480784" y="0"/>
                  </a:lnTo>
                  <a:lnTo>
                    <a:pt x="480784" y="504533"/>
                  </a:lnTo>
                  <a:lnTo>
                    <a:pt x="0" y="504533"/>
                  </a:lnTo>
                  <a:lnTo>
                    <a:pt x="0" y="0"/>
                  </a:lnTo>
                </a:path>
              </a:pathLst>
            </a:custGeom>
            <a:solidFill>
              <a:srgbClr val="FFFF99">
                <a:alpha val="100000"/>
              </a:srgbClr>
            </a:solidFill>
          </p:spPr>
        </p:sp>
        <p:sp>
          <p:nvSpPr>
            <p:cNvPr id="224" name="VectorPath 224"/>
            <p:cNvSpPr/>
            <p:nvPr/>
          </p:nvSpPr>
          <p:spPr>
            <a:xfrm>
              <a:off x="6101639" y="4915941"/>
              <a:ext cx="490144" cy="107417"/>
            </a:xfrm>
            <a:custGeom>
              <a:rect l="l" t="t" r="r" b="b"/>
              <a:pathLst>
                <a:path w="490144" h="107417">
                  <a:moveTo>
                    <a:pt x="0" y="0"/>
                  </a:moveTo>
                  <a:lnTo>
                    <a:pt x="490144" y="0"/>
                  </a:lnTo>
                  <a:lnTo>
                    <a:pt x="490144" y="107417"/>
                  </a:lnTo>
                  <a:lnTo>
                    <a:pt x="0" y="107417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25" name="VectorPath 225"/>
            <p:cNvSpPr/>
            <p:nvPr/>
          </p:nvSpPr>
          <p:spPr>
            <a:xfrm>
              <a:off x="4393921" y="4356074"/>
              <a:ext cx="493268" cy="664020"/>
            </a:xfrm>
            <a:custGeom>
              <a:rect l="l" t="t" r="r" b="b"/>
              <a:pathLst>
                <a:path w="493268" h="664020">
                  <a:moveTo>
                    <a:pt x="0" y="0"/>
                  </a:moveTo>
                  <a:lnTo>
                    <a:pt x="493268" y="0"/>
                  </a:lnTo>
                  <a:lnTo>
                    <a:pt x="493268" y="664020"/>
                  </a:lnTo>
                  <a:lnTo>
                    <a:pt x="0" y="664020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  <p:sp>
          <p:nvSpPr>
            <p:cNvPr id="226" name="VectorPath 226"/>
            <p:cNvSpPr/>
            <p:nvPr/>
          </p:nvSpPr>
          <p:spPr>
            <a:xfrm>
              <a:off x="4887189" y="4756442"/>
              <a:ext cx="502641" cy="263652"/>
            </a:xfrm>
            <a:custGeom>
              <a:rect l="l" t="t" r="r" b="b"/>
              <a:pathLst>
                <a:path w="502641" h="263652">
                  <a:moveTo>
                    <a:pt x="0" y="0"/>
                  </a:moveTo>
                  <a:lnTo>
                    <a:pt x="502641" y="0"/>
                  </a:lnTo>
                  <a:lnTo>
                    <a:pt x="502641" y="263652"/>
                  </a:lnTo>
                  <a:lnTo>
                    <a:pt x="0" y="263652"/>
                  </a:lnTo>
                  <a:lnTo>
                    <a:pt x="0" y="0"/>
                  </a:lnTo>
                </a:path>
              </a:pathLst>
            </a:custGeom>
            <a:solidFill>
              <a:srgbClr val="FFFF99">
                <a:alpha val="100000"/>
              </a:srgbClr>
            </a:solidFill>
          </p:spPr>
        </p:sp>
      </p:grpSp>
      <p:sp>
        <p:nvSpPr>
          <p:cNvPr id="227" name="TextBox227"/>
          <p:cNvSpPr txBox="1"/>
          <p:nvPr/>
        </p:nvSpPr>
        <p:spPr>
          <a:xfrm>
            <a:off x="4397045" y="4069017"/>
            <a:ext cx="440393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28" name="TextBox228"/>
          <p:cNvSpPr txBox="1"/>
          <p:nvPr/>
        </p:nvSpPr>
        <p:spPr>
          <a:xfrm>
            <a:off x="4943386" y="4459618"/>
            <a:ext cx="321762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6%</a:t>
            </a:r>
          </a:p>
        </p:txBody>
      </p:sp>
      <p:grpSp>
        <p:nvGrpSpPr>
          <p:cNvPr id="229" name="Combination 229"/>
          <p:cNvGrpSpPr/>
          <p:nvPr/>
        </p:nvGrpSpPr>
        <p:grpSpPr>
          <a:xfrm>
            <a:off x="2364461" y="4759694"/>
            <a:ext cx="971118" cy="263652"/>
            <a:chOff x="2364461" y="4759694"/>
            <a:chExt cx="971118" cy="263652"/>
          </a:xfrm>
        </p:grpSpPr>
        <p:sp>
          <p:nvSpPr>
            <p:cNvPr id="230" name="VectorPath 230"/>
            <p:cNvSpPr/>
            <p:nvPr/>
          </p:nvSpPr>
          <p:spPr>
            <a:xfrm>
              <a:off x="2374024" y="4928959"/>
              <a:ext cx="477660" cy="84633"/>
            </a:xfrm>
            <a:custGeom>
              <a:rect l="l" t="t" r="r" b="b"/>
              <a:pathLst>
                <a:path w="477660" h="84633">
                  <a:moveTo>
                    <a:pt x="0" y="0"/>
                  </a:moveTo>
                  <a:lnTo>
                    <a:pt x="477660" y="0"/>
                  </a:lnTo>
                  <a:lnTo>
                    <a:pt x="477660" y="84633"/>
                  </a:lnTo>
                  <a:lnTo>
                    <a:pt x="0" y="84633"/>
                  </a:lnTo>
                  <a:lnTo>
                    <a:pt x="0" y="0"/>
                  </a:lnTo>
                </a:path>
              </a:pathLst>
            </a:custGeom>
            <a:solidFill>
              <a:srgbClr val="FF99CC">
                <a:alpha val="100000"/>
              </a:srgbClr>
            </a:solidFill>
          </p:spPr>
        </p:sp>
        <p:sp>
          <p:nvSpPr>
            <p:cNvPr id="231" name="VectorPath 231"/>
            <p:cNvSpPr/>
            <p:nvPr/>
          </p:nvSpPr>
          <p:spPr>
            <a:xfrm>
              <a:off x="2364461" y="4919396"/>
              <a:ext cx="496786" cy="103759"/>
            </a:xfrm>
            <a:custGeom>
              <a:rect l="l" t="t" r="r" b="b"/>
              <a:pathLst>
                <a:path w="496786" h="103759">
                  <a:moveTo>
                    <a:pt x="9563" y="94196"/>
                  </a:moveTo>
                  <a:lnTo>
                    <a:pt x="9563" y="9563"/>
                  </a:lnTo>
                  <a:lnTo>
                    <a:pt x="487223" y="9563"/>
                  </a:lnTo>
                  <a:lnTo>
                    <a:pt x="487223" y="94196"/>
                  </a:lnTo>
                  <a:lnTo>
                    <a:pt x="9563" y="94196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32" name="VectorPath 232"/>
            <p:cNvSpPr/>
            <p:nvPr/>
          </p:nvSpPr>
          <p:spPr>
            <a:xfrm>
              <a:off x="2842311" y="4759694"/>
              <a:ext cx="493268" cy="263652"/>
            </a:xfrm>
            <a:custGeom>
              <a:rect l="l" t="t" r="r" b="b"/>
              <a:pathLst>
                <a:path w="493268" h="263652">
                  <a:moveTo>
                    <a:pt x="0" y="0"/>
                  </a:moveTo>
                  <a:lnTo>
                    <a:pt x="493268" y="0"/>
                  </a:lnTo>
                  <a:lnTo>
                    <a:pt x="493268" y="263652"/>
                  </a:lnTo>
                  <a:lnTo>
                    <a:pt x="0" y="263652"/>
                  </a:lnTo>
                  <a:lnTo>
                    <a:pt x="0" y="0"/>
                  </a:lnTo>
                </a:path>
              </a:pathLst>
            </a:custGeom>
            <a:solidFill>
              <a:srgbClr val="CCFFFF">
                <a:alpha val="100000"/>
              </a:srgbClr>
            </a:solidFill>
          </p:spPr>
        </p:sp>
      </p:grpSp>
      <p:sp>
        <p:nvSpPr>
          <p:cNvPr id="233" name="TextBox233"/>
          <p:cNvSpPr txBox="1"/>
          <p:nvPr/>
        </p:nvSpPr>
        <p:spPr>
          <a:xfrm>
            <a:off x="2948458" y="4469385"/>
            <a:ext cx="321750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6%</a:t>
            </a:r>
          </a:p>
        </p:txBody>
      </p:sp>
      <p:sp>
        <p:nvSpPr>
          <p:cNvPr id="234" name="TextBox234"/>
          <p:cNvSpPr txBox="1"/>
          <p:nvPr/>
        </p:nvSpPr>
        <p:spPr>
          <a:xfrm>
            <a:off x="2405240" y="4469385"/>
            <a:ext cx="1330142" cy="45866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8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98927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baseline="0" lang="en-US" altLang="zh-CN" sz="1900" kern="0" spc="49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-25" baseline="-1754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1%</a:t>
            </a:r>
          </a:p>
        </p:txBody>
      </p:sp>
      <p:grpSp>
        <p:nvGrpSpPr>
          <p:cNvPr id="235" name="Combination 235"/>
          <p:cNvGrpSpPr/>
          <p:nvPr/>
        </p:nvGrpSpPr>
        <p:grpSpPr>
          <a:xfrm>
            <a:off x="3326016" y="4919396"/>
            <a:ext cx="496786" cy="103759"/>
            <a:chOff x="3326016" y="4919396"/>
            <a:chExt cx="496786" cy="103759"/>
          </a:xfrm>
        </p:grpSpPr>
        <p:sp>
          <p:nvSpPr>
            <p:cNvPr id="236" name="VectorPath 236"/>
            <p:cNvSpPr/>
            <p:nvPr/>
          </p:nvSpPr>
          <p:spPr>
            <a:xfrm>
              <a:off x="3335579" y="4928959"/>
              <a:ext cx="477660" cy="84633"/>
            </a:xfrm>
            <a:custGeom>
              <a:rect l="l" t="t" r="r" b="b"/>
              <a:pathLst>
                <a:path w="477660" h="84633">
                  <a:moveTo>
                    <a:pt x="0" y="0"/>
                  </a:moveTo>
                  <a:lnTo>
                    <a:pt x="477660" y="0"/>
                  </a:lnTo>
                  <a:lnTo>
                    <a:pt x="477660" y="84633"/>
                  </a:lnTo>
                  <a:lnTo>
                    <a:pt x="0" y="84633"/>
                  </a:lnTo>
                  <a:lnTo>
                    <a:pt x="0" y="0"/>
                  </a:lnTo>
                </a:path>
              </a:pathLst>
            </a:custGeom>
            <a:solidFill>
              <a:srgbClr val="FFFF99">
                <a:alpha val="100000"/>
              </a:srgbClr>
            </a:solidFill>
          </p:spPr>
        </p:sp>
        <p:sp>
          <p:nvSpPr>
            <p:cNvPr id="237" name="VectorPath 237"/>
            <p:cNvSpPr/>
            <p:nvPr/>
          </p:nvSpPr>
          <p:spPr>
            <a:xfrm>
              <a:off x="3326016" y="4919396"/>
              <a:ext cx="496786" cy="103759"/>
            </a:xfrm>
            <a:custGeom>
              <a:rect l="l" t="t" r="r" b="b"/>
              <a:pathLst>
                <a:path w="496786" h="103759">
                  <a:moveTo>
                    <a:pt x="9563" y="94196"/>
                  </a:moveTo>
                  <a:lnTo>
                    <a:pt x="9563" y="9563"/>
                  </a:lnTo>
                  <a:lnTo>
                    <a:pt x="487223" y="9563"/>
                  </a:lnTo>
                  <a:lnTo>
                    <a:pt x="487223" y="94196"/>
                  </a:lnTo>
                  <a:lnTo>
                    <a:pt x="9563" y="94196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38" name="TextBox238"/>
          <p:cNvSpPr txBox="1"/>
          <p:nvPr/>
        </p:nvSpPr>
        <p:spPr>
          <a:xfrm>
            <a:off x="4069245" y="4572988"/>
            <a:ext cx="2419700" cy="45337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7207"/>
              </a:lnSpc>
            </a:pPr>
            <a:r>
              <a:rPr lang="en-US" altLang="zh-CN" sz="2850" kern="0" spc="-25" baseline="-44252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50" kern="0" spc="0" baseline="-44252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baseline="-44252" lang="en-US" altLang="zh-CN" sz="2850" kern="0" spc="202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50" kern="0" spc="-25" baseline="1826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3%</a:t>
            </a:r>
          </a:p>
        </p:txBody>
      </p:sp>
      <p:sp>
        <p:nvSpPr>
          <p:cNvPr id="239" name="VectorPath 239"/>
          <p:cNvSpPr/>
          <p:nvPr/>
        </p:nvSpPr>
        <p:spPr>
          <a:xfrm>
            <a:off x="2832748" y="4750131"/>
            <a:ext cx="512394" cy="282778"/>
          </a:xfrm>
          <a:custGeom>
            <a:rect l="l" t="t" r="r" b="b"/>
            <a:pathLst>
              <a:path w="512394" h="282778">
                <a:moveTo>
                  <a:pt x="9563" y="9563"/>
                </a:moveTo>
                <a:lnTo>
                  <a:pt x="502831" y="9563"/>
                </a:lnTo>
                <a:lnTo>
                  <a:pt x="502831" y="273215"/>
                </a:lnTo>
                <a:lnTo>
                  <a:pt x="9563" y="273215"/>
                </a:lnTo>
                <a:lnTo>
                  <a:pt x="9563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40" name="Combination 240"/>
          <p:cNvGrpSpPr/>
          <p:nvPr/>
        </p:nvGrpSpPr>
        <p:grpSpPr>
          <a:xfrm>
            <a:off x="4384358" y="4346512"/>
            <a:ext cx="1015035" cy="683146"/>
            <a:chOff x="4384358" y="4346512"/>
            <a:chExt cx="1015035" cy="683146"/>
          </a:xfrm>
        </p:grpSpPr>
        <p:sp>
          <p:nvSpPr>
            <p:cNvPr id="241" name="VectorPath 241"/>
            <p:cNvSpPr/>
            <p:nvPr/>
          </p:nvSpPr>
          <p:spPr>
            <a:xfrm>
              <a:off x="4384358" y="4346512"/>
              <a:ext cx="512394" cy="683146"/>
            </a:xfrm>
            <a:custGeom>
              <a:rect l="l" t="t" r="r" b="b"/>
              <a:pathLst>
                <a:path w="512394" h="683146">
                  <a:moveTo>
                    <a:pt x="9563" y="9563"/>
                  </a:moveTo>
                  <a:lnTo>
                    <a:pt x="502831" y="9563"/>
                  </a:lnTo>
                  <a:lnTo>
                    <a:pt x="502831" y="673583"/>
                  </a:lnTo>
                  <a:lnTo>
                    <a:pt x="9563" y="673583"/>
                  </a:ln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42" name="VectorPath 242"/>
            <p:cNvSpPr/>
            <p:nvPr/>
          </p:nvSpPr>
          <p:spPr>
            <a:xfrm>
              <a:off x="4877626" y="4746879"/>
              <a:ext cx="521767" cy="282778"/>
            </a:xfrm>
            <a:custGeom>
              <a:rect l="l" t="t" r="r" b="b"/>
              <a:pathLst>
                <a:path w="521767" h="282778">
                  <a:moveTo>
                    <a:pt x="9563" y="9563"/>
                  </a:moveTo>
                  <a:lnTo>
                    <a:pt x="512204" y="9563"/>
                  </a:lnTo>
                  <a:lnTo>
                    <a:pt x="512204" y="273215"/>
                  </a:lnTo>
                  <a:lnTo>
                    <a:pt x="9563" y="273215"/>
                  </a:ln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43" name="VectorPath 243"/>
          <p:cNvSpPr/>
          <p:nvPr/>
        </p:nvSpPr>
        <p:spPr>
          <a:xfrm>
            <a:off x="2189620" y="2064728"/>
            <a:ext cx="75324" cy="19126"/>
          </a:xfrm>
          <a:custGeom>
            <a:rect l="l" t="t" r="r" b="b"/>
            <a:pathLst>
              <a:path w="75324" h="19126">
                <a:moveTo>
                  <a:pt x="9563" y="9563"/>
                </a:moveTo>
                <a:lnTo>
                  <a:pt x="65761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4" name="VectorPath 244"/>
          <p:cNvSpPr/>
          <p:nvPr/>
        </p:nvSpPr>
        <p:spPr>
          <a:xfrm>
            <a:off x="2189620" y="2487892"/>
            <a:ext cx="75324" cy="19126"/>
          </a:xfrm>
          <a:custGeom>
            <a:rect l="l" t="t" r="r" b="b"/>
            <a:pathLst>
              <a:path w="75324" h="19126">
                <a:moveTo>
                  <a:pt x="9563" y="9563"/>
                </a:moveTo>
                <a:lnTo>
                  <a:pt x="65761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5" name="VectorPath 245"/>
          <p:cNvSpPr/>
          <p:nvPr/>
        </p:nvSpPr>
        <p:spPr>
          <a:xfrm>
            <a:off x="2189084" y="2910507"/>
            <a:ext cx="76396" cy="23450"/>
          </a:xfrm>
          <a:custGeom>
            <a:rect l="l" t="t" r="r" b="b"/>
            <a:pathLst>
              <a:path w="76396" h="23450">
                <a:moveTo>
                  <a:pt x="10099" y="10099"/>
                </a:moveTo>
                <a:lnTo>
                  <a:pt x="66297" y="13351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6" name="VectorPath 246"/>
          <p:cNvSpPr/>
          <p:nvPr/>
        </p:nvSpPr>
        <p:spPr>
          <a:xfrm>
            <a:off x="2189084" y="3333658"/>
            <a:ext cx="76396" cy="23450"/>
          </a:xfrm>
          <a:custGeom>
            <a:rect l="l" t="t" r="r" b="b"/>
            <a:pathLst>
              <a:path w="76396" h="23450">
                <a:moveTo>
                  <a:pt x="10099" y="10099"/>
                </a:moveTo>
                <a:lnTo>
                  <a:pt x="66297" y="13351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7" name="VectorPath 247"/>
          <p:cNvSpPr/>
          <p:nvPr/>
        </p:nvSpPr>
        <p:spPr>
          <a:xfrm>
            <a:off x="2189081" y="3737275"/>
            <a:ext cx="76401" cy="23467"/>
          </a:xfrm>
          <a:custGeom>
            <a:rect l="l" t="t" r="r" b="b"/>
            <a:pathLst>
              <a:path w="76401" h="23467">
                <a:moveTo>
                  <a:pt x="10102" y="10102"/>
                </a:moveTo>
                <a:lnTo>
                  <a:pt x="66299" y="13365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8" name="VectorPath 248"/>
          <p:cNvSpPr/>
          <p:nvPr/>
        </p:nvSpPr>
        <p:spPr>
          <a:xfrm>
            <a:off x="2189620" y="4164229"/>
            <a:ext cx="75324" cy="19126"/>
          </a:xfrm>
          <a:custGeom>
            <a:rect l="l" t="t" r="r" b="b"/>
            <a:pathLst>
              <a:path w="75324" h="19126">
                <a:moveTo>
                  <a:pt x="9563" y="9563"/>
                </a:moveTo>
                <a:lnTo>
                  <a:pt x="65761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49" name="VectorPath 249"/>
          <p:cNvSpPr/>
          <p:nvPr/>
        </p:nvSpPr>
        <p:spPr>
          <a:xfrm>
            <a:off x="2189620" y="4587380"/>
            <a:ext cx="75324" cy="19126"/>
          </a:xfrm>
          <a:custGeom>
            <a:rect l="l" t="t" r="r" b="b"/>
            <a:pathLst>
              <a:path w="75324" h="19126">
                <a:moveTo>
                  <a:pt x="9563" y="9563"/>
                </a:moveTo>
                <a:lnTo>
                  <a:pt x="65761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50" name="VectorPath 250"/>
          <p:cNvSpPr/>
          <p:nvPr/>
        </p:nvSpPr>
        <p:spPr>
          <a:xfrm>
            <a:off x="3859402" y="4948212"/>
            <a:ext cx="23191" cy="81916"/>
          </a:xfrm>
          <a:custGeom>
            <a:rect l="l" t="t" r="r" b="b"/>
            <a:pathLst>
              <a:path w="23191" h="81916">
                <a:moveTo>
                  <a:pt x="10033" y="71882"/>
                </a:moveTo>
                <a:lnTo>
                  <a:pt x="13158" y="1003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51" name="Combination 251"/>
          <p:cNvGrpSpPr/>
          <p:nvPr/>
        </p:nvGrpSpPr>
        <p:grpSpPr>
          <a:xfrm>
            <a:off x="5529658" y="4004730"/>
            <a:ext cx="587780" cy="1028192"/>
            <a:chOff x="5529658" y="4004730"/>
            <a:chExt cx="587780" cy="1028192"/>
          </a:xfrm>
        </p:grpSpPr>
        <p:sp>
          <p:nvSpPr>
            <p:cNvPr id="252" name="VectorPath 252"/>
            <p:cNvSpPr/>
            <p:nvPr/>
          </p:nvSpPr>
          <p:spPr>
            <a:xfrm>
              <a:off x="5529658" y="4948214"/>
              <a:ext cx="23175" cy="81912"/>
            </a:xfrm>
            <a:custGeom>
              <a:rect l="l" t="t" r="r" b="b"/>
              <a:pathLst>
                <a:path w="23175" h="81912">
                  <a:moveTo>
                    <a:pt x="10032" y="71881"/>
                  </a:moveTo>
                  <a:lnTo>
                    <a:pt x="13143" y="10032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53" name="VectorPath 253"/>
            <p:cNvSpPr/>
            <p:nvPr/>
          </p:nvSpPr>
          <p:spPr>
            <a:xfrm>
              <a:off x="5620652" y="4004730"/>
              <a:ext cx="496786" cy="1028192"/>
            </a:xfrm>
            <a:custGeom>
              <a:rect l="l" t="t" r="r" b="b"/>
              <a:pathLst>
                <a:path w="496786" h="1028192">
                  <a:moveTo>
                    <a:pt x="9563" y="1018629"/>
                  </a:moveTo>
                  <a:lnTo>
                    <a:pt x="9563" y="9563"/>
                  </a:lnTo>
                  <a:lnTo>
                    <a:pt x="487223" y="9563"/>
                  </a:lnTo>
                  <a:lnTo>
                    <a:pt x="487223" y="1018629"/>
                  </a:lnTo>
                  <a:lnTo>
                    <a:pt x="9563" y="1018629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54" name="VectorPath 254"/>
          <p:cNvSpPr/>
          <p:nvPr/>
        </p:nvSpPr>
        <p:spPr>
          <a:xfrm>
            <a:off x="6092076" y="4906379"/>
            <a:ext cx="509270" cy="126543"/>
          </a:xfrm>
          <a:custGeom>
            <a:rect l="l" t="t" r="r" b="b"/>
            <a:pathLst>
              <a:path w="509270" h="126543">
                <a:moveTo>
                  <a:pt x="9563" y="9563"/>
                </a:moveTo>
                <a:lnTo>
                  <a:pt x="499707" y="9563"/>
                </a:lnTo>
                <a:lnTo>
                  <a:pt x="499707" y="116980"/>
                </a:lnTo>
                <a:lnTo>
                  <a:pt x="9563" y="116980"/>
                </a:lnTo>
                <a:lnTo>
                  <a:pt x="9563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255" name="VectorPath 255"/>
          <p:cNvSpPr/>
          <p:nvPr/>
        </p:nvSpPr>
        <p:spPr>
          <a:xfrm>
            <a:off x="6582220" y="4509262"/>
            <a:ext cx="499910" cy="523659"/>
          </a:xfrm>
          <a:custGeom>
            <a:rect l="l" t="t" r="r" b="b"/>
            <a:pathLst>
              <a:path w="499910" h="523659">
                <a:moveTo>
                  <a:pt x="9563" y="514096"/>
                </a:moveTo>
                <a:lnTo>
                  <a:pt x="9563" y="9563"/>
                </a:lnTo>
                <a:lnTo>
                  <a:pt x="490347" y="9563"/>
                </a:lnTo>
                <a:lnTo>
                  <a:pt x="490347" y="514096"/>
                </a:lnTo>
                <a:lnTo>
                  <a:pt x="9563" y="514096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56" name="Combination 256"/>
          <p:cNvGrpSpPr/>
          <p:nvPr/>
        </p:nvGrpSpPr>
        <p:grpSpPr>
          <a:xfrm>
            <a:off x="7203492" y="3184462"/>
            <a:ext cx="1570735" cy="1848460"/>
            <a:chOff x="7203492" y="3184462"/>
            <a:chExt cx="1570735" cy="1848460"/>
          </a:xfrm>
        </p:grpSpPr>
        <p:sp>
          <p:nvSpPr>
            <p:cNvPr id="257" name="VectorPath 257"/>
            <p:cNvSpPr/>
            <p:nvPr/>
          </p:nvSpPr>
          <p:spPr>
            <a:xfrm>
              <a:off x="7203492" y="4948682"/>
              <a:ext cx="19126" cy="80975"/>
            </a:xfrm>
            <a:custGeom>
              <a:rect l="l" t="t" r="r" b="b"/>
              <a:pathLst>
                <a:path w="19126" h="80975">
                  <a:moveTo>
                    <a:pt x="9563" y="71412"/>
                  </a:move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58" name="VectorPath 258"/>
            <p:cNvSpPr/>
            <p:nvPr/>
          </p:nvSpPr>
          <p:spPr>
            <a:xfrm>
              <a:off x="7303389" y="3184462"/>
              <a:ext cx="496787" cy="1841944"/>
            </a:xfrm>
            <a:custGeom>
              <a:rect l="l" t="t" r="r" b="b"/>
              <a:pathLst>
                <a:path w="496787" h="1841944">
                  <a:moveTo>
                    <a:pt x="9563" y="1832381"/>
                  </a:moveTo>
                  <a:lnTo>
                    <a:pt x="9563" y="9563"/>
                  </a:lnTo>
                  <a:lnTo>
                    <a:pt x="487224" y="9563"/>
                  </a:lnTo>
                  <a:lnTo>
                    <a:pt x="487224" y="1832381"/>
                  </a:lnTo>
                  <a:lnTo>
                    <a:pt x="9563" y="1832381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59" name="VectorPath 259"/>
            <p:cNvSpPr/>
            <p:nvPr/>
          </p:nvSpPr>
          <p:spPr>
            <a:xfrm>
              <a:off x="7781050" y="4307446"/>
              <a:ext cx="512394" cy="718960"/>
            </a:xfrm>
            <a:custGeom>
              <a:rect l="l" t="t" r="r" b="b"/>
              <a:pathLst>
                <a:path w="512394" h="718960">
                  <a:moveTo>
                    <a:pt x="9563" y="9563"/>
                  </a:moveTo>
                  <a:lnTo>
                    <a:pt x="502831" y="9563"/>
                  </a:lnTo>
                  <a:lnTo>
                    <a:pt x="502831" y="709397"/>
                  </a:lnTo>
                  <a:lnTo>
                    <a:pt x="9563" y="709397"/>
                  </a:ln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60" name="VectorPath 260"/>
            <p:cNvSpPr/>
            <p:nvPr/>
          </p:nvSpPr>
          <p:spPr>
            <a:xfrm>
              <a:off x="8277441" y="3373260"/>
              <a:ext cx="496785" cy="1659662"/>
            </a:xfrm>
            <a:custGeom>
              <a:rect l="l" t="t" r="r" b="b"/>
              <a:pathLst>
                <a:path w="496785" h="1659662">
                  <a:moveTo>
                    <a:pt x="9563" y="1650099"/>
                  </a:moveTo>
                  <a:lnTo>
                    <a:pt x="9563" y="9563"/>
                  </a:lnTo>
                  <a:lnTo>
                    <a:pt x="487222" y="9563"/>
                  </a:lnTo>
                  <a:lnTo>
                    <a:pt x="487222" y="1650099"/>
                  </a:lnTo>
                  <a:lnTo>
                    <a:pt x="9563" y="1650099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61" name="VectorPath 261"/>
          <p:cNvSpPr/>
          <p:nvPr/>
        </p:nvSpPr>
        <p:spPr>
          <a:xfrm>
            <a:off x="8873732" y="4948682"/>
            <a:ext cx="19126" cy="80975"/>
          </a:xfrm>
          <a:custGeom>
            <a:rect l="l" t="t" r="r" b="b"/>
            <a:pathLst>
              <a:path w="19126" h="80975">
                <a:moveTo>
                  <a:pt x="9563" y="71412"/>
                </a:moveTo>
                <a:lnTo>
                  <a:pt x="9563" y="9563"/>
                </a:lnTo>
              </a:path>
            </a:pathLst>
          </a:custGeom>
          <a:ln w="19126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262" name="Combination 262"/>
          <p:cNvGrpSpPr/>
          <p:nvPr/>
        </p:nvGrpSpPr>
        <p:grpSpPr>
          <a:xfrm>
            <a:off x="8983002" y="2712479"/>
            <a:ext cx="1580109" cy="2320443"/>
            <a:chOff x="8983002" y="2712479"/>
            <a:chExt cx="1580109" cy="2320443"/>
          </a:xfrm>
        </p:grpSpPr>
        <p:sp>
          <p:nvSpPr>
            <p:cNvPr id="263" name="VectorPath 263"/>
            <p:cNvSpPr/>
            <p:nvPr/>
          </p:nvSpPr>
          <p:spPr>
            <a:xfrm>
              <a:off x="8983002" y="3669462"/>
              <a:ext cx="499911" cy="1363459"/>
            </a:xfrm>
            <a:custGeom>
              <a:rect l="l" t="t" r="r" b="b"/>
              <a:pathLst>
                <a:path w="499911" h="1363459">
                  <a:moveTo>
                    <a:pt x="9563" y="1353896"/>
                  </a:moveTo>
                  <a:lnTo>
                    <a:pt x="9563" y="9563"/>
                  </a:lnTo>
                  <a:lnTo>
                    <a:pt x="490348" y="9563"/>
                  </a:lnTo>
                  <a:lnTo>
                    <a:pt x="490348" y="1353896"/>
                  </a:lnTo>
                  <a:lnTo>
                    <a:pt x="9563" y="1353896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64" name="VectorPath 264"/>
            <p:cNvSpPr/>
            <p:nvPr/>
          </p:nvSpPr>
          <p:spPr>
            <a:xfrm>
              <a:off x="9466910" y="2712479"/>
              <a:ext cx="509270" cy="2320430"/>
            </a:xfrm>
            <a:custGeom>
              <a:rect l="l" t="t" r="r" b="b"/>
              <a:pathLst>
                <a:path w="509270" h="2320430">
                  <a:moveTo>
                    <a:pt x="9563" y="9563"/>
                  </a:moveTo>
                  <a:lnTo>
                    <a:pt x="499707" y="9563"/>
                  </a:lnTo>
                  <a:lnTo>
                    <a:pt x="499707" y="2310867"/>
                  </a:lnTo>
                  <a:lnTo>
                    <a:pt x="9563" y="2310867"/>
                  </a:ln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65" name="VectorPath 265"/>
            <p:cNvSpPr/>
            <p:nvPr/>
          </p:nvSpPr>
          <p:spPr>
            <a:xfrm>
              <a:off x="9957054" y="3330944"/>
              <a:ext cx="496786" cy="1701978"/>
            </a:xfrm>
            <a:custGeom>
              <a:rect l="l" t="t" r="r" b="b"/>
              <a:pathLst>
                <a:path w="496786" h="1701978">
                  <a:moveTo>
                    <a:pt x="9563" y="1692415"/>
                  </a:moveTo>
                  <a:lnTo>
                    <a:pt x="9563" y="9563"/>
                  </a:lnTo>
                  <a:lnTo>
                    <a:pt x="487223" y="9563"/>
                  </a:lnTo>
                  <a:lnTo>
                    <a:pt x="487223" y="1692415"/>
                  </a:lnTo>
                  <a:lnTo>
                    <a:pt x="9563" y="1692415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266" name="VectorPath 266"/>
            <p:cNvSpPr/>
            <p:nvPr/>
          </p:nvSpPr>
          <p:spPr>
            <a:xfrm>
              <a:off x="10543986" y="4948682"/>
              <a:ext cx="19126" cy="80975"/>
            </a:xfrm>
            <a:custGeom>
              <a:rect l="l" t="t" r="r" b="b"/>
              <a:pathLst>
                <a:path w="19126" h="80975">
                  <a:moveTo>
                    <a:pt x="9563" y="71412"/>
                  </a:moveTo>
                  <a:lnTo>
                    <a:pt x="9563" y="9563"/>
                  </a:lnTo>
                </a:path>
              </a:pathLst>
            </a:custGeom>
            <a:ln w="19126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267" name="VectorPath 267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268" name="VectorPath 268"/>
          <p:cNvSpPr/>
          <p:nvPr/>
        </p:nvSpPr>
        <p:spPr>
          <a:xfrm>
            <a:off x="4877829" y="2100339"/>
            <a:ext cx="156096" cy="162751"/>
          </a:xfrm>
          <a:custGeom>
            <a:rect l="l" t="t" r="r" b="b"/>
            <a:pathLst>
              <a:path w="156096" h="162751">
                <a:moveTo>
                  <a:pt x="0" y="0"/>
                </a:moveTo>
                <a:lnTo>
                  <a:pt x="156096" y="0"/>
                </a:lnTo>
                <a:lnTo>
                  <a:pt x="156096" y="162751"/>
                </a:lnTo>
                <a:lnTo>
                  <a:pt x="0" y="162751"/>
                </a:lnTo>
                <a:lnTo>
                  <a:pt x="0" y="0"/>
                </a:lnTo>
              </a:path>
            </a:pathLst>
          </a:custGeom>
          <a:solidFill>
            <a:srgbClr val="FF99CC">
              <a:alpha val="100000"/>
            </a:srgbClr>
          </a:solidFill>
        </p:spPr>
      </p:sp>
      <p:sp>
        <p:nvSpPr>
          <p:cNvPr id="269" name="TextBox269"/>
          <p:cNvSpPr txBox="1"/>
          <p:nvPr/>
        </p:nvSpPr>
        <p:spPr>
          <a:xfrm>
            <a:off x="640715" y="321993"/>
            <a:ext cx="10172066" cy="477934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571500" eaLnBrk="0">
              <a:lnSpc>
                <a:spcPct val="95757"/>
              </a:lnSpc>
              <a:spcAft>
                <a:spcPts val="0"/>
              </a:spcAft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采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用多种寻址方式可以显著地减少程序的指令条数，但可能增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计算机的实现复杂度以及指令的CPI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10294"/>
              </a:lnSpc>
            </a:pPr>
            <a:r>
              <a:rPr lang="en-US" altLang="zh-CN" sz="2550" kern="0" spc="-45" baseline="4052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550" kern="0" spc="-25" baseline="4052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93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00000"/>
              </a:lnSpc>
            </a:pPr>
            <a:r>
              <a:rPr lang="en-US" altLang="zh-CN" sz="17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10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00000"/>
              </a:lnSpc>
            </a:pPr>
            <a:r>
              <a:rPr lang="en-US" altLang="zh-CN" sz="17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10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00000"/>
              </a:lnSpc>
            </a:pPr>
            <a:r>
              <a:rPr lang="en-US" altLang="zh-CN" sz="17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10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00000"/>
              </a:lnSpc>
            </a:pPr>
            <a:r>
              <a:rPr lang="en-US" altLang="zh-CN" sz="17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10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00000"/>
              </a:lnSpc>
            </a:pPr>
            <a:r>
              <a:rPr lang="en-US" altLang="zh-CN" sz="17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10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96518" marR="0" indent="0" eaLnBrk="0">
              <a:lnSpc>
                <a:spcPct val="100000"/>
              </a:lnSpc>
            </a:pPr>
            <a:r>
              <a:rPr lang="en-US" altLang="zh-CN" sz="1700" kern="0" spc="-3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0%</a:t>
            </a:r>
          </a:p>
          <a:p>
            <a:pPr marL="0" marR="0" indent="0" eaLnBrk="0">
              <a:lnSpc>
                <a:spcPct val="10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112037" marR="0" indent="0" eaLnBrk="0">
              <a:lnSpc>
                <a:spcPct val="100000"/>
              </a:lnSpc>
            </a:pPr>
            <a:r>
              <a:rPr lang="en-US" altLang="zh-CN" sz="17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7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270" name="VectorPath 270"/>
          <p:cNvSpPr/>
          <p:nvPr/>
        </p:nvSpPr>
        <p:spPr>
          <a:xfrm>
            <a:off x="5558409" y="2100339"/>
            <a:ext cx="156096" cy="162751"/>
          </a:xfrm>
          <a:custGeom>
            <a:rect l="l" t="t" r="r" b="b"/>
            <a:pathLst>
              <a:path w="156096" h="162751">
                <a:moveTo>
                  <a:pt x="0" y="0"/>
                </a:moveTo>
                <a:lnTo>
                  <a:pt x="156096" y="0"/>
                </a:lnTo>
                <a:lnTo>
                  <a:pt x="156096" y="162751"/>
                </a:lnTo>
                <a:lnTo>
                  <a:pt x="0" y="162751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</p:spPr>
      </p:sp>
      <p:sp>
        <p:nvSpPr>
          <p:cNvPr id="271" name="VectorPath 271"/>
          <p:cNvSpPr/>
          <p:nvPr/>
        </p:nvSpPr>
        <p:spPr>
          <a:xfrm>
            <a:off x="6473152" y="2100339"/>
            <a:ext cx="156096" cy="162751"/>
          </a:xfrm>
          <a:custGeom>
            <a:rect l="l" t="t" r="r" b="b"/>
            <a:pathLst>
              <a:path w="156096" h="162751">
                <a:moveTo>
                  <a:pt x="0" y="0"/>
                </a:moveTo>
                <a:lnTo>
                  <a:pt x="156096" y="0"/>
                </a:lnTo>
                <a:lnTo>
                  <a:pt x="156096" y="162751"/>
                </a:lnTo>
                <a:lnTo>
                  <a:pt x="0" y="162751"/>
                </a:lnTo>
                <a:lnTo>
                  <a:pt x="0" y="0"/>
                </a:lnTo>
              </a:path>
            </a:pathLst>
          </a:custGeom>
          <a:solidFill>
            <a:srgbClr val="FFFF99">
              <a:alpha val="100000"/>
            </a:srgbClr>
          </a:solidFill>
        </p:spPr>
      </p:sp>
      <p:sp>
        <p:nvSpPr>
          <p:cNvPr id="272" name="TextBox272"/>
          <p:cNvSpPr txBox="1"/>
          <p:nvPr/>
        </p:nvSpPr>
        <p:spPr>
          <a:xfrm>
            <a:off x="2264753" y="5296781"/>
            <a:ext cx="7889506" cy="2894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50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</a:t>
            </a:r>
            <a:r>
              <a:rPr lang="en-US" altLang="zh-CN" sz="1900" kern="0" spc="45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储器间接寻址</a:t>
            </a:r>
            <a:r>
              <a:rPr baseline="0" lang="en-US" altLang="zh-CN" sz="1900" kern="0" spc="18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00" kern="0" spc="45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缩放寻</a:t>
            </a:r>
            <a:r>
              <a:rPr lang="en-US" altLang="zh-CN" sz="1900" kern="0" spc="40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</a:t>
            </a:r>
            <a:r>
              <a:rPr baseline="0" lang="en-US" altLang="zh-CN" sz="1900" kern="0" spc="23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00" kern="0" spc="85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</a:t>
            </a:r>
            <a:r>
              <a:rPr lang="en-US" altLang="zh-CN" sz="1900" kern="0" spc="80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存器间接寻址</a:t>
            </a:r>
            <a:r>
              <a:rPr baseline="0" lang="en-US" altLang="zh-CN" sz="1900" kern="0" spc="18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00" kern="0" spc="80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立即数寻</a:t>
            </a:r>
            <a:r>
              <a:rPr lang="en-US" altLang="zh-CN" sz="1900" kern="0" spc="75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</a:t>
            </a:r>
            <a:r>
              <a:rPr baseline="0" lang="en-US" altLang="zh-CN" sz="1900" kern="0" spc="298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900" kern="0" spc="-40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偏移寻</a:t>
            </a:r>
            <a:r>
              <a:rPr lang="en-US" altLang="zh-CN" sz="1900" kern="0" spc="-25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</a:t>
            </a:r>
          </a:p>
        </p:txBody>
      </p:sp>
      <p:sp>
        <p:nvSpPr>
          <p:cNvPr id="273" name="TextBox273"/>
          <p:cNvSpPr txBox="1"/>
          <p:nvPr/>
        </p:nvSpPr>
        <p:spPr>
          <a:xfrm>
            <a:off x="1781175" y="5779476"/>
            <a:ext cx="8970710" cy="92703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639763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D6009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立</a:t>
            </a:r>
            <a:r>
              <a:rPr lang="en-US" altLang="zh-CN" sz="2350" kern="0" spc="0" baseline="0" noProof="0" dirty="0" smtClean="0">
                <a:solidFill>
                  <a:srgbClr val="D6009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即数寻址方式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和</a:t>
            </a:r>
            <a:r>
              <a:rPr lang="en-US" altLang="zh-CN" sz="2350" kern="0" spc="0" baseline="0" noProof="0" dirty="0" smtClean="0">
                <a:solidFill>
                  <a:srgbClr val="D6009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偏移寻址方式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的使用频度最高。</a:t>
            </a:r>
          </a:p>
          <a:p>
            <a:pPr marL="0" marR="0" indent="0" eaLnBrk="0">
              <a:lnSpc>
                <a:spcPct val="16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各种寻址方式的使用情况统计结果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在VAX机器上运行gcc、Spice和Tex</a:t>
            </a:r>
            <a:r>
              <a:rPr baseline="0" lang="en-US" altLang="zh-CN" sz="20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基准程序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8F88513F-D70A-4928-A8AB-36DA97710732}"/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D17BAAC4-5D86-4AF5-0D75-EBD12DD903D8"/>
          <p:cNvPicPr>
            <a:picLocks noChangeAspect="1"/>
          </p:cNvPicPr>
          <p:nvPr/>
        </p:nvPicPr>
        <p:blipFill>
          <a:blip r:embed="rId2" cstate="print">
            <a:extLst>
              <a:ext uri="{D9C85FD3-0189-43AA-5D4E-9E25A0DBCCCD}"/>
            </a:extLst>
          </a:blip>
          <a:srcRect/>
          <a:stretch>
            <a:fillRect/>
          </a:stretch>
        </p:blipFill>
        <p:spPr>
          <a:xfrm>
            <a:off x="572059" y="930199"/>
            <a:ext cx="5219700" cy="5229225"/>
          </a:xfrm>
          <a:prstGeom prst="rect">
            <a:avLst/>
          </a:prstGeom>
        </p:spPr>
      </p:pic>
      <p:pic>
        <p:nvPicPr>
          <p:cNvPr id="275" name="A008BD51-53CF-4C78-0BBE-F190E8B2CC03"/>
          <p:cNvPicPr>
            <a:picLocks noChangeAspect="1"/>
          </p:cNvPicPr>
          <p:nvPr/>
        </p:nvPicPr>
        <p:blipFill>
          <a:blip r:embed="rId3" cstate="print">
            <a:extLst>
              <a:ext uri="{00C421AD-0896-4B5A-5648-70E21D04B083}"/>
            </a:extLst>
          </a:blip>
          <a:srcRect/>
          <a:stretch>
            <a:fillRect/>
          </a:stretch>
        </p:blipFill>
        <p:spPr>
          <a:xfrm>
            <a:off x="1422959" y="1781099"/>
            <a:ext cx="3524250" cy="3524250"/>
          </a:xfrm>
          <a:prstGeom prst="rect">
            <a:avLst/>
          </a:prstGeom>
        </p:spPr>
      </p:pic>
      <p:pic>
        <p:nvPicPr>
          <p:cNvPr id="276" name="919AB276-3A55-4098-4085-DDF9AB014176"/>
          <p:cNvPicPr>
            <a:picLocks noChangeAspect="1"/>
          </p:cNvPicPr>
          <p:nvPr/>
        </p:nvPicPr>
        <p:blipFill>
          <a:blip r:embed="rId4" cstate="print">
            <a:extLst>
              <a:ext uri="{DE519950-488B-430C-2115-274C197887E9}"/>
            </a:extLst>
          </a:blip>
          <a:srcRect/>
          <a:stretch>
            <a:fillRect/>
          </a:stretch>
        </p:blipFill>
        <p:spPr>
          <a:xfrm>
            <a:off x="3115170" y="621525"/>
            <a:ext cx="2895600" cy="5791200"/>
          </a:xfrm>
          <a:prstGeom prst="rect">
            <a:avLst/>
          </a:prstGeom>
        </p:spPr>
      </p:pic>
      <p:sp>
        <p:nvSpPr>
          <p:cNvPr id="277" name="TextBox277"/>
          <p:cNvSpPr txBox="1"/>
          <p:nvPr/>
        </p:nvSpPr>
        <p:spPr>
          <a:xfrm>
            <a:off x="2621280" y="3040264"/>
            <a:ext cx="1037971" cy="90628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5950" kern="0" spc="-15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59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78" name="VectorPath 278"/>
          <p:cNvSpPr/>
          <p:nvPr/>
        </p:nvSpPr>
        <p:spPr>
          <a:xfrm>
            <a:off x="8945880" y="0"/>
            <a:ext cx="3246120" cy="860425"/>
          </a:xfrm>
          <a:custGeom>
            <a:rect l="l" t="t" r="r" b="b"/>
            <a:pathLst>
              <a:path w="3246120" h="860425">
                <a:moveTo>
                  <a:pt x="191135" y="860425"/>
                </a:moveTo>
                <a:lnTo>
                  <a:pt x="3246120" y="860425"/>
                </a:lnTo>
                <a:lnTo>
                  <a:pt x="3246120" y="0"/>
                </a:lnTo>
                <a:lnTo>
                  <a:pt x="0" y="0"/>
                </a:lnTo>
                <a:lnTo>
                  <a:pt x="0" y="669290"/>
                </a:lnTo>
                <a:cubicBezTo>
                  <a:pt x="0" y="774700"/>
                  <a:pt x="85724" y="860425"/>
                  <a:pt x="191135" y="860425"/>
                </a:cubicBez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279" name="TextBox279"/>
          <p:cNvSpPr txBox="1"/>
          <p:nvPr/>
        </p:nvSpPr>
        <p:spPr>
          <a:xfrm>
            <a:off x="6824345" y="0"/>
            <a:ext cx="5367655" cy="369134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66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948055" indent="0" eaLnBrk="0">
              <a:lnSpc>
                <a:spcPct val="100570"/>
              </a:lnSpc>
            </a:pPr>
            <a:r>
              <a:rPr lang="en-US" altLang="zh-CN" sz="4750" kern="0" spc="-11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  <a:r>
              <a:rPr lang="en-US" altLang="zh-CN" sz="4750" kern="0" spc="-10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系统的设计</a:t>
            </a:r>
            <a:r>
              <a:rPr baseline="0" lang="en-US" altLang="zh-CN" sz="4750" kern="0" spc="0" b="1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4750" kern="0" spc="155" baseline="0" b="1" u="sng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与</a:t>
            </a:r>
            <a:r>
              <a:rPr lang="en-US" altLang="zh-CN" sz="4750" kern="0" spc="150" baseline="0" b="1" u="sng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优化</a:t>
            </a:r>
            <a:r>
              <a:rPr baseline="0" lang="en-US" altLang="zh-CN" sz="4750" kern="0" spc="2175" b="1" u="sng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</a:p>
        </p:txBody>
      </p:sp>
    </p:spTree>
    <p:extLst>
      <p:ext uri="{D28D2F9B-297C-4EA1-EFEE-3A20A5473548}"/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Combination 280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281" name="VectorPath 281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282" name="VectorPath 282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283" name="TextBox283"/>
          <p:cNvSpPr txBox="1"/>
          <p:nvPr/>
        </p:nvSpPr>
        <p:spPr>
          <a:xfrm>
            <a:off x="787400" y="334147"/>
            <a:ext cx="10489566" cy="376565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501523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令系统设计的基本原则</a:t>
            </a:r>
          </a:p>
          <a:p>
            <a:pPr marL="406641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20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indent="-457200" eaLnBrk="0" lvl="0">
              <a:lnSpc>
                <a:spcPct val="105442"/>
              </a:lnSpc>
              <a:spcAft>
                <a:spcPts val="176"/>
              </a:spcAft>
              <a:buClr>
                <a:srgbClr val="D60093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包</a:t>
            </a:r>
            <a:r>
              <a:rPr lang="en-US" altLang="zh-CN" sz="2450" kern="0" spc="0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括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指令的功能设计、指令格式的设计</a:t>
            </a:r>
          </a:p>
          <a:p>
            <a:pPr marL="457200" marR="0" indent="-457200" eaLnBrk="0" lvl="0">
              <a:lnSpc>
                <a:spcPct val="105442"/>
              </a:lnSpc>
              <a:spcAft>
                <a:spcPts val="176"/>
              </a:spcAft>
              <a:buClr>
                <a:srgbClr val="C00000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一</a:t>
            </a:r>
            <a:r>
              <a:rPr lang="en-US" altLang="zh-CN" sz="24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）功能设计</a:t>
            </a:r>
          </a:p>
          <a:p>
            <a:pPr marL="1085850" marR="0" indent="-457200" eaLnBrk="0" lvl="1">
              <a:lnSpc>
                <a:spcPct val="104591"/>
              </a:lnSpc>
              <a:spcAft>
                <a:spcPts val="151"/>
              </a:spcAft>
              <a:buClr>
                <a:srgbClr val="808080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）首先考虑所应实现</a:t>
            </a:r>
            <a:r>
              <a:rPr lang="en-US" altLang="zh-CN" sz="24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</a:t>
            </a:r>
            <a:r>
              <a:rPr lang="en-US" altLang="zh-CN" sz="24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基本功能</a:t>
            </a:r>
          </a:p>
          <a:p>
            <a:pPr marL="1085850" marR="225425" indent="-457200" eaLnBrk="0" lvl="1">
              <a:lnSpc>
                <a:spcPct val="102040"/>
              </a:lnSpc>
              <a:buClr>
                <a:srgbClr val="808080"/>
              </a:buClr>
              <a:buFont typeface="Arial" panose="34" charset="0"/>
              <a:buChar char="●"/>
            </a:pPr>
            <a:r>
              <a:rPr lang="en-US" altLang="zh-CN" sz="2450" kern="0" spc="8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确定</a:t>
            </a:r>
            <a:r>
              <a:rPr lang="en-US" altLang="zh-CN" sz="2450" kern="0" spc="85" baseline="0" b="1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哪些</a:t>
            </a:r>
            <a:r>
              <a:rPr lang="en-US" altLang="zh-CN" sz="2450" kern="0" spc="8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基本</a:t>
            </a:r>
            <a:r>
              <a:rPr lang="en-US" altLang="zh-CN" sz="2450" kern="0" spc="85" baseline="0" b="1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</a:t>
            </a:r>
            <a:r>
              <a:rPr lang="en-US" altLang="zh-CN" sz="2450" kern="0" spc="8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应该</a:t>
            </a:r>
            <a:r>
              <a:rPr lang="en-US" altLang="zh-CN" sz="2450" kern="0" spc="8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由硬件</a:t>
            </a:r>
            <a:r>
              <a:rPr lang="en-US" altLang="zh-CN" sz="2450" kern="0" spc="8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实</a:t>
            </a:r>
            <a:r>
              <a:rPr lang="en-US" altLang="zh-CN" sz="2450" kern="0" spc="8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现</a:t>
            </a:r>
            <a:r>
              <a:rPr lang="en-US" altLang="zh-CN" sz="2450" kern="0" spc="7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baseline="0" lang="en-US" altLang="zh-CN" sz="2450" kern="0" spc="23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450" kern="0" spc="7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速度快、成本高、灵活性</a:t>
            </a:r>
            <a:r>
              <a:rPr baseline="0" lang="en-US" altLang="zh-CN" sz="24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450" kern="0" spc="-1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差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</a:p>
          <a:p>
            <a:pPr marL="1085850" marR="0" indent="-457200" eaLnBrk="0" lvl="1">
              <a:lnSpc>
                <a:spcPct val="106292"/>
              </a:lnSpc>
              <a:spcAft>
                <a:spcPts val="201"/>
              </a:spcAft>
              <a:buClr>
                <a:srgbClr val="808080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哪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些</a:t>
            </a:r>
            <a:r>
              <a:rPr lang="en-US" altLang="zh-CN" sz="2450" kern="0" spc="0" baseline="0" b="1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功能由软件实现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比较合适（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速度慢、价格便宜、灵活性好）</a:t>
            </a:r>
          </a:p>
          <a:p>
            <a:pPr marL="1085850" marR="0" indent="-457200" eaLnBrk="0" lvl="1">
              <a:lnSpc>
                <a:spcPct val="106292"/>
              </a:lnSpc>
              <a:buClr>
                <a:srgbClr val="808080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24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）在确定基本功能实现时，</a:t>
            </a:r>
          </a:p>
        </p:txBody>
      </p:sp>
      <p:sp>
        <p:nvSpPr>
          <p:cNvPr id="284" name="TextBox284"/>
          <p:cNvSpPr txBox="1"/>
          <p:nvPr/>
        </p:nvSpPr>
        <p:spPr>
          <a:xfrm>
            <a:off x="787400" y="4274586"/>
            <a:ext cx="191386" cy="3731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5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</a:p>
        </p:txBody>
      </p:sp>
      <p:sp>
        <p:nvSpPr>
          <p:cNvPr id="285" name="TextBox285"/>
          <p:cNvSpPr txBox="1"/>
          <p:nvPr/>
        </p:nvSpPr>
        <p:spPr>
          <a:xfrm>
            <a:off x="2148840" y="4298122"/>
            <a:ext cx="6584950" cy="37317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50" kern="0" spc="185" baseline="0" noProof="0" dirty="0" smtClean="0">
                <a:solidFill>
                  <a:srgbClr val="40404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主</a:t>
            </a:r>
            <a:r>
              <a:rPr lang="en-US" altLang="zh-CN" sz="2450" kern="0" spc="180" baseline="0" noProof="0" dirty="0" smtClean="0">
                <a:solidFill>
                  <a:srgbClr val="40404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要考虑</a:t>
            </a:r>
            <a:r>
              <a:rPr lang="en-US" altLang="zh-CN" sz="2450" kern="0" spc="180" baseline="0" noProof="0" dirty="0" smtClean="0">
                <a:solidFill>
                  <a:srgbClr val="008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  <a:r>
              <a:rPr lang="en-US" altLang="zh-CN" sz="2450" kern="0" spc="175" baseline="0" noProof="0" dirty="0" smtClean="0">
                <a:solidFill>
                  <a:srgbClr val="008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个因素：</a:t>
            </a:r>
            <a:r>
              <a:rPr baseline="0" lang="en-US" altLang="zh-CN" sz="2450" kern="0" spc="404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4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速</a:t>
            </a:r>
            <a:r>
              <a:rPr lang="en-US" altLang="zh-CN" sz="24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度、成本、灵活性</a:t>
            </a:r>
          </a:p>
        </p:txBody>
      </p:sp>
      <p:sp>
        <p:nvSpPr>
          <p:cNvPr id="286" name="TextBox286"/>
          <p:cNvSpPr txBox="1"/>
          <p:nvPr/>
        </p:nvSpPr>
        <p:spPr>
          <a:xfrm>
            <a:off x="787400" y="5112786"/>
            <a:ext cx="3584575" cy="81581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57200" marR="0" indent="-457200" eaLnBrk="0" lvl="0">
              <a:lnSpc>
                <a:spcPct val="105442"/>
              </a:lnSpc>
              <a:spcAft>
                <a:spcPts val="176"/>
              </a:spcAft>
              <a:buClr>
                <a:srgbClr val="C00000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二</a:t>
            </a:r>
            <a:r>
              <a:rPr lang="en-US" altLang="zh-CN" sz="24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）格式设计</a:t>
            </a:r>
          </a:p>
          <a:p>
            <a:pPr marL="1248410" marR="0" indent="-1248410" eaLnBrk="0" lvl="0">
              <a:lnSpc>
                <a:spcPct val="106292"/>
              </a:lnSpc>
              <a:buClr>
                <a:srgbClr val="002060"/>
              </a:buClr>
              <a:buFont typeface="Arial" panose="34" charset="0"/>
              <a:buChar char="●"/>
            </a:pPr>
            <a:r>
              <a:rPr lang="en-US" altLang="zh-CN" sz="24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操</a:t>
            </a:r>
            <a:r>
              <a:rPr lang="en-US" altLang="zh-CN" sz="24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作码、地址码</a:t>
            </a:r>
          </a:p>
        </p:txBody>
      </p:sp>
    </p:spTree>
    <p:extLst>
      <p:ext uri="{5125F9A2-06B3-40F7-B69F-AD7210753359}"/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ctorPath 2"/>
          <p:cNvSpPr/>
          <p:nvPr/>
        </p:nvSpPr>
        <p:spPr>
          <a:xfrm>
            <a:off x="11300778" y="1934210"/>
            <a:ext cx="9525" cy="594996"/>
          </a:xfrm>
          <a:custGeom>
            <a:rect l="l" t="t" r="r" b="b"/>
            <a:pathLst>
              <a:path w="9525" h="594996">
                <a:moveTo>
                  <a:pt x="9525" y="0"/>
                </a:moveTo>
                <a:lnTo>
                  <a:pt x="9525" y="594996"/>
                </a:lnTo>
                <a:lnTo>
                  <a:pt x="0" y="594996"/>
                </a:lnTo>
                <a:lnTo>
                  <a:pt x="0" y="0"/>
                </a:lnTo>
                <a:lnTo>
                  <a:pt x="9525" y="0"/>
                </a:lnTo>
              </a:path>
            </a:pathLst>
          </a:custGeom>
          <a:solidFill>
            <a:srgbClr val="808080">
              <a:alpha val="100000"/>
            </a:srgbClr>
          </a:solidFill>
        </p:spPr>
      </p:sp>
      <p:sp>
        <p:nvSpPr>
          <p:cNvPr id="3" name="VectorPath 3"/>
          <p:cNvSpPr/>
          <p:nvPr/>
        </p:nvSpPr>
        <p:spPr>
          <a:xfrm>
            <a:off x="11300778" y="3476625"/>
            <a:ext cx="9525" cy="636905"/>
          </a:xfrm>
          <a:custGeom>
            <a:rect l="l" t="t" r="r" b="b"/>
            <a:pathLst>
              <a:path w="9525" h="636905">
                <a:moveTo>
                  <a:pt x="9525" y="0"/>
                </a:moveTo>
                <a:lnTo>
                  <a:pt x="9525" y="636905"/>
                </a:lnTo>
                <a:lnTo>
                  <a:pt x="0" y="636905"/>
                </a:lnTo>
                <a:lnTo>
                  <a:pt x="0" y="0"/>
                </a:lnTo>
                <a:lnTo>
                  <a:pt x="9525" y="0"/>
                </a:lnTo>
              </a:path>
            </a:pathLst>
          </a:custGeom>
          <a:solidFill>
            <a:srgbClr val="808080">
              <a:alpha val="100000"/>
            </a:srgbClr>
          </a:solidFill>
        </p:spPr>
      </p:sp>
      <p:pic>
        <p:nvPicPr>
          <p:cNvPr id="4" name="185C7A04-E617-4746-CC7F-24664F037F96"/>
          <p:cNvPicPr>
            <a:picLocks noChangeAspect="1"/>
          </p:cNvPicPr>
          <p:nvPr/>
        </p:nvPicPr>
        <p:blipFill>
          <a:blip r:embed="rId2" cstate="print">
            <a:extLst>
              <a:ext uri="{552B0B93-0243-46F8-DC1D-C1D7852BD7C4}"/>
            </a:extLst>
          </a:blip>
          <a:srcRect/>
          <a:stretch>
            <a:fillRect/>
          </a:stretch>
        </p:blipFill>
        <p:spPr>
          <a:xfrm>
            <a:off x="0" y="0"/>
            <a:ext cx="6457950" cy="6858000"/>
          </a:xfrm>
          <a:prstGeom prst="rect">
            <a:avLst/>
          </a:prstGeom>
        </p:spPr>
      </p:pic>
      <p:pic>
        <p:nvPicPr>
          <p:cNvPr id="5" name="C954F0B9-BED7-452C-CBBB-A3B8ABD36078"/>
          <p:cNvPicPr>
            <a:picLocks noChangeAspect="1"/>
          </p:cNvPicPr>
          <p:nvPr/>
        </p:nvPicPr>
        <p:blipFill>
          <a:blip r:embed="rId3" cstate="print">
            <a:extLst>
              <a:ext uri="{F545CD7A-93EC-4E8A-7021-9B059E0F4B87}"/>
            </a:extLst>
          </a:blip>
          <a:srcRect/>
          <a:stretch>
            <a:fillRect/>
          </a:stretch>
        </p:blipFill>
        <p:spPr>
          <a:xfrm>
            <a:off x="0" y="0"/>
            <a:ext cx="4648200" cy="6858000"/>
          </a:xfrm>
          <a:prstGeom prst="rect">
            <a:avLst/>
          </a:prstGeom>
        </p:spPr>
      </p:pic>
      <p:pic>
        <p:nvPicPr>
          <p:cNvPr id="6" name="E66C0154-BAD8-4D96-57B4-0ABA1E802D1A"/>
          <p:cNvPicPr>
            <a:picLocks noChangeAspect="1"/>
          </p:cNvPicPr>
          <p:nvPr/>
        </p:nvPicPr>
        <p:blipFill>
          <a:blip r:embed="rId4" cstate="print">
            <a:extLst>
              <a:ext uri="{0B1F17EE-A223-4712-254E-4DA6561E977C}"/>
            </a:extLst>
          </a:blip>
          <a:srcRect/>
          <a:stretch>
            <a:fillRect/>
          </a:stretch>
        </p:blipFill>
        <p:spPr>
          <a:xfrm>
            <a:off x="0" y="590867"/>
            <a:ext cx="2676525" cy="5734050"/>
          </a:xfrm>
          <a:prstGeom prst="rect">
            <a:avLst/>
          </a:prstGeom>
        </p:spPr>
      </p:pic>
      <p:grpSp>
        <p:nvGrpSpPr>
          <p:cNvPr id="7" name="Combination 7"/>
          <p:cNvGrpSpPr/>
          <p:nvPr/>
        </p:nvGrpSpPr>
        <p:grpSpPr>
          <a:xfrm>
            <a:off x="5155565" y="3855720"/>
            <a:ext cx="5410201" cy="1026160"/>
            <a:chOff x="5155565" y="3855720"/>
            <a:chExt cx="5410201" cy="1026160"/>
          </a:xfrm>
        </p:grpSpPr>
        <p:sp>
          <p:nvSpPr>
            <p:cNvPr id="8" name="VectorPath 8"/>
            <p:cNvSpPr/>
            <p:nvPr/>
          </p:nvSpPr>
          <p:spPr>
            <a:xfrm>
              <a:off x="5155565" y="3855720"/>
              <a:ext cx="5383530" cy="111252"/>
            </a:xfrm>
            <a:custGeom>
              <a:rect l="l" t="t" r="r" b="b"/>
              <a:pathLst>
                <a:path w="5383530" h="111252">
                  <a:moveTo>
                    <a:pt x="5382895" y="92964"/>
                  </a:moveTo>
                  <a:cubicBezTo>
                    <a:pt x="5383530" y="102832"/>
                    <a:pt x="5375238" y="111125"/>
                    <a:pt x="5364607" y="111252"/>
                  </a:cubicBezTo>
                  <a:lnTo>
                    <a:pt x="18415" y="111252"/>
                  </a:lnTo>
                  <a:cubicBezTo>
                    <a:pt x="8293" y="111125"/>
                    <a:pt x="0" y="102832"/>
                    <a:pt x="127" y="92964"/>
                  </a:cubicBezTo>
                  <a:lnTo>
                    <a:pt x="127" y="18288"/>
                  </a:lnTo>
                  <a:cubicBezTo>
                    <a:pt x="0" y="8293"/>
                    <a:pt x="8293" y="0"/>
                    <a:pt x="18415" y="0"/>
                  </a:cubicBezTo>
                  <a:lnTo>
                    <a:pt x="5364607" y="0"/>
                  </a:lnTo>
                  <a:cubicBezTo>
                    <a:pt x="5375238" y="0"/>
                    <a:pt x="5383530" y="8293"/>
                    <a:pt x="5382895" y="18288"/>
                  </a:cubicBezTo>
                  <a:lnTo>
                    <a:pt x="5382895" y="92964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" name="VectorPath 9"/>
            <p:cNvSpPr/>
            <p:nvPr/>
          </p:nvSpPr>
          <p:spPr>
            <a:xfrm>
              <a:off x="10027286" y="4343400"/>
              <a:ext cx="538480" cy="538480"/>
            </a:xfrm>
            <a:custGeom>
              <a:rect l="l" t="t" r="r" b="b"/>
              <a:pathLst>
                <a:path w="538480" h="538480">
                  <a:moveTo>
                    <a:pt x="635" y="269748"/>
                  </a:moveTo>
                  <a:cubicBezTo>
                    <a:pt x="0" y="120548"/>
                    <a:pt x="120548" y="0"/>
                    <a:pt x="269240" y="0"/>
                  </a:cubicBezTo>
                  <a:cubicBezTo>
                    <a:pt x="417932" y="0"/>
                    <a:pt x="538480" y="120548"/>
                    <a:pt x="538480" y="269240"/>
                  </a:cubicBezTo>
                  <a:cubicBezTo>
                    <a:pt x="538480" y="417931"/>
                    <a:pt x="417932" y="538480"/>
                    <a:pt x="269240" y="538480"/>
                  </a:cubicBezTo>
                  <a:cubicBezTo>
                    <a:pt x="120548" y="538480"/>
                    <a:pt x="0" y="417931"/>
                    <a:pt x="635" y="269748"/>
                  </a:cubicBezTo>
                </a:path>
              </a:pathLst>
            </a:custGeom>
            <a:solidFill>
              <a:srgbClr val="4864FC">
                <a:alpha val="15000"/>
              </a:srgbClr>
            </a:solidFill>
          </p:spPr>
        </p:sp>
        <p:sp>
          <p:nvSpPr>
            <p:cNvPr id="10" name="VectorPath 10"/>
            <p:cNvSpPr/>
            <p:nvPr/>
          </p:nvSpPr>
          <p:spPr>
            <a:xfrm>
              <a:off x="10133966" y="4450080"/>
              <a:ext cx="325120" cy="325120"/>
            </a:xfrm>
            <a:custGeom>
              <a:rect l="l" t="t" r="r" b="b"/>
              <a:pathLst>
                <a:path w="325120" h="325120">
                  <a:moveTo>
                    <a:pt x="635" y="163068"/>
                  </a:moveTo>
                  <a:cubicBezTo>
                    <a:pt x="0" y="72784"/>
                    <a:pt x="72783" y="0"/>
                    <a:pt x="162560" y="0"/>
                  </a:cubicBezTo>
                  <a:cubicBezTo>
                    <a:pt x="252336" y="0"/>
                    <a:pt x="325120" y="72784"/>
                    <a:pt x="325120" y="162560"/>
                  </a:cubicBezTo>
                  <a:cubicBezTo>
                    <a:pt x="325120" y="252337"/>
                    <a:pt x="252336" y="325120"/>
                    <a:pt x="162560" y="325120"/>
                  </a:cubicBezTo>
                  <a:cubicBezTo>
                    <a:pt x="72783" y="325120"/>
                    <a:pt x="0" y="252337"/>
                    <a:pt x="635" y="163068"/>
                  </a:cubicBez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11" name="VectorPath 11"/>
            <p:cNvSpPr/>
            <p:nvPr/>
          </p:nvSpPr>
          <p:spPr>
            <a:xfrm>
              <a:off x="10238106" y="4542790"/>
              <a:ext cx="118745" cy="139700"/>
            </a:xfrm>
            <a:custGeom>
              <a:rect l="l" t="t" r="r" b="b"/>
              <a:pathLst>
                <a:path w="118745" h="139700">
                  <a:moveTo>
                    <a:pt x="55321" y="0"/>
                  </a:moveTo>
                  <a:lnTo>
                    <a:pt x="64275" y="0"/>
                  </a:lnTo>
                  <a:lnTo>
                    <a:pt x="64275" y="121945"/>
                  </a:lnTo>
                  <a:lnTo>
                    <a:pt x="112421" y="73583"/>
                  </a:lnTo>
                  <a:lnTo>
                    <a:pt x="118745" y="79946"/>
                  </a:lnTo>
                  <a:lnTo>
                    <a:pt x="65698" y="133223"/>
                  </a:lnTo>
                  <a:lnTo>
                    <a:pt x="65825" y="133337"/>
                  </a:lnTo>
                  <a:lnTo>
                    <a:pt x="59488" y="139700"/>
                  </a:lnTo>
                  <a:lnTo>
                    <a:pt x="59373" y="139586"/>
                  </a:lnTo>
                  <a:lnTo>
                    <a:pt x="59258" y="139700"/>
                  </a:lnTo>
                  <a:lnTo>
                    <a:pt x="52922" y="133337"/>
                  </a:lnTo>
                  <a:lnTo>
                    <a:pt x="53049" y="133223"/>
                  </a:lnTo>
                  <a:lnTo>
                    <a:pt x="0" y="79946"/>
                  </a:lnTo>
                  <a:lnTo>
                    <a:pt x="6324" y="73583"/>
                  </a:lnTo>
                  <a:lnTo>
                    <a:pt x="55321" y="122796"/>
                  </a:lnTo>
                  <a:lnTo>
                    <a:pt x="55321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12" name="TextBox12"/>
          <p:cNvSpPr txBox="1"/>
          <p:nvPr/>
        </p:nvSpPr>
        <p:spPr>
          <a:xfrm>
            <a:off x="4194810" y="2417442"/>
            <a:ext cx="7218681" cy="232298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tabLst>
                <a:tab pos="7216775" algn="l"/>
              </a:tabLst>
            </a:pPr>
            <a:r>
              <a:rPr lang="en-US" altLang="zh-CN" sz="7150" kern="0" spc="3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计</a:t>
            </a:r>
            <a:r>
              <a:rPr lang="en-US" altLang="zh-CN" sz="7150" kern="0" spc="2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算机体系</a:t>
            </a:r>
            <a:r>
              <a:rPr lang="en-US" altLang="zh-CN" sz="7150" kern="0" spc="1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结</a:t>
            </a:r>
            <a:r>
              <a:rPr lang="en-US" altLang="zh-CN" sz="7150" kern="0" spc="1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构</a:t>
            </a:r>
            <a:r>
              <a:rPr baseline="0" lang="en-US" altLang="zh-CN" sz="7150" kern="0" spc="1140" b="1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baseline="0" lang="en-US" altLang="zh-CN" sz="7150" kern="0" spc="-1105" b="1" u="sng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baseline="0" sz="7150" kern="0" noProof="0" dirty="0" smtClean="0" u="sng">
                <a:latin typeface="SimHei" pitchFamily="49" charset="0"/>
                <a:ea typeface="SimHei" pitchFamily="49" charset="0"/>
                <a:cs typeface="SimHei" pitchFamily="49" charset="0"/>
              </a:rPr>
              <a:t/>
            </a:r>
          </a:p>
          <a:p>
            <a:pPr marL="0" marR="0" indent="0" eaLnBrk="0">
              <a:lnSpc>
                <a:spcPct val="60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012950" marR="0" indent="0" eaLnBrk="0">
              <a:lnSpc>
                <a:spcPct val="100000"/>
              </a:lnSpc>
            </a:pPr>
            <a:r>
              <a:rPr lang="en-US" altLang="zh-CN" sz="200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Computer</a:t>
            </a:r>
            <a:r>
              <a:rPr baseline="0" lang="en-US" altLang="zh-CN" sz="200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Architecture</a:t>
            </a:r>
          </a:p>
        </p:txBody>
      </p:sp>
      <p:sp>
        <p:nvSpPr>
          <p:cNvPr id="13" name="VectorPath 13"/>
          <p:cNvSpPr/>
          <p:nvPr/>
        </p:nvSpPr>
        <p:spPr>
          <a:xfrm>
            <a:off x="8945880" y="5997575"/>
            <a:ext cx="3246120" cy="860425"/>
          </a:xfrm>
          <a:custGeom>
            <a:rect l="l" t="t" r="r" b="b"/>
            <a:pathLst>
              <a:path w="3246120" h="860425">
                <a:moveTo>
                  <a:pt x="191135" y="0"/>
                </a:moveTo>
                <a:lnTo>
                  <a:pt x="3246120" y="0"/>
                </a:lnTo>
                <a:lnTo>
                  <a:pt x="3246120" y="860425"/>
                </a:lnTo>
                <a:lnTo>
                  <a:pt x="0" y="860425"/>
                </a:lnTo>
                <a:lnTo>
                  <a:pt x="0" y="191135"/>
                </a:lnTo>
                <a:cubicBezTo>
                  <a:pt x="0" y="85725"/>
                  <a:pt x="85724" y="0"/>
                  <a:pt x="191135" y="0"/>
                </a:cubicBez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75345004-0C2D-4BB0-FD63-017925DE0B7B}"/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287"/>
          <p:cNvSpPr txBox="1"/>
          <p:nvPr/>
        </p:nvSpPr>
        <p:spPr>
          <a:xfrm>
            <a:off x="1927111" y="4760868"/>
            <a:ext cx="76517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操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作码</a:t>
            </a:r>
          </a:p>
        </p:txBody>
      </p:sp>
      <p:sp>
        <p:nvSpPr>
          <p:cNvPr id="288" name="TextBox288"/>
          <p:cNvSpPr txBox="1"/>
          <p:nvPr/>
        </p:nvSpPr>
        <p:spPr>
          <a:xfrm>
            <a:off x="5806783" y="4743673"/>
            <a:ext cx="76517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地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址码</a:t>
            </a:r>
          </a:p>
        </p:txBody>
      </p:sp>
      <p:sp>
        <p:nvSpPr>
          <p:cNvPr id="289" name="TextBox289"/>
          <p:cNvSpPr txBox="1"/>
          <p:nvPr/>
        </p:nvSpPr>
        <p:spPr>
          <a:xfrm>
            <a:off x="785495" y="4342890"/>
            <a:ext cx="3173882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00"/>
              </a:lnSpc>
            </a:pP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、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AX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，</a:t>
            </a:r>
            <a:r>
              <a:rPr lang="en-US" altLang="zh-CN" sz="2350" kern="0" spc="0" baseline="0" noProof="0" dirty="0" smtClean="0">
                <a:solidFill>
                  <a:srgbClr val="C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2000H</a:t>
            </a:r>
          </a:p>
        </p:txBody>
      </p:sp>
      <p:grpSp>
        <p:nvGrpSpPr>
          <p:cNvPr id="290" name="Combination 290"/>
          <p:cNvGrpSpPr/>
          <p:nvPr/>
        </p:nvGrpSpPr>
        <p:grpSpPr>
          <a:xfrm>
            <a:off x="1821383" y="4681322"/>
            <a:ext cx="5282198" cy="453428"/>
            <a:chOff x="1821383" y="4681322"/>
            <a:chExt cx="5282198" cy="453428"/>
          </a:xfrm>
        </p:grpSpPr>
        <p:sp>
          <p:nvSpPr>
            <p:cNvPr id="291" name="VectorPath 291"/>
            <p:cNvSpPr/>
            <p:nvPr/>
          </p:nvSpPr>
          <p:spPr>
            <a:xfrm>
              <a:off x="1821383" y="4681322"/>
              <a:ext cx="1779778" cy="453428"/>
            </a:xfrm>
            <a:custGeom>
              <a:rect l="l" t="t" r="r" b="b"/>
              <a:pathLst>
                <a:path w="1779778" h="453428">
                  <a:moveTo>
                    <a:pt x="1779778" y="453428"/>
                  </a:moveTo>
                  <a:lnTo>
                    <a:pt x="0" y="453428"/>
                  </a:lnTo>
                  <a:lnTo>
                    <a:pt x="0" y="0"/>
                  </a:lnTo>
                  <a:lnTo>
                    <a:pt x="1779778" y="0"/>
                  </a:lnTo>
                  <a:moveTo>
                    <a:pt x="28575" y="28575"/>
                  </a:moveTo>
                  <a:lnTo>
                    <a:pt x="28575" y="424853"/>
                  </a:lnTo>
                  <a:lnTo>
                    <a:pt x="1751203" y="424853"/>
                  </a:lnTo>
                  <a:lnTo>
                    <a:pt x="1751203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292" name="VectorPath 292"/>
            <p:cNvSpPr/>
            <p:nvPr/>
          </p:nvSpPr>
          <p:spPr>
            <a:xfrm>
              <a:off x="3572586" y="4681322"/>
              <a:ext cx="1779791" cy="453428"/>
            </a:xfrm>
            <a:custGeom>
              <a:rect l="l" t="t" r="r" b="b"/>
              <a:pathLst>
                <a:path w="1779791" h="453428">
                  <a:moveTo>
                    <a:pt x="1779791" y="453428"/>
                  </a:moveTo>
                  <a:lnTo>
                    <a:pt x="0" y="453428"/>
                  </a:lnTo>
                  <a:lnTo>
                    <a:pt x="0" y="0"/>
                  </a:lnTo>
                  <a:lnTo>
                    <a:pt x="1779791" y="0"/>
                  </a:lnTo>
                  <a:moveTo>
                    <a:pt x="28575" y="28575"/>
                  </a:moveTo>
                  <a:lnTo>
                    <a:pt x="28575" y="424853"/>
                  </a:lnTo>
                  <a:lnTo>
                    <a:pt x="1751216" y="424853"/>
                  </a:lnTo>
                  <a:lnTo>
                    <a:pt x="1751216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293" name="VectorPath 293"/>
            <p:cNvSpPr/>
            <p:nvPr/>
          </p:nvSpPr>
          <p:spPr>
            <a:xfrm>
              <a:off x="5323802" y="4681322"/>
              <a:ext cx="1779779" cy="453428"/>
            </a:xfrm>
            <a:custGeom>
              <a:rect l="l" t="t" r="r" b="b"/>
              <a:pathLst>
                <a:path w="1779779" h="453428">
                  <a:moveTo>
                    <a:pt x="1779779" y="453428"/>
                  </a:moveTo>
                  <a:lnTo>
                    <a:pt x="0" y="453428"/>
                  </a:lnTo>
                  <a:lnTo>
                    <a:pt x="0" y="0"/>
                  </a:lnTo>
                  <a:lnTo>
                    <a:pt x="1779779" y="0"/>
                  </a:lnTo>
                  <a:moveTo>
                    <a:pt x="28575" y="28575"/>
                  </a:moveTo>
                  <a:lnTo>
                    <a:pt x="28575" y="424853"/>
                  </a:lnTo>
                  <a:lnTo>
                    <a:pt x="1751204" y="424853"/>
                  </a:lnTo>
                  <a:lnTo>
                    <a:pt x="1751204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294" name="E2FE52F8-BDB1-4E6D-DE29-469187D66667"/>
          <p:cNvPicPr>
            <a:picLocks noChangeAspect="1"/>
          </p:cNvPicPr>
          <p:nvPr/>
        </p:nvPicPr>
        <p:blipFill>
          <a:blip r:embed="rId2" cstate="print">
            <a:extLst>
              <a:ext uri="{A37176C7-4C15-4A58-2F1F-CDFB7DBC7C96}"/>
            </a:extLst>
          </a:blip>
          <a:srcRect/>
          <a:stretch>
            <a:fillRect/>
          </a:stretch>
        </p:blipFill>
        <p:spPr>
          <a:xfrm>
            <a:off x="3572586" y="4511447"/>
            <a:ext cx="1781175" cy="200025"/>
          </a:xfrm>
          <a:prstGeom prst="rect">
            <a:avLst/>
          </a:prstGeom>
        </p:spPr>
      </p:pic>
      <p:sp>
        <p:nvSpPr>
          <p:cNvPr id="295" name="TextBox295"/>
          <p:cNvSpPr txBox="1"/>
          <p:nvPr/>
        </p:nvSpPr>
        <p:spPr>
          <a:xfrm>
            <a:off x="785495" y="462474"/>
            <a:ext cx="6273165" cy="516420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159635" marR="0" indent="0" eaLnBrk="0">
              <a:lnSpc>
                <a:spcPct val="100000"/>
              </a:lnSpc>
            </a:pPr>
            <a:r>
              <a:rPr lang="en-US" altLang="zh-CN" sz="320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回</a:t>
            </a:r>
            <a:r>
              <a:rPr lang="en-US" altLang="zh-CN" sz="320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顾寻址方式</a:t>
            </a:r>
          </a:p>
          <a:p>
            <a:pPr marL="0" marR="0" indent="0" eaLnBrk="0">
              <a:lnSpc>
                <a:spcPct val="184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375"/>
              </a:lnSpc>
            </a:pPr>
            <a:r>
              <a:rPr lang="en-US" altLang="zh-CN" sz="2350" kern="0" spc="11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350" kern="0" spc="11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）在计算机中数据可</a:t>
            </a:r>
            <a:r>
              <a:rPr lang="en-US" altLang="zh-CN" sz="2350" kern="0" spc="10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以</a:t>
            </a:r>
            <a:r>
              <a:rPr lang="en-US" altLang="zh-CN" sz="2350" kern="0" spc="10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直接在指令</a:t>
            </a:r>
            <a:r>
              <a:rPr lang="en-US" altLang="zh-CN" sz="2350" kern="0" spc="10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中给出；</a:t>
            </a:r>
            <a:r>
              <a:rPr baseline="0" lang="en-US" altLang="zh-CN" sz="23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18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350" kern="0" spc="18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）可存放在</a:t>
            </a:r>
            <a:r>
              <a:rPr lang="en-US" altLang="zh-CN" sz="2350" kern="0" spc="185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寄存器</a:t>
            </a:r>
            <a:r>
              <a:rPr lang="en-US" altLang="zh-CN" sz="2350" kern="0" spc="18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中</a:t>
            </a:r>
            <a:r>
              <a:rPr lang="en-US" altLang="zh-CN" sz="2350" kern="0" spc="17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；</a:t>
            </a:r>
            <a:r>
              <a:rPr baseline="0" lang="en-US" altLang="zh-CN" sz="23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br>
              <a:rPr lang="en-US" altLang="zh-CN" dirty="0" smtClean="0" sz="23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235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）可存放在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存储单元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中</a:t>
            </a:r>
          </a:p>
          <a:p>
            <a:pPr marL="0" marR="0" indent="0" eaLnBrk="0">
              <a:lnSpc>
                <a:spcPct val="238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1707642" indent="214630" eaLnBrk="0">
              <a:lnSpc>
                <a:spcPct val="104678"/>
              </a:lnSpc>
            </a:pPr>
            <a:r>
              <a:rPr lang="en-US" altLang="zh-CN" sz="2350" kern="0" spc="2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几条汇编语言示例：</a:t>
            </a:r>
            <a:r>
              <a:rPr baseline="0" lang="en-US" altLang="zh-CN" sz="2350" kern="0" spc="235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3525" kern="0" spc="35" baseline="3404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B8</a:t>
            </a:r>
            <a:r>
              <a:rPr lang="en-US" altLang="zh-CN" sz="3525" kern="0" spc="15" baseline="3404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0020</a:t>
            </a:r>
            <a:r>
              <a:rPr baseline="34043" lang="en-US" altLang="zh-CN" sz="3525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、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AX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，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</a:t>
            </a:r>
            <a:r>
              <a:rPr lang="en-US" altLang="zh-CN" sz="2350" kern="0" spc="0" baseline="0" noProof="0" dirty="0" smtClean="0">
                <a:solidFill>
                  <a:srgbClr val="CC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2000H</a:t>
            </a:r>
          </a:p>
          <a:p>
            <a:pPr marL="3429521" marR="0" indent="0" eaLnBrk="0">
              <a:lnSpc>
                <a:spcPct val="93971"/>
              </a:lnSpc>
              <a:spcAft>
                <a:spcPts val="1150"/>
              </a:spcAft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10020</a:t>
            </a:r>
          </a:p>
          <a:p>
            <a:pPr marL="3082531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寻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址特征</a:t>
            </a:r>
          </a:p>
          <a:p>
            <a:pPr marL="0" marR="0" indent="0" eaLnBrk="0">
              <a:lnSpc>
                <a:spcPct val="16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3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60126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操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作数</a:t>
            </a:r>
          </a:p>
        </p:txBody>
      </p:sp>
      <p:pic>
        <p:nvPicPr>
          <p:cNvPr id="296" name="6B7E573C-2AAA-41F1-5CA4-0B6B965117C7"/>
          <p:cNvPicPr>
            <a:picLocks noChangeAspect="1"/>
          </p:cNvPicPr>
          <p:nvPr/>
        </p:nvPicPr>
        <p:blipFill>
          <a:blip r:embed="rId3" cstate="print">
            <a:extLst>
              <a:ext uri="{FF31870C-66A0-4CB9-A23D-B2DA3257C97E}"/>
            </a:extLst>
          </a:blip>
          <a:srcRect/>
          <a:stretch>
            <a:fillRect/>
          </a:stretch>
        </p:blipFill>
        <p:spPr>
          <a:xfrm>
            <a:off x="5323802" y="5120170"/>
            <a:ext cx="1790700" cy="190500"/>
          </a:xfrm>
          <a:prstGeom prst="rect">
            <a:avLst/>
          </a:prstGeom>
        </p:spPr>
      </p:pic>
      <p:grpSp>
        <p:nvGrpSpPr>
          <p:cNvPr id="297" name="Combination 297"/>
          <p:cNvGrpSpPr/>
          <p:nvPr/>
        </p:nvGrpSpPr>
        <p:grpSpPr>
          <a:xfrm>
            <a:off x="9559138" y="632778"/>
            <a:ext cx="1252538" cy="2473325"/>
            <a:chOff x="9559138" y="632778"/>
            <a:chExt cx="1252538" cy="2473325"/>
          </a:xfrm>
        </p:grpSpPr>
        <p:sp>
          <p:nvSpPr>
            <p:cNvPr id="298" name="VectorPath 298"/>
            <p:cNvSpPr/>
            <p:nvPr/>
          </p:nvSpPr>
          <p:spPr>
            <a:xfrm>
              <a:off x="9559138" y="632778"/>
              <a:ext cx="1247776" cy="485775"/>
            </a:xfrm>
            <a:custGeom>
              <a:rect l="l" t="t" r="r" b="b"/>
              <a:pathLst>
                <a:path w="1247776" h="485775">
                  <a:moveTo>
                    <a:pt x="1247777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1247777" y="0"/>
                  </a:lnTo>
                  <a:moveTo>
                    <a:pt x="28577" y="28575"/>
                  </a:moveTo>
                  <a:lnTo>
                    <a:pt x="28577" y="457200"/>
                  </a:lnTo>
                  <a:lnTo>
                    <a:pt x="1219200" y="457200"/>
                  </a:lnTo>
                  <a:lnTo>
                    <a:pt x="1219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299" name="VectorPath 299"/>
            <p:cNvSpPr/>
            <p:nvPr/>
          </p:nvSpPr>
          <p:spPr>
            <a:xfrm>
              <a:off x="9559138" y="1089978"/>
              <a:ext cx="1247776" cy="485775"/>
            </a:xfrm>
            <a:custGeom>
              <a:rect l="l" t="t" r="r" b="b"/>
              <a:pathLst>
                <a:path w="1247776" h="485775">
                  <a:moveTo>
                    <a:pt x="1247777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1247777" y="0"/>
                  </a:lnTo>
                  <a:moveTo>
                    <a:pt x="28577" y="28575"/>
                  </a:moveTo>
                  <a:lnTo>
                    <a:pt x="28577" y="457200"/>
                  </a:lnTo>
                  <a:lnTo>
                    <a:pt x="1219200" y="457200"/>
                  </a:lnTo>
                  <a:lnTo>
                    <a:pt x="1219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00" name="VectorPath 300"/>
            <p:cNvSpPr/>
            <p:nvPr/>
          </p:nvSpPr>
          <p:spPr>
            <a:xfrm>
              <a:off x="9559138" y="1547178"/>
              <a:ext cx="1247776" cy="485775"/>
            </a:xfrm>
            <a:custGeom>
              <a:rect l="l" t="t" r="r" b="b"/>
              <a:pathLst>
                <a:path w="1247776" h="485775">
                  <a:moveTo>
                    <a:pt x="1247777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1247777" y="0"/>
                  </a:lnTo>
                  <a:moveTo>
                    <a:pt x="28577" y="28575"/>
                  </a:moveTo>
                  <a:lnTo>
                    <a:pt x="28577" y="457200"/>
                  </a:lnTo>
                  <a:lnTo>
                    <a:pt x="1219200" y="457200"/>
                  </a:lnTo>
                  <a:lnTo>
                    <a:pt x="1219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01" name="VectorPath 301"/>
            <p:cNvSpPr/>
            <p:nvPr/>
          </p:nvSpPr>
          <p:spPr>
            <a:xfrm>
              <a:off x="9559138" y="1998028"/>
              <a:ext cx="1252538" cy="1108075"/>
            </a:xfrm>
            <a:custGeom>
              <a:rect l="l" t="t" r="r" b="b"/>
              <a:pathLst>
                <a:path w="1252538" h="1108075">
                  <a:moveTo>
                    <a:pt x="1252538" y="1108075"/>
                  </a:moveTo>
                  <a:lnTo>
                    <a:pt x="0" y="1108075"/>
                  </a:lnTo>
                  <a:lnTo>
                    <a:pt x="0" y="0"/>
                  </a:lnTo>
                  <a:lnTo>
                    <a:pt x="1252538" y="0"/>
                  </a:lnTo>
                  <a:moveTo>
                    <a:pt x="28577" y="28575"/>
                  </a:moveTo>
                  <a:lnTo>
                    <a:pt x="28577" y="1079500"/>
                  </a:lnTo>
                  <a:lnTo>
                    <a:pt x="1223963" y="1079500"/>
                  </a:lnTo>
                  <a:lnTo>
                    <a:pt x="1223963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302" name="TextBox302"/>
          <p:cNvSpPr txBox="1"/>
          <p:nvPr/>
        </p:nvSpPr>
        <p:spPr>
          <a:xfrm>
            <a:off x="9837904" y="284308"/>
            <a:ext cx="705803" cy="33081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7463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</a:t>
            </a:r>
            <a:r>
              <a:rPr lang="en-US" altLang="zh-CN" sz="17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存器</a:t>
            </a:r>
          </a:p>
          <a:p>
            <a:pPr marL="0" marR="0" indent="0" eaLnBrk="0">
              <a:lnSpc>
                <a:spcPct val="14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1615" marR="0" indent="0" eaLnBrk="0" algn="just">
              <a:lnSpc>
                <a:spcPct val="100000"/>
              </a:lnSpc>
            </a:pPr>
            <a:r>
              <a:rPr lang="en-US" altLang="zh-CN" sz="1750" kern="0" spc="-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750" kern="0" spc="-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  <a:p>
            <a:pPr marL="0" marR="0" indent="0" eaLnBrk="0">
              <a:lnSpc>
                <a:spcPct val="10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6050" marR="201981" indent="0" eaLnBrk="0" algn="just">
              <a:lnSpc>
                <a:spcPct val="121904"/>
              </a:lnSpc>
            </a:pPr>
            <a:r>
              <a:rPr lang="en-US" altLang="zh-CN" sz="1750" kern="0" spc="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BX</a:t>
            </a:r>
            <a:r>
              <a:rPr baseline="0" lang="en-US" altLang="zh-CN" sz="1750" kern="0" spc="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altLang="zh-CN" dirty="0" smtClean="0" sz="1750" ker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altLang="zh-CN" sz="1750" kern="0" spc="-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  <a:p>
            <a:pPr marL="0" marR="0" indent="0" eaLnBrk="0">
              <a:lnSpc>
                <a:spcPct val="184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605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主</a:t>
            </a:r>
            <a:r>
              <a:rPr lang="en-US" altLang="zh-CN" sz="17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</a:t>
            </a:r>
          </a:p>
        </p:txBody>
      </p:sp>
      <p:sp>
        <p:nvSpPr>
          <p:cNvPr id="303" name="TextBox303"/>
          <p:cNvSpPr txBox="1"/>
          <p:nvPr/>
        </p:nvSpPr>
        <p:spPr>
          <a:xfrm>
            <a:off x="10779290" y="667127"/>
            <a:ext cx="490639" cy="295385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09538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</a:t>
            </a:r>
          </a:p>
          <a:p>
            <a:pPr marL="0" marR="0" indent="0" eaLnBrk="0">
              <a:lnSpc>
                <a:spcPct val="15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52412" marR="0" indent="-142875" eaLnBrk="0">
              <a:lnSpc>
                <a:spcPct val="171666"/>
              </a:lnSpc>
            </a:pPr>
            <a:r>
              <a:rPr lang="en-US" altLang="zh-CN" sz="1750" kern="0" spc="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1750" kern="0" spc="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1750" kern="0" spc="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baseline="0" lang="en-US" altLang="zh-CN" sz="17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7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  <a:p>
            <a:pPr marL="0" marR="0" indent="0" eaLnBrk="0">
              <a:lnSpc>
                <a:spcPct val="15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43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26365" indent="117463" eaLnBrk="0">
              <a:lnSpc>
                <a:spcPct val="175833"/>
              </a:lnSpc>
            </a:pPr>
            <a:r>
              <a:rPr lang="en-US" altLang="zh-CN" sz="1750" kern="0" spc="-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111</a:t>
            </a:r>
            <a:r>
              <a:rPr baseline="0" lang="en-US" altLang="zh-CN" sz="17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-5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地</a:t>
            </a:r>
            <a:r>
              <a:rPr lang="en-US" altLang="zh-CN" sz="1750" kern="0" spc="-4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</a:t>
            </a:r>
          </a:p>
        </p:txBody>
      </p:sp>
      <p:grpSp>
        <p:nvGrpSpPr>
          <p:cNvPr id="304" name="Combination 304"/>
          <p:cNvGrpSpPr/>
          <p:nvPr/>
        </p:nvGrpSpPr>
        <p:grpSpPr>
          <a:xfrm>
            <a:off x="9449600" y="3674326"/>
            <a:ext cx="1252538" cy="2473325"/>
            <a:chOff x="9449600" y="3674326"/>
            <a:chExt cx="1252538" cy="2473325"/>
          </a:xfrm>
        </p:grpSpPr>
        <p:sp>
          <p:nvSpPr>
            <p:cNvPr id="305" name="VectorPath 305"/>
            <p:cNvSpPr/>
            <p:nvPr/>
          </p:nvSpPr>
          <p:spPr>
            <a:xfrm>
              <a:off x="9449600" y="3674326"/>
              <a:ext cx="1247775" cy="485775"/>
            </a:xfrm>
            <a:custGeom>
              <a:rect l="l" t="t" r="r" b="b"/>
              <a:pathLst>
                <a:path w="1247775" h="485775">
                  <a:moveTo>
                    <a:pt x="1247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1247775" y="0"/>
                  </a:lnTo>
                  <a:moveTo>
                    <a:pt x="28575" y="28575"/>
                  </a:moveTo>
                  <a:lnTo>
                    <a:pt x="28575" y="457200"/>
                  </a:lnTo>
                  <a:lnTo>
                    <a:pt x="1219200" y="457200"/>
                  </a:lnTo>
                  <a:lnTo>
                    <a:pt x="1219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06" name="VectorPath 306"/>
            <p:cNvSpPr/>
            <p:nvPr/>
          </p:nvSpPr>
          <p:spPr>
            <a:xfrm>
              <a:off x="9449600" y="4131526"/>
              <a:ext cx="1247775" cy="485775"/>
            </a:xfrm>
            <a:custGeom>
              <a:rect l="l" t="t" r="r" b="b"/>
              <a:pathLst>
                <a:path w="1247775" h="485775">
                  <a:moveTo>
                    <a:pt x="1247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1247775" y="0"/>
                  </a:lnTo>
                  <a:moveTo>
                    <a:pt x="28575" y="28575"/>
                  </a:moveTo>
                  <a:lnTo>
                    <a:pt x="28575" y="457200"/>
                  </a:lnTo>
                  <a:lnTo>
                    <a:pt x="1219200" y="457200"/>
                  </a:lnTo>
                  <a:lnTo>
                    <a:pt x="1219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07" name="VectorPath 307"/>
            <p:cNvSpPr/>
            <p:nvPr/>
          </p:nvSpPr>
          <p:spPr>
            <a:xfrm>
              <a:off x="9449600" y="4588726"/>
              <a:ext cx="1247775" cy="485775"/>
            </a:xfrm>
            <a:custGeom>
              <a:rect l="l" t="t" r="r" b="b"/>
              <a:pathLst>
                <a:path w="1247775" h="485775">
                  <a:moveTo>
                    <a:pt x="1247775" y="485775"/>
                  </a:moveTo>
                  <a:lnTo>
                    <a:pt x="0" y="485775"/>
                  </a:lnTo>
                  <a:lnTo>
                    <a:pt x="0" y="0"/>
                  </a:lnTo>
                  <a:lnTo>
                    <a:pt x="1247775" y="0"/>
                  </a:lnTo>
                  <a:moveTo>
                    <a:pt x="28575" y="28575"/>
                  </a:moveTo>
                  <a:lnTo>
                    <a:pt x="28575" y="457200"/>
                  </a:lnTo>
                  <a:lnTo>
                    <a:pt x="1219200" y="457200"/>
                  </a:lnTo>
                  <a:lnTo>
                    <a:pt x="1219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08" name="VectorPath 308"/>
            <p:cNvSpPr/>
            <p:nvPr/>
          </p:nvSpPr>
          <p:spPr>
            <a:xfrm>
              <a:off x="9449600" y="5039576"/>
              <a:ext cx="1252538" cy="1108075"/>
            </a:xfrm>
            <a:custGeom>
              <a:rect l="l" t="t" r="r" b="b"/>
              <a:pathLst>
                <a:path w="1252538" h="1108075">
                  <a:moveTo>
                    <a:pt x="1252538" y="1108075"/>
                  </a:moveTo>
                  <a:lnTo>
                    <a:pt x="0" y="1108075"/>
                  </a:lnTo>
                  <a:lnTo>
                    <a:pt x="0" y="0"/>
                  </a:lnTo>
                  <a:lnTo>
                    <a:pt x="1252538" y="0"/>
                  </a:lnTo>
                  <a:moveTo>
                    <a:pt x="28575" y="28575"/>
                  </a:moveTo>
                  <a:lnTo>
                    <a:pt x="28575" y="1079500"/>
                  </a:lnTo>
                  <a:lnTo>
                    <a:pt x="1223964" y="1079500"/>
                  </a:lnTo>
                  <a:lnTo>
                    <a:pt x="1223964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09" name="VectorPath 309"/>
            <p:cNvSpPr/>
            <p:nvPr/>
          </p:nvSpPr>
          <p:spPr>
            <a:xfrm>
              <a:off x="9459126" y="5599964"/>
              <a:ext cx="1233488" cy="296862"/>
            </a:xfrm>
            <a:custGeom>
              <a:rect l="l" t="t" r="r" b="b"/>
              <a:pathLst>
                <a:path w="1233488" h="296862">
                  <a:moveTo>
                    <a:pt x="1233489" y="296862"/>
                  </a:moveTo>
                  <a:lnTo>
                    <a:pt x="0" y="296862"/>
                  </a:lnTo>
                  <a:lnTo>
                    <a:pt x="0" y="0"/>
                  </a:lnTo>
                  <a:lnTo>
                    <a:pt x="1233489" y="0"/>
                  </a:lnTo>
                  <a:moveTo>
                    <a:pt x="9525" y="9525"/>
                  </a:moveTo>
                  <a:lnTo>
                    <a:pt x="9525" y="287337"/>
                  </a:lnTo>
                  <a:lnTo>
                    <a:pt x="1223963" y="287337"/>
                  </a:lnTo>
                  <a:lnTo>
                    <a:pt x="1223963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310" name="TextBox310"/>
          <p:cNvSpPr txBox="1"/>
          <p:nvPr/>
        </p:nvSpPr>
        <p:spPr>
          <a:xfrm>
            <a:off x="9990938" y="4208738"/>
            <a:ext cx="1461402" cy="29391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652"/>
              </a:lnSpc>
            </a:pPr>
            <a:r>
              <a:rPr lang="en-US" altLang="zh-CN" sz="2625" kern="0" spc="30" baseline="-7619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baseline="-7619" lang="en-US" altLang="zh-CN" sz="2625" kern="0" spc="669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000H</a:t>
            </a:r>
          </a:p>
        </p:txBody>
      </p:sp>
      <p:sp>
        <p:nvSpPr>
          <p:cNvPr id="311" name="TextBox311"/>
          <p:cNvSpPr txBox="1"/>
          <p:nvPr/>
        </p:nvSpPr>
        <p:spPr>
          <a:xfrm>
            <a:off x="9914104" y="4858026"/>
            <a:ext cx="22860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12" name="TextBox312"/>
          <p:cNvSpPr txBox="1"/>
          <p:nvPr/>
        </p:nvSpPr>
        <p:spPr>
          <a:xfrm>
            <a:off x="10922166" y="4858026"/>
            <a:ext cx="22860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13" name="TextBox313"/>
          <p:cNvSpPr txBox="1"/>
          <p:nvPr/>
        </p:nvSpPr>
        <p:spPr>
          <a:xfrm>
            <a:off x="9853778" y="5551763"/>
            <a:ext cx="1086155" cy="31798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200"/>
              </a:lnSpc>
            </a:pPr>
            <a:r>
              <a:rPr lang="en-US" altLang="zh-CN" sz="1750" kern="0" spc="9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1750" kern="0" spc="8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0H</a:t>
            </a:r>
            <a:r>
              <a:rPr baseline="0" lang="en-US" altLang="zh-CN" sz="1750" kern="0" spc="3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25" kern="0" spc="-25" baseline="15238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14" name="VectorPath 314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B36ECEE0-491F-4868-E638-19430AA610AB}"/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Table315"/>
          <p:cNvGraphicFramePr>
            <a:graphicFrameLocks noGrp="1"/>
          </p:cNvGraphicFramePr>
          <p:nvPr/>
        </p:nvGraphicFramePr>
        <p:xfrm>
          <a:off x="2683193" y="3497987"/>
          <a:ext cx="6874522" cy="511899"/>
        </p:xfrm>
        <a:graphic>
          <a:graphicData uri="http://schemas.openxmlformats.org/drawingml/2006/table">
            <a:tbl>
              <a:tblPr firstRow="1" bandRow="1">
                <a:tableStyleId>{CC7ACC2D-E1B6-4A01-E69A-5DE5165D9CA8}</a:tableStyleId>
              </a:tblPr>
              <a:tblGrid>
                <a:gridCol w="1155649"/>
                <a:gridCol w="1905190"/>
                <a:gridCol w="1908493"/>
                <a:gridCol w="1905191"/>
              </a:tblGrid>
              <a:tr h="511899">
                <a:tc>
                  <a:txBody>
                    <a:bodyPr/>
                    <a:lstStyle/>
                    <a:p>
                      <a:pPr marL="208775" marR="0" indent="0" eaLnBrk="0">
                        <a:lnSpc>
                          <a:spcPct val="99572"/>
                        </a:lnSpc>
                        <a:spcBef>
                          <a:spcPts val="921"/>
                        </a:spcBef>
                        <a:spcAft>
                          <a:spcPts val="470"/>
                        </a:spcAft>
                      </a:pPr>
                      <a:r>
                        <a:rPr lang="en-US" altLang="zh-CN" sz="1950" kern="0" spc="-15" baseline="0" noProof="0" dirty="0" smtClean="0">
                          <a:solidFill>
                            <a:srgbClr val="9933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950" kern="0" spc="0" baseline="0" noProof="0" dirty="0" smtClean="0">
                          <a:solidFill>
                            <a:srgbClr val="9933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9906" marR="9906" marT="126746" marB="9906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846"/>
                        </a:lnSpc>
                        <a:spcBef>
                          <a:spcPts val="837"/>
                        </a:spcBef>
                        <a:spcAft>
                          <a:spcPts val="470"/>
                        </a:spcAft>
                      </a:pPr>
                      <a:r>
                        <a:rPr lang="en-US" altLang="zh-CN" sz="1950" kern="0" spc="-5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地址码</a:t>
                      </a:r>
                      <a:r>
                        <a:rPr baseline="0" lang="en-US" altLang="zh-CN" sz="1950" kern="0" spc="-30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950" kern="0" spc="-2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906" marR="9906" marT="116586" marB="9906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8582" marR="0" indent="0" eaLnBrk="0">
                        <a:lnSpc>
                          <a:spcPct val="103846"/>
                        </a:lnSpc>
                        <a:spcBef>
                          <a:spcPts val="785"/>
                        </a:spcBef>
                        <a:spcAft>
                          <a:spcPts val="522"/>
                        </a:spcAft>
                      </a:pPr>
                      <a:r>
                        <a:rPr lang="en-US" altLang="zh-CN" sz="1950" kern="0" spc="-5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地址码</a:t>
                      </a:r>
                      <a:r>
                        <a:rPr baseline="0" lang="en-US" altLang="zh-CN" sz="1950" kern="0" spc="-30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950" kern="0" spc="-2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906" marR="9906" marT="109601" marB="9906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846"/>
                        </a:lnSpc>
                        <a:spcBef>
                          <a:spcPts val="811"/>
                        </a:spcBef>
                        <a:spcAft>
                          <a:spcPts val="496"/>
                        </a:spcAft>
                      </a:pPr>
                      <a:r>
                        <a:rPr lang="en-US" altLang="zh-CN" sz="1950" kern="0" spc="-5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地址码</a:t>
                      </a:r>
                      <a:r>
                        <a:rPr baseline="0" lang="en-US" altLang="zh-CN" sz="1950" kern="0" spc="-30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950" kern="0" spc="-2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906" marR="9906" marT="112776" marB="9906">
                    <a:lnL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8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6" name="Combination 316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317" name="VectorPath 317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318" name="VectorPath 318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319" name="TextBox319"/>
          <p:cNvSpPr txBox="1"/>
          <p:nvPr/>
        </p:nvSpPr>
        <p:spPr>
          <a:xfrm>
            <a:off x="262890" y="334147"/>
            <a:ext cx="11492230" cy="45688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026033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令格式三种编码方式</a:t>
            </a:r>
          </a:p>
          <a:p>
            <a:pPr marL="931151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78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indent="0" eaLnBrk="0">
              <a:lnSpc>
                <a:spcPct val="99468"/>
              </a:lnSpc>
              <a:spcAft>
                <a:spcPts val="886"/>
              </a:spcAft>
            </a:pPr>
            <a:r>
              <a:rPr lang="en-US" altLang="zh-CN" sz="23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23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）可变长度编码格式</a:t>
            </a:r>
          </a:p>
          <a:p>
            <a:pPr marL="0" marR="5681980" indent="0" eaLnBrk="0">
              <a:lnSpc>
                <a:spcPct val="98758"/>
              </a:lnSpc>
            </a:pPr>
            <a:r>
              <a:rPr lang="en-US" altLang="zh-CN" sz="3525" kern="0" spc="110" baseline="7431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用最少的二进制位来表示目标代</a:t>
            </a:r>
            <a:r>
              <a:rPr lang="en-US" altLang="zh-CN" sz="3525" kern="0" spc="90" baseline="7431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码；可能</a:t>
            </a:r>
            <a:r>
              <a:rPr baseline="7431" lang="en-US" altLang="zh-CN" sz="3525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525" kern="0" spc="-25" baseline="-6106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会</a:t>
            </a:r>
            <a:r>
              <a:rPr lang="en-US" altLang="zh-CN" sz="3525" kern="0" spc="0" baseline="-6106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使各条指令的字长和执行时间相差很大</a:t>
            </a:r>
          </a:p>
          <a:p>
            <a:pPr marL="0" marR="0" indent="0" eaLnBrk="0">
              <a:lnSpc>
                <a:spcPct val="22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24230" marR="0" indent="0" eaLnBrk="0">
              <a:lnSpc>
                <a:spcPct val="101063"/>
              </a:lnSpc>
              <a:spcAft>
                <a:spcPts val="130"/>
              </a:spcAft>
            </a:pPr>
            <a:r>
              <a:rPr lang="en-US" altLang="zh-CN" sz="23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23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）固定长度编码格式</a:t>
            </a:r>
          </a:p>
          <a:p>
            <a:pPr marL="367030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操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作类型和寻址方式一起编码到操作码中,有效地降低译码的复杂度，提高译码速度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5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66115" marR="0" indent="0" eaLnBrk="0">
              <a:lnSpc>
                <a:spcPct val="101063"/>
              </a:lnSpc>
              <a:spcAft>
                <a:spcPts val="130"/>
              </a:spcAft>
            </a:pPr>
            <a:r>
              <a:rPr lang="en-US" altLang="zh-CN" sz="23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  <a:r>
              <a:rPr lang="en-US" altLang="zh-CN" sz="23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）混合型编码格式</a:t>
            </a:r>
          </a:p>
          <a:p>
            <a:pPr marL="208915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提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供若干种固定的指令字长,以达到既能减少目标代码长度又能降低译码复杂度</a:t>
            </a:r>
          </a:p>
        </p:txBody>
      </p:sp>
      <p:sp>
        <p:nvSpPr>
          <p:cNvPr id="320" name="VectorPath 320"/>
          <p:cNvSpPr/>
          <p:nvPr/>
        </p:nvSpPr>
        <p:spPr>
          <a:xfrm>
            <a:off x="6839483" y="1559141"/>
            <a:ext cx="11658" cy="312636"/>
          </a:xfrm>
          <a:custGeom>
            <a:rect l="l" t="t" r="r" b="b"/>
            <a:pathLst>
              <a:path w="11658" h="312636">
                <a:moveTo>
                  <a:pt x="5829" y="5829"/>
                </a:moveTo>
                <a:lnTo>
                  <a:pt x="5829" y="306806"/>
                </a:lnTo>
              </a:path>
            </a:pathLst>
          </a:custGeom>
          <a:ln w="11659" cap="rnd" cmpd="sng">
            <a:solidFill>
              <a:srgbClr val="000000">
                <a:alpha val="100000"/>
              </a:srgbClr>
            </a:solidFill>
            <a:round/>
          </a:ln>
        </p:spPr>
      </p:sp>
      <p:pic>
        <p:nvPicPr>
          <p:cNvPr id="321" name="C7C388BB-53B2-45F5-ED08-A3E29B2C773B"/>
          <p:cNvPicPr>
            <a:picLocks noChangeAspect="1"/>
          </p:cNvPicPr>
          <p:nvPr/>
        </p:nvPicPr>
        <p:blipFill>
          <a:blip r:embed="rId2" cstate="print">
            <a:extLst>
              <a:ext uri="{6E84D6DF-B366-4B16-A7BA-08DB07CFCD59}"/>
            </a:extLst>
          </a:blip>
          <a:srcRect/>
          <a:stretch>
            <a:fillRect/>
          </a:stretch>
        </p:blipFill>
        <p:spPr>
          <a:xfrm>
            <a:off x="6306198" y="1631139"/>
            <a:ext cx="4762500" cy="209550"/>
          </a:xfrm>
          <a:prstGeom prst="rect">
            <a:avLst/>
          </a:prstGeom>
        </p:spPr>
      </p:pic>
      <p:grpSp>
        <p:nvGrpSpPr>
          <p:cNvPr id="322" name="Combination 322"/>
          <p:cNvGrpSpPr/>
          <p:nvPr/>
        </p:nvGrpSpPr>
        <p:grpSpPr>
          <a:xfrm>
            <a:off x="6158293" y="1559141"/>
            <a:ext cx="5221834" cy="312636"/>
            <a:chOff x="6158293" y="1559141"/>
            <a:chExt cx="5221834" cy="312636"/>
          </a:xfrm>
        </p:grpSpPr>
        <p:sp>
          <p:nvSpPr>
            <p:cNvPr id="323" name="VectorPath 323"/>
            <p:cNvSpPr/>
            <p:nvPr/>
          </p:nvSpPr>
          <p:spPr>
            <a:xfrm>
              <a:off x="6158293" y="1559141"/>
              <a:ext cx="5221834" cy="312636"/>
            </a:xfrm>
            <a:custGeom>
              <a:rect l="l" t="t" r="r" b="b"/>
              <a:pathLst>
                <a:path w="5221834" h="312636">
                  <a:moveTo>
                    <a:pt x="5829" y="5829"/>
                  </a:moveTo>
                  <a:lnTo>
                    <a:pt x="5216005" y="5829"/>
                  </a:lnTo>
                  <a:lnTo>
                    <a:pt x="5216005" y="306806"/>
                  </a:lnTo>
                  <a:lnTo>
                    <a:pt x="5829" y="306806"/>
                  </a:lnTo>
                  <a:lnTo>
                    <a:pt x="5829" y="5829"/>
                  </a:lnTo>
                </a:path>
              </a:pathLst>
            </a:custGeom>
            <a:ln w="1165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324" name="VectorPath 324"/>
            <p:cNvSpPr/>
            <p:nvPr/>
          </p:nvSpPr>
          <p:spPr>
            <a:xfrm>
              <a:off x="7758126" y="1559141"/>
              <a:ext cx="11658" cy="312636"/>
            </a:xfrm>
            <a:custGeom>
              <a:rect l="l" t="t" r="r" b="b"/>
              <a:pathLst>
                <a:path w="11658" h="312636">
                  <a:moveTo>
                    <a:pt x="5829" y="5829"/>
                  </a:moveTo>
                  <a:lnTo>
                    <a:pt x="5829" y="306806"/>
                  </a:lnTo>
                </a:path>
              </a:pathLst>
            </a:custGeom>
            <a:ln w="1165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325" name="VectorPath 325"/>
            <p:cNvSpPr/>
            <p:nvPr/>
          </p:nvSpPr>
          <p:spPr>
            <a:xfrm>
              <a:off x="8883080" y="1559141"/>
              <a:ext cx="11658" cy="312636"/>
            </a:xfrm>
            <a:custGeom>
              <a:rect l="l" t="t" r="r" b="b"/>
              <a:pathLst>
                <a:path w="11658" h="312636">
                  <a:moveTo>
                    <a:pt x="5829" y="5829"/>
                  </a:moveTo>
                  <a:lnTo>
                    <a:pt x="5829" y="306806"/>
                  </a:lnTo>
                </a:path>
              </a:pathLst>
            </a:custGeom>
            <a:ln w="1165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326" name="VectorPath 326"/>
            <p:cNvSpPr/>
            <p:nvPr/>
          </p:nvSpPr>
          <p:spPr>
            <a:xfrm>
              <a:off x="9324874" y="1559141"/>
              <a:ext cx="11658" cy="312636"/>
            </a:xfrm>
            <a:custGeom>
              <a:rect l="l" t="t" r="r" b="b"/>
              <a:pathLst>
                <a:path w="11658" h="312636">
                  <a:moveTo>
                    <a:pt x="5829" y="5829"/>
                  </a:moveTo>
                  <a:lnTo>
                    <a:pt x="5829" y="306806"/>
                  </a:lnTo>
                </a:path>
              </a:pathLst>
            </a:custGeom>
            <a:ln w="1165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327" name="VectorPath 327"/>
            <p:cNvSpPr/>
            <p:nvPr/>
          </p:nvSpPr>
          <p:spPr>
            <a:xfrm>
              <a:off x="10245460" y="1559141"/>
              <a:ext cx="11658" cy="312636"/>
            </a:xfrm>
            <a:custGeom>
              <a:rect l="l" t="t" r="r" b="b"/>
              <a:pathLst>
                <a:path w="11658" h="312636">
                  <a:moveTo>
                    <a:pt x="5829" y="5829"/>
                  </a:moveTo>
                  <a:lnTo>
                    <a:pt x="5829" y="306806"/>
                  </a:lnTo>
                </a:path>
              </a:pathLst>
            </a:custGeom>
            <a:ln w="11659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aphicFrame>
        <p:nvGraphicFramePr>
          <p:cNvPr id="328" name="Table328"/>
          <p:cNvGraphicFramePr>
            <a:graphicFrameLocks noGrp="1"/>
          </p:cNvGraphicFramePr>
          <p:nvPr/>
        </p:nvGraphicFramePr>
        <p:xfrm>
          <a:off x="3198788" y="4969447"/>
          <a:ext cx="4329595" cy="477774"/>
        </p:xfrm>
        <a:graphic>
          <a:graphicData uri="http://schemas.openxmlformats.org/drawingml/2006/table">
            <a:tbl>
              <a:tblPr firstRow="1" bandRow="1">
                <a:tableStyleId>{10CFEAE8-27DF-4E96-B258-98D9D8B47D38}</a:tableStyleId>
              </a:tblPr>
              <a:tblGrid>
                <a:gridCol w="1082395"/>
                <a:gridCol w="1459687"/>
                <a:gridCol w="1787513"/>
              </a:tblGrid>
              <a:tr h="477774">
                <a:tc>
                  <a:txBody>
                    <a:bodyPr/>
                    <a:lstStyle/>
                    <a:p>
                      <a:pPr marL="193815" marR="0" indent="0" eaLnBrk="0">
                        <a:lnSpc>
                          <a:spcPct val="99768"/>
                        </a:lnSpc>
                        <a:spcBef>
                          <a:spcPts val="888"/>
                        </a:spcBef>
                        <a:spcAft>
                          <a:spcPts val="406"/>
                        </a:spcAft>
                      </a:pPr>
                      <a:r>
                        <a:rPr lang="en-US" altLang="zh-CN" sz="1800" kern="0" spc="-15" baseline="0" noProof="0" dirty="0" smtClean="0">
                          <a:solidFill>
                            <a:srgbClr val="9933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9933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9265" marR="9265" marT="122295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727" marR="0" indent="0" eaLnBrk="0">
                        <a:lnSpc>
                          <a:spcPct val="99768"/>
                        </a:lnSpc>
                        <a:spcBef>
                          <a:spcPts val="913"/>
                        </a:spcBef>
                        <a:spcAft>
                          <a:spcPts val="381"/>
                        </a:spcAft>
                      </a:pPr>
                      <a:r>
                        <a:rPr lang="en-US" altLang="zh-CN" sz="1800" kern="0" spc="-15" baseline="0" noProof="0" dirty="0" smtClean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址描述符</a:t>
                      </a:r>
                    </a:p>
                  </a:txBody>
                  <a:tcPr marL="9265" marR="9265" marT="125470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9768"/>
                        </a:lnSpc>
                        <a:spcBef>
                          <a:spcPts val="985"/>
                        </a:spcBef>
                        <a:spcAft>
                          <a:spcPts val="309"/>
                        </a:spcAft>
                      </a:pPr>
                      <a:r>
                        <a:rPr lang="en-US" altLang="zh-CN" sz="180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址码</a:t>
                      </a:r>
                    </a:p>
                  </a:txBody>
                  <a:tcPr marL="9265" marR="9265" marT="134360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9" name="Table329"/>
          <p:cNvGraphicFramePr>
            <a:graphicFrameLocks noGrp="1"/>
          </p:cNvGraphicFramePr>
          <p:nvPr/>
        </p:nvGraphicFramePr>
        <p:xfrm>
          <a:off x="3198788" y="5687632"/>
          <a:ext cx="5789282" cy="477774"/>
        </p:xfrm>
        <a:graphic>
          <a:graphicData uri="http://schemas.openxmlformats.org/drawingml/2006/table">
            <a:tbl>
              <a:tblPr firstRow="1" bandRow="1">
                <a:tableStyleId>{E7381A92-17F0-4138-AC0E-1055AF385D8D}</a:tableStyleId>
              </a:tblPr>
              <a:tblGrid>
                <a:gridCol w="1082395"/>
                <a:gridCol w="1459687"/>
                <a:gridCol w="1462787"/>
                <a:gridCol w="1784414"/>
              </a:tblGrid>
              <a:tr h="477774">
                <a:tc>
                  <a:txBody>
                    <a:bodyPr/>
                    <a:lstStyle/>
                    <a:p>
                      <a:pPr marL="193815" marR="0" indent="0" eaLnBrk="0">
                        <a:lnSpc>
                          <a:spcPct val="99768"/>
                        </a:lnSpc>
                        <a:spcBef>
                          <a:spcPts val="864"/>
                        </a:spcBef>
                        <a:spcAft>
                          <a:spcPts val="430"/>
                        </a:spcAft>
                      </a:pPr>
                      <a:r>
                        <a:rPr lang="en-US" altLang="zh-CN" sz="1800" kern="0" spc="-15" baseline="0" noProof="0" dirty="0" smtClean="0">
                          <a:solidFill>
                            <a:srgbClr val="9933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9933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9265" marR="9265" marT="119120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532" marR="0" indent="0" eaLnBrk="0">
                        <a:lnSpc>
                          <a:spcPct val="104398"/>
                        </a:lnSpc>
                        <a:spcBef>
                          <a:spcPts val="835"/>
                        </a:spcBef>
                        <a:spcAft>
                          <a:spcPts val="381"/>
                        </a:spcAft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地址描述符</a:t>
                      </a:r>
                      <a:r>
                        <a:rPr baseline="0" lang="en-US" altLang="zh-CN" sz="1800" kern="0" spc="-265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800" kern="0" spc="0" baseline="0" b="1" noProof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265" marR="9265" marT="115310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0619" marR="0" indent="0" eaLnBrk="0">
                        <a:lnSpc>
                          <a:spcPct val="104398"/>
                        </a:lnSpc>
                        <a:spcBef>
                          <a:spcPts val="811"/>
                        </a:spcBef>
                        <a:spcAft>
                          <a:spcPts val="406"/>
                        </a:spcAft>
                      </a:pPr>
                      <a:r>
                        <a:rPr lang="en-US" altLang="zh-CN" sz="1800" kern="0" spc="0" baseline="0" noProof="0" dirty="0" smtClean="0">
                          <a:solidFill>
                            <a:srgbClr val="008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地址描述符</a:t>
                      </a:r>
                      <a:r>
                        <a:rPr baseline="0" lang="en-US" altLang="zh-CN" sz="1800" kern="0" spc="-265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800" kern="0" spc="0" baseline="0" b="1" noProof="0" dirty="0" smtClean="0">
                          <a:solidFill>
                            <a:srgbClr val="008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265" marR="9265" marT="112135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98430" marR="0" indent="0" eaLnBrk="0">
                        <a:lnSpc>
                          <a:spcPct val="99768"/>
                        </a:lnSpc>
                        <a:spcBef>
                          <a:spcPts val="864"/>
                        </a:spcBef>
                        <a:spcAft>
                          <a:spcPts val="430"/>
                        </a:spcAft>
                      </a:pPr>
                      <a:r>
                        <a:rPr lang="en-US" altLang="zh-CN" sz="180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</a:t>
                      </a:r>
                      <a:r>
                        <a:rPr lang="en-US" altLang="zh-CN" sz="180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址码</a:t>
                      </a:r>
                    </a:p>
                  </a:txBody>
                  <a:tcPr marL="9265" marR="9265" marT="119120" marB="9265">
                    <a:lnL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52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30" name="DA769FCF-D9FE-40B8-2F69-34A2423313E3"/>
          <p:cNvPicPr>
            <a:picLocks noChangeAspect="1"/>
          </p:cNvPicPr>
          <p:nvPr/>
        </p:nvPicPr>
        <p:blipFill>
          <a:blip r:embed="rId3" cstate="print">
            <a:extLst>
              <a:ext uri="{3B9D11FE-B17C-411B-7645-160B734B433C}"/>
            </a:extLst>
          </a:blip>
          <a:srcRect/>
          <a:stretch>
            <a:fillRect/>
          </a:stretch>
        </p:blipFill>
        <p:spPr>
          <a:xfrm>
            <a:off x="3189523" y="6378074"/>
            <a:ext cx="6143625" cy="485775"/>
          </a:xfrm>
          <a:prstGeom prst="rect">
            <a:avLst/>
          </a:prstGeom>
        </p:spPr>
      </p:pic>
      <p:sp>
        <p:nvSpPr>
          <p:cNvPr id="331" name="TextBox331"/>
          <p:cNvSpPr txBox="1"/>
          <p:nvPr/>
        </p:nvSpPr>
        <p:spPr>
          <a:xfrm>
            <a:off x="3412173" y="6525959"/>
            <a:ext cx="2167141" cy="277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1157"/>
              </a:lnSpc>
              <a:spcAft>
                <a:spcPts val="0"/>
              </a:spcAft>
            </a:pPr>
            <a:r>
              <a:rPr lang="en-US" altLang="zh-CN" sz="1800" kern="0" spc="0" baseline="0" noProof="0" dirty="0" smtClean="0">
                <a:solidFill>
                  <a:srgbClr val="9933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操作码</a:t>
            </a:r>
            <a:r>
              <a:rPr baseline="0" lang="en-US" altLang="zh-CN" sz="18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800" kern="0" spc="0" baseline="0" noProof="0" dirty="0" smtClean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地址描述符</a:t>
            </a:r>
          </a:p>
        </p:txBody>
      </p:sp>
      <p:sp>
        <p:nvSpPr>
          <p:cNvPr id="332" name="TextBox332"/>
          <p:cNvSpPr txBox="1"/>
          <p:nvPr/>
        </p:nvSpPr>
        <p:spPr>
          <a:xfrm>
            <a:off x="6229503" y="6525372"/>
            <a:ext cx="873874" cy="28400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472"/>
              </a:lnSpc>
            </a:pPr>
            <a:r>
              <a:rPr lang="en-US" altLang="zh-CN" sz="1800" kern="0" spc="-2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地址码</a:t>
            </a:r>
            <a:r>
              <a:rPr baseline="0" lang="en-US" altLang="zh-CN" sz="1800" kern="0" spc="-27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8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3" name="TextBox333"/>
          <p:cNvSpPr txBox="1"/>
          <p:nvPr/>
        </p:nvSpPr>
        <p:spPr>
          <a:xfrm>
            <a:off x="8017002" y="6519199"/>
            <a:ext cx="873888" cy="28400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472"/>
              </a:lnSpc>
            </a:pPr>
            <a:r>
              <a:rPr lang="en-US" altLang="zh-CN" sz="1800" kern="0" spc="-2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地址码</a:t>
            </a:r>
            <a:r>
              <a:rPr baseline="0" lang="en-US" altLang="zh-CN" sz="1800" kern="0" spc="-27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8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97A7F861-1FC6-4F20-3D8E-0B01DF6D2445}"/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VectorPath 334"/>
          <p:cNvSpPr/>
          <p:nvPr/>
        </p:nvSpPr>
        <p:spPr>
          <a:xfrm>
            <a:off x="7885214" y="5436794"/>
            <a:ext cx="2937319" cy="574840"/>
          </a:xfrm>
          <a:custGeom>
            <a:rect l="l" t="t" r="r" b="b"/>
            <a:pathLst>
              <a:path w="2937319" h="574840">
                <a:moveTo>
                  <a:pt x="0" y="0"/>
                </a:moveTo>
                <a:lnTo>
                  <a:pt x="2937319" y="0"/>
                </a:lnTo>
                <a:lnTo>
                  <a:pt x="2937319" y="574840"/>
                </a:lnTo>
                <a:lnTo>
                  <a:pt x="0" y="57484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</p:spPr>
      </p:sp>
      <p:sp>
        <p:nvSpPr>
          <p:cNvPr id="335" name="VectorPath 335"/>
          <p:cNvSpPr/>
          <p:nvPr/>
        </p:nvSpPr>
        <p:spPr>
          <a:xfrm>
            <a:off x="8672336" y="4861954"/>
            <a:ext cx="2150199" cy="574840"/>
          </a:xfrm>
          <a:custGeom>
            <a:rect l="l" t="t" r="r" b="b"/>
            <a:pathLst>
              <a:path w="2150199" h="574840">
                <a:moveTo>
                  <a:pt x="0" y="0"/>
                </a:moveTo>
                <a:lnTo>
                  <a:pt x="2150199" y="0"/>
                </a:lnTo>
                <a:lnTo>
                  <a:pt x="2150199" y="574840"/>
                </a:lnTo>
                <a:lnTo>
                  <a:pt x="0" y="574840"/>
                </a:lnTo>
                <a:lnTo>
                  <a:pt x="0" y="0"/>
                </a:lnTo>
              </a:path>
            </a:pathLst>
          </a:custGeom>
          <a:solidFill>
            <a:srgbClr val="CCFFCC">
              <a:alpha val="100000"/>
            </a:srgbClr>
          </a:solidFill>
        </p:spPr>
      </p:sp>
      <p:sp>
        <p:nvSpPr>
          <p:cNvPr id="336" name="VectorPath 336"/>
          <p:cNvSpPr/>
          <p:nvPr/>
        </p:nvSpPr>
        <p:spPr>
          <a:xfrm>
            <a:off x="6541338" y="5424030"/>
            <a:ext cx="1343876" cy="619557"/>
          </a:xfrm>
          <a:custGeom>
            <a:rect l="l" t="t" r="r" b="b"/>
            <a:pathLst>
              <a:path w="1343876" h="619557">
                <a:moveTo>
                  <a:pt x="0" y="0"/>
                </a:moveTo>
                <a:lnTo>
                  <a:pt x="1343876" y="0"/>
                </a:lnTo>
                <a:lnTo>
                  <a:pt x="1343876" y="619557"/>
                </a:lnTo>
                <a:lnTo>
                  <a:pt x="0" y="619557"/>
                </a:lnTo>
                <a:lnTo>
                  <a:pt x="0" y="0"/>
                </a:lnTo>
              </a:path>
            </a:pathLst>
          </a:custGeom>
          <a:solidFill>
            <a:srgbClr val="FFCC00">
              <a:alpha val="100000"/>
            </a:srgbClr>
          </a:solidFill>
        </p:spPr>
      </p:sp>
      <p:sp>
        <p:nvSpPr>
          <p:cNvPr id="337" name="VectorPath 337"/>
          <p:cNvSpPr/>
          <p:nvPr/>
        </p:nvSpPr>
        <p:spPr>
          <a:xfrm>
            <a:off x="10912120" y="5992482"/>
            <a:ext cx="1171092" cy="581228"/>
          </a:xfrm>
          <a:custGeom>
            <a:rect l="l" t="t" r="r" b="b"/>
            <a:pathLst>
              <a:path w="1171092" h="581228">
                <a:moveTo>
                  <a:pt x="0" y="0"/>
                </a:moveTo>
                <a:lnTo>
                  <a:pt x="1171092" y="0"/>
                </a:lnTo>
                <a:lnTo>
                  <a:pt x="1171092" y="581228"/>
                </a:lnTo>
                <a:lnTo>
                  <a:pt x="0" y="581228"/>
                </a:lnTo>
                <a:lnTo>
                  <a:pt x="0" y="0"/>
                </a:lnTo>
              </a:path>
            </a:pathLst>
          </a:custGeom>
          <a:solidFill>
            <a:srgbClr val="FFCC00">
              <a:alpha val="100000"/>
            </a:srgbClr>
          </a:solidFill>
        </p:spPr>
      </p:sp>
      <p:sp>
        <p:nvSpPr>
          <p:cNvPr id="338" name="VectorPath 338"/>
          <p:cNvSpPr/>
          <p:nvPr/>
        </p:nvSpPr>
        <p:spPr>
          <a:xfrm>
            <a:off x="6662928" y="5449571"/>
            <a:ext cx="1164692" cy="542912"/>
          </a:xfrm>
          <a:custGeom>
            <a:rect l="l" t="t" r="r" b="b"/>
            <a:pathLst>
              <a:path w="1164692" h="542912">
                <a:moveTo>
                  <a:pt x="0" y="0"/>
                </a:moveTo>
                <a:lnTo>
                  <a:pt x="1164692" y="0"/>
                </a:lnTo>
                <a:lnTo>
                  <a:pt x="1164692" y="542912"/>
                </a:lnTo>
                <a:lnTo>
                  <a:pt x="0" y="542912"/>
                </a:lnTo>
                <a:lnTo>
                  <a:pt x="0" y="0"/>
                </a:lnTo>
              </a:path>
            </a:pathLst>
          </a:custGeom>
          <a:solidFill>
            <a:srgbClr val="FFCC00">
              <a:alpha val="100000"/>
            </a:srgbClr>
          </a:solidFill>
        </p:spPr>
      </p:sp>
      <p:graphicFrame>
        <p:nvGraphicFramePr>
          <p:cNvPr id="339" name="Table339"/>
          <p:cNvGraphicFramePr>
            <a:graphicFrameLocks noGrp="1"/>
          </p:cNvGraphicFramePr>
          <p:nvPr/>
        </p:nvGraphicFramePr>
        <p:xfrm>
          <a:off x="6541338" y="4505342"/>
          <a:ext cx="5599468" cy="2074756"/>
        </p:xfrm>
        <a:graphic>
          <a:graphicData uri="http://schemas.openxmlformats.org/drawingml/2006/table">
            <a:tbl>
              <a:tblPr firstRow="1" bandRow="1">
                <a:tableStyleId>{9DCCE77D-2505-44FF-49AB-24B54F1F41F7}</a:tableStyleId>
              </a:tblPr>
              <a:tblGrid>
                <a:gridCol w="1343876"/>
                <a:gridCol w="787120"/>
                <a:gridCol w="2124596"/>
                <a:gridCol w="1343876"/>
              </a:tblGrid>
              <a:tr h="347380">
                <a:tc gridSpan="4"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9122"/>
                        </a:lnSpc>
                        <a:spcAft>
                          <a:spcPts val="381"/>
                        </a:spcAft>
                      </a:pPr>
                      <a:r>
                        <a:rPr lang="en-US" altLang="zh-CN" sz="1900" kern="0" spc="-25" baseline="0" noProof="0" dirty="0" smtClean="0">
                          <a:solidFill>
                            <a:srgbClr val="FF66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定长指令字长度</a:t>
                      </a:r>
                      <a:r>
                        <a:rPr baseline="0" lang="en-US" altLang="zh-CN" sz="1900" kern="0" spc="-29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FF66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L</a:t>
                      </a:r>
                    </a:p>
                  </a:txBody>
                  <a:tcPr marL="9589" marR="9589" marT="9588" marB="0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5700">
                <a:tc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11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723278" marR="0" indent="0" eaLnBrk="0">
                        <a:lnSpc>
                          <a:spcPct val="98026"/>
                        </a:lnSpc>
                        <a:spcAft>
                          <a:spcPts val="756"/>
                        </a:spcAft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9589" marR="9589" marT="9588" marB="9588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489624" marR="0" indent="0" eaLnBrk="0">
                        <a:lnSpc>
                          <a:spcPct val="98026"/>
                        </a:lnSpc>
                        <a:spcAft>
                          <a:spcPts val="857"/>
                        </a:spcAft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空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白浪费</a:t>
                      </a:r>
                    </a:p>
                  </a:txBody>
                  <a:tcPr marL="9589" marR="9589" marT="9588" marB="9588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eaLnBrk="0">
                        <a:lnSpc>
                          <a:spcPct val="11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97650" marR="0" indent="0" eaLnBrk="0">
                        <a:lnSpc>
                          <a:spcPct val="100000"/>
                        </a:lnSpc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址码</a:t>
                      </a:r>
                    </a:p>
                    <a:p>
                      <a:pPr marL="0" marR="0" indent="0" eaLnBrk="0">
                        <a:lnSpc>
                          <a:spcPct val="19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97650" marR="0" indent="0" eaLnBrk="0">
                        <a:lnSpc>
                          <a:spcPct val="100000"/>
                        </a:lnSpc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址码</a:t>
                      </a:r>
                    </a:p>
                    <a:p>
                      <a:pPr marL="0" marR="0" indent="0" eaLnBrk="0">
                        <a:lnSpc>
                          <a:spcPct val="174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97650" marR="0" indent="0" eaLnBrk="0">
                        <a:lnSpc>
                          <a:spcPct val="99780"/>
                        </a:lnSpc>
                        <a:spcAft>
                          <a:spcPts val="798"/>
                        </a:spcAft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地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址码</a:t>
                      </a:r>
                    </a:p>
                  </a:txBody>
                  <a:tcPr marL="9589" marR="9589" marT="9588" marB="9588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57903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2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300927" marR="0" indent="0" eaLnBrk="0">
                        <a:lnSpc>
                          <a:spcPct val="99561"/>
                        </a:lnSpc>
                        <a:spcAft>
                          <a:spcPts val="689"/>
                        </a:spcAft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9589" marR="9589" marT="9589" marB="9588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10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860794" marR="0" indent="0" eaLnBrk="0">
                        <a:lnSpc>
                          <a:spcPct val="101754"/>
                        </a:lnSpc>
                        <a:spcAft>
                          <a:spcPts val="840"/>
                        </a:spcAft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空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白浪费</a:t>
                      </a:r>
                    </a:p>
                  </a:txBody>
                  <a:tcPr marL="9589" marR="9589" marT="9589" marB="9588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640">
                <a:tc gridSpan="3">
                  <a:txBody>
                    <a:bodyPr/>
                    <a:lstStyle/>
                    <a:p>
                      <a:pPr marL="0" marR="0" indent="0" eaLnBrk="0">
                        <a:lnSpc>
                          <a:spcPct val="11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772780" marR="0" indent="0" eaLnBrk="0">
                        <a:lnSpc>
                          <a:spcPct val="101973"/>
                        </a:lnSpc>
                        <a:spcAft>
                          <a:spcPts val="647"/>
                        </a:spcAft>
                      </a:pPr>
                      <a:r>
                        <a:rPr lang="en-US" altLang="zh-CN" sz="1900" kern="0" spc="-15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900" kern="0" spc="0" baseline="0" noProof="0" dirty="0" smtClean="0">
                          <a:solidFill>
                            <a:srgbClr val="333399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9589" marR="9589" marT="9588" marB="9589"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17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40" name="Combination 340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341" name="VectorPath 341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342" name="VectorPath 342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343" name="TextBox343"/>
          <p:cNvSpPr txBox="1"/>
          <p:nvPr/>
        </p:nvSpPr>
        <p:spPr>
          <a:xfrm>
            <a:off x="296545" y="334147"/>
            <a:ext cx="10709910" cy="480218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992378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令操作码的优化</a:t>
            </a:r>
          </a:p>
          <a:p>
            <a:pPr marL="897496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1308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2836"/>
              </a:lnSpc>
              <a:spcAft>
                <a:spcPts val="815"/>
              </a:spcAft>
            </a:pPr>
            <a:r>
              <a:rPr lang="en-US" altLang="zh-CN" sz="2350" kern="0" spc="-15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</a:t>
            </a:r>
            <a:r>
              <a:rPr lang="en-US" altLang="zh-CN" sz="23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：定长操作码（</a:t>
            </a:r>
            <a:r>
              <a:rPr lang="en-US" altLang="zh-CN" sz="235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固定长度的操作码）</a:t>
            </a:r>
          </a:p>
          <a:p>
            <a:pPr marL="24892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750" kern="0" spc="0" baseline="0" noProof="0" dirty="0" smtClean="0">
                <a:solidFill>
                  <a:srgbClr val="9933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RISC</a:t>
            </a:r>
            <a:r>
              <a:rPr lang="en-US" altLang="zh-CN" sz="27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结构的计算机）</a:t>
            </a:r>
          </a:p>
          <a:p>
            <a:pPr marL="0" marR="0" indent="0" eaLnBrk="0">
              <a:lnSpc>
                <a:spcPct val="14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109345" marR="1778000" indent="0" eaLnBrk="0">
              <a:lnSpc>
                <a:spcPct val="143106"/>
              </a:lnSpc>
            </a:pPr>
            <a:r>
              <a:rPr lang="en-US" altLang="zh-CN" sz="2750" kern="0" spc="20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保证操作码的</a:t>
            </a:r>
            <a:r>
              <a:rPr lang="en-US" altLang="zh-CN" sz="2750" kern="0" spc="20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译码速度、减少译码的复杂度。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以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程序的存储空间为代价来换取硬件实现上的好处</a:t>
            </a:r>
          </a:p>
          <a:p>
            <a:pPr marL="62865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指令字的宽度固定的情况</a:t>
            </a:r>
          </a:p>
          <a:p>
            <a:pPr marL="0" marR="0" indent="0" eaLnBrk="0">
              <a:lnSpc>
                <a:spcPct val="15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371600" marR="0" indent="-262255" eaLnBrk="0">
              <a:lnSpc>
                <a:spcPct val="121212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地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址码的长度和个数固定，则操作码的缩短并不能带来好处，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只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是使指令字中出现空白浪费</a:t>
            </a:r>
          </a:p>
        </p:txBody>
      </p:sp>
    </p:spTree>
    <p:extLst>
      <p:ext uri="{47E3C51F-C5D6-4B59-E414-84FFF5FFCE5B}"/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Combination 344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345" name="VectorPath 345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346" name="VectorPath 346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pic>
        <p:nvPicPr>
          <p:cNvPr id="347" name="42CFACE2-2E14-47F8-2AB5-BE280D61B0EC"/>
          <p:cNvPicPr>
            <a:picLocks noChangeAspect="1"/>
          </p:cNvPicPr>
          <p:nvPr/>
        </p:nvPicPr>
        <p:blipFill>
          <a:blip r:embed="rId2" cstate="print">
            <a:extLst>
              <a:ext uri="{71CDEFCA-0ED2-4F6D-9423-AEA6A629F0AF}"/>
            </a:extLst>
          </a:blip>
          <a:srcRect/>
          <a:stretch>
            <a:fillRect/>
          </a:stretch>
        </p:blipFill>
        <p:spPr>
          <a:xfrm>
            <a:off x="1416050" y="749491"/>
            <a:ext cx="352425" cy="1057275"/>
          </a:xfrm>
          <a:prstGeom prst="rect">
            <a:avLst/>
          </a:prstGeom>
        </p:spPr>
      </p:pic>
      <p:pic>
        <p:nvPicPr>
          <p:cNvPr id="348" name="4BFA89E5-D11C-4978-4E2C-228DC7BAEF64"/>
          <p:cNvPicPr>
            <a:picLocks noChangeAspect="1"/>
          </p:cNvPicPr>
          <p:nvPr/>
        </p:nvPicPr>
        <p:blipFill>
          <a:blip r:embed="rId3" cstate="print">
            <a:extLst>
              <a:ext uri="{768A0E22-C602-454C-9675-105C53D15DE4}"/>
            </a:extLst>
          </a:blip>
          <a:srcRect/>
          <a:stretch>
            <a:fillRect/>
          </a:stretch>
        </p:blipFill>
        <p:spPr>
          <a:xfrm>
            <a:off x="1781175" y="749491"/>
            <a:ext cx="733425" cy="1057275"/>
          </a:xfrm>
          <a:prstGeom prst="rect">
            <a:avLst/>
          </a:prstGeom>
        </p:spPr>
      </p:pic>
      <p:sp>
        <p:nvSpPr>
          <p:cNvPr id="349" name="TextBox349"/>
          <p:cNvSpPr txBox="1"/>
          <p:nvPr/>
        </p:nvSpPr>
        <p:spPr>
          <a:xfrm>
            <a:off x="697475" y="334147"/>
            <a:ext cx="10439792" cy="51771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591448" marR="0" indent="0" eaLnBrk="0">
              <a:lnSpc>
                <a:spcPct val="99242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令操作码的优化</a:t>
            </a:r>
          </a:p>
          <a:p>
            <a:pPr marL="496567" marR="0" indent="0" eaLnBrk="0">
              <a:lnSpc>
                <a:spcPct val="83333"/>
              </a:lnSpc>
            </a:pPr>
            <a:r>
              <a:rPr lang="en-US" altLang="zh-CN" sz="2100" kern="0" spc="150" baseline="-6313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</a:t>
            </a:r>
            <a:r>
              <a:rPr baseline="-6313" lang="en-US" altLang="zh-CN" sz="2100" kern="0" spc="170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110" baseline="-6313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nt</a:t>
            </a:r>
            <a:r>
              <a:rPr baseline="-6313" lang="en-US" altLang="zh-CN" sz="2100" kern="0" spc="552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100" kern="0" spc="110" baseline="-6313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22499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18575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优</a:t>
            </a:r>
            <a:r>
              <a:rPr lang="en-US" altLang="zh-CN" sz="2750" kern="0" spc="0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化</a:t>
            </a:r>
            <a:r>
              <a:rPr lang="en-US" altLang="zh-CN" sz="27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：如何用</a:t>
            </a:r>
            <a:r>
              <a:rPr lang="en-US" altLang="zh-CN" sz="2750" kern="0" spc="0" baseline="0" b="1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最短的位数</a:t>
            </a:r>
            <a:r>
              <a:rPr lang="en-US" altLang="zh-CN" sz="27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来表示指令的操作信息和地址信息</a:t>
            </a:r>
          </a:p>
          <a:p>
            <a:pPr marL="0" marR="0" indent="0" eaLnBrk="0">
              <a:lnSpc>
                <a:spcPct val="304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900" i="1" kern="0" spc="-2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例：等长扩展法</a:t>
            </a:r>
            <a:r>
              <a:rPr lang="en-US" altLang="zh-CN" sz="2900" i="1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、哈夫曼编码</a:t>
            </a:r>
          </a:p>
          <a:p>
            <a:pPr marL="0" marR="0" indent="0" eaLnBrk="0">
              <a:lnSpc>
                <a:spcPct val="33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5350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衡</a:t>
            </a:r>
            <a:r>
              <a:rPr lang="en-US" altLang="zh-CN" sz="2750" kern="0" spc="0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量标准：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看哪种编码法能使平均码长最短</a:t>
            </a:r>
          </a:p>
          <a:p>
            <a:pPr marL="0" marR="0" indent="0" eaLnBrk="0">
              <a:lnSpc>
                <a:spcPct val="28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53500" marR="796925" indent="0" eaLnBrk="0">
              <a:lnSpc>
                <a:spcPct val="10090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在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早期的计算机上，为了便于分级译码，一般都采用</a:t>
            </a:r>
            <a:r>
              <a:rPr lang="en-US" altLang="zh-CN" sz="275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等长</a:t>
            </a:r>
            <a:r>
              <a:rPr baseline="0" lang="en-US" altLang="zh-CN" sz="27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扩</a:t>
            </a:r>
            <a:r>
              <a:rPr lang="en-US" altLang="zh-CN" sz="275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展码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</p:txBody>
      </p:sp>
      <p:pic>
        <p:nvPicPr>
          <p:cNvPr id="350" name="0017989F-5F80-414A-A783-5827C4F049C2"/>
          <p:cNvPicPr>
            <a:picLocks noChangeAspect="1"/>
          </p:cNvPicPr>
          <p:nvPr/>
        </p:nvPicPr>
        <p:blipFill>
          <a:blip r:embed="rId4" cstate="print">
            <a:extLst>
              <a:ext uri="{57C1FAB3-6F09-45C2-5AAE-E92DB510ED6C}"/>
            </a:extLst>
          </a:blip>
          <a:srcRect/>
          <a:stretch>
            <a:fillRect/>
          </a:stretch>
        </p:blipFill>
        <p:spPr>
          <a:xfrm>
            <a:off x="2530475" y="749491"/>
            <a:ext cx="2238375" cy="1057275"/>
          </a:xfrm>
          <a:prstGeom prst="rect">
            <a:avLst/>
          </a:prstGeom>
        </p:spPr>
      </p:pic>
    </p:spTree>
    <p:extLst>
      <p:ext uri="{6C9DB9EB-C949-4AC9-968C-EB34A5B65C29}"/>
    </p:extLst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VectorPath 351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352" name="TextBox352"/>
          <p:cNvSpPr txBox="1"/>
          <p:nvPr/>
        </p:nvSpPr>
        <p:spPr>
          <a:xfrm>
            <a:off x="785495" y="263678"/>
            <a:ext cx="8667750" cy="113317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578"/>
              </a:lnSpc>
            </a:pPr>
            <a:r>
              <a:rPr lang="en-US" altLang="zh-CN" sz="3975" kern="0" spc="-25" baseline="1514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设</a:t>
            </a:r>
            <a:r>
              <a:rPr lang="en-US" altLang="zh-CN" sz="3975" kern="0" spc="0" baseline="1514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计一套指令系统格式，能满足下列寻址类型的要求：</a:t>
            </a:r>
          </a:p>
          <a:p>
            <a:pPr marL="0" marR="0" indent="0" eaLnBrk="0">
              <a:lnSpc>
                <a:spcPct val="176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09600" marR="0" indent="-609600" eaLnBrk="0" lvl="0">
              <a:lnSpc>
                <a:spcPct val="101257"/>
              </a:lnSpc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650" kern="0" spc="-1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三</a:t>
            </a:r>
            <a:r>
              <a:rPr lang="en-US" altLang="zh-CN" sz="26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地址指令</a:t>
            </a:r>
            <a:r>
              <a:rPr lang="en-US" altLang="zh-CN" sz="26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  <a:r>
              <a:rPr lang="en-US" altLang="zh-CN" sz="26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条；二地址指令</a:t>
            </a:r>
            <a:r>
              <a:rPr lang="en-US" altLang="zh-CN" sz="265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  <a:r>
              <a:rPr lang="en-US" altLang="zh-CN" sz="265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</a:t>
            </a:r>
          </a:p>
        </p:txBody>
      </p:sp>
      <p:sp>
        <p:nvSpPr>
          <p:cNvPr id="353" name="VectorPath 353"/>
          <p:cNvSpPr/>
          <p:nvPr/>
        </p:nvSpPr>
        <p:spPr>
          <a:xfrm>
            <a:off x="3902875" y="1599565"/>
            <a:ext cx="5177486" cy="514350"/>
          </a:xfrm>
          <a:custGeom>
            <a:rect l="l" t="t" r="r" b="b"/>
            <a:pathLst>
              <a:path w="5177486" h="514350">
                <a:moveTo>
                  <a:pt x="5177486" y="514350"/>
                </a:moveTo>
                <a:lnTo>
                  <a:pt x="0" y="514350"/>
                </a:lnTo>
                <a:lnTo>
                  <a:pt x="0" y="0"/>
                </a:lnTo>
                <a:lnTo>
                  <a:pt x="5177486" y="0"/>
                </a:lnTo>
                <a:moveTo>
                  <a:pt x="9525" y="9525"/>
                </a:moveTo>
                <a:lnTo>
                  <a:pt x="9525" y="504825"/>
                </a:lnTo>
                <a:lnTo>
                  <a:pt x="5167961" y="504825"/>
                </a:lnTo>
                <a:lnTo>
                  <a:pt x="5167961" y="9525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354" name="VectorPath 354"/>
          <p:cNvSpPr/>
          <p:nvPr/>
        </p:nvSpPr>
        <p:spPr>
          <a:xfrm>
            <a:off x="3970020" y="2820111"/>
            <a:ext cx="3152775" cy="1186700"/>
          </a:xfrm>
          <a:custGeom>
            <a:rect l="l" t="t" r="r" b="b"/>
            <a:pathLst>
              <a:path w="3152775" h="1186700">
                <a:moveTo>
                  <a:pt x="3152775" y="1186700"/>
                </a:moveTo>
                <a:lnTo>
                  <a:pt x="0" y="1186700"/>
                </a:lnTo>
                <a:lnTo>
                  <a:pt x="0" y="0"/>
                </a:lnTo>
                <a:lnTo>
                  <a:pt x="3152775" y="0"/>
                </a:lnTo>
                <a:moveTo>
                  <a:pt x="28575" y="28575"/>
                </a:moveTo>
                <a:lnTo>
                  <a:pt x="28575" y="1158126"/>
                </a:lnTo>
                <a:lnTo>
                  <a:pt x="3124200" y="1158126"/>
                </a:lnTo>
                <a:lnTo>
                  <a:pt x="3124200" y="28575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pic>
        <p:nvPicPr>
          <p:cNvPr id="355" name="F75E4337-0995-4419-3117-D07B8065796D"/>
          <p:cNvPicPr>
            <a:picLocks noChangeAspect="1"/>
          </p:cNvPicPr>
          <p:nvPr/>
        </p:nvPicPr>
        <p:blipFill>
          <a:blip r:embed="rId2" cstate="print">
            <a:extLst>
              <a:ext uri="{72575BAC-0BB8-433E-4118-C3450EF2B480}"/>
            </a:extLst>
          </a:blip>
          <a:srcRect/>
          <a:stretch>
            <a:fillRect/>
          </a:stretch>
        </p:blipFill>
        <p:spPr>
          <a:xfrm>
            <a:off x="4685348" y="2724484"/>
            <a:ext cx="190500" cy="742950"/>
          </a:xfrm>
          <a:prstGeom prst="rect">
            <a:avLst/>
          </a:prstGeom>
        </p:spPr>
      </p:pic>
      <p:sp>
        <p:nvSpPr>
          <p:cNvPr id="356" name="TextBox356"/>
          <p:cNvSpPr txBox="1"/>
          <p:nvPr/>
        </p:nvSpPr>
        <p:spPr>
          <a:xfrm>
            <a:off x="5796597" y="2748228"/>
            <a:ext cx="256285" cy="4188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57" name="TextBox357"/>
          <p:cNvSpPr txBox="1"/>
          <p:nvPr/>
        </p:nvSpPr>
        <p:spPr>
          <a:xfrm>
            <a:off x="6053138" y="2936835"/>
            <a:ext cx="115887" cy="27417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8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58" name="TextBox358"/>
          <p:cNvSpPr txBox="1"/>
          <p:nvPr/>
        </p:nvSpPr>
        <p:spPr>
          <a:xfrm>
            <a:off x="5796597" y="2748228"/>
            <a:ext cx="372428" cy="12365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6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91346"/>
              </a:lnSpc>
              <a:spcAft>
                <a:spcPts val="1125"/>
              </a:spcAft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kern="0" spc="0" baseline="-2037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indent="0" eaLnBrk="0">
              <a:lnSpc>
                <a:spcPct val="99115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kern="0" spc="0" baseline="-11111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59" name="VectorPath 359"/>
          <p:cNvSpPr/>
          <p:nvPr/>
        </p:nvSpPr>
        <p:spPr>
          <a:xfrm>
            <a:off x="4137025" y="4717796"/>
            <a:ext cx="3152775" cy="1677620"/>
          </a:xfrm>
          <a:custGeom>
            <a:rect l="l" t="t" r="r" b="b"/>
            <a:pathLst>
              <a:path w="3152775" h="1677620">
                <a:moveTo>
                  <a:pt x="3152775" y="1677619"/>
                </a:moveTo>
                <a:lnTo>
                  <a:pt x="0" y="1677619"/>
                </a:lnTo>
                <a:lnTo>
                  <a:pt x="0" y="0"/>
                </a:lnTo>
                <a:lnTo>
                  <a:pt x="3152775" y="0"/>
                </a:lnTo>
                <a:moveTo>
                  <a:pt x="28575" y="28575"/>
                </a:moveTo>
                <a:lnTo>
                  <a:pt x="28575" y="1649044"/>
                </a:lnTo>
                <a:lnTo>
                  <a:pt x="3124200" y="1649044"/>
                </a:lnTo>
                <a:lnTo>
                  <a:pt x="3124200" y="28575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graphicFrame>
        <p:nvGraphicFramePr>
          <p:cNvPr id="360" name="Table360"/>
          <p:cNvGraphicFramePr>
            <a:graphicFrameLocks noGrp="1"/>
          </p:cNvGraphicFramePr>
          <p:nvPr/>
        </p:nvGraphicFramePr>
        <p:xfrm>
          <a:off x="785495" y="1604328"/>
          <a:ext cx="9339900" cy="4924053"/>
        </p:xfrm>
        <a:graphic>
          <a:graphicData uri="http://schemas.openxmlformats.org/drawingml/2006/table">
            <a:tbl>
              <a:tblPr firstRow="1" bandRow="1">
                <a:tableStyleId>{AB9669EA-F1EF-45F8-E3CB-A79C7F045D7B}</a:tableStyleId>
              </a:tblPr>
              <a:tblGrid>
                <a:gridCol w="354965"/>
                <a:gridCol w="2839720"/>
                <a:gridCol w="1419860"/>
                <a:gridCol w="1774825"/>
                <a:gridCol w="1893147"/>
                <a:gridCol w="1064895"/>
              </a:tblGrid>
              <a:tr h="81136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99685"/>
                        </a:lnSpc>
                        <a:spcBef>
                          <a:spcPts val="489"/>
                        </a:spcBef>
                      </a:pPr>
                      <a:r>
                        <a:rPr lang="en-US" altLang="zh-CN" sz="2650" kern="0" spc="-15" baseline="0" noProof="0" dirty="0" smtClean="0">
                          <a:solidFill>
                            <a:srgbClr val="40404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●</a:t>
                      </a:r>
                    </a:p>
                    <a:p>
                      <a:pPr marL="0" marR="0" indent="0" eaLnBrk="0">
                        <a:lnSpc>
                          <a:spcPct val="22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622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54635" marR="0" indent="0" eaLnBrk="0">
                        <a:lnSpc>
                          <a:spcPct val="103616"/>
                        </a:lnSpc>
                        <a:spcBef>
                          <a:spcPts val="489"/>
                        </a:spcBef>
                      </a:pPr>
                      <a:r>
                        <a:rPr lang="en-US" altLang="zh-CN" sz="2650" kern="0" spc="-15" baseline="0" noProof="0" dirty="0" smtClean="0">
                          <a:solidFill>
                            <a:srgbClr val="40404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一</a:t>
                      </a:r>
                      <a:r>
                        <a:rPr lang="en-US" altLang="zh-CN" sz="2650" kern="0" spc="0" baseline="0" noProof="0" dirty="0" smtClean="0">
                          <a:solidFill>
                            <a:srgbClr val="40404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地址指令</a:t>
                      </a:r>
                      <a:r>
                        <a:rPr lang="en-US" altLang="zh-CN" sz="2650" kern="0" spc="0" baseline="0" noProof="0" dirty="0" smtClean="0">
                          <a:solidFill>
                            <a:srgbClr val="40404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15</a:t>
                      </a:r>
                    </a:p>
                    <a:p>
                      <a:pPr marL="0" marR="0" indent="0" eaLnBrk="0">
                        <a:lnSpc>
                          <a:spcPct val="216249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622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8610" marR="0" indent="0" eaLnBrk="0">
                        <a:lnSpc>
                          <a:spcPct val="100320"/>
                        </a:lnSpc>
                        <a:spcBef>
                          <a:spcPts val="513"/>
                        </a:spcBef>
                      </a:pPr>
                      <a:r>
                        <a:rPr lang="en-US" altLang="zh-CN" sz="2600" kern="0" spc="-15" baseline="0" noProof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O</a:t>
                      </a:r>
                      <a:r>
                        <a:rPr lang="en-US" altLang="zh-CN" sz="2600" kern="0" spc="0" baseline="0" noProof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pcode</a:t>
                      </a:r>
                    </a:p>
                    <a:p>
                      <a:pPr marL="0" marR="0" indent="0" eaLnBrk="0">
                        <a:lnSpc>
                          <a:spcPct val="22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4762" marT="6540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4002" marR="0" indent="0" eaLnBrk="0">
                        <a:lnSpc>
                          <a:spcPct val="98397"/>
                        </a:lnSpc>
                        <a:spcBef>
                          <a:spcPts val="653"/>
                        </a:spcBef>
                      </a:pPr>
                      <a:r>
                        <a:rPr lang="en-US" altLang="zh-CN" sz="2600" kern="0" spc="-15" baseline="0" noProof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Addr</a:t>
                      </a:r>
                      <a:r>
                        <a:rPr lang="en-US" altLang="zh-CN" sz="2600" kern="0" spc="0" baseline="0" noProof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ess1</a:t>
                      </a:r>
                    </a:p>
                    <a:p>
                      <a:pPr marL="0" marR="0" indent="0" eaLnBrk="0">
                        <a:lnSpc>
                          <a:spcPct val="217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2" marR="4762" marT="8318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3727" marR="0" indent="0" eaLnBrk="0">
                        <a:lnSpc>
                          <a:spcPct val="99519"/>
                        </a:lnSpc>
                        <a:spcBef>
                          <a:spcPts val="687"/>
                        </a:spcBef>
                      </a:pPr>
                      <a:r>
                        <a:rPr lang="en-US" altLang="zh-CN" sz="2600" kern="0" spc="-15" baseline="0" noProof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Addr</a:t>
                      </a:r>
                      <a:r>
                        <a:rPr lang="en-US" altLang="zh-CN" sz="2600" kern="0" spc="0" baseline="0" noProof="0" dirty="0" smtClean="0">
                          <a:solidFill>
                            <a:srgbClr val="000000"/>
                          </a:solidFill>
                          <a:latin typeface="Cambria" pitchFamily="18" charset="0"/>
                          <a:ea typeface="Cambria" pitchFamily="18" charset="0"/>
                          <a:cs typeface="Cambria" pitchFamily="18" charset="0"/>
                        </a:rPr>
                        <a:t>ess2</a:t>
                      </a:r>
                    </a:p>
                    <a:p>
                      <a:pPr marL="0" marR="0" indent="0" eaLnBrk="0">
                        <a:lnSpc>
                          <a:spcPct val="215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2" marR="4763" marT="87630" marB="0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3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2194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85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689610" marR="0" indent="0" eaLnBrk="0">
                        <a:lnSpc>
                          <a:spcPct val="103484"/>
                        </a:lnSpc>
                      </a:pPr>
                      <a:r>
                        <a:rPr lang="en-US" altLang="zh-CN" sz="2750" kern="0" spc="0" baseline="0" b="1" noProof="0" dirty="0" smtClean="0">
                          <a:solidFill>
                            <a:srgbClr val="CC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750" kern="0" spc="0" baseline="0" noProof="0" dirty="0" smtClean="0">
                          <a:solidFill>
                            <a:srgbClr val="CC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位操作码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42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96520" marR="0" indent="0" eaLnBrk="0">
                        <a:lnSpc>
                          <a:spcPct val="202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71767" marR="0" indent="0" eaLnBrk="0">
                        <a:lnSpc>
                          <a:spcPct val="163873"/>
                        </a:lnSpc>
                        <a:spcAft>
                          <a:spcPts val="627"/>
                        </a:spcAft>
                      </a:pPr>
                      <a:r>
                        <a:rPr lang="en-US" altLang="zh-CN" sz="4125" kern="0" spc="35" baseline="3753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4125" kern="0" spc="30" baseline="3753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4125" kern="0" spc="15" baseline="3753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37539" lang="en-US" altLang="zh-CN" sz="4125" kern="0" spc="3470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4125" kern="0" spc="-25" baseline="3753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700" kern="0" spc="0" baseline="4147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171767" marR="0" indent="0" eaLnBrk="0">
                        <a:lnSpc>
                          <a:spcPct val="99115"/>
                        </a:lnSpc>
                      </a:pPr>
                      <a:r>
                        <a:rPr lang="en-US" altLang="zh-CN" sz="2750" kern="0" spc="0" baseline="0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1110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7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700" kern="0" spc="0" baseline="-11111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96520" marR="0" indent="0" eaLnBrk="0">
                        <a:lnSpc>
                          <a:spcPct val="198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4762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42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447674" marR="0" indent="0" eaLnBrk="0">
                        <a:lnSpc>
                          <a:spcPct val="103484"/>
                        </a:lnSpc>
                      </a:pPr>
                      <a:r>
                        <a:rPr lang="en-US" altLang="zh-CN" sz="2750" kern="0" spc="-15" baseline="0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750" kern="0" spc="0" baseline="0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750" kern="0" spc="0" baseline="0" noProof="0" dirty="0" smtClean="0">
                          <a:solidFill>
                            <a:srgbClr val="00206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条三地址指令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82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2" marR="0" marT="0" marB="0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830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eaLnBrk="0">
                        <a:lnSpc>
                          <a:spcPct val="1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278573" marR="0" indent="0" eaLnBrk="0">
                        <a:lnSpc>
                          <a:spcPct val="90109"/>
                        </a:lnSpc>
                      </a:pPr>
                      <a:r>
                        <a:rPr lang="en-US" altLang="zh-CN" sz="27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000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7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700" kern="0" spc="0" baseline="-2037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4762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2" marR="4763" marT="0" marB="0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3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781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4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14730" marR="0" indent="0" eaLnBrk="0">
                        <a:lnSpc>
                          <a:spcPct val="102272"/>
                        </a:lnSpc>
                        <a:spcAft>
                          <a:spcPts val="660"/>
                        </a:spcAft>
                      </a:pPr>
                      <a:r>
                        <a:rPr lang="en-US" altLang="zh-CN" sz="2750" kern="0" spc="0" baseline="0" b="1" noProof="0" dirty="0" smtClean="0">
                          <a:solidFill>
                            <a:srgbClr val="CC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750" kern="0" spc="0" baseline="0" noProof="0" dirty="0" smtClean="0">
                          <a:solidFill>
                            <a:srgbClr val="CC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位操作码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8573" marR="0" indent="0" eaLnBrk="0">
                        <a:lnSpc>
                          <a:spcPct val="100911"/>
                        </a:lnSpc>
                        <a:spcAft>
                          <a:spcPts val="240"/>
                        </a:spcAft>
                      </a:pPr>
                      <a:r>
                        <a:rPr lang="en-US" altLang="zh-CN" sz="27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001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4125" kern="0" spc="0" baseline="-4848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700" kern="0" spc="0" baseline="-27778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4762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339724" marR="0" indent="0" eaLnBrk="0">
                        <a:lnSpc>
                          <a:spcPct val="102272"/>
                        </a:lnSpc>
                        <a:spcAft>
                          <a:spcPts val="660"/>
                        </a:spcAft>
                      </a:pPr>
                      <a:r>
                        <a:rPr lang="en-US" altLang="zh-CN" sz="2750" kern="0" spc="-15" baseline="0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750" kern="0" spc="0" baseline="0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750" kern="0" spc="0" baseline="0" noProof="0" dirty="0" smtClean="0">
                          <a:solidFill>
                            <a:srgbClr val="00206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条二地址指令</a:t>
                      </a:r>
                    </a:p>
                  </a:txBody>
                  <a:tcPr marL="4762" marR="0" marT="0" marB="0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0602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58888" marR="0" indent="0" eaLnBrk="0">
                        <a:lnSpc>
                          <a:spcPct val="10381"/>
                        </a:lnSpc>
                      </a:pPr>
                      <a:r>
                        <a:rPr lang="en-US" altLang="zh-CN" sz="4125" kern="0" spc="-250" baseline="-14674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101</a:t>
                      </a:r>
                      <a:r>
                        <a:rPr baseline="-146749" lang="en-US" altLang="zh-CN" sz="4125" kern="0" spc="-32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4125" kern="0" spc="-475" baseline="110999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…</a:t>
                      </a:r>
                      <a:r>
                        <a:rPr lang="en-US" altLang="zh-CN" sz="4125" kern="0" spc="-340" baseline="-146749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700" kern="0" spc="-150" baseline="-226185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4762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2" marR="4763" marT="0" marB="0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3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76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335597" marR="0" indent="0" eaLnBrk="0">
                        <a:lnSpc>
                          <a:spcPct val="89868"/>
                        </a:lnSpc>
                      </a:pPr>
                      <a:r>
                        <a:rPr lang="en-US" altLang="zh-CN" sz="4125" kern="0" spc="0" baseline="-3636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1111</a:t>
                      </a:r>
                      <a:r>
                        <a:rPr baseline="-3636" lang="en-US" altLang="zh-CN" sz="4125" kern="0" spc="-2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750" kern="0" spc="0" baseline="0" b="1" noProof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1110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4125" kern="0" spc="0" baseline="8485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700" kern="0" spc="0" baseline="1852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4762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2" marR="4763" marT="0" marB="0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4763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1" name="VectorPath 361"/>
          <p:cNvSpPr/>
          <p:nvPr/>
        </p:nvSpPr>
        <p:spPr>
          <a:xfrm>
            <a:off x="4076700" y="3547872"/>
            <a:ext cx="784860" cy="405384"/>
          </a:xfrm>
          <a:custGeom>
            <a:rect l="l" t="t" r="r" b="b"/>
            <a:pathLst>
              <a:path w="784860" h="405384">
                <a:moveTo>
                  <a:pt x="0" y="0"/>
                </a:moveTo>
                <a:lnTo>
                  <a:pt x="784860" y="0"/>
                </a:lnTo>
                <a:lnTo>
                  <a:pt x="784860" y="405384"/>
                </a:lnTo>
                <a:lnTo>
                  <a:pt x="0" y="4053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362" name="TextBox362"/>
          <p:cNvSpPr txBox="1"/>
          <p:nvPr/>
        </p:nvSpPr>
        <p:spPr>
          <a:xfrm rot="5400000">
            <a:off x="5226852" y="5545837"/>
            <a:ext cx="354965" cy="418871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63" name="TextBox363"/>
          <p:cNvSpPr txBox="1"/>
          <p:nvPr/>
        </p:nvSpPr>
        <p:spPr>
          <a:xfrm rot="5400000">
            <a:off x="4464853" y="5545837"/>
            <a:ext cx="354965" cy="418871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64" name="TextBox364"/>
          <p:cNvSpPr txBox="1"/>
          <p:nvPr/>
        </p:nvSpPr>
        <p:spPr>
          <a:xfrm rot="5400000">
            <a:off x="5821848" y="3409989"/>
            <a:ext cx="354965" cy="418871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65" name="TextBox365"/>
          <p:cNvSpPr txBox="1"/>
          <p:nvPr/>
        </p:nvSpPr>
        <p:spPr>
          <a:xfrm rot="5400000">
            <a:off x="5091598" y="3409989"/>
            <a:ext cx="354965" cy="418871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66" name="TextBox366"/>
          <p:cNvSpPr txBox="1"/>
          <p:nvPr/>
        </p:nvSpPr>
        <p:spPr>
          <a:xfrm>
            <a:off x="4236051" y="3441942"/>
            <a:ext cx="1996458" cy="272286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7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2902" marR="0" indent="0" eaLnBrk="0">
              <a:lnSpc>
                <a:spcPct val="90000"/>
              </a:lnSpc>
            </a:pPr>
            <a:r>
              <a:rPr lang="en-US" altLang="zh-CN" sz="27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1111</a:t>
            </a:r>
            <a:r>
              <a:rPr baseline="0" lang="en-US" altLang="zh-CN" sz="2750" kern="0" spc="-19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82902" marR="0" indent="0" eaLnBrk="0">
              <a:lnSpc>
                <a:spcPct val="91969"/>
              </a:lnSpc>
              <a:spcAft>
                <a:spcPts val="0"/>
              </a:spcAft>
            </a:pPr>
            <a:r>
              <a:rPr lang="en-US" altLang="zh-CN" sz="27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1111</a:t>
            </a:r>
            <a:r>
              <a:rPr baseline="0" lang="en-US" altLang="zh-CN" sz="2750" kern="0" spc="-19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26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2902" marR="0" indent="0" eaLnBrk="0">
              <a:lnSpc>
                <a:spcPct val="100000"/>
              </a:lnSpc>
            </a:pPr>
            <a:r>
              <a:rPr lang="en-US" altLang="zh-CN" sz="27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1111</a:t>
            </a:r>
            <a:r>
              <a:rPr baseline="0" lang="en-US" altLang="zh-CN" sz="2750" kern="0" spc="-19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" name="TextBox367"/>
          <p:cNvSpPr txBox="1"/>
          <p:nvPr/>
        </p:nvSpPr>
        <p:spPr>
          <a:xfrm rot="5400000">
            <a:off x="4297848" y="3409989"/>
            <a:ext cx="354965" cy="418871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68" name="VectorPath 368"/>
          <p:cNvSpPr/>
          <p:nvPr/>
        </p:nvSpPr>
        <p:spPr>
          <a:xfrm>
            <a:off x="4972812" y="4942332"/>
            <a:ext cx="784860" cy="1438656"/>
          </a:xfrm>
          <a:custGeom>
            <a:rect l="l" t="t" r="r" b="b"/>
            <a:pathLst>
              <a:path w="784860" h="1438656">
                <a:moveTo>
                  <a:pt x="0" y="0"/>
                </a:moveTo>
                <a:lnTo>
                  <a:pt x="784860" y="0"/>
                </a:lnTo>
                <a:lnTo>
                  <a:pt x="784860" y="1438656"/>
                </a:lnTo>
                <a:lnTo>
                  <a:pt x="0" y="143865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</p:spTree>
    <p:extLst>
      <p:ext uri="{F0C71DB8-E370-431F-263F-9409DE4BD1D1}"/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Combination 369"/>
          <p:cNvGrpSpPr/>
          <p:nvPr/>
        </p:nvGrpSpPr>
        <p:grpSpPr>
          <a:xfrm>
            <a:off x="3921125" y="110757"/>
            <a:ext cx="3152775" cy="2778493"/>
            <a:chOff x="3921125" y="110757"/>
            <a:chExt cx="3152775" cy="2778493"/>
          </a:xfrm>
        </p:grpSpPr>
        <p:sp>
          <p:nvSpPr>
            <p:cNvPr id="370" name="VectorPath 370"/>
            <p:cNvSpPr/>
            <p:nvPr/>
          </p:nvSpPr>
          <p:spPr>
            <a:xfrm>
              <a:off x="3921125" y="110757"/>
              <a:ext cx="3152775" cy="1186688"/>
            </a:xfrm>
            <a:custGeom>
              <a:rect l="l" t="t" r="r" b="b"/>
              <a:pathLst>
                <a:path w="3152775" h="1186688">
                  <a:moveTo>
                    <a:pt x="3152775" y="1186688"/>
                  </a:moveTo>
                  <a:lnTo>
                    <a:pt x="0" y="1186688"/>
                  </a:lnTo>
                  <a:lnTo>
                    <a:pt x="0" y="0"/>
                  </a:lnTo>
                  <a:lnTo>
                    <a:pt x="3152775" y="0"/>
                  </a:lnTo>
                  <a:moveTo>
                    <a:pt x="28575" y="28575"/>
                  </a:moveTo>
                  <a:lnTo>
                    <a:pt x="28575" y="1158113"/>
                  </a:lnTo>
                  <a:lnTo>
                    <a:pt x="3124200" y="1158113"/>
                  </a:lnTo>
                  <a:lnTo>
                    <a:pt x="3124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371" name="VectorPath 371"/>
            <p:cNvSpPr/>
            <p:nvPr/>
          </p:nvSpPr>
          <p:spPr>
            <a:xfrm>
              <a:off x="3921125" y="1431366"/>
              <a:ext cx="3152775" cy="1457884"/>
            </a:xfrm>
            <a:custGeom>
              <a:rect l="l" t="t" r="r" b="b"/>
              <a:pathLst>
                <a:path w="3152775" h="1457884">
                  <a:moveTo>
                    <a:pt x="3152775" y="1457884"/>
                  </a:moveTo>
                  <a:lnTo>
                    <a:pt x="0" y="1457884"/>
                  </a:lnTo>
                  <a:lnTo>
                    <a:pt x="0" y="0"/>
                  </a:lnTo>
                  <a:lnTo>
                    <a:pt x="3152775" y="0"/>
                  </a:lnTo>
                  <a:moveTo>
                    <a:pt x="28575" y="28575"/>
                  </a:moveTo>
                  <a:lnTo>
                    <a:pt x="28575" y="1429309"/>
                  </a:lnTo>
                  <a:lnTo>
                    <a:pt x="3124200" y="1429309"/>
                  </a:lnTo>
                  <a:lnTo>
                    <a:pt x="3124200" y="2857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372" name="VectorPath 372"/>
          <p:cNvSpPr/>
          <p:nvPr/>
        </p:nvSpPr>
        <p:spPr>
          <a:xfrm>
            <a:off x="4049713" y="3538538"/>
            <a:ext cx="3152775" cy="1095375"/>
          </a:xfrm>
          <a:custGeom>
            <a:rect l="l" t="t" r="r" b="b"/>
            <a:pathLst>
              <a:path w="3152775" h="1095375">
                <a:moveTo>
                  <a:pt x="3152775" y="1095375"/>
                </a:moveTo>
                <a:lnTo>
                  <a:pt x="0" y="1095375"/>
                </a:lnTo>
                <a:lnTo>
                  <a:pt x="0" y="0"/>
                </a:lnTo>
                <a:lnTo>
                  <a:pt x="3152775" y="0"/>
                </a:lnTo>
                <a:moveTo>
                  <a:pt x="28575" y="28575"/>
                </a:moveTo>
                <a:lnTo>
                  <a:pt x="28575" y="1066800"/>
                </a:lnTo>
                <a:lnTo>
                  <a:pt x="3124200" y="1066800"/>
                </a:lnTo>
                <a:lnTo>
                  <a:pt x="3124200" y="28575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graphicFrame>
        <p:nvGraphicFramePr>
          <p:cNvPr id="373" name="Table373"/>
          <p:cNvGraphicFramePr>
            <a:graphicFrameLocks noGrp="1"/>
          </p:cNvGraphicFramePr>
          <p:nvPr/>
        </p:nvGraphicFramePr>
        <p:xfrm>
          <a:off x="1866265" y="68897"/>
          <a:ext cx="7827963" cy="4590339"/>
        </p:xfrm>
        <a:graphic>
          <a:graphicData uri="http://schemas.openxmlformats.org/drawingml/2006/table">
            <a:tbl>
              <a:tblPr firstRow="1" bandRow="1">
                <a:tableStyleId>{72FD8FA9-07CF-46F2-C944-10B23006B675}</a:tableStyleId>
              </a:tblPr>
              <a:tblGrid>
                <a:gridCol w="2133600"/>
                <a:gridCol w="812800"/>
                <a:gridCol w="812800"/>
                <a:gridCol w="1320800"/>
                <a:gridCol w="2844800"/>
              </a:tblGrid>
              <a:tr h="3001069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5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3546"/>
                        </a:lnSpc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baseline="0" lang="en-US" altLang="zh-CN" sz="23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位操作码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34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15900" marR="0" indent="0" eaLnBrk="0">
                        <a:lnSpc>
                          <a:spcPct val="103546"/>
                        </a:lnSpc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baseline="0" lang="en-US" altLang="zh-CN" sz="23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位操作码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812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188" marR="0" indent="0" eaLnBrk="0">
                        <a:lnSpc>
                          <a:spcPct val="92021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  <a:p>
                      <a:pPr marL="103188" marR="0" indent="0" eaLnBrk="0">
                        <a:lnSpc>
                          <a:spcPct val="86524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  <a:p>
                      <a:pPr marL="0" marR="0" indent="0" eaLnBrk="0">
                        <a:lnSpc>
                          <a:spcPct val="1262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03188" marR="0" indent="0" eaLnBrk="0">
                        <a:lnSpc>
                          <a:spcPct val="99113"/>
                        </a:lnSpc>
                        <a:spcAft>
                          <a:spcPts val="978"/>
                        </a:spcAft>
                      </a:pPr>
                      <a:r>
                        <a:rPr lang="en-US" altLang="zh-CN" sz="2350" kern="0" spc="-5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4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103188" marR="0" indent="0" eaLnBrk="0">
                        <a:lnSpc>
                          <a:spcPct val="85815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103188" marR="0" indent="0" eaLnBrk="0">
                        <a:lnSpc>
                          <a:spcPct val="93262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indent="0" eaLnBrk="0">
                        <a:lnSpc>
                          <a:spcPct val="234999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03188" marR="0" indent="0" eaLnBrk="0">
                        <a:lnSpc>
                          <a:spcPct val="100000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indent="0" eaLnBrk="0">
                        <a:lnSpc>
                          <a:spcPct val="216249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4788" marR="0" indent="0" eaLnBrk="0">
                        <a:lnSpc>
                          <a:spcPct val="92021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marL="204788" marR="0" indent="0" eaLnBrk="0">
                        <a:lnSpc>
                          <a:spcPct val="63475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marL="0" marR="0" indent="0" eaLnBrk="0">
                        <a:lnSpc>
                          <a:spcPct val="18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04788" marR="0" indent="0" eaLnBrk="0">
                        <a:lnSpc>
                          <a:spcPct val="99113"/>
                        </a:lnSpc>
                        <a:spcAft>
                          <a:spcPts val="978"/>
                        </a:spcAft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marL="52388" marR="0" indent="0" eaLnBrk="0">
                        <a:lnSpc>
                          <a:spcPct val="85815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  <a:p>
                      <a:pPr marL="52388" marR="0" indent="0" eaLnBrk="0">
                        <a:lnSpc>
                          <a:spcPct val="93262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  <a:p>
                      <a:pPr marL="0" marR="0" indent="0" eaLnBrk="0">
                        <a:lnSpc>
                          <a:spcPct val="234999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52388" marR="0" indent="0" eaLnBrk="0">
                        <a:lnSpc>
                          <a:spcPct val="100000"/>
                        </a:lnSpc>
                      </a:pPr>
                      <a:r>
                        <a:rPr lang="en-US" altLang="zh-CN" sz="2350" kern="0" spc="-5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4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indent="0" eaLnBrk="0">
                        <a:lnSpc>
                          <a:spcPct val="216249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2238" marR="0" indent="0" eaLnBrk="0">
                        <a:lnSpc>
                          <a:spcPct val="84737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122238" marR="0" indent="0" eaLnBrk="0">
                        <a:lnSpc>
                          <a:spcPct val="69952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140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22238" marR="0" indent="0" eaLnBrk="0">
                        <a:lnSpc>
                          <a:spcPct val="96545"/>
                        </a:lnSpc>
                        <a:spcAft>
                          <a:spcPts val="978"/>
                        </a:spcAft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325" kern="0" spc="0" baseline="-10753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122238" marR="0" indent="0" eaLnBrk="0">
                        <a:lnSpc>
                          <a:spcPct val="89184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marL="122238" marR="0" indent="0" eaLnBrk="0">
                        <a:lnSpc>
                          <a:spcPct val="96276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marL="0" marR="0" indent="0" eaLnBrk="0">
                        <a:lnSpc>
                          <a:spcPct val="22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22238" marR="0" indent="0" eaLnBrk="0">
                        <a:lnSpc>
                          <a:spcPct val="100000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marL="0" marR="0" indent="0" eaLnBrk="0">
                        <a:lnSpc>
                          <a:spcPct val="216249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5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608013" marR="0" indent="0" eaLnBrk="0">
                        <a:lnSpc>
                          <a:spcPct val="103546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条三地址指令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9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514351" marR="0" indent="0" eaLnBrk="0">
                        <a:lnSpc>
                          <a:spcPct val="103546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条二地址指令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33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8927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14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73025" marR="0" indent="0" eaLnBrk="0">
                        <a:lnSpc>
                          <a:spcPct val="103484"/>
                        </a:lnSpc>
                      </a:pPr>
                      <a:r>
                        <a:rPr lang="en-US" altLang="zh-CN" sz="27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baseline="0" lang="en-US" altLang="zh-CN" sz="275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7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位操作码</a:t>
                      </a:r>
                    </a:p>
                    <a:p>
                      <a:pPr marL="0" marR="0" indent="0" eaLnBrk="0">
                        <a:lnSpc>
                          <a:spcPct val="232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310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9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31775" marR="0" indent="0" eaLnBrk="0">
                        <a:lnSpc>
                          <a:spcPct val="89893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231775" marR="0" indent="0" eaLnBrk="0">
                        <a:lnSpc>
                          <a:spcPct val="68439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indent="0" eaLnBrk="0">
                        <a:lnSpc>
                          <a:spcPct val="12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31775" marR="0" indent="0" eaLnBrk="0">
                        <a:lnSpc>
                          <a:spcPct val="100177"/>
                        </a:lnSpc>
                        <a:spcAft>
                          <a:spcPts val="204"/>
                        </a:spcAft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9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80975" marR="0" indent="0" eaLnBrk="0">
                        <a:lnSpc>
                          <a:spcPct val="89893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180975" marR="0" indent="0" eaLnBrk="0">
                        <a:lnSpc>
                          <a:spcPct val="68439"/>
                        </a:lnSpc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marL="0" marR="0" indent="0" eaLnBrk="0">
                        <a:lnSpc>
                          <a:spcPct val="12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80975" marR="0" indent="0" eaLnBrk="0">
                        <a:lnSpc>
                          <a:spcPct val="100177"/>
                        </a:lnSpc>
                        <a:spcAft>
                          <a:spcPts val="204"/>
                        </a:spcAft>
                      </a:pPr>
                      <a:r>
                        <a:rPr lang="en-US" altLang="zh-CN" sz="2350" kern="0" spc="-90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75" baseline="0" b="1" noProof="0" dirty="0" smtClean="0">
                          <a:solidFill>
                            <a:srgbClr val="990099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9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23826" marR="0" indent="0" eaLnBrk="0">
                        <a:lnSpc>
                          <a:spcPct val="89893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  <a:p>
                      <a:pPr marL="123826" marR="0" indent="0" eaLnBrk="0">
                        <a:lnSpc>
                          <a:spcPct val="68439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  <a:p>
                      <a:pPr marL="0" marR="0" indent="0" eaLnBrk="0">
                        <a:lnSpc>
                          <a:spcPct val="12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23826" marR="0" indent="0" eaLnBrk="0">
                        <a:lnSpc>
                          <a:spcPct val="100177"/>
                        </a:lnSpc>
                        <a:spcAft>
                          <a:spcPts val="204"/>
                        </a:spcAft>
                      </a:pPr>
                      <a:r>
                        <a:rPr lang="en-US" altLang="zh-CN" sz="2350" kern="0" spc="-5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11</a:t>
                      </a:r>
                      <a:r>
                        <a:rPr lang="en-US" altLang="zh-CN" sz="2350" kern="0" spc="-4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804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573088" marR="0" indent="0" eaLnBrk="0">
                        <a:lnSpc>
                          <a:spcPct val="103546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条一地址指令</a:t>
                      </a:r>
                    </a:p>
                    <a:p>
                      <a:pPr marL="0" marR="0" indent="0" eaLnBrk="0">
                        <a:lnSpc>
                          <a:spcPct val="31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4" name="TextBox374"/>
          <p:cNvSpPr txBox="1"/>
          <p:nvPr/>
        </p:nvSpPr>
        <p:spPr>
          <a:xfrm rot="5400000">
            <a:off x="4251855" y="2158184"/>
            <a:ext cx="304800" cy="357944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75" name="TextBox375"/>
          <p:cNvSpPr txBox="1"/>
          <p:nvPr/>
        </p:nvSpPr>
        <p:spPr>
          <a:xfrm rot="5400000">
            <a:off x="5013855" y="2158184"/>
            <a:ext cx="304800" cy="357944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76" name="TextBox376"/>
          <p:cNvSpPr txBox="1"/>
          <p:nvPr/>
        </p:nvSpPr>
        <p:spPr>
          <a:xfrm rot="5400000">
            <a:off x="5045605" y="706015"/>
            <a:ext cx="304800" cy="357944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77" name="TextBox377"/>
          <p:cNvSpPr txBox="1"/>
          <p:nvPr/>
        </p:nvSpPr>
        <p:spPr>
          <a:xfrm>
            <a:off x="4993082" y="250588"/>
            <a:ext cx="405689" cy="101496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44716" marR="0" indent="0" eaLnBrk="0">
              <a:lnSpc>
                <a:spcPct val="87903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244716" marR="0" indent="0" eaLnBrk="0">
              <a:lnSpc>
                <a:spcPct val="95967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22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4716" marR="0" indent="0" eaLnBrk="0">
              <a:lnSpc>
                <a:spcPct val="100000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78" name="TextBox378"/>
          <p:cNvSpPr txBox="1"/>
          <p:nvPr/>
        </p:nvSpPr>
        <p:spPr>
          <a:xfrm rot="5400000">
            <a:off x="5775855" y="2158184"/>
            <a:ext cx="304800" cy="357944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79" name="TextBox379"/>
          <p:cNvSpPr txBox="1"/>
          <p:nvPr/>
        </p:nvSpPr>
        <p:spPr>
          <a:xfrm>
            <a:off x="5723332" y="1542813"/>
            <a:ext cx="405689" cy="12046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44716" marR="0" indent="0" eaLnBrk="0">
              <a:lnSpc>
                <a:spcPct val="97311"/>
              </a:lnSpc>
              <a:spcAft>
                <a:spcPts val="552"/>
              </a:spcAft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244716" marR="0" indent="0" eaLnBrk="0">
              <a:lnSpc>
                <a:spcPct val="100000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indent="0" eaLnBrk="0">
              <a:lnSpc>
                <a:spcPct val="129999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4716" marR="0" indent="0" eaLnBrk="0">
              <a:lnSpc>
                <a:spcPct val="100000"/>
              </a:lnSpc>
            </a:pPr>
            <a:r>
              <a:rPr lang="en-US" altLang="zh-CN" sz="15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80" name="TextBox380"/>
          <p:cNvSpPr txBox="1"/>
          <p:nvPr/>
        </p:nvSpPr>
        <p:spPr>
          <a:xfrm rot="5400000">
            <a:off x="5013855" y="-55986"/>
            <a:ext cx="304800" cy="1881944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6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81" name="TextBox381"/>
          <p:cNvSpPr txBox="1"/>
          <p:nvPr/>
        </p:nvSpPr>
        <p:spPr>
          <a:xfrm rot="5400000">
            <a:off x="5139267" y="3330673"/>
            <a:ext cx="304800" cy="1875594"/>
          </a:xfrm>
          <a:prstGeom prst="rect">
            <a:avLst/>
          </a:prstGeom>
          <a:noFill/>
        </p:spPr>
        <p:txBody>
          <a:bodyPr wrap="square" lIns="0" rIns="0" bIns="0" tIns="0" rtlCol="0"/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  <a:p>
            <a:pPr marL="0" marR="0" indent="0" eaLnBrk="0">
              <a:lnSpc>
                <a:spcPct val="2608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6382"/>
              </a:lnSpc>
            </a:pPr>
            <a:r>
              <a:rPr lang="en-US" altLang="zh-CN" sz="2350" kern="0" spc="40" baseline="0" b="1" noProof="0" dirty="0" smtClean="0">
                <a:solidFill>
                  <a:srgbClr val="99009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  <a:r>
              <a:rPr baseline="0" lang="en-US" altLang="zh-CN" sz="235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altLang="zh-CN" dirty="0" smtClean="0" sz="2350" ker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altLang="zh-CN" sz="2350" kern="0" spc="-15" baseline="0" b="1" noProof="0" dirty="0" smtClean="0">
                <a:solidFill>
                  <a:srgbClr val="990099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82" name="VectorPath 382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57BEFC6E-1D17-48E9-A21C-F740910AEFC4}"/>
    </p:extLst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Box383"/>
          <p:cNvSpPr txBox="1"/>
          <p:nvPr/>
        </p:nvSpPr>
        <p:spPr>
          <a:xfrm>
            <a:off x="1194041" y="334147"/>
            <a:ext cx="3871988" cy="95362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94882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令系统的优化</a:t>
            </a:r>
          </a:p>
          <a:p>
            <a:pPr marL="0" marR="0" indent="0" eaLnBrk="0">
              <a:lnSpc>
                <a:spcPct val="81250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2094623" marR="0" indent="0" eaLnBrk="0">
              <a:lnSpc>
                <a:spcPct val="89090"/>
              </a:lnSpc>
            </a:pPr>
            <a:r>
              <a:rPr lang="en-US" altLang="zh-CN" sz="2750" kern="0" spc="-15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等</a:t>
            </a:r>
            <a:r>
              <a:rPr lang="en-US" altLang="zh-CN" sz="275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长扩展码</a:t>
            </a:r>
          </a:p>
        </p:txBody>
      </p:sp>
      <p:sp>
        <p:nvSpPr>
          <p:cNvPr id="384" name="VectorPath 384"/>
          <p:cNvSpPr/>
          <p:nvPr/>
        </p:nvSpPr>
        <p:spPr>
          <a:xfrm>
            <a:off x="1995272" y="3096070"/>
            <a:ext cx="260453" cy="1189966"/>
          </a:xfrm>
          <a:custGeom>
            <a:rect l="l" t="t" r="r" b="b"/>
            <a:pathLst>
              <a:path w="260453" h="1189966">
                <a:moveTo>
                  <a:pt x="246342" y="11760"/>
                </a:moveTo>
                <a:lnTo>
                  <a:pt x="218605" y="11760"/>
                </a:lnTo>
                <a:lnTo>
                  <a:pt x="200101" y="18186"/>
                </a:lnTo>
                <a:lnTo>
                  <a:pt x="181610" y="24625"/>
                </a:lnTo>
                <a:lnTo>
                  <a:pt x="163106" y="37478"/>
                </a:lnTo>
                <a:lnTo>
                  <a:pt x="144615" y="56781"/>
                </a:lnTo>
                <a:lnTo>
                  <a:pt x="135369" y="69647"/>
                </a:lnTo>
                <a:lnTo>
                  <a:pt x="126111" y="88938"/>
                </a:lnTo>
                <a:lnTo>
                  <a:pt x="126111" y="108229"/>
                </a:lnTo>
                <a:lnTo>
                  <a:pt x="126111" y="494119"/>
                </a:lnTo>
                <a:lnTo>
                  <a:pt x="126111" y="513411"/>
                </a:lnTo>
                <a:lnTo>
                  <a:pt x="116865" y="532714"/>
                </a:lnTo>
                <a:lnTo>
                  <a:pt x="107620" y="552005"/>
                </a:lnTo>
                <a:lnTo>
                  <a:pt x="89116" y="564871"/>
                </a:lnTo>
                <a:lnTo>
                  <a:pt x="70625" y="577723"/>
                </a:lnTo>
                <a:lnTo>
                  <a:pt x="52133" y="584162"/>
                </a:lnTo>
                <a:lnTo>
                  <a:pt x="24384" y="590588"/>
                </a:lnTo>
                <a:lnTo>
                  <a:pt x="5880" y="590588"/>
                </a:lnTo>
                <a:lnTo>
                  <a:pt x="24384" y="597027"/>
                </a:lnTo>
                <a:lnTo>
                  <a:pt x="52133" y="603453"/>
                </a:lnTo>
                <a:lnTo>
                  <a:pt x="70625" y="609879"/>
                </a:lnTo>
                <a:lnTo>
                  <a:pt x="89116" y="622744"/>
                </a:lnTo>
                <a:lnTo>
                  <a:pt x="107620" y="635609"/>
                </a:lnTo>
                <a:lnTo>
                  <a:pt x="116865" y="654901"/>
                </a:lnTo>
                <a:lnTo>
                  <a:pt x="126111" y="667766"/>
                </a:lnTo>
                <a:lnTo>
                  <a:pt x="126111" y="687057"/>
                </a:lnTo>
                <a:lnTo>
                  <a:pt x="126111" y="1079386"/>
                </a:lnTo>
                <a:lnTo>
                  <a:pt x="126111" y="1098677"/>
                </a:lnTo>
                <a:lnTo>
                  <a:pt x="135369" y="1117968"/>
                </a:lnTo>
                <a:lnTo>
                  <a:pt x="144615" y="1130833"/>
                </a:lnTo>
                <a:lnTo>
                  <a:pt x="163106" y="1143698"/>
                </a:lnTo>
                <a:lnTo>
                  <a:pt x="181610" y="1156563"/>
                </a:lnTo>
                <a:lnTo>
                  <a:pt x="200101" y="1169429"/>
                </a:lnTo>
                <a:lnTo>
                  <a:pt x="218605" y="1169429"/>
                </a:lnTo>
                <a:lnTo>
                  <a:pt x="246342" y="1175855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85" name="VectorPath 385"/>
          <p:cNvSpPr/>
          <p:nvPr/>
        </p:nvSpPr>
        <p:spPr>
          <a:xfrm>
            <a:off x="1995272" y="1642555"/>
            <a:ext cx="260453" cy="1189966"/>
          </a:xfrm>
          <a:custGeom>
            <a:rect l="l" t="t" r="r" b="b"/>
            <a:pathLst>
              <a:path w="260453" h="1189966">
                <a:moveTo>
                  <a:pt x="246342" y="11760"/>
                </a:moveTo>
                <a:lnTo>
                  <a:pt x="218605" y="11760"/>
                </a:lnTo>
                <a:lnTo>
                  <a:pt x="200101" y="18186"/>
                </a:lnTo>
                <a:lnTo>
                  <a:pt x="181610" y="24625"/>
                </a:lnTo>
                <a:lnTo>
                  <a:pt x="163106" y="37478"/>
                </a:lnTo>
                <a:lnTo>
                  <a:pt x="144615" y="56781"/>
                </a:lnTo>
                <a:lnTo>
                  <a:pt x="135369" y="69647"/>
                </a:lnTo>
                <a:lnTo>
                  <a:pt x="126111" y="88938"/>
                </a:lnTo>
                <a:lnTo>
                  <a:pt x="126111" y="108229"/>
                </a:lnTo>
                <a:lnTo>
                  <a:pt x="126111" y="494119"/>
                </a:lnTo>
                <a:lnTo>
                  <a:pt x="126111" y="513410"/>
                </a:lnTo>
                <a:lnTo>
                  <a:pt x="116865" y="532714"/>
                </a:lnTo>
                <a:lnTo>
                  <a:pt x="107620" y="552005"/>
                </a:lnTo>
                <a:lnTo>
                  <a:pt x="89116" y="564870"/>
                </a:lnTo>
                <a:lnTo>
                  <a:pt x="70625" y="577723"/>
                </a:lnTo>
                <a:lnTo>
                  <a:pt x="52133" y="584162"/>
                </a:lnTo>
                <a:lnTo>
                  <a:pt x="24384" y="590588"/>
                </a:lnTo>
                <a:lnTo>
                  <a:pt x="5880" y="590588"/>
                </a:lnTo>
                <a:lnTo>
                  <a:pt x="24384" y="597027"/>
                </a:lnTo>
                <a:lnTo>
                  <a:pt x="52133" y="597027"/>
                </a:lnTo>
                <a:lnTo>
                  <a:pt x="70625" y="609892"/>
                </a:lnTo>
                <a:lnTo>
                  <a:pt x="89116" y="622744"/>
                </a:lnTo>
                <a:lnTo>
                  <a:pt x="107620" y="635609"/>
                </a:lnTo>
                <a:lnTo>
                  <a:pt x="116865" y="648474"/>
                </a:lnTo>
                <a:lnTo>
                  <a:pt x="126111" y="667765"/>
                </a:lnTo>
                <a:lnTo>
                  <a:pt x="126111" y="687070"/>
                </a:lnTo>
                <a:lnTo>
                  <a:pt x="126111" y="1079385"/>
                </a:lnTo>
                <a:lnTo>
                  <a:pt x="126111" y="1098677"/>
                </a:lnTo>
                <a:lnTo>
                  <a:pt x="135369" y="1117968"/>
                </a:lnTo>
                <a:lnTo>
                  <a:pt x="144615" y="1130833"/>
                </a:lnTo>
                <a:lnTo>
                  <a:pt x="163106" y="1143698"/>
                </a:lnTo>
                <a:lnTo>
                  <a:pt x="181610" y="1156564"/>
                </a:lnTo>
                <a:lnTo>
                  <a:pt x="200101" y="1169428"/>
                </a:lnTo>
                <a:lnTo>
                  <a:pt x="218605" y="1169428"/>
                </a:lnTo>
                <a:lnTo>
                  <a:pt x="246342" y="1175855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86" name="TextBox386"/>
          <p:cNvSpPr txBox="1"/>
          <p:nvPr/>
        </p:nvSpPr>
        <p:spPr>
          <a:xfrm>
            <a:off x="1510995" y="1528674"/>
            <a:ext cx="2277936" cy="43219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887844" marR="0" indent="0" eaLnBrk="0">
              <a:lnSpc>
                <a:spcPct val="98026"/>
              </a:lnSpc>
              <a:spcAft>
                <a:spcPts val="354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887844" marR="0" indent="0" eaLnBrk="0">
              <a:lnSpc>
                <a:spcPct val="91666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01649"/>
              </a:lnSpc>
              <a:spcAft>
                <a:spcPts val="661"/>
              </a:spcAft>
            </a:pP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2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baseline="0" lang="en-US" altLang="zh-CN" sz="1900" kern="0" spc="552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baseline="0" lang="en-US" altLang="zh-CN" sz="190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25" kern="0" spc="0" baseline="-31008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  <a:p>
            <a:pPr marL="887844" marR="0" indent="0" eaLnBrk="0">
              <a:lnSpc>
                <a:spcPct val="100219"/>
              </a:lnSpc>
              <a:spcAft>
                <a:spcPts val="303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887844" marR="0" indent="0" eaLnBrk="0">
              <a:lnSpc>
                <a:spcPct val="100219"/>
              </a:lnSpc>
              <a:spcAft>
                <a:spcPts val="405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887844" marR="0" indent="0" eaLnBrk="0">
              <a:lnSpc>
                <a:spcPct val="99780"/>
              </a:lnSpc>
              <a:spcAft>
                <a:spcPts val="595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1431597" marR="0" indent="0" eaLnBrk="0">
              <a:lnSpc>
                <a:spcPct val="99031"/>
              </a:lnSpc>
              <a:spcAft>
                <a:spcPts val="775"/>
              </a:spcAft>
            </a:pPr>
            <a:r>
              <a:rPr lang="en-US" altLang="zh-CN" sz="21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  <a:p>
            <a:pPr marL="887844" marR="0" indent="0" eaLnBrk="0">
              <a:lnSpc>
                <a:spcPct val="100219"/>
              </a:lnSpc>
              <a:spcAft>
                <a:spcPts val="303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887844" marR="0" indent="0" eaLnBrk="0">
              <a:lnSpc>
                <a:spcPct val="98026"/>
              </a:lnSpc>
              <a:spcAft>
                <a:spcPts val="354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887844" marR="0" indent="0" eaLnBrk="0">
              <a:lnSpc>
                <a:spcPct val="99780"/>
              </a:lnSpc>
              <a:spcAft>
                <a:spcPts val="595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1792289" marR="0" indent="0" eaLnBrk="0">
              <a:lnSpc>
                <a:spcPct val="99031"/>
              </a:lnSpc>
              <a:spcAft>
                <a:spcPts val="775"/>
              </a:spcAft>
            </a:pPr>
            <a:r>
              <a:rPr lang="en-US" altLang="zh-CN" sz="21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  <a:p>
            <a:pPr marL="887844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87" name="TextBox387"/>
          <p:cNvSpPr txBox="1"/>
          <p:nvPr/>
        </p:nvSpPr>
        <p:spPr>
          <a:xfrm>
            <a:off x="1510995" y="3573882"/>
            <a:ext cx="298780" cy="2894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88" name="VectorPath 388"/>
          <p:cNvSpPr/>
          <p:nvPr/>
        </p:nvSpPr>
        <p:spPr>
          <a:xfrm>
            <a:off x="1995272" y="4549585"/>
            <a:ext cx="260453" cy="1189965"/>
          </a:xfrm>
          <a:custGeom>
            <a:rect l="l" t="t" r="r" b="b"/>
            <a:pathLst>
              <a:path w="260453" h="1189965">
                <a:moveTo>
                  <a:pt x="246342" y="11760"/>
                </a:moveTo>
                <a:lnTo>
                  <a:pt x="218605" y="11760"/>
                </a:lnTo>
                <a:lnTo>
                  <a:pt x="200101" y="18186"/>
                </a:lnTo>
                <a:lnTo>
                  <a:pt x="181610" y="31051"/>
                </a:lnTo>
                <a:lnTo>
                  <a:pt x="163106" y="37478"/>
                </a:lnTo>
                <a:lnTo>
                  <a:pt x="144615" y="56782"/>
                </a:lnTo>
                <a:lnTo>
                  <a:pt x="135369" y="69647"/>
                </a:lnTo>
                <a:lnTo>
                  <a:pt x="126111" y="88938"/>
                </a:lnTo>
                <a:lnTo>
                  <a:pt x="126111" y="108229"/>
                </a:lnTo>
                <a:lnTo>
                  <a:pt x="126111" y="494119"/>
                </a:lnTo>
                <a:lnTo>
                  <a:pt x="126111" y="513410"/>
                </a:lnTo>
                <a:lnTo>
                  <a:pt x="116865" y="532714"/>
                </a:lnTo>
                <a:lnTo>
                  <a:pt x="107620" y="552005"/>
                </a:lnTo>
                <a:lnTo>
                  <a:pt x="89116" y="564871"/>
                </a:lnTo>
                <a:lnTo>
                  <a:pt x="70625" y="577723"/>
                </a:lnTo>
                <a:lnTo>
                  <a:pt x="52133" y="584162"/>
                </a:lnTo>
                <a:lnTo>
                  <a:pt x="24384" y="590588"/>
                </a:lnTo>
                <a:lnTo>
                  <a:pt x="5880" y="590588"/>
                </a:lnTo>
                <a:lnTo>
                  <a:pt x="24384" y="597027"/>
                </a:lnTo>
                <a:lnTo>
                  <a:pt x="52133" y="603453"/>
                </a:lnTo>
                <a:lnTo>
                  <a:pt x="70625" y="609892"/>
                </a:lnTo>
                <a:lnTo>
                  <a:pt x="89116" y="622745"/>
                </a:lnTo>
                <a:lnTo>
                  <a:pt x="107620" y="635609"/>
                </a:lnTo>
                <a:lnTo>
                  <a:pt x="116865" y="654901"/>
                </a:lnTo>
                <a:lnTo>
                  <a:pt x="126111" y="667766"/>
                </a:lnTo>
                <a:lnTo>
                  <a:pt x="126111" y="687070"/>
                </a:lnTo>
                <a:lnTo>
                  <a:pt x="126111" y="1079386"/>
                </a:lnTo>
                <a:lnTo>
                  <a:pt x="126111" y="1098677"/>
                </a:lnTo>
                <a:lnTo>
                  <a:pt x="135369" y="1117968"/>
                </a:lnTo>
                <a:lnTo>
                  <a:pt x="144615" y="1130833"/>
                </a:lnTo>
                <a:lnTo>
                  <a:pt x="163106" y="1143698"/>
                </a:lnTo>
                <a:lnTo>
                  <a:pt x="181610" y="1156563"/>
                </a:lnTo>
                <a:lnTo>
                  <a:pt x="200101" y="1169429"/>
                </a:lnTo>
                <a:lnTo>
                  <a:pt x="218605" y="1169429"/>
                </a:lnTo>
                <a:lnTo>
                  <a:pt x="246342" y="1175855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89" name="TextBox389"/>
          <p:cNvSpPr txBox="1"/>
          <p:nvPr/>
        </p:nvSpPr>
        <p:spPr>
          <a:xfrm>
            <a:off x="1510995" y="5027397"/>
            <a:ext cx="298780" cy="2894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4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90" name="TextBox390"/>
          <p:cNvSpPr txBox="1"/>
          <p:nvPr/>
        </p:nvSpPr>
        <p:spPr>
          <a:xfrm>
            <a:off x="3887838" y="4435705"/>
            <a:ext cx="640969" cy="141491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8026"/>
              </a:lnSpc>
              <a:spcAft>
                <a:spcPts val="354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8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2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91" name="TextBox391"/>
          <p:cNvSpPr txBox="1"/>
          <p:nvPr/>
        </p:nvSpPr>
        <p:spPr>
          <a:xfrm>
            <a:off x="2204619" y="6410808"/>
            <a:ext cx="2828302" cy="33509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/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/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11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编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11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码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11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法</a:t>
            </a:r>
          </a:p>
        </p:txBody>
      </p:sp>
      <p:sp>
        <p:nvSpPr>
          <p:cNvPr id="392" name="TextBox392"/>
          <p:cNvSpPr txBox="1"/>
          <p:nvPr/>
        </p:nvSpPr>
        <p:spPr>
          <a:xfrm>
            <a:off x="6088952" y="1657300"/>
            <a:ext cx="493001" cy="386530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23697" marR="0" indent="0" eaLnBrk="0">
              <a:lnSpc>
                <a:spcPct val="100000"/>
              </a:lnSpc>
            </a:pPr>
            <a:r>
              <a:rPr lang="en-US" altLang="zh-CN" sz="1900" kern="0" spc="-15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94221" marR="0" indent="0" eaLnBrk="0">
              <a:lnSpc>
                <a:spcPct val="100000"/>
              </a:lnSpc>
            </a:pP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baseline="0" lang="en-US" altLang="zh-CN" sz="1900" kern="0" spc="-4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baseline="0" lang="en-US" altLang="zh-CN" sz="1900" kern="0" spc="-5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5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b="1" noProof="0" dirty="0" smtClean="0">
                <a:solidFill>
                  <a:srgbClr val="FF66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93" name="TextBox393"/>
          <p:cNvSpPr txBox="1"/>
          <p:nvPr/>
        </p:nvSpPr>
        <p:spPr>
          <a:xfrm>
            <a:off x="8889330" y="2692769"/>
            <a:ext cx="652118" cy="348585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86865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9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6865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6865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0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6865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9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6865" marR="0" indent="0" eaLnBrk="0">
              <a:lnSpc>
                <a:spcPct val="100000"/>
              </a:lnSpc>
              <a:spcAft>
                <a:spcPts val="1102"/>
              </a:spcAft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  <a:p>
            <a:pPr marL="0" marR="0" indent="0" eaLnBrk="0">
              <a:lnSpc>
                <a:spcPct val="11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6865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4" name="VectorPath 394"/>
          <p:cNvSpPr/>
          <p:nvPr/>
        </p:nvSpPr>
        <p:spPr>
          <a:xfrm>
            <a:off x="6684226" y="4510990"/>
            <a:ext cx="269701" cy="1685205"/>
          </a:xfrm>
          <a:custGeom>
            <a:rect l="l" t="t" r="r" b="b"/>
            <a:pathLst>
              <a:path w="269701" h="1685205">
                <a:moveTo>
                  <a:pt x="255588" y="11760"/>
                </a:moveTo>
                <a:lnTo>
                  <a:pt x="227838" y="11760"/>
                </a:lnTo>
                <a:lnTo>
                  <a:pt x="200089" y="18199"/>
                </a:lnTo>
                <a:lnTo>
                  <a:pt x="181597" y="31064"/>
                </a:lnTo>
                <a:lnTo>
                  <a:pt x="163092" y="50355"/>
                </a:lnTo>
                <a:lnTo>
                  <a:pt x="153848" y="69647"/>
                </a:lnTo>
                <a:lnTo>
                  <a:pt x="135357" y="95377"/>
                </a:lnTo>
                <a:lnTo>
                  <a:pt x="135357" y="121095"/>
                </a:lnTo>
                <a:lnTo>
                  <a:pt x="126098" y="146824"/>
                </a:lnTo>
                <a:lnTo>
                  <a:pt x="126098" y="699935"/>
                </a:lnTo>
                <a:lnTo>
                  <a:pt x="126098" y="725665"/>
                </a:lnTo>
                <a:lnTo>
                  <a:pt x="116853" y="757821"/>
                </a:lnTo>
                <a:lnTo>
                  <a:pt x="107607" y="777113"/>
                </a:lnTo>
                <a:lnTo>
                  <a:pt x="98361" y="796404"/>
                </a:lnTo>
                <a:lnTo>
                  <a:pt x="79857" y="815695"/>
                </a:lnTo>
                <a:lnTo>
                  <a:pt x="52121" y="828560"/>
                </a:lnTo>
                <a:lnTo>
                  <a:pt x="33617" y="834999"/>
                </a:lnTo>
                <a:lnTo>
                  <a:pt x="5880" y="841425"/>
                </a:lnTo>
                <a:lnTo>
                  <a:pt x="33617" y="841425"/>
                </a:lnTo>
                <a:lnTo>
                  <a:pt x="52121" y="847852"/>
                </a:lnTo>
                <a:lnTo>
                  <a:pt x="79857" y="860717"/>
                </a:lnTo>
                <a:lnTo>
                  <a:pt x="98361" y="880008"/>
                </a:lnTo>
                <a:lnTo>
                  <a:pt x="107607" y="899312"/>
                </a:lnTo>
                <a:lnTo>
                  <a:pt x="116853" y="925030"/>
                </a:lnTo>
                <a:lnTo>
                  <a:pt x="126098" y="950760"/>
                </a:lnTo>
                <a:lnTo>
                  <a:pt x="126098" y="976490"/>
                </a:lnTo>
                <a:lnTo>
                  <a:pt x="126098" y="1529588"/>
                </a:lnTo>
                <a:lnTo>
                  <a:pt x="135357" y="1561757"/>
                </a:lnTo>
                <a:lnTo>
                  <a:pt x="135357" y="1587474"/>
                </a:lnTo>
                <a:lnTo>
                  <a:pt x="153848" y="1606766"/>
                </a:lnTo>
                <a:lnTo>
                  <a:pt x="163092" y="1632496"/>
                </a:lnTo>
                <a:lnTo>
                  <a:pt x="181597" y="1645361"/>
                </a:lnTo>
                <a:lnTo>
                  <a:pt x="200089" y="1658226"/>
                </a:lnTo>
                <a:lnTo>
                  <a:pt x="227838" y="1664653"/>
                </a:lnTo>
                <a:lnTo>
                  <a:pt x="255588" y="1671091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395" name="VectorPath 395"/>
          <p:cNvSpPr/>
          <p:nvPr/>
        </p:nvSpPr>
        <p:spPr>
          <a:xfrm>
            <a:off x="6684226" y="1018693"/>
            <a:ext cx="269698" cy="1524407"/>
          </a:xfrm>
          <a:custGeom>
            <a:rect l="l" t="t" r="r" b="b"/>
            <a:pathLst>
              <a:path w="269698" h="1524407">
                <a:moveTo>
                  <a:pt x="255588" y="11760"/>
                </a:moveTo>
                <a:lnTo>
                  <a:pt x="227838" y="11760"/>
                </a:lnTo>
                <a:lnTo>
                  <a:pt x="200089" y="24625"/>
                </a:lnTo>
                <a:lnTo>
                  <a:pt x="181597" y="31064"/>
                </a:lnTo>
                <a:lnTo>
                  <a:pt x="163092" y="50355"/>
                </a:lnTo>
                <a:lnTo>
                  <a:pt x="153848" y="69647"/>
                </a:lnTo>
                <a:lnTo>
                  <a:pt x="135357" y="88938"/>
                </a:lnTo>
                <a:lnTo>
                  <a:pt x="135357" y="114668"/>
                </a:lnTo>
                <a:lnTo>
                  <a:pt x="126098" y="133960"/>
                </a:lnTo>
                <a:lnTo>
                  <a:pt x="126098" y="635622"/>
                </a:lnTo>
                <a:lnTo>
                  <a:pt x="126098" y="661340"/>
                </a:lnTo>
                <a:lnTo>
                  <a:pt x="116853" y="680644"/>
                </a:lnTo>
                <a:lnTo>
                  <a:pt x="107607" y="706361"/>
                </a:lnTo>
                <a:lnTo>
                  <a:pt x="98361" y="725665"/>
                </a:lnTo>
                <a:lnTo>
                  <a:pt x="79857" y="738518"/>
                </a:lnTo>
                <a:lnTo>
                  <a:pt x="52121" y="751383"/>
                </a:lnTo>
                <a:lnTo>
                  <a:pt x="33617" y="757822"/>
                </a:lnTo>
                <a:lnTo>
                  <a:pt x="5880" y="757822"/>
                </a:lnTo>
                <a:lnTo>
                  <a:pt x="33617" y="764248"/>
                </a:lnTo>
                <a:lnTo>
                  <a:pt x="52121" y="770687"/>
                </a:lnTo>
                <a:lnTo>
                  <a:pt x="79857" y="783539"/>
                </a:lnTo>
                <a:lnTo>
                  <a:pt x="98361" y="796405"/>
                </a:lnTo>
                <a:lnTo>
                  <a:pt x="107607" y="815696"/>
                </a:lnTo>
                <a:lnTo>
                  <a:pt x="116853" y="834999"/>
                </a:lnTo>
                <a:lnTo>
                  <a:pt x="126098" y="860717"/>
                </a:lnTo>
                <a:lnTo>
                  <a:pt x="126098" y="886447"/>
                </a:lnTo>
                <a:lnTo>
                  <a:pt x="126098" y="1381671"/>
                </a:lnTo>
                <a:lnTo>
                  <a:pt x="135357" y="1407401"/>
                </a:lnTo>
                <a:lnTo>
                  <a:pt x="135357" y="1433119"/>
                </a:lnTo>
                <a:lnTo>
                  <a:pt x="153848" y="1452423"/>
                </a:lnTo>
                <a:lnTo>
                  <a:pt x="163092" y="1471714"/>
                </a:lnTo>
                <a:lnTo>
                  <a:pt x="181597" y="1484579"/>
                </a:lnTo>
                <a:lnTo>
                  <a:pt x="200089" y="1497445"/>
                </a:lnTo>
                <a:lnTo>
                  <a:pt x="227838" y="1503871"/>
                </a:lnTo>
                <a:lnTo>
                  <a:pt x="255588" y="1510297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396" name="Combination 396"/>
          <p:cNvGrpSpPr/>
          <p:nvPr/>
        </p:nvGrpSpPr>
        <p:grpSpPr>
          <a:xfrm>
            <a:off x="7113016" y="999401"/>
            <a:ext cx="504432" cy="788873"/>
            <a:chOff x="7113016" y="999401"/>
            <a:chExt cx="504432" cy="788873"/>
          </a:xfrm>
        </p:grpSpPr>
        <p:sp>
          <p:nvSpPr>
            <p:cNvPr id="397" name="VectorPath 397"/>
            <p:cNvSpPr/>
            <p:nvPr/>
          </p:nvSpPr>
          <p:spPr>
            <a:xfrm>
              <a:off x="7113016" y="999401"/>
              <a:ext cx="504432" cy="357962"/>
            </a:xfrm>
            <a:custGeom>
              <a:rect l="l" t="t" r="r" b="b"/>
              <a:pathLst>
                <a:path w="504432" h="357962">
                  <a:moveTo>
                    <a:pt x="11761" y="11761"/>
                  </a:moveTo>
                  <a:lnTo>
                    <a:pt x="492671" y="11761"/>
                  </a:lnTo>
                  <a:lnTo>
                    <a:pt x="492671" y="346202"/>
                  </a:lnTo>
                  <a:lnTo>
                    <a:pt x="11761" y="346202"/>
                  </a:lnTo>
                  <a:lnTo>
                    <a:pt x="11761" y="11761"/>
                  </a:lnTo>
                </a:path>
              </a:pathLst>
            </a:custGeom>
            <a:ln w="2352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398" name="VectorPath 398"/>
            <p:cNvSpPr/>
            <p:nvPr/>
          </p:nvSpPr>
          <p:spPr>
            <a:xfrm>
              <a:off x="7113016" y="1436751"/>
              <a:ext cx="504432" cy="351523"/>
            </a:xfrm>
            <a:custGeom>
              <a:rect l="l" t="t" r="r" b="b"/>
              <a:pathLst>
                <a:path w="504432" h="351523">
                  <a:moveTo>
                    <a:pt x="11761" y="11760"/>
                  </a:moveTo>
                  <a:lnTo>
                    <a:pt x="492671" y="11760"/>
                  </a:lnTo>
                  <a:lnTo>
                    <a:pt x="492671" y="339763"/>
                  </a:lnTo>
                  <a:lnTo>
                    <a:pt x="11761" y="339763"/>
                  </a:lnTo>
                  <a:lnTo>
                    <a:pt x="11761" y="11760"/>
                  </a:lnTo>
                </a:path>
              </a:pathLst>
            </a:custGeom>
            <a:ln w="2352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399" name="VectorPath 399"/>
          <p:cNvSpPr/>
          <p:nvPr/>
        </p:nvSpPr>
        <p:spPr>
          <a:xfrm>
            <a:off x="7113016" y="2202091"/>
            <a:ext cx="504432" cy="357962"/>
          </a:xfrm>
          <a:custGeom>
            <a:rect l="l" t="t" r="r" b="b"/>
            <a:pathLst>
              <a:path w="504432" h="357962">
                <a:moveTo>
                  <a:pt x="11761" y="11760"/>
                </a:moveTo>
                <a:lnTo>
                  <a:pt x="492671" y="11760"/>
                </a:lnTo>
                <a:lnTo>
                  <a:pt x="492671" y="346202"/>
                </a:lnTo>
                <a:lnTo>
                  <a:pt x="11761" y="346202"/>
                </a:lnTo>
                <a:lnTo>
                  <a:pt x="11761" y="11760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00" name="VectorPath 400"/>
          <p:cNvSpPr/>
          <p:nvPr/>
        </p:nvSpPr>
        <p:spPr>
          <a:xfrm>
            <a:off x="7113016" y="2658732"/>
            <a:ext cx="504432" cy="357962"/>
          </a:xfrm>
          <a:custGeom>
            <a:rect l="l" t="t" r="r" b="b"/>
            <a:pathLst>
              <a:path w="504432" h="357962">
                <a:moveTo>
                  <a:pt x="11761" y="11761"/>
                </a:moveTo>
                <a:lnTo>
                  <a:pt x="492671" y="11761"/>
                </a:lnTo>
                <a:lnTo>
                  <a:pt x="492671" y="346202"/>
                </a:lnTo>
                <a:lnTo>
                  <a:pt x="11761" y="346202"/>
                </a:lnTo>
                <a:lnTo>
                  <a:pt x="11761" y="11761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01" name="TextBox401"/>
          <p:cNvSpPr txBox="1"/>
          <p:nvPr/>
        </p:nvSpPr>
        <p:spPr>
          <a:xfrm>
            <a:off x="6684226" y="1018693"/>
            <a:ext cx="1753781" cy="5177502"/>
          </a:xfrm>
          <a:prstGeom prst="rect">
            <a:avLst/>
          </a:prstGeom>
          <a:noFill/>
        </p:spPr>
        <p:txBody>
          <a:bodyPr wrap="square" lIns="0" rIns="0" bIns="0" tIns="14605" rtlCol="0">
            <a:spAutoFit/>
          </a:bodyPr>
          <a:lstStyle/>
          <a:p>
            <a:pPr marL="570027" marR="0" indent="0" eaLnBrk="0">
              <a:lnSpc>
                <a:spcPct val="101315"/>
              </a:lnSpc>
              <a:spcBef>
                <a:spcPts val="116"/>
              </a:spcBef>
              <a:spcAft>
                <a:spcPts val="1114"/>
              </a:spcAft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570027" marR="0" indent="0" eaLnBrk="0">
              <a:lnSpc>
                <a:spcPct val="101973"/>
              </a:lnSpc>
              <a:spcAft>
                <a:spcPts val="443"/>
              </a:spcAft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910324" marR="0" indent="0" eaLnBrk="0">
              <a:lnSpc>
                <a:spcPct val="99031"/>
              </a:lnSpc>
              <a:spcAft>
                <a:spcPts val="775"/>
              </a:spcAft>
            </a:pPr>
            <a:r>
              <a:rPr lang="en-US" altLang="zh-CN" sz="21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  <a:p>
            <a:pPr marL="570027" marR="0" indent="0" eaLnBrk="0">
              <a:lnSpc>
                <a:spcPct val="100000"/>
              </a:lnSpc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0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0027" marR="0" indent="0" eaLnBrk="0">
              <a:lnSpc>
                <a:spcPct val="100000"/>
              </a:lnSpc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9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0027" marR="0" indent="0" eaLnBrk="0">
              <a:lnSpc>
                <a:spcPct val="100000"/>
              </a:lnSpc>
              <a:spcAft>
                <a:spcPts val="1102"/>
              </a:spcAft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1474472" marR="0" indent="0" eaLnBrk="0">
              <a:lnSpc>
                <a:spcPct val="100000"/>
              </a:lnSpc>
            </a:pPr>
            <a:r>
              <a:rPr lang="en-US" altLang="zh-CN" sz="21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…</a:t>
            </a:r>
          </a:p>
          <a:p>
            <a:pPr marL="0" marR="0" indent="0" eaLnBrk="0">
              <a:lnSpc>
                <a:spcPct val="11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0027" marR="0" indent="0" eaLnBrk="0">
              <a:lnSpc>
                <a:spcPct val="100000"/>
              </a:lnSpc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0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0027" marR="0" indent="0" eaLnBrk="0">
              <a:lnSpc>
                <a:spcPct val="100000"/>
              </a:lnSpc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9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0027" marR="0" indent="0" eaLnBrk="0">
              <a:lnSpc>
                <a:spcPct val="100000"/>
              </a:lnSpc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70027" marR="0" indent="0" eaLnBrk="0">
              <a:lnSpc>
                <a:spcPct val="101535"/>
              </a:lnSpc>
              <a:spcAft>
                <a:spcPts val="138"/>
              </a:spcAft>
            </a:pPr>
            <a:r>
              <a:rPr lang="en-US" altLang="zh-CN" sz="1900" kern="0" spc="1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270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02" name="VectorPath 402"/>
          <p:cNvSpPr/>
          <p:nvPr/>
        </p:nvSpPr>
        <p:spPr>
          <a:xfrm>
            <a:off x="7113016" y="3096070"/>
            <a:ext cx="504432" cy="357962"/>
          </a:xfrm>
          <a:custGeom>
            <a:rect l="l" t="t" r="r" b="b"/>
            <a:pathLst>
              <a:path w="504432" h="357962">
                <a:moveTo>
                  <a:pt x="11761" y="11760"/>
                </a:moveTo>
                <a:lnTo>
                  <a:pt x="492671" y="11760"/>
                </a:lnTo>
                <a:lnTo>
                  <a:pt x="492671" y="346202"/>
                </a:lnTo>
                <a:lnTo>
                  <a:pt x="11761" y="346202"/>
                </a:lnTo>
                <a:lnTo>
                  <a:pt x="11761" y="11760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grpSp>
        <p:nvGrpSpPr>
          <p:cNvPr id="403" name="Combination 403"/>
          <p:cNvGrpSpPr/>
          <p:nvPr/>
        </p:nvGrpSpPr>
        <p:grpSpPr>
          <a:xfrm>
            <a:off x="7113016" y="4028631"/>
            <a:ext cx="504432" cy="1251940"/>
            <a:chOff x="7113016" y="4028631"/>
            <a:chExt cx="504432" cy="1251940"/>
          </a:xfrm>
        </p:grpSpPr>
        <p:sp>
          <p:nvSpPr>
            <p:cNvPr id="404" name="VectorPath 404"/>
            <p:cNvSpPr/>
            <p:nvPr/>
          </p:nvSpPr>
          <p:spPr>
            <a:xfrm>
              <a:off x="7113016" y="4028631"/>
              <a:ext cx="504432" cy="357962"/>
            </a:xfrm>
            <a:custGeom>
              <a:rect l="l" t="t" r="r" b="b"/>
              <a:pathLst>
                <a:path w="504432" h="357962">
                  <a:moveTo>
                    <a:pt x="11761" y="11760"/>
                  </a:moveTo>
                  <a:lnTo>
                    <a:pt x="492671" y="11760"/>
                  </a:lnTo>
                  <a:lnTo>
                    <a:pt x="492671" y="346202"/>
                  </a:lnTo>
                  <a:lnTo>
                    <a:pt x="11761" y="346202"/>
                  </a:lnTo>
                  <a:lnTo>
                    <a:pt x="11761" y="11760"/>
                  </a:lnTo>
                </a:path>
              </a:pathLst>
            </a:custGeom>
            <a:ln w="2352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05" name="VectorPath 405"/>
            <p:cNvSpPr/>
            <p:nvPr/>
          </p:nvSpPr>
          <p:spPr>
            <a:xfrm>
              <a:off x="7113016" y="4485272"/>
              <a:ext cx="504432" cy="357962"/>
            </a:xfrm>
            <a:custGeom>
              <a:rect l="l" t="t" r="r" b="b"/>
              <a:pathLst>
                <a:path w="504432" h="357962">
                  <a:moveTo>
                    <a:pt x="11761" y="11760"/>
                  </a:moveTo>
                  <a:lnTo>
                    <a:pt x="492671" y="11760"/>
                  </a:lnTo>
                  <a:lnTo>
                    <a:pt x="492671" y="346202"/>
                  </a:lnTo>
                  <a:lnTo>
                    <a:pt x="11761" y="346202"/>
                  </a:lnTo>
                  <a:lnTo>
                    <a:pt x="11761" y="11760"/>
                  </a:lnTo>
                </a:path>
              </a:pathLst>
            </a:custGeom>
            <a:ln w="2352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06" name="VectorPath 406"/>
            <p:cNvSpPr/>
            <p:nvPr/>
          </p:nvSpPr>
          <p:spPr>
            <a:xfrm>
              <a:off x="7113016" y="4922609"/>
              <a:ext cx="504432" cy="357962"/>
            </a:xfrm>
            <a:custGeom>
              <a:rect l="l" t="t" r="r" b="b"/>
              <a:pathLst>
                <a:path w="504432" h="357962">
                  <a:moveTo>
                    <a:pt x="11761" y="11760"/>
                  </a:moveTo>
                  <a:lnTo>
                    <a:pt x="492671" y="11760"/>
                  </a:lnTo>
                  <a:lnTo>
                    <a:pt x="492671" y="346202"/>
                  </a:lnTo>
                  <a:lnTo>
                    <a:pt x="11761" y="346202"/>
                  </a:lnTo>
                  <a:lnTo>
                    <a:pt x="11761" y="11760"/>
                  </a:lnTo>
                </a:path>
              </a:pathLst>
            </a:custGeom>
            <a:ln w="23520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407" name="VectorPath 407"/>
          <p:cNvSpPr/>
          <p:nvPr/>
        </p:nvSpPr>
        <p:spPr>
          <a:xfrm>
            <a:off x="7113016" y="5861609"/>
            <a:ext cx="504432" cy="351523"/>
          </a:xfrm>
          <a:custGeom>
            <a:rect l="l" t="t" r="r" b="b"/>
            <a:pathLst>
              <a:path w="504432" h="351523">
                <a:moveTo>
                  <a:pt x="11761" y="11760"/>
                </a:moveTo>
                <a:lnTo>
                  <a:pt x="492671" y="11760"/>
                </a:lnTo>
                <a:lnTo>
                  <a:pt x="492671" y="339763"/>
                </a:lnTo>
                <a:lnTo>
                  <a:pt x="11761" y="339763"/>
                </a:lnTo>
                <a:lnTo>
                  <a:pt x="11761" y="11760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08" name="TextBox408"/>
          <p:cNvSpPr txBox="1"/>
          <p:nvPr/>
        </p:nvSpPr>
        <p:spPr>
          <a:xfrm>
            <a:off x="8419556" y="2670492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860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09" name="TextBox409"/>
          <p:cNvSpPr txBox="1"/>
          <p:nvPr/>
        </p:nvSpPr>
        <p:spPr>
          <a:xfrm>
            <a:off x="8419556" y="3107830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225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0" name="TextBox410"/>
          <p:cNvSpPr txBox="1"/>
          <p:nvPr/>
        </p:nvSpPr>
        <p:spPr>
          <a:xfrm>
            <a:off x="8419556" y="4040391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860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1" name="TextBox411"/>
          <p:cNvSpPr txBox="1"/>
          <p:nvPr/>
        </p:nvSpPr>
        <p:spPr>
          <a:xfrm>
            <a:off x="8419556" y="4497032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860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2" name="TextBox412"/>
          <p:cNvSpPr txBox="1"/>
          <p:nvPr/>
        </p:nvSpPr>
        <p:spPr>
          <a:xfrm>
            <a:off x="8419556" y="4934369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860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3" name="TextBox413"/>
          <p:cNvSpPr txBox="1"/>
          <p:nvPr/>
        </p:nvSpPr>
        <p:spPr>
          <a:xfrm>
            <a:off x="8419556" y="5873369"/>
            <a:ext cx="480911" cy="328003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225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4" name="TextBox414"/>
          <p:cNvSpPr txBox="1"/>
          <p:nvPr/>
        </p:nvSpPr>
        <p:spPr>
          <a:xfrm>
            <a:off x="9714332" y="4497032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860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5" name="TextBox415"/>
          <p:cNvSpPr txBox="1"/>
          <p:nvPr/>
        </p:nvSpPr>
        <p:spPr>
          <a:xfrm>
            <a:off x="9714332" y="4934369"/>
            <a:ext cx="480911" cy="334442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860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6" name="TextBox416"/>
          <p:cNvSpPr txBox="1"/>
          <p:nvPr/>
        </p:nvSpPr>
        <p:spPr>
          <a:xfrm>
            <a:off x="9714332" y="5873369"/>
            <a:ext cx="480911" cy="328003"/>
          </a:xfrm>
          <a:prstGeom prst="rect">
            <a:avLst/>
          </a:prstGeom>
          <a:noFill/>
          <a:ln w="23520">
            <a:solidFill>
              <a:srgbClr val="000000"/>
            </a:solidFill>
          </a:ln>
        </p:spPr>
        <p:txBody>
          <a:bodyPr wrap="square" lIns="43180" rIns="43180" bIns="22225" tIns="0" rtlCol="0">
            <a:spAutoFit/>
          </a:bodyPr>
          <a:lstStyle/>
          <a:p>
            <a:pPr marL="86194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7" name="TextBox417"/>
          <p:cNvSpPr txBox="1"/>
          <p:nvPr/>
        </p:nvSpPr>
        <p:spPr>
          <a:xfrm>
            <a:off x="10370972" y="4519308"/>
            <a:ext cx="465251" cy="165931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  <a:p>
            <a:pPr marL="0" marR="0" indent="0" eaLnBrk="0">
              <a:lnSpc>
                <a:spcPct val="9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900" kern="0" spc="-75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6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9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900" kern="0" spc="-15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18" name="TextBox418"/>
          <p:cNvSpPr txBox="1"/>
          <p:nvPr/>
        </p:nvSpPr>
        <p:spPr>
          <a:xfrm>
            <a:off x="7744423" y="6417247"/>
            <a:ext cx="2828302" cy="33509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8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/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6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4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/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5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6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11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编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11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码</a:t>
            </a:r>
            <a:r>
              <a:rPr baseline="0" lang="en-US" altLang="zh-CN" sz="2200" kern="0" spc="-34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200" kern="0" spc="-115" baseline="0" noProof="0" dirty="0" smtClean="0">
                <a:solidFill>
                  <a:srgbClr val="33339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法</a:t>
            </a:r>
          </a:p>
        </p:txBody>
      </p:sp>
      <p:grpSp>
        <p:nvGrpSpPr>
          <p:cNvPr id="419" name="Combination 419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420" name="VectorPath 420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421" name="VectorPath 421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422" name="VectorPath 422"/>
          <p:cNvSpPr/>
          <p:nvPr/>
        </p:nvSpPr>
        <p:spPr>
          <a:xfrm>
            <a:off x="6684226" y="2675673"/>
            <a:ext cx="269701" cy="1693982"/>
          </a:xfrm>
          <a:custGeom>
            <a:rect l="l" t="t" r="r" b="b"/>
            <a:pathLst>
              <a:path w="269701" h="1693982">
                <a:moveTo>
                  <a:pt x="255588" y="14111"/>
                </a:moveTo>
                <a:lnTo>
                  <a:pt x="227838" y="20537"/>
                </a:lnTo>
                <a:lnTo>
                  <a:pt x="200089" y="26976"/>
                </a:lnTo>
                <a:lnTo>
                  <a:pt x="181597" y="39828"/>
                </a:lnTo>
                <a:lnTo>
                  <a:pt x="163092" y="59132"/>
                </a:lnTo>
                <a:lnTo>
                  <a:pt x="153848" y="78424"/>
                </a:lnTo>
                <a:lnTo>
                  <a:pt x="135357" y="104154"/>
                </a:lnTo>
                <a:lnTo>
                  <a:pt x="135357" y="129871"/>
                </a:lnTo>
                <a:lnTo>
                  <a:pt x="126098" y="155601"/>
                </a:lnTo>
                <a:lnTo>
                  <a:pt x="126098" y="708711"/>
                </a:lnTo>
                <a:lnTo>
                  <a:pt x="126098" y="734430"/>
                </a:lnTo>
                <a:lnTo>
                  <a:pt x="116853" y="760159"/>
                </a:lnTo>
                <a:lnTo>
                  <a:pt x="107607" y="785890"/>
                </a:lnTo>
                <a:lnTo>
                  <a:pt x="98361" y="805181"/>
                </a:lnTo>
                <a:lnTo>
                  <a:pt x="79857" y="824473"/>
                </a:lnTo>
                <a:lnTo>
                  <a:pt x="52121" y="837338"/>
                </a:lnTo>
                <a:lnTo>
                  <a:pt x="33617" y="843764"/>
                </a:lnTo>
                <a:lnTo>
                  <a:pt x="5880" y="850202"/>
                </a:lnTo>
                <a:lnTo>
                  <a:pt x="33617" y="850202"/>
                </a:lnTo>
                <a:lnTo>
                  <a:pt x="52121" y="856629"/>
                </a:lnTo>
                <a:lnTo>
                  <a:pt x="79857" y="869494"/>
                </a:lnTo>
                <a:lnTo>
                  <a:pt x="98361" y="888785"/>
                </a:lnTo>
                <a:lnTo>
                  <a:pt x="107607" y="908089"/>
                </a:lnTo>
                <a:lnTo>
                  <a:pt x="116853" y="933807"/>
                </a:lnTo>
                <a:lnTo>
                  <a:pt x="126098" y="959537"/>
                </a:lnTo>
                <a:lnTo>
                  <a:pt x="126098" y="985267"/>
                </a:lnTo>
                <a:lnTo>
                  <a:pt x="126098" y="1538365"/>
                </a:lnTo>
                <a:lnTo>
                  <a:pt x="135357" y="1564095"/>
                </a:lnTo>
                <a:lnTo>
                  <a:pt x="135357" y="1596251"/>
                </a:lnTo>
                <a:lnTo>
                  <a:pt x="153848" y="1615543"/>
                </a:lnTo>
                <a:lnTo>
                  <a:pt x="163092" y="1634847"/>
                </a:lnTo>
                <a:lnTo>
                  <a:pt x="181597" y="1654138"/>
                </a:lnTo>
                <a:lnTo>
                  <a:pt x="200089" y="1667003"/>
                </a:lnTo>
                <a:lnTo>
                  <a:pt x="227838" y="1673429"/>
                </a:lnTo>
                <a:lnTo>
                  <a:pt x="255588" y="1679868"/>
                </a:lnTo>
              </a:path>
            </a:pathLst>
          </a:custGeom>
          <a:ln w="23520" cap="rnd" cmpd="sng">
            <a:solidFill>
              <a:srgbClr val="000000">
                <a:alpha val="100000"/>
              </a:srgbClr>
            </a:solidFill>
            <a:round/>
          </a:ln>
        </p:spPr>
      </p:sp>
    </p:spTree>
    <p:extLst>
      <p:ext uri="{56FF1820-F081-41A4-3893-B8A9544591A3}"/>
    </p:extLst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Combination 423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424" name="VectorPath 424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425" name="VectorPath 425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426" name="TextBox426"/>
          <p:cNvSpPr txBox="1"/>
          <p:nvPr/>
        </p:nvSpPr>
        <p:spPr>
          <a:xfrm>
            <a:off x="271390" y="334147"/>
            <a:ext cx="11784086" cy="510063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017533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令操作码的优化</a:t>
            </a:r>
          </a:p>
          <a:p>
            <a:pPr marL="922652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15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900" i="1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例</a:t>
            </a:r>
            <a:r>
              <a:rPr lang="en-US" altLang="zh-CN" sz="2900" i="1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：哈夫曼编码</a:t>
            </a:r>
          </a:p>
          <a:p>
            <a:pPr marL="0" marR="0" indent="0" eaLnBrk="0">
              <a:lnSpc>
                <a:spcPct val="28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5155" marR="0" indent="0" eaLnBrk="0">
              <a:lnSpc>
                <a:spcPct val="97575"/>
              </a:lnSpc>
            </a:pPr>
            <a:r>
              <a:rPr lang="en-US" altLang="zh-CN" sz="2750" kern="0" spc="-15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</a:t>
            </a:r>
            <a:r>
              <a:rPr lang="en-US" altLang="zh-CN" sz="2750" kern="0" spc="0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本思想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：</a:t>
            </a:r>
          </a:p>
          <a:p>
            <a:pPr marL="25155" marR="0" indent="0" eaLnBrk="0">
              <a:lnSpc>
                <a:spcPct val="9909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当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各种事件发生的概率不均等时，</a:t>
            </a:r>
          </a:p>
          <a:p>
            <a:pPr marL="0" marR="0" indent="0" eaLnBrk="0">
              <a:lnSpc>
                <a:spcPct val="28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5155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可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以对发生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概率最高的事件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用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最短的位数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（时间）来表示（处理），</a:t>
            </a:r>
          </a:p>
          <a:p>
            <a:pPr marL="0" marR="0" indent="0" eaLnBrk="0">
              <a:lnSpc>
                <a:spcPct val="28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5155" marR="0" indent="0" eaLnBrk="0">
              <a:lnSpc>
                <a:spcPct val="151818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而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对于出现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概率较低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的事件，则可以用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较长的位数（时间）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来表示（处理）</a:t>
            </a:r>
            <a:r>
              <a:rPr baseline="0" lang="en-US" altLang="zh-CN" sz="27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从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而使总的平均位数（时间）缩短。</a:t>
            </a:r>
          </a:p>
        </p:txBody>
      </p:sp>
    </p:spTree>
    <p:extLst>
      <p:ext uri="{0706E5EF-34E2-4DA6-AFF6-AE4ABBCBDC21}"/>
    </p:extLst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Combination 427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428" name="VectorPath 428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429" name="VectorPath 429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430" name="TextBox430"/>
          <p:cNvSpPr txBox="1"/>
          <p:nvPr/>
        </p:nvSpPr>
        <p:spPr>
          <a:xfrm>
            <a:off x="1080135" y="334147"/>
            <a:ext cx="10845166" cy="596931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08788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令系统的优化</a:t>
            </a:r>
          </a:p>
          <a:p>
            <a:pPr marL="113906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13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97575"/>
              </a:lnSpc>
            </a:pPr>
            <a:r>
              <a:rPr lang="en-US" altLang="zh-CN" sz="2750" kern="0" spc="-15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构</a:t>
            </a:r>
            <a:r>
              <a:rPr lang="en-US" altLang="zh-CN" sz="2750" kern="0" spc="0" baseline="0" noProof="0" dirty="0" smtClean="0">
                <a:solidFill>
                  <a:srgbClr val="D60093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造哈夫曼树的方法</a:t>
            </a:r>
          </a:p>
          <a:p>
            <a:pPr marL="0" marR="0" indent="0" eaLnBrk="0">
              <a:lnSpc>
                <a:spcPct val="99090"/>
              </a:lnSpc>
            </a:pP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1）将各事件按其使用频度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从小到大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依次排列</a:t>
            </a:r>
            <a:r>
              <a:rPr baseline="0" lang="en-US" altLang="zh-CN" sz="27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；</a:t>
            </a:r>
          </a:p>
          <a:p>
            <a:pPr marL="0" marR="0" indent="0" eaLnBrk="0">
              <a:lnSpc>
                <a:spcPct val="28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90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）每次从中选择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两个频度值最小的结点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，将其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合并成一个新的结点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  <a:r>
              <a:rPr baseline="0" lang="en-US" altLang="zh-CN" sz="27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并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把新结点画在所选结点的上面；</a:t>
            </a:r>
          </a:p>
          <a:p>
            <a:pPr marL="0" marR="0" indent="0" eaLnBrk="0">
              <a:lnSpc>
                <a:spcPct val="27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）用两条边把新结点分别与那两个结点相连。</a:t>
            </a:r>
          </a:p>
          <a:p>
            <a:pPr marL="0" marR="0" indent="0" eaLnBrk="0">
              <a:lnSpc>
                <a:spcPct val="37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42950" marR="0" indent="0" eaLnBrk="0">
              <a:lnSpc>
                <a:spcPct val="100000"/>
              </a:lnSpc>
              <a:spcAft>
                <a:spcPts val="1401"/>
              </a:spcAft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新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结点的频度值是所选两个结点的频度值的和。</a:t>
            </a:r>
          </a:p>
          <a:p>
            <a:pPr marL="285750" marR="603251" indent="0" eaLnBrk="0">
              <a:lnSpc>
                <a:spcPct val="121212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把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新结点与其他剩余未结合的结点一起，再以上面的步骤进行处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理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，反复进行，直到全部结点都结合完毕、形成根结点为止。</a:t>
            </a:r>
          </a:p>
        </p:txBody>
      </p:sp>
    </p:spTree>
    <p:extLst>
      <p:ext uri="{1BF3A2E3-EB3B-4B18-382B-0B4792D56DD0}"/>
    </p:extLst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Combination 431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432" name="VectorPath 432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433" name="VectorPath 433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434" name="TextBox434"/>
          <p:cNvSpPr txBox="1"/>
          <p:nvPr/>
        </p:nvSpPr>
        <p:spPr>
          <a:xfrm>
            <a:off x="899160" y="334147"/>
            <a:ext cx="10687050" cy="97028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89763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令系统的优化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3525" kern="0" spc="-285" baseline="-72340" noProof="0" dirty="0" smtClean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例</a:t>
            </a:r>
            <a:r>
              <a:rPr lang="en-US" altLang="zh-CN" sz="1400" kern="0" spc="-65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</a:t>
            </a:r>
            <a:r>
              <a:rPr baseline="0" lang="en-US" altLang="zh-CN" sz="1400" kern="0" spc="-32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65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net</a:t>
            </a:r>
            <a:r>
              <a:rPr lang="en-US" altLang="zh-CN" sz="3525" kern="0" spc="-285" baseline="-7234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假</a:t>
            </a:r>
            <a:r>
              <a:rPr baseline="-72340" lang="en-US" altLang="zh-CN" sz="3525" kern="0" spc="-49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65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st</a:t>
            </a:r>
            <a:r>
              <a:rPr lang="en-US" altLang="zh-CN" sz="3525" kern="0" spc="-285" baseline="-7234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设</a:t>
            </a:r>
            <a:r>
              <a:rPr baseline="-72340" lang="en-US" altLang="zh-CN" sz="3525" kern="0" spc="-49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65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fo</a:t>
            </a:r>
            <a:r>
              <a:rPr lang="en-US" altLang="zh-CN" sz="3525" kern="0" spc="-285" baseline="-7234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某</a:t>
            </a:r>
            <a:r>
              <a:rPr baseline="-72340" lang="en-US" altLang="zh-CN" sz="3525" kern="0" spc="-49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65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uoC</a:t>
            </a:r>
            <a:r>
              <a:rPr lang="en-US" altLang="zh-CN" sz="3525" kern="0" spc="-285" baseline="-7234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模</a:t>
            </a:r>
            <a:r>
              <a:rPr baseline="-72340" lang="en-US" altLang="zh-CN" sz="3525" kern="0" spc="-49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-65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esr</a:t>
            </a:r>
            <a:r>
              <a:rPr lang="en-US" altLang="zh-CN" sz="3525" kern="0" spc="-285" baseline="-7234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型机有</a:t>
            </a:r>
            <a:r>
              <a:rPr lang="en-US" altLang="zh-CN" sz="3525" kern="0" spc="-150" baseline="-72340" noProof="0" dirty="0" smtClean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7</a:t>
            </a:r>
            <a:r>
              <a:rPr lang="en-US" altLang="zh-CN" sz="3525" kern="0" spc="-285" baseline="-7234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条指令，这些指令的使用频度如表所示。</a:t>
            </a:r>
            <a:r>
              <a:rPr lang="en-US" altLang="zh-CN" sz="3525" kern="0" spc="-285" baseline="-7234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如果定长操作</a:t>
            </a:r>
          </a:p>
        </p:txBody>
      </p:sp>
      <p:grpSp>
        <p:nvGrpSpPr>
          <p:cNvPr id="435" name="Combination 435"/>
          <p:cNvGrpSpPr/>
          <p:nvPr/>
        </p:nvGrpSpPr>
        <p:grpSpPr>
          <a:xfrm>
            <a:off x="6444951" y="1854125"/>
            <a:ext cx="690112" cy="805414"/>
            <a:chOff x="6444951" y="1854125"/>
            <a:chExt cx="690112" cy="805414"/>
          </a:xfrm>
        </p:grpSpPr>
        <p:sp>
          <p:nvSpPr>
            <p:cNvPr id="436" name="VectorPath 436"/>
            <p:cNvSpPr/>
            <p:nvPr/>
          </p:nvSpPr>
          <p:spPr>
            <a:xfrm>
              <a:off x="6444951" y="2270982"/>
              <a:ext cx="290273" cy="388557"/>
            </a:xfrm>
            <a:custGeom>
              <a:rect l="l" t="t" r="r" b="b"/>
              <a:pathLst>
                <a:path w="290273" h="388557">
                  <a:moveTo>
                    <a:pt x="279446" y="10827"/>
                  </a:moveTo>
                  <a:lnTo>
                    <a:pt x="10827" y="377730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37" name="VectorPath 437"/>
            <p:cNvSpPr/>
            <p:nvPr/>
          </p:nvSpPr>
          <p:spPr>
            <a:xfrm>
              <a:off x="6610757" y="1863242"/>
              <a:ext cx="516559" cy="470243"/>
            </a:xfrm>
            <a:custGeom>
              <a:rect l="l" t="t" r="r" b="b"/>
              <a:pathLst>
                <a:path w="516559" h="470243">
                  <a:moveTo>
                    <a:pt x="258279" y="0"/>
                  </a:moveTo>
                  <a:lnTo>
                    <a:pt x="232448" y="0"/>
                  </a:lnTo>
                  <a:lnTo>
                    <a:pt x="206615" y="5169"/>
                  </a:lnTo>
                  <a:lnTo>
                    <a:pt x="180797" y="10338"/>
                  </a:lnTo>
                  <a:lnTo>
                    <a:pt x="160133" y="20676"/>
                  </a:lnTo>
                  <a:lnTo>
                    <a:pt x="134302" y="31001"/>
                  </a:lnTo>
                  <a:lnTo>
                    <a:pt x="113640" y="41339"/>
                  </a:lnTo>
                  <a:lnTo>
                    <a:pt x="92976" y="51677"/>
                  </a:lnTo>
                  <a:lnTo>
                    <a:pt x="77482" y="67184"/>
                  </a:lnTo>
                  <a:lnTo>
                    <a:pt x="56819" y="87847"/>
                  </a:lnTo>
                  <a:lnTo>
                    <a:pt x="41325" y="103353"/>
                  </a:lnTo>
                  <a:lnTo>
                    <a:pt x="30988" y="124016"/>
                  </a:lnTo>
                  <a:lnTo>
                    <a:pt x="20662" y="144692"/>
                  </a:lnTo>
                  <a:lnTo>
                    <a:pt x="10324" y="165367"/>
                  </a:lnTo>
                  <a:lnTo>
                    <a:pt x="5156" y="186030"/>
                  </a:lnTo>
                  <a:lnTo>
                    <a:pt x="0" y="211875"/>
                  </a:lnTo>
                  <a:lnTo>
                    <a:pt x="0" y="232537"/>
                  </a:lnTo>
                  <a:lnTo>
                    <a:pt x="0" y="258382"/>
                  </a:lnTo>
                  <a:lnTo>
                    <a:pt x="5156" y="279045"/>
                  </a:lnTo>
                  <a:lnTo>
                    <a:pt x="10324" y="304889"/>
                  </a:lnTo>
                  <a:lnTo>
                    <a:pt x="20662" y="325552"/>
                  </a:lnTo>
                  <a:lnTo>
                    <a:pt x="30988" y="346228"/>
                  </a:lnTo>
                  <a:lnTo>
                    <a:pt x="41325" y="366891"/>
                  </a:lnTo>
                  <a:lnTo>
                    <a:pt x="56819" y="382398"/>
                  </a:lnTo>
                  <a:lnTo>
                    <a:pt x="77482" y="397904"/>
                  </a:lnTo>
                  <a:lnTo>
                    <a:pt x="92976" y="413398"/>
                  </a:lnTo>
                  <a:lnTo>
                    <a:pt x="113640" y="428905"/>
                  </a:lnTo>
                  <a:lnTo>
                    <a:pt x="134302" y="439242"/>
                  </a:lnTo>
                  <a:lnTo>
                    <a:pt x="160133" y="449580"/>
                  </a:lnTo>
                  <a:lnTo>
                    <a:pt x="180797" y="454749"/>
                  </a:lnTo>
                  <a:lnTo>
                    <a:pt x="206615" y="465074"/>
                  </a:lnTo>
                  <a:lnTo>
                    <a:pt x="232448" y="465074"/>
                  </a:lnTo>
                  <a:lnTo>
                    <a:pt x="258279" y="470243"/>
                  </a:lnTo>
                  <a:lnTo>
                    <a:pt x="284111" y="465074"/>
                  </a:lnTo>
                  <a:lnTo>
                    <a:pt x="309931" y="465074"/>
                  </a:lnTo>
                  <a:lnTo>
                    <a:pt x="335762" y="454749"/>
                  </a:lnTo>
                  <a:lnTo>
                    <a:pt x="361594" y="449580"/>
                  </a:lnTo>
                  <a:lnTo>
                    <a:pt x="382257" y="439242"/>
                  </a:lnTo>
                  <a:lnTo>
                    <a:pt x="402920" y="428905"/>
                  </a:lnTo>
                  <a:lnTo>
                    <a:pt x="423583" y="413398"/>
                  </a:lnTo>
                  <a:lnTo>
                    <a:pt x="444246" y="397904"/>
                  </a:lnTo>
                  <a:lnTo>
                    <a:pt x="459740" y="382398"/>
                  </a:lnTo>
                  <a:lnTo>
                    <a:pt x="475234" y="366891"/>
                  </a:lnTo>
                  <a:lnTo>
                    <a:pt x="485571" y="346228"/>
                  </a:lnTo>
                  <a:lnTo>
                    <a:pt x="495896" y="325552"/>
                  </a:lnTo>
                  <a:lnTo>
                    <a:pt x="506234" y="304889"/>
                  </a:lnTo>
                  <a:lnTo>
                    <a:pt x="511391" y="279045"/>
                  </a:lnTo>
                  <a:lnTo>
                    <a:pt x="516559" y="258382"/>
                  </a:lnTo>
                  <a:lnTo>
                    <a:pt x="516559" y="232537"/>
                  </a:lnTo>
                  <a:lnTo>
                    <a:pt x="516559" y="211875"/>
                  </a:lnTo>
                  <a:lnTo>
                    <a:pt x="511391" y="186030"/>
                  </a:lnTo>
                  <a:lnTo>
                    <a:pt x="506234" y="165367"/>
                  </a:lnTo>
                  <a:lnTo>
                    <a:pt x="495896" y="144692"/>
                  </a:lnTo>
                  <a:lnTo>
                    <a:pt x="485571" y="124016"/>
                  </a:lnTo>
                  <a:lnTo>
                    <a:pt x="475234" y="103353"/>
                  </a:lnTo>
                  <a:lnTo>
                    <a:pt x="459740" y="87847"/>
                  </a:lnTo>
                  <a:lnTo>
                    <a:pt x="444246" y="67184"/>
                  </a:lnTo>
                  <a:lnTo>
                    <a:pt x="423583" y="51677"/>
                  </a:lnTo>
                  <a:lnTo>
                    <a:pt x="402920" y="41339"/>
                  </a:lnTo>
                  <a:lnTo>
                    <a:pt x="382257" y="31001"/>
                  </a:lnTo>
                  <a:lnTo>
                    <a:pt x="361594" y="20676"/>
                  </a:lnTo>
                  <a:lnTo>
                    <a:pt x="335762" y="10338"/>
                  </a:lnTo>
                  <a:lnTo>
                    <a:pt x="309931" y="5169"/>
                  </a:lnTo>
                  <a:lnTo>
                    <a:pt x="284111" y="0"/>
                  </a:lnTo>
                  <a:lnTo>
                    <a:pt x="258279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38" name="VectorPath 438"/>
            <p:cNvSpPr/>
            <p:nvPr/>
          </p:nvSpPr>
          <p:spPr>
            <a:xfrm>
              <a:off x="6603011" y="1854125"/>
              <a:ext cx="532053" cy="487261"/>
            </a:xfrm>
            <a:custGeom>
              <a:rect l="l" t="t" r="r" b="b"/>
              <a:pathLst>
                <a:path w="532053" h="487261">
                  <a:moveTo>
                    <a:pt x="266026" y="9117"/>
                  </a:moveTo>
                  <a:lnTo>
                    <a:pt x="240195" y="9117"/>
                  </a:lnTo>
                  <a:lnTo>
                    <a:pt x="214362" y="14286"/>
                  </a:lnTo>
                  <a:lnTo>
                    <a:pt x="188544" y="19455"/>
                  </a:lnTo>
                  <a:lnTo>
                    <a:pt x="167880" y="29793"/>
                  </a:lnTo>
                  <a:lnTo>
                    <a:pt x="142049" y="40118"/>
                  </a:lnTo>
                  <a:lnTo>
                    <a:pt x="121386" y="50455"/>
                  </a:lnTo>
                  <a:lnTo>
                    <a:pt x="100723" y="60794"/>
                  </a:lnTo>
                  <a:lnTo>
                    <a:pt x="85229" y="76300"/>
                  </a:lnTo>
                  <a:lnTo>
                    <a:pt x="64566" y="96963"/>
                  </a:lnTo>
                  <a:lnTo>
                    <a:pt x="49072" y="112470"/>
                  </a:lnTo>
                  <a:lnTo>
                    <a:pt x="38735" y="133133"/>
                  </a:lnTo>
                  <a:lnTo>
                    <a:pt x="28408" y="153808"/>
                  </a:lnTo>
                  <a:lnTo>
                    <a:pt x="18071" y="174484"/>
                  </a:lnTo>
                  <a:lnTo>
                    <a:pt x="12903" y="195147"/>
                  </a:lnTo>
                  <a:lnTo>
                    <a:pt x="7747" y="220992"/>
                  </a:lnTo>
                  <a:lnTo>
                    <a:pt x="7747" y="241654"/>
                  </a:lnTo>
                  <a:lnTo>
                    <a:pt x="7747" y="267499"/>
                  </a:lnTo>
                  <a:lnTo>
                    <a:pt x="12903" y="288162"/>
                  </a:lnTo>
                  <a:lnTo>
                    <a:pt x="18071" y="314006"/>
                  </a:lnTo>
                  <a:lnTo>
                    <a:pt x="28408" y="334669"/>
                  </a:lnTo>
                  <a:lnTo>
                    <a:pt x="38735" y="355345"/>
                  </a:lnTo>
                  <a:lnTo>
                    <a:pt x="49072" y="376008"/>
                  </a:lnTo>
                  <a:lnTo>
                    <a:pt x="64566" y="391514"/>
                  </a:lnTo>
                  <a:lnTo>
                    <a:pt x="85229" y="407021"/>
                  </a:lnTo>
                  <a:lnTo>
                    <a:pt x="100723" y="422515"/>
                  </a:lnTo>
                  <a:lnTo>
                    <a:pt x="121386" y="438022"/>
                  </a:lnTo>
                  <a:lnTo>
                    <a:pt x="142049" y="448359"/>
                  </a:lnTo>
                  <a:lnTo>
                    <a:pt x="167880" y="458697"/>
                  </a:lnTo>
                  <a:lnTo>
                    <a:pt x="188544" y="463866"/>
                  </a:lnTo>
                  <a:lnTo>
                    <a:pt x="214362" y="474191"/>
                  </a:lnTo>
                  <a:lnTo>
                    <a:pt x="240195" y="474191"/>
                  </a:lnTo>
                  <a:lnTo>
                    <a:pt x="266026" y="479360"/>
                  </a:lnTo>
                  <a:lnTo>
                    <a:pt x="291858" y="474191"/>
                  </a:lnTo>
                  <a:lnTo>
                    <a:pt x="317678" y="474191"/>
                  </a:lnTo>
                  <a:lnTo>
                    <a:pt x="343509" y="463866"/>
                  </a:lnTo>
                  <a:lnTo>
                    <a:pt x="369341" y="458697"/>
                  </a:lnTo>
                  <a:lnTo>
                    <a:pt x="390003" y="448359"/>
                  </a:lnTo>
                  <a:lnTo>
                    <a:pt x="410666" y="438022"/>
                  </a:lnTo>
                  <a:lnTo>
                    <a:pt x="431330" y="422515"/>
                  </a:lnTo>
                  <a:lnTo>
                    <a:pt x="451993" y="407021"/>
                  </a:lnTo>
                  <a:lnTo>
                    <a:pt x="467487" y="391514"/>
                  </a:lnTo>
                  <a:lnTo>
                    <a:pt x="482981" y="376008"/>
                  </a:lnTo>
                  <a:lnTo>
                    <a:pt x="493318" y="355345"/>
                  </a:lnTo>
                  <a:lnTo>
                    <a:pt x="503643" y="334669"/>
                  </a:lnTo>
                  <a:lnTo>
                    <a:pt x="513981" y="314006"/>
                  </a:lnTo>
                  <a:lnTo>
                    <a:pt x="519137" y="288162"/>
                  </a:lnTo>
                  <a:lnTo>
                    <a:pt x="524306" y="267499"/>
                  </a:lnTo>
                  <a:lnTo>
                    <a:pt x="524306" y="241654"/>
                  </a:lnTo>
                  <a:lnTo>
                    <a:pt x="524306" y="220992"/>
                  </a:lnTo>
                  <a:lnTo>
                    <a:pt x="519137" y="195147"/>
                  </a:lnTo>
                  <a:lnTo>
                    <a:pt x="513981" y="174484"/>
                  </a:lnTo>
                  <a:lnTo>
                    <a:pt x="503643" y="153808"/>
                  </a:lnTo>
                  <a:lnTo>
                    <a:pt x="493318" y="133133"/>
                  </a:lnTo>
                  <a:lnTo>
                    <a:pt x="482981" y="112470"/>
                  </a:lnTo>
                  <a:lnTo>
                    <a:pt x="467487" y="96963"/>
                  </a:lnTo>
                  <a:lnTo>
                    <a:pt x="451993" y="76300"/>
                  </a:lnTo>
                  <a:lnTo>
                    <a:pt x="431330" y="60794"/>
                  </a:lnTo>
                  <a:lnTo>
                    <a:pt x="410666" y="50455"/>
                  </a:lnTo>
                  <a:lnTo>
                    <a:pt x="390003" y="40118"/>
                  </a:lnTo>
                  <a:lnTo>
                    <a:pt x="369341" y="29793"/>
                  </a:lnTo>
                  <a:lnTo>
                    <a:pt x="343509" y="19455"/>
                  </a:lnTo>
                  <a:lnTo>
                    <a:pt x="317678" y="14286"/>
                  </a:lnTo>
                  <a:lnTo>
                    <a:pt x="291858" y="9117"/>
                  </a:lnTo>
                  <a:lnTo>
                    <a:pt x="266026" y="911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439" name="Combination 439"/>
          <p:cNvGrpSpPr/>
          <p:nvPr/>
        </p:nvGrpSpPr>
        <p:grpSpPr>
          <a:xfrm>
            <a:off x="5876726" y="2617699"/>
            <a:ext cx="708200" cy="775636"/>
            <a:chOff x="5876726" y="2617699"/>
            <a:chExt cx="708200" cy="775636"/>
          </a:xfrm>
        </p:grpSpPr>
        <p:sp>
          <p:nvSpPr>
            <p:cNvPr id="440" name="VectorPath 440"/>
            <p:cNvSpPr/>
            <p:nvPr/>
          </p:nvSpPr>
          <p:spPr>
            <a:xfrm>
              <a:off x="5876726" y="3004760"/>
              <a:ext cx="295458" cy="388574"/>
            </a:xfrm>
            <a:custGeom>
              <a:rect l="l" t="t" r="r" b="b"/>
              <a:pathLst>
                <a:path w="295458" h="388574">
                  <a:moveTo>
                    <a:pt x="284616" y="10842"/>
                  </a:moveTo>
                  <a:lnTo>
                    <a:pt x="10842" y="377732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41" name="VectorPath 441"/>
            <p:cNvSpPr/>
            <p:nvPr/>
          </p:nvSpPr>
          <p:spPr>
            <a:xfrm>
              <a:off x="6068365" y="2617699"/>
              <a:ext cx="516561" cy="465087"/>
            </a:xfrm>
            <a:custGeom>
              <a:rect l="l" t="t" r="r" b="b"/>
              <a:pathLst>
                <a:path w="516561" h="465087">
                  <a:moveTo>
                    <a:pt x="258280" y="0"/>
                  </a:moveTo>
                  <a:lnTo>
                    <a:pt x="232448" y="0"/>
                  </a:lnTo>
                  <a:lnTo>
                    <a:pt x="206616" y="0"/>
                  </a:lnTo>
                  <a:lnTo>
                    <a:pt x="180797" y="10338"/>
                  </a:lnTo>
                  <a:lnTo>
                    <a:pt x="160134" y="15507"/>
                  </a:lnTo>
                  <a:lnTo>
                    <a:pt x="134303" y="25845"/>
                  </a:lnTo>
                  <a:lnTo>
                    <a:pt x="113640" y="36182"/>
                  </a:lnTo>
                  <a:lnTo>
                    <a:pt x="92977" y="51677"/>
                  </a:lnTo>
                  <a:lnTo>
                    <a:pt x="77483" y="67183"/>
                  </a:lnTo>
                  <a:lnTo>
                    <a:pt x="56820" y="82690"/>
                  </a:lnTo>
                  <a:lnTo>
                    <a:pt x="41326" y="98184"/>
                  </a:lnTo>
                  <a:lnTo>
                    <a:pt x="30988" y="118859"/>
                  </a:lnTo>
                  <a:lnTo>
                    <a:pt x="20663" y="139523"/>
                  </a:lnTo>
                  <a:lnTo>
                    <a:pt x="10325" y="160198"/>
                  </a:lnTo>
                  <a:lnTo>
                    <a:pt x="5157" y="186030"/>
                  </a:lnTo>
                  <a:lnTo>
                    <a:pt x="0" y="206705"/>
                  </a:lnTo>
                  <a:lnTo>
                    <a:pt x="0" y="232550"/>
                  </a:lnTo>
                  <a:lnTo>
                    <a:pt x="0" y="253213"/>
                  </a:lnTo>
                  <a:lnTo>
                    <a:pt x="5157" y="279057"/>
                  </a:lnTo>
                  <a:lnTo>
                    <a:pt x="10325" y="299720"/>
                  </a:lnTo>
                  <a:lnTo>
                    <a:pt x="20663" y="320396"/>
                  </a:lnTo>
                  <a:lnTo>
                    <a:pt x="30988" y="341059"/>
                  </a:lnTo>
                  <a:lnTo>
                    <a:pt x="41326" y="361735"/>
                  </a:lnTo>
                  <a:lnTo>
                    <a:pt x="56820" y="382397"/>
                  </a:lnTo>
                  <a:lnTo>
                    <a:pt x="77483" y="397904"/>
                  </a:lnTo>
                  <a:lnTo>
                    <a:pt x="92977" y="413411"/>
                  </a:lnTo>
                  <a:lnTo>
                    <a:pt x="113640" y="423749"/>
                  </a:lnTo>
                  <a:lnTo>
                    <a:pt x="134303" y="439242"/>
                  </a:lnTo>
                  <a:lnTo>
                    <a:pt x="160134" y="444412"/>
                  </a:lnTo>
                  <a:lnTo>
                    <a:pt x="180797" y="454749"/>
                  </a:lnTo>
                  <a:lnTo>
                    <a:pt x="206616" y="459918"/>
                  </a:lnTo>
                  <a:lnTo>
                    <a:pt x="232448" y="465087"/>
                  </a:lnTo>
                  <a:lnTo>
                    <a:pt x="258280" y="465087"/>
                  </a:lnTo>
                  <a:lnTo>
                    <a:pt x="284112" y="465087"/>
                  </a:lnTo>
                  <a:lnTo>
                    <a:pt x="309931" y="459918"/>
                  </a:lnTo>
                  <a:lnTo>
                    <a:pt x="335763" y="454749"/>
                  </a:lnTo>
                  <a:lnTo>
                    <a:pt x="361595" y="444412"/>
                  </a:lnTo>
                  <a:lnTo>
                    <a:pt x="382257" y="439242"/>
                  </a:lnTo>
                  <a:lnTo>
                    <a:pt x="402920" y="423749"/>
                  </a:lnTo>
                  <a:lnTo>
                    <a:pt x="423583" y="413411"/>
                  </a:lnTo>
                  <a:lnTo>
                    <a:pt x="444247" y="397904"/>
                  </a:lnTo>
                  <a:lnTo>
                    <a:pt x="459741" y="382397"/>
                  </a:lnTo>
                  <a:lnTo>
                    <a:pt x="475235" y="361735"/>
                  </a:lnTo>
                  <a:lnTo>
                    <a:pt x="485572" y="341059"/>
                  </a:lnTo>
                  <a:lnTo>
                    <a:pt x="495897" y="320396"/>
                  </a:lnTo>
                  <a:lnTo>
                    <a:pt x="506235" y="299720"/>
                  </a:lnTo>
                  <a:lnTo>
                    <a:pt x="511391" y="279057"/>
                  </a:lnTo>
                  <a:lnTo>
                    <a:pt x="516561" y="253213"/>
                  </a:lnTo>
                  <a:lnTo>
                    <a:pt x="516561" y="232550"/>
                  </a:lnTo>
                  <a:lnTo>
                    <a:pt x="516561" y="206705"/>
                  </a:lnTo>
                  <a:lnTo>
                    <a:pt x="511391" y="186030"/>
                  </a:lnTo>
                  <a:lnTo>
                    <a:pt x="506235" y="160198"/>
                  </a:lnTo>
                  <a:lnTo>
                    <a:pt x="495897" y="139523"/>
                  </a:lnTo>
                  <a:lnTo>
                    <a:pt x="485572" y="118859"/>
                  </a:lnTo>
                  <a:lnTo>
                    <a:pt x="475235" y="98184"/>
                  </a:lnTo>
                  <a:lnTo>
                    <a:pt x="459741" y="82690"/>
                  </a:lnTo>
                  <a:lnTo>
                    <a:pt x="444247" y="67183"/>
                  </a:lnTo>
                  <a:lnTo>
                    <a:pt x="423583" y="51677"/>
                  </a:lnTo>
                  <a:lnTo>
                    <a:pt x="402920" y="36182"/>
                  </a:lnTo>
                  <a:lnTo>
                    <a:pt x="382257" y="25845"/>
                  </a:lnTo>
                  <a:lnTo>
                    <a:pt x="361595" y="15507"/>
                  </a:lnTo>
                  <a:lnTo>
                    <a:pt x="335763" y="10338"/>
                  </a:lnTo>
                  <a:lnTo>
                    <a:pt x="309931" y="0"/>
                  </a:lnTo>
                  <a:lnTo>
                    <a:pt x="284112" y="0"/>
                  </a:lnTo>
                  <a:lnTo>
                    <a:pt x="25828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</p:grpSp>
      <p:sp>
        <p:nvSpPr>
          <p:cNvPr id="442" name="TextBox442"/>
          <p:cNvSpPr txBox="1"/>
          <p:nvPr/>
        </p:nvSpPr>
        <p:spPr>
          <a:xfrm>
            <a:off x="1183640" y="1421471"/>
            <a:ext cx="2095500" cy="8329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6312"/>
              </a:lnSpc>
            </a:pP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码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应该是几位?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码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的平均码长</a:t>
            </a:r>
          </a:p>
        </p:txBody>
      </p:sp>
      <p:sp>
        <p:nvSpPr>
          <p:cNvPr id="443" name="TextBox443"/>
          <p:cNvSpPr txBox="1"/>
          <p:nvPr/>
        </p:nvSpPr>
        <p:spPr>
          <a:xfrm>
            <a:off x="3469640" y="1421471"/>
            <a:ext cx="8248650" cy="79479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画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出哈夫曼树，写出这</a:t>
            </a:r>
            <a:r>
              <a:rPr lang="en-US" altLang="zh-CN" sz="2350" kern="0" spc="0" baseline="0" noProof="0" dirty="0" smtClean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7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条指令的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哈夫曼编码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，并计算该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编</a:t>
            </a:r>
          </a:p>
          <a:p>
            <a:pPr marL="0" marR="0" indent="0" eaLnBrk="0">
              <a:lnSpc>
                <a:spcPct val="136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234093" marR="0" indent="0" eaLnBrk="0">
              <a:lnSpc>
                <a:spcPct val="100000"/>
              </a:lnSpc>
            </a:pPr>
            <a:r>
              <a:rPr lang="en-US" altLang="zh-CN" sz="15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5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.00</a:t>
            </a:r>
          </a:p>
        </p:txBody>
      </p:sp>
      <p:sp>
        <p:nvSpPr>
          <p:cNvPr id="444" name="TextBox444"/>
          <p:cNvSpPr txBox="1"/>
          <p:nvPr/>
        </p:nvSpPr>
        <p:spPr>
          <a:xfrm>
            <a:off x="6429960" y="2251332"/>
            <a:ext cx="98209" cy="2284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45" name="VectorPath 445"/>
          <p:cNvSpPr/>
          <p:nvPr/>
        </p:nvSpPr>
        <p:spPr>
          <a:xfrm>
            <a:off x="6060618" y="2609952"/>
            <a:ext cx="532054" cy="481950"/>
          </a:xfrm>
          <a:custGeom>
            <a:rect l="l" t="t" r="r" b="b"/>
            <a:pathLst>
              <a:path w="532054" h="481950">
                <a:moveTo>
                  <a:pt x="266027" y="7747"/>
                </a:moveTo>
                <a:lnTo>
                  <a:pt x="240195" y="7747"/>
                </a:lnTo>
                <a:lnTo>
                  <a:pt x="214363" y="7747"/>
                </a:lnTo>
                <a:lnTo>
                  <a:pt x="188544" y="18085"/>
                </a:lnTo>
                <a:lnTo>
                  <a:pt x="167881" y="23254"/>
                </a:lnTo>
                <a:lnTo>
                  <a:pt x="142049" y="33592"/>
                </a:lnTo>
                <a:lnTo>
                  <a:pt x="121387" y="43929"/>
                </a:lnTo>
                <a:lnTo>
                  <a:pt x="100724" y="59424"/>
                </a:lnTo>
                <a:lnTo>
                  <a:pt x="85230" y="74930"/>
                </a:lnTo>
                <a:lnTo>
                  <a:pt x="64567" y="90437"/>
                </a:lnTo>
                <a:lnTo>
                  <a:pt x="49073" y="105931"/>
                </a:lnTo>
                <a:lnTo>
                  <a:pt x="38735" y="126606"/>
                </a:lnTo>
                <a:lnTo>
                  <a:pt x="28410" y="147269"/>
                </a:lnTo>
                <a:lnTo>
                  <a:pt x="18072" y="167945"/>
                </a:lnTo>
                <a:lnTo>
                  <a:pt x="12903" y="193777"/>
                </a:lnTo>
                <a:lnTo>
                  <a:pt x="7747" y="214452"/>
                </a:lnTo>
                <a:lnTo>
                  <a:pt x="7747" y="240297"/>
                </a:lnTo>
                <a:lnTo>
                  <a:pt x="7747" y="260960"/>
                </a:lnTo>
                <a:lnTo>
                  <a:pt x="12903" y="286804"/>
                </a:lnTo>
                <a:lnTo>
                  <a:pt x="18072" y="307467"/>
                </a:lnTo>
                <a:lnTo>
                  <a:pt x="28410" y="328143"/>
                </a:lnTo>
                <a:lnTo>
                  <a:pt x="38735" y="348806"/>
                </a:lnTo>
                <a:lnTo>
                  <a:pt x="49073" y="369481"/>
                </a:lnTo>
                <a:lnTo>
                  <a:pt x="64567" y="390144"/>
                </a:lnTo>
                <a:lnTo>
                  <a:pt x="85230" y="405650"/>
                </a:lnTo>
                <a:lnTo>
                  <a:pt x="100724" y="421158"/>
                </a:lnTo>
                <a:lnTo>
                  <a:pt x="121387" y="431495"/>
                </a:lnTo>
                <a:lnTo>
                  <a:pt x="142049" y="446989"/>
                </a:lnTo>
                <a:lnTo>
                  <a:pt x="167881" y="452158"/>
                </a:lnTo>
                <a:lnTo>
                  <a:pt x="188544" y="462496"/>
                </a:lnTo>
                <a:lnTo>
                  <a:pt x="214363" y="467665"/>
                </a:lnTo>
                <a:lnTo>
                  <a:pt x="240195" y="472834"/>
                </a:lnTo>
                <a:lnTo>
                  <a:pt x="266027" y="472834"/>
                </a:lnTo>
                <a:lnTo>
                  <a:pt x="291859" y="472834"/>
                </a:lnTo>
                <a:lnTo>
                  <a:pt x="317678" y="467665"/>
                </a:lnTo>
                <a:lnTo>
                  <a:pt x="343510" y="462496"/>
                </a:lnTo>
                <a:lnTo>
                  <a:pt x="369342" y="452158"/>
                </a:lnTo>
                <a:lnTo>
                  <a:pt x="390004" y="446989"/>
                </a:lnTo>
                <a:lnTo>
                  <a:pt x="410667" y="431495"/>
                </a:lnTo>
                <a:lnTo>
                  <a:pt x="431330" y="421158"/>
                </a:lnTo>
                <a:lnTo>
                  <a:pt x="451993" y="405650"/>
                </a:lnTo>
                <a:lnTo>
                  <a:pt x="467488" y="390144"/>
                </a:lnTo>
                <a:lnTo>
                  <a:pt x="482981" y="369481"/>
                </a:lnTo>
                <a:lnTo>
                  <a:pt x="493319" y="348806"/>
                </a:lnTo>
                <a:lnTo>
                  <a:pt x="503644" y="328143"/>
                </a:lnTo>
                <a:lnTo>
                  <a:pt x="513982" y="307467"/>
                </a:lnTo>
                <a:lnTo>
                  <a:pt x="519138" y="286804"/>
                </a:lnTo>
                <a:lnTo>
                  <a:pt x="524308" y="260960"/>
                </a:lnTo>
                <a:lnTo>
                  <a:pt x="524308" y="240297"/>
                </a:lnTo>
                <a:lnTo>
                  <a:pt x="524308" y="214452"/>
                </a:lnTo>
                <a:lnTo>
                  <a:pt x="519138" y="193777"/>
                </a:lnTo>
                <a:lnTo>
                  <a:pt x="513982" y="167945"/>
                </a:lnTo>
                <a:lnTo>
                  <a:pt x="503644" y="147269"/>
                </a:lnTo>
                <a:lnTo>
                  <a:pt x="493319" y="126606"/>
                </a:lnTo>
                <a:lnTo>
                  <a:pt x="482981" y="105931"/>
                </a:lnTo>
                <a:lnTo>
                  <a:pt x="467488" y="90437"/>
                </a:lnTo>
                <a:lnTo>
                  <a:pt x="451993" y="74930"/>
                </a:lnTo>
                <a:lnTo>
                  <a:pt x="431330" y="59424"/>
                </a:lnTo>
                <a:lnTo>
                  <a:pt x="410667" y="43929"/>
                </a:lnTo>
                <a:lnTo>
                  <a:pt x="390004" y="33592"/>
                </a:lnTo>
                <a:lnTo>
                  <a:pt x="369342" y="23254"/>
                </a:lnTo>
                <a:lnTo>
                  <a:pt x="343510" y="18085"/>
                </a:lnTo>
                <a:lnTo>
                  <a:pt x="317678" y="7747"/>
                </a:lnTo>
                <a:lnTo>
                  <a:pt x="291859" y="7747"/>
                </a:lnTo>
                <a:lnTo>
                  <a:pt x="266027" y="7747"/>
                </a:lnTo>
              </a:path>
            </a:pathLst>
          </a:custGeom>
          <a:ln w="15494" cap="rnd" cmpd="sng">
            <a:solidFill>
              <a:srgbClr val="000000">
                <a:alpha val="100000"/>
              </a:srgbClr>
            </a:solidFill>
            <a:round/>
          </a:ln>
        </p:spPr>
      </p:sp>
      <p:sp>
        <p:nvSpPr>
          <p:cNvPr id="446" name="TextBox446"/>
          <p:cNvSpPr txBox="1"/>
          <p:nvPr/>
        </p:nvSpPr>
        <p:spPr>
          <a:xfrm>
            <a:off x="6161342" y="2742250"/>
            <a:ext cx="346316" cy="2284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5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.60</a:t>
            </a:r>
          </a:p>
        </p:txBody>
      </p:sp>
      <p:pic>
        <p:nvPicPr>
          <p:cNvPr id="447" name="1F3F1C49-4CF7-431E-18AC-383ED3A23855"/>
          <p:cNvPicPr>
            <a:picLocks noChangeAspect="1"/>
          </p:cNvPicPr>
          <p:nvPr/>
        </p:nvPicPr>
        <p:blipFill>
          <a:blip r:embed="rId2" cstate="print">
            <a:extLst>
              <a:ext uri="{28CEB769-0A41-4D6A-A24A-ED20DCC8CD76}"/>
            </a:extLst>
          </a:blip>
          <a:srcRect/>
          <a:stretch>
            <a:fillRect/>
          </a:stretch>
        </p:blipFill>
        <p:spPr>
          <a:xfrm>
            <a:off x="275844" y="2176272"/>
            <a:ext cx="2525268" cy="4575048"/>
          </a:xfrm>
          <a:prstGeom prst="rect">
            <a:avLst/>
          </a:prstGeom>
        </p:spPr>
      </p:pic>
      <p:grpSp>
        <p:nvGrpSpPr>
          <p:cNvPr id="448" name="Combination 448"/>
          <p:cNvGrpSpPr/>
          <p:nvPr/>
        </p:nvGrpSpPr>
        <p:grpSpPr>
          <a:xfrm>
            <a:off x="3870389" y="2239853"/>
            <a:ext cx="7045923" cy="3863347"/>
            <a:chOff x="3870389" y="2239853"/>
            <a:chExt cx="7045923" cy="3863347"/>
          </a:xfrm>
        </p:grpSpPr>
        <p:sp>
          <p:nvSpPr>
            <p:cNvPr id="449" name="VectorPath 449"/>
            <p:cNvSpPr/>
            <p:nvPr/>
          </p:nvSpPr>
          <p:spPr>
            <a:xfrm>
              <a:off x="5334334" y="3738554"/>
              <a:ext cx="295458" cy="388574"/>
            </a:xfrm>
            <a:custGeom>
              <a:rect l="l" t="t" r="r" b="b"/>
              <a:pathLst>
                <a:path w="295458" h="388574">
                  <a:moveTo>
                    <a:pt x="284616" y="10842"/>
                  </a:moveTo>
                  <a:lnTo>
                    <a:pt x="10842" y="377732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50" name="VectorPath 450"/>
            <p:cNvSpPr/>
            <p:nvPr/>
          </p:nvSpPr>
          <p:spPr>
            <a:xfrm>
              <a:off x="4750633" y="4472363"/>
              <a:ext cx="316088" cy="424712"/>
            </a:xfrm>
            <a:custGeom>
              <a:rect l="l" t="t" r="r" b="b"/>
              <a:pathLst>
                <a:path w="316088" h="424712">
                  <a:moveTo>
                    <a:pt x="305263" y="10826"/>
                  </a:moveTo>
                  <a:lnTo>
                    <a:pt x="10826" y="413886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51" name="VectorPath 451"/>
            <p:cNvSpPr/>
            <p:nvPr/>
          </p:nvSpPr>
          <p:spPr>
            <a:xfrm>
              <a:off x="3878136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52" name="VectorPath 452"/>
            <p:cNvSpPr/>
            <p:nvPr/>
          </p:nvSpPr>
          <p:spPr>
            <a:xfrm>
              <a:off x="4394695" y="4850079"/>
              <a:ext cx="521729" cy="470243"/>
            </a:xfrm>
            <a:custGeom>
              <a:rect l="l" t="t" r="r" b="b"/>
              <a:pathLst>
                <a:path w="521729" h="470243">
                  <a:moveTo>
                    <a:pt x="258280" y="0"/>
                  </a:moveTo>
                  <a:lnTo>
                    <a:pt x="232448" y="5169"/>
                  </a:lnTo>
                  <a:lnTo>
                    <a:pt x="206629" y="5169"/>
                  </a:lnTo>
                  <a:lnTo>
                    <a:pt x="180797" y="10338"/>
                  </a:lnTo>
                  <a:lnTo>
                    <a:pt x="160134" y="20675"/>
                  </a:lnTo>
                  <a:lnTo>
                    <a:pt x="134303" y="31000"/>
                  </a:lnTo>
                  <a:lnTo>
                    <a:pt x="113639" y="41339"/>
                  </a:lnTo>
                  <a:lnTo>
                    <a:pt x="92976" y="56845"/>
                  </a:lnTo>
                  <a:lnTo>
                    <a:pt x="77483" y="72339"/>
                  </a:lnTo>
                  <a:lnTo>
                    <a:pt x="61988" y="87846"/>
                  </a:lnTo>
                  <a:lnTo>
                    <a:pt x="46495" y="103353"/>
                  </a:lnTo>
                  <a:lnTo>
                    <a:pt x="30988" y="124016"/>
                  </a:lnTo>
                  <a:lnTo>
                    <a:pt x="20663" y="144691"/>
                  </a:lnTo>
                  <a:lnTo>
                    <a:pt x="10325" y="165367"/>
                  </a:lnTo>
                  <a:lnTo>
                    <a:pt x="5169" y="186030"/>
                  </a:lnTo>
                  <a:lnTo>
                    <a:pt x="0" y="211874"/>
                  </a:lnTo>
                  <a:lnTo>
                    <a:pt x="0" y="232537"/>
                  </a:lnTo>
                  <a:lnTo>
                    <a:pt x="0" y="258382"/>
                  </a:lnTo>
                  <a:lnTo>
                    <a:pt x="5169" y="284214"/>
                  </a:lnTo>
                  <a:lnTo>
                    <a:pt x="10325" y="304889"/>
                  </a:lnTo>
                  <a:lnTo>
                    <a:pt x="20663" y="325552"/>
                  </a:lnTo>
                  <a:lnTo>
                    <a:pt x="30988" y="346227"/>
                  </a:lnTo>
                  <a:lnTo>
                    <a:pt x="46495" y="366890"/>
                  </a:lnTo>
                  <a:lnTo>
                    <a:pt x="61988" y="382397"/>
                  </a:lnTo>
                  <a:lnTo>
                    <a:pt x="77483" y="397904"/>
                  </a:lnTo>
                  <a:lnTo>
                    <a:pt x="92976" y="413398"/>
                  </a:lnTo>
                  <a:lnTo>
                    <a:pt x="113639" y="428904"/>
                  </a:lnTo>
                  <a:lnTo>
                    <a:pt x="134303" y="439242"/>
                  </a:lnTo>
                  <a:lnTo>
                    <a:pt x="160134" y="449580"/>
                  </a:lnTo>
                  <a:lnTo>
                    <a:pt x="180797" y="459905"/>
                  </a:lnTo>
                  <a:lnTo>
                    <a:pt x="206629" y="465074"/>
                  </a:lnTo>
                  <a:lnTo>
                    <a:pt x="232448" y="465074"/>
                  </a:lnTo>
                  <a:lnTo>
                    <a:pt x="258280" y="470243"/>
                  </a:lnTo>
                  <a:lnTo>
                    <a:pt x="284112" y="465074"/>
                  </a:lnTo>
                  <a:lnTo>
                    <a:pt x="309944" y="465074"/>
                  </a:lnTo>
                  <a:lnTo>
                    <a:pt x="335762" y="459905"/>
                  </a:lnTo>
                  <a:lnTo>
                    <a:pt x="361595" y="449580"/>
                  </a:lnTo>
                  <a:lnTo>
                    <a:pt x="382257" y="439242"/>
                  </a:lnTo>
                  <a:lnTo>
                    <a:pt x="402920" y="428904"/>
                  </a:lnTo>
                  <a:lnTo>
                    <a:pt x="423583" y="413398"/>
                  </a:lnTo>
                  <a:lnTo>
                    <a:pt x="444246" y="397904"/>
                  </a:lnTo>
                  <a:lnTo>
                    <a:pt x="459740" y="382397"/>
                  </a:lnTo>
                  <a:lnTo>
                    <a:pt x="475234" y="366890"/>
                  </a:lnTo>
                  <a:lnTo>
                    <a:pt x="490741" y="346227"/>
                  </a:lnTo>
                  <a:lnTo>
                    <a:pt x="501066" y="325552"/>
                  </a:lnTo>
                  <a:lnTo>
                    <a:pt x="506235" y="304889"/>
                  </a:lnTo>
                  <a:lnTo>
                    <a:pt x="516560" y="284214"/>
                  </a:lnTo>
                  <a:lnTo>
                    <a:pt x="516560" y="258382"/>
                  </a:lnTo>
                  <a:lnTo>
                    <a:pt x="521729" y="232537"/>
                  </a:lnTo>
                  <a:lnTo>
                    <a:pt x="516560" y="211874"/>
                  </a:lnTo>
                  <a:lnTo>
                    <a:pt x="516560" y="186030"/>
                  </a:lnTo>
                  <a:lnTo>
                    <a:pt x="506235" y="165367"/>
                  </a:lnTo>
                  <a:lnTo>
                    <a:pt x="501066" y="144691"/>
                  </a:lnTo>
                  <a:lnTo>
                    <a:pt x="490741" y="124016"/>
                  </a:lnTo>
                  <a:lnTo>
                    <a:pt x="475234" y="103353"/>
                  </a:lnTo>
                  <a:lnTo>
                    <a:pt x="459740" y="87846"/>
                  </a:lnTo>
                  <a:lnTo>
                    <a:pt x="444246" y="72339"/>
                  </a:lnTo>
                  <a:lnTo>
                    <a:pt x="423583" y="56845"/>
                  </a:lnTo>
                  <a:lnTo>
                    <a:pt x="402920" y="41339"/>
                  </a:lnTo>
                  <a:lnTo>
                    <a:pt x="382257" y="31000"/>
                  </a:lnTo>
                  <a:lnTo>
                    <a:pt x="361595" y="20675"/>
                  </a:lnTo>
                  <a:lnTo>
                    <a:pt x="335762" y="10338"/>
                  </a:lnTo>
                  <a:lnTo>
                    <a:pt x="309944" y="5169"/>
                  </a:lnTo>
                  <a:lnTo>
                    <a:pt x="284112" y="5169"/>
                  </a:lnTo>
                  <a:lnTo>
                    <a:pt x="25828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53" name="VectorPath 453"/>
            <p:cNvSpPr/>
            <p:nvPr/>
          </p:nvSpPr>
          <p:spPr>
            <a:xfrm>
              <a:off x="4386949" y="4840963"/>
              <a:ext cx="537414" cy="487260"/>
            </a:xfrm>
            <a:custGeom>
              <a:rect l="l" t="t" r="r" b="b"/>
              <a:pathLst>
                <a:path w="537414" h="487260">
                  <a:moveTo>
                    <a:pt x="266027" y="9116"/>
                  </a:moveTo>
                  <a:lnTo>
                    <a:pt x="240195" y="14285"/>
                  </a:lnTo>
                  <a:lnTo>
                    <a:pt x="214376" y="14285"/>
                  </a:lnTo>
                  <a:lnTo>
                    <a:pt x="188544" y="19455"/>
                  </a:lnTo>
                  <a:lnTo>
                    <a:pt x="167881" y="29792"/>
                  </a:lnTo>
                  <a:lnTo>
                    <a:pt x="142049" y="40117"/>
                  </a:lnTo>
                  <a:lnTo>
                    <a:pt x="121386" y="50455"/>
                  </a:lnTo>
                  <a:lnTo>
                    <a:pt x="100723" y="65962"/>
                  </a:lnTo>
                  <a:lnTo>
                    <a:pt x="85230" y="81456"/>
                  </a:lnTo>
                  <a:lnTo>
                    <a:pt x="69735" y="96962"/>
                  </a:lnTo>
                  <a:lnTo>
                    <a:pt x="54242" y="112469"/>
                  </a:lnTo>
                  <a:lnTo>
                    <a:pt x="38735" y="133132"/>
                  </a:lnTo>
                  <a:lnTo>
                    <a:pt x="28410" y="153808"/>
                  </a:lnTo>
                  <a:lnTo>
                    <a:pt x="18072" y="174483"/>
                  </a:lnTo>
                  <a:lnTo>
                    <a:pt x="12916" y="195146"/>
                  </a:lnTo>
                  <a:lnTo>
                    <a:pt x="7747" y="220991"/>
                  </a:lnTo>
                  <a:lnTo>
                    <a:pt x="7747" y="241654"/>
                  </a:lnTo>
                  <a:lnTo>
                    <a:pt x="7747" y="267498"/>
                  </a:lnTo>
                  <a:lnTo>
                    <a:pt x="12916" y="293330"/>
                  </a:lnTo>
                  <a:lnTo>
                    <a:pt x="18072" y="314005"/>
                  </a:lnTo>
                  <a:lnTo>
                    <a:pt x="28410" y="334668"/>
                  </a:lnTo>
                  <a:lnTo>
                    <a:pt x="38735" y="355344"/>
                  </a:lnTo>
                  <a:lnTo>
                    <a:pt x="54242" y="376007"/>
                  </a:lnTo>
                  <a:lnTo>
                    <a:pt x="69735" y="391514"/>
                  </a:lnTo>
                  <a:lnTo>
                    <a:pt x="85230" y="407020"/>
                  </a:lnTo>
                  <a:lnTo>
                    <a:pt x="100723" y="422514"/>
                  </a:lnTo>
                  <a:lnTo>
                    <a:pt x="121386" y="438021"/>
                  </a:lnTo>
                  <a:lnTo>
                    <a:pt x="142049" y="448359"/>
                  </a:lnTo>
                  <a:lnTo>
                    <a:pt x="167881" y="458697"/>
                  </a:lnTo>
                  <a:lnTo>
                    <a:pt x="188544" y="469022"/>
                  </a:lnTo>
                  <a:lnTo>
                    <a:pt x="214376" y="474191"/>
                  </a:lnTo>
                  <a:lnTo>
                    <a:pt x="240195" y="474191"/>
                  </a:lnTo>
                  <a:lnTo>
                    <a:pt x="266027" y="479359"/>
                  </a:lnTo>
                  <a:lnTo>
                    <a:pt x="291859" y="474191"/>
                  </a:lnTo>
                  <a:lnTo>
                    <a:pt x="317690" y="474191"/>
                  </a:lnTo>
                  <a:lnTo>
                    <a:pt x="343509" y="469022"/>
                  </a:lnTo>
                  <a:lnTo>
                    <a:pt x="369341" y="458697"/>
                  </a:lnTo>
                  <a:lnTo>
                    <a:pt x="390004" y="448359"/>
                  </a:lnTo>
                  <a:lnTo>
                    <a:pt x="410667" y="438021"/>
                  </a:lnTo>
                  <a:lnTo>
                    <a:pt x="431330" y="422514"/>
                  </a:lnTo>
                  <a:lnTo>
                    <a:pt x="451993" y="407020"/>
                  </a:lnTo>
                  <a:lnTo>
                    <a:pt x="467487" y="391514"/>
                  </a:lnTo>
                  <a:lnTo>
                    <a:pt x="482981" y="376007"/>
                  </a:lnTo>
                  <a:lnTo>
                    <a:pt x="498487" y="355344"/>
                  </a:lnTo>
                  <a:lnTo>
                    <a:pt x="508812" y="334668"/>
                  </a:lnTo>
                  <a:lnTo>
                    <a:pt x="513981" y="314005"/>
                  </a:lnTo>
                  <a:lnTo>
                    <a:pt x="524307" y="293330"/>
                  </a:lnTo>
                  <a:lnTo>
                    <a:pt x="524307" y="267498"/>
                  </a:lnTo>
                  <a:lnTo>
                    <a:pt x="529475" y="241654"/>
                  </a:lnTo>
                  <a:lnTo>
                    <a:pt x="524307" y="220991"/>
                  </a:lnTo>
                  <a:lnTo>
                    <a:pt x="524307" y="195146"/>
                  </a:lnTo>
                  <a:lnTo>
                    <a:pt x="513981" y="174483"/>
                  </a:lnTo>
                  <a:lnTo>
                    <a:pt x="508812" y="153808"/>
                  </a:lnTo>
                  <a:lnTo>
                    <a:pt x="498487" y="133132"/>
                  </a:lnTo>
                  <a:lnTo>
                    <a:pt x="482981" y="112469"/>
                  </a:lnTo>
                  <a:lnTo>
                    <a:pt x="467487" y="96962"/>
                  </a:lnTo>
                  <a:lnTo>
                    <a:pt x="451993" y="81456"/>
                  </a:lnTo>
                  <a:lnTo>
                    <a:pt x="431330" y="65962"/>
                  </a:lnTo>
                  <a:lnTo>
                    <a:pt x="410667" y="50455"/>
                  </a:lnTo>
                  <a:lnTo>
                    <a:pt x="390004" y="40117"/>
                  </a:lnTo>
                  <a:lnTo>
                    <a:pt x="369341" y="29792"/>
                  </a:lnTo>
                  <a:lnTo>
                    <a:pt x="343509" y="19455"/>
                  </a:lnTo>
                  <a:lnTo>
                    <a:pt x="317690" y="14285"/>
                  </a:lnTo>
                  <a:lnTo>
                    <a:pt x="291859" y="14285"/>
                  </a:lnTo>
                  <a:lnTo>
                    <a:pt x="266027" y="9116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54" name="VectorPath 454"/>
            <p:cNvSpPr/>
            <p:nvPr/>
          </p:nvSpPr>
          <p:spPr>
            <a:xfrm>
              <a:off x="4983582" y="4116286"/>
              <a:ext cx="516560" cy="470243"/>
            </a:xfrm>
            <a:custGeom>
              <a:rect l="l" t="t" r="r" b="b"/>
              <a:pathLst>
                <a:path w="516560" h="470243">
                  <a:moveTo>
                    <a:pt x="258280" y="0"/>
                  </a:moveTo>
                  <a:lnTo>
                    <a:pt x="232449" y="0"/>
                  </a:lnTo>
                  <a:lnTo>
                    <a:pt x="206616" y="5169"/>
                  </a:lnTo>
                  <a:lnTo>
                    <a:pt x="180797" y="10338"/>
                  </a:lnTo>
                  <a:lnTo>
                    <a:pt x="160134" y="20676"/>
                  </a:lnTo>
                  <a:lnTo>
                    <a:pt x="134302" y="31013"/>
                  </a:lnTo>
                  <a:lnTo>
                    <a:pt x="113640" y="41339"/>
                  </a:lnTo>
                  <a:lnTo>
                    <a:pt x="92977" y="51676"/>
                  </a:lnTo>
                  <a:lnTo>
                    <a:pt x="77483" y="67183"/>
                  </a:lnTo>
                  <a:lnTo>
                    <a:pt x="56820" y="87846"/>
                  </a:lnTo>
                  <a:lnTo>
                    <a:pt x="41326" y="103353"/>
                  </a:lnTo>
                  <a:lnTo>
                    <a:pt x="30988" y="124028"/>
                  </a:lnTo>
                  <a:lnTo>
                    <a:pt x="20663" y="144691"/>
                  </a:lnTo>
                  <a:lnTo>
                    <a:pt x="10325" y="165367"/>
                  </a:lnTo>
                  <a:lnTo>
                    <a:pt x="5156" y="186030"/>
                  </a:lnTo>
                  <a:lnTo>
                    <a:pt x="0" y="211874"/>
                  </a:lnTo>
                  <a:lnTo>
                    <a:pt x="0" y="232537"/>
                  </a:lnTo>
                  <a:lnTo>
                    <a:pt x="0" y="258382"/>
                  </a:lnTo>
                  <a:lnTo>
                    <a:pt x="5156" y="284213"/>
                  </a:lnTo>
                  <a:lnTo>
                    <a:pt x="10325" y="304889"/>
                  </a:lnTo>
                  <a:lnTo>
                    <a:pt x="20663" y="325552"/>
                  </a:lnTo>
                  <a:lnTo>
                    <a:pt x="30988" y="346227"/>
                  </a:lnTo>
                  <a:lnTo>
                    <a:pt x="41326" y="366903"/>
                  </a:lnTo>
                  <a:lnTo>
                    <a:pt x="56820" y="382397"/>
                  </a:lnTo>
                  <a:lnTo>
                    <a:pt x="77483" y="397904"/>
                  </a:lnTo>
                  <a:lnTo>
                    <a:pt x="92977" y="413410"/>
                  </a:lnTo>
                  <a:lnTo>
                    <a:pt x="113640" y="428904"/>
                  </a:lnTo>
                  <a:lnTo>
                    <a:pt x="134302" y="439242"/>
                  </a:lnTo>
                  <a:lnTo>
                    <a:pt x="160134" y="449580"/>
                  </a:lnTo>
                  <a:lnTo>
                    <a:pt x="180797" y="459918"/>
                  </a:lnTo>
                  <a:lnTo>
                    <a:pt x="206616" y="465087"/>
                  </a:lnTo>
                  <a:lnTo>
                    <a:pt x="232449" y="465087"/>
                  </a:lnTo>
                  <a:lnTo>
                    <a:pt x="258280" y="470243"/>
                  </a:lnTo>
                  <a:lnTo>
                    <a:pt x="284112" y="465087"/>
                  </a:lnTo>
                  <a:lnTo>
                    <a:pt x="309931" y="465087"/>
                  </a:lnTo>
                  <a:lnTo>
                    <a:pt x="335763" y="459918"/>
                  </a:lnTo>
                  <a:lnTo>
                    <a:pt x="361594" y="449580"/>
                  </a:lnTo>
                  <a:lnTo>
                    <a:pt x="382257" y="439242"/>
                  </a:lnTo>
                  <a:lnTo>
                    <a:pt x="402920" y="428904"/>
                  </a:lnTo>
                  <a:lnTo>
                    <a:pt x="423583" y="413410"/>
                  </a:lnTo>
                  <a:lnTo>
                    <a:pt x="444246" y="397904"/>
                  </a:lnTo>
                  <a:lnTo>
                    <a:pt x="459740" y="382397"/>
                  </a:lnTo>
                  <a:lnTo>
                    <a:pt x="475234" y="366903"/>
                  </a:lnTo>
                  <a:lnTo>
                    <a:pt x="485572" y="346227"/>
                  </a:lnTo>
                  <a:lnTo>
                    <a:pt x="495897" y="325552"/>
                  </a:lnTo>
                  <a:lnTo>
                    <a:pt x="506222" y="304889"/>
                  </a:lnTo>
                  <a:lnTo>
                    <a:pt x="511391" y="284213"/>
                  </a:lnTo>
                  <a:lnTo>
                    <a:pt x="516560" y="258382"/>
                  </a:lnTo>
                  <a:lnTo>
                    <a:pt x="516560" y="232537"/>
                  </a:lnTo>
                  <a:lnTo>
                    <a:pt x="516560" y="211874"/>
                  </a:lnTo>
                  <a:lnTo>
                    <a:pt x="511391" y="186030"/>
                  </a:lnTo>
                  <a:lnTo>
                    <a:pt x="506222" y="165367"/>
                  </a:lnTo>
                  <a:lnTo>
                    <a:pt x="495897" y="144691"/>
                  </a:lnTo>
                  <a:lnTo>
                    <a:pt x="485572" y="124028"/>
                  </a:lnTo>
                  <a:lnTo>
                    <a:pt x="475234" y="103353"/>
                  </a:lnTo>
                  <a:lnTo>
                    <a:pt x="459740" y="87846"/>
                  </a:lnTo>
                  <a:lnTo>
                    <a:pt x="444246" y="67183"/>
                  </a:lnTo>
                  <a:lnTo>
                    <a:pt x="423583" y="51676"/>
                  </a:lnTo>
                  <a:lnTo>
                    <a:pt x="402920" y="41339"/>
                  </a:lnTo>
                  <a:lnTo>
                    <a:pt x="382257" y="31013"/>
                  </a:lnTo>
                  <a:lnTo>
                    <a:pt x="361594" y="20676"/>
                  </a:lnTo>
                  <a:lnTo>
                    <a:pt x="335763" y="10338"/>
                  </a:lnTo>
                  <a:lnTo>
                    <a:pt x="309931" y="5169"/>
                  </a:lnTo>
                  <a:lnTo>
                    <a:pt x="284112" y="0"/>
                  </a:lnTo>
                  <a:lnTo>
                    <a:pt x="25828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55" name="VectorPath 455"/>
            <p:cNvSpPr/>
            <p:nvPr/>
          </p:nvSpPr>
          <p:spPr>
            <a:xfrm>
              <a:off x="5525974" y="3351492"/>
              <a:ext cx="516560" cy="465074"/>
            </a:xfrm>
            <a:custGeom>
              <a:rect l="l" t="t" r="r" b="b"/>
              <a:pathLst>
                <a:path w="516560" h="465074">
                  <a:moveTo>
                    <a:pt x="258279" y="0"/>
                  </a:moveTo>
                  <a:lnTo>
                    <a:pt x="232448" y="0"/>
                  </a:lnTo>
                  <a:lnTo>
                    <a:pt x="206616" y="5169"/>
                  </a:lnTo>
                  <a:lnTo>
                    <a:pt x="180797" y="10339"/>
                  </a:lnTo>
                  <a:lnTo>
                    <a:pt x="160134" y="15507"/>
                  </a:lnTo>
                  <a:lnTo>
                    <a:pt x="134302" y="25845"/>
                  </a:lnTo>
                  <a:lnTo>
                    <a:pt x="113639" y="36170"/>
                  </a:lnTo>
                  <a:lnTo>
                    <a:pt x="92976" y="51677"/>
                  </a:lnTo>
                  <a:lnTo>
                    <a:pt x="77482" y="67183"/>
                  </a:lnTo>
                  <a:lnTo>
                    <a:pt x="56819" y="82677"/>
                  </a:lnTo>
                  <a:lnTo>
                    <a:pt x="41325" y="103353"/>
                  </a:lnTo>
                  <a:lnTo>
                    <a:pt x="30988" y="118860"/>
                  </a:lnTo>
                  <a:lnTo>
                    <a:pt x="20663" y="139522"/>
                  </a:lnTo>
                  <a:lnTo>
                    <a:pt x="10325" y="160198"/>
                  </a:lnTo>
                  <a:lnTo>
                    <a:pt x="5156" y="186030"/>
                  </a:lnTo>
                  <a:lnTo>
                    <a:pt x="0" y="206706"/>
                  </a:lnTo>
                  <a:lnTo>
                    <a:pt x="0" y="232537"/>
                  </a:lnTo>
                  <a:lnTo>
                    <a:pt x="0" y="253213"/>
                  </a:lnTo>
                  <a:lnTo>
                    <a:pt x="5156" y="279045"/>
                  </a:lnTo>
                  <a:lnTo>
                    <a:pt x="10325" y="299720"/>
                  </a:lnTo>
                  <a:lnTo>
                    <a:pt x="20663" y="320383"/>
                  </a:lnTo>
                  <a:lnTo>
                    <a:pt x="30988" y="341059"/>
                  </a:lnTo>
                  <a:lnTo>
                    <a:pt x="41325" y="361734"/>
                  </a:lnTo>
                  <a:lnTo>
                    <a:pt x="56819" y="382397"/>
                  </a:lnTo>
                  <a:lnTo>
                    <a:pt x="77482" y="397904"/>
                  </a:lnTo>
                  <a:lnTo>
                    <a:pt x="92976" y="413411"/>
                  </a:lnTo>
                  <a:lnTo>
                    <a:pt x="113639" y="423736"/>
                  </a:lnTo>
                  <a:lnTo>
                    <a:pt x="134302" y="439242"/>
                  </a:lnTo>
                  <a:lnTo>
                    <a:pt x="160134" y="444411"/>
                  </a:lnTo>
                  <a:lnTo>
                    <a:pt x="180797" y="454749"/>
                  </a:lnTo>
                  <a:lnTo>
                    <a:pt x="206616" y="459918"/>
                  </a:lnTo>
                  <a:lnTo>
                    <a:pt x="232448" y="465074"/>
                  </a:lnTo>
                  <a:lnTo>
                    <a:pt x="258279" y="465074"/>
                  </a:lnTo>
                  <a:lnTo>
                    <a:pt x="284111" y="465074"/>
                  </a:lnTo>
                  <a:lnTo>
                    <a:pt x="309930" y="459918"/>
                  </a:lnTo>
                  <a:lnTo>
                    <a:pt x="335762" y="454749"/>
                  </a:lnTo>
                  <a:lnTo>
                    <a:pt x="361594" y="444411"/>
                  </a:lnTo>
                  <a:lnTo>
                    <a:pt x="382257" y="439242"/>
                  </a:lnTo>
                  <a:lnTo>
                    <a:pt x="402920" y="423736"/>
                  </a:lnTo>
                  <a:lnTo>
                    <a:pt x="423583" y="413411"/>
                  </a:lnTo>
                  <a:lnTo>
                    <a:pt x="444246" y="397904"/>
                  </a:lnTo>
                  <a:lnTo>
                    <a:pt x="459740" y="382397"/>
                  </a:lnTo>
                  <a:lnTo>
                    <a:pt x="475234" y="361734"/>
                  </a:lnTo>
                  <a:lnTo>
                    <a:pt x="485571" y="341059"/>
                  </a:lnTo>
                  <a:lnTo>
                    <a:pt x="495897" y="320383"/>
                  </a:lnTo>
                  <a:lnTo>
                    <a:pt x="506234" y="299720"/>
                  </a:lnTo>
                  <a:lnTo>
                    <a:pt x="511390" y="279045"/>
                  </a:lnTo>
                  <a:lnTo>
                    <a:pt x="516560" y="253213"/>
                  </a:lnTo>
                  <a:lnTo>
                    <a:pt x="516560" y="232537"/>
                  </a:lnTo>
                  <a:lnTo>
                    <a:pt x="516560" y="206706"/>
                  </a:lnTo>
                  <a:lnTo>
                    <a:pt x="511390" y="186030"/>
                  </a:lnTo>
                  <a:lnTo>
                    <a:pt x="506234" y="160198"/>
                  </a:lnTo>
                  <a:lnTo>
                    <a:pt x="495897" y="139522"/>
                  </a:lnTo>
                  <a:lnTo>
                    <a:pt x="485571" y="118860"/>
                  </a:lnTo>
                  <a:lnTo>
                    <a:pt x="475234" y="103353"/>
                  </a:lnTo>
                  <a:lnTo>
                    <a:pt x="459740" y="82677"/>
                  </a:lnTo>
                  <a:lnTo>
                    <a:pt x="444246" y="67183"/>
                  </a:lnTo>
                  <a:lnTo>
                    <a:pt x="423583" y="51677"/>
                  </a:lnTo>
                  <a:lnTo>
                    <a:pt x="402920" y="36170"/>
                  </a:lnTo>
                  <a:lnTo>
                    <a:pt x="382257" y="25845"/>
                  </a:lnTo>
                  <a:lnTo>
                    <a:pt x="361594" y="15507"/>
                  </a:lnTo>
                  <a:lnTo>
                    <a:pt x="335762" y="10339"/>
                  </a:lnTo>
                  <a:lnTo>
                    <a:pt x="309930" y="5169"/>
                  </a:lnTo>
                  <a:lnTo>
                    <a:pt x="284111" y="0"/>
                  </a:lnTo>
                  <a:lnTo>
                    <a:pt x="258279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56" name="VectorPath 456"/>
            <p:cNvSpPr/>
            <p:nvPr/>
          </p:nvSpPr>
          <p:spPr>
            <a:xfrm>
              <a:off x="4875099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57" name="VectorPath 457"/>
            <p:cNvSpPr/>
            <p:nvPr/>
          </p:nvSpPr>
          <p:spPr>
            <a:xfrm>
              <a:off x="3870389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58" name="VectorPath 458"/>
            <p:cNvSpPr/>
            <p:nvPr/>
          </p:nvSpPr>
          <p:spPr>
            <a:xfrm>
              <a:off x="4975835" y="4107169"/>
              <a:ext cx="532054" cy="487260"/>
            </a:xfrm>
            <a:custGeom>
              <a:rect l="l" t="t" r="r" b="b"/>
              <a:pathLst>
                <a:path w="532054" h="487260">
                  <a:moveTo>
                    <a:pt x="266027" y="9117"/>
                  </a:moveTo>
                  <a:lnTo>
                    <a:pt x="240195" y="9117"/>
                  </a:lnTo>
                  <a:lnTo>
                    <a:pt x="214363" y="14286"/>
                  </a:lnTo>
                  <a:lnTo>
                    <a:pt x="188544" y="19455"/>
                  </a:lnTo>
                  <a:lnTo>
                    <a:pt x="167881" y="29793"/>
                  </a:lnTo>
                  <a:lnTo>
                    <a:pt x="142049" y="40130"/>
                  </a:lnTo>
                  <a:lnTo>
                    <a:pt x="121386" y="50456"/>
                  </a:lnTo>
                  <a:lnTo>
                    <a:pt x="100724" y="60794"/>
                  </a:lnTo>
                  <a:lnTo>
                    <a:pt x="85230" y="76300"/>
                  </a:lnTo>
                  <a:lnTo>
                    <a:pt x="64567" y="96963"/>
                  </a:lnTo>
                  <a:lnTo>
                    <a:pt x="49073" y="112470"/>
                  </a:lnTo>
                  <a:lnTo>
                    <a:pt x="38735" y="133145"/>
                  </a:lnTo>
                  <a:lnTo>
                    <a:pt x="28410" y="153808"/>
                  </a:lnTo>
                  <a:lnTo>
                    <a:pt x="18072" y="174484"/>
                  </a:lnTo>
                  <a:lnTo>
                    <a:pt x="12903" y="195147"/>
                  </a:lnTo>
                  <a:lnTo>
                    <a:pt x="7747" y="220991"/>
                  </a:lnTo>
                  <a:lnTo>
                    <a:pt x="7747" y="241654"/>
                  </a:lnTo>
                  <a:lnTo>
                    <a:pt x="7747" y="267499"/>
                  </a:lnTo>
                  <a:lnTo>
                    <a:pt x="12903" y="293331"/>
                  </a:lnTo>
                  <a:lnTo>
                    <a:pt x="18072" y="314006"/>
                  </a:lnTo>
                  <a:lnTo>
                    <a:pt x="28410" y="334669"/>
                  </a:lnTo>
                  <a:lnTo>
                    <a:pt x="38735" y="355345"/>
                  </a:lnTo>
                  <a:lnTo>
                    <a:pt x="49073" y="376020"/>
                  </a:lnTo>
                  <a:lnTo>
                    <a:pt x="64567" y="391514"/>
                  </a:lnTo>
                  <a:lnTo>
                    <a:pt x="85230" y="407021"/>
                  </a:lnTo>
                  <a:lnTo>
                    <a:pt x="100724" y="422528"/>
                  </a:lnTo>
                  <a:lnTo>
                    <a:pt x="121386" y="438021"/>
                  </a:lnTo>
                  <a:lnTo>
                    <a:pt x="142049" y="448359"/>
                  </a:lnTo>
                  <a:lnTo>
                    <a:pt x="167881" y="458697"/>
                  </a:lnTo>
                  <a:lnTo>
                    <a:pt x="188544" y="469035"/>
                  </a:lnTo>
                  <a:lnTo>
                    <a:pt x="214363" y="474204"/>
                  </a:lnTo>
                  <a:lnTo>
                    <a:pt x="240195" y="474204"/>
                  </a:lnTo>
                  <a:lnTo>
                    <a:pt x="266027" y="479360"/>
                  </a:lnTo>
                  <a:lnTo>
                    <a:pt x="291859" y="474204"/>
                  </a:lnTo>
                  <a:lnTo>
                    <a:pt x="317678" y="474204"/>
                  </a:lnTo>
                  <a:lnTo>
                    <a:pt x="343510" y="469035"/>
                  </a:lnTo>
                  <a:lnTo>
                    <a:pt x="369341" y="458697"/>
                  </a:lnTo>
                  <a:lnTo>
                    <a:pt x="390004" y="448359"/>
                  </a:lnTo>
                  <a:lnTo>
                    <a:pt x="410667" y="438021"/>
                  </a:lnTo>
                  <a:lnTo>
                    <a:pt x="431330" y="422528"/>
                  </a:lnTo>
                  <a:lnTo>
                    <a:pt x="451993" y="407021"/>
                  </a:lnTo>
                  <a:lnTo>
                    <a:pt x="467487" y="391514"/>
                  </a:lnTo>
                  <a:lnTo>
                    <a:pt x="482981" y="376020"/>
                  </a:lnTo>
                  <a:lnTo>
                    <a:pt x="493319" y="355345"/>
                  </a:lnTo>
                  <a:lnTo>
                    <a:pt x="503644" y="334669"/>
                  </a:lnTo>
                  <a:lnTo>
                    <a:pt x="513969" y="314006"/>
                  </a:lnTo>
                  <a:lnTo>
                    <a:pt x="519138" y="293331"/>
                  </a:lnTo>
                  <a:lnTo>
                    <a:pt x="524307" y="267499"/>
                  </a:lnTo>
                  <a:lnTo>
                    <a:pt x="524307" y="241654"/>
                  </a:lnTo>
                  <a:lnTo>
                    <a:pt x="524307" y="220991"/>
                  </a:lnTo>
                  <a:lnTo>
                    <a:pt x="519138" y="195147"/>
                  </a:lnTo>
                  <a:lnTo>
                    <a:pt x="513969" y="174484"/>
                  </a:lnTo>
                  <a:lnTo>
                    <a:pt x="503644" y="153808"/>
                  </a:lnTo>
                  <a:lnTo>
                    <a:pt x="493319" y="133145"/>
                  </a:lnTo>
                  <a:lnTo>
                    <a:pt x="482981" y="112470"/>
                  </a:lnTo>
                  <a:lnTo>
                    <a:pt x="467487" y="96963"/>
                  </a:lnTo>
                  <a:lnTo>
                    <a:pt x="451993" y="76300"/>
                  </a:lnTo>
                  <a:lnTo>
                    <a:pt x="431330" y="60794"/>
                  </a:lnTo>
                  <a:lnTo>
                    <a:pt x="410667" y="50456"/>
                  </a:lnTo>
                  <a:lnTo>
                    <a:pt x="390004" y="40130"/>
                  </a:lnTo>
                  <a:lnTo>
                    <a:pt x="369341" y="29793"/>
                  </a:lnTo>
                  <a:lnTo>
                    <a:pt x="343510" y="19455"/>
                  </a:lnTo>
                  <a:lnTo>
                    <a:pt x="317678" y="14286"/>
                  </a:lnTo>
                  <a:lnTo>
                    <a:pt x="291859" y="9117"/>
                  </a:lnTo>
                  <a:lnTo>
                    <a:pt x="266027" y="911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59" name="VectorPath 459"/>
            <p:cNvSpPr/>
            <p:nvPr/>
          </p:nvSpPr>
          <p:spPr>
            <a:xfrm>
              <a:off x="4867351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60" name="VectorPath 460"/>
            <p:cNvSpPr/>
            <p:nvPr/>
          </p:nvSpPr>
          <p:spPr>
            <a:xfrm>
              <a:off x="5518227" y="3342374"/>
              <a:ext cx="532053" cy="483305"/>
            </a:xfrm>
            <a:custGeom>
              <a:rect l="l" t="t" r="r" b="b"/>
              <a:pathLst>
                <a:path w="532053" h="483305">
                  <a:moveTo>
                    <a:pt x="266026" y="9117"/>
                  </a:moveTo>
                  <a:lnTo>
                    <a:pt x="240195" y="9117"/>
                  </a:lnTo>
                  <a:lnTo>
                    <a:pt x="214363" y="14286"/>
                  </a:lnTo>
                  <a:lnTo>
                    <a:pt x="188544" y="19456"/>
                  </a:lnTo>
                  <a:lnTo>
                    <a:pt x="167881" y="24624"/>
                  </a:lnTo>
                  <a:lnTo>
                    <a:pt x="142049" y="34962"/>
                  </a:lnTo>
                  <a:lnTo>
                    <a:pt x="121386" y="45288"/>
                  </a:lnTo>
                  <a:lnTo>
                    <a:pt x="100723" y="60794"/>
                  </a:lnTo>
                  <a:lnTo>
                    <a:pt x="85229" y="76300"/>
                  </a:lnTo>
                  <a:lnTo>
                    <a:pt x="64566" y="91794"/>
                  </a:lnTo>
                  <a:lnTo>
                    <a:pt x="49072" y="112470"/>
                  </a:lnTo>
                  <a:lnTo>
                    <a:pt x="38734" y="127977"/>
                  </a:lnTo>
                  <a:lnTo>
                    <a:pt x="28410" y="148639"/>
                  </a:lnTo>
                  <a:lnTo>
                    <a:pt x="18071" y="169316"/>
                  </a:lnTo>
                  <a:lnTo>
                    <a:pt x="12903" y="195147"/>
                  </a:lnTo>
                  <a:lnTo>
                    <a:pt x="7747" y="215823"/>
                  </a:lnTo>
                  <a:lnTo>
                    <a:pt x="7747" y="241655"/>
                  </a:lnTo>
                  <a:lnTo>
                    <a:pt x="7747" y="262330"/>
                  </a:lnTo>
                  <a:lnTo>
                    <a:pt x="12903" y="288162"/>
                  </a:lnTo>
                  <a:lnTo>
                    <a:pt x="18071" y="308837"/>
                  </a:lnTo>
                  <a:lnTo>
                    <a:pt x="28410" y="329500"/>
                  </a:lnTo>
                  <a:lnTo>
                    <a:pt x="38734" y="350176"/>
                  </a:lnTo>
                  <a:lnTo>
                    <a:pt x="49072" y="370851"/>
                  </a:lnTo>
                  <a:lnTo>
                    <a:pt x="64566" y="391514"/>
                  </a:lnTo>
                  <a:lnTo>
                    <a:pt x="85229" y="407021"/>
                  </a:lnTo>
                  <a:lnTo>
                    <a:pt x="100723" y="422528"/>
                  </a:lnTo>
                  <a:lnTo>
                    <a:pt x="121386" y="432853"/>
                  </a:lnTo>
                  <a:lnTo>
                    <a:pt x="142049" y="448359"/>
                  </a:lnTo>
                  <a:lnTo>
                    <a:pt x="167881" y="453529"/>
                  </a:lnTo>
                  <a:lnTo>
                    <a:pt x="188544" y="463867"/>
                  </a:lnTo>
                  <a:lnTo>
                    <a:pt x="214363" y="469036"/>
                  </a:lnTo>
                  <a:lnTo>
                    <a:pt x="240195" y="474192"/>
                  </a:lnTo>
                  <a:lnTo>
                    <a:pt x="266026" y="474192"/>
                  </a:lnTo>
                  <a:lnTo>
                    <a:pt x="291858" y="474192"/>
                  </a:lnTo>
                  <a:lnTo>
                    <a:pt x="317677" y="469036"/>
                  </a:lnTo>
                  <a:lnTo>
                    <a:pt x="343509" y="463867"/>
                  </a:lnTo>
                  <a:lnTo>
                    <a:pt x="369341" y="453529"/>
                  </a:lnTo>
                  <a:lnTo>
                    <a:pt x="390004" y="448359"/>
                  </a:lnTo>
                  <a:lnTo>
                    <a:pt x="410667" y="432853"/>
                  </a:lnTo>
                  <a:lnTo>
                    <a:pt x="431330" y="422528"/>
                  </a:lnTo>
                  <a:lnTo>
                    <a:pt x="451993" y="407021"/>
                  </a:lnTo>
                  <a:lnTo>
                    <a:pt x="467487" y="391514"/>
                  </a:lnTo>
                  <a:lnTo>
                    <a:pt x="482981" y="370851"/>
                  </a:lnTo>
                  <a:lnTo>
                    <a:pt x="493318" y="350176"/>
                  </a:lnTo>
                  <a:lnTo>
                    <a:pt x="503643" y="329500"/>
                  </a:lnTo>
                  <a:lnTo>
                    <a:pt x="513981" y="308837"/>
                  </a:lnTo>
                  <a:lnTo>
                    <a:pt x="519137" y="288162"/>
                  </a:lnTo>
                  <a:lnTo>
                    <a:pt x="524306" y="262330"/>
                  </a:lnTo>
                  <a:lnTo>
                    <a:pt x="524306" y="241655"/>
                  </a:lnTo>
                  <a:lnTo>
                    <a:pt x="524306" y="215823"/>
                  </a:lnTo>
                  <a:lnTo>
                    <a:pt x="519137" y="195147"/>
                  </a:lnTo>
                  <a:lnTo>
                    <a:pt x="513981" y="169316"/>
                  </a:lnTo>
                  <a:lnTo>
                    <a:pt x="503643" y="148639"/>
                  </a:lnTo>
                  <a:lnTo>
                    <a:pt x="493318" y="127977"/>
                  </a:lnTo>
                  <a:lnTo>
                    <a:pt x="482981" y="112470"/>
                  </a:lnTo>
                  <a:lnTo>
                    <a:pt x="467487" y="91794"/>
                  </a:lnTo>
                  <a:lnTo>
                    <a:pt x="451993" y="76300"/>
                  </a:lnTo>
                  <a:lnTo>
                    <a:pt x="431330" y="60794"/>
                  </a:lnTo>
                  <a:lnTo>
                    <a:pt x="410667" y="45288"/>
                  </a:lnTo>
                  <a:lnTo>
                    <a:pt x="390004" y="34962"/>
                  </a:lnTo>
                  <a:lnTo>
                    <a:pt x="369341" y="24624"/>
                  </a:lnTo>
                  <a:lnTo>
                    <a:pt x="343509" y="19456"/>
                  </a:lnTo>
                  <a:lnTo>
                    <a:pt x="317677" y="14286"/>
                  </a:lnTo>
                  <a:lnTo>
                    <a:pt x="291858" y="9117"/>
                  </a:lnTo>
                  <a:lnTo>
                    <a:pt x="266026" y="911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61" name="VectorPath 461"/>
            <p:cNvSpPr/>
            <p:nvPr/>
          </p:nvSpPr>
          <p:spPr>
            <a:xfrm>
              <a:off x="4094600" y="5242337"/>
              <a:ext cx="383225" cy="522874"/>
            </a:xfrm>
            <a:custGeom>
              <a:rect l="l" t="t" r="r" b="b"/>
              <a:pathLst>
                <a:path w="383225" h="522874">
                  <a:moveTo>
                    <a:pt x="372409" y="10815"/>
                  </a:moveTo>
                  <a:lnTo>
                    <a:pt x="10815" y="512059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62" name="VectorPath 462"/>
            <p:cNvSpPr/>
            <p:nvPr/>
          </p:nvSpPr>
          <p:spPr>
            <a:xfrm>
              <a:off x="6223331" y="4850079"/>
              <a:ext cx="521729" cy="470243"/>
            </a:xfrm>
            <a:custGeom>
              <a:rect l="l" t="t" r="r" b="b"/>
              <a:pathLst>
                <a:path w="521729" h="470243">
                  <a:moveTo>
                    <a:pt x="263449" y="0"/>
                  </a:moveTo>
                  <a:lnTo>
                    <a:pt x="237617" y="5169"/>
                  </a:lnTo>
                  <a:lnTo>
                    <a:pt x="211786" y="5169"/>
                  </a:lnTo>
                  <a:lnTo>
                    <a:pt x="185966" y="10338"/>
                  </a:lnTo>
                  <a:lnTo>
                    <a:pt x="160134" y="20675"/>
                  </a:lnTo>
                  <a:lnTo>
                    <a:pt x="139471" y="31000"/>
                  </a:lnTo>
                  <a:lnTo>
                    <a:pt x="118808" y="41339"/>
                  </a:lnTo>
                  <a:lnTo>
                    <a:pt x="98146" y="56845"/>
                  </a:lnTo>
                  <a:lnTo>
                    <a:pt x="77482" y="72339"/>
                  </a:lnTo>
                  <a:lnTo>
                    <a:pt x="61988" y="87846"/>
                  </a:lnTo>
                  <a:lnTo>
                    <a:pt x="46494" y="103353"/>
                  </a:lnTo>
                  <a:lnTo>
                    <a:pt x="30988" y="124016"/>
                  </a:lnTo>
                  <a:lnTo>
                    <a:pt x="20663" y="144691"/>
                  </a:lnTo>
                  <a:lnTo>
                    <a:pt x="15494" y="165367"/>
                  </a:lnTo>
                  <a:lnTo>
                    <a:pt x="5169" y="186030"/>
                  </a:lnTo>
                  <a:lnTo>
                    <a:pt x="5169" y="211874"/>
                  </a:lnTo>
                  <a:lnTo>
                    <a:pt x="0" y="232537"/>
                  </a:lnTo>
                  <a:lnTo>
                    <a:pt x="5169" y="258382"/>
                  </a:lnTo>
                  <a:lnTo>
                    <a:pt x="5169" y="284214"/>
                  </a:lnTo>
                  <a:lnTo>
                    <a:pt x="15494" y="304889"/>
                  </a:lnTo>
                  <a:lnTo>
                    <a:pt x="20663" y="325552"/>
                  </a:lnTo>
                  <a:lnTo>
                    <a:pt x="30988" y="346227"/>
                  </a:lnTo>
                  <a:lnTo>
                    <a:pt x="46494" y="366890"/>
                  </a:lnTo>
                  <a:lnTo>
                    <a:pt x="61988" y="382397"/>
                  </a:lnTo>
                  <a:lnTo>
                    <a:pt x="77482" y="397904"/>
                  </a:lnTo>
                  <a:lnTo>
                    <a:pt x="98146" y="413398"/>
                  </a:lnTo>
                  <a:lnTo>
                    <a:pt x="118808" y="428904"/>
                  </a:lnTo>
                  <a:lnTo>
                    <a:pt x="139471" y="439242"/>
                  </a:lnTo>
                  <a:lnTo>
                    <a:pt x="160134" y="449580"/>
                  </a:lnTo>
                  <a:lnTo>
                    <a:pt x="185966" y="459905"/>
                  </a:lnTo>
                  <a:lnTo>
                    <a:pt x="211786" y="465074"/>
                  </a:lnTo>
                  <a:lnTo>
                    <a:pt x="237617" y="465074"/>
                  </a:lnTo>
                  <a:lnTo>
                    <a:pt x="263449" y="470243"/>
                  </a:lnTo>
                  <a:lnTo>
                    <a:pt x="289281" y="465074"/>
                  </a:lnTo>
                  <a:lnTo>
                    <a:pt x="315100" y="465074"/>
                  </a:lnTo>
                  <a:lnTo>
                    <a:pt x="340931" y="459905"/>
                  </a:lnTo>
                  <a:lnTo>
                    <a:pt x="361595" y="449580"/>
                  </a:lnTo>
                  <a:lnTo>
                    <a:pt x="387427" y="439242"/>
                  </a:lnTo>
                  <a:lnTo>
                    <a:pt x="408088" y="428904"/>
                  </a:lnTo>
                  <a:lnTo>
                    <a:pt x="428752" y="413398"/>
                  </a:lnTo>
                  <a:lnTo>
                    <a:pt x="444246" y="397904"/>
                  </a:lnTo>
                  <a:lnTo>
                    <a:pt x="464909" y="382397"/>
                  </a:lnTo>
                  <a:lnTo>
                    <a:pt x="475234" y="366890"/>
                  </a:lnTo>
                  <a:lnTo>
                    <a:pt x="490741" y="346227"/>
                  </a:lnTo>
                  <a:lnTo>
                    <a:pt x="501066" y="325552"/>
                  </a:lnTo>
                  <a:lnTo>
                    <a:pt x="511404" y="304889"/>
                  </a:lnTo>
                  <a:lnTo>
                    <a:pt x="516560" y="284214"/>
                  </a:lnTo>
                  <a:lnTo>
                    <a:pt x="521729" y="258382"/>
                  </a:lnTo>
                  <a:lnTo>
                    <a:pt x="521729" y="232537"/>
                  </a:lnTo>
                  <a:lnTo>
                    <a:pt x="521729" y="211874"/>
                  </a:lnTo>
                  <a:lnTo>
                    <a:pt x="516560" y="186030"/>
                  </a:lnTo>
                  <a:lnTo>
                    <a:pt x="511404" y="165367"/>
                  </a:lnTo>
                  <a:lnTo>
                    <a:pt x="501066" y="144691"/>
                  </a:lnTo>
                  <a:lnTo>
                    <a:pt x="490741" y="124016"/>
                  </a:lnTo>
                  <a:lnTo>
                    <a:pt x="475234" y="103353"/>
                  </a:lnTo>
                  <a:lnTo>
                    <a:pt x="464909" y="87846"/>
                  </a:lnTo>
                  <a:lnTo>
                    <a:pt x="444246" y="72339"/>
                  </a:lnTo>
                  <a:lnTo>
                    <a:pt x="428752" y="56845"/>
                  </a:lnTo>
                  <a:lnTo>
                    <a:pt x="408088" y="41339"/>
                  </a:lnTo>
                  <a:lnTo>
                    <a:pt x="387427" y="31000"/>
                  </a:lnTo>
                  <a:lnTo>
                    <a:pt x="361595" y="20675"/>
                  </a:lnTo>
                  <a:lnTo>
                    <a:pt x="340931" y="10338"/>
                  </a:lnTo>
                  <a:lnTo>
                    <a:pt x="315100" y="5169"/>
                  </a:lnTo>
                  <a:lnTo>
                    <a:pt x="289281" y="5169"/>
                  </a:lnTo>
                  <a:lnTo>
                    <a:pt x="263449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63" name="VectorPath 463"/>
            <p:cNvSpPr/>
            <p:nvPr/>
          </p:nvSpPr>
          <p:spPr>
            <a:xfrm>
              <a:off x="6215392" y="4840963"/>
              <a:ext cx="537414" cy="487259"/>
            </a:xfrm>
            <a:custGeom>
              <a:rect l="l" t="t" r="r" b="b"/>
              <a:pathLst>
                <a:path w="537414" h="487259">
                  <a:moveTo>
                    <a:pt x="271387" y="9116"/>
                  </a:moveTo>
                  <a:lnTo>
                    <a:pt x="245556" y="14285"/>
                  </a:lnTo>
                  <a:lnTo>
                    <a:pt x="219724" y="14285"/>
                  </a:lnTo>
                  <a:lnTo>
                    <a:pt x="193904" y="19455"/>
                  </a:lnTo>
                  <a:lnTo>
                    <a:pt x="168073" y="29792"/>
                  </a:lnTo>
                  <a:lnTo>
                    <a:pt x="147410" y="40117"/>
                  </a:lnTo>
                  <a:lnTo>
                    <a:pt x="126747" y="50455"/>
                  </a:lnTo>
                  <a:lnTo>
                    <a:pt x="106084" y="65962"/>
                  </a:lnTo>
                  <a:lnTo>
                    <a:pt x="85421" y="81456"/>
                  </a:lnTo>
                  <a:lnTo>
                    <a:pt x="69927" y="96962"/>
                  </a:lnTo>
                  <a:lnTo>
                    <a:pt x="54433" y="112469"/>
                  </a:lnTo>
                  <a:lnTo>
                    <a:pt x="38926" y="133132"/>
                  </a:lnTo>
                  <a:lnTo>
                    <a:pt x="28601" y="153808"/>
                  </a:lnTo>
                  <a:lnTo>
                    <a:pt x="23433" y="174483"/>
                  </a:lnTo>
                  <a:lnTo>
                    <a:pt x="13107" y="195146"/>
                  </a:lnTo>
                  <a:lnTo>
                    <a:pt x="13107" y="220991"/>
                  </a:lnTo>
                  <a:lnTo>
                    <a:pt x="7938" y="241654"/>
                  </a:lnTo>
                  <a:lnTo>
                    <a:pt x="13107" y="267498"/>
                  </a:lnTo>
                  <a:lnTo>
                    <a:pt x="13107" y="293330"/>
                  </a:lnTo>
                  <a:lnTo>
                    <a:pt x="23433" y="314005"/>
                  </a:lnTo>
                  <a:lnTo>
                    <a:pt x="28601" y="334668"/>
                  </a:lnTo>
                  <a:lnTo>
                    <a:pt x="38926" y="355344"/>
                  </a:lnTo>
                  <a:lnTo>
                    <a:pt x="54433" y="376007"/>
                  </a:lnTo>
                  <a:lnTo>
                    <a:pt x="69927" y="391514"/>
                  </a:lnTo>
                  <a:lnTo>
                    <a:pt x="85421" y="407020"/>
                  </a:lnTo>
                  <a:lnTo>
                    <a:pt x="106084" y="422514"/>
                  </a:lnTo>
                  <a:lnTo>
                    <a:pt x="126747" y="438021"/>
                  </a:lnTo>
                  <a:lnTo>
                    <a:pt x="147410" y="448359"/>
                  </a:lnTo>
                  <a:lnTo>
                    <a:pt x="168073" y="458697"/>
                  </a:lnTo>
                  <a:lnTo>
                    <a:pt x="193904" y="469022"/>
                  </a:lnTo>
                  <a:lnTo>
                    <a:pt x="219724" y="474191"/>
                  </a:lnTo>
                  <a:lnTo>
                    <a:pt x="245556" y="474191"/>
                  </a:lnTo>
                  <a:lnTo>
                    <a:pt x="271387" y="479359"/>
                  </a:lnTo>
                  <a:lnTo>
                    <a:pt x="297219" y="474191"/>
                  </a:lnTo>
                  <a:lnTo>
                    <a:pt x="323038" y="474191"/>
                  </a:lnTo>
                  <a:lnTo>
                    <a:pt x="348869" y="469022"/>
                  </a:lnTo>
                  <a:lnTo>
                    <a:pt x="369533" y="458697"/>
                  </a:lnTo>
                  <a:lnTo>
                    <a:pt x="395365" y="448359"/>
                  </a:lnTo>
                  <a:lnTo>
                    <a:pt x="416027" y="438021"/>
                  </a:lnTo>
                  <a:lnTo>
                    <a:pt x="436690" y="422514"/>
                  </a:lnTo>
                  <a:lnTo>
                    <a:pt x="452184" y="407020"/>
                  </a:lnTo>
                  <a:lnTo>
                    <a:pt x="472847" y="391514"/>
                  </a:lnTo>
                  <a:lnTo>
                    <a:pt x="483172" y="376007"/>
                  </a:lnTo>
                  <a:lnTo>
                    <a:pt x="498679" y="355344"/>
                  </a:lnTo>
                  <a:lnTo>
                    <a:pt x="509005" y="334668"/>
                  </a:lnTo>
                  <a:lnTo>
                    <a:pt x="519343" y="314005"/>
                  </a:lnTo>
                  <a:lnTo>
                    <a:pt x="524498" y="293330"/>
                  </a:lnTo>
                  <a:lnTo>
                    <a:pt x="529667" y="267498"/>
                  </a:lnTo>
                  <a:lnTo>
                    <a:pt x="529667" y="241654"/>
                  </a:lnTo>
                  <a:lnTo>
                    <a:pt x="529667" y="220991"/>
                  </a:lnTo>
                  <a:lnTo>
                    <a:pt x="524498" y="195146"/>
                  </a:lnTo>
                  <a:lnTo>
                    <a:pt x="519343" y="174483"/>
                  </a:lnTo>
                  <a:lnTo>
                    <a:pt x="509005" y="153808"/>
                  </a:lnTo>
                  <a:lnTo>
                    <a:pt x="498679" y="133132"/>
                  </a:lnTo>
                  <a:lnTo>
                    <a:pt x="483172" y="112469"/>
                  </a:lnTo>
                  <a:lnTo>
                    <a:pt x="472847" y="96962"/>
                  </a:lnTo>
                  <a:lnTo>
                    <a:pt x="452184" y="81456"/>
                  </a:lnTo>
                  <a:lnTo>
                    <a:pt x="436690" y="65962"/>
                  </a:lnTo>
                  <a:lnTo>
                    <a:pt x="416027" y="50455"/>
                  </a:lnTo>
                  <a:lnTo>
                    <a:pt x="395365" y="40117"/>
                  </a:lnTo>
                  <a:lnTo>
                    <a:pt x="369533" y="29792"/>
                  </a:lnTo>
                  <a:lnTo>
                    <a:pt x="348869" y="19455"/>
                  </a:lnTo>
                  <a:lnTo>
                    <a:pt x="323038" y="14285"/>
                  </a:lnTo>
                  <a:lnTo>
                    <a:pt x="297219" y="14285"/>
                  </a:lnTo>
                  <a:lnTo>
                    <a:pt x="271387" y="9116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64" name="VectorPath 464"/>
            <p:cNvSpPr/>
            <p:nvPr/>
          </p:nvSpPr>
          <p:spPr>
            <a:xfrm>
              <a:off x="5779085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65" name="VectorPath 465"/>
            <p:cNvSpPr/>
            <p:nvPr/>
          </p:nvSpPr>
          <p:spPr>
            <a:xfrm>
              <a:off x="6683071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66" name="VectorPath 466"/>
            <p:cNvSpPr/>
            <p:nvPr/>
          </p:nvSpPr>
          <p:spPr>
            <a:xfrm>
              <a:off x="7809179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67" name="VectorPath 467"/>
            <p:cNvSpPr/>
            <p:nvPr/>
          </p:nvSpPr>
          <p:spPr>
            <a:xfrm>
              <a:off x="9100592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68" name="VectorPath 468"/>
            <p:cNvSpPr/>
            <p:nvPr/>
          </p:nvSpPr>
          <p:spPr>
            <a:xfrm>
              <a:off x="4864705" y="5206576"/>
              <a:ext cx="289405" cy="558213"/>
            </a:xfrm>
            <a:custGeom>
              <a:rect l="l" t="t" r="r" b="b"/>
              <a:pathLst>
                <a:path w="289405" h="558213">
                  <a:moveTo>
                    <a:pt x="10394" y="10394"/>
                  </a:moveTo>
                  <a:lnTo>
                    <a:pt x="279011" y="547820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69" name="VectorPath 469"/>
            <p:cNvSpPr/>
            <p:nvPr/>
          </p:nvSpPr>
          <p:spPr>
            <a:xfrm>
              <a:off x="5771338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0" name="VectorPath 470"/>
            <p:cNvSpPr/>
            <p:nvPr/>
          </p:nvSpPr>
          <p:spPr>
            <a:xfrm>
              <a:off x="6675324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1" name="VectorPath 471"/>
            <p:cNvSpPr/>
            <p:nvPr/>
          </p:nvSpPr>
          <p:spPr>
            <a:xfrm>
              <a:off x="7801432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2" name="VectorPath 472"/>
            <p:cNvSpPr/>
            <p:nvPr/>
          </p:nvSpPr>
          <p:spPr>
            <a:xfrm>
              <a:off x="9092846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3" name="VectorPath 473"/>
            <p:cNvSpPr/>
            <p:nvPr/>
          </p:nvSpPr>
          <p:spPr>
            <a:xfrm>
              <a:off x="6016436" y="5242548"/>
              <a:ext cx="315644" cy="522451"/>
            </a:xfrm>
            <a:custGeom>
              <a:rect l="l" t="t" r="r" b="b"/>
              <a:pathLst>
                <a:path w="315644" h="522451">
                  <a:moveTo>
                    <a:pt x="305040" y="10604"/>
                  </a:moveTo>
                  <a:lnTo>
                    <a:pt x="10604" y="5118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4" name="VectorPath 474"/>
            <p:cNvSpPr/>
            <p:nvPr/>
          </p:nvSpPr>
          <p:spPr>
            <a:xfrm>
              <a:off x="6646636" y="5242548"/>
              <a:ext cx="315656" cy="522451"/>
            </a:xfrm>
            <a:custGeom>
              <a:rect l="l" t="t" r="r" b="b"/>
              <a:pathLst>
                <a:path w="315656" h="522451">
                  <a:moveTo>
                    <a:pt x="10603" y="10604"/>
                  </a:moveTo>
                  <a:lnTo>
                    <a:pt x="305053" y="5118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5" name="VectorPath 475"/>
            <p:cNvSpPr/>
            <p:nvPr/>
          </p:nvSpPr>
          <p:spPr>
            <a:xfrm>
              <a:off x="5474073" y="4441601"/>
              <a:ext cx="832146" cy="486236"/>
            </a:xfrm>
            <a:custGeom>
              <a:rect l="l" t="t" r="r" b="b"/>
              <a:pathLst>
                <a:path w="832146" h="486236">
                  <a:moveTo>
                    <a:pt x="10575" y="10575"/>
                  </a:moveTo>
                  <a:lnTo>
                    <a:pt x="821571" y="475661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6" name="VectorPath 476"/>
            <p:cNvSpPr/>
            <p:nvPr/>
          </p:nvSpPr>
          <p:spPr>
            <a:xfrm>
              <a:off x="6016084" y="3671257"/>
              <a:ext cx="2124320" cy="2094094"/>
            </a:xfrm>
            <a:custGeom>
              <a:rect l="l" t="t" r="r" b="b"/>
              <a:pathLst>
                <a:path w="2124320" h="2094094">
                  <a:moveTo>
                    <a:pt x="10956" y="10956"/>
                  </a:moveTo>
                  <a:lnTo>
                    <a:pt x="2113365" y="2083139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7" name="VectorPath 477"/>
            <p:cNvSpPr/>
            <p:nvPr/>
          </p:nvSpPr>
          <p:spPr>
            <a:xfrm>
              <a:off x="10366172" y="5759565"/>
              <a:ext cx="542392" cy="335890"/>
            </a:xfrm>
            <a:custGeom>
              <a:rect l="l" t="t" r="r" b="b"/>
              <a:pathLst>
                <a:path w="542392" h="335890">
                  <a:moveTo>
                    <a:pt x="0" y="0"/>
                  </a:moveTo>
                  <a:lnTo>
                    <a:pt x="542392" y="0"/>
                  </a:lnTo>
                  <a:lnTo>
                    <a:pt x="542392" y="335890"/>
                  </a:lnTo>
                  <a:lnTo>
                    <a:pt x="0" y="33589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78" name="VectorPath 478"/>
            <p:cNvSpPr/>
            <p:nvPr/>
          </p:nvSpPr>
          <p:spPr>
            <a:xfrm>
              <a:off x="10358426" y="5751818"/>
              <a:ext cx="557885" cy="351383"/>
            </a:xfrm>
            <a:custGeom>
              <a:rect l="l" t="t" r="r" b="b"/>
              <a:pathLst>
                <a:path w="557885" h="351383">
                  <a:moveTo>
                    <a:pt x="7747" y="7747"/>
                  </a:moveTo>
                  <a:lnTo>
                    <a:pt x="550139" y="7747"/>
                  </a:lnTo>
                  <a:lnTo>
                    <a:pt x="550139" y="343636"/>
                  </a:lnTo>
                  <a:lnTo>
                    <a:pt x="7747" y="343636"/>
                  </a:lnTo>
                  <a:lnTo>
                    <a:pt x="7747" y="7747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79" name="VectorPath 479"/>
            <p:cNvSpPr/>
            <p:nvPr/>
          </p:nvSpPr>
          <p:spPr>
            <a:xfrm>
              <a:off x="6532644" y="2973646"/>
              <a:ext cx="2847521" cy="2791705"/>
            </a:xfrm>
            <a:custGeom>
              <a:rect l="l" t="t" r="r" b="b"/>
              <a:pathLst>
                <a:path w="2847521" h="2791705">
                  <a:moveTo>
                    <a:pt x="10955" y="10956"/>
                  </a:moveTo>
                  <a:lnTo>
                    <a:pt x="2836566" y="2780750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80" name="VectorPath 480"/>
            <p:cNvSpPr/>
            <p:nvPr/>
          </p:nvSpPr>
          <p:spPr>
            <a:xfrm>
              <a:off x="7075035" y="2239853"/>
              <a:ext cx="3596530" cy="3525498"/>
            </a:xfrm>
            <a:custGeom>
              <a:rect l="l" t="t" r="r" b="b"/>
              <a:pathLst>
                <a:path w="3596530" h="3525498">
                  <a:moveTo>
                    <a:pt x="10956" y="10955"/>
                  </a:moveTo>
                  <a:lnTo>
                    <a:pt x="3585574" y="3514543"/>
                  </a:lnTo>
                </a:path>
              </a:pathLst>
            </a:custGeom>
            <a:ln w="1549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481" name="TextBox481"/>
          <p:cNvSpPr txBox="1"/>
          <p:nvPr/>
        </p:nvSpPr>
        <p:spPr>
          <a:xfrm>
            <a:off x="5887568" y="3026464"/>
            <a:ext cx="98209" cy="2284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2" name="TextBox482"/>
          <p:cNvSpPr txBox="1"/>
          <p:nvPr/>
        </p:nvSpPr>
        <p:spPr>
          <a:xfrm>
            <a:off x="5076559" y="3760257"/>
            <a:ext cx="346316" cy="7142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47955" marR="0" indent="0" eaLnBrk="0">
              <a:lnSpc>
                <a:spcPct val="100000"/>
              </a:lnSpc>
            </a:pPr>
            <a:r>
              <a:rPr lang="en-US" altLang="zh-CN" sz="15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68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5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.15</a:t>
            </a:r>
          </a:p>
        </p:txBody>
      </p:sp>
      <p:sp>
        <p:nvSpPr>
          <p:cNvPr id="483" name="TextBox483"/>
          <p:cNvSpPr txBox="1"/>
          <p:nvPr/>
        </p:nvSpPr>
        <p:spPr>
          <a:xfrm>
            <a:off x="5618950" y="3460537"/>
            <a:ext cx="3078785" cy="7917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57388" marR="0" indent="-2257388" eaLnBrk="0">
              <a:lnSpc>
                <a:spcPct val="168513"/>
              </a:lnSpc>
              <a:spcBef>
                <a:spcPts val="0"/>
              </a:spcBef>
            </a:pPr>
            <a:r>
              <a:rPr lang="en-US" altLang="zh-CN" sz="1500" kern="0" spc="2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0.30</a:t>
            </a:r>
            <a:r>
              <a:rPr baseline="0" lang="en-US" altLang="zh-CN" sz="1500" kern="0" spc="2036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kern="0" spc="-25" baseline="4444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4444" lang="en-US" altLang="zh-CN" sz="225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84" name="TextBox484"/>
          <p:cNvSpPr txBox="1"/>
          <p:nvPr/>
        </p:nvSpPr>
        <p:spPr>
          <a:xfrm>
            <a:off x="4735627" y="4525051"/>
            <a:ext cx="2541550" cy="2646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9285"/>
              </a:lnSpc>
            </a:pPr>
            <a:r>
              <a:rPr lang="en-US" altLang="zh-CN" sz="1500" kern="0" spc="10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500" kern="0" spc="1808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kern="0" spc="-25" baseline="-13333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85" name="TextBox485"/>
          <p:cNvSpPr txBox="1"/>
          <p:nvPr/>
        </p:nvSpPr>
        <p:spPr>
          <a:xfrm>
            <a:off x="4487672" y="4979787"/>
            <a:ext cx="2174951" cy="2284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00" kern="0" spc="2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0.06</a:t>
            </a:r>
            <a:r>
              <a:rPr baseline="0" lang="en-US" altLang="zh-CN" sz="1500" kern="0" spc="1128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5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.09</a:t>
            </a:r>
          </a:p>
        </p:txBody>
      </p:sp>
      <p:sp>
        <p:nvSpPr>
          <p:cNvPr id="486" name="TextBox486"/>
          <p:cNvSpPr txBox="1"/>
          <p:nvPr/>
        </p:nvSpPr>
        <p:spPr>
          <a:xfrm>
            <a:off x="4126077" y="5357027"/>
            <a:ext cx="1048690" cy="2284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00" kern="0" spc="10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500" kern="0" spc="632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87" name="TextBox487"/>
          <p:cNvSpPr txBox="1"/>
          <p:nvPr/>
        </p:nvSpPr>
        <p:spPr>
          <a:xfrm>
            <a:off x="6001208" y="5326014"/>
            <a:ext cx="955700" cy="26465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9285"/>
              </a:lnSpc>
            </a:pPr>
            <a:r>
              <a:rPr lang="en-US" altLang="zh-CN" sz="1500" kern="0" spc="10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500" kern="0" spc="560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kern="0" spc="-25" baseline="13333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488" name="Table488"/>
          <p:cNvGraphicFramePr>
            <a:graphicFrameLocks noGrp="1"/>
          </p:cNvGraphicFramePr>
          <p:nvPr/>
        </p:nvGraphicFramePr>
        <p:xfrm>
          <a:off x="3991775" y="5811449"/>
          <a:ext cx="6829197" cy="865793"/>
        </p:xfrm>
        <a:graphic>
          <a:graphicData uri="http://schemas.openxmlformats.org/drawingml/2006/table">
            <a:tbl>
              <a:tblPr firstRow="1" bandRow="1">
                <a:tableStyleId>{31208C22-1A86-40F7-38B5-2590A08CF274}</a:tableStyleId>
              </a:tblPr>
              <a:tblGrid>
                <a:gridCol w="654728"/>
                <a:gridCol w="916618"/>
                <a:gridCol w="785673"/>
                <a:gridCol w="1505873"/>
                <a:gridCol w="851146"/>
                <a:gridCol w="1309454"/>
                <a:gridCol w="851146"/>
              </a:tblGrid>
              <a:tr h="280576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.03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37079" marR="0" indent="0" eaLnBrk="0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.03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24447" marR="0" indent="0" eaLnBrk="0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.04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42760" marR="0" indent="0" eaLnBrk="0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.05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8165" marR="0" indent="0" eaLnBrk="0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.15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.30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9389" marR="0" indent="0" eaLnBrk="0">
                        <a:lnSpc>
                          <a:spcPct val="100555"/>
                        </a:lnSpc>
                        <a:spcBef>
                          <a:spcPts val="124"/>
                        </a:spcBef>
                        <a:spcAft>
                          <a:spcPts val="28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5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.40</a:t>
                      </a:r>
                    </a:p>
                  </a:txBody>
                  <a:tcPr marL="0" marR="0" marT="158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marL="134302" marR="0" indent="0" eaLnBrk="0">
                        <a:lnSpc>
                          <a:spcPct val="98195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500" kern="0" spc="0" baseline="-16667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0719" marR="0" indent="0" eaLnBrk="0">
                        <a:lnSpc>
                          <a:spcPct val="98195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500" kern="0" spc="0" baseline="-16667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63919" marR="0" indent="0" eaLnBrk="0">
                        <a:lnSpc>
                          <a:spcPct val="98195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500" kern="0" spc="0" baseline="-16667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82232" marR="0" indent="0" eaLnBrk="0">
                        <a:lnSpc>
                          <a:spcPct val="101111"/>
                        </a:lnSpc>
                        <a:spcBef>
                          <a:spcPts val="275"/>
                        </a:spcBef>
                        <a:spcAft>
                          <a:spcPts val="645"/>
                        </a:spcAft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  <a:p>
                      <a:pPr marL="125349" marR="0" indent="0" eaLnBrk="0">
                        <a:lnSpc>
                          <a:spcPct val="90000"/>
                        </a:lnSpc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哈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夫曼树举例</a:t>
                      </a: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300" marR="0" indent="0" eaLnBrk="0">
                        <a:lnSpc>
                          <a:spcPct val="98195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500" kern="0" spc="0" baseline="-16667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63398" marR="0" indent="0" eaLnBrk="0">
                        <a:lnSpc>
                          <a:spcPct val="98195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500" kern="0" spc="0" baseline="-16667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98860" marR="0" indent="0" eaLnBrk="0">
                        <a:lnSpc>
                          <a:spcPct val="98195"/>
                        </a:lnSpc>
                        <a:spcBef>
                          <a:spcPts val="275"/>
                        </a:spcBef>
                      </a:pPr>
                      <a:r>
                        <a:rPr lang="en-US" altLang="zh-CN" sz="15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500" kern="0" spc="0" baseline="-16667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indent="0" eaLnBrk="0">
                        <a:lnSpc>
                          <a:spcPct val="20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49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89" name="5DB9D8C9-EC70-4B90-1E60-99E39ACD074A"/>
          <p:cNvPicPr>
            <a:picLocks noChangeAspect="1"/>
          </p:cNvPicPr>
          <p:nvPr/>
        </p:nvPicPr>
        <p:blipFill>
          <a:blip r:embed="rId3" cstate="print">
            <a:extLst>
              <a:ext uri="{399A5908-F583-439C-6A08-F9A6238E54AE}"/>
            </a:extLst>
          </a:blip>
          <a:srcRect/>
          <a:stretch>
            <a:fillRect/>
          </a:stretch>
        </p:blipFill>
        <p:spPr>
          <a:xfrm>
            <a:off x="3790188" y="5743956"/>
            <a:ext cx="7467601" cy="657225"/>
          </a:xfrm>
          <a:prstGeom prst="rect">
            <a:avLst/>
          </a:prstGeom>
        </p:spPr>
      </p:pic>
    </p:spTree>
    <p:extLst>
      <p:ext uri="{DC2763CB-32C3-464A-2949-5949AA77B62C}"/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ombination 14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15" name="VectorPath 15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16" name="VectorPath 16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17" name="TextBox17"/>
          <p:cNvSpPr txBox="1"/>
          <p:nvPr/>
        </p:nvSpPr>
        <p:spPr>
          <a:xfrm>
            <a:off x="0" y="334147"/>
            <a:ext cx="12192000" cy="5083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288923" marR="0" indent="0" eaLnBrk="0">
              <a:lnSpc>
                <a:spcPct val="98787"/>
              </a:lnSpc>
              <a:spcAft>
                <a:spcPts val="763"/>
              </a:spcAft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第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三讲：计算机指令系统设计简介</a:t>
            </a:r>
          </a:p>
          <a:p>
            <a:pPr marL="1084897" marR="0" indent="0" eaLnBrk="0">
              <a:lnSpc>
                <a:spcPct val="100000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Chapter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1: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Computer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Quantitative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Analysis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453096" marR="0" indent="-457200" eaLnBrk="0" lvl="0">
              <a:lnSpc>
                <a:spcPct val="103645"/>
              </a:lnSpc>
              <a:spcAft>
                <a:spcPts val="4209"/>
              </a:spcAft>
              <a:buClr>
                <a:srgbClr val="0055D2"/>
              </a:buClr>
              <a:buFont typeface="Wingdings" panose="2" charset="0"/>
              <a:buChar char=""/>
            </a:pPr>
            <a:r>
              <a:rPr lang="en-US" altLang="zh-CN" sz="320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什</a:t>
            </a:r>
            <a:r>
              <a:rPr lang="en-US" altLang="zh-CN" sz="320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么是指令</a:t>
            </a:r>
          </a:p>
          <a:p>
            <a:pPr marL="1453096" marR="0" indent="-457200" eaLnBrk="0" lvl="0">
              <a:lnSpc>
                <a:spcPct val="104687"/>
              </a:lnSpc>
              <a:spcAft>
                <a:spcPts val="4232"/>
              </a:spcAft>
              <a:buClr>
                <a:srgbClr val="0055D2"/>
              </a:buClr>
              <a:buFont typeface="Wingdings" panose="2" charset="0"/>
              <a:buChar char=""/>
            </a:pPr>
            <a:r>
              <a:rPr lang="en-US" altLang="zh-CN" sz="3200" kern="0" spc="-5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指令系统架</a:t>
            </a:r>
            <a:r>
              <a:rPr lang="en-US" altLang="zh-CN" sz="3200" kern="0" spc="-4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构</a:t>
            </a:r>
            <a:r>
              <a:rPr lang="en-US" altLang="zh-CN" sz="32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32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</a:t>
            </a:r>
          </a:p>
          <a:p>
            <a:pPr marL="0" marR="0" indent="995896" eaLnBrk="0" lvl="0">
              <a:lnSpc>
                <a:spcPct val="238627"/>
              </a:lnSpc>
              <a:buClr>
                <a:srgbClr val="0055D2"/>
              </a:buClr>
              <a:buFont typeface="Wingdings" panose="2" charset="0"/>
              <a:buChar char=""/>
            </a:pPr>
            <a:r>
              <a:rPr lang="en-US" altLang="zh-CN" sz="3200" kern="0" spc="36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指令系统的设计与优</a:t>
            </a:r>
            <a:r>
              <a:rPr lang="en-US" altLang="zh-CN" sz="3200" kern="0" spc="35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化</a:t>
            </a:r>
            <a:r>
              <a:rPr baseline="0" lang="en-US" altLang="zh-CN" sz="320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br>
              <a:rPr lang="en-US" altLang="zh-CN" dirty="0" smtClean="0" sz="3200" kern="0">
                <a:latin typeface="SimHei" pitchFamily="49" charset="0"/>
                <a:ea typeface="SimHei" pitchFamily="49" charset="0"/>
                <a:cs typeface="SimHei" pitchFamily="49" charset="0"/>
              </a:rPr>
            </a:br>
            <a:r>
              <a:rPr baseline="0" lang="en-US" altLang="zh-CN" sz="10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8" name="DDE707B6-CA32-4D88-BC89-809641F42BF0"/>
          <p:cNvPicPr>
            <a:picLocks noChangeAspect="1"/>
          </p:cNvPicPr>
          <p:nvPr/>
        </p:nvPicPr>
        <p:blipFill>
          <a:blip r:embed="rId2" cstate="print">
            <a:extLst>
              <a:ext uri="{B22CDE94-0AC8-45FA-04AA-5FB7772F7D86}"/>
            </a:extLst>
          </a:blip>
          <a:srcRect/>
          <a:stretch>
            <a:fillRect/>
          </a:stretch>
        </p:blipFill>
        <p:spPr>
          <a:xfrm>
            <a:off x="0" y="6608064"/>
            <a:ext cx="12192000" cy="257175"/>
          </a:xfrm>
          <a:prstGeom prst="rect">
            <a:avLst/>
          </a:prstGeom>
        </p:spPr>
      </p:pic>
      <p:sp>
        <p:nvSpPr>
          <p:cNvPr id="19" name="TextBox19"/>
          <p:cNvSpPr txBox="1"/>
          <p:nvPr/>
        </p:nvSpPr>
        <p:spPr>
          <a:xfrm>
            <a:off x="995896" y="4913369"/>
            <a:ext cx="2896235" cy="50390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385"/>
              </a:lnSpc>
            </a:pPr>
            <a:r>
              <a:rPr lang="en-US" altLang="zh-CN" sz="4800" kern="0" spc="-40" baseline="3084" noProof="0" dirty="0" smtClean="0">
                <a:solidFill>
                  <a:srgbClr val="0055D2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</a:t>
            </a:r>
            <a:r>
              <a:rPr baseline="3084" lang="en-US" altLang="zh-CN" sz="4800" kern="0" spc="-4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800" kern="0" spc="-60" baseline="3084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常见指令介</a:t>
            </a:r>
            <a:r>
              <a:rPr lang="en-US" altLang="zh-CN" sz="4800" kern="0" spc="0" baseline="3084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绍</a:t>
            </a:r>
          </a:p>
        </p:txBody>
      </p:sp>
    </p:spTree>
    <p:extLst>
      <p:ext uri="{C41990CD-E16A-4F71-F500-18004544DEB8}"/>
    </p:extLst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Combination 490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491" name="VectorPath 491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492" name="VectorPath 492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493" name="TextBox493"/>
          <p:cNvSpPr txBox="1"/>
          <p:nvPr/>
        </p:nvSpPr>
        <p:spPr>
          <a:xfrm>
            <a:off x="1194041" y="334147"/>
            <a:ext cx="2709177" cy="6163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94882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令系统的优化</a:t>
            </a:r>
          </a:p>
          <a:p>
            <a:pPr marL="0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</p:txBody>
      </p:sp>
      <p:sp>
        <p:nvSpPr>
          <p:cNvPr id="494" name="TextBox494"/>
          <p:cNvSpPr txBox="1"/>
          <p:nvPr/>
        </p:nvSpPr>
        <p:spPr>
          <a:xfrm>
            <a:off x="768350" y="1138896"/>
            <a:ext cx="1118235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noProof="0" dirty="0" smtClean="0">
                <a:solidFill>
                  <a:srgbClr val="C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例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假设某模型机有</a:t>
            </a:r>
            <a:r>
              <a:rPr lang="en-US" altLang="zh-CN" sz="2350" kern="0" spc="0" baseline="0" noProof="0" dirty="0" smtClean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7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条指令，这些指令的使用频度如表所示。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画出哈夫曼树，</a:t>
            </a:r>
          </a:p>
        </p:txBody>
      </p:sp>
      <p:sp>
        <p:nvSpPr>
          <p:cNvPr id="495" name="TextBox495"/>
          <p:cNvSpPr txBox="1"/>
          <p:nvPr/>
        </p:nvSpPr>
        <p:spPr>
          <a:xfrm>
            <a:off x="985520" y="1613876"/>
            <a:ext cx="403860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写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出这</a:t>
            </a:r>
            <a:r>
              <a:rPr lang="en-US" altLang="zh-CN" sz="2350" kern="0" spc="0" baseline="0" noProof="0" dirty="0" smtClean="0">
                <a:solidFill>
                  <a:srgbClr val="9933FF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7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条指令的哈夫曼编码</a:t>
            </a:r>
          </a:p>
        </p:txBody>
      </p:sp>
      <p:grpSp>
        <p:nvGrpSpPr>
          <p:cNvPr id="496" name="Combination 496"/>
          <p:cNvGrpSpPr/>
          <p:nvPr/>
        </p:nvGrpSpPr>
        <p:grpSpPr>
          <a:xfrm>
            <a:off x="2152765" y="2106507"/>
            <a:ext cx="504018" cy="840743"/>
            <a:chOff x="2152765" y="2106507"/>
            <a:chExt cx="504018" cy="840743"/>
          </a:xfrm>
        </p:grpSpPr>
        <p:sp>
          <p:nvSpPr>
            <p:cNvPr id="497" name="VectorPath 497"/>
            <p:cNvSpPr/>
            <p:nvPr/>
          </p:nvSpPr>
          <p:spPr>
            <a:xfrm>
              <a:off x="2152765" y="2544331"/>
              <a:ext cx="213639" cy="402919"/>
            </a:xfrm>
            <a:custGeom>
              <a:rect l="l" t="t" r="r" b="b"/>
              <a:pathLst>
                <a:path w="213639" h="402919">
                  <a:moveTo>
                    <a:pt x="204394" y="9245"/>
                  </a:moveTo>
                  <a:lnTo>
                    <a:pt x="9245" y="393674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498" name="VectorPath 498"/>
            <p:cNvSpPr/>
            <p:nvPr/>
          </p:nvSpPr>
          <p:spPr>
            <a:xfrm>
              <a:off x="2274596" y="2115020"/>
              <a:ext cx="375310" cy="492709"/>
            </a:xfrm>
            <a:custGeom>
              <a:rect l="l" t="t" r="r" b="b"/>
              <a:pathLst>
                <a:path w="375310" h="492709">
                  <a:moveTo>
                    <a:pt x="187655" y="0"/>
                  </a:moveTo>
                  <a:lnTo>
                    <a:pt x="168884" y="0"/>
                  </a:lnTo>
                  <a:lnTo>
                    <a:pt x="150127" y="5411"/>
                  </a:lnTo>
                  <a:lnTo>
                    <a:pt x="131356" y="10833"/>
                  </a:lnTo>
                  <a:lnTo>
                    <a:pt x="116345" y="21654"/>
                  </a:lnTo>
                  <a:lnTo>
                    <a:pt x="97574" y="32487"/>
                  </a:lnTo>
                  <a:lnTo>
                    <a:pt x="82563" y="43320"/>
                  </a:lnTo>
                  <a:lnTo>
                    <a:pt x="67551" y="54140"/>
                  </a:lnTo>
                  <a:lnTo>
                    <a:pt x="56299" y="70384"/>
                  </a:lnTo>
                  <a:lnTo>
                    <a:pt x="41288" y="92050"/>
                  </a:lnTo>
                  <a:lnTo>
                    <a:pt x="30023" y="108293"/>
                  </a:lnTo>
                  <a:lnTo>
                    <a:pt x="22517" y="129946"/>
                  </a:lnTo>
                  <a:lnTo>
                    <a:pt x="15011" y="151600"/>
                  </a:lnTo>
                  <a:lnTo>
                    <a:pt x="7506" y="173254"/>
                  </a:lnTo>
                  <a:lnTo>
                    <a:pt x="3759" y="194920"/>
                  </a:lnTo>
                  <a:lnTo>
                    <a:pt x="0" y="221983"/>
                  </a:lnTo>
                  <a:lnTo>
                    <a:pt x="0" y="243649"/>
                  </a:lnTo>
                  <a:lnTo>
                    <a:pt x="0" y="270714"/>
                  </a:lnTo>
                  <a:lnTo>
                    <a:pt x="3759" y="292380"/>
                  </a:lnTo>
                  <a:lnTo>
                    <a:pt x="7506" y="319443"/>
                  </a:lnTo>
                  <a:lnTo>
                    <a:pt x="15011" y="341109"/>
                  </a:lnTo>
                  <a:lnTo>
                    <a:pt x="22517" y="362763"/>
                  </a:lnTo>
                  <a:lnTo>
                    <a:pt x="30023" y="384416"/>
                  </a:lnTo>
                  <a:lnTo>
                    <a:pt x="41288" y="400660"/>
                  </a:lnTo>
                  <a:lnTo>
                    <a:pt x="56299" y="416903"/>
                  </a:lnTo>
                  <a:lnTo>
                    <a:pt x="67551" y="433146"/>
                  </a:lnTo>
                  <a:lnTo>
                    <a:pt x="82563" y="449390"/>
                  </a:lnTo>
                  <a:lnTo>
                    <a:pt x="97574" y="460223"/>
                  </a:lnTo>
                  <a:lnTo>
                    <a:pt x="116345" y="471043"/>
                  </a:lnTo>
                  <a:lnTo>
                    <a:pt x="131356" y="476466"/>
                  </a:lnTo>
                  <a:lnTo>
                    <a:pt x="150127" y="487287"/>
                  </a:lnTo>
                  <a:lnTo>
                    <a:pt x="168884" y="487287"/>
                  </a:lnTo>
                  <a:lnTo>
                    <a:pt x="187655" y="492709"/>
                  </a:lnTo>
                  <a:lnTo>
                    <a:pt x="206413" y="487287"/>
                  </a:lnTo>
                  <a:lnTo>
                    <a:pt x="225184" y="487287"/>
                  </a:lnTo>
                  <a:lnTo>
                    <a:pt x="243954" y="476466"/>
                  </a:lnTo>
                  <a:lnTo>
                    <a:pt x="262712" y="471043"/>
                  </a:lnTo>
                  <a:lnTo>
                    <a:pt x="277724" y="460223"/>
                  </a:lnTo>
                  <a:lnTo>
                    <a:pt x="292735" y="449390"/>
                  </a:lnTo>
                  <a:lnTo>
                    <a:pt x="307746" y="433146"/>
                  </a:lnTo>
                  <a:lnTo>
                    <a:pt x="322758" y="416903"/>
                  </a:lnTo>
                  <a:lnTo>
                    <a:pt x="334023" y="400660"/>
                  </a:lnTo>
                  <a:lnTo>
                    <a:pt x="345287" y="384416"/>
                  </a:lnTo>
                  <a:lnTo>
                    <a:pt x="352793" y="362763"/>
                  </a:lnTo>
                  <a:lnTo>
                    <a:pt x="360299" y="341109"/>
                  </a:lnTo>
                  <a:lnTo>
                    <a:pt x="367805" y="319443"/>
                  </a:lnTo>
                  <a:lnTo>
                    <a:pt x="371551" y="292380"/>
                  </a:lnTo>
                  <a:lnTo>
                    <a:pt x="375310" y="270714"/>
                  </a:lnTo>
                  <a:lnTo>
                    <a:pt x="375310" y="243649"/>
                  </a:lnTo>
                  <a:lnTo>
                    <a:pt x="375310" y="221983"/>
                  </a:lnTo>
                  <a:lnTo>
                    <a:pt x="371551" y="194920"/>
                  </a:lnTo>
                  <a:lnTo>
                    <a:pt x="367805" y="173254"/>
                  </a:lnTo>
                  <a:lnTo>
                    <a:pt x="360299" y="151600"/>
                  </a:lnTo>
                  <a:lnTo>
                    <a:pt x="352793" y="129946"/>
                  </a:lnTo>
                  <a:lnTo>
                    <a:pt x="345287" y="108293"/>
                  </a:lnTo>
                  <a:lnTo>
                    <a:pt x="334023" y="92050"/>
                  </a:lnTo>
                  <a:lnTo>
                    <a:pt x="322758" y="70384"/>
                  </a:lnTo>
                  <a:lnTo>
                    <a:pt x="307746" y="54140"/>
                  </a:lnTo>
                  <a:lnTo>
                    <a:pt x="292735" y="43320"/>
                  </a:lnTo>
                  <a:lnTo>
                    <a:pt x="277724" y="32487"/>
                  </a:lnTo>
                  <a:lnTo>
                    <a:pt x="262712" y="21654"/>
                  </a:lnTo>
                  <a:lnTo>
                    <a:pt x="243954" y="10833"/>
                  </a:lnTo>
                  <a:lnTo>
                    <a:pt x="225184" y="5411"/>
                  </a:lnTo>
                  <a:lnTo>
                    <a:pt x="206413" y="0"/>
                  </a:lnTo>
                  <a:lnTo>
                    <a:pt x="187655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499" name="VectorPath 499"/>
            <p:cNvSpPr/>
            <p:nvPr/>
          </p:nvSpPr>
          <p:spPr>
            <a:xfrm>
              <a:off x="2267718" y="2106507"/>
              <a:ext cx="389065" cy="508381"/>
            </a:xfrm>
            <a:custGeom>
              <a:rect l="l" t="t" r="r" b="b"/>
              <a:pathLst>
                <a:path w="389065" h="508381">
                  <a:moveTo>
                    <a:pt x="194532" y="8513"/>
                  </a:moveTo>
                  <a:lnTo>
                    <a:pt x="175762" y="8513"/>
                  </a:lnTo>
                  <a:lnTo>
                    <a:pt x="157004" y="13923"/>
                  </a:lnTo>
                  <a:lnTo>
                    <a:pt x="138233" y="19346"/>
                  </a:lnTo>
                  <a:lnTo>
                    <a:pt x="123222" y="30166"/>
                  </a:lnTo>
                  <a:lnTo>
                    <a:pt x="104451" y="40999"/>
                  </a:lnTo>
                  <a:lnTo>
                    <a:pt x="89440" y="51832"/>
                  </a:lnTo>
                  <a:lnTo>
                    <a:pt x="74428" y="62653"/>
                  </a:lnTo>
                  <a:lnTo>
                    <a:pt x="63176" y="78896"/>
                  </a:lnTo>
                  <a:lnTo>
                    <a:pt x="48165" y="100562"/>
                  </a:lnTo>
                  <a:lnTo>
                    <a:pt x="36900" y="116806"/>
                  </a:lnTo>
                  <a:lnTo>
                    <a:pt x="29394" y="138459"/>
                  </a:lnTo>
                  <a:lnTo>
                    <a:pt x="21888" y="160113"/>
                  </a:lnTo>
                  <a:lnTo>
                    <a:pt x="14383" y="181766"/>
                  </a:lnTo>
                  <a:lnTo>
                    <a:pt x="10636" y="203433"/>
                  </a:lnTo>
                  <a:lnTo>
                    <a:pt x="6877" y="230496"/>
                  </a:lnTo>
                  <a:lnTo>
                    <a:pt x="6877" y="252162"/>
                  </a:lnTo>
                  <a:lnTo>
                    <a:pt x="6877" y="279226"/>
                  </a:lnTo>
                  <a:lnTo>
                    <a:pt x="10636" y="300892"/>
                  </a:lnTo>
                  <a:lnTo>
                    <a:pt x="14383" y="327956"/>
                  </a:lnTo>
                  <a:lnTo>
                    <a:pt x="21888" y="349622"/>
                  </a:lnTo>
                  <a:lnTo>
                    <a:pt x="29394" y="371276"/>
                  </a:lnTo>
                  <a:lnTo>
                    <a:pt x="36900" y="392929"/>
                  </a:lnTo>
                  <a:lnTo>
                    <a:pt x="48165" y="409173"/>
                  </a:lnTo>
                  <a:lnTo>
                    <a:pt x="63176" y="425416"/>
                  </a:lnTo>
                  <a:lnTo>
                    <a:pt x="74428" y="441659"/>
                  </a:lnTo>
                  <a:lnTo>
                    <a:pt x="89440" y="457902"/>
                  </a:lnTo>
                  <a:lnTo>
                    <a:pt x="104451" y="468736"/>
                  </a:lnTo>
                  <a:lnTo>
                    <a:pt x="123222" y="479556"/>
                  </a:lnTo>
                  <a:lnTo>
                    <a:pt x="138233" y="484979"/>
                  </a:lnTo>
                  <a:lnTo>
                    <a:pt x="157004" y="495799"/>
                  </a:lnTo>
                  <a:lnTo>
                    <a:pt x="175762" y="495799"/>
                  </a:lnTo>
                  <a:lnTo>
                    <a:pt x="194532" y="501222"/>
                  </a:lnTo>
                  <a:lnTo>
                    <a:pt x="213290" y="495799"/>
                  </a:lnTo>
                  <a:lnTo>
                    <a:pt x="232061" y="495799"/>
                  </a:lnTo>
                  <a:lnTo>
                    <a:pt x="250831" y="484979"/>
                  </a:lnTo>
                  <a:lnTo>
                    <a:pt x="269589" y="479556"/>
                  </a:lnTo>
                  <a:lnTo>
                    <a:pt x="284601" y="468736"/>
                  </a:lnTo>
                  <a:lnTo>
                    <a:pt x="299612" y="457902"/>
                  </a:lnTo>
                  <a:lnTo>
                    <a:pt x="314623" y="441659"/>
                  </a:lnTo>
                  <a:lnTo>
                    <a:pt x="329635" y="425416"/>
                  </a:lnTo>
                  <a:lnTo>
                    <a:pt x="340900" y="409173"/>
                  </a:lnTo>
                  <a:lnTo>
                    <a:pt x="352165" y="392929"/>
                  </a:lnTo>
                  <a:lnTo>
                    <a:pt x="359671" y="371276"/>
                  </a:lnTo>
                  <a:lnTo>
                    <a:pt x="367176" y="349622"/>
                  </a:lnTo>
                  <a:lnTo>
                    <a:pt x="374682" y="327956"/>
                  </a:lnTo>
                  <a:lnTo>
                    <a:pt x="378428" y="300892"/>
                  </a:lnTo>
                  <a:lnTo>
                    <a:pt x="382188" y="279226"/>
                  </a:lnTo>
                  <a:lnTo>
                    <a:pt x="382188" y="252162"/>
                  </a:lnTo>
                  <a:lnTo>
                    <a:pt x="382188" y="230496"/>
                  </a:lnTo>
                  <a:lnTo>
                    <a:pt x="378428" y="203433"/>
                  </a:lnTo>
                  <a:lnTo>
                    <a:pt x="374682" y="181766"/>
                  </a:lnTo>
                  <a:lnTo>
                    <a:pt x="367176" y="160113"/>
                  </a:lnTo>
                  <a:lnTo>
                    <a:pt x="359671" y="138459"/>
                  </a:lnTo>
                  <a:lnTo>
                    <a:pt x="352165" y="116806"/>
                  </a:lnTo>
                  <a:lnTo>
                    <a:pt x="340900" y="100562"/>
                  </a:lnTo>
                  <a:lnTo>
                    <a:pt x="329635" y="78896"/>
                  </a:lnTo>
                  <a:lnTo>
                    <a:pt x="314623" y="62653"/>
                  </a:lnTo>
                  <a:lnTo>
                    <a:pt x="299612" y="51832"/>
                  </a:lnTo>
                  <a:lnTo>
                    <a:pt x="284601" y="40999"/>
                  </a:lnTo>
                  <a:lnTo>
                    <a:pt x="269589" y="30166"/>
                  </a:lnTo>
                  <a:lnTo>
                    <a:pt x="250831" y="19346"/>
                  </a:lnTo>
                  <a:lnTo>
                    <a:pt x="232061" y="13923"/>
                  </a:lnTo>
                  <a:lnTo>
                    <a:pt x="213290" y="8513"/>
                  </a:lnTo>
                  <a:lnTo>
                    <a:pt x="194532" y="8513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grpSp>
        <p:nvGrpSpPr>
          <p:cNvPr id="500" name="Combination 500"/>
          <p:cNvGrpSpPr/>
          <p:nvPr/>
        </p:nvGrpSpPr>
        <p:grpSpPr>
          <a:xfrm>
            <a:off x="921756" y="4081999"/>
            <a:ext cx="641522" cy="1209669"/>
            <a:chOff x="921756" y="4081999"/>
            <a:chExt cx="641522" cy="1209669"/>
          </a:xfrm>
        </p:grpSpPr>
        <p:sp>
          <p:nvSpPr>
            <p:cNvPr id="501" name="VectorPath 501"/>
            <p:cNvSpPr/>
            <p:nvPr/>
          </p:nvSpPr>
          <p:spPr>
            <a:xfrm>
              <a:off x="1345822" y="4081999"/>
              <a:ext cx="217457" cy="402953"/>
            </a:xfrm>
            <a:custGeom>
              <a:rect l="l" t="t" r="r" b="b"/>
              <a:pathLst>
                <a:path w="217457" h="402953">
                  <a:moveTo>
                    <a:pt x="208188" y="9268"/>
                  </a:moveTo>
                  <a:lnTo>
                    <a:pt x="9268" y="393685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02" name="VectorPath 502"/>
            <p:cNvSpPr/>
            <p:nvPr/>
          </p:nvSpPr>
          <p:spPr>
            <a:xfrm>
              <a:off x="921756" y="4850857"/>
              <a:ext cx="232417" cy="440811"/>
            </a:xfrm>
            <a:custGeom>
              <a:rect l="l" t="t" r="r" b="b"/>
              <a:pathLst>
                <a:path w="232417" h="440811">
                  <a:moveTo>
                    <a:pt x="223174" y="9242"/>
                  </a:moveTo>
                  <a:lnTo>
                    <a:pt x="9243" y="431568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03" name="VectorPath 503"/>
            <p:cNvSpPr/>
            <p:nvPr/>
          </p:nvSpPr>
          <p:spPr>
            <a:xfrm>
              <a:off x="1092378" y="4475683"/>
              <a:ext cx="375310" cy="492709"/>
            </a:xfrm>
            <a:custGeom>
              <a:rect l="l" t="t" r="r" b="b"/>
              <a:pathLst>
                <a:path w="375310" h="492709">
                  <a:moveTo>
                    <a:pt x="187655" y="0"/>
                  </a:moveTo>
                  <a:lnTo>
                    <a:pt x="168897" y="0"/>
                  </a:lnTo>
                  <a:lnTo>
                    <a:pt x="150127" y="5410"/>
                  </a:lnTo>
                  <a:lnTo>
                    <a:pt x="131356" y="10820"/>
                  </a:lnTo>
                  <a:lnTo>
                    <a:pt x="116345" y="21653"/>
                  </a:lnTo>
                  <a:lnTo>
                    <a:pt x="97587" y="32486"/>
                  </a:lnTo>
                  <a:lnTo>
                    <a:pt x="82575" y="43307"/>
                  </a:lnTo>
                  <a:lnTo>
                    <a:pt x="67564" y="54140"/>
                  </a:lnTo>
                  <a:lnTo>
                    <a:pt x="56299" y="70383"/>
                  </a:lnTo>
                  <a:lnTo>
                    <a:pt x="41288" y="92037"/>
                  </a:lnTo>
                  <a:lnTo>
                    <a:pt x="30023" y="108280"/>
                  </a:lnTo>
                  <a:lnTo>
                    <a:pt x="22517" y="129946"/>
                  </a:lnTo>
                  <a:lnTo>
                    <a:pt x="15011" y="151599"/>
                  </a:lnTo>
                  <a:lnTo>
                    <a:pt x="7506" y="173253"/>
                  </a:lnTo>
                  <a:lnTo>
                    <a:pt x="3759" y="194920"/>
                  </a:lnTo>
                  <a:lnTo>
                    <a:pt x="0" y="221983"/>
                  </a:lnTo>
                  <a:lnTo>
                    <a:pt x="0" y="243649"/>
                  </a:lnTo>
                  <a:lnTo>
                    <a:pt x="0" y="270713"/>
                  </a:lnTo>
                  <a:lnTo>
                    <a:pt x="3759" y="297789"/>
                  </a:lnTo>
                  <a:lnTo>
                    <a:pt x="7506" y="319443"/>
                  </a:lnTo>
                  <a:lnTo>
                    <a:pt x="15011" y="341097"/>
                  </a:lnTo>
                  <a:lnTo>
                    <a:pt x="22517" y="362762"/>
                  </a:lnTo>
                  <a:lnTo>
                    <a:pt x="30023" y="384416"/>
                  </a:lnTo>
                  <a:lnTo>
                    <a:pt x="41288" y="400659"/>
                  </a:lnTo>
                  <a:lnTo>
                    <a:pt x="56299" y="416903"/>
                  </a:lnTo>
                  <a:lnTo>
                    <a:pt x="67564" y="433146"/>
                  </a:lnTo>
                  <a:lnTo>
                    <a:pt x="82575" y="449389"/>
                  </a:lnTo>
                  <a:lnTo>
                    <a:pt x="97587" y="460222"/>
                  </a:lnTo>
                  <a:lnTo>
                    <a:pt x="116345" y="471043"/>
                  </a:lnTo>
                  <a:lnTo>
                    <a:pt x="131356" y="481876"/>
                  </a:lnTo>
                  <a:lnTo>
                    <a:pt x="150127" y="487286"/>
                  </a:lnTo>
                  <a:lnTo>
                    <a:pt x="168897" y="487286"/>
                  </a:lnTo>
                  <a:lnTo>
                    <a:pt x="187655" y="492709"/>
                  </a:lnTo>
                  <a:lnTo>
                    <a:pt x="206426" y="487286"/>
                  </a:lnTo>
                  <a:lnTo>
                    <a:pt x="225184" y="487286"/>
                  </a:lnTo>
                  <a:lnTo>
                    <a:pt x="243954" y="481876"/>
                  </a:lnTo>
                  <a:lnTo>
                    <a:pt x="262712" y="471043"/>
                  </a:lnTo>
                  <a:lnTo>
                    <a:pt x="277736" y="460222"/>
                  </a:lnTo>
                  <a:lnTo>
                    <a:pt x="292748" y="449389"/>
                  </a:lnTo>
                  <a:lnTo>
                    <a:pt x="307759" y="433146"/>
                  </a:lnTo>
                  <a:lnTo>
                    <a:pt x="322771" y="416903"/>
                  </a:lnTo>
                  <a:lnTo>
                    <a:pt x="334023" y="400659"/>
                  </a:lnTo>
                  <a:lnTo>
                    <a:pt x="345288" y="384416"/>
                  </a:lnTo>
                  <a:lnTo>
                    <a:pt x="352793" y="362762"/>
                  </a:lnTo>
                  <a:lnTo>
                    <a:pt x="360299" y="341097"/>
                  </a:lnTo>
                  <a:lnTo>
                    <a:pt x="367805" y="319443"/>
                  </a:lnTo>
                  <a:lnTo>
                    <a:pt x="371551" y="297789"/>
                  </a:lnTo>
                  <a:lnTo>
                    <a:pt x="375310" y="270713"/>
                  </a:lnTo>
                  <a:lnTo>
                    <a:pt x="375310" y="243649"/>
                  </a:lnTo>
                  <a:lnTo>
                    <a:pt x="375310" y="221983"/>
                  </a:lnTo>
                  <a:lnTo>
                    <a:pt x="371551" y="194920"/>
                  </a:lnTo>
                  <a:lnTo>
                    <a:pt x="367805" y="173253"/>
                  </a:lnTo>
                  <a:lnTo>
                    <a:pt x="360299" y="151599"/>
                  </a:lnTo>
                  <a:lnTo>
                    <a:pt x="352793" y="129946"/>
                  </a:lnTo>
                  <a:lnTo>
                    <a:pt x="345288" y="108280"/>
                  </a:lnTo>
                  <a:lnTo>
                    <a:pt x="334023" y="92037"/>
                  </a:lnTo>
                  <a:lnTo>
                    <a:pt x="322771" y="70383"/>
                  </a:lnTo>
                  <a:lnTo>
                    <a:pt x="307759" y="54140"/>
                  </a:lnTo>
                  <a:lnTo>
                    <a:pt x="292748" y="43307"/>
                  </a:lnTo>
                  <a:lnTo>
                    <a:pt x="277736" y="32486"/>
                  </a:lnTo>
                  <a:lnTo>
                    <a:pt x="262712" y="21653"/>
                  </a:lnTo>
                  <a:lnTo>
                    <a:pt x="243954" y="10820"/>
                  </a:lnTo>
                  <a:lnTo>
                    <a:pt x="225184" y="5410"/>
                  </a:lnTo>
                  <a:lnTo>
                    <a:pt x="206426" y="0"/>
                  </a:lnTo>
                  <a:lnTo>
                    <a:pt x="187655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</p:grpSp>
      <p:grpSp>
        <p:nvGrpSpPr>
          <p:cNvPr id="504" name="Combination 504"/>
          <p:cNvGrpSpPr/>
          <p:nvPr/>
        </p:nvGrpSpPr>
        <p:grpSpPr>
          <a:xfrm>
            <a:off x="282353" y="2898642"/>
            <a:ext cx="1980349" cy="3657612"/>
            <a:chOff x="282353" y="2898642"/>
            <a:chExt cx="1980349" cy="3657612"/>
          </a:xfrm>
        </p:grpSpPr>
        <p:sp>
          <p:nvSpPr>
            <p:cNvPr id="505" name="VectorPath 505"/>
            <p:cNvSpPr/>
            <p:nvPr/>
          </p:nvSpPr>
          <p:spPr>
            <a:xfrm>
              <a:off x="1085501" y="4467170"/>
              <a:ext cx="389064" cy="508382"/>
            </a:xfrm>
            <a:custGeom>
              <a:rect l="l" t="t" r="r" b="b"/>
              <a:pathLst>
                <a:path w="389064" h="508382">
                  <a:moveTo>
                    <a:pt x="194532" y="8513"/>
                  </a:moveTo>
                  <a:lnTo>
                    <a:pt x="175774" y="8513"/>
                  </a:lnTo>
                  <a:lnTo>
                    <a:pt x="157004" y="13924"/>
                  </a:lnTo>
                  <a:lnTo>
                    <a:pt x="138233" y="19334"/>
                  </a:lnTo>
                  <a:lnTo>
                    <a:pt x="123222" y="30167"/>
                  </a:lnTo>
                  <a:lnTo>
                    <a:pt x="104464" y="41000"/>
                  </a:lnTo>
                  <a:lnTo>
                    <a:pt x="89452" y="51820"/>
                  </a:lnTo>
                  <a:lnTo>
                    <a:pt x="74441" y="62654"/>
                  </a:lnTo>
                  <a:lnTo>
                    <a:pt x="63176" y="78896"/>
                  </a:lnTo>
                  <a:lnTo>
                    <a:pt x="48165" y="100550"/>
                  </a:lnTo>
                  <a:lnTo>
                    <a:pt x="36900" y="116794"/>
                  </a:lnTo>
                  <a:lnTo>
                    <a:pt x="29394" y="138460"/>
                  </a:lnTo>
                  <a:lnTo>
                    <a:pt x="21888" y="160113"/>
                  </a:lnTo>
                  <a:lnTo>
                    <a:pt x="14383" y="181766"/>
                  </a:lnTo>
                  <a:lnTo>
                    <a:pt x="10636" y="203433"/>
                  </a:lnTo>
                  <a:lnTo>
                    <a:pt x="6877" y="230496"/>
                  </a:lnTo>
                  <a:lnTo>
                    <a:pt x="6877" y="252163"/>
                  </a:lnTo>
                  <a:lnTo>
                    <a:pt x="6877" y="279227"/>
                  </a:lnTo>
                  <a:lnTo>
                    <a:pt x="10636" y="306303"/>
                  </a:lnTo>
                  <a:lnTo>
                    <a:pt x="14383" y="327956"/>
                  </a:lnTo>
                  <a:lnTo>
                    <a:pt x="21888" y="349610"/>
                  </a:lnTo>
                  <a:lnTo>
                    <a:pt x="29394" y="371276"/>
                  </a:lnTo>
                  <a:lnTo>
                    <a:pt x="36900" y="392930"/>
                  </a:lnTo>
                  <a:lnTo>
                    <a:pt x="48165" y="409173"/>
                  </a:lnTo>
                  <a:lnTo>
                    <a:pt x="63176" y="425416"/>
                  </a:lnTo>
                  <a:lnTo>
                    <a:pt x="74441" y="441660"/>
                  </a:lnTo>
                  <a:lnTo>
                    <a:pt x="89452" y="457903"/>
                  </a:lnTo>
                  <a:lnTo>
                    <a:pt x="104464" y="468736"/>
                  </a:lnTo>
                  <a:lnTo>
                    <a:pt x="123222" y="479556"/>
                  </a:lnTo>
                  <a:lnTo>
                    <a:pt x="138233" y="490389"/>
                  </a:lnTo>
                  <a:lnTo>
                    <a:pt x="157004" y="495800"/>
                  </a:lnTo>
                  <a:lnTo>
                    <a:pt x="175774" y="495800"/>
                  </a:lnTo>
                  <a:lnTo>
                    <a:pt x="194532" y="501223"/>
                  </a:lnTo>
                  <a:lnTo>
                    <a:pt x="213303" y="495800"/>
                  </a:lnTo>
                  <a:lnTo>
                    <a:pt x="232061" y="495800"/>
                  </a:lnTo>
                  <a:lnTo>
                    <a:pt x="250831" y="490389"/>
                  </a:lnTo>
                  <a:lnTo>
                    <a:pt x="269589" y="479556"/>
                  </a:lnTo>
                  <a:lnTo>
                    <a:pt x="284613" y="468736"/>
                  </a:lnTo>
                  <a:lnTo>
                    <a:pt x="299625" y="457903"/>
                  </a:lnTo>
                  <a:lnTo>
                    <a:pt x="314636" y="441660"/>
                  </a:lnTo>
                  <a:lnTo>
                    <a:pt x="329648" y="425416"/>
                  </a:lnTo>
                  <a:lnTo>
                    <a:pt x="340900" y="409173"/>
                  </a:lnTo>
                  <a:lnTo>
                    <a:pt x="352165" y="392930"/>
                  </a:lnTo>
                  <a:lnTo>
                    <a:pt x="359670" y="371276"/>
                  </a:lnTo>
                  <a:lnTo>
                    <a:pt x="367176" y="349610"/>
                  </a:lnTo>
                  <a:lnTo>
                    <a:pt x="374682" y="327956"/>
                  </a:lnTo>
                  <a:lnTo>
                    <a:pt x="378428" y="306303"/>
                  </a:lnTo>
                  <a:lnTo>
                    <a:pt x="382187" y="279227"/>
                  </a:lnTo>
                  <a:lnTo>
                    <a:pt x="382187" y="252163"/>
                  </a:lnTo>
                  <a:lnTo>
                    <a:pt x="382187" y="230496"/>
                  </a:lnTo>
                  <a:lnTo>
                    <a:pt x="378428" y="203433"/>
                  </a:lnTo>
                  <a:lnTo>
                    <a:pt x="374682" y="181766"/>
                  </a:lnTo>
                  <a:lnTo>
                    <a:pt x="367176" y="160113"/>
                  </a:lnTo>
                  <a:lnTo>
                    <a:pt x="359670" y="138460"/>
                  </a:lnTo>
                  <a:lnTo>
                    <a:pt x="352165" y="116794"/>
                  </a:lnTo>
                  <a:lnTo>
                    <a:pt x="340900" y="100550"/>
                  </a:lnTo>
                  <a:lnTo>
                    <a:pt x="329648" y="78896"/>
                  </a:lnTo>
                  <a:lnTo>
                    <a:pt x="314636" y="62654"/>
                  </a:lnTo>
                  <a:lnTo>
                    <a:pt x="299625" y="51820"/>
                  </a:lnTo>
                  <a:lnTo>
                    <a:pt x="284613" y="41000"/>
                  </a:lnTo>
                  <a:lnTo>
                    <a:pt x="269589" y="30167"/>
                  </a:lnTo>
                  <a:lnTo>
                    <a:pt x="250831" y="19334"/>
                  </a:lnTo>
                  <a:lnTo>
                    <a:pt x="232061" y="13924"/>
                  </a:lnTo>
                  <a:lnTo>
                    <a:pt x="213303" y="8513"/>
                  </a:lnTo>
                  <a:lnTo>
                    <a:pt x="194532" y="8513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06" name="VectorPath 506"/>
            <p:cNvSpPr/>
            <p:nvPr/>
          </p:nvSpPr>
          <p:spPr>
            <a:xfrm>
              <a:off x="1739903" y="3313154"/>
              <a:ext cx="217444" cy="402952"/>
            </a:xfrm>
            <a:custGeom>
              <a:rect l="l" t="t" r="r" b="b"/>
              <a:pathLst>
                <a:path w="217444" h="402952">
                  <a:moveTo>
                    <a:pt x="208176" y="9268"/>
                  </a:moveTo>
                  <a:lnTo>
                    <a:pt x="9268" y="393684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07" name="VectorPath 507"/>
            <p:cNvSpPr/>
            <p:nvPr/>
          </p:nvSpPr>
          <p:spPr>
            <a:xfrm>
              <a:off x="289230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08" name="VectorPath 508"/>
            <p:cNvSpPr/>
            <p:nvPr/>
          </p:nvSpPr>
          <p:spPr>
            <a:xfrm>
              <a:off x="664528" y="5244516"/>
              <a:ext cx="379070" cy="492709"/>
            </a:xfrm>
            <a:custGeom>
              <a:rect l="l" t="t" r="r" b="b"/>
              <a:pathLst>
                <a:path w="379070" h="492709">
                  <a:moveTo>
                    <a:pt x="187655" y="0"/>
                  </a:moveTo>
                  <a:lnTo>
                    <a:pt x="168897" y="5423"/>
                  </a:lnTo>
                  <a:lnTo>
                    <a:pt x="150127" y="5423"/>
                  </a:lnTo>
                  <a:lnTo>
                    <a:pt x="131369" y="10833"/>
                  </a:lnTo>
                  <a:lnTo>
                    <a:pt x="116345" y="21667"/>
                  </a:lnTo>
                  <a:lnTo>
                    <a:pt x="97587" y="32487"/>
                  </a:lnTo>
                  <a:lnTo>
                    <a:pt x="82575" y="43320"/>
                  </a:lnTo>
                  <a:lnTo>
                    <a:pt x="67564" y="59563"/>
                  </a:lnTo>
                  <a:lnTo>
                    <a:pt x="56299" y="75806"/>
                  </a:lnTo>
                  <a:lnTo>
                    <a:pt x="45047" y="92050"/>
                  </a:lnTo>
                  <a:lnTo>
                    <a:pt x="33782" y="108293"/>
                  </a:lnTo>
                  <a:lnTo>
                    <a:pt x="22530" y="129947"/>
                  </a:lnTo>
                  <a:lnTo>
                    <a:pt x="15011" y="151613"/>
                  </a:lnTo>
                  <a:lnTo>
                    <a:pt x="7506" y="173266"/>
                  </a:lnTo>
                  <a:lnTo>
                    <a:pt x="3759" y="194920"/>
                  </a:lnTo>
                  <a:lnTo>
                    <a:pt x="0" y="221996"/>
                  </a:lnTo>
                  <a:lnTo>
                    <a:pt x="0" y="243650"/>
                  </a:lnTo>
                  <a:lnTo>
                    <a:pt x="0" y="270727"/>
                  </a:lnTo>
                  <a:lnTo>
                    <a:pt x="3759" y="297790"/>
                  </a:lnTo>
                  <a:lnTo>
                    <a:pt x="7506" y="319456"/>
                  </a:lnTo>
                  <a:lnTo>
                    <a:pt x="15011" y="341109"/>
                  </a:lnTo>
                  <a:lnTo>
                    <a:pt x="22530" y="362763"/>
                  </a:lnTo>
                  <a:lnTo>
                    <a:pt x="33782" y="384429"/>
                  </a:lnTo>
                  <a:lnTo>
                    <a:pt x="45047" y="400672"/>
                  </a:lnTo>
                  <a:lnTo>
                    <a:pt x="56299" y="416916"/>
                  </a:lnTo>
                  <a:lnTo>
                    <a:pt x="67564" y="433159"/>
                  </a:lnTo>
                  <a:lnTo>
                    <a:pt x="82575" y="449402"/>
                  </a:lnTo>
                  <a:lnTo>
                    <a:pt x="97587" y="460223"/>
                  </a:lnTo>
                  <a:lnTo>
                    <a:pt x="116345" y="471056"/>
                  </a:lnTo>
                  <a:lnTo>
                    <a:pt x="131369" y="481876"/>
                  </a:lnTo>
                  <a:lnTo>
                    <a:pt x="150127" y="487299"/>
                  </a:lnTo>
                  <a:lnTo>
                    <a:pt x="168897" y="487299"/>
                  </a:lnTo>
                  <a:lnTo>
                    <a:pt x="187655" y="492709"/>
                  </a:lnTo>
                  <a:lnTo>
                    <a:pt x="206426" y="487299"/>
                  </a:lnTo>
                  <a:lnTo>
                    <a:pt x="225184" y="487299"/>
                  </a:lnTo>
                  <a:lnTo>
                    <a:pt x="243954" y="481876"/>
                  </a:lnTo>
                  <a:lnTo>
                    <a:pt x="262725" y="471056"/>
                  </a:lnTo>
                  <a:lnTo>
                    <a:pt x="277736" y="460223"/>
                  </a:lnTo>
                  <a:lnTo>
                    <a:pt x="292748" y="449402"/>
                  </a:lnTo>
                  <a:lnTo>
                    <a:pt x="307759" y="433159"/>
                  </a:lnTo>
                  <a:lnTo>
                    <a:pt x="322770" y="416916"/>
                  </a:lnTo>
                  <a:lnTo>
                    <a:pt x="334023" y="400672"/>
                  </a:lnTo>
                  <a:lnTo>
                    <a:pt x="345288" y="384429"/>
                  </a:lnTo>
                  <a:lnTo>
                    <a:pt x="356540" y="362763"/>
                  </a:lnTo>
                  <a:lnTo>
                    <a:pt x="364058" y="341109"/>
                  </a:lnTo>
                  <a:lnTo>
                    <a:pt x="367805" y="319456"/>
                  </a:lnTo>
                  <a:lnTo>
                    <a:pt x="375310" y="297790"/>
                  </a:lnTo>
                  <a:lnTo>
                    <a:pt x="375310" y="270727"/>
                  </a:lnTo>
                  <a:lnTo>
                    <a:pt x="379070" y="243650"/>
                  </a:lnTo>
                  <a:lnTo>
                    <a:pt x="375310" y="221996"/>
                  </a:lnTo>
                  <a:lnTo>
                    <a:pt x="375310" y="194920"/>
                  </a:lnTo>
                  <a:lnTo>
                    <a:pt x="367805" y="173266"/>
                  </a:lnTo>
                  <a:lnTo>
                    <a:pt x="364058" y="151613"/>
                  </a:lnTo>
                  <a:lnTo>
                    <a:pt x="356540" y="129947"/>
                  </a:lnTo>
                  <a:lnTo>
                    <a:pt x="345288" y="108293"/>
                  </a:lnTo>
                  <a:lnTo>
                    <a:pt x="334023" y="92050"/>
                  </a:lnTo>
                  <a:lnTo>
                    <a:pt x="322770" y="75806"/>
                  </a:lnTo>
                  <a:lnTo>
                    <a:pt x="307759" y="59563"/>
                  </a:lnTo>
                  <a:lnTo>
                    <a:pt x="292748" y="43320"/>
                  </a:lnTo>
                  <a:lnTo>
                    <a:pt x="277736" y="32487"/>
                  </a:lnTo>
                  <a:lnTo>
                    <a:pt x="262725" y="21667"/>
                  </a:lnTo>
                  <a:lnTo>
                    <a:pt x="243954" y="10833"/>
                  </a:lnTo>
                  <a:lnTo>
                    <a:pt x="225184" y="5423"/>
                  </a:lnTo>
                  <a:lnTo>
                    <a:pt x="206426" y="5423"/>
                  </a:lnTo>
                  <a:lnTo>
                    <a:pt x="187655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09" name="VectorPath 509"/>
            <p:cNvSpPr/>
            <p:nvPr/>
          </p:nvSpPr>
          <p:spPr>
            <a:xfrm>
              <a:off x="657650" y="5235999"/>
              <a:ext cx="392906" cy="508383"/>
            </a:xfrm>
            <a:custGeom>
              <a:rect l="l" t="t" r="r" b="b"/>
              <a:pathLst>
                <a:path w="392906" h="508383">
                  <a:moveTo>
                    <a:pt x="194532" y="8517"/>
                  </a:moveTo>
                  <a:lnTo>
                    <a:pt x="175774" y="13939"/>
                  </a:lnTo>
                  <a:lnTo>
                    <a:pt x="157004" y="13939"/>
                  </a:lnTo>
                  <a:lnTo>
                    <a:pt x="138246" y="19350"/>
                  </a:lnTo>
                  <a:lnTo>
                    <a:pt x="123222" y="30183"/>
                  </a:lnTo>
                  <a:lnTo>
                    <a:pt x="104464" y="41004"/>
                  </a:lnTo>
                  <a:lnTo>
                    <a:pt x="89452" y="51836"/>
                  </a:lnTo>
                  <a:lnTo>
                    <a:pt x="74441" y="68080"/>
                  </a:lnTo>
                  <a:lnTo>
                    <a:pt x="63176" y="84323"/>
                  </a:lnTo>
                  <a:lnTo>
                    <a:pt x="51924" y="100567"/>
                  </a:lnTo>
                  <a:lnTo>
                    <a:pt x="40659" y="116810"/>
                  </a:lnTo>
                  <a:lnTo>
                    <a:pt x="29407" y="138463"/>
                  </a:lnTo>
                  <a:lnTo>
                    <a:pt x="21888" y="160129"/>
                  </a:lnTo>
                  <a:lnTo>
                    <a:pt x="14383" y="181783"/>
                  </a:lnTo>
                  <a:lnTo>
                    <a:pt x="10636" y="203436"/>
                  </a:lnTo>
                  <a:lnTo>
                    <a:pt x="6877" y="230513"/>
                  </a:lnTo>
                  <a:lnTo>
                    <a:pt x="6877" y="252166"/>
                  </a:lnTo>
                  <a:lnTo>
                    <a:pt x="6877" y="279243"/>
                  </a:lnTo>
                  <a:lnTo>
                    <a:pt x="10636" y="306307"/>
                  </a:lnTo>
                  <a:lnTo>
                    <a:pt x="14383" y="327973"/>
                  </a:lnTo>
                  <a:lnTo>
                    <a:pt x="21888" y="349626"/>
                  </a:lnTo>
                  <a:lnTo>
                    <a:pt x="29407" y="371280"/>
                  </a:lnTo>
                  <a:lnTo>
                    <a:pt x="40659" y="392946"/>
                  </a:lnTo>
                  <a:lnTo>
                    <a:pt x="51924" y="409189"/>
                  </a:lnTo>
                  <a:lnTo>
                    <a:pt x="63176" y="425433"/>
                  </a:lnTo>
                  <a:lnTo>
                    <a:pt x="74441" y="441676"/>
                  </a:lnTo>
                  <a:lnTo>
                    <a:pt x="89452" y="457919"/>
                  </a:lnTo>
                  <a:lnTo>
                    <a:pt x="104464" y="468740"/>
                  </a:lnTo>
                  <a:lnTo>
                    <a:pt x="123222" y="479573"/>
                  </a:lnTo>
                  <a:lnTo>
                    <a:pt x="138246" y="490393"/>
                  </a:lnTo>
                  <a:lnTo>
                    <a:pt x="157004" y="495815"/>
                  </a:lnTo>
                  <a:lnTo>
                    <a:pt x="175774" y="495815"/>
                  </a:lnTo>
                  <a:lnTo>
                    <a:pt x="194532" y="501226"/>
                  </a:lnTo>
                  <a:lnTo>
                    <a:pt x="213303" y="495815"/>
                  </a:lnTo>
                  <a:lnTo>
                    <a:pt x="232061" y="495815"/>
                  </a:lnTo>
                  <a:lnTo>
                    <a:pt x="250831" y="490393"/>
                  </a:lnTo>
                  <a:lnTo>
                    <a:pt x="269602" y="479573"/>
                  </a:lnTo>
                  <a:lnTo>
                    <a:pt x="284613" y="468740"/>
                  </a:lnTo>
                  <a:lnTo>
                    <a:pt x="299625" y="457919"/>
                  </a:lnTo>
                  <a:lnTo>
                    <a:pt x="314636" y="441676"/>
                  </a:lnTo>
                  <a:lnTo>
                    <a:pt x="329648" y="425433"/>
                  </a:lnTo>
                  <a:lnTo>
                    <a:pt x="340900" y="409189"/>
                  </a:lnTo>
                  <a:lnTo>
                    <a:pt x="352165" y="392946"/>
                  </a:lnTo>
                  <a:lnTo>
                    <a:pt x="363417" y="371280"/>
                  </a:lnTo>
                  <a:lnTo>
                    <a:pt x="370935" y="349626"/>
                  </a:lnTo>
                  <a:lnTo>
                    <a:pt x="374682" y="327973"/>
                  </a:lnTo>
                  <a:lnTo>
                    <a:pt x="382188" y="306307"/>
                  </a:lnTo>
                  <a:lnTo>
                    <a:pt x="382188" y="279243"/>
                  </a:lnTo>
                  <a:lnTo>
                    <a:pt x="385947" y="252166"/>
                  </a:lnTo>
                  <a:lnTo>
                    <a:pt x="382188" y="230513"/>
                  </a:lnTo>
                  <a:lnTo>
                    <a:pt x="382188" y="203436"/>
                  </a:lnTo>
                  <a:lnTo>
                    <a:pt x="374682" y="181783"/>
                  </a:lnTo>
                  <a:lnTo>
                    <a:pt x="370935" y="160129"/>
                  </a:lnTo>
                  <a:lnTo>
                    <a:pt x="363417" y="138463"/>
                  </a:lnTo>
                  <a:lnTo>
                    <a:pt x="352165" y="116810"/>
                  </a:lnTo>
                  <a:lnTo>
                    <a:pt x="340900" y="100567"/>
                  </a:lnTo>
                  <a:lnTo>
                    <a:pt x="329648" y="84323"/>
                  </a:lnTo>
                  <a:lnTo>
                    <a:pt x="314636" y="68080"/>
                  </a:lnTo>
                  <a:lnTo>
                    <a:pt x="299625" y="51836"/>
                  </a:lnTo>
                  <a:lnTo>
                    <a:pt x="284613" y="41004"/>
                  </a:lnTo>
                  <a:lnTo>
                    <a:pt x="269602" y="30183"/>
                  </a:lnTo>
                  <a:lnTo>
                    <a:pt x="250831" y="19350"/>
                  </a:lnTo>
                  <a:lnTo>
                    <a:pt x="232061" y="13939"/>
                  </a:lnTo>
                  <a:lnTo>
                    <a:pt x="213303" y="13939"/>
                  </a:lnTo>
                  <a:lnTo>
                    <a:pt x="194532" y="851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10" name="VectorPath 510"/>
            <p:cNvSpPr/>
            <p:nvPr/>
          </p:nvSpPr>
          <p:spPr>
            <a:xfrm>
              <a:off x="1486459" y="3674352"/>
              <a:ext cx="375298" cy="487299"/>
            </a:xfrm>
            <a:custGeom>
              <a:rect l="l" t="t" r="r" b="b"/>
              <a:pathLst>
                <a:path w="375298" h="487299">
                  <a:moveTo>
                    <a:pt x="187643" y="0"/>
                  </a:moveTo>
                  <a:lnTo>
                    <a:pt x="168885" y="0"/>
                  </a:lnTo>
                  <a:lnTo>
                    <a:pt x="150114" y="5423"/>
                  </a:lnTo>
                  <a:lnTo>
                    <a:pt x="131356" y="10833"/>
                  </a:lnTo>
                  <a:lnTo>
                    <a:pt x="116345" y="16243"/>
                  </a:lnTo>
                  <a:lnTo>
                    <a:pt x="97574" y="27076"/>
                  </a:lnTo>
                  <a:lnTo>
                    <a:pt x="82563" y="37909"/>
                  </a:lnTo>
                  <a:lnTo>
                    <a:pt x="67551" y="54153"/>
                  </a:lnTo>
                  <a:lnTo>
                    <a:pt x="56286" y="70396"/>
                  </a:lnTo>
                  <a:lnTo>
                    <a:pt x="41275" y="86640"/>
                  </a:lnTo>
                  <a:lnTo>
                    <a:pt x="30023" y="108293"/>
                  </a:lnTo>
                  <a:lnTo>
                    <a:pt x="22517" y="124536"/>
                  </a:lnTo>
                  <a:lnTo>
                    <a:pt x="15011" y="146190"/>
                  </a:lnTo>
                  <a:lnTo>
                    <a:pt x="7506" y="167843"/>
                  </a:lnTo>
                  <a:lnTo>
                    <a:pt x="3747" y="194920"/>
                  </a:lnTo>
                  <a:lnTo>
                    <a:pt x="0" y="216573"/>
                  </a:lnTo>
                  <a:lnTo>
                    <a:pt x="0" y="243649"/>
                  </a:lnTo>
                  <a:lnTo>
                    <a:pt x="0" y="265303"/>
                  </a:lnTo>
                  <a:lnTo>
                    <a:pt x="3747" y="292379"/>
                  </a:lnTo>
                  <a:lnTo>
                    <a:pt x="7506" y="314033"/>
                  </a:lnTo>
                  <a:lnTo>
                    <a:pt x="15011" y="335699"/>
                  </a:lnTo>
                  <a:lnTo>
                    <a:pt x="22517" y="357352"/>
                  </a:lnTo>
                  <a:lnTo>
                    <a:pt x="30023" y="379006"/>
                  </a:lnTo>
                  <a:lnTo>
                    <a:pt x="41275" y="400672"/>
                  </a:lnTo>
                  <a:lnTo>
                    <a:pt x="56286" y="416916"/>
                  </a:lnTo>
                  <a:lnTo>
                    <a:pt x="67551" y="433159"/>
                  </a:lnTo>
                  <a:lnTo>
                    <a:pt x="82563" y="443980"/>
                  </a:lnTo>
                  <a:lnTo>
                    <a:pt x="97574" y="460222"/>
                  </a:lnTo>
                  <a:lnTo>
                    <a:pt x="116345" y="465632"/>
                  </a:lnTo>
                  <a:lnTo>
                    <a:pt x="131356" y="476466"/>
                  </a:lnTo>
                  <a:lnTo>
                    <a:pt x="150114" y="481876"/>
                  </a:lnTo>
                  <a:lnTo>
                    <a:pt x="168885" y="487299"/>
                  </a:lnTo>
                  <a:lnTo>
                    <a:pt x="187643" y="487299"/>
                  </a:lnTo>
                  <a:lnTo>
                    <a:pt x="206413" y="487299"/>
                  </a:lnTo>
                  <a:lnTo>
                    <a:pt x="225184" y="481876"/>
                  </a:lnTo>
                  <a:lnTo>
                    <a:pt x="243942" y="476466"/>
                  </a:lnTo>
                  <a:lnTo>
                    <a:pt x="262712" y="465632"/>
                  </a:lnTo>
                  <a:lnTo>
                    <a:pt x="277723" y="460222"/>
                  </a:lnTo>
                  <a:lnTo>
                    <a:pt x="292735" y="443980"/>
                  </a:lnTo>
                  <a:lnTo>
                    <a:pt x="307746" y="433159"/>
                  </a:lnTo>
                  <a:lnTo>
                    <a:pt x="322758" y="416916"/>
                  </a:lnTo>
                  <a:lnTo>
                    <a:pt x="334023" y="400672"/>
                  </a:lnTo>
                  <a:lnTo>
                    <a:pt x="345275" y="379006"/>
                  </a:lnTo>
                  <a:lnTo>
                    <a:pt x="352781" y="357352"/>
                  </a:lnTo>
                  <a:lnTo>
                    <a:pt x="360286" y="335699"/>
                  </a:lnTo>
                  <a:lnTo>
                    <a:pt x="367792" y="314033"/>
                  </a:lnTo>
                  <a:lnTo>
                    <a:pt x="371551" y="292379"/>
                  </a:lnTo>
                  <a:lnTo>
                    <a:pt x="375298" y="265303"/>
                  </a:lnTo>
                  <a:lnTo>
                    <a:pt x="375298" y="243649"/>
                  </a:lnTo>
                  <a:lnTo>
                    <a:pt x="375298" y="216573"/>
                  </a:lnTo>
                  <a:lnTo>
                    <a:pt x="371551" y="194920"/>
                  </a:lnTo>
                  <a:lnTo>
                    <a:pt x="367792" y="167843"/>
                  </a:lnTo>
                  <a:lnTo>
                    <a:pt x="360286" y="146190"/>
                  </a:lnTo>
                  <a:lnTo>
                    <a:pt x="352781" y="124536"/>
                  </a:lnTo>
                  <a:lnTo>
                    <a:pt x="345275" y="108293"/>
                  </a:lnTo>
                  <a:lnTo>
                    <a:pt x="334023" y="86640"/>
                  </a:lnTo>
                  <a:lnTo>
                    <a:pt x="322758" y="70396"/>
                  </a:lnTo>
                  <a:lnTo>
                    <a:pt x="307746" y="54153"/>
                  </a:lnTo>
                  <a:lnTo>
                    <a:pt x="292735" y="37909"/>
                  </a:lnTo>
                  <a:lnTo>
                    <a:pt x="277723" y="27076"/>
                  </a:lnTo>
                  <a:lnTo>
                    <a:pt x="262712" y="16243"/>
                  </a:lnTo>
                  <a:lnTo>
                    <a:pt x="243942" y="10833"/>
                  </a:lnTo>
                  <a:lnTo>
                    <a:pt x="225184" y="5423"/>
                  </a:lnTo>
                  <a:lnTo>
                    <a:pt x="206413" y="0"/>
                  </a:lnTo>
                  <a:lnTo>
                    <a:pt x="187643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11" name="VectorPath 511"/>
            <p:cNvSpPr/>
            <p:nvPr/>
          </p:nvSpPr>
          <p:spPr>
            <a:xfrm>
              <a:off x="1880527" y="2905519"/>
              <a:ext cx="375298" cy="487286"/>
            </a:xfrm>
            <a:custGeom>
              <a:rect l="l" t="t" r="r" b="b"/>
              <a:pathLst>
                <a:path w="375298" h="487286">
                  <a:moveTo>
                    <a:pt x="187655" y="0"/>
                  </a:moveTo>
                  <a:lnTo>
                    <a:pt x="168885" y="0"/>
                  </a:lnTo>
                  <a:lnTo>
                    <a:pt x="150114" y="0"/>
                  </a:lnTo>
                  <a:lnTo>
                    <a:pt x="131356" y="10820"/>
                  </a:lnTo>
                  <a:lnTo>
                    <a:pt x="116344" y="16243"/>
                  </a:lnTo>
                  <a:lnTo>
                    <a:pt x="97574" y="27063"/>
                  </a:lnTo>
                  <a:lnTo>
                    <a:pt x="82563" y="37897"/>
                  </a:lnTo>
                  <a:lnTo>
                    <a:pt x="67551" y="54140"/>
                  </a:lnTo>
                  <a:lnTo>
                    <a:pt x="56299" y="70383"/>
                  </a:lnTo>
                  <a:lnTo>
                    <a:pt x="41275" y="86627"/>
                  </a:lnTo>
                  <a:lnTo>
                    <a:pt x="30023" y="102870"/>
                  </a:lnTo>
                  <a:lnTo>
                    <a:pt x="22517" y="124523"/>
                  </a:lnTo>
                  <a:lnTo>
                    <a:pt x="15011" y="146190"/>
                  </a:lnTo>
                  <a:lnTo>
                    <a:pt x="7506" y="167843"/>
                  </a:lnTo>
                  <a:lnTo>
                    <a:pt x="3746" y="194920"/>
                  </a:lnTo>
                  <a:lnTo>
                    <a:pt x="0" y="216573"/>
                  </a:lnTo>
                  <a:lnTo>
                    <a:pt x="0" y="243649"/>
                  </a:lnTo>
                  <a:lnTo>
                    <a:pt x="0" y="265303"/>
                  </a:lnTo>
                  <a:lnTo>
                    <a:pt x="3746" y="292367"/>
                  </a:lnTo>
                  <a:lnTo>
                    <a:pt x="7506" y="314033"/>
                  </a:lnTo>
                  <a:lnTo>
                    <a:pt x="15011" y="335687"/>
                  </a:lnTo>
                  <a:lnTo>
                    <a:pt x="22517" y="357340"/>
                  </a:lnTo>
                  <a:lnTo>
                    <a:pt x="30023" y="379006"/>
                  </a:lnTo>
                  <a:lnTo>
                    <a:pt x="41275" y="400659"/>
                  </a:lnTo>
                  <a:lnTo>
                    <a:pt x="56299" y="416903"/>
                  </a:lnTo>
                  <a:lnTo>
                    <a:pt x="67551" y="433146"/>
                  </a:lnTo>
                  <a:lnTo>
                    <a:pt x="82563" y="443980"/>
                  </a:lnTo>
                  <a:lnTo>
                    <a:pt x="97574" y="460223"/>
                  </a:lnTo>
                  <a:lnTo>
                    <a:pt x="116344" y="465633"/>
                  </a:lnTo>
                  <a:lnTo>
                    <a:pt x="131356" y="476466"/>
                  </a:lnTo>
                  <a:lnTo>
                    <a:pt x="150114" y="481876"/>
                  </a:lnTo>
                  <a:lnTo>
                    <a:pt x="168885" y="487286"/>
                  </a:lnTo>
                  <a:lnTo>
                    <a:pt x="187655" y="487286"/>
                  </a:lnTo>
                  <a:lnTo>
                    <a:pt x="206413" y="487286"/>
                  </a:lnTo>
                  <a:lnTo>
                    <a:pt x="225184" y="481876"/>
                  </a:lnTo>
                  <a:lnTo>
                    <a:pt x="243942" y="476466"/>
                  </a:lnTo>
                  <a:lnTo>
                    <a:pt x="262712" y="465633"/>
                  </a:lnTo>
                  <a:lnTo>
                    <a:pt x="277723" y="460223"/>
                  </a:lnTo>
                  <a:lnTo>
                    <a:pt x="292735" y="443980"/>
                  </a:lnTo>
                  <a:lnTo>
                    <a:pt x="307746" y="433146"/>
                  </a:lnTo>
                  <a:lnTo>
                    <a:pt x="322758" y="416903"/>
                  </a:lnTo>
                  <a:lnTo>
                    <a:pt x="334023" y="400659"/>
                  </a:lnTo>
                  <a:lnTo>
                    <a:pt x="345275" y="379006"/>
                  </a:lnTo>
                  <a:lnTo>
                    <a:pt x="352781" y="357340"/>
                  </a:lnTo>
                  <a:lnTo>
                    <a:pt x="360286" y="335687"/>
                  </a:lnTo>
                  <a:lnTo>
                    <a:pt x="367792" y="314033"/>
                  </a:lnTo>
                  <a:lnTo>
                    <a:pt x="371551" y="292367"/>
                  </a:lnTo>
                  <a:lnTo>
                    <a:pt x="375298" y="265303"/>
                  </a:lnTo>
                  <a:lnTo>
                    <a:pt x="375298" y="243649"/>
                  </a:lnTo>
                  <a:lnTo>
                    <a:pt x="375298" y="216573"/>
                  </a:lnTo>
                  <a:lnTo>
                    <a:pt x="371551" y="194920"/>
                  </a:lnTo>
                  <a:lnTo>
                    <a:pt x="367792" y="167843"/>
                  </a:lnTo>
                  <a:lnTo>
                    <a:pt x="360286" y="146190"/>
                  </a:lnTo>
                  <a:lnTo>
                    <a:pt x="352781" y="124523"/>
                  </a:lnTo>
                  <a:lnTo>
                    <a:pt x="345275" y="102870"/>
                  </a:lnTo>
                  <a:lnTo>
                    <a:pt x="334023" y="86627"/>
                  </a:lnTo>
                  <a:lnTo>
                    <a:pt x="322758" y="70383"/>
                  </a:lnTo>
                  <a:lnTo>
                    <a:pt x="307746" y="54140"/>
                  </a:lnTo>
                  <a:lnTo>
                    <a:pt x="292735" y="37897"/>
                  </a:lnTo>
                  <a:lnTo>
                    <a:pt x="277723" y="27063"/>
                  </a:lnTo>
                  <a:lnTo>
                    <a:pt x="262712" y="16243"/>
                  </a:lnTo>
                  <a:lnTo>
                    <a:pt x="243942" y="10820"/>
                  </a:lnTo>
                  <a:lnTo>
                    <a:pt x="225184" y="0"/>
                  </a:lnTo>
                  <a:lnTo>
                    <a:pt x="206413" y="0"/>
                  </a:lnTo>
                  <a:lnTo>
                    <a:pt x="187655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12" name="VectorPath 512"/>
            <p:cNvSpPr/>
            <p:nvPr/>
          </p:nvSpPr>
          <p:spPr>
            <a:xfrm>
              <a:off x="1013562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13" name="VectorPath 513"/>
            <p:cNvSpPr/>
            <p:nvPr/>
          </p:nvSpPr>
          <p:spPr>
            <a:xfrm>
              <a:off x="282353" y="6190571"/>
              <a:ext cx="407822" cy="365684"/>
            </a:xfrm>
            <a:custGeom>
              <a:rect l="l" t="t" r="r" b="b"/>
              <a:pathLst>
                <a:path w="407822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14" name="VectorPath 514"/>
            <p:cNvSpPr/>
            <p:nvPr/>
          </p:nvSpPr>
          <p:spPr>
            <a:xfrm>
              <a:off x="1006685" y="6190571"/>
              <a:ext cx="407822" cy="365684"/>
            </a:xfrm>
            <a:custGeom>
              <a:rect l="l" t="t" r="r" b="b"/>
              <a:pathLst>
                <a:path w="407822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15" name="VectorPath 515"/>
            <p:cNvSpPr/>
            <p:nvPr/>
          </p:nvSpPr>
          <p:spPr>
            <a:xfrm>
              <a:off x="1479582" y="3665836"/>
              <a:ext cx="389052" cy="504330"/>
            </a:xfrm>
            <a:custGeom>
              <a:rect l="l" t="t" r="r" b="b"/>
              <a:pathLst>
                <a:path w="389052" h="504330">
                  <a:moveTo>
                    <a:pt x="194520" y="8516"/>
                  </a:moveTo>
                  <a:lnTo>
                    <a:pt x="175762" y="8516"/>
                  </a:lnTo>
                  <a:lnTo>
                    <a:pt x="156991" y="13939"/>
                  </a:lnTo>
                  <a:lnTo>
                    <a:pt x="138233" y="19349"/>
                  </a:lnTo>
                  <a:lnTo>
                    <a:pt x="123222" y="24759"/>
                  </a:lnTo>
                  <a:lnTo>
                    <a:pt x="104451" y="35592"/>
                  </a:lnTo>
                  <a:lnTo>
                    <a:pt x="89440" y="46425"/>
                  </a:lnTo>
                  <a:lnTo>
                    <a:pt x="74428" y="62668"/>
                  </a:lnTo>
                  <a:lnTo>
                    <a:pt x="63163" y="78912"/>
                  </a:lnTo>
                  <a:lnTo>
                    <a:pt x="48152" y="95155"/>
                  </a:lnTo>
                  <a:lnTo>
                    <a:pt x="36900" y="116809"/>
                  </a:lnTo>
                  <a:lnTo>
                    <a:pt x="29394" y="133052"/>
                  </a:lnTo>
                  <a:lnTo>
                    <a:pt x="21888" y="154705"/>
                  </a:lnTo>
                  <a:lnTo>
                    <a:pt x="14383" y="176359"/>
                  </a:lnTo>
                  <a:lnTo>
                    <a:pt x="10624" y="203435"/>
                  </a:lnTo>
                  <a:lnTo>
                    <a:pt x="6877" y="225089"/>
                  </a:lnTo>
                  <a:lnTo>
                    <a:pt x="6877" y="252165"/>
                  </a:lnTo>
                  <a:lnTo>
                    <a:pt x="6877" y="273819"/>
                  </a:lnTo>
                  <a:lnTo>
                    <a:pt x="10624" y="300895"/>
                  </a:lnTo>
                  <a:lnTo>
                    <a:pt x="14383" y="322549"/>
                  </a:lnTo>
                  <a:lnTo>
                    <a:pt x="21888" y="344215"/>
                  </a:lnTo>
                  <a:lnTo>
                    <a:pt x="29394" y="365868"/>
                  </a:lnTo>
                  <a:lnTo>
                    <a:pt x="36900" y="387522"/>
                  </a:lnTo>
                  <a:lnTo>
                    <a:pt x="48152" y="409188"/>
                  </a:lnTo>
                  <a:lnTo>
                    <a:pt x="63163" y="425431"/>
                  </a:lnTo>
                  <a:lnTo>
                    <a:pt x="74428" y="441675"/>
                  </a:lnTo>
                  <a:lnTo>
                    <a:pt x="89440" y="452495"/>
                  </a:lnTo>
                  <a:lnTo>
                    <a:pt x="104451" y="468738"/>
                  </a:lnTo>
                  <a:lnTo>
                    <a:pt x="123222" y="474148"/>
                  </a:lnTo>
                  <a:lnTo>
                    <a:pt x="138233" y="484982"/>
                  </a:lnTo>
                  <a:lnTo>
                    <a:pt x="156991" y="490392"/>
                  </a:lnTo>
                  <a:lnTo>
                    <a:pt x="175762" y="495815"/>
                  </a:lnTo>
                  <a:lnTo>
                    <a:pt x="194520" y="495815"/>
                  </a:lnTo>
                  <a:lnTo>
                    <a:pt x="213290" y="495815"/>
                  </a:lnTo>
                  <a:lnTo>
                    <a:pt x="232061" y="490392"/>
                  </a:lnTo>
                  <a:lnTo>
                    <a:pt x="250819" y="484982"/>
                  </a:lnTo>
                  <a:lnTo>
                    <a:pt x="269589" y="474148"/>
                  </a:lnTo>
                  <a:lnTo>
                    <a:pt x="284600" y="468738"/>
                  </a:lnTo>
                  <a:lnTo>
                    <a:pt x="299612" y="452495"/>
                  </a:lnTo>
                  <a:lnTo>
                    <a:pt x="314623" y="441675"/>
                  </a:lnTo>
                  <a:lnTo>
                    <a:pt x="329635" y="425431"/>
                  </a:lnTo>
                  <a:lnTo>
                    <a:pt x="340900" y="409188"/>
                  </a:lnTo>
                  <a:lnTo>
                    <a:pt x="352152" y="387522"/>
                  </a:lnTo>
                  <a:lnTo>
                    <a:pt x="359658" y="365868"/>
                  </a:lnTo>
                  <a:lnTo>
                    <a:pt x="367163" y="344215"/>
                  </a:lnTo>
                  <a:lnTo>
                    <a:pt x="374669" y="322549"/>
                  </a:lnTo>
                  <a:lnTo>
                    <a:pt x="378428" y="300895"/>
                  </a:lnTo>
                  <a:lnTo>
                    <a:pt x="382175" y="273819"/>
                  </a:lnTo>
                  <a:lnTo>
                    <a:pt x="382175" y="252165"/>
                  </a:lnTo>
                  <a:lnTo>
                    <a:pt x="382175" y="225089"/>
                  </a:lnTo>
                  <a:lnTo>
                    <a:pt x="378428" y="203435"/>
                  </a:lnTo>
                  <a:lnTo>
                    <a:pt x="374669" y="176359"/>
                  </a:lnTo>
                  <a:lnTo>
                    <a:pt x="367163" y="154705"/>
                  </a:lnTo>
                  <a:lnTo>
                    <a:pt x="359658" y="133052"/>
                  </a:lnTo>
                  <a:lnTo>
                    <a:pt x="352152" y="116809"/>
                  </a:lnTo>
                  <a:lnTo>
                    <a:pt x="340900" y="95155"/>
                  </a:lnTo>
                  <a:lnTo>
                    <a:pt x="329635" y="78912"/>
                  </a:lnTo>
                  <a:lnTo>
                    <a:pt x="314623" y="62668"/>
                  </a:lnTo>
                  <a:lnTo>
                    <a:pt x="299612" y="46425"/>
                  </a:lnTo>
                  <a:lnTo>
                    <a:pt x="284600" y="35592"/>
                  </a:lnTo>
                  <a:lnTo>
                    <a:pt x="269589" y="24759"/>
                  </a:lnTo>
                  <a:lnTo>
                    <a:pt x="250819" y="19349"/>
                  </a:lnTo>
                  <a:lnTo>
                    <a:pt x="232061" y="13939"/>
                  </a:lnTo>
                  <a:lnTo>
                    <a:pt x="213290" y="8516"/>
                  </a:lnTo>
                  <a:lnTo>
                    <a:pt x="194520" y="8516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16" name="VectorPath 516"/>
            <p:cNvSpPr/>
            <p:nvPr/>
          </p:nvSpPr>
          <p:spPr>
            <a:xfrm>
              <a:off x="1873650" y="2898642"/>
              <a:ext cx="389052" cy="502676"/>
            </a:xfrm>
            <a:custGeom>
              <a:rect l="l" t="t" r="r" b="b"/>
              <a:pathLst>
                <a:path w="389052" h="502676">
                  <a:moveTo>
                    <a:pt x="194532" y="6877"/>
                  </a:moveTo>
                  <a:lnTo>
                    <a:pt x="175762" y="6877"/>
                  </a:lnTo>
                  <a:lnTo>
                    <a:pt x="156991" y="6877"/>
                  </a:lnTo>
                  <a:lnTo>
                    <a:pt x="138233" y="17697"/>
                  </a:lnTo>
                  <a:lnTo>
                    <a:pt x="123222" y="23120"/>
                  </a:lnTo>
                  <a:lnTo>
                    <a:pt x="104451" y="33941"/>
                  </a:lnTo>
                  <a:lnTo>
                    <a:pt x="89440" y="44774"/>
                  </a:lnTo>
                  <a:lnTo>
                    <a:pt x="74428" y="61017"/>
                  </a:lnTo>
                  <a:lnTo>
                    <a:pt x="63176" y="77260"/>
                  </a:lnTo>
                  <a:lnTo>
                    <a:pt x="48152" y="93504"/>
                  </a:lnTo>
                  <a:lnTo>
                    <a:pt x="36900" y="109747"/>
                  </a:lnTo>
                  <a:lnTo>
                    <a:pt x="29394" y="131401"/>
                  </a:lnTo>
                  <a:lnTo>
                    <a:pt x="21888" y="153067"/>
                  </a:lnTo>
                  <a:lnTo>
                    <a:pt x="14383" y="174720"/>
                  </a:lnTo>
                  <a:lnTo>
                    <a:pt x="10623" y="201797"/>
                  </a:lnTo>
                  <a:lnTo>
                    <a:pt x="6877" y="223450"/>
                  </a:lnTo>
                  <a:lnTo>
                    <a:pt x="6877" y="250527"/>
                  </a:lnTo>
                  <a:lnTo>
                    <a:pt x="6877" y="272180"/>
                  </a:lnTo>
                  <a:lnTo>
                    <a:pt x="10623" y="299244"/>
                  </a:lnTo>
                  <a:lnTo>
                    <a:pt x="14383" y="320910"/>
                  </a:lnTo>
                  <a:lnTo>
                    <a:pt x="21888" y="342564"/>
                  </a:lnTo>
                  <a:lnTo>
                    <a:pt x="29394" y="364217"/>
                  </a:lnTo>
                  <a:lnTo>
                    <a:pt x="36900" y="385883"/>
                  </a:lnTo>
                  <a:lnTo>
                    <a:pt x="48152" y="407536"/>
                  </a:lnTo>
                  <a:lnTo>
                    <a:pt x="63176" y="423780"/>
                  </a:lnTo>
                  <a:lnTo>
                    <a:pt x="74428" y="440023"/>
                  </a:lnTo>
                  <a:lnTo>
                    <a:pt x="89440" y="450857"/>
                  </a:lnTo>
                  <a:lnTo>
                    <a:pt x="104451" y="467100"/>
                  </a:lnTo>
                  <a:lnTo>
                    <a:pt x="123222" y="472510"/>
                  </a:lnTo>
                  <a:lnTo>
                    <a:pt x="138233" y="483343"/>
                  </a:lnTo>
                  <a:lnTo>
                    <a:pt x="156991" y="488753"/>
                  </a:lnTo>
                  <a:lnTo>
                    <a:pt x="175762" y="494163"/>
                  </a:lnTo>
                  <a:lnTo>
                    <a:pt x="194532" y="494163"/>
                  </a:lnTo>
                  <a:lnTo>
                    <a:pt x="213290" y="494163"/>
                  </a:lnTo>
                  <a:lnTo>
                    <a:pt x="232061" y="488753"/>
                  </a:lnTo>
                  <a:lnTo>
                    <a:pt x="250819" y="483343"/>
                  </a:lnTo>
                  <a:lnTo>
                    <a:pt x="269589" y="472510"/>
                  </a:lnTo>
                  <a:lnTo>
                    <a:pt x="284600" y="467100"/>
                  </a:lnTo>
                  <a:lnTo>
                    <a:pt x="299612" y="450857"/>
                  </a:lnTo>
                  <a:lnTo>
                    <a:pt x="314623" y="440023"/>
                  </a:lnTo>
                  <a:lnTo>
                    <a:pt x="329635" y="423780"/>
                  </a:lnTo>
                  <a:lnTo>
                    <a:pt x="340900" y="407536"/>
                  </a:lnTo>
                  <a:lnTo>
                    <a:pt x="352152" y="385883"/>
                  </a:lnTo>
                  <a:lnTo>
                    <a:pt x="359658" y="364217"/>
                  </a:lnTo>
                  <a:lnTo>
                    <a:pt x="367163" y="342564"/>
                  </a:lnTo>
                  <a:lnTo>
                    <a:pt x="374669" y="320910"/>
                  </a:lnTo>
                  <a:lnTo>
                    <a:pt x="378428" y="299244"/>
                  </a:lnTo>
                  <a:lnTo>
                    <a:pt x="382175" y="272180"/>
                  </a:lnTo>
                  <a:lnTo>
                    <a:pt x="382175" y="250527"/>
                  </a:lnTo>
                  <a:lnTo>
                    <a:pt x="382175" y="223450"/>
                  </a:lnTo>
                  <a:lnTo>
                    <a:pt x="378428" y="201797"/>
                  </a:lnTo>
                  <a:lnTo>
                    <a:pt x="374669" y="174720"/>
                  </a:lnTo>
                  <a:lnTo>
                    <a:pt x="367163" y="153067"/>
                  </a:lnTo>
                  <a:lnTo>
                    <a:pt x="359658" y="131401"/>
                  </a:lnTo>
                  <a:lnTo>
                    <a:pt x="352152" y="109747"/>
                  </a:lnTo>
                  <a:lnTo>
                    <a:pt x="340900" y="93504"/>
                  </a:lnTo>
                  <a:lnTo>
                    <a:pt x="329635" y="77260"/>
                  </a:lnTo>
                  <a:lnTo>
                    <a:pt x="314623" y="61017"/>
                  </a:lnTo>
                  <a:lnTo>
                    <a:pt x="299612" y="44774"/>
                  </a:lnTo>
                  <a:lnTo>
                    <a:pt x="284600" y="33941"/>
                  </a:lnTo>
                  <a:lnTo>
                    <a:pt x="269589" y="23120"/>
                  </a:lnTo>
                  <a:lnTo>
                    <a:pt x="250819" y="17697"/>
                  </a:lnTo>
                  <a:lnTo>
                    <a:pt x="232061" y="6877"/>
                  </a:lnTo>
                  <a:lnTo>
                    <a:pt x="213290" y="6877"/>
                  </a:lnTo>
                  <a:lnTo>
                    <a:pt x="194532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517" name="TextBox517"/>
          <p:cNvSpPr txBox="1"/>
          <p:nvPr/>
        </p:nvSpPr>
        <p:spPr>
          <a:xfrm>
            <a:off x="2143239" y="2518136"/>
            <a:ext cx="102794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518" name="Combination 518"/>
          <p:cNvGrpSpPr/>
          <p:nvPr/>
        </p:nvGrpSpPr>
        <p:grpSpPr>
          <a:xfrm>
            <a:off x="445141" y="2511517"/>
            <a:ext cx="4958881" cy="4044738"/>
            <a:chOff x="445141" y="2511517"/>
            <a:chExt cx="4958881" cy="4044738"/>
          </a:xfrm>
        </p:grpSpPr>
        <p:sp>
          <p:nvSpPr>
            <p:cNvPr id="519" name="VectorPath 519"/>
            <p:cNvSpPr/>
            <p:nvPr/>
          </p:nvSpPr>
          <p:spPr>
            <a:xfrm>
              <a:off x="445141" y="5657615"/>
              <a:ext cx="281166" cy="543650"/>
            </a:xfrm>
            <a:custGeom>
              <a:rect l="l" t="t" r="r" b="b"/>
              <a:pathLst>
                <a:path w="281166" h="543650">
                  <a:moveTo>
                    <a:pt x="271939" y="9227"/>
                  </a:moveTo>
                  <a:lnTo>
                    <a:pt x="9227" y="534423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20" name="VectorPath 520"/>
            <p:cNvSpPr/>
            <p:nvPr/>
          </p:nvSpPr>
          <p:spPr>
            <a:xfrm>
              <a:off x="1993112" y="5244516"/>
              <a:ext cx="379057" cy="492709"/>
            </a:xfrm>
            <a:custGeom>
              <a:rect l="l" t="t" r="r" b="b"/>
              <a:pathLst>
                <a:path w="379057" h="492709">
                  <a:moveTo>
                    <a:pt x="191414" y="0"/>
                  </a:moveTo>
                  <a:lnTo>
                    <a:pt x="172644" y="5423"/>
                  </a:lnTo>
                  <a:lnTo>
                    <a:pt x="153873" y="5423"/>
                  </a:lnTo>
                  <a:lnTo>
                    <a:pt x="135116" y="10833"/>
                  </a:lnTo>
                  <a:lnTo>
                    <a:pt x="116345" y="21667"/>
                  </a:lnTo>
                  <a:lnTo>
                    <a:pt x="101333" y="32487"/>
                  </a:lnTo>
                  <a:lnTo>
                    <a:pt x="86322" y="43320"/>
                  </a:lnTo>
                  <a:lnTo>
                    <a:pt x="71311" y="59563"/>
                  </a:lnTo>
                  <a:lnTo>
                    <a:pt x="56299" y="75806"/>
                  </a:lnTo>
                  <a:lnTo>
                    <a:pt x="45034" y="92050"/>
                  </a:lnTo>
                  <a:lnTo>
                    <a:pt x="33782" y="108293"/>
                  </a:lnTo>
                  <a:lnTo>
                    <a:pt x="22517" y="129947"/>
                  </a:lnTo>
                  <a:lnTo>
                    <a:pt x="15012" y="151613"/>
                  </a:lnTo>
                  <a:lnTo>
                    <a:pt x="11265" y="173266"/>
                  </a:lnTo>
                  <a:lnTo>
                    <a:pt x="3759" y="194920"/>
                  </a:lnTo>
                  <a:lnTo>
                    <a:pt x="3759" y="221996"/>
                  </a:lnTo>
                  <a:lnTo>
                    <a:pt x="0" y="243650"/>
                  </a:lnTo>
                  <a:lnTo>
                    <a:pt x="3759" y="270727"/>
                  </a:lnTo>
                  <a:lnTo>
                    <a:pt x="3759" y="297790"/>
                  </a:lnTo>
                  <a:lnTo>
                    <a:pt x="11265" y="319456"/>
                  </a:lnTo>
                  <a:lnTo>
                    <a:pt x="15012" y="341109"/>
                  </a:lnTo>
                  <a:lnTo>
                    <a:pt x="22517" y="362763"/>
                  </a:lnTo>
                  <a:lnTo>
                    <a:pt x="33782" y="384429"/>
                  </a:lnTo>
                  <a:lnTo>
                    <a:pt x="45034" y="400672"/>
                  </a:lnTo>
                  <a:lnTo>
                    <a:pt x="56299" y="416916"/>
                  </a:lnTo>
                  <a:lnTo>
                    <a:pt x="71311" y="433159"/>
                  </a:lnTo>
                  <a:lnTo>
                    <a:pt x="86322" y="449402"/>
                  </a:lnTo>
                  <a:lnTo>
                    <a:pt x="101333" y="460223"/>
                  </a:lnTo>
                  <a:lnTo>
                    <a:pt x="116345" y="471056"/>
                  </a:lnTo>
                  <a:lnTo>
                    <a:pt x="135116" y="481876"/>
                  </a:lnTo>
                  <a:lnTo>
                    <a:pt x="153873" y="487299"/>
                  </a:lnTo>
                  <a:lnTo>
                    <a:pt x="172644" y="487299"/>
                  </a:lnTo>
                  <a:lnTo>
                    <a:pt x="191414" y="492709"/>
                  </a:lnTo>
                  <a:lnTo>
                    <a:pt x="210172" y="487299"/>
                  </a:lnTo>
                  <a:lnTo>
                    <a:pt x="228943" y="487299"/>
                  </a:lnTo>
                  <a:lnTo>
                    <a:pt x="247701" y="481876"/>
                  </a:lnTo>
                  <a:lnTo>
                    <a:pt x="262712" y="471056"/>
                  </a:lnTo>
                  <a:lnTo>
                    <a:pt x="281483" y="460223"/>
                  </a:lnTo>
                  <a:lnTo>
                    <a:pt x="296494" y="449402"/>
                  </a:lnTo>
                  <a:lnTo>
                    <a:pt x="311506" y="433159"/>
                  </a:lnTo>
                  <a:lnTo>
                    <a:pt x="322771" y="416916"/>
                  </a:lnTo>
                  <a:lnTo>
                    <a:pt x="337782" y="400672"/>
                  </a:lnTo>
                  <a:lnTo>
                    <a:pt x="345288" y="384429"/>
                  </a:lnTo>
                  <a:lnTo>
                    <a:pt x="356540" y="362763"/>
                  </a:lnTo>
                  <a:lnTo>
                    <a:pt x="364046" y="341109"/>
                  </a:lnTo>
                  <a:lnTo>
                    <a:pt x="371551" y="319456"/>
                  </a:lnTo>
                  <a:lnTo>
                    <a:pt x="375310" y="297790"/>
                  </a:lnTo>
                  <a:lnTo>
                    <a:pt x="379057" y="270727"/>
                  </a:lnTo>
                  <a:lnTo>
                    <a:pt x="379057" y="243650"/>
                  </a:lnTo>
                  <a:lnTo>
                    <a:pt x="379057" y="221996"/>
                  </a:lnTo>
                  <a:lnTo>
                    <a:pt x="375310" y="194920"/>
                  </a:lnTo>
                  <a:lnTo>
                    <a:pt x="371551" y="173266"/>
                  </a:lnTo>
                  <a:lnTo>
                    <a:pt x="364046" y="151613"/>
                  </a:lnTo>
                  <a:lnTo>
                    <a:pt x="356540" y="129947"/>
                  </a:lnTo>
                  <a:lnTo>
                    <a:pt x="345288" y="108293"/>
                  </a:lnTo>
                  <a:lnTo>
                    <a:pt x="337782" y="92050"/>
                  </a:lnTo>
                  <a:lnTo>
                    <a:pt x="322771" y="75806"/>
                  </a:lnTo>
                  <a:lnTo>
                    <a:pt x="311506" y="59563"/>
                  </a:lnTo>
                  <a:lnTo>
                    <a:pt x="296494" y="43320"/>
                  </a:lnTo>
                  <a:lnTo>
                    <a:pt x="281483" y="32487"/>
                  </a:lnTo>
                  <a:lnTo>
                    <a:pt x="262712" y="21667"/>
                  </a:lnTo>
                  <a:lnTo>
                    <a:pt x="247701" y="10833"/>
                  </a:lnTo>
                  <a:lnTo>
                    <a:pt x="228943" y="5423"/>
                  </a:lnTo>
                  <a:lnTo>
                    <a:pt x="210172" y="5423"/>
                  </a:lnTo>
                  <a:lnTo>
                    <a:pt x="191414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21" name="VectorPath 521"/>
            <p:cNvSpPr/>
            <p:nvPr/>
          </p:nvSpPr>
          <p:spPr>
            <a:xfrm>
              <a:off x="1986153" y="5235999"/>
              <a:ext cx="392894" cy="508383"/>
            </a:xfrm>
            <a:custGeom>
              <a:rect l="l" t="t" r="r" b="b"/>
              <a:pathLst>
                <a:path w="392894" h="508383">
                  <a:moveTo>
                    <a:pt x="198374" y="8517"/>
                  </a:moveTo>
                  <a:lnTo>
                    <a:pt x="179603" y="13939"/>
                  </a:lnTo>
                  <a:lnTo>
                    <a:pt x="160833" y="13939"/>
                  </a:lnTo>
                  <a:lnTo>
                    <a:pt x="142075" y="19350"/>
                  </a:lnTo>
                  <a:lnTo>
                    <a:pt x="123304" y="30183"/>
                  </a:lnTo>
                  <a:lnTo>
                    <a:pt x="108293" y="41004"/>
                  </a:lnTo>
                  <a:lnTo>
                    <a:pt x="93282" y="51836"/>
                  </a:lnTo>
                  <a:lnTo>
                    <a:pt x="78270" y="68080"/>
                  </a:lnTo>
                  <a:lnTo>
                    <a:pt x="63259" y="84323"/>
                  </a:lnTo>
                  <a:lnTo>
                    <a:pt x="51994" y="100567"/>
                  </a:lnTo>
                  <a:lnTo>
                    <a:pt x="40742" y="116810"/>
                  </a:lnTo>
                  <a:lnTo>
                    <a:pt x="29477" y="138463"/>
                  </a:lnTo>
                  <a:lnTo>
                    <a:pt x="21971" y="160129"/>
                  </a:lnTo>
                  <a:lnTo>
                    <a:pt x="18225" y="181783"/>
                  </a:lnTo>
                  <a:lnTo>
                    <a:pt x="10719" y="203436"/>
                  </a:lnTo>
                  <a:lnTo>
                    <a:pt x="10719" y="230513"/>
                  </a:lnTo>
                  <a:lnTo>
                    <a:pt x="6959" y="252166"/>
                  </a:lnTo>
                  <a:lnTo>
                    <a:pt x="10719" y="279243"/>
                  </a:lnTo>
                  <a:lnTo>
                    <a:pt x="10719" y="306307"/>
                  </a:lnTo>
                  <a:lnTo>
                    <a:pt x="18225" y="327973"/>
                  </a:lnTo>
                  <a:lnTo>
                    <a:pt x="21971" y="349626"/>
                  </a:lnTo>
                  <a:lnTo>
                    <a:pt x="29477" y="371280"/>
                  </a:lnTo>
                  <a:lnTo>
                    <a:pt x="40742" y="392946"/>
                  </a:lnTo>
                  <a:lnTo>
                    <a:pt x="51994" y="409189"/>
                  </a:lnTo>
                  <a:lnTo>
                    <a:pt x="63259" y="425433"/>
                  </a:lnTo>
                  <a:lnTo>
                    <a:pt x="78270" y="441676"/>
                  </a:lnTo>
                  <a:lnTo>
                    <a:pt x="93282" y="457919"/>
                  </a:lnTo>
                  <a:lnTo>
                    <a:pt x="108293" y="468740"/>
                  </a:lnTo>
                  <a:lnTo>
                    <a:pt x="123304" y="479573"/>
                  </a:lnTo>
                  <a:lnTo>
                    <a:pt x="142075" y="490393"/>
                  </a:lnTo>
                  <a:lnTo>
                    <a:pt x="160833" y="495815"/>
                  </a:lnTo>
                  <a:lnTo>
                    <a:pt x="179603" y="495815"/>
                  </a:lnTo>
                  <a:lnTo>
                    <a:pt x="198374" y="501226"/>
                  </a:lnTo>
                  <a:lnTo>
                    <a:pt x="217132" y="495815"/>
                  </a:lnTo>
                  <a:lnTo>
                    <a:pt x="235902" y="495815"/>
                  </a:lnTo>
                  <a:lnTo>
                    <a:pt x="254660" y="490393"/>
                  </a:lnTo>
                  <a:lnTo>
                    <a:pt x="269672" y="479573"/>
                  </a:lnTo>
                  <a:lnTo>
                    <a:pt x="288442" y="468740"/>
                  </a:lnTo>
                  <a:lnTo>
                    <a:pt x="303454" y="457919"/>
                  </a:lnTo>
                  <a:lnTo>
                    <a:pt x="318465" y="441676"/>
                  </a:lnTo>
                  <a:lnTo>
                    <a:pt x="329730" y="425433"/>
                  </a:lnTo>
                  <a:lnTo>
                    <a:pt x="344742" y="409189"/>
                  </a:lnTo>
                  <a:lnTo>
                    <a:pt x="352247" y="392946"/>
                  </a:lnTo>
                  <a:lnTo>
                    <a:pt x="363499" y="371280"/>
                  </a:lnTo>
                  <a:lnTo>
                    <a:pt x="371005" y="349626"/>
                  </a:lnTo>
                  <a:lnTo>
                    <a:pt x="378511" y="327973"/>
                  </a:lnTo>
                  <a:lnTo>
                    <a:pt x="382270" y="306307"/>
                  </a:lnTo>
                  <a:lnTo>
                    <a:pt x="386017" y="279243"/>
                  </a:lnTo>
                  <a:lnTo>
                    <a:pt x="386017" y="252166"/>
                  </a:lnTo>
                  <a:lnTo>
                    <a:pt x="386017" y="230513"/>
                  </a:lnTo>
                  <a:lnTo>
                    <a:pt x="382270" y="203436"/>
                  </a:lnTo>
                  <a:lnTo>
                    <a:pt x="378511" y="181783"/>
                  </a:lnTo>
                  <a:lnTo>
                    <a:pt x="371005" y="160129"/>
                  </a:lnTo>
                  <a:lnTo>
                    <a:pt x="363499" y="138463"/>
                  </a:lnTo>
                  <a:lnTo>
                    <a:pt x="352247" y="116810"/>
                  </a:lnTo>
                  <a:lnTo>
                    <a:pt x="344742" y="100567"/>
                  </a:lnTo>
                  <a:lnTo>
                    <a:pt x="329730" y="84323"/>
                  </a:lnTo>
                  <a:lnTo>
                    <a:pt x="318465" y="68080"/>
                  </a:lnTo>
                  <a:lnTo>
                    <a:pt x="303454" y="51836"/>
                  </a:lnTo>
                  <a:lnTo>
                    <a:pt x="288442" y="41004"/>
                  </a:lnTo>
                  <a:lnTo>
                    <a:pt x="269672" y="30183"/>
                  </a:lnTo>
                  <a:lnTo>
                    <a:pt x="254660" y="19350"/>
                  </a:lnTo>
                  <a:lnTo>
                    <a:pt x="235902" y="13939"/>
                  </a:lnTo>
                  <a:lnTo>
                    <a:pt x="217132" y="13939"/>
                  </a:lnTo>
                  <a:lnTo>
                    <a:pt x="198374" y="851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22" name="VectorPath 522"/>
            <p:cNvSpPr/>
            <p:nvPr/>
          </p:nvSpPr>
          <p:spPr>
            <a:xfrm>
              <a:off x="1670355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23" name="VectorPath 523"/>
            <p:cNvSpPr/>
            <p:nvPr/>
          </p:nvSpPr>
          <p:spPr>
            <a:xfrm>
              <a:off x="2327135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24" name="VectorPath 524"/>
            <p:cNvSpPr/>
            <p:nvPr/>
          </p:nvSpPr>
          <p:spPr>
            <a:xfrm>
              <a:off x="3145307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25" name="VectorPath 525"/>
            <p:cNvSpPr/>
            <p:nvPr/>
          </p:nvSpPr>
          <p:spPr>
            <a:xfrm>
              <a:off x="4083571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26" name="VectorPath 526"/>
            <p:cNvSpPr/>
            <p:nvPr/>
          </p:nvSpPr>
          <p:spPr>
            <a:xfrm>
              <a:off x="1004812" y="5620195"/>
              <a:ext cx="212661" cy="580593"/>
            </a:xfrm>
            <a:custGeom>
              <a:rect l="l" t="t" r="r" b="b"/>
              <a:pathLst>
                <a:path w="212661" h="580593">
                  <a:moveTo>
                    <a:pt x="8750" y="8750"/>
                  </a:moveTo>
                  <a:lnTo>
                    <a:pt x="203911" y="571843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27" name="VectorPath 527"/>
            <p:cNvSpPr/>
            <p:nvPr/>
          </p:nvSpPr>
          <p:spPr>
            <a:xfrm>
              <a:off x="1663478" y="6190571"/>
              <a:ext cx="407823" cy="365684"/>
            </a:xfrm>
            <a:custGeom>
              <a:rect l="l" t="t" r="r" b="b"/>
              <a:pathLst>
                <a:path w="407823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28" name="VectorPath 528"/>
            <p:cNvSpPr/>
            <p:nvPr/>
          </p:nvSpPr>
          <p:spPr>
            <a:xfrm>
              <a:off x="2320258" y="6190571"/>
              <a:ext cx="407823" cy="365684"/>
            </a:xfrm>
            <a:custGeom>
              <a:rect l="l" t="t" r="r" b="b"/>
              <a:pathLst>
                <a:path w="407823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29" name="VectorPath 529"/>
            <p:cNvSpPr/>
            <p:nvPr/>
          </p:nvSpPr>
          <p:spPr>
            <a:xfrm>
              <a:off x="3138430" y="6190571"/>
              <a:ext cx="407823" cy="365684"/>
            </a:xfrm>
            <a:custGeom>
              <a:rect l="l" t="t" r="r" b="b"/>
              <a:pathLst>
                <a:path w="407823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0" name="VectorPath 530"/>
            <p:cNvSpPr/>
            <p:nvPr/>
          </p:nvSpPr>
          <p:spPr>
            <a:xfrm>
              <a:off x="4076694" y="6190571"/>
              <a:ext cx="407822" cy="365684"/>
            </a:xfrm>
            <a:custGeom>
              <a:rect l="l" t="t" r="r" b="b"/>
              <a:pathLst>
                <a:path w="407822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1" name="VectorPath 531"/>
            <p:cNvSpPr/>
            <p:nvPr/>
          </p:nvSpPr>
          <p:spPr>
            <a:xfrm>
              <a:off x="1841541" y="5657879"/>
              <a:ext cx="231845" cy="543122"/>
            </a:xfrm>
            <a:custGeom>
              <a:rect l="l" t="t" r="r" b="b"/>
              <a:pathLst>
                <a:path w="231845" h="543122">
                  <a:moveTo>
                    <a:pt x="222882" y="8963"/>
                  </a:moveTo>
                  <a:lnTo>
                    <a:pt x="8963" y="534159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2" name="VectorPath 532"/>
            <p:cNvSpPr/>
            <p:nvPr/>
          </p:nvSpPr>
          <p:spPr>
            <a:xfrm>
              <a:off x="2299414" y="5657879"/>
              <a:ext cx="231845" cy="543122"/>
            </a:xfrm>
            <a:custGeom>
              <a:rect l="l" t="t" r="r" b="b"/>
              <a:pathLst>
                <a:path w="231845" h="543122">
                  <a:moveTo>
                    <a:pt x="8963" y="8963"/>
                  </a:moveTo>
                  <a:lnTo>
                    <a:pt x="222882" y="534159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3" name="VectorPath 533"/>
            <p:cNvSpPr/>
            <p:nvPr/>
          </p:nvSpPr>
          <p:spPr>
            <a:xfrm>
              <a:off x="1446741" y="4817931"/>
              <a:ext cx="608607" cy="506664"/>
            </a:xfrm>
            <a:custGeom>
              <a:rect l="l" t="t" r="r" b="b"/>
              <a:pathLst>
                <a:path w="608607" h="506664">
                  <a:moveTo>
                    <a:pt x="9682" y="9682"/>
                  </a:moveTo>
                  <a:lnTo>
                    <a:pt x="598924" y="496981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4" name="VectorPath 534"/>
            <p:cNvSpPr/>
            <p:nvPr/>
          </p:nvSpPr>
          <p:spPr>
            <a:xfrm>
              <a:off x="1840923" y="4011289"/>
              <a:ext cx="1546656" cy="2190330"/>
            </a:xfrm>
            <a:custGeom>
              <a:rect l="l" t="t" r="r" b="b"/>
              <a:pathLst>
                <a:path w="1546656" h="2190330">
                  <a:moveTo>
                    <a:pt x="9582" y="9582"/>
                  </a:moveTo>
                  <a:lnTo>
                    <a:pt x="1537074" y="2180748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5" name="VectorPath 535"/>
            <p:cNvSpPr/>
            <p:nvPr/>
          </p:nvSpPr>
          <p:spPr>
            <a:xfrm>
              <a:off x="5003076" y="6197448"/>
              <a:ext cx="394068" cy="351930"/>
            </a:xfrm>
            <a:custGeom>
              <a:rect l="l" t="t" r="r" b="b"/>
              <a:pathLst>
                <a:path w="394068" h="351930">
                  <a:moveTo>
                    <a:pt x="0" y="0"/>
                  </a:moveTo>
                  <a:lnTo>
                    <a:pt x="394068" y="0"/>
                  </a:lnTo>
                  <a:lnTo>
                    <a:pt x="394068" y="351930"/>
                  </a:lnTo>
                  <a:lnTo>
                    <a:pt x="0" y="351930"/>
                  </a:lnTo>
                  <a:lnTo>
                    <a:pt x="0" y="0"/>
                  </a:lnTo>
                </a:path>
              </a:pathLst>
            </a:custGeom>
            <a:solidFill>
              <a:srgbClr val="CCFFCC">
                <a:alpha val="100000"/>
              </a:srgbClr>
            </a:solidFill>
          </p:spPr>
        </p:sp>
        <p:sp>
          <p:nvSpPr>
            <p:cNvPr id="536" name="VectorPath 536"/>
            <p:cNvSpPr/>
            <p:nvPr/>
          </p:nvSpPr>
          <p:spPr>
            <a:xfrm>
              <a:off x="4996199" y="6190571"/>
              <a:ext cx="407822" cy="365684"/>
            </a:xfrm>
            <a:custGeom>
              <a:rect l="l" t="t" r="r" b="b"/>
              <a:pathLst>
                <a:path w="407822" h="365684">
                  <a:moveTo>
                    <a:pt x="6877" y="6877"/>
                  </a:moveTo>
                  <a:lnTo>
                    <a:pt x="400945" y="6877"/>
                  </a:lnTo>
                  <a:lnTo>
                    <a:pt x="400945" y="358807"/>
                  </a:lnTo>
                  <a:lnTo>
                    <a:pt x="6877" y="358807"/>
                  </a:lnTo>
                  <a:lnTo>
                    <a:pt x="6877" y="6877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7" name="VectorPath 537"/>
            <p:cNvSpPr/>
            <p:nvPr/>
          </p:nvSpPr>
          <p:spPr>
            <a:xfrm>
              <a:off x="2216216" y="3280349"/>
              <a:ext cx="2072101" cy="2921275"/>
            </a:xfrm>
            <a:custGeom>
              <a:rect l="l" t="t" r="r" b="b"/>
              <a:pathLst>
                <a:path w="2072101" h="2921275">
                  <a:moveTo>
                    <a:pt x="9586" y="9586"/>
                  </a:moveTo>
                  <a:lnTo>
                    <a:pt x="2062515" y="2911689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  <p:sp>
          <p:nvSpPr>
            <p:cNvPr id="538" name="VectorPath 538"/>
            <p:cNvSpPr/>
            <p:nvPr/>
          </p:nvSpPr>
          <p:spPr>
            <a:xfrm>
              <a:off x="2610297" y="2511517"/>
              <a:ext cx="2616284" cy="3690107"/>
            </a:xfrm>
            <a:custGeom>
              <a:rect l="l" t="t" r="r" b="b"/>
              <a:pathLst>
                <a:path w="2616284" h="3690107">
                  <a:moveTo>
                    <a:pt x="9586" y="9586"/>
                  </a:moveTo>
                  <a:lnTo>
                    <a:pt x="2606698" y="3680521"/>
                  </a:lnTo>
                </a:path>
              </a:pathLst>
            </a:custGeom>
            <a:ln w="13754" cap="rnd" cmpd="sng">
              <a:solidFill>
                <a:srgbClr val="000000">
                  <a:alpha val="100000"/>
                </a:srgbClr>
              </a:solidFill>
              <a:round/>
            </a:ln>
          </p:spPr>
        </p:sp>
      </p:grpSp>
      <p:sp>
        <p:nvSpPr>
          <p:cNvPr id="539" name="TextBox539"/>
          <p:cNvSpPr txBox="1"/>
          <p:nvPr/>
        </p:nvSpPr>
        <p:spPr>
          <a:xfrm>
            <a:off x="2342147" y="2242012"/>
            <a:ext cx="282943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540" name="TextBox540"/>
          <p:cNvSpPr txBox="1"/>
          <p:nvPr/>
        </p:nvSpPr>
        <p:spPr>
          <a:xfrm>
            <a:off x="1948079" y="3032498"/>
            <a:ext cx="282943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541" name="TextBox541"/>
          <p:cNvSpPr txBox="1"/>
          <p:nvPr/>
        </p:nvSpPr>
        <p:spPr>
          <a:xfrm>
            <a:off x="1749171" y="3330288"/>
            <a:ext cx="102794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2" name="TextBox542"/>
          <p:cNvSpPr txBox="1"/>
          <p:nvPr/>
        </p:nvSpPr>
        <p:spPr>
          <a:xfrm>
            <a:off x="1340079" y="4099133"/>
            <a:ext cx="102794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3" name="TextBox543"/>
          <p:cNvSpPr txBox="1"/>
          <p:nvPr/>
        </p:nvSpPr>
        <p:spPr>
          <a:xfrm>
            <a:off x="1554010" y="3785101"/>
            <a:ext cx="2268309" cy="83387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08839" marR="0" indent="-108839" eaLnBrk="0">
              <a:lnSpc>
                <a:spcPct val="164536"/>
              </a:lnSpc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baseline="0" lang="en-US" altLang="zh-CN" sz="1600" kern="0" spc="1442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25" baseline="625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6250" lang="en-US" altLang="zh-CN" sz="240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altLang="zh-CN" dirty="0" smtClean="0" sz="1600" ker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baseline="0" lang="en-US" altLang="zh-CN" sz="1600" kern="0" spc="116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600" kern="0" spc="-15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44" name="TextBox544"/>
          <p:cNvSpPr txBox="1"/>
          <p:nvPr/>
        </p:nvSpPr>
        <p:spPr>
          <a:xfrm>
            <a:off x="1159942" y="4608086"/>
            <a:ext cx="282931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545" name="TextBox545"/>
          <p:cNvSpPr txBox="1"/>
          <p:nvPr/>
        </p:nvSpPr>
        <p:spPr>
          <a:xfrm>
            <a:off x="912241" y="4858762"/>
            <a:ext cx="1877987" cy="3233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1192"/>
              </a:lnSpc>
            </a:pPr>
            <a:r>
              <a:rPr lang="en-US" altLang="zh-CN" sz="2400" kern="0" spc="0" baseline="-625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-6250" lang="en-US" altLang="zh-CN" sz="2400" kern="0" spc="747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50" kern="0" spc="1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baseline="0" lang="en-US" altLang="zh-CN" sz="1750" kern="0" spc="6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-1875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46" name="TextBox546"/>
          <p:cNvSpPr txBox="1"/>
          <p:nvPr/>
        </p:nvSpPr>
        <p:spPr>
          <a:xfrm>
            <a:off x="469379" y="5376919"/>
            <a:ext cx="2088160" cy="64437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62712" marR="0" indent="0" eaLnBrk="0">
              <a:lnSpc>
                <a:spcPct val="101822"/>
              </a:lnSpc>
              <a:spcAft>
                <a:spcPts val="937"/>
              </a:spcAft>
            </a:pPr>
            <a:r>
              <a:rPr lang="en-US" altLang="zh-CN" sz="1600" kern="0" spc="-16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06</a:t>
            </a:r>
            <a:r>
              <a:rPr baseline="0" lang="en-US" altLang="zh-CN" sz="1600" kern="0" spc="783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.09</a:t>
            </a:r>
          </a:p>
          <a:p>
            <a:pPr marL="0" marR="0" indent="0" eaLnBrk="0">
              <a:lnSpc>
                <a:spcPct val="99774"/>
              </a:lnSpc>
            </a:pPr>
            <a:r>
              <a:rPr lang="en-US" altLang="zh-CN" sz="1600" kern="0" spc="0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0" lang="en-US" altLang="zh-CN" sz="1600" kern="0" spc="422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kern="0" spc="0" baseline="0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baseline="0" lang="en-US" altLang="zh-CN" sz="1600" kern="0" spc="407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0" baseline="-2083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baseline="-2083" lang="en-US" altLang="zh-CN" sz="2400" kern="0" spc="552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25" baseline="10417" b="1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47" name="TextBox547"/>
          <p:cNvSpPr txBox="1"/>
          <p:nvPr/>
        </p:nvSpPr>
        <p:spPr>
          <a:xfrm>
            <a:off x="371793" y="6264877"/>
            <a:ext cx="282943" cy="574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7656"/>
              </a:lnSpc>
              <a:spcAft>
                <a:spcPts val="553"/>
              </a:spcAft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03</a:t>
            </a:r>
          </a:p>
          <a:p>
            <a:pPr marL="97587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spc="-1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-115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48" name="TextBox548"/>
          <p:cNvSpPr txBox="1"/>
          <p:nvPr/>
        </p:nvSpPr>
        <p:spPr>
          <a:xfrm>
            <a:off x="1092378" y="6264877"/>
            <a:ext cx="939724" cy="574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82575" marR="0" indent="-82575" eaLnBrk="0">
              <a:lnSpc>
                <a:spcPct val="113979"/>
              </a:lnSpc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03</a:t>
            </a:r>
            <a:r>
              <a:rPr baseline="0" lang="en-US" altLang="zh-CN" sz="1600" kern="0" spc="254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04</a:t>
            </a:r>
            <a:r>
              <a:rPr baseline="0" lang="en-US" altLang="zh-CN" sz="160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kern="0" spc="-10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-115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baseline="-15873" lang="en-US" altLang="zh-CN" sz="1575" kern="0" spc="610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kern="0" spc="-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0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49" name="TextBox549"/>
          <p:cNvSpPr txBox="1"/>
          <p:nvPr/>
        </p:nvSpPr>
        <p:spPr>
          <a:xfrm>
            <a:off x="2405952" y="6264877"/>
            <a:ext cx="282943" cy="574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7656"/>
              </a:lnSpc>
              <a:spcAft>
                <a:spcPts val="553"/>
              </a:spcAft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05</a:t>
            </a:r>
          </a:p>
          <a:p>
            <a:pPr marL="101333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spc="-1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-115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0" name="TextBox550"/>
          <p:cNvSpPr txBox="1"/>
          <p:nvPr/>
        </p:nvSpPr>
        <p:spPr>
          <a:xfrm>
            <a:off x="3227870" y="6264877"/>
            <a:ext cx="282943" cy="574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7656"/>
              </a:lnSpc>
              <a:spcAft>
                <a:spcPts val="553"/>
              </a:spcAft>
            </a:pP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</a:p>
          <a:p>
            <a:pPr marL="116344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spc="-1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-115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51" name="TextBox551"/>
          <p:cNvSpPr txBox="1"/>
          <p:nvPr/>
        </p:nvSpPr>
        <p:spPr>
          <a:xfrm>
            <a:off x="4162387" y="6264877"/>
            <a:ext cx="1202436" cy="243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00" kern="0" spc="-16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baseline="0" lang="en-US" altLang="zh-CN" sz="1600" kern="0" spc="460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kern="0" spc="-9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kern="0" spc="-16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</a:t>
            </a:r>
          </a:p>
        </p:txBody>
      </p:sp>
      <p:pic>
        <p:nvPicPr>
          <p:cNvPr id="552" name="4867CD5E-558B-4AF4-F27B-D81998F6C808"/>
          <p:cNvPicPr>
            <a:picLocks noChangeAspect="1"/>
          </p:cNvPicPr>
          <p:nvPr/>
        </p:nvPicPr>
        <p:blipFill>
          <a:blip r:embed="rId2" cstate="print">
            <a:extLst>
              <a:ext uri="{CC02F54C-1F0A-4270-2697-B6C3ECD76F7E}"/>
            </a:extLst>
          </a:blip>
          <a:srcRect/>
          <a:stretch>
            <a:fillRect/>
          </a:stretch>
        </p:blipFill>
        <p:spPr>
          <a:xfrm>
            <a:off x="6236208" y="1909572"/>
            <a:ext cx="4879849" cy="4759452"/>
          </a:xfrm>
          <a:prstGeom prst="rect">
            <a:avLst/>
          </a:prstGeom>
        </p:spPr>
      </p:pic>
      <p:sp>
        <p:nvSpPr>
          <p:cNvPr id="553" name="TextBox553"/>
          <p:cNvSpPr txBox="1"/>
          <p:nvPr/>
        </p:nvSpPr>
        <p:spPr>
          <a:xfrm>
            <a:off x="4278732" y="6578910"/>
            <a:ext cx="123927" cy="2604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spc="-1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-115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54" name="TextBox554"/>
          <p:cNvSpPr txBox="1"/>
          <p:nvPr/>
        </p:nvSpPr>
        <p:spPr>
          <a:xfrm>
            <a:off x="5183213" y="6578910"/>
            <a:ext cx="123927" cy="2604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spc="-115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75" kern="0" spc="-115" baseline="-15873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555" name="2DD15891-6229-47B3-A9BB-6B40A584EEB1"/>
          <p:cNvPicPr>
            <a:picLocks noChangeAspect="1"/>
          </p:cNvPicPr>
          <p:nvPr/>
        </p:nvPicPr>
        <p:blipFill>
          <a:blip r:embed="rId3" cstate="print">
            <a:extLst>
              <a:ext uri="{D5867857-5874-4587-F6A8-E58A75CED21E}"/>
            </a:extLst>
          </a:blip>
          <a:srcRect/>
          <a:stretch>
            <a:fillRect/>
          </a:stretch>
        </p:blipFill>
        <p:spPr>
          <a:xfrm>
            <a:off x="2420112" y="2775204"/>
            <a:ext cx="3444240" cy="2292096"/>
          </a:xfrm>
          <a:prstGeom prst="rect">
            <a:avLst/>
          </a:prstGeom>
        </p:spPr>
      </p:pic>
    </p:spTree>
    <p:extLst>
      <p:ext uri="{7A03EC91-7F0A-46E9-BA87-ABB0E46EE91E}"/>
    </p:extLst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Combination 556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557" name="VectorPath 557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58" name="VectorPath 558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559" name="TextBox559"/>
          <p:cNvSpPr txBox="1"/>
          <p:nvPr/>
        </p:nvSpPr>
        <p:spPr>
          <a:xfrm>
            <a:off x="534670" y="334147"/>
            <a:ext cx="8353425" cy="206135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754253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令系统的优化</a:t>
            </a:r>
          </a:p>
          <a:p>
            <a:pPr marL="659371" marR="0" indent="0" eaLnBrk="0">
              <a:lnSpc>
                <a:spcPct val="97321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185420" marR="0" indent="0" eaLnBrk="0">
              <a:lnSpc>
                <a:spcPct val="101212"/>
              </a:lnSpc>
              <a:spcAft>
                <a:spcPts val="1040"/>
              </a:spcAft>
            </a:pPr>
            <a:r>
              <a:rPr lang="en-US" altLang="zh-CN" sz="2750" kern="0" spc="-15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利</a:t>
            </a:r>
            <a:r>
              <a:rPr lang="en-US" altLang="zh-CN" sz="275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用哈夫曼概念的扩展操作码</a:t>
            </a:r>
          </a:p>
          <a:p>
            <a:pPr marL="276225" marR="0" indent="-276225" eaLnBrk="0" lvl="0">
              <a:lnSpc>
                <a:spcPct val="104787"/>
              </a:lnSpc>
              <a:spcAft>
                <a:spcPts val="1058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位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于定长二进制编码和哈夫曼编码之间的一种编码方案。</a:t>
            </a:r>
          </a:p>
          <a:p>
            <a:pPr marL="276225" marR="0" indent="-276225" eaLnBrk="0" lvl="0">
              <a:lnSpc>
                <a:spcPct val="106205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上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表中的指令，采用2-4的扩展操作码</a:t>
            </a:r>
          </a:p>
        </p:txBody>
      </p:sp>
      <p:graphicFrame>
        <p:nvGraphicFramePr>
          <p:cNvPr id="560" name="Table560"/>
          <p:cNvGraphicFramePr>
            <a:graphicFrameLocks noGrp="1"/>
          </p:cNvGraphicFramePr>
          <p:nvPr/>
        </p:nvGraphicFramePr>
        <p:xfrm>
          <a:off x="634683" y="2403475"/>
          <a:ext cx="7432041" cy="4447541"/>
        </p:xfrm>
        <a:graphic>
          <a:graphicData uri="http://schemas.openxmlformats.org/drawingml/2006/table">
            <a:tbl>
              <a:tblPr firstRow="1" bandRow="1">
                <a:tableStyleId>{01F86683-BEAB-458B-F01D-72F8C5F54BF0}</a:tableStyleId>
              </a:tblPr>
              <a:tblGrid>
                <a:gridCol w="936625"/>
                <a:gridCol w="1295400"/>
                <a:gridCol w="1368425"/>
                <a:gridCol w="936625"/>
                <a:gridCol w="1944370"/>
                <a:gridCol w="950595"/>
              </a:tblGrid>
              <a:tr h="81026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62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184150" marR="0" indent="0" eaLnBrk="0">
                        <a:lnSpc>
                          <a:spcPct val="100000"/>
                        </a:lnSpc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指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令</a:t>
                      </a:r>
                    </a:p>
                    <a:p>
                      <a:pPr marL="0" marR="0" indent="0" eaLnBrk="0">
                        <a:lnSpc>
                          <a:spcPct val="146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14288" marR="6350" marT="6350" marB="14288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5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292735" marR="0" indent="0" eaLnBrk="0">
                        <a:lnSpc>
                          <a:spcPct val="99810"/>
                        </a:lnSpc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频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度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E24C05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E24C05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  <a:p>
                      <a:pPr marL="0" marR="0" indent="0" eaLnBrk="0">
                        <a:lnSpc>
                          <a:spcPct val="134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9370" marR="40640" indent="0" eaLnBrk="0">
                        <a:lnSpc>
                          <a:spcPct val="118854"/>
                        </a:lnSpc>
                        <a:spcBef>
                          <a:spcPts val="77"/>
                        </a:spcBef>
                        <a:spcAft>
                          <a:spcPts val="287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作码使用</a:t>
                      </a:r>
                      <a:r>
                        <a:rPr baseline="0" lang="en-US" altLang="zh-CN" sz="2000" kern="0" spc="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哈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夫曼编码</a:t>
                      </a:r>
                    </a:p>
                  </a:txBody>
                  <a:tcPr marL="6350" marR="6350" marT="1651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8740" marR="0" indent="0" eaLnBrk="0">
                        <a:lnSpc>
                          <a:spcPct val="100833"/>
                        </a:lnSpc>
                        <a:spcBef>
                          <a:spcPts val="398"/>
                        </a:spcBef>
                        <a:spcAft>
                          <a:spcPts val="625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  <a:p>
                      <a:pPr marL="148590" marR="0" indent="0" eaLnBrk="0">
                        <a:lnSpc>
                          <a:spcPct val="98102"/>
                        </a:lnSpc>
                        <a:spcAft>
                          <a:spcPts val="53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长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度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E24C05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E24C05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6350" marR="6350" marT="571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151765" indent="0" eaLnBrk="0">
                        <a:lnSpc>
                          <a:spcPct val="110520"/>
                        </a:lnSpc>
                        <a:spcBef>
                          <a:spcPts val="303"/>
                        </a:spcBef>
                        <a:spcAft>
                          <a:spcPts val="541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利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用哈夫曼概念</a:t>
                      </a:r>
                      <a:r>
                        <a:rPr baseline="0" lang="en-US" altLang="zh-CN" sz="2000" kern="0" spc="0" noProof="0" dirty="0" smtClean="0"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 </a:t>
                      </a: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的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扩展操作码</a:t>
                      </a:r>
                    </a:p>
                  </a:txBody>
                  <a:tcPr marL="6350" marR="6350" marT="45085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eaLnBrk="0">
                        <a:lnSpc>
                          <a:spcPct val="100833"/>
                        </a:lnSpc>
                        <a:spcBef>
                          <a:spcPts val="398"/>
                        </a:spcBef>
                        <a:spcAft>
                          <a:spcPts val="625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  <a:p>
                      <a:pPr marL="155575" marR="0" indent="0" eaLnBrk="0">
                        <a:lnSpc>
                          <a:spcPct val="98102"/>
                        </a:lnSpc>
                        <a:spcAft>
                          <a:spcPts val="53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长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E24C05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度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E24C05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l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E24C05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6350" marR="14288" marT="57150" marB="142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569"/>
                        </a:lnSpc>
                        <a:spcBef>
                          <a:spcPts val="972"/>
                        </a:spcBef>
                        <a:spcAft>
                          <a:spcPts val="54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4288" marR="6350" marT="12954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916"/>
                        </a:lnSpc>
                        <a:spcBef>
                          <a:spcPts val="972"/>
                        </a:spcBef>
                        <a:spcAft>
                          <a:spcPts val="77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.40</a:t>
                      </a:r>
                    </a:p>
                  </a:txBody>
                  <a:tcPr marL="6350" marR="6350" marT="12954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97916"/>
                        </a:lnSpc>
                        <a:spcBef>
                          <a:spcPts val="972"/>
                        </a:spcBef>
                        <a:spcAft>
                          <a:spcPts val="77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2954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916"/>
                        </a:lnSpc>
                        <a:spcBef>
                          <a:spcPts val="972"/>
                        </a:spcBef>
                        <a:spcAft>
                          <a:spcPts val="77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50" marR="6350" marT="12954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97916"/>
                        </a:lnSpc>
                        <a:spcBef>
                          <a:spcPts val="972"/>
                        </a:spcBef>
                        <a:spcAft>
                          <a:spcPts val="778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2954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916"/>
                        </a:lnSpc>
                        <a:spcBef>
                          <a:spcPts val="972"/>
                        </a:spcBef>
                        <a:spcAft>
                          <a:spcPts val="77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50" marR="14288" marT="12954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48"/>
                        </a:lnSpc>
                        <a:spcBef>
                          <a:spcPts val="82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4288" marR="6350" marT="111125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.30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50" marR="14288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58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189"/>
                        </a:lnSpc>
                        <a:spcBef>
                          <a:spcPts val="1117"/>
                        </a:spcBef>
                        <a:spcAft>
                          <a:spcPts val="69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4288" marR="6350" marT="147955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666"/>
                        </a:lnSpc>
                        <a:spcBef>
                          <a:spcPts val="1117"/>
                        </a:spcBef>
                        <a:spcAft>
                          <a:spcPts val="92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.15</a:t>
                      </a:r>
                    </a:p>
                  </a:txBody>
                  <a:tcPr marL="6350" marR="6350" marT="14795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1666"/>
                        </a:lnSpc>
                        <a:spcBef>
                          <a:spcPts val="1117"/>
                        </a:spcBef>
                        <a:spcAft>
                          <a:spcPts val="92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4795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666"/>
                        </a:lnSpc>
                        <a:spcBef>
                          <a:spcPts val="1117"/>
                        </a:spcBef>
                        <a:spcAft>
                          <a:spcPts val="92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350" marR="6350" marT="14795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1666"/>
                        </a:lnSpc>
                        <a:spcBef>
                          <a:spcPts val="1117"/>
                        </a:spcBef>
                        <a:spcAft>
                          <a:spcPts val="92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4795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666"/>
                        </a:lnSpc>
                        <a:spcBef>
                          <a:spcPts val="1117"/>
                        </a:spcBef>
                        <a:spcAft>
                          <a:spcPts val="92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350" marR="14288" marT="14795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518"/>
                        </a:lnSpc>
                        <a:spcBef>
                          <a:spcPts val="832"/>
                        </a:spcBef>
                        <a:spcAft>
                          <a:spcPts val="41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4288" marR="6350" marT="111760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125"/>
                        </a:lnSpc>
                        <a:spcBef>
                          <a:spcPts val="832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.05</a:t>
                      </a:r>
                    </a:p>
                  </a:txBody>
                  <a:tcPr marL="6350" marR="6350" marT="11176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3125"/>
                        </a:lnSpc>
                        <a:spcBef>
                          <a:spcPts val="832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1176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125"/>
                        </a:lnSpc>
                        <a:spcBef>
                          <a:spcPts val="832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350" marR="6350" marT="11176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3125"/>
                        </a:lnSpc>
                        <a:spcBef>
                          <a:spcPts val="832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1176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125"/>
                        </a:lnSpc>
                        <a:spcBef>
                          <a:spcPts val="832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50" marR="14288" marT="111760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48"/>
                        </a:lnSpc>
                        <a:spcBef>
                          <a:spcPts val="82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4288" marR="6350" marT="111125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.04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50" marR="6350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500"/>
                        </a:lnSpc>
                        <a:spcBef>
                          <a:spcPts val="827"/>
                        </a:spcBef>
                        <a:spcAft>
                          <a:spcPts val="63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50" marR="14288" marT="11112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707"/>
                        </a:lnSpc>
                        <a:spcBef>
                          <a:spcPts val="837"/>
                        </a:spcBef>
                        <a:spcAft>
                          <a:spcPts val="41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4288" marR="6350" marT="112395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837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.03</a:t>
                      </a:r>
                    </a:p>
                  </a:txBody>
                  <a:tcPr marL="6350" marR="6350" marT="11239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3333"/>
                        </a:lnSpc>
                        <a:spcBef>
                          <a:spcPts val="837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1239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837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350" marR="6350" marT="11239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3333"/>
                        </a:lnSpc>
                        <a:spcBef>
                          <a:spcPts val="837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350" marR="6350" marT="11239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837"/>
                        </a:spcBef>
                        <a:spcAft>
                          <a:spcPts val="643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50" marR="14288" marT="112395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466"/>
                        </a:lnSpc>
                        <a:spcBef>
                          <a:spcPts val="832"/>
                        </a:spcBef>
                        <a:spcAft>
                          <a:spcPts val="23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1875" kern="0" spc="0" baseline="-21333" b="1" noProof="0" dirty="0" smtClean="0">
                          <a:solidFill>
                            <a:srgbClr val="339933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14288" marR="6350" marT="119698" marB="635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832"/>
                        </a:spcBef>
                        <a:spcAft>
                          <a:spcPts val="46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.03</a:t>
                      </a:r>
                    </a:p>
                  </a:txBody>
                  <a:tcPr marL="6350" marR="6350" marT="11969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0000"/>
                        </a:lnSpc>
                        <a:spcBef>
                          <a:spcPts val="832"/>
                        </a:spcBef>
                        <a:spcAft>
                          <a:spcPts val="468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50" marR="6350" marT="11969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832"/>
                        </a:spcBef>
                        <a:spcAft>
                          <a:spcPts val="46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350" marR="6350" marT="11969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indent="0" eaLnBrk="0">
                        <a:lnSpc>
                          <a:spcPct val="100000"/>
                        </a:lnSpc>
                        <a:spcBef>
                          <a:spcPts val="832"/>
                        </a:spcBef>
                        <a:spcAft>
                          <a:spcPts val="468"/>
                        </a:spcAft>
                      </a:pP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baseline="0" lang="en-US" altLang="zh-CN" sz="2000" kern="0" spc="-15" b="1" noProof="0" dirty="0" smtClean="0"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0" spc="0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350" marR="6350" marT="11969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832"/>
                        </a:spcBef>
                        <a:spcAft>
                          <a:spcPts val="468"/>
                        </a:spcAft>
                      </a:pPr>
                      <a:r>
                        <a:rPr lang="en-US" altLang="zh-CN" sz="200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350" marR="14288" marT="119698" marB="63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61" name="D089660B-7BBB-4848-4D7F-89E4DE2F0DD4"/>
          <p:cNvPicPr>
            <a:picLocks noChangeAspect="1"/>
          </p:cNvPicPr>
          <p:nvPr/>
        </p:nvPicPr>
        <p:blipFill>
          <a:blip r:embed="rId2" cstate="print">
            <a:extLst>
              <a:ext uri="{0DC62049-3B12-4915-0334-B4250CA914B8}"/>
            </a:extLst>
          </a:blip>
          <a:srcRect/>
          <a:stretch>
            <a:fillRect/>
          </a:stretch>
        </p:blipFill>
        <p:spPr>
          <a:xfrm>
            <a:off x="5094288" y="2461578"/>
            <a:ext cx="2028825" cy="4400550"/>
          </a:xfrm>
          <a:prstGeom prst="rect">
            <a:avLst/>
          </a:prstGeom>
        </p:spPr>
      </p:pic>
      <p:sp>
        <p:nvSpPr>
          <p:cNvPr id="562" name="TextBox562"/>
          <p:cNvSpPr txBox="1"/>
          <p:nvPr/>
        </p:nvSpPr>
        <p:spPr>
          <a:xfrm>
            <a:off x="9652292" y="3206859"/>
            <a:ext cx="106680" cy="2589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00" kern="0" spc="-2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563" name="TextBox563"/>
          <p:cNvSpPr txBox="1"/>
          <p:nvPr/>
        </p:nvSpPr>
        <p:spPr>
          <a:xfrm>
            <a:off x="9072246" y="2537508"/>
            <a:ext cx="2560321" cy="373911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操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作码平均长度</a:t>
            </a:r>
          </a:p>
          <a:p>
            <a:pPr marL="0" marR="0" indent="0" eaLnBrk="0">
              <a:lnSpc>
                <a:spcPct val="24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40081" marR="0" indent="0" eaLnBrk="0">
              <a:lnSpc>
                <a:spcPct val="92713"/>
              </a:lnSpc>
            </a:pPr>
            <a:r>
              <a:rPr lang="en-US" altLang="zh-CN" sz="4350" kern="0" spc="0" baseline="0" noProof="0" dirty="0" smtClean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</a:t>
            </a:r>
            <a:r>
              <a:rPr baseline="0" lang="en-US" altLang="zh-CN" sz="4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350" i="1" kern="0" spc="0" baseline="14943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550" i="1" kern="0" spc="0" baseline="-196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4350" i="1" kern="0" spc="0" baseline="14943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550" i="1" kern="0" spc="0" baseline="-196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baseline="-1961" lang="en-US" altLang="zh-CN" sz="2550" kern="0" spc="-25" i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50" kern="0" spc="0" baseline="14943" noProof="0" dirty="0" smtClean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baseline="14943" lang="en-US" altLang="zh-CN" sz="435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350" kern="0" spc="0" baseline="14943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</a:t>
            </a:r>
          </a:p>
          <a:p>
            <a:pPr marL="497599" marR="0" indent="0" eaLnBrk="0">
              <a:lnSpc>
                <a:spcPct val="94607"/>
              </a:lnSpc>
            </a:pPr>
            <a:r>
              <a:rPr lang="en-US" altLang="zh-CN" sz="1700" i="1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kern="0" spc="0" baseline="0" noProof="0" dirty="0" smtClean="0">
                <a:solidFill>
                  <a:srgbClr val="000000"/>
                </a:solidFill>
                <a:latin typeface="Symbol" pitchFamily="18" charset="0"/>
                <a:ea typeface="Symbol" pitchFamily="18" charset="0"/>
                <a:cs typeface="Symbol" pitchFamily="18" charset="0"/>
              </a:rPr>
              <a:t></a:t>
            </a:r>
            <a:r>
              <a:rPr lang="en-US" altLang="zh-CN" sz="17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</a:p>
          <a:p>
            <a:pPr marL="0" marR="0" indent="0" eaLnBrk="0">
              <a:lnSpc>
                <a:spcPct val="17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53086" marR="0" indent="0" eaLnBrk="0">
              <a:lnSpc>
                <a:spcPct val="101702"/>
              </a:lnSpc>
            </a:pP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比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哈夫曼编码</a:t>
            </a:r>
            <a:r>
              <a:rPr baseline="0" lang="en-US" altLang="zh-CN" sz="23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的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2.2大，但很</a:t>
            </a:r>
            <a:r>
              <a:rPr baseline="0" lang="en-US" altLang="zh-CN" sz="23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接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近于2.2，而</a:t>
            </a:r>
            <a:r>
              <a:rPr baseline="0" lang="en-US" altLang="zh-CN" sz="23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且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比定长的3位</a:t>
            </a:r>
            <a:r>
              <a:rPr baseline="0" lang="en-US" altLang="zh-CN" sz="23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编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码小很多</a:t>
            </a:r>
          </a:p>
        </p:txBody>
      </p:sp>
    </p:spTree>
    <p:extLst>
      <p:ext uri="{C72C44DB-62F5-4393-8BE5-7354B735D9E5}"/>
    </p:extLst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Combination 564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565" name="VectorPath 565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66" name="VectorPath 566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567" name="TextBox567"/>
          <p:cNvSpPr txBox="1"/>
          <p:nvPr/>
        </p:nvSpPr>
        <p:spPr>
          <a:xfrm>
            <a:off x="300927" y="334147"/>
            <a:ext cx="5154993" cy="310072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987996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令系统的优化</a:t>
            </a:r>
          </a:p>
          <a:p>
            <a:pPr marL="893115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6194"/>
              </a:lnSpc>
            </a:pPr>
            <a:r>
              <a:rPr lang="en-US" altLang="zh-CN" sz="2650" kern="0" spc="19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进一步优化:</a:t>
            </a:r>
            <a:r>
              <a:rPr lang="en-US" altLang="zh-CN" sz="2650" kern="0" spc="19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采用地址个数可</a:t>
            </a:r>
            <a:r>
              <a:rPr lang="en-US" altLang="zh-CN" sz="2650" kern="0" spc="18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变</a:t>
            </a:r>
            <a:r>
              <a:rPr lang="en-US" altLang="zh-CN" sz="2650" kern="0" spc="17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和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2650" ker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</a:b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/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或地址码长度可变的方案</a:t>
            </a:r>
          </a:p>
          <a:p>
            <a:pPr marL="0" marR="0" indent="0" eaLnBrk="0">
              <a:lnSpc>
                <a:spcPct val="14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90994" marR="101600" indent="-457200" eaLnBrk="0" lvl="0">
              <a:lnSpc>
                <a:spcPct val="111084"/>
              </a:lnSpc>
              <a:buClr>
                <a:srgbClr val="000000"/>
              </a:buClr>
              <a:buFont typeface="Wingdings" panose="2" charset="0"/>
              <a:buChar char=""/>
            </a:pP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利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用操作码缩短所带来的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好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处</a:t>
            </a:r>
          </a:p>
        </p:txBody>
      </p:sp>
      <p:sp>
        <p:nvSpPr>
          <p:cNvPr id="568" name="TextBox568"/>
          <p:cNvSpPr txBox="1"/>
          <p:nvPr/>
        </p:nvSpPr>
        <p:spPr>
          <a:xfrm>
            <a:off x="934720" y="3608544"/>
            <a:ext cx="309245" cy="36556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</a:t>
            </a:r>
          </a:p>
        </p:txBody>
      </p:sp>
      <p:sp>
        <p:nvSpPr>
          <p:cNvPr id="569" name="TextBox569"/>
          <p:cNvSpPr txBox="1"/>
          <p:nvPr/>
        </p:nvSpPr>
        <p:spPr>
          <a:xfrm>
            <a:off x="1220470" y="3549371"/>
            <a:ext cx="4191000" cy="250487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71450" marR="57150" indent="0" eaLnBrk="0">
              <a:lnSpc>
                <a:spcPct val="122248"/>
              </a:lnSpc>
              <a:spcAft>
                <a:spcPts val="1005"/>
              </a:spcAft>
            </a:pP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最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常用的操作码最短，其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地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址字段个数最多。</a:t>
            </a:r>
          </a:p>
          <a:p>
            <a:pPr marL="228600" marR="0" indent="-228600" eaLnBrk="0">
              <a:lnSpc>
                <a:spcPct val="114779"/>
              </a:lnSpc>
            </a:pPr>
            <a:r>
              <a:rPr lang="en-US" altLang="zh-CN" sz="2650" kern="0" spc="13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能够使</a:t>
            </a:r>
            <a:r>
              <a:rPr lang="en-US" altLang="zh-CN" sz="2650" kern="0" spc="12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指令的功能增强，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从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总体上减少所需的指令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条数</a:t>
            </a:r>
            <a:r>
              <a:rPr baseline="0" lang="en-US" altLang="zh-CN" sz="2650" kern="0" spc="-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。</a:t>
            </a:r>
          </a:p>
        </p:txBody>
      </p:sp>
      <p:sp>
        <p:nvSpPr>
          <p:cNvPr id="570" name="TextBox570"/>
          <p:cNvSpPr txBox="1"/>
          <p:nvPr/>
        </p:nvSpPr>
        <p:spPr>
          <a:xfrm>
            <a:off x="5715826" y="1849987"/>
            <a:ext cx="1668400" cy="15708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650" kern="0" spc="-25" baseline="0" noProof="0" dirty="0" smtClean="0">
                <a:solidFill>
                  <a:srgbClr val="FF66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寄存器－</a:t>
            </a:r>
            <a:r>
              <a:rPr lang="en-US" altLang="zh-CN" sz="1650" kern="0" spc="0" baseline="0" noProof="0" dirty="0" smtClean="0">
                <a:solidFill>
                  <a:srgbClr val="FF66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寄存器型</a:t>
            </a:r>
          </a:p>
          <a:p>
            <a:pPr marL="0" marR="0" indent="0" eaLnBrk="0">
              <a:lnSpc>
                <a:spcPct val="258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650" kern="0" spc="-25" baseline="0" noProof="0" dirty="0" smtClean="0">
                <a:solidFill>
                  <a:srgbClr val="FF66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寄存器－</a:t>
            </a:r>
            <a:r>
              <a:rPr lang="en-US" altLang="zh-CN" sz="1650" kern="0" spc="0" baseline="0" noProof="0" dirty="0" smtClean="0">
                <a:solidFill>
                  <a:srgbClr val="FF66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存储器型</a:t>
            </a:r>
          </a:p>
          <a:p>
            <a:pPr marL="0" marR="0" indent="0" eaLnBrk="0">
              <a:lnSpc>
                <a:spcPct val="13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9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64249" marR="0" indent="0" eaLnBrk="0">
              <a:lnSpc>
                <a:spcPct val="100000"/>
              </a:lnSpc>
            </a:pPr>
            <a:r>
              <a:rPr lang="en-US" altLang="zh-CN" sz="1650" kern="0" spc="-15" baseline="0" noProof="0" dirty="0" smtClean="0">
                <a:solidFill>
                  <a:srgbClr val="FF66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带立即</a:t>
            </a:r>
            <a:r>
              <a:rPr lang="en-US" altLang="zh-CN" sz="1650" kern="0" spc="0" baseline="0" noProof="0" dirty="0" smtClean="0">
                <a:solidFill>
                  <a:srgbClr val="FF66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操作数</a:t>
            </a:r>
          </a:p>
        </p:txBody>
      </p:sp>
      <p:graphicFrame>
        <p:nvGraphicFramePr>
          <p:cNvPr id="571" name="Table571"/>
          <p:cNvGraphicFramePr>
            <a:graphicFrameLocks noGrp="1"/>
          </p:cNvGraphicFramePr>
          <p:nvPr/>
        </p:nvGraphicFramePr>
        <p:xfrm>
          <a:off x="7531519" y="1743934"/>
          <a:ext cx="4343292" cy="427230"/>
        </p:xfrm>
        <a:graphic>
          <a:graphicData uri="http://schemas.openxmlformats.org/drawingml/2006/table">
            <a:tbl>
              <a:tblPr firstRow="1" bandRow="1">
                <a:tableStyleId>{D28FE117-0F16-4230-FE2E-9F70DD1EF9EC}</a:tableStyleId>
              </a:tblPr>
              <a:tblGrid>
                <a:gridCol w="2411718"/>
                <a:gridCol w="965784"/>
                <a:gridCol w="965790"/>
              </a:tblGrid>
              <a:tr h="42723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767"/>
                        </a:lnSpc>
                        <a:spcBef>
                          <a:spcPts val="796"/>
                        </a:spcBef>
                        <a:spcAft>
                          <a:spcPts val="338"/>
                        </a:spcAft>
                      </a:pPr>
                      <a:r>
                        <a:rPr lang="en-US" altLang="zh-CN" sz="1650" kern="0" spc="-15" baseline="0" noProof="0" dirty="0" smtClean="0">
                          <a:solidFill>
                            <a:srgbClr val="00008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650" kern="0" spc="0" baseline="0" noProof="0" dirty="0" smtClean="0">
                          <a:solidFill>
                            <a:srgbClr val="00008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8280" marR="8280" marT="10924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767"/>
                        </a:lnSpc>
                        <a:spcBef>
                          <a:spcPts val="725"/>
                        </a:spcBef>
                        <a:spcAft>
                          <a:spcPts val="409"/>
                        </a:spcAft>
                      </a:pPr>
                      <a:r>
                        <a:rPr lang="en-US" altLang="zh-CN" sz="16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8280" marR="8280" marT="10035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6717"/>
                        </a:lnSpc>
                        <a:spcBef>
                          <a:spcPts val="682"/>
                        </a:spcBef>
                        <a:spcAft>
                          <a:spcPts val="452"/>
                        </a:spcAft>
                      </a:pPr>
                      <a:r>
                        <a:rPr lang="en-US" altLang="zh-CN" sz="16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8280" marR="8280" marT="9527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Table572"/>
          <p:cNvGraphicFramePr>
            <a:graphicFrameLocks noGrp="1"/>
          </p:cNvGraphicFramePr>
          <p:nvPr/>
        </p:nvGraphicFramePr>
        <p:xfrm>
          <a:off x="7531519" y="2389658"/>
          <a:ext cx="4343293" cy="424638"/>
        </p:xfrm>
        <a:graphic>
          <a:graphicData uri="http://schemas.openxmlformats.org/drawingml/2006/table">
            <a:tbl>
              <a:tblPr firstRow="1" bandRow="1">
                <a:tableStyleId>{DF36F9EC-C441-4FD8-8756-469A0B0BF1C4}</a:tableStyleId>
              </a:tblPr>
              <a:tblGrid>
                <a:gridCol w="1158945"/>
                <a:gridCol w="2218557"/>
                <a:gridCol w="965791"/>
              </a:tblGrid>
              <a:tr h="424638">
                <a:tc>
                  <a:txBody>
                    <a:bodyPr/>
                    <a:lstStyle/>
                    <a:p>
                      <a:pPr marL="271094" marR="0" indent="0" eaLnBrk="0">
                        <a:lnSpc>
                          <a:spcPct val="95707"/>
                        </a:lnSpc>
                        <a:spcBef>
                          <a:spcPts val="755"/>
                        </a:spcBef>
                        <a:spcAft>
                          <a:spcPts val="359"/>
                        </a:spcAft>
                      </a:pPr>
                      <a:r>
                        <a:rPr lang="en-US" altLang="zh-CN" sz="1650" kern="0" spc="-15" baseline="0" noProof="0" dirty="0" smtClean="0">
                          <a:solidFill>
                            <a:srgbClr val="00008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650" kern="0" spc="0" baseline="0" noProof="0" dirty="0" smtClean="0">
                          <a:solidFill>
                            <a:srgbClr val="00008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8280" marR="8280" marT="10416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57"/>
                        </a:lnSpc>
                        <a:spcBef>
                          <a:spcPts val="668"/>
                        </a:spcBef>
                        <a:spcAft>
                          <a:spcPts val="446"/>
                        </a:spcAft>
                      </a:pPr>
                      <a:r>
                        <a:rPr lang="en-US" altLang="zh-CN" sz="165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访</a:t>
                      </a:r>
                      <a:r>
                        <a:rPr lang="en-US" altLang="zh-CN" sz="16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存地址</a:t>
                      </a:r>
                    </a:p>
                  </a:txBody>
                  <a:tcPr marL="8280" marR="8280" marT="93370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57"/>
                        </a:lnSpc>
                        <a:spcBef>
                          <a:spcPts val="727"/>
                        </a:spcBef>
                        <a:spcAft>
                          <a:spcPts val="386"/>
                        </a:spcAft>
                      </a:pPr>
                      <a:r>
                        <a:rPr lang="en-US" altLang="zh-CN" sz="16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8280" marR="8280" marT="100990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Table573"/>
          <p:cNvGraphicFramePr>
            <a:graphicFrameLocks noGrp="1"/>
          </p:cNvGraphicFramePr>
          <p:nvPr/>
        </p:nvGraphicFramePr>
        <p:xfrm>
          <a:off x="7531519" y="3058109"/>
          <a:ext cx="4343293" cy="425412"/>
        </p:xfrm>
        <a:graphic>
          <a:graphicData uri="http://schemas.openxmlformats.org/drawingml/2006/table">
            <a:tbl>
              <a:tblPr firstRow="1" bandRow="1">
                <a:tableStyleId>{CDBABDCB-1A2C-4E6F-45F5-9DD97F225A8E}</a:tableStyleId>
              </a:tblPr>
              <a:tblGrid>
                <a:gridCol w="1181024"/>
                <a:gridCol w="1230694"/>
                <a:gridCol w="965785"/>
                <a:gridCol w="965790"/>
              </a:tblGrid>
              <a:tr h="425412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5959"/>
                        </a:lnSpc>
                        <a:spcBef>
                          <a:spcPts val="751"/>
                        </a:spcBef>
                        <a:spcAft>
                          <a:spcPts val="368"/>
                        </a:spcAft>
                      </a:pPr>
                      <a:r>
                        <a:rPr lang="en-US" altLang="zh-CN" sz="1650" kern="0" spc="-15" baseline="0" noProof="0" dirty="0" smtClean="0">
                          <a:solidFill>
                            <a:srgbClr val="00008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操</a:t>
                      </a:r>
                      <a:r>
                        <a:rPr lang="en-US" altLang="zh-CN" sz="1650" kern="0" spc="0" baseline="0" noProof="0" dirty="0" smtClean="0">
                          <a:solidFill>
                            <a:srgbClr val="00008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作码</a:t>
                      </a:r>
                    </a:p>
                  </a:txBody>
                  <a:tcPr marL="8280" marR="8280" marT="103530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010"/>
                        </a:lnSpc>
                        <a:spcBef>
                          <a:spcPts val="795"/>
                        </a:spcBef>
                        <a:spcAft>
                          <a:spcPts val="325"/>
                        </a:spcAft>
                      </a:pPr>
                      <a:r>
                        <a:rPr lang="en-US" altLang="zh-CN" sz="1650" kern="0" spc="-15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立即操</a:t>
                      </a:r>
                      <a:r>
                        <a:rPr lang="en-US" altLang="zh-CN" sz="1650" kern="0" spc="0" baseline="0" noProof="0" dirty="0" smtClean="0">
                          <a:solidFill>
                            <a:srgbClr val="000000"/>
                          </a:solidFill>
                          <a:latin typeface="SimSun" pitchFamily="2" charset="0"/>
                          <a:ea typeface="SimSun" pitchFamily="2" charset="0"/>
                          <a:cs typeface="SimSun" pitchFamily="2" charset="0"/>
                        </a:rPr>
                        <a:t>作数</a:t>
                      </a:r>
                    </a:p>
                  </a:txBody>
                  <a:tcPr marL="8280" marR="8280" marT="10924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010"/>
                        </a:lnSpc>
                        <a:spcBef>
                          <a:spcPts val="724"/>
                        </a:spcBef>
                        <a:spcAft>
                          <a:spcPts val="396"/>
                        </a:spcAft>
                      </a:pPr>
                      <a:r>
                        <a:rPr lang="en-US" altLang="zh-CN" sz="16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8280" marR="8280" marT="10035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010"/>
                        </a:lnSpc>
                        <a:spcBef>
                          <a:spcPts val="724"/>
                        </a:spcBef>
                        <a:spcAft>
                          <a:spcPts val="396"/>
                        </a:spcAft>
                      </a:pPr>
                      <a:r>
                        <a:rPr lang="en-US" altLang="zh-CN" sz="1650" kern="0" spc="-15" baseline="0" b="1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8280" marR="8280" marT="100355" marB="8280">
                    <a:lnL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5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E8313BB1-8088-44FC-4F03-711E0B078BE3}"/>
    </p:extLst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Combination 574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575" name="VectorPath 575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76" name="VectorPath 576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577" name="TextBox577"/>
          <p:cNvSpPr txBox="1"/>
          <p:nvPr/>
        </p:nvSpPr>
        <p:spPr>
          <a:xfrm>
            <a:off x="546735" y="334147"/>
            <a:ext cx="10012680" cy="627508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742188" marR="0" indent="0" eaLnBrk="0">
              <a:lnSpc>
                <a:spcPct val="97121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令系统的发展与改进</a:t>
            </a:r>
          </a:p>
          <a:p>
            <a:pPr marL="647306" marR="0" indent="0" eaLnBrk="0">
              <a:lnSpc>
                <a:spcPct val="98214"/>
              </a:lnSpc>
            </a:pP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Contents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of</a:t>
            </a:r>
            <a:r>
              <a:rPr baseline="0" lang="en-US" altLang="zh-CN" sz="140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595959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Course</a:t>
            </a:r>
          </a:p>
          <a:p>
            <a:pPr marL="0" marR="0" indent="0" eaLnBrk="0">
              <a:lnSpc>
                <a:spcPct val="10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719455" marR="0" indent="-276225" eaLnBrk="0" lvl="0">
              <a:lnSpc>
                <a:spcPct val="106969"/>
              </a:lnSpc>
              <a:spcAft>
                <a:spcPts val="1123"/>
              </a:spcAft>
              <a:buClr>
                <a:srgbClr val="C00000"/>
              </a:buClr>
              <a:buFont typeface="Arial" panose="34" charset="0"/>
              <a:buChar char="●"/>
            </a:pPr>
            <a:r>
              <a:rPr lang="en-US" altLang="zh-CN" sz="27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C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ISC</a:t>
            </a:r>
          </a:p>
          <a:p>
            <a:pPr marL="276225" marR="0" indent="-276225" eaLnBrk="0" lvl="0">
              <a:lnSpc>
                <a:spcPct val="106818"/>
              </a:lnSpc>
              <a:spcAft>
                <a:spcPts val="1219"/>
              </a:spcAft>
              <a:buClr>
                <a:srgbClr val="808080"/>
              </a:buClr>
              <a:buFont typeface="Arial" panose="34" charset="0"/>
              <a:buChar char="●"/>
            </a:pPr>
            <a:r>
              <a:rPr lang="en-US" altLang="zh-CN" sz="2750" kern="0" spc="-15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1</a:t>
            </a:r>
            <a:r>
              <a:rPr lang="en-US" altLang="zh-CN" sz="275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、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对大量的目标程序及其执行情况进行统计分析</a:t>
            </a:r>
          </a:p>
          <a:p>
            <a:pPr marL="844550" marR="0" indent="0" eaLnBrk="0">
              <a:lnSpc>
                <a:spcPct val="99848"/>
              </a:lnSpc>
              <a:spcAft>
                <a:spcPts val="1251"/>
              </a:spcAft>
            </a:pP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找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出那些使用频度高、执行时间长的指令或指令</a:t>
            </a:r>
            <a:r>
              <a:rPr lang="en-US" altLang="zh-CN" sz="2750" kern="0" spc="0" baseline="0" noProof="0" dirty="0" smtClean="0">
                <a:solidFill>
                  <a:srgbClr val="80808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串。</a:t>
            </a:r>
          </a:p>
          <a:p>
            <a:pPr marL="276225" marR="0" indent="-276225" eaLnBrk="0" lvl="0">
              <a:lnSpc>
                <a:spcPct val="101969"/>
              </a:lnSpc>
              <a:spcAft>
                <a:spcPts val="1284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对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于使用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频度高的指令</a:t>
            </a:r>
          </a:p>
          <a:p>
            <a:pPr marL="0" marR="753110" indent="1968500" eaLnBrk="0">
              <a:lnSpc>
                <a:spcPct val="140303"/>
              </a:lnSpc>
              <a:spcAft>
                <a:spcPts val="45"/>
              </a:spcAft>
            </a:pPr>
            <a:r>
              <a:rPr lang="en-US" altLang="zh-CN" sz="2750" kern="0" spc="195" baseline="0" noProof="0" dirty="0" smtClean="0">
                <a:solidFill>
                  <a:srgbClr val="80808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用</a:t>
            </a:r>
            <a:r>
              <a:rPr lang="en-US" altLang="zh-CN" sz="2750" kern="0" spc="195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硬件加快</a:t>
            </a:r>
            <a:r>
              <a:rPr lang="en-US" altLang="zh-CN" sz="2650" kern="0" spc="19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其执行，减少目标程序的执行</a:t>
            </a:r>
            <a:r>
              <a:rPr lang="en-US" altLang="zh-CN" sz="2650" kern="0" spc="18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时间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2750" kern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baseline="0" lang="en-US" altLang="zh-CN" sz="265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对于使用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频度高的指令串</a:t>
            </a:r>
            <a:r>
              <a:rPr lang="en-US" altLang="zh-CN" sz="2750" kern="0" spc="0" baseline="0" noProof="0" dirty="0" smtClean="0">
                <a:solidFill>
                  <a:srgbClr val="80808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</a:t>
            </a:r>
          </a:p>
          <a:p>
            <a:pPr marL="196850" marR="0" indent="1771650" eaLnBrk="0">
              <a:lnSpc>
                <a:spcPct val="123070"/>
              </a:lnSpc>
              <a:spcBef>
                <a:spcPts val="0"/>
              </a:spcBef>
            </a:pPr>
            <a:r>
              <a:rPr lang="en-US" altLang="zh-CN" sz="2750" kern="0" spc="140" baseline="0" noProof="0" dirty="0" smtClean="0">
                <a:solidFill>
                  <a:srgbClr val="80808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用</a:t>
            </a:r>
            <a:r>
              <a:rPr lang="en-US" altLang="zh-CN" sz="2750" kern="0" spc="14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一条新的指令</a:t>
            </a:r>
            <a:r>
              <a:rPr lang="en-US" altLang="zh-CN" sz="2650" kern="0" spc="14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来替代；减少目标</a:t>
            </a:r>
            <a:r>
              <a:rPr lang="en-US" altLang="zh-CN" sz="2650" kern="0" spc="13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程</a:t>
            </a:r>
            <a:r>
              <a:rPr lang="en-US" altLang="zh-CN" sz="2650" kern="0" spc="12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序长度的目的</a:t>
            </a:r>
            <a:r>
              <a:rPr baseline="0" lang="en-US" altLang="zh-CN" sz="26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、增强对高级语言和编译器的支持</a:t>
            </a:r>
          </a:p>
          <a:p>
            <a:pPr marL="0" marR="0" indent="0" eaLnBrk="0">
              <a:lnSpc>
                <a:spcPct val="35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26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增</a:t>
            </a:r>
            <a:r>
              <a:rPr lang="en-US" altLang="zh-CN" sz="26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强系统结构的规整性，减少系统结构中的各种例外情况。</a:t>
            </a:r>
          </a:p>
        </p:txBody>
      </p:sp>
    </p:spTree>
    <p:extLst>
      <p:ext uri="{F6BDB345-C6B1-494F-0479-DF6A99304402}"/>
    </p:extLst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Combination 578"/>
          <p:cNvGrpSpPr/>
          <p:nvPr/>
        </p:nvGrpSpPr>
        <p:grpSpPr>
          <a:xfrm>
            <a:off x="318" y="318"/>
            <a:ext cx="967168" cy="987425"/>
            <a:chOff x="318" y="318"/>
            <a:chExt cx="967168" cy="987425"/>
          </a:xfrm>
        </p:grpSpPr>
        <p:sp>
          <p:nvSpPr>
            <p:cNvPr id="579" name="VectorPath 579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80" name="VectorPath 580"/>
            <p:cNvSpPr/>
            <p:nvPr/>
          </p:nvSpPr>
          <p:spPr>
            <a:xfrm>
              <a:off x="457010" y="355613"/>
              <a:ext cx="510476" cy="555244"/>
            </a:xfrm>
            <a:custGeom>
              <a:rect l="l" t="t" r="r" b="b"/>
              <a:pathLst>
                <a:path w="510476" h="555244">
                  <a:moveTo>
                    <a:pt x="319405" y="0"/>
                  </a:moveTo>
                  <a:lnTo>
                    <a:pt x="510476" y="2858"/>
                  </a:lnTo>
                  <a:lnTo>
                    <a:pt x="191567" y="555244"/>
                  </a:lnTo>
                  <a:lnTo>
                    <a:pt x="0" y="553237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581" name="TextBox581"/>
          <p:cNvSpPr txBox="1"/>
          <p:nvPr/>
        </p:nvSpPr>
        <p:spPr>
          <a:xfrm>
            <a:off x="318" y="529930"/>
            <a:ext cx="11430318" cy="604912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058863" marR="0" indent="0" eaLnBrk="0">
              <a:lnSpc>
                <a:spcPct val="101363"/>
              </a:lnSpc>
              <a:spcAft>
                <a:spcPts val="647"/>
              </a:spcAft>
            </a:pPr>
            <a:r>
              <a:rPr lang="en-US" altLang="zh-CN" sz="2750" kern="0" spc="-15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ISC机器遵循的原则</a:t>
            </a:r>
          </a:p>
          <a:p>
            <a:pPr marL="1303973" marR="170180" indent="-457200" eaLnBrk="0" lvl="0">
              <a:lnSpc>
                <a:spcPct val="152727"/>
              </a:lnSpc>
              <a:buClr>
                <a:srgbClr val="000000"/>
              </a:buClr>
              <a:buFont typeface="Wingdings" panose="2" charset="0"/>
              <a:buChar char=""/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令条数少、指令功能简单。只选取使用频度很高的指令，在此</a:t>
            </a:r>
            <a:r>
              <a:rPr baseline="0" lang="en-US" altLang="zh-CN" sz="27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础上补充一些最有用的指令；</a:t>
            </a:r>
          </a:p>
          <a:p>
            <a:pPr marL="1303973" marR="170180" indent="-457200" eaLnBrk="0" lvl="0">
              <a:lnSpc>
                <a:spcPct val="152727"/>
              </a:lnSpc>
              <a:buClr>
                <a:srgbClr val="7030A0"/>
              </a:buClr>
              <a:buFont typeface="Wingdings" panose="2" charset="0"/>
              <a:buChar char=""/>
            </a:pPr>
            <a:r>
              <a:rPr lang="en-US" altLang="zh-CN" sz="2750" kern="0" spc="-15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采</a:t>
            </a:r>
            <a:r>
              <a:rPr lang="en-US" altLang="zh-CN" sz="2750" kern="0" spc="0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用简单而又统一的指令格式，并减少寻址方式；指令字长都为</a:t>
            </a:r>
            <a:r>
              <a:rPr baseline="0" lang="en-US" altLang="zh-CN" sz="27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3</a:t>
            </a:r>
            <a:r>
              <a:rPr lang="en-US" altLang="zh-CN" sz="2750" kern="0" spc="0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2位或64位；</a:t>
            </a:r>
          </a:p>
          <a:p>
            <a:pPr marL="1303973" marR="0" indent="-457200" eaLnBrk="0" lvl="0">
              <a:lnSpc>
                <a:spcPct val="104242"/>
              </a:lnSpc>
              <a:spcAft>
                <a:spcPts val="1552"/>
              </a:spcAft>
              <a:buClr>
                <a:srgbClr val="000000"/>
              </a:buClr>
              <a:buFont typeface="Wingdings" panose="2" charset="0"/>
              <a:buChar char=""/>
            </a:pPr>
            <a:r>
              <a:rPr lang="en-US" altLang="zh-CN" sz="2750" kern="0" spc="5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</a:t>
            </a:r>
            <a:r>
              <a:rPr lang="en-US" altLang="zh-CN" sz="2750" kern="0" spc="5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令的执行在单个机器周期内完</a:t>
            </a:r>
            <a:r>
              <a:rPr lang="en-US" altLang="zh-CN" sz="2750" kern="0" spc="4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成</a:t>
            </a:r>
            <a:r>
              <a:rPr lang="en-US" altLang="zh-CN" sz="2750" kern="0" spc="3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；</a:t>
            </a:r>
            <a:r>
              <a:rPr baseline="0" lang="en-US" altLang="zh-CN" sz="2750" kern="0" spc="335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采用流水线机制)</a:t>
            </a:r>
          </a:p>
          <a:p>
            <a:pPr marL="1303973" marR="0" indent="-457200" eaLnBrk="0" lvl="0">
              <a:lnSpc>
                <a:spcPct val="152348"/>
              </a:lnSpc>
              <a:buClr>
                <a:srgbClr val="7030A0"/>
              </a:buClr>
              <a:buFont typeface="Wingdings" panose="2" charset="0"/>
              <a:buChar char=""/>
            </a:pPr>
            <a:r>
              <a:rPr lang="en-US" altLang="zh-CN" sz="2750" kern="0" spc="-15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只</a:t>
            </a:r>
            <a:r>
              <a:rPr lang="en-US" altLang="zh-CN" sz="2750" kern="0" spc="0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有load和store指令才能访问存储器，其它指令的操作都是在寄</a:t>
            </a:r>
            <a:r>
              <a:rPr baseline="0" lang="en-US" altLang="zh-CN" sz="27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存器之间进行；</a:t>
            </a:r>
            <a:r>
              <a:rPr baseline="0" lang="en-US" altLang="zh-CN" sz="2750" kern="0" spc="-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7030A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（即采用load-store结构）</a:t>
            </a:r>
          </a:p>
          <a:p>
            <a:pPr marL="1303973" marR="170180" indent="-457200" eaLnBrk="0" lvl="0">
              <a:lnSpc>
                <a:spcPct val="127727"/>
              </a:lnSpc>
              <a:buClr>
                <a:srgbClr val="000000"/>
              </a:buClr>
              <a:buFont typeface="Wingdings" panose="2" charset="0"/>
              <a:buChar char=""/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大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多数指令都采用硬连逻辑来实现；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强调优化编译器的作用，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充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分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利用流水技术来提高性能</a:t>
            </a:r>
          </a:p>
        </p:txBody>
      </p:sp>
    </p:spTree>
    <p:extLst>
      <p:ext uri="{2E8742E0-6E38-4DC7-EE3A-B330FD9BAA17}"/>
    </p:extLst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A01F02E8-F8FA-430B-2F35-179C11EE85B5"/>
          <p:cNvPicPr>
            <a:picLocks noChangeAspect="1"/>
          </p:cNvPicPr>
          <p:nvPr/>
        </p:nvPicPr>
        <p:blipFill>
          <a:blip r:embed="rId2" cstate="print">
            <a:extLst>
              <a:ext uri="{E861B97C-7FB5-45F6-2A02-F897BBE9EB34}"/>
            </a:extLst>
          </a:blip>
          <a:srcRect/>
          <a:stretch>
            <a:fillRect/>
          </a:stretch>
        </p:blipFill>
        <p:spPr>
          <a:xfrm>
            <a:off x="10494264" y="2020824"/>
            <a:ext cx="1343025" cy="2171700"/>
          </a:xfrm>
          <a:prstGeom prst="rect">
            <a:avLst/>
          </a:prstGeom>
        </p:spPr>
      </p:pic>
      <p:pic>
        <p:nvPicPr>
          <p:cNvPr id="583" name="2DB72C84-7A63-48C1-CF19-2653C0A761AE"/>
          <p:cNvPicPr>
            <a:picLocks noChangeAspect="1"/>
          </p:cNvPicPr>
          <p:nvPr/>
        </p:nvPicPr>
        <p:blipFill>
          <a:blip r:embed="rId3" cstate="print">
            <a:extLst>
              <a:ext uri="{2A75D85D-2C00-4149-5EC1-838ECA446E9E}"/>
            </a:extLst>
          </a:blip>
          <a:srcRect/>
          <a:stretch>
            <a:fillRect/>
          </a:stretch>
        </p:blipFill>
        <p:spPr>
          <a:xfrm>
            <a:off x="7726681" y="3304032"/>
            <a:ext cx="2209800" cy="1323975"/>
          </a:xfrm>
          <a:prstGeom prst="rect">
            <a:avLst/>
          </a:prstGeom>
        </p:spPr>
      </p:pic>
      <p:pic>
        <p:nvPicPr>
          <p:cNvPr id="584" name="D8189C24-066C-4272-2B3F-FDD2C4F3C5B5"/>
          <p:cNvPicPr>
            <a:picLocks noChangeAspect="1"/>
          </p:cNvPicPr>
          <p:nvPr/>
        </p:nvPicPr>
        <p:blipFill>
          <a:blip r:embed="rId4" cstate="print">
            <a:extLst>
              <a:ext uri="{5BCEFA94-FF8D-4557-250D-A8B8E4DE42D6}"/>
            </a:extLst>
          </a:blip>
          <a:srcRect/>
          <a:stretch>
            <a:fillRect/>
          </a:stretch>
        </p:blipFill>
        <p:spPr>
          <a:xfrm>
            <a:off x="8752332" y="1848612"/>
            <a:ext cx="1390650" cy="1390650"/>
          </a:xfrm>
          <a:prstGeom prst="rect">
            <a:avLst/>
          </a:prstGeom>
        </p:spPr>
      </p:pic>
      <p:pic>
        <p:nvPicPr>
          <p:cNvPr id="585" name="EFCE1D7A-17E7-473A-00F6-CC5D908E579E"/>
          <p:cNvPicPr>
            <a:picLocks noChangeAspect="1"/>
          </p:cNvPicPr>
          <p:nvPr/>
        </p:nvPicPr>
        <p:blipFill>
          <a:blip r:embed="rId5" cstate="print">
            <a:extLst>
              <a:ext uri="{6507CBD2-1E88-4D4E-71AE-830B4FE69486}"/>
            </a:extLst>
          </a:blip>
          <a:srcRect/>
          <a:stretch>
            <a:fillRect/>
          </a:stretch>
        </p:blipFill>
        <p:spPr>
          <a:xfrm>
            <a:off x="6935724" y="2479548"/>
            <a:ext cx="1895475" cy="828675"/>
          </a:xfrm>
          <a:prstGeom prst="rect">
            <a:avLst/>
          </a:prstGeom>
        </p:spPr>
      </p:pic>
      <p:sp>
        <p:nvSpPr>
          <p:cNvPr id="586" name="VectorPath 586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587" name="TextBox587"/>
          <p:cNvSpPr txBox="1"/>
          <p:nvPr/>
        </p:nvSpPr>
        <p:spPr>
          <a:xfrm>
            <a:off x="90170" y="20513"/>
            <a:ext cx="11239500" cy="677222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31800" marR="0" indent="0" eaLnBrk="0">
              <a:lnSpc>
                <a:spcPct val="100586"/>
              </a:lnSpc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IPS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指令概述</a:t>
            </a:r>
          </a:p>
          <a:p>
            <a:pPr marL="228600" marR="0" indent="-228600" eaLnBrk="0" lvl="0">
              <a:lnSpc>
                <a:spcPct val="104964"/>
              </a:lnSpc>
              <a:spcAft>
                <a:spcPts val="528"/>
              </a:spcAft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MIPS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(Microprocessor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without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Interlocked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Pipeline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Stages)</a:t>
            </a:r>
          </a:p>
          <a:p>
            <a:pPr marL="449580" marR="0" indent="-231775" eaLnBrk="0" lvl="1">
              <a:lnSpc>
                <a:spcPct val="103368"/>
              </a:lnSpc>
              <a:spcAft>
                <a:spcPts val="2084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1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981年斯坦福大学Hennessy教授研究小组研制并商用</a:t>
            </a:r>
          </a:p>
          <a:p>
            <a:pPr marL="449580" marR="0" indent="-231775" eaLnBrk="0" lvl="1">
              <a:lnSpc>
                <a:spcPct val="103014"/>
              </a:lnSpc>
              <a:spcAft>
                <a:spcPts val="2274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简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单的Load/Store结构</a:t>
            </a:r>
          </a:p>
          <a:p>
            <a:pPr marL="449580" marR="0" indent="-231775" eaLnBrk="0" lvl="1">
              <a:lnSpc>
                <a:spcPct val="103014"/>
              </a:lnSpc>
              <a:spcAft>
                <a:spcPts val="2274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易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于流水线CPU设计</a:t>
            </a:r>
          </a:p>
          <a:p>
            <a:pPr marL="449580" marR="0" indent="-231775" eaLnBrk="0" lvl="1">
              <a:lnSpc>
                <a:spcPct val="103014"/>
              </a:lnSpc>
              <a:spcAft>
                <a:spcPts val="2274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易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于编译器开发</a:t>
            </a:r>
          </a:p>
          <a:p>
            <a:pPr marL="449580" marR="0" indent="-231775" eaLnBrk="0" lvl="1">
              <a:lnSpc>
                <a:spcPct val="103014"/>
              </a:lnSpc>
              <a:spcAft>
                <a:spcPts val="2274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寻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址方式，指令操作非常简单</a:t>
            </a:r>
          </a:p>
          <a:p>
            <a:pPr marL="449580" marR="0" indent="-231775" eaLnBrk="0" lvl="1">
              <a:lnSpc>
                <a:spcPct val="166843"/>
              </a:lnSpc>
              <a:spcAft>
                <a:spcPts val="1617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MIPS</a:t>
            </a:r>
            <a:r>
              <a:rPr baseline="0" lang="en-US" altLang="zh-CN" sz="2350" kern="0" spc="151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I，MIPS</a:t>
            </a:r>
            <a:r>
              <a:rPr baseline="0" lang="en-US" altLang="zh-CN" sz="2350" kern="0" spc="151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I，MIPS</a:t>
            </a:r>
            <a:r>
              <a:rPr baseline="0" lang="en-US" altLang="zh-CN" sz="2350" kern="0" spc="151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III，MIPS</a:t>
            </a:r>
            <a:r>
              <a:rPr baseline="0" lang="en-US" altLang="zh-CN" sz="2350" kern="0" spc="151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IV，MIPS</a:t>
            </a:r>
            <a:r>
              <a:rPr baseline="0" lang="en-US" altLang="zh-CN" sz="2350" kern="0" spc="151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V，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MIPS32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，和MIPS64多个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版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本</a:t>
            </a:r>
          </a:p>
          <a:p>
            <a:pPr marL="228600" marR="0" indent="-228600" eaLnBrk="0" lvl="0">
              <a:lnSpc>
                <a:spcPct val="103014"/>
              </a:lnSpc>
              <a:spcAft>
                <a:spcPts val="2874"/>
              </a:spcAft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40404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广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泛用于嵌入式系统，在PC机、服务器中也有应用</a:t>
            </a:r>
          </a:p>
          <a:p>
            <a:pPr marL="228600" marR="0" indent="-228600" eaLnBrk="0" lvl="0">
              <a:lnSpc>
                <a:spcPct val="103900"/>
              </a:lnSpc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40404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更</a:t>
            </a:r>
            <a:r>
              <a:rPr lang="en-US" altLang="zh-CN" sz="2350" kern="0" spc="0" baseline="0" noProof="0" dirty="0" smtClean="0">
                <a:solidFill>
                  <a:srgbClr val="40404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适合于教学，相比X86更加简洁雅致，不会陷入繁琐的细节</a:t>
            </a:r>
          </a:p>
        </p:txBody>
      </p:sp>
    </p:spTree>
    <p:extLst>
      <p:ext uri="{29A4425A-CE07-441F-5A31-AEBF74DCABC9}"/>
    </p:extLst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Box588"/>
          <p:cNvSpPr txBox="1"/>
          <p:nvPr/>
        </p:nvSpPr>
        <p:spPr>
          <a:xfrm>
            <a:off x="487680" y="284101"/>
            <a:ext cx="6601079" cy="5621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873"/>
              </a:lnSpc>
            </a:pP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个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寄存器</a:t>
            </a:r>
            <a:r>
              <a:rPr baseline="0" lang="en-US" altLang="zh-CN" sz="3550" kern="0" spc="-15" b="1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(5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位地址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  <p:grpSp>
        <p:nvGrpSpPr>
          <p:cNvPr id="589" name="Combination 589"/>
          <p:cNvGrpSpPr/>
          <p:nvPr/>
        </p:nvGrpSpPr>
        <p:grpSpPr>
          <a:xfrm>
            <a:off x="318" y="318"/>
            <a:ext cx="7759522" cy="1374191"/>
            <a:chOff x="318" y="318"/>
            <a:chExt cx="7759522" cy="1374191"/>
          </a:xfrm>
        </p:grpSpPr>
        <p:sp>
          <p:nvSpPr>
            <p:cNvPr id="590" name="VectorPath 590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91" name="VectorPath 591"/>
            <p:cNvSpPr/>
            <p:nvPr/>
          </p:nvSpPr>
          <p:spPr>
            <a:xfrm>
              <a:off x="487680" y="906780"/>
              <a:ext cx="1467612" cy="448056"/>
            </a:xfrm>
            <a:custGeom>
              <a:rect l="l" t="t" r="r" b="b"/>
              <a:pathLst>
                <a:path w="1467612" h="448056">
                  <a:moveTo>
                    <a:pt x="0" y="0"/>
                  </a:moveTo>
                  <a:lnTo>
                    <a:pt x="1467612" y="0"/>
                  </a:lnTo>
                  <a:lnTo>
                    <a:pt x="1467612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92" name="VectorPath 592"/>
            <p:cNvSpPr/>
            <p:nvPr/>
          </p:nvSpPr>
          <p:spPr>
            <a:xfrm>
              <a:off x="1955292" y="906780"/>
              <a:ext cx="1648968" cy="448056"/>
            </a:xfrm>
            <a:custGeom>
              <a:rect l="l" t="t" r="r" b="b"/>
              <a:pathLst>
                <a:path w="1648968" h="448056">
                  <a:moveTo>
                    <a:pt x="0" y="0"/>
                  </a:moveTo>
                  <a:lnTo>
                    <a:pt x="1648968" y="0"/>
                  </a:lnTo>
                  <a:lnTo>
                    <a:pt x="164896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93" name="VectorPath 593"/>
            <p:cNvSpPr/>
            <p:nvPr/>
          </p:nvSpPr>
          <p:spPr>
            <a:xfrm>
              <a:off x="3604260" y="906780"/>
              <a:ext cx="4149852" cy="448056"/>
            </a:xfrm>
            <a:custGeom>
              <a:rect l="l" t="t" r="r" b="b"/>
              <a:pathLst>
                <a:path w="4149852" h="448056">
                  <a:moveTo>
                    <a:pt x="0" y="0"/>
                  </a:moveTo>
                  <a:lnTo>
                    <a:pt x="4149852" y="0"/>
                  </a:lnTo>
                  <a:lnTo>
                    <a:pt x="4149852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94" name="VectorPath 594"/>
            <p:cNvSpPr/>
            <p:nvPr/>
          </p:nvSpPr>
          <p:spPr>
            <a:xfrm>
              <a:off x="487820" y="900799"/>
              <a:ext cx="7265670" cy="12700"/>
            </a:xfrm>
            <a:custGeom>
              <a:rect l="l" t="t" r="r" b="b"/>
              <a:pathLst>
                <a:path w="7265670" h="12700">
                  <a:moveTo>
                    <a:pt x="0" y="0"/>
                  </a:moveTo>
                  <a:lnTo>
                    <a:pt x="7265670" y="0"/>
                  </a:lnTo>
                  <a:lnTo>
                    <a:pt x="726567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5" name="VectorPath 595"/>
            <p:cNvSpPr/>
            <p:nvPr/>
          </p:nvSpPr>
          <p:spPr>
            <a:xfrm>
              <a:off x="487820" y="1336408"/>
              <a:ext cx="7265670" cy="38100"/>
            </a:xfrm>
            <a:custGeom>
              <a:rect l="l" t="t" r="r" b="b"/>
              <a:pathLst>
                <a:path w="7265670" h="38100">
                  <a:moveTo>
                    <a:pt x="0" y="0"/>
                  </a:moveTo>
                  <a:lnTo>
                    <a:pt x="7265670" y="0"/>
                  </a:lnTo>
                  <a:lnTo>
                    <a:pt x="7265670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6" name="VectorPath 596"/>
            <p:cNvSpPr/>
            <p:nvPr/>
          </p:nvSpPr>
          <p:spPr>
            <a:xfrm>
              <a:off x="481470" y="907149"/>
              <a:ext cx="12700" cy="448310"/>
            </a:xfrm>
            <a:custGeom>
              <a:rect l="l" t="t" r="r" b="b"/>
              <a:pathLst>
                <a:path w="12700" h="448310">
                  <a:moveTo>
                    <a:pt x="12700" y="0"/>
                  </a:moveTo>
                  <a:lnTo>
                    <a:pt x="12700" y="448310"/>
                  </a:lnTo>
                  <a:lnTo>
                    <a:pt x="0" y="44831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7" name="VectorPath 597"/>
            <p:cNvSpPr/>
            <p:nvPr/>
          </p:nvSpPr>
          <p:spPr>
            <a:xfrm>
              <a:off x="1948320" y="907149"/>
              <a:ext cx="12700" cy="448310"/>
            </a:xfrm>
            <a:custGeom>
              <a:rect l="l" t="t" r="r" b="b"/>
              <a:pathLst>
                <a:path w="12700" h="448310">
                  <a:moveTo>
                    <a:pt x="12700" y="0"/>
                  </a:moveTo>
                  <a:lnTo>
                    <a:pt x="12700" y="448310"/>
                  </a:lnTo>
                  <a:lnTo>
                    <a:pt x="0" y="44831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8" name="VectorPath 598"/>
            <p:cNvSpPr/>
            <p:nvPr/>
          </p:nvSpPr>
          <p:spPr>
            <a:xfrm>
              <a:off x="3598050" y="907149"/>
              <a:ext cx="12700" cy="448310"/>
            </a:xfrm>
            <a:custGeom>
              <a:rect l="l" t="t" r="r" b="b"/>
              <a:pathLst>
                <a:path w="12700" h="448310">
                  <a:moveTo>
                    <a:pt x="12700" y="0"/>
                  </a:moveTo>
                  <a:lnTo>
                    <a:pt x="12700" y="448310"/>
                  </a:lnTo>
                  <a:lnTo>
                    <a:pt x="0" y="44831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9" name="VectorPath 599"/>
            <p:cNvSpPr/>
            <p:nvPr/>
          </p:nvSpPr>
          <p:spPr>
            <a:xfrm>
              <a:off x="7747140" y="907149"/>
              <a:ext cx="12700" cy="448310"/>
            </a:xfrm>
            <a:custGeom>
              <a:rect l="l" t="t" r="r" b="b"/>
              <a:pathLst>
                <a:path w="12700" h="448310">
                  <a:moveTo>
                    <a:pt x="12700" y="0"/>
                  </a:moveTo>
                  <a:lnTo>
                    <a:pt x="12700" y="448310"/>
                  </a:lnTo>
                  <a:lnTo>
                    <a:pt x="0" y="44831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600" name="TextBox600"/>
          <p:cNvSpPr txBox="1"/>
          <p:nvPr/>
        </p:nvSpPr>
        <p:spPr>
          <a:xfrm>
            <a:off x="597675" y="964040"/>
            <a:ext cx="849097" cy="2771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809"/>
              </a:lnSpc>
            </a:pPr>
            <a:r>
              <a:rPr lang="en-US" altLang="zh-CN" sz="175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</a:t>
            </a:r>
            <a:r>
              <a:rPr lang="en-US" altLang="zh-CN" sz="175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存器</a:t>
            </a:r>
            <a:r>
              <a:rPr lang="en-US" altLang="zh-CN" sz="175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</a:t>
            </a:r>
          </a:p>
        </p:txBody>
      </p:sp>
      <p:sp>
        <p:nvSpPr>
          <p:cNvPr id="601" name="TextBox601"/>
          <p:cNvSpPr txBox="1"/>
          <p:nvPr/>
        </p:nvSpPr>
        <p:spPr>
          <a:xfrm>
            <a:off x="2064525" y="974604"/>
            <a:ext cx="68707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助</a:t>
            </a:r>
            <a:r>
              <a:rPr lang="en-US" altLang="zh-CN" sz="175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记符</a:t>
            </a:r>
          </a:p>
        </p:txBody>
      </p:sp>
      <p:sp>
        <p:nvSpPr>
          <p:cNvPr id="602" name="TextBox602"/>
          <p:cNvSpPr txBox="1"/>
          <p:nvPr/>
        </p:nvSpPr>
        <p:spPr>
          <a:xfrm>
            <a:off x="5449075" y="974604"/>
            <a:ext cx="457835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释</a:t>
            </a:r>
            <a:r>
              <a:rPr lang="en-US" altLang="zh-CN" sz="175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义</a:t>
            </a:r>
          </a:p>
        </p:txBody>
      </p:sp>
      <p:grpSp>
        <p:nvGrpSpPr>
          <p:cNvPr id="603" name="Combination 603"/>
          <p:cNvGrpSpPr/>
          <p:nvPr/>
        </p:nvGrpSpPr>
        <p:grpSpPr>
          <a:xfrm>
            <a:off x="487680" y="1307592"/>
            <a:ext cx="7275576" cy="873252"/>
            <a:chOff x="487680" y="1307592"/>
            <a:chExt cx="7275576" cy="873252"/>
          </a:xfrm>
        </p:grpSpPr>
        <p:sp>
          <p:nvSpPr>
            <p:cNvPr id="604" name="VectorPath 604"/>
            <p:cNvSpPr/>
            <p:nvPr/>
          </p:nvSpPr>
          <p:spPr>
            <a:xfrm>
              <a:off x="487680" y="1307592"/>
              <a:ext cx="1456944" cy="448056"/>
            </a:xfrm>
            <a:custGeom>
              <a:rect l="l" t="t" r="r" b="b"/>
              <a:pathLst>
                <a:path w="1456944" h="448056">
                  <a:moveTo>
                    <a:pt x="0" y="0"/>
                  </a:moveTo>
                  <a:lnTo>
                    <a:pt x="1456944" y="0"/>
                  </a:lnTo>
                  <a:lnTo>
                    <a:pt x="1456944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5" name="VectorPath 605"/>
            <p:cNvSpPr/>
            <p:nvPr/>
          </p:nvSpPr>
          <p:spPr>
            <a:xfrm>
              <a:off x="1944624" y="1307592"/>
              <a:ext cx="1659636" cy="448056"/>
            </a:xfrm>
            <a:custGeom>
              <a:rect l="l" t="t" r="r" b="b"/>
              <a:pathLst>
                <a:path w="1659636" h="448056">
                  <a:moveTo>
                    <a:pt x="0" y="0"/>
                  </a:moveTo>
                  <a:lnTo>
                    <a:pt x="1659636" y="0"/>
                  </a:lnTo>
                  <a:lnTo>
                    <a:pt x="1659636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6" name="VectorPath 606"/>
            <p:cNvSpPr/>
            <p:nvPr/>
          </p:nvSpPr>
          <p:spPr>
            <a:xfrm>
              <a:off x="3604260" y="1307592"/>
              <a:ext cx="4149852" cy="448056"/>
            </a:xfrm>
            <a:custGeom>
              <a:rect l="l" t="t" r="r" b="b"/>
              <a:pathLst>
                <a:path w="4149852" h="448056">
                  <a:moveTo>
                    <a:pt x="0" y="0"/>
                  </a:moveTo>
                  <a:lnTo>
                    <a:pt x="4149852" y="0"/>
                  </a:lnTo>
                  <a:lnTo>
                    <a:pt x="4149852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7" name="VectorPath 607"/>
            <p:cNvSpPr/>
            <p:nvPr/>
          </p:nvSpPr>
          <p:spPr>
            <a:xfrm>
              <a:off x="487680" y="1732788"/>
              <a:ext cx="1461516" cy="448056"/>
            </a:xfrm>
            <a:custGeom>
              <a:rect l="l" t="t" r="r" b="b"/>
              <a:pathLst>
                <a:path w="1461516" h="448056">
                  <a:moveTo>
                    <a:pt x="0" y="0"/>
                  </a:moveTo>
                  <a:lnTo>
                    <a:pt x="1461516" y="0"/>
                  </a:lnTo>
                  <a:lnTo>
                    <a:pt x="1461516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8" name="VectorPath 608"/>
            <p:cNvSpPr/>
            <p:nvPr/>
          </p:nvSpPr>
          <p:spPr>
            <a:xfrm>
              <a:off x="1949196" y="1732788"/>
              <a:ext cx="1662684" cy="448056"/>
            </a:xfrm>
            <a:custGeom>
              <a:rect l="l" t="t" r="r" b="b"/>
              <a:pathLst>
                <a:path w="1662684" h="448056">
                  <a:moveTo>
                    <a:pt x="0" y="0"/>
                  </a:moveTo>
                  <a:lnTo>
                    <a:pt x="1662684" y="0"/>
                  </a:lnTo>
                  <a:lnTo>
                    <a:pt x="1662684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9" name="VectorPath 609"/>
            <p:cNvSpPr/>
            <p:nvPr/>
          </p:nvSpPr>
          <p:spPr>
            <a:xfrm>
              <a:off x="3611880" y="1732788"/>
              <a:ext cx="4151376" cy="448056"/>
            </a:xfrm>
            <a:custGeom>
              <a:rect l="l" t="t" r="r" b="b"/>
              <a:pathLst>
                <a:path w="4151376" h="448056">
                  <a:moveTo>
                    <a:pt x="0" y="0"/>
                  </a:moveTo>
                  <a:lnTo>
                    <a:pt x="4151376" y="0"/>
                  </a:lnTo>
                  <a:lnTo>
                    <a:pt x="4151376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aphicFrame>
        <p:nvGraphicFramePr>
          <p:cNvPr id="610" name="Table610"/>
          <p:cNvGraphicFramePr>
            <a:graphicFrameLocks noGrp="1"/>
          </p:cNvGraphicFramePr>
          <p:nvPr/>
        </p:nvGraphicFramePr>
        <p:xfrm>
          <a:off x="487693" y="1733029"/>
          <a:ext cx="7275195" cy="448310"/>
        </p:xfrm>
        <a:graphic>
          <a:graphicData uri="http://schemas.openxmlformats.org/drawingml/2006/table">
            <a:tbl>
              <a:tblPr firstRow="1" bandRow="1">
                <a:tableStyleId>{17DABB35-3C8B-4D24-D951-E10FAC51E7E1}</a:tableStyleId>
              </a:tblPr>
              <a:tblGrid>
                <a:gridCol w="1461135"/>
                <a:gridCol w="1663700"/>
                <a:gridCol w="4150360"/>
              </a:tblGrid>
              <a:tr h="448310">
                <a:tc>
                  <a:txBody>
                    <a:bodyPr/>
                    <a:lstStyle/>
                    <a:p>
                      <a:pPr marL="9715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Gill Sans MT Condensed" pitchFamily="34" charset="0"/>
                          <a:ea typeface="Gill Sans MT Condensed" pitchFamily="34" charset="0"/>
                          <a:cs typeface="Gill Sans MT Condensed" pitchFamily="34" charset="0"/>
                        </a:rPr>
                        <a:t>1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at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426"/>
                        </a:spcBef>
                        <a:spcAft>
                          <a:spcPts val="60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汇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编器保留，临时变量</a:t>
                      </a:r>
                    </a:p>
                  </a:txBody>
                  <a:tcPr marL="6350" marR="6350" marT="7302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11" name="Combination 611"/>
          <p:cNvGrpSpPr/>
          <p:nvPr/>
        </p:nvGrpSpPr>
        <p:grpSpPr>
          <a:xfrm>
            <a:off x="487680" y="2157984"/>
            <a:ext cx="7264908" cy="449580"/>
            <a:chOff x="487680" y="2157984"/>
            <a:chExt cx="7264908" cy="449580"/>
          </a:xfrm>
        </p:grpSpPr>
        <p:sp>
          <p:nvSpPr>
            <p:cNvPr id="612" name="VectorPath 612"/>
            <p:cNvSpPr/>
            <p:nvPr/>
          </p:nvSpPr>
          <p:spPr>
            <a:xfrm>
              <a:off x="487680" y="2157984"/>
              <a:ext cx="1458468" cy="449580"/>
            </a:xfrm>
            <a:custGeom>
              <a:rect l="l" t="t" r="r" b="b"/>
              <a:pathLst>
                <a:path w="1458468" h="449580">
                  <a:moveTo>
                    <a:pt x="0" y="0"/>
                  </a:moveTo>
                  <a:lnTo>
                    <a:pt x="1458468" y="0"/>
                  </a:lnTo>
                  <a:lnTo>
                    <a:pt x="1458468" y="449580"/>
                  </a:lnTo>
                  <a:lnTo>
                    <a:pt x="0" y="4495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13" name="VectorPath 613"/>
            <p:cNvSpPr/>
            <p:nvPr/>
          </p:nvSpPr>
          <p:spPr>
            <a:xfrm>
              <a:off x="1946148" y="2157984"/>
              <a:ext cx="1662684" cy="449580"/>
            </a:xfrm>
            <a:custGeom>
              <a:rect l="l" t="t" r="r" b="b"/>
              <a:pathLst>
                <a:path w="1662684" h="449580">
                  <a:moveTo>
                    <a:pt x="0" y="0"/>
                  </a:moveTo>
                  <a:lnTo>
                    <a:pt x="1662684" y="0"/>
                  </a:lnTo>
                  <a:lnTo>
                    <a:pt x="1662684" y="449580"/>
                  </a:lnTo>
                  <a:lnTo>
                    <a:pt x="0" y="4495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14" name="VectorPath 614"/>
            <p:cNvSpPr/>
            <p:nvPr/>
          </p:nvSpPr>
          <p:spPr>
            <a:xfrm>
              <a:off x="3608832" y="2157984"/>
              <a:ext cx="4143756" cy="449580"/>
            </a:xfrm>
            <a:custGeom>
              <a:rect l="l" t="t" r="r" b="b"/>
              <a:pathLst>
                <a:path w="4143756" h="449580">
                  <a:moveTo>
                    <a:pt x="0" y="0"/>
                  </a:moveTo>
                  <a:lnTo>
                    <a:pt x="4143756" y="0"/>
                  </a:lnTo>
                  <a:lnTo>
                    <a:pt x="4143756" y="449580"/>
                  </a:lnTo>
                  <a:lnTo>
                    <a:pt x="0" y="4495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aphicFrame>
        <p:nvGraphicFramePr>
          <p:cNvPr id="615" name="Table615"/>
          <p:cNvGraphicFramePr>
            <a:graphicFrameLocks noGrp="1"/>
          </p:cNvGraphicFramePr>
          <p:nvPr/>
        </p:nvGraphicFramePr>
        <p:xfrm>
          <a:off x="487680" y="2158543"/>
          <a:ext cx="7265670" cy="448310"/>
        </p:xfrm>
        <a:graphic>
          <a:graphicData uri="http://schemas.openxmlformats.org/drawingml/2006/table">
            <a:tbl>
              <a:tblPr firstRow="1" bandRow="1">
                <a:tableStyleId>{E414DD1F-32E4-4E9C-037D-03E252DD64D4}</a:tableStyleId>
              </a:tblPr>
              <a:tblGrid>
                <a:gridCol w="1459230"/>
                <a:gridCol w="1661795"/>
                <a:gridCol w="4144645"/>
              </a:tblGrid>
              <a:tr h="448310">
                <a:tc>
                  <a:txBody>
                    <a:bodyPr/>
                    <a:lstStyle/>
                    <a:p>
                      <a:pPr marL="9715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~3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$v0~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$v1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426"/>
                        </a:spcBef>
                        <a:spcAft>
                          <a:spcPts val="60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函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数调用返回值</a:t>
                      </a:r>
                    </a:p>
                  </a:txBody>
                  <a:tcPr marL="6350" marR="6350" marT="7302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16" name="Combination 616"/>
          <p:cNvGrpSpPr/>
          <p:nvPr/>
        </p:nvGrpSpPr>
        <p:grpSpPr>
          <a:xfrm>
            <a:off x="487680" y="2584704"/>
            <a:ext cx="7264908" cy="448056"/>
            <a:chOff x="487680" y="2584704"/>
            <a:chExt cx="7264908" cy="448056"/>
          </a:xfrm>
        </p:grpSpPr>
        <p:sp>
          <p:nvSpPr>
            <p:cNvPr id="617" name="VectorPath 617"/>
            <p:cNvSpPr/>
            <p:nvPr/>
          </p:nvSpPr>
          <p:spPr>
            <a:xfrm>
              <a:off x="487680" y="2584704"/>
              <a:ext cx="1455420" cy="448056"/>
            </a:xfrm>
            <a:custGeom>
              <a:rect l="l" t="t" r="r" b="b"/>
              <a:pathLst>
                <a:path w="1455420" h="448056">
                  <a:moveTo>
                    <a:pt x="0" y="0"/>
                  </a:moveTo>
                  <a:lnTo>
                    <a:pt x="1455420" y="0"/>
                  </a:lnTo>
                  <a:lnTo>
                    <a:pt x="145542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18" name="VectorPath 618"/>
            <p:cNvSpPr/>
            <p:nvPr/>
          </p:nvSpPr>
          <p:spPr>
            <a:xfrm>
              <a:off x="1943100" y="2584704"/>
              <a:ext cx="1656588" cy="448056"/>
            </a:xfrm>
            <a:custGeom>
              <a:rect l="l" t="t" r="r" b="b"/>
              <a:pathLst>
                <a:path w="1656588" h="448056">
                  <a:moveTo>
                    <a:pt x="0" y="0"/>
                  </a:moveTo>
                  <a:lnTo>
                    <a:pt x="1656588" y="0"/>
                  </a:lnTo>
                  <a:lnTo>
                    <a:pt x="165658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19" name="VectorPath 619"/>
            <p:cNvSpPr/>
            <p:nvPr/>
          </p:nvSpPr>
          <p:spPr>
            <a:xfrm>
              <a:off x="3599688" y="2584704"/>
              <a:ext cx="4152900" cy="448056"/>
            </a:xfrm>
            <a:custGeom>
              <a:rect l="l" t="t" r="r" b="b"/>
              <a:pathLst>
                <a:path w="4152900" h="448056">
                  <a:moveTo>
                    <a:pt x="0" y="0"/>
                  </a:moveTo>
                  <a:lnTo>
                    <a:pt x="4152900" y="0"/>
                  </a:lnTo>
                  <a:lnTo>
                    <a:pt x="415290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aphicFrame>
        <p:nvGraphicFramePr>
          <p:cNvPr id="620" name="Table620"/>
          <p:cNvGraphicFramePr>
            <a:graphicFrameLocks noGrp="1"/>
          </p:cNvGraphicFramePr>
          <p:nvPr/>
        </p:nvGraphicFramePr>
        <p:xfrm>
          <a:off x="487680" y="2584043"/>
          <a:ext cx="7265670" cy="448310"/>
        </p:xfrm>
        <a:graphic>
          <a:graphicData uri="http://schemas.openxmlformats.org/drawingml/2006/table">
            <a:tbl>
              <a:tblPr firstRow="1" bandRow="1">
                <a:tableStyleId>{F3967583-B9C8-4520-F9BA-70D898722C4B}</a:tableStyleId>
              </a:tblPr>
              <a:tblGrid>
                <a:gridCol w="1455420"/>
                <a:gridCol w="1657350"/>
                <a:gridCol w="4152900"/>
              </a:tblGrid>
              <a:tr h="448310">
                <a:tc>
                  <a:txBody>
                    <a:bodyPr/>
                    <a:lstStyle/>
                    <a:p>
                      <a:pPr marL="9715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2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4~7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a0~$a3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6190"/>
                        </a:lnSpc>
                        <a:spcBef>
                          <a:spcPts val="342"/>
                        </a:spcBef>
                        <a:spcAft>
                          <a:spcPts val="60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个函数调用参数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1" name="Table621"/>
          <p:cNvGraphicFramePr>
            <a:graphicFrameLocks noGrp="1"/>
          </p:cNvGraphicFramePr>
          <p:nvPr/>
        </p:nvGraphicFramePr>
        <p:xfrm>
          <a:off x="487667" y="3009557"/>
          <a:ext cx="7256145" cy="448310"/>
        </p:xfrm>
        <a:graphic>
          <a:graphicData uri="http://schemas.openxmlformats.org/drawingml/2006/table">
            <a:tbl>
              <a:tblPr firstRow="1" bandRow="1">
                <a:tableStyleId>{AFA5787F-B55D-4F98-834E-F77B4C31E828}</a:tableStyleId>
              </a:tblPr>
              <a:tblGrid>
                <a:gridCol w="1445895"/>
                <a:gridCol w="1676400"/>
                <a:gridCol w="4133849"/>
              </a:tblGrid>
              <a:tr h="448310">
                <a:tc>
                  <a:txBody>
                    <a:bodyPr/>
                    <a:lstStyle/>
                    <a:p>
                      <a:pPr marL="9715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4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altLang="zh-CN" sz="1750" kern="0" spc="-5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~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t0~$t7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426"/>
                        </a:spcBef>
                        <a:spcAft>
                          <a:spcPts val="60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暂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存寄存器，调用者按需保存</a:t>
                      </a:r>
                    </a:p>
                  </a:txBody>
                  <a:tcPr marL="6350" marR="6350" marT="7302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22" name="Combination 622"/>
          <p:cNvGrpSpPr/>
          <p:nvPr/>
        </p:nvGrpSpPr>
        <p:grpSpPr>
          <a:xfrm>
            <a:off x="487680" y="3435096"/>
            <a:ext cx="7264908" cy="448056"/>
            <a:chOff x="487680" y="3435096"/>
            <a:chExt cx="7264908" cy="448056"/>
          </a:xfrm>
        </p:grpSpPr>
        <p:sp>
          <p:nvSpPr>
            <p:cNvPr id="623" name="VectorPath 623"/>
            <p:cNvSpPr/>
            <p:nvPr/>
          </p:nvSpPr>
          <p:spPr>
            <a:xfrm>
              <a:off x="487680" y="3435096"/>
              <a:ext cx="1446276" cy="448056"/>
            </a:xfrm>
            <a:custGeom>
              <a:rect l="l" t="t" r="r" b="b"/>
              <a:pathLst>
                <a:path w="1446276" h="448056">
                  <a:moveTo>
                    <a:pt x="0" y="0"/>
                  </a:moveTo>
                  <a:lnTo>
                    <a:pt x="1446276" y="0"/>
                  </a:lnTo>
                  <a:lnTo>
                    <a:pt x="1446276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24" name="VectorPath 624"/>
            <p:cNvSpPr/>
            <p:nvPr/>
          </p:nvSpPr>
          <p:spPr>
            <a:xfrm>
              <a:off x="1933956" y="3435096"/>
              <a:ext cx="1685544" cy="448056"/>
            </a:xfrm>
            <a:custGeom>
              <a:rect l="l" t="t" r="r" b="b"/>
              <a:pathLst>
                <a:path w="1685544" h="448056">
                  <a:moveTo>
                    <a:pt x="0" y="0"/>
                  </a:moveTo>
                  <a:lnTo>
                    <a:pt x="1685544" y="0"/>
                  </a:lnTo>
                  <a:lnTo>
                    <a:pt x="1685544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25" name="VectorPath 625"/>
            <p:cNvSpPr/>
            <p:nvPr/>
          </p:nvSpPr>
          <p:spPr>
            <a:xfrm>
              <a:off x="3619500" y="3435096"/>
              <a:ext cx="4133088" cy="448056"/>
            </a:xfrm>
            <a:custGeom>
              <a:rect l="l" t="t" r="r" b="b"/>
              <a:pathLst>
                <a:path w="4133088" h="448056">
                  <a:moveTo>
                    <a:pt x="0" y="0"/>
                  </a:moveTo>
                  <a:lnTo>
                    <a:pt x="4133088" y="0"/>
                  </a:lnTo>
                  <a:lnTo>
                    <a:pt x="413308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graphicFrame>
        <p:nvGraphicFramePr>
          <p:cNvPr id="626" name="Table626"/>
          <p:cNvGraphicFramePr>
            <a:graphicFrameLocks noGrp="1"/>
          </p:cNvGraphicFramePr>
          <p:nvPr/>
        </p:nvGraphicFramePr>
        <p:xfrm>
          <a:off x="487655" y="3435071"/>
          <a:ext cx="7265671" cy="448310"/>
        </p:xfrm>
        <a:graphic>
          <a:graphicData uri="http://schemas.openxmlformats.org/drawingml/2006/table">
            <a:tbl>
              <a:tblPr firstRow="1" bandRow="1">
                <a:tableStyleId>{948A371E-ABAF-4F3E-A1BA-7D6A02AF1A09}</a:tableStyleId>
              </a:tblPr>
              <a:tblGrid>
                <a:gridCol w="1445895"/>
                <a:gridCol w="1685925"/>
                <a:gridCol w="4133851"/>
              </a:tblGrid>
              <a:tr h="44831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27" name="Combination 627"/>
          <p:cNvGrpSpPr/>
          <p:nvPr/>
        </p:nvGrpSpPr>
        <p:grpSpPr>
          <a:xfrm>
            <a:off x="487680" y="3860292"/>
            <a:ext cx="7264908" cy="448056"/>
            <a:chOff x="487680" y="3860292"/>
            <a:chExt cx="7264908" cy="448056"/>
          </a:xfrm>
        </p:grpSpPr>
        <p:sp>
          <p:nvSpPr>
            <p:cNvPr id="628" name="VectorPath 628"/>
            <p:cNvSpPr/>
            <p:nvPr/>
          </p:nvSpPr>
          <p:spPr>
            <a:xfrm>
              <a:off x="487680" y="3860292"/>
              <a:ext cx="1455420" cy="448056"/>
            </a:xfrm>
            <a:custGeom>
              <a:rect l="l" t="t" r="r" b="b"/>
              <a:pathLst>
                <a:path w="1455420" h="448056">
                  <a:moveTo>
                    <a:pt x="0" y="0"/>
                  </a:moveTo>
                  <a:lnTo>
                    <a:pt x="1455420" y="0"/>
                  </a:lnTo>
                  <a:lnTo>
                    <a:pt x="145542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29" name="VectorPath 629"/>
            <p:cNvSpPr/>
            <p:nvPr/>
          </p:nvSpPr>
          <p:spPr>
            <a:xfrm>
              <a:off x="1943100" y="3860292"/>
              <a:ext cx="1685544" cy="448056"/>
            </a:xfrm>
            <a:custGeom>
              <a:rect l="l" t="t" r="r" b="b"/>
              <a:pathLst>
                <a:path w="1685544" h="448056">
                  <a:moveTo>
                    <a:pt x="0" y="0"/>
                  </a:moveTo>
                  <a:lnTo>
                    <a:pt x="1685544" y="0"/>
                  </a:lnTo>
                  <a:lnTo>
                    <a:pt x="1685544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30" name="VectorPath 630"/>
            <p:cNvSpPr/>
            <p:nvPr/>
          </p:nvSpPr>
          <p:spPr>
            <a:xfrm>
              <a:off x="3628644" y="3860292"/>
              <a:ext cx="4123944" cy="448056"/>
            </a:xfrm>
            <a:custGeom>
              <a:rect l="l" t="t" r="r" b="b"/>
              <a:pathLst>
                <a:path w="4123944" h="448056">
                  <a:moveTo>
                    <a:pt x="0" y="0"/>
                  </a:moveTo>
                  <a:lnTo>
                    <a:pt x="4123944" y="0"/>
                  </a:lnTo>
                  <a:lnTo>
                    <a:pt x="4123944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631" name="TextBox631"/>
          <p:cNvSpPr txBox="1"/>
          <p:nvPr/>
        </p:nvSpPr>
        <p:spPr>
          <a:xfrm>
            <a:off x="597510" y="3491962"/>
            <a:ext cx="608127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  <a:r>
              <a:rPr lang="en-US" altLang="zh-CN" sz="175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~23</a:t>
            </a:r>
          </a:p>
        </p:txBody>
      </p:sp>
      <p:sp>
        <p:nvSpPr>
          <p:cNvPr id="632" name="TextBox632"/>
          <p:cNvSpPr txBox="1"/>
          <p:nvPr/>
        </p:nvSpPr>
        <p:spPr>
          <a:xfrm>
            <a:off x="2043405" y="3491962"/>
            <a:ext cx="85692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</a:t>
            </a:r>
            <a:r>
              <a:rPr lang="en-US" altLang="zh-CN" sz="175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s0~$s7</a:t>
            </a:r>
          </a:p>
        </p:txBody>
      </p:sp>
      <p:sp>
        <p:nvSpPr>
          <p:cNvPr id="633" name="TextBox633"/>
          <p:cNvSpPr txBox="1"/>
          <p:nvPr/>
        </p:nvSpPr>
        <p:spPr>
          <a:xfrm>
            <a:off x="3729330" y="3491962"/>
            <a:ext cx="3215005" cy="2771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809"/>
              </a:lnSpc>
            </a:pPr>
            <a:r>
              <a:rPr lang="en-US" altLang="zh-CN" sz="175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175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ave</a:t>
            </a:r>
            <a:r>
              <a:rPr lang="en-US" altLang="zh-CN" sz="1750" kern="0" spc="0" baseline="0" noProof="0" dirty="0" smtClean="0">
                <a:solidFill>
                  <a:srgbClr val="FF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寄存器，被调用者按需保存</a:t>
            </a:r>
          </a:p>
        </p:txBody>
      </p:sp>
      <p:graphicFrame>
        <p:nvGraphicFramePr>
          <p:cNvPr id="634" name="Table634"/>
          <p:cNvGraphicFramePr>
            <a:graphicFrameLocks noGrp="1"/>
          </p:cNvGraphicFramePr>
          <p:nvPr/>
        </p:nvGraphicFramePr>
        <p:xfrm>
          <a:off x="487642" y="3860584"/>
          <a:ext cx="7265671" cy="448310"/>
        </p:xfrm>
        <a:graphic>
          <a:graphicData uri="http://schemas.openxmlformats.org/drawingml/2006/table">
            <a:tbl>
              <a:tblPr firstRow="1" bandRow="1">
                <a:tableStyleId>{4674ABFE-CF26-44E8-7FC8-859A044EB406}</a:tableStyleId>
              </a:tblPr>
              <a:tblGrid>
                <a:gridCol w="1455420"/>
                <a:gridCol w="1685925"/>
                <a:gridCol w="4124326"/>
              </a:tblGrid>
              <a:tr h="44831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35" name="Combination 635"/>
          <p:cNvGrpSpPr/>
          <p:nvPr/>
        </p:nvGrpSpPr>
        <p:grpSpPr>
          <a:xfrm>
            <a:off x="487680" y="4285488"/>
            <a:ext cx="7264908" cy="449580"/>
            <a:chOff x="487680" y="4285488"/>
            <a:chExt cx="7264908" cy="449580"/>
          </a:xfrm>
        </p:grpSpPr>
        <p:sp>
          <p:nvSpPr>
            <p:cNvPr id="636" name="VectorPath 636"/>
            <p:cNvSpPr/>
            <p:nvPr/>
          </p:nvSpPr>
          <p:spPr>
            <a:xfrm>
              <a:off x="487680" y="4285488"/>
              <a:ext cx="1487424" cy="449580"/>
            </a:xfrm>
            <a:custGeom>
              <a:rect l="l" t="t" r="r" b="b"/>
              <a:pathLst>
                <a:path w="1487424" h="449580">
                  <a:moveTo>
                    <a:pt x="0" y="0"/>
                  </a:moveTo>
                  <a:lnTo>
                    <a:pt x="1487424" y="0"/>
                  </a:lnTo>
                  <a:lnTo>
                    <a:pt x="1487424" y="449580"/>
                  </a:lnTo>
                  <a:lnTo>
                    <a:pt x="0" y="4495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37" name="VectorPath 637"/>
            <p:cNvSpPr/>
            <p:nvPr/>
          </p:nvSpPr>
          <p:spPr>
            <a:xfrm>
              <a:off x="1975104" y="4285488"/>
              <a:ext cx="1662684" cy="449580"/>
            </a:xfrm>
            <a:custGeom>
              <a:rect l="l" t="t" r="r" b="b"/>
              <a:pathLst>
                <a:path w="1662684" h="449580">
                  <a:moveTo>
                    <a:pt x="0" y="0"/>
                  </a:moveTo>
                  <a:lnTo>
                    <a:pt x="1662684" y="0"/>
                  </a:lnTo>
                  <a:lnTo>
                    <a:pt x="1662684" y="449580"/>
                  </a:lnTo>
                  <a:lnTo>
                    <a:pt x="0" y="4495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38" name="VectorPath 638"/>
            <p:cNvSpPr/>
            <p:nvPr/>
          </p:nvSpPr>
          <p:spPr>
            <a:xfrm>
              <a:off x="3637788" y="4285488"/>
              <a:ext cx="4114800" cy="449580"/>
            </a:xfrm>
            <a:custGeom>
              <a:rect l="l" t="t" r="r" b="b"/>
              <a:pathLst>
                <a:path w="4114800" h="449580">
                  <a:moveTo>
                    <a:pt x="0" y="0"/>
                  </a:moveTo>
                  <a:lnTo>
                    <a:pt x="4114800" y="0"/>
                  </a:lnTo>
                  <a:lnTo>
                    <a:pt x="4114800" y="449580"/>
                  </a:lnTo>
                  <a:lnTo>
                    <a:pt x="0" y="44958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639" name="TextBox639"/>
          <p:cNvSpPr txBox="1"/>
          <p:nvPr/>
        </p:nvSpPr>
        <p:spPr>
          <a:xfrm>
            <a:off x="597497" y="3917476"/>
            <a:ext cx="645744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75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4~25</a:t>
            </a:r>
          </a:p>
        </p:txBody>
      </p:sp>
      <p:sp>
        <p:nvSpPr>
          <p:cNvPr id="640" name="TextBox640"/>
          <p:cNvSpPr txBox="1"/>
          <p:nvPr/>
        </p:nvSpPr>
        <p:spPr>
          <a:xfrm>
            <a:off x="2052917" y="3917476"/>
            <a:ext cx="818642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</a:t>
            </a:r>
            <a:r>
              <a:rPr lang="en-US" altLang="zh-CN" sz="175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t8~$t9</a:t>
            </a:r>
          </a:p>
        </p:txBody>
      </p:sp>
      <p:sp>
        <p:nvSpPr>
          <p:cNvPr id="641" name="TextBox641"/>
          <p:cNvSpPr txBox="1"/>
          <p:nvPr/>
        </p:nvSpPr>
        <p:spPr>
          <a:xfrm>
            <a:off x="3738842" y="3928040"/>
            <a:ext cx="182880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FF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暂</a:t>
            </a:r>
            <a:r>
              <a:rPr lang="en-US" altLang="zh-CN" sz="1750" kern="0" spc="0" baseline="0" noProof="0" dirty="0" smtClean="0">
                <a:solidFill>
                  <a:srgbClr val="FF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存寄存器，同上</a:t>
            </a:r>
          </a:p>
        </p:txBody>
      </p:sp>
      <p:graphicFrame>
        <p:nvGraphicFramePr>
          <p:cNvPr id="642" name="Table642"/>
          <p:cNvGraphicFramePr>
            <a:graphicFrameLocks noGrp="1"/>
          </p:cNvGraphicFramePr>
          <p:nvPr/>
        </p:nvGraphicFramePr>
        <p:xfrm>
          <a:off x="487680" y="4286098"/>
          <a:ext cx="7265670" cy="448310"/>
        </p:xfrm>
        <a:graphic>
          <a:graphicData uri="http://schemas.openxmlformats.org/drawingml/2006/table">
            <a:tbl>
              <a:tblPr firstRow="1" bandRow="1">
                <a:tableStyleId>{6E4BEBE3-98F0-485A-3BE0-383BF9EDAC44}</a:tableStyleId>
              </a:tblPr>
              <a:tblGrid>
                <a:gridCol w="1487805"/>
                <a:gridCol w="1661795"/>
                <a:gridCol w="4116070"/>
              </a:tblGrid>
              <a:tr h="44831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43" name="Combination 643"/>
          <p:cNvGrpSpPr/>
          <p:nvPr/>
        </p:nvGrpSpPr>
        <p:grpSpPr>
          <a:xfrm>
            <a:off x="487680" y="4712209"/>
            <a:ext cx="7264908" cy="448056"/>
            <a:chOff x="487680" y="4712209"/>
            <a:chExt cx="7264908" cy="448056"/>
          </a:xfrm>
        </p:grpSpPr>
        <p:sp>
          <p:nvSpPr>
            <p:cNvPr id="644" name="VectorPath 644"/>
            <p:cNvSpPr/>
            <p:nvPr/>
          </p:nvSpPr>
          <p:spPr>
            <a:xfrm>
              <a:off x="487680" y="4712209"/>
              <a:ext cx="1501140" cy="448056"/>
            </a:xfrm>
            <a:custGeom>
              <a:rect l="l" t="t" r="r" b="b"/>
              <a:pathLst>
                <a:path w="1501140" h="448056">
                  <a:moveTo>
                    <a:pt x="0" y="0"/>
                  </a:moveTo>
                  <a:lnTo>
                    <a:pt x="1501140" y="0"/>
                  </a:lnTo>
                  <a:lnTo>
                    <a:pt x="150114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45" name="VectorPath 645"/>
            <p:cNvSpPr/>
            <p:nvPr/>
          </p:nvSpPr>
          <p:spPr>
            <a:xfrm>
              <a:off x="1988820" y="4712209"/>
              <a:ext cx="1656588" cy="448056"/>
            </a:xfrm>
            <a:custGeom>
              <a:rect l="l" t="t" r="r" b="b"/>
              <a:pathLst>
                <a:path w="1656588" h="448056">
                  <a:moveTo>
                    <a:pt x="0" y="0"/>
                  </a:moveTo>
                  <a:lnTo>
                    <a:pt x="1656588" y="0"/>
                  </a:lnTo>
                  <a:lnTo>
                    <a:pt x="165658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46" name="VectorPath 646"/>
            <p:cNvSpPr/>
            <p:nvPr/>
          </p:nvSpPr>
          <p:spPr>
            <a:xfrm>
              <a:off x="3645408" y="4712209"/>
              <a:ext cx="4107180" cy="448056"/>
            </a:xfrm>
            <a:custGeom>
              <a:rect l="l" t="t" r="r" b="b"/>
              <a:pathLst>
                <a:path w="4107180" h="448056">
                  <a:moveTo>
                    <a:pt x="0" y="0"/>
                  </a:moveTo>
                  <a:lnTo>
                    <a:pt x="4107180" y="0"/>
                  </a:lnTo>
                  <a:lnTo>
                    <a:pt x="410718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647" name="TextBox647"/>
          <p:cNvSpPr txBox="1"/>
          <p:nvPr/>
        </p:nvSpPr>
        <p:spPr>
          <a:xfrm>
            <a:off x="597510" y="5194004"/>
            <a:ext cx="264287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648" name="TextBox648"/>
          <p:cNvSpPr txBox="1"/>
          <p:nvPr/>
        </p:nvSpPr>
        <p:spPr>
          <a:xfrm>
            <a:off x="2094839" y="5194004"/>
            <a:ext cx="374371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</a:t>
            </a:r>
          </a:p>
        </p:txBody>
      </p:sp>
      <p:sp>
        <p:nvSpPr>
          <p:cNvPr id="649" name="TextBox649"/>
          <p:cNvSpPr txBox="1"/>
          <p:nvPr/>
        </p:nvSpPr>
        <p:spPr>
          <a:xfrm>
            <a:off x="3747110" y="5206473"/>
            <a:ext cx="2552624" cy="2728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2380"/>
              </a:lnSpc>
            </a:pP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堆栈指针</a:t>
            </a:r>
            <a:r>
              <a:rPr baseline="0" lang="en-US" altLang="zh-CN" sz="1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(Stack</a:t>
            </a:r>
            <a:r>
              <a:rPr baseline="0" lang="en-US" altLang="zh-CN" sz="1750" kern="0" spc="-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Pointer)</a:t>
            </a:r>
          </a:p>
        </p:txBody>
      </p:sp>
      <p:graphicFrame>
        <p:nvGraphicFramePr>
          <p:cNvPr id="650" name="Table650"/>
          <p:cNvGraphicFramePr>
            <a:graphicFrameLocks noGrp="1"/>
          </p:cNvGraphicFramePr>
          <p:nvPr/>
        </p:nvGraphicFramePr>
        <p:xfrm>
          <a:off x="487642" y="5562626"/>
          <a:ext cx="7265671" cy="448310"/>
        </p:xfrm>
        <a:graphic>
          <a:graphicData uri="http://schemas.openxmlformats.org/drawingml/2006/table">
            <a:tbl>
              <a:tblPr firstRow="1" bandRow="1">
                <a:tableStyleId>{C6EC9340-4248-47B4-8680-3A606990685D}</a:tableStyleId>
              </a:tblPr>
              <a:tblGrid>
                <a:gridCol w="1497330"/>
                <a:gridCol w="1661795"/>
                <a:gridCol w="4106546"/>
              </a:tblGrid>
              <a:tr h="44831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1" name="TextBox651"/>
          <p:cNvSpPr txBox="1"/>
          <p:nvPr/>
        </p:nvSpPr>
        <p:spPr>
          <a:xfrm>
            <a:off x="7702550" y="2043861"/>
            <a:ext cx="3926840" cy="30599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221115" indent="0" eaLnBrk="0">
              <a:lnSpc>
                <a:spcPct val="151647"/>
              </a:lnSpc>
            </a:pPr>
            <a:r>
              <a:rPr lang="en-US" altLang="zh-CN" sz="2000" kern="0" spc="14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个</a:t>
            </a:r>
            <a:r>
              <a:rPr lang="en-US" altLang="zh-CN" sz="2000" kern="0" spc="14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  <a:r>
              <a:rPr lang="en-US" altLang="zh-CN" sz="2000" kern="0" spc="14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位通用寄存器</a:t>
            </a:r>
            <a:r>
              <a:rPr lang="en-US" altLang="zh-CN" sz="2000" kern="0" spc="14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$0</a:t>
            </a:r>
            <a:r>
              <a:rPr lang="en-US" altLang="zh-CN" sz="2000" kern="0" spc="13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~</a:t>
            </a:r>
            <a:r>
              <a:rPr lang="en-US" altLang="zh-CN" sz="2000" kern="0" spc="12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$31</a:t>
            </a:r>
            <a:r>
              <a:rPr baseline="0"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2000" kern="0">
                <a:latin typeface="SimHei" pitchFamily="49" charset="0"/>
                <a:ea typeface="SimHei" pitchFamily="49" charset="0"/>
                <a:cs typeface="SimHei" pitchFamily="49" charset="0"/>
              </a:rPr>
            </a:br>
            <a:r>
              <a:rPr lang="en-US" altLang="zh-CN" sz="2000" kern="0" spc="17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个</a:t>
            </a:r>
            <a:r>
              <a:rPr lang="en-US" altLang="zh-CN" sz="2000" kern="0" spc="17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  <a:r>
              <a:rPr lang="en-US" altLang="zh-CN" sz="2000" kern="0" spc="17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位单精度浮点寄存器</a:t>
            </a:r>
            <a:r>
              <a:rPr lang="en-US" altLang="zh-CN" sz="2000" kern="0" spc="16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250" kern="0" spc="160" baseline="0" b="1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000" kern="0" spc="16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-f</a:t>
            </a:r>
            <a:r>
              <a:rPr lang="en-US" altLang="zh-CN" sz="1250" kern="0" spc="160" baseline="0" b="1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31</a:t>
            </a:r>
            <a:r>
              <a:rPr baseline="0" lang="en-US" altLang="zh-CN" sz="1250" kern="0" spc="0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20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19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19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位乘、商寄存</a:t>
            </a:r>
            <a:r>
              <a:rPr lang="en-US" altLang="zh-CN" sz="2000" kern="0" spc="19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器</a:t>
            </a:r>
            <a:r>
              <a:rPr baseline="0" lang="en-US" altLang="zh-CN" sz="2000" kern="0" spc="20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000" kern="0" spc="18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</a:t>
            </a:r>
            <a:r>
              <a:rPr lang="en-US" altLang="zh-CN" sz="1875" kern="0" spc="275" baseline="-21333" b="1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baseline="-21333" lang="en-US" altLang="zh-CN" sz="1875" kern="0" spc="0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18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和</a:t>
            </a:r>
            <a:r>
              <a:rPr lang="en-US" altLang="zh-CN" sz="2000" kern="0" spc="18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</a:t>
            </a:r>
            <a:r>
              <a:rPr lang="en-US" altLang="zh-CN" sz="1875" kern="0" spc="275" baseline="-21333" b="1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0" marR="0" indent="0" eaLnBrk="0">
              <a:lnSpc>
                <a:spcPct val="14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15900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存器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PC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是单独的寄存器</a:t>
            </a:r>
          </a:p>
          <a:p>
            <a:pPr marL="0" marR="0" indent="0" eaLnBrk="0">
              <a:lnSpc>
                <a:spcPct val="16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1590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序</a:t>
            </a:r>
            <a:r>
              <a:rPr lang="en-US" altLang="zh-CN" sz="200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状态寄存器</a:t>
            </a:r>
          </a:p>
          <a:p>
            <a:pPr marL="0" marR="0" indent="0" eaLnBrk="0">
              <a:lnSpc>
                <a:spcPct val="152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0965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-V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也有类似的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个寄存器设置</a:t>
            </a:r>
          </a:p>
        </p:txBody>
      </p:sp>
      <p:graphicFrame>
        <p:nvGraphicFramePr>
          <p:cNvPr id="652" name="Table652"/>
          <p:cNvGraphicFramePr>
            <a:graphicFrameLocks noGrp="1"/>
          </p:cNvGraphicFramePr>
          <p:nvPr/>
        </p:nvGraphicFramePr>
        <p:xfrm>
          <a:off x="487820" y="1307516"/>
          <a:ext cx="7265670" cy="448310"/>
        </p:xfrm>
        <a:graphic>
          <a:graphicData uri="http://schemas.openxmlformats.org/drawingml/2006/table">
            <a:tbl>
              <a:tblPr firstRow="1" bandRow="1">
                <a:tableStyleId>{01AB2FFE-B549-4BE8-94D5-17A04DE8EFAF}</a:tableStyleId>
              </a:tblPr>
              <a:tblGrid>
                <a:gridCol w="1457325"/>
                <a:gridCol w="1659255"/>
                <a:gridCol w="4149090"/>
              </a:tblGrid>
              <a:tr h="448310">
                <a:tc>
                  <a:txBody>
                    <a:bodyPr/>
                    <a:lstStyle/>
                    <a:p>
                      <a:pPr marL="97155" marR="0" indent="0" eaLnBrk="0">
                        <a:lnSpc>
                          <a:spcPct val="101428"/>
                        </a:lnSpc>
                        <a:spcBef>
                          <a:spcPts val="347"/>
                        </a:spcBef>
                        <a:spcAft>
                          <a:spcPts val="68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635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347"/>
                        </a:spcBef>
                        <a:spcAft>
                          <a:spcPts val="68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zero</a:t>
                      </a:r>
                    </a:p>
                  </a:txBody>
                  <a:tcPr marL="6350" marR="6350" marT="635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6190"/>
                        </a:lnSpc>
                        <a:spcBef>
                          <a:spcPts val="347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固定值为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baseline="0" lang="en-US" altLang="zh-CN" sz="1750" kern="0" spc="-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硬件置位</a:t>
                      </a:r>
                    </a:p>
                  </a:txBody>
                  <a:tcPr marL="6350" marR="6350" marT="6350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3" name="TextBox653"/>
          <p:cNvSpPr txBox="1"/>
          <p:nvPr/>
        </p:nvSpPr>
        <p:spPr>
          <a:xfrm>
            <a:off x="597535" y="4342990"/>
            <a:ext cx="63086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6~27</a:t>
            </a:r>
          </a:p>
        </p:txBody>
      </p:sp>
      <p:sp>
        <p:nvSpPr>
          <p:cNvPr id="654" name="TextBox654"/>
          <p:cNvSpPr txBox="1"/>
          <p:nvPr/>
        </p:nvSpPr>
        <p:spPr>
          <a:xfrm>
            <a:off x="2085340" y="4342990"/>
            <a:ext cx="843585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$k0~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$k1</a:t>
            </a:r>
          </a:p>
        </p:txBody>
      </p:sp>
      <p:sp>
        <p:nvSpPr>
          <p:cNvPr id="655" name="TextBox655"/>
          <p:cNvSpPr txBox="1"/>
          <p:nvPr/>
        </p:nvSpPr>
        <p:spPr>
          <a:xfrm>
            <a:off x="3747135" y="4353553"/>
            <a:ext cx="297180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操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作系统保留，中断异常处理</a:t>
            </a:r>
          </a:p>
        </p:txBody>
      </p:sp>
      <p:graphicFrame>
        <p:nvGraphicFramePr>
          <p:cNvPr id="656" name="Table656"/>
          <p:cNvGraphicFramePr>
            <a:graphicFrameLocks noGrp="1"/>
          </p:cNvGraphicFramePr>
          <p:nvPr/>
        </p:nvGraphicFramePr>
        <p:xfrm>
          <a:off x="487667" y="4711599"/>
          <a:ext cx="7265671" cy="448310"/>
        </p:xfrm>
        <a:graphic>
          <a:graphicData uri="http://schemas.openxmlformats.org/drawingml/2006/table">
            <a:tbl>
              <a:tblPr firstRow="1" bandRow="1">
                <a:tableStyleId>{773F5049-B1A8-4665-A032-44BD5168B1FE}</a:tableStyleId>
              </a:tblPr>
              <a:tblGrid>
                <a:gridCol w="1501140"/>
                <a:gridCol w="1656715"/>
                <a:gridCol w="4107815"/>
              </a:tblGrid>
              <a:tr h="44831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57" name="Combination 657"/>
          <p:cNvGrpSpPr/>
          <p:nvPr/>
        </p:nvGrpSpPr>
        <p:grpSpPr>
          <a:xfrm>
            <a:off x="487680" y="5137404"/>
            <a:ext cx="7264908" cy="448056"/>
            <a:chOff x="487680" y="5137404"/>
            <a:chExt cx="7264908" cy="448056"/>
          </a:xfrm>
        </p:grpSpPr>
        <p:sp>
          <p:nvSpPr>
            <p:cNvPr id="658" name="VectorPath 658"/>
            <p:cNvSpPr/>
            <p:nvPr/>
          </p:nvSpPr>
          <p:spPr>
            <a:xfrm>
              <a:off x="487680" y="5137404"/>
              <a:ext cx="1496568" cy="448056"/>
            </a:xfrm>
            <a:custGeom>
              <a:rect l="l" t="t" r="r" b="b"/>
              <a:pathLst>
                <a:path w="1496568" h="448056">
                  <a:moveTo>
                    <a:pt x="0" y="0"/>
                  </a:moveTo>
                  <a:lnTo>
                    <a:pt x="1496568" y="0"/>
                  </a:lnTo>
                  <a:lnTo>
                    <a:pt x="149656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59" name="VectorPath 659"/>
            <p:cNvSpPr/>
            <p:nvPr/>
          </p:nvSpPr>
          <p:spPr>
            <a:xfrm>
              <a:off x="1984248" y="5137404"/>
              <a:ext cx="1653540" cy="448056"/>
            </a:xfrm>
            <a:custGeom>
              <a:rect l="l" t="t" r="r" b="b"/>
              <a:pathLst>
                <a:path w="1653540" h="448056">
                  <a:moveTo>
                    <a:pt x="0" y="0"/>
                  </a:moveTo>
                  <a:lnTo>
                    <a:pt x="1653540" y="0"/>
                  </a:lnTo>
                  <a:lnTo>
                    <a:pt x="165354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60" name="VectorPath 660"/>
            <p:cNvSpPr/>
            <p:nvPr/>
          </p:nvSpPr>
          <p:spPr>
            <a:xfrm>
              <a:off x="3637788" y="5137404"/>
              <a:ext cx="4114800" cy="448056"/>
            </a:xfrm>
            <a:custGeom>
              <a:rect l="l" t="t" r="r" b="b"/>
              <a:pathLst>
                <a:path w="4114800" h="448056">
                  <a:moveTo>
                    <a:pt x="0" y="0"/>
                  </a:moveTo>
                  <a:lnTo>
                    <a:pt x="4114800" y="0"/>
                  </a:lnTo>
                  <a:lnTo>
                    <a:pt x="411480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661" name="TextBox661"/>
          <p:cNvSpPr txBox="1"/>
          <p:nvPr/>
        </p:nvSpPr>
        <p:spPr>
          <a:xfrm>
            <a:off x="597522" y="4768490"/>
            <a:ext cx="270688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662" name="TextBox662"/>
          <p:cNvSpPr txBox="1"/>
          <p:nvPr/>
        </p:nvSpPr>
        <p:spPr>
          <a:xfrm>
            <a:off x="2098662" y="4768490"/>
            <a:ext cx="403581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gp</a:t>
            </a:r>
          </a:p>
        </p:txBody>
      </p:sp>
      <p:sp>
        <p:nvSpPr>
          <p:cNvPr id="663" name="TextBox663"/>
          <p:cNvSpPr txBox="1"/>
          <p:nvPr/>
        </p:nvSpPr>
        <p:spPr>
          <a:xfrm>
            <a:off x="3755378" y="4780960"/>
            <a:ext cx="2684068" cy="2728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2380"/>
              </a:lnSpc>
            </a:pP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全局指针</a:t>
            </a:r>
            <a:r>
              <a:rPr baseline="0" lang="en-US" altLang="zh-CN" sz="1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(Global</a:t>
            </a:r>
            <a:r>
              <a:rPr baseline="0" lang="en-US" altLang="zh-CN" sz="1750" kern="0" spc="-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Pointer)</a:t>
            </a:r>
          </a:p>
        </p:txBody>
      </p:sp>
      <p:graphicFrame>
        <p:nvGraphicFramePr>
          <p:cNvPr id="664" name="Table664"/>
          <p:cNvGraphicFramePr>
            <a:graphicFrameLocks noGrp="1"/>
          </p:cNvGraphicFramePr>
          <p:nvPr/>
        </p:nvGraphicFramePr>
        <p:xfrm>
          <a:off x="487655" y="5137112"/>
          <a:ext cx="7265671" cy="448310"/>
        </p:xfrm>
        <a:graphic>
          <a:graphicData uri="http://schemas.openxmlformats.org/drawingml/2006/table">
            <a:tbl>
              <a:tblPr firstRow="1" bandRow="1">
                <a:tableStyleId>{BC7F0A4C-34D3-4BA1-F601-2C1C2FD01D76}</a:tableStyleId>
              </a:tblPr>
              <a:tblGrid>
                <a:gridCol w="1497330"/>
                <a:gridCol w="1652270"/>
                <a:gridCol w="4116071"/>
              </a:tblGrid>
              <a:tr h="44831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65" name="Combination 665"/>
          <p:cNvGrpSpPr/>
          <p:nvPr/>
        </p:nvGrpSpPr>
        <p:grpSpPr>
          <a:xfrm>
            <a:off x="487680" y="3009900"/>
            <a:ext cx="7255764" cy="448056"/>
            <a:chOff x="487680" y="3009900"/>
            <a:chExt cx="7255764" cy="448056"/>
          </a:xfrm>
        </p:grpSpPr>
        <p:sp>
          <p:nvSpPr>
            <p:cNvPr id="666" name="VectorPath 666"/>
            <p:cNvSpPr/>
            <p:nvPr/>
          </p:nvSpPr>
          <p:spPr>
            <a:xfrm>
              <a:off x="487680" y="3009900"/>
              <a:ext cx="1446276" cy="448056"/>
            </a:xfrm>
            <a:custGeom>
              <a:rect l="l" t="t" r="r" b="b"/>
              <a:pathLst>
                <a:path w="1446276" h="448056">
                  <a:moveTo>
                    <a:pt x="0" y="0"/>
                  </a:moveTo>
                  <a:lnTo>
                    <a:pt x="1446276" y="0"/>
                  </a:lnTo>
                  <a:lnTo>
                    <a:pt x="1446276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67" name="VectorPath 667"/>
            <p:cNvSpPr/>
            <p:nvPr/>
          </p:nvSpPr>
          <p:spPr>
            <a:xfrm>
              <a:off x="1933956" y="3009900"/>
              <a:ext cx="1676400" cy="448056"/>
            </a:xfrm>
            <a:custGeom>
              <a:rect l="l" t="t" r="r" b="b"/>
              <a:pathLst>
                <a:path w="1676400" h="448056">
                  <a:moveTo>
                    <a:pt x="0" y="0"/>
                  </a:moveTo>
                  <a:lnTo>
                    <a:pt x="1676400" y="0"/>
                  </a:lnTo>
                  <a:lnTo>
                    <a:pt x="167640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68" name="VectorPath 668"/>
            <p:cNvSpPr/>
            <p:nvPr/>
          </p:nvSpPr>
          <p:spPr>
            <a:xfrm>
              <a:off x="3610356" y="3009900"/>
              <a:ext cx="4133088" cy="448056"/>
            </a:xfrm>
            <a:custGeom>
              <a:rect l="l" t="t" r="r" b="b"/>
              <a:pathLst>
                <a:path w="4133088" h="448056">
                  <a:moveTo>
                    <a:pt x="0" y="0"/>
                  </a:moveTo>
                  <a:lnTo>
                    <a:pt x="4133088" y="0"/>
                  </a:lnTo>
                  <a:lnTo>
                    <a:pt x="413308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sp>
        <p:nvSpPr>
          <p:cNvPr id="669" name="TextBox669"/>
          <p:cNvSpPr txBox="1"/>
          <p:nvPr/>
        </p:nvSpPr>
        <p:spPr>
          <a:xfrm>
            <a:off x="7142481" y="2043861"/>
            <a:ext cx="756920" cy="30478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0833"/>
              </a:lnSpc>
              <a:spcAft>
                <a:spcPts val="1921"/>
              </a:spcAft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00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  <a:p>
            <a:pPr marL="228600" marR="0" indent="-228600" eaLnBrk="0" lvl="0">
              <a:lnSpc>
                <a:spcPct val="100833"/>
              </a:lnSpc>
              <a:spcAft>
                <a:spcPts val="1921"/>
              </a:spcAft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00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  <a:p>
            <a:pPr marL="228600" marR="0" indent="-228600" eaLnBrk="0" lvl="0">
              <a:lnSpc>
                <a:spcPct val="104999"/>
              </a:lnSpc>
              <a:spcAft>
                <a:spcPts val="1826"/>
              </a:spcAft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000" kern="0" spc="-1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个</a:t>
            </a:r>
          </a:p>
          <a:p>
            <a:pPr marL="228600" marR="0" indent="-228600" eaLnBrk="0" lvl="0">
              <a:lnSpc>
                <a:spcPct val="103958"/>
              </a:lnSpc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000" kern="0" spc="-15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</a:t>
            </a:r>
            <a:r>
              <a:rPr lang="en-US" altLang="zh-CN" sz="2000" kern="0" spc="0" baseline="0" noProof="0" dirty="0" smtClean="0">
                <a:solidFill>
                  <a:srgbClr val="40404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序</a:t>
            </a:r>
          </a:p>
          <a:p>
            <a:pPr marL="0" marR="0" indent="0" eaLnBrk="0">
              <a:lnSpc>
                <a:spcPct val="152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03958"/>
              </a:lnSpc>
              <a:buClr>
                <a:srgbClr val="C00000"/>
              </a:buClr>
              <a:buFont typeface="Arial" panose="34" charset="0"/>
              <a:buChar char="●"/>
            </a:pPr>
            <a:r>
              <a:rPr lang="en-US" altLang="zh-CN" sz="2000" kern="0" spc="-15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无</a:t>
            </a:r>
            <a:r>
              <a:rPr lang="en-US" altLang="zh-CN" sz="200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</a:t>
            </a:r>
          </a:p>
          <a:p>
            <a:pPr marL="0" marR="0" indent="0" eaLnBrk="0">
              <a:lnSpc>
                <a:spcPct val="152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00000"/>
              </a:lnSpc>
              <a:buClr>
                <a:srgbClr val="404040"/>
              </a:buClr>
              <a:buFont typeface="Arial" panose="34" charset="0"/>
              <a:buChar char="●"/>
            </a:pPr>
            <a:r>
              <a:rPr lang="en-US" altLang="zh-CN" sz="2000" kern="0" spc="-5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-40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000" kern="0" spc="-25" baseline="0" noProof="0" dirty="0" smtClean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670" name="TextBox670"/>
          <p:cNvSpPr txBox="1"/>
          <p:nvPr/>
        </p:nvSpPr>
        <p:spPr>
          <a:xfrm>
            <a:off x="597497" y="5618882"/>
            <a:ext cx="277952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71" name="TextBox671"/>
          <p:cNvSpPr txBox="1"/>
          <p:nvPr/>
        </p:nvSpPr>
        <p:spPr>
          <a:xfrm>
            <a:off x="2094827" y="5618882"/>
            <a:ext cx="345161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fp</a:t>
            </a:r>
          </a:p>
        </p:txBody>
      </p:sp>
      <p:sp>
        <p:nvSpPr>
          <p:cNvPr id="672" name="TextBox672"/>
          <p:cNvSpPr txBox="1"/>
          <p:nvPr/>
        </p:nvSpPr>
        <p:spPr>
          <a:xfrm>
            <a:off x="3756622" y="5631352"/>
            <a:ext cx="2691689" cy="2728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2380"/>
              </a:lnSpc>
            </a:pP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帧指针</a:t>
            </a:r>
            <a:r>
              <a:rPr baseline="0" lang="en-US" altLang="zh-CN" sz="1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(Frame</a:t>
            </a:r>
            <a:r>
              <a:rPr baseline="0" lang="en-US" altLang="zh-CN" sz="1750" kern="0" spc="-15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Pointer)</a:t>
            </a:r>
          </a:p>
        </p:txBody>
      </p:sp>
      <p:graphicFrame>
        <p:nvGraphicFramePr>
          <p:cNvPr id="673" name="Table673"/>
          <p:cNvGraphicFramePr>
            <a:graphicFrameLocks noGrp="1"/>
          </p:cNvGraphicFramePr>
          <p:nvPr/>
        </p:nvGraphicFramePr>
        <p:xfrm>
          <a:off x="487642" y="5988127"/>
          <a:ext cx="7265671" cy="448310"/>
        </p:xfrm>
        <a:graphic>
          <a:graphicData uri="http://schemas.openxmlformats.org/drawingml/2006/table">
            <a:tbl>
              <a:tblPr firstRow="1" bandRow="1">
                <a:tableStyleId>{1B4A2182-8770-4AE2-29BA-329B41613EC3}</a:tableStyleId>
              </a:tblPr>
              <a:tblGrid>
                <a:gridCol w="1508760"/>
                <a:gridCol w="1664335"/>
                <a:gridCol w="4092576"/>
              </a:tblGrid>
              <a:tr h="448310">
                <a:tc>
                  <a:txBody>
                    <a:bodyPr/>
                    <a:lstStyle/>
                    <a:p>
                      <a:pPr marL="9715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1428"/>
                        </a:lnSpc>
                        <a:spcBef>
                          <a:spcPts val="342"/>
                        </a:spcBef>
                        <a:spcAft>
                          <a:spcPts val="68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ra</a:t>
                      </a:r>
                    </a:p>
                  </a:txBody>
                  <a:tcPr marL="6350" marR="6350" marT="6286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3505" marR="0" indent="0" eaLnBrk="0">
                        <a:lnSpc>
                          <a:spcPct val="106190"/>
                        </a:lnSpc>
                        <a:spcBef>
                          <a:spcPts val="441"/>
                        </a:spcBef>
                        <a:spcAft>
                          <a:spcPts val="540"/>
                        </a:spcAft>
                      </a:pP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函数返回地址</a:t>
                      </a:r>
                      <a:r>
                        <a:rPr baseline="0" lang="en-US" altLang="zh-CN" sz="1750" kern="0" spc="-15" noProof="0" dirty="0" smtClean="0"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 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(Return</a:t>
                      </a:r>
                      <a:r>
                        <a:rPr baseline="0" lang="en-US" altLang="zh-CN" sz="1750" kern="0" spc="-15" noProof="0" dirty="0" smtClean="0"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 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Address)</a:t>
                      </a:r>
                    </a:p>
                  </a:txBody>
                  <a:tcPr marL="6350" marR="6350" marT="7493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74" name="Combination 674"/>
          <p:cNvGrpSpPr/>
          <p:nvPr/>
        </p:nvGrpSpPr>
        <p:grpSpPr>
          <a:xfrm>
            <a:off x="487680" y="5562600"/>
            <a:ext cx="7264909" cy="873252"/>
            <a:chOff x="487680" y="5562600"/>
            <a:chExt cx="7264909" cy="873252"/>
          </a:xfrm>
        </p:grpSpPr>
        <p:sp>
          <p:nvSpPr>
            <p:cNvPr id="675" name="VectorPath 675"/>
            <p:cNvSpPr/>
            <p:nvPr/>
          </p:nvSpPr>
          <p:spPr>
            <a:xfrm>
              <a:off x="487680" y="5562600"/>
              <a:ext cx="1496568" cy="448056"/>
            </a:xfrm>
            <a:custGeom>
              <a:rect l="l" t="t" r="r" b="b"/>
              <a:pathLst>
                <a:path w="1496568" h="448056">
                  <a:moveTo>
                    <a:pt x="0" y="0"/>
                  </a:moveTo>
                  <a:lnTo>
                    <a:pt x="1496568" y="0"/>
                  </a:lnTo>
                  <a:lnTo>
                    <a:pt x="149656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76" name="VectorPath 676"/>
            <p:cNvSpPr/>
            <p:nvPr/>
          </p:nvSpPr>
          <p:spPr>
            <a:xfrm>
              <a:off x="1984248" y="5562600"/>
              <a:ext cx="1662684" cy="448056"/>
            </a:xfrm>
            <a:custGeom>
              <a:rect l="l" t="t" r="r" b="b"/>
              <a:pathLst>
                <a:path w="1662684" h="448056">
                  <a:moveTo>
                    <a:pt x="0" y="0"/>
                  </a:moveTo>
                  <a:lnTo>
                    <a:pt x="1662684" y="0"/>
                  </a:lnTo>
                  <a:lnTo>
                    <a:pt x="1662684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77" name="VectorPath 677"/>
            <p:cNvSpPr/>
            <p:nvPr/>
          </p:nvSpPr>
          <p:spPr>
            <a:xfrm>
              <a:off x="3646932" y="5562600"/>
              <a:ext cx="4105656" cy="448056"/>
            </a:xfrm>
            <a:custGeom>
              <a:rect l="l" t="t" r="r" b="b"/>
              <a:pathLst>
                <a:path w="4105656" h="448056">
                  <a:moveTo>
                    <a:pt x="0" y="0"/>
                  </a:moveTo>
                  <a:lnTo>
                    <a:pt x="4105656" y="0"/>
                  </a:lnTo>
                  <a:lnTo>
                    <a:pt x="4105656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78" name="VectorPath 678"/>
            <p:cNvSpPr/>
            <p:nvPr/>
          </p:nvSpPr>
          <p:spPr>
            <a:xfrm>
              <a:off x="487680" y="5987796"/>
              <a:ext cx="1508760" cy="448056"/>
            </a:xfrm>
            <a:custGeom>
              <a:rect l="l" t="t" r="r" b="b"/>
              <a:pathLst>
                <a:path w="1508760" h="448056">
                  <a:moveTo>
                    <a:pt x="0" y="0"/>
                  </a:moveTo>
                  <a:lnTo>
                    <a:pt x="1508760" y="0"/>
                  </a:lnTo>
                  <a:lnTo>
                    <a:pt x="150876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79" name="VectorPath 679"/>
            <p:cNvSpPr/>
            <p:nvPr/>
          </p:nvSpPr>
          <p:spPr>
            <a:xfrm>
              <a:off x="1996440" y="5987796"/>
              <a:ext cx="1664208" cy="448056"/>
            </a:xfrm>
            <a:custGeom>
              <a:rect l="l" t="t" r="r" b="b"/>
              <a:pathLst>
                <a:path w="1664208" h="448056">
                  <a:moveTo>
                    <a:pt x="0" y="0"/>
                  </a:moveTo>
                  <a:lnTo>
                    <a:pt x="1664208" y="0"/>
                  </a:lnTo>
                  <a:lnTo>
                    <a:pt x="1664208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80" name="VectorPath 680"/>
            <p:cNvSpPr/>
            <p:nvPr/>
          </p:nvSpPr>
          <p:spPr>
            <a:xfrm>
              <a:off x="3660648" y="5987796"/>
              <a:ext cx="4091940" cy="448056"/>
            </a:xfrm>
            <a:custGeom>
              <a:rect l="l" t="t" r="r" b="b"/>
              <a:pathLst>
                <a:path w="4091940" h="448056">
                  <a:moveTo>
                    <a:pt x="0" y="0"/>
                  </a:moveTo>
                  <a:lnTo>
                    <a:pt x="4091940" y="0"/>
                  </a:lnTo>
                  <a:lnTo>
                    <a:pt x="4091940" y="448056"/>
                  </a:lnTo>
                  <a:lnTo>
                    <a:pt x="0" y="44805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</p:spTree>
    <p:extLst>
      <p:ext uri="{3B59385E-D5CB-43B3-1330-7713DAA9848C}"/>
    </p:extLst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Combination 681"/>
          <p:cNvGrpSpPr/>
          <p:nvPr/>
        </p:nvGrpSpPr>
        <p:grpSpPr>
          <a:xfrm>
            <a:off x="3450654" y="1113269"/>
            <a:ext cx="5480786" cy="2651011"/>
            <a:chOff x="3450654" y="1113269"/>
            <a:chExt cx="5480786" cy="2651011"/>
          </a:xfrm>
        </p:grpSpPr>
        <p:sp>
          <p:nvSpPr>
            <p:cNvPr id="682" name="VectorPath 682"/>
            <p:cNvSpPr/>
            <p:nvPr/>
          </p:nvSpPr>
          <p:spPr>
            <a:xfrm>
              <a:off x="3456432" y="3451860"/>
              <a:ext cx="5468112" cy="306324"/>
            </a:xfrm>
            <a:custGeom>
              <a:rect l="l" t="t" r="r" b="b"/>
              <a:pathLst>
                <a:path w="5468112" h="306324">
                  <a:moveTo>
                    <a:pt x="0" y="0"/>
                  </a:moveTo>
                  <a:lnTo>
                    <a:pt x="5468112" y="0"/>
                  </a:lnTo>
                  <a:lnTo>
                    <a:pt x="5468112" y="306324"/>
                  </a:lnTo>
                  <a:lnTo>
                    <a:pt x="0" y="306324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83" name="VectorPath 683"/>
            <p:cNvSpPr/>
            <p:nvPr/>
          </p:nvSpPr>
          <p:spPr>
            <a:xfrm>
              <a:off x="3450654" y="3446145"/>
              <a:ext cx="5480786" cy="318135"/>
            </a:xfrm>
            <a:custGeom>
              <a:rect l="l" t="t" r="r" b="b"/>
              <a:pathLst>
                <a:path w="5480786" h="318135">
                  <a:moveTo>
                    <a:pt x="5476393" y="305"/>
                  </a:moveTo>
                  <a:lnTo>
                    <a:pt x="5478158" y="1207"/>
                  </a:lnTo>
                  <a:lnTo>
                    <a:pt x="5479567" y="2617"/>
                  </a:lnTo>
                  <a:lnTo>
                    <a:pt x="5480469" y="4382"/>
                  </a:lnTo>
                  <a:lnTo>
                    <a:pt x="5480787" y="6350"/>
                  </a:lnTo>
                  <a:lnTo>
                    <a:pt x="5480787" y="311785"/>
                  </a:lnTo>
                  <a:lnTo>
                    <a:pt x="5480469" y="313754"/>
                  </a:lnTo>
                  <a:lnTo>
                    <a:pt x="5479567" y="315519"/>
                  </a:lnTo>
                  <a:lnTo>
                    <a:pt x="5478158" y="316929"/>
                  </a:lnTo>
                  <a:lnTo>
                    <a:pt x="5476393" y="317831"/>
                  </a:lnTo>
                  <a:lnTo>
                    <a:pt x="5474438" y="318135"/>
                  </a:lnTo>
                  <a:lnTo>
                    <a:pt x="6350" y="318135"/>
                  </a:lnTo>
                  <a:lnTo>
                    <a:pt x="4394" y="317831"/>
                  </a:lnTo>
                  <a:lnTo>
                    <a:pt x="2616" y="316929"/>
                  </a:lnTo>
                  <a:lnTo>
                    <a:pt x="1219" y="315519"/>
                  </a:lnTo>
                  <a:lnTo>
                    <a:pt x="317" y="313754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7"/>
                  </a:lnTo>
                  <a:lnTo>
                    <a:pt x="2616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87" y="305435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4" name="VectorPath 684"/>
            <p:cNvSpPr/>
            <p:nvPr/>
          </p:nvSpPr>
          <p:spPr>
            <a:xfrm>
              <a:off x="3456432" y="3119628"/>
              <a:ext cx="5468112" cy="304800"/>
            </a:xfrm>
            <a:custGeom>
              <a:rect l="l" t="t" r="r" b="b"/>
              <a:pathLst>
                <a:path w="5468112" h="304800">
                  <a:moveTo>
                    <a:pt x="0" y="0"/>
                  </a:moveTo>
                  <a:lnTo>
                    <a:pt x="5468112" y="0"/>
                  </a:lnTo>
                  <a:lnTo>
                    <a:pt x="5468112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85" name="VectorPath 685"/>
            <p:cNvSpPr/>
            <p:nvPr/>
          </p:nvSpPr>
          <p:spPr>
            <a:xfrm>
              <a:off x="3450654" y="3112872"/>
              <a:ext cx="5480786" cy="318148"/>
            </a:xfrm>
            <a:custGeom>
              <a:rect l="l" t="t" r="r" b="b"/>
              <a:pathLst>
                <a:path w="5480786" h="318148">
                  <a:moveTo>
                    <a:pt x="5476393" y="318"/>
                  </a:moveTo>
                  <a:lnTo>
                    <a:pt x="5478158" y="1219"/>
                  </a:lnTo>
                  <a:lnTo>
                    <a:pt x="5479567" y="2629"/>
                  </a:lnTo>
                  <a:lnTo>
                    <a:pt x="5480469" y="4394"/>
                  </a:lnTo>
                  <a:lnTo>
                    <a:pt x="5480787" y="6350"/>
                  </a:lnTo>
                  <a:lnTo>
                    <a:pt x="5480787" y="311798"/>
                  </a:lnTo>
                  <a:lnTo>
                    <a:pt x="5480469" y="313753"/>
                  </a:lnTo>
                  <a:lnTo>
                    <a:pt x="5479567" y="315531"/>
                  </a:lnTo>
                  <a:lnTo>
                    <a:pt x="5478158" y="316928"/>
                  </a:lnTo>
                  <a:lnTo>
                    <a:pt x="5476393" y="317830"/>
                  </a:lnTo>
                  <a:lnTo>
                    <a:pt x="5474438" y="318148"/>
                  </a:lnTo>
                  <a:lnTo>
                    <a:pt x="6350" y="318148"/>
                  </a:lnTo>
                  <a:lnTo>
                    <a:pt x="4394" y="317830"/>
                  </a:lnTo>
                  <a:lnTo>
                    <a:pt x="2616" y="316928"/>
                  </a:lnTo>
                  <a:lnTo>
                    <a:pt x="1219" y="315531"/>
                  </a:lnTo>
                  <a:lnTo>
                    <a:pt x="317" y="313753"/>
                  </a:lnTo>
                  <a:lnTo>
                    <a:pt x="0" y="311798"/>
                  </a:lnTo>
                  <a:lnTo>
                    <a:pt x="0" y="6350"/>
                  </a:lnTo>
                  <a:lnTo>
                    <a:pt x="317" y="4394"/>
                  </a:lnTo>
                  <a:lnTo>
                    <a:pt x="1219" y="2629"/>
                  </a:lnTo>
                  <a:lnTo>
                    <a:pt x="2616" y="1219"/>
                  </a:lnTo>
                  <a:lnTo>
                    <a:pt x="4394" y="318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48"/>
                  </a:lnTo>
                  <a:lnTo>
                    <a:pt x="5468087" y="305448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6" name="VectorPath 686"/>
            <p:cNvSpPr/>
            <p:nvPr/>
          </p:nvSpPr>
          <p:spPr>
            <a:xfrm>
              <a:off x="3456432" y="2785872"/>
              <a:ext cx="5468112" cy="304800"/>
            </a:xfrm>
            <a:custGeom>
              <a:rect l="l" t="t" r="r" b="b"/>
              <a:pathLst>
                <a:path w="5468112" h="304800">
                  <a:moveTo>
                    <a:pt x="0" y="0"/>
                  </a:moveTo>
                  <a:lnTo>
                    <a:pt x="5468112" y="0"/>
                  </a:lnTo>
                  <a:lnTo>
                    <a:pt x="5468112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87" name="VectorPath 687"/>
            <p:cNvSpPr/>
            <p:nvPr/>
          </p:nvSpPr>
          <p:spPr>
            <a:xfrm>
              <a:off x="3450654" y="2779611"/>
              <a:ext cx="5480786" cy="318135"/>
            </a:xfrm>
            <a:custGeom>
              <a:rect l="l" t="t" r="r" b="b"/>
              <a:pathLst>
                <a:path w="5480786" h="318135">
                  <a:moveTo>
                    <a:pt x="5476393" y="305"/>
                  </a:moveTo>
                  <a:lnTo>
                    <a:pt x="5478158" y="1207"/>
                  </a:lnTo>
                  <a:lnTo>
                    <a:pt x="5479567" y="2616"/>
                  </a:lnTo>
                  <a:lnTo>
                    <a:pt x="5480469" y="4382"/>
                  </a:lnTo>
                  <a:lnTo>
                    <a:pt x="5480787" y="6350"/>
                  </a:lnTo>
                  <a:lnTo>
                    <a:pt x="5480787" y="311785"/>
                  </a:lnTo>
                  <a:lnTo>
                    <a:pt x="5480469" y="313754"/>
                  </a:lnTo>
                  <a:lnTo>
                    <a:pt x="5479567" y="315519"/>
                  </a:lnTo>
                  <a:lnTo>
                    <a:pt x="5478158" y="316929"/>
                  </a:lnTo>
                  <a:lnTo>
                    <a:pt x="5476393" y="317830"/>
                  </a:lnTo>
                  <a:lnTo>
                    <a:pt x="5474438" y="318135"/>
                  </a:lnTo>
                  <a:lnTo>
                    <a:pt x="6350" y="318135"/>
                  </a:lnTo>
                  <a:lnTo>
                    <a:pt x="4394" y="317830"/>
                  </a:lnTo>
                  <a:lnTo>
                    <a:pt x="2616" y="316929"/>
                  </a:lnTo>
                  <a:lnTo>
                    <a:pt x="1219" y="315519"/>
                  </a:lnTo>
                  <a:lnTo>
                    <a:pt x="317" y="313754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6"/>
                  </a:lnTo>
                  <a:lnTo>
                    <a:pt x="2616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87" y="305435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88" name="VectorPath 688"/>
            <p:cNvSpPr/>
            <p:nvPr/>
          </p:nvSpPr>
          <p:spPr>
            <a:xfrm>
              <a:off x="3456432" y="2452116"/>
              <a:ext cx="5468112" cy="306324"/>
            </a:xfrm>
            <a:custGeom>
              <a:rect l="l" t="t" r="r" b="b"/>
              <a:pathLst>
                <a:path w="5468112" h="306324">
                  <a:moveTo>
                    <a:pt x="0" y="0"/>
                  </a:moveTo>
                  <a:lnTo>
                    <a:pt x="5468112" y="0"/>
                  </a:lnTo>
                  <a:lnTo>
                    <a:pt x="5468112" y="306324"/>
                  </a:lnTo>
                  <a:lnTo>
                    <a:pt x="0" y="306324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89" name="VectorPath 689"/>
            <p:cNvSpPr/>
            <p:nvPr/>
          </p:nvSpPr>
          <p:spPr>
            <a:xfrm>
              <a:off x="3450654" y="2446338"/>
              <a:ext cx="5480786" cy="318148"/>
            </a:xfrm>
            <a:custGeom>
              <a:rect l="l" t="t" r="r" b="b"/>
              <a:pathLst>
                <a:path w="5480786" h="318148">
                  <a:moveTo>
                    <a:pt x="5476393" y="317"/>
                  </a:moveTo>
                  <a:lnTo>
                    <a:pt x="5478158" y="1219"/>
                  </a:lnTo>
                  <a:lnTo>
                    <a:pt x="5479567" y="2616"/>
                  </a:lnTo>
                  <a:lnTo>
                    <a:pt x="5480469" y="4394"/>
                  </a:lnTo>
                  <a:lnTo>
                    <a:pt x="5480787" y="6350"/>
                  </a:lnTo>
                  <a:lnTo>
                    <a:pt x="5480787" y="311798"/>
                  </a:lnTo>
                  <a:lnTo>
                    <a:pt x="5480469" y="313754"/>
                  </a:lnTo>
                  <a:lnTo>
                    <a:pt x="5479567" y="315519"/>
                  </a:lnTo>
                  <a:lnTo>
                    <a:pt x="5478158" y="316929"/>
                  </a:lnTo>
                  <a:lnTo>
                    <a:pt x="5476393" y="317830"/>
                  </a:lnTo>
                  <a:lnTo>
                    <a:pt x="5474438" y="318148"/>
                  </a:lnTo>
                  <a:lnTo>
                    <a:pt x="6350" y="318148"/>
                  </a:lnTo>
                  <a:lnTo>
                    <a:pt x="4394" y="317830"/>
                  </a:lnTo>
                  <a:lnTo>
                    <a:pt x="2616" y="316929"/>
                  </a:lnTo>
                  <a:lnTo>
                    <a:pt x="1219" y="315519"/>
                  </a:lnTo>
                  <a:lnTo>
                    <a:pt x="317" y="313754"/>
                  </a:lnTo>
                  <a:lnTo>
                    <a:pt x="0" y="311798"/>
                  </a:lnTo>
                  <a:lnTo>
                    <a:pt x="0" y="6350"/>
                  </a:lnTo>
                  <a:lnTo>
                    <a:pt x="317" y="4394"/>
                  </a:lnTo>
                  <a:lnTo>
                    <a:pt x="1219" y="2616"/>
                  </a:lnTo>
                  <a:lnTo>
                    <a:pt x="2616" y="1219"/>
                  </a:lnTo>
                  <a:lnTo>
                    <a:pt x="4394" y="317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48"/>
                  </a:lnTo>
                  <a:lnTo>
                    <a:pt x="5468087" y="305448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0" name="VectorPath 690"/>
            <p:cNvSpPr/>
            <p:nvPr/>
          </p:nvSpPr>
          <p:spPr>
            <a:xfrm>
              <a:off x="3456432" y="2119884"/>
              <a:ext cx="5468112" cy="304800"/>
            </a:xfrm>
            <a:custGeom>
              <a:rect l="l" t="t" r="r" b="b"/>
              <a:pathLst>
                <a:path w="5468112" h="304800">
                  <a:moveTo>
                    <a:pt x="0" y="0"/>
                  </a:moveTo>
                  <a:lnTo>
                    <a:pt x="5468112" y="0"/>
                  </a:lnTo>
                  <a:lnTo>
                    <a:pt x="5468112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91" name="VectorPath 691"/>
            <p:cNvSpPr/>
            <p:nvPr/>
          </p:nvSpPr>
          <p:spPr>
            <a:xfrm>
              <a:off x="3450654" y="2113077"/>
              <a:ext cx="5480786" cy="318135"/>
            </a:xfrm>
            <a:custGeom>
              <a:rect l="l" t="t" r="r" b="b"/>
              <a:pathLst>
                <a:path w="5480786" h="318135">
                  <a:moveTo>
                    <a:pt x="5476393" y="305"/>
                  </a:moveTo>
                  <a:lnTo>
                    <a:pt x="5478158" y="1207"/>
                  </a:lnTo>
                  <a:lnTo>
                    <a:pt x="5479567" y="2616"/>
                  </a:lnTo>
                  <a:lnTo>
                    <a:pt x="5480469" y="4382"/>
                  </a:lnTo>
                  <a:lnTo>
                    <a:pt x="5480787" y="6350"/>
                  </a:lnTo>
                  <a:lnTo>
                    <a:pt x="5480787" y="311785"/>
                  </a:lnTo>
                  <a:lnTo>
                    <a:pt x="5480469" y="313741"/>
                  </a:lnTo>
                  <a:lnTo>
                    <a:pt x="5479567" y="315519"/>
                  </a:lnTo>
                  <a:lnTo>
                    <a:pt x="5478158" y="316916"/>
                  </a:lnTo>
                  <a:lnTo>
                    <a:pt x="5476393" y="317817"/>
                  </a:lnTo>
                  <a:lnTo>
                    <a:pt x="5474438" y="318135"/>
                  </a:lnTo>
                  <a:lnTo>
                    <a:pt x="6350" y="318135"/>
                  </a:lnTo>
                  <a:lnTo>
                    <a:pt x="4394" y="317817"/>
                  </a:lnTo>
                  <a:lnTo>
                    <a:pt x="2616" y="316916"/>
                  </a:lnTo>
                  <a:lnTo>
                    <a:pt x="1219" y="315519"/>
                  </a:lnTo>
                  <a:lnTo>
                    <a:pt x="317" y="313741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6"/>
                  </a:lnTo>
                  <a:lnTo>
                    <a:pt x="2616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87" y="305435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2" name="VectorPath 692"/>
            <p:cNvSpPr/>
            <p:nvPr/>
          </p:nvSpPr>
          <p:spPr>
            <a:xfrm>
              <a:off x="3456432" y="1786128"/>
              <a:ext cx="5468112" cy="304800"/>
            </a:xfrm>
            <a:custGeom>
              <a:rect l="l" t="t" r="r" b="b"/>
              <a:pathLst>
                <a:path w="5468112" h="304800">
                  <a:moveTo>
                    <a:pt x="0" y="0"/>
                  </a:moveTo>
                  <a:lnTo>
                    <a:pt x="5468112" y="0"/>
                  </a:lnTo>
                  <a:lnTo>
                    <a:pt x="5468112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93" name="VectorPath 693"/>
            <p:cNvSpPr/>
            <p:nvPr/>
          </p:nvSpPr>
          <p:spPr>
            <a:xfrm>
              <a:off x="3450654" y="1779803"/>
              <a:ext cx="5480786" cy="318135"/>
            </a:xfrm>
            <a:custGeom>
              <a:rect l="l" t="t" r="r" b="b"/>
              <a:pathLst>
                <a:path w="5480786" h="318135">
                  <a:moveTo>
                    <a:pt x="5476393" y="317"/>
                  </a:moveTo>
                  <a:lnTo>
                    <a:pt x="5478158" y="1219"/>
                  </a:lnTo>
                  <a:lnTo>
                    <a:pt x="5479567" y="2616"/>
                  </a:lnTo>
                  <a:lnTo>
                    <a:pt x="5480469" y="4394"/>
                  </a:lnTo>
                  <a:lnTo>
                    <a:pt x="5480787" y="6350"/>
                  </a:lnTo>
                  <a:lnTo>
                    <a:pt x="5480787" y="311785"/>
                  </a:lnTo>
                  <a:lnTo>
                    <a:pt x="5480469" y="313753"/>
                  </a:lnTo>
                  <a:lnTo>
                    <a:pt x="5479567" y="315519"/>
                  </a:lnTo>
                  <a:lnTo>
                    <a:pt x="5478158" y="316928"/>
                  </a:lnTo>
                  <a:lnTo>
                    <a:pt x="5476393" y="317830"/>
                  </a:lnTo>
                  <a:lnTo>
                    <a:pt x="5474438" y="318135"/>
                  </a:lnTo>
                  <a:lnTo>
                    <a:pt x="6350" y="318135"/>
                  </a:lnTo>
                  <a:lnTo>
                    <a:pt x="4394" y="317830"/>
                  </a:lnTo>
                  <a:lnTo>
                    <a:pt x="2616" y="316928"/>
                  </a:lnTo>
                  <a:lnTo>
                    <a:pt x="1219" y="315519"/>
                  </a:lnTo>
                  <a:lnTo>
                    <a:pt x="317" y="313753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17" y="4394"/>
                  </a:lnTo>
                  <a:lnTo>
                    <a:pt x="1219" y="2616"/>
                  </a:lnTo>
                  <a:lnTo>
                    <a:pt x="2616" y="1219"/>
                  </a:lnTo>
                  <a:lnTo>
                    <a:pt x="4394" y="317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87" y="305435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4" name="VectorPath 694"/>
            <p:cNvSpPr/>
            <p:nvPr/>
          </p:nvSpPr>
          <p:spPr>
            <a:xfrm>
              <a:off x="3456432" y="1452372"/>
              <a:ext cx="5468112" cy="306324"/>
            </a:xfrm>
            <a:custGeom>
              <a:rect l="l" t="t" r="r" b="b"/>
              <a:pathLst>
                <a:path w="5468112" h="306324">
                  <a:moveTo>
                    <a:pt x="0" y="0"/>
                  </a:moveTo>
                  <a:lnTo>
                    <a:pt x="5468112" y="0"/>
                  </a:lnTo>
                  <a:lnTo>
                    <a:pt x="5468112" y="306324"/>
                  </a:lnTo>
                  <a:lnTo>
                    <a:pt x="0" y="306324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95" name="VectorPath 695"/>
            <p:cNvSpPr/>
            <p:nvPr/>
          </p:nvSpPr>
          <p:spPr>
            <a:xfrm>
              <a:off x="3450654" y="1446543"/>
              <a:ext cx="5480786" cy="318135"/>
            </a:xfrm>
            <a:custGeom>
              <a:rect l="l" t="t" r="r" b="b"/>
              <a:pathLst>
                <a:path w="5480786" h="318135">
                  <a:moveTo>
                    <a:pt x="5476393" y="305"/>
                  </a:moveTo>
                  <a:lnTo>
                    <a:pt x="5478158" y="1206"/>
                  </a:lnTo>
                  <a:lnTo>
                    <a:pt x="5479567" y="2616"/>
                  </a:lnTo>
                  <a:lnTo>
                    <a:pt x="5480469" y="4381"/>
                  </a:lnTo>
                  <a:lnTo>
                    <a:pt x="5480787" y="6350"/>
                  </a:lnTo>
                  <a:lnTo>
                    <a:pt x="5480787" y="311785"/>
                  </a:lnTo>
                  <a:lnTo>
                    <a:pt x="5480469" y="313741"/>
                  </a:lnTo>
                  <a:lnTo>
                    <a:pt x="5479567" y="315519"/>
                  </a:lnTo>
                  <a:lnTo>
                    <a:pt x="5478158" y="316916"/>
                  </a:lnTo>
                  <a:lnTo>
                    <a:pt x="5476393" y="317817"/>
                  </a:lnTo>
                  <a:lnTo>
                    <a:pt x="5474438" y="318135"/>
                  </a:lnTo>
                  <a:lnTo>
                    <a:pt x="6350" y="318135"/>
                  </a:lnTo>
                  <a:lnTo>
                    <a:pt x="4394" y="317817"/>
                  </a:lnTo>
                  <a:lnTo>
                    <a:pt x="2616" y="316916"/>
                  </a:lnTo>
                  <a:lnTo>
                    <a:pt x="1219" y="315519"/>
                  </a:lnTo>
                  <a:lnTo>
                    <a:pt x="317" y="313741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17" y="4381"/>
                  </a:lnTo>
                  <a:lnTo>
                    <a:pt x="1219" y="2616"/>
                  </a:lnTo>
                  <a:lnTo>
                    <a:pt x="2616" y="1206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87" y="305435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6" name="VectorPath 696"/>
            <p:cNvSpPr/>
            <p:nvPr/>
          </p:nvSpPr>
          <p:spPr>
            <a:xfrm>
              <a:off x="3456432" y="1120140"/>
              <a:ext cx="5468112" cy="304800"/>
            </a:xfrm>
            <a:custGeom>
              <a:rect l="l" t="t" r="r" b="b"/>
              <a:pathLst>
                <a:path w="5468112" h="304800">
                  <a:moveTo>
                    <a:pt x="0" y="0"/>
                  </a:moveTo>
                  <a:lnTo>
                    <a:pt x="5468112" y="0"/>
                  </a:lnTo>
                  <a:lnTo>
                    <a:pt x="5468112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697" name="VectorPath 697"/>
            <p:cNvSpPr/>
            <p:nvPr/>
          </p:nvSpPr>
          <p:spPr>
            <a:xfrm>
              <a:off x="3450654" y="1113269"/>
              <a:ext cx="5480786" cy="318135"/>
            </a:xfrm>
            <a:custGeom>
              <a:rect l="l" t="t" r="r" b="b"/>
              <a:pathLst>
                <a:path w="5480786" h="318135">
                  <a:moveTo>
                    <a:pt x="5476393" y="305"/>
                  </a:moveTo>
                  <a:lnTo>
                    <a:pt x="5478158" y="1207"/>
                  </a:lnTo>
                  <a:lnTo>
                    <a:pt x="5479567" y="2616"/>
                  </a:lnTo>
                  <a:lnTo>
                    <a:pt x="5480469" y="4382"/>
                  </a:lnTo>
                  <a:lnTo>
                    <a:pt x="5480787" y="6350"/>
                  </a:lnTo>
                  <a:lnTo>
                    <a:pt x="5480787" y="311785"/>
                  </a:lnTo>
                  <a:lnTo>
                    <a:pt x="5480469" y="313754"/>
                  </a:lnTo>
                  <a:lnTo>
                    <a:pt x="5479567" y="315519"/>
                  </a:lnTo>
                  <a:lnTo>
                    <a:pt x="5478158" y="316929"/>
                  </a:lnTo>
                  <a:lnTo>
                    <a:pt x="5476393" y="317830"/>
                  </a:lnTo>
                  <a:lnTo>
                    <a:pt x="5474438" y="318135"/>
                  </a:lnTo>
                  <a:lnTo>
                    <a:pt x="6350" y="318135"/>
                  </a:lnTo>
                  <a:lnTo>
                    <a:pt x="4394" y="317830"/>
                  </a:lnTo>
                  <a:lnTo>
                    <a:pt x="2616" y="316929"/>
                  </a:lnTo>
                  <a:lnTo>
                    <a:pt x="1219" y="315519"/>
                  </a:lnTo>
                  <a:lnTo>
                    <a:pt x="317" y="313754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6"/>
                  </a:lnTo>
                  <a:lnTo>
                    <a:pt x="2616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5474438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87" y="305435"/>
                  </a:lnTo>
                  <a:lnTo>
                    <a:pt x="546808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698" name="VectorPath 698"/>
            <p:cNvSpPr/>
            <p:nvPr/>
          </p:nvSpPr>
          <p:spPr>
            <a:xfrm>
              <a:off x="6242304" y="1146048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699" name="VectorPath 699"/>
            <p:cNvSpPr/>
            <p:nvPr/>
          </p:nvSpPr>
          <p:spPr>
            <a:xfrm>
              <a:off x="6236310" y="1138987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52" y="317"/>
                  </a:moveTo>
                  <a:lnTo>
                    <a:pt x="2657830" y="1219"/>
                  </a:lnTo>
                  <a:lnTo>
                    <a:pt x="2659227" y="2629"/>
                  </a:lnTo>
                  <a:lnTo>
                    <a:pt x="2660130" y="4394"/>
                  </a:lnTo>
                  <a:lnTo>
                    <a:pt x="2660448" y="6350"/>
                  </a:lnTo>
                  <a:lnTo>
                    <a:pt x="2660448" y="265468"/>
                  </a:lnTo>
                  <a:lnTo>
                    <a:pt x="2660130" y="267437"/>
                  </a:lnTo>
                  <a:lnTo>
                    <a:pt x="2659227" y="269202"/>
                  </a:lnTo>
                  <a:lnTo>
                    <a:pt x="2657830" y="270612"/>
                  </a:lnTo>
                  <a:lnTo>
                    <a:pt x="2656052" y="271513"/>
                  </a:lnTo>
                  <a:lnTo>
                    <a:pt x="2654098" y="271818"/>
                  </a:lnTo>
                  <a:lnTo>
                    <a:pt x="6350" y="271818"/>
                  </a:lnTo>
                  <a:lnTo>
                    <a:pt x="4381" y="271513"/>
                  </a:lnTo>
                  <a:lnTo>
                    <a:pt x="2616" y="270612"/>
                  </a:lnTo>
                  <a:lnTo>
                    <a:pt x="1207" y="269202"/>
                  </a:lnTo>
                  <a:lnTo>
                    <a:pt x="305" y="267437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05" y="4394"/>
                  </a:lnTo>
                  <a:lnTo>
                    <a:pt x="1207" y="2629"/>
                  </a:lnTo>
                  <a:lnTo>
                    <a:pt x="2616" y="1219"/>
                  </a:lnTo>
                  <a:lnTo>
                    <a:pt x="4381" y="317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8" y="259118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0" name="VectorPath 700"/>
            <p:cNvSpPr/>
            <p:nvPr/>
          </p:nvSpPr>
          <p:spPr>
            <a:xfrm>
              <a:off x="6242304" y="1478280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01" name="VectorPath 701"/>
            <p:cNvSpPr/>
            <p:nvPr/>
          </p:nvSpPr>
          <p:spPr>
            <a:xfrm>
              <a:off x="6236310" y="1472260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65" y="305"/>
                  </a:moveTo>
                  <a:lnTo>
                    <a:pt x="2657830" y="1207"/>
                  </a:lnTo>
                  <a:lnTo>
                    <a:pt x="2659241" y="2617"/>
                  </a:lnTo>
                  <a:lnTo>
                    <a:pt x="2660142" y="4382"/>
                  </a:lnTo>
                  <a:lnTo>
                    <a:pt x="2660448" y="6350"/>
                  </a:lnTo>
                  <a:lnTo>
                    <a:pt x="2660448" y="265468"/>
                  </a:lnTo>
                  <a:lnTo>
                    <a:pt x="2660142" y="267424"/>
                  </a:lnTo>
                  <a:lnTo>
                    <a:pt x="2659241" y="269202"/>
                  </a:lnTo>
                  <a:lnTo>
                    <a:pt x="2657830" y="270599"/>
                  </a:lnTo>
                  <a:lnTo>
                    <a:pt x="2656065" y="271501"/>
                  </a:lnTo>
                  <a:lnTo>
                    <a:pt x="2654098" y="271818"/>
                  </a:lnTo>
                  <a:lnTo>
                    <a:pt x="6350" y="271818"/>
                  </a:lnTo>
                  <a:lnTo>
                    <a:pt x="4381" y="271501"/>
                  </a:lnTo>
                  <a:lnTo>
                    <a:pt x="2616" y="270599"/>
                  </a:lnTo>
                  <a:lnTo>
                    <a:pt x="1207" y="269202"/>
                  </a:lnTo>
                  <a:lnTo>
                    <a:pt x="305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05" y="4382"/>
                  </a:lnTo>
                  <a:lnTo>
                    <a:pt x="1207" y="2617"/>
                  </a:lnTo>
                  <a:lnTo>
                    <a:pt x="2616" y="1207"/>
                  </a:lnTo>
                  <a:lnTo>
                    <a:pt x="4381" y="305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8" y="259118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2" name="VectorPath 702"/>
            <p:cNvSpPr/>
            <p:nvPr/>
          </p:nvSpPr>
          <p:spPr>
            <a:xfrm>
              <a:off x="6242304" y="1812036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03" name="VectorPath 703"/>
            <p:cNvSpPr/>
            <p:nvPr/>
          </p:nvSpPr>
          <p:spPr>
            <a:xfrm>
              <a:off x="6236310" y="1805534"/>
              <a:ext cx="2660447" cy="271806"/>
            </a:xfrm>
            <a:custGeom>
              <a:rect l="l" t="t" r="r" b="b"/>
              <a:pathLst>
                <a:path w="2660447" h="271806">
                  <a:moveTo>
                    <a:pt x="2656065" y="305"/>
                  </a:moveTo>
                  <a:lnTo>
                    <a:pt x="2657830" y="1207"/>
                  </a:lnTo>
                  <a:lnTo>
                    <a:pt x="2659241" y="2617"/>
                  </a:lnTo>
                  <a:lnTo>
                    <a:pt x="2660142" y="4382"/>
                  </a:lnTo>
                  <a:lnTo>
                    <a:pt x="2660448" y="6350"/>
                  </a:lnTo>
                  <a:lnTo>
                    <a:pt x="2660448" y="265456"/>
                  </a:lnTo>
                  <a:lnTo>
                    <a:pt x="2660142" y="267424"/>
                  </a:lnTo>
                  <a:lnTo>
                    <a:pt x="2659241" y="269189"/>
                  </a:lnTo>
                  <a:lnTo>
                    <a:pt x="2657830" y="270599"/>
                  </a:lnTo>
                  <a:lnTo>
                    <a:pt x="2656065" y="271501"/>
                  </a:lnTo>
                  <a:lnTo>
                    <a:pt x="2654098" y="271806"/>
                  </a:lnTo>
                  <a:lnTo>
                    <a:pt x="6350" y="271806"/>
                  </a:lnTo>
                  <a:lnTo>
                    <a:pt x="4381" y="271501"/>
                  </a:lnTo>
                  <a:lnTo>
                    <a:pt x="2616" y="270599"/>
                  </a:lnTo>
                  <a:lnTo>
                    <a:pt x="1207" y="269189"/>
                  </a:lnTo>
                  <a:lnTo>
                    <a:pt x="305" y="267424"/>
                  </a:lnTo>
                  <a:lnTo>
                    <a:pt x="0" y="265456"/>
                  </a:lnTo>
                  <a:lnTo>
                    <a:pt x="0" y="6350"/>
                  </a:lnTo>
                  <a:lnTo>
                    <a:pt x="305" y="4382"/>
                  </a:lnTo>
                  <a:lnTo>
                    <a:pt x="1207" y="2617"/>
                  </a:lnTo>
                  <a:lnTo>
                    <a:pt x="2616" y="1207"/>
                  </a:lnTo>
                  <a:lnTo>
                    <a:pt x="4381" y="305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06"/>
                  </a:lnTo>
                  <a:lnTo>
                    <a:pt x="2647748" y="259106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4" name="VectorPath 704"/>
            <p:cNvSpPr/>
            <p:nvPr/>
          </p:nvSpPr>
          <p:spPr>
            <a:xfrm>
              <a:off x="6242304" y="2145792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05" name="VectorPath 705"/>
            <p:cNvSpPr/>
            <p:nvPr/>
          </p:nvSpPr>
          <p:spPr>
            <a:xfrm>
              <a:off x="6236310" y="2138794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65" y="318"/>
                  </a:moveTo>
                  <a:lnTo>
                    <a:pt x="2657830" y="1219"/>
                  </a:lnTo>
                  <a:lnTo>
                    <a:pt x="2659241" y="2616"/>
                  </a:lnTo>
                  <a:lnTo>
                    <a:pt x="2660142" y="4394"/>
                  </a:lnTo>
                  <a:lnTo>
                    <a:pt x="2660448" y="6350"/>
                  </a:lnTo>
                  <a:lnTo>
                    <a:pt x="2660448" y="265468"/>
                  </a:lnTo>
                  <a:lnTo>
                    <a:pt x="2660142" y="267424"/>
                  </a:lnTo>
                  <a:lnTo>
                    <a:pt x="2659241" y="269202"/>
                  </a:lnTo>
                  <a:lnTo>
                    <a:pt x="2657830" y="270599"/>
                  </a:lnTo>
                  <a:lnTo>
                    <a:pt x="2656065" y="271501"/>
                  </a:lnTo>
                  <a:lnTo>
                    <a:pt x="2654098" y="271818"/>
                  </a:lnTo>
                  <a:lnTo>
                    <a:pt x="6350" y="271818"/>
                  </a:lnTo>
                  <a:lnTo>
                    <a:pt x="4381" y="271501"/>
                  </a:lnTo>
                  <a:lnTo>
                    <a:pt x="2616" y="270599"/>
                  </a:lnTo>
                  <a:lnTo>
                    <a:pt x="1207" y="269202"/>
                  </a:lnTo>
                  <a:lnTo>
                    <a:pt x="305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05" y="4394"/>
                  </a:lnTo>
                  <a:lnTo>
                    <a:pt x="1207" y="2616"/>
                  </a:lnTo>
                  <a:lnTo>
                    <a:pt x="2616" y="1219"/>
                  </a:lnTo>
                  <a:lnTo>
                    <a:pt x="4381" y="318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8" y="259118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6" name="VectorPath 706"/>
            <p:cNvSpPr/>
            <p:nvPr/>
          </p:nvSpPr>
          <p:spPr>
            <a:xfrm>
              <a:off x="6242304" y="2478024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07" name="VectorPath 707"/>
            <p:cNvSpPr/>
            <p:nvPr/>
          </p:nvSpPr>
          <p:spPr>
            <a:xfrm>
              <a:off x="6236310" y="2472068"/>
              <a:ext cx="2660447" cy="271806"/>
            </a:xfrm>
            <a:custGeom>
              <a:rect l="l" t="t" r="r" b="b"/>
              <a:pathLst>
                <a:path w="2660447" h="271806">
                  <a:moveTo>
                    <a:pt x="2656052" y="305"/>
                  </a:moveTo>
                  <a:lnTo>
                    <a:pt x="2657830" y="1206"/>
                  </a:lnTo>
                  <a:lnTo>
                    <a:pt x="2659227" y="2616"/>
                  </a:lnTo>
                  <a:lnTo>
                    <a:pt x="2660130" y="4381"/>
                  </a:lnTo>
                  <a:lnTo>
                    <a:pt x="2660448" y="6350"/>
                  </a:lnTo>
                  <a:lnTo>
                    <a:pt x="2660448" y="265455"/>
                  </a:lnTo>
                  <a:lnTo>
                    <a:pt x="2660130" y="267424"/>
                  </a:lnTo>
                  <a:lnTo>
                    <a:pt x="2659227" y="269189"/>
                  </a:lnTo>
                  <a:lnTo>
                    <a:pt x="2657830" y="270599"/>
                  </a:lnTo>
                  <a:lnTo>
                    <a:pt x="2656052" y="271501"/>
                  </a:lnTo>
                  <a:lnTo>
                    <a:pt x="2654098" y="271805"/>
                  </a:lnTo>
                  <a:lnTo>
                    <a:pt x="6350" y="271805"/>
                  </a:lnTo>
                  <a:lnTo>
                    <a:pt x="4381" y="271501"/>
                  </a:lnTo>
                  <a:lnTo>
                    <a:pt x="2616" y="270599"/>
                  </a:lnTo>
                  <a:lnTo>
                    <a:pt x="1207" y="269189"/>
                  </a:lnTo>
                  <a:lnTo>
                    <a:pt x="305" y="267424"/>
                  </a:lnTo>
                  <a:lnTo>
                    <a:pt x="0" y="265455"/>
                  </a:lnTo>
                  <a:lnTo>
                    <a:pt x="0" y="6350"/>
                  </a:lnTo>
                  <a:lnTo>
                    <a:pt x="305" y="4381"/>
                  </a:lnTo>
                  <a:lnTo>
                    <a:pt x="1207" y="2616"/>
                  </a:lnTo>
                  <a:lnTo>
                    <a:pt x="2616" y="1206"/>
                  </a:lnTo>
                  <a:lnTo>
                    <a:pt x="4381" y="305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05"/>
                  </a:lnTo>
                  <a:lnTo>
                    <a:pt x="2647748" y="259105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08" name="VectorPath 708"/>
            <p:cNvSpPr/>
            <p:nvPr/>
          </p:nvSpPr>
          <p:spPr>
            <a:xfrm>
              <a:off x="6242304" y="2811780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09" name="VectorPath 709"/>
            <p:cNvSpPr/>
            <p:nvPr/>
          </p:nvSpPr>
          <p:spPr>
            <a:xfrm>
              <a:off x="6236310" y="2805329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52" y="317"/>
                  </a:moveTo>
                  <a:lnTo>
                    <a:pt x="2657830" y="1219"/>
                  </a:lnTo>
                  <a:lnTo>
                    <a:pt x="2659227" y="2617"/>
                  </a:lnTo>
                  <a:lnTo>
                    <a:pt x="2660130" y="4394"/>
                  </a:lnTo>
                  <a:lnTo>
                    <a:pt x="2660448" y="6350"/>
                  </a:lnTo>
                  <a:lnTo>
                    <a:pt x="2660448" y="265468"/>
                  </a:lnTo>
                  <a:lnTo>
                    <a:pt x="2660130" y="267424"/>
                  </a:lnTo>
                  <a:lnTo>
                    <a:pt x="2659227" y="269202"/>
                  </a:lnTo>
                  <a:lnTo>
                    <a:pt x="2657830" y="270599"/>
                  </a:lnTo>
                  <a:lnTo>
                    <a:pt x="2656052" y="271501"/>
                  </a:lnTo>
                  <a:lnTo>
                    <a:pt x="2654098" y="271818"/>
                  </a:lnTo>
                  <a:lnTo>
                    <a:pt x="6350" y="271818"/>
                  </a:lnTo>
                  <a:lnTo>
                    <a:pt x="4381" y="271501"/>
                  </a:lnTo>
                  <a:lnTo>
                    <a:pt x="2616" y="270599"/>
                  </a:lnTo>
                  <a:lnTo>
                    <a:pt x="1207" y="269202"/>
                  </a:lnTo>
                  <a:lnTo>
                    <a:pt x="305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05" y="4394"/>
                  </a:lnTo>
                  <a:lnTo>
                    <a:pt x="1207" y="2617"/>
                  </a:lnTo>
                  <a:lnTo>
                    <a:pt x="2616" y="1219"/>
                  </a:lnTo>
                  <a:lnTo>
                    <a:pt x="4381" y="317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8" y="259118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10" name="VectorPath 710"/>
            <p:cNvSpPr/>
            <p:nvPr/>
          </p:nvSpPr>
          <p:spPr>
            <a:xfrm>
              <a:off x="6242304" y="3145536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11" name="VectorPath 711"/>
            <p:cNvSpPr/>
            <p:nvPr/>
          </p:nvSpPr>
          <p:spPr>
            <a:xfrm>
              <a:off x="6236310" y="3138602"/>
              <a:ext cx="2660447" cy="271806"/>
            </a:xfrm>
            <a:custGeom>
              <a:rect l="l" t="t" r="r" b="b"/>
              <a:pathLst>
                <a:path w="2660447" h="271806">
                  <a:moveTo>
                    <a:pt x="2656052" y="305"/>
                  </a:moveTo>
                  <a:lnTo>
                    <a:pt x="2657830" y="1207"/>
                  </a:lnTo>
                  <a:lnTo>
                    <a:pt x="2659227" y="2616"/>
                  </a:lnTo>
                  <a:lnTo>
                    <a:pt x="2660130" y="4382"/>
                  </a:lnTo>
                  <a:lnTo>
                    <a:pt x="2660448" y="6350"/>
                  </a:lnTo>
                  <a:lnTo>
                    <a:pt x="2660448" y="265456"/>
                  </a:lnTo>
                  <a:lnTo>
                    <a:pt x="2660130" y="267424"/>
                  </a:lnTo>
                  <a:lnTo>
                    <a:pt x="2659227" y="269189"/>
                  </a:lnTo>
                  <a:lnTo>
                    <a:pt x="2657830" y="270599"/>
                  </a:lnTo>
                  <a:lnTo>
                    <a:pt x="2656052" y="271501"/>
                  </a:lnTo>
                  <a:lnTo>
                    <a:pt x="2654098" y="271806"/>
                  </a:lnTo>
                  <a:lnTo>
                    <a:pt x="6350" y="271806"/>
                  </a:lnTo>
                  <a:lnTo>
                    <a:pt x="4381" y="271501"/>
                  </a:lnTo>
                  <a:lnTo>
                    <a:pt x="2616" y="270599"/>
                  </a:lnTo>
                  <a:lnTo>
                    <a:pt x="1207" y="269189"/>
                  </a:lnTo>
                  <a:lnTo>
                    <a:pt x="305" y="267424"/>
                  </a:lnTo>
                  <a:lnTo>
                    <a:pt x="0" y="265456"/>
                  </a:lnTo>
                  <a:lnTo>
                    <a:pt x="0" y="6350"/>
                  </a:lnTo>
                  <a:lnTo>
                    <a:pt x="305" y="4382"/>
                  </a:lnTo>
                  <a:lnTo>
                    <a:pt x="1207" y="2616"/>
                  </a:lnTo>
                  <a:lnTo>
                    <a:pt x="2616" y="1207"/>
                  </a:lnTo>
                  <a:lnTo>
                    <a:pt x="4381" y="305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06"/>
                  </a:lnTo>
                  <a:lnTo>
                    <a:pt x="2647748" y="259106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12" name="VectorPath 712"/>
            <p:cNvSpPr/>
            <p:nvPr/>
          </p:nvSpPr>
          <p:spPr>
            <a:xfrm>
              <a:off x="6242304" y="3477768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13" name="VectorPath 713"/>
            <p:cNvSpPr/>
            <p:nvPr/>
          </p:nvSpPr>
          <p:spPr>
            <a:xfrm>
              <a:off x="6236310" y="3471863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52" y="317"/>
                  </a:moveTo>
                  <a:lnTo>
                    <a:pt x="2657830" y="1219"/>
                  </a:lnTo>
                  <a:lnTo>
                    <a:pt x="2659227" y="2616"/>
                  </a:lnTo>
                  <a:lnTo>
                    <a:pt x="2660130" y="4394"/>
                  </a:lnTo>
                  <a:lnTo>
                    <a:pt x="2660448" y="6350"/>
                  </a:lnTo>
                  <a:lnTo>
                    <a:pt x="2660448" y="265468"/>
                  </a:lnTo>
                  <a:lnTo>
                    <a:pt x="2660130" y="267436"/>
                  </a:lnTo>
                  <a:lnTo>
                    <a:pt x="2659227" y="269202"/>
                  </a:lnTo>
                  <a:lnTo>
                    <a:pt x="2657830" y="270611"/>
                  </a:lnTo>
                  <a:lnTo>
                    <a:pt x="2656052" y="271513"/>
                  </a:lnTo>
                  <a:lnTo>
                    <a:pt x="2654098" y="271818"/>
                  </a:lnTo>
                  <a:lnTo>
                    <a:pt x="6350" y="271818"/>
                  </a:lnTo>
                  <a:lnTo>
                    <a:pt x="4381" y="271513"/>
                  </a:lnTo>
                  <a:lnTo>
                    <a:pt x="2616" y="270611"/>
                  </a:lnTo>
                  <a:lnTo>
                    <a:pt x="1207" y="269202"/>
                  </a:lnTo>
                  <a:lnTo>
                    <a:pt x="305" y="267436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05" y="4394"/>
                  </a:lnTo>
                  <a:lnTo>
                    <a:pt x="1207" y="2616"/>
                  </a:lnTo>
                  <a:lnTo>
                    <a:pt x="2616" y="1219"/>
                  </a:lnTo>
                  <a:lnTo>
                    <a:pt x="4381" y="317"/>
                  </a:lnTo>
                  <a:lnTo>
                    <a:pt x="6350" y="0"/>
                  </a:lnTo>
                  <a:lnTo>
                    <a:pt x="2654098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8" y="259118"/>
                  </a:lnTo>
                  <a:lnTo>
                    <a:pt x="2647748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grpSp>
        <p:nvGrpSpPr>
          <p:cNvPr id="714" name="Combination 714"/>
          <p:cNvGrpSpPr/>
          <p:nvPr/>
        </p:nvGrpSpPr>
        <p:grpSpPr>
          <a:xfrm>
            <a:off x="3446044" y="3989896"/>
            <a:ext cx="5480774" cy="651408"/>
            <a:chOff x="3446044" y="3989896"/>
            <a:chExt cx="5480774" cy="651408"/>
          </a:xfrm>
        </p:grpSpPr>
        <p:sp>
          <p:nvSpPr>
            <p:cNvPr id="715" name="VectorPath 715"/>
            <p:cNvSpPr/>
            <p:nvPr/>
          </p:nvSpPr>
          <p:spPr>
            <a:xfrm>
              <a:off x="3451860" y="4329684"/>
              <a:ext cx="5468112" cy="304800"/>
            </a:xfrm>
            <a:custGeom>
              <a:rect l="l" t="t" r="r" b="b"/>
              <a:pathLst>
                <a:path w="5468112" h="304800">
                  <a:moveTo>
                    <a:pt x="0" y="0"/>
                  </a:moveTo>
                  <a:lnTo>
                    <a:pt x="5468112" y="0"/>
                  </a:lnTo>
                  <a:lnTo>
                    <a:pt x="5468112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716" name="VectorPath 716"/>
            <p:cNvSpPr/>
            <p:nvPr/>
          </p:nvSpPr>
          <p:spPr>
            <a:xfrm>
              <a:off x="3446044" y="4323169"/>
              <a:ext cx="5480774" cy="318135"/>
            </a:xfrm>
            <a:custGeom>
              <a:rect l="l" t="t" r="r" b="b"/>
              <a:pathLst>
                <a:path w="5480774" h="318135">
                  <a:moveTo>
                    <a:pt x="5476393" y="318"/>
                  </a:moveTo>
                  <a:lnTo>
                    <a:pt x="5478157" y="1219"/>
                  </a:lnTo>
                  <a:lnTo>
                    <a:pt x="5479568" y="2617"/>
                  </a:lnTo>
                  <a:lnTo>
                    <a:pt x="5480470" y="4394"/>
                  </a:lnTo>
                  <a:lnTo>
                    <a:pt x="5480774" y="6350"/>
                  </a:lnTo>
                  <a:lnTo>
                    <a:pt x="5480774" y="311785"/>
                  </a:lnTo>
                  <a:lnTo>
                    <a:pt x="5480470" y="313754"/>
                  </a:lnTo>
                  <a:lnTo>
                    <a:pt x="5479568" y="315519"/>
                  </a:lnTo>
                  <a:lnTo>
                    <a:pt x="5478157" y="316929"/>
                  </a:lnTo>
                  <a:lnTo>
                    <a:pt x="5476393" y="317831"/>
                  </a:lnTo>
                  <a:lnTo>
                    <a:pt x="5474424" y="318135"/>
                  </a:lnTo>
                  <a:lnTo>
                    <a:pt x="6350" y="318135"/>
                  </a:lnTo>
                  <a:lnTo>
                    <a:pt x="4381" y="317831"/>
                  </a:lnTo>
                  <a:lnTo>
                    <a:pt x="2616" y="316929"/>
                  </a:lnTo>
                  <a:lnTo>
                    <a:pt x="1206" y="315519"/>
                  </a:lnTo>
                  <a:lnTo>
                    <a:pt x="305" y="313754"/>
                  </a:lnTo>
                  <a:lnTo>
                    <a:pt x="0" y="311785"/>
                  </a:lnTo>
                  <a:lnTo>
                    <a:pt x="0" y="6350"/>
                  </a:lnTo>
                  <a:lnTo>
                    <a:pt x="305" y="4394"/>
                  </a:lnTo>
                  <a:lnTo>
                    <a:pt x="1206" y="2617"/>
                  </a:lnTo>
                  <a:lnTo>
                    <a:pt x="2616" y="1219"/>
                  </a:lnTo>
                  <a:lnTo>
                    <a:pt x="4381" y="318"/>
                  </a:lnTo>
                  <a:lnTo>
                    <a:pt x="6350" y="0"/>
                  </a:lnTo>
                  <a:lnTo>
                    <a:pt x="5474424" y="0"/>
                  </a:lnTo>
                  <a:moveTo>
                    <a:pt x="12700" y="12700"/>
                  </a:moveTo>
                  <a:lnTo>
                    <a:pt x="12700" y="305435"/>
                  </a:lnTo>
                  <a:lnTo>
                    <a:pt x="5468074" y="305435"/>
                  </a:lnTo>
                  <a:lnTo>
                    <a:pt x="5468074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17" name="VectorPath 717"/>
            <p:cNvSpPr/>
            <p:nvPr/>
          </p:nvSpPr>
          <p:spPr>
            <a:xfrm>
              <a:off x="3451860" y="3995928"/>
              <a:ext cx="5468112" cy="306324"/>
            </a:xfrm>
            <a:custGeom>
              <a:rect l="l" t="t" r="r" b="b"/>
              <a:pathLst>
                <a:path w="5468112" h="306324">
                  <a:moveTo>
                    <a:pt x="0" y="0"/>
                  </a:moveTo>
                  <a:lnTo>
                    <a:pt x="5468112" y="0"/>
                  </a:lnTo>
                  <a:lnTo>
                    <a:pt x="5468112" y="306324"/>
                  </a:lnTo>
                  <a:lnTo>
                    <a:pt x="0" y="306324"/>
                  </a:lnTo>
                  <a:lnTo>
                    <a:pt x="0" y="0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</p:spPr>
        </p:sp>
        <p:sp>
          <p:nvSpPr>
            <p:cNvPr id="718" name="VectorPath 718"/>
            <p:cNvSpPr/>
            <p:nvPr/>
          </p:nvSpPr>
          <p:spPr>
            <a:xfrm>
              <a:off x="3446044" y="3989896"/>
              <a:ext cx="5480774" cy="318148"/>
            </a:xfrm>
            <a:custGeom>
              <a:rect l="l" t="t" r="r" b="b"/>
              <a:pathLst>
                <a:path w="5480774" h="318148">
                  <a:moveTo>
                    <a:pt x="5476393" y="317"/>
                  </a:moveTo>
                  <a:lnTo>
                    <a:pt x="5478157" y="1219"/>
                  </a:lnTo>
                  <a:lnTo>
                    <a:pt x="5479568" y="2629"/>
                  </a:lnTo>
                  <a:lnTo>
                    <a:pt x="5480470" y="4394"/>
                  </a:lnTo>
                  <a:lnTo>
                    <a:pt x="5480774" y="6350"/>
                  </a:lnTo>
                  <a:lnTo>
                    <a:pt x="5480774" y="311798"/>
                  </a:lnTo>
                  <a:lnTo>
                    <a:pt x="5480470" y="313753"/>
                  </a:lnTo>
                  <a:lnTo>
                    <a:pt x="5479568" y="315532"/>
                  </a:lnTo>
                  <a:lnTo>
                    <a:pt x="5478157" y="316928"/>
                  </a:lnTo>
                  <a:lnTo>
                    <a:pt x="5476393" y="317830"/>
                  </a:lnTo>
                  <a:lnTo>
                    <a:pt x="5474424" y="318148"/>
                  </a:lnTo>
                  <a:lnTo>
                    <a:pt x="6350" y="318148"/>
                  </a:lnTo>
                  <a:lnTo>
                    <a:pt x="4381" y="317830"/>
                  </a:lnTo>
                  <a:lnTo>
                    <a:pt x="2616" y="316928"/>
                  </a:lnTo>
                  <a:lnTo>
                    <a:pt x="1206" y="315532"/>
                  </a:lnTo>
                  <a:lnTo>
                    <a:pt x="305" y="313753"/>
                  </a:lnTo>
                  <a:lnTo>
                    <a:pt x="0" y="311798"/>
                  </a:lnTo>
                  <a:lnTo>
                    <a:pt x="0" y="6350"/>
                  </a:lnTo>
                  <a:lnTo>
                    <a:pt x="305" y="4394"/>
                  </a:lnTo>
                  <a:lnTo>
                    <a:pt x="1206" y="2629"/>
                  </a:lnTo>
                  <a:lnTo>
                    <a:pt x="2616" y="1219"/>
                  </a:lnTo>
                  <a:lnTo>
                    <a:pt x="4381" y="317"/>
                  </a:lnTo>
                  <a:lnTo>
                    <a:pt x="6350" y="0"/>
                  </a:lnTo>
                  <a:lnTo>
                    <a:pt x="5474424" y="0"/>
                  </a:lnTo>
                  <a:moveTo>
                    <a:pt x="12700" y="12700"/>
                  </a:moveTo>
                  <a:lnTo>
                    <a:pt x="12700" y="305448"/>
                  </a:lnTo>
                  <a:lnTo>
                    <a:pt x="5468074" y="305448"/>
                  </a:lnTo>
                  <a:lnTo>
                    <a:pt x="5468074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19" name="VectorPath 719"/>
            <p:cNvSpPr/>
            <p:nvPr/>
          </p:nvSpPr>
          <p:spPr>
            <a:xfrm>
              <a:off x="6237732" y="4021836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20" name="VectorPath 720"/>
            <p:cNvSpPr/>
            <p:nvPr/>
          </p:nvSpPr>
          <p:spPr>
            <a:xfrm>
              <a:off x="6231687" y="4015613"/>
              <a:ext cx="2660459" cy="271818"/>
            </a:xfrm>
            <a:custGeom>
              <a:rect l="l" t="t" r="r" b="b"/>
              <a:pathLst>
                <a:path w="2660459" h="271818">
                  <a:moveTo>
                    <a:pt x="2656065" y="318"/>
                  </a:moveTo>
                  <a:lnTo>
                    <a:pt x="2657844" y="1219"/>
                  </a:lnTo>
                  <a:lnTo>
                    <a:pt x="2659240" y="2629"/>
                  </a:lnTo>
                  <a:lnTo>
                    <a:pt x="2660142" y="4394"/>
                  </a:lnTo>
                  <a:lnTo>
                    <a:pt x="2660459" y="6350"/>
                  </a:lnTo>
                  <a:lnTo>
                    <a:pt x="2660459" y="265468"/>
                  </a:lnTo>
                  <a:lnTo>
                    <a:pt x="2660142" y="267436"/>
                  </a:lnTo>
                  <a:lnTo>
                    <a:pt x="2659240" y="269201"/>
                  </a:lnTo>
                  <a:lnTo>
                    <a:pt x="2657844" y="270611"/>
                  </a:lnTo>
                  <a:lnTo>
                    <a:pt x="2656065" y="271513"/>
                  </a:lnTo>
                  <a:lnTo>
                    <a:pt x="2654109" y="271818"/>
                  </a:lnTo>
                  <a:lnTo>
                    <a:pt x="6350" y="271818"/>
                  </a:lnTo>
                  <a:lnTo>
                    <a:pt x="4394" y="271513"/>
                  </a:lnTo>
                  <a:lnTo>
                    <a:pt x="2629" y="270611"/>
                  </a:lnTo>
                  <a:lnTo>
                    <a:pt x="1219" y="269201"/>
                  </a:lnTo>
                  <a:lnTo>
                    <a:pt x="318" y="267436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18" y="4394"/>
                  </a:lnTo>
                  <a:lnTo>
                    <a:pt x="1219" y="2629"/>
                  </a:lnTo>
                  <a:lnTo>
                    <a:pt x="2629" y="1219"/>
                  </a:lnTo>
                  <a:lnTo>
                    <a:pt x="4394" y="318"/>
                  </a:lnTo>
                  <a:lnTo>
                    <a:pt x="6350" y="0"/>
                  </a:lnTo>
                  <a:lnTo>
                    <a:pt x="2654109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59" y="259118"/>
                  </a:lnTo>
                  <a:lnTo>
                    <a:pt x="2647759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21" name="VectorPath 721"/>
            <p:cNvSpPr/>
            <p:nvPr/>
          </p:nvSpPr>
          <p:spPr>
            <a:xfrm>
              <a:off x="6237732" y="4355592"/>
              <a:ext cx="2648712" cy="259080"/>
            </a:xfrm>
            <a:custGeom>
              <a:rect l="l" t="t" r="r" b="b"/>
              <a:pathLst>
                <a:path w="2648712" h="259080">
                  <a:moveTo>
                    <a:pt x="0" y="0"/>
                  </a:moveTo>
                  <a:lnTo>
                    <a:pt x="2648712" y="0"/>
                  </a:lnTo>
                  <a:lnTo>
                    <a:pt x="2648712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99FF66">
                <a:alpha val="100000"/>
              </a:srgbClr>
            </a:solidFill>
          </p:spPr>
        </p:sp>
        <p:sp>
          <p:nvSpPr>
            <p:cNvPr id="722" name="VectorPath 722"/>
            <p:cNvSpPr/>
            <p:nvPr/>
          </p:nvSpPr>
          <p:spPr>
            <a:xfrm>
              <a:off x="6231687" y="4348887"/>
              <a:ext cx="2660459" cy="271818"/>
            </a:xfrm>
            <a:custGeom>
              <a:rect l="l" t="t" r="r" b="b"/>
              <a:pathLst>
                <a:path w="2660459" h="271818">
                  <a:moveTo>
                    <a:pt x="2656065" y="317"/>
                  </a:moveTo>
                  <a:lnTo>
                    <a:pt x="2657844" y="1219"/>
                  </a:lnTo>
                  <a:lnTo>
                    <a:pt x="2659240" y="2629"/>
                  </a:lnTo>
                  <a:lnTo>
                    <a:pt x="2660142" y="4394"/>
                  </a:lnTo>
                  <a:lnTo>
                    <a:pt x="2660459" y="6350"/>
                  </a:lnTo>
                  <a:lnTo>
                    <a:pt x="2660459" y="265468"/>
                  </a:lnTo>
                  <a:lnTo>
                    <a:pt x="2660142" y="267436"/>
                  </a:lnTo>
                  <a:lnTo>
                    <a:pt x="2659240" y="269202"/>
                  </a:lnTo>
                  <a:lnTo>
                    <a:pt x="2657844" y="270612"/>
                  </a:lnTo>
                  <a:lnTo>
                    <a:pt x="2656065" y="271513"/>
                  </a:lnTo>
                  <a:lnTo>
                    <a:pt x="2654109" y="271818"/>
                  </a:lnTo>
                  <a:lnTo>
                    <a:pt x="6350" y="271818"/>
                  </a:lnTo>
                  <a:lnTo>
                    <a:pt x="4394" y="271513"/>
                  </a:lnTo>
                  <a:lnTo>
                    <a:pt x="2629" y="270612"/>
                  </a:lnTo>
                  <a:lnTo>
                    <a:pt x="1219" y="269202"/>
                  </a:lnTo>
                  <a:lnTo>
                    <a:pt x="318" y="267436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18" y="4394"/>
                  </a:lnTo>
                  <a:lnTo>
                    <a:pt x="1219" y="2629"/>
                  </a:lnTo>
                  <a:lnTo>
                    <a:pt x="2629" y="1219"/>
                  </a:lnTo>
                  <a:lnTo>
                    <a:pt x="4394" y="317"/>
                  </a:lnTo>
                  <a:lnTo>
                    <a:pt x="6350" y="0"/>
                  </a:lnTo>
                  <a:lnTo>
                    <a:pt x="2654109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59" y="259118"/>
                  </a:lnTo>
                  <a:lnTo>
                    <a:pt x="2647759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723" name="TextBox723"/>
          <p:cNvSpPr txBox="1"/>
          <p:nvPr/>
        </p:nvSpPr>
        <p:spPr>
          <a:xfrm>
            <a:off x="695960" y="487886"/>
            <a:ext cx="4411980" cy="579178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051"/>
              </a:lnSpc>
              <a:spcAft>
                <a:spcPts val="763"/>
              </a:spcAft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A-32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的寄存器组织</a:t>
            </a:r>
          </a:p>
          <a:p>
            <a:pPr marL="2259863" marR="365913" indent="0" eaLnBrk="0">
              <a:lnSpc>
                <a:spcPct val="141885"/>
              </a:lnSpc>
            </a:pPr>
            <a:r>
              <a:rPr lang="en-US" altLang="zh-CN" sz="2100" kern="0" spc="30" baseline="4762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%eax</a:t>
            </a:r>
            <a:r>
              <a:rPr baseline="4762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2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累加器（</a:t>
            </a:r>
            <a:r>
              <a:rPr lang="en-US" altLang="zh-CN" sz="1100" kern="0" spc="2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lang="en-US" altLang="zh-CN" sz="1100" kern="0" spc="15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lang="en-US" altLang="zh-CN" sz="1100" kern="0" spc="1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bits</a:t>
            </a:r>
            <a:r>
              <a:rPr lang="en-US" altLang="zh-CN" sz="1100" kern="0" spc="1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）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7143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50" baseline="4762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%ecx</a:t>
            </a:r>
            <a:r>
              <a:rPr baseline="4762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3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计数寄存器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7143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60" baseline="11905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%edx</a:t>
            </a:r>
            <a:r>
              <a:rPr baseline="11905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4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数据</a:t>
            </a:r>
            <a:r>
              <a:rPr lang="en-US" altLang="zh-CN" sz="1100" kern="0" spc="3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寄</a:t>
            </a:r>
            <a:r>
              <a:rPr lang="en-US" altLang="zh-CN" sz="1100" kern="0" spc="2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存器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17857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60" baseline="4762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%ebx</a:t>
            </a:r>
            <a:r>
              <a:rPr baseline="4762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4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基址</a:t>
            </a:r>
            <a:r>
              <a:rPr lang="en-US" altLang="zh-CN" sz="1100" kern="0" spc="3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寄</a:t>
            </a:r>
            <a:r>
              <a:rPr lang="en-US" altLang="zh-CN" sz="1100" kern="0" spc="2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存器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7143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65" baseline="7143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%esi</a:t>
            </a:r>
            <a:r>
              <a:rPr baseline="7143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4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源变址寄存</a:t>
            </a:r>
            <a:r>
              <a:rPr lang="en-US" altLang="zh-CN" sz="1100" kern="0" spc="3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器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10714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275" baseline="4762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%edi</a:t>
            </a:r>
            <a:r>
              <a:rPr baseline="4762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18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目标变址寄</a:t>
            </a:r>
            <a:r>
              <a:rPr lang="en-US" altLang="zh-CN" sz="1100" kern="0" spc="18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</a:t>
            </a:r>
            <a:r>
              <a:rPr lang="en-US" altLang="zh-CN" sz="1100" kern="0" spc="175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器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7143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0" baseline="11905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%esp</a:t>
            </a:r>
            <a:r>
              <a:rPr baseline="11905" lang="en-US" altLang="zh-CN" sz="2100" kern="0" spc="-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堆栈指针</a:t>
            </a:r>
          </a:p>
          <a:p>
            <a:pPr marL="0" marR="0" indent="0" eaLnBrk="0">
              <a:lnSpc>
                <a:spcPct val="7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59863" marR="0" indent="0" eaLnBrk="0">
              <a:lnSpc>
                <a:spcPct val="97855"/>
              </a:lnSpc>
            </a:pPr>
            <a:r>
              <a:rPr lang="en-US" altLang="zh-CN" sz="2100" kern="0" spc="0" baseline="11905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%ebp</a:t>
            </a:r>
            <a:r>
              <a:rPr baseline="11905" lang="en-US" altLang="zh-CN" sz="2100" kern="0" spc="-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基址指针</a:t>
            </a:r>
          </a:p>
          <a:p>
            <a:pPr marL="0" marR="0" indent="0" eaLnBrk="0">
              <a:lnSpc>
                <a:spcPct val="204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882991" marR="840283" indent="372250" eaLnBrk="0">
              <a:lnSpc>
                <a:spcPct val="123891"/>
              </a:lnSpc>
            </a:pPr>
            <a:r>
              <a:rPr lang="en-US" altLang="zh-CN" sz="2100" kern="0" spc="305" baseline="9524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%eip</a:t>
            </a:r>
            <a:r>
              <a:rPr baseline="9524" lang="en-US" altLang="zh-CN" sz="2100" kern="0" spc="2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20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指令指针</a:t>
            </a:r>
            <a:r>
              <a:rPr baseline="0" lang="en-US" altLang="zh-CN" sz="1100" kern="0" spc="0" b="1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br>
              <a:rPr lang="en-US" altLang="zh-CN" dirty="0" smtClean="0" sz="1400" kern="0" baseline="14286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00" kern="0" spc="0" baseline="2381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%eeflags</a:t>
            </a:r>
            <a:r>
              <a:rPr baseline="2381" lang="en-US" altLang="zh-CN" sz="2100" kern="0" spc="-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100" kern="0" spc="0" baseline="0" b="1" noProof="0" dirty="0" smtClean="0">
                <a:solidFill>
                  <a:srgbClr val="0070C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标志寄存器</a:t>
            </a: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282827" marR="0" indent="-342900" eaLnBrk="0" lvl="0">
              <a:lnSpc>
                <a:spcPct val="106666"/>
              </a:lnSpc>
              <a:spcAft>
                <a:spcPts val="1020"/>
              </a:spcAft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1750" kern="0" spc="-1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8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个通用寄存器（3位地址）</a:t>
            </a:r>
          </a:p>
          <a:p>
            <a:pPr marL="1282827" marR="0" indent="-342900" eaLnBrk="0" lvl="0">
              <a:lnSpc>
                <a:spcPct val="106666"/>
              </a:lnSpc>
              <a:spcAft>
                <a:spcPts val="1020"/>
              </a:spcAft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1750" kern="0" spc="-1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两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个专用寄存器</a:t>
            </a:r>
          </a:p>
          <a:p>
            <a:pPr marL="1282827" marR="0" indent="-342900" eaLnBrk="0" lvl="0">
              <a:lnSpc>
                <a:spcPct val="105714"/>
              </a:lnSpc>
              <a:buClr>
                <a:srgbClr val="000000"/>
              </a:buClr>
              <a:buFont typeface="Wingdings" panose="2" charset="0"/>
              <a:buChar char=""/>
            </a:pPr>
            <a:r>
              <a:rPr lang="en-US" altLang="zh-CN" sz="1750" kern="0" spc="-1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6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个段寄存器</a:t>
            </a:r>
          </a:p>
        </p:txBody>
      </p:sp>
      <p:sp>
        <p:nvSpPr>
          <p:cNvPr id="724" name="TextBox724"/>
          <p:cNvSpPr txBox="1"/>
          <p:nvPr/>
        </p:nvSpPr>
        <p:spPr>
          <a:xfrm>
            <a:off x="5251336" y="1168694"/>
            <a:ext cx="2150897" cy="21968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%ax</a:t>
            </a:r>
            <a:r>
              <a:rPr lang="en-US" altLang="zh-CN" sz="11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(16bits)</a:t>
            </a:r>
            <a:r>
              <a:rPr baseline="0" lang="en-US" altLang="zh-CN" sz="11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00" kern="0" spc="0" baseline="-2381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%ah</a:t>
            </a:r>
            <a:r>
              <a:rPr lang="en-US" altLang="zh-CN" sz="1725" kern="0" spc="0" baseline="-2899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(8bits)</a:t>
            </a:r>
          </a:p>
        </p:txBody>
      </p:sp>
      <p:sp>
        <p:nvSpPr>
          <p:cNvPr id="725" name="TextBox725"/>
          <p:cNvSpPr txBox="1"/>
          <p:nvPr/>
        </p:nvSpPr>
        <p:spPr>
          <a:xfrm>
            <a:off x="5775617" y="1508089"/>
            <a:ext cx="320421" cy="87977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7400"/>
              </a:lnSpc>
            </a:pP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cx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dx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bx</a:t>
            </a:r>
          </a:p>
        </p:txBody>
      </p:sp>
      <p:sp>
        <p:nvSpPr>
          <p:cNvPr id="726" name="TextBox726"/>
          <p:cNvSpPr txBox="1"/>
          <p:nvPr/>
        </p:nvSpPr>
        <p:spPr>
          <a:xfrm>
            <a:off x="6680340" y="1497992"/>
            <a:ext cx="330974" cy="88635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8492"/>
              </a:lnSpc>
            </a:pPr>
            <a:r>
              <a:rPr lang="en-US" altLang="zh-CN" sz="140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%ch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%dh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bh</a:t>
            </a:r>
          </a:p>
        </p:txBody>
      </p:sp>
      <p:sp>
        <p:nvSpPr>
          <p:cNvPr id="727" name="VectorPath 727"/>
          <p:cNvSpPr/>
          <p:nvPr/>
        </p:nvSpPr>
        <p:spPr>
          <a:xfrm>
            <a:off x="7560184" y="1145337"/>
            <a:ext cx="12700" cy="259118"/>
          </a:xfrm>
          <a:custGeom>
            <a:rect l="l" t="t" r="r" b="b"/>
            <a:pathLst>
              <a:path w="12700" h="259118">
                <a:moveTo>
                  <a:pt x="12700" y="0"/>
                </a:moveTo>
                <a:lnTo>
                  <a:pt x="12700" y="259118"/>
                </a:lnTo>
                <a:lnTo>
                  <a:pt x="0" y="259118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28" name="VectorPath 728"/>
          <p:cNvSpPr/>
          <p:nvPr/>
        </p:nvSpPr>
        <p:spPr>
          <a:xfrm>
            <a:off x="7560184" y="1478610"/>
            <a:ext cx="12700" cy="259106"/>
          </a:xfrm>
          <a:custGeom>
            <a:rect l="l" t="t" r="r" b="b"/>
            <a:pathLst>
              <a:path w="12700" h="259106">
                <a:moveTo>
                  <a:pt x="12700" y="0"/>
                </a:moveTo>
                <a:lnTo>
                  <a:pt x="12700" y="259106"/>
                </a:lnTo>
                <a:lnTo>
                  <a:pt x="0" y="259106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29" name="VectorPath 729"/>
          <p:cNvSpPr/>
          <p:nvPr/>
        </p:nvSpPr>
        <p:spPr>
          <a:xfrm>
            <a:off x="7560184" y="1811871"/>
            <a:ext cx="12700" cy="259118"/>
          </a:xfrm>
          <a:custGeom>
            <a:rect l="l" t="t" r="r" b="b"/>
            <a:pathLst>
              <a:path w="12700" h="259118">
                <a:moveTo>
                  <a:pt x="12700" y="0"/>
                </a:moveTo>
                <a:lnTo>
                  <a:pt x="12700" y="259118"/>
                </a:lnTo>
                <a:lnTo>
                  <a:pt x="0" y="259118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30" name="VectorPath 730"/>
          <p:cNvSpPr/>
          <p:nvPr/>
        </p:nvSpPr>
        <p:spPr>
          <a:xfrm>
            <a:off x="7560184" y="2145144"/>
            <a:ext cx="12700" cy="259118"/>
          </a:xfrm>
          <a:custGeom>
            <a:rect l="l" t="t" r="r" b="b"/>
            <a:pathLst>
              <a:path w="12700" h="259118">
                <a:moveTo>
                  <a:pt x="12700" y="0"/>
                </a:moveTo>
                <a:lnTo>
                  <a:pt x="12700" y="259118"/>
                </a:lnTo>
                <a:lnTo>
                  <a:pt x="0" y="259118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731" name="TextBox731"/>
          <p:cNvSpPr txBox="1"/>
          <p:nvPr/>
        </p:nvSpPr>
        <p:spPr>
          <a:xfrm>
            <a:off x="7815034" y="1170751"/>
            <a:ext cx="907161" cy="120701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46405" marR="0" indent="-246405" eaLnBrk="0">
              <a:lnSpc>
                <a:spcPct val="141443"/>
              </a:lnSpc>
            </a:pP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%a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1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(8bits)</a:t>
            </a:r>
            <a:r>
              <a:rPr baseline="0" lang="en-US" altLang="zh-CN" sz="11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89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%c</a:t>
            </a:r>
            <a:r>
              <a:rPr lang="en-US" altLang="zh-CN" sz="1400" kern="0" spc="8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89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%d</a:t>
            </a:r>
            <a:r>
              <a:rPr lang="en-US" altLang="zh-CN" sz="1400" kern="0" spc="8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bl</a:t>
            </a:r>
          </a:p>
        </p:txBody>
      </p:sp>
      <p:grpSp>
        <p:nvGrpSpPr>
          <p:cNvPr id="732" name="Combination 732"/>
          <p:cNvGrpSpPr/>
          <p:nvPr/>
        </p:nvGrpSpPr>
        <p:grpSpPr>
          <a:xfrm>
            <a:off x="6270981" y="4885818"/>
            <a:ext cx="2660447" cy="1670418"/>
            <a:chOff x="6270981" y="4885818"/>
            <a:chExt cx="2660447" cy="1670418"/>
          </a:xfrm>
        </p:grpSpPr>
        <p:sp>
          <p:nvSpPr>
            <p:cNvPr id="733" name="VectorPath 733"/>
            <p:cNvSpPr/>
            <p:nvPr/>
          </p:nvSpPr>
          <p:spPr>
            <a:xfrm>
              <a:off x="6277356" y="4892041"/>
              <a:ext cx="2647188" cy="259080"/>
            </a:xfrm>
            <a:custGeom>
              <a:rect l="l" t="t" r="r" b="b"/>
              <a:pathLst>
                <a:path w="2647188" h="259080">
                  <a:moveTo>
                    <a:pt x="0" y="0"/>
                  </a:moveTo>
                  <a:lnTo>
                    <a:pt x="2647188" y="0"/>
                  </a:lnTo>
                  <a:lnTo>
                    <a:pt x="2647188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734" name="VectorPath 734"/>
            <p:cNvSpPr/>
            <p:nvPr/>
          </p:nvSpPr>
          <p:spPr>
            <a:xfrm>
              <a:off x="6270981" y="4885818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66" y="317"/>
                  </a:moveTo>
                  <a:lnTo>
                    <a:pt x="2657831" y="1219"/>
                  </a:lnTo>
                  <a:lnTo>
                    <a:pt x="2659239" y="2616"/>
                  </a:lnTo>
                  <a:lnTo>
                    <a:pt x="2660142" y="4394"/>
                  </a:lnTo>
                  <a:lnTo>
                    <a:pt x="2660447" y="6350"/>
                  </a:lnTo>
                  <a:lnTo>
                    <a:pt x="2660447" y="265468"/>
                  </a:lnTo>
                  <a:lnTo>
                    <a:pt x="2660142" y="267424"/>
                  </a:lnTo>
                  <a:lnTo>
                    <a:pt x="2659239" y="269202"/>
                  </a:lnTo>
                  <a:lnTo>
                    <a:pt x="2657831" y="270599"/>
                  </a:lnTo>
                  <a:lnTo>
                    <a:pt x="2656066" y="271501"/>
                  </a:lnTo>
                  <a:lnTo>
                    <a:pt x="2654097" y="271818"/>
                  </a:lnTo>
                  <a:lnTo>
                    <a:pt x="6350" y="271818"/>
                  </a:lnTo>
                  <a:lnTo>
                    <a:pt x="4394" y="271501"/>
                  </a:lnTo>
                  <a:lnTo>
                    <a:pt x="2615" y="270599"/>
                  </a:lnTo>
                  <a:lnTo>
                    <a:pt x="1219" y="269202"/>
                  </a:lnTo>
                  <a:lnTo>
                    <a:pt x="317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17" y="4394"/>
                  </a:lnTo>
                  <a:lnTo>
                    <a:pt x="1219" y="2616"/>
                  </a:lnTo>
                  <a:lnTo>
                    <a:pt x="2615" y="1219"/>
                  </a:lnTo>
                  <a:lnTo>
                    <a:pt x="4394" y="317"/>
                  </a:lnTo>
                  <a:lnTo>
                    <a:pt x="6350" y="0"/>
                  </a:lnTo>
                  <a:lnTo>
                    <a:pt x="2654097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7" y="259118"/>
                  </a:lnTo>
                  <a:lnTo>
                    <a:pt x="264774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35" name="VectorPath 735"/>
            <p:cNvSpPr/>
            <p:nvPr/>
          </p:nvSpPr>
          <p:spPr>
            <a:xfrm>
              <a:off x="6277356" y="5172456"/>
              <a:ext cx="2647188" cy="259080"/>
            </a:xfrm>
            <a:custGeom>
              <a:rect l="l" t="t" r="r" b="b"/>
              <a:pathLst>
                <a:path w="2647188" h="259080">
                  <a:moveTo>
                    <a:pt x="0" y="0"/>
                  </a:moveTo>
                  <a:lnTo>
                    <a:pt x="2647188" y="0"/>
                  </a:lnTo>
                  <a:lnTo>
                    <a:pt x="2647188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736" name="VectorPath 736"/>
            <p:cNvSpPr/>
            <p:nvPr/>
          </p:nvSpPr>
          <p:spPr>
            <a:xfrm>
              <a:off x="6270981" y="5165535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66" y="317"/>
                  </a:moveTo>
                  <a:lnTo>
                    <a:pt x="2657831" y="1219"/>
                  </a:lnTo>
                  <a:lnTo>
                    <a:pt x="2659239" y="2616"/>
                  </a:lnTo>
                  <a:lnTo>
                    <a:pt x="2660142" y="4394"/>
                  </a:lnTo>
                  <a:lnTo>
                    <a:pt x="2660447" y="6350"/>
                  </a:lnTo>
                  <a:lnTo>
                    <a:pt x="2660447" y="265468"/>
                  </a:lnTo>
                  <a:lnTo>
                    <a:pt x="2660142" y="267424"/>
                  </a:lnTo>
                  <a:lnTo>
                    <a:pt x="2659239" y="269202"/>
                  </a:lnTo>
                  <a:lnTo>
                    <a:pt x="2657831" y="270599"/>
                  </a:lnTo>
                  <a:lnTo>
                    <a:pt x="2656066" y="271501"/>
                  </a:lnTo>
                  <a:lnTo>
                    <a:pt x="2654097" y="271818"/>
                  </a:lnTo>
                  <a:lnTo>
                    <a:pt x="6350" y="271818"/>
                  </a:lnTo>
                  <a:lnTo>
                    <a:pt x="4394" y="271501"/>
                  </a:lnTo>
                  <a:lnTo>
                    <a:pt x="2615" y="270599"/>
                  </a:lnTo>
                  <a:lnTo>
                    <a:pt x="1219" y="269202"/>
                  </a:lnTo>
                  <a:lnTo>
                    <a:pt x="317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17" y="4394"/>
                  </a:lnTo>
                  <a:lnTo>
                    <a:pt x="1219" y="2616"/>
                  </a:lnTo>
                  <a:lnTo>
                    <a:pt x="2615" y="1219"/>
                  </a:lnTo>
                  <a:lnTo>
                    <a:pt x="4394" y="317"/>
                  </a:lnTo>
                  <a:lnTo>
                    <a:pt x="6350" y="0"/>
                  </a:lnTo>
                  <a:lnTo>
                    <a:pt x="2654097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7" y="259118"/>
                  </a:lnTo>
                  <a:lnTo>
                    <a:pt x="264774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37" name="VectorPath 737"/>
            <p:cNvSpPr/>
            <p:nvPr/>
          </p:nvSpPr>
          <p:spPr>
            <a:xfrm>
              <a:off x="6277356" y="5451349"/>
              <a:ext cx="2647188" cy="259080"/>
            </a:xfrm>
            <a:custGeom>
              <a:rect l="l" t="t" r="r" b="b"/>
              <a:pathLst>
                <a:path w="2647188" h="259080">
                  <a:moveTo>
                    <a:pt x="0" y="0"/>
                  </a:moveTo>
                  <a:lnTo>
                    <a:pt x="2647188" y="0"/>
                  </a:lnTo>
                  <a:lnTo>
                    <a:pt x="2647188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738" name="VectorPath 738"/>
            <p:cNvSpPr/>
            <p:nvPr/>
          </p:nvSpPr>
          <p:spPr>
            <a:xfrm>
              <a:off x="6270981" y="5445252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66" y="317"/>
                  </a:moveTo>
                  <a:lnTo>
                    <a:pt x="2657831" y="1219"/>
                  </a:lnTo>
                  <a:lnTo>
                    <a:pt x="2659239" y="2616"/>
                  </a:lnTo>
                  <a:lnTo>
                    <a:pt x="2660142" y="4394"/>
                  </a:lnTo>
                  <a:lnTo>
                    <a:pt x="2660447" y="6350"/>
                  </a:lnTo>
                  <a:lnTo>
                    <a:pt x="2660447" y="265468"/>
                  </a:lnTo>
                  <a:lnTo>
                    <a:pt x="2660142" y="267424"/>
                  </a:lnTo>
                  <a:lnTo>
                    <a:pt x="2659239" y="269201"/>
                  </a:lnTo>
                  <a:lnTo>
                    <a:pt x="2657831" y="270599"/>
                  </a:lnTo>
                  <a:lnTo>
                    <a:pt x="2656066" y="271501"/>
                  </a:lnTo>
                  <a:lnTo>
                    <a:pt x="2654097" y="271818"/>
                  </a:lnTo>
                  <a:lnTo>
                    <a:pt x="6350" y="271818"/>
                  </a:lnTo>
                  <a:lnTo>
                    <a:pt x="4394" y="271501"/>
                  </a:lnTo>
                  <a:lnTo>
                    <a:pt x="2615" y="270599"/>
                  </a:lnTo>
                  <a:lnTo>
                    <a:pt x="1219" y="269201"/>
                  </a:lnTo>
                  <a:lnTo>
                    <a:pt x="317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17" y="4394"/>
                  </a:lnTo>
                  <a:lnTo>
                    <a:pt x="1219" y="2616"/>
                  </a:lnTo>
                  <a:lnTo>
                    <a:pt x="2615" y="1219"/>
                  </a:lnTo>
                  <a:lnTo>
                    <a:pt x="4394" y="317"/>
                  </a:lnTo>
                  <a:lnTo>
                    <a:pt x="6350" y="0"/>
                  </a:lnTo>
                  <a:lnTo>
                    <a:pt x="2654097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7" y="259118"/>
                  </a:lnTo>
                  <a:lnTo>
                    <a:pt x="264774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39" name="VectorPath 739"/>
            <p:cNvSpPr/>
            <p:nvPr/>
          </p:nvSpPr>
          <p:spPr>
            <a:xfrm>
              <a:off x="6277356" y="5731764"/>
              <a:ext cx="2647188" cy="259080"/>
            </a:xfrm>
            <a:custGeom>
              <a:rect l="l" t="t" r="r" b="b"/>
              <a:pathLst>
                <a:path w="2647188" h="259080">
                  <a:moveTo>
                    <a:pt x="0" y="0"/>
                  </a:moveTo>
                  <a:lnTo>
                    <a:pt x="2647188" y="0"/>
                  </a:lnTo>
                  <a:lnTo>
                    <a:pt x="2647188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740" name="VectorPath 740"/>
            <p:cNvSpPr/>
            <p:nvPr/>
          </p:nvSpPr>
          <p:spPr>
            <a:xfrm>
              <a:off x="6270981" y="5724982"/>
              <a:ext cx="2660447" cy="271805"/>
            </a:xfrm>
            <a:custGeom>
              <a:rect l="l" t="t" r="r" b="b"/>
              <a:pathLst>
                <a:path w="2660447" h="271805">
                  <a:moveTo>
                    <a:pt x="2656066" y="305"/>
                  </a:moveTo>
                  <a:lnTo>
                    <a:pt x="2657831" y="1207"/>
                  </a:lnTo>
                  <a:lnTo>
                    <a:pt x="2659239" y="2616"/>
                  </a:lnTo>
                  <a:lnTo>
                    <a:pt x="2660142" y="4382"/>
                  </a:lnTo>
                  <a:lnTo>
                    <a:pt x="2660447" y="6350"/>
                  </a:lnTo>
                  <a:lnTo>
                    <a:pt x="2660447" y="265455"/>
                  </a:lnTo>
                  <a:lnTo>
                    <a:pt x="2660142" y="267424"/>
                  </a:lnTo>
                  <a:lnTo>
                    <a:pt x="2659239" y="269189"/>
                  </a:lnTo>
                  <a:lnTo>
                    <a:pt x="2657831" y="270599"/>
                  </a:lnTo>
                  <a:lnTo>
                    <a:pt x="2656066" y="271501"/>
                  </a:lnTo>
                  <a:lnTo>
                    <a:pt x="2654097" y="271805"/>
                  </a:lnTo>
                  <a:lnTo>
                    <a:pt x="6350" y="271805"/>
                  </a:lnTo>
                  <a:lnTo>
                    <a:pt x="4394" y="271501"/>
                  </a:lnTo>
                  <a:lnTo>
                    <a:pt x="2615" y="270599"/>
                  </a:lnTo>
                  <a:lnTo>
                    <a:pt x="1219" y="269189"/>
                  </a:lnTo>
                  <a:lnTo>
                    <a:pt x="317" y="267424"/>
                  </a:lnTo>
                  <a:lnTo>
                    <a:pt x="0" y="265455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6"/>
                  </a:lnTo>
                  <a:lnTo>
                    <a:pt x="2615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2654097" y="0"/>
                  </a:lnTo>
                  <a:moveTo>
                    <a:pt x="12700" y="12700"/>
                  </a:moveTo>
                  <a:lnTo>
                    <a:pt x="12700" y="259105"/>
                  </a:lnTo>
                  <a:lnTo>
                    <a:pt x="2647747" y="259105"/>
                  </a:lnTo>
                  <a:lnTo>
                    <a:pt x="264774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41" name="VectorPath 741"/>
            <p:cNvSpPr/>
            <p:nvPr/>
          </p:nvSpPr>
          <p:spPr>
            <a:xfrm>
              <a:off x="6277356" y="6010656"/>
              <a:ext cx="2647188" cy="259080"/>
            </a:xfrm>
            <a:custGeom>
              <a:rect l="l" t="t" r="r" b="b"/>
              <a:pathLst>
                <a:path w="2647188" h="259080">
                  <a:moveTo>
                    <a:pt x="0" y="0"/>
                  </a:moveTo>
                  <a:lnTo>
                    <a:pt x="2647188" y="0"/>
                  </a:lnTo>
                  <a:lnTo>
                    <a:pt x="2647188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742" name="VectorPath 742"/>
            <p:cNvSpPr/>
            <p:nvPr/>
          </p:nvSpPr>
          <p:spPr>
            <a:xfrm>
              <a:off x="6270981" y="6004700"/>
              <a:ext cx="2660447" cy="271806"/>
            </a:xfrm>
            <a:custGeom>
              <a:rect l="l" t="t" r="r" b="b"/>
              <a:pathLst>
                <a:path w="2660447" h="271806">
                  <a:moveTo>
                    <a:pt x="2656066" y="305"/>
                  </a:moveTo>
                  <a:lnTo>
                    <a:pt x="2657831" y="1207"/>
                  </a:lnTo>
                  <a:lnTo>
                    <a:pt x="2659239" y="2616"/>
                  </a:lnTo>
                  <a:lnTo>
                    <a:pt x="2660142" y="4382"/>
                  </a:lnTo>
                  <a:lnTo>
                    <a:pt x="2660447" y="6350"/>
                  </a:lnTo>
                  <a:lnTo>
                    <a:pt x="2660447" y="265456"/>
                  </a:lnTo>
                  <a:lnTo>
                    <a:pt x="2660142" y="267424"/>
                  </a:lnTo>
                  <a:lnTo>
                    <a:pt x="2659239" y="269189"/>
                  </a:lnTo>
                  <a:lnTo>
                    <a:pt x="2657831" y="270599"/>
                  </a:lnTo>
                  <a:lnTo>
                    <a:pt x="2656066" y="271501"/>
                  </a:lnTo>
                  <a:lnTo>
                    <a:pt x="2654097" y="271806"/>
                  </a:lnTo>
                  <a:lnTo>
                    <a:pt x="6350" y="271806"/>
                  </a:lnTo>
                  <a:lnTo>
                    <a:pt x="4394" y="271501"/>
                  </a:lnTo>
                  <a:lnTo>
                    <a:pt x="2615" y="270599"/>
                  </a:lnTo>
                  <a:lnTo>
                    <a:pt x="1219" y="269189"/>
                  </a:lnTo>
                  <a:lnTo>
                    <a:pt x="317" y="267424"/>
                  </a:lnTo>
                  <a:lnTo>
                    <a:pt x="0" y="265456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6"/>
                  </a:lnTo>
                  <a:lnTo>
                    <a:pt x="2615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2654097" y="0"/>
                  </a:lnTo>
                  <a:moveTo>
                    <a:pt x="12700" y="12700"/>
                  </a:moveTo>
                  <a:lnTo>
                    <a:pt x="12700" y="259106"/>
                  </a:lnTo>
                  <a:lnTo>
                    <a:pt x="2647747" y="259106"/>
                  </a:lnTo>
                  <a:lnTo>
                    <a:pt x="264774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43" name="VectorPath 743"/>
            <p:cNvSpPr/>
            <p:nvPr/>
          </p:nvSpPr>
          <p:spPr>
            <a:xfrm>
              <a:off x="6277356" y="6291072"/>
              <a:ext cx="2647188" cy="259080"/>
            </a:xfrm>
            <a:custGeom>
              <a:rect l="l" t="t" r="r" b="b"/>
              <a:pathLst>
                <a:path w="2647188" h="259080">
                  <a:moveTo>
                    <a:pt x="0" y="0"/>
                  </a:moveTo>
                  <a:lnTo>
                    <a:pt x="2647188" y="0"/>
                  </a:lnTo>
                  <a:lnTo>
                    <a:pt x="2647188" y="259080"/>
                  </a:lnTo>
                  <a:lnTo>
                    <a:pt x="0" y="259080"/>
                  </a:lnTo>
                  <a:lnTo>
                    <a:pt x="0" y="0"/>
                  </a:lnTo>
                </a:path>
              </a:pathLst>
            </a:custGeom>
            <a:solidFill>
              <a:srgbClr val="FFC000">
                <a:alpha val="100000"/>
              </a:srgbClr>
            </a:solidFill>
          </p:spPr>
        </p:sp>
        <p:sp>
          <p:nvSpPr>
            <p:cNvPr id="744" name="VectorPath 744"/>
            <p:cNvSpPr/>
            <p:nvPr/>
          </p:nvSpPr>
          <p:spPr>
            <a:xfrm>
              <a:off x="6270981" y="6284417"/>
              <a:ext cx="2660447" cy="271818"/>
            </a:xfrm>
            <a:custGeom>
              <a:rect l="l" t="t" r="r" b="b"/>
              <a:pathLst>
                <a:path w="2660447" h="271818">
                  <a:moveTo>
                    <a:pt x="2656066" y="305"/>
                  </a:moveTo>
                  <a:lnTo>
                    <a:pt x="2657831" y="1207"/>
                  </a:lnTo>
                  <a:lnTo>
                    <a:pt x="2659239" y="2617"/>
                  </a:lnTo>
                  <a:lnTo>
                    <a:pt x="2660142" y="4382"/>
                  </a:lnTo>
                  <a:lnTo>
                    <a:pt x="2660447" y="6350"/>
                  </a:lnTo>
                  <a:lnTo>
                    <a:pt x="2660447" y="265468"/>
                  </a:lnTo>
                  <a:lnTo>
                    <a:pt x="2660142" y="267424"/>
                  </a:lnTo>
                  <a:lnTo>
                    <a:pt x="2659239" y="269190"/>
                  </a:lnTo>
                  <a:lnTo>
                    <a:pt x="2657831" y="270598"/>
                  </a:lnTo>
                  <a:lnTo>
                    <a:pt x="2656066" y="271501"/>
                  </a:lnTo>
                  <a:lnTo>
                    <a:pt x="2654097" y="271818"/>
                  </a:lnTo>
                  <a:lnTo>
                    <a:pt x="6350" y="271818"/>
                  </a:lnTo>
                  <a:lnTo>
                    <a:pt x="4394" y="271501"/>
                  </a:lnTo>
                  <a:lnTo>
                    <a:pt x="2615" y="270598"/>
                  </a:lnTo>
                  <a:lnTo>
                    <a:pt x="1219" y="269190"/>
                  </a:lnTo>
                  <a:lnTo>
                    <a:pt x="317" y="267424"/>
                  </a:lnTo>
                  <a:lnTo>
                    <a:pt x="0" y="265468"/>
                  </a:lnTo>
                  <a:lnTo>
                    <a:pt x="0" y="6350"/>
                  </a:lnTo>
                  <a:lnTo>
                    <a:pt x="317" y="4382"/>
                  </a:lnTo>
                  <a:lnTo>
                    <a:pt x="1219" y="2617"/>
                  </a:lnTo>
                  <a:lnTo>
                    <a:pt x="2615" y="1207"/>
                  </a:lnTo>
                  <a:lnTo>
                    <a:pt x="4394" y="305"/>
                  </a:lnTo>
                  <a:lnTo>
                    <a:pt x="6350" y="0"/>
                  </a:lnTo>
                  <a:lnTo>
                    <a:pt x="2654097" y="0"/>
                  </a:lnTo>
                  <a:moveTo>
                    <a:pt x="12700" y="12700"/>
                  </a:moveTo>
                  <a:lnTo>
                    <a:pt x="12700" y="259118"/>
                  </a:lnTo>
                  <a:lnTo>
                    <a:pt x="2647747" y="259118"/>
                  </a:lnTo>
                  <a:lnTo>
                    <a:pt x="264774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745" name="TextBox745"/>
          <p:cNvSpPr txBox="1"/>
          <p:nvPr/>
        </p:nvSpPr>
        <p:spPr>
          <a:xfrm>
            <a:off x="6972999" y="2487411"/>
            <a:ext cx="1349121" cy="4032641"/>
          </a:xfrm>
          <a:prstGeom prst="rect">
            <a:avLst/>
          </a:prstGeom>
          <a:noFill/>
        </p:spPr>
        <p:txBody>
          <a:bodyPr wrap="square" lIns="0" rIns="0" bIns="0" tIns="103505" rtlCol="0">
            <a:spAutoFit/>
          </a:bodyPr>
          <a:lstStyle/>
          <a:p>
            <a:pPr marL="376186" marR="439154" indent="0" eaLnBrk="0">
              <a:lnSpc>
                <a:spcPct val="138668"/>
              </a:lnSpc>
              <a:spcBef>
                <a:spcPts val="815"/>
              </a:spcBef>
              <a:tabLst>
                <a:tab pos="462166" algn="l"/>
              </a:tabLst>
            </a:pPr>
            <a:r>
              <a:rPr lang="en-US" altLang="zh-CN" sz="1400" kern="0" spc="56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55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400" kern="0" spc="5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56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55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lang="en-US" altLang="zh-CN" sz="1400" kern="0" spc="5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56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55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400" kern="0" spc="5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00" kern="0" spc="56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400" kern="0" spc="55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1400" kern="0" spc="5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baseline="0" lang="en-US" altLang="zh-CN" sz="10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0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lags</a:t>
            </a:r>
          </a:p>
          <a:p>
            <a:pPr marL="0" marR="0" indent="0" eaLnBrk="0">
              <a:lnSpc>
                <a:spcPct val="21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12116" marR="0" indent="-212116" eaLnBrk="0">
              <a:lnSpc>
                <a:spcPct val="125198"/>
              </a:lnSpc>
            </a:pP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CS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10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代码段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1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16bits</a:t>
            </a:r>
            <a:r>
              <a:rPr baseline="0" lang="en-US" altLang="zh-CN" sz="11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9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SS(</a:t>
            </a:r>
            <a:r>
              <a:rPr lang="en-US" altLang="zh-CN" sz="1100" kern="0" spc="9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堆栈段</a:t>
            </a:r>
            <a:r>
              <a:rPr lang="en-US" altLang="zh-CN" sz="1400" kern="0" spc="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9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DS(</a:t>
            </a:r>
            <a:r>
              <a:rPr lang="en-US" altLang="zh-CN" sz="1100" kern="0" spc="9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数</a:t>
            </a:r>
            <a:r>
              <a:rPr lang="en-US" altLang="zh-CN" sz="1100" kern="0" spc="8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据段</a:t>
            </a:r>
            <a:r>
              <a:rPr lang="en-US" altLang="zh-CN" sz="1400" kern="0" spc="8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8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ES(</a:t>
            </a:r>
            <a:r>
              <a:rPr lang="en-US" altLang="zh-CN" sz="1100" kern="0" spc="8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附</a:t>
            </a:r>
            <a:r>
              <a:rPr lang="en-US" altLang="zh-CN" sz="1100" kern="0" spc="7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加段</a:t>
            </a:r>
            <a:r>
              <a:rPr lang="en-US" altLang="zh-CN" sz="1400" kern="0" spc="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1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FS(</a:t>
            </a:r>
            <a:r>
              <a:rPr lang="en-US" altLang="zh-CN" sz="1100" kern="0" spc="12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附</a:t>
            </a:r>
            <a:r>
              <a:rPr lang="en-US" altLang="zh-CN" sz="1100" kern="0" spc="115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加</a:t>
            </a:r>
            <a:r>
              <a:rPr lang="en-US" altLang="zh-CN" sz="1100" kern="0" spc="11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段</a:t>
            </a:r>
            <a:r>
              <a:rPr lang="en-US" altLang="zh-CN" sz="1400" kern="0" spc="1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14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S(</a:t>
            </a:r>
            <a:r>
              <a:rPr lang="en-US" altLang="zh-CN" sz="110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附加段</a:t>
            </a:r>
            <a:r>
              <a:rPr lang="en-US" altLang="zh-CN" sz="140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46" name="VectorPath 746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E9FE3022-7D51-45E0-6255-5792CE305455}"/>
    </p:extLst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VectorPath 747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748" name="TextBox748"/>
          <p:cNvSpPr txBox="1"/>
          <p:nvPr/>
        </p:nvSpPr>
        <p:spPr>
          <a:xfrm>
            <a:off x="695960" y="451638"/>
            <a:ext cx="6978625" cy="6062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x86-64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Registers</a:t>
            </a:r>
          </a:p>
        </p:txBody>
      </p:sp>
      <p:grpSp>
        <p:nvGrpSpPr>
          <p:cNvPr id="749" name="Combination 749"/>
          <p:cNvGrpSpPr/>
          <p:nvPr/>
        </p:nvGrpSpPr>
        <p:grpSpPr>
          <a:xfrm>
            <a:off x="2849360" y="1453909"/>
            <a:ext cx="3087573" cy="3954005"/>
            <a:chOff x="2849360" y="1453909"/>
            <a:chExt cx="3087573" cy="3954005"/>
          </a:xfrm>
        </p:grpSpPr>
        <p:sp>
          <p:nvSpPr>
            <p:cNvPr id="750" name="VectorPath 750"/>
            <p:cNvSpPr/>
            <p:nvPr/>
          </p:nvSpPr>
          <p:spPr>
            <a:xfrm>
              <a:off x="2862072" y="4485132"/>
              <a:ext cx="3061716" cy="446532"/>
            </a:xfrm>
            <a:custGeom>
              <a:rect l="l" t="t" r="r" b="b"/>
              <a:pathLst>
                <a:path w="3061716" h="446532">
                  <a:moveTo>
                    <a:pt x="0" y="0"/>
                  </a:moveTo>
                  <a:lnTo>
                    <a:pt x="3061716" y="0"/>
                  </a:lnTo>
                  <a:lnTo>
                    <a:pt x="3061716" y="446532"/>
                  </a:lnTo>
                  <a:lnTo>
                    <a:pt x="0" y="446532"/>
                  </a:lnTo>
                  <a:lnTo>
                    <a:pt x="0" y="0"/>
                  </a:lnTo>
                </a:path>
              </a:pathLst>
            </a:custGeom>
            <a:solidFill>
              <a:srgbClr val="EFBFBF">
                <a:alpha val="100000"/>
              </a:srgbClr>
            </a:solidFill>
          </p:spPr>
        </p:sp>
        <p:sp>
          <p:nvSpPr>
            <p:cNvPr id="751" name="VectorPath 751"/>
            <p:cNvSpPr/>
            <p:nvPr/>
          </p:nvSpPr>
          <p:spPr>
            <a:xfrm>
              <a:off x="2849360" y="4472547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52" name="VectorPath 752"/>
            <p:cNvSpPr/>
            <p:nvPr/>
          </p:nvSpPr>
          <p:spPr>
            <a:xfrm>
              <a:off x="4404360" y="1458468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53" name="VectorPath 753"/>
            <p:cNvSpPr/>
            <p:nvPr/>
          </p:nvSpPr>
          <p:spPr>
            <a:xfrm>
              <a:off x="4399318" y="1453909"/>
              <a:ext cx="1529677" cy="381216"/>
            </a:xfrm>
            <a:custGeom>
              <a:rect l="l" t="t" r="r" b="b"/>
              <a:pathLst>
                <a:path w="1529677" h="381216">
                  <a:moveTo>
                    <a:pt x="1529676" y="381216"/>
                  </a:moveTo>
                  <a:lnTo>
                    <a:pt x="0" y="381216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91"/>
                  </a:lnTo>
                  <a:lnTo>
                    <a:pt x="1520152" y="371691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54" name="VectorPath 754"/>
            <p:cNvSpPr/>
            <p:nvPr/>
          </p:nvSpPr>
          <p:spPr>
            <a:xfrm>
              <a:off x="4404360" y="1969008"/>
              <a:ext cx="1519428" cy="370332"/>
            </a:xfrm>
            <a:custGeom>
              <a:rect l="l" t="t" r="r" b="b"/>
              <a:pathLst>
                <a:path w="1519428" h="370332">
                  <a:moveTo>
                    <a:pt x="0" y="0"/>
                  </a:moveTo>
                  <a:lnTo>
                    <a:pt x="1519428" y="0"/>
                  </a:lnTo>
                  <a:lnTo>
                    <a:pt x="151942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55" name="VectorPath 755"/>
            <p:cNvSpPr/>
            <p:nvPr/>
          </p:nvSpPr>
          <p:spPr>
            <a:xfrm>
              <a:off x="4399318" y="1963648"/>
              <a:ext cx="1529677" cy="381216"/>
            </a:xfrm>
            <a:custGeom>
              <a:rect l="l" t="t" r="r" b="b"/>
              <a:pathLst>
                <a:path w="1529677" h="381216">
                  <a:moveTo>
                    <a:pt x="1529676" y="381216"/>
                  </a:moveTo>
                  <a:lnTo>
                    <a:pt x="0" y="381216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91"/>
                  </a:lnTo>
                  <a:lnTo>
                    <a:pt x="1520152" y="371691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56" name="VectorPath 756"/>
            <p:cNvSpPr/>
            <p:nvPr/>
          </p:nvSpPr>
          <p:spPr>
            <a:xfrm>
              <a:off x="4404360" y="2478024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57" name="VectorPath 757"/>
            <p:cNvSpPr/>
            <p:nvPr/>
          </p:nvSpPr>
          <p:spPr>
            <a:xfrm>
              <a:off x="4399318" y="2473389"/>
              <a:ext cx="1529677" cy="381203"/>
            </a:xfrm>
            <a:custGeom>
              <a:rect l="l" t="t" r="r" b="b"/>
              <a:pathLst>
                <a:path w="1529677" h="381203">
                  <a:moveTo>
                    <a:pt x="1529676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79"/>
                  </a:lnTo>
                  <a:lnTo>
                    <a:pt x="1520152" y="371679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58" name="VectorPath 758"/>
            <p:cNvSpPr/>
            <p:nvPr/>
          </p:nvSpPr>
          <p:spPr>
            <a:xfrm>
              <a:off x="4404360" y="2988564"/>
              <a:ext cx="1519428" cy="370332"/>
            </a:xfrm>
            <a:custGeom>
              <a:rect l="l" t="t" r="r" b="b"/>
              <a:pathLst>
                <a:path w="1519428" h="370332">
                  <a:moveTo>
                    <a:pt x="0" y="0"/>
                  </a:moveTo>
                  <a:lnTo>
                    <a:pt x="1519428" y="0"/>
                  </a:lnTo>
                  <a:lnTo>
                    <a:pt x="151942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59" name="VectorPath 759"/>
            <p:cNvSpPr/>
            <p:nvPr/>
          </p:nvSpPr>
          <p:spPr>
            <a:xfrm>
              <a:off x="4399318" y="2983129"/>
              <a:ext cx="1529677" cy="381203"/>
            </a:xfrm>
            <a:custGeom>
              <a:rect l="l" t="t" r="r" b="b"/>
              <a:pathLst>
                <a:path w="1529677" h="381203">
                  <a:moveTo>
                    <a:pt x="1529676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78"/>
                  </a:lnTo>
                  <a:lnTo>
                    <a:pt x="1520152" y="371678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60" name="VectorPath 760"/>
            <p:cNvSpPr/>
            <p:nvPr/>
          </p:nvSpPr>
          <p:spPr>
            <a:xfrm>
              <a:off x="4404360" y="3497580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61" name="VectorPath 761"/>
            <p:cNvSpPr/>
            <p:nvPr/>
          </p:nvSpPr>
          <p:spPr>
            <a:xfrm>
              <a:off x="4399318" y="3492868"/>
              <a:ext cx="1529677" cy="381203"/>
            </a:xfrm>
            <a:custGeom>
              <a:rect l="l" t="t" r="r" b="b"/>
              <a:pathLst>
                <a:path w="1529677" h="381203">
                  <a:moveTo>
                    <a:pt x="1529676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79"/>
                  </a:lnTo>
                  <a:lnTo>
                    <a:pt x="1520152" y="371679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62" name="VectorPath 762"/>
            <p:cNvSpPr/>
            <p:nvPr/>
          </p:nvSpPr>
          <p:spPr>
            <a:xfrm>
              <a:off x="4404360" y="4008120"/>
              <a:ext cx="1519428" cy="370332"/>
            </a:xfrm>
            <a:custGeom>
              <a:rect l="l" t="t" r="r" b="b"/>
              <a:pathLst>
                <a:path w="1519428" h="370332">
                  <a:moveTo>
                    <a:pt x="0" y="0"/>
                  </a:moveTo>
                  <a:lnTo>
                    <a:pt x="1519428" y="0"/>
                  </a:lnTo>
                  <a:lnTo>
                    <a:pt x="151942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63" name="VectorPath 763"/>
            <p:cNvSpPr/>
            <p:nvPr/>
          </p:nvSpPr>
          <p:spPr>
            <a:xfrm>
              <a:off x="4399318" y="4002609"/>
              <a:ext cx="1529677" cy="381203"/>
            </a:xfrm>
            <a:custGeom>
              <a:rect l="l" t="t" r="r" b="b"/>
              <a:pathLst>
                <a:path w="1529677" h="381203">
                  <a:moveTo>
                    <a:pt x="1529676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78"/>
                  </a:lnTo>
                  <a:lnTo>
                    <a:pt x="1520152" y="371678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64" name="VectorPath 764"/>
            <p:cNvSpPr/>
            <p:nvPr/>
          </p:nvSpPr>
          <p:spPr>
            <a:xfrm>
              <a:off x="4404360" y="4517136"/>
              <a:ext cx="1508760" cy="371856"/>
            </a:xfrm>
            <a:custGeom>
              <a:rect l="l" t="t" r="r" b="b"/>
              <a:pathLst>
                <a:path w="1508760" h="371856">
                  <a:moveTo>
                    <a:pt x="0" y="0"/>
                  </a:moveTo>
                  <a:lnTo>
                    <a:pt x="1508760" y="0"/>
                  </a:lnTo>
                  <a:lnTo>
                    <a:pt x="1508760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F9999">
                <a:alpha val="100000"/>
              </a:srgbClr>
            </a:solidFill>
          </p:spPr>
        </p:sp>
        <p:sp>
          <p:nvSpPr>
            <p:cNvPr id="765" name="VectorPath 765"/>
            <p:cNvSpPr/>
            <p:nvPr/>
          </p:nvSpPr>
          <p:spPr>
            <a:xfrm>
              <a:off x="4397731" y="4510761"/>
              <a:ext cx="1521917" cy="384378"/>
            </a:xfrm>
            <a:custGeom>
              <a:rect l="l" t="t" r="r" b="b"/>
              <a:pathLst>
                <a:path w="1521917" h="384378">
                  <a:moveTo>
                    <a:pt x="1521917" y="384378"/>
                  </a:moveTo>
                  <a:lnTo>
                    <a:pt x="0" y="384378"/>
                  </a:lnTo>
                  <a:lnTo>
                    <a:pt x="0" y="0"/>
                  </a:lnTo>
                  <a:lnTo>
                    <a:pt x="1521917" y="0"/>
                  </a:lnTo>
                  <a:moveTo>
                    <a:pt x="12700" y="12700"/>
                  </a:moveTo>
                  <a:lnTo>
                    <a:pt x="12700" y="371678"/>
                  </a:lnTo>
                  <a:lnTo>
                    <a:pt x="1509217" y="371678"/>
                  </a:lnTo>
                  <a:lnTo>
                    <a:pt x="1509217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66" name="VectorPath 766"/>
            <p:cNvSpPr/>
            <p:nvPr/>
          </p:nvSpPr>
          <p:spPr>
            <a:xfrm>
              <a:off x="4404360" y="5030724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67" name="VectorPath 767"/>
            <p:cNvSpPr/>
            <p:nvPr/>
          </p:nvSpPr>
          <p:spPr>
            <a:xfrm>
              <a:off x="4399318" y="5026698"/>
              <a:ext cx="1529677" cy="381216"/>
            </a:xfrm>
            <a:custGeom>
              <a:rect l="l" t="t" r="r" b="b"/>
              <a:pathLst>
                <a:path w="1529677" h="381216">
                  <a:moveTo>
                    <a:pt x="1529676" y="381216"/>
                  </a:moveTo>
                  <a:lnTo>
                    <a:pt x="0" y="381216"/>
                  </a:lnTo>
                  <a:lnTo>
                    <a:pt x="0" y="0"/>
                  </a:lnTo>
                  <a:lnTo>
                    <a:pt x="1529676" y="0"/>
                  </a:lnTo>
                  <a:moveTo>
                    <a:pt x="9525" y="9525"/>
                  </a:moveTo>
                  <a:lnTo>
                    <a:pt x="9525" y="371691"/>
                  </a:lnTo>
                  <a:lnTo>
                    <a:pt x="1520152" y="371691"/>
                  </a:lnTo>
                  <a:lnTo>
                    <a:pt x="1520152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768" name="TextBox768"/>
          <p:cNvSpPr txBox="1"/>
          <p:nvPr/>
        </p:nvSpPr>
        <p:spPr>
          <a:xfrm>
            <a:off x="4442181" y="1509791"/>
            <a:ext cx="548640" cy="38393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79940"/>
              </a:lnSpc>
            </a:pP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%eax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%ebx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%ecx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%edx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%esi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%edi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%esp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ebp</a:t>
            </a:r>
          </a:p>
        </p:txBody>
      </p:sp>
      <p:grpSp>
        <p:nvGrpSpPr>
          <p:cNvPr id="769" name="Combination 769"/>
          <p:cNvGrpSpPr/>
          <p:nvPr/>
        </p:nvGrpSpPr>
        <p:grpSpPr>
          <a:xfrm>
            <a:off x="2849360" y="1414120"/>
            <a:ext cx="3087573" cy="4039590"/>
            <a:chOff x="2849360" y="1414120"/>
            <a:chExt cx="3087573" cy="4039590"/>
          </a:xfrm>
        </p:grpSpPr>
        <p:sp>
          <p:nvSpPr>
            <p:cNvPr id="770" name="VectorPath 770"/>
            <p:cNvSpPr/>
            <p:nvPr/>
          </p:nvSpPr>
          <p:spPr>
            <a:xfrm>
              <a:off x="2849360" y="1414120"/>
              <a:ext cx="3087573" cy="471411"/>
            </a:xfrm>
            <a:custGeom>
              <a:rect l="l" t="t" r="r" b="b"/>
              <a:pathLst>
                <a:path w="3087573" h="471411">
                  <a:moveTo>
                    <a:pt x="3087573" y="471411"/>
                  </a:moveTo>
                  <a:lnTo>
                    <a:pt x="0" y="471411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11"/>
                  </a:lnTo>
                  <a:lnTo>
                    <a:pt x="3062173" y="446011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71" name="VectorPath 771"/>
            <p:cNvSpPr/>
            <p:nvPr/>
          </p:nvSpPr>
          <p:spPr>
            <a:xfrm>
              <a:off x="2849360" y="1923847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72" name="VectorPath 772"/>
            <p:cNvSpPr/>
            <p:nvPr/>
          </p:nvSpPr>
          <p:spPr>
            <a:xfrm>
              <a:off x="2849360" y="2433587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73" name="VectorPath 773"/>
            <p:cNvSpPr/>
            <p:nvPr/>
          </p:nvSpPr>
          <p:spPr>
            <a:xfrm>
              <a:off x="2849360" y="2943327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74" name="VectorPath 774"/>
            <p:cNvSpPr/>
            <p:nvPr/>
          </p:nvSpPr>
          <p:spPr>
            <a:xfrm>
              <a:off x="2849360" y="3453066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75" name="VectorPath 775"/>
            <p:cNvSpPr/>
            <p:nvPr/>
          </p:nvSpPr>
          <p:spPr>
            <a:xfrm>
              <a:off x="2849360" y="3962807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76" name="VectorPath 776"/>
            <p:cNvSpPr/>
            <p:nvPr/>
          </p:nvSpPr>
          <p:spPr>
            <a:xfrm>
              <a:off x="2849360" y="4982286"/>
              <a:ext cx="3087573" cy="471424"/>
            </a:xfrm>
            <a:custGeom>
              <a:rect l="l" t="t" r="r" b="b"/>
              <a:pathLst>
                <a:path w="3087573" h="471424">
                  <a:moveTo>
                    <a:pt x="3087573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73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73" y="446024"/>
                  </a:lnTo>
                  <a:lnTo>
                    <a:pt x="3062173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777" name="TextBox777"/>
          <p:cNvSpPr txBox="1"/>
          <p:nvPr/>
        </p:nvSpPr>
        <p:spPr>
          <a:xfrm>
            <a:off x="2900159" y="1468560"/>
            <a:ext cx="731520" cy="392611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7034"/>
              </a:lnSpc>
              <a:spcAft>
                <a:spcPts val="0"/>
              </a:spcAft>
            </a:pP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rbp</a:t>
            </a:r>
          </a:p>
        </p:txBody>
      </p:sp>
      <p:grpSp>
        <p:nvGrpSpPr>
          <p:cNvPr id="778" name="Combination 778"/>
          <p:cNvGrpSpPr/>
          <p:nvPr/>
        </p:nvGrpSpPr>
        <p:grpSpPr>
          <a:xfrm>
            <a:off x="7811453" y="1453909"/>
            <a:ext cx="1529664" cy="3949382"/>
            <a:chOff x="7811453" y="1453909"/>
            <a:chExt cx="1529664" cy="3949382"/>
          </a:xfrm>
        </p:grpSpPr>
        <p:sp>
          <p:nvSpPr>
            <p:cNvPr id="779" name="VectorPath 779"/>
            <p:cNvSpPr/>
            <p:nvPr/>
          </p:nvSpPr>
          <p:spPr>
            <a:xfrm>
              <a:off x="7816597" y="1458468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80" name="VectorPath 780"/>
            <p:cNvSpPr/>
            <p:nvPr/>
          </p:nvSpPr>
          <p:spPr>
            <a:xfrm>
              <a:off x="7811453" y="1453909"/>
              <a:ext cx="1529664" cy="381216"/>
            </a:xfrm>
            <a:custGeom>
              <a:rect l="l" t="t" r="r" b="b"/>
              <a:pathLst>
                <a:path w="1529664" h="381216">
                  <a:moveTo>
                    <a:pt x="1529663" y="381216"/>
                  </a:moveTo>
                  <a:lnTo>
                    <a:pt x="0" y="381216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91"/>
                  </a:lnTo>
                  <a:lnTo>
                    <a:pt x="1520138" y="371691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81" name="VectorPath 781"/>
            <p:cNvSpPr/>
            <p:nvPr/>
          </p:nvSpPr>
          <p:spPr>
            <a:xfrm>
              <a:off x="7816597" y="1969008"/>
              <a:ext cx="1519428" cy="370332"/>
            </a:xfrm>
            <a:custGeom>
              <a:rect l="l" t="t" r="r" b="b"/>
              <a:pathLst>
                <a:path w="1519428" h="370332">
                  <a:moveTo>
                    <a:pt x="0" y="0"/>
                  </a:moveTo>
                  <a:lnTo>
                    <a:pt x="1519428" y="0"/>
                  </a:lnTo>
                  <a:lnTo>
                    <a:pt x="151942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82" name="VectorPath 782"/>
            <p:cNvSpPr/>
            <p:nvPr/>
          </p:nvSpPr>
          <p:spPr>
            <a:xfrm>
              <a:off x="7811453" y="1963648"/>
              <a:ext cx="1529664" cy="381216"/>
            </a:xfrm>
            <a:custGeom>
              <a:rect l="l" t="t" r="r" b="b"/>
              <a:pathLst>
                <a:path w="1529664" h="381216">
                  <a:moveTo>
                    <a:pt x="1529663" y="381216"/>
                  </a:moveTo>
                  <a:lnTo>
                    <a:pt x="0" y="381216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91"/>
                  </a:lnTo>
                  <a:lnTo>
                    <a:pt x="1520138" y="371691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83" name="VectorPath 783"/>
            <p:cNvSpPr/>
            <p:nvPr/>
          </p:nvSpPr>
          <p:spPr>
            <a:xfrm>
              <a:off x="7816597" y="2478024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84" name="VectorPath 784"/>
            <p:cNvSpPr/>
            <p:nvPr/>
          </p:nvSpPr>
          <p:spPr>
            <a:xfrm>
              <a:off x="7811453" y="2473389"/>
              <a:ext cx="1529664" cy="381203"/>
            </a:xfrm>
            <a:custGeom>
              <a:rect l="l" t="t" r="r" b="b"/>
              <a:pathLst>
                <a:path w="1529664" h="381203">
                  <a:moveTo>
                    <a:pt x="1529663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79"/>
                  </a:lnTo>
                  <a:lnTo>
                    <a:pt x="1520138" y="371679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85" name="VectorPath 785"/>
            <p:cNvSpPr/>
            <p:nvPr/>
          </p:nvSpPr>
          <p:spPr>
            <a:xfrm>
              <a:off x="7816597" y="2988564"/>
              <a:ext cx="1519428" cy="370332"/>
            </a:xfrm>
            <a:custGeom>
              <a:rect l="l" t="t" r="r" b="b"/>
              <a:pathLst>
                <a:path w="1519428" h="370332">
                  <a:moveTo>
                    <a:pt x="0" y="0"/>
                  </a:moveTo>
                  <a:lnTo>
                    <a:pt x="1519428" y="0"/>
                  </a:lnTo>
                  <a:lnTo>
                    <a:pt x="151942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86" name="VectorPath 786"/>
            <p:cNvSpPr/>
            <p:nvPr/>
          </p:nvSpPr>
          <p:spPr>
            <a:xfrm>
              <a:off x="7811453" y="2983129"/>
              <a:ext cx="1529664" cy="381203"/>
            </a:xfrm>
            <a:custGeom>
              <a:rect l="l" t="t" r="r" b="b"/>
              <a:pathLst>
                <a:path w="1529664" h="381203">
                  <a:moveTo>
                    <a:pt x="1529663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78"/>
                  </a:lnTo>
                  <a:lnTo>
                    <a:pt x="1520138" y="371678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87" name="VectorPath 787"/>
            <p:cNvSpPr/>
            <p:nvPr/>
          </p:nvSpPr>
          <p:spPr>
            <a:xfrm>
              <a:off x="7816597" y="3497580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88" name="VectorPath 788"/>
            <p:cNvSpPr/>
            <p:nvPr/>
          </p:nvSpPr>
          <p:spPr>
            <a:xfrm>
              <a:off x="7811453" y="3492868"/>
              <a:ext cx="1529664" cy="381203"/>
            </a:xfrm>
            <a:custGeom>
              <a:rect l="l" t="t" r="r" b="b"/>
              <a:pathLst>
                <a:path w="1529664" h="381203">
                  <a:moveTo>
                    <a:pt x="1529663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79"/>
                  </a:lnTo>
                  <a:lnTo>
                    <a:pt x="1520138" y="371679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89" name="VectorPath 789"/>
            <p:cNvSpPr/>
            <p:nvPr/>
          </p:nvSpPr>
          <p:spPr>
            <a:xfrm>
              <a:off x="7816597" y="4008120"/>
              <a:ext cx="1519428" cy="370332"/>
            </a:xfrm>
            <a:custGeom>
              <a:rect l="l" t="t" r="r" b="b"/>
              <a:pathLst>
                <a:path w="1519428" h="370332">
                  <a:moveTo>
                    <a:pt x="0" y="0"/>
                  </a:moveTo>
                  <a:lnTo>
                    <a:pt x="1519428" y="0"/>
                  </a:lnTo>
                  <a:lnTo>
                    <a:pt x="151942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90" name="VectorPath 790"/>
            <p:cNvSpPr/>
            <p:nvPr/>
          </p:nvSpPr>
          <p:spPr>
            <a:xfrm>
              <a:off x="7811453" y="4002609"/>
              <a:ext cx="1529664" cy="381203"/>
            </a:xfrm>
            <a:custGeom>
              <a:rect l="l" t="t" r="r" b="b"/>
              <a:pathLst>
                <a:path w="1529664" h="381203">
                  <a:moveTo>
                    <a:pt x="1529663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78"/>
                  </a:lnTo>
                  <a:lnTo>
                    <a:pt x="1520138" y="371678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91" name="VectorPath 791"/>
            <p:cNvSpPr/>
            <p:nvPr/>
          </p:nvSpPr>
          <p:spPr>
            <a:xfrm>
              <a:off x="7816597" y="4517136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92" name="VectorPath 792"/>
            <p:cNvSpPr/>
            <p:nvPr/>
          </p:nvSpPr>
          <p:spPr>
            <a:xfrm>
              <a:off x="7811453" y="4512348"/>
              <a:ext cx="1529664" cy="381203"/>
            </a:xfrm>
            <a:custGeom>
              <a:rect l="l" t="t" r="r" b="b"/>
              <a:pathLst>
                <a:path w="1529664" h="381203">
                  <a:moveTo>
                    <a:pt x="1529663" y="381203"/>
                  </a:moveTo>
                  <a:lnTo>
                    <a:pt x="0" y="381203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79"/>
                  </a:lnTo>
                  <a:lnTo>
                    <a:pt x="1520138" y="371679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93" name="VectorPath 793"/>
            <p:cNvSpPr/>
            <p:nvPr/>
          </p:nvSpPr>
          <p:spPr>
            <a:xfrm>
              <a:off x="7816597" y="5026152"/>
              <a:ext cx="1519428" cy="371856"/>
            </a:xfrm>
            <a:custGeom>
              <a:rect l="l" t="t" r="r" b="b"/>
              <a:pathLst>
                <a:path w="1519428" h="371856">
                  <a:moveTo>
                    <a:pt x="0" y="0"/>
                  </a:moveTo>
                  <a:lnTo>
                    <a:pt x="1519428" y="0"/>
                  </a:lnTo>
                  <a:lnTo>
                    <a:pt x="151942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D8D8D8">
                <a:alpha val="100000"/>
              </a:srgbClr>
            </a:solidFill>
          </p:spPr>
        </p:sp>
        <p:sp>
          <p:nvSpPr>
            <p:cNvPr id="794" name="VectorPath 794"/>
            <p:cNvSpPr/>
            <p:nvPr/>
          </p:nvSpPr>
          <p:spPr>
            <a:xfrm>
              <a:off x="7811453" y="5022076"/>
              <a:ext cx="1529664" cy="381216"/>
            </a:xfrm>
            <a:custGeom>
              <a:rect l="l" t="t" r="r" b="b"/>
              <a:pathLst>
                <a:path w="1529664" h="381216">
                  <a:moveTo>
                    <a:pt x="1529663" y="381216"/>
                  </a:moveTo>
                  <a:lnTo>
                    <a:pt x="0" y="381216"/>
                  </a:lnTo>
                  <a:lnTo>
                    <a:pt x="0" y="0"/>
                  </a:lnTo>
                  <a:lnTo>
                    <a:pt x="1529663" y="0"/>
                  </a:lnTo>
                  <a:moveTo>
                    <a:pt x="9525" y="9525"/>
                  </a:moveTo>
                  <a:lnTo>
                    <a:pt x="9525" y="371692"/>
                  </a:lnTo>
                  <a:lnTo>
                    <a:pt x="1520138" y="371692"/>
                  </a:lnTo>
                  <a:lnTo>
                    <a:pt x="1520138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795" name="TextBox795"/>
          <p:cNvSpPr txBox="1"/>
          <p:nvPr/>
        </p:nvSpPr>
        <p:spPr>
          <a:xfrm>
            <a:off x="7854315" y="1509791"/>
            <a:ext cx="689001" cy="383472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79732"/>
              </a:lnSpc>
              <a:spcAft>
                <a:spcPts val="0"/>
              </a:spcAft>
            </a:pPr>
            <a:r>
              <a:rPr lang="en-US" altLang="zh-CN" sz="1750" kern="0" spc="30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750" kern="0" spc="30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r8d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30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750" kern="0" spc="30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r9d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%r1</a:t>
            </a: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%r1</a:t>
            </a: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%r1</a:t>
            </a: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%r1</a:t>
            </a: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%r1</a:t>
            </a: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4d</a:t>
            </a:r>
            <a:r>
              <a:rPr baseline="0" lang="en-US" altLang="zh-CN" sz="1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r15d</a:t>
            </a:r>
          </a:p>
        </p:txBody>
      </p:sp>
      <p:grpSp>
        <p:nvGrpSpPr>
          <p:cNvPr id="796" name="Combination 796"/>
          <p:cNvGrpSpPr/>
          <p:nvPr/>
        </p:nvGrpSpPr>
        <p:grpSpPr>
          <a:xfrm>
            <a:off x="6261494" y="1414120"/>
            <a:ext cx="3087560" cy="4039590"/>
            <a:chOff x="6261494" y="1414120"/>
            <a:chExt cx="3087560" cy="4039590"/>
          </a:xfrm>
        </p:grpSpPr>
        <p:sp>
          <p:nvSpPr>
            <p:cNvPr id="797" name="VectorPath 797"/>
            <p:cNvSpPr/>
            <p:nvPr/>
          </p:nvSpPr>
          <p:spPr>
            <a:xfrm>
              <a:off x="6261494" y="1414120"/>
              <a:ext cx="3087560" cy="471411"/>
            </a:xfrm>
            <a:custGeom>
              <a:rect l="l" t="t" r="r" b="b"/>
              <a:pathLst>
                <a:path w="3087560" h="471411">
                  <a:moveTo>
                    <a:pt x="3087560" y="471411"/>
                  </a:moveTo>
                  <a:lnTo>
                    <a:pt x="0" y="471411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11"/>
                  </a:lnTo>
                  <a:lnTo>
                    <a:pt x="3062160" y="446011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98" name="VectorPath 798"/>
            <p:cNvSpPr/>
            <p:nvPr/>
          </p:nvSpPr>
          <p:spPr>
            <a:xfrm>
              <a:off x="6261494" y="1923847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799" name="VectorPath 799"/>
            <p:cNvSpPr/>
            <p:nvPr/>
          </p:nvSpPr>
          <p:spPr>
            <a:xfrm>
              <a:off x="6261494" y="2433587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800" name="VectorPath 800"/>
            <p:cNvSpPr/>
            <p:nvPr/>
          </p:nvSpPr>
          <p:spPr>
            <a:xfrm>
              <a:off x="6261494" y="2943327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801" name="VectorPath 801"/>
            <p:cNvSpPr/>
            <p:nvPr/>
          </p:nvSpPr>
          <p:spPr>
            <a:xfrm>
              <a:off x="6261494" y="3453066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802" name="VectorPath 802"/>
            <p:cNvSpPr/>
            <p:nvPr/>
          </p:nvSpPr>
          <p:spPr>
            <a:xfrm>
              <a:off x="6261494" y="3962807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803" name="VectorPath 803"/>
            <p:cNvSpPr/>
            <p:nvPr/>
          </p:nvSpPr>
          <p:spPr>
            <a:xfrm>
              <a:off x="6261494" y="4472547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804" name="VectorPath 804"/>
            <p:cNvSpPr/>
            <p:nvPr/>
          </p:nvSpPr>
          <p:spPr>
            <a:xfrm>
              <a:off x="6261494" y="4982286"/>
              <a:ext cx="3087560" cy="471424"/>
            </a:xfrm>
            <a:custGeom>
              <a:rect l="l" t="t" r="r" b="b"/>
              <a:pathLst>
                <a:path w="3087560" h="471424">
                  <a:moveTo>
                    <a:pt x="3087560" y="471424"/>
                  </a:moveTo>
                  <a:lnTo>
                    <a:pt x="0" y="471424"/>
                  </a:lnTo>
                  <a:lnTo>
                    <a:pt x="0" y="0"/>
                  </a:lnTo>
                  <a:lnTo>
                    <a:pt x="3087560" y="0"/>
                  </a:lnTo>
                  <a:moveTo>
                    <a:pt x="25400" y="25400"/>
                  </a:moveTo>
                  <a:lnTo>
                    <a:pt x="25400" y="446024"/>
                  </a:lnTo>
                  <a:lnTo>
                    <a:pt x="3062160" y="446024"/>
                  </a:lnTo>
                  <a:lnTo>
                    <a:pt x="3062160" y="254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805" name="TextBox805"/>
          <p:cNvSpPr txBox="1"/>
          <p:nvPr/>
        </p:nvSpPr>
        <p:spPr>
          <a:xfrm>
            <a:off x="6312294" y="1468560"/>
            <a:ext cx="731520" cy="392611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7034"/>
              </a:lnSpc>
              <a:spcAft>
                <a:spcPts val="0"/>
              </a:spcAft>
            </a:pPr>
            <a:r>
              <a:rPr lang="en-US" altLang="zh-CN" sz="2350" kern="0" spc="50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%r8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50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%r9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%r</a:t>
            </a:r>
            <a:r>
              <a:rPr lang="en-US" altLang="zh-CN" sz="2350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1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r15</a:t>
            </a:r>
          </a:p>
        </p:txBody>
      </p:sp>
    </p:spTree>
    <p:extLst>
      <p:ext uri="{A08E3B1E-CCF3-4739-A2FA-37EADF82F95F}"/>
    </p:extLst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VectorPath 806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807" name="TextBox807"/>
          <p:cNvSpPr txBox="1"/>
          <p:nvPr/>
        </p:nvSpPr>
        <p:spPr>
          <a:xfrm>
            <a:off x="318" y="318"/>
            <a:ext cx="7349807" cy="108149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434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95643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存器的使用示例（以加减指令为例）</a:t>
            </a:r>
          </a:p>
        </p:txBody>
      </p:sp>
      <p:sp>
        <p:nvSpPr>
          <p:cNvPr id="808" name="TextBox808"/>
          <p:cNvSpPr txBox="1"/>
          <p:nvPr/>
        </p:nvSpPr>
        <p:spPr>
          <a:xfrm>
            <a:off x="787400" y="1452837"/>
            <a:ext cx="963295" cy="43547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加法</a:t>
            </a:r>
          </a:p>
        </p:txBody>
      </p:sp>
      <p:sp>
        <p:nvSpPr>
          <p:cNvPr id="809" name="TextBox809"/>
          <p:cNvSpPr txBox="1"/>
          <p:nvPr/>
        </p:nvSpPr>
        <p:spPr>
          <a:xfrm>
            <a:off x="1244600" y="2089910"/>
            <a:ext cx="815340" cy="90184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23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</a:p>
          <a:p>
            <a:pPr marL="228600" marR="0" indent="-228600" eaLnBrk="0" lvl="0">
              <a:lnSpc>
                <a:spcPct val="107978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</a:t>
            </a:r>
          </a:p>
        </p:txBody>
      </p:sp>
      <p:sp>
        <p:nvSpPr>
          <p:cNvPr id="810" name="TextBox810"/>
          <p:cNvSpPr txBox="1"/>
          <p:nvPr/>
        </p:nvSpPr>
        <p:spPr>
          <a:xfrm>
            <a:off x="2280920" y="2118825"/>
            <a:ext cx="2202180" cy="8729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1897"/>
              </a:lnSpc>
            </a:pPr>
            <a:r>
              <a:rPr lang="en-US" altLang="zh-CN" sz="2350" kern="0" spc="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2350" kern="0" spc="36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350" kern="0" spc="36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baseline="0" lang="en-US" altLang="zh-CN" sz="2350" kern="0" spc="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s0,$s1,$s2</a:t>
            </a:r>
          </a:p>
        </p:txBody>
      </p:sp>
      <p:sp>
        <p:nvSpPr>
          <p:cNvPr id="811" name="TextBox811"/>
          <p:cNvSpPr txBox="1"/>
          <p:nvPr/>
        </p:nvSpPr>
        <p:spPr>
          <a:xfrm>
            <a:off x="5253355" y="2089910"/>
            <a:ext cx="1384910" cy="8729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76200" eaLnBrk="0">
              <a:lnSpc>
                <a:spcPct val="121897"/>
              </a:lnSpc>
            </a:pPr>
            <a:r>
              <a:rPr lang="en-US" altLang="zh-CN" sz="2350" kern="0" spc="4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2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4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350" kern="0" spc="4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baseline="0" lang="en-US" altLang="zh-CN" sz="23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23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</p:txBody>
      </p:sp>
      <p:sp>
        <p:nvSpPr>
          <p:cNvPr id="812" name="TextBox812"/>
          <p:cNvSpPr txBox="1"/>
          <p:nvPr/>
        </p:nvSpPr>
        <p:spPr>
          <a:xfrm>
            <a:off x="787400" y="3119880"/>
            <a:ext cx="6554471" cy="9947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685800" marR="0" indent="-228600" eaLnBrk="0" lvl="0">
              <a:lnSpc>
                <a:spcPct val="106560"/>
              </a:lnSpc>
              <a:spcAft>
                <a:spcPts val="1357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编译后对应寄存器</a:t>
            </a:r>
            <a:r>
              <a:rPr baseline="0" lang="en-US" altLang="zh-CN" sz="23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$s0,$s1,$s2</a:t>
            </a:r>
          </a:p>
          <a:p>
            <a:pPr marL="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减法</a:t>
            </a:r>
          </a:p>
        </p:txBody>
      </p:sp>
      <p:sp>
        <p:nvSpPr>
          <p:cNvPr id="813" name="TextBox813"/>
          <p:cNvSpPr txBox="1"/>
          <p:nvPr/>
        </p:nvSpPr>
        <p:spPr>
          <a:xfrm>
            <a:off x="1244600" y="4316220"/>
            <a:ext cx="899440" cy="13879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3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</a:p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ub</a:t>
            </a:r>
          </a:p>
          <a:p>
            <a:pPr marL="228600" marR="0" indent="-228600" eaLnBrk="0" lvl="0">
              <a:lnSpc>
                <a:spcPct val="100000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d,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e,</a:t>
            </a:r>
          </a:p>
        </p:txBody>
      </p:sp>
      <p:sp>
        <p:nvSpPr>
          <p:cNvPr id="814" name="TextBox814"/>
          <p:cNvSpPr txBox="1"/>
          <p:nvPr/>
        </p:nvSpPr>
        <p:spPr>
          <a:xfrm>
            <a:off x="2280920" y="4345135"/>
            <a:ext cx="2202180" cy="8729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1897"/>
              </a:lnSpc>
              <a:spcBef>
                <a:spcPts val="0"/>
              </a:spcBef>
            </a:pPr>
            <a:r>
              <a:rPr lang="en-US" altLang="zh-CN" sz="2350" kern="0" spc="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  <a:r>
              <a:rPr baseline="0" lang="en-US" altLang="zh-CN" sz="2350" kern="0" spc="36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–</a:t>
            </a:r>
            <a:r>
              <a:rPr baseline="0" lang="en-US" altLang="zh-CN" sz="2350" kern="0" spc="36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</a:t>
            </a:r>
            <a:r>
              <a:rPr baseline="0" lang="en-US" altLang="zh-CN" sz="2350" kern="0" spc="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s3,$s4,$s5</a:t>
            </a:r>
          </a:p>
        </p:txBody>
      </p:sp>
      <p:sp>
        <p:nvSpPr>
          <p:cNvPr id="815" name="TextBox815"/>
          <p:cNvSpPr txBox="1"/>
          <p:nvPr/>
        </p:nvSpPr>
        <p:spPr>
          <a:xfrm>
            <a:off x="5215256" y="4316220"/>
            <a:ext cx="1423009" cy="8729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1897"/>
              </a:lnSpc>
            </a:pPr>
            <a:r>
              <a:rPr lang="en-US" altLang="zh-CN" sz="2350" kern="0" spc="6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2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6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  <a:r>
              <a:rPr baseline="0" lang="en-US" altLang="zh-CN" sz="23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23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</p:txBody>
      </p:sp>
      <p:sp>
        <p:nvSpPr>
          <p:cNvPr id="816" name="TextBox816"/>
          <p:cNvSpPr txBox="1"/>
          <p:nvPr/>
        </p:nvSpPr>
        <p:spPr>
          <a:xfrm>
            <a:off x="2270125" y="5346190"/>
            <a:ext cx="5024120" cy="38685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7978"/>
              </a:lnSpc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编译后对应寄存器</a:t>
            </a:r>
            <a:r>
              <a:rPr baseline="0" lang="en-US" altLang="zh-CN" sz="23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$s3,$s4,$s5</a:t>
            </a:r>
          </a:p>
        </p:txBody>
      </p:sp>
      <p:sp>
        <p:nvSpPr>
          <p:cNvPr id="817" name="TextBox817"/>
          <p:cNvSpPr txBox="1"/>
          <p:nvPr/>
        </p:nvSpPr>
        <p:spPr>
          <a:xfrm>
            <a:off x="9332596" y="6277975"/>
            <a:ext cx="316593" cy="213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0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38-</a:t>
            </a:r>
          </a:p>
        </p:txBody>
      </p:sp>
    </p:spTree>
    <p:extLst>
      <p:ext uri="{CA40B2E9-B700-4C5C-9FB0-C8B712F959B4}"/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7E7FF415-5A71-4ECD-3F58-8BBDD33012BE"/>
          <p:cNvPicPr>
            <a:picLocks noChangeAspect="1"/>
          </p:cNvPicPr>
          <p:nvPr/>
        </p:nvPicPr>
        <p:blipFill>
          <a:blip r:embed="rId2" cstate="print">
            <a:extLst>
              <a:ext uri="{7E777B45-FB45-4146-3F72-D0899936032B}"/>
            </a:extLst>
          </a:blip>
          <a:srcRect/>
          <a:stretch>
            <a:fillRect/>
          </a:stretch>
        </p:blipFill>
        <p:spPr>
          <a:xfrm>
            <a:off x="572059" y="930199"/>
            <a:ext cx="5219700" cy="5229225"/>
          </a:xfrm>
          <a:prstGeom prst="rect">
            <a:avLst/>
          </a:prstGeom>
        </p:spPr>
      </p:pic>
      <p:pic>
        <p:nvPicPr>
          <p:cNvPr id="21" name="1F758AEF-B8DD-4432-9EF2-65C9246019AD"/>
          <p:cNvPicPr>
            <a:picLocks noChangeAspect="1"/>
          </p:cNvPicPr>
          <p:nvPr/>
        </p:nvPicPr>
        <p:blipFill>
          <a:blip r:embed="rId3" cstate="print">
            <a:extLst>
              <a:ext uri="{336D61E2-96D5-4D45-FE9F-C16F97014E1B}"/>
            </a:extLst>
          </a:blip>
          <a:srcRect/>
          <a:stretch>
            <a:fillRect/>
          </a:stretch>
        </p:blipFill>
        <p:spPr>
          <a:xfrm>
            <a:off x="1422959" y="1781099"/>
            <a:ext cx="3524250" cy="3524250"/>
          </a:xfrm>
          <a:prstGeom prst="rect">
            <a:avLst/>
          </a:prstGeom>
        </p:spPr>
      </p:pic>
      <p:pic>
        <p:nvPicPr>
          <p:cNvPr id="22" name="52C81FFC-B684-49C7-7361-C882A3C7C556"/>
          <p:cNvPicPr>
            <a:picLocks noChangeAspect="1"/>
          </p:cNvPicPr>
          <p:nvPr/>
        </p:nvPicPr>
        <p:blipFill>
          <a:blip r:embed="rId4" cstate="print">
            <a:extLst>
              <a:ext uri="{81E0D5DE-A72C-4297-AE5E-760379897134}"/>
            </a:extLst>
          </a:blip>
          <a:srcRect/>
          <a:stretch>
            <a:fillRect/>
          </a:stretch>
        </p:blipFill>
        <p:spPr>
          <a:xfrm>
            <a:off x="3115170" y="621525"/>
            <a:ext cx="2895600" cy="5791200"/>
          </a:xfrm>
          <a:prstGeom prst="rect">
            <a:avLst/>
          </a:prstGeom>
        </p:spPr>
      </p:pic>
      <p:sp>
        <p:nvSpPr>
          <p:cNvPr id="23" name="TextBox23"/>
          <p:cNvSpPr txBox="1"/>
          <p:nvPr/>
        </p:nvSpPr>
        <p:spPr>
          <a:xfrm>
            <a:off x="2665095" y="3040264"/>
            <a:ext cx="950341" cy="90628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5950" kern="0" spc="-15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59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4" name="VectorPath 24"/>
          <p:cNvSpPr/>
          <p:nvPr/>
        </p:nvSpPr>
        <p:spPr>
          <a:xfrm>
            <a:off x="8945880" y="0"/>
            <a:ext cx="3246120" cy="860425"/>
          </a:xfrm>
          <a:custGeom>
            <a:rect l="l" t="t" r="r" b="b"/>
            <a:pathLst>
              <a:path w="3246120" h="860425">
                <a:moveTo>
                  <a:pt x="191135" y="860425"/>
                </a:moveTo>
                <a:lnTo>
                  <a:pt x="3246120" y="860425"/>
                </a:lnTo>
                <a:lnTo>
                  <a:pt x="3246120" y="0"/>
                </a:lnTo>
                <a:lnTo>
                  <a:pt x="0" y="0"/>
                </a:lnTo>
                <a:lnTo>
                  <a:pt x="0" y="669290"/>
                </a:lnTo>
                <a:cubicBezTo>
                  <a:pt x="0" y="774700"/>
                  <a:pt x="85724" y="860425"/>
                  <a:pt x="191135" y="860425"/>
                </a:cubicBez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25" name="TextBox25"/>
          <p:cNvSpPr txBox="1"/>
          <p:nvPr/>
        </p:nvSpPr>
        <p:spPr>
          <a:xfrm>
            <a:off x="6824345" y="0"/>
            <a:ext cx="5367655" cy="369134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74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4750" kern="0" spc="-15" baseline="0" b="1" u="sng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</a:t>
            </a:r>
            <a:r>
              <a:rPr lang="en-US" altLang="zh-CN" sz="4750" kern="0" spc="0" baseline="0" b="1" u="sng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令概念</a:t>
            </a:r>
          </a:p>
        </p:txBody>
      </p:sp>
    </p:spTree>
    <p:extLst>
      <p:ext uri="{84BB5926-AE51-4612-3957-032A0AA929CD}"/>
    </p:extLst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Box818"/>
          <p:cNvSpPr txBox="1"/>
          <p:nvPr/>
        </p:nvSpPr>
        <p:spPr>
          <a:xfrm>
            <a:off x="695960" y="662937"/>
            <a:ext cx="8111109" cy="507530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存器的使用示例（以加减指令为例）</a:t>
            </a:r>
          </a:p>
          <a:p>
            <a:pPr marL="0" marR="0" indent="0" eaLnBrk="0">
              <a:lnSpc>
                <a:spcPct val="199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325880" marR="0" indent="0" eaLnBrk="0">
              <a:lnSpc>
                <a:spcPct val="102380"/>
              </a:lnSpc>
              <a:spcAft>
                <a:spcPts val="1257"/>
              </a:spcAft>
            </a:pPr>
            <a:r>
              <a:rPr lang="en-US" altLang="zh-CN" sz="24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如何编译下面的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语言表达式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3463290" marR="0" indent="0" eaLnBrk="0">
              <a:lnSpc>
                <a:spcPct val="98639"/>
              </a:lnSpc>
              <a:spcAft>
                <a:spcPts val="1361"/>
              </a:spcAft>
            </a:pP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e;</a:t>
            </a:r>
          </a:p>
          <a:p>
            <a:pPr marL="3358515" marR="0" indent="0" eaLnBrk="0">
              <a:lnSpc>
                <a:spcPct val="101700"/>
              </a:lnSpc>
              <a:spcAft>
                <a:spcPts val="1349"/>
              </a:spcAft>
            </a:pPr>
            <a:r>
              <a:rPr lang="en-US" altLang="zh-CN" sz="24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baseline="0" lang="en-US" altLang="zh-CN" sz="24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</a:t>
            </a:r>
          </a:p>
          <a:p>
            <a:pPr marL="1325880" marR="0" indent="0" eaLnBrk="0">
              <a:lnSpc>
                <a:spcPct val="104251"/>
              </a:lnSpc>
              <a:spcAft>
                <a:spcPts val="1011"/>
              </a:spcAft>
            </a:pPr>
            <a:r>
              <a:rPr lang="en-US" altLang="zh-CN" sz="24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编译成多行汇编指令</a:t>
            </a:r>
          </a:p>
          <a:p>
            <a:pPr marL="1783080" marR="0" indent="0" eaLnBrk="0">
              <a:lnSpc>
                <a:spcPct val="98449"/>
              </a:lnSpc>
              <a:spcAft>
                <a:spcPts val="661"/>
              </a:spcAft>
            </a:pP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$s1,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</a:p>
          <a:p>
            <a:pPr marL="1783080" marR="0" indent="0" eaLnBrk="0">
              <a:lnSpc>
                <a:spcPct val="98449"/>
              </a:lnSpc>
              <a:spcAft>
                <a:spcPts val="661"/>
              </a:spcAft>
            </a:pP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</a:p>
          <a:p>
            <a:pPr marL="1783080" marR="0" indent="0" eaLnBrk="0">
              <a:lnSpc>
                <a:spcPct val="99806"/>
              </a:lnSpc>
              <a:spcAft>
                <a:spcPts val="894"/>
              </a:spcAft>
            </a:pP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sub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$s0,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</a:t>
            </a:r>
            <a:r>
              <a:rPr baseline="0" lang="en-US" altLang="zh-CN" sz="2150" kern="0" spc="-15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</a:t>
            </a:r>
            <a:r>
              <a:rPr baseline="0" lang="en-US" altLang="zh-CN" sz="2150" kern="0" spc="-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</a:p>
          <a:p>
            <a:pPr marL="1325880" marR="277749" indent="0" eaLnBrk="0">
              <a:lnSpc>
                <a:spcPct val="125085"/>
              </a:lnSpc>
            </a:pPr>
            <a:r>
              <a:rPr lang="en-US" altLang="zh-CN" sz="2450" kern="0" spc="19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450" kern="0" spc="19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一个简单的</a:t>
            </a:r>
            <a:r>
              <a:rPr lang="en-US" altLang="zh-CN" sz="2450" kern="0" spc="19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50" kern="0" spc="19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语言表达式变成多行汇</a:t>
            </a:r>
            <a:r>
              <a:rPr lang="en-US" altLang="zh-CN" sz="2450" kern="0" spc="18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编语句</a:t>
            </a:r>
            <a:r>
              <a:rPr baseline="0" lang="en-US" altLang="zh-CN" sz="24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br>
              <a:rPr lang="en-US" altLang="zh-CN" dirty="0" smtClean="0" sz="2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24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</a:t>
            </a:r>
            <a:r>
              <a:rPr lang="en-US" altLang="zh-CN" sz="24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号后面是注释</a:t>
            </a:r>
          </a:p>
        </p:txBody>
      </p:sp>
      <p:sp>
        <p:nvSpPr>
          <p:cNvPr id="819" name="TextBox819"/>
          <p:cNvSpPr txBox="1"/>
          <p:nvPr/>
        </p:nvSpPr>
        <p:spPr>
          <a:xfrm>
            <a:off x="9013190" y="3951598"/>
            <a:ext cx="175901" cy="32748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50" i="1" kern="0" spc="-15" baseline="0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</a:p>
        </p:txBody>
      </p:sp>
      <p:sp>
        <p:nvSpPr>
          <p:cNvPr id="820" name="TextBox820"/>
          <p:cNvSpPr txBox="1"/>
          <p:nvPr/>
        </p:nvSpPr>
        <p:spPr>
          <a:xfrm>
            <a:off x="9332596" y="6277975"/>
            <a:ext cx="316593" cy="213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0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39-</a:t>
            </a:r>
          </a:p>
        </p:txBody>
      </p:sp>
      <p:sp>
        <p:nvSpPr>
          <p:cNvPr id="821" name="VectorPath 821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64B6E11F-7D7D-4C6A-1335-51DCD8206C08}"/>
    </p:extLst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VectorPath 822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823" name="TextBox823"/>
          <p:cNvSpPr txBox="1"/>
          <p:nvPr/>
        </p:nvSpPr>
        <p:spPr>
          <a:xfrm>
            <a:off x="996950" y="324727"/>
            <a:ext cx="6096635" cy="40825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83723"/>
              </a:lnSpc>
            </a:pPr>
            <a:r>
              <a:rPr lang="en-US" altLang="zh-CN" sz="4800" kern="0" spc="-25" baseline="-6192" noProof="0" dirty="0" smtClean="0">
                <a:solidFill>
                  <a:srgbClr val="C51915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4800" kern="0" spc="0" baseline="-6192" noProof="0" dirty="0" smtClean="0">
                <a:solidFill>
                  <a:srgbClr val="C51915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、MIPS指令格式（32位定长</a:t>
            </a:r>
            <a:r>
              <a:rPr lang="en-US" altLang="zh-CN" sz="4800" kern="0" spc="0" baseline="-6192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）</a:t>
            </a:r>
          </a:p>
        </p:txBody>
      </p:sp>
      <p:sp>
        <p:nvSpPr>
          <p:cNvPr id="824" name="TextBox824"/>
          <p:cNvSpPr txBox="1"/>
          <p:nvPr/>
        </p:nvSpPr>
        <p:spPr>
          <a:xfrm>
            <a:off x="1890713" y="810068"/>
            <a:ext cx="8491856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42900" marR="0" indent="-342900" eaLnBrk="0" lvl="0">
              <a:lnSpc>
                <a:spcPct val="103900"/>
              </a:lnSpc>
              <a:buClr>
                <a:srgbClr val="000000"/>
              </a:buClr>
              <a:buFont typeface="Wingdings" panose="2" charset="0"/>
              <a:buChar char="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所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有指令都是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位宽，须按字地址对齐，字地址为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的倍数！</a:t>
            </a:r>
          </a:p>
        </p:txBody>
      </p:sp>
      <p:pic>
        <p:nvPicPr>
          <p:cNvPr id="825" name="D0B86981-A30A-4661-75E9-1AA37BB932B4"/>
          <p:cNvPicPr>
            <a:picLocks noChangeAspect="1"/>
          </p:cNvPicPr>
          <p:nvPr/>
        </p:nvPicPr>
        <p:blipFill>
          <a:blip r:embed="rId2" cstate="print">
            <a:extLst>
              <a:ext uri="{47E8AE38-F2F6-4901-08B3-E2E045DA7B98}"/>
            </a:extLst>
          </a:blip>
          <a:srcRect/>
          <a:stretch>
            <a:fillRect/>
          </a:stretch>
        </p:blipFill>
        <p:spPr>
          <a:xfrm>
            <a:off x="3456242" y="1531379"/>
            <a:ext cx="2981325" cy="552450"/>
          </a:xfrm>
          <a:prstGeom prst="rect">
            <a:avLst/>
          </a:prstGeom>
        </p:spPr>
      </p:pic>
      <p:pic>
        <p:nvPicPr>
          <p:cNvPr id="826" name="D489F861-7DEB-4E56-3498-068743F113D2"/>
          <p:cNvPicPr>
            <a:picLocks noChangeAspect="1"/>
          </p:cNvPicPr>
          <p:nvPr/>
        </p:nvPicPr>
        <p:blipFill>
          <a:blip r:embed="rId3" cstate="print">
            <a:extLst>
              <a:ext uri="{B7FE2A4B-C151-4724-CB97-90EC1F66BDCE}"/>
            </a:extLst>
          </a:blip>
          <a:srcRect/>
          <a:stretch>
            <a:fillRect/>
          </a:stretch>
        </p:blipFill>
        <p:spPr>
          <a:xfrm>
            <a:off x="7294817" y="1531379"/>
            <a:ext cx="981075" cy="552450"/>
          </a:xfrm>
          <a:prstGeom prst="rect">
            <a:avLst/>
          </a:prstGeom>
        </p:spPr>
      </p:pic>
      <p:pic>
        <p:nvPicPr>
          <p:cNvPr id="827" name="F3204788-81F7-4C23-7B34-37EACBFC31D0"/>
          <p:cNvPicPr>
            <a:picLocks noChangeAspect="1"/>
          </p:cNvPicPr>
          <p:nvPr/>
        </p:nvPicPr>
        <p:blipFill>
          <a:blip r:embed="rId4" cstate="print">
            <a:extLst>
              <a:ext uri="{AC8187F4-6323-454F-C407-5E3DC068DF3B}"/>
            </a:extLst>
          </a:blip>
          <a:srcRect/>
          <a:stretch>
            <a:fillRect/>
          </a:stretch>
        </p:blipFill>
        <p:spPr>
          <a:xfrm>
            <a:off x="6380417" y="1531379"/>
            <a:ext cx="981075" cy="552450"/>
          </a:xfrm>
          <a:prstGeom prst="rect">
            <a:avLst/>
          </a:prstGeom>
        </p:spPr>
      </p:pic>
      <p:pic>
        <p:nvPicPr>
          <p:cNvPr id="828" name="ACB57C20-D659-44A2-F7C8-4D82D2093961"/>
          <p:cNvPicPr>
            <a:picLocks noChangeAspect="1"/>
          </p:cNvPicPr>
          <p:nvPr/>
        </p:nvPicPr>
        <p:blipFill>
          <a:blip r:embed="rId5" cstate="print">
            <a:extLst>
              <a:ext uri="{EC334B50-DF5B-4685-5087-A25A74D75A34}"/>
            </a:extLst>
          </a:blip>
          <a:srcRect/>
          <a:stretch>
            <a:fillRect/>
          </a:stretch>
        </p:blipFill>
        <p:spPr>
          <a:xfrm>
            <a:off x="8209217" y="1531379"/>
            <a:ext cx="1123950" cy="552450"/>
          </a:xfrm>
          <a:prstGeom prst="rect">
            <a:avLst/>
          </a:prstGeom>
        </p:spPr>
      </p:pic>
      <p:sp>
        <p:nvSpPr>
          <p:cNvPr id="829" name="TextBox829"/>
          <p:cNvSpPr txBox="1"/>
          <p:nvPr/>
        </p:nvSpPr>
        <p:spPr>
          <a:xfrm>
            <a:off x="5659120" y="1237674"/>
            <a:ext cx="141859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2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1750" kern="0" spc="2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</a:t>
            </a:r>
            <a:r>
              <a:rPr lang="en-US" altLang="zh-CN" sz="1750" kern="0" spc="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1750" kern="0" spc="1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baseline="0" lang="en-US" altLang="zh-CN" sz="1750" kern="0" spc="30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17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bits</a:t>
            </a:r>
          </a:p>
        </p:txBody>
      </p:sp>
      <p:sp>
        <p:nvSpPr>
          <p:cNvPr id="830" name="TextBox830"/>
          <p:cNvSpPr txBox="1"/>
          <p:nvPr/>
        </p:nvSpPr>
        <p:spPr>
          <a:xfrm>
            <a:off x="5859780" y="1622806"/>
            <a:ext cx="173666" cy="29216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9137"/>
              </a:lnSpc>
            </a:pPr>
            <a:r>
              <a:rPr lang="en-US" altLang="zh-CN" sz="1750" kern="0" spc="-1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en-US" altLang="zh-CN" sz="1725" kern="0" spc="0" baseline="-2029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</a:p>
        </p:txBody>
      </p:sp>
      <p:sp>
        <p:nvSpPr>
          <p:cNvPr id="831" name="TextBox831"/>
          <p:cNvSpPr txBox="1"/>
          <p:nvPr/>
        </p:nvSpPr>
        <p:spPr>
          <a:xfrm>
            <a:off x="6761799" y="1622806"/>
            <a:ext cx="202168" cy="29216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9137"/>
              </a:lnSpc>
            </a:pPr>
            <a:r>
              <a:rPr lang="en-US" altLang="zh-CN" sz="1750" kern="0" spc="-1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en-US" altLang="zh-CN" sz="1725" kern="0" spc="0" baseline="-2029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</a:t>
            </a:r>
          </a:p>
        </p:txBody>
      </p:sp>
      <p:sp>
        <p:nvSpPr>
          <p:cNvPr id="832" name="TextBox832"/>
          <p:cNvSpPr txBox="1"/>
          <p:nvPr/>
        </p:nvSpPr>
        <p:spPr>
          <a:xfrm>
            <a:off x="7530783" y="1237674"/>
            <a:ext cx="1490662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2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1750" kern="0" spc="2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</a:t>
            </a:r>
            <a:r>
              <a:rPr lang="en-US" altLang="zh-CN" sz="1750" kern="0" spc="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1750" kern="0" spc="1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baseline="0" lang="en-US" altLang="zh-CN" sz="1750" kern="0" spc="36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17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bits</a:t>
            </a:r>
          </a:p>
        </p:txBody>
      </p:sp>
      <p:sp>
        <p:nvSpPr>
          <p:cNvPr id="833" name="TextBox833"/>
          <p:cNvSpPr txBox="1"/>
          <p:nvPr/>
        </p:nvSpPr>
        <p:spPr>
          <a:xfrm>
            <a:off x="7487603" y="1622806"/>
            <a:ext cx="1517168" cy="2894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9130"/>
              </a:lnSpc>
            </a:pPr>
            <a:r>
              <a:rPr lang="en-US" altLang="zh-CN" sz="1750" kern="0" spc="3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  <a:r>
              <a:rPr lang="en-US" altLang="zh-CN" sz="1750" kern="0" spc="2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</a:t>
            </a:r>
            <a:r>
              <a:rPr lang="en-US" altLang="zh-CN" sz="1750" kern="0" spc="1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en-US" altLang="zh-CN" sz="1750" kern="0" spc="10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</a:t>
            </a:r>
            <a:r>
              <a:rPr baseline="0" lang="en-US" altLang="zh-CN" sz="1750" kern="0" spc="319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625" kern="0" spc="-25" baseline="-7619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</a:t>
            </a:r>
            <a:r>
              <a:rPr lang="en-US" altLang="zh-CN" sz="2625" kern="0" spc="0" baseline="-7619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unct</a:t>
            </a:r>
          </a:p>
        </p:txBody>
      </p:sp>
      <p:sp>
        <p:nvSpPr>
          <p:cNvPr id="834" name="TextBox834"/>
          <p:cNvSpPr txBox="1"/>
          <p:nvPr/>
        </p:nvSpPr>
        <p:spPr>
          <a:xfrm>
            <a:off x="3831273" y="1237674"/>
            <a:ext cx="1446212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2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1750" kern="0" spc="2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</a:t>
            </a:r>
            <a:r>
              <a:rPr lang="en-US" altLang="zh-CN" sz="1750" kern="0" spc="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1750" kern="0" spc="1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baseline="0" lang="en-US" altLang="zh-CN" sz="1750" kern="0" spc="32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17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bits</a:t>
            </a:r>
          </a:p>
        </p:txBody>
      </p:sp>
      <p:sp>
        <p:nvSpPr>
          <p:cNvPr id="835" name="VectorPath 835"/>
          <p:cNvSpPr/>
          <p:nvPr/>
        </p:nvSpPr>
        <p:spPr>
          <a:xfrm>
            <a:off x="1585913" y="1555750"/>
            <a:ext cx="1695450" cy="441325"/>
          </a:xfrm>
          <a:custGeom>
            <a:rect l="l" t="t" r="r" b="b"/>
            <a:pathLst>
              <a:path w="1695450" h="441325">
                <a:moveTo>
                  <a:pt x="1695450" y="441325"/>
                </a:moveTo>
                <a:lnTo>
                  <a:pt x="0" y="441325"/>
                </a:lnTo>
                <a:lnTo>
                  <a:pt x="0" y="0"/>
                </a:lnTo>
                <a:lnTo>
                  <a:pt x="1695450" y="0"/>
                </a:lnTo>
                <a:moveTo>
                  <a:pt x="12700" y="12700"/>
                </a:moveTo>
                <a:lnTo>
                  <a:pt x="12700" y="428625"/>
                </a:lnTo>
                <a:lnTo>
                  <a:pt x="1682750" y="428625"/>
                </a:lnTo>
                <a:lnTo>
                  <a:pt x="1682750" y="12700"/>
                </a:lnTo>
              </a:path>
            </a:pathLst>
          </a:custGeom>
          <a:solidFill>
            <a:srgbClr val="9059BF">
              <a:alpha val="100000"/>
            </a:srgbClr>
          </a:solidFill>
        </p:spPr>
      </p:sp>
      <p:sp>
        <p:nvSpPr>
          <p:cNvPr id="836" name="TextBox836"/>
          <p:cNvSpPr txBox="1"/>
          <p:nvPr/>
        </p:nvSpPr>
        <p:spPr>
          <a:xfrm>
            <a:off x="1585913" y="1580640"/>
            <a:ext cx="3537194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97790" marR="0" indent="0" eaLnBrk="0">
              <a:lnSpc>
                <a:spcPct val="103900"/>
              </a:lnSpc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①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baseline="0" lang="en-US" altLang="zh-CN" sz="235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型指令</a:t>
            </a:r>
            <a:r>
              <a:rPr baseline="0" lang="en-US" altLang="zh-CN" sz="2350" kern="0" spc="441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625" kern="0" spc="35" baseline="5714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</a:t>
            </a:r>
            <a:r>
              <a:rPr baseline="5714" lang="en-US" altLang="zh-CN" sz="2625" kern="0" spc="8580" noProof="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altLang="zh-CN" sz="2625" kern="0" spc="-25" baseline="13333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</a:t>
            </a:r>
            <a:r>
              <a:rPr lang="en-US" altLang="zh-CN" sz="1725" kern="0" spc="0" baseline="-2899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</a:t>
            </a:r>
          </a:p>
        </p:txBody>
      </p:sp>
      <p:pic>
        <p:nvPicPr>
          <p:cNvPr id="837" name="F9714934-DB07-4279-9D21-B1889C7181AF"/>
          <p:cNvPicPr>
            <a:picLocks noChangeAspect="1"/>
          </p:cNvPicPr>
          <p:nvPr/>
        </p:nvPicPr>
        <p:blipFill>
          <a:blip r:embed="rId6" cstate="print">
            <a:extLst>
              <a:ext uri="{ACF41A8E-58BE-42CA-1A6B-73D54486C3CB}"/>
            </a:extLst>
          </a:blip>
          <a:srcRect/>
          <a:stretch>
            <a:fillRect/>
          </a:stretch>
        </p:blipFill>
        <p:spPr>
          <a:xfrm>
            <a:off x="3526790" y="2156892"/>
            <a:ext cx="161925" cy="171450"/>
          </a:xfrm>
          <a:prstGeom prst="rect">
            <a:avLst/>
          </a:prstGeom>
        </p:spPr>
      </p:pic>
      <p:sp>
        <p:nvSpPr>
          <p:cNvPr id="838" name="TextBox838"/>
          <p:cNvSpPr txBox="1"/>
          <p:nvPr/>
        </p:nvSpPr>
        <p:spPr>
          <a:xfrm>
            <a:off x="260985" y="2079625"/>
            <a:ext cx="10027286" cy="484285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608706" marR="0" indent="0" eaLnBrk="0">
              <a:lnSpc>
                <a:spcPct val="69858"/>
              </a:lnSpc>
              <a:spcAft>
                <a:spcPts val="1201"/>
              </a:spcAft>
            </a:pPr>
            <a:r>
              <a:rPr lang="en-US" altLang="zh-CN" sz="3525" kern="0" spc="45" baseline="-5802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3525" kern="0" spc="35" baseline="-5802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lang="en-US" altLang="zh-CN" sz="3525" kern="0" spc="15" baseline="-5802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-5802" lang="en-US" altLang="zh-CN" sz="3525" kern="0" spc="435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525" kern="0" spc="-25" baseline="-5802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3525" kern="0" spc="0" baseline="-5802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s1,$s2,$s3</a:t>
            </a:r>
          </a:p>
          <a:p>
            <a:pPr marL="228600" marR="0" indent="-228600" eaLnBrk="0" lvl="0">
              <a:lnSpc>
                <a:spcPct val="104528"/>
              </a:lnSpc>
              <a:spcAft>
                <a:spcPts val="1717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00" kern="0" spc="14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300" kern="0" spc="14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300" kern="0" spc="14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：指令的基本</a:t>
            </a:r>
            <a:r>
              <a:rPr lang="en-US" altLang="zh-CN" sz="2300" kern="0" spc="13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操</a:t>
            </a:r>
            <a:r>
              <a:rPr lang="en-US" altLang="zh-CN" sz="2300" kern="0" spc="12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作</a:t>
            </a:r>
            <a:r>
              <a:rPr lang="en-US" altLang="zh-CN" sz="2300" kern="0" spc="24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300" kern="0" spc="24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300" kern="0" spc="22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3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操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作码（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型为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000000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  <a:p>
            <a:pPr marL="228600" marR="0" indent="-228600" eaLnBrk="0" lvl="0">
              <a:lnSpc>
                <a:spcPct val="104528"/>
              </a:lnSpc>
              <a:spcAft>
                <a:spcPts val="1717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：第一个源操作数寄存器</a:t>
            </a:r>
          </a:p>
          <a:p>
            <a:pPr marL="228600" marR="0" indent="-228600" eaLnBrk="0" lvl="0">
              <a:lnSpc>
                <a:spcPct val="104528"/>
              </a:lnSpc>
              <a:spcAft>
                <a:spcPts val="1717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：第二个源操作寄存器</a:t>
            </a:r>
          </a:p>
          <a:p>
            <a:pPr marL="228600" marR="0" indent="-228600" eaLnBrk="0" lvl="0">
              <a:lnSpc>
                <a:spcPct val="104528"/>
              </a:lnSpc>
              <a:spcAft>
                <a:spcPts val="1717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：存放结果的目的操作寄存器</a:t>
            </a:r>
          </a:p>
          <a:p>
            <a:pPr marL="228600" marR="0" indent="-228600" eaLnBrk="0" lvl="0">
              <a:lnSpc>
                <a:spcPct val="104528"/>
              </a:lnSpc>
              <a:spcAft>
                <a:spcPts val="1717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hamt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：偏移量，用于移位指令，否则为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228600" marR="0" indent="-228600" eaLnBrk="0" lvl="0">
              <a:lnSpc>
                <a:spcPct val="103985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unct</a:t>
            </a:r>
            <a:r>
              <a:rPr lang="en-US" altLang="zh-CN" sz="23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：对操作码进行补充，区分不同指令</a:t>
            </a:r>
          </a:p>
          <a:p>
            <a:pPr marL="0" marR="0" indent="0" eaLnBrk="0">
              <a:lnSpc>
                <a:spcPct val="14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03985"/>
              </a:lnSpc>
              <a:buClr>
                <a:srgbClr val="A50021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A50021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A50021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-Type指令的OP字段是特定的“000000”，具体操作由func字段给定。</a:t>
            </a:r>
          </a:p>
          <a:p>
            <a:pPr marL="0" marR="0" indent="0" eaLnBrk="0">
              <a:lnSpc>
                <a:spcPct val="1458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03985"/>
              </a:lnSpc>
              <a:buClr>
                <a:srgbClr val="7030A0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？</a:t>
            </a:r>
            <a:r>
              <a:rPr lang="en-US" altLang="zh-CN" sz="23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最多多少条</a:t>
            </a:r>
            <a:r>
              <a:rPr lang="en-US" altLang="zh-CN" sz="2300" kern="0" spc="0" baseline="0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3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型指令</a:t>
            </a:r>
          </a:p>
        </p:txBody>
      </p:sp>
    </p:spTree>
    <p:extLst>
      <p:ext uri="{489B37A9-16F8-4080-AF39-D1C1FC0217BA}"/>
    </p:extLst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" name="Table839"/>
          <p:cNvGraphicFramePr>
            <a:graphicFrameLocks noGrp="1"/>
          </p:cNvGraphicFramePr>
          <p:nvPr/>
        </p:nvGraphicFramePr>
        <p:xfrm>
          <a:off x="2058988" y="601663"/>
          <a:ext cx="8064977" cy="3706495"/>
        </p:xfrm>
        <a:graphic>
          <a:graphicData uri="http://schemas.openxmlformats.org/drawingml/2006/table">
            <a:tbl>
              <a:tblPr firstRow="1" bandRow="1">
                <a:tableStyleId>{C43D4197-828B-422C-6A87-B17C2E1D843C}</a:tableStyleId>
              </a:tblPr>
              <a:tblGrid>
                <a:gridCol w="1021076"/>
                <a:gridCol w="1006026"/>
                <a:gridCol w="1006599"/>
                <a:gridCol w="1006026"/>
                <a:gridCol w="1006599"/>
                <a:gridCol w="1006026"/>
                <a:gridCol w="1006598"/>
                <a:gridCol w="1006026"/>
              </a:tblGrid>
              <a:tr h="371475">
                <a:tc>
                  <a:txBody>
                    <a:bodyPr/>
                    <a:lstStyle/>
                    <a:p>
                      <a:pPr marL="0" marR="0" indent="0" eaLnBrk="0" algn="just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just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9364" marR="0" indent="0" eaLnBrk="0">
                        <a:lnSpc>
                          <a:spcPct val="132142"/>
                        </a:lnSpc>
                      </a:pPr>
                      <a:r>
                        <a:rPr lang="en-US" altLang="zh-CN" sz="2625" kern="0" spc="-25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altLang="zh-CN" sz="2625" kern="0" spc="0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3366" marR="0" indent="0" eaLnBrk="0">
                        <a:lnSpc>
                          <a:spcPct val="132142"/>
                        </a:lnSpc>
                      </a:pPr>
                      <a:r>
                        <a:rPr lang="en-US" altLang="zh-CN" sz="2625" kern="0" spc="-25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2625" kern="0" spc="0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7940" marR="0" indent="0" eaLnBrk="0">
                        <a:lnSpc>
                          <a:spcPct val="132142"/>
                        </a:lnSpc>
                      </a:pPr>
                      <a:r>
                        <a:rPr lang="en-US" altLang="zh-CN" sz="2625" kern="0" spc="-25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2625" kern="0" spc="0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1941" marR="0" indent="0" eaLnBrk="0">
                        <a:lnSpc>
                          <a:spcPct val="132142"/>
                        </a:lnSpc>
                      </a:pPr>
                      <a:r>
                        <a:rPr lang="en-US" altLang="zh-CN" sz="2625" kern="0" spc="-25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2625" kern="0" spc="0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6515" marR="0" indent="0" eaLnBrk="0">
                        <a:lnSpc>
                          <a:spcPct val="132142"/>
                        </a:lnSpc>
                      </a:pPr>
                      <a:r>
                        <a:rPr lang="en-US" altLang="zh-CN" sz="2625" kern="0" spc="-25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2625" kern="0" spc="0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0517" marR="0" indent="0" eaLnBrk="0">
                        <a:lnSpc>
                          <a:spcPct val="132142"/>
                        </a:lnSpc>
                      </a:pPr>
                      <a:r>
                        <a:rPr lang="en-US" altLang="zh-CN" sz="2625" kern="0" spc="-25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altLang="zh-CN" sz="2625" kern="0" spc="0" baseline="8671" noProof="0" dirty="0" smtClean="0">
                          <a:solidFill>
                            <a:srgbClr val="00B05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6350" marT="6350" marB="635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指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令</a:t>
                      </a:r>
                    </a:p>
                  </a:txBody>
                  <a:tcPr marL="6350" marR="6350" marT="6413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8571"/>
                        </a:lnSpc>
                        <a:spcBef>
                          <a:spcPts val="406"/>
                        </a:spcBef>
                        <a:spcAft>
                          <a:spcPts val="264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格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式</a:t>
                      </a:r>
                    </a:p>
                  </a:txBody>
                  <a:tcPr marL="6350" marR="6350" marT="6413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322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OP</a:t>
                      </a:r>
                    </a:p>
                  </a:txBody>
                  <a:tcPr marL="6350" marR="6350" marT="5397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322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L="6350" marR="6350" marT="5397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322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L="6350" marR="6350" marT="5397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322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L="6350" marR="6350" marT="5397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478" marR="0" indent="0" eaLnBrk="0">
                        <a:lnSpc>
                          <a:spcPct val="103333"/>
                        </a:lnSpc>
                        <a:spcBef>
                          <a:spcPts val="322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hamt</a:t>
                      </a:r>
                    </a:p>
                  </a:txBody>
                  <a:tcPr marL="6350" marR="6350" marT="5397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333"/>
                        </a:lnSpc>
                        <a:spcBef>
                          <a:spcPts val="322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2F2F2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unct</a:t>
                      </a:r>
                    </a:p>
                  </a:txBody>
                  <a:tcPr marL="6350" marR="6350" marT="5397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8333"/>
                        </a:lnSpc>
                        <a:spcBef>
                          <a:spcPts val="272"/>
                        </a:spcBef>
                        <a:spcAft>
                          <a:spcPts val="39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dd</a:t>
                      </a:r>
                    </a:p>
                  </a:txBody>
                  <a:tcPr marL="6350" marR="6350" marT="41275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8333"/>
                        </a:lnSpc>
                        <a:spcBef>
                          <a:spcPts val="272"/>
                        </a:spcBef>
                        <a:spcAft>
                          <a:spcPts val="393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1275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8333"/>
                        </a:lnSpc>
                        <a:spcBef>
                          <a:spcPts val="272"/>
                        </a:spcBef>
                        <a:spcAft>
                          <a:spcPts val="39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1275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268"/>
                        </a:lnSpc>
                        <a:spcBef>
                          <a:spcPts val="27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1910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268"/>
                        </a:lnSpc>
                        <a:spcBef>
                          <a:spcPts val="27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1910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268"/>
                        </a:lnSpc>
                        <a:spcBef>
                          <a:spcPts val="27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1910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8333"/>
                        </a:lnSpc>
                        <a:spcBef>
                          <a:spcPts val="272"/>
                        </a:spcBef>
                        <a:spcAft>
                          <a:spcPts val="39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1275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629"/>
                        </a:lnSpc>
                        <a:spcBef>
                          <a:spcPts val="272"/>
                        </a:spcBef>
                        <a:spcAft>
                          <a:spcPts val="16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1725" kern="0" spc="0" baseline="-2029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1275" marB="1270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22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ub</a:t>
                      </a:r>
                    </a:p>
                  </a:txBody>
                  <a:tcPr marL="6350" marR="6350" marT="4762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22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762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22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762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22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762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322"/>
                        </a:spcBef>
                        <a:spcAft>
                          <a:spcPts val="17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altLang="zh-CN" sz="1725" kern="0" spc="0" baseline="-2029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762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nd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956"/>
                        </a:lnSpc>
                        <a:spcBef>
                          <a:spcPts val="32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956"/>
                        </a:lnSpc>
                        <a:spcBef>
                          <a:spcPts val="32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956"/>
                        </a:lnSpc>
                        <a:spcBef>
                          <a:spcPts val="32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9784"/>
                        </a:lnSpc>
                        <a:spcBef>
                          <a:spcPts val="317"/>
                        </a:spcBef>
                        <a:spcAft>
                          <a:spcPts val="17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altLang="zh-CN" sz="1725" kern="0" spc="0" baseline="-2029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317"/>
                        </a:spcBef>
                        <a:spcAft>
                          <a:spcPts val="17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37</a:t>
                      </a:r>
                      <a:r>
                        <a:rPr lang="en-US" altLang="zh-CN" sz="1725" kern="0" spc="-25" baseline="-2029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22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7625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317"/>
                        </a:spcBef>
                        <a:spcAft>
                          <a:spcPts val="17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9</a:t>
                      </a:r>
                      <a:r>
                        <a:rPr lang="en-US" altLang="zh-CN" sz="1725" kern="0" spc="0" baseline="-2029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ll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956"/>
                        </a:lnSpc>
                        <a:spcBef>
                          <a:spcPts val="32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956"/>
                        </a:lnSpc>
                        <a:spcBef>
                          <a:spcPts val="328"/>
                        </a:spcBef>
                        <a:spcAft>
                          <a:spcPts val="62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2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714"/>
                        </a:lnSpc>
                        <a:spcBef>
                          <a:spcPts val="317"/>
                        </a:spcBef>
                        <a:spcAft>
                          <a:spcPts val="398"/>
                        </a:spcAft>
                      </a:pPr>
                      <a:r>
                        <a:rPr lang="en-US" altLang="zh-CN" sz="1750" kern="0" spc="-25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9784"/>
                        </a:lnSpc>
                        <a:spcBef>
                          <a:spcPts val="317"/>
                        </a:spcBef>
                        <a:spcAft>
                          <a:spcPts val="170"/>
                        </a:spcAft>
                      </a:pPr>
                      <a:r>
                        <a:rPr lang="en-US" altLang="zh-CN" sz="2625" kern="0" spc="-25" baseline="13333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altLang="zh-CN" sz="1150" kern="0" spc="0" baseline="0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rl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225"/>
                        </a:lnSpc>
                        <a:spcBef>
                          <a:spcPts val="328"/>
                        </a:spcBef>
                        <a:spcAft>
                          <a:spcPts val="632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952"/>
                        </a:lnSpc>
                        <a:spcBef>
                          <a:spcPts val="317"/>
                        </a:spcBef>
                        <a:spcAft>
                          <a:spcPts val="403"/>
                        </a:spcAft>
                      </a:pPr>
                      <a:r>
                        <a:rPr lang="en-US" altLang="zh-CN" sz="1750" kern="0" spc="-2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000"/>
                        </a:lnSpc>
                        <a:spcBef>
                          <a:spcPts val="317"/>
                        </a:spcBef>
                        <a:spcAft>
                          <a:spcPts val="175"/>
                        </a:spcAft>
                      </a:pPr>
                      <a:r>
                        <a:rPr lang="en-US" altLang="zh-CN" sz="2625" kern="0" spc="-60" baseline="13333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11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095"/>
                        </a:lnSpc>
                        <a:spcBef>
                          <a:spcPts val="317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095"/>
                        </a:lnSpc>
                        <a:spcBef>
                          <a:spcPts val="317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095"/>
                        </a:lnSpc>
                        <a:spcBef>
                          <a:spcPts val="317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0268"/>
                        </a:lnSpc>
                        <a:spcBef>
                          <a:spcPts val="328"/>
                        </a:spcBef>
                        <a:spcAft>
                          <a:spcPts val="577"/>
                        </a:spcAft>
                      </a:pPr>
                      <a:r>
                        <a:rPr lang="en-US" altLang="zh-CN" sz="1550" kern="0" spc="-15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5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eg</a:t>
                      </a:r>
                    </a:p>
                  </a:txBody>
                  <a:tcPr marL="6350" marR="6350" marT="4826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3095"/>
                        </a:lnSpc>
                        <a:spcBef>
                          <a:spcPts val="317"/>
                        </a:spcBef>
                        <a:spcAft>
                          <a:spcPts val="34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1939"/>
                        </a:lnSpc>
                        <a:spcBef>
                          <a:spcPts val="317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625" kern="0" spc="-25" baseline="13333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8</a:t>
                      </a:r>
                      <a:r>
                        <a:rPr lang="en-US" altLang="zh-CN" sz="1150" kern="0" spc="0" baseline="0" noProof="0" dirty="0" smtClean="0">
                          <a:solidFill>
                            <a:srgbClr val="00206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6350" marR="6350" marT="46990" marB="6350">
                    <a:lnL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C4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0" name="VectorPath 840"/>
          <p:cNvSpPr/>
          <p:nvPr/>
        </p:nvSpPr>
        <p:spPr>
          <a:xfrm>
            <a:off x="21971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1" name="VectorPath 841"/>
          <p:cNvSpPr/>
          <p:nvPr/>
        </p:nvSpPr>
        <p:spPr>
          <a:xfrm>
            <a:off x="31877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2" name="VectorPath 842"/>
          <p:cNvSpPr/>
          <p:nvPr/>
        </p:nvSpPr>
        <p:spPr>
          <a:xfrm>
            <a:off x="41783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3" name="VectorPath 843"/>
          <p:cNvSpPr/>
          <p:nvPr/>
        </p:nvSpPr>
        <p:spPr>
          <a:xfrm>
            <a:off x="51689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4" name="VectorPath 844"/>
          <p:cNvSpPr/>
          <p:nvPr/>
        </p:nvSpPr>
        <p:spPr>
          <a:xfrm>
            <a:off x="61595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5" name="VectorPath 845"/>
          <p:cNvSpPr/>
          <p:nvPr/>
        </p:nvSpPr>
        <p:spPr>
          <a:xfrm>
            <a:off x="71501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6" name="VectorPath 846"/>
          <p:cNvSpPr/>
          <p:nvPr/>
        </p:nvSpPr>
        <p:spPr>
          <a:xfrm>
            <a:off x="81407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7" name="VectorPath 847"/>
          <p:cNvSpPr/>
          <p:nvPr/>
        </p:nvSpPr>
        <p:spPr>
          <a:xfrm>
            <a:off x="9131300" y="601663"/>
            <a:ext cx="12700" cy="371475"/>
          </a:xfrm>
          <a:custGeom>
            <a:rect l="l" t="t" r="r" b="b"/>
            <a:pathLst>
              <a:path w="12700" h="371475">
                <a:moveTo>
                  <a:pt x="12700" y="0"/>
                </a:moveTo>
                <a:lnTo>
                  <a:pt x="12700" y="371475"/>
                </a:lnTo>
                <a:lnTo>
                  <a:pt x="0" y="371475"/>
                </a:lnTo>
                <a:lnTo>
                  <a:pt x="0" y="0"/>
                </a:lnTo>
                <a:lnTo>
                  <a:pt x="1270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848" name="VectorPath 848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pic>
        <p:nvPicPr>
          <p:cNvPr id="849" name="1ADAE191-7D9A-425F-8556-1C5BED2EA3F6"/>
          <p:cNvPicPr>
            <a:picLocks noChangeAspect="1"/>
          </p:cNvPicPr>
          <p:nvPr/>
        </p:nvPicPr>
        <p:blipFill>
          <a:blip r:embed="rId2" cstate="print">
            <a:extLst>
              <a:ext uri="{DEB5C0B8-4A48-453E-C1D3-15AFE86ED8E0}"/>
            </a:extLst>
          </a:blip>
          <a:srcRect/>
          <a:stretch>
            <a:fillRect/>
          </a:stretch>
        </p:blipFill>
        <p:spPr>
          <a:xfrm>
            <a:off x="1917700" y="126871"/>
            <a:ext cx="4314825" cy="542925"/>
          </a:xfrm>
          <a:prstGeom prst="rect">
            <a:avLst/>
          </a:prstGeom>
        </p:spPr>
      </p:pic>
      <p:grpSp>
        <p:nvGrpSpPr>
          <p:cNvPr id="850" name="Combination 850"/>
          <p:cNvGrpSpPr/>
          <p:nvPr/>
        </p:nvGrpSpPr>
        <p:grpSpPr>
          <a:xfrm>
            <a:off x="2058924" y="973836"/>
            <a:ext cx="8065009" cy="2964180"/>
            <a:chOff x="2058924" y="973836"/>
            <a:chExt cx="8065009" cy="2964180"/>
          </a:xfrm>
        </p:grpSpPr>
        <p:sp>
          <p:nvSpPr>
            <p:cNvPr id="851" name="VectorPath 851"/>
            <p:cNvSpPr/>
            <p:nvPr/>
          </p:nvSpPr>
          <p:spPr>
            <a:xfrm>
              <a:off x="2058924" y="973836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535957">
                <a:alpha val="100000"/>
              </a:srgbClr>
            </a:solidFill>
          </p:spPr>
        </p:sp>
        <p:sp>
          <p:nvSpPr>
            <p:cNvPr id="852" name="VectorPath 852"/>
            <p:cNvSpPr/>
            <p:nvPr/>
          </p:nvSpPr>
          <p:spPr>
            <a:xfrm>
              <a:off x="3067812" y="973836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535957">
                <a:alpha val="100000"/>
              </a:srgbClr>
            </a:solidFill>
          </p:spPr>
        </p:sp>
        <p:sp>
          <p:nvSpPr>
            <p:cNvPr id="853" name="VectorPath 853"/>
            <p:cNvSpPr/>
            <p:nvPr/>
          </p:nvSpPr>
          <p:spPr>
            <a:xfrm>
              <a:off x="4075176" y="973836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854" name="VectorPath 854"/>
            <p:cNvSpPr/>
            <p:nvPr/>
          </p:nvSpPr>
          <p:spPr>
            <a:xfrm>
              <a:off x="9115046" y="973836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855" name="VectorPath 855"/>
            <p:cNvSpPr/>
            <p:nvPr/>
          </p:nvSpPr>
          <p:spPr>
            <a:xfrm>
              <a:off x="5084064" y="973836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F9933">
                <a:alpha val="100000"/>
              </a:srgbClr>
            </a:solidFill>
          </p:spPr>
        </p:sp>
        <p:sp>
          <p:nvSpPr>
            <p:cNvPr id="856" name="VectorPath 856"/>
            <p:cNvSpPr/>
            <p:nvPr/>
          </p:nvSpPr>
          <p:spPr>
            <a:xfrm>
              <a:off x="6091428" y="973836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F9933">
                <a:alpha val="100000"/>
              </a:srgbClr>
            </a:solidFill>
          </p:spPr>
        </p:sp>
        <p:sp>
          <p:nvSpPr>
            <p:cNvPr id="857" name="VectorPath 857"/>
            <p:cNvSpPr/>
            <p:nvPr/>
          </p:nvSpPr>
          <p:spPr>
            <a:xfrm>
              <a:off x="7100317" y="973836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F9933">
                <a:alpha val="100000"/>
              </a:srgbClr>
            </a:solidFill>
          </p:spPr>
        </p:sp>
        <p:sp>
          <p:nvSpPr>
            <p:cNvPr id="858" name="VectorPath 858"/>
            <p:cNvSpPr/>
            <p:nvPr/>
          </p:nvSpPr>
          <p:spPr>
            <a:xfrm>
              <a:off x="8107680" y="973836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  <p:sp>
          <p:nvSpPr>
            <p:cNvPr id="859" name="VectorPath 859"/>
            <p:cNvSpPr/>
            <p:nvPr/>
          </p:nvSpPr>
          <p:spPr>
            <a:xfrm>
              <a:off x="2058924" y="1344168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0" name="VectorPath 860"/>
            <p:cNvSpPr/>
            <p:nvPr/>
          </p:nvSpPr>
          <p:spPr>
            <a:xfrm>
              <a:off x="3067812" y="1344168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1" name="VectorPath 861"/>
            <p:cNvSpPr/>
            <p:nvPr/>
          </p:nvSpPr>
          <p:spPr>
            <a:xfrm>
              <a:off x="4075176" y="1344168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2" name="VectorPath 862"/>
            <p:cNvSpPr/>
            <p:nvPr/>
          </p:nvSpPr>
          <p:spPr>
            <a:xfrm>
              <a:off x="5084064" y="1344168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3" name="VectorPath 863"/>
            <p:cNvSpPr/>
            <p:nvPr/>
          </p:nvSpPr>
          <p:spPr>
            <a:xfrm>
              <a:off x="6091428" y="1344168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4" name="VectorPath 864"/>
            <p:cNvSpPr/>
            <p:nvPr/>
          </p:nvSpPr>
          <p:spPr>
            <a:xfrm>
              <a:off x="7100317" y="1344168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5" name="VectorPath 865"/>
            <p:cNvSpPr/>
            <p:nvPr/>
          </p:nvSpPr>
          <p:spPr>
            <a:xfrm>
              <a:off x="8107680" y="1344168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6" name="VectorPath 866"/>
            <p:cNvSpPr/>
            <p:nvPr/>
          </p:nvSpPr>
          <p:spPr>
            <a:xfrm>
              <a:off x="9115046" y="1344168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7" name="VectorPath 867"/>
            <p:cNvSpPr/>
            <p:nvPr/>
          </p:nvSpPr>
          <p:spPr>
            <a:xfrm>
              <a:off x="2058924" y="2084832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8" name="VectorPath 868"/>
            <p:cNvSpPr/>
            <p:nvPr/>
          </p:nvSpPr>
          <p:spPr>
            <a:xfrm>
              <a:off x="3067812" y="2084832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69" name="VectorPath 869"/>
            <p:cNvSpPr/>
            <p:nvPr/>
          </p:nvSpPr>
          <p:spPr>
            <a:xfrm>
              <a:off x="4075176" y="2084832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0" name="VectorPath 870"/>
            <p:cNvSpPr/>
            <p:nvPr/>
          </p:nvSpPr>
          <p:spPr>
            <a:xfrm>
              <a:off x="5084064" y="2084832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1" name="VectorPath 871"/>
            <p:cNvSpPr/>
            <p:nvPr/>
          </p:nvSpPr>
          <p:spPr>
            <a:xfrm>
              <a:off x="6091428" y="2084832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2" name="VectorPath 872"/>
            <p:cNvSpPr/>
            <p:nvPr/>
          </p:nvSpPr>
          <p:spPr>
            <a:xfrm>
              <a:off x="7100317" y="2084832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3" name="VectorPath 873"/>
            <p:cNvSpPr/>
            <p:nvPr/>
          </p:nvSpPr>
          <p:spPr>
            <a:xfrm>
              <a:off x="8107680" y="2084832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4" name="VectorPath 874"/>
            <p:cNvSpPr/>
            <p:nvPr/>
          </p:nvSpPr>
          <p:spPr>
            <a:xfrm>
              <a:off x="9115046" y="2084832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5" name="VectorPath 875"/>
            <p:cNvSpPr/>
            <p:nvPr/>
          </p:nvSpPr>
          <p:spPr>
            <a:xfrm>
              <a:off x="2058924" y="2825496"/>
              <a:ext cx="1008888" cy="371856"/>
            </a:xfrm>
            <a:custGeom>
              <a:rect l="l" t="t" r="r" b="b"/>
              <a:pathLst>
                <a:path w="1008888" h="371856">
                  <a:moveTo>
                    <a:pt x="0" y="0"/>
                  </a:moveTo>
                  <a:lnTo>
                    <a:pt x="1008888" y="0"/>
                  </a:lnTo>
                  <a:lnTo>
                    <a:pt x="100888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6" name="VectorPath 876"/>
            <p:cNvSpPr/>
            <p:nvPr/>
          </p:nvSpPr>
          <p:spPr>
            <a:xfrm>
              <a:off x="3067812" y="2825496"/>
              <a:ext cx="1007364" cy="371856"/>
            </a:xfrm>
            <a:custGeom>
              <a:rect l="l" t="t" r="r" b="b"/>
              <a:pathLst>
                <a:path w="1007364" h="371856">
                  <a:moveTo>
                    <a:pt x="0" y="0"/>
                  </a:moveTo>
                  <a:lnTo>
                    <a:pt x="1007364" y="0"/>
                  </a:lnTo>
                  <a:lnTo>
                    <a:pt x="1007364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7" name="VectorPath 877"/>
            <p:cNvSpPr/>
            <p:nvPr/>
          </p:nvSpPr>
          <p:spPr>
            <a:xfrm>
              <a:off x="4075176" y="2825496"/>
              <a:ext cx="1008888" cy="371856"/>
            </a:xfrm>
            <a:custGeom>
              <a:rect l="l" t="t" r="r" b="b"/>
              <a:pathLst>
                <a:path w="1008888" h="371856">
                  <a:moveTo>
                    <a:pt x="0" y="0"/>
                  </a:moveTo>
                  <a:lnTo>
                    <a:pt x="1008888" y="0"/>
                  </a:lnTo>
                  <a:lnTo>
                    <a:pt x="100888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8" name="VectorPath 878"/>
            <p:cNvSpPr/>
            <p:nvPr/>
          </p:nvSpPr>
          <p:spPr>
            <a:xfrm>
              <a:off x="5084064" y="2825496"/>
              <a:ext cx="1007364" cy="371856"/>
            </a:xfrm>
            <a:custGeom>
              <a:rect l="l" t="t" r="r" b="b"/>
              <a:pathLst>
                <a:path w="1007364" h="371856">
                  <a:moveTo>
                    <a:pt x="0" y="0"/>
                  </a:moveTo>
                  <a:lnTo>
                    <a:pt x="1007364" y="0"/>
                  </a:lnTo>
                  <a:lnTo>
                    <a:pt x="1007364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79" name="VectorPath 879"/>
            <p:cNvSpPr/>
            <p:nvPr/>
          </p:nvSpPr>
          <p:spPr>
            <a:xfrm>
              <a:off x="6091428" y="2825496"/>
              <a:ext cx="1008888" cy="371856"/>
            </a:xfrm>
            <a:custGeom>
              <a:rect l="l" t="t" r="r" b="b"/>
              <a:pathLst>
                <a:path w="1008888" h="371856">
                  <a:moveTo>
                    <a:pt x="0" y="0"/>
                  </a:moveTo>
                  <a:lnTo>
                    <a:pt x="1008888" y="0"/>
                  </a:lnTo>
                  <a:lnTo>
                    <a:pt x="100888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0" name="VectorPath 880"/>
            <p:cNvSpPr/>
            <p:nvPr/>
          </p:nvSpPr>
          <p:spPr>
            <a:xfrm>
              <a:off x="7100317" y="2825496"/>
              <a:ext cx="1007364" cy="371856"/>
            </a:xfrm>
            <a:custGeom>
              <a:rect l="l" t="t" r="r" b="b"/>
              <a:pathLst>
                <a:path w="1007364" h="371856">
                  <a:moveTo>
                    <a:pt x="0" y="0"/>
                  </a:moveTo>
                  <a:lnTo>
                    <a:pt x="1007364" y="0"/>
                  </a:lnTo>
                  <a:lnTo>
                    <a:pt x="1007364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1" name="VectorPath 881"/>
            <p:cNvSpPr/>
            <p:nvPr/>
          </p:nvSpPr>
          <p:spPr>
            <a:xfrm>
              <a:off x="8107680" y="2825496"/>
              <a:ext cx="1007364" cy="371856"/>
            </a:xfrm>
            <a:custGeom>
              <a:rect l="l" t="t" r="r" b="b"/>
              <a:pathLst>
                <a:path w="1007364" h="371856">
                  <a:moveTo>
                    <a:pt x="0" y="0"/>
                  </a:moveTo>
                  <a:lnTo>
                    <a:pt x="1007364" y="0"/>
                  </a:lnTo>
                  <a:lnTo>
                    <a:pt x="1007364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2" name="VectorPath 882"/>
            <p:cNvSpPr/>
            <p:nvPr/>
          </p:nvSpPr>
          <p:spPr>
            <a:xfrm>
              <a:off x="9115046" y="2825496"/>
              <a:ext cx="1008888" cy="371856"/>
            </a:xfrm>
            <a:custGeom>
              <a:rect l="l" t="t" r="r" b="b"/>
              <a:pathLst>
                <a:path w="1008888" h="371856">
                  <a:moveTo>
                    <a:pt x="0" y="0"/>
                  </a:moveTo>
                  <a:lnTo>
                    <a:pt x="1008888" y="0"/>
                  </a:lnTo>
                  <a:lnTo>
                    <a:pt x="1008888" y="371856"/>
                  </a:lnTo>
                  <a:lnTo>
                    <a:pt x="0" y="371856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3" name="VectorPath 883"/>
            <p:cNvSpPr/>
            <p:nvPr/>
          </p:nvSpPr>
          <p:spPr>
            <a:xfrm>
              <a:off x="2058924" y="3567684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4" name="VectorPath 884"/>
            <p:cNvSpPr/>
            <p:nvPr/>
          </p:nvSpPr>
          <p:spPr>
            <a:xfrm>
              <a:off x="3067812" y="3567684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5" name="VectorPath 885"/>
            <p:cNvSpPr/>
            <p:nvPr/>
          </p:nvSpPr>
          <p:spPr>
            <a:xfrm>
              <a:off x="4075176" y="3567684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6" name="VectorPath 886"/>
            <p:cNvSpPr/>
            <p:nvPr/>
          </p:nvSpPr>
          <p:spPr>
            <a:xfrm>
              <a:off x="5084064" y="3567684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7" name="VectorPath 887"/>
            <p:cNvSpPr/>
            <p:nvPr/>
          </p:nvSpPr>
          <p:spPr>
            <a:xfrm>
              <a:off x="6091428" y="3567684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8" name="VectorPath 888"/>
            <p:cNvSpPr/>
            <p:nvPr/>
          </p:nvSpPr>
          <p:spPr>
            <a:xfrm>
              <a:off x="7100317" y="3567684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89" name="VectorPath 889"/>
            <p:cNvSpPr/>
            <p:nvPr/>
          </p:nvSpPr>
          <p:spPr>
            <a:xfrm>
              <a:off x="8107680" y="3567684"/>
              <a:ext cx="1007364" cy="370332"/>
            </a:xfrm>
            <a:custGeom>
              <a:rect l="l" t="t" r="r" b="b"/>
              <a:pathLst>
                <a:path w="1007364" h="370332">
                  <a:moveTo>
                    <a:pt x="0" y="0"/>
                  </a:moveTo>
                  <a:lnTo>
                    <a:pt x="1007364" y="0"/>
                  </a:lnTo>
                  <a:lnTo>
                    <a:pt x="1007364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  <p:sp>
          <p:nvSpPr>
            <p:cNvPr id="890" name="VectorPath 890"/>
            <p:cNvSpPr/>
            <p:nvPr/>
          </p:nvSpPr>
          <p:spPr>
            <a:xfrm>
              <a:off x="9115046" y="3567684"/>
              <a:ext cx="1008888" cy="370332"/>
            </a:xfrm>
            <a:custGeom>
              <a:rect l="l" t="t" r="r" b="b"/>
              <a:pathLst>
                <a:path w="1008888" h="370332">
                  <a:moveTo>
                    <a:pt x="0" y="0"/>
                  </a:moveTo>
                  <a:lnTo>
                    <a:pt x="1008888" y="0"/>
                  </a:lnTo>
                  <a:lnTo>
                    <a:pt x="1008888" y="370332"/>
                  </a:lnTo>
                  <a:lnTo>
                    <a:pt x="0" y="370332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20000"/>
              </a:srgbClr>
            </a:solidFill>
          </p:spPr>
        </p:sp>
      </p:grpSp>
      <p:grpSp>
        <p:nvGrpSpPr>
          <p:cNvPr id="891" name="Combination 891"/>
          <p:cNvGrpSpPr/>
          <p:nvPr/>
        </p:nvGrpSpPr>
        <p:grpSpPr>
          <a:xfrm>
            <a:off x="1716024" y="4689348"/>
            <a:ext cx="4032504" cy="701040"/>
            <a:chOff x="1716024" y="4689348"/>
            <a:chExt cx="4032504" cy="701040"/>
          </a:xfrm>
        </p:grpSpPr>
        <p:sp>
          <p:nvSpPr>
            <p:cNvPr id="892" name="VectorPath 892"/>
            <p:cNvSpPr/>
            <p:nvPr/>
          </p:nvSpPr>
          <p:spPr>
            <a:xfrm>
              <a:off x="1716024" y="4689348"/>
              <a:ext cx="1008888" cy="701040"/>
            </a:xfrm>
            <a:custGeom>
              <a:rect l="l" t="t" r="r" b="b"/>
              <a:pathLst>
                <a:path w="1008888" h="701040">
                  <a:moveTo>
                    <a:pt x="0" y="0"/>
                  </a:moveTo>
                  <a:lnTo>
                    <a:pt x="1008888" y="0"/>
                  </a:lnTo>
                  <a:lnTo>
                    <a:pt x="1008888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893" name="VectorPath 893"/>
            <p:cNvSpPr/>
            <p:nvPr/>
          </p:nvSpPr>
          <p:spPr>
            <a:xfrm>
              <a:off x="2724912" y="4689348"/>
              <a:ext cx="1007364" cy="701040"/>
            </a:xfrm>
            <a:custGeom>
              <a:rect l="l" t="t" r="r" b="b"/>
              <a:pathLst>
                <a:path w="1007364" h="701040">
                  <a:moveTo>
                    <a:pt x="0" y="0"/>
                  </a:moveTo>
                  <a:lnTo>
                    <a:pt x="1007364" y="0"/>
                  </a:lnTo>
                  <a:lnTo>
                    <a:pt x="1007364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894" name="VectorPath 894"/>
            <p:cNvSpPr/>
            <p:nvPr/>
          </p:nvSpPr>
          <p:spPr>
            <a:xfrm>
              <a:off x="3732276" y="4689348"/>
              <a:ext cx="1008888" cy="701040"/>
            </a:xfrm>
            <a:custGeom>
              <a:rect l="l" t="t" r="r" b="b"/>
              <a:pathLst>
                <a:path w="1008888" h="701040">
                  <a:moveTo>
                    <a:pt x="0" y="0"/>
                  </a:moveTo>
                  <a:lnTo>
                    <a:pt x="1008888" y="0"/>
                  </a:lnTo>
                  <a:lnTo>
                    <a:pt x="1008888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895" name="VectorPath 895"/>
            <p:cNvSpPr/>
            <p:nvPr/>
          </p:nvSpPr>
          <p:spPr>
            <a:xfrm>
              <a:off x="4741164" y="4689348"/>
              <a:ext cx="1007364" cy="701040"/>
            </a:xfrm>
            <a:custGeom>
              <a:rect l="l" t="t" r="r" b="b"/>
              <a:pathLst>
                <a:path w="1007364" h="701040">
                  <a:moveTo>
                    <a:pt x="0" y="0"/>
                  </a:moveTo>
                  <a:lnTo>
                    <a:pt x="1007364" y="0"/>
                  </a:lnTo>
                  <a:lnTo>
                    <a:pt x="1007364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FF9933">
                <a:alpha val="100000"/>
              </a:srgbClr>
            </a:solidFill>
          </p:spPr>
        </p:sp>
      </p:grpSp>
      <p:pic>
        <p:nvPicPr>
          <p:cNvPr id="896" name="4575C2B9-B07E-4235-0F92-B50F553EA1D5"/>
          <p:cNvPicPr>
            <a:picLocks noChangeAspect="1"/>
          </p:cNvPicPr>
          <p:nvPr/>
        </p:nvPicPr>
        <p:blipFill>
          <a:blip r:embed="rId3" cstate="print">
            <a:extLst>
              <a:ext uri="{3FAE148B-E2ED-470C-0011-91058015349A}"/>
            </a:extLst>
          </a:blip>
          <a:srcRect/>
          <a:stretch>
            <a:fillRect/>
          </a:stretch>
        </p:blipFill>
        <p:spPr>
          <a:xfrm>
            <a:off x="2599906" y="4426382"/>
            <a:ext cx="485775" cy="333375"/>
          </a:xfrm>
          <a:prstGeom prst="rect">
            <a:avLst/>
          </a:prstGeom>
        </p:spPr>
      </p:pic>
      <p:pic>
        <p:nvPicPr>
          <p:cNvPr id="897" name="F21AA337-7A90-401D-1F86-184E10596A69"/>
          <p:cNvPicPr>
            <a:picLocks noChangeAspect="1"/>
          </p:cNvPicPr>
          <p:nvPr/>
        </p:nvPicPr>
        <p:blipFill>
          <a:blip r:embed="rId4" cstate="print">
            <a:extLst>
              <a:ext uri="{90561729-2E0F-48BB-10D2-830793999B2D}"/>
            </a:extLst>
          </a:blip>
          <a:srcRect/>
          <a:stretch>
            <a:fillRect/>
          </a:stretch>
        </p:blipFill>
        <p:spPr>
          <a:xfrm>
            <a:off x="3090761" y="4426382"/>
            <a:ext cx="238125" cy="695325"/>
          </a:xfrm>
          <a:prstGeom prst="rect">
            <a:avLst/>
          </a:prstGeom>
        </p:spPr>
      </p:pic>
      <p:pic>
        <p:nvPicPr>
          <p:cNvPr id="898" name="CE9D4A2D-4DF5-4D44-DA98-1A9ED3EA736F"/>
          <p:cNvPicPr>
            <a:picLocks noChangeAspect="1"/>
          </p:cNvPicPr>
          <p:nvPr/>
        </p:nvPicPr>
        <p:blipFill>
          <a:blip r:embed="rId5" cstate="print">
            <a:extLst>
              <a:ext uri="{A8F1945D-B100-4E5D-46FE-0CD0C84C69E1}"/>
            </a:extLst>
          </a:blip>
          <a:srcRect/>
          <a:stretch>
            <a:fillRect/>
          </a:stretch>
        </p:blipFill>
        <p:spPr>
          <a:xfrm>
            <a:off x="3948011" y="4426382"/>
            <a:ext cx="390525" cy="933450"/>
          </a:xfrm>
          <a:prstGeom prst="rect">
            <a:avLst/>
          </a:prstGeom>
        </p:spPr>
      </p:pic>
      <p:sp>
        <p:nvSpPr>
          <p:cNvPr id="899" name="TextBox899"/>
          <p:cNvSpPr txBox="1"/>
          <p:nvPr/>
        </p:nvSpPr>
        <p:spPr>
          <a:xfrm>
            <a:off x="1806893" y="4426382"/>
            <a:ext cx="3707773" cy="9258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7918"/>
              </a:lnSpc>
            </a:pPr>
            <a:r>
              <a:rPr lang="en-US" altLang="zh-CN" sz="3525" kern="0" spc="855" baseline="-87433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a</a:t>
            </a:r>
            <a:r>
              <a:rPr lang="en-US" altLang="zh-CN" sz="3525" kern="0" spc="840" baseline="-87433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d</a:t>
            </a:r>
            <a:r>
              <a:rPr lang="en-US" altLang="zh-CN" sz="3525" kern="0" spc="825" baseline="-87433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d</a:t>
            </a:r>
            <a:r>
              <a:rPr baseline="-87433" lang="en-US" altLang="zh-CN" sz="3525" kern="0" spc="977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3525" kern="0" spc="540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d</a:t>
            </a:r>
            <a:r>
              <a:rPr baseline="6590" lang="en-US" altLang="zh-CN" sz="3525" kern="0" spc="1065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3525" kern="0" spc="810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$</a:t>
            </a:r>
            <a:r>
              <a:rPr lang="en-US" altLang="zh-CN" sz="3525" kern="0" spc="785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s</a:t>
            </a:r>
            <a:r>
              <a:rPr lang="en-US" altLang="zh-CN" sz="2325" kern="0" spc="-240" baseline="-23883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baseline="-238831" lang="en-US" altLang="zh-CN" sz="2325" kern="0" spc="725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660" baseline="-23883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635" baseline="-23883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baseline="-238831" lang="en-US" altLang="zh-CN" sz="2325" kern="0" spc="242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3525" kern="0" spc="960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2</a:t>
            </a:r>
            <a:r>
              <a:rPr lang="en-US" altLang="zh-CN" sz="3525" kern="0" spc="935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,</a:t>
            </a:r>
            <a:r>
              <a:rPr lang="en-US" altLang="zh-CN" sz="2325" kern="0" spc="270" baseline="-23883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lang="en-US" altLang="zh-CN" sz="3525" kern="0" spc="-435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$</a:t>
            </a:r>
            <a:r>
              <a:rPr lang="en-US" altLang="zh-CN" sz="3525" kern="0" spc="-375" baseline="-87433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lang="en-US" altLang="zh-CN" sz="3525" kern="0" spc="210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s</a:t>
            </a:r>
            <a:r>
              <a:rPr lang="en-US" altLang="zh-CN" sz="3525" kern="0" spc="-150" baseline="-87433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8</a:t>
            </a:r>
            <a:r>
              <a:rPr lang="en-US" altLang="zh-CN" sz="3525" kern="0" spc="-435" baseline="6590" noProof="0" dirty="0" smtClean="0">
                <a:solidFill>
                  <a:srgbClr val="7030A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3</a:t>
            </a:r>
            <a:r>
              <a:rPr lang="en-US" altLang="zh-CN" sz="2325" kern="0" spc="-1180" baseline="-23883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-1185" baseline="-23883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01</a:t>
            </a:r>
            <a:r>
              <a:rPr lang="en-US" altLang="zh-CN" sz="2325" kern="0" spc="635" baseline="-23883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</a:p>
        </p:txBody>
      </p:sp>
      <p:pic>
        <p:nvPicPr>
          <p:cNvPr id="900" name="6D66AD0B-B1C0-4ED5-2DD4-4F0EAF41EB3C"/>
          <p:cNvPicPr>
            <a:picLocks noChangeAspect="1"/>
          </p:cNvPicPr>
          <p:nvPr/>
        </p:nvPicPr>
        <p:blipFill>
          <a:blip r:embed="rId6" cstate="print">
            <a:extLst>
              <a:ext uri="{CB4A0192-CD23-4241-C236-153B08F16C1D}"/>
            </a:extLst>
          </a:blip>
          <a:srcRect/>
          <a:stretch>
            <a:fillRect/>
          </a:stretch>
        </p:blipFill>
        <p:spPr>
          <a:xfrm>
            <a:off x="4290911" y="4426382"/>
            <a:ext cx="333375" cy="933450"/>
          </a:xfrm>
          <a:prstGeom prst="rect">
            <a:avLst/>
          </a:prstGeom>
        </p:spPr>
      </p:pic>
      <p:grpSp>
        <p:nvGrpSpPr>
          <p:cNvPr id="901" name="Combination 901"/>
          <p:cNvGrpSpPr/>
          <p:nvPr/>
        </p:nvGrpSpPr>
        <p:grpSpPr>
          <a:xfrm>
            <a:off x="5748528" y="4689348"/>
            <a:ext cx="4032504" cy="701040"/>
            <a:chOff x="5748528" y="4689348"/>
            <a:chExt cx="4032504" cy="701040"/>
          </a:xfrm>
        </p:grpSpPr>
        <p:sp>
          <p:nvSpPr>
            <p:cNvPr id="902" name="VectorPath 902"/>
            <p:cNvSpPr/>
            <p:nvPr/>
          </p:nvSpPr>
          <p:spPr>
            <a:xfrm>
              <a:off x="8772146" y="4689348"/>
              <a:ext cx="1008888" cy="701040"/>
            </a:xfrm>
            <a:custGeom>
              <a:rect l="l" t="t" r="r" b="b"/>
              <a:pathLst>
                <a:path w="1008888" h="701040">
                  <a:moveTo>
                    <a:pt x="0" y="0"/>
                  </a:moveTo>
                  <a:lnTo>
                    <a:pt x="1008888" y="0"/>
                  </a:lnTo>
                  <a:lnTo>
                    <a:pt x="1008888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903" name="VectorPath 903"/>
            <p:cNvSpPr/>
            <p:nvPr/>
          </p:nvSpPr>
          <p:spPr>
            <a:xfrm>
              <a:off x="5748528" y="4689348"/>
              <a:ext cx="1008888" cy="701040"/>
            </a:xfrm>
            <a:custGeom>
              <a:rect l="l" t="t" r="r" b="b"/>
              <a:pathLst>
                <a:path w="1008888" h="701040">
                  <a:moveTo>
                    <a:pt x="0" y="0"/>
                  </a:moveTo>
                  <a:lnTo>
                    <a:pt x="1008888" y="0"/>
                  </a:lnTo>
                  <a:lnTo>
                    <a:pt x="1008888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FF9933">
                <a:alpha val="100000"/>
              </a:srgbClr>
            </a:solidFill>
          </p:spPr>
        </p:sp>
        <p:sp>
          <p:nvSpPr>
            <p:cNvPr id="904" name="VectorPath 904"/>
            <p:cNvSpPr/>
            <p:nvPr/>
          </p:nvSpPr>
          <p:spPr>
            <a:xfrm>
              <a:off x="6757417" y="4689348"/>
              <a:ext cx="1007364" cy="701040"/>
            </a:xfrm>
            <a:custGeom>
              <a:rect l="l" t="t" r="r" b="b"/>
              <a:pathLst>
                <a:path w="1007364" h="701040">
                  <a:moveTo>
                    <a:pt x="0" y="0"/>
                  </a:moveTo>
                  <a:lnTo>
                    <a:pt x="1007364" y="0"/>
                  </a:lnTo>
                  <a:lnTo>
                    <a:pt x="1007364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FF9933">
                <a:alpha val="100000"/>
              </a:srgbClr>
            </a:solidFill>
          </p:spPr>
        </p:sp>
        <p:sp>
          <p:nvSpPr>
            <p:cNvPr id="905" name="VectorPath 905"/>
            <p:cNvSpPr/>
            <p:nvPr/>
          </p:nvSpPr>
          <p:spPr>
            <a:xfrm>
              <a:off x="7764780" y="4689348"/>
              <a:ext cx="1007364" cy="701040"/>
            </a:xfrm>
            <a:custGeom>
              <a:rect l="l" t="t" r="r" b="b"/>
              <a:pathLst>
                <a:path w="1007364" h="701040">
                  <a:moveTo>
                    <a:pt x="0" y="0"/>
                  </a:moveTo>
                  <a:lnTo>
                    <a:pt x="1007364" y="0"/>
                  </a:lnTo>
                  <a:lnTo>
                    <a:pt x="1007364" y="701040"/>
                  </a:lnTo>
                  <a:lnTo>
                    <a:pt x="0" y="701040"/>
                  </a:lnTo>
                  <a:lnTo>
                    <a:pt x="0" y="0"/>
                  </a:lnTo>
                </a:path>
              </a:pathLst>
            </a:custGeom>
            <a:solidFill>
              <a:srgbClr val="00B0F0">
                <a:alpha val="100000"/>
              </a:srgbClr>
            </a:solidFill>
          </p:spPr>
        </p:sp>
      </p:grpSp>
      <p:sp>
        <p:nvSpPr>
          <p:cNvPr id="906" name="TextBox906"/>
          <p:cNvSpPr txBox="1"/>
          <p:nvPr/>
        </p:nvSpPr>
        <p:spPr>
          <a:xfrm>
            <a:off x="1709738" y="4401898"/>
            <a:ext cx="8077200" cy="103049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67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907" name="E8C35387-52B7-4253-8E88-AC87D958F5D8"/>
          <p:cNvPicPr>
            <a:picLocks noChangeAspect="1"/>
          </p:cNvPicPr>
          <p:nvPr/>
        </p:nvPicPr>
        <p:blipFill>
          <a:blip r:embed="rId7" cstate="print">
            <a:extLst>
              <a:ext uri="{B530C95A-EF74-4B84-EE6F-D2F6397C0CA4}"/>
            </a:extLst>
          </a:blip>
          <a:srcRect/>
          <a:stretch>
            <a:fillRect/>
          </a:stretch>
        </p:blipFill>
        <p:spPr>
          <a:xfrm>
            <a:off x="6084253" y="4708297"/>
            <a:ext cx="152400" cy="647700"/>
          </a:xfrm>
          <a:prstGeom prst="rect">
            <a:avLst/>
          </a:prstGeom>
        </p:spPr>
      </p:pic>
      <p:pic>
        <p:nvPicPr>
          <p:cNvPr id="908" name="55F58235-13A7-4AF0-4D98-139ADC0273D3"/>
          <p:cNvPicPr>
            <a:picLocks noChangeAspect="1"/>
          </p:cNvPicPr>
          <p:nvPr/>
        </p:nvPicPr>
        <p:blipFill>
          <a:blip r:embed="rId8" cstate="print">
            <a:extLst>
              <a:ext uri="{39732471-0BE1-44DC-8E02-F6B01418914E}"/>
            </a:extLst>
          </a:blip>
          <a:srcRect/>
          <a:stretch>
            <a:fillRect/>
          </a:stretch>
        </p:blipFill>
        <p:spPr>
          <a:xfrm>
            <a:off x="7068503" y="4708297"/>
            <a:ext cx="180975" cy="647700"/>
          </a:xfrm>
          <a:prstGeom prst="rect">
            <a:avLst/>
          </a:prstGeom>
        </p:spPr>
      </p:pic>
      <p:pic>
        <p:nvPicPr>
          <p:cNvPr id="909" name="03EBF3A2-B643-4CB5-59AB-4CBDA96758DD"/>
          <p:cNvPicPr>
            <a:picLocks noChangeAspect="1"/>
          </p:cNvPicPr>
          <p:nvPr/>
        </p:nvPicPr>
        <p:blipFill>
          <a:blip r:embed="rId9" cstate="print">
            <a:extLst>
              <a:ext uri="{444FDC00-6828-4D16-3C03-2DE7F77D6851}"/>
            </a:extLst>
          </a:blip>
          <a:srcRect/>
          <a:stretch>
            <a:fillRect/>
          </a:stretch>
        </p:blipFill>
        <p:spPr>
          <a:xfrm>
            <a:off x="9099868" y="4708297"/>
            <a:ext cx="190500" cy="647700"/>
          </a:xfrm>
          <a:prstGeom prst="rect">
            <a:avLst/>
          </a:prstGeom>
        </p:spPr>
      </p:pic>
      <p:sp>
        <p:nvSpPr>
          <p:cNvPr id="910" name="TextBox910"/>
          <p:cNvSpPr txBox="1"/>
          <p:nvPr/>
        </p:nvSpPr>
        <p:spPr>
          <a:xfrm>
            <a:off x="6004243" y="4708297"/>
            <a:ext cx="3631574" cy="64394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6849"/>
              </a:lnSpc>
            </a:pPr>
            <a:r>
              <a:rPr lang="en-US" altLang="zh-CN" sz="2325" kern="0" spc="9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baseline="-108201" lang="en-US" altLang="zh-CN" sz="2325" kern="0" spc="225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9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lang="en-US" altLang="zh-CN" sz="2325" kern="0" spc="-181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3525" kern="0" spc="-555" baseline="-3048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9</a:t>
            </a:r>
            <a:r>
              <a:rPr lang="en-US" altLang="zh-CN" sz="2325" kern="0" spc="30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baseline="-108201" lang="en-US" altLang="zh-CN" sz="2325" kern="0" spc="500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9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baseline="-108201" lang="en-US" altLang="zh-CN" sz="2325" kern="0" spc="225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65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-2370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3525" kern="0" spc="-415" baseline="-3048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7</a:t>
            </a:r>
            <a:r>
              <a:rPr baseline="-3048" lang="en-US" altLang="zh-CN" sz="3525" kern="0" spc="-375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-115" baseline="-108201" noProof="0" dirty="0" smtClean="0">
                <a:solidFill>
                  <a:srgbClr val="00206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baseline="-108201" lang="en-US" altLang="zh-CN" sz="2325" kern="0" spc="414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660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635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1050" baseline="4764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485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465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baseline="-108201" lang="en-US" altLang="zh-CN" sz="2325" kern="0" spc="3095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380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  <a:r>
              <a:rPr lang="en-US" altLang="zh-CN" sz="2325" kern="0" spc="350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baseline="-108201" lang="en-US" altLang="zh-CN" sz="2325" kern="0" spc="2270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650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2325" kern="0" spc="-2370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  <a:r>
              <a:rPr lang="en-US" altLang="zh-CN" sz="3525" kern="0" spc="-450" baseline="-3048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2</a:t>
            </a:r>
            <a:r>
              <a:rPr baseline="-3048" lang="en-US" altLang="zh-CN" sz="3525" kern="0" spc="125" noProof="0" dirty="0" smtClean="0"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 </a:t>
            </a:r>
            <a:r>
              <a:rPr lang="en-US" altLang="zh-CN" sz="2325" kern="0" spc="5" baseline="-108201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0</a:t>
            </a:r>
          </a:p>
        </p:txBody>
      </p:sp>
      <p:grpSp>
        <p:nvGrpSpPr>
          <p:cNvPr id="911" name="Combination 911"/>
          <p:cNvGrpSpPr/>
          <p:nvPr/>
        </p:nvGrpSpPr>
        <p:grpSpPr>
          <a:xfrm>
            <a:off x="1709738" y="4682338"/>
            <a:ext cx="8077200" cy="720090"/>
            <a:chOff x="1709738" y="4682338"/>
            <a:chExt cx="8077200" cy="720090"/>
          </a:xfrm>
        </p:grpSpPr>
        <p:sp>
          <p:nvSpPr>
            <p:cNvPr id="912" name="VectorPath 912"/>
            <p:cNvSpPr/>
            <p:nvPr/>
          </p:nvSpPr>
          <p:spPr>
            <a:xfrm>
              <a:off x="1716088" y="4682338"/>
              <a:ext cx="8064500" cy="12700"/>
            </a:xfrm>
            <a:custGeom>
              <a:rect l="l" t="t" r="r" b="b"/>
              <a:pathLst>
                <a:path w="8064500" h="12700">
                  <a:moveTo>
                    <a:pt x="0" y="0"/>
                  </a:moveTo>
                  <a:lnTo>
                    <a:pt x="8064500" y="0"/>
                  </a:lnTo>
                  <a:lnTo>
                    <a:pt x="8064500" y="1270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3" name="VectorPath 913"/>
            <p:cNvSpPr/>
            <p:nvPr/>
          </p:nvSpPr>
          <p:spPr>
            <a:xfrm>
              <a:off x="1716088" y="5377027"/>
              <a:ext cx="8064500" cy="25400"/>
            </a:xfrm>
            <a:custGeom>
              <a:rect l="l" t="t" r="r" b="b"/>
              <a:pathLst>
                <a:path w="8064500" h="25400">
                  <a:moveTo>
                    <a:pt x="0" y="0"/>
                  </a:moveTo>
                  <a:lnTo>
                    <a:pt x="8064500" y="0"/>
                  </a:lnTo>
                  <a:lnTo>
                    <a:pt x="8064500" y="2540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4" name="VectorPath 914"/>
            <p:cNvSpPr/>
            <p:nvPr/>
          </p:nvSpPr>
          <p:spPr>
            <a:xfrm>
              <a:off x="1709738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5" name="VectorPath 915"/>
            <p:cNvSpPr/>
            <p:nvPr/>
          </p:nvSpPr>
          <p:spPr>
            <a:xfrm>
              <a:off x="2718118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6" name="VectorPath 916"/>
            <p:cNvSpPr/>
            <p:nvPr/>
          </p:nvSpPr>
          <p:spPr>
            <a:xfrm>
              <a:off x="3725863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7" name="VectorPath 917"/>
            <p:cNvSpPr/>
            <p:nvPr/>
          </p:nvSpPr>
          <p:spPr>
            <a:xfrm>
              <a:off x="4734243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8" name="VectorPath 918"/>
            <p:cNvSpPr/>
            <p:nvPr/>
          </p:nvSpPr>
          <p:spPr>
            <a:xfrm>
              <a:off x="5741988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19" name="VectorPath 919"/>
            <p:cNvSpPr/>
            <p:nvPr/>
          </p:nvSpPr>
          <p:spPr>
            <a:xfrm>
              <a:off x="6750368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20" name="VectorPath 920"/>
            <p:cNvSpPr/>
            <p:nvPr/>
          </p:nvSpPr>
          <p:spPr>
            <a:xfrm>
              <a:off x="7758113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21" name="VectorPath 921"/>
            <p:cNvSpPr/>
            <p:nvPr/>
          </p:nvSpPr>
          <p:spPr>
            <a:xfrm>
              <a:off x="8766494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22" name="VectorPath 922"/>
            <p:cNvSpPr/>
            <p:nvPr/>
          </p:nvSpPr>
          <p:spPr>
            <a:xfrm>
              <a:off x="9774238" y="4688688"/>
              <a:ext cx="12700" cy="701040"/>
            </a:xfrm>
            <a:custGeom>
              <a:rect l="l" t="t" r="r" b="b"/>
              <a:pathLst>
                <a:path w="12700" h="701040">
                  <a:moveTo>
                    <a:pt x="12700" y="0"/>
                  </a:moveTo>
                  <a:lnTo>
                    <a:pt x="12700" y="701040"/>
                  </a:lnTo>
                  <a:lnTo>
                    <a:pt x="0" y="701040"/>
                  </a:lnTo>
                  <a:lnTo>
                    <a:pt x="0" y="0"/>
                  </a:lnTo>
                  <a:lnTo>
                    <a:pt x="12700" y="0"/>
                  </a:lnTo>
                </a:path>
              </a:pathLst>
            </a:custGeom>
            <a:solidFill>
              <a:srgbClr val="FC4864">
                <a:alpha val="100000"/>
              </a:srgbClr>
            </a:solidFill>
          </p:spPr>
        </p:sp>
        <p:sp>
          <p:nvSpPr>
            <p:cNvPr id="923" name="VectorPath 923"/>
            <p:cNvSpPr/>
            <p:nvPr/>
          </p:nvSpPr>
          <p:spPr>
            <a:xfrm>
              <a:off x="4358069" y="5332958"/>
              <a:ext cx="265938" cy="10668"/>
            </a:xfrm>
            <a:custGeom>
              <a:rect l="l" t="t" r="r" b="b"/>
              <a:pathLst>
                <a:path w="265938" h="10668">
                  <a:moveTo>
                    <a:pt x="5334" y="5334"/>
                  </a:moveTo>
                  <a:lnTo>
                    <a:pt x="260604" y="5334"/>
                  </a:lnTo>
                </a:path>
              </a:pathLst>
            </a:custGeom>
            <a:ln w="10668" cap="flat" cmpd="sng">
              <a:solidFill>
                <a:srgbClr val="000000">
                  <a:alpha val="100000"/>
                </a:srgbClr>
              </a:solidFill>
              <a:bevel/>
            </a:ln>
          </p:spPr>
        </p:sp>
        <p:sp>
          <p:nvSpPr>
            <p:cNvPr id="924" name="VectorPath 924"/>
            <p:cNvSpPr/>
            <p:nvPr/>
          </p:nvSpPr>
          <p:spPr>
            <a:xfrm>
              <a:off x="4967033" y="5332958"/>
              <a:ext cx="218313" cy="10668"/>
            </a:xfrm>
            <a:custGeom>
              <a:rect l="l" t="t" r="r" b="b"/>
              <a:pathLst>
                <a:path w="218313" h="10668">
                  <a:moveTo>
                    <a:pt x="5334" y="5334"/>
                  </a:moveTo>
                  <a:lnTo>
                    <a:pt x="212979" y="5334"/>
                  </a:lnTo>
                </a:path>
              </a:pathLst>
            </a:custGeom>
            <a:ln w="10668" cap="flat" cmpd="sng">
              <a:solidFill>
                <a:srgbClr val="002060">
                  <a:alpha val="100000"/>
                </a:srgbClr>
              </a:solidFill>
              <a:bevel/>
            </a:ln>
          </p:spPr>
        </p:sp>
        <p:sp>
          <p:nvSpPr>
            <p:cNvPr id="925" name="VectorPath 925"/>
            <p:cNvSpPr/>
            <p:nvPr/>
          </p:nvSpPr>
          <p:spPr>
            <a:xfrm>
              <a:off x="6078919" y="5332958"/>
              <a:ext cx="425958" cy="10668"/>
            </a:xfrm>
            <a:custGeom>
              <a:rect l="l" t="t" r="r" b="b"/>
              <a:pathLst>
                <a:path w="425958" h="10668">
                  <a:moveTo>
                    <a:pt x="5334" y="5334"/>
                  </a:moveTo>
                  <a:lnTo>
                    <a:pt x="420624" y="5334"/>
                  </a:lnTo>
                </a:path>
              </a:pathLst>
            </a:custGeom>
            <a:ln w="10668" cap="flat" cmpd="sng">
              <a:solidFill>
                <a:srgbClr val="002060">
                  <a:alpha val="100000"/>
                </a:srgbClr>
              </a:solidFill>
              <a:bevel/>
            </a:ln>
          </p:spPr>
        </p:sp>
        <p:sp>
          <p:nvSpPr>
            <p:cNvPr id="926" name="VectorPath 926"/>
            <p:cNvSpPr/>
            <p:nvPr/>
          </p:nvSpPr>
          <p:spPr>
            <a:xfrm>
              <a:off x="7446074" y="5332958"/>
              <a:ext cx="90677" cy="10668"/>
            </a:xfrm>
            <a:custGeom>
              <a:rect l="l" t="t" r="r" b="b"/>
              <a:pathLst>
                <a:path w="90677" h="10668">
                  <a:moveTo>
                    <a:pt x="5334" y="5334"/>
                  </a:moveTo>
                  <a:lnTo>
                    <a:pt x="85344" y="5334"/>
                  </a:lnTo>
                </a:path>
              </a:pathLst>
            </a:custGeom>
            <a:ln w="10668" cap="flat" cmpd="sng">
              <a:solidFill>
                <a:srgbClr val="002060">
                  <a:alpha val="100000"/>
                </a:srgbClr>
              </a:solidFill>
              <a:bevel/>
            </a:ln>
          </p:spPr>
        </p:sp>
        <p:sp>
          <p:nvSpPr>
            <p:cNvPr id="927" name="VectorPath 927"/>
            <p:cNvSpPr/>
            <p:nvPr/>
          </p:nvSpPr>
          <p:spPr>
            <a:xfrm>
              <a:off x="7942009" y="5332958"/>
              <a:ext cx="395477" cy="10668"/>
            </a:xfrm>
            <a:custGeom>
              <a:rect l="l" t="t" r="r" b="b"/>
              <a:pathLst>
                <a:path w="395477" h="10668">
                  <a:moveTo>
                    <a:pt x="5334" y="5334"/>
                  </a:moveTo>
                  <a:lnTo>
                    <a:pt x="390144" y="5334"/>
                  </a:lnTo>
                </a:path>
              </a:pathLst>
            </a:custGeom>
            <a:ln w="10668" cap="flat" cmpd="sng">
              <a:solidFill>
                <a:srgbClr val="000000">
                  <a:alpha val="100000"/>
                </a:srgbClr>
              </a:solidFill>
              <a:bevel/>
            </a:ln>
          </p:spPr>
        </p:sp>
        <p:sp>
          <p:nvSpPr>
            <p:cNvPr id="928" name="VectorPath 928"/>
            <p:cNvSpPr/>
            <p:nvPr/>
          </p:nvSpPr>
          <p:spPr>
            <a:xfrm>
              <a:off x="9118666" y="5332958"/>
              <a:ext cx="523747" cy="10668"/>
            </a:xfrm>
            <a:custGeom>
              <a:rect l="l" t="t" r="r" b="b"/>
              <a:pathLst>
                <a:path w="523747" h="10668">
                  <a:moveTo>
                    <a:pt x="5334" y="5334"/>
                  </a:moveTo>
                  <a:lnTo>
                    <a:pt x="518413" y="5334"/>
                  </a:lnTo>
                </a:path>
              </a:pathLst>
            </a:custGeom>
            <a:ln w="10668" cap="flat" cmpd="sng">
              <a:solidFill>
                <a:srgbClr val="000000">
                  <a:alpha val="100000"/>
                </a:srgbClr>
              </a:solidFill>
              <a:bevel/>
            </a:ln>
          </p:spPr>
        </p:sp>
      </p:grpSp>
      <p:sp>
        <p:nvSpPr>
          <p:cNvPr id="929" name="TextBox929"/>
          <p:cNvSpPr txBox="1"/>
          <p:nvPr/>
        </p:nvSpPr>
        <p:spPr>
          <a:xfrm>
            <a:off x="2752306" y="5546330"/>
            <a:ext cx="3657600" cy="72814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52400" marR="0" indent="-152400" eaLnBrk="0">
              <a:lnSpc>
                <a:spcPct val="101684"/>
              </a:lnSpc>
              <a:spcBef>
                <a:spcPts val="0"/>
              </a:spcBef>
            </a:pPr>
            <a:r>
              <a:rPr lang="en-US" altLang="zh-CN" sz="2350" kern="0" spc="0" baseline="0" noProof="0" dirty="0" smtClean="0">
                <a:solidFill>
                  <a:srgbClr val="0033CC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machine</a:t>
            </a:r>
            <a:r>
              <a:rPr baseline="0" lang="en-US" altLang="zh-CN" sz="2350" kern="0" spc="30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33CC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code</a:t>
            </a:r>
            <a:r>
              <a:rPr baseline="0" lang="en-US" altLang="zh-CN" sz="2350" kern="0" spc="242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25" baseline="0" noProof="0" dirty="0" smtClean="0">
                <a:solidFill>
                  <a:srgbClr val="0033CC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0x25388</a:t>
            </a:r>
            <a:r>
              <a:rPr lang="en-US" altLang="zh-CN" sz="2350" kern="0" spc="20" baseline="0" noProof="0" dirty="0" smtClean="0">
                <a:solidFill>
                  <a:srgbClr val="0033CC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2</a:t>
            </a:r>
            <a:r>
              <a:rPr lang="en-US" altLang="zh-CN" sz="2350" kern="0" spc="10" baseline="0" noProof="0" dirty="0" smtClean="0">
                <a:solidFill>
                  <a:srgbClr val="0033CC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0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dirty="0" smtClean="0" sz="2350" kern="0">
                <a:latin typeface="SimSun" pitchFamily="2" charset="0"/>
                <a:ea typeface="SimSun" pitchFamily="2" charset="0"/>
                <a:cs typeface="SimSun" pitchFamily="2" charset="0"/>
              </a:rPr>
            </a:br>
            <a:r>
              <a:rPr lang="en-US" altLang="zh-CN" sz="2350" kern="0" spc="0" baseline="0" noProof="0" dirty="0" smtClean="0">
                <a:solidFill>
                  <a:srgbClr val="0033CC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？？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OR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$s2,$s3,$s4</a:t>
            </a:r>
          </a:p>
        </p:txBody>
      </p:sp>
      <p:sp>
        <p:nvSpPr>
          <p:cNvPr id="930" name="TextBox930"/>
          <p:cNvSpPr txBox="1"/>
          <p:nvPr/>
        </p:nvSpPr>
        <p:spPr>
          <a:xfrm>
            <a:off x="9256396" y="5795375"/>
            <a:ext cx="316593" cy="213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0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41-</a:t>
            </a:r>
          </a:p>
        </p:txBody>
      </p:sp>
    </p:spTree>
    <p:extLst>
      <p:ext uri="{90FB7AD7-0AAE-42D7-FE43-BBAA73E86F03}"/>
    </p:extLst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Box931"/>
          <p:cNvSpPr txBox="1"/>
          <p:nvPr/>
        </p:nvSpPr>
        <p:spPr>
          <a:xfrm>
            <a:off x="1849273" y="64321"/>
            <a:ext cx="2814955" cy="435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39"/>
              </a:lnSpc>
            </a:pP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指令操作编码表</a:t>
            </a:r>
          </a:p>
        </p:txBody>
      </p:sp>
      <p:grpSp>
        <p:nvGrpSpPr>
          <p:cNvPr id="932" name="Combination 932"/>
          <p:cNvGrpSpPr/>
          <p:nvPr/>
        </p:nvGrpSpPr>
        <p:grpSpPr>
          <a:xfrm>
            <a:off x="1905000" y="736092"/>
            <a:ext cx="8305800" cy="5210556"/>
            <a:chOff x="1905000" y="736092"/>
            <a:chExt cx="8305800" cy="5210556"/>
          </a:xfrm>
        </p:grpSpPr>
        <p:sp>
          <p:nvSpPr>
            <p:cNvPr id="933" name="VectorPath 933"/>
            <p:cNvSpPr/>
            <p:nvPr/>
          </p:nvSpPr>
          <p:spPr>
            <a:xfrm>
              <a:off x="1905000" y="736092"/>
              <a:ext cx="1104900" cy="1371600"/>
            </a:xfrm>
            <a:custGeom>
              <a:rect l="l" t="t" r="r" b="b"/>
              <a:pathLst>
                <a:path w="1104900" h="1371600">
                  <a:moveTo>
                    <a:pt x="0" y="0"/>
                  </a:moveTo>
                  <a:lnTo>
                    <a:pt x="1104900" y="0"/>
                  </a:lnTo>
                  <a:lnTo>
                    <a:pt x="110490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34" name="VectorPath 934"/>
            <p:cNvSpPr/>
            <p:nvPr/>
          </p:nvSpPr>
          <p:spPr>
            <a:xfrm>
              <a:off x="3009900" y="736092"/>
              <a:ext cx="740664" cy="1371600"/>
            </a:xfrm>
            <a:custGeom>
              <a:rect l="l" t="t" r="r" b="b"/>
              <a:pathLst>
                <a:path w="740664" h="1371600">
                  <a:moveTo>
                    <a:pt x="0" y="0"/>
                  </a:moveTo>
                  <a:lnTo>
                    <a:pt x="740664" y="0"/>
                  </a:lnTo>
                  <a:lnTo>
                    <a:pt x="740664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35" name="VectorPath 935"/>
            <p:cNvSpPr/>
            <p:nvPr/>
          </p:nvSpPr>
          <p:spPr>
            <a:xfrm>
              <a:off x="3750564" y="736092"/>
              <a:ext cx="922020" cy="1371600"/>
            </a:xfrm>
            <a:custGeom>
              <a:rect l="l" t="t" r="r" b="b"/>
              <a:pathLst>
                <a:path w="922020" h="1371600">
                  <a:moveTo>
                    <a:pt x="0" y="0"/>
                  </a:moveTo>
                  <a:lnTo>
                    <a:pt x="922020" y="0"/>
                  </a:lnTo>
                  <a:lnTo>
                    <a:pt x="92202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36" name="VectorPath 936"/>
            <p:cNvSpPr/>
            <p:nvPr/>
          </p:nvSpPr>
          <p:spPr>
            <a:xfrm>
              <a:off x="4672584" y="736092"/>
              <a:ext cx="923544" cy="1371600"/>
            </a:xfrm>
            <a:custGeom>
              <a:rect l="l" t="t" r="r" b="b"/>
              <a:pathLst>
                <a:path w="923544" h="1371600">
                  <a:moveTo>
                    <a:pt x="0" y="0"/>
                  </a:moveTo>
                  <a:lnTo>
                    <a:pt x="923544" y="0"/>
                  </a:lnTo>
                  <a:lnTo>
                    <a:pt x="923544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37" name="VectorPath 937"/>
            <p:cNvSpPr/>
            <p:nvPr/>
          </p:nvSpPr>
          <p:spPr>
            <a:xfrm>
              <a:off x="5596129" y="736092"/>
              <a:ext cx="922020" cy="1371600"/>
            </a:xfrm>
            <a:custGeom>
              <a:rect l="l" t="t" r="r" b="b"/>
              <a:pathLst>
                <a:path w="922020" h="1371600">
                  <a:moveTo>
                    <a:pt x="0" y="0"/>
                  </a:moveTo>
                  <a:lnTo>
                    <a:pt x="922020" y="0"/>
                  </a:lnTo>
                  <a:lnTo>
                    <a:pt x="92202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38" name="VectorPath 938"/>
            <p:cNvSpPr/>
            <p:nvPr/>
          </p:nvSpPr>
          <p:spPr>
            <a:xfrm>
              <a:off x="6518148" y="736092"/>
              <a:ext cx="923544" cy="1371600"/>
            </a:xfrm>
            <a:custGeom>
              <a:rect l="l" t="t" r="r" b="b"/>
              <a:pathLst>
                <a:path w="923544" h="1371600">
                  <a:moveTo>
                    <a:pt x="0" y="0"/>
                  </a:moveTo>
                  <a:lnTo>
                    <a:pt x="923544" y="0"/>
                  </a:lnTo>
                  <a:lnTo>
                    <a:pt x="923544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39" name="VectorPath 939"/>
            <p:cNvSpPr/>
            <p:nvPr/>
          </p:nvSpPr>
          <p:spPr>
            <a:xfrm>
              <a:off x="7441692" y="736092"/>
              <a:ext cx="922020" cy="1371600"/>
            </a:xfrm>
            <a:custGeom>
              <a:rect l="l" t="t" r="r" b="b"/>
              <a:pathLst>
                <a:path w="922020" h="1371600">
                  <a:moveTo>
                    <a:pt x="0" y="0"/>
                  </a:moveTo>
                  <a:lnTo>
                    <a:pt x="922020" y="0"/>
                  </a:lnTo>
                  <a:lnTo>
                    <a:pt x="922020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0" name="VectorPath 940"/>
            <p:cNvSpPr/>
            <p:nvPr/>
          </p:nvSpPr>
          <p:spPr>
            <a:xfrm>
              <a:off x="8363712" y="736092"/>
              <a:ext cx="923544" cy="1371600"/>
            </a:xfrm>
            <a:custGeom>
              <a:rect l="l" t="t" r="r" b="b"/>
              <a:pathLst>
                <a:path w="923544" h="1371600">
                  <a:moveTo>
                    <a:pt x="0" y="0"/>
                  </a:moveTo>
                  <a:lnTo>
                    <a:pt x="923544" y="0"/>
                  </a:lnTo>
                  <a:lnTo>
                    <a:pt x="923544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1" name="VectorPath 941"/>
            <p:cNvSpPr/>
            <p:nvPr/>
          </p:nvSpPr>
          <p:spPr>
            <a:xfrm>
              <a:off x="9287256" y="736092"/>
              <a:ext cx="923544" cy="1371600"/>
            </a:xfrm>
            <a:custGeom>
              <a:rect l="l" t="t" r="r" b="b"/>
              <a:pathLst>
                <a:path w="923544" h="1371600">
                  <a:moveTo>
                    <a:pt x="0" y="0"/>
                  </a:moveTo>
                  <a:lnTo>
                    <a:pt x="923544" y="0"/>
                  </a:lnTo>
                  <a:lnTo>
                    <a:pt x="923544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2" name="VectorPath 942"/>
            <p:cNvSpPr/>
            <p:nvPr/>
          </p:nvSpPr>
          <p:spPr>
            <a:xfrm>
              <a:off x="1905000" y="2107692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3" name="VectorPath 943"/>
            <p:cNvSpPr/>
            <p:nvPr/>
          </p:nvSpPr>
          <p:spPr>
            <a:xfrm>
              <a:off x="1905000" y="2587752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4" name="VectorPath 944"/>
            <p:cNvSpPr/>
            <p:nvPr/>
          </p:nvSpPr>
          <p:spPr>
            <a:xfrm>
              <a:off x="1905000" y="3067812"/>
              <a:ext cx="1104900" cy="478536"/>
            </a:xfrm>
            <a:custGeom>
              <a:rect l="l" t="t" r="r" b="b"/>
              <a:pathLst>
                <a:path w="1104900" h="478536">
                  <a:moveTo>
                    <a:pt x="0" y="0"/>
                  </a:moveTo>
                  <a:lnTo>
                    <a:pt x="1104900" y="0"/>
                  </a:lnTo>
                  <a:lnTo>
                    <a:pt x="1104900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5" name="VectorPath 945"/>
            <p:cNvSpPr/>
            <p:nvPr/>
          </p:nvSpPr>
          <p:spPr>
            <a:xfrm>
              <a:off x="1905000" y="3546348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6" name="VectorPath 946"/>
            <p:cNvSpPr/>
            <p:nvPr/>
          </p:nvSpPr>
          <p:spPr>
            <a:xfrm>
              <a:off x="1905000" y="4026408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7" name="VectorPath 947"/>
            <p:cNvSpPr/>
            <p:nvPr/>
          </p:nvSpPr>
          <p:spPr>
            <a:xfrm>
              <a:off x="1905000" y="4506468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8" name="VectorPath 948"/>
            <p:cNvSpPr/>
            <p:nvPr/>
          </p:nvSpPr>
          <p:spPr>
            <a:xfrm>
              <a:off x="1905000" y="4986528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49" name="VectorPath 949"/>
            <p:cNvSpPr/>
            <p:nvPr/>
          </p:nvSpPr>
          <p:spPr>
            <a:xfrm>
              <a:off x="1905000" y="5466588"/>
              <a:ext cx="1104900" cy="480060"/>
            </a:xfrm>
            <a:custGeom>
              <a:rect l="l" t="t" r="r" b="b"/>
              <a:pathLst>
                <a:path w="1104900" h="480060">
                  <a:moveTo>
                    <a:pt x="0" y="0"/>
                  </a:moveTo>
                  <a:lnTo>
                    <a:pt x="1104900" y="0"/>
                  </a:lnTo>
                  <a:lnTo>
                    <a:pt x="110490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50" name="VectorPath 950"/>
            <p:cNvSpPr/>
            <p:nvPr/>
          </p:nvSpPr>
          <p:spPr>
            <a:xfrm>
              <a:off x="3009900" y="2107692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1" name="VectorPath 951"/>
            <p:cNvSpPr/>
            <p:nvPr/>
          </p:nvSpPr>
          <p:spPr>
            <a:xfrm>
              <a:off x="3750564" y="2107692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2" name="VectorPath 952"/>
            <p:cNvSpPr/>
            <p:nvPr/>
          </p:nvSpPr>
          <p:spPr>
            <a:xfrm>
              <a:off x="4672584" y="210769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3" name="VectorPath 953"/>
            <p:cNvSpPr/>
            <p:nvPr/>
          </p:nvSpPr>
          <p:spPr>
            <a:xfrm>
              <a:off x="5596129" y="2107692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4" name="VectorPath 954"/>
            <p:cNvSpPr/>
            <p:nvPr/>
          </p:nvSpPr>
          <p:spPr>
            <a:xfrm>
              <a:off x="6518148" y="210769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5" name="VectorPath 955"/>
            <p:cNvSpPr/>
            <p:nvPr/>
          </p:nvSpPr>
          <p:spPr>
            <a:xfrm>
              <a:off x="7441692" y="2107692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6" name="VectorPath 956"/>
            <p:cNvSpPr/>
            <p:nvPr/>
          </p:nvSpPr>
          <p:spPr>
            <a:xfrm>
              <a:off x="8363712" y="210769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7" name="VectorPath 957"/>
            <p:cNvSpPr/>
            <p:nvPr/>
          </p:nvSpPr>
          <p:spPr>
            <a:xfrm>
              <a:off x="9287256" y="210769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8" name="VectorPath 958"/>
            <p:cNvSpPr/>
            <p:nvPr/>
          </p:nvSpPr>
          <p:spPr>
            <a:xfrm>
              <a:off x="3009900" y="3067812"/>
              <a:ext cx="740664" cy="478536"/>
            </a:xfrm>
            <a:custGeom>
              <a:rect l="l" t="t" r="r" b="b"/>
              <a:pathLst>
                <a:path w="740664" h="478536">
                  <a:moveTo>
                    <a:pt x="0" y="0"/>
                  </a:moveTo>
                  <a:lnTo>
                    <a:pt x="740664" y="0"/>
                  </a:lnTo>
                  <a:lnTo>
                    <a:pt x="740664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59" name="VectorPath 959"/>
            <p:cNvSpPr/>
            <p:nvPr/>
          </p:nvSpPr>
          <p:spPr>
            <a:xfrm>
              <a:off x="3750564" y="3067812"/>
              <a:ext cx="922020" cy="478536"/>
            </a:xfrm>
            <a:custGeom>
              <a:rect l="l" t="t" r="r" b="b"/>
              <a:pathLst>
                <a:path w="922020" h="478536">
                  <a:moveTo>
                    <a:pt x="0" y="0"/>
                  </a:moveTo>
                  <a:lnTo>
                    <a:pt x="922020" y="0"/>
                  </a:lnTo>
                  <a:lnTo>
                    <a:pt x="922020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0" name="VectorPath 960"/>
            <p:cNvSpPr/>
            <p:nvPr/>
          </p:nvSpPr>
          <p:spPr>
            <a:xfrm>
              <a:off x="4672584" y="3067812"/>
              <a:ext cx="923544" cy="478536"/>
            </a:xfrm>
            <a:custGeom>
              <a:rect l="l" t="t" r="r" b="b"/>
              <a:pathLst>
                <a:path w="923544" h="478536">
                  <a:moveTo>
                    <a:pt x="0" y="0"/>
                  </a:moveTo>
                  <a:lnTo>
                    <a:pt x="923544" y="0"/>
                  </a:lnTo>
                  <a:lnTo>
                    <a:pt x="923544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1" name="VectorPath 961"/>
            <p:cNvSpPr/>
            <p:nvPr/>
          </p:nvSpPr>
          <p:spPr>
            <a:xfrm>
              <a:off x="5596129" y="3067812"/>
              <a:ext cx="922020" cy="478536"/>
            </a:xfrm>
            <a:custGeom>
              <a:rect l="l" t="t" r="r" b="b"/>
              <a:pathLst>
                <a:path w="922020" h="478536">
                  <a:moveTo>
                    <a:pt x="0" y="0"/>
                  </a:moveTo>
                  <a:lnTo>
                    <a:pt x="922020" y="0"/>
                  </a:lnTo>
                  <a:lnTo>
                    <a:pt x="922020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2" name="VectorPath 962"/>
            <p:cNvSpPr/>
            <p:nvPr/>
          </p:nvSpPr>
          <p:spPr>
            <a:xfrm>
              <a:off x="6518148" y="3067812"/>
              <a:ext cx="923544" cy="478536"/>
            </a:xfrm>
            <a:custGeom>
              <a:rect l="l" t="t" r="r" b="b"/>
              <a:pathLst>
                <a:path w="923544" h="478536">
                  <a:moveTo>
                    <a:pt x="0" y="0"/>
                  </a:moveTo>
                  <a:lnTo>
                    <a:pt x="923544" y="0"/>
                  </a:lnTo>
                  <a:lnTo>
                    <a:pt x="923544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3" name="VectorPath 963"/>
            <p:cNvSpPr/>
            <p:nvPr/>
          </p:nvSpPr>
          <p:spPr>
            <a:xfrm>
              <a:off x="7441692" y="3067812"/>
              <a:ext cx="922020" cy="478536"/>
            </a:xfrm>
            <a:custGeom>
              <a:rect l="l" t="t" r="r" b="b"/>
              <a:pathLst>
                <a:path w="922020" h="478536">
                  <a:moveTo>
                    <a:pt x="0" y="0"/>
                  </a:moveTo>
                  <a:lnTo>
                    <a:pt x="922020" y="0"/>
                  </a:lnTo>
                  <a:lnTo>
                    <a:pt x="922020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4" name="VectorPath 964"/>
            <p:cNvSpPr/>
            <p:nvPr/>
          </p:nvSpPr>
          <p:spPr>
            <a:xfrm>
              <a:off x="8363712" y="3067812"/>
              <a:ext cx="923544" cy="478536"/>
            </a:xfrm>
            <a:custGeom>
              <a:rect l="l" t="t" r="r" b="b"/>
              <a:pathLst>
                <a:path w="923544" h="478536">
                  <a:moveTo>
                    <a:pt x="0" y="0"/>
                  </a:moveTo>
                  <a:lnTo>
                    <a:pt x="923544" y="0"/>
                  </a:lnTo>
                  <a:lnTo>
                    <a:pt x="923544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5" name="VectorPath 965"/>
            <p:cNvSpPr/>
            <p:nvPr/>
          </p:nvSpPr>
          <p:spPr>
            <a:xfrm>
              <a:off x="9287256" y="3067812"/>
              <a:ext cx="923544" cy="478536"/>
            </a:xfrm>
            <a:custGeom>
              <a:rect l="l" t="t" r="r" b="b"/>
              <a:pathLst>
                <a:path w="923544" h="478536">
                  <a:moveTo>
                    <a:pt x="0" y="0"/>
                  </a:moveTo>
                  <a:lnTo>
                    <a:pt x="923544" y="0"/>
                  </a:lnTo>
                  <a:lnTo>
                    <a:pt x="923544" y="478536"/>
                  </a:lnTo>
                  <a:lnTo>
                    <a:pt x="0" y="478536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6" name="VectorPath 966"/>
            <p:cNvSpPr/>
            <p:nvPr/>
          </p:nvSpPr>
          <p:spPr>
            <a:xfrm>
              <a:off x="3009900" y="4026408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7" name="VectorPath 967"/>
            <p:cNvSpPr/>
            <p:nvPr/>
          </p:nvSpPr>
          <p:spPr>
            <a:xfrm>
              <a:off x="3750564" y="402640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8" name="VectorPath 968"/>
            <p:cNvSpPr/>
            <p:nvPr/>
          </p:nvSpPr>
          <p:spPr>
            <a:xfrm>
              <a:off x="4672584" y="402640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69" name="VectorPath 969"/>
            <p:cNvSpPr/>
            <p:nvPr/>
          </p:nvSpPr>
          <p:spPr>
            <a:xfrm>
              <a:off x="5596129" y="402640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0" name="VectorPath 970"/>
            <p:cNvSpPr/>
            <p:nvPr/>
          </p:nvSpPr>
          <p:spPr>
            <a:xfrm>
              <a:off x="6518148" y="402640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1" name="VectorPath 971"/>
            <p:cNvSpPr/>
            <p:nvPr/>
          </p:nvSpPr>
          <p:spPr>
            <a:xfrm>
              <a:off x="7441692" y="402640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2" name="VectorPath 972"/>
            <p:cNvSpPr/>
            <p:nvPr/>
          </p:nvSpPr>
          <p:spPr>
            <a:xfrm>
              <a:off x="8363712" y="402640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3" name="VectorPath 973"/>
            <p:cNvSpPr/>
            <p:nvPr/>
          </p:nvSpPr>
          <p:spPr>
            <a:xfrm>
              <a:off x="9287256" y="402640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4" name="VectorPath 974"/>
            <p:cNvSpPr/>
            <p:nvPr/>
          </p:nvSpPr>
          <p:spPr>
            <a:xfrm>
              <a:off x="3009900" y="4986528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5" name="VectorPath 975"/>
            <p:cNvSpPr/>
            <p:nvPr/>
          </p:nvSpPr>
          <p:spPr>
            <a:xfrm>
              <a:off x="3750564" y="498652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6" name="VectorPath 976"/>
            <p:cNvSpPr/>
            <p:nvPr/>
          </p:nvSpPr>
          <p:spPr>
            <a:xfrm>
              <a:off x="4672584" y="498652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7" name="VectorPath 977"/>
            <p:cNvSpPr/>
            <p:nvPr/>
          </p:nvSpPr>
          <p:spPr>
            <a:xfrm>
              <a:off x="5596129" y="498652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8" name="VectorPath 978"/>
            <p:cNvSpPr/>
            <p:nvPr/>
          </p:nvSpPr>
          <p:spPr>
            <a:xfrm>
              <a:off x="6518148" y="498652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79" name="VectorPath 979"/>
            <p:cNvSpPr/>
            <p:nvPr/>
          </p:nvSpPr>
          <p:spPr>
            <a:xfrm>
              <a:off x="7441692" y="498652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80" name="VectorPath 980"/>
            <p:cNvSpPr/>
            <p:nvPr/>
          </p:nvSpPr>
          <p:spPr>
            <a:xfrm>
              <a:off x="8363712" y="498652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81" name="VectorPath 981"/>
            <p:cNvSpPr/>
            <p:nvPr/>
          </p:nvSpPr>
          <p:spPr>
            <a:xfrm>
              <a:off x="9287256" y="498652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CFD3FE">
                <a:alpha val="100000"/>
              </a:srgbClr>
            </a:solidFill>
          </p:spPr>
        </p:sp>
        <p:sp>
          <p:nvSpPr>
            <p:cNvPr id="982" name="VectorPath 982"/>
            <p:cNvSpPr/>
            <p:nvPr/>
          </p:nvSpPr>
          <p:spPr>
            <a:xfrm>
              <a:off x="3009900" y="2587752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3" name="VectorPath 983"/>
            <p:cNvSpPr/>
            <p:nvPr/>
          </p:nvSpPr>
          <p:spPr>
            <a:xfrm>
              <a:off x="3750564" y="2587752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4" name="VectorPath 984"/>
            <p:cNvSpPr/>
            <p:nvPr/>
          </p:nvSpPr>
          <p:spPr>
            <a:xfrm>
              <a:off x="4672584" y="258775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5" name="VectorPath 985"/>
            <p:cNvSpPr/>
            <p:nvPr/>
          </p:nvSpPr>
          <p:spPr>
            <a:xfrm>
              <a:off x="5596129" y="2587752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6" name="VectorPath 986"/>
            <p:cNvSpPr/>
            <p:nvPr/>
          </p:nvSpPr>
          <p:spPr>
            <a:xfrm>
              <a:off x="6518148" y="258775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7" name="VectorPath 987"/>
            <p:cNvSpPr/>
            <p:nvPr/>
          </p:nvSpPr>
          <p:spPr>
            <a:xfrm>
              <a:off x="7441692" y="2587752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8" name="VectorPath 988"/>
            <p:cNvSpPr/>
            <p:nvPr/>
          </p:nvSpPr>
          <p:spPr>
            <a:xfrm>
              <a:off x="8363712" y="258775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89" name="VectorPath 989"/>
            <p:cNvSpPr/>
            <p:nvPr/>
          </p:nvSpPr>
          <p:spPr>
            <a:xfrm>
              <a:off x="9287256" y="2587752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0" name="VectorPath 990"/>
            <p:cNvSpPr/>
            <p:nvPr/>
          </p:nvSpPr>
          <p:spPr>
            <a:xfrm>
              <a:off x="3009900" y="3546348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1" name="VectorPath 991"/>
            <p:cNvSpPr/>
            <p:nvPr/>
          </p:nvSpPr>
          <p:spPr>
            <a:xfrm>
              <a:off x="3750564" y="354634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2" name="VectorPath 992"/>
            <p:cNvSpPr/>
            <p:nvPr/>
          </p:nvSpPr>
          <p:spPr>
            <a:xfrm>
              <a:off x="4672584" y="354634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3" name="VectorPath 993"/>
            <p:cNvSpPr/>
            <p:nvPr/>
          </p:nvSpPr>
          <p:spPr>
            <a:xfrm>
              <a:off x="5596129" y="354634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4" name="VectorPath 994"/>
            <p:cNvSpPr/>
            <p:nvPr/>
          </p:nvSpPr>
          <p:spPr>
            <a:xfrm>
              <a:off x="6518148" y="354634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5" name="VectorPath 995"/>
            <p:cNvSpPr/>
            <p:nvPr/>
          </p:nvSpPr>
          <p:spPr>
            <a:xfrm>
              <a:off x="7441692" y="354634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6" name="VectorPath 996"/>
            <p:cNvSpPr/>
            <p:nvPr/>
          </p:nvSpPr>
          <p:spPr>
            <a:xfrm>
              <a:off x="8363712" y="354634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7" name="VectorPath 997"/>
            <p:cNvSpPr/>
            <p:nvPr/>
          </p:nvSpPr>
          <p:spPr>
            <a:xfrm>
              <a:off x="9287256" y="354634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8" name="VectorPath 998"/>
            <p:cNvSpPr/>
            <p:nvPr/>
          </p:nvSpPr>
          <p:spPr>
            <a:xfrm>
              <a:off x="3009900" y="4506468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999" name="VectorPath 999"/>
            <p:cNvSpPr/>
            <p:nvPr/>
          </p:nvSpPr>
          <p:spPr>
            <a:xfrm>
              <a:off x="3750564" y="450646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0" name="VectorPath 1000"/>
            <p:cNvSpPr/>
            <p:nvPr/>
          </p:nvSpPr>
          <p:spPr>
            <a:xfrm>
              <a:off x="4672584" y="450646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1" name="VectorPath 1001"/>
            <p:cNvSpPr/>
            <p:nvPr/>
          </p:nvSpPr>
          <p:spPr>
            <a:xfrm>
              <a:off x="5596129" y="450646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2" name="VectorPath 1002"/>
            <p:cNvSpPr/>
            <p:nvPr/>
          </p:nvSpPr>
          <p:spPr>
            <a:xfrm>
              <a:off x="6518148" y="450646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3" name="VectorPath 1003"/>
            <p:cNvSpPr/>
            <p:nvPr/>
          </p:nvSpPr>
          <p:spPr>
            <a:xfrm>
              <a:off x="7441692" y="450646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4" name="VectorPath 1004"/>
            <p:cNvSpPr/>
            <p:nvPr/>
          </p:nvSpPr>
          <p:spPr>
            <a:xfrm>
              <a:off x="8363712" y="450646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5" name="VectorPath 1005"/>
            <p:cNvSpPr/>
            <p:nvPr/>
          </p:nvSpPr>
          <p:spPr>
            <a:xfrm>
              <a:off x="9287256" y="450646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6" name="VectorPath 1006"/>
            <p:cNvSpPr/>
            <p:nvPr/>
          </p:nvSpPr>
          <p:spPr>
            <a:xfrm>
              <a:off x="3009900" y="5466588"/>
              <a:ext cx="740664" cy="480060"/>
            </a:xfrm>
            <a:custGeom>
              <a:rect l="l" t="t" r="r" b="b"/>
              <a:pathLst>
                <a:path w="740664" h="480060">
                  <a:moveTo>
                    <a:pt x="0" y="0"/>
                  </a:moveTo>
                  <a:lnTo>
                    <a:pt x="740664" y="0"/>
                  </a:lnTo>
                  <a:lnTo>
                    <a:pt x="74066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7" name="VectorPath 1007"/>
            <p:cNvSpPr/>
            <p:nvPr/>
          </p:nvSpPr>
          <p:spPr>
            <a:xfrm>
              <a:off x="3750564" y="546658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8" name="VectorPath 1008"/>
            <p:cNvSpPr/>
            <p:nvPr/>
          </p:nvSpPr>
          <p:spPr>
            <a:xfrm>
              <a:off x="4672584" y="546658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09" name="VectorPath 1009"/>
            <p:cNvSpPr/>
            <p:nvPr/>
          </p:nvSpPr>
          <p:spPr>
            <a:xfrm>
              <a:off x="5596129" y="546658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10" name="VectorPath 1010"/>
            <p:cNvSpPr/>
            <p:nvPr/>
          </p:nvSpPr>
          <p:spPr>
            <a:xfrm>
              <a:off x="6518148" y="546658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11" name="VectorPath 1011"/>
            <p:cNvSpPr/>
            <p:nvPr/>
          </p:nvSpPr>
          <p:spPr>
            <a:xfrm>
              <a:off x="7441692" y="5466588"/>
              <a:ext cx="922020" cy="480060"/>
            </a:xfrm>
            <a:custGeom>
              <a:rect l="l" t="t" r="r" b="b"/>
              <a:pathLst>
                <a:path w="922020" h="480060">
                  <a:moveTo>
                    <a:pt x="0" y="0"/>
                  </a:moveTo>
                  <a:lnTo>
                    <a:pt x="922020" y="0"/>
                  </a:lnTo>
                  <a:lnTo>
                    <a:pt x="922020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12" name="VectorPath 1012"/>
            <p:cNvSpPr/>
            <p:nvPr/>
          </p:nvSpPr>
          <p:spPr>
            <a:xfrm>
              <a:off x="8363712" y="546658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  <p:sp>
          <p:nvSpPr>
            <p:cNvPr id="1013" name="VectorPath 1013"/>
            <p:cNvSpPr/>
            <p:nvPr/>
          </p:nvSpPr>
          <p:spPr>
            <a:xfrm>
              <a:off x="9287256" y="5466588"/>
              <a:ext cx="923544" cy="480060"/>
            </a:xfrm>
            <a:custGeom>
              <a:rect l="l" t="t" r="r" b="b"/>
              <a:pathLst>
                <a:path w="923544" h="480060">
                  <a:moveTo>
                    <a:pt x="0" y="0"/>
                  </a:moveTo>
                  <a:lnTo>
                    <a:pt x="923544" y="0"/>
                  </a:lnTo>
                  <a:lnTo>
                    <a:pt x="923544" y="480060"/>
                  </a:lnTo>
                  <a:lnTo>
                    <a:pt x="0" y="480060"/>
                  </a:lnTo>
                  <a:lnTo>
                    <a:pt x="0" y="0"/>
                  </a:lnTo>
                </a:path>
              </a:pathLst>
            </a:custGeom>
            <a:solidFill>
              <a:srgbClr val="E9EAFE">
                <a:alpha val="100000"/>
              </a:srgbClr>
            </a:solidFill>
          </p:spPr>
        </p:sp>
      </p:grpSp>
      <p:graphicFrame>
        <p:nvGraphicFramePr>
          <p:cNvPr id="1014" name="Table1014"/>
          <p:cNvGraphicFramePr>
            <a:graphicFrameLocks noGrp="1"/>
          </p:cNvGraphicFramePr>
          <p:nvPr/>
        </p:nvGraphicFramePr>
        <p:xfrm>
          <a:off x="1905000" y="736600"/>
          <a:ext cx="8305800" cy="5209540"/>
        </p:xfrm>
        <a:graphic>
          <a:graphicData uri="http://schemas.openxmlformats.org/drawingml/2006/table">
            <a:tbl>
              <a:tblPr firstRow="1" bandRow="1">
                <a:tableStyleId>{F34820A0-CB28-493A-5638-EBA1D7C487AB}</a:tableStyleId>
              </a:tblPr>
              <a:tblGrid>
                <a:gridCol w="1104900"/>
                <a:gridCol w="740410"/>
                <a:gridCol w="922655"/>
                <a:gridCol w="922655"/>
                <a:gridCol w="922655"/>
                <a:gridCol w="922655"/>
                <a:gridCol w="923289"/>
                <a:gridCol w="923290"/>
                <a:gridCol w="923290"/>
              </a:tblGrid>
              <a:tr h="137160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9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4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78750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7083"/>
                        </a:lnSpc>
                        <a:spcAft>
                          <a:spcPts val="0"/>
                        </a:spcAft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5" name="TextBox1015"/>
          <p:cNvSpPr txBox="1"/>
          <p:nvPr/>
        </p:nvSpPr>
        <p:spPr>
          <a:xfrm>
            <a:off x="2421255" y="858951"/>
            <a:ext cx="2451965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-0</a:t>
            </a:r>
            <a:r>
              <a:rPr baseline="0" lang="en-US" altLang="zh-CN" sz="2000" kern="0" spc="17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baseline="0" lang="en-US" altLang="zh-CN" sz="2000" kern="0" spc="40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25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001</a:t>
            </a:r>
            <a:r>
              <a:rPr lang="en-US" altLang="zh-CN" sz="2000" kern="0" spc="-25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16" name="TextBox1016"/>
          <p:cNvSpPr txBox="1"/>
          <p:nvPr/>
        </p:nvSpPr>
        <p:spPr>
          <a:xfrm>
            <a:off x="5652770" y="858951"/>
            <a:ext cx="1071871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24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</a:t>
            </a:r>
            <a:r>
              <a:rPr lang="en-US" altLang="zh-CN" sz="2000" kern="0" spc="-12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22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-12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17" name="TextBox1017"/>
          <p:cNvSpPr txBox="1"/>
          <p:nvPr/>
        </p:nvSpPr>
        <p:spPr>
          <a:xfrm>
            <a:off x="7498081" y="858951"/>
            <a:ext cx="2788920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6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000" kern="0" spc="-28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101</a:t>
            </a:r>
            <a:r>
              <a:rPr lang="en-US" altLang="zh-CN" sz="2000" kern="0" spc="-2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-1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2000" kern="0" spc="-2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110</a:t>
            </a:r>
            <a:r>
              <a:rPr lang="en-US" altLang="zh-CN" sz="2000" kern="0" spc="-2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-1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  <a:r>
              <a:rPr lang="en-US" altLang="zh-CN" sz="2000" kern="0" spc="-2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111</a:t>
            </a:r>
            <a:r>
              <a:rPr lang="en-US" altLang="zh-CN" sz="2000" kern="0" spc="-2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sp>
        <p:nvSpPr>
          <p:cNvPr id="1018" name="TextBox1018"/>
          <p:cNvSpPr txBox="1"/>
          <p:nvPr/>
        </p:nvSpPr>
        <p:spPr>
          <a:xfrm>
            <a:off x="3067050" y="1328224"/>
            <a:ext cx="25463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</a:p>
        </p:txBody>
      </p:sp>
      <p:sp>
        <p:nvSpPr>
          <p:cNvPr id="1019" name="TextBox1019"/>
          <p:cNvSpPr txBox="1"/>
          <p:nvPr/>
        </p:nvSpPr>
        <p:spPr>
          <a:xfrm>
            <a:off x="4730115" y="1316151"/>
            <a:ext cx="929640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sp>
        <p:nvSpPr>
          <p:cNvPr id="1020" name="TextBox1020"/>
          <p:cNvSpPr txBox="1"/>
          <p:nvPr/>
        </p:nvSpPr>
        <p:spPr>
          <a:xfrm>
            <a:off x="6575425" y="1316151"/>
            <a:ext cx="929640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sp>
        <p:nvSpPr>
          <p:cNvPr id="1021" name="TextBox1021"/>
          <p:cNvSpPr txBox="1"/>
          <p:nvPr/>
        </p:nvSpPr>
        <p:spPr>
          <a:xfrm>
            <a:off x="1962150" y="1506651"/>
            <a:ext cx="402455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-3</a:t>
            </a:r>
          </a:p>
        </p:txBody>
      </p:sp>
      <p:sp>
        <p:nvSpPr>
          <p:cNvPr id="1022" name="TextBox1022"/>
          <p:cNvSpPr txBox="1"/>
          <p:nvPr/>
        </p:nvSpPr>
        <p:spPr>
          <a:xfrm>
            <a:off x="3067050" y="1773351"/>
            <a:ext cx="734695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sp>
        <p:nvSpPr>
          <p:cNvPr id="1023" name="TextBox1023"/>
          <p:cNvSpPr txBox="1"/>
          <p:nvPr/>
        </p:nvSpPr>
        <p:spPr>
          <a:xfrm>
            <a:off x="1962150" y="2230551"/>
            <a:ext cx="1348641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sll</a:t>
            </a:r>
          </a:p>
        </p:txBody>
      </p:sp>
      <p:sp>
        <p:nvSpPr>
          <p:cNvPr id="1024" name="TextBox1024"/>
          <p:cNvSpPr txBox="1"/>
          <p:nvPr/>
        </p:nvSpPr>
        <p:spPr>
          <a:xfrm>
            <a:off x="1962150" y="2709976"/>
            <a:ext cx="4211431" cy="79676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001</a:t>
            </a:r>
            <a:r>
              <a:rPr lang="en-US" altLang="zh-CN" sz="2000" kern="0" spc="-6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baseline="0" lang="en-US" altLang="zh-CN" sz="2000" kern="0" spc="-30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baseline="0" lang="en-US" altLang="zh-CN" sz="2000" kern="0" spc="39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alr</a:t>
            </a:r>
          </a:p>
          <a:p>
            <a:pPr marL="0" marR="0" indent="0" eaLnBrk="0">
              <a:lnSpc>
                <a:spcPct val="10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1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010</a:t>
            </a: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mfhi</a:t>
            </a:r>
            <a:r>
              <a:rPr baseline="0" lang="en-US" altLang="zh-CN" sz="2000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mt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hi</a:t>
            </a:r>
            <a:r>
              <a:rPr baseline="0" lang="en-US" altLang="zh-CN" sz="2000" kern="0" spc="26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8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kern="0" spc="7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</a:t>
            </a:r>
            <a:r>
              <a:rPr lang="en-US" altLang="zh-CN" sz="2000" kern="0" spc="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baseline="0" lang="en-US" altLang="zh-CN" sz="2000" kern="0" spc="2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tlo</a:t>
            </a:r>
          </a:p>
        </p:txBody>
      </p:sp>
      <p:sp>
        <p:nvSpPr>
          <p:cNvPr id="1025" name="TextBox1025"/>
          <p:cNvSpPr txBox="1"/>
          <p:nvPr/>
        </p:nvSpPr>
        <p:spPr>
          <a:xfrm>
            <a:off x="4730115" y="2230551"/>
            <a:ext cx="2216978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rl</a:t>
            </a:r>
            <a:r>
              <a:rPr baseline="0" lang="en-US" altLang="zh-CN" sz="2000" kern="0" spc="45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sr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baseline="0" lang="en-US" altLang="zh-CN" sz="2000" kern="0" spc="39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llv</a:t>
            </a:r>
          </a:p>
        </p:txBody>
      </p:sp>
      <p:sp>
        <p:nvSpPr>
          <p:cNvPr id="1026" name="TextBox1026"/>
          <p:cNvSpPr txBox="1"/>
          <p:nvPr/>
        </p:nvSpPr>
        <p:spPr>
          <a:xfrm>
            <a:off x="6575425" y="2709976"/>
            <a:ext cx="1573597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syscall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break</a:t>
            </a:r>
          </a:p>
        </p:txBody>
      </p:sp>
      <p:sp>
        <p:nvSpPr>
          <p:cNvPr id="1027" name="TextBox1027"/>
          <p:cNvSpPr txBox="1"/>
          <p:nvPr/>
        </p:nvSpPr>
        <p:spPr>
          <a:xfrm>
            <a:off x="8421370" y="2230551"/>
            <a:ext cx="1400367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lv</a:t>
            </a:r>
            <a:r>
              <a:rPr baseline="0" lang="en-US" altLang="zh-CN" sz="2000" kern="0" spc="35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sra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</a:t>
            </a:r>
          </a:p>
        </p:txBody>
      </p:sp>
      <p:sp>
        <p:nvSpPr>
          <p:cNvPr id="1028" name="TextBox1028"/>
          <p:cNvSpPr txBox="1"/>
          <p:nvPr/>
        </p:nvSpPr>
        <p:spPr>
          <a:xfrm>
            <a:off x="1962150" y="3669461"/>
            <a:ext cx="4178540" cy="316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1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011</a:t>
            </a:r>
            <a:r>
              <a:rPr lang="en-US" altLang="zh-CN" sz="2000" kern="0" spc="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baseline="0" lang="en-US" altLang="zh-CN" sz="2000" kern="0" spc="88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</a:t>
            </a:r>
            <a:r>
              <a:rPr baseline="0" lang="en-US" altLang="zh-CN" sz="2000" kern="0" spc="8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multu</a:t>
            </a:r>
            <a:r>
              <a:rPr baseline="0" lang="en-US" altLang="zh-CN" sz="2000" kern="0" spc="8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baseline="0" lang="en-US" altLang="zh-CN" sz="2000" kern="0" spc="40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ivu</a:t>
            </a:r>
          </a:p>
        </p:txBody>
      </p:sp>
      <p:sp>
        <p:nvSpPr>
          <p:cNvPr id="1029" name="TextBox1029"/>
          <p:cNvSpPr txBox="1"/>
          <p:nvPr/>
        </p:nvSpPr>
        <p:spPr>
          <a:xfrm>
            <a:off x="1962150" y="4149520"/>
            <a:ext cx="5776959" cy="316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000" kern="0" spc="3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3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</a:t>
            </a:r>
            <a:r>
              <a:rPr lang="en-US" altLang="zh-CN" sz="2000" kern="0" spc="3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  <a:r>
              <a:rPr lang="en-US" altLang="zh-CN" sz="2000" kern="0" spc="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baseline="0" lang="en-US" altLang="zh-CN" sz="2000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ddu</a:t>
            </a:r>
            <a:r>
              <a:rPr baseline="0" lang="en-US" altLang="zh-CN" sz="2000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</a:t>
            </a:r>
            <a:r>
              <a:rPr baseline="0" lang="en-US" altLang="zh-CN" sz="2000" kern="0" spc="34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ubu</a:t>
            </a:r>
            <a:r>
              <a:rPr baseline="0" lang="en-US" altLang="zh-CN" sz="2000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6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kern="0" spc="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  <a:r>
              <a:rPr baseline="0" lang="en-US" altLang="zh-CN" sz="2000" kern="0" spc="32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30" name="TextBox1030"/>
          <p:cNvSpPr txBox="1"/>
          <p:nvPr/>
        </p:nvSpPr>
        <p:spPr>
          <a:xfrm>
            <a:off x="8421370" y="4149520"/>
            <a:ext cx="1311004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baseline="0" lang="en-US" altLang="zh-CN" sz="2000" kern="0" spc="38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</a:p>
        </p:txBody>
      </p:sp>
      <p:sp>
        <p:nvSpPr>
          <p:cNvPr id="1031" name="TextBox1031"/>
          <p:cNvSpPr txBox="1"/>
          <p:nvPr/>
        </p:nvSpPr>
        <p:spPr>
          <a:xfrm>
            <a:off x="1962150" y="4628946"/>
            <a:ext cx="1022985" cy="127619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6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000" kern="0" spc="-10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101</a:t>
            </a:r>
            <a:r>
              <a:rPr lang="en-US" altLang="zh-CN" sz="2000" kern="0" spc="-9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  <a:p>
            <a:pPr marL="0" marR="0" indent="0" eaLnBrk="0">
              <a:lnSpc>
                <a:spcPct val="10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65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2000" kern="0" spc="-10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5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110</a:t>
            </a:r>
            <a:r>
              <a:rPr lang="en-US" altLang="zh-CN" sz="2000" kern="0" spc="-9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  <a:p>
            <a:pPr marL="0" marR="0" indent="0" eaLnBrk="0">
              <a:lnSpc>
                <a:spcPct val="106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  <a:r>
              <a:rPr lang="en-US" altLang="zh-CN" sz="2000" kern="0" spc="-25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-14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111</a:t>
            </a:r>
            <a:r>
              <a:rPr lang="en-US" altLang="zh-CN" sz="2000" kern="0" spc="-25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grpSp>
        <p:nvGrpSpPr>
          <p:cNvPr id="1032" name="Combination 1032"/>
          <p:cNvGrpSpPr/>
          <p:nvPr/>
        </p:nvGrpSpPr>
        <p:grpSpPr>
          <a:xfrm>
            <a:off x="3975100" y="5294313"/>
            <a:ext cx="4606925" cy="1294130"/>
            <a:chOff x="3975100" y="5294313"/>
            <a:chExt cx="4606925" cy="1294130"/>
          </a:xfrm>
        </p:grpSpPr>
        <p:sp>
          <p:nvSpPr>
            <p:cNvPr id="1033" name="VectorPath 1033"/>
            <p:cNvSpPr/>
            <p:nvPr/>
          </p:nvSpPr>
          <p:spPr>
            <a:xfrm>
              <a:off x="3982212" y="5300472"/>
              <a:ext cx="4593336" cy="1281684"/>
            </a:xfrm>
            <a:custGeom>
              <a:rect l="l" t="t" r="r" b="b"/>
              <a:pathLst>
                <a:path w="4593336" h="1281684">
                  <a:moveTo>
                    <a:pt x="0" y="0"/>
                  </a:moveTo>
                  <a:lnTo>
                    <a:pt x="4593336" y="0"/>
                  </a:lnTo>
                  <a:lnTo>
                    <a:pt x="4593336" y="1281684"/>
                  </a:lnTo>
                  <a:lnTo>
                    <a:pt x="0" y="1281684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1034" name="VectorPath 1034"/>
            <p:cNvSpPr/>
            <p:nvPr/>
          </p:nvSpPr>
          <p:spPr>
            <a:xfrm>
              <a:off x="3975100" y="5294313"/>
              <a:ext cx="4606925" cy="1294130"/>
            </a:xfrm>
            <a:custGeom>
              <a:rect l="l" t="t" r="r" b="b"/>
              <a:pathLst>
                <a:path w="4606925" h="1294130">
                  <a:moveTo>
                    <a:pt x="4606925" y="1294130"/>
                  </a:moveTo>
                  <a:lnTo>
                    <a:pt x="0" y="1294130"/>
                  </a:lnTo>
                  <a:lnTo>
                    <a:pt x="0" y="0"/>
                  </a:lnTo>
                  <a:lnTo>
                    <a:pt x="4606925" y="0"/>
                  </a:lnTo>
                  <a:moveTo>
                    <a:pt x="12700" y="12700"/>
                  </a:moveTo>
                  <a:lnTo>
                    <a:pt x="12700" y="1281430"/>
                  </a:lnTo>
                  <a:lnTo>
                    <a:pt x="4594225" y="1281430"/>
                  </a:lnTo>
                  <a:lnTo>
                    <a:pt x="4594225" y="127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1035" name="TextBox1035"/>
          <p:cNvSpPr txBox="1"/>
          <p:nvPr/>
        </p:nvSpPr>
        <p:spPr>
          <a:xfrm>
            <a:off x="4044950" y="4628946"/>
            <a:ext cx="4338955" cy="100663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685165" marR="0" indent="0" eaLnBrk="0">
              <a:lnSpc>
                <a:spcPct val="100000"/>
              </a:lnSpc>
            </a:pPr>
            <a:r>
              <a:rPr lang="en-US" altLang="zh-CN" sz="2000" kern="0" spc="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lt</a:t>
            </a:r>
            <a:r>
              <a:rPr baseline="0" lang="en-US" altLang="zh-CN" sz="2000" kern="0" spc="45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ltu</a:t>
            </a:r>
          </a:p>
          <a:p>
            <a:pPr marL="0" marR="0" indent="0" eaLnBrk="0">
              <a:lnSpc>
                <a:spcPct val="25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5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dd</a:t>
            </a:r>
            <a:r>
              <a:rPr lang="en-US" altLang="zh-CN" sz="20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指令的</a:t>
            </a:r>
            <a:r>
              <a:rPr lang="en-US" altLang="zh-CN" sz="2000" kern="0" spc="0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</a:t>
            </a:r>
            <a:r>
              <a:rPr lang="en-US" altLang="zh-CN" sz="20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字段为</a:t>
            </a:r>
            <a:r>
              <a:rPr lang="en-US" altLang="zh-CN" sz="2000" kern="0" spc="0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100000B</a:t>
            </a:r>
            <a:r>
              <a:rPr lang="en-US" altLang="zh-CN" sz="20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2000" kern="0" spc="0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  <a:r>
              <a:rPr lang="en-US" altLang="zh-CN" sz="20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</a:t>
            </a:r>
          </a:p>
        </p:txBody>
      </p:sp>
      <p:sp>
        <p:nvSpPr>
          <p:cNvPr id="1036" name="TextBox1036"/>
          <p:cNvSpPr txBox="1"/>
          <p:nvPr/>
        </p:nvSpPr>
        <p:spPr>
          <a:xfrm>
            <a:off x="4044950" y="5776073"/>
            <a:ext cx="3198495" cy="80143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4999"/>
              </a:lnSpc>
              <a:spcAft>
                <a:spcPts val="1023"/>
              </a:spcAft>
            </a:pPr>
            <a:r>
              <a:rPr lang="en-US" altLang="zh-CN" sz="2000" kern="0" spc="-15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  <a:r>
              <a:rPr lang="en-US" altLang="zh-CN" sz="2000" kern="0" spc="0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iv</a:t>
            </a:r>
            <a:r>
              <a:rPr lang="en-US" altLang="zh-CN" sz="20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指令的</a:t>
            </a:r>
            <a:r>
              <a:rPr lang="en-US" altLang="zh-CN" sz="2000" kern="0" spc="0" baseline="0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</a:t>
            </a:r>
            <a:r>
              <a:rPr lang="en-US" altLang="zh-CN" sz="200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字段为多少？</a:t>
            </a:r>
          </a:p>
          <a:p>
            <a:pPr marL="0" marR="0" indent="0" eaLnBrk="0">
              <a:lnSpc>
                <a:spcPct val="116458"/>
              </a:lnSpc>
            </a:pPr>
            <a:r>
              <a:rPr lang="en-US" altLang="zh-CN" sz="3000" kern="0" spc="-40" baseline="7782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011010</a:t>
            </a:r>
            <a:r>
              <a:rPr lang="en-US" altLang="zh-CN" sz="3000" kern="0" spc="0" baseline="7782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3000" kern="0" spc="0" baseline="7782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3000" kern="0" spc="0" baseline="7782" b="1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  <a:r>
              <a:rPr lang="en-US" altLang="zh-CN" sz="3000" kern="0" spc="0" baseline="7782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）！</a:t>
            </a:r>
          </a:p>
        </p:txBody>
      </p:sp>
      <p:grpSp>
        <p:nvGrpSpPr>
          <p:cNvPr id="1037" name="Combination 1037"/>
          <p:cNvGrpSpPr/>
          <p:nvPr/>
        </p:nvGrpSpPr>
        <p:grpSpPr>
          <a:xfrm>
            <a:off x="9912350" y="6144171"/>
            <a:ext cx="599529" cy="515290"/>
            <a:chOff x="9912350" y="6144171"/>
            <a:chExt cx="599529" cy="515290"/>
          </a:xfrm>
        </p:grpSpPr>
        <p:sp>
          <p:nvSpPr>
            <p:cNvPr id="1038" name="VectorPath 1038"/>
            <p:cNvSpPr/>
            <p:nvPr/>
          </p:nvSpPr>
          <p:spPr>
            <a:xfrm>
              <a:off x="9918194" y="6160008"/>
              <a:ext cx="585215" cy="484632"/>
            </a:xfrm>
            <a:custGeom>
              <a:rect l="l" t="t" r="r" b="b"/>
              <a:pathLst>
                <a:path w="585215" h="484632">
                  <a:moveTo>
                    <a:pt x="0" y="120396"/>
                  </a:moveTo>
                  <a:lnTo>
                    <a:pt x="342900" y="120396"/>
                  </a:lnTo>
                  <a:lnTo>
                    <a:pt x="342900" y="0"/>
                  </a:lnTo>
                  <a:lnTo>
                    <a:pt x="585215" y="242316"/>
                  </a:lnTo>
                  <a:lnTo>
                    <a:pt x="342900" y="484632"/>
                  </a:lnTo>
                  <a:lnTo>
                    <a:pt x="342900" y="362712"/>
                  </a:lnTo>
                  <a:lnTo>
                    <a:pt x="0" y="362712"/>
                  </a:lnTo>
                  <a:lnTo>
                    <a:pt x="0" y="120396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1039" name="VectorPath 1039"/>
            <p:cNvSpPr/>
            <p:nvPr/>
          </p:nvSpPr>
          <p:spPr>
            <a:xfrm>
              <a:off x="9912350" y="6144171"/>
              <a:ext cx="599529" cy="515290"/>
            </a:xfrm>
            <a:custGeom>
              <a:rect l="l" t="t" r="r" b="b"/>
              <a:pathLst>
                <a:path w="599529" h="515290">
                  <a:moveTo>
                    <a:pt x="599529" y="257645"/>
                  </a:moveTo>
                  <a:lnTo>
                    <a:pt x="341885" y="515290"/>
                  </a:lnTo>
                  <a:lnTo>
                    <a:pt x="341885" y="385153"/>
                  </a:lnTo>
                  <a:lnTo>
                    <a:pt x="0" y="385153"/>
                  </a:lnTo>
                  <a:lnTo>
                    <a:pt x="0" y="130137"/>
                  </a:lnTo>
                  <a:lnTo>
                    <a:pt x="341885" y="130137"/>
                  </a:lnTo>
                  <a:lnTo>
                    <a:pt x="341885" y="0"/>
                  </a:lnTo>
                  <a:moveTo>
                    <a:pt x="354585" y="142837"/>
                  </a:moveTo>
                  <a:lnTo>
                    <a:pt x="12700" y="142837"/>
                  </a:lnTo>
                  <a:lnTo>
                    <a:pt x="12700" y="372453"/>
                  </a:lnTo>
                  <a:lnTo>
                    <a:pt x="354585" y="372453"/>
                  </a:lnTo>
                  <a:lnTo>
                    <a:pt x="354585" y="484618"/>
                  </a:lnTo>
                  <a:lnTo>
                    <a:pt x="581558" y="257645"/>
                  </a:lnTo>
                  <a:lnTo>
                    <a:pt x="354585" y="30671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</p:grpSp>
      <p:sp>
        <p:nvSpPr>
          <p:cNvPr id="1040" name="VectorPath 1040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51DBC037-B886-4AAE-2421-362EEBBD5DC7}"/>
    </p:extLst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EAA6FA02-BF42-4D03-32DE-9B0A2E17ED9D"/>
          <p:cNvPicPr>
            <a:picLocks noChangeAspect="1"/>
          </p:cNvPicPr>
          <p:nvPr/>
        </p:nvPicPr>
        <p:blipFill>
          <a:blip r:embed="rId2" cstate="print">
            <a:extLst>
              <a:ext uri="{74B7C7A8-C85D-43E4-D421-2786D7F1B720}"/>
            </a:extLst>
          </a:blip>
          <a:srcRect/>
          <a:stretch>
            <a:fillRect/>
          </a:stretch>
        </p:blipFill>
        <p:spPr>
          <a:xfrm>
            <a:off x="3880104" y="1150379"/>
            <a:ext cx="1152525" cy="552450"/>
          </a:xfrm>
          <a:prstGeom prst="rect">
            <a:avLst/>
          </a:prstGeom>
        </p:spPr>
      </p:pic>
      <p:pic>
        <p:nvPicPr>
          <p:cNvPr id="1042" name="8980F291-01C2-4E4D-F31B-E48CE86262C5"/>
          <p:cNvPicPr>
            <a:picLocks noChangeAspect="1"/>
          </p:cNvPicPr>
          <p:nvPr/>
        </p:nvPicPr>
        <p:blipFill>
          <a:blip r:embed="rId3" cstate="print">
            <a:extLst>
              <a:ext uri="{21B12A42-F0D3-48D0-3106-AFF1EABA9322}"/>
            </a:extLst>
          </a:blip>
          <a:srcRect/>
          <a:stretch>
            <a:fillRect/>
          </a:stretch>
        </p:blipFill>
        <p:spPr>
          <a:xfrm>
            <a:off x="4973892" y="1150379"/>
            <a:ext cx="971550" cy="552450"/>
          </a:xfrm>
          <a:prstGeom prst="rect">
            <a:avLst/>
          </a:prstGeom>
        </p:spPr>
      </p:pic>
      <p:pic>
        <p:nvPicPr>
          <p:cNvPr id="1043" name="AB2F2532-ED4D-4EED-710B-1CB94499E297"/>
          <p:cNvPicPr>
            <a:picLocks noChangeAspect="1"/>
          </p:cNvPicPr>
          <p:nvPr/>
        </p:nvPicPr>
        <p:blipFill>
          <a:blip r:embed="rId4" cstate="print">
            <a:extLst>
              <a:ext uri="{0D90E3F9-DF18-4EF8-5E9F-D134185C93CD}"/>
            </a:extLst>
          </a:blip>
          <a:srcRect/>
          <a:stretch>
            <a:fillRect/>
          </a:stretch>
        </p:blipFill>
        <p:spPr>
          <a:xfrm>
            <a:off x="5888292" y="1150379"/>
            <a:ext cx="971550" cy="552450"/>
          </a:xfrm>
          <a:prstGeom prst="rect">
            <a:avLst/>
          </a:prstGeom>
        </p:spPr>
      </p:pic>
      <p:pic>
        <p:nvPicPr>
          <p:cNvPr id="1044" name="B8CCE7C9-9200-4AD0-BDDB-E4708CF65046"/>
          <p:cNvPicPr>
            <a:picLocks noChangeAspect="1"/>
          </p:cNvPicPr>
          <p:nvPr/>
        </p:nvPicPr>
        <p:blipFill>
          <a:blip r:embed="rId5" cstate="print">
            <a:extLst>
              <a:ext uri="{54B9F1B2-8D7A-411E-3E5F-AA653518B8E1}"/>
            </a:extLst>
          </a:blip>
          <a:srcRect/>
          <a:stretch>
            <a:fillRect/>
          </a:stretch>
        </p:blipFill>
        <p:spPr>
          <a:xfrm>
            <a:off x="6802691" y="1150379"/>
            <a:ext cx="2943225" cy="552450"/>
          </a:xfrm>
          <a:prstGeom prst="rect">
            <a:avLst/>
          </a:prstGeom>
        </p:spPr>
      </p:pic>
      <p:sp>
        <p:nvSpPr>
          <p:cNvPr id="1045" name="VectorPath 1045"/>
          <p:cNvSpPr/>
          <p:nvPr/>
        </p:nvSpPr>
        <p:spPr>
          <a:xfrm>
            <a:off x="2028825" y="1174750"/>
            <a:ext cx="1839912" cy="441325"/>
          </a:xfrm>
          <a:custGeom>
            <a:rect l="l" t="t" r="r" b="b"/>
            <a:pathLst>
              <a:path w="1839912" h="441325">
                <a:moveTo>
                  <a:pt x="1839912" y="441325"/>
                </a:moveTo>
                <a:lnTo>
                  <a:pt x="0" y="441325"/>
                </a:lnTo>
                <a:lnTo>
                  <a:pt x="0" y="0"/>
                </a:lnTo>
                <a:lnTo>
                  <a:pt x="1839912" y="0"/>
                </a:lnTo>
                <a:moveTo>
                  <a:pt x="12700" y="12700"/>
                </a:moveTo>
                <a:lnTo>
                  <a:pt x="12700" y="428625"/>
                </a:lnTo>
                <a:lnTo>
                  <a:pt x="1827213" y="428625"/>
                </a:lnTo>
                <a:lnTo>
                  <a:pt x="1827213" y="12700"/>
                </a:lnTo>
              </a:path>
            </a:pathLst>
          </a:custGeom>
          <a:solidFill>
            <a:srgbClr val="9059BF">
              <a:alpha val="100000"/>
            </a:srgbClr>
          </a:solidFill>
        </p:spPr>
      </p:sp>
      <p:graphicFrame>
        <p:nvGraphicFramePr>
          <p:cNvPr id="1046" name="Table1046"/>
          <p:cNvGraphicFramePr>
            <a:graphicFrameLocks noGrp="1"/>
          </p:cNvGraphicFramePr>
          <p:nvPr/>
        </p:nvGraphicFramePr>
        <p:xfrm>
          <a:off x="2258695" y="842325"/>
          <a:ext cx="6615748" cy="735244"/>
        </p:xfrm>
        <a:graphic>
          <a:graphicData uri="http://schemas.openxmlformats.org/drawingml/2006/table">
            <a:tbl>
              <a:tblPr firstRow="1" bandRow="1">
                <a:tableStyleId>{BDDF2479-A416-4DB5-E4EB-59F30128FA39}</a:tableStyleId>
              </a:tblPr>
              <a:tblGrid>
                <a:gridCol w="1697567"/>
                <a:gridCol w="1018540"/>
                <a:gridCol w="848783"/>
                <a:gridCol w="1442931"/>
                <a:gridCol w="1612689"/>
              </a:tblGrid>
              <a:tr h="334745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3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2203" marR="0" indent="0" eaLnBrk="0">
                        <a:lnSpc>
                          <a:spcPct val="97291"/>
                        </a:lnSpc>
                        <a:spcBef>
                          <a:spcPts val="58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6b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its</a:t>
                      </a:r>
                    </a:p>
                  </a:txBody>
                  <a:tcPr marL="0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7276" marR="0" indent="0" eaLnBrk="0">
                        <a:lnSpc>
                          <a:spcPct val="97291"/>
                        </a:lnSpc>
                        <a:spcBef>
                          <a:spcPts val="58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5b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its</a:t>
                      </a:r>
                    </a:p>
                  </a:txBody>
                  <a:tcPr marL="0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2728" marR="0" indent="0" eaLnBrk="0">
                        <a:lnSpc>
                          <a:spcPct val="97291"/>
                        </a:lnSpc>
                        <a:spcBef>
                          <a:spcPts val="58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5b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its</a:t>
                      </a:r>
                    </a:p>
                  </a:txBody>
                  <a:tcPr marL="0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0699" marR="0" indent="0" eaLnBrk="0">
                        <a:lnSpc>
                          <a:spcPct val="97291"/>
                        </a:lnSpc>
                        <a:spcBef>
                          <a:spcPts val="58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70C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bits</a:t>
                      </a:r>
                    </a:p>
                  </a:txBody>
                  <a:tcPr marL="0" marR="0" marT="762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500">
                <a:tc>
                  <a:txBody>
                    <a:bodyPr/>
                    <a:lstStyle/>
                    <a:p>
                      <a:pPr marL="465455" marR="0" indent="-465455" eaLnBrk="0" lvl="0">
                        <a:lnSpc>
                          <a:spcPct val="104787"/>
                        </a:lnSpc>
                        <a:spcBef>
                          <a:spcPts val="177"/>
                        </a:spcBef>
                        <a:spcAft>
                          <a:spcPts val="45"/>
                        </a:spcAft>
                        <a:buAutoNum type="circleNumDbPlain"/>
                      </a:pPr>
                      <a:r>
                        <a:rPr lang="en-US" altLang="zh-CN" sz="2350" kern="0" spc="-15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型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指令</a:t>
                      </a:r>
                    </a:p>
                  </a:txBody>
                  <a:tcPr marL="0" marR="0" marT="2286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291"/>
                        </a:lnSpc>
                        <a:spcBef>
                          <a:spcPts val="525"/>
                        </a:spcBef>
                        <a:spcAft>
                          <a:spcPts val="228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OP</a:t>
                      </a:r>
                    </a:p>
                  </a:txBody>
                  <a:tcPr marL="0" marR="0" marT="6667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79836" marR="0" indent="0" eaLnBrk="0">
                        <a:lnSpc>
                          <a:spcPct val="100759"/>
                        </a:lnSpc>
                        <a:spcBef>
                          <a:spcPts val="330"/>
                        </a:spcBef>
                        <a:spcAft>
                          <a:spcPts val="221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lang="en-US" altLang="zh-CN" sz="1875" kern="0" spc="0" baseline="-21333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marL="0" marR="0" marT="4191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0533" marR="0" indent="0" eaLnBrk="0">
                        <a:lnSpc>
                          <a:spcPct val="100759"/>
                        </a:lnSpc>
                        <a:spcBef>
                          <a:spcPts val="330"/>
                        </a:spcBef>
                        <a:spcAft>
                          <a:spcPts val="221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R</a:t>
                      </a:r>
                      <a:r>
                        <a:rPr lang="en-US" altLang="zh-CN" sz="1875" kern="0" spc="0" baseline="-21333" noProof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0" marR="0" marT="4191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24946" marR="0" indent="0" eaLnBrk="0">
                        <a:lnSpc>
                          <a:spcPct val="98125"/>
                        </a:lnSpc>
                        <a:spcBef>
                          <a:spcPts val="576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立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即数</a:t>
                      </a:r>
                    </a:p>
                  </a:txBody>
                  <a:tcPr marL="0" marR="0" marT="7302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7" name="TextBox1047"/>
          <p:cNvSpPr txBox="1"/>
          <p:nvPr/>
        </p:nvSpPr>
        <p:spPr>
          <a:xfrm>
            <a:off x="2852903" y="2175292"/>
            <a:ext cx="6629400" cy="211498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8758"/>
              </a:lnSpc>
              <a:spcAft>
                <a:spcPts val="666"/>
              </a:spcAft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–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I-Type</a:t>
            </a:r>
          </a:p>
          <a:p>
            <a:pPr marL="685800" marR="0" indent="-228600" eaLnBrk="0" lvl="0">
              <a:lnSpc>
                <a:spcPct val="101063"/>
              </a:lnSpc>
              <a:spcAft>
                <a:spcPts val="631"/>
              </a:spcAft>
              <a:buClr>
                <a:srgbClr val="002060"/>
              </a:buClr>
              <a:buFont typeface="SimSun" panose="2" charset="0"/>
              <a:buChar char="•"/>
            </a:pP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运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算指令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：一个寄存器、一个立即数</a:t>
            </a:r>
          </a:p>
          <a:p>
            <a:pPr marL="3276600" marR="0" indent="-2819400" eaLnBrk="0" lvl="0">
              <a:lnSpc>
                <a:spcPct val="101063"/>
              </a:lnSpc>
              <a:spcAft>
                <a:spcPts val="631"/>
              </a:spcAft>
              <a:buClr>
                <a:srgbClr val="000000"/>
              </a:buClr>
              <a:buFont typeface="SimSun" panose="2" charset="0"/>
              <a:buChar char="•"/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如：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ori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rt,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rs,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imm16</a:t>
            </a:r>
          </a:p>
          <a:p>
            <a:pPr marL="685800" marR="0" indent="-228600" eaLnBrk="0" lvl="0">
              <a:lnSpc>
                <a:spcPct val="101063"/>
              </a:lnSpc>
              <a:spcAft>
                <a:spcPts val="631"/>
              </a:spcAft>
              <a:buClr>
                <a:srgbClr val="002060"/>
              </a:buClr>
              <a:buFont typeface="SimSun" panose="2" charset="0"/>
              <a:buChar char="•"/>
            </a:pP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L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OAD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和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STORE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</a:p>
          <a:p>
            <a:pPr marL="3124200" marR="0" indent="0" eaLnBrk="0">
              <a:lnSpc>
                <a:spcPct val="100000"/>
              </a:lnSpc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如：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lw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rt,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rs,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imm16</a:t>
            </a:r>
          </a:p>
        </p:txBody>
      </p:sp>
      <p:sp>
        <p:nvSpPr>
          <p:cNvPr id="1048" name="TextBox1048"/>
          <p:cNvSpPr txBox="1"/>
          <p:nvPr/>
        </p:nvSpPr>
        <p:spPr>
          <a:xfrm>
            <a:off x="3310103" y="3932338"/>
            <a:ext cx="2057400" cy="12342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1063"/>
              </a:lnSpc>
              <a:spcAft>
                <a:spcPts val="631"/>
              </a:spcAft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•</a:t>
            </a:r>
          </a:p>
          <a:p>
            <a:pPr marL="228600" marR="0" indent="-228600" eaLnBrk="0" lvl="0">
              <a:lnSpc>
                <a:spcPct val="101063"/>
              </a:lnSpc>
              <a:spcAft>
                <a:spcPts val="631"/>
              </a:spcAft>
              <a:buClr>
                <a:srgbClr val="002060"/>
              </a:buClr>
              <a:buFont typeface="SimSun" panose="2" charset="0"/>
              <a:buChar char="•"/>
            </a:pP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件分支指令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•</a:t>
            </a:r>
          </a:p>
        </p:txBody>
      </p:sp>
      <p:sp>
        <p:nvSpPr>
          <p:cNvPr id="1049" name="TextBox1049"/>
          <p:cNvSpPr txBox="1"/>
          <p:nvPr/>
        </p:nvSpPr>
        <p:spPr>
          <a:xfrm>
            <a:off x="5977103" y="4808638"/>
            <a:ext cx="320040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如：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beq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rs,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rt,</a:t>
            </a:r>
            <a:r>
              <a:rPr baseline="0" lang="en-US" altLang="zh-CN" sz="23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imm16</a:t>
            </a:r>
          </a:p>
        </p:txBody>
      </p:sp>
      <p:sp>
        <p:nvSpPr>
          <p:cNvPr id="1050" name="TextBox1050"/>
          <p:cNvSpPr txBox="1"/>
          <p:nvPr/>
        </p:nvSpPr>
        <p:spPr>
          <a:xfrm>
            <a:off x="2126615" y="5488024"/>
            <a:ext cx="8079738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00"/>
              </a:lnSpc>
            </a:pP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mmediate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：立即数或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load/store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指令和分支指令的偏移地址</a:t>
            </a:r>
          </a:p>
        </p:txBody>
      </p:sp>
      <p:sp>
        <p:nvSpPr>
          <p:cNvPr id="1051" name="TextBox1051"/>
          <p:cNvSpPr txBox="1"/>
          <p:nvPr/>
        </p:nvSpPr>
        <p:spPr>
          <a:xfrm>
            <a:off x="9980296" y="6706600"/>
            <a:ext cx="316593" cy="213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0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43-</a:t>
            </a:r>
          </a:p>
        </p:txBody>
      </p:sp>
      <p:sp>
        <p:nvSpPr>
          <p:cNvPr id="1052" name="VectorPath 1052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066323AD-CFE0-4728-10B3-77EDFAB68426}"/>
    </p:extLst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VectorPath 1053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054" name="TextBox1054"/>
          <p:cNvSpPr txBox="1"/>
          <p:nvPr/>
        </p:nvSpPr>
        <p:spPr>
          <a:xfrm>
            <a:off x="318" y="318"/>
            <a:ext cx="10453688" cy="1105490"/>
          </a:xfrm>
          <a:prstGeom prst="rect">
            <a:avLst/>
          </a:prstGeom>
          <a:noFill/>
        </p:spPr>
        <p:txBody>
          <a:bodyPr wrap="square" lIns="0" rIns="0" bIns="0" tIns="7620" rtlCol="0">
            <a:spAutoFit/>
          </a:bodyPr>
          <a:lstStyle/>
          <a:p>
            <a:pPr marL="1848955" marR="0" indent="0" eaLnBrk="0">
              <a:lnSpc>
                <a:spcPct val="102727"/>
              </a:lnSpc>
              <a:spcBef>
                <a:spcPts val="60"/>
              </a:spcBef>
            </a:pP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指令操作编码表</a:t>
            </a:r>
          </a:p>
          <a:p>
            <a:pPr marL="6799898" marR="0" indent="0" eaLnBrk="0">
              <a:lnSpc>
                <a:spcPct val="104504"/>
              </a:lnSpc>
              <a:spcAft>
                <a:spcPts val="415"/>
              </a:spcAft>
            </a:pPr>
            <a:r>
              <a:rPr lang="en-US" altLang="zh-CN" sz="1850" kern="0" spc="-15" baseline="0" b="1" noProof="0" dirty="0" smtClean="0">
                <a:solidFill>
                  <a:srgbClr val="FF006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1850" kern="0" spc="0" baseline="0" b="1" noProof="0" dirty="0" smtClean="0">
                <a:solidFill>
                  <a:srgbClr val="FF006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p=0:R</a:t>
            </a:r>
            <a:r>
              <a:rPr lang="en-US" altLang="zh-CN" sz="1850" kern="0" spc="0" baseline="0" noProof="0" dirty="0" smtClean="0">
                <a:solidFill>
                  <a:srgbClr val="FF006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型；</a:t>
            </a:r>
            <a:r>
              <a:rPr lang="en-US" altLang="zh-CN" sz="1850" kern="0" spc="0" baseline="0" b="1" noProof="0" dirty="0" smtClean="0">
                <a:solidFill>
                  <a:srgbClr val="FF006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op=2/3:J</a:t>
            </a:r>
            <a:r>
              <a:rPr lang="en-US" altLang="zh-CN" sz="1850" kern="0" spc="0" baseline="0" noProof="0" dirty="0" smtClean="0">
                <a:solidFill>
                  <a:srgbClr val="FF006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型；其余</a:t>
            </a:r>
            <a:r>
              <a:rPr lang="en-US" altLang="zh-CN" sz="1850" kern="0" spc="0" baseline="0" b="1" noProof="0" dirty="0" smtClean="0">
                <a:solidFill>
                  <a:srgbClr val="FF006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:I</a:t>
            </a:r>
            <a:r>
              <a:rPr lang="en-US" altLang="zh-CN" sz="1850" kern="0" spc="0" baseline="0" noProof="0" dirty="0" smtClean="0">
                <a:solidFill>
                  <a:srgbClr val="FF006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</a:t>
            </a:r>
          </a:p>
          <a:p>
            <a:pPr marL="669608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操作码</a:t>
            </a:r>
            <a:r>
              <a:rPr lang="en-US" altLang="zh-CN" sz="2000" kern="0" spc="0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的不同编码定义不同的含义，操作码相同时，再由功能码定义不同的含义</a:t>
            </a:r>
            <a:r>
              <a:rPr lang="en-US" altLang="zh-CN" sz="2000" kern="0" spc="0" baseline="0" noProof="0" dirty="0" smtClean="0">
                <a:solidFill>
                  <a:srgbClr val="A5002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!</a:t>
            </a:r>
          </a:p>
        </p:txBody>
      </p:sp>
      <p:graphicFrame>
        <p:nvGraphicFramePr>
          <p:cNvPr id="1055" name="Table1055"/>
          <p:cNvGraphicFramePr>
            <a:graphicFrameLocks noGrp="1"/>
          </p:cNvGraphicFramePr>
          <p:nvPr/>
        </p:nvGraphicFramePr>
        <p:xfrm>
          <a:off x="1500023" y="1137285"/>
          <a:ext cx="8686800" cy="5720716"/>
        </p:xfrm>
        <a:graphic>
          <a:graphicData uri="http://schemas.openxmlformats.org/drawingml/2006/table">
            <a:tbl>
              <a:tblPr firstRow="1" bandRow="1">
                <a:tableStyleId>{69B7A040-61D5-4EAB-C9C0-70090AFF6FD5}</a:tableStyleId>
              </a:tblPr>
              <a:tblGrid>
                <a:gridCol w="1320800"/>
                <a:gridCol w="1008380"/>
                <a:gridCol w="820420"/>
                <a:gridCol w="901700"/>
                <a:gridCol w="914400"/>
                <a:gridCol w="824230"/>
                <a:gridCol w="965835"/>
                <a:gridCol w="965199"/>
                <a:gridCol w="965836"/>
              </a:tblGrid>
              <a:tr h="1234440">
                <a:tc>
                  <a:txBody>
                    <a:bodyPr/>
                    <a:lstStyle/>
                    <a:p>
                      <a:pPr marL="503555" marR="0" indent="0" eaLnBrk="0">
                        <a:lnSpc>
                          <a:spcPct val="100476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8-26</a:t>
                      </a:r>
                    </a:p>
                    <a:p>
                      <a:pPr marL="0" marR="0" indent="0" eaLnBrk="0">
                        <a:lnSpc>
                          <a:spcPct val="22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44450" marR="0" indent="0" eaLnBrk="0">
                        <a:lnSpc>
                          <a:spcPct val="100000"/>
                        </a:lnSpc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1-29</a:t>
                      </a:r>
                    </a:p>
                    <a:p>
                      <a:pPr marL="0" marR="0" indent="0" eaLnBrk="0">
                        <a:lnSpc>
                          <a:spcPct val="1516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000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Gill Sans MT Condensed" pitchFamily="34" charset="0"/>
                          <a:ea typeface="Gill Sans MT Condensed" pitchFamily="34" charset="0"/>
                          <a:cs typeface="Gill Sans MT Condensed" pitchFamily="34" charset="0"/>
                        </a:rPr>
                        <a:t>1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Gill Sans MT Condensed" pitchFamily="34" charset="0"/>
                          <a:ea typeface="Gill Sans MT Condensed" pitchFamily="34" charset="0"/>
                          <a:cs typeface="Gill Sans MT Condensed" pitchFamily="34" charset="0"/>
                        </a:rPr>
                        <a:t>001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1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1750" kern="0" spc="-20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1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010</a:t>
                      </a:r>
                      <a:r>
                        <a:rPr lang="en-US" altLang="zh-CN" sz="1750" kern="0" spc="-20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10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-18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10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altLang="zh-CN" sz="1750" kern="0" spc="-9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11</a:t>
                      </a:r>
                      <a:r>
                        <a:rPr lang="en-US" altLang="zh-CN" sz="1750" kern="0" spc="-16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48452"/>
                        </a:lnSpc>
                      </a:pPr>
                      <a:r>
                        <a:rPr lang="en-US" altLang="zh-CN" sz="1750" kern="0" spc="7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baseline="0" lang="en-US" altLang="zh-CN" sz="1750" kern="0" spc="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br>
                        <a:rPr lang="en-US" altLang="zh-CN" dirty="0" smtClean="0" sz="1750" ker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</a:br>
                      <a:r>
                        <a:rPr lang="en-US" altLang="zh-CN" sz="1750" kern="0" spc="-13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8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zh-CN" sz="1750" kern="0" spc="-6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00</a:t>
                      </a:r>
                      <a:r>
                        <a:rPr lang="en-US" altLang="zh-CN" sz="1750" kern="0" spc="-11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26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90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1750" kern="0" spc="-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101</a:t>
                      </a:r>
                      <a:r>
                        <a:rPr lang="en-US" altLang="zh-CN" sz="1750" kern="0" spc="-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5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altLang="zh-CN" sz="1750" kern="0" spc="-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110</a:t>
                      </a:r>
                      <a:r>
                        <a:rPr lang="en-US" altLang="zh-CN" sz="1750" kern="0" spc="-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1" marR="0" indent="0" eaLnBrk="0">
                        <a:lnSpc>
                          <a:spcPct val="104523"/>
                        </a:lnSpc>
                        <a:spcBef>
                          <a:spcPts val="812"/>
                        </a:spcBef>
                      </a:pPr>
                      <a:r>
                        <a:rPr lang="en-US" altLang="zh-CN" sz="1750" kern="0" spc="-10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altLang="zh-CN" sz="1750" kern="0" spc="-1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10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111</a:t>
                      </a:r>
                      <a:r>
                        <a:rPr lang="en-US" altLang="zh-CN" sz="1750" kern="0" spc="-1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39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225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2142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000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277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102142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型指令</a:t>
                      </a:r>
                    </a:p>
                    <a:p>
                      <a:pPr marL="0" marR="0" indent="0" eaLnBrk="0">
                        <a:lnSpc>
                          <a:spcPct val="277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141123" indent="0" eaLnBrk="0">
                        <a:lnSpc>
                          <a:spcPct val="149523"/>
                        </a:lnSpc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gez/</a:t>
                      </a:r>
                      <a:r>
                        <a:rPr baseline="0" lang="en-US" altLang="zh-CN" sz="1750" kern="0" spc="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ltz</a:t>
                      </a:r>
                    </a:p>
                  </a:txBody>
                  <a:tcPr marL="6350" marR="6350" marT="635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37998" marR="0" indent="0" eaLnBrk="0">
                        <a:lnSpc>
                          <a:spcPct val="98095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37998" marR="0" indent="0" eaLnBrk="0">
                        <a:lnSpc>
                          <a:spcPct val="98095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al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eq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ne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lez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1" marR="0" indent="0" eaLnBrk="0">
                        <a:lnSpc>
                          <a:spcPct val="98095"/>
                        </a:lnSpc>
                        <a:spcBef>
                          <a:spcPts val="7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gtz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350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1904"/>
                        </a:lnSpc>
                        <a:spcBef>
                          <a:spcPts val="862"/>
                        </a:spcBef>
                        <a:spcAft>
                          <a:spcPts val="95"/>
                        </a:spcAft>
                      </a:pPr>
                      <a:r>
                        <a:rPr lang="en-US" altLang="zh-CN" sz="1750" kern="0" spc="-3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001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ddi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ddiu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lti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ltiu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ndi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ri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ori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1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ui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1904"/>
                        </a:lnSpc>
                        <a:spcBef>
                          <a:spcPts val="862"/>
                        </a:spcBef>
                        <a:spcAft>
                          <a:spcPts val="94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010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LB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LPt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1904"/>
                        </a:lnSpc>
                        <a:spcBef>
                          <a:spcPts val="862"/>
                        </a:spcBef>
                        <a:spcAft>
                          <a:spcPts val="94"/>
                        </a:spcAft>
                      </a:pP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011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1904"/>
                        </a:lnSpc>
                        <a:spcBef>
                          <a:spcPts val="862"/>
                        </a:spcBef>
                        <a:spcAft>
                          <a:spcPts val="94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100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wl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bu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hu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wr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1904"/>
                        </a:lnSpc>
                        <a:spcBef>
                          <a:spcPts val="862"/>
                        </a:spcBef>
                        <a:spcAft>
                          <a:spcPts val="95"/>
                        </a:spcAft>
                      </a:pP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101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wl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7142"/>
                        </a:lnSpc>
                        <a:spcBef>
                          <a:spcPts val="862"/>
                        </a:spcBef>
                        <a:spcAft>
                          <a:spcPts val="178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wr</a:t>
                      </a: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2142"/>
                        </a:lnSpc>
                        <a:spcBef>
                          <a:spcPts val="862"/>
                        </a:spcBef>
                      </a:pP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110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277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8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wc0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8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wc1</a:t>
                      </a:r>
                    </a:p>
                    <a:p>
                      <a:pPr marL="0" marR="0" indent="0" eaLnBrk="0">
                        <a:lnSpc>
                          <a:spcPct val="285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1620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98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635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</a:tr>
              <a:tr h="782955">
                <a:tc>
                  <a:txBody>
                    <a:bodyPr/>
                    <a:lstStyle/>
                    <a:p>
                      <a:pPr marL="44450" marR="0" indent="0" eaLnBrk="0">
                        <a:lnSpc>
                          <a:spcPct val="102142"/>
                        </a:lnSpc>
                        <a:spcBef>
                          <a:spcPts val="862"/>
                        </a:spcBef>
                      </a:pPr>
                      <a:r>
                        <a:rPr lang="en-US" altLang="zh-CN" sz="1750" kern="0" spc="-10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7</a:t>
                      </a:r>
                      <a:r>
                        <a:rPr lang="en-US" altLang="zh-CN" sz="1750" kern="0" spc="-1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（</a:t>
                      </a:r>
                      <a:r>
                        <a:rPr lang="en-US" altLang="zh-CN" sz="1750" kern="0" spc="-10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111</a:t>
                      </a:r>
                      <a:r>
                        <a:rPr lang="en-US" altLang="zh-CN" sz="1750" kern="0" spc="-175" baseline="0" noProof="0" dirty="0" smtClean="0">
                          <a:solidFill>
                            <a:srgbClr val="FFFFFF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）</a:t>
                      </a:r>
                    </a:p>
                    <a:p>
                      <a:pPr marL="0" marR="0" indent="0" eaLnBrk="0">
                        <a:lnSpc>
                          <a:spcPct val="255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98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862"/>
                        </a:spcBef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wc0</a:t>
                      </a:r>
                    </a:p>
                    <a:p>
                      <a:pPr marL="0" marR="0" indent="0" eaLnBrk="0">
                        <a:lnSpc>
                          <a:spcPct val="262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98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indent="0" eaLnBrk="0">
                        <a:lnSpc>
                          <a:spcPct val="98095"/>
                        </a:lnSpc>
                        <a:spcBef>
                          <a:spcPts val="862"/>
                        </a:spcBef>
                      </a:pPr>
                      <a:r>
                        <a:rPr lang="en-US" altLang="zh-CN" sz="1750" kern="0" spc="-5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1750" kern="0" spc="-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</a:t>
                      </a:r>
                      <a:r>
                        <a:rPr lang="en-US" altLang="zh-CN" sz="1750" kern="0" spc="-2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1c</a:t>
                      </a:r>
                    </a:p>
                    <a:p>
                      <a:pPr marL="0" marR="0" indent="0" eaLnBrk="0">
                        <a:lnSpc>
                          <a:spcPct val="26291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10985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33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3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6350" marR="6350" marT="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FE"/>
                    </a:solidFill>
                  </a:tcPr>
                </a:tc>
              </a:tr>
            </a:tbl>
          </a:graphicData>
        </a:graphic>
      </p:graphicFrame>
    </p:spTree>
    <p:extLst>
      <p:ext uri="{E0962FA4-1332-471C-DD2C-383AFC58ADE5}"/>
    </p:extLst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53993E22-91B0-464A-179D-89CCC8031342"/>
          <p:cNvPicPr>
            <a:picLocks noChangeAspect="1"/>
          </p:cNvPicPr>
          <p:nvPr/>
        </p:nvPicPr>
        <p:blipFill>
          <a:blip r:embed="rId2" cstate="print">
            <a:extLst>
              <a:ext uri="{626A485B-BB47-47B0-43FD-E9C02675C22C}"/>
            </a:extLst>
          </a:blip>
          <a:srcRect/>
          <a:stretch>
            <a:fillRect/>
          </a:stretch>
        </p:blipFill>
        <p:spPr>
          <a:xfrm>
            <a:off x="3762629" y="880504"/>
            <a:ext cx="1152525" cy="542925"/>
          </a:xfrm>
          <a:prstGeom prst="rect">
            <a:avLst/>
          </a:prstGeom>
        </p:spPr>
      </p:pic>
      <p:pic>
        <p:nvPicPr>
          <p:cNvPr id="1057" name="DAC92FC2-F1AD-44F2-B45D-74E2CB96521A"/>
          <p:cNvPicPr>
            <a:picLocks noChangeAspect="1"/>
          </p:cNvPicPr>
          <p:nvPr/>
        </p:nvPicPr>
        <p:blipFill>
          <a:blip r:embed="rId3" cstate="print">
            <a:extLst>
              <a:ext uri="{AF68916E-CE14-4F8A-D28B-579A7A5C76C2}"/>
            </a:extLst>
          </a:blip>
          <a:srcRect/>
          <a:stretch>
            <a:fillRect/>
          </a:stretch>
        </p:blipFill>
        <p:spPr>
          <a:xfrm>
            <a:off x="4856416" y="880504"/>
            <a:ext cx="4781550" cy="542925"/>
          </a:xfrm>
          <a:prstGeom prst="rect">
            <a:avLst/>
          </a:prstGeom>
        </p:spPr>
      </p:pic>
      <p:sp>
        <p:nvSpPr>
          <p:cNvPr id="1058" name="VectorPath 1058"/>
          <p:cNvSpPr/>
          <p:nvPr/>
        </p:nvSpPr>
        <p:spPr>
          <a:xfrm>
            <a:off x="1103630" y="814705"/>
            <a:ext cx="2550160" cy="441325"/>
          </a:xfrm>
          <a:custGeom>
            <a:rect l="l" t="t" r="r" b="b"/>
            <a:pathLst>
              <a:path w="2550160" h="441325">
                <a:moveTo>
                  <a:pt x="2550160" y="441325"/>
                </a:moveTo>
                <a:lnTo>
                  <a:pt x="0" y="441325"/>
                </a:lnTo>
                <a:lnTo>
                  <a:pt x="0" y="0"/>
                </a:lnTo>
                <a:lnTo>
                  <a:pt x="2550160" y="0"/>
                </a:lnTo>
                <a:moveTo>
                  <a:pt x="12700" y="12700"/>
                </a:moveTo>
                <a:lnTo>
                  <a:pt x="12700" y="428625"/>
                </a:lnTo>
                <a:lnTo>
                  <a:pt x="2537460" y="428625"/>
                </a:lnTo>
                <a:lnTo>
                  <a:pt x="2537460" y="12700"/>
                </a:lnTo>
              </a:path>
            </a:pathLst>
          </a:custGeom>
          <a:solidFill>
            <a:srgbClr val="9059BF">
              <a:alpha val="100000"/>
            </a:srgbClr>
          </a:solidFill>
        </p:spPr>
      </p:sp>
      <p:sp>
        <p:nvSpPr>
          <p:cNvPr id="1059" name="TextBox1059"/>
          <p:cNvSpPr txBox="1"/>
          <p:nvPr/>
        </p:nvSpPr>
        <p:spPr>
          <a:xfrm>
            <a:off x="1653540" y="839595"/>
            <a:ext cx="1450340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535940" marR="0" indent="-535940" eaLnBrk="0" lvl="0">
              <a:lnSpc>
                <a:spcPct val="103900"/>
              </a:lnSpc>
              <a:buAutoNum type="circleNumDbPlain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型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</a:p>
        </p:txBody>
      </p:sp>
      <p:sp>
        <p:nvSpPr>
          <p:cNvPr id="1060" name="TextBox1060"/>
          <p:cNvSpPr txBox="1"/>
          <p:nvPr/>
        </p:nvSpPr>
        <p:spPr>
          <a:xfrm>
            <a:off x="4110990" y="579868"/>
            <a:ext cx="536258" cy="69874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208"/>
              </a:lnSpc>
              <a:spcAft>
                <a:spcPts val="704"/>
              </a:spcAft>
            </a:pPr>
            <a:r>
              <a:rPr lang="en-US" altLang="zh-CN" sz="2000" kern="0" spc="-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6b</a:t>
            </a:r>
            <a:r>
              <a:rPr lang="en-US" altLang="zh-CN" sz="200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</a:t>
            </a:r>
          </a:p>
          <a:p>
            <a:pPr marL="7366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OP</a:t>
            </a:r>
          </a:p>
        </p:txBody>
      </p:sp>
      <p:sp>
        <p:nvSpPr>
          <p:cNvPr id="1061" name="TextBox1061"/>
          <p:cNvSpPr txBox="1"/>
          <p:nvPr/>
        </p:nvSpPr>
        <p:spPr>
          <a:xfrm>
            <a:off x="6859588" y="579868"/>
            <a:ext cx="762635" cy="70516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81280" marR="0" indent="0" eaLnBrk="0">
              <a:lnSpc>
                <a:spcPct val="98125"/>
              </a:lnSpc>
              <a:spcAft>
                <a:spcPts val="755"/>
              </a:spcAft>
            </a:pPr>
            <a:r>
              <a:rPr lang="en-US" altLang="zh-CN" sz="2000" kern="0" spc="-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  <a:r>
              <a:rPr lang="en-US" altLang="zh-CN" sz="200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bits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立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即数</a:t>
            </a:r>
          </a:p>
        </p:txBody>
      </p:sp>
      <p:sp>
        <p:nvSpPr>
          <p:cNvPr id="1062" name="VectorPath 1062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063" name="TextBox1063"/>
          <p:cNvSpPr txBox="1"/>
          <p:nvPr/>
        </p:nvSpPr>
        <p:spPr>
          <a:xfrm>
            <a:off x="2594928" y="1502539"/>
            <a:ext cx="3733482" cy="981859"/>
          </a:xfrm>
          <a:prstGeom prst="rect">
            <a:avLst/>
          </a:prstGeom>
          <a:noFill/>
        </p:spPr>
        <p:txBody>
          <a:bodyPr wrap="square" lIns="0" rIns="0" bIns="0" tIns="45720" rtlCol="0">
            <a:spAutoFit/>
          </a:bodyPr>
          <a:lstStyle/>
          <a:p>
            <a:pPr marL="0" marR="0" indent="0" eaLnBrk="0">
              <a:lnSpc>
                <a:spcPct val="99545"/>
              </a:lnSpc>
              <a:spcBef>
                <a:spcPts val="358"/>
              </a:spcBef>
              <a:spcAft>
                <a:spcPts val="726"/>
              </a:spcAft>
            </a:pPr>
            <a:r>
              <a:rPr lang="en-US" altLang="zh-CN" sz="2750" kern="0" spc="-15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无</a:t>
            </a:r>
            <a:r>
              <a:rPr lang="en-US" altLang="zh-CN" sz="2750" kern="0" spc="0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条件跳转指令</a:t>
            </a:r>
          </a:p>
          <a:p>
            <a:pPr marL="1422400" marR="0" indent="0" eaLnBrk="0">
              <a:lnSpc>
                <a:spcPct val="101515"/>
              </a:lnSpc>
              <a:spcAft>
                <a:spcPts val="49"/>
              </a:spcAft>
            </a:pPr>
            <a:r>
              <a:rPr lang="en-US" altLang="zh-CN" sz="2750" kern="0" spc="0" baseline="0" noProof="0" dirty="0" smtClean="0">
                <a:solidFill>
                  <a:srgbClr val="A5002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如：</a:t>
            </a:r>
            <a:r>
              <a:rPr lang="en-US" altLang="zh-CN" sz="2750" kern="0" spc="0" baseline="0" noProof="0" dirty="0" smtClean="0">
                <a:solidFill>
                  <a:srgbClr val="A50021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j</a:t>
            </a:r>
            <a:r>
              <a:rPr baseline="0" lang="en-US" altLang="zh-CN" sz="2750" kern="0" spc="-1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A50021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target</a:t>
            </a:r>
          </a:p>
        </p:txBody>
      </p:sp>
      <p:sp>
        <p:nvSpPr>
          <p:cNvPr id="1064" name="TextBox1064"/>
          <p:cNvSpPr txBox="1"/>
          <p:nvPr/>
        </p:nvSpPr>
        <p:spPr>
          <a:xfrm>
            <a:off x="2130184" y="2755022"/>
            <a:ext cx="7505700" cy="179834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342900" marR="0" indent="-342900" eaLnBrk="0" lvl="0">
              <a:lnSpc>
                <a:spcPct val="105496"/>
              </a:lnSpc>
              <a:spcAft>
                <a:spcPts val="1244"/>
              </a:spcAft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给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PC一个值（32位），实现指令的跳转</a:t>
            </a:r>
          </a:p>
          <a:p>
            <a:pPr marL="342900" marR="0" indent="-342900" eaLnBrk="0" lvl="0">
              <a:lnSpc>
                <a:spcPct val="105496"/>
              </a:lnSpc>
              <a:spcAft>
                <a:spcPts val="1244"/>
              </a:spcAft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target</a:t>
            </a:r>
            <a:r>
              <a:rPr baseline="0" lang="en-US" altLang="zh-CN" sz="2350" kern="0" spc="-15" noProof="0" dirty="0" smtClean="0">
                <a:latin typeface="KaiTi" pitchFamily="49" charset="0"/>
                <a:ea typeface="KaiTi" pitchFamily="49" charset="0"/>
                <a:cs typeface="KaiTi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address：无条件转移地址的低26位</a:t>
            </a:r>
          </a:p>
          <a:p>
            <a:pPr marL="342900" marR="0" indent="-342900" eaLnBrk="0" lvl="0">
              <a:lnSpc>
                <a:spcPct val="103014"/>
              </a:lnSpc>
              <a:spcBef>
                <a:spcPts val="0"/>
              </a:spcBef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将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PC高4位拼上26位直接地址，最后添2个“0”就是32</a:t>
            </a:r>
            <a:r>
              <a:rPr baseline="0" lang="en-US" altLang="zh-CN" sz="2350" kern="0" spc="0" noProof="0" dirty="0" smtClean="0">
                <a:latin typeface="KaiTi" pitchFamily="49" charset="0"/>
                <a:ea typeface="KaiTi" pitchFamily="49" charset="0"/>
                <a:cs typeface="KaiTi" pitchFamily="49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位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目标地址</a:t>
            </a:r>
          </a:p>
        </p:txBody>
      </p:sp>
      <p:sp>
        <p:nvSpPr>
          <p:cNvPr id="1065" name="TextBox1065"/>
          <p:cNvSpPr txBox="1"/>
          <p:nvPr/>
        </p:nvSpPr>
        <p:spPr>
          <a:xfrm>
            <a:off x="1906588" y="4711457"/>
            <a:ext cx="6875146" cy="144533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566496" marR="0" indent="-342900" eaLnBrk="0" lvl="0">
              <a:lnSpc>
                <a:spcPct val="103900"/>
              </a:lnSpc>
              <a:buClr>
                <a:srgbClr val="000000"/>
              </a:buClr>
              <a:buFont typeface="Arial" panose="34" charset="0"/>
              <a:buChar char="•"/>
            </a:pPr>
            <a:r>
              <a:rPr lang="en-US" altLang="zh-CN" sz="2350" kern="0" spc="-15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为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KaiTi" pitchFamily="49" charset="0"/>
                <a:ea typeface="KaiTi" pitchFamily="49" charset="0"/>
                <a:cs typeface="KaiTi" pitchFamily="49" charset="0"/>
              </a:rPr>
              <a:t>何最后两位要添“0”？</a:t>
            </a:r>
          </a:p>
          <a:p>
            <a:pPr marL="0" marR="0" indent="0" eaLnBrk="0">
              <a:lnSpc>
                <a:spcPct val="22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014"/>
              </a:lnSpc>
              <a:spcAft>
                <a:spcPts val="0"/>
              </a:spcAft>
            </a:pP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令按字地址对齐，所以每条指令的地址都是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的倍</a:t>
            </a:r>
            <a:r>
              <a:rPr baseline="0" lang="en-US" altLang="zh-CN" sz="23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数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（最后两位为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350" kern="0" spc="0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）。</a:t>
            </a:r>
          </a:p>
        </p:txBody>
      </p:sp>
      <p:sp>
        <p:nvSpPr>
          <p:cNvPr id="1066" name="TextBox1066"/>
          <p:cNvSpPr txBox="1"/>
          <p:nvPr/>
        </p:nvSpPr>
        <p:spPr>
          <a:xfrm>
            <a:off x="9980296" y="6706600"/>
            <a:ext cx="316593" cy="213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0" baseline="0" b="1" noProof="0" dirty="0" smtClean="0">
                <a:solidFill>
                  <a:srgbClr val="0D715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45-</a:t>
            </a:r>
          </a:p>
        </p:txBody>
      </p:sp>
    </p:spTree>
    <p:extLst>
      <p:ext uri="{15A97676-B580-4924-D669-237EB589419C}"/>
    </p:extLst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extBox1067"/>
          <p:cNvSpPr txBox="1"/>
          <p:nvPr/>
        </p:nvSpPr>
        <p:spPr>
          <a:xfrm>
            <a:off x="695960" y="487886"/>
            <a:ext cx="4361180" cy="36267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873"/>
              </a:lnSpc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IPS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加减指令</a:t>
            </a:r>
          </a:p>
          <a:p>
            <a:pPr marL="0" marR="0" indent="0" eaLnBrk="0">
              <a:lnSpc>
                <a:spcPct val="264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40" marR="0" indent="0" eaLnBrk="0">
              <a:lnSpc>
                <a:spcPct val="103484"/>
              </a:lnSpc>
              <a:spcAft>
                <a:spcPts val="1587"/>
              </a:spcAft>
            </a:pPr>
            <a:r>
              <a:rPr lang="en-US" altLang="zh-CN" sz="27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加法</a:t>
            </a:r>
          </a:p>
          <a:p>
            <a:pPr marL="77724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</a:p>
          <a:p>
            <a:pPr marL="77724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800080"/>
              </a:buClr>
              <a:buFont typeface="Arial" panose="34" charset="0"/>
              <a:buChar char="●"/>
            </a:pP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</a:p>
          <a:p>
            <a:pPr marL="777240" marR="0" indent="-228600" eaLnBrk="0" lvl="0">
              <a:lnSpc>
                <a:spcPct val="106560"/>
              </a:lnSpc>
              <a:spcAft>
                <a:spcPts val="1357"/>
              </a:spcAft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编译后对应寄存器</a:t>
            </a:r>
          </a:p>
          <a:p>
            <a:pPr marL="9144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减法</a:t>
            </a:r>
          </a:p>
        </p:txBody>
      </p:sp>
      <p:sp>
        <p:nvSpPr>
          <p:cNvPr id="1068" name="TextBox1068"/>
          <p:cNvSpPr txBox="1"/>
          <p:nvPr/>
        </p:nvSpPr>
        <p:spPr>
          <a:xfrm>
            <a:off x="5183505" y="2089910"/>
            <a:ext cx="2202180" cy="14168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74295" marR="737895" indent="83820" eaLnBrk="0">
              <a:lnSpc>
                <a:spcPct val="121897"/>
              </a:lnSpc>
            </a:pPr>
            <a:r>
              <a:rPr lang="en-US" altLang="zh-CN" sz="2350" kern="0" spc="43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23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42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  <a:r>
              <a:rPr baseline="0" lang="en-US" altLang="zh-CN" sz="23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23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  <a:p>
            <a:pPr marL="0" marR="0" indent="0" eaLnBrk="0">
              <a:lnSpc>
                <a:spcPct val="122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s0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</a:p>
        </p:txBody>
      </p:sp>
      <p:sp>
        <p:nvSpPr>
          <p:cNvPr id="1069" name="VectorPath 1069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070" name="TextBox1070"/>
          <p:cNvSpPr txBox="1"/>
          <p:nvPr/>
        </p:nvSpPr>
        <p:spPr>
          <a:xfrm>
            <a:off x="1244600" y="4316220"/>
            <a:ext cx="912775" cy="14168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</a:p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800080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ub</a:t>
            </a:r>
          </a:p>
          <a:p>
            <a:pPr marL="228600" marR="0" indent="-228600" eaLnBrk="0" lvl="0">
              <a:lnSpc>
                <a:spcPct val="107978"/>
              </a:lnSpc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</a:p>
        </p:txBody>
      </p:sp>
      <p:sp>
        <p:nvSpPr>
          <p:cNvPr id="1071" name="TextBox1071"/>
          <p:cNvSpPr txBox="1"/>
          <p:nvPr/>
        </p:nvSpPr>
        <p:spPr>
          <a:xfrm>
            <a:off x="2280920" y="4345135"/>
            <a:ext cx="99060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–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</a:t>
            </a:r>
          </a:p>
        </p:txBody>
      </p:sp>
      <p:sp>
        <p:nvSpPr>
          <p:cNvPr id="1072" name="TextBox1072"/>
          <p:cNvSpPr txBox="1"/>
          <p:nvPr/>
        </p:nvSpPr>
        <p:spPr>
          <a:xfrm>
            <a:off x="5215890" y="4316220"/>
            <a:ext cx="833095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</a:p>
        </p:txBody>
      </p:sp>
      <p:sp>
        <p:nvSpPr>
          <p:cNvPr id="1073" name="TextBox1073"/>
          <p:cNvSpPr txBox="1"/>
          <p:nvPr/>
        </p:nvSpPr>
        <p:spPr>
          <a:xfrm>
            <a:off x="2280920" y="4860120"/>
            <a:ext cx="220218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s3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$s5</a:t>
            </a:r>
          </a:p>
        </p:txBody>
      </p:sp>
      <p:sp>
        <p:nvSpPr>
          <p:cNvPr id="1074" name="TextBox1074"/>
          <p:cNvSpPr txBox="1"/>
          <p:nvPr/>
        </p:nvSpPr>
        <p:spPr>
          <a:xfrm>
            <a:off x="5257800" y="4831205"/>
            <a:ext cx="138999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</p:txBody>
      </p:sp>
      <p:sp>
        <p:nvSpPr>
          <p:cNvPr id="1075" name="TextBox1075"/>
          <p:cNvSpPr txBox="1"/>
          <p:nvPr/>
        </p:nvSpPr>
        <p:spPr>
          <a:xfrm>
            <a:off x="2283460" y="5360376"/>
            <a:ext cx="5209540" cy="37267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4078"/>
              </a:lnSpc>
            </a:pP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编译后对应寄存器</a:t>
            </a:r>
            <a:r>
              <a:rPr baseline="0" lang="en-US" altLang="zh-CN" sz="23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</a:t>
            </a:r>
            <a:r>
              <a:rPr lang="en-US" altLang="zh-CN" sz="23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$s5</a:t>
            </a:r>
          </a:p>
        </p:txBody>
      </p:sp>
    </p:spTree>
    <p:extLst>
      <p:ext uri="{ABA76430-ABDF-400D-489F-7864FE767DC3}"/>
    </p:extLst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VectorPath 1076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077" name="TextBox1077"/>
          <p:cNvSpPr txBox="1"/>
          <p:nvPr/>
        </p:nvSpPr>
        <p:spPr>
          <a:xfrm>
            <a:off x="695960" y="451638"/>
            <a:ext cx="7471664" cy="279938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-25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IPS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加减指令</a:t>
            </a:r>
          </a:p>
          <a:p>
            <a:pPr marL="0" marR="0" indent="0" eaLnBrk="0">
              <a:lnSpc>
                <a:spcPct val="259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4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如何编译下面的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语言表达式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6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307715" marR="0" indent="0" eaLnBrk="0">
              <a:lnSpc>
                <a:spcPct val="100000"/>
              </a:lnSpc>
            </a:pPr>
            <a:r>
              <a:rPr lang="en-US" altLang="zh-CN" sz="27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B5285D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e;</a:t>
            </a:r>
          </a:p>
          <a:p>
            <a:pPr marL="0" marR="0" indent="0" eaLnBrk="0">
              <a:lnSpc>
                <a:spcPct val="17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9144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编译成多行汇编指令</a:t>
            </a:r>
          </a:p>
        </p:txBody>
      </p:sp>
      <p:sp>
        <p:nvSpPr>
          <p:cNvPr id="1078" name="TextBox1078"/>
          <p:cNvSpPr txBox="1"/>
          <p:nvPr/>
        </p:nvSpPr>
        <p:spPr>
          <a:xfrm>
            <a:off x="1244600" y="3454230"/>
            <a:ext cx="2606040" cy="13879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 algn="just">
              <a:lnSpc>
                <a:spcPct val="129196"/>
              </a:lnSpc>
            </a:pPr>
            <a:r>
              <a:rPr lang="en-US" altLang="zh-CN" sz="2350" kern="0" spc="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350" kern="0" spc="10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0" lang="en-US" altLang="zh-CN" sz="2350" kern="0" spc="10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350" kern="0" spc="10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2350" kern="0" spc="10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sub</a:t>
            </a:r>
            <a:r>
              <a:rPr baseline="0" lang="en-US" altLang="zh-CN" sz="2350" kern="0" spc="-4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0" lang="en-US" altLang="zh-CN" sz="2350" kern="0" spc="-4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1079" name="TextBox1079"/>
          <p:cNvSpPr txBox="1"/>
          <p:nvPr/>
        </p:nvSpPr>
        <p:spPr>
          <a:xfrm>
            <a:off x="4071620" y="3454230"/>
            <a:ext cx="4443223" cy="13879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9196"/>
              </a:lnSpc>
            </a:pPr>
            <a:r>
              <a:rPr lang="en-US" altLang="zh-CN" sz="2350" kern="0" spc="5" baseline="0" b="1" noProof="0" dirty="0" smtClean="0">
                <a:solidFill>
                  <a:srgbClr val="5C2851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  <a:r>
              <a:rPr baseline="0" lang="en-US" altLang="zh-CN" sz="2350" kern="0" spc="158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350" kern="0" spc="15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350" kern="0" spc="15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350" kern="0" spc="15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2350" kern="0" spc="15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350" kern="0" spc="15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baseline="0" lang="en-US" altLang="zh-CN" sz="23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baseline="0" lang="en-US" altLang="zh-CN" sz="2350" kern="0" spc="87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350" kern="0" spc="87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350" kern="0" spc="87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350" kern="0" spc="87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350" kern="0" spc="87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2350" kern="0" spc="87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</a:t>
            </a:r>
            <a:r>
              <a:rPr baseline="0" lang="en-US" altLang="zh-CN" sz="23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temp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-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080" name="TextBox1080"/>
          <p:cNvSpPr txBox="1"/>
          <p:nvPr/>
        </p:nvSpPr>
        <p:spPr>
          <a:xfrm>
            <a:off x="787400" y="5041857"/>
            <a:ext cx="7224395" cy="43547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一个简单的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语言表达式变成多行汇编语句</a:t>
            </a:r>
          </a:p>
        </p:txBody>
      </p:sp>
    </p:spTree>
    <p:extLst>
      <p:ext uri="{0783FF2E-0E66-4E0E-FAB8-95A5E8483407}"/>
    </p:extLst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VectorPath 1081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082" name="TextBox1082"/>
          <p:cNvSpPr txBox="1"/>
          <p:nvPr/>
        </p:nvSpPr>
        <p:spPr>
          <a:xfrm>
            <a:off x="695960" y="451638"/>
            <a:ext cx="8116825" cy="12040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访存指令</a:t>
            </a:r>
            <a:r>
              <a:rPr baseline="1604" lang="en-US" altLang="zh-CN" sz="5325" kern="0" spc="-25" b="1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lw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lb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sb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lh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</a:t>
            </a:r>
          </a:p>
          <a:p>
            <a:pPr marL="0" marR="0" indent="0" eaLnBrk="0">
              <a:lnSpc>
                <a:spcPct val="21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20040" marR="0" indent="-228600" eaLnBrk="0" lvl="0">
              <a:lnSpc>
                <a:spcPct val="103921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读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内存指令</a:t>
            </a:r>
          </a:p>
        </p:txBody>
      </p:sp>
      <p:sp>
        <p:nvSpPr>
          <p:cNvPr id="1083" name="TextBox1083"/>
          <p:cNvSpPr txBox="1"/>
          <p:nvPr/>
        </p:nvSpPr>
        <p:spPr>
          <a:xfrm>
            <a:off x="1244600" y="1838510"/>
            <a:ext cx="1924050" cy="2387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045"/>
              </a:lnSpc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14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A[8]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；</a:t>
            </a:r>
          </a:p>
        </p:txBody>
      </p:sp>
      <p:sp>
        <p:nvSpPr>
          <p:cNvPr id="1084" name="TextBox1084"/>
          <p:cNvSpPr txBox="1"/>
          <p:nvPr/>
        </p:nvSpPr>
        <p:spPr>
          <a:xfrm>
            <a:off x="1244600" y="2227765"/>
            <a:ext cx="115062" cy="5377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1695"/>
              </a:lnSpc>
            </a:pPr>
            <a:r>
              <a:rPr lang="en-US" altLang="zh-CN" sz="1450" kern="0" spc="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baseline="0" lang="en-US" altLang="zh-CN" sz="14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4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</a:p>
        </p:txBody>
      </p:sp>
      <p:sp>
        <p:nvSpPr>
          <p:cNvPr id="1085" name="TextBox1085"/>
          <p:cNvSpPr txBox="1"/>
          <p:nvPr/>
        </p:nvSpPr>
        <p:spPr>
          <a:xfrm>
            <a:off x="1473200" y="2245607"/>
            <a:ext cx="1981200" cy="5377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7413"/>
              </a:lnSpc>
              <a:spcAft>
                <a:spcPts val="755"/>
              </a:spcAft>
            </a:pP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lw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32($s3)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45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  <a:r>
              <a:rPr lang="en-US" altLang="zh-CN" sz="14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,$t0</a:t>
            </a:r>
          </a:p>
        </p:txBody>
      </p:sp>
      <p:sp>
        <p:nvSpPr>
          <p:cNvPr id="1086" name="TextBox1086"/>
          <p:cNvSpPr txBox="1"/>
          <p:nvPr/>
        </p:nvSpPr>
        <p:spPr>
          <a:xfrm>
            <a:off x="4072890" y="1811576"/>
            <a:ext cx="1856739" cy="65489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281940" eaLnBrk="0">
              <a:lnSpc>
                <a:spcPct val="121009"/>
              </a:lnSpc>
            </a:pPr>
            <a:r>
              <a:rPr lang="en-US" altLang="zh-CN" sz="1850" i="1" kern="0" spc="18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850" kern="0" spc="18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185" baseline="0" noProof="0" dirty="0" smtClean="0">
                <a:solidFill>
                  <a:srgbClr val="808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50" kern="0" spc="18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为</a:t>
            </a:r>
            <a:r>
              <a:rPr lang="en-US" altLang="zh-CN" sz="1450" kern="0" spc="185" baseline="0" noProof="0" dirty="0" smtClean="0">
                <a:solidFill>
                  <a:srgbClr val="808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450" kern="0" spc="175" baseline="0" noProof="0" dirty="0" smtClean="0">
                <a:solidFill>
                  <a:srgbClr val="808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nt</a:t>
            </a:r>
            <a:r>
              <a:rPr lang="en-US" altLang="zh-CN" sz="1450" kern="0" spc="17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数组</a:t>
            </a:r>
            <a:r>
              <a:rPr baseline="0" lang="en-US" altLang="zh-CN" sz="14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br>
              <a:rPr lang="en-US" altLang="zh-CN" dirty="0" smtClean="0" sz="18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4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lang="en-US" altLang="zh-CN" sz="170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为</a:t>
            </a:r>
            <a:r>
              <a:rPr lang="en-US" altLang="zh-CN" sz="1700" kern="0" spc="0" baseline="0" noProof="0" dirty="0" smtClean="0">
                <a:solidFill>
                  <a:srgbClr val="808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A[0]</a:t>
            </a:r>
            <a:r>
              <a:rPr lang="en-US" altLang="zh-CN" sz="170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地址</a:t>
            </a:r>
          </a:p>
        </p:txBody>
      </p:sp>
      <p:sp>
        <p:nvSpPr>
          <p:cNvPr id="1087" name="TextBox1087"/>
          <p:cNvSpPr txBox="1"/>
          <p:nvPr/>
        </p:nvSpPr>
        <p:spPr>
          <a:xfrm>
            <a:off x="4006850" y="2562472"/>
            <a:ext cx="1314450" cy="22085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4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g=h+A[8]</a:t>
            </a:r>
          </a:p>
        </p:txBody>
      </p:sp>
      <p:sp>
        <p:nvSpPr>
          <p:cNvPr id="1088" name="TextBox1088"/>
          <p:cNvSpPr txBox="1"/>
          <p:nvPr/>
        </p:nvSpPr>
        <p:spPr>
          <a:xfrm>
            <a:off x="6389370" y="1838510"/>
            <a:ext cx="1137031" cy="6101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08915" marR="0" indent="-208915" eaLnBrk="0">
              <a:lnSpc>
                <a:spcPct val="138074"/>
              </a:lnSpc>
            </a:pPr>
            <a:r>
              <a:rPr lang="en-US" altLang="zh-CN" sz="1450" kern="0" spc="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baseline="0" lang="en-US" altLang="zh-CN" sz="1450" kern="0" spc="8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  <a:r>
              <a:rPr baseline="0" lang="en-US" altLang="zh-CN" sz="14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14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</p:txBody>
      </p:sp>
      <p:sp>
        <p:nvSpPr>
          <p:cNvPr id="1089" name="TextBox1089"/>
          <p:cNvSpPr txBox="1"/>
          <p:nvPr/>
        </p:nvSpPr>
        <p:spPr>
          <a:xfrm>
            <a:off x="787400" y="2906634"/>
            <a:ext cx="3091180" cy="7175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5147"/>
              </a:lnSpc>
              <a:spcAft>
                <a:spcPts val="1223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变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址寻址</a:t>
            </a:r>
          </a:p>
          <a:p>
            <a:pPr marL="685800" marR="0" indent="-228600" eaLnBrk="0" lvl="1">
              <a:lnSpc>
                <a:spcPct val="103828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8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基址寄存器</a:t>
            </a:r>
            <a:r>
              <a:rPr baseline="0" lang="en-US" altLang="zh-CN" sz="18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8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baseline="0" lang="en-US" altLang="zh-CN" sz="18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偏移量</a:t>
            </a:r>
          </a:p>
        </p:txBody>
      </p:sp>
      <p:sp>
        <p:nvSpPr>
          <p:cNvPr id="1090" name="TextBox1090"/>
          <p:cNvSpPr txBox="1"/>
          <p:nvPr/>
        </p:nvSpPr>
        <p:spPr>
          <a:xfrm>
            <a:off x="787400" y="3738484"/>
            <a:ext cx="1387475" cy="26920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3921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写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内存指令</a:t>
            </a:r>
          </a:p>
        </p:txBody>
      </p:sp>
      <p:sp>
        <p:nvSpPr>
          <p:cNvPr id="1091" name="TextBox1091"/>
          <p:cNvSpPr txBox="1"/>
          <p:nvPr/>
        </p:nvSpPr>
        <p:spPr>
          <a:xfrm>
            <a:off x="1244600" y="4190550"/>
            <a:ext cx="2457450" cy="23870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4599" marR="0" indent="-224599" eaLnBrk="0" lvl="0">
              <a:lnSpc>
                <a:spcPct val="108045"/>
              </a:lnSpc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14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A[12]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A[8]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；</a:t>
            </a:r>
          </a:p>
        </p:txBody>
      </p:sp>
      <p:sp>
        <p:nvSpPr>
          <p:cNvPr id="1092" name="TextBox1092"/>
          <p:cNvSpPr txBox="1"/>
          <p:nvPr/>
        </p:nvSpPr>
        <p:spPr>
          <a:xfrm>
            <a:off x="1244600" y="4553135"/>
            <a:ext cx="115062" cy="53137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0258"/>
              </a:lnSpc>
              <a:spcBef>
                <a:spcPts val="0"/>
              </a:spcBef>
            </a:pPr>
            <a:r>
              <a:rPr lang="en-US" altLang="zh-CN" sz="1450" kern="0" spc="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baseline="0" lang="en-US" altLang="zh-CN" sz="14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4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</a:p>
        </p:txBody>
      </p:sp>
      <p:sp>
        <p:nvSpPr>
          <p:cNvPr id="1093" name="TextBox1093"/>
          <p:cNvSpPr txBox="1"/>
          <p:nvPr/>
        </p:nvSpPr>
        <p:spPr>
          <a:xfrm>
            <a:off x="1473200" y="4570977"/>
            <a:ext cx="1981200" cy="53137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287"/>
              </a:lnSpc>
              <a:spcAft>
                <a:spcPts val="705"/>
              </a:spcAft>
            </a:pP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lw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32($s3)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lang="en-US" altLang="zh-CN" sz="145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  <a:r>
              <a:rPr lang="en-US" altLang="zh-CN" sz="14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,$t0</a:t>
            </a:r>
          </a:p>
        </p:txBody>
      </p:sp>
      <p:sp>
        <p:nvSpPr>
          <p:cNvPr id="1094" name="TextBox1094"/>
          <p:cNvSpPr txBox="1"/>
          <p:nvPr/>
        </p:nvSpPr>
        <p:spPr>
          <a:xfrm>
            <a:off x="1244600" y="5191310"/>
            <a:ext cx="2209800" cy="23870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045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14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sw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lang="en-US" altLang="zh-CN" sz="14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48($s3)</a:t>
            </a:r>
          </a:p>
        </p:txBody>
      </p:sp>
      <p:sp>
        <p:nvSpPr>
          <p:cNvPr id="1095" name="TextBox1095"/>
          <p:cNvSpPr txBox="1"/>
          <p:nvPr/>
        </p:nvSpPr>
        <p:spPr>
          <a:xfrm>
            <a:off x="4006850" y="4129318"/>
            <a:ext cx="1714500" cy="1300692"/>
          </a:xfrm>
          <a:prstGeom prst="rect">
            <a:avLst/>
          </a:prstGeom>
          <a:noFill/>
        </p:spPr>
        <p:txBody>
          <a:bodyPr wrap="square" lIns="0" rIns="0" bIns="0" tIns="34290" rtlCol="0">
            <a:spAutoFit/>
          </a:bodyPr>
          <a:lstStyle/>
          <a:p>
            <a:pPr marL="15240" marR="0" indent="0" eaLnBrk="0">
              <a:lnSpc>
                <a:spcPct val="98648"/>
              </a:lnSpc>
              <a:spcBef>
                <a:spcPts val="270"/>
              </a:spcBef>
            </a:pPr>
            <a:r>
              <a:rPr lang="en-US" altLang="zh-CN" sz="18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8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808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5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为</a:t>
            </a:r>
            <a:r>
              <a:rPr lang="en-US" altLang="zh-CN" sz="1450" kern="0" spc="0" baseline="0" noProof="0" dirty="0" smtClean="0">
                <a:solidFill>
                  <a:srgbClr val="80808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</a:t>
            </a:r>
            <a:r>
              <a:rPr lang="en-US" altLang="zh-CN" sz="145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数组</a:t>
            </a:r>
          </a:p>
          <a:p>
            <a:pPr marL="0" marR="0" indent="0" eaLnBrk="0">
              <a:lnSpc>
                <a:spcPct val="8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66040" eaLnBrk="0">
              <a:lnSpc>
                <a:spcPct val="129597"/>
              </a:lnSpc>
            </a:pPr>
            <a:r>
              <a:rPr lang="en-US" altLang="zh-CN" sz="1450" i="1" kern="0" spc="16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450" kern="0" spc="14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16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</a:t>
            </a:r>
            <a:r>
              <a:rPr baseline="0" lang="en-US" altLang="zh-CN" sz="1450" kern="0" spc="14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16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A[8</a:t>
            </a:r>
            <a:r>
              <a:rPr lang="en-US" altLang="zh-CN" sz="1450" i="1" kern="0" spc="15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]</a:t>
            </a:r>
            <a:r>
              <a:rPr baseline="0" lang="en-US" altLang="zh-CN" sz="14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450" kern="0" spc="122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h+A[8]</a:t>
            </a:r>
            <a:r>
              <a:rPr baseline="0" lang="en-US" altLang="zh-CN" sz="14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4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store</a:t>
            </a:r>
            <a:r>
              <a:rPr baseline="0" lang="en-US" altLang="zh-CN" sz="14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A[12]</a:t>
            </a:r>
          </a:p>
        </p:txBody>
      </p:sp>
      <p:sp>
        <p:nvSpPr>
          <p:cNvPr id="1096" name="TextBox1096"/>
          <p:cNvSpPr txBox="1"/>
          <p:nvPr/>
        </p:nvSpPr>
        <p:spPr>
          <a:xfrm>
            <a:off x="6056630" y="4190550"/>
            <a:ext cx="1077977" cy="5834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49860" marR="0" indent="-149860" eaLnBrk="0">
              <a:lnSpc>
                <a:spcPct val="132040"/>
              </a:lnSpc>
            </a:pPr>
            <a:r>
              <a:rPr lang="en-US" altLang="zh-CN" sz="1450" kern="0" spc="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baseline="0" lang="en-US" altLang="zh-CN" sz="1450" kern="0" spc="8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  <a:r>
              <a:rPr baseline="0" lang="en-US" altLang="zh-CN" sz="14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14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</p:txBody>
      </p:sp>
    </p:spTree>
    <p:extLst>
      <p:ext uri="{0FD279EA-1BAE-4CD1-2F41-4CCB02FB1586}"/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26"/>
          <p:cNvSpPr txBox="1"/>
          <p:nvPr/>
        </p:nvSpPr>
        <p:spPr>
          <a:xfrm>
            <a:off x="579120" y="1653030"/>
            <a:ext cx="4077335" cy="385097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01955" marR="0" indent="0" eaLnBrk="0">
              <a:lnSpc>
                <a:spcPct val="103900"/>
              </a:lnSpc>
            </a:pP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经典的“</a:t>
            </a:r>
            <a:r>
              <a:rPr baseline="0" lang="en-US" altLang="zh-CN" sz="23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hello.c</a:t>
            </a:r>
            <a:r>
              <a:rPr baseline="0" lang="en-US" altLang="zh-CN" sz="23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”C-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源程序</a:t>
            </a:r>
          </a:p>
          <a:p>
            <a:pPr marL="0" marR="0" indent="0" eaLnBrk="0">
              <a:lnSpc>
                <a:spcPct val="16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#include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&lt;stdio.h&gt;</a:t>
            </a:r>
          </a:p>
          <a:p>
            <a:pPr marL="0" marR="0" indent="0" eaLnBrk="0">
              <a:lnSpc>
                <a:spcPct val="14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main()</a:t>
            </a:r>
          </a:p>
          <a:p>
            <a:pPr marL="0" marR="0" indent="0" eaLnBrk="0">
              <a:lnSpc>
                <a:spcPct val="14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</a:p>
          <a:p>
            <a:pPr marL="0" marR="0" indent="0" eaLnBrk="0">
              <a:lnSpc>
                <a:spcPct val="14333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printf("hello,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world\n");</a:t>
            </a:r>
          </a:p>
          <a:p>
            <a:pPr marL="0" marR="0" indent="0" eaLnBrk="0">
              <a:lnSpc>
                <a:spcPct val="16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131570" marR="267970" indent="0" eaLnBrk="0">
              <a:lnSpc>
                <a:spcPct val="111524"/>
              </a:lnSpc>
            </a:pPr>
            <a:r>
              <a:rPr lang="en-US" altLang="zh-CN" sz="2350" kern="0" spc="355" baseline="0" noProof="0" dirty="0" smtClean="0">
                <a:solidFill>
                  <a:srgbClr val="CC33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程序的功</a:t>
            </a:r>
            <a:r>
              <a:rPr lang="en-US" altLang="zh-CN" sz="2350" kern="0" spc="350" baseline="0" noProof="0" dirty="0" smtClean="0">
                <a:solidFill>
                  <a:srgbClr val="CC33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能是：</a:t>
            </a:r>
            <a:r>
              <a:rPr baseline="0" lang="en-US" altLang="zh-CN" sz="23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CC33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输</a:t>
            </a:r>
            <a:r>
              <a:rPr lang="en-US" altLang="zh-CN" sz="2350" kern="0" spc="0" baseline="0" noProof="0" dirty="0" smtClean="0">
                <a:solidFill>
                  <a:srgbClr val="CC33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出“</a:t>
            </a:r>
            <a:r>
              <a:rPr lang="en-US" altLang="zh-CN" sz="2350" kern="0" spc="0" baseline="0" b="1" noProof="0" dirty="0" smtClean="0">
                <a:solidFill>
                  <a:srgbClr val="CC33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hello,world”</a:t>
            </a:r>
          </a:p>
        </p:txBody>
      </p:sp>
      <p:pic>
        <p:nvPicPr>
          <p:cNvPr id="27" name="8E7F682F-4172-4CD1-D01A-379463EEED88"/>
          <p:cNvPicPr>
            <a:picLocks noChangeAspect="1"/>
          </p:cNvPicPr>
          <p:nvPr/>
        </p:nvPicPr>
        <p:blipFill>
          <a:blip r:embed="rId2" cstate="print">
            <a:extLst>
              <a:ext uri="{8D289580-9079-4F31-07D2-197DF792802F}"/>
            </a:extLst>
          </a:blip>
          <a:srcRect/>
          <a:stretch>
            <a:fillRect/>
          </a:stretch>
        </p:blipFill>
        <p:spPr>
          <a:xfrm>
            <a:off x="4841202" y="5079835"/>
            <a:ext cx="4724400" cy="962025"/>
          </a:xfrm>
          <a:prstGeom prst="rect">
            <a:avLst/>
          </a:prstGeom>
        </p:spPr>
      </p:pic>
      <p:sp>
        <p:nvSpPr>
          <p:cNvPr id="28" name="VectorPath 28"/>
          <p:cNvSpPr/>
          <p:nvPr/>
        </p:nvSpPr>
        <p:spPr>
          <a:xfrm>
            <a:off x="8922310" y="5671223"/>
            <a:ext cx="61900" cy="61900"/>
          </a:xfrm>
          <a:custGeom>
            <a:rect l="l" t="t" r="r" b="b"/>
            <a:pathLst>
              <a:path w="61900" h="61900">
                <a:moveTo>
                  <a:pt x="34100" y="153"/>
                </a:moveTo>
                <a:lnTo>
                  <a:pt x="37174" y="623"/>
                </a:lnTo>
                <a:lnTo>
                  <a:pt x="40145" y="1384"/>
                </a:lnTo>
                <a:lnTo>
                  <a:pt x="42990" y="2426"/>
                </a:lnTo>
                <a:lnTo>
                  <a:pt x="45695" y="3734"/>
                </a:lnTo>
                <a:lnTo>
                  <a:pt x="48247" y="5283"/>
                </a:lnTo>
                <a:lnTo>
                  <a:pt x="50636" y="7062"/>
                </a:lnTo>
                <a:lnTo>
                  <a:pt x="52833" y="9068"/>
                </a:lnTo>
                <a:lnTo>
                  <a:pt x="54825" y="11265"/>
                </a:lnTo>
                <a:lnTo>
                  <a:pt x="56604" y="13640"/>
                </a:lnTo>
                <a:lnTo>
                  <a:pt x="58153" y="16192"/>
                </a:lnTo>
                <a:lnTo>
                  <a:pt x="59461" y="18898"/>
                </a:lnTo>
                <a:lnTo>
                  <a:pt x="60503" y="21743"/>
                </a:lnTo>
                <a:lnTo>
                  <a:pt x="61264" y="24714"/>
                </a:lnTo>
                <a:lnTo>
                  <a:pt x="61735" y="27788"/>
                </a:lnTo>
                <a:lnTo>
                  <a:pt x="61900" y="30950"/>
                </a:lnTo>
                <a:lnTo>
                  <a:pt x="61735" y="34100"/>
                </a:lnTo>
                <a:lnTo>
                  <a:pt x="61264" y="37173"/>
                </a:lnTo>
                <a:lnTo>
                  <a:pt x="60503" y="40145"/>
                </a:lnTo>
                <a:lnTo>
                  <a:pt x="59461" y="42990"/>
                </a:lnTo>
                <a:lnTo>
                  <a:pt x="58153" y="45708"/>
                </a:lnTo>
                <a:lnTo>
                  <a:pt x="56604" y="48260"/>
                </a:lnTo>
                <a:lnTo>
                  <a:pt x="54825" y="50635"/>
                </a:lnTo>
                <a:lnTo>
                  <a:pt x="52833" y="52832"/>
                </a:lnTo>
                <a:lnTo>
                  <a:pt x="50636" y="54826"/>
                </a:lnTo>
                <a:lnTo>
                  <a:pt x="48247" y="56604"/>
                </a:lnTo>
                <a:lnTo>
                  <a:pt x="45695" y="58153"/>
                </a:lnTo>
                <a:lnTo>
                  <a:pt x="42990" y="59461"/>
                </a:lnTo>
                <a:lnTo>
                  <a:pt x="40145" y="60503"/>
                </a:lnTo>
                <a:lnTo>
                  <a:pt x="37174" y="61265"/>
                </a:lnTo>
                <a:lnTo>
                  <a:pt x="34100" y="61735"/>
                </a:lnTo>
                <a:lnTo>
                  <a:pt x="30950" y="61900"/>
                </a:lnTo>
                <a:lnTo>
                  <a:pt x="27788" y="61735"/>
                </a:lnTo>
                <a:lnTo>
                  <a:pt x="24715" y="61265"/>
                </a:lnTo>
                <a:lnTo>
                  <a:pt x="21742" y="60503"/>
                </a:lnTo>
                <a:lnTo>
                  <a:pt x="18899" y="59461"/>
                </a:lnTo>
                <a:lnTo>
                  <a:pt x="16192" y="58153"/>
                </a:lnTo>
                <a:lnTo>
                  <a:pt x="13639" y="56604"/>
                </a:lnTo>
                <a:lnTo>
                  <a:pt x="11253" y="54826"/>
                </a:lnTo>
                <a:lnTo>
                  <a:pt x="9068" y="52832"/>
                </a:lnTo>
                <a:lnTo>
                  <a:pt x="7061" y="50635"/>
                </a:lnTo>
                <a:lnTo>
                  <a:pt x="5283" y="48260"/>
                </a:lnTo>
                <a:lnTo>
                  <a:pt x="3734" y="45708"/>
                </a:lnTo>
                <a:lnTo>
                  <a:pt x="2426" y="42990"/>
                </a:lnTo>
                <a:lnTo>
                  <a:pt x="1384" y="40145"/>
                </a:lnTo>
                <a:lnTo>
                  <a:pt x="622" y="37173"/>
                </a:lnTo>
                <a:lnTo>
                  <a:pt x="153" y="34100"/>
                </a:lnTo>
                <a:lnTo>
                  <a:pt x="0" y="30950"/>
                </a:lnTo>
                <a:lnTo>
                  <a:pt x="153" y="27788"/>
                </a:lnTo>
                <a:lnTo>
                  <a:pt x="622" y="24714"/>
                </a:lnTo>
                <a:lnTo>
                  <a:pt x="1384" y="21743"/>
                </a:lnTo>
                <a:lnTo>
                  <a:pt x="2426" y="18898"/>
                </a:lnTo>
                <a:lnTo>
                  <a:pt x="3734" y="16192"/>
                </a:lnTo>
                <a:lnTo>
                  <a:pt x="5283" y="13640"/>
                </a:lnTo>
                <a:lnTo>
                  <a:pt x="7061" y="11265"/>
                </a:lnTo>
                <a:lnTo>
                  <a:pt x="9068" y="9068"/>
                </a:lnTo>
                <a:lnTo>
                  <a:pt x="11253" y="7062"/>
                </a:lnTo>
                <a:lnTo>
                  <a:pt x="13639" y="5283"/>
                </a:lnTo>
                <a:lnTo>
                  <a:pt x="16192" y="3734"/>
                </a:lnTo>
                <a:lnTo>
                  <a:pt x="18899" y="2426"/>
                </a:lnTo>
                <a:lnTo>
                  <a:pt x="21742" y="1384"/>
                </a:lnTo>
                <a:lnTo>
                  <a:pt x="24715" y="623"/>
                </a:lnTo>
                <a:lnTo>
                  <a:pt x="27788" y="153"/>
                </a:lnTo>
                <a:lnTo>
                  <a:pt x="30950" y="0"/>
                </a:lnTo>
                <a:moveTo>
                  <a:pt x="28830" y="9637"/>
                </a:moveTo>
                <a:lnTo>
                  <a:pt x="26568" y="9981"/>
                </a:lnTo>
                <a:lnTo>
                  <a:pt x="24603" y="10487"/>
                </a:lnTo>
                <a:lnTo>
                  <a:pt x="22640" y="11200"/>
                </a:lnTo>
                <a:lnTo>
                  <a:pt x="20783" y="12098"/>
                </a:lnTo>
                <a:lnTo>
                  <a:pt x="18990" y="13184"/>
                </a:lnTo>
                <a:lnTo>
                  <a:pt x="17407" y="14360"/>
                </a:lnTo>
                <a:lnTo>
                  <a:pt x="15734" y="15873"/>
                </a:lnTo>
                <a:lnTo>
                  <a:pt x="14421" y="17325"/>
                </a:lnTo>
                <a:lnTo>
                  <a:pt x="13180" y="18997"/>
                </a:lnTo>
                <a:lnTo>
                  <a:pt x="12140" y="20695"/>
                </a:lnTo>
                <a:lnTo>
                  <a:pt x="11198" y="22646"/>
                </a:lnTo>
                <a:lnTo>
                  <a:pt x="10491" y="24592"/>
                </a:lnTo>
                <a:lnTo>
                  <a:pt x="9978" y="26583"/>
                </a:lnTo>
                <a:lnTo>
                  <a:pt x="9641" y="28737"/>
                </a:lnTo>
                <a:lnTo>
                  <a:pt x="9537" y="30950"/>
                </a:lnTo>
                <a:lnTo>
                  <a:pt x="9641" y="33163"/>
                </a:lnTo>
                <a:lnTo>
                  <a:pt x="9977" y="35314"/>
                </a:lnTo>
                <a:lnTo>
                  <a:pt x="10500" y="37333"/>
                </a:lnTo>
                <a:lnTo>
                  <a:pt x="11197" y="39240"/>
                </a:lnTo>
                <a:lnTo>
                  <a:pt x="12143" y="41211"/>
                </a:lnTo>
                <a:lnTo>
                  <a:pt x="13180" y="42903"/>
                </a:lnTo>
                <a:lnTo>
                  <a:pt x="14416" y="44569"/>
                </a:lnTo>
                <a:lnTo>
                  <a:pt x="15791" y="46078"/>
                </a:lnTo>
                <a:lnTo>
                  <a:pt x="17338" y="47478"/>
                </a:lnTo>
                <a:lnTo>
                  <a:pt x="18998" y="48720"/>
                </a:lnTo>
                <a:lnTo>
                  <a:pt x="20772" y="49796"/>
                </a:lnTo>
                <a:lnTo>
                  <a:pt x="22635" y="50686"/>
                </a:lnTo>
                <a:lnTo>
                  <a:pt x="24598" y="51399"/>
                </a:lnTo>
                <a:lnTo>
                  <a:pt x="26689" y="51938"/>
                </a:lnTo>
                <a:lnTo>
                  <a:pt x="28718" y="52246"/>
                </a:lnTo>
                <a:lnTo>
                  <a:pt x="30950" y="52362"/>
                </a:lnTo>
                <a:lnTo>
                  <a:pt x="33165" y="52247"/>
                </a:lnTo>
                <a:lnTo>
                  <a:pt x="35208" y="51938"/>
                </a:lnTo>
                <a:lnTo>
                  <a:pt x="37330" y="51388"/>
                </a:lnTo>
                <a:lnTo>
                  <a:pt x="39248" y="50688"/>
                </a:lnTo>
                <a:lnTo>
                  <a:pt x="41132" y="49793"/>
                </a:lnTo>
                <a:lnTo>
                  <a:pt x="42889" y="48729"/>
                </a:lnTo>
                <a:lnTo>
                  <a:pt x="44609" y="47434"/>
                </a:lnTo>
                <a:lnTo>
                  <a:pt x="46085" y="46089"/>
                </a:lnTo>
                <a:lnTo>
                  <a:pt x="47473" y="44567"/>
                </a:lnTo>
                <a:lnTo>
                  <a:pt x="48723" y="42897"/>
                </a:lnTo>
                <a:lnTo>
                  <a:pt x="49791" y="41136"/>
                </a:lnTo>
                <a:lnTo>
                  <a:pt x="50688" y="39248"/>
                </a:lnTo>
                <a:lnTo>
                  <a:pt x="51388" y="37333"/>
                </a:lnTo>
                <a:lnTo>
                  <a:pt x="51937" y="35210"/>
                </a:lnTo>
                <a:lnTo>
                  <a:pt x="52246" y="33165"/>
                </a:lnTo>
                <a:lnTo>
                  <a:pt x="52362" y="30950"/>
                </a:lnTo>
                <a:lnTo>
                  <a:pt x="52246" y="28735"/>
                </a:lnTo>
                <a:lnTo>
                  <a:pt x="51937" y="26688"/>
                </a:lnTo>
                <a:lnTo>
                  <a:pt x="51397" y="24592"/>
                </a:lnTo>
                <a:lnTo>
                  <a:pt x="50687" y="22637"/>
                </a:lnTo>
                <a:lnTo>
                  <a:pt x="49795" y="20772"/>
                </a:lnTo>
                <a:lnTo>
                  <a:pt x="48723" y="19002"/>
                </a:lnTo>
                <a:lnTo>
                  <a:pt x="47468" y="17326"/>
                </a:lnTo>
                <a:lnTo>
                  <a:pt x="46145" y="15865"/>
                </a:lnTo>
                <a:lnTo>
                  <a:pt x="44539" y="14403"/>
                </a:lnTo>
                <a:lnTo>
                  <a:pt x="42896" y="13176"/>
                </a:lnTo>
                <a:lnTo>
                  <a:pt x="41121" y="12101"/>
                </a:lnTo>
                <a:lnTo>
                  <a:pt x="39243" y="11198"/>
                </a:lnTo>
                <a:lnTo>
                  <a:pt x="37326" y="10497"/>
                </a:lnTo>
                <a:lnTo>
                  <a:pt x="35327" y="9980"/>
                </a:lnTo>
                <a:lnTo>
                  <a:pt x="33052" y="9636"/>
                </a:lnTo>
                <a:lnTo>
                  <a:pt x="30950" y="9536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pic>
        <p:nvPicPr>
          <p:cNvPr id="29" name="CE9D582F-A850-49B3-1AFF-F76B36019D2D"/>
          <p:cNvPicPr>
            <a:picLocks noChangeAspect="1"/>
          </p:cNvPicPr>
          <p:nvPr/>
        </p:nvPicPr>
        <p:blipFill>
          <a:blip r:embed="rId3" cstate="print">
            <a:extLst>
              <a:ext uri="{A63CCF1F-1778-4198-CDD4-F141FC525105}"/>
            </a:extLst>
          </a:blip>
          <a:srcRect/>
          <a:stretch>
            <a:fillRect/>
          </a:stretch>
        </p:blipFill>
        <p:spPr>
          <a:xfrm>
            <a:off x="5084127" y="5128159"/>
            <a:ext cx="4333875" cy="819150"/>
          </a:xfrm>
          <a:prstGeom prst="rect">
            <a:avLst/>
          </a:prstGeom>
        </p:spPr>
      </p:pic>
      <p:sp>
        <p:nvSpPr>
          <p:cNvPr id="30" name="VectorPath 30"/>
          <p:cNvSpPr/>
          <p:nvPr/>
        </p:nvSpPr>
        <p:spPr>
          <a:xfrm>
            <a:off x="4710113" y="2400300"/>
            <a:ext cx="5381625" cy="2070735"/>
          </a:xfrm>
          <a:custGeom>
            <a:rect l="l" t="t" r="r" b="b"/>
            <a:pathLst>
              <a:path w="5381625" h="2070735">
                <a:moveTo>
                  <a:pt x="5381625" y="2070735"/>
                </a:moveTo>
                <a:lnTo>
                  <a:pt x="0" y="2070735"/>
                </a:lnTo>
                <a:lnTo>
                  <a:pt x="0" y="0"/>
                </a:lnTo>
                <a:lnTo>
                  <a:pt x="5381625" y="0"/>
                </a:lnTo>
                <a:moveTo>
                  <a:pt x="9525" y="9525"/>
                </a:moveTo>
                <a:lnTo>
                  <a:pt x="9525" y="2061210"/>
                </a:lnTo>
                <a:lnTo>
                  <a:pt x="5372101" y="2061210"/>
                </a:lnTo>
                <a:lnTo>
                  <a:pt x="5372101" y="9525"/>
                </a:lnTo>
              </a:path>
            </a:pathLst>
          </a:custGeom>
          <a:solidFill>
            <a:srgbClr val="000000">
              <a:alpha val="100000"/>
            </a:srgbClr>
          </a:solidFill>
        </p:spPr>
      </p:sp>
      <p:sp>
        <p:nvSpPr>
          <p:cNvPr id="31" name="TextBox31"/>
          <p:cNvSpPr txBox="1"/>
          <p:nvPr/>
        </p:nvSpPr>
        <p:spPr>
          <a:xfrm>
            <a:off x="4806315" y="1739708"/>
            <a:ext cx="5189061" cy="409726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91578" marR="0" indent="0" eaLnBrk="0">
              <a:lnSpc>
                <a:spcPct val="103900"/>
              </a:lnSpc>
            </a:pPr>
            <a:r>
              <a:rPr lang="en-US" altLang="zh-CN" sz="2350" kern="0" spc="-15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</a:t>
            </a:r>
            <a:r>
              <a:rPr lang="en-US" altLang="zh-CN" sz="235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ello.c</a:t>
            </a:r>
            <a:r>
              <a:rPr lang="en-US" altLang="zh-CN" sz="2350" kern="0" spc="0" baseline="0" noProof="0" dirty="0" smtClean="0">
                <a:solidFill>
                  <a:srgbClr val="0D0D0D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</a:t>
            </a:r>
            <a:r>
              <a:rPr lang="en-US" altLang="zh-CN" sz="235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ASCII</a:t>
            </a:r>
            <a:r>
              <a:rPr lang="en-US" altLang="zh-CN" sz="2350" kern="0" spc="0" baseline="0" noProof="0" dirty="0" smtClean="0">
                <a:solidFill>
                  <a:srgbClr val="0D0D0D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文本表示</a:t>
            </a:r>
          </a:p>
          <a:p>
            <a:pPr marL="0" marR="0" indent="0" eaLnBrk="0">
              <a:lnSpc>
                <a:spcPct val="222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99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108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117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116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46</a:t>
            </a: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</a:t>
            </a: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116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109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97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123</a:t>
            </a: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105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116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108</a:t>
            </a:r>
          </a:p>
          <a:p>
            <a:pPr marL="0" marR="0" indent="0" eaLnBrk="0">
              <a:lnSpc>
                <a:spcPct val="97849"/>
              </a:lnSpc>
              <a:spcAft>
                <a:spcPts val="61"/>
              </a:spcAft>
            </a:pP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\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ED161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108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119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108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92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34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41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59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baseline="0" lang="en-US" altLang="zh-CN" sz="1550" kern="0" spc="-1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125</a:t>
            </a:r>
          </a:p>
          <a:p>
            <a:pPr marL="0" marR="0" indent="0" eaLnBrk="0">
              <a:lnSpc>
                <a:spcPct val="1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48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24090" marR="1429366" indent="-12700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D0D0D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不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能，需要转换为机器语言</a:t>
            </a:r>
            <a:r>
              <a:rPr baseline="0" lang="en-US" altLang="zh-CN" sz="200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代码!</a:t>
            </a:r>
            <a:r>
              <a:rPr baseline="0" lang="en-US" altLang="zh-CN" sz="200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即：编译、汇编等</a:t>
            </a:r>
          </a:p>
        </p:txBody>
      </p:sp>
      <p:grpSp>
        <p:nvGrpSpPr>
          <p:cNvPr id="32" name="Combination 32"/>
          <p:cNvGrpSpPr/>
          <p:nvPr/>
        </p:nvGrpSpPr>
        <p:grpSpPr>
          <a:xfrm>
            <a:off x="8157667" y="389242"/>
            <a:ext cx="3871239" cy="1491717"/>
            <a:chOff x="8157667" y="389242"/>
            <a:chExt cx="3871239" cy="1491717"/>
          </a:xfrm>
        </p:grpSpPr>
        <p:sp>
          <p:nvSpPr>
            <p:cNvPr id="33" name="VectorPath 33"/>
            <p:cNvSpPr/>
            <p:nvPr/>
          </p:nvSpPr>
          <p:spPr>
            <a:xfrm>
              <a:off x="8290053" y="389242"/>
              <a:ext cx="3738854" cy="1491717"/>
            </a:xfrm>
            <a:custGeom>
              <a:rect l="l" t="t" r="r" b="b"/>
              <a:pathLst>
                <a:path w="3738854" h="1491717">
                  <a:moveTo>
                    <a:pt x="340360" y="491630"/>
                  </a:moveTo>
                  <a:cubicBezTo>
                    <a:pt x="336626" y="477165"/>
                    <a:pt x="334835" y="462890"/>
                    <a:pt x="334835" y="448374"/>
                  </a:cubicBezTo>
                  <a:cubicBezTo>
                    <a:pt x="334835" y="273177"/>
                    <a:pt x="596150" y="131153"/>
                    <a:pt x="918502" y="131153"/>
                  </a:cubicBezTo>
                  <a:cubicBezTo>
                    <a:pt x="1026186" y="131153"/>
                    <a:pt x="1127061" y="147003"/>
                    <a:pt x="1213624" y="174638"/>
                  </a:cubicBezTo>
                  <a:cubicBezTo>
                    <a:pt x="1291134" y="95415"/>
                    <a:pt x="1444372" y="41504"/>
                    <a:pt x="1620761" y="41504"/>
                  </a:cubicBezTo>
                  <a:cubicBezTo>
                    <a:pt x="1746733" y="41504"/>
                    <a:pt x="1860906" y="68999"/>
                    <a:pt x="1944103" y="113576"/>
                  </a:cubicBezTo>
                  <a:cubicBezTo>
                    <a:pt x="2006016" y="46228"/>
                    <a:pt x="2133956" y="0"/>
                    <a:pt x="2281759" y="0"/>
                  </a:cubicBezTo>
                  <a:cubicBezTo>
                    <a:pt x="2404097" y="0"/>
                    <a:pt x="2512834" y="31674"/>
                    <a:pt x="2581770" y="80772"/>
                  </a:cubicBezTo>
                  <a:cubicBezTo>
                    <a:pt x="2658770" y="31560"/>
                    <a:pt x="2773667" y="318"/>
                    <a:pt x="2902001" y="318"/>
                  </a:cubicBezTo>
                  <a:cubicBezTo>
                    <a:pt x="3108427" y="318"/>
                    <a:pt x="3280055" y="81115"/>
                    <a:pt x="3315183" y="187490"/>
                  </a:cubicBezTo>
                  <a:cubicBezTo>
                    <a:pt x="3511004" y="216522"/>
                    <a:pt x="3654907" y="313995"/>
                    <a:pt x="3654907" y="429768"/>
                  </a:cubicBezTo>
                  <a:cubicBezTo>
                    <a:pt x="3654907" y="464934"/>
                    <a:pt x="3641636" y="498411"/>
                    <a:pt x="3617696" y="528752"/>
                  </a:cubicBezTo>
                  <a:cubicBezTo>
                    <a:pt x="3693680" y="582447"/>
                    <a:pt x="3738854" y="649669"/>
                    <a:pt x="3738854" y="722630"/>
                  </a:cubicBezTo>
                  <a:cubicBezTo>
                    <a:pt x="3738854" y="883082"/>
                    <a:pt x="3520364" y="1015810"/>
                    <a:pt x="3236443" y="1037692"/>
                  </a:cubicBezTo>
                  <a:cubicBezTo>
                    <a:pt x="3234272" y="1186663"/>
                    <a:pt x="3011246" y="1307059"/>
                    <a:pt x="2736456" y="1307059"/>
                  </a:cubicBezTo>
                  <a:cubicBezTo>
                    <a:pt x="2639187" y="1307059"/>
                    <a:pt x="2548408" y="1291984"/>
                    <a:pt x="2471623" y="1265886"/>
                  </a:cubicBezTo>
                  <a:cubicBezTo>
                    <a:pt x="2399004" y="1396606"/>
                    <a:pt x="2176361" y="1491717"/>
                    <a:pt x="1912963" y="1491717"/>
                  </a:cubicBezTo>
                  <a:cubicBezTo>
                    <a:pt x="1710703" y="1491717"/>
                    <a:pt x="1532472" y="1435634"/>
                    <a:pt x="1427772" y="1350442"/>
                  </a:cubicBezTo>
                  <a:cubicBezTo>
                    <a:pt x="1327328" y="1383449"/>
                    <a:pt x="1209687" y="1402423"/>
                    <a:pt x="1083907" y="1402423"/>
                  </a:cubicBezTo>
                  <a:cubicBezTo>
                    <a:pt x="836193" y="1402423"/>
                    <a:pt x="620014" y="1328801"/>
                    <a:pt x="504914" y="1219518"/>
                  </a:cubicBezTo>
                  <a:cubicBezTo>
                    <a:pt x="490385" y="1220432"/>
                    <a:pt x="475704" y="1220902"/>
                    <a:pt x="460832" y="1220902"/>
                  </a:cubicBezTo>
                  <a:cubicBezTo>
                    <a:pt x="252716" y="1220902"/>
                    <a:pt x="83998" y="1129437"/>
                    <a:pt x="83998" y="1016622"/>
                  </a:cubicBezTo>
                  <a:cubicBezTo>
                    <a:pt x="83998" y="962647"/>
                    <a:pt x="122631" y="913549"/>
                    <a:pt x="185712" y="877024"/>
                  </a:cubicBezTo>
                  <a:cubicBezTo>
                    <a:pt x="74587" y="841388"/>
                    <a:pt x="0" y="775411"/>
                    <a:pt x="0" y="699935"/>
                  </a:cubicBezTo>
                  <a:cubicBezTo>
                    <a:pt x="0" y="593713"/>
                    <a:pt x="147688" y="506337"/>
                    <a:pt x="337312" y="496202"/>
                  </a:cubicBezTo>
                  <a:lnTo>
                    <a:pt x="340360" y="49163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4" name="VectorPath 34"/>
            <p:cNvSpPr/>
            <p:nvPr/>
          </p:nvSpPr>
          <p:spPr>
            <a:xfrm>
              <a:off x="8157667" y="1392924"/>
              <a:ext cx="166421" cy="165684"/>
            </a:xfrm>
            <a:custGeom>
              <a:rect l="l" t="t" r="r" b="b"/>
              <a:pathLst>
                <a:path w="166421" h="165684">
                  <a:moveTo>
                    <a:pt x="166421" y="82309"/>
                  </a:moveTo>
                  <a:cubicBezTo>
                    <a:pt x="165684" y="128588"/>
                    <a:pt x="128601" y="165684"/>
                    <a:pt x="82841" y="165684"/>
                  </a:cubicBezTo>
                  <a:cubicBezTo>
                    <a:pt x="37097" y="165684"/>
                    <a:pt x="0" y="128588"/>
                    <a:pt x="0" y="82842"/>
                  </a:cubicBezTo>
                  <a:cubicBezTo>
                    <a:pt x="0" y="37084"/>
                    <a:pt x="37097" y="0"/>
                    <a:pt x="82841" y="0"/>
                  </a:cubicBezTo>
                  <a:cubicBezTo>
                    <a:pt x="128601" y="0"/>
                    <a:pt x="165684" y="37084"/>
                    <a:pt x="166421" y="8230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35" name="VectorPath 35"/>
            <p:cNvSpPr/>
            <p:nvPr/>
          </p:nvSpPr>
          <p:spPr>
            <a:xfrm>
              <a:off x="8265833" y="1324559"/>
              <a:ext cx="248755" cy="248526"/>
            </a:xfrm>
            <a:custGeom>
              <a:rect l="l" t="t" r="r" b="b"/>
              <a:pathLst>
                <a:path w="248755" h="248526">
                  <a:moveTo>
                    <a:pt x="248755" y="124765"/>
                  </a:moveTo>
                  <a:cubicBezTo>
                    <a:pt x="248527" y="192888"/>
                    <a:pt x="192887" y="248526"/>
                    <a:pt x="124258" y="248526"/>
                  </a:cubicBezTo>
                  <a:cubicBezTo>
                    <a:pt x="55627" y="248526"/>
                    <a:pt x="0" y="192888"/>
                    <a:pt x="0" y="124270"/>
                  </a:cubicBezTo>
                  <a:cubicBezTo>
                    <a:pt x="0" y="55639"/>
                    <a:pt x="55627" y="0"/>
                    <a:pt x="124258" y="0"/>
                  </a:cubicBezTo>
                  <a:cubicBezTo>
                    <a:pt x="192887" y="0"/>
                    <a:pt x="248527" y="55639"/>
                    <a:pt x="248755" y="124765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</p:grpSp>
      <p:pic>
        <p:nvPicPr>
          <p:cNvPr id="36" name="1826D2FF-D744-400F-E5C9-796EF1C2C198"/>
          <p:cNvPicPr>
            <a:picLocks noChangeAspect="1"/>
          </p:cNvPicPr>
          <p:nvPr/>
        </p:nvPicPr>
        <p:blipFill>
          <a:blip r:embed="rId4" cstate="print">
            <a:extLst>
              <a:ext uri="{5ADADF1D-EA74-45A7-4CE4-B3CFC34B1233}"/>
            </a:extLst>
          </a:blip>
          <a:srcRect/>
          <a:stretch>
            <a:fillRect/>
          </a:stretch>
        </p:blipFill>
        <p:spPr>
          <a:xfrm>
            <a:off x="8285277" y="384480"/>
            <a:ext cx="3762375" cy="1504950"/>
          </a:xfrm>
          <a:prstGeom prst="rect">
            <a:avLst/>
          </a:prstGeom>
        </p:spPr>
      </p:pic>
      <p:sp>
        <p:nvSpPr>
          <p:cNvPr id="37" name="VectorPath 37"/>
          <p:cNvSpPr/>
          <p:nvPr/>
        </p:nvSpPr>
        <p:spPr>
          <a:xfrm>
            <a:off x="8126273" y="1441831"/>
            <a:ext cx="92380" cy="92380"/>
          </a:xfrm>
          <a:custGeom>
            <a:rect l="l" t="t" r="r" b="b"/>
            <a:pathLst>
              <a:path w="92380" h="92380">
                <a:moveTo>
                  <a:pt x="50902" y="241"/>
                </a:moveTo>
                <a:lnTo>
                  <a:pt x="55487" y="940"/>
                </a:lnTo>
                <a:lnTo>
                  <a:pt x="59919" y="2070"/>
                </a:lnTo>
                <a:lnTo>
                  <a:pt x="64174" y="3632"/>
                </a:lnTo>
                <a:lnTo>
                  <a:pt x="68212" y="5575"/>
                </a:lnTo>
                <a:lnTo>
                  <a:pt x="72010" y="7887"/>
                </a:lnTo>
                <a:lnTo>
                  <a:pt x="75565" y="10554"/>
                </a:lnTo>
                <a:lnTo>
                  <a:pt x="78854" y="13526"/>
                </a:lnTo>
                <a:lnTo>
                  <a:pt x="81826" y="16802"/>
                </a:lnTo>
                <a:lnTo>
                  <a:pt x="84480" y="20358"/>
                </a:lnTo>
                <a:lnTo>
                  <a:pt x="86804" y="24168"/>
                </a:lnTo>
                <a:lnTo>
                  <a:pt x="88747" y="28207"/>
                </a:lnTo>
                <a:lnTo>
                  <a:pt x="90298" y="32461"/>
                </a:lnTo>
                <a:lnTo>
                  <a:pt x="91440" y="36881"/>
                </a:lnTo>
                <a:lnTo>
                  <a:pt x="92138" y="41478"/>
                </a:lnTo>
                <a:lnTo>
                  <a:pt x="92380" y="46190"/>
                </a:lnTo>
                <a:lnTo>
                  <a:pt x="92138" y="50902"/>
                </a:lnTo>
                <a:lnTo>
                  <a:pt x="91440" y="55486"/>
                </a:lnTo>
                <a:lnTo>
                  <a:pt x="90298" y="59918"/>
                </a:lnTo>
                <a:lnTo>
                  <a:pt x="88747" y="64173"/>
                </a:lnTo>
                <a:lnTo>
                  <a:pt x="86804" y="68212"/>
                </a:lnTo>
                <a:lnTo>
                  <a:pt x="84480" y="72022"/>
                </a:lnTo>
                <a:lnTo>
                  <a:pt x="81826" y="75565"/>
                </a:lnTo>
                <a:lnTo>
                  <a:pt x="78854" y="78854"/>
                </a:lnTo>
                <a:lnTo>
                  <a:pt x="75565" y="81826"/>
                </a:lnTo>
                <a:lnTo>
                  <a:pt x="72010" y="84481"/>
                </a:lnTo>
                <a:lnTo>
                  <a:pt x="68212" y="86804"/>
                </a:lnTo>
                <a:lnTo>
                  <a:pt x="64174" y="88748"/>
                </a:lnTo>
                <a:lnTo>
                  <a:pt x="59919" y="90297"/>
                </a:lnTo>
                <a:lnTo>
                  <a:pt x="55487" y="91440"/>
                </a:lnTo>
                <a:lnTo>
                  <a:pt x="50902" y="92139"/>
                </a:lnTo>
                <a:lnTo>
                  <a:pt x="46189" y="92380"/>
                </a:lnTo>
                <a:lnTo>
                  <a:pt x="41478" y="92139"/>
                </a:lnTo>
                <a:lnTo>
                  <a:pt x="36881" y="91440"/>
                </a:lnTo>
                <a:lnTo>
                  <a:pt x="32448" y="90297"/>
                </a:lnTo>
                <a:lnTo>
                  <a:pt x="28207" y="88748"/>
                </a:lnTo>
                <a:lnTo>
                  <a:pt x="24168" y="86804"/>
                </a:lnTo>
                <a:lnTo>
                  <a:pt x="20358" y="84481"/>
                </a:lnTo>
                <a:lnTo>
                  <a:pt x="16802" y="81826"/>
                </a:lnTo>
                <a:lnTo>
                  <a:pt x="13526" y="78854"/>
                </a:lnTo>
                <a:lnTo>
                  <a:pt x="10554" y="75565"/>
                </a:lnTo>
                <a:lnTo>
                  <a:pt x="7887" y="72022"/>
                </a:lnTo>
                <a:lnTo>
                  <a:pt x="5575" y="68212"/>
                </a:lnTo>
                <a:lnTo>
                  <a:pt x="3632" y="64173"/>
                </a:lnTo>
                <a:lnTo>
                  <a:pt x="2070" y="59918"/>
                </a:lnTo>
                <a:lnTo>
                  <a:pt x="940" y="55486"/>
                </a:lnTo>
                <a:lnTo>
                  <a:pt x="241" y="50902"/>
                </a:lnTo>
                <a:lnTo>
                  <a:pt x="0" y="46190"/>
                </a:lnTo>
                <a:lnTo>
                  <a:pt x="241" y="41478"/>
                </a:lnTo>
                <a:lnTo>
                  <a:pt x="940" y="36881"/>
                </a:lnTo>
                <a:lnTo>
                  <a:pt x="2070" y="32461"/>
                </a:lnTo>
                <a:lnTo>
                  <a:pt x="3632" y="28207"/>
                </a:lnTo>
                <a:lnTo>
                  <a:pt x="5575" y="24168"/>
                </a:lnTo>
                <a:lnTo>
                  <a:pt x="7887" y="20358"/>
                </a:lnTo>
                <a:lnTo>
                  <a:pt x="10554" y="16802"/>
                </a:lnTo>
                <a:lnTo>
                  <a:pt x="13526" y="13526"/>
                </a:lnTo>
                <a:lnTo>
                  <a:pt x="16802" y="10554"/>
                </a:lnTo>
                <a:lnTo>
                  <a:pt x="20358" y="7887"/>
                </a:lnTo>
                <a:lnTo>
                  <a:pt x="24168" y="5575"/>
                </a:lnTo>
                <a:lnTo>
                  <a:pt x="28207" y="3632"/>
                </a:lnTo>
                <a:lnTo>
                  <a:pt x="32448" y="2070"/>
                </a:lnTo>
                <a:lnTo>
                  <a:pt x="36881" y="940"/>
                </a:lnTo>
                <a:lnTo>
                  <a:pt x="41478" y="241"/>
                </a:lnTo>
                <a:lnTo>
                  <a:pt x="46189" y="0"/>
                </a:lnTo>
                <a:moveTo>
                  <a:pt x="42411" y="9730"/>
                </a:moveTo>
                <a:lnTo>
                  <a:pt x="38858" y="10267"/>
                </a:lnTo>
                <a:lnTo>
                  <a:pt x="35300" y="11176"/>
                </a:lnTo>
                <a:lnTo>
                  <a:pt x="31962" y="12400"/>
                </a:lnTo>
                <a:lnTo>
                  <a:pt x="28751" y="13944"/>
                </a:lnTo>
                <a:lnTo>
                  <a:pt x="25718" y="15782"/>
                </a:lnTo>
                <a:lnTo>
                  <a:pt x="22893" y="17885"/>
                </a:lnTo>
                <a:lnTo>
                  <a:pt x="20271" y="20270"/>
                </a:lnTo>
                <a:lnTo>
                  <a:pt x="17888" y="22891"/>
                </a:lnTo>
                <a:lnTo>
                  <a:pt x="15776" y="25726"/>
                </a:lnTo>
                <a:lnTo>
                  <a:pt x="13984" y="28665"/>
                </a:lnTo>
                <a:lnTo>
                  <a:pt x="12436" y="31862"/>
                </a:lnTo>
                <a:lnTo>
                  <a:pt x="11172" y="35313"/>
                </a:lnTo>
                <a:lnTo>
                  <a:pt x="10267" y="38856"/>
                </a:lnTo>
                <a:lnTo>
                  <a:pt x="9730" y="42410"/>
                </a:lnTo>
                <a:lnTo>
                  <a:pt x="9537" y="46189"/>
                </a:lnTo>
                <a:lnTo>
                  <a:pt x="9730" y="49976"/>
                </a:lnTo>
                <a:lnTo>
                  <a:pt x="10266" y="53523"/>
                </a:lnTo>
                <a:lnTo>
                  <a:pt x="11181" y="57093"/>
                </a:lnTo>
                <a:lnTo>
                  <a:pt x="12455" y="60556"/>
                </a:lnTo>
                <a:lnTo>
                  <a:pt x="13984" y="63715"/>
                </a:lnTo>
                <a:lnTo>
                  <a:pt x="15776" y="66654"/>
                </a:lnTo>
                <a:lnTo>
                  <a:pt x="17837" y="69420"/>
                </a:lnTo>
                <a:lnTo>
                  <a:pt x="20275" y="72113"/>
                </a:lnTo>
                <a:lnTo>
                  <a:pt x="22820" y="74427"/>
                </a:lnTo>
                <a:lnTo>
                  <a:pt x="25723" y="76601"/>
                </a:lnTo>
                <a:lnTo>
                  <a:pt x="28751" y="78436"/>
                </a:lnTo>
                <a:lnTo>
                  <a:pt x="31962" y="79980"/>
                </a:lnTo>
                <a:lnTo>
                  <a:pt x="35302" y="81204"/>
                </a:lnTo>
                <a:lnTo>
                  <a:pt x="38741" y="82083"/>
                </a:lnTo>
                <a:lnTo>
                  <a:pt x="42420" y="82651"/>
                </a:lnTo>
                <a:lnTo>
                  <a:pt x="46189" y="82843"/>
                </a:lnTo>
                <a:lnTo>
                  <a:pt x="49967" y="82650"/>
                </a:lnTo>
                <a:lnTo>
                  <a:pt x="53638" y="82083"/>
                </a:lnTo>
                <a:lnTo>
                  <a:pt x="57098" y="81196"/>
                </a:lnTo>
                <a:lnTo>
                  <a:pt x="60459" y="79959"/>
                </a:lnTo>
                <a:lnTo>
                  <a:pt x="63623" y="78439"/>
                </a:lnTo>
                <a:lnTo>
                  <a:pt x="66656" y="76601"/>
                </a:lnTo>
                <a:lnTo>
                  <a:pt x="69497" y="74474"/>
                </a:lnTo>
                <a:lnTo>
                  <a:pt x="72041" y="72170"/>
                </a:lnTo>
                <a:lnTo>
                  <a:pt x="74482" y="69487"/>
                </a:lnTo>
                <a:lnTo>
                  <a:pt x="76597" y="66663"/>
                </a:lnTo>
                <a:lnTo>
                  <a:pt x="78439" y="63622"/>
                </a:lnTo>
                <a:lnTo>
                  <a:pt x="79959" y="60459"/>
                </a:lnTo>
                <a:lnTo>
                  <a:pt x="81183" y="57102"/>
                </a:lnTo>
                <a:lnTo>
                  <a:pt x="82084" y="53629"/>
                </a:lnTo>
                <a:lnTo>
                  <a:pt x="82648" y="49972"/>
                </a:lnTo>
                <a:lnTo>
                  <a:pt x="82842" y="46189"/>
                </a:lnTo>
                <a:lnTo>
                  <a:pt x="82650" y="42414"/>
                </a:lnTo>
                <a:lnTo>
                  <a:pt x="82084" y="38749"/>
                </a:lnTo>
                <a:lnTo>
                  <a:pt x="81193" y="35305"/>
                </a:lnTo>
                <a:lnTo>
                  <a:pt x="79977" y="31957"/>
                </a:lnTo>
                <a:lnTo>
                  <a:pt x="78439" y="28758"/>
                </a:lnTo>
                <a:lnTo>
                  <a:pt x="76597" y="25717"/>
                </a:lnTo>
                <a:lnTo>
                  <a:pt x="74431" y="22826"/>
                </a:lnTo>
                <a:lnTo>
                  <a:pt x="72044" y="20212"/>
                </a:lnTo>
                <a:lnTo>
                  <a:pt x="69422" y="17838"/>
                </a:lnTo>
                <a:lnTo>
                  <a:pt x="66662" y="15782"/>
                </a:lnTo>
                <a:lnTo>
                  <a:pt x="63623" y="13941"/>
                </a:lnTo>
                <a:lnTo>
                  <a:pt x="60459" y="12421"/>
                </a:lnTo>
                <a:lnTo>
                  <a:pt x="57100" y="11184"/>
                </a:lnTo>
                <a:lnTo>
                  <a:pt x="53522" y="10267"/>
                </a:lnTo>
                <a:lnTo>
                  <a:pt x="49976" y="9731"/>
                </a:lnTo>
                <a:lnTo>
                  <a:pt x="46189" y="9537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pic>
        <p:nvPicPr>
          <p:cNvPr id="38" name="0A656A6D-314B-42E1-47BC-7CEBC2C497EE"/>
          <p:cNvPicPr>
            <a:picLocks noChangeAspect="1"/>
          </p:cNvPicPr>
          <p:nvPr/>
        </p:nvPicPr>
        <p:blipFill>
          <a:blip r:embed="rId5" cstate="print">
            <a:extLst>
              <a:ext uri="{B00785D4-CE3A-4727-5E8D-24C4CEE40F91}"/>
            </a:extLst>
          </a:blip>
          <a:srcRect/>
          <a:stretch>
            <a:fillRect/>
          </a:stretch>
        </p:blipFill>
        <p:spPr>
          <a:xfrm>
            <a:off x="8152905" y="461353"/>
            <a:ext cx="3771900" cy="1285875"/>
          </a:xfrm>
          <a:prstGeom prst="rect">
            <a:avLst/>
          </a:prstGeom>
        </p:spPr>
      </p:pic>
      <p:sp>
        <p:nvSpPr>
          <p:cNvPr id="39" name="TextBox39"/>
          <p:cNvSpPr txBox="1"/>
          <p:nvPr/>
        </p:nvSpPr>
        <p:spPr>
          <a:xfrm>
            <a:off x="2550795" y="501844"/>
            <a:ext cx="5283835" cy="48741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kern="0" spc="-25" baseline="0" b="1" noProof="0" dirty="0" smtClean="0">
                <a:solidFill>
                  <a:srgbClr val="01116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一个典型程序的</a:t>
            </a:r>
            <a:r>
              <a:rPr lang="en-US" altLang="zh-CN" sz="3200" kern="0" spc="0" baseline="0" b="1" noProof="0" dirty="0" smtClean="0">
                <a:solidFill>
                  <a:srgbClr val="01116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转换处理过程</a:t>
            </a:r>
          </a:p>
        </p:txBody>
      </p:sp>
      <p:sp>
        <p:nvSpPr>
          <p:cNvPr id="40" name="TextBox40"/>
          <p:cNvSpPr txBox="1"/>
          <p:nvPr/>
        </p:nvSpPr>
        <p:spPr>
          <a:xfrm>
            <a:off x="8987410" y="659023"/>
            <a:ext cx="2078990" cy="9142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tabLst>
                <a:tab pos="911861" algn="l"/>
              </a:tabLst>
            </a:pPr>
            <a:r>
              <a:rPr lang="en-US" altLang="zh-CN" sz="2000" kern="0" spc="-15" baseline="0" noProof="0" dirty="0" smtClean="0">
                <a:solidFill>
                  <a:srgbClr val="ED161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计</a:t>
            </a:r>
            <a:r>
              <a:rPr lang="en-US" altLang="zh-CN" sz="2000" kern="0" spc="0" baseline="0" noProof="0" dirty="0" smtClean="0">
                <a:solidFill>
                  <a:srgbClr val="ED161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算机能够直接识</a:t>
            </a:r>
            <a:r>
              <a:rPr baseline="0" lang="en-US" altLang="zh-CN" sz="200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000" kern="0" spc="5" baseline="0" noProof="0" dirty="0" smtClean="0">
                <a:solidFill>
                  <a:srgbClr val="ED161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别</a:t>
            </a:r>
            <a:r>
              <a:rPr lang="en-US" altLang="zh-CN" sz="2000" kern="0" spc="5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llo.c</a:t>
            </a:r>
            <a:r>
              <a:rPr lang="en-US" altLang="zh-CN" sz="2000" kern="0" spc="0" baseline="0" noProof="0" dirty="0" smtClean="0">
                <a:solidFill>
                  <a:srgbClr val="ED161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源程序吗</a:t>
            </a:r>
            <a:r>
              <a:rPr baseline="0" lang="en-US" altLang="zh-CN" sz="200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br>
              <a:rPr lang="en-US" altLang="zh-CN" dirty="0" smtClean="0" sz="100" kern="0">
                <a:latin typeface="" pitchFamily="0" charset="0"/>
                <a:ea typeface="" pitchFamily="0" charset="0"/>
                <a:cs typeface="" pitchFamily="0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2000" kern="0" spc="-15" baseline="0" noProof="0" dirty="0" smtClean="0">
                <a:solidFill>
                  <a:srgbClr val="ED161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？</a:t>
            </a:r>
          </a:p>
        </p:txBody>
      </p:sp>
      <p:sp>
        <p:nvSpPr>
          <p:cNvPr id="41" name="VectorPath 41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42" name="TextBox42"/>
          <p:cNvSpPr txBox="1"/>
          <p:nvPr/>
        </p:nvSpPr>
        <p:spPr>
          <a:xfrm>
            <a:off x="579120" y="4362245"/>
            <a:ext cx="351883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baseline="0"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D0D0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CCD4C9E8-AB88-4105-600A-08F1944F3925}"/>
    </p:extLst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VectorPath 1097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098" name="TextBox1098"/>
          <p:cNvSpPr txBox="1"/>
          <p:nvPr/>
        </p:nvSpPr>
        <p:spPr>
          <a:xfrm>
            <a:off x="579260" y="451638"/>
            <a:ext cx="2059800" cy="88355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6700" marR="0" indent="0" eaLnBrk="0">
              <a:lnSpc>
                <a:spcPct val="112089"/>
              </a:lnSpc>
              <a:spcAft>
                <a:spcPts val="1"/>
              </a:spcAft>
            </a:pPr>
            <a:r>
              <a:rPr lang="en-US" altLang="zh-CN" sz="5325" kern="0" spc="-25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立即数</a:t>
            </a:r>
          </a:p>
          <a:p>
            <a:pPr marL="228600" marR="0" indent="-228600" eaLnBrk="0" lvl="0">
              <a:lnSpc>
                <a:spcPct val="103809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加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常数运算</a:t>
            </a:r>
          </a:p>
        </p:txBody>
      </p:sp>
      <p:sp>
        <p:nvSpPr>
          <p:cNvPr id="1099" name="TextBox1099"/>
          <p:cNvSpPr txBox="1"/>
          <p:nvPr/>
        </p:nvSpPr>
        <p:spPr>
          <a:xfrm>
            <a:off x="1036460" y="1534405"/>
            <a:ext cx="2323719" cy="102287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064"/>
              </a:lnSpc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15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</a:t>
            </a:r>
            <a:r>
              <a:rPr lang="en-US" altLang="zh-CN" sz="15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；</a:t>
            </a:r>
          </a:p>
          <a:p>
            <a:pPr marL="0" marR="0" indent="0" eaLnBrk="0">
              <a:lnSpc>
                <a:spcPct val="9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10215"/>
              </a:lnSpc>
              <a:spcAft>
                <a:spcPts val="940"/>
              </a:spcAft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lw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0($s3)</a:t>
            </a:r>
          </a:p>
          <a:p>
            <a:pPr marL="228600" marR="0" indent="-228600" eaLnBrk="0" lvl="0">
              <a:lnSpc>
                <a:spcPct val="108064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15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15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15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155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,$t0</a:t>
            </a:r>
          </a:p>
        </p:txBody>
      </p:sp>
      <p:sp>
        <p:nvSpPr>
          <p:cNvPr id="1100" name="TextBox1100"/>
          <p:cNvSpPr txBox="1"/>
          <p:nvPr/>
        </p:nvSpPr>
        <p:spPr>
          <a:xfrm>
            <a:off x="3661550" y="1946541"/>
            <a:ext cx="1013079" cy="61074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29301"/>
              </a:lnSpc>
            </a:pPr>
            <a:r>
              <a:rPr lang="en-US" altLang="zh-CN" sz="15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550" kern="0" spc="14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$t0=4</a:t>
            </a:r>
            <a:r>
              <a:rPr baseline="0" lang="en-US" altLang="zh-CN" sz="15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5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5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5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g=g+4</a:t>
            </a:r>
          </a:p>
        </p:txBody>
      </p:sp>
      <p:sp>
        <p:nvSpPr>
          <p:cNvPr id="1101" name="TextBox1101"/>
          <p:cNvSpPr txBox="1"/>
          <p:nvPr/>
        </p:nvSpPr>
        <p:spPr>
          <a:xfrm>
            <a:off x="4976001" y="1534405"/>
            <a:ext cx="1954149" cy="64822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15695" marR="0" indent="0" eaLnBrk="0">
              <a:lnSpc>
                <a:spcPct val="100000"/>
              </a:lnSpc>
            </a:pPr>
            <a:r>
              <a:rPr lang="en-US" altLang="zh-CN" sz="15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15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C)</a:t>
            </a:r>
          </a:p>
          <a:p>
            <a:pPr marL="0" marR="0" indent="0" eaLnBrk="0">
              <a:lnSpc>
                <a:spcPct val="11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550" i="1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5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s3=Address(4)</a:t>
            </a:r>
          </a:p>
        </p:txBody>
      </p:sp>
      <p:sp>
        <p:nvSpPr>
          <p:cNvPr id="1102" name="TextBox1102"/>
          <p:cNvSpPr txBox="1"/>
          <p:nvPr/>
        </p:nvSpPr>
        <p:spPr>
          <a:xfrm>
            <a:off x="579260" y="2720501"/>
            <a:ext cx="4628770" cy="73149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2380"/>
              </a:lnSpc>
              <a:spcAft>
                <a:spcPts val="1568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立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即数加指令</a:t>
            </a:r>
          </a:p>
          <a:p>
            <a:pPr marL="685800" marR="0" indent="-228600" eaLnBrk="0" lvl="1">
              <a:lnSpc>
                <a:spcPct val="108064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1550" kern="0" spc="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550" kern="0" spc="7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ddi</a:t>
            </a:r>
            <a:r>
              <a:rPr baseline="0" lang="en-US" altLang="zh-CN" sz="1550" kern="0" spc="15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7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1550" kern="0" spc="7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6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1550" kern="0" spc="6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6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</a:t>
            </a:r>
            <a:r>
              <a:rPr baseline="0" lang="en-US" altLang="zh-CN" sz="1550" kern="0" spc="268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5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$s1=$s1+4</a:t>
            </a:r>
          </a:p>
        </p:txBody>
      </p:sp>
      <p:sp>
        <p:nvSpPr>
          <p:cNvPr id="1103" name="TextBox1103"/>
          <p:cNvSpPr txBox="1"/>
          <p:nvPr/>
        </p:nvSpPr>
        <p:spPr>
          <a:xfrm>
            <a:off x="5791340" y="3196834"/>
            <a:ext cx="973670" cy="23609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5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</a:t>
            </a:r>
            <a:r>
              <a:rPr baseline="0" lang="en-US" altLang="zh-CN" sz="15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MIPS)</a:t>
            </a:r>
          </a:p>
        </p:txBody>
      </p:sp>
      <p:graphicFrame>
        <p:nvGraphicFramePr>
          <p:cNvPr id="1104" name="Table1104"/>
          <p:cNvGraphicFramePr>
            <a:graphicFrameLocks noGrp="1"/>
          </p:cNvGraphicFramePr>
          <p:nvPr/>
        </p:nvGraphicFramePr>
        <p:xfrm>
          <a:off x="1939925" y="4094162"/>
          <a:ext cx="8425180" cy="2447925"/>
        </p:xfrm>
        <a:graphic>
          <a:graphicData uri="http://schemas.openxmlformats.org/drawingml/2006/table">
            <a:tbl>
              <a:tblPr firstRow="1" bandRow="1">
                <a:tableStyleId>{9CBB5DD0-CA56-42F0-26BE-867666C74F40}</a:tableStyleId>
              </a:tblPr>
              <a:tblGrid>
                <a:gridCol w="1114425"/>
                <a:gridCol w="2284730"/>
                <a:gridCol w="2362201"/>
                <a:gridCol w="2663824"/>
              </a:tblGrid>
              <a:tr h="408305">
                <a:tc>
                  <a:txBody>
                    <a:bodyPr/>
                    <a:lstStyle/>
                    <a:p>
                      <a:pPr marL="78105" marR="0" indent="0" eaLnBrk="0">
                        <a:lnSpc>
                          <a:spcPct val="103095"/>
                        </a:lnSpc>
                        <a:spcBef>
                          <a:spcPts val="435"/>
                        </a:spcBef>
                        <a:spcAft>
                          <a:spcPts val="430"/>
                        </a:spcAft>
                      </a:pPr>
                      <a:r>
                        <a:rPr lang="en-US" altLang="zh-CN" sz="1750" kern="0" spc="-15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指</a:t>
                      </a:r>
                      <a:r>
                        <a:rPr lang="en-US" altLang="zh-CN" sz="1750" kern="0" spc="0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令</a:t>
                      </a:r>
                    </a:p>
                  </a:txBody>
                  <a:tcPr marL="6350" marR="6350" marT="7429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3095"/>
                        </a:lnSpc>
                        <a:spcBef>
                          <a:spcPts val="435"/>
                        </a:spcBef>
                        <a:spcAft>
                          <a:spcPts val="430"/>
                        </a:spcAft>
                      </a:pPr>
                      <a:r>
                        <a:rPr lang="en-US" altLang="zh-CN" sz="1750" kern="0" spc="-15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实</a:t>
                      </a:r>
                      <a:r>
                        <a:rPr lang="en-US" altLang="zh-CN" sz="1750" kern="0" spc="0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例</a:t>
                      </a:r>
                    </a:p>
                  </a:txBody>
                  <a:tcPr marL="6350" marR="6350" marT="7429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3095"/>
                        </a:lnSpc>
                        <a:spcBef>
                          <a:spcPts val="435"/>
                        </a:spcBef>
                        <a:spcAft>
                          <a:spcPts val="430"/>
                        </a:spcAft>
                      </a:pPr>
                      <a:r>
                        <a:rPr lang="en-US" altLang="zh-CN" sz="1750" kern="0" spc="-15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语</a:t>
                      </a:r>
                      <a:r>
                        <a:rPr lang="en-US" altLang="zh-CN" sz="1750" kern="0" spc="0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义</a:t>
                      </a:r>
                    </a:p>
                  </a:txBody>
                  <a:tcPr marL="6350" marR="6350" marT="7429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3095"/>
                        </a:lnSpc>
                        <a:spcBef>
                          <a:spcPts val="435"/>
                        </a:spcBef>
                        <a:spcAft>
                          <a:spcPts val="430"/>
                        </a:spcAft>
                      </a:pPr>
                      <a:r>
                        <a:rPr lang="en-US" altLang="zh-CN" sz="1750" kern="0" spc="-15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注</a:t>
                      </a:r>
                      <a:r>
                        <a:rPr lang="en-US" altLang="zh-CN" sz="1750" kern="0" spc="0" baseline="0" b="1" noProof="0" dirty="0" smtClean="0">
                          <a:solidFill>
                            <a:srgbClr val="FFFFFF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释</a:t>
                      </a:r>
                    </a:p>
                  </a:txBody>
                  <a:tcPr marL="6350" marR="6350" marT="7429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marL="78105" marR="0" indent="0" eaLnBrk="0">
                        <a:lnSpc>
                          <a:spcPct val="100476"/>
                        </a:lnSpc>
                        <a:spcBef>
                          <a:spcPts val="385"/>
                        </a:spcBef>
                        <a:spcAft>
                          <a:spcPts val="52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加</a:t>
                      </a:r>
                    </a:p>
                  </a:txBody>
                  <a:tcPr marL="6350" marR="6350" marT="5524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529"/>
                        </a:lnSpc>
                        <a:spcBef>
                          <a:spcPts val="186"/>
                        </a:spcBef>
                        <a:spcAft>
                          <a:spcPts val="784"/>
                        </a:spcAft>
                      </a:pP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baseline="0" lang="en-US" altLang="zh-CN" sz="1700" kern="0" spc="-90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$s1,$s2,$s3</a:t>
                      </a:r>
                    </a:p>
                  </a:txBody>
                  <a:tcPr marL="6350" marR="6350" marT="2984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529"/>
                        </a:lnSpc>
                        <a:spcBef>
                          <a:spcPts val="186"/>
                        </a:spcBef>
                        <a:spcAft>
                          <a:spcPts val="784"/>
                        </a:spcAft>
                      </a:pPr>
                      <a:r>
                        <a:rPr lang="en-US" altLang="zh-CN" sz="1700" kern="0" spc="-15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$s1=$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s2+$s3</a:t>
                      </a:r>
                    </a:p>
                  </a:txBody>
                  <a:tcPr marL="6350" marR="6350" marT="2984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0476"/>
                        </a:lnSpc>
                        <a:spcBef>
                          <a:spcPts val="385"/>
                        </a:spcBef>
                        <a:spcAft>
                          <a:spcPts val="52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寄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存器寻址</a:t>
                      </a:r>
                    </a:p>
                  </a:txBody>
                  <a:tcPr marL="6350" marR="6350" marT="55245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marL="78105" marR="0" indent="0" eaLnBrk="0">
                        <a:lnSpc>
                          <a:spcPct val="100714"/>
                        </a:lnSpc>
                        <a:spcBef>
                          <a:spcPts val="485"/>
                        </a:spcBef>
                        <a:spcAft>
                          <a:spcPts val="53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减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774"/>
                        </a:lnSpc>
                        <a:spcBef>
                          <a:spcPts val="286"/>
                        </a:spcBef>
                        <a:spcAft>
                          <a:spcPts val="789"/>
                        </a:spcAft>
                      </a:pP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sub</a:t>
                      </a:r>
                      <a:r>
                        <a:rPr baseline="0" lang="en-US" altLang="zh-CN" sz="1700" kern="0" spc="-90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$s1,$s2,$s3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774"/>
                        </a:lnSpc>
                        <a:spcBef>
                          <a:spcPts val="286"/>
                        </a:spcBef>
                        <a:spcAft>
                          <a:spcPts val="789"/>
                        </a:spcAft>
                      </a:pPr>
                      <a:r>
                        <a:rPr lang="en-US" altLang="zh-CN" sz="1700" kern="0" spc="-15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$s1=$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s2-$s3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0714"/>
                        </a:lnSpc>
                        <a:spcBef>
                          <a:spcPts val="485"/>
                        </a:spcBef>
                        <a:spcAft>
                          <a:spcPts val="53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寄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存器寻址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marL="78105" marR="0" indent="0" eaLnBrk="0">
                        <a:lnSpc>
                          <a:spcPct val="100476"/>
                        </a:lnSpc>
                        <a:spcBef>
                          <a:spcPts val="485"/>
                        </a:spcBef>
                        <a:spcAft>
                          <a:spcPts val="52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加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立即数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529"/>
                        </a:lnSpc>
                        <a:spcBef>
                          <a:spcPts val="286"/>
                        </a:spcBef>
                        <a:spcAft>
                          <a:spcPts val="784"/>
                        </a:spcAft>
                      </a:pP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baseline="0" lang="en-US" altLang="zh-CN" sz="1700" kern="0" spc="-100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$s1,$s2,100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529"/>
                        </a:lnSpc>
                        <a:spcBef>
                          <a:spcPts val="286"/>
                        </a:spcBef>
                        <a:spcAft>
                          <a:spcPts val="784"/>
                        </a:spcAft>
                      </a:pPr>
                      <a:r>
                        <a:rPr lang="en-US" altLang="zh-CN" sz="1700" kern="0" spc="-15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$s1=$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s2+100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0476"/>
                        </a:lnSpc>
                        <a:spcBef>
                          <a:spcPts val="485"/>
                        </a:spcBef>
                        <a:spcAft>
                          <a:spcPts val="52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寄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存器寻址+立即数寻址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marL="78105" marR="0" indent="0" eaLnBrk="0">
                        <a:lnSpc>
                          <a:spcPct val="100714"/>
                        </a:lnSpc>
                        <a:spcBef>
                          <a:spcPts val="485"/>
                        </a:spcBef>
                        <a:spcAft>
                          <a:spcPts val="53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取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字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774"/>
                        </a:lnSpc>
                        <a:spcBef>
                          <a:spcPts val="286"/>
                        </a:spcBef>
                        <a:spcAft>
                          <a:spcPts val="789"/>
                        </a:spcAft>
                      </a:pP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baseline="0" lang="en-US" altLang="zh-CN" sz="1700" kern="0" spc="-90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$s1,100($s2)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774"/>
                        </a:lnSpc>
                        <a:spcBef>
                          <a:spcPts val="286"/>
                        </a:spcBef>
                        <a:spcAft>
                          <a:spcPts val="789"/>
                        </a:spcAft>
                      </a:pPr>
                      <a:r>
                        <a:rPr lang="en-US" altLang="zh-CN" sz="1700" kern="0" spc="-15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$s1=Mem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[$s2+100]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0714"/>
                        </a:lnSpc>
                        <a:spcBef>
                          <a:spcPts val="485"/>
                        </a:spcBef>
                        <a:spcAft>
                          <a:spcPts val="530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寄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存器寻址+变址寻址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marL="78105" marR="0" indent="0" eaLnBrk="0">
                        <a:lnSpc>
                          <a:spcPct val="98095"/>
                        </a:lnSpc>
                        <a:spcBef>
                          <a:spcPts val="485"/>
                        </a:spcBef>
                        <a:spcAft>
                          <a:spcPts val="47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字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100980"/>
                        </a:lnSpc>
                        <a:spcBef>
                          <a:spcPts val="286"/>
                        </a:spcBef>
                        <a:spcAft>
                          <a:spcPts val="734"/>
                        </a:spcAft>
                      </a:pP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sw</a:t>
                      </a:r>
                      <a:r>
                        <a:rPr baseline="0" lang="en-US" altLang="zh-CN" sz="1700" kern="0" spc="-90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$s1,100($s2)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0558" marR="0" indent="0" eaLnBrk="0">
                        <a:lnSpc>
                          <a:spcPct val="100980"/>
                        </a:lnSpc>
                        <a:spcBef>
                          <a:spcPts val="286"/>
                        </a:spcBef>
                        <a:spcAft>
                          <a:spcPts val="734"/>
                        </a:spcAft>
                      </a:pPr>
                      <a:r>
                        <a:rPr lang="en-US" altLang="zh-CN" sz="1700" kern="0" spc="-15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Mem[</a:t>
                      </a:r>
                      <a:r>
                        <a:rPr lang="en-US" altLang="zh-CN" sz="1700" kern="0" spc="0" baseline="0" b="1" noProof="0" dirty="0" smtClean="0">
                          <a:solidFill>
                            <a:srgbClr val="80008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$s2+100]=$s1</a:t>
                      </a:r>
                    </a:p>
                  </a:txBody>
                  <a:tcPr marL="6350" marR="6350" marT="425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0" indent="0" eaLnBrk="0">
                        <a:lnSpc>
                          <a:spcPct val="98095"/>
                        </a:lnSpc>
                        <a:spcBef>
                          <a:spcPts val="485"/>
                        </a:spcBef>
                        <a:spcAft>
                          <a:spcPts val="475"/>
                        </a:spcAft>
                      </a:pPr>
                      <a:r>
                        <a:rPr lang="en-US" altLang="zh-CN" sz="1750" kern="0" spc="-15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寄</a:t>
                      </a:r>
                      <a:r>
                        <a:rPr lang="en-US" altLang="zh-CN" sz="1750" kern="0" spc="0" baseline="0" noProof="0" dirty="0" smtClean="0">
                          <a:solidFill>
                            <a:srgbClr val="000000"/>
                          </a:solidFill>
                          <a:latin typeface="Microsoft YaHei" pitchFamily="34" charset="0"/>
                          <a:ea typeface="Microsoft YaHei" pitchFamily="34" charset="0"/>
                          <a:cs typeface="Microsoft YaHei" pitchFamily="34" charset="0"/>
                        </a:rPr>
                        <a:t>存器寻址+变址寻址</a:t>
                      </a:r>
                    </a:p>
                  </a:txBody>
                  <a:tcPr marL="6350" marR="6350" marT="67945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</a:tr>
            </a:tbl>
          </a:graphicData>
        </a:graphic>
      </p:graphicFrame>
      <p:pic>
        <p:nvPicPr>
          <p:cNvPr id="1105" name="DFC2D0B6-3E39-41E5-FBCA-D50D7CBD1B0D"/>
          <p:cNvPicPr>
            <a:picLocks noChangeAspect="1"/>
          </p:cNvPicPr>
          <p:nvPr/>
        </p:nvPicPr>
        <p:blipFill>
          <a:blip r:embed="rId2" cstate="print">
            <a:extLst>
              <a:ext uri="{80F24AF6-6ED1-4245-4114-92CDD6BE7921}"/>
            </a:extLst>
          </a:blip>
          <a:srcRect/>
          <a:stretch>
            <a:fillRect/>
          </a:stretch>
        </p:blipFill>
        <p:spPr>
          <a:xfrm>
            <a:off x="8954110" y="49771"/>
            <a:ext cx="2514600" cy="1733550"/>
          </a:xfrm>
          <a:prstGeom prst="rect">
            <a:avLst/>
          </a:prstGeom>
        </p:spPr>
      </p:pic>
      <p:grpSp>
        <p:nvGrpSpPr>
          <p:cNvPr id="1106" name="Combination 1106"/>
          <p:cNvGrpSpPr/>
          <p:nvPr/>
        </p:nvGrpSpPr>
        <p:grpSpPr>
          <a:xfrm>
            <a:off x="9003324" y="105283"/>
            <a:ext cx="1733588" cy="847878"/>
            <a:chOff x="9003324" y="105283"/>
            <a:chExt cx="1733588" cy="847878"/>
          </a:xfrm>
        </p:grpSpPr>
        <p:sp>
          <p:nvSpPr>
            <p:cNvPr id="1107" name="VectorPath 1107"/>
            <p:cNvSpPr/>
            <p:nvPr/>
          </p:nvSpPr>
          <p:spPr>
            <a:xfrm>
              <a:off x="9003324" y="105283"/>
              <a:ext cx="1733588" cy="813804"/>
            </a:xfrm>
            <a:custGeom>
              <a:rect l="l" t="t" r="r" b="b"/>
              <a:pathLst>
                <a:path w="1733588" h="813804">
                  <a:moveTo>
                    <a:pt x="1702054" y="587960"/>
                  </a:moveTo>
                  <a:lnTo>
                    <a:pt x="1356334" y="796138"/>
                  </a:lnTo>
                  <a:lnTo>
                    <a:pt x="1352550" y="797408"/>
                  </a:lnTo>
                  <a:lnTo>
                    <a:pt x="1341196" y="802450"/>
                  </a:lnTo>
                  <a:lnTo>
                    <a:pt x="1324801" y="807492"/>
                  </a:lnTo>
                  <a:lnTo>
                    <a:pt x="1302080" y="812546"/>
                  </a:lnTo>
                  <a:lnTo>
                    <a:pt x="1275587" y="813804"/>
                  </a:lnTo>
                  <a:lnTo>
                    <a:pt x="1244040" y="811276"/>
                  </a:lnTo>
                  <a:lnTo>
                    <a:pt x="1211237" y="803707"/>
                  </a:lnTo>
                  <a:lnTo>
                    <a:pt x="1175918" y="787311"/>
                  </a:lnTo>
                  <a:lnTo>
                    <a:pt x="0" y="148882"/>
                  </a:lnTo>
                  <a:lnTo>
                    <a:pt x="5042" y="133744"/>
                  </a:lnTo>
                  <a:lnTo>
                    <a:pt x="13868" y="122390"/>
                  </a:lnTo>
                  <a:lnTo>
                    <a:pt x="23964" y="113551"/>
                  </a:lnTo>
                  <a:lnTo>
                    <a:pt x="29019" y="111037"/>
                  </a:lnTo>
                  <a:lnTo>
                    <a:pt x="339394" y="1257"/>
                  </a:lnTo>
                  <a:lnTo>
                    <a:pt x="349491" y="0"/>
                  </a:lnTo>
                  <a:lnTo>
                    <a:pt x="360845" y="1257"/>
                  </a:lnTo>
                  <a:lnTo>
                    <a:pt x="373469" y="2528"/>
                  </a:lnTo>
                  <a:lnTo>
                    <a:pt x="386080" y="5055"/>
                  </a:lnTo>
                  <a:lnTo>
                    <a:pt x="397434" y="7569"/>
                  </a:lnTo>
                  <a:lnTo>
                    <a:pt x="407530" y="8840"/>
                  </a:lnTo>
                  <a:lnTo>
                    <a:pt x="413841" y="11354"/>
                  </a:lnTo>
                  <a:lnTo>
                    <a:pt x="416357" y="11354"/>
                  </a:lnTo>
                  <a:lnTo>
                    <a:pt x="1661681" y="460528"/>
                  </a:lnTo>
                  <a:lnTo>
                    <a:pt x="1679333" y="470624"/>
                  </a:lnTo>
                  <a:lnTo>
                    <a:pt x="1694484" y="480708"/>
                  </a:lnTo>
                  <a:lnTo>
                    <a:pt x="1707095" y="492075"/>
                  </a:lnTo>
                  <a:lnTo>
                    <a:pt x="1717192" y="503428"/>
                  </a:lnTo>
                  <a:lnTo>
                    <a:pt x="1724761" y="514782"/>
                  </a:lnTo>
                  <a:lnTo>
                    <a:pt x="1729803" y="527393"/>
                  </a:lnTo>
                  <a:lnTo>
                    <a:pt x="1732331" y="538747"/>
                  </a:lnTo>
                  <a:lnTo>
                    <a:pt x="1733588" y="550113"/>
                  </a:lnTo>
                  <a:lnTo>
                    <a:pt x="1728546" y="558940"/>
                  </a:lnTo>
                  <a:lnTo>
                    <a:pt x="1720977" y="569037"/>
                  </a:lnTo>
                  <a:lnTo>
                    <a:pt x="1712138" y="579133"/>
                  </a:lnTo>
                  <a:lnTo>
                    <a:pt x="1702054" y="587960"/>
                  </a:lnTo>
                </a:path>
              </a:pathLst>
            </a:custGeom>
            <a:solidFill>
              <a:srgbClr val="59A359">
                <a:alpha val="100000"/>
              </a:srgbClr>
            </a:solidFill>
          </p:spPr>
        </p:sp>
        <p:sp>
          <p:nvSpPr>
            <p:cNvPr id="1108" name="VectorPath 1108"/>
            <p:cNvSpPr/>
            <p:nvPr/>
          </p:nvSpPr>
          <p:spPr>
            <a:xfrm>
              <a:off x="9003324" y="254165"/>
              <a:ext cx="1733588" cy="698995"/>
            </a:xfrm>
            <a:custGeom>
              <a:rect l="l" t="t" r="r" b="b"/>
              <a:pathLst>
                <a:path w="1733588" h="698995">
                  <a:moveTo>
                    <a:pt x="1175918" y="638429"/>
                  </a:moveTo>
                  <a:lnTo>
                    <a:pt x="1211237" y="654825"/>
                  </a:lnTo>
                  <a:lnTo>
                    <a:pt x="1244040" y="662394"/>
                  </a:lnTo>
                  <a:lnTo>
                    <a:pt x="1275587" y="664921"/>
                  </a:lnTo>
                  <a:lnTo>
                    <a:pt x="1302080" y="663664"/>
                  </a:lnTo>
                  <a:lnTo>
                    <a:pt x="1324801" y="658609"/>
                  </a:lnTo>
                  <a:lnTo>
                    <a:pt x="1341196" y="653567"/>
                  </a:lnTo>
                  <a:lnTo>
                    <a:pt x="1352550" y="648526"/>
                  </a:lnTo>
                  <a:lnTo>
                    <a:pt x="1356334" y="647255"/>
                  </a:lnTo>
                  <a:lnTo>
                    <a:pt x="1702054" y="439077"/>
                  </a:lnTo>
                  <a:lnTo>
                    <a:pt x="1712138" y="430250"/>
                  </a:lnTo>
                  <a:lnTo>
                    <a:pt x="1720977" y="420154"/>
                  </a:lnTo>
                  <a:lnTo>
                    <a:pt x="1728546" y="410058"/>
                  </a:lnTo>
                  <a:lnTo>
                    <a:pt x="1733588" y="401231"/>
                  </a:lnTo>
                  <a:lnTo>
                    <a:pt x="1731074" y="431508"/>
                  </a:lnTo>
                  <a:lnTo>
                    <a:pt x="1723504" y="456743"/>
                  </a:lnTo>
                  <a:lnTo>
                    <a:pt x="1714665" y="474409"/>
                  </a:lnTo>
                  <a:lnTo>
                    <a:pt x="1710880" y="480708"/>
                  </a:lnTo>
                  <a:lnTo>
                    <a:pt x="1375270" y="678802"/>
                  </a:lnTo>
                  <a:lnTo>
                    <a:pt x="1352550" y="687629"/>
                  </a:lnTo>
                  <a:lnTo>
                    <a:pt x="1329842" y="693941"/>
                  </a:lnTo>
                  <a:lnTo>
                    <a:pt x="1308392" y="697725"/>
                  </a:lnTo>
                  <a:lnTo>
                    <a:pt x="1288211" y="698995"/>
                  </a:lnTo>
                  <a:lnTo>
                    <a:pt x="1268019" y="697725"/>
                  </a:lnTo>
                  <a:lnTo>
                    <a:pt x="1249096" y="696468"/>
                  </a:lnTo>
                  <a:lnTo>
                    <a:pt x="1232688" y="692683"/>
                  </a:lnTo>
                  <a:lnTo>
                    <a:pt x="1216292" y="687629"/>
                  </a:lnTo>
                  <a:lnTo>
                    <a:pt x="1201153" y="683844"/>
                  </a:lnTo>
                  <a:lnTo>
                    <a:pt x="1187272" y="677545"/>
                  </a:lnTo>
                  <a:lnTo>
                    <a:pt x="1175918" y="672490"/>
                  </a:lnTo>
                  <a:lnTo>
                    <a:pt x="1165822" y="667448"/>
                  </a:lnTo>
                  <a:lnTo>
                    <a:pt x="1158253" y="662394"/>
                  </a:lnTo>
                  <a:lnTo>
                    <a:pt x="1153198" y="659879"/>
                  </a:lnTo>
                  <a:lnTo>
                    <a:pt x="1149414" y="657352"/>
                  </a:lnTo>
                  <a:lnTo>
                    <a:pt x="1148156" y="656095"/>
                  </a:lnTo>
                  <a:lnTo>
                    <a:pt x="6299" y="30276"/>
                  </a:lnTo>
                  <a:lnTo>
                    <a:pt x="2514" y="12624"/>
                  </a:lnTo>
                  <a:lnTo>
                    <a:pt x="1257" y="8839"/>
                  </a:lnTo>
                  <a:lnTo>
                    <a:pt x="0" y="6312"/>
                  </a:lnTo>
                  <a:lnTo>
                    <a:pt x="0" y="2527"/>
                  </a:lnTo>
                  <a:lnTo>
                    <a:pt x="0" y="0"/>
                  </a:lnTo>
                  <a:lnTo>
                    <a:pt x="1175918" y="638429"/>
                  </a:lnTo>
                </a:path>
              </a:pathLst>
            </a:custGeom>
            <a:solidFill>
              <a:srgbClr val="216B21">
                <a:alpha val="100000"/>
              </a:srgbClr>
            </a:solidFill>
          </p:spPr>
        </p:sp>
        <p:sp>
          <p:nvSpPr>
            <p:cNvPr id="1109" name="VectorPath 1109"/>
            <p:cNvSpPr/>
            <p:nvPr/>
          </p:nvSpPr>
          <p:spPr>
            <a:xfrm>
              <a:off x="10391204" y="684416"/>
              <a:ext cx="127432" cy="82004"/>
            </a:xfrm>
            <a:custGeom>
              <a:rect l="l" t="t" r="r" b="b"/>
              <a:pathLst>
                <a:path w="127432" h="82004">
                  <a:moveTo>
                    <a:pt x="0" y="41631"/>
                  </a:moveTo>
                  <a:lnTo>
                    <a:pt x="1257" y="50457"/>
                  </a:lnTo>
                  <a:lnTo>
                    <a:pt x="5042" y="58039"/>
                  </a:lnTo>
                  <a:lnTo>
                    <a:pt x="11354" y="64338"/>
                  </a:lnTo>
                  <a:lnTo>
                    <a:pt x="18923" y="70650"/>
                  </a:lnTo>
                  <a:lnTo>
                    <a:pt x="29020" y="75692"/>
                  </a:lnTo>
                  <a:lnTo>
                    <a:pt x="39116" y="79477"/>
                  </a:lnTo>
                  <a:lnTo>
                    <a:pt x="51727" y="80747"/>
                  </a:lnTo>
                  <a:lnTo>
                    <a:pt x="64351" y="82004"/>
                  </a:lnTo>
                  <a:lnTo>
                    <a:pt x="76962" y="80747"/>
                  </a:lnTo>
                  <a:lnTo>
                    <a:pt x="89585" y="79477"/>
                  </a:lnTo>
                  <a:lnTo>
                    <a:pt x="99682" y="75692"/>
                  </a:lnTo>
                  <a:lnTo>
                    <a:pt x="108508" y="70650"/>
                  </a:lnTo>
                  <a:lnTo>
                    <a:pt x="117335" y="64338"/>
                  </a:lnTo>
                  <a:lnTo>
                    <a:pt x="122389" y="58039"/>
                  </a:lnTo>
                  <a:lnTo>
                    <a:pt x="126174" y="50457"/>
                  </a:lnTo>
                  <a:lnTo>
                    <a:pt x="127432" y="41631"/>
                  </a:lnTo>
                  <a:lnTo>
                    <a:pt x="126174" y="32804"/>
                  </a:lnTo>
                  <a:lnTo>
                    <a:pt x="122389" y="25222"/>
                  </a:lnTo>
                  <a:lnTo>
                    <a:pt x="117335" y="18923"/>
                  </a:lnTo>
                  <a:lnTo>
                    <a:pt x="108508" y="12611"/>
                  </a:lnTo>
                  <a:lnTo>
                    <a:pt x="99682" y="7569"/>
                  </a:lnTo>
                  <a:lnTo>
                    <a:pt x="89585" y="3785"/>
                  </a:lnTo>
                  <a:lnTo>
                    <a:pt x="76962" y="1257"/>
                  </a:lnTo>
                  <a:lnTo>
                    <a:pt x="64351" y="0"/>
                  </a:lnTo>
                  <a:lnTo>
                    <a:pt x="51727" y="1257"/>
                  </a:lnTo>
                  <a:lnTo>
                    <a:pt x="39116" y="3785"/>
                  </a:lnTo>
                  <a:lnTo>
                    <a:pt x="29020" y="7569"/>
                  </a:lnTo>
                  <a:lnTo>
                    <a:pt x="18923" y="12611"/>
                  </a:lnTo>
                  <a:lnTo>
                    <a:pt x="11354" y="18923"/>
                  </a:lnTo>
                  <a:lnTo>
                    <a:pt x="5042" y="25222"/>
                  </a:lnTo>
                  <a:lnTo>
                    <a:pt x="1257" y="32804"/>
                  </a:lnTo>
                  <a:lnTo>
                    <a:pt x="0" y="41631"/>
                  </a:lnTo>
                </a:path>
              </a:pathLst>
            </a:custGeom>
            <a:solidFill>
              <a:srgbClr val="216B21">
                <a:alpha val="100000"/>
              </a:srgbClr>
            </a:solidFill>
          </p:spPr>
        </p:sp>
        <p:sp>
          <p:nvSpPr>
            <p:cNvPr id="1110" name="VectorPath 1110"/>
            <p:cNvSpPr/>
            <p:nvPr/>
          </p:nvSpPr>
          <p:spPr>
            <a:xfrm>
              <a:off x="10405086" y="718477"/>
              <a:ext cx="95884" cy="49200"/>
            </a:xfrm>
            <a:custGeom>
              <a:rect l="l" t="t" r="r" b="b"/>
              <a:pathLst>
                <a:path w="95884" h="49200">
                  <a:moveTo>
                    <a:pt x="95884" y="30277"/>
                  </a:moveTo>
                  <a:lnTo>
                    <a:pt x="94627" y="27762"/>
                  </a:lnTo>
                  <a:lnTo>
                    <a:pt x="89585" y="21450"/>
                  </a:lnTo>
                  <a:lnTo>
                    <a:pt x="82004" y="13881"/>
                  </a:lnTo>
                  <a:lnTo>
                    <a:pt x="71920" y="6312"/>
                  </a:lnTo>
                  <a:lnTo>
                    <a:pt x="58038" y="1257"/>
                  </a:lnTo>
                  <a:lnTo>
                    <a:pt x="41630" y="0"/>
                  </a:lnTo>
                  <a:lnTo>
                    <a:pt x="22707" y="3785"/>
                  </a:lnTo>
                  <a:lnTo>
                    <a:pt x="0" y="16396"/>
                  </a:lnTo>
                  <a:lnTo>
                    <a:pt x="1257" y="18923"/>
                  </a:lnTo>
                  <a:lnTo>
                    <a:pt x="3784" y="25235"/>
                  </a:lnTo>
                  <a:lnTo>
                    <a:pt x="10096" y="34061"/>
                  </a:lnTo>
                  <a:lnTo>
                    <a:pt x="18923" y="41631"/>
                  </a:lnTo>
                  <a:lnTo>
                    <a:pt x="31547" y="47942"/>
                  </a:lnTo>
                  <a:lnTo>
                    <a:pt x="47942" y="49200"/>
                  </a:lnTo>
                  <a:lnTo>
                    <a:pt x="69393" y="44158"/>
                  </a:lnTo>
                  <a:lnTo>
                    <a:pt x="95884" y="30277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  <p:sp>
          <p:nvSpPr>
            <p:cNvPr id="1111" name="VectorPath 1111"/>
            <p:cNvSpPr/>
            <p:nvPr/>
          </p:nvSpPr>
          <p:spPr>
            <a:xfrm>
              <a:off x="9005838" y="266789"/>
              <a:ext cx="1713421" cy="651040"/>
            </a:xfrm>
            <a:custGeom>
              <a:rect l="l" t="t" r="r" b="b"/>
              <a:pathLst>
                <a:path w="1713421" h="651040">
                  <a:moveTo>
                    <a:pt x="1331113" y="643471"/>
                  </a:moveTo>
                  <a:lnTo>
                    <a:pt x="1328586" y="644728"/>
                  </a:lnTo>
                  <a:lnTo>
                    <a:pt x="1319759" y="647255"/>
                  </a:lnTo>
                  <a:lnTo>
                    <a:pt x="1304620" y="649770"/>
                  </a:lnTo>
                  <a:lnTo>
                    <a:pt x="1285698" y="651040"/>
                  </a:lnTo>
                  <a:lnTo>
                    <a:pt x="1262977" y="651040"/>
                  </a:lnTo>
                  <a:lnTo>
                    <a:pt x="1236486" y="647255"/>
                  </a:lnTo>
                  <a:lnTo>
                    <a:pt x="1206209" y="639686"/>
                  </a:lnTo>
                  <a:lnTo>
                    <a:pt x="1173404" y="625805"/>
                  </a:lnTo>
                  <a:lnTo>
                    <a:pt x="0" y="0"/>
                  </a:lnTo>
                  <a:lnTo>
                    <a:pt x="1182231" y="611924"/>
                  </a:lnTo>
                  <a:lnTo>
                    <a:pt x="1186015" y="613181"/>
                  </a:lnTo>
                  <a:lnTo>
                    <a:pt x="1197370" y="618236"/>
                  </a:lnTo>
                  <a:lnTo>
                    <a:pt x="1213778" y="624548"/>
                  </a:lnTo>
                  <a:lnTo>
                    <a:pt x="1233958" y="630847"/>
                  </a:lnTo>
                  <a:lnTo>
                    <a:pt x="1259193" y="635902"/>
                  </a:lnTo>
                  <a:lnTo>
                    <a:pt x="1285698" y="637159"/>
                  </a:lnTo>
                  <a:lnTo>
                    <a:pt x="1313447" y="634631"/>
                  </a:lnTo>
                  <a:lnTo>
                    <a:pt x="1339952" y="625805"/>
                  </a:lnTo>
                  <a:lnTo>
                    <a:pt x="1713421" y="399961"/>
                  </a:lnTo>
                  <a:lnTo>
                    <a:pt x="1713421" y="417626"/>
                  </a:lnTo>
                  <a:lnTo>
                    <a:pt x="1331113" y="643471"/>
                  </a:lnTo>
                </a:path>
              </a:pathLst>
            </a:custGeom>
            <a:solidFill>
              <a:srgbClr val="89BF89">
                <a:alpha val="100000"/>
              </a:srgbClr>
            </a:solidFill>
          </p:spPr>
        </p:sp>
      </p:grpSp>
      <p:pic>
        <p:nvPicPr>
          <p:cNvPr id="1112" name="34D5B834-E207-4BCD-5B59-FE53617DFAFA"/>
          <p:cNvPicPr>
            <a:picLocks noChangeAspect="1"/>
          </p:cNvPicPr>
          <p:nvPr/>
        </p:nvPicPr>
        <p:blipFill>
          <a:blip r:embed="rId3" cstate="print">
            <a:extLst>
              <a:ext uri="{59DBAD9B-FA45-4CD3-E79B-5D257C97B98D}"/>
            </a:extLst>
          </a:blip>
          <a:srcRect/>
          <a:stretch>
            <a:fillRect/>
          </a:stretch>
        </p:blipFill>
        <p:spPr>
          <a:xfrm>
            <a:off x="10453028" y="710908"/>
            <a:ext cx="962025" cy="1028700"/>
          </a:xfrm>
          <a:prstGeom prst="rect">
            <a:avLst/>
          </a:prstGeom>
        </p:spPr>
      </p:pic>
      <p:grpSp>
        <p:nvGrpSpPr>
          <p:cNvPr id="1113" name="Combination 1113"/>
          <p:cNvGrpSpPr/>
          <p:nvPr/>
        </p:nvGrpSpPr>
        <p:grpSpPr>
          <a:xfrm>
            <a:off x="9068930" y="129260"/>
            <a:ext cx="2320290" cy="1584706"/>
            <a:chOff x="9068930" y="129260"/>
            <a:chExt cx="2320290" cy="1584706"/>
          </a:xfrm>
        </p:grpSpPr>
        <p:sp>
          <p:nvSpPr>
            <p:cNvPr id="1114" name="VectorPath 1114"/>
            <p:cNvSpPr/>
            <p:nvPr/>
          </p:nvSpPr>
          <p:spPr>
            <a:xfrm>
              <a:off x="11130574" y="1274890"/>
              <a:ext cx="258648" cy="281369"/>
            </a:xfrm>
            <a:custGeom>
              <a:rect l="l" t="t" r="r" b="b"/>
              <a:pathLst>
                <a:path w="258648" h="281369">
                  <a:moveTo>
                    <a:pt x="0" y="8839"/>
                  </a:moveTo>
                  <a:lnTo>
                    <a:pt x="2527" y="7569"/>
                  </a:lnTo>
                  <a:lnTo>
                    <a:pt x="11354" y="3784"/>
                  </a:lnTo>
                  <a:lnTo>
                    <a:pt x="25235" y="1257"/>
                  </a:lnTo>
                  <a:lnTo>
                    <a:pt x="42900" y="0"/>
                  </a:lnTo>
                  <a:lnTo>
                    <a:pt x="64351" y="5042"/>
                  </a:lnTo>
                  <a:lnTo>
                    <a:pt x="88316" y="15138"/>
                  </a:lnTo>
                  <a:lnTo>
                    <a:pt x="114821" y="34061"/>
                  </a:lnTo>
                  <a:lnTo>
                    <a:pt x="141312" y="64351"/>
                  </a:lnTo>
                  <a:lnTo>
                    <a:pt x="142569" y="68135"/>
                  </a:lnTo>
                  <a:lnTo>
                    <a:pt x="147624" y="78232"/>
                  </a:lnTo>
                  <a:lnTo>
                    <a:pt x="153923" y="92100"/>
                  </a:lnTo>
                  <a:lnTo>
                    <a:pt x="161492" y="109766"/>
                  </a:lnTo>
                  <a:lnTo>
                    <a:pt x="170332" y="129959"/>
                  </a:lnTo>
                  <a:lnTo>
                    <a:pt x="179159" y="148882"/>
                  </a:lnTo>
                  <a:lnTo>
                    <a:pt x="185471" y="167805"/>
                  </a:lnTo>
                  <a:lnTo>
                    <a:pt x="191783" y="182943"/>
                  </a:lnTo>
                  <a:lnTo>
                    <a:pt x="196824" y="195567"/>
                  </a:lnTo>
                  <a:lnTo>
                    <a:pt x="204394" y="209448"/>
                  </a:lnTo>
                  <a:lnTo>
                    <a:pt x="214490" y="224587"/>
                  </a:lnTo>
                  <a:lnTo>
                    <a:pt x="223317" y="238468"/>
                  </a:lnTo>
                  <a:lnTo>
                    <a:pt x="233413" y="251079"/>
                  </a:lnTo>
                  <a:lnTo>
                    <a:pt x="243510" y="261176"/>
                  </a:lnTo>
                  <a:lnTo>
                    <a:pt x="252337" y="270002"/>
                  </a:lnTo>
                  <a:lnTo>
                    <a:pt x="258648" y="275056"/>
                  </a:lnTo>
                  <a:lnTo>
                    <a:pt x="256121" y="276314"/>
                  </a:lnTo>
                  <a:lnTo>
                    <a:pt x="251078" y="280098"/>
                  </a:lnTo>
                  <a:lnTo>
                    <a:pt x="244766" y="281369"/>
                  </a:lnTo>
                  <a:lnTo>
                    <a:pt x="235940" y="277584"/>
                  </a:lnTo>
                  <a:lnTo>
                    <a:pt x="233413" y="275056"/>
                  </a:lnTo>
                  <a:lnTo>
                    <a:pt x="227101" y="266217"/>
                  </a:lnTo>
                  <a:lnTo>
                    <a:pt x="218274" y="253606"/>
                  </a:lnTo>
                  <a:lnTo>
                    <a:pt x="205663" y="237198"/>
                  </a:lnTo>
                  <a:lnTo>
                    <a:pt x="193039" y="218275"/>
                  </a:lnTo>
                  <a:lnTo>
                    <a:pt x="180429" y="195567"/>
                  </a:lnTo>
                  <a:lnTo>
                    <a:pt x="167804" y="171590"/>
                  </a:lnTo>
                  <a:lnTo>
                    <a:pt x="157707" y="146355"/>
                  </a:lnTo>
                  <a:lnTo>
                    <a:pt x="155193" y="140055"/>
                  </a:lnTo>
                  <a:lnTo>
                    <a:pt x="148881" y="121120"/>
                  </a:lnTo>
                  <a:lnTo>
                    <a:pt x="137528" y="97155"/>
                  </a:lnTo>
                  <a:lnTo>
                    <a:pt x="121120" y="69393"/>
                  </a:lnTo>
                  <a:lnTo>
                    <a:pt x="100939" y="44158"/>
                  </a:lnTo>
                  <a:lnTo>
                    <a:pt x="74435" y="25235"/>
                  </a:lnTo>
                  <a:lnTo>
                    <a:pt x="44158" y="16408"/>
                  </a:lnTo>
                  <a:lnTo>
                    <a:pt x="7569" y="21450"/>
                  </a:lnTo>
                  <a:lnTo>
                    <a:pt x="6312" y="22708"/>
                  </a:lnTo>
                  <a:lnTo>
                    <a:pt x="2527" y="23978"/>
                  </a:lnTo>
                  <a:lnTo>
                    <a:pt x="0" y="20193"/>
                  </a:lnTo>
                  <a:lnTo>
                    <a:pt x="0" y="8839"/>
                  </a:lnTo>
                </a:path>
              </a:pathLst>
            </a:custGeom>
            <a:solidFill>
              <a:srgbClr val="D8BF4C">
                <a:alpha val="100000"/>
              </a:srgbClr>
            </a:solidFill>
          </p:spPr>
        </p:sp>
        <p:sp>
          <p:nvSpPr>
            <p:cNvPr id="1115" name="VectorPath 1115"/>
            <p:cNvSpPr/>
            <p:nvPr/>
          </p:nvSpPr>
          <p:spPr>
            <a:xfrm>
              <a:off x="11104080" y="1324102"/>
              <a:ext cx="211963" cy="349491"/>
            </a:xfrm>
            <a:custGeom>
              <a:rect l="l" t="t" r="r" b="b"/>
              <a:pathLst>
                <a:path w="211963" h="349491">
                  <a:moveTo>
                    <a:pt x="0" y="0"/>
                  </a:moveTo>
                  <a:lnTo>
                    <a:pt x="2515" y="1257"/>
                  </a:lnTo>
                  <a:lnTo>
                    <a:pt x="7569" y="3785"/>
                  </a:lnTo>
                  <a:lnTo>
                    <a:pt x="15138" y="10084"/>
                  </a:lnTo>
                  <a:lnTo>
                    <a:pt x="23965" y="17666"/>
                  </a:lnTo>
                  <a:lnTo>
                    <a:pt x="32804" y="27749"/>
                  </a:lnTo>
                  <a:lnTo>
                    <a:pt x="41630" y="41630"/>
                  </a:lnTo>
                  <a:lnTo>
                    <a:pt x="47942" y="59296"/>
                  </a:lnTo>
                  <a:lnTo>
                    <a:pt x="51727" y="79489"/>
                  </a:lnTo>
                  <a:lnTo>
                    <a:pt x="55511" y="104711"/>
                  </a:lnTo>
                  <a:lnTo>
                    <a:pt x="64338" y="137528"/>
                  </a:lnTo>
                  <a:lnTo>
                    <a:pt x="75692" y="174117"/>
                  </a:lnTo>
                  <a:lnTo>
                    <a:pt x="92100" y="211963"/>
                  </a:lnTo>
                  <a:lnTo>
                    <a:pt x="113550" y="249809"/>
                  </a:lnTo>
                  <a:lnTo>
                    <a:pt x="141313" y="285140"/>
                  </a:lnTo>
                  <a:lnTo>
                    <a:pt x="172847" y="316687"/>
                  </a:lnTo>
                  <a:lnTo>
                    <a:pt x="211963" y="339395"/>
                  </a:lnTo>
                  <a:lnTo>
                    <a:pt x="211963" y="341922"/>
                  </a:lnTo>
                  <a:lnTo>
                    <a:pt x="209435" y="345707"/>
                  </a:lnTo>
                  <a:lnTo>
                    <a:pt x="205651" y="349491"/>
                  </a:lnTo>
                  <a:lnTo>
                    <a:pt x="195555" y="348234"/>
                  </a:lnTo>
                  <a:lnTo>
                    <a:pt x="189255" y="345707"/>
                  </a:lnTo>
                  <a:lnTo>
                    <a:pt x="172847" y="335610"/>
                  </a:lnTo>
                  <a:lnTo>
                    <a:pt x="150138" y="317944"/>
                  </a:lnTo>
                  <a:lnTo>
                    <a:pt x="122377" y="291452"/>
                  </a:lnTo>
                  <a:lnTo>
                    <a:pt x="94628" y="256121"/>
                  </a:lnTo>
                  <a:lnTo>
                    <a:pt x="70650" y="209436"/>
                  </a:lnTo>
                  <a:lnTo>
                    <a:pt x="51727" y="152667"/>
                  </a:lnTo>
                  <a:lnTo>
                    <a:pt x="42888" y="83274"/>
                  </a:lnTo>
                  <a:lnTo>
                    <a:pt x="42888" y="80747"/>
                  </a:lnTo>
                  <a:lnTo>
                    <a:pt x="41630" y="74435"/>
                  </a:lnTo>
                  <a:lnTo>
                    <a:pt x="39103" y="64338"/>
                  </a:lnTo>
                  <a:lnTo>
                    <a:pt x="35318" y="51727"/>
                  </a:lnTo>
                  <a:lnTo>
                    <a:pt x="30276" y="37846"/>
                  </a:lnTo>
                  <a:lnTo>
                    <a:pt x="22707" y="23965"/>
                  </a:lnTo>
                  <a:lnTo>
                    <a:pt x="12611" y="11354"/>
                  </a:lnTo>
                  <a:lnTo>
                    <a:pt x="0" y="0"/>
                  </a:lnTo>
                </a:path>
              </a:pathLst>
            </a:custGeom>
            <a:solidFill>
              <a:srgbClr val="D8BF4C">
                <a:alpha val="100000"/>
              </a:srgbClr>
            </a:solidFill>
          </p:spPr>
        </p:sp>
        <p:sp>
          <p:nvSpPr>
            <p:cNvPr id="1116" name="VectorPath 1116"/>
            <p:cNvSpPr/>
            <p:nvPr/>
          </p:nvSpPr>
          <p:spPr>
            <a:xfrm>
              <a:off x="11104080" y="1354379"/>
              <a:ext cx="132473" cy="316688"/>
            </a:xfrm>
            <a:custGeom>
              <a:rect l="l" t="t" r="r" b="b"/>
              <a:pathLst>
                <a:path w="132473" h="316688">
                  <a:moveTo>
                    <a:pt x="0" y="0"/>
                  </a:moveTo>
                  <a:lnTo>
                    <a:pt x="3784" y="7569"/>
                  </a:lnTo>
                  <a:lnTo>
                    <a:pt x="13868" y="27763"/>
                  </a:lnTo>
                  <a:lnTo>
                    <a:pt x="23965" y="54255"/>
                  </a:lnTo>
                  <a:lnTo>
                    <a:pt x="27749" y="82017"/>
                  </a:lnTo>
                  <a:lnTo>
                    <a:pt x="29019" y="111037"/>
                  </a:lnTo>
                  <a:lnTo>
                    <a:pt x="31534" y="146355"/>
                  </a:lnTo>
                  <a:lnTo>
                    <a:pt x="37846" y="181687"/>
                  </a:lnTo>
                  <a:lnTo>
                    <a:pt x="50457" y="218275"/>
                  </a:lnTo>
                  <a:lnTo>
                    <a:pt x="59296" y="234683"/>
                  </a:lnTo>
                  <a:lnTo>
                    <a:pt x="70650" y="249822"/>
                  </a:lnTo>
                  <a:lnTo>
                    <a:pt x="83261" y="264961"/>
                  </a:lnTo>
                  <a:lnTo>
                    <a:pt x="95885" y="277571"/>
                  </a:lnTo>
                  <a:lnTo>
                    <a:pt x="108496" y="287668"/>
                  </a:lnTo>
                  <a:lnTo>
                    <a:pt x="118592" y="296507"/>
                  </a:lnTo>
                  <a:lnTo>
                    <a:pt x="127431" y="304076"/>
                  </a:lnTo>
                  <a:lnTo>
                    <a:pt x="132473" y="307861"/>
                  </a:lnTo>
                  <a:lnTo>
                    <a:pt x="132473" y="309118"/>
                  </a:lnTo>
                  <a:lnTo>
                    <a:pt x="131215" y="311646"/>
                  </a:lnTo>
                  <a:lnTo>
                    <a:pt x="127431" y="315430"/>
                  </a:lnTo>
                  <a:lnTo>
                    <a:pt x="121120" y="316688"/>
                  </a:lnTo>
                  <a:lnTo>
                    <a:pt x="118592" y="315430"/>
                  </a:lnTo>
                  <a:lnTo>
                    <a:pt x="109766" y="310376"/>
                  </a:lnTo>
                  <a:lnTo>
                    <a:pt x="98412" y="302806"/>
                  </a:lnTo>
                  <a:lnTo>
                    <a:pt x="85789" y="291453"/>
                  </a:lnTo>
                  <a:lnTo>
                    <a:pt x="70650" y="276314"/>
                  </a:lnTo>
                  <a:lnTo>
                    <a:pt x="56769" y="257391"/>
                  </a:lnTo>
                  <a:lnTo>
                    <a:pt x="44158" y="234683"/>
                  </a:lnTo>
                  <a:lnTo>
                    <a:pt x="35318" y="206921"/>
                  </a:lnTo>
                  <a:lnTo>
                    <a:pt x="31534" y="194297"/>
                  </a:lnTo>
                  <a:lnTo>
                    <a:pt x="22707" y="160236"/>
                  </a:lnTo>
                  <a:lnTo>
                    <a:pt x="15138" y="114821"/>
                  </a:lnTo>
                  <a:lnTo>
                    <a:pt x="17653" y="66866"/>
                  </a:lnTo>
                  <a:lnTo>
                    <a:pt x="16395" y="60566"/>
                  </a:lnTo>
                  <a:lnTo>
                    <a:pt x="13868" y="44158"/>
                  </a:lnTo>
                  <a:lnTo>
                    <a:pt x="8827" y="22708"/>
                  </a:lnTo>
                  <a:lnTo>
                    <a:pt x="0" y="0"/>
                  </a:lnTo>
                </a:path>
              </a:pathLst>
            </a:custGeom>
            <a:solidFill>
              <a:srgbClr val="D8BF4C">
                <a:alpha val="100000"/>
              </a:srgbClr>
            </a:solidFill>
          </p:spPr>
        </p:sp>
        <p:sp>
          <p:nvSpPr>
            <p:cNvPr id="1117" name="VectorPath 1117"/>
            <p:cNvSpPr/>
            <p:nvPr/>
          </p:nvSpPr>
          <p:spPr>
            <a:xfrm>
              <a:off x="11029634" y="1344282"/>
              <a:ext cx="126174" cy="369684"/>
            </a:xfrm>
            <a:custGeom>
              <a:rect l="l" t="t" r="r" b="b"/>
              <a:pathLst>
                <a:path w="126174" h="369684">
                  <a:moveTo>
                    <a:pt x="12623" y="0"/>
                  </a:moveTo>
                  <a:lnTo>
                    <a:pt x="16408" y="1270"/>
                  </a:lnTo>
                  <a:lnTo>
                    <a:pt x="26491" y="8839"/>
                  </a:lnTo>
                  <a:lnTo>
                    <a:pt x="32803" y="30290"/>
                  </a:lnTo>
                  <a:lnTo>
                    <a:pt x="32803" y="73177"/>
                  </a:lnTo>
                  <a:lnTo>
                    <a:pt x="30276" y="102197"/>
                  </a:lnTo>
                  <a:lnTo>
                    <a:pt x="29019" y="131216"/>
                  </a:lnTo>
                  <a:lnTo>
                    <a:pt x="29019" y="160236"/>
                  </a:lnTo>
                  <a:lnTo>
                    <a:pt x="31546" y="190526"/>
                  </a:lnTo>
                  <a:lnTo>
                    <a:pt x="37846" y="220802"/>
                  </a:lnTo>
                  <a:lnTo>
                    <a:pt x="46684" y="251079"/>
                  </a:lnTo>
                  <a:lnTo>
                    <a:pt x="60566" y="281369"/>
                  </a:lnTo>
                  <a:lnTo>
                    <a:pt x="78232" y="311645"/>
                  </a:lnTo>
                  <a:lnTo>
                    <a:pt x="126174" y="368427"/>
                  </a:lnTo>
                  <a:lnTo>
                    <a:pt x="124904" y="369684"/>
                  </a:lnTo>
                  <a:lnTo>
                    <a:pt x="122389" y="369684"/>
                  </a:lnTo>
                  <a:lnTo>
                    <a:pt x="119862" y="369684"/>
                  </a:lnTo>
                  <a:lnTo>
                    <a:pt x="114820" y="368427"/>
                  </a:lnTo>
                  <a:lnTo>
                    <a:pt x="108508" y="365900"/>
                  </a:lnTo>
                  <a:lnTo>
                    <a:pt x="99669" y="362115"/>
                  </a:lnTo>
                  <a:lnTo>
                    <a:pt x="88316" y="355803"/>
                  </a:lnTo>
                  <a:lnTo>
                    <a:pt x="84531" y="353276"/>
                  </a:lnTo>
                  <a:lnTo>
                    <a:pt x="75705" y="345707"/>
                  </a:lnTo>
                  <a:lnTo>
                    <a:pt x="61823" y="331838"/>
                  </a:lnTo>
                  <a:lnTo>
                    <a:pt x="46684" y="312903"/>
                  </a:lnTo>
                  <a:lnTo>
                    <a:pt x="31546" y="286410"/>
                  </a:lnTo>
                  <a:lnTo>
                    <a:pt x="18923" y="253606"/>
                  </a:lnTo>
                  <a:lnTo>
                    <a:pt x="10096" y="213233"/>
                  </a:lnTo>
                  <a:lnTo>
                    <a:pt x="7569" y="164020"/>
                  </a:lnTo>
                  <a:lnTo>
                    <a:pt x="10096" y="150152"/>
                  </a:lnTo>
                  <a:lnTo>
                    <a:pt x="13881" y="116078"/>
                  </a:lnTo>
                  <a:lnTo>
                    <a:pt x="16408" y="78232"/>
                  </a:lnTo>
                  <a:lnTo>
                    <a:pt x="13881" y="50470"/>
                  </a:lnTo>
                  <a:lnTo>
                    <a:pt x="8826" y="31547"/>
                  </a:lnTo>
                  <a:lnTo>
                    <a:pt x="5042" y="17666"/>
                  </a:lnTo>
                  <a:lnTo>
                    <a:pt x="1257" y="7569"/>
                  </a:lnTo>
                  <a:lnTo>
                    <a:pt x="0" y="3785"/>
                  </a:lnTo>
                  <a:lnTo>
                    <a:pt x="1257" y="3785"/>
                  </a:lnTo>
                  <a:lnTo>
                    <a:pt x="2527" y="1270"/>
                  </a:lnTo>
                  <a:lnTo>
                    <a:pt x="6312" y="0"/>
                  </a:lnTo>
                  <a:lnTo>
                    <a:pt x="12623" y="0"/>
                  </a:lnTo>
                </a:path>
              </a:pathLst>
            </a:custGeom>
            <a:solidFill>
              <a:srgbClr val="D8BF4C">
                <a:alpha val="100000"/>
              </a:srgbClr>
            </a:solidFill>
          </p:spPr>
        </p:sp>
        <p:sp>
          <p:nvSpPr>
            <p:cNvPr id="1118" name="VectorPath 1118"/>
            <p:cNvSpPr/>
            <p:nvPr/>
          </p:nvSpPr>
          <p:spPr>
            <a:xfrm>
              <a:off x="11010710" y="1242085"/>
              <a:ext cx="118592" cy="84531"/>
            </a:xfrm>
            <a:custGeom>
              <a:rect l="l" t="t" r="r" b="b"/>
              <a:pathLst>
                <a:path w="118592" h="84531">
                  <a:moveTo>
                    <a:pt x="112293" y="0"/>
                  </a:moveTo>
                  <a:lnTo>
                    <a:pt x="111023" y="2527"/>
                  </a:lnTo>
                  <a:lnTo>
                    <a:pt x="107238" y="8839"/>
                  </a:lnTo>
                  <a:lnTo>
                    <a:pt x="99669" y="17666"/>
                  </a:lnTo>
                  <a:lnTo>
                    <a:pt x="89585" y="29020"/>
                  </a:lnTo>
                  <a:lnTo>
                    <a:pt x="74433" y="41643"/>
                  </a:lnTo>
                  <a:lnTo>
                    <a:pt x="55511" y="54254"/>
                  </a:lnTo>
                  <a:lnTo>
                    <a:pt x="31546" y="64351"/>
                  </a:lnTo>
                  <a:lnTo>
                    <a:pt x="2527" y="73177"/>
                  </a:lnTo>
                  <a:lnTo>
                    <a:pt x="1257" y="74447"/>
                  </a:lnTo>
                  <a:lnTo>
                    <a:pt x="0" y="75705"/>
                  </a:lnTo>
                  <a:lnTo>
                    <a:pt x="0" y="79489"/>
                  </a:lnTo>
                  <a:lnTo>
                    <a:pt x="3784" y="82017"/>
                  </a:lnTo>
                  <a:lnTo>
                    <a:pt x="6312" y="83274"/>
                  </a:lnTo>
                  <a:lnTo>
                    <a:pt x="8826" y="83274"/>
                  </a:lnTo>
                  <a:lnTo>
                    <a:pt x="11353" y="84531"/>
                  </a:lnTo>
                  <a:lnTo>
                    <a:pt x="13881" y="83274"/>
                  </a:lnTo>
                  <a:lnTo>
                    <a:pt x="17665" y="82017"/>
                  </a:lnTo>
                  <a:lnTo>
                    <a:pt x="23964" y="80747"/>
                  </a:lnTo>
                  <a:lnTo>
                    <a:pt x="32803" y="78232"/>
                  </a:lnTo>
                  <a:lnTo>
                    <a:pt x="44158" y="74447"/>
                  </a:lnTo>
                  <a:lnTo>
                    <a:pt x="58038" y="70663"/>
                  </a:lnTo>
                  <a:lnTo>
                    <a:pt x="69392" y="66866"/>
                  </a:lnTo>
                  <a:lnTo>
                    <a:pt x="80745" y="61823"/>
                  </a:lnTo>
                  <a:lnTo>
                    <a:pt x="90843" y="55512"/>
                  </a:lnTo>
                  <a:lnTo>
                    <a:pt x="99669" y="49213"/>
                  </a:lnTo>
                  <a:lnTo>
                    <a:pt x="107238" y="40374"/>
                  </a:lnTo>
                  <a:lnTo>
                    <a:pt x="113550" y="31547"/>
                  </a:lnTo>
                  <a:lnTo>
                    <a:pt x="117335" y="20193"/>
                  </a:lnTo>
                  <a:lnTo>
                    <a:pt x="118592" y="17666"/>
                  </a:lnTo>
                  <a:lnTo>
                    <a:pt x="118592" y="11354"/>
                  </a:lnTo>
                  <a:lnTo>
                    <a:pt x="117335" y="5042"/>
                  </a:lnTo>
                  <a:lnTo>
                    <a:pt x="112293" y="0"/>
                  </a:lnTo>
                </a:path>
              </a:pathLst>
            </a:custGeom>
            <a:solidFill>
              <a:srgbClr val="D8BF4C">
                <a:alpha val="100000"/>
              </a:srgbClr>
            </a:solidFill>
          </p:spPr>
        </p:sp>
        <p:sp>
          <p:nvSpPr>
            <p:cNvPr id="1119" name="VectorPath 1119"/>
            <p:cNvSpPr/>
            <p:nvPr/>
          </p:nvSpPr>
          <p:spPr>
            <a:xfrm>
              <a:off x="11017022" y="1230732"/>
              <a:ext cx="83273" cy="49199"/>
            </a:xfrm>
            <a:custGeom>
              <a:rect l="l" t="t" r="r" b="b"/>
              <a:pathLst>
                <a:path w="83273" h="49199">
                  <a:moveTo>
                    <a:pt x="70649" y="2527"/>
                  </a:moveTo>
                  <a:lnTo>
                    <a:pt x="71906" y="1257"/>
                  </a:lnTo>
                  <a:lnTo>
                    <a:pt x="75692" y="0"/>
                  </a:lnTo>
                  <a:lnTo>
                    <a:pt x="79476" y="0"/>
                  </a:lnTo>
                  <a:lnTo>
                    <a:pt x="82004" y="3784"/>
                  </a:lnTo>
                  <a:lnTo>
                    <a:pt x="83273" y="10096"/>
                  </a:lnTo>
                  <a:lnTo>
                    <a:pt x="80745" y="17666"/>
                  </a:lnTo>
                  <a:lnTo>
                    <a:pt x="76961" y="23977"/>
                  </a:lnTo>
                  <a:lnTo>
                    <a:pt x="69392" y="29019"/>
                  </a:lnTo>
                  <a:lnTo>
                    <a:pt x="64337" y="31547"/>
                  </a:lnTo>
                  <a:lnTo>
                    <a:pt x="56769" y="36588"/>
                  </a:lnTo>
                  <a:lnTo>
                    <a:pt x="49199" y="40373"/>
                  </a:lnTo>
                  <a:lnTo>
                    <a:pt x="39102" y="44158"/>
                  </a:lnTo>
                  <a:lnTo>
                    <a:pt x="29019" y="47942"/>
                  </a:lnTo>
                  <a:lnTo>
                    <a:pt x="18923" y="49199"/>
                  </a:lnTo>
                  <a:lnTo>
                    <a:pt x="8826" y="47942"/>
                  </a:lnTo>
                  <a:lnTo>
                    <a:pt x="0" y="44158"/>
                  </a:lnTo>
                  <a:lnTo>
                    <a:pt x="0" y="42900"/>
                  </a:lnTo>
                  <a:lnTo>
                    <a:pt x="0" y="39116"/>
                  </a:lnTo>
                  <a:lnTo>
                    <a:pt x="2514" y="35331"/>
                  </a:lnTo>
                  <a:lnTo>
                    <a:pt x="7569" y="32804"/>
                  </a:lnTo>
                  <a:lnTo>
                    <a:pt x="13868" y="31547"/>
                  </a:lnTo>
                  <a:lnTo>
                    <a:pt x="17652" y="30276"/>
                  </a:lnTo>
                  <a:lnTo>
                    <a:pt x="20179" y="27762"/>
                  </a:lnTo>
                  <a:lnTo>
                    <a:pt x="21437" y="27762"/>
                  </a:lnTo>
                  <a:lnTo>
                    <a:pt x="22707" y="27762"/>
                  </a:lnTo>
                  <a:lnTo>
                    <a:pt x="25234" y="27762"/>
                  </a:lnTo>
                  <a:lnTo>
                    <a:pt x="30276" y="27762"/>
                  </a:lnTo>
                  <a:lnTo>
                    <a:pt x="36588" y="26492"/>
                  </a:lnTo>
                  <a:lnTo>
                    <a:pt x="42887" y="22707"/>
                  </a:lnTo>
                  <a:lnTo>
                    <a:pt x="51726" y="18923"/>
                  </a:lnTo>
                  <a:lnTo>
                    <a:pt x="60553" y="11354"/>
                  </a:lnTo>
                  <a:lnTo>
                    <a:pt x="70649" y="2527"/>
                  </a:lnTo>
                </a:path>
              </a:pathLst>
            </a:custGeom>
            <a:solidFill>
              <a:srgbClr val="FFF4C1">
                <a:alpha val="100000"/>
              </a:srgbClr>
            </a:solidFill>
          </p:spPr>
        </p:sp>
        <p:sp>
          <p:nvSpPr>
            <p:cNvPr id="1120" name="VectorPath 1120"/>
            <p:cNvSpPr/>
            <p:nvPr/>
          </p:nvSpPr>
          <p:spPr>
            <a:xfrm>
              <a:off x="11148238" y="1267320"/>
              <a:ext cx="140042" cy="89586"/>
            </a:xfrm>
            <a:custGeom>
              <a:rect l="l" t="t" r="r" b="b"/>
              <a:pathLst>
                <a:path w="140042" h="89586">
                  <a:moveTo>
                    <a:pt x="0" y="3785"/>
                  </a:moveTo>
                  <a:lnTo>
                    <a:pt x="3784" y="3785"/>
                  </a:lnTo>
                  <a:lnTo>
                    <a:pt x="13881" y="2527"/>
                  </a:lnTo>
                  <a:lnTo>
                    <a:pt x="30276" y="3785"/>
                  </a:lnTo>
                  <a:lnTo>
                    <a:pt x="49199" y="7569"/>
                  </a:lnTo>
                  <a:lnTo>
                    <a:pt x="71920" y="16408"/>
                  </a:lnTo>
                  <a:lnTo>
                    <a:pt x="94628" y="32804"/>
                  </a:lnTo>
                  <a:lnTo>
                    <a:pt x="118592" y="56782"/>
                  </a:lnTo>
                  <a:lnTo>
                    <a:pt x="140042" y="89586"/>
                  </a:lnTo>
                  <a:lnTo>
                    <a:pt x="138785" y="84531"/>
                  </a:lnTo>
                  <a:lnTo>
                    <a:pt x="132473" y="73177"/>
                  </a:lnTo>
                  <a:lnTo>
                    <a:pt x="122377" y="55512"/>
                  </a:lnTo>
                  <a:lnTo>
                    <a:pt x="107238" y="36588"/>
                  </a:lnTo>
                  <a:lnTo>
                    <a:pt x="88316" y="20193"/>
                  </a:lnTo>
                  <a:lnTo>
                    <a:pt x="64338" y="6312"/>
                  </a:lnTo>
                  <a:lnTo>
                    <a:pt x="35319" y="0"/>
                  </a:lnTo>
                  <a:lnTo>
                    <a:pt x="0" y="3785"/>
                  </a:lnTo>
                </a:path>
              </a:pathLst>
            </a:custGeom>
            <a:solidFill>
              <a:srgbClr val="FFF4C1">
                <a:alpha val="100000"/>
              </a:srgbClr>
            </a:solidFill>
          </p:spPr>
        </p:sp>
        <p:sp>
          <p:nvSpPr>
            <p:cNvPr id="1121" name="VectorPath 1121"/>
            <p:cNvSpPr/>
            <p:nvPr/>
          </p:nvSpPr>
          <p:spPr>
            <a:xfrm>
              <a:off x="11123004" y="1316533"/>
              <a:ext cx="45415" cy="118593"/>
            </a:xfrm>
            <a:custGeom>
              <a:rect l="l" t="t" r="r" b="b"/>
              <a:pathLst>
                <a:path w="45415" h="118593">
                  <a:moveTo>
                    <a:pt x="0" y="6299"/>
                  </a:moveTo>
                  <a:lnTo>
                    <a:pt x="1257" y="0"/>
                  </a:lnTo>
                  <a:lnTo>
                    <a:pt x="2515" y="1257"/>
                  </a:lnTo>
                  <a:lnTo>
                    <a:pt x="7569" y="6299"/>
                  </a:lnTo>
                  <a:lnTo>
                    <a:pt x="13881" y="13868"/>
                  </a:lnTo>
                  <a:lnTo>
                    <a:pt x="21450" y="26492"/>
                  </a:lnTo>
                  <a:lnTo>
                    <a:pt x="29019" y="41631"/>
                  </a:lnTo>
                  <a:lnTo>
                    <a:pt x="36588" y="63081"/>
                  </a:lnTo>
                  <a:lnTo>
                    <a:pt x="41630" y="88316"/>
                  </a:lnTo>
                  <a:lnTo>
                    <a:pt x="45415" y="118593"/>
                  </a:lnTo>
                  <a:lnTo>
                    <a:pt x="44158" y="114808"/>
                  </a:lnTo>
                  <a:lnTo>
                    <a:pt x="42900" y="104711"/>
                  </a:lnTo>
                  <a:lnTo>
                    <a:pt x="39116" y="89573"/>
                  </a:lnTo>
                  <a:lnTo>
                    <a:pt x="34061" y="71907"/>
                  </a:lnTo>
                  <a:lnTo>
                    <a:pt x="26492" y="52984"/>
                  </a:lnTo>
                  <a:lnTo>
                    <a:pt x="18923" y="34061"/>
                  </a:lnTo>
                  <a:lnTo>
                    <a:pt x="10096" y="18923"/>
                  </a:lnTo>
                  <a:lnTo>
                    <a:pt x="0" y="6299"/>
                  </a:lnTo>
                </a:path>
              </a:pathLst>
            </a:custGeom>
            <a:solidFill>
              <a:srgbClr val="FFF4C1">
                <a:alpha val="100000"/>
              </a:srgbClr>
            </a:solidFill>
          </p:spPr>
        </p:sp>
        <p:sp>
          <p:nvSpPr>
            <p:cNvPr id="1122" name="VectorPath 1122"/>
            <p:cNvSpPr/>
            <p:nvPr/>
          </p:nvSpPr>
          <p:spPr>
            <a:xfrm>
              <a:off x="11062436" y="1350594"/>
              <a:ext cx="27763" cy="247294"/>
            </a:xfrm>
            <a:custGeom>
              <a:rect l="l" t="t" r="r" b="b"/>
              <a:pathLst>
                <a:path w="27763" h="247294">
                  <a:moveTo>
                    <a:pt x="0" y="0"/>
                  </a:moveTo>
                  <a:lnTo>
                    <a:pt x="3784" y="2527"/>
                  </a:lnTo>
                  <a:lnTo>
                    <a:pt x="8840" y="17666"/>
                  </a:lnTo>
                  <a:lnTo>
                    <a:pt x="10096" y="50470"/>
                  </a:lnTo>
                  <a:lnTo>
                    <a:pt x="1257" y="109766"/>
                  </a:lnTo>
                  <a:lnTo>
                    <a:pt x="0" y="124904"/>
                  </a:lnTo>
                  <a:lnTo>
                    <a:pt x="1257" y="160236"/>
                  </a:lnTo>
                  <a:lnTo>
                    <a:pt x="8840" y="205664"/>
                  </a:lnTo>
                  <a:lnTo>
                    <a:pt x="27763" y="247294"/>
                  </a:lnTo>
                  <a:lnTo>
                    <a:pt x="23978" y="238468"/>
                  </a:lnTo>
                  <a:lnTo>
                    <a:pt x="15139" y="210706"/>
                  </a:lnTo>
                  <a:lnTo>
                    <a:pt x="8840" y="166548"/>
                  </a:lnTo>
                  <a:lnTo>
                    <a:pt x="11354" y="105981"/>
                  </a:lnTo>
                  <a:lnTo>
                    <a:pt x="15139" y="92100"/>
                  </a:lnTo>
                  <a:lnTo>
                    <a:pt x="18923" y="60566"/>
                  </a:lnTo>
                  <a:lnTo>
                    <a:pt x="17666" y="25235"/>
                  </a:lnTo>
                  <a:lnTo>
                    <a:pt x="0" y="0"/>
                  </a:lnTo>
                </a:path>
              </a:pathLst>
            </a:custGeom>
            <a:solidFill>
              <a:srgbClr val="FFF4C1">
                <a:alpha val="100000"/>
              </a:srgbClr>
            </a:solidFill>
          </p:spPr>
        </p:sp>
        <p:sp>
          <p:nvSpPr>
            <p:cNvPr id="1123" name="VectorPath 1123"/>
            <p:cNvSpPr/>
            <p:nvPr/>
          </p:nvSpPr>
          <p:spPr>
            <a:xfrm>
              <a:off x="10465652" y="744969"/>
              <a:ext cx="584174" cy="508470"/>
            </a:xfrm>
            <a:custGeom>
              <a:rect l="l" t="t" r="r" b="b"/>
              <a:pathLst>
                <a:path w="584174" h="508470">
                  <a:moveTo>
                    <a:pt x="584174" y="493332"/>
                  </a:moveTo>
                  <a:lnTo>
                    <a:pt x="581647" y="489547"/>
                  </a:lnTo>
                  <a:lnTo>
                    <a:pt x="575335" y="478193"/>
                  </a:lnTo>
                  <a:lnTo>
                    <a:pt x="563982" y="460527"/>
                  </a:lnTo>
                  <a:lnTo>
                    <a:pt x="545059" y="440334"/>
                  </a:lnTo>
                  <a:lnTo>
                    <a:pt x="518554" y="418897"/>
                  </a:lnTo>
                  <a:lnTo>
                    <a:pt x="484492" y="397447"/>
                  </a:lnTo>
                  <a:lnTo>
                    <a:pt x="439076" y="379781"/>
                  </a:lnTo>
                  <a:lnTo>
                    <a:pt x="383553" y="364642"/>
                  </a:lnTo>
                  <a:lnTo>
                    <a:pt x="381038" y="364642"/>
                  </a:lnTo>
                  <a:lnTo>
                    <a:pt x="374726" y="362115"/>
                  </a:lnTo>
                  <a:lnTo>
                    <a:pt x="364630" y="359588"/>
                  </a:lnTo>
                  <a:lnTo>
                    <a:pt x="350748" y="354546"/>
                  </a:lnTo>
                  <a:lnTo>
                    <a:pt x="334353" y="349491"/>
                  </a:lnTo>
                  <a:lnTo>
                    <a:pt x="316687" y="344450"/>
                  </a:lnTo>
                  <a:lnTo>
                    <a:pt x="296494" y="336880"/>
                  </a:lnTo>
                  <a:lnTo>
                    <a:pt x="276314" y="329311"/>
                  </a:lnTo>
                  <a:lnTo>
                    <a:pt x="254864" y="320472"/>
                  </a:lnTo>
                  <a:lnTo>
                    <a:pt x="233413" y="311645"/>
                  </a:lnTo>
                  <a:lnTo>
                    <a:pt x="213220" y="301549"/>
                  </a:lnTo>
                  <a:lnTo>
                    <a:pt x="194297" y="291452"/>
                  </a:lnTo>
                  <a:lnTo>
                    <a:pt x="177902" y="281369"/>
                  </a:lnTo>
                  <a:lnTo>
                    <a:pt x="162751" y="270015"/>
                  </a:lnTo>
                  <a:lnTo>
                    <a:pt x="151397" y="257391"/>
                  </a:lnTo>
                  <a:lnTo>
                    <a:pt x="142570" y="246037"/>
                  </a:lnTo>
                  <a:lnTo>
                    <a:pt x="141313" y="243510"/>
                  </a:lnTo>
                  <a:lnTo>
                    <a:pt x="136258" y="234683"/>
                  </a:lnTo>
                  <a:lnTo>
                    <a:pt x="129946" y="222059"/>
                  </a:lnTo>
                  <a:lnTo>
                    <a:pt x="123647" y="205664"/>
                  </a:lnTo>
                  <a:lnTo>
                    <a:pt x="117335" y="185471"/>
                  </a:lnTo>
                  <a:lnTo>
                    <a:pt x="112293" y="162763"/>
                  </a:lnTo>
                  <a:lnTo>
                    <a:pt x="111023" y="138786"/>
                  </a:lnTo>
                  <a:lnTo>
                    <a:pt x="112293" y="113551"/>
                  </a:lnTo>
                  <a:lnTo>
                    <a:pt x="113550" y="111036"/>
                  </a:lnTo>
                  <a:lnTo>
                    <a:pt x="117335" y="104724"/>
                  </a:lnTo>
                  <a:lnTo>
                    <a:pt x="121120" y="94628"/>
                  </a:lnTo>
                  <a:lnTo>
                    <a:pt x="123647" y="80747"/>
                  </a:lnTo>
                  <a:lnTo>
                    <a:pt x="122377" y="65608"/>
                  </a:lnTo>
                  <a:lnTo>
                    <a:pt x="117335" y="49213"/>
                  </a:lnTo>
                  <a:lnTo>
                    <a:pt x="104711" y="31547"/>
                  </a:lnTo>
                  <a:lnTo>
                    <a:pt x="83274" y="13881"/>
                  </a:lnTo>
                  <a:lnTo>
                    <a:pt x="80747" y="12624"/>
                  </a:lnTo>
                  <a:lnTo>
                    <a:pt x="74435" y="10097"/>
                  </a:lnTo>
                  <a:lnTo>
                    <a:pt x="64338" y="7569"/>
                  </a:lnTo>
                  <a:lnTo>
                    <a:pt x="51726" y="3785"/>
                  </a:lnTo>
                  <a:lnTo>
                    <a:pt x="39102" y="1270"/>
                  </a:lnTo>
                  <a:lnTo>
                    <a:pt x="25235" y="0"/>
                  </a:lnTo>
                  <a:lnTo>
                    <a:pt x="12611" y="1270"/>
                  </a:lnTo>
                  <a:lnTo>
                    <a:pt x="2515" y="5055"/>
                  </a:lnTo>
                  <a:lnTo>
                    <a:pt x="1257" y="6312"/>
                  </a:lnTo>
                  <a:lnTo>
                    <a:pt x="0" y="8839"/>
                  </a:lnTo>
                  <a:lnTo>
                    <a:pt x="1257" y="12624"/>
                  </a:lnTo>
                  <a:lnTo>
                    <a:pt x="7569" y="13881"/>
                  </a:lnTo>
                  <a:lnTo>
                    <a:pt x="13867" y="13881"/>
                  </a:lnTo>
                  <a:lnTo>
                    <a:pt x="20179" y="12624"/>
                  </a:lnTo>
                  <a:lnTo>
                    <a:pt x="29019" y="11354"/>
                  </a:lnTo>
                  <a:lnTo>
                    <a:pt x="37846" y="12624"/>
                  </a:lnTo>
                  <a:lnTo>
                    <a:pt x="47942" y="17666"/>
                  </a:lnTo>
                  <a:lnTo>
                    <a:pt x="59296" y="25235"/>
                  </a:lnTo>
                  <a:lnTo>
                    <a:pt x="70650" y="37859"/>
                  </a:lnTo>
                  <a:lnTo>
                    <a:pt x="82004" y="56782"/>
                  </a:lnTo>
                  <a:lnTo>
                    <a:pt x="83274" y="60566"/>
                  </a:lnTo>
                  <a:lnTo>
                    <a:pt x="85789" y="69393"/>
                  </a:lnTo>
                  <a:lnTo>
                    <a:pt x="82004" y="82017"/>
                  </a:lnTo>
                  <a:lnTo>
                    <a:pt x="68123" y="93370"/>
                  </a:lnTo>
                  <a:lnTo>
                    <a:pt x="69393" y="94628"/>
                  </a:lnTo>
                  <a:lnTo>
                    <a:pt x="73177" y="97155"/>
                  </a:lnTo>
                  <a:lnTo>
                    <a:pt x="78219" y="100940"/>
                  </a:lnTo>
                  <a:lnTo>
                    <a:pt x="85789" y="102197"/>
                  </a:lnTo>
                  <a:lnTo>
                    <a:pt x="88316" y="105982"/>
                  </a:lnTo>
                  <a:lnTo>
                    <a:pt x="90843" y="118605"/>
                  </a:lnTo>
                  <a:lnTo>
                    <a:pt x="92100" y="136271"/>
                  </a:lnTo>
                  <a:lnTo>
                    <a:pt x="95885" y="157721"/>
                  </a:lnTo>
                  <a:lnTo>
                    <a:pt x="100927" y="182956"/>
                  </a:lnTo>
                  <a:lnTo>
                    <a:pt x="108508" y="209448"/>
                  </a:lnTo>
                  <a:lnTo>
                    <a:pt x="119862" y="235941"/>
                  </a:lnTo>
                  <a:lnTo>
                    <a:pt x="136258" y="259918"/>
                  </a:lnTo>
                  <a:lnTo>
                    <a:pt x="137528" y="262433"/>
                  </a:lnTo>
                  <a:lnTo>
                    <a:pt x="140043" y="264960"/>
                  </a:lnTo>
                  <a:lnTo>
                    <a:pt x="142570" y="268745"/>
                  </a:lnTo>
                  <a:lnTo>
                    <a:pt x="147612" y="272530"/>
                  </a:lnTo>
                  <a:lnTo>
                    <a:pt x="153924" y="278841"/>
                  </a:lnTo>
                  <a:lnTo>
                    <a:pt x="162751" y="285153"/>
                  </a:lnTo>
                  <a:lnTo>
                    <a:pt x="174117" y="292722"/>
                  </a:lnTo>
                  <a:lnTo>
                    <a:pt x="187985" y="300292"/>
                  </a:lnTo>
                  <a:lnTo>
                    <a:pt x="204393" y="309118"/>
                  </a:lnTo>
                  <a:lnTo>
                    <a:pt x="224574" y="319215"/>
                  </a:lnTo>
                  <a:lnTo>
                    <a:pt x="247294" y="329311"/>
                  </a:lnTo>
                  <a:lnTo>
                    <a:pt x="275044" y="340665"/>
                  </a:lnTo>
                  <a:lnTo>
                    <a:pt x="305333" y="352019"/>
                  </a:lnTo>
                  <a:lnTo>
                    <a:pt x="340664" y="364642"/>
                  </a:lnTo>
                  <a:lnTo>
                    <a:pt x="381038" y="377254"/>
                  </a:lnTo>
                  <a:lnTo>
                    <a:pt x="387337" y="378511"/>
                  </a:lnTo>
                  <a:lnTo>
                    <a:pt x="405003" y="383565"/>
                  </a:lnTo>
                  <a:lnTo>
                    <a:pt x="431508" y="393662"/>
                  </a:lnTo>
                  <a:lnTo>
                    <a:pt x="461785" y="406273"/>
                  </a:lnTo>
                  <a:lnTo>
                    <a:pt x="493332" y="423939"/>
                  </a:lnTo>
                  <a:lnTo>
                    <a:pt x="523608" y="446646"/>
                  </a:lnTo>
                  <a:lnTo>
                    <a:pt x="548843" y="474409"/>
                  </a:lnTo>
                  <a:lnTo>
                    <a:pt x="565239" y="508470"/>
                  </a:lnTo>
                  <a:lnTo>
                    <a:pt x="567766" y="508470"/>
                  </a:lnTo>
                  <a:lnTo>
                    <a:pt x="575335" y="505955"/>
                  </a:lnTo>
                  <a:lnTo>
                    <a:pt x="581647" y="500901"/>
                  </a:lnTo>
                  <a:lnTo>
                    <a:pt x="584174" y="493332"/>
                  </a:lnTo>
                </a:path>
              </a:pathLst>
            </a:custGeom>
            <a:solidFill>
              <a:srgbClr val="D3BA47">
                <a:alpha val="100000"/>
              </a:srgbClr>
            </a:solidFill>
          </p:spPr>
        </p:sp>
        <p:sp>
          <p:nvSpPr>
            <p:cNvPr id="1124" name="VectorPath 1124"/>
            <p:cNvSpPr/>
            <p:nvPr/>
          </p:nvSpPr>
          <p:spPr>
            <a:xfrm>
              <a:off x="10538828" y="732358"/>
              <a:ext cx="73178" cy="98412"/>
            </a:xfrm>
            <a:custGeom>
              <a:rect l="l" t="t" r="r" b="b"/>
              <a:pathLst>
                <a:path w="73178" h="98412">
                  <a:moveTo>
                    <a:pt x="61824" y="98412"/>
                  </a:moveTo>
                  <a:lnTo>
                    <a:pt x="61824" y="95885"/>
                  </a:lnTo>
                  <a:lnTo>
                    <a:pt x="60554" y="88316"/>
                  </a:lnTo>
                  <a:lnTo>
                    <a:pt x="58039" y="75705"/>
                  </a:lnTo>
                  <a:lnTo>
                    <a:pt x="52984" y="61823"/>
                  </a:lnTo>
                  <a:lnTo>
                    <a:pt x="45416" y="46685"/>
                  </a:lnTo>
                  <a:lnTo>
                    <a:pt x="34061" y="31534"/>
                  </a:lnTo>
                  <a:lnTo>
                    <a:pt x="20181" y="17666"/>
                  </a:lnTo>
                  <a:lnTo>
                    <a:pt x="1258" y="6299"/>
                  </a:lnTo>
                  <a:lnTo>
                    <a:pt x="0" y="5042"/>
                  </a:lnTo>
                  <a:lnTo>
                    <a:pt x="1258" y="1257"/>
                  </a:lnTo>
                  <a:lnTo>
                    <a:pt x="5042" y="0"/>
                  </a:lnTo>
                  <a:lnTo>
                    <a:pt x="17666" y="2515"/>
                  </a:lnTo>
                  <a:lnTo>
                    <a:pt x="20181" y="3784"/>
                  </a:lnTo>
                  <a:lnTo>
                    <a:pt x="26493" y="7569"/>
                  </a:lnTo>
                  <a:lnTo>
                    <a:pt x="36589" y="12611"/>
                  </a:lnTo>
                  <a:lnTo>
                    <a:pt x="46686" y="21450"/>
                  </a:lnTo>
                  <a:lnTo>
                    <a:pt x="58039" y="32804"/>
                  </a:lnTo>
                  <a:lnTo>
                    <a:pt x="66866" y="46685"/>
                  </a:lnTo>
                  <a:lnTo>
                    <a:pt x="71921" y="63081"/>
                  </a:lnTo>
                  <a:lnTo>
                    <a:pt x="73178" y="83274"/>
                  </a:lnTo>
                  <a:lnTo>
                    <a:pt x="73178" y="85788"/>
                  </a:lnTo>
                  <a:lnTo>
                    <a:pt x="71921" y="92100"/>
                  </a:lnTo>
                  <a:lnTo>
                    <a:pt x="69393" y="97142"/>
                  </a:lnTo>
                  <a:lnTo>
                    <a:pt x="61824" y="98412"/>
                  </a:lnTo>
                </a:path>
              </a:pathLst>
            </a:custGeom>
            <a:solidFill>
              <a:srgbClr val="FFF4C1">
                <a:alpha val="100000"/>
              </a:srgbClr>
            </a:solidFill>
          </p:spPr>
        </p:sp>
        <p:sp>
          <p:nvSpPr>
            <p:cNvPr id="1125" name="VectorPath 1125"/>
            <p:cNvSpPr/>
            <p:nvPr/>
          </p:nvSpPr>
          <p:spPr>
            <a:xfrm>
              <a:off x="10590556" y="922871"/>
              <a:ext cx="209448" cy="158979"/>
            </a:xfrm>
            <a:custGeom>
              <a:rect l="l" t="t" r="r" b="b"/>
              <a:pathLst>
                <a:path w="209448" h="158979">
                  <a:moveTo>
                    <a:pt x="0" y="0"/>
                  </a:moveTo>
                  <a:lnTo>
                    <a:pt x="0" y="1270"/>
                  </a:lnTo>
                  <a:lnTo>
                    <a:pt x="0" y="5055"/>
                  </a:lnTo>
                  <a:lnTo>
                    <a:pt x="1257" y="10097"/>
                  </a:lnTo>
                  <a:lnTo>
                    <a:pt x="2526" y="17666"/>
                  </a:lnTo>
                  <a:lnTo>
                    <a:pt x="6311" y="26492"/>
                  </a:lnTo>
                  <a:lnTo>
                    <a:pt x="10096" y="36589"/>
                  </a:lnTo>
                  <a:lnTo>
                    <a:pt x="16408" y="47943"/>
                  </a:lnTo>
                  <a:lnTo>
                    <a:pt x="25234" y="59309"/>
                  </a:lnTo>
                  <a:lnTo>
                    <a:pt x="36588" y="71920"/>
                  </a:lnTo>
                  <a:lnTo>
                    <a:pt x="50469" y="85801"/>
                  </a:lnTo>
                  <a:lnTo>
                    <a:pt x="66865" y="98413"/>
                  </a:lnTo>
                  <a:lnTo>
                    <a:pt x="87058" y="112294"/>
                  </a:lnTo>
                  <a:lnTo>
                    <a:pt x="111035" y="124917"/>
                  </a:lnTo>
                  <a:lnTo>
                    <a:pt x="140056" y="137528"/>
                  </a:lnTo>
                  <a:lnTo>
                    <a:pt x="171590" y="148882"/>
                  </a:lnTo>
                  <a:lnTo>
                    <a:pt x="209448" y="158979"/>
                  </a:lnTo>
                  <a:lnTo>
                    <a:pt x="208179" y="158979"/>
                  </a:lnTo>
                  <a:lnTo>
                    <a:pt x="201879" y="156451"/>
                  </a:lnTo>
                  <a:lnTo>
                    <a:pt x="194310" y="153937"/>
                  </a:lnTo>
                  <a:lnTo>
                    <a:pt x="182943" y="150152"/>
                  </a:lnTo>
                  <a:lnTo>
                    <a:pt x="170332" y="143840"/>
                  </a:lnTo>
                  <a:lnTo>
                    <a:pt x="155194" y="137528"/>
                  </a:lnTo>
                  <a:lnTo>
                    <a:pt x="138785" y="129959"/>
                  </a:lnTo>
                  <a:lnTo>
                    <a:pt x="121120" y="121133"/>
                  </a:lnTo>
                  <a:lnTo>
                    <a:pt x="103466" y="109766"/>
                  </a:lnTo>
                  <a:lnTo>
                    <a:pt x="85800" y="98413"/>
                  </a:lnTo>
                  <a:lnTo>
                    <a:pt x="68135" y="85801"/>
                  </a:lnTo>
                  <a:lnTo>
                    <a:pt x="51727" y="70663"/>
                  </a:lnTo>
                  <a:lnTo>
                    <a:pt x="35331" y="55512"/>
                  </a:lnTo>
                  <a:lnTo>
                    <a:pt x="21450" y="37859"/>
                  </a:lnTo>
                  <a:lnTo>
                    <a:pt x="10096" y="20193"/>
                  </a:lnTo>
                  <a:lnTo>
                    <a:pt x="0" y="0"/>
                  </a:lnTo>
                </a:path>
              </a:pathLst>
            </a:custGeom>
            <a:solidFill>
              <a:srgbClr val="FFF4C1">
                <a:alpha val="100000"/>
              </a:srgbClr>
            </a:solidFill>
          </p:spPr>
        </p:sp>
        <p:sp>
          <p:nvSpPr>
            <p:cNvPr id="1126" name="VectorPath 1126"/>
            <p:cNvSpPr/>
            <p:nvPr/>
          </p:nvSpPr>
          <p:spPr>
            <a:xfrm>
              <a:off x="9068930" y="129260"/>
              <a:ext cx="811276" cy="190513"/>
            </a:xfrm>
            <a:custGeom>
              <a:rect l="l" t="t" r="r" b="b"/>
              <a:pathLst>
                <a:path w="811276" h="190513">
                  <a:moveTo>
                    <a:pt x="811276" y="190513"/>
                  </a:moveTo>
                  <a:lnTo>
                    <a:pt x="312903" y="6300"/>
                  </a:lnTo>
                  <a:lnTo>
                    <a:pt x="311645" y="5042"/>
                  </a:lnTo>
                  <a:lnTo>
                    <a:pt x="306591" y="3785"/>
                  </a:lnTo>
                  <a:lnTo>
                    <a:pt x="299022" y="1257"/>
                  </a:lnTo>
                  <a:lnTo>
                    <a:pt x="288925" y="0"/>
                  </a:lnTo>
                  <a:lnTo>
                    <a:pt x="277571" y="0"/>
                  </a:lnTo>
                  <a:lnTo>
                    <a:pt x="263690" y="2515"/>
                  </a:lnTo>
                  <a:lnTo>
                    <a:pt x="248552" y="6300"/>
                  </a:lnTo>
                  <a:lnTo>
                    <a:pt x="232156" y="15139"/>
                  </a:lnTo>
                  <a:lnTo>
                    <a:pt x="0" y="99670"/>
                  </a:lnTo>
                  <a:lnTo>
                    <a:pt x="253606" y="42901"/>
                  </a:lnTo>
                  <a:lnTo>
                    <a:pt x="254864" y="42901"/>
                  </a:lnTo>
                  <a:lnTo>
                    <a:pt x="258649" y="41631"/>
                  </a:lnTo>
                  <a:lnTo>
                    <a:pt x="263690" y="39104"/>
                  </a:lnTo>
                  <a:lnTo>
                    <a:pt x="270001" y="37847"/>
                  </a:lnTo>
                  <a:lnTo>
                    <a:pt x="278841" y="36589"/>
                  </a:lnTo>
                  <a:lnTo>
                    <a:pt x="288925" y="36589"/>
                  </a:lnTo>
                  <a:lnTo>
                    <a:pt x="300279" y="37847"/>
                  </a:lnTo>
                  <a:lnTo>
                    <a:pt x="312903" y="40374"/>
                  </a:lnTo>
                  <a:lnTo>
                    <a:pt x="811276" y="190513"/>
                  </a:lnTo>
                </a:path>
              </a:pathLst>
            </a:custGeom>
            <a:solidFill>
              <a:srgbClr val="388238">
                <a:alpha val="100000"/>
              </a:srgbClr>
            </a:solidFill>
          </p:spPr>
        </p:sp>
        <p:sp>
          <p:nvSpPr>
            <p:cNvPr id="1127" name="VectorPath 1127"/>
            <p:cNvSpPr/>
            <p:nvPr/>
          </p:nvSpPr>
          <p:spPr>
            <a:xfrm>
              <a:off x="10391204" y="684416"/>
              <a:ext cx="104724" cy="41631"/>
            </a:xfrm>
            <a:custGeom>
              <a:rect l="l" t="t" r="r" b="b"/>
              <a:pathLst>
                <a:path w="104724" h="41631">
                  <a:moveTo>
                    <a:pt x="104724" y="11354"/>
                  </a:moveTo>
                  <a:lnTo>
                    <a:pt x="102197" y="10084"/>
                  </a:lnTo>
                  <a:lnTo>
                    <a:pt x="93370" y="6299"/>
                  </a:lnTo>
                  <a:lnTo>
                    <a:pt x="80746" y="2515"/>
                  </a:lnTo>
                  <a:lnTo>
                    <a:pt x="65608" y="0"/>
                  </a:lnTo>
                  <a:lnTo>
                    <a:pt x="49213" y="1257"/>
                  </a:lnTo>
                  <a:lnTo>
                    <a:pt x="31546" y="7569"/>
                  </a:lnTo>
                  <a:lnTo>
                    <a:pt x="15139" y="20181"/>
                  </a:lnTo>
                  <a:lnTo>
                    <a:pt x="0" y="41631"/>
                  </a:lnTo>
                  <a:lnTo>
                    <a:pt x="1257" y="39103"/>
                  </a:lnTo>
                  <a:lnTo>
                    <a:pt x="3784" y="34061"/>
                  </a:lnTo>
                  <a:lnTo>
                    <a:pt x="10096" y="26492"/>
                  </a:lnTo>
                  <a:lnTo>
                    <a:pt x="18923" y="17653"/>
                  </a:lnTo>
                  <a:lnTo>
                    <a:pt x="32804" y="11354"/>
                  </a:lnTo>
                  <a:lnTo>
                    <a:pt x="50469" y="6299"/>
                  </a:lnTo>
                  <a:lnTo>
                    <a:pt x="74447" y="6299"/>
                  </a:lnTo>
                  <a:lnTo>
                    <a:pt x="104724" y="11354"/>
                  </a:lnTo>
                </a:path>
              </a:pathLst>
            </a:custGeom>
            <a:solidFill>
              <a:srgbClr val="89BF89">
                <a:alpha val="100000"/>
              </a:srgbClr>
            </a:solidFill>
          </p:spPr>
        </p:sp>
        <p:sp>
          <p:nvSpPr>
            <p:cNvPr id="1128" name="VectorPath 1128"/>
            <p:cNvSpPr/>
            <p:nvPr/>
          </p:nvSpPr>
          <p:spPr>
            <a:xfrm>
              <a:off x="9172386" y="351320"/>
              <a:ext cx="1064895" cy="556412"/>
            </a:xfrm>
            <a:custGeom>
              <a:rect l="l" t="t" r="r" b="b"/>
              <a:pathLst>
                <a:path w="1064895" h="556412">
                  <a:moveTo>
                    <a:pt x="1064895" y="546316"/>
                  </a:moveTo>
                  <a:lnTo>
                    <a:pt x="0" y="0"/>
                  </a:lnTo>
                  <a:lnTo>
                    <a:pt x="1052271" y="556412"/>
                  </a:lnTo>
                  <a:lnTo>
                    <a:pt x="1064895" y="546316"/>
                  </a:lnTo>
                </a:path>
              </a:pathLst>
            </a:custGeom>
            <a:solidFill>
              <a:srgbClr val="BAD8BA">
                <a:alpha val="100000"/>
              </a:srgbClr>
            </a:solidFill>
          </p:spPr>
        </p:sp>
      </p:grpSp>
    </p:spTree>
    <p:extLst>
      <p:ext uri="{B76BB633-B82A-4CA8-AB5A-E5D41DC12301}"/>
    </p:extLst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extBox1129"/>
          <p:cNvSpPr txBox="1"/>
          <p:nvPr/>
        </p:nvSpPr>
        <p:spPr>
          <a:xfrm>
            <a:off x="579260" y="417875"/>
            <a:ext cx="3105150" cy="43610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6700" marR="0" indent="0" eaLnBrk="0">
              <a:lnSpc>
                <a:spcPct val="99295"/>
              </a:lnSpc>
              <a:spcAft>
                <a:spcPts val="372"/>
              </a:spcAft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件判断指令</a:t>
            </a:r>
          </a:p>
          <a:p>
            <a:pPr marL="228600" marR="0" indent="-228600" eaLnBrk="0" lvl="0">
              <a:lnSpc>
                <a:spcPct val="104166"/>
              </a:lnSpc>
              <a:spcAft>
                <a:spcPts val="1004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语言条件判断指令</a:t>
            </a:r>
          </a:p>
          <a:p>
            <a:pPr marL="531495" marR="1695069" indent="-74295" eaLnBrk="0">
              <a:lnSpc>
                <a:spcPct val="137931"/>
              </a:lnSpc>
            </a:pPr>
            <a:r>
              <a:rPr lang="en-US" altLang="zh-CN" sz="1450" kern="0" spc="7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baseline="0" lang="en-US" altLang="zh-CN" sz="1450" kern="0" spc="14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7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(a=</a:t>
            </a:r>
            <a:r>
              <a:rPr lang="en-US" altLang="zh-CN" sz="1450" kern="0" spc="6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=b)</a:t>
            </a:r>
            <a:r>
              <a:rPr baseline="0" lang="en-US" altLang="zh-CN" sz="14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baseline="0" lang="en-US" altLang="zh-CN" sz="14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i=1;</a:t>
            </a:r>
            <a:r>
              <a:rPr baseline="0" lang="en-US" altLang="zh-CN" sz="14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531495" marR="1880807" indent="-74295" eaLnBrk="0">
              <a:lnSpc>
                <a:spcPct val="118965"/>
              </a:lnSpc>
            </a:pPr>
            <a:r>
              <a:rPr lang="en-US" altLang="zh-CN" sz="1450" kern="0" spc="84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els</a:t>
            </a:r>
            <a:r>
              <a:rPr lang="en-US" altLang="zh-CN" sz="1450" kern="0" spc="82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</a:t>
            </a:r>
            <a:r>
              <a:rPr baseline="0" lang="en-US" altLang="zh-CN" sz="14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4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baseline="0" lang="en-US" altLang="zh-CN" sz="14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i=2;</a:t>
            </a:r>
            <a:r>
              <a:rPr baseline="0" lang="en-US" altLang="zh-CN" sz="14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0" marR="0" indent="0" eaLnBrk="0">
              <a:lnSpc>
                <a:spcPct val="12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9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04411"/>
              </a:lnSpc>
              <a:spcAft>
                <a:spcPts val="1010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等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效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</a:p>
          <a:p>
            <a:pPr marL="457200" marR="0" indent="266700" eaLnBrk="0">
              <a:lnSpc>
                <a:spcPct val="130344"/>
              </a:lnSpc>
              <a:spcAft>
                <a:spcPts val="0"/>
              </a:spcAft>
              <a:tabLst>
                <a:tab pos="857250" algn="l"/>
                <a:tab pos="857250" algn="l"/>
              </a:tabLst>
            </a:pPr>
            <a:r>
              <a:rPr lang="en-US" altLang="zh-CN" sz="14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145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(a=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=b)</a:t>
            </a:r>
            <a:r>
              <a:rPr baseline="0" lang="en-US" altLang="zh-CN" sz="145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145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L1;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00" kern="0">
                <a:latin typeface="" pitchFamily="0" charset="0"/>
                <a:ea typeface="" pitchFamily="0" charset="0"/>
                <a:cs typeface="" pitchFamily="0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1450" kern="0" spc="14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i=</a:t>
            </a:r>
            <a:r>
              <a:rPr lang="en-US" altLang="zh-CN" sz="1450" kern="0" spc="13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lang="en-US" altLang="zh-CN" sz="1450" kern="0" spc="12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1450" kern="0" spc="12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L2;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50" kern="0" spc="15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450" kern="0" spc="15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1:i=1;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5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2:</a:t>
            </a:r>
          </a:p>
        </p:txBody>
      </p:sp>
      <p:pic>
        <p:nvPicPr>
          <p:cNvPr id="1130" name="ADA95D39-C7A1-4973-9771-EEB165E2E2FC"/>
          <p:cNvPicPr>
            <a:picLocks noChangeAspect="1"/>
          </p:cNvPicPr>
          <p:nvPr/>
        </p:nvPicPr>
        <p:blipFill>
          <a:blip r:embed="rId2" cstate="print">
            <a:extLst>
              <a:ext uri="{47ADAA37-2E7F-4A62-98D5-EA3BB0E361D9}"/>
            </a:extLst>
          </a:blip>
          <a:srcRect/>
          <a:stretch>
            <a:fillRect/>
          </a:stretch>
        </p:blipFill>
        <p:spPr>
          <a:xfrm>
            <a:off x="4540428" y="3843249"/>
            <a:ext cx="1095375" cy="676275"/>
          </a:xfrm>
          <a:prstGeom prst="rect">
            <a:avLst/>
          </a:prstGeom>
        </p:spPr>
      </p:pic>
      <p:pic>
        <p:nvPicPr>
          <p:cNvPr id="1131" name="BB17352C-30C4-4F6E-79B2-B900197DB17E"/>
          <p:cNvPicPr>
            <a:picLocks noChangeAspect="1"/>
          </p:cNvPicPr>
          <p:nvPr/>
        </p:nvPicPr>
        <p:blipFill>
          <a:blip r:embed="rId3" cstate="print">
            <a:extLst>
              <a:ext uri="{AE247B33-8B81-4F49-F9B5-E47577C5A0E8}"/>
            </a:extLst>
          </a:blip>
          <a:srcRect/>
          <a:stretch>
            <a:fillRect/>
          </a:stretch>
        </p:blipFill>
        <p:spPr>
          <a:xfrm>
            <a:off x="6105500" y="3624936"/>
            <a:ext cx="4457700" cy="2971800"/>
          </a:xfrm>
          <a:prstGeom prst="rect">
            <a:avLst/>
          </a:prstGeom>
        </p:spPr>
      </p:pic>
      <p:sp>
        <p:nvSpPr>
          <p:cNvPr id="1132" name="VectorPath 1132"/>
          <p:cNvSpPr/>
          <p:nvPr/>
        </p:nvSpPr>
        <p:spPr>
          <a:xfrm>
            <a:off x="6163056" y="943356"/>
            <a:ext cx="4326636" cy="2375916"/>
          </a:xfrm>
          <a:custGeom>
            <a:rect l="l" t="t" r="r" b="b"/>
            <a:pathLst>
              <a:path w="4326636" h="2375916">
                <a:moveTo>
                  <a:pt x="0" y="0"/>
                </a:moveTo>
                <a:lnTo>
                  <a:pt x="4326636" y="0"/>
                </a:lnTo>
                <a:lnTo>
                  <a:pt x="4326636" y="2375916"/>
                </a:lnTo>
                <a:lnTo>
                  <a:pt x="0" y="237591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133" name="TextBox1133"/>
          <p:cNvSpPr txBox="1"/>
          <p:nvPr/>
        </p:nvSpPr>
        <p:spPr>
          <a:xfrm>
            <a:off x="4193540" y="396446"/>
            <a:ext cx="5418976" cy="596970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320"/>
              </a:lnSpc>
              <a:spcAft>
                <a:spcPts val="497"/>
              </a:spcAft>
            </a:pP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beq</a:t>
            </a:r>
            <a:r>
              <a:rPr baseline="0" lang="en-US" altLang="zh-CN" sz="35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reg</a:t>
            </a:r>
            <a:r>
              <a:rPr lang="en-US" altLang="zh-CN" sz="3450" kern="0" spc="0" baseline="-2029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,reg</a:t>
            </a:r>
            <a:r>
              <a:rPr lang="en-US" altLang="zh-CN" sz="3450" kern="0" spc="0" baseline="-2029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,label</a:t>
            </a:r>
          </a:p>
          <a:p>
            <a:pPr marL="2061464" marR="0" indent="0" eaLnBrk="0">
              <a:lnSpc>
                <a:spcPct val="105496"/>
              </a:lnSpc>
              <a:spcAft>
                <a:spcPts val="794"/>
              </a:spcAft>
            </a:pPr>
            <a:r>
              <a:rPr lang="en-US" altLang="zh-CN" sz="2350" kern="0" spc="0" baseline="0" noProof="0" dirty="0" smtClean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baseline="0" lang="en-US" altLang="zh-CN" sz="235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MIPS数据传送指令</a:t>
            </a:r>
          </a:p>
          <a:p>
            <a:pPr marL="2544064" marR="0" indent="0" eaLnBrk="0">
              <a:lnSpc>
                <a:spcPct val="98333"/>
              </a:lnSpc>
              <a:spcAft>
                <a:spcPts val="961"/>
              </a:spcAft>
            </a:pP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addi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$s3,$zero,1</a:t>
            </a:r>
          </a:p>
          <a:p>
            <a:pPr marL="2544064" marR="0" indent="0" eaLnBrk="0">
              <a:lnSpc>
                <a:spcPct val="98333"/>
              </a:lnSpc>
              <a:spcAft>
                <a:spcPts val="961"/>
              </a:spcAft>
            </a:pPr>
            <a:r>
              <a:rPr lang="en-US" altLang="zh-CN" sz="2000" kern="0" spc="0" baseline="0" b="1" noProof="0" dirty="0" smtClean="0">
                <a:solidFill>
                  <a:srgbClr val="868686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0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868686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$s3=1</a:t>
            </a:r>
            <a:r>
              <a:rPr baseline="0" lang="en-US" altLang="zh-CN" sz="2000" kern="0" spc="358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15" baseline="0" noProof="0" dirty="0" smtClean="0">
                <a:solidFill>
                  <a:srgbClr val="86868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立</a:t>
            </a:r>
            <a:r>
              <a:rPr lang="en-US" altLang="zh-CN" sz="1550" kern="0" spc="0" baseline="0" noProof="0" dirty="0" smtClean="0">
                <a:solidFill>
                  <a:srgbClr val="86868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即数传送</a:t>
            </a:r>
          </a:p>
          <a:p>
            <a:pPr marL="2544064" marR="0" indent="0" eaLnBrk="0">
              <a:lnSpc>
                <a:spcPct val="98333"/>
              </a:lnSpc>
              <a:spcAft>
                <a:spcPts val="961"/>
              </a:spcAft>
            </a:pP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$s3,$s2,$zero</a:t>
            </a:r>
          </a:p>
          <a:p>
            <a:pPr marL="2544064" marR="0" indent="0" eaLnBrk="0">
              <a:lnSpc>
                <a:spcPct val="100000"/>
              </a:lnSpc>
            </a:pPr>
            <a:r>
              <a:rPr lang="en-US" altLang="zh-CN" sz="2000" kern="0" spc="0" baseline="0" b="1" noProof="0" dirty="0" smtClean="0">
                <a:solidFill>
                  <a:srgbClr val="868686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868686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$s3=$s2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 smtClean="0">
                <a:solidFill>
                  <a:srgbClr val="86868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寄存器传送</a:t>
            </a:r>
          </a:p>
          <a:p>
            <a:pPr marL="0" marR="0" indent="0" eaLnBrk="0">
              <a:lnSpc>
                <a:spcPct val="1670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2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065795" marR="0" indent="0" eaLnBrk="0">
              <a:lnSpc>
                <a:spcPct val="105496"/>
              </a:lnSpc>
              <a:spcAft>
                <a:spcPts val="794"/>
              </a:spcAft>
            </a:pPr>
            <a:r>
              <a:rPr lang="en-US" altLang="zh-CN" sz="2350" kern="0" spc="0" baseline="0" noProof="0" dirty="0" smtClean="0">
                <a:solidFill>
                  <a:srgbClr val="FFC000"/>
                </a:solidFill>
                <a:latin typeface="Wingdings" pitchFamily="2" charset="0"/>
                <a:ea typeface="Wingdings" pitchFamily="2" charset="0"/>
                <a:cs typeface="Wingdings" pitchFamily="2" charset="0"/>
              </a:rPr>
              <a:t></a:t>
            </a:r>
            <a:r>
              <a:rPr baseline="0" lang="en-US" altLang="zh-CN" sz="235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等效MIPS指令</a:t>
            </a:r>
          </a:p>
          <a:p>
            <a:pPr marL="2974098" marR="0" indent="0" eaLnBrk="0">
              <a:lnSpc>
                <a:spcPct val="98333"/>
              </a:lnSpc>
              <a:spcAft>
                <a:spcPts val="961"/>
              </a:spcAft>
            </a:pPr>
            <a:r>
              <a:rPr lang="en-US" altLang="zh-CN" sz="2000" kern="0" spc="0" baseline="0" b="1" u="sng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beq</a:t>
            </a:r>
            <a:r>
              <a:rPr baseline="0" lang="en-US" altLang="zh-CN" sz="2000" kern="0" spc="-15" b="1" u="sng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u="sng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$s0,$s1,L1</a:t>
            </a:r>
          </a:p>
          <a:p>
            <a:pPr marL="2980194" marR="0" indent="0" eaLnBrk="0">
              <a:lnSpc>
                <a:spcPct val="98333"/>
              </a:lnSpc>
              <a:spcAft>
                <a:spcPts val="961"/>
              </a:spcAft>
            </a:pPr>
            <a:r>
              <a:rPr lang="en-US" altLang="zh-CN" sz="2000" kern="0" spc="0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addi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$s3,$zero,2</a:t>
            </a:r>
          </a:p>
          <a:p>
            <a:pPr marL="2980194" marR="0" indent="0" eaLnBrk="0">
              <a:lnSpc>
                <a:spcPct val="98333"/>
              </a:lnSpc>
              <a:spcAft>
                <a:spcPts val="961"/>
              </a:spcAft>
            </a:pP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L2;</a:t>
            </a:r>
          </a:p>
          <a:p>
            <a:pPr marL="2522994" marR="0" indent="0" eaLnBrk="0">
              <a:lnSpc>
                <a:spcPct val="120000"/>
              </a:lnSpc>
            </a:pP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L1:addi</a:t>
            </a:r>
            <a:r>
              <a:rPr baseline="0" lang="en-US" altLang="zh-CN" sz="20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$s3,$zero,1</a:t>
            </a:r>
            <a:r>
              <a:rPr baseline="0" lang="en-US" altLang="zh-CN" sz="20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-15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2000" kern="0" spc="0" baseline="0" b="1" noProof="0" dirty="0" smtClean="0">
                <a:solidFill>
                  <a:srgbClr val="800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2:</a:t>
            </a:r>
          </a:p>
        </p:txBody>
      </p:sp>
      <p:sp>
        <p:nvSpPr>
          <p:cNvPr id="1134" name="VectorPath 1134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5128769E-2CA1-45AD-33BD-25A1603ED341}"/>
    </p:extLst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VectorPath 1135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136" name="TextBox1136"/>
          <p:cNvSpPr txBox="1"/>
          <p:nvPr/>
        </p:nvSpPr>
        <p:spPr>
          <a:xfrm>
            <a:off x="695960" y="451638"/>
            <a:ext cx="4495165" cy="6062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条件判断指令</a:t>
            </a:r>
          </a:p>
        </p:txBody>
      </p:sp>
      <p:sp>
        <p:nvSpPr>
          <p:cNvPr id="1137" name="TextBox1137"/>
          <p:cNvSpPr txBox="1"/>
          <p:nvPr/>
        </p:nvSpPr>
        <p:spPr>
          <a:xfrm>
            <a:off x="787400" y="1417062"/>
            <a:ext cx="1202055" cy="2771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3809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件跳转</a:t>
            </a:r>
          </a:p>
        </p:txBody>
      </p:sp>
      <p:graphicFrame>
        <p:nvGraphicFramePr>
          <p:cNvPr id="1138" name="Table1138"/>
          <p:cNvGraphicFramePr>
            <a:graphicFrameLocks noGrp="1"/>
          </p:cNvGraphicFramePr>
          <p:nvPr/>
        </p:nvGraphicFramePr>
        <p:xfrm>
          <a:off x="1244600" y="1865554"/>
          <a:ext cx="7732395" cy="1423045"/>
        </p:xfrm>
        <a:graphic>
          <a:graphicData uri="http://schemas.openxmlformats.org/drawingml/2006/table">
            <a:tbl>
              <a:tblPr firstRow="1" bandRow="1">
                <a:tableStyleId>{60AAEAA6-A61D-4A0F-5C23-56809C1C0092}</a:tableStyleId>
              </a:tblPr>
              <a:tblGrid>
                <a:gridCol w="914400"/>
                <a:gridCol w="3251200"/>
                <a:gridCol w="1422400"/>
                <a:gridCol w="2235199"/>
              </a:tblGrid>
              <a:tr h="467683">
                <a:tc gridSpan="2">
                  <a:txBody>
                    <a:bodyPr/>
                    <a:lstStyle/>
                    <a:p>
                      <a:pPr marL="228600" marR="0" indent="-228600" eaLnBrk="0" lvl="0">
                        <a:lnSpc>
                          <a:spcPct val="104451"/>
                        </a:lnSpc>
                        <a:spcBef>
                          <a:spcPts val="206"/>
                        </a:spcBef>
                        <a:spcAft>
                          <a:spcPts val="204"/>
                        </a:spcAft>
                        <a:buClr>
                          <a:srgbClr val="595959"/>
                        </a:buClr>
                        <a:buFont typeface="Arial" panose="34" charset="0"/>
                        <a:buChar char="●"/>
                      </a:pPr>
                      <a:r>
                        <a:rPr lang="en-US" altLang="zh-CN" sz="2350" kern="0" spc="0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baseline="0" lang="en-US" altLang="zh-CN" sz="2350" kern="0" spc="-15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(reg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==reg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baseline="0" lang="en-US" altLang="zh-CN" sz="2350" kern="0" spc="-15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260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5260" marR="0" indent="0" eaLnBrk="0">
                        <a:lnSpc>
                          <a:spcPct val="98092"/>
                        </a:lnSpc>
                        <a:spcBef>
                          <a:spcPts val="434"/>
                        </a:spcBef>
                        <a:spcAft>
                          <a:spcPts val="204"/>
                        </a:spcAft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L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abel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5524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165" marR="0" indent="0" eaLnBrk="0">
                        <a:lnSpc>
                          <a:spcPct val="105851"/>
                        </a:lnSpc>
                        <a:spcBef>
                          <a:spcPts val="318"/>
                        </a:spcBef>
                        <a:spcAft>
                          <a:spcPts val="429"/>
                        </a:spcAft>
                      </a:pPr>
                      <a:r>
                        <a:rPr lang="en-US" altLang="zh-CN" sz="2350" kern="0" spc="-15" baseline="0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595959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语言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595959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4064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363">
                <a:tc>
                  <a:txBody>
                    <a:bodyPr/>
                    <a:lstStyle/>
                    <a:p>
                      <a:pPr marL="225857" marR="0" indent="-225857" eaLnBrk="0" lvl="0">
                        <a:lnSpc>
                          <a:spcPct val="107092"/>
                        </a:lnSpc>
                        <a:spcBef>
                          <a:spcPts val="579"/>
                        </a:spcBef>
                        <a:spcAft>
                          <a:spcPts val="793"/>
                        </a:spcAft>
                        <a:buClr>
                          <a:srgbClr val="7030A0"/>
                        </a:buClr>
                        <a:buFont typeface="Arial" panose="34" charset="0"/>
                        <a:buChar char="●"/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b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eq</a:t>
                      </a:r>
                    </a:p>
                    <a:p>
                      <a:pPr marL="225857" marR="0" indent="-225857" eaLnBrk="0" lvl="0">
                        <a:lnSpc>
                          <a:spcPct val="106560"/>
                        </a:lnSpc>
                        <a:spcAft>
                          <a:spcPts val="57"/>
                        </a:spcAft>
                        <a:buClr>
                          <a:srgbClr val="7030A0"/>
                        </a:buClr>
                        <a:buFont typeface="Arial" panose="34" charset="0"/>
                        <a:buChar char="●"/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b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ne</a:t>
                      </a:r>
                    </a:p>
                  </a:txBody>
                  <a:tcPr marL="0" marR="0" marT="7366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1920" marR="109728" indent="0" eaLnBrk="0">
                        <a:lnSpc>
                          <a:spcPct val="119634"/>
                        </a:lnSpc>
                      </a:pPr>
                      <a:r>
                        <a:rPr lang="en-US" altLang="zh-CN" sz="2350" kern="0" spc="-15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r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eg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,reg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,Label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baseline="-21505" lang="en-US" altLang="zh-CN" sz="2325" kern="0" spc="0" b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350" kern="0" spc="-15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r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eg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,reg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lang="en-US" altLang="zh-CN" sz="2350" kern="0" spc="0" baseline="0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,Label</a:t>
                      </a:r>
                      <a:r>
                        <a:rPr lang="en-US" altLang="zh-CN" sz="2325" kern="0" spc="0" baseline="-21505" b="1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020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4165" marR="0" indent="0" eaLnBrk="0">
                        <a:lnSpc>
                          <a:spcPct val="103723"/>
                        </a:lnSpc>
                        <a:spcBef>
                          <a:spcPts val="690"/>
                        </a:spcBef>
                      </a:pPr>
                      <a:r>
                        <a:rPr lang="en-US" altLang="zh-CN" sz="2350" kern="0" spc="-15" baseline="0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MIPS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7030A0"/>
                          </a:solidFill>
                          <a:latin typeface="SimHei" pitchFamily="49" charset="0"/>
                          <a:ea typeface="SimHei" pitchFamily="49" charset="0"/>
                          <a:cs typeface="SimHei" pitchFamily="49" charset="0"/>
                        </a:rPr>
                        <a:t>指令</a:t>
                      </a:r>
                      <a:r>
                        <a:rPr lang="en-US" altLang="zh-CN" sz="2350" kern="0" spc="0" baseline="0" noProof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indent="0" eaLnBrk="0">
                        <a:lnSpc>
                          <a:spcPct val="32458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8763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9" name="TextBox1139"/>
          <p:cNvSpPr txBox="1"/>
          <p:nvPr/>
        </p:nvSpPr>
        <p:spPr>
          <a:xfrm>
            <a:off x="787400" y="3445252"/>
            <a:ext cx="1946910" cy="2771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3809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无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条件跳转指令</a:t>
            </a:r>
          </a:p>
        </p:txBody>
      </p:sp>
      <p:sp>
        <p:nvSpPr>
          <p:cNvPr id="1140" name="TextBox1140"/>
          <p:cNvSpPr txBox="1"/>
          <p:nvPr/>
        </p:nvSpPr>
        <p:spPr>
          <a:xfrm>
            <a:off x="1244600" y="3919980"/>
            <a:ext cx="1017270" cy="14168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oto</a:t>
            </a:r>
          </a:p>
          <a:p>
            <a:pPr marL="2286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</a:p>
          <a:p>
            <a:pPr marL="225857" marR="0" indent="-225857" eaLnBrk="0" lvl="0">
              <a:lnSpc>
                <a:spcPct val="107978"/>
              </a:lnSpc>
              <a:buClr>
                <a:srgbClr val="7030A0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eq</a:t>
            </a:r>
          </a:p>
        </p:txBody>
      </p:sp>
      <p:sp>
        <p:nvSpPr>
          <p:cNvPr id="1141" name="TextBox1141"/>
          <p:cNvSpPr txBox="1"/>
          <p:nvPr/>
        </p:nvSpPr>
        <p:spPr>
          <a:xfrm>
            <a:off x="1877060" y="4463880"/>
            <a:ext cx="3817620" cy="87292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03860" marR="0" indent="-403860" eaLnBrk="0">
              <a:lnSpc>
                <a:spcPct val="121897"/>
              </a:lnSpc>
              <a:spcBef>
                <a:spcPts val="0"/>
              </a:spcBef>
            </a:pPr>
            <a:r>
              <a:rPr lang="en-US" altLang="zh-CN" sz="2350" kern="0" spc="14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lab</a:t>
            </a:r>
            <a:r>
              <a:rPr lang="en-US" altLang="zh-CN" sz="2350" kern="0" spc="14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  <a:r>
              <a:rPr lang="en-US" altLang="zh-CN" sz="2350" kern="0" spc="13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-1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zero,$zero,label</a:t>
            </a:r>
          </a:p>
        </p:txBody>
      </p:sp>
      <p:sp>
        <p:nvSpPr>
          <p:cNvPr id="1142" name="TextBox1142"/>
          <p:cNvSpPr txBox="1"/>
          <p:nvPr/>
        </p:nvSpPr>
        <p:spPr>
          <a:xfrm>
            <a:off x="2482850" y="3934166"/>
            <a:ext cx="1314450" cy="37267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4078"/>
              </a:lnSpc>
            </a:pPr>
            <a:r>
              <a:rPr lang="en-US" altLang="zh-CN" sz="235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abel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；</a:t>
            </a:r>
          </a:p>
        </p:txBody>
      </p:sp>
      <p:sp>
        <p:nvSpPr>
          <p:cNvPr id="1143" name="TextBox1143"/>
          <p:cNvSpPr txBox="1"/>
          <p:nvPr/>
        </p:nvSpPr>
        <p:spPr>
          <a:xfrm>
            <a:off x="1701800" y="5446856"/>
            <a:ext cx="1764665" cy="2454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4032"/>
              </a:lnSpc>
              <a:buClr>
                <a:srgbClr val="C00000"/>
              </a:buClr>
              <a:buFont typeface="Arial" panose="34" charset="0"/>
              <a:buChar char="●"/>
            </a:pPr>
            <a:r>
              <a:rPr lang="en-US" altLang="zh-CN" sz="1550" kern="0" spc="-15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不</a:t>
            </a:r>
            <a:r>
              <a:rPr lang="en-US" altLang="zh-CN" sz="15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能完全等效？</a:t>
            </a:r>
          </a:p>
        </p:txBody>
      </p:sp>
      <p:sp>
        <p:nvSpPr>
          <p:cNvPr id="1144" name="TextBox1144"/>
          <p:cNvSpPr txBox="1"/>
          <p:nvPr/>
        </p:nvSpPr>
        <p:spPr>
          <a:xfrm>
            <a:off x="6240145" y="3934166"/>
            <a:ext cx="1919605" cy="14026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0555"/>
              </a:lnSpc>
              <a:spcAft>
                <a:spcPts val="0"/>
              </a:spcAft>
            </a:pPr>
            <a:r>
              <a:rPr lang="en-US" altLang="zh-CN" sz="2350" kern="0" spc="1235" baseline="0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(C</a:t>
            </a:r>
            <a:r>
              <a:rPr lang="en-US" altLang="zh-CN" sz="2350" kern="0" spc="123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</a:t>
            </a:r>
            <a:r>
              <a:rPr lang="en-US" altLang="zh-CN" sz="2350" kern="0" spc="1215" baseline="0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2350" kern="0" spc="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245" baseline="0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(MI</a:t>
            </a:r>
            <a:r>
              <a:rPr lang="en-US" altLang="zh-CN" sz="2350" kern="0" spc="240" baseline="0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</a:t>
            </a:r>
            <a:r>
              <a:rPr lang="en-US" altLang="zh-CN" sz="2350" kern="0" spc="235" baseline="0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23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  <a:r>
              <a:rPr lang="en-US" altLang="zh-CN" sz="2350" kern="0" spc="235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2350" kern="0" spc="0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MIPS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145" name="ACC237A5-C8BD-42AE-0F0B-0FE041B6D065"/>
          <p:cNvPicPr>
            <a:picLocks noChangeAspect="1"/>
          </p:cNvPicPr>
          <p:nvPr/>
        </p:nvPicPr>
        <p:blipFill>
          <a:blip r:embed="rId2" cstate="print">
            <a:extLst>
              <a:ext uri="{8712E347-7469-4AC8-CEE4-4F96091C39F5}"/>
            </a:extLst>
          </a:blip>
          <a:srcRect/>
          <a:stretch>
            <a:fillRect/>
          </a:stretch>
        </p:blipFill>
        <p:spPr>
          <a:xfrm>
            <a:off x="8122475" y="5556415"/>
            <a:ext cx="3495675" cy="714375"/>
          </a:xfrm>
          <a:prstGeom prst="rect">
            <a:avLst/>
          </a:prstGeom>
        </p:spPr>
      </p:pic>
      <p:sp>
        <p:nvSpPr>
          <p:cNvPr id="1146" name="TextBox1146"/>
          <p:cNvSpPr txBox="1"/>
          <p:nvPr/>
        </p:nvSpPr>
        <p:spPr>
          <a:xfrm>
            <a:off x="8450670" y="5713716"/>
            <a:ext cx="2847340" cy="3167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相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对寻址，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label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可正可负</a:t>
            </a:r>
          </a:p>
        </p:txBody>
      </p:sp>
    </p:spTree>
    <p:extLst>
      <p:ext uri="{2443C708-DAF6-4285-EE2B-4D5AFA8153DC}"/>
    </p:extLst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" name="Combination 1147"/>
          <p:cNvGrpSpPr/>
          <p:nvPr/>
        </p:nvGrpSpPr>
        <p:grpSpPr>
          <a:xfrm>
            <a:off x="1976438" y="890359"/>
            <a:ext cx="5822797" cy="5705704"/>
            <a:chOff x="1976438" y="890359"/>
            <a:chExt cx="5822797" cy="5705704"/>
          </a:xfrm>
        </p:grpSpPr>
        <p:sp>
          <p:nvSpPr>
            <p:cNvPr id="1148" name="VectorPath 1148"/>
            <p:cNvSpPr/>
            <p:nvPr/>
          </p:nvSpPr>
          <p:spPr>
            <a:xfrm>
              <a:off x="1981200" y="894588"/>
              <a:ext cx="5812536" cy="5696712"/>
            </a:xfrm>
            <a:custGeom>
              <a:rect l="l" t="t" r="r" b="b"/>
              <a:pathLst>
                <a:path w="5812536" h="5696712">
                  <a:moveTo>
                    <a:pt x="0" y="0"/>
                  </a:moveTo>
                  <a:lnTo>
                    <a:pt x="5812536" y="0"/>
                  </a:lnTo>
                  <a:lnTo>
                    <a:pt x="5812536" y="5696712"/>
                  </a:lnTo>
                  <a:lnTo>
                    <a:pt x="0" y="5696712"/>
                  </a:lnTo>
                  <a:lnTo>
                    <a:pt x="0" y="0"/>
                  </a:lnTo>
                </a:path>
              </a:pathLst>
            </a:custGeom>
            <a:solidFill>
              <a:srgbClr val="F8F6D9">
                <a:alpha val="100000"/>
              </a:srgbClr>
            </a:solidFill>
          </p:spPr>
        </p:sp>
        <p:sp>
          <p:nvSpPr>
            <p:cNvPr id="1149" name="VectorPath 1149"/>
            <p:cNvSpPr/>
            <p:nvPr/>
          </p:nvSpPr>
          <p:spPr>
            <a:xfrm>
              <a:off x="1976438" y="890359"/>
              <a:ext cx="5822797" cy="5705704"/>
            </a:xfrm>
            <a:custGeom>
              <a:rect l="l" t="t" r="r" b="b"/>
              <a:pathLst>
                <a:path w="5822797" h="5705704">
                  <a:moveTo>
                    <a:pt x="5822797" y="5705704"/>
                  </a:moveTo>
                  <a:lnTo>
                    <a:pt x="0" y="5705704"/>
                  </a:lnTo>
                  <a:lnTo>
                    <a:pt x="0" y="0"/>
                  </a:lnTo>
                  <a:lnTo>
                    <a:pt x="5822797" y="0"/>
                  </a:lnTo>
                  <a:moveTo>
                    <a:pt x="9525" y="9525"/>
                  </a:moveTo>
                  <a:lnTo>
                    <a:pt x="9525" y="5696179"/>
                  </a:lnTo>
                  <a:lnTo>
                    <a:pt x="5813273" y="5696179"/>
                  </a:lnTo>
                  <a:lnTo>
                    <a:pt x="5813273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1150" name="45BDE524-FBE4-49D8-D381-D6EBE912DC5C"/>
          <p:cNvPicPr>
            <a:picLocks noChangeAspect="1"/>
          </p:cNvPicPr>
          <p:nvPr/>
        </p:nvPicPr>
        <p:blipFill>
          <a:blip r:embed="rId2" cstate="print">
            <a:extLst>
              <a:ext uri="{98337CF9-69ED-4A7B-22BF-94C321A17DD4}"/>
            </a:extLst>
          </a:blip>
          <a:srcRect/>
          <a:stretch>
            <a:fillRect/>
          </a:stretch>
        </p:blipFill>
        <p:spPr>
          <a:xfrm>
            <a:off x="2091081" y="3562148"/>
            <a:ext cx="1390650" cy="219075"/>
          </a:xfrm>
          <a:prstGeom prst="rect">
            <a:avLst/>
          </a:prstGeom>
        </p:spPr>
      </p:pic>
      <p:pic>
        <p:nvPicPr>
          <p:cNvPr id="1151" name="E39C9AEB-DF8D-402E-CE00-9EA98555187B"/>
          <p:cNvPicPr>
            <a:picLocks noChangeAspect="1"/>
          </p:cNvPicPr>
          <p:nvPr/>
        </p:nvPicPr>
        <p:blipFill>
          <a:blip r:embed="rId3" cstate="print">
            <a:extLst>
              <a:ext uri="{9E34457B-E9D1-41FC-FACB-61B0C2FCC397}"/>
            </a:extLst>
          </a:blip>
          <a:srcRect/>
          <a:stretch>
            <a:fillRect/>
          </a:stretch>
        </p:blipFill>
        <p:spPr>
          <a:xfrm>
            <a:off x="3905910" y="3560877"/>
            <a:ext cx="581025" cy="257175"/>
          </a:xfrm>
          <a:prstGeom prst="rect">
            <a:avLst/>
          </a:prstGeom>
        </p:spPr>
      </p:pic>
      <p:pic>
        <p:nvPicPr>
          <p:cNvPr id="1152" name="ADFEE65B-CAD2-43B5-6999-0652F0C8951C"/>
          <p:cNvPicPr>
            <a:picLocks noChangeAspect="1"/>
          </p:cNvPicPr>
          <p:nvPr/>
        </p:nvPicPr>
        <p:blipFill>
          <a:blip r:embed="rId4" cstate="print">
            <a:extLst>
              <a:ext uri="{76FC242C-DDE5-457C-9770-7A5F19C1E334}"/>
            </a:extLst>
          </a:blip>
          <a:srcRect/>
          <a:stretch>
            <a:fillRect/>
          </a:stretch>
        </p:blipFill>
        <p:spPr>
          <a:xfrm>
            <a:off x="3884320" y="3546907"/>
            <a:ext cx="2943225" cy="285750"/>
          </a:xfrm>
          <a:prstGeom prst="rect">
            <a:avLst/>
          </a:prstGeom>
        </p:spPr>
      </p:pic>
      <p:pic>
        <p:nvPicPr>
          <p:cNvPr id="1153" name="4751CAAD-E6A3-4A78-D689-A248CC1A073F"/>
          <p:cNvPicPr>
            <a:picLocks noChangeAspect="1"/>
          </p:cNvPicPr>
          <p:nvPr/>
        </p:nvPicPr>
        <p:blipFill>
          <a:blip r:embed="rId5" cstate="print">
            <a:extLst>
              <a:ext uri="{45524BD9-ED49-45D5-8EEA-DF00B873C10F}"/>
            </a:extLst>
          </a:blip>
          <a:srcRect/>
          <a:stretch>
            <a:fillRect/>
          </a:stretch>
        </p:blipFill>
        <p:spPr>
          <a:xfrm>
            <a:off x="2091081" y="3879647"/>
            <a:ext cx="1400175" cy="209550"/>
          </a:xfrm>
          <a:prstGeom prst="rect">
            <a:avLst/>
          </a:prstGeom>
        </p:spPr>
      </p:pic>
      <p:pic>
        <p:nvPicPr>
          <p:cNvPr id="1154" name="8C3E6109-3B44-4815-DEC8-4913820A84D0"/>
          <p:cNvPicPr>
            <a:picLocks noChangeAspect="1"/>
          </p:cNvPicPr>
          <p:nvPr/>
        </p:nvPicPr>
        <p:blipFill>
          <a:blip r:embed="rId6" cstate="print">
            <a:extLst>
              <a:ext uri="{19511450-43D2-4103-98BB-5558273F9B4C}"/>
            </a:extLst>
          </a:blip>
          <a:srcRect/>
          <a:stretch>
            <a:fillRect/>
          </a:stretch>
        </p:blipFill>
        <p:spPr>
          <a:xfrm>
            <a:off x="3895751" y="3878377"/>
            <a:ext cx="323850" cy="257175"/>
          </a:xfrm>
          <a:prstGeom prst="rect">
            <a:avLst/>
          </a:prstGeom>
        </p:spPr>
      </p:pic>
      <p:pic>
        <p:nvPicPr>
          <p:cNvPr id="1155" name="53256F68-C470-45E9-9964-770DBDFC3AFA"/>
          <p:cNvPicPr>
            <a:picLocks noChangeAspect="1"/>
          </p:cNvPicPr>
          <p:nvPr/>
        </p:nvPicPr>
        <p:blipFill>
          <a:blip r:embed="rId7" cstate="print">
            <a:extLst>
              <a:ext uri="{827C1123-FF8F-427B-857B-CE09B7714B44}"/>
            </a:extLst>
          </a:blip>
          <a:srcRect/>
          <a:stretch>
            <a:fillRect/>
          </a:stretch>
        </p:blipFill>
        <p:spPr>
          <a:xfrm>
            <a:off x="4874286" y="3873970"/>
            <a:ext cx="1133475" cy="219075"/>
          </a:xfrm>
          <a:prstGeom prst="rect">
            <a:avLst/>
          </a:prstGeom>
        </p:spPr>
      </p:pic>
      <p:pic>
        <p:nvPicPr>
          <p:cNvPr id="1156" name="CD1BBA73-4A08-498D-EE5C-9580CDF9F3C6"/>
          <p:cNvPicPr>
            <a:picLocks noChangeAspect="1"/>
          </p:cNvPicPr>
          <p:nvPr/>
        </p:nvPicPr>
        <p:blipFill>
          <a:blip r:embed="rId8" cstate="print">
            <a:extLst>
              <a:ext uri="{1DB49817-E704-4C9D-37C0-8B2475694332}"/>
            </a:extLst>
          </a:blip>
          <a:srcRect/>
          <a:stretch>
            <a:fillRect/>
          </a:stretch>
        </p:blipFill>
        <p:spPr>
          <a:xfrm>
            <a:off x="6089358" y="3873970"/>
            <a:ext cx="1304925" cy="219075"/>
          </a:xfrm>
          <a:prstGeom prst="rect">
            <a:avLst/>
          </a:prstGeom>
        </p:spPr>
      </p:pic>
      <p:sp>
        <p:nvSpPr>
          <p:cNvPr id="1157" name="VectorPath 1157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158" name="TextBox1158"/>
          <p:cNvSpPr txBox="1"/>
          <p:nvPr/>
        </p:nvSpPr>
        <p:spPr>
          <a:xfrm>
            <a:off x="695960" y="451638"/>
            <a:ext cx="7674610" cy="30249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2347"/>
              </a:lnSpc>
            </a:pPr>
            <a:r>
              <a:rPr lang="en-US" altLang="zh-CN" sz="5325" kern="0" spc="0" baseline="-4891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If-else</a:t>
            </a:r>
            <a:r>
              <a:rPr lang="en-US" altLang="zh-CN" sz="5325" kern="0" spc="0" baseline="-4891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语句举例</a:t>
            </a:r>
            <a:r>
              <a:rPr baseline="-4891" lang="en-US" altLang="zh-CN" sz="5325" kern="0" spc="-25" b="1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5325" kern="0" spc="0" baseline="-4891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X86</a:t>
            </a:r>
            <a:r>
              <a:rPr lang="en-US" altLang="zh-CN" sz="5325" kern="0" spc="0" baseline="-4891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机器级表示</a:t>
            </a:r>
          </a:p>
          <a:p>
            <a:pPr marL="1376680" marR="0" indent="0" eaLnBrk="0">
              <a:lnSpc>
                <a:spcPct val="98095"/>
              </a:lnSpc>
              <a:spcAft>
                <a:spcPts val="262"/>
              </a:spcAft>
            </a:pPr>
            <a:r>
              <a:rPr lang="en-US" altLang="zh-CN" sz="1750" i="1" kern="0" spc="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baseline="0" lang="en-US" altLang="zh-CN" sz="1750" kern="0" spc="503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1376680" marR="2268626" indent="0" eaLnBrk="0">
              <a:lnSpc>
                <a:spcPct val="119047"/>
              </a:lnSpc>
            </a:pPr>
            <a:r>
              <a:rPr lang="en-US" altLang="zh-CN" sz="1750" i="1" kern="0" spc="3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0x004013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34</a:t>
            </a:r>
            <a:r>
              <a:rPr baseline="0" lang="en-US" altLang="zh-CN" sz="1750" kern="0" spc="2470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</a:t>
            </a:r>
            <a:r>
              <a:rPr lang="en-US" altLang="zh-CN" sz="1750" i="1" kern="0" spc="4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</a:t>
            </a:r>
            <a:r>
              <a:rPr baseline="0" lang="en-US" altLang="zh-CN" sz="1750" kern="0" spc="219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4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%e</a:t>
            </a: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bp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i="1" kern="0" spc="3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35</a:t>
            </a:r>
            <a:r>
              <a:rPr baseline="0" lang="en-US" altLang="zh-CN" sz="1750" kern="0" spc="2540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9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</a:t>
            </a:r>
            <a:r>
              <a:rPr lang="en-US" altLang="zh-CN" sz="1750" i="1" kern="0" spc="8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</a:t>
            </a:r>
            <a:r>
              <a:rPr lang="en-US" altLang="zh-CN" sz="1750" i="1" kern="0" spc="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</a:t>
            </a:r>
            <a:r>
              <a:rPr baseline="0" lang="en-US" altLang="zh-CN" sz="1750" kern="0" spc="310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%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esp,%ebp</a:t>
            </a:r>
          </a:p>
          <a:p>
            <a:pPr marL="137668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4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01337</a:t>
            </a:r>
            <a:r>
              <a:rPr baseline="0" lang="en-US" altLang="zh-CN" sz="1750" kern="0" spc="2530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7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50" i="1" kern="0" spc="6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nd</a:t>
            </a:r>
            <a:r>
              <a:rPr baseline="0" lang="en-US" altLang="zh-CN" sz="1750" kern="0" spc="31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0xfffffff0,%esp</a:t>
            </a:r>
          </a:p>
          <a:p>
            <a:pPr marL="137668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4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133A</a:t>
            </a:r>
            <a:r>
              <a:rPr baseline="0" lang="en-US" altLang="zh-CN" sz="1750" kern="0" spc="251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4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ub</a:t>
            </a:r>
            <a:r>
              <a:rPr baseline="0" lang="en-US" altLang="zh-CN" sz="1750" kern="0" spc="323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0x10,%esp</a:t>
            </a:r>
          </a:p>
          <a:p>
            <a:pPr marL="1376680" marR="0" indent="0" eaLnBrk="0">
              <a:lnSpc>
                <a:spcPct val="100000"/>
              </a:lnSpc>
              <a:spcAft>
                <a:spcPts val="401"/>
              </a:spcAft>
              <a:tabLst>
                <a:tab pos="5811521" algn="l"/>
              </a:tabLst>
            </a:pPr>
            <a:r>
              <a:rPr lang="en-US" altLang="zh-CN" sz="1750" i="1" kern="0" spc="4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</a:t>
            </a:r>
            <a:r>
              <a:rPr lang="en-US" altLang="zh-CN" sz="1750" i="1" kern="0" spc="3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3D</a:t>
            </a:r>
            <a:r>
              <a:rPr baseline="0" lang="en-US" altLang="zh-CN" sz="1750" kern="0" spc="2500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3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lang="en-US" altLang="zh-CN" sz="1750" i="1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all</a:t>
            </a:r>
            <a:r>
              <a:rPr baseline="0" lang="en-US" altLang="zh-CN" sz="1750" kern="0" spc="219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x401910</a:t>
            </a:r>
            <a:r>
              <a:rPr baseline="0" lang="en-US" altLang="zh-CN" sz="1750" kern="0" spc="11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baseline="0" lang="en-US" altLang="zh-CN" sz="1750" kern="0" spc="0" b="1" i="1" u="sng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baseline="0" sz="1750" kern="0" noProof="0" dirty="0" smtClean="0" u="sng">
                <a:latin typeface="Courier New" pitchFamily="49" charset="0"/>
                <a:ea typeface="Courier New" pitchFamily="49" charset="0"/>
                <a:cs typeface="Courier New" pitchFamily="49" charset="0"/>
              </a:rPr>
              <a:t>	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ain&gt;</a:t>
            </a:r>
          </a:p>
          <a:p>
            <a:pPr marL="137668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2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</a:t>
            </a:r>
            <a:r>
              <a:rPr baseline="0" lang="en-US" altLang="zh-CN" sz="1750" kern="0" spc="93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int</a:t>
            </a:r>
            <a:r>
              <a:rPr baseline="0" lang="en-US" altLang="zh-CN" sz="17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result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  <a:p>
            <a:pPr marL="1376680" marR="0" indent="0" eaLnBrk="0">
              <a:lnSpc>
                <a:spcPct val="100000"/>
              </a:lnSpc>
            </a:pPr>
            <a:r>
              <a:rPr lang="en-US" altLang="zh-CN" sz="1750" i="1" kern="0" spc="5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5</a:t>
            </a:r>
            <a:r>
              <a:rPr baseline="0" lang="en-US" altLang="zh-CN" sz="1750" kern="0" spc="936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17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159" name="Combination 1159"/>
          <p:cNvGrpSpPr/>
          <p:nvPr/>
        </p:nvGrpSpPr>
        <p:grpSpPr>
          <a:xfrm>
            <a:off x="7315378" y="890359"/>
            <a:ext cx="3086493" cy="2660472"/>
            <a:chOff x="7315378" y="890359"/>
            <a:chExt cx="3086493" cy="2660472"/>
          </a:xfrm>
        </p:grpSpPr>
        <p:sp>
          <p:nvSpPr>
            <p:cNvPr id="1160" name="VectorPath 1160"/>
            <p:cNvSpPr/>
            <p:nvPr/>
          </p:nvSpPr>
          <p:spPr>
            <a:xfrm>
              <a:off x="7319772" y="894588"/>
              <a:ext cx="3076957" cy="2651760"/>
            </a:xfrm>
            <a:custGeom>
              <a:rect l="l" t="t" r="r" b="b"/>
              <a:pathLst>
                <a:path w="3076957" h="2651760">
                  <a:moveTo>
                    <a:pt x="0" y="0"/>
                  </a:moveTo>
                  <a:lnTo>
                    <a:pt x="3076957" y="0"/>
                  </a:lnTo>
                  <a:lnTo>
                    <a:pt x="3076957" y="2651760"/>
                  </a:lnTo>
                  <a:lnTo>
                    <a:pt x="0" y="2651760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1161" name="VectorPath 1161"/>
            <p:cNvSpPr/>
            <p:nvPr/>
          </p:nvSpPr>
          <p:spPr>
            <a:xfrm>
              <a:off x="7315378" y="890359"/>
              <a:ext cx="3086493" cy="2660472"/>
            </a:xfrm>
            <a:custGeom>
              <a:rect l="l" t="t" r="r" b="b"/>
              <a:pathLst>
                <a:path w="3086493" h="2660472">
                  <a:moveTo>
                    <a:pt x="3086493" y="2660472"/>
                  </a:moveTo>
                  <a:lnTo>
                    <a:pt x="0" y="2660472"/>
                  </a:lnTo>
                  <a:lnTo>
                    <a:pt x="0" y="0"/>
                  </a:lnTo>
                  <a:lnTo>
                    <a:pt x="3086493" y="0"/>
                  </a:lnTo>
                  <a:moveTo>
                    <a:pt x="9525" y="9525"/>
                  </a:moveTo>
                  <a:lnTo>
                    <a:pt x="9525" y="2650947"/>
                  </a:lnTo>
                  <a:lnTo>
                    <a:pt x="3076969" y="2650947"/>
                  </a:lnTo>
                  <a:lnTo>
                    <a:pt x="3076969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1162" name="TextBox1162"/>
          <p:cNvSpPr txBox="1"/>
          <p:nvPr/>
        </p:nvSpPr>
        <p:spPr>
          <a:xfrm>
            <a:off x="7411581" y="979260"/>
            <a:ext cx="2485796" cy="901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698"/>
              </a:lnSpc>
            </a:pPr>
            <a:r>
              <a:rPr lang="en-US" altLang="zh-CN" sz="1750" i="1" kern="0" spc="0" baseline="0" b="1" noProof="0" dirty="0" smtClean="0">
                <a:solidFill>
                  <a:srgbClr val="00A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#include</a:t>
            </a:r>
            <a:r>
              <a:rPr baseline="0" lang="en-US" altLang="zh-CN" sz="17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A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&lt;stdio.h&gt;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5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</a:t>
            </a: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</a:t>
            </a:r>
            <a:r>
              <a:rPr baseline="0" lang="en-US" altLang="zh-CN" sz="1750" kern="0" spc="1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main</a:t>
            </a:r>
            <a:r>
              <a:rPr baseline="0" lang="en-US" altLang="zh-CN" sz="1750" kern="0" spc="1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()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i="1" kern="0" spc="-1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1163" name="TextBox1163"/>
          <p:cNvSpPr txBox="1"/>
          <p:nvPr/>
        </p:nvSpPr>
        <p:spPr>
          <a:xfrm>
            <a:off x="7960220" y="1931760"/>
            <a:ext cx="1920240" cy="12190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4285"/>
              </a:lnSpc>
              <a:tabLst>
                <a:tab pos="274320" algn="l"/>
              </a:tabLst>
            </a:pP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int</a:t>
            </a:r>
            <a:r>
              <a:rPr baseline="0" lang="en-US" altLang="zh-CN" sz="17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result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5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</a:t>
            </a:r>
            <a:r>
              <a:rPr baseline="0" lang="en-US" altLang="zh-CN" sz="1750" kern="0" spc="16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esult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750" i="1" kern="0" spc="0" baseline="0" b="1" noProof="0" dirty="0" smtClean="0">
                <a:solidFill>
                  <a:srgbClr val="F000F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else</a:t>
            </a:r>
            <a:r>
              <a:rPr baseline="0" lang="en-US" altLang="zh-CN" sz="17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result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750" i="1" kern="0" spc="0" baseline="0" b="1" noProof="0" dirty="0" smtClean="0">
                <a:solidFill>
                  <a:srgbClr val="F000F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64" name="TextBox1164"/>
          <p:cNvSpPr txBox="1"/>
          <p:nvPr/>
        </p:nvSpPr>
        <p:spPr>
          <a:xfrm>
            <a:off x="7411581" y="3201761"/>
            <a:ext cx="137160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i="1" kern="0" spc="-1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65" name="TextBox1165"/>
          <p:cNvSpPr txBox="1"/>
          <p:nvPr/>
        </p:nvSpPr>
        <p:spPr>
          <a:xfrm>
            <a:off x="2072640" y="4162516"/>
            <a:ext cx="5274717" cy="24890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1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6</a:t>
            </a:r>
            <a:r>
              <a:rPr baseline="0" lang="en-US" altLang="zh-CN" sz="1750" kern="0" spc="1142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esult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750" i="1" kern="0" spc="0" baseline="0" b="1" noProof="0" dirty="0" smtClean="0">
                <a:solidFill>
                  <a:srgbClr val="F000F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3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49</a:t>
            </a:r>
            <a:r>
              <a:rPr baseline="0" lang="en-US" altLang="zh-CN" sz="1750" kern="0" spc="2540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</a:t>
            </a:r>
            <a:r>
              <a:rPr lang="en-US" altLang="zh-CN" sz="1750" i="1" kern="0" spc="3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</a:t>
            </a:r>
            <a:r>
              <a:rPr lang="en-US" altLang="zh-CN" sz="1750" i="1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vl</a:t>
            </a:r>
            <a:r>
              <a:rPr baseline="0" lang="en-US" altLang="zh-CN" sz="1750" kern="0" spc="219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0x0,0x8(%esp)</a:t>
            </a:r>
          </a:p>
          <a:p>
            <a:pPr marL="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3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51</a:t>
            </a:r>
            <a:r>
              <a:rPr baseline="0" lang="en-US" altLang="zh-CN" sz="1750" kern="0" spc="2550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4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mp</a:t>
            </a:r>
            <a:r>
              <a:rPr baseline="0" lang="en-US" altLang="zh-CN" sz="1750" kern="0" spc="32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0x40135b</a:t>
            </a:r>
            <a:r>
              <a:rPr baseline="0" lang="en-US" altLang="zh-CN" sz="17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&lt;main+39&gt;</a:t>
            </a:r>
          </a:p>
          <a:p>
            <a:pPr marL="0" marR="565557" indent="0" eaLnBrk="0">
              <a:lnSpc>
                <a:spcPct val="119047"/>
              </a:lnSpc>
            </a:pPr>
            <a:r>
              <a:rPr lang="en-US" altLang="zh-CN" sz="1750" i="1" kern="0" spc="10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7</a:t>
            </a:r>
            <a:r>
              <a:rPr baseline="0" lang="en-US" altLang="zh-CN" sz="1750" kern="0" spc="931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5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</a:t>
            </a:r>
            <a:r>
              <a:rPr lang="en-US" altLang="zh-CN" sz="1750" i="1" kern="0" spc="0" baseline="0" b="1" noProof="0" dirty="0" smtClean="0">
                <a:solidFill>
                  <a:srgbClr val="000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lse</a:t>
            </a:r>
            <a:r>
              <a:rPr baseline="0" lang="en-US" altLang="zh-CN" sz="1750" kern="0" spc="40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result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750" i="1" kern="0" spc="0" baseline="0" b="1" noProof="0" dirty="0" smtClean="0">
                <a:solidFill>
                  <a:srgbClr val="F000F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50" i="1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i="1" kern="0" spc="4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3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</a:t>
            </a:r>
            <a:r>
              <a:rPr lang="en-US" altLang="zh-CN" sz="1750" i="1" kern="0" spc="2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01353</a:t>
            </a:r>
            <a:r>
              <a:rPr baseline="0" lang="en-US" altLang="zh-CN" sz="1750" kern="0" spc="25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</a:t>
            </a:r>
            <a:r>
              <a:rPr lang="en-US" altLang="zh-CN" sz="1750" i="1" kern="0" spc="3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</a:t>
            </a:r>
            <a:r>
              <a:rPr lang="en-US" altLang="zh-CN" sz="1750" i="1" kern="0" spc="2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vl</a:t>
            </a:r>
            <a:r>
              <a:rPr baseline="0" lang="en-US" altLang="zh-CN" sz="1750" kern="0" spc="219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0x1,0x8(%esp)</a:t>
            </a:r>
          </a:p>
          <a:p>
            <a:pPr marL="0" marR="2759660" indent="0" eaLnBrk="0">
              <a:lnSpc>
                <a:spcPct val="112698"/>
              </a:lnSpc>
            </a:pPr>
            <a:r>
              <a:rPr lang="en-US" altLang="zh-CN" sz="1750" i="1" kern="0" spc="3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8</a:t>
            </a:r>
            <a:r>
              <a:rPr baseline="0" lang="en-US" altLang="zh-CN" sz="1750" kern="0" spc="50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2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50" i="1" kern="0" spc="3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0x00401</a:t>
            </a:r>
            <a:r>
              <a:rPr lang="en-US" altLang="zh-CN" sz="1750" i="1" kern="0" spc="3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lang="en-US" altLang="zh-CN" sz="1750" i="1" kern="0" spc="2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5B</a:t>
            </a:r>
            <a:r>
              <a:rPr baseline="0" lang="en-US" altLang="zh-CN" sz="1750" kern="0" spc="251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eave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4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4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</a:t>
            </a:r>
            <a:r>
              <a:rPr lang="en-US" altLang="zh-CN" sz="1750" i="1" kern="0" spc="3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lang="en-US" altLang="zh-CN" sz="1750" i="1" kern="0" spc="2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5C</a:t>
            </a:r>
            <a:r>
              <a:rPr baseline="0" lang="en-US" altLang="zh-CN" sz="1750" kern="0" spc="2465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et</a:t>
            </a:r>
          </a:p>
        </p:txBody>
      </p:sp>
      <p:pic>
        <p:nvPicPr>
          <p:cNvPr id="1166" name="71285D60-4FF4-4691-EF7F-A273856D148E"/>
          <p:cNvPicPr>
            <a:picLocks noChangeAspect="1"/>
          </p:cNvPicPr>
          <p:nvPr/>
        </p:nvPicPr>
        <p:blipFill>
          <a:blip r:embed="rId9" cstate="print">
            <a:extLst>
              <a:ext uri="{E3B846BA-8FC3-47D2-0634-4737A49912CF}"/>
            </a:extLst>
          </a:blip>
          <a:srcRect/>
          <a:stretch>
            <a:fillRect/>
          </a:stretch>
        </p:blipFill>
        <p:spPr>
          <a:xfrm>
            <a:off x="3884320" y="4076497"/>
            <a:ext cx="3495675" cy="76200"/>
          </a:xfrm>
          <a:prstGeom prst="rect">
            <a:avLst/>
          </a:prstGeom>
        </p:spPr>
      </p:pic>
    </p:spTree>
    <p:extLst>
      <p:ext uri="{2D2F9D37-2B69-4170-BAE2-8E4AC8D0DC3A}"/>
    </p:extLst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TextBox1167"/>
          <p:cNvSpPr txBox="1"/>
          <p:nvPr/>
        </p:nvSpPr>
        <p:spPr>
          <a:xfrm>
            <a:off x="579260" y="509315"/>
            <a:ext cx="3494989" cy="444119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6700" marR="0" indent="0" eaLnBrk="0">
              <a:lnSpc>
                <a:spcPct val="99061"/>
              </a:lnSpc>
              <a:spcAft>
                <a:spcPts val="63"/>
              </a:spcAft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逻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辑运算</a:t>
            </a:r>
          </a:p>
          <a:p>
            <a:pPr marL="228600" marR="0" indent="-228600" eaLnBrk="0" lvl="0">
              <a:lnSpc>
                <a:spcPct val="105952"/>
              </a:lnSpc>
              <a:spcAft>
                <a:spcPts val="1340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移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位指令</a:t>
            </a:r>
          </a:p>
          <a:p>
            <a:pPr marL="685800" marR="0" indent="-228600" eaLnBrk="0" lvl="1">
              <a:lnSpc>
                <a:spcPct val="108333"/>
              </a:lnSpc>
              <a:spcAft>
                <a:spcPts val="1008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16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15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=b&lt;&lt;</a:t>
            </a:r>
            <a:r>
              <a:rPr lang="en-US" altLang="zh-CN" sz="2350" kern="0" spc="15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2;</a:t>
            </a:r>
            <a:r>
              <a:rPr baseline="0" lang="en-US" altLang="zh-CN" sz="2350" kern="0" spc="35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lang="en-US" altLang="zh-CN" sz="15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</a:t>
            </a:r>
          </a:p>
          <a:p>
            <a:pPr marL="685800" marR="0" indent="-228600" eaLnBrk="0" lvl="0">
              <a:lnSpc>
                <a:spcPct val="108333"/>
              </a:lnSpc>
              <a:spcAft>
                <a:spcPts val="1008"/>
              </a:spcAft>
              <a:buClr>
                <a:srgbClr val="0000FF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ll,srl,sra</a:t>
            </a:r>
          </a:p>
          <a:p>
            <a:pPr marL="685800" marR="0" indent="-228600" eaLnBrk="0" lvl="0">
              <a:lnSpc>
                <a:spcPct val="108865"/>
              </a:lnSpc>
              <a:spcAft>
                <a:spcPts val="1223"/>
              </a:spcAft>
              <a:buClr>
                <a:srgbClr val="0000FF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llv,srlv,srav</a:t>
            </a:r>
          </a:p>
          <a:p>
            <a:pPr marL="685800" marR="0" indent="-228600" eaLnBrk="0" lvl="0">
              <a:lnSpc>
                <a:spcPct val="107092"/>
              </a:lnSpc>
              <a:spcAft>
                <a:spcPts val="1075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有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没有算术左移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?</a:t>
            </a:r>
          </a:p>
          <a:p>
            <a:pPr marL="228600" marR="0" indent="-228600" eaLnBrk="0" lvl="0">
              <a:lnSpc>
                <a:spcPct val="105952"/>
              </a:lnSpc>
              <a:spcAft>
                <a:spcPts val="1340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逻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辑运算</a:t>
            </a:r>
          </a:p>
          <a:p>
            <a:pPr marL="685800" marR="0" indent="-228600" eaLnBrk="0" lvl="1">
              <a:lnSpc>
                <a:spcPct val="108333"/>
              </a:lnSpc>
              <a:spcAft>
                <a:spcPts val="1008"/>
              </a:spcAft>
              <a:buClr>
                <a:srgbClr val="0000FF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nd,or,xor,nor</a:t>
            </a:r>
          </a:p>
          <a:p>
            <a:pPr marL="685800" marR="0" indent="-228600" eaLnBrk="0" lvl="1">
              <a:lnSpc>
                <a:spcPct val="107978"/>
              </a:lnSpc>
              <a:buClr>
                <a:srgbClr val="0000FF"/>
              </a:buClr>
              <a:buFont typeface="Arial" panose="34" charset="0"/>
              <a:buChar char="●"/>
            </a:pPr>
            <a:r>
              <a:rPr lang="en-US" altLang="zh-CN" sz="2350" kern="0" spc="-1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ndi,ori,xori</a:t>
            </a:r>
          </a:p>
        </p:txBody>
      </p:sp>
      <p:sp>
        <p:nvSpPr>
          <p:cNvPr id="1168" name="TextBox1168"/>
          <p:cNvSpPr txBox="1"/>
          <p:nvPr/>
        </p:nvSpPr>
        <p:spPr>
          <a:xfrm>
            <a:off x="4697870" y="2049394"/>
            <a:ext cx="2807971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sll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$s1,$s2,2</a:t>
            </a:r>
          </a:p>
        </p:txBody>
      </p:sp>
      <p:pic>
        <p:nvPicPr>
          <p:cNvPr id="1169" name="C2CBD5BB-D4FC-47C0-9AA2-05CD7A413C16"/>
          <p:cNvPicPr>
            <a:picLocks noChangeAspect="1"/>
          </p:cNvPicPr>
          <p:nvPr/>
        </p:nvPicPr>
        <p:blipFill>
          <a:blip r:embed="rId2" cstate="print">
            <a:extLst>
              <a:ext uri="{D4A20D8A-F72A-4EE4-A788-67B226C7D9DF}"/>
            </a:extLst>
          </a:blip>
          <a:srcRect/>
          <a:stretch>
            <a:fillRect/>
          </a:stretch>
        </p:blipFill>
        <p:spPr>
          <a:xfrm>
            <a:off x="7859776" y="1335291"/>
            <a:ext cx="3495675" cy="714375"/>
          </a:xfrm>
          <a:prstGeom prst="rect">
            <a:avLst/>
          </a:prstGeom>
        </p:spPr>
      </p:pic>
      <p:sp>
        <p:nvSpPr>
          <p:cNvPr id="1170" name="TextBox1170"/>
          <p:cNvSpPr txBox="1"/>
          <p:nvPr/>
        </p:nvSpPr>
        <p:spPr>
          <a:xfrm>
            <a:off x="7859776" y="1492592"/>
            <a:ext cx="3485782" cy="9147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20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5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74763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lang="en-US" altLang="zh-CN" sz="235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s1=s2&lt;&lt;2</a:t>
            </a:r>
          </a:p>
        </p:txBody>
      </p:sp>
      <p:sp>
        <p:nvSpPr>
          <p:cNvPr id="1171" name="TextBox1171"/>
          <p:cNvSpPr txBox="1"/>
          <p:nvPr/>
        </p:nvSpPr>
        <p:spPr>
          <a:xfrm>
            <a:off x="8516900" y="1492592"/>
            <a:ext cx="2189480" cy="3167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58"/>
              </a:lnSpc>
            </a:pPr>
            <a:r>
              <a:rPr lang="en-US" altLang="zh-CN" sz="3000" kern="0" spc="20" baseline="2887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移位偏移量最多</a:t>
            </a:r>
            <a:r>
              <a:rPr lang="en-US" altLang="zh-CN" sz="3000" kern="0" spc="0" baseline="2887" noProof="0" dirty="0" smtClean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3000" kern="0" spc="0" baseline="2887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位</a:t>
            </a:r>
          </a:p>
        </p:txBody>
      </p:sp>
      <p:sp>
        <p:nvSpPr>
          <p:cNvPr id="1172" name="TextBox1172"/>
          <p:cNvSpPr txBox="1"/>
          <p:nvPr/>
        </p:nvSpPr>
        <p:spPr>
          <a:xfrm>
            <a:off x="4697870" y="2564379"/>
            <a:ext cx="5836920" cy="238613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3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llv</a:t>
            </a:r>
            <a:r>
              <a:rPr baseline="0" lang="en-US" altLang="zh-CN" sz="2350" kern="0" spc="23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$s1,$s2</a:t>
            </a:r>
            <a:r>
              <a:rPr lang="en-US" altLang="zh-CN" sz="2350" kern="0" spc="2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2350" kern="0" spc="1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baseline="0" lang="en-US" altLang="zh-CN" sz="2350" kern="0" spc="35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lang="en-US" altLang="zh-CN" sz="235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s1=s2&lt;&lt;s3</a:t>
            </a:r>
          </a:p>
          <a:p>
            <a:pPr marL="0" marR="0" indent="0" eaLnBrk="0">
              <a:lnSpc>
                <a:spcPct val="2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2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5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1241"/>
              </a:lnSpc>
              <a:spcAft>
                <a:spcPts val="1236"/>
              </a:spcAft>
            </a:pPr>
            <a:r>
              <a:rPr lang="en-US" altLang="zh-CN" sz="2350" kern="0" spc="13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1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nd</a:t>
            </a:r>
            <a:r>
              <a:rPr baseline="0" lang="en-US" altLang="zh-CN" sz="2350" kern="0" spc="23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1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$t0,$t1,$t</a:t>
            </a:r>
            <a:r>
              <a:rPr lang="en-US" altLang="zh-CN" sz="2350" kern="0" spc="11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baseline="0" lang="en-US" altLang="zh-CN" sz="2350" kern="0" spc="35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lang="en-US" altLang="zh-CN" sz="235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t0=t1&amp;t2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13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2350" kern="0" spc="1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nd</a:t>
            </a:r>
            <a:r>
              <a:rPr baseline="0" lang="en-US" altLang="zh-CN" sz="2350" kern="0" spc="23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1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$t0,$t1,10</a:t>
            </a:r>
            <a:r>
              <a:rPr lang="en-US" altLang="zh-CN" sz="2350" kern="0" spc="11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baseline="0" lang="en-US" altLang="zh-CN" sz="2350" kern="0" spc="35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lang="en-US" altLang="zh-CN" sz="235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t0=t1&amp;100</a:t>
            </a:r>
          </a:p>
        </p:txBody>
      </p:sp>
      <p:sp>
        <p:nvSpPr>
          <p:cNvPr id="1173" name="VectorPath 1173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</p:spTree>
    <p:extLst>
      <p:ext uri="{D2382453-689A-467D-2B6F-65A581E8E932}"/>
    </p:extLst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VectorPath 1174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175" name="TextBox1175"/>
          <p:cNvSpPr txBox="1"/>
          <p:nvPr/>
        </p:nvSpPr>
        <p:spPr>
          <a:xfrm>
            <a:off x="695960" y="451638"/>
            <a:ext cx="3766820" cy="120400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-25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循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环结构</a:t>
            </a:r>
          </a:p>
          <a:p>
            <a:pPr marL="0" marR="0" indent="0" eaLnBrk="0">
              <a:lnSpc>
                <a:spcPct val="215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20040" marR="0" indent="-228600" eaLnBrk="0" lvl="0">
              <a:lnSpc>
                <a:spcPct val="103921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语言简单循环结构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，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为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数组</a:t>
            </a:r>
          </a:p>
        </p:txBody>
      </p:sp>
      <p:sp>
        <p:nvSpPr>
          <p:cNvPr id="1176" name="TextBox1176"/>
          <p:cNvSpPr txBox="1"/>
          <p:nvPr/>
        </p:nvSpPr>
        <p:spPr>
          <a:xfrm>
            <a:off x="787400" y="1796600"/>
            <a:ext cx="1151890" cy="181661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57200" marR="0" indent="0" eaLnBrk="0">
              <a:lnSpc>
                <a:spcPct val="100000"/>
              </a:lnSpc>
            </a:pPr>
            <a:r>
              <a:rPr lang="en-US" altLang="zh-CN" sz="14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</a:p>
          <a:p>
            <a:pPr marL="0" marR="0" indent="0" eaLnBrk="0">
              <a:lnSpc>
                <a:spcPct val="12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2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0" indent="-228600" eaLnBrk="0" lvl="0">
              <a:lnSpc>
                <a:spcPct val="103921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重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写代码</a:t>
            </a:r>
          </a:p>
          <a:p>
            <a:pPr marL="0" marR="0" indent="0" eaLnBrk="0">
              <a:lnSpc>
                <a:spcPct val="9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7200" marR="0" indent="0" eaLnBrk="0">
              <a:lnSpc>
                <a:spcPct val="100000"/>
              </a:lnSpc>
            </a:pPr>
            <a:r>
              <a:rPr lang="en-US" altLang="zh-CN" sz="145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</a:p>
        </p:txBody>
      </p:sp>
      <p:sp>
        <p:nvSpPr>
          <p:cNvPr id="1177" name="TextBox1177"/>
          <p:cNvSpPr txBox="1"/>
          <p:nvPr/>
        </p:nvSpPr>
        <p:spPr>
          <a:xfrm>
            <a:off x="2044700" y="1814442"/>
            <a:ext cx="2247900" cy="10444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352425" eaLnBrk="0">
              <a:lnSpc>
                <a:spcPct val="118175"/>
              </a:lnSpc>
              <a:tabLst>
                <a:tab pos="133350" algn="l"/>
                <a:tab pos="133350" algn="l"/>
              </a:tabLst>
            </a:pP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baseline="0" lang="en-US" altLang="zh-CN" sz="1450" kern="0" spc="5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14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450" kern="0" spc="113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450" kern="0" spc="113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450" kern="0" spc="113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450" kern="0" spc="113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A[i]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00" kern="0">
                <a:latin typeface="" pitchFamily="0" charset="0"/>
                <a:ea typeface="" pitchFamily="0" charset="0"/>
                <a:cs typeface="" pitchFamily="0" charset="0"/>
              </a:rPr>
            </a:br>
            <a:r>
              <a:rPr baseline="0" sz="100" kern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/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4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4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4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4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j;</a:t>
            </a:r>
            <a:r>
              <a:rPr baseline="0" lang="en-US" altLang="zh-CN" sz="14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4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while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(i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!=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h);</a:t>
            </a:r>
          </a:p>
        </p:txBody>
      </p:sp>
      <p:sp>
        <p:nvSpPr>
          <p:cNvPr id="1178" name="TextBox1178"/>
          <p:cNvSpPr txBox="1"/>
          <p:nvPr/>
        </p:nvSpPr>
        <p:spPr>
          <a:xfrm>
            <a:off x="2397125" y="3410197"/>
            <a:ext cx="2847975" cy="22085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50" kern="0" spc="15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450" kern="0" spc="14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oo</a:t>
            </a:r>
            <a:r>
              <a:rPr lang="en-US" altLang="zh-CN" sz="1450" kern="0" spc="14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</a:t>
            </a:r>
            <a:r>
              <a:rPr lang="en-US" altLang="zh-CN" sz="1450" kern="0" spc="13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:</a:t>
            </a:r>
            <a:r>
              <a:rPr baseline="0" lang="en-US" altLang="zh-CN" sz="1450" kern="0" spc="29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4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A[i]</a:t>
            </a:r>
            <a:r>
              <a:rPr lang="en-US" altLang="zh-CN" sz="14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79" name="TextBox1179"/>
          <p:cNvSpPr txBox="1"/>
          <p:nvPr/>
        </p:nvSpPr>
        <p:spPr>
          <a:xfrm>
            <a:off x="787400" y="3734990"/>
            <a:ext cx="5484749" cy="9559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899920" marR="0" indent="0" eaLnBrk="0">
              <a:lnSpc>
                <a:spcPct val="112837"/>
              </a:lnSpc>
              <a:spcAft>
                <a:spcPts val="397"/>
              </a:spcAft>
            </a:pPr>
            <a:r>
              <a:rPr lang="en-US" altLang="zh-CN" sz="18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8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8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8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850" kern="0" spc="4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j;</a:t>
            </a:r>
            <a:r>
              <a:rPr baseline="0" lang="en-US" altLang="zh-CN" sz="18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8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18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(i</a:t>
            </a:r>
            <a:r>
              <a:rPr baseline="0" lang="en-US" altLang="zh-CN" sz="18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!=</a:t>
            </a:r>
            <a:r>
              <a:rPr baseline="0" lang="en-US" altLang="zh-CN" sz="18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h)</a:t>
            </a:r>
            <a:r>
              <a:rPr baseline="0" lang="en-US" altLang="zh-CN" sz="18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18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Loop;</a:t>
            </a:r>
          </a:p>
          <a:p>
            <a:pPr marL="228600" marR="0" indent="-228600" eaLnBrk="0" lvl="0">
              <a:lnSpc>
                <a:spcPct val="103921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编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译后的变量映射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1180" name="Table1180"/>
          <p:cNvGraphicFramePr>
            <a:graphicFrameLocks noGrp="1"/>
          </p:cNvGraphicFramePr>
          <p:nvPr/>
        </p:nvGraphicFramePr>
        <p:xfrm>
          <a:off x="3883749" y="5475161"/>
          <a:ext cx="6695441" cy="812165"/>
        </p:xfrm>
        <a:graphic>
          <a:graphicData uri="http://schemas.openxmlformats.org/drawingml/2006/table">
            <a:tbl>
              <a:tblPr firstRow="1" bandRow="1">
                <a:tableStyleId>{60F42F4B-FD6F-4C84-C0B9-8ED93A929C42}</a:tableStyleId>
              </a:tblPr>
              <a:tblGrid>
                <a:gridCol w="1339215"/>
                <a:gridCol w="1339216"/>
                <a:gridCol w="1338580"/>
                <a:gridCol w="1339215"/>
                <a:gridCol w="1339215"/>
              </a:tblGrid>
              <a:tr h="405130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500"/>
                        </a:lnSpc>
                        <a:spcBef>
                          <a:spcPts val="258"/>
                        </a:spcBef>
                        <a:spcAft>
                          <a:spcPts val="282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L="6350" marR="6350" marT="520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500"/>
                        </a:lnSpc>
                        <a:spcBef>
                          <a:spcPts val="258"/>
                        </a:spcBef>
                        <a:spcAft>
                          <a:spcPts val="282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L="6350" marR="6350" marT="520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500"/>
                        </a:lnSpc>
                        <a:spcBef>
                          <a:spcPts val="258"/>
                        </a:spcBef>
                        <a:spcAft>
                          <a:spcPts val="282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L="6350" marR="6350" marT="520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500"/>
                        </a:lnSpc>
                        <a:spcBef>
                          <a:spcPts val="258"/>
                        </a:spcBef>
                        <a:spcAft>
                          <a:spcPts val="282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L="6350" marR="6350" marT="520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97500"/>
                        </a:lnSpc>
                        <a:spcBef>
                          <a:spcPts val="258"/>
                        </a:spcBef>
                        <a:spcAft>
                          <a:spcPts val="282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[0]</a:t>
                      </a:r>
                    </a:p>
                  </a:txBody>
                  <a:tcPr marL="6350" marR="6350" marT="52070" marB="63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64FC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291"/>
                        </a:lnSpc>
                        <a:spcBef>
                          <a:spcPts val="208"/>
                        </a:spcBef>
                        <a:spcAft>
                          <a:spcPts val="347"/>
                        </a:spcAft>
                      </a:pPr>
                      <a:r>
                        <a:rPr lang="en-US" altLang="zh-CN" sz="2000" kern="0" spc="-14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2000" kern="0" spc="-1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altLang="zh-CN" sz="2000" kern="0" spc="-12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350" marR="6350" marT="3302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291"/>
                        </a:lnSpc>
                        <a:spcBef>
                          <a:spcPts val="208"/>
                        </a:spcBef>
                        <a:spcAft>
                          <a:spcPts val="347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$s2</a:t>
                      </a:r>
                    </a:p>
                  </a:txBody>
                  <a:tcPr marL="6350" marR="6350" marT="3302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291"/>
                        </a:lnSpc>
                        <a:spcBef>
                          <a:spcPts val="208"/>
                        </a:spcBef>
                        <a:spcAft>
                          <a:spcPts val="347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s3</a:t>
                      </a:r>
                    </a:p>
                  </a:txBody>
                  <a:tcPr marL="6350" marR="6350" marT="3302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291"/>
                        </a:lnSpc>
                        <a:spcBef>
                          <a:spcPts val="208"/>
                        </a:spcBef>
                        <a:spcAft>
                          <a:spcPts val="347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s4</a:t>
                      </a:r>
                    </a:p>
                  </a:txBody>
                  <a:tcPr marL="6350" marR="6350" marT="3302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eaLnBrk="0" algn="ctr">
                        <a:lnSpc>
                          <a:spcPct val="102291"/>
                        </a:lnSpc>
                        <a:spcBef>
                          <a:spcPts val="208"/>
                        </a:spcBef>
                        <a:spcAft>
                          <a:spcPts val="347"/>
                        </a:spcAft>
                      </a:pPr>
                      <a:r>
                        <a:rPr lang="en-US" altLang="zh-CN" sz="20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$</a:t>
                      </a:r>
                      <a:r>
                        <a:rPr lang="en-US" altLang="zh-CN" sz="20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s5</a:t>
                      </a:r>
                    </a:p>
                  </a:txBody>
                  <a:tcPr marL="6350" marR="6350" marT="33020" marB="1905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3FE"/>
                    </a:solidFill>
                  </a:tcPr>
                </a:tc>
              </a:tr>
            </a:tbl>
          </a:graphicData>
        </a:graphic>
      </p:graphicFrame>
    </p:spTree>
    <p:extLst>
      <p:ext uri="{A089ED8C-1C94-473F-1889-4B1B1F23A7DA}"/>
    </p:extLst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TextBox1181"/>
          <p:cNvSpPr txBox="1"/>
          <p:nvPr/>
        </p:nvSpPr>
        <p:spPr>
          <a:xfrm>
            <a:off x="695960" y="509315"/>
            <a:ext cx="1943100" cy="5407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循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环结构</a:t>
            </a:r>
          </a:p>
        </p:txBody>
      </p:sp>
      <p:sp>
        <p:nvSpPr>
          <p:cNvPr id="1182" name="TextBox1182"/>
          <p:cNvSpPr txBox="1"/>
          <p:nvPr/>
        </p:nvSpPr>
        <p:spPr>
          <a:xfrm>
            <a:off x="787400" y="1364854"/>
            <a:ext cx="2504772" cy="26920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3921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最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后编译的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代码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183" name="TextBox1183"/>
          <p:cNvSpPr txBox="1"/>
          <p:nvPr/>
        </p:nvSpPr>
        <p:spPr>
          <a:xfrm>
            <a:off x="787400" y="1778202"/>
            <a:ext cx="1398651" cy="16813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822960" marR="0" indent="-822960" eaLnBrk="0">
              <a:lnSpc>
                <a:spcPct val="108169"/>
              </a:lnSpc>
            </a:pPr>
            <a:r>
              <a:rPr lang="en-US" altLang="zh-CN" sz="17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Loop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: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sll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ddu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ddu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ddu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ne</a:t>
            </a:r>
          </a:p>
        </p:txBody>
      </p:sp>
      <p:sp>
        <p:nvSpPr>
          <p:cNvPr id="1184" name="TextBox1184"/>
          <p:cNvSpPr txBox="1"/>
          <p:nvPr/>
        </p:nvSpPr>
        <p:spPr>
          <a:xfrm>
            <a:off x="2353310" y="1778202"/>
            <a:ext cx="1764411" cy="16813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68580" eaLnBrk="0">
              <a:lnSpc>
                <a:spcPct val="108169"/>
              </a:lnSpc>
            </a:pPr>
            <a:r>
              <a:rPr lang="en-US" altLang="zh-CN" sz="1700" kern="0" spc="46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$t1,</a:t>
            </a:r>
            <a:r>
              <a:rPr lang="en-US" altLang="zh-CN" sz="1700" kern="0" spc="46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00" kern="0" spc="45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00" kern="0" spc="45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lang="en-US" altLang="zh-CN" sz="1700" kern="0" spc="45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,2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24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$t1,$t1</a:t>
            </a:r>
            <a:r>
              <a:rPr lang="en-US" altLang="zh-CN" sz="1700" kern="0" spc="23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22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$s5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36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$t1,0($t</a:t>
            </a:r>
            <a:r>
              <a:rPr lang="en-US" altLang="zh-CN" sz="1700" kern="0" spc="35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1)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24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$s1,$s1</a:t>
            </a:r>
            <a:r>
              <a:rPr lang="en-US" altLang="zh-CN" sz="1700" kern="0" spc="23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22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24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lang="en-US" altLang="zh-CN" sz="1700" kern="0" spc="24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24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$s3</a:t>
            </a:r>
            <a:r>
              <a:rPr lang="en-US" altLang="zh-CN" sz="1700" kern="0" spc="23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22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$s4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-1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s3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0" baseline="0" b="1" noProof="0" dirty="0" smtClean="0">
                <a:solidFill>
                  <a:srgbClr val="FFC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$s2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Loop</a:t>
            </a:r>
          </a:p>
        </p:txBody>
      </p:sp>
      <p:sp>
        <p:nvSpPr>
          <p:cNvPr id="1185" name="TextBox1185"/>
          <p:cNvSpPr txBox="1"/>
          <p:nvPr/>
        </p:nvSpPr>
        <p:spPr>
          <a:xfrm>
            <a:off x="4582160" y="1778202"/>
            <a:ext cx="2804540" cy="16813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742950" indent="68580" eaLnBrk="0">
              <a:lnSpc>
                <a:spcPct val="109803"/>
              </a:lnSpc>
              <a:spcAft>
                <a:spcPts val="0"/>
              </a:spcAft>
            </a:pP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6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$t1=</a:t>
            </a:r>
            <a:r>
              <a:rPr baseline="0" lang="en-US" altLang="zh-CN" sz="1700" kern="0" spc="6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4*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17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$t1=&amp;A[0]</a:t>
            </a: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4i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13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$t1=A[i]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13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70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+A[i]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lang="en-US" altLang="zh-CN" sz="170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!=</a:t>
            </a:r>
            <a:r>
              <a:rPr lang="en-US" altLang="zh-CN" sz="1700" kern="0" spc="0" baseline="0" b="1" noProof="0" dirty="0" smtClean="0">
                <a:solidFill>
                  <a:srgbClr val="FFC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Loop</a:t>
            </a:r>
          </a:p>
        </p:txBody>
      </p:sp>
      <p:sp>
        <p:nvSpPr>
          <p:cNvPr id="1186" name="VectorPath 1186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187" name="TextBox1187"/>
          <p:cNvSpPr txBox="1"/>
          <p:nvPr/>
        </p:nvSpPr>
        <p:spPr>
          <a:xfrm>
            <a:off x="787400" y="3894694"/>
            <a:ext cx="5970651" cy="83738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8578"/>
              </a:lnSpc>
              <a:spcAft>
                <a:spcPts val="111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原始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代码</a:t>
            </a:r>
            <a:r>
              <a:rPr lang="en-US" altLang="zh-CN" sz="17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baseline="0" lang="en-US" altLang="zh-CN" sz="17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Loop:</a:t>
            </a:r>
            <a:r>
              <a:rPr lang="en-US" altLang="zh-CN" sz="170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[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];</a:t>
            </a:r>
          </a:p>
          <a:p>
            <a:pPr marL="2720340" marR="0" indent="-171450" eaLnBrk="0">
              <a:lnSpc>
                <a:spcPct val="104901"/>
              </a:lnSpc>
            </a:pP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700" kern="0" spc="3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700" kern="0" spc="3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700" kern="0" spc="3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+</a:t>
            </a:r>
            <a:r>
              <a:rPr baseline="0" lang="en-US" altLang="zh-CN" sz="1700" kern="0" spc="3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70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!=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FFC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Loop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A582F4FE-4BBF-4803-F3C8-DE44C9DFE94F}"/>
    </p:extLst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VectorPath 1188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189" name="TextBox1189"/>
          <p:cNvSpPr txBox="1"/>
          <p:nvPr/>
        </p:nvSpPr>
        <p:spPr>
          <a:xfrm>
            <a:off x="695960" y="91592"/>
            <a:ext cx="4351655" cy="60624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-25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o-while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语句举例</a:t>
            </a:r>
          </a:p>
        </p:txBody>
      </p:sp>
      <p:grpSp>
        <p:nvGrpSpPr>
          <p:cNvPr id="1190" name="Combination 1190"/>
          <p:cNvGrpSpPr/>
          <p:nvPr/>
        </p:nvGrpSpPr>
        <p:grpSpPr>
          <a:xfrm>
            <a:off x="1976438" y="890359"/>
            <a:ext cx="5822797" cy="5705704"/>
            <a:chOff x="1976438" y="890359"/>
            <a:chExt cx="5822797" cy="5705704"/>
          </a:xfrm>
        </p:grpSpPr>
        <p:sp>
          <p:nvSpPr>
            <p:cNvPr id="1191" name="VectorPath 1191"/>
            <p:cNvSpPr/>
            <p:nvPr/>
          </p:nvSpPr>
          <p:spPr>
            <a:xfrm>
              <a:off x="1981200" y="894588"/>
              <a:ext cx="5812536" cy="5696712"/>
            </a:xfrm>
            <a:custGeom>
              <a:rect l="l" t="t" r="r" b="b"/>
              <a:pathLst>
                <a:path w="5812536" h="5696712">
                  <a:moveTo>
                    <a:pt x="0" y="0"/>
                  </a:moveTo>
                  <a:lnTo>
                    <a:pt x="5812536" y="0"/>
                  </a:lnTo>
                  <a:lnTo>
                    <a:pt x="5812536" y="5696712"/>
                  </a:lnTo>
                  <a:lnTo>
                    <a:pt x="0" y="5696712"/>
                  </a:lnTo>
                  <a:lnTo>
                    <a:pt x="0" y="0"/>
                  </a:lnTo>
                </a:path>
              </a:pathLst>
            </a:custGeom>
            <a:solidFill>
              <a:srgbClr val="F8F6D9">
                <a:alpha val="100000"/>
              </a:srgbClr>
            </a:solidFill>
          </p:spPr>
        </p:sp>
        <p:sp>
          <p:nvSpPr>
            <p:cNvPr id="1192" name="VectorPath 1192"/>
            <p:cNvSpPr/>
            <p:nvPr/>
          </p:nvSpPr>
          <p:spPr>
            <a:xfrm>
              <a:off x="1976438" y="890359"/>
              <a:ext cx="5822797" cy="5705704"/>
            </a:xfrm>
            <a:custGeom>
              <a:rect l="l" t="t" r="r" b="b"/>
              <a:pathLst>
                <a:path w="5822797" h="5705704">
                  <a:moveTo>
                    <a:pt x="5822797" y="5705704"/>
                  </a:moveTo>
                  <a:lnTo>
                    <a:pt x="0" y="5705704"/>
                  </a:lnTo>
                  <a:lnTo>
                    <a:pt x="0" y="0"/>
                  </a:lnTo>
                  <a:lnTo>
                    <a:pt x="5822797" y="0"/>
                  </a:lnTo>
                  <a:moveTo>
                    <a:pt x="9525" y="9525"/>
                  </a:moveTo>
                  <a:lnTo>
                    <a:pt x="9525" y="5696179"/>
                  </a:lnTo>
                  <a:lnTo>
                    <a:pt x="5813273" y="5696179"/>
                  </a:lnTo>
                  <a:lnTo>
                    <a:pt x="5813273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pic>
        <p:nvPicPr>
          <p:cNvPr id="1193" name="9FCCFA41-859D-455A-1DC8-905365065DB6"/>
          <p:cNvPicPr>
            <a:picLocks noChangeAspect="1"/>
          </p:cNvPicPr>
          <p:nvPr/>
        </p:nvPicPr>
        <p:blipFill>
          <a:blip r:embed="rId2" cstate="print">
            <a:extLst>
              <a:ext uri="{E26950E1-7D48-43A3-D6C6-13B8B98E92B5}"/>
            </a:extLst>
          </a:blip>
          <a:srcRect/>
          <a:stretch>
            <a:fillRect/>
          </a:stretch>
        </p:blipFill>
        <p:spPr>
          <a:xfrm>
            <a:off x="2091081" y="5149647"/>
            <a:ext cx="1400175" cy="209550"/>
          </a:xfrm>
          <a:prstGeom prst="rect">
            <a:avLst/>
          </a:prstGeom>
        </p:spPr>
      </p:pic>
      <p:pic>
        <p:nvPicPr>
          <p:cNvPr id="1194" name="D8BCF64E-0BD3-4FD0-209C-7EB8AB829958"/>
          <p:cNvPicPr>
            <a:picLocks noChangeAspect="1"/>
          </p:cNvPicPr>
          <p:nvPr/>
        </p:nvPicPr>
        <p:blipFill>
          <a:blip r:embed="rId3" cstate="print">
            <a:extLst>
              <a:ext uri="{FE4F3ABB-7431-4EAD-9702-16B79EA8A394}"/>
            </a:extLst>
          </a:blip>
          <a:srcRect/>
          <a:stretch>
            <a:fillRect/>
          </a:stretch>
        </p:blipFill>
        <p:spPr>
          <a:xfrm>
            <a:off x="3905910" y="5148378"/>
            <a:ext cx="581025" cy="257175"/>
          </a:xfrm>
          <a:prstGeom prst="rect">
            <a:avLst/>
          </a:prstGeom>
        </p:spPr>
      </p:pic>
      <p:pic>
        <p:nvPicPr>
          <p:cNvPr id="1195" name="B40517B2-E088-4CAD-3F6E-FF773DD0A9D3"/>
          <p:cNvPicPr>
            <a:picLocks noChangeAspect="1"/>
          </p:cNvPicPr>
          <p:nvPr/>
        </p:nvPicPr>
        <p:blipFill>
          <a:blip r:embed="rId4" cstate="print">
            <a:extLst>
              <a:ext uri="{E3CE9A21-AEE1-46FF-5235-DEFA10651F0C}"/>
            </a:extLst>
          </a:blip>
          <a:srcRect/>
          <a:stretch>
            <a:fillRect/>
          </a:stretch>
        </p:blipFill>
        <p:spPr>
          <a:xfrm>
            <a:off x="3884320" y="5134407"/>
            <a:ext cx="2943225" cy="285750"/>
          </a:xfrm>
          <a:prstGeom prst="rect">
            <a:avLst/>
          </a:prstGeom>
        </p:spPr>
      </p:pic>
      <p:pic>
        <p:nvPicPr>
          <p:cNvPr id="1196" name="575626E6-3207-48D0-D738-3792082A7272"/>
          <p:cNvPicPr>
            <a:picLocks noChangeAspect="1"/>
          </p:cNvPicPr>
          <p:nvPr/>
        </p:nvPicPr>
        <p:blipFill>
          <a:blip r:embed="rId5" cstate="print">
            <a:extLst>
              <a:ext uri="{86A1BB00-F6C4-4DBA-8627-AF11ABE1174F}"/>
            </a:extLst>
          </a:blip>
          <a:srcRect/>
          <a:stretch>
            <a:fillRect/>
          </a:stretch>
        </p:blipFill>
        <p:spPr>
          <a:xfrm>
            <a:off x="2091081" y="5467147"/>
            <a:ext cx="1400175" cy="219075"/>
          </a:xfrm>
          <a:prstGeom prst="rect">
            <a:avLst/>
          </a:prstGeom>
        </p:spPr>
      </p:pic>
      <p:pic>
        <p:nvPicPr>
          <p:cNvPr id="1197" name="7775557F-BD38-4B65-9C18-1ABDA8609741"/>
          <p:cNvPicPr>
            <a:picLocks noChangeAspect="1"/>
          </p:cNvPicPr>
          <p:nvPr/>
        </p:nvPicPr>
        <p:blipFill>
          <a:blip r:embed="rId6" cstate="print">
            <a:extLst>
              <a:ext uri="{05DDD9C2-1259-491A-1F8E-2EF20703DF4E}"/>
            </a:extLst>
          </a:blip>
          <a:srcRect/>
          <a:stretch>
            <a:fillRect/>
          </a:stretch>
        </p:blipFill>
        <p:spPr>
          <a:xfrm>
            <a:off x="3895751" y="5465878"/>
            <a:ext cx="342900" cy="257175"/>
          </a:xfrm>
          <a:prstGeom prst="rect">
            <a:avLst/>
          </a:prstGeom>
        </p:spPr>
      </p:pic>
      <p:pic>
        <p:nvPicPr>
          <p:cNvPr id="1198" name="8C8ABB43-52F2-4E71-DC8B-087BAAA94DCC"/>
          <p:cNvPicPr>
            <a:picLocks noChangeAspect="1"/>
          </p:cNvPicPr>
          <p:nvPr/>
        </p:nvPicPr>
        <p:blipFill>
          <a:blip r:embed="rId7" cstate="print">
            <a:extLst>
              <a:ext uri="{9E1E48D0-579C-4732-8BFB-C5824D8FAB5D}"/>
            </a:extLst>
          </a:blip>
          <a:srcRect/>
          <a:stretch>
            <a:fillRect/>
          </a:stretch>
        </p:blipFill>
        <p:spPr>
          <a:xfrm>
            <a:off x="4874286" y="5461470"/>
            <a:ext cx="1143000" cy="219075"/>
          </a:xfrm>
          <a:prstGeom prst="rect">
            <a:avLst/>
          </a:prstGeom>
        </p:spPr>
      </p:pic>
      <p:pic>
        <p:nvPicPr>
          <p:cNvPr id="1199" name="5C818B34-0BEA-49A6-232E-70FC0CCC88C9"/>
          <p:cNvPicPr>
            <a:picLocks noChangeAspect="1"/>
          </p:cNvPicPr>
          <p:nvPr/>
        </p:nvPicPr>
        <p:blipFill>
          <a:blip r:embed="rId8" cstate="print">
            <a:extLst>
              <a:ext uri="{380BB606-C948-4ECE-4484-B26A0A072277}"/>
            </a:extLst>
          </a:blip>
          <a:srcRect/>
          <a:stretch>
            <a:fillRect/>
          </a:stretch>
        </p:blipFill>
        <p:spPr>
          <a:xfrm>
            <a:off x="6089358" y="5462702"/>
            <a:ext cx="1304925" cy="219075"/>
          </a:xfrm>
          <a:prstGeom prst="rect">
            <a:avLst/>
          </a:prstGeom>
        </p:spPr>
      </p:pic>
      <p:pic>
        <p:nvPicPr>
          <p:cNvPr id="1200" name="ECEBFC51-A5B9-44AA-BB32-6E5C1A5A7AFC"/>
          <p:cNvPicPr>
            <a:picLocks noChangeAspect="1"/>
          </p:cNvPicPr>
          <p:nvPr/>
        </p:nvPicPr>
        <p:blipFill>
          <a:blip r:embed="rId9" cstate="print">
            <a:extLst>
              <a:ext uri="{FC922A88-B7CA-4E3C-D6C7-734C16CED903}"/>
            </a:extLst>
          </a:blip>
          <a:srcRect/>
          <a:stretch>
            <a:fillRect/>
          </a:stretch>
        </p:blipFill>
        <p:spPr>
          <a:xfrm>
            <a:off x="3884320" y="5663997"/>
            <a:ext cx="3495675" cy="76200"/>
          </a:xfrm>
          <a:prstGeom prst="rect">
            <a:avLst/>
          </a:prstGeom>
        </p:spPr>
      </p:pic>
      <p:grpSp>
        <p:nvGrpSpPr>
          <p:cNvPr id="1201" name="Combination 1201"/>
          <p:cNvGrpSpPr/>
          <p:nvPr/>
        </p:nvGrpSpPr>
        <p:grpSpPr>
          <a:xfrm>
            <a:off x="7315378" y="890359"/>
            <a:ext cx="3086493" cy="2903449"/>
            <a:chOff x="7315378" y="890359"/>
            <a:chExt cx="3086493" cy="2903449"/>
          </a:xfrm>
        </p:grpSpPr>
        <p:sp>
          <p:nvSpPr>
            <p:cNvPr id="1202" name="VectorPath 1202"/>
            <p:cNvSpPr/>
            <p:nvPr/>
          </p:nvSpPr>
          <p:spPr>
            <a:xfrm>
              <a:off x="7319772" y="894588"/>
              <a:ext cx="3076957" cy="2894076"/>
            </a:xfrm>
            <a:custGeom>
              <a:rect l="l" t="t" r="r" b="b"/>
              <a:pathLst>
                <a:path w="3076957" h="2894076">
                  <a:moveTo>
                    <a:pt x="0" y="0"/>
                  </a:moveTo>
                  <a:lnTo>
                    <a:pt x="3076957" y="0"/>
                  </a:lnTo>
                  <a:lnTo>
                    <a:pt x="3076957" y="2894076"/>
                  </a:lnTo>
                  <a:lnTo>
                    <a:pt x="0" y="2894076"/>
                  </a:lnTo>
                  <a:lnTo>
                    <a:pt x="0" y="0"/>
                  </a:lnTo>
                </a:path>
              </a:pathLst>
            </a:custGeom>
            <a:solidFill>
              <a:srgbClr val="92D050">
                <a:alpha val="100000"/>
              </a:srgbClr>
            </a:solidFill>
          </p:spPr>
        </p:sp>
        <p:sp>
          <p:nvSpPr>
            <p:cNvPr id="1203" name="VectorPath 1203"/>
            <p:cNvSpPr/>
            <p:nvPr/>
          </p:nvSpPr>
          <p:spPr>
            <a:xfrm>
              <a:off x="7315378" y="890359"/>
              <a:ext cx="3086493" cy="2903449"/>
            </a:xfrm>
            <a:custGeom>
              <a:rect l="l" t="t" r="r" b="b"/>
              <a:pathLst>
                <a:path w="3086493" h="2903449">
                  <a:moveTo>
                    <a:pt x="3086493" y="2903449"/>
                  </a:moveTo>
                  <a:lnTo>
                    <a:pt x="0" y="2903449"/>
                  </a:lnTo>
                  <a:lnTo>
                    <a:pt x="0" y="0"/>
                  </a:lnTo>
                  <a:lnTo>
                    <a:pt x="3086493" y="0"/>
                  </a:lnTo>
                  <a:moveTo>
                    <a:pt x="9525" y="9525"/>
                  </a:moveTo>
                  <a:lnTo>
                    <a:pt x="9525" y="2893924"/>
                  </a:lnTo>
                  <a:lnTo>
                    <a:pt x="3076969" y="2893924"/>
                  </a:lnTo>
                  <a:lnTo>
                    <a:pt x="3076969" y="9525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</p:spPr>
        </p:sp>
      </p:grpSp>
      <p:sp>
        <p:nvSpPr>
          <p:cNvPr id="1204" name="TextBox1204"/>
          <p:cNvSpPr txBox="1"/>
          <p:nvPr/>
        </p:nvSpPr>
        <p:spPr>
          <a:xfrm>
            <a:off x="2072640" y="1940016"/>
            <a:ext cx="1375943" cy="5840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x00401337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i="1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x0040133A</a:t>
            </a:r>
          </a:p>
        </p:txBody>
      </p:sp>
      <p:sp>
        <p:nvSpPr>
          <p:cNvPr id="1205" name="TextBox1205"/>
          <p:cNvSpPr txBox="1"/>
          <p:nvPr/>
        </p:nvSpPr>
        <p:spPr>
          <a:xfrm>
            <a:off x="3901440" y="1940016"/>
            <a:ext cx="426339" cy="5840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9523"/>
              </a:lnSpc>
            </a:pP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nd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ub</a:t>
            </a:r>
          </a:p>
        </p:txBody>
      </p:sp>
      <p:graphicFrame>
        <p:nvGraphicFramePr>
          <p:cNvPr id="1206" name="Table1206"/>
          <p:cNvGraphicFramePr>
            <a:graphicFrameLocks noGrp="1"/>
          </p:cNvGraphicFramePr>
          <p:nvPr/>
        </p:nvGraphicFramePr>
        <p:xfrm>
          <a:off x="2072640" y="945871"/>
          <a:ext cx="7824737" cy="4133495"/>
        </p:xfrm>
        <a:graphic>
          <a:graphicData uri="http://schemas.openxmlformats.org/drawingml/2006/table">
            <a:tbl>
              <a:tblPr firstRow="1" bandRow="1">
                <a:tableStyleId>{D5205C08-AF8D-4EC4-4A05-AC6FC9675FEE}</a:tableStyleId>
              </a:tblPr>
              <a:tblGrid>
                <a:gridCol w="5257799"/>
                <a:gridCol w="381000"/>
                <a:gridCol w="2209800"/>
              </a:tblGrid>
              <a:tr h="320497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1190"/>
                        </a:lnSpc>
                        <a:spcBef>
                          <a:spcPts val="327"/>
                        </a:spcBef>
                        <a:spcAft>
                          <a:spcPts val="96"/>
                        </a:spcAft>
                      </a:pPr>
                      <a:r>
                        <a:rPr lang="en-US" altLang="zh-CN" sz="1750" i="1" kern="0" spc="5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baseline="0" lang="en-US" altLang="zh-CN" sz="1750" kern="0" spc="503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</a:txBody>
                  <a:tcPr marL="0" marR="0" marT="4191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81141" marR="0" indent="0" eaLnBrk="0">
                        <a:lnSpc>
                          <a:spcPct val="96428"/>
                        </a:lnSpc>
                        <a:spcBef>
                          <a:spcPts val="262"/>
                        </a:spcBef>
                        <a:spcAft>
                          <a:spcPts val="161"/>
                        </a:spcAft>
                      </a:pPr>
                      <a:r>
                        <a:rPr lang="en-US" altLang="zh-CN" sz="1750" i="1" kern="0" spc="0" baseline="0" b="1" noProof="0" dirty="0" smtClean="0">
                          <a:solidFill>
                            <a:srgbClr val="00A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#include</a:t>
                      </a:r>
                      <a:r>
                        <a:rPr baseline="0" lang="en-US" altLang="zh-CN" sz="1750" kern="0" spc="-1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A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&lt;stdio.h&gt;</a:t>
                      </a:r>
                    </a:p>
                  </a:txBody>
                  <a:tcPr marL="0" marR="0" marT="3365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0000"/>
                        </a:lnSpc>
                        <a:spcBef>
                          <a:spcPts val="304"/>
                        </a:spcBef>
                        <a:spcAft>
                          <a:spcPts val="96"/>
                        </a:spcAft>
                      </a:pPr>
                      <a:r>
                        <a:rPr lang="en-US" altLang="zh-CN" sz="1750" i="1" kern="0" spc="3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30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x004013</a:t>
                      </a:r>
                      <a:r>
                        <a:rPr lang="en-US" altLang="zh-CN" sz="1750" i="1" kern="0" spc="2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34</a:t>
                      </a:r>
                      <a:r>
                        <a:rPr baseline="0" lang="en-US" altLang="zh-CN" sz="1750" kern="0" spc="2465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5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p</a:t>
                      </a:r>
                      <a:r>
                        <a:rPr lang="en-US" altLang="zh-CN" sz="1750" i="1" kern="0" spc="5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u</a:t>
                      </a:r>
                      <a:r>
                        <a:rPr lang="en-US" altLang="zh-CN" sz="1750" i="1" kern="0" spc="4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s</a:t>
                      </a:r>
                      <a:r>
                        <a:rPr lang="en-US" altLang="zh-CN" sz="1750" i="1" kern="0" spc="3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h</a:t>
                      </a:r>
                      <a:r>
                        <a:rPr baseline="0" lang="en-US" altLang="zh-CN" sz="1750" kern="0" spc="219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ebp</a:t>
                      </a:r>
                    </a:p>
                  </a:txBody>
                  <a:tcPr marL="0" marR="0" marT="387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81141" marR="0" indent="0" eaLnBrk="0">
                        <a:lnSpc>
                          <a:spcPct val="100000"/>
                        </a:lnSpc>
                        <a:spcBef>
                          <a:spcPts val="239"/>
                        </a:spcBef>
                        <a:spcAft>
                          <a:spcPts val="161"/>
                        </a:spcAft>
                      </a:pPr>
                      <a:r>
                        <a:rPr lang="en-US" altLang="zh-CN" sz="1750" i="1" kern="0" spc="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baseline="0" lang="en-US" altLang="zh-CN" sz="1750" kern="0" spc="-1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main</a:t>
                      </a:r>
                      <a:r>
                        <a:rPr baseline="0" lang="en-US" altLang="zh-CN" sz="1750" kern="0" spc="-1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baseline="0" lang="en-US" altLang="zh-CN" sz="1750" kern="0" spc="-1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3048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0000"/>
                        </a:lnSpc>
                        <a:spcBef>
                          <a:spcPts val="304"/>
                        </a:spcBef>
                        <a:spcAft>
                          <a:spcPts val="96"/>
                        </a:spcAft>
                      </a:pPr>
                      <a:r>
                        <a:rPr lang="en-US" altLang="zh-CN" sz="1750" i="1" kern="0" spc="3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30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x004013</a:t>
                      </a:r>
                      <a:r>
                        <a:rPr lang="en-US" altLang="zh-CN" sz="1750" i="1" kern="0" spc="2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35</a:t>
                      </a:r>
                      <a:r>
                        <a:rPr baseline="0" lang="en-US" altLang="zh-CN" sz="1750" kern="0" spc="2540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9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altLang="zh-CN" sz="1750" i="1" kern="0" spc="8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altLang="zh-CN" sz="1750" i="1" kern="0" spc="7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v</a:t>
                      </a:r>
                      <a:r>
                        <a:rPr baseline="0" lang="en-US" altLang="zh-CN" sz="1750" kern="0" spc="310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esp,%ebp</a:t>
                      </a:r>
                    </a:p>
                  </a:txBody>
                  <a:tcPr marL="0" marR="0" marT="387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1141" marR="0" indent="0" eaLnBrk="0">
                        <a:lnSpc>
                          <a:spcPct val="100000"/>
                        </a:lnSpc>
                        <a:spcBef>
                          <a:spcPts val="239"/>
                        </a:spcBef>
                        <a:spcAft>
                          <a:spcPts val="161"/>
                        </a:spcAft>
                      </a:pP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</a:txBody>
                  <a:tcPr marL="0" marR="0" marT="3048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2788920" marR="268376" indent="0" eaLnBrk="0">
                        <a:lnSpc>
                          <a:spcPct val="119047"/>
                        </a:lnSpc>
                      </a:pPr>
                      <a:r>
                        <a:rPr lang="en-US" altLang="zh-CN" sz="1750" i="1" kern="0" spc="3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$0xfffffff</a:t>
                      </a:r>
                      <a:r>
                        <a:rPr lang="en-US" altLang="zh-CN" sz="1750" i="1" kern="0" spc="3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,%esp</a:t>
                      </a:r>
                      <a:r>
                        <a:rPr baseline="0" lang="en-US" altLang="zh-CN" sz="1750" kern="0" spc="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br>
                        <a:rPr lang="en-US" altLang="zh-CN" dirty="0" smtClean="0" sz="1750" ker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</a:b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0x10,%esp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4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8781" marR="839877" indent="0" eaLnBrk="0">
                        <a:lnSpc>
                          <a:spcPct val="119047"/>
                        </a:lnSpc>
                      </a:pPr>
                      <a:r>
                        <a:rPr lang="en-US" altLang="zh-CN" sz="1750" i="1" kern="0" spc="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baseline="0" lang="en-US" altLang="zh-CN" sz="1750" kern="0" spc="-1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000F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baseline="0" lang="en-US" altLang="zh-CN" sz="1750" kern="0" spc="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o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0000"/>
                        </a:lnSpc>
                        <a:spcBef>
                          <a:spcPts val="304"/>
                        </a:spcBef>
                        <a:spcAft>
                          <a:spcPts val="96"/>
                        </a:spcAft>
                        <a:tabLst>
                          <a:tab pos="4434841" algn="l"/>
                        </a:tabLst>
                      </a:pPr>
                      <a:r>
                        <a:rPr lang="en-US" altLang="zh-CN" sz="1750" i="1" kern="0" spc="40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3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x00401</a:t>
                      </a:r>
                      <a:r>
                        <a:rPr lang="en-US" altLang="zh-CN" sz="1750" i="1" kern="0" spc="30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n-US" altLang="zh-CN" sz="1750" i="1" kern="0" spc="2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3D</a:t>
                      </a:r>
                      <a:r>
                        <a:rPr baseline="0" lang="en-US" altLang="zh-CN" sz="1750" kern="0" spc="2500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3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all</a:t>
                      </a:r>
                      <a:r>
                        <a:rPr baseline="0" lang="en-US" altLang="zh-CN" sz="1750" kern="0" spc="219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x401910</a:t>
                      </a:r>
                      <a:r>
                        <a:rPr baseline="0" lang="en-US" altLang="zh-CN" sz="1750" kern="0" spc="11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baseline="0" lang="en-US" altLang="zh-CN" sz="1750" kern="0" spc="0" b="1" i="1" u="sng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baseline="0" sz="1750" kern="0" noProof="0" dirty="0" smtClean="0" u="sng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	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ain&gt;</a:t>
                      </a:r>
                    </a:p>
                  </a:txBody>
                  <a:tcPr marL="0" marR="0" marT="38735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20833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8781" marR="0" indent="0" eaLnBrk="0">
                        <a:lnSpc>
                          <a:spcPct val="100000"/>
                        </a:lnSpc>
                        <a:spcBef>
                          <a:spcPts val="239"/>
                        </a:spcBef>
                        <a:spcAft>
                          <a:spcPts val="161"/>
                        </a:spcAft>
                      </a:pP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</a:txBody>
                  <a:tcPr marL="0" marR="0" marT="3048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100238"/>
                        </a:lnSpc>
                        <a:spcBef>
                          <a:spcPts val="239"/>
                        </a:spcBef>
                        <a:spcAft>
                          <a:spcPts val="466"/>
                        </a:spcAft>
                      </a:pPr>
                      <a:r>
                        <a:rPr lang="en-US" altLang="zh-CN" sz="1750" i="1" kern="0" spc="2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4</a:t>
                      </a:r>
                      <a:r>
                        <a:rPr baseline="0" lang="en-US" altLang="zh-CN" sz="1750" kern="0" spc="920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baseline="0" lang="en-US" altLang="zh-CN" sz="1750" kern="0" spc="-15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000F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indent="0" eaLnBrk="0">
                        <a:lnSpc>
                          <a:spcPct val="99761"/>
                        </a:lnSpc>
                        <a:spcAft>
                          <a:spcPts val="96"/>
                        </a:spcAft>
                      </a:pPr>
                      <a:r>
                        <a:rPr lang="en-US" altLang="zh-CN" sz="1750" i="1" kern="0" spc="3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30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x004013</a:t>
                      </a:r>
                      <a:r>
                        <a:rPr lang="en-US" altLang="zh-CN" sz="1750" i="1" kern="0" spc="25" baseline="0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42</a:t>
                      </a:r>
                      <a:r>
                        <a:rPr baseline="0" lang="en-US" altLang="zh-CN" sz="1750" kern="0" spc="2540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3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altLang="zh-CN" sz="1750" i="1" kern="0" spc="3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vl</a:t>
                      </a:r>
                      <a:r>
                        <a:rPr baseline="0" lang="en-US" altLang="zh-CN" sz="1750" kern="0" spc="219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0x0,0xc(%esp)</a:t>
                      </a:r>
                    </a:p>
                  </a:txBody>
                  <a:tcPr marL="0" marR="0" marT="3048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4166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8781" marR="291237" indent="548640" eaLnBrk="0">
                        <a:lnSpc>
                          <a:spcPct val="119047"/>
                        </a:lnSpc>
                      </a:pPr>
                      <a:r>
                        <a:rPr lang="en-US" altLang="zh-CN" sz="1750" i="1" kern="0" spc="3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++;</a:t>
                      </a:r>
                      <a:r>
                        <a:rPr baseline="0" lang="en-US" altLang="zh-CN" sz="1750" kern="0" spc="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br>
                        <a:rPr lang="en-US" altLang="zh-CN" dirty="0" smtClean="0" sz="1750" ker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</a:b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}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000F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0497">
                <a:tc>
                  <a:txBody>
                    <a:bodyPr/>
                    <a:lstStyle/>
                    <a:p>
                      <a:pPr marL="1463040" marR="3518154" indent="0" eaLnBrk="0">
                        <a:lnSpc>
                          <a:spcPct val="119166"/>
                        </a:lnSpc>
                        <a:spcBef>
                          <a:spcPts val="9"/>
                        </a:spcBef>
                        <a:spcAft>
                          <a:spcPts val="294"/>
                        </a:spcAft>
                      </a:pPr>
                      <a:r>
                        <a:rPr lang="en-US" altLang="zh-CN" sz="1750" i="1" kern="0" spc="35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o</a:t>
                      </a:r>
                      <a:r>
                        <a:rPr baseline="0" lang="en-US" altLang="zh-CN" sz="1750" kern="0" spc="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br>
                        <a:rPr lang="en-US" altLang="zh-CN" dirty="0" smtClean="0" sz="1750" ker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</a:b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indent="0" eaLnBrk="0">
                        <a:lnSpc>
                          <a:spcPct val="100000"/>
                        </a:lnSpc>
                        <a:spcAft>
                          <a:spcPts val="401"/>
                        </a:spcAft>
                      </a:pPr>
                      <a:r>
                        <a:rPr lang="en-US" altLang="zh-CN" sz="1750" i="1" kern="0" spc="10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7</a:t>
                      </a:r>
                      <a:r>
                        <a:rPr baseline="0" lang="en-US" altLang="zh-CN" sz="1750" kern="0" spc="1255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++;</a:t>
                      </a:r>
                    </a:p>
                    <a:p>
                      <a:pPr marL="0" marR="0" indent="0" eaLnBrk="0">
                        <a:lnSpc>
                          <a:spcPct val="100000"/>
                        </a:lnSpc>
                        <a:spcAft>
                          <a:spcPts val="401"/>
                        </a:spcAft>
                      </a:pPr>
                      <a:r>
                        <a:rPr lang="en-US" altLang="zh-CN" sz="1750" i="1" kern="0" spc="45" baseline="0" b="1" noProof="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40" baseline="0" b="1" noProof="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x0040</a:t>
                      </a:r>
                      <a:r>
                        <a:rPr lang="en-US" altLang="zh-CN" sz="1750" i="1" kern="0" spc="35" baseline="0" b="1" noProof="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00B05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34A</a:t>
                      </a:r>
                      <a:r>
                        <a:rPr baseline="0" lang="en-US" altLang="zh-CN" sz="1750" kern="0" spc="248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3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2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ncl</a:t>
                      </a:r>
                      <a:r>
                        <a:rPr baseline="0" lang="en-US" altLang="zh-CN" sz="1750" kern="0" spc="219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xc(%esp)</a:t>
                      </a:r>
                    </a:p>
                    <a:p>
                      <a:pPr marL="0" marR="0" indent="0" eaLnBrk="0">
                        <a:lnSpc>
                          <a:spcPct val="100952"/>
                        </a:lnSpc>
                        <a:spcAft>
                          <a:spcPts val="120"/>
                        </a:spcAft>
                      </a:pPr>
                      <a:r>
                        <a:rPr lang="en-US" altLang="zh-CN" sz="1750" i="1" kern="0" spc="35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8</a:t>
                      </a:r>
                      <a:r>
                        <a:rPr baseline="0" lang="en-US" altLang="zh-CN" sz="1750" kern="0" spc="9360" b="1" i="1" noProof="0" dirty="0" smtClean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}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A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000F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0</a:t>
                      </a:r>
                      <a:r>
                        <a:rPr lang="en-US" altLang="zh-CN" sz="1750" i="1" kern="0" spc="0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0" marR="0" marT="127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1141" marR="0" indent="0" eaLnBrk="0">
                        <a:lnSpc>
                          <a:spcPct val="101904"/>
                        </a:lnSpc>
                        <a:spcBef>
                          <a:spcPts val="239"/>
                        </a:spcBef>
                      </a:pPr>
                      <a:r>
                        <a:rPr lang="en-US" altLang="zh-CN" sz="1750" i="1" kern="0" spc="-15" baseline="0" b="1" noProof="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500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248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3048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8750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  <a:p>
                      <a:pPr marL="0" marR="0" indent="0" eaLnBrk="0">
                        <a:lnSpc>
                          <a:spcPct val="168750"/>
                        </a:lnSpc>
                      </a:pPr>
                      <a:endParaRPr lang="en-US" altLang="zh-CN" dirty="0" kern="0" noProof="0" baseline="0" spc="0" sz="1000">
                        <a:solidFill>
                          <a:srgbClr val="000000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7" name="TextBox1207"/>
          <p:cNvSpPr txBox="1"/>
          <p:nvPr/>
        </p:nvSpPr>
        <p:spPr>
          <a:xfrm>
            <a:off x="2072640" y="3527516"/>
            <a:ext cx="152248" cy="5840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9523"/>
              </a:lnSpc>
            </a:pP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5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208" name="VectorPath 1208"/>
          <p:cNvSpPr/>
          <p:nvPr/>
        </p:nvSpPr>
        <p:spPr>
          <a:xfrm>
            <a:off x="3895344" y="4728236"/>
            <a:ext cx="2206752" cy="12192"/>
          </a:xfrm>
          <a:custGeom>
            <a:rect l="l" t="t" r="r" b="b"/>
            <a:pathLst>
              <a:path w="2206752" h="12192">
                <a:moveTo>
                  <a:pt x="6096" y="6096"/>
                </a:moveTo>
                <a:lnTo>
                  <a:pt x="2200656" y="6096"/>
                </a:lnTo>
              </a:path>
            </a:pathLst>
          </a:custGeom>
          <a:ln w="12192" cap="flat" cmpd="sng">
            <a:solidFill>
              <a:srgbClr val="000000">
                <a:alpha val="100000"/>
              </a:srgbClr>
            </a:solidFill>
            <a:bevel/>
          </a:ln>
        </p:spPr>
      </p:sp>
      <p:sp>
        <p:nvSpPr>
          <p:cNvPr id="1209" name="TextBox1209"/>
          <p:cNvSpPr txBox="1"/>
          <p:nvPr/>
        </p:nvSpPr>
        <p:spPr>
          <a:xfrm>
            <a:off x="2072640" y="5750016"/>
            <a:ext cx="1380058" cy="901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6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9</a:t>
            </a:r>
            <a:r>
              <a:rPr baseline="0" lang="en-US" altLang="zh-CN" sz="1750" kern="0" spc="611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eaLnBrk="0">
              <a:lnSpc>
                <a:spcPct val="100000"/>
              </a:lnSpc>
              <a:spcAft>
                <a:spcPts val="401"/>
              </a:spcAft>
            </a:pPr>
            <a:r>
              <a:rPr lang="en-US" altLang="zh-CN" sz="1750" i="1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x00401355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1750" i="1" kern="0" spc="-15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</a:t>
            </a:r>
            <a:r>
              <a:rPr lang="en-US" altLang="zh-CN" sz="1750" i="1" kern="0" spc="0" baseline="0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x00401356</a:t>
            </a:r>
          </a:p>
        </p:txBody>
      </p:sp>
      <p:sp>
        <p:nvSpPr>
          <p:cNvPr id="1210" name="TextBox1210"/>
          <p:cNvSpPr txBox="1"/>
          <p:nvPr/>
        </p:nvSpPr>
        <p:spPr>
          <a:xfrm>
            <a:off x="3901440" y="6067516"/>
            <a:ext cx="686257" cy="5840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9523"/>
              </a:lnSpc>
            </a:pP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eave</a:t>
            </a:r>
            <a:r>
              <a:rPr baseline="0" lang="en-US" altLang="zh-CN" sz="17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i="1" kern="0" spc="-15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lang="en-US" altLang="zh-CN" sz="1750" i="1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et</a:t>
            </a:r>
          </a:p>
        </p:txBody>
      </p:sp>
    </p:spTree>
    <p:extLst>
      <p:ext uri="{CAF41F2C-E930-4348-A77E-476AB1EE648C}"/>
    </p:extLst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VectorPath 1211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212" name="TextBox1212"/>
          <p:cNvSpPr txBox="1"/>
          <p:nvPr/>
        </p:nvSpPr>
        <p:spPr>
          <a:xfrm>
            <a:off x="695960" y="451638"/>
            <a:ext cx="4108501" cy="6062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比较指令</a:t>
            </a:r>
            <a:r>
              <a:rPr baseline="1604" lang="en-US" altLang="zh-CN" sz="5325" kern="0" spc="-25" b="1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slt</a:t>
            </a:r>
            <a:r>
              <a:rPr baseline="1604" lang="en-US" altLang="zh-CN" sz="5325" kern="0" spc="-2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slti</a:t>
            </a:r>
          </a:p>
        </p:txBody>
      </p:sp>
      <p:sp>
        <p:nvSpPr>
          <p:cNvPr id="1213" name="TextBox1213"/>
          <p:cNvSpPr txBox="1"/>
          <p:nvPr/>
        </p:nvSpPr>
        <p:spPr>
          <a:xfrm>
            <a:off x="787400" y="1417062"/>
            <a:ext cx="4181297" cy="2771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809"/>
              </a:lnSpc>
            </a:pP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baseline="0" lang="en-US" altLang="zh-CN" sz="1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比较指令</a:t>
            </a:r>
            <a:r>
              <a:rPr baseline="0" lang="en-US" altLang="zh-CN" sz="1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(Set</a:t>
            </a:r>
            <a:r>
              <a:rPr baseline="0" lang="en-US" altLang="zh-CN" sz="1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baseline="0" lang="en-US" altLang="zh-CN" sz="1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Less</a:t>
            </a:r>
            <a:r>
              <a:rPr baseline="0" lang="en-US" altLang="zh-CN" sz="1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u="sng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1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han)</a:t>
            </a:r>
          </a:p>
        </p:txBody>
      </p:sp>
      <p:sp>
        <p:nvSpPr>
          <p:cNvPr id="1214" name="VectorPath 1214"/>
          <p:cNvSpPr/>
          <p:nvPr/>
        </p:nvSpPr>
        <p:spPr>
          <a:xfrm>
            <a:off x="2787904" y="1676654"/>
            <a:ext cx="169037" cy="12192"/>
          </a:xfrm>
          <a:custGeom>
            <a:rect l="l" t="t" r="r" b="b"/>
            <a:pathLst>
              <a:path w="169037" h="12192">
                <a:moveTo>
                  <a:pt x="6096" y="6096"/>
                </a:moveTo>
                <a:lnTo>
                  <a:pt x="162941" y="6096"/>
                </a:lnTo>
              </a:path>
            </a:pathLst>
          </a:custGeom>
          <a:ln w="12192" cap="flat" cmpd="sng">
            <a:solidFill>
              <a:srgbClr val="595959">
                <a:alpha val="100000"/>
              </a:srgbClr>
            </a:solidFill>
            <a:bevel/>
          </a:ln>
        </p:spPr>
      </p:sp>
      <p:sp>
        <p:nvSpPr>
          <p:cNvPr id="1215" name="VectorPath 1215"/>
          <p:cNvSpPr/>
          <p:nvPr/>
        </p:nvSpPr>
        <p:spPr>
          <a:xfrm>
            <a:off x="3662299" y="1676654"/>
            <a:ext cx="159512" cy="12192"/>
          </a:xfrm>
          <a:custGeom>
            <a:rect l="l" t="t" r="r" b="b"/>
            <a:pathLst>
              <a:path w="159512" h="12192">
                <a:moveTo>
                  <a:pt x="6096" y="6096"/>
                </a:moveTo>
                <a:lnTo>
                  <a:pt x="153416" y="6096"/>
                </a:lnTo>
              </a:path>
            </a:pathLst>
          </a:custGeom>
          <a:ln w="12192" cap="flat" cmpd="sng">
            <a:solidFill>
              <a:srgbClr val="595959">
                <a:alpha val="100000"/>
              </a:srgbClr>
            </a:solidFill>
            <a:bevel/>
          </a:ln>
        </p:spPr>
      </p:sp>
      <p:sp>
        <p:nvSpPr>
          <p:cNvPr id="1216" name="TextBox1216"/>
          <p:cNvSpPr txBox="1"/>
          <p:nvPr/>
        </p:nvSpPr>
        <p:spPr>
          <a:xfrm>
            <a:off x="787400" y="1879977"/>
            <a:ext cx="2877185" cy="30958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5172"/>
              </a:lnSpc>
            </a:pPr>
            <a:r>
              <a:rPr lang="en-US" altLang="zh-CN" sz="175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baseline="0" lang="en-US" altLang="zh-CN" sz="1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slt</a:t>
            </a:r>
            <a:r>
              <a:rPr baseline="0" lang="en-US" altLang="zh-CN" sz="1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reg</a:t>
            </a:r>
            <a:r>
              <a:rPr lang="en-US" altLang="zh-CN" sz="1725" kern="0" spc="0" baseline="-2029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,reg</a:t>
            </a:r>
            <a:r>
              <a:rPr lang="en-US" altLang="zh-CN" sz="1725" kern="0" spc="0" baseline="-2029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lang="en-US" altLang="zh-CN" sz="175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,reg</a:t>
            </a:r>
            <a:r>
              <a:rPr lang="en-US" altLang="zh-CN" sz="1725" kern="0" spc="0" baseline="-2029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217" name="TextBox1217"/>
          <p:cNvSpPr txBox="1"/>
          <p:nvPr/>
        </p:nvSpPr>
        <p:spPr>
          <a:xfrm>
            <a:off x="1393190" y="2406480"/>
            <a:ext cx="2340102" cy="38660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6820"/>
              </a:lnSpc>
            </a:pP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reg1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(reg</a:t>
            </a:r>
            <a:r>
              <a:rPr lang="en-US" altLang="zh-CN" sz="2325" kern="0" spc="0" baseline="-21505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218" name="TextBox1218"/>
          <p:cNvSpPr txBox="1"/>
          <p:nvPr/>
        </p:nvSpPr>
        <p:spPr>
          <a:xfrm>
            <a:off x="3950487" y="2406480"/>
            <a:ext cx="1535913" cy="38660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96820"/>
              </a:lnSpc>
            </a:pP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reg</a:t>
            </a:r>
            <a:r>
              <a:rPr lang="en-US" altLang="zh-CN" sz="2325" kern="0" spc="0" baseline="-21505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3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)?</a:t>
            </a:r>
          </a:p>
        </p:txBody>
      </p:sp>
      <p:sp>
        <p:nvSpPr>
          <p:cNvPr id="1219" name="TextBox1219"/>
          <p:cNvSpPr txBox="1"/>
          <p:nvPr/>
        </p:nvSpPr>
        <p:spPr>
          <a:xfrm>
            <a:off x="5707380" y="2406480"/>
            <a:ext cx="788670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-15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:0;</a:t>
            </a:r>
          </a:p>
        </p:txBody>
      </p:sp>
      <p:pic>
        <p:nvPicPr>
          <p:cNvPr id="1220" name="64F8CAC5-FCD0-4B69-E0C0-725092E7BEEC"/>
          <p:cNvPicPr>
            <a:picLocks noChangeAspect="1"/>
          </p:cNvPicPr>
          <p:nvPr/>
        </p:nvPicPr>
        <p:blipFill>
          <a:blip r:embed="rId2" cstate="print">
            <a:extLst>
              <a:ext uri="{95C40DA2-5910-4DAF-176A-16262110E079}"/>
            </a:extLst>
          </a:blip>
          <a:srcRect/>
          <a:stretch>
            <a:fillRect/>
          </a:stretch>
        </p:blipFill>
        <p:spPr>
          <a:xfrm>
            <a:off x="7668387" y="2409177"/>
            <a:ext cx="4019550" cy="723900"/>
          </a:xfrm>
          <a:prstGeom prst="rect">
            <a:avLst/>
          </a:prstGeom>
        </p:spPr>
      </p:pic>
      <p:sp>
        <p:nvSpPr>
          <p:cNvPr id="1221" name="TextBox1221"/>
          <p:cNvSpPr txBox="1"/>
          <p:nvPr/>
        </p:nvSpPr>
        <p:spPr>
          <a:xfrm>
            <a:off x="7120891" y="2462676"/>
            <a:ext cx="1129664" cy="27752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4047"/>
              </a:lnSpc>
            </a:pPr>
            <a:r>
              <a:rPr lang="en-US" altLang="zh-CN" sz="1750" kern="0" spc="-15" baseline="0" noProof="0" dirty="0" smtClean="0">
                <a:solidFill>
                  <a:srgbClr val="6C5EDE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（</a:t>
            </a:r>
            <a:r>
              <a:rPr lang="en-US" altLang="zh-CN" sz="1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lang="en-US" altLang="zh-CN" sz="1750" kern="0" spc="0" baseline="0" noProof="0" dirty="0" smtClean="0">
                <a:solidFill>
                  <a:srgbClr val="6C5EDE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语言）</a:t>
            </a:r>
          </a:p>
        </p:txBody>
      </p:sp>
      <p:sp>
        <p:nvSpPr>
          <p:cNvPr id="1222" name="TextBox1222"/>
          <p:cNvSpPr txBox="1"/>
          <p:nvPr/>
        </p:nvSpPr>
        <p:spPr>
          <a:xfrm>
            <a:off x="7904824" y="2578552"/>
            <a:ext cx="3564889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利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用通用寄存器存储比较结果！</a:t>
            </a:r>
          </a:p>
        </p:txBody>
      </p:sp>
      <p:sp>
        <p:nvSpPr>
          <p:cNvPr id="1223" name="TextBox1223"/>
          <p:cNvSpPr txBox="1"/>
          <p:nvPr/>
        </p:nvSpPr>
        <p:spPr>
          <a:xfrm>
            <a:off x="787400" y="3010320"/>
            <a:ext cx="4275202" cy="39602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0" baseline="0" noProof="0" dirty="0" smtClean="0">
                <a:solidFill>
                  <a:srgbClr val="7030A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baseline="0" lang="en-US" altLang="zh-CN" sz="1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</a:t>
            </a:r>
            <a:r>
              <a:rPr lang="en-US" altLang="zh-CN" sz="260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</a:t>
            </a:r>
            <a:r>
              <a:rPr baseline="0" lang="en-US" altLang="zh-CN" sz="26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(g&lt;h)</a:t>
            </a:r>
            <a:r>
              <a:rPr baseline="0" lang="en-US" altLang="zh-CN" sz="26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26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60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Less;</a:t>
            </a:r>
          </a:p>
        </p:txBody>
      </p:sp>
      <p:sp>
        <p:nvSpPr>
          <p:cNvPr id="1224" name="TextBox1224"/>
          <p:cNvSpPr txBox="1"/>
          <p:nvPr/>
        </p:nvSpPr>
        <p:spPr>
          <a:xfrm>
            <a:off x="1592377" y="3650445"/>
            <a:ext cx="3827983" cy="9599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743" marR="0" indent="0" eaLnBrk="0">
              <a:lnSpc>
                <a:spcPct val="100000"/>
              </a:lnSpc>
            </a:pPr>
            <a:r>
              <a:rPr lang="en-US" altLang="zh-CN" sz="2350" kern="0" spc="1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350" kern="0" spc="1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lt</a:t>
            </a:r>
            <a:r>
              <a:rPr baseline="0" lang="en-US" altLang="zh-CN" sz="2350" kern="0" spc="235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1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$t0,$s0,$s</a:t>
            </a: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baseline="0" lang="en-US" altLang="zh-CN" sz="2350" kern="0" spc="35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</a:p>
          <a:p>
            <a:pPr marL="0" marR="0" indent="0" eaLnBrk="0">
              <a:lnSpc>
                <a:spcPct val="16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bne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$t0,$0,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Less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</a:p>
        </p:txBody>
      </p:sp>
      <p:sp>
        <p:nvSpPr>
          <p:cNvPr id="1225" name="TextBox1225"/>
          <p:cNvSpPr txBox="1"/>
          <p:nvPr/>
        </p:nvSpPr>
        <p:spPr>
          <a:xfrm>
            <a:off x="5633720" y="3650445"/>
            <a:ext cx="2028901" cy="9599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4042"/>
              </a:lnSpc>
            </a:pP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23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$t0!=0</a:t>
            </a:r>
          </a:p>
        </p:txBody>
      </p:sp>
      <p:sp>
        <p:nvSpPr>
          <p:cNvPr id="1226" name="TextBox1226"/>
          <p:cNvSpPr txBox="1"/>
          <p:nvPr/>
        </p:nvSpPr>
        <p:spPr>
          <a:xfrm>
            <a:off x="7854950" y="3650445"/>
            <a:ext cx="2000250" cy="9599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34042"/>
              </a:lnSpc>
            </a:pPr>
            <a:r>
              <a:rPr lang="en-US" altLang="zh-CN" sz="2350" i="1" kern="0" spc="12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g&lt;</a:t>
            </a:r>
            <a:r>
              <a:rPr lang="en-US" altLang="zh-CN" sz="2350" i="1" kern="0" spc="11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h</a:t>
            </a:r>
            <a:r>
              <a:rPr baseline="0" lang="en-US" altLang="zh-CN" sz="23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3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3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goto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Less:</a:t>
            </a:r>
          </a:p>
        </p:txBody>
      </p:sp>
      <p:sp>
        <p:nvSpPr>
          <p:cNvPr id="1227" name="TextBox1227"/>
          <p:cNvSpPr txBox="1"/>
          <p:nvPr/>
        </p:nvSpPr>
        <p:spPr>
          <a:xfrm>
            <a:off x="1592377" y="4866982"/>
            <a:ext cx="5601539" cy="37267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4078"/>
              </a:lnSpc>
            </a:pP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blt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伪指令</a:t>
            </a:r>
            <a:r>
              <a:rPr baseline="0" lang="en-US" altLang="zh-CN" sz="23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(branch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less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than)</a:t>
            </a:r>
          </a:p>
        </p:txBody>
      </p:sp>
      <p:pic>
        <p:nvPicPr>
          <p:cNvPr id="1228" name="339BE059-B168-4986-EE69-9EF58E981207"/>
          <p:cNvPicPr>
            <a:picLocks noChangeAspect="1"/>
          </p:cNvPicPr>
          <p:nvPr/>
        </p:nvPicPr>
        <p:blipFill>
          <a:blip r:embed="rId3" cstate="print">
            <a:extLst>
              <a:ext uri="{27DB1EA5-886F-4100-9752-5B99D470FD57}"/>
            </a:extLst>
          </a:blip>
          <a:srcRect/>
          <a:stretch>
            <a:fillRect/>
          </a:stretch>
        </p:blipFill>
        <p:spPr>
          <a:xfrm>
            <a:off x="8370138" y="5152378"/>
            <a:ext cx="3238500" cy="723900"/>
          </a:xfrm>
          <a:prstGeom prst="rect">
            <a:avLst/>
          </a:prstGeom>
        </p:spPr>
      </p:pic>
      <p:sp>
        <p:nvSpPr>
          <p:cNvPr id="1229" name="TextBox1229"/>
          <p:cNvSpPr txBox="1"/>
          <p:nvPr/>
        </p:nvSpPr>
        <p:spPr>
          <a:xfrm>
            <a:off x="8973160" y="5321752"/>
            <a:ext cx="2037080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为</a:t>
            </a:r>
            <a:r>
              <a:rPr lang="en-US" altLang="zh-CN" sz="2000" kern="0" spc="0" baseline="0" noProof="0" dirty="0" smtClean="0">
                <a:solidFill>
                  <a:srgbClr val="FFFFFF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什么是伪指令？</a:t>
            </a:r>
          </a:p>
        </p:txBody>
      </p:sp>
    </p:spTree>
    <p:extLst>
      <p:ext uri="{6EEDA455-0880-4805-0773-3ADA3866964B}"/>
    </p:extLst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VectorPath 1230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231" name="TextBox1231"/>
          <p:cNvSpPr txBox="1"/>
          <p:nvPr/>
        </p:nvSpPr>
        <p:spPr>
          <a:xfrm>
            <a:off x="695960" y="451638"/>
            <a:ext cx="3329305" cy="60624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-25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IPS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过程调用</a:t>
            </a:r>
          </a:p>
        </p:txBody>
      </p:sp>
      <p:sp>
        <p:nvSpPr>
          <p:cNvPr id="1232" name="TextBox1232"/>
          <p:cNvSpPr txBox="1"/>
          <p:nvPr/>
        </p:nvSpPr>
        <p:spPr>
          <a:xfrm>
            <a:off x="787400" y="1505764"/>
            <a:ext cx="2558415" cy="4117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846"/>
              </a:lnSpc>
            </a:pPr>
            <a:r>
              <a:rPr lang="en-US" altLang="zh-CN" sz="26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6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6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语言函数调用</a:t>
            </a:r>
          </a:p>
        </p:txBody>
      </p:sp>
      <p:sp>
        <p:nvSpPr>
          <p:cNvPr id="1233" name="TextBox1233"/>
          <p:cNvSpPr txBox="1"/>
          <p:nvPr/>
        </p:nvSpPr>
        <p:spPr>
          <a:xfrm>
            <a:off x="1244600" y="2209374"/>
            <a:ext cx="363989" cy="32748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-15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nt</a:t>
            </a:r>
          </a:p>
        </p:txBody>
      </p:sp>
      <p:sp>
        <p:nvSpPr>
          <p:cNvPr id="1234" name="TextBox1234"/>
          <p:cNvSpPr txBox="1"/>
          <p:nvPr/>
        </p:nvSpPr>
        <p:spPr>
          <a:xfrm>
            <a:off x="2933700" y="2209374"/>
            <a:ext cx="1696452" cy="32748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(int</a:t>
            </a:r>
            <a:r>
              <a:rPr baseline="0" lang="en-US" altLang="zh-CN" sz="21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baseline="0" lang="en-US" altLang="zh-CN" sz="21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,int</a:t>
            </a:r>
            <a:r>
              <a:rPr baseline="0" lang="en-US" altLang="zh-CN" sz="21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</a:t>
            </a:r>
          </a:p>
        </p:txBody>
      </p:sp>
      <p:pic>
        <p:nvPicPr>
          <p:cNvPr id="1235" name="4AFD3A3A-6165-4143-CCE8-96BA12C2ABF7"/>
          <p:cNvPicPr>
            <a:picLocks noChangeAspect="1"/>
          </p:cNvPicPr>
          <p:nvPr/>
        </p:nvPicPr>
        <p:blipFill>
          <a:blip r:embed="rId2" cstate="print">
            <a:extLst>
              <a:ext uri="{F600C651-F9AF-46C6-8780-BC74630B5984}"/>
            </a:extLst>
          </a:blip>
          <a:srcRect/>
          <a:stretch>
            <a:fillRect/>
          </a:stretch>
        </p:blipFill>
        <p:spPr>
          <a:xfrm>
            <a:off x="1716050" y="2248103"/>
            <a:ext cx="1228725" cy="276225"/>
          </a:xfrm>
          <a:prstGeom prst="rect">
            <a:avLst/>
          </a:prstGeom>
        </p:spPr>
      </p:pic>
      <p:sp>
        <p:nvSpPr>
          <p:cNvPr id="1236" name="TextBox1236"/>
          <p:cNvSpPr txBox="1"/>
          <p:nvPr/>
        </p:nvSpPr>
        <p:spPr>
          <a:xfrm>
            <a:off x="787400" y="2788494"/>
            <a:ext cx="3514979" cy="165441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656590" marR="0" indent="0" eaLnBrk="0">
              <a:lnSpc>
                <a:spcPct val="100000"/>
              </a:lnSpc>
            </a:pP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baseline="0" lang="en-US" altLang="zh-CN" sz="21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return</a:t>
            </a:r>
            <a:r>
              <a:rPr baseline="0" lang="en-US" altLang="zh-CN" sz="21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(a+b);</a:t>
            </a:r>
            <a:r>
              <a:rPr baseline="0" lang="en-US" altLang="zh-CN" sz="21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15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</a:p>
          <a:p>
            <a:pPr marL="0" marR="0" indent="0" eaLnBrk="0">
              <a:lnSpc>
                <a:spcPct val="176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3846"/>
              </a:lnSpc>
            </a:pPr>
            <a:r>
              <a:rPr lang="en-US" altLang="zh-CN" sz="2600" kern="0" spc="-15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60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MIPS</a:t>
            </a:r>
            <a:r>
              <a:rPr lang="en-US" altLang="zh-CN" sz="260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过程调用机制</a:t>
            </a:r>
          </a:p>
          <a:p>
            <a:pPr marL="0" marR="0" indent="0" eaLnBrk="0">
              <a:lnSpc>
                <a:spcPct val="19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85800" marR="0" indent="-228600" eaLnBrk="0" lvl="0">
              <a:lnSpc>
                <a:spcPct val="107945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1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返回地址寄存器</a:t>
            </a:r>
            <a:r>
              <a:rPr baseline="0" lang="en-US" altLang="zh-CN" sz="21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</a:p>
        </p:txBody>
      </p:sp>
      <p:sp>
        <p:nvSpPr>
          <p:cNvPr id="1237" name="TextBox1237"/>
          <p:cNvSpPr txBox="1"/>
          <p:nvPr/>
        </p:nvSpPr>
        <p:spPr>
          <a:xfrm>
            <a:off x="1244600" y="4668094"/>
            <a:ext cx="1701165" cy="340459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3875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1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参</a:t>
            </a:r>
            <a:r>
              <a:rPr lang="en-US" altLang="zh-CN" sz="21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数寄存器</a:t>
            </a:r>
          </a:p>
        </p:txBody>
      </p:sp>
      <p:sp>
        <p:nvSpPr>
          <p:cNvPr id="1238" name="TextBox1238"/>
          <p:cNvSpPr txBox="1"/>
          <p:nvPr/>
        </p:nvSpPr>
        <p:spPr>
          <a:xfrm>
            <a:off x="3862705" y="4694548"/>
            <a:ext cx="3340989" cy="32748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$a0,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$a1,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$a2,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$a3</a:t>
            </a:r>
          </a:p>
        </p:txBody>
      </p:sp>
      <p:sp>
        <p:nvSpPr>
          <p:cNvPr id="1239" name="TextBox1239"/>
          <p:cNvSpPr txBox="1"/>
          <p:nvPr/>
        </p:nvSpPr>
        <p:spPr>
          <a:xfrm>
            <a:off x="1244600" y="5247214"/>
            <a:ext cx="3805175" cy="35393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7945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150" kern="0" spc="18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返</a:t>
            </a:r>
            <a:r>
              <a:rPr lang="en-US" altLang="zh-CN" sz="2150" kern="0" spc="17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回值寄</a:t>
            </a:r>
            <a:r>
              <a:rPr lang="en-US" altLang="zh-CN" sz="2150" kern="0" spc="16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</a:t>
            </a:r>
            <a:r>
              <a:rPr lang="en-US" altLang="zh-CN" sz="2150" kern="0" spc="16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器</a:t>
            </a:r>
            <a:r>
              <a:rPr baseline="0" lang="en-US" altLang="zh-CN" sz="2150" kern="0" spc="300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$v0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$v1</a:t>
            </a:r>
          </a:p>
        </p:txBody>
      </p:sp>
      <p:sp>
        <p:nvSpPr>
          <p:cNvPr id="1240" name="TextBox1240"/>
          <p:cNvSpPr txBox="1"/>
          <p:nvPr/>
        </p:nvSpPr>
        <p:spPr>
          <a:xfrm>
            <a:off x="1244600" y="5826334"/>
            <a:ext cx="1402715" cy="91958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8600" marR="0" indent="-228600" eaLnBrk="0" lvl="0">
              <a:lnSpc>
                <a:spcPct val="103100"/>
              </a:lnSpc>
              <a:spcAft>
                <a:spcPts val="1879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1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局</a:t>
            </a:r>
            <a:r>
              <a:rPr lang="en-US" altLang="zh-CN" sz="21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部变量</a:t>
            </a:r>
          </a:p>
          <a:p>
            <a:pPr marL="228600" marR="0" indent="-228600" eaLnBrk="0" lvl="0">
              <a:lnSpc>
                <a:spcPct val="103875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1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堆</a:t>
            </a:r>
            <a:r>
              <a:rPr lang="en-US" altLang="zh-CN" sz="21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栈指针</a:t>
            </a:r>
          </a:p>
        </p:txBody>
      </p:sp>
      <p:sp>
        <p:nvSpPr>
          <p:cNvPr id="1241" name="TextBox1241"/>
          <p:cNvSpPr txBox="1"/>
          <p:nvPr/>
        </p:nvSpPr>
        <p:spPr>
          <a:xfrm>
            <a:off x="3787140" y="5852788"/>
            <a:ext cx="1287399" cy="90660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t0~$t9</a:t>
            </a:r>
          </a:p>
          <a:p>
            <a:pPr marL="0" marR="0" indent="0" eaLnBrk="0">
              <a:lnSpc>
                <a:spcPct val="165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8100" marR="0" indent="0" eaLnBrk="0">
              <a:lnSpc>
                <a:spcPct val="100000"/>
              </a:lnSpc>
              <a:spcAft>
                <a:spcPts val="0"/>
              </a:spcAft>
            </a:pPr>
            <a:r>
              <a:rPr lang="en-US" altLang="zh-CN" sz="215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sp</a:t>
            </a:r>
          </a:p>
        </p:txBody>
      </p:sp>
    </p:spTree>
    <p:extLst>
      <p:ext uri="{0C7C5893-FBC3-4226-BA4C-EE7101128C21}"/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43"/>
          <p:cNvSpPr txBox="1"/>
          <p:nvPr/>
        </p:nvSpPr>
        <p:spPr>
          <a:xfrm>
            <a:off x="1219835" y="342312"/>
            <a:ext cx="2447290" cy="283799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4935" marR="0" indent="0" eaLnBrk="0">
              <a:lnSpc>
                <a:spcPct val="100000"/>
              </a:lnSpc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</a:t>
            </a:r>
          </a:p>
          <a:p>
            <a:pPr marL="0" marR="0" indent="0" eaLnBrk="0">
              <a:lnSpc>
                <a:spcPct val="232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306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2718"/>
              </a:lnSpc>
            </a:pPr>
            <a:r>
              <a:rPr lang="en-US" altLang="zh-CN" sz="2350" kern="0" spc="1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350" kern="0" spc="1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预处理器</a:t>
            </a:r>
            <a:r>
              <a:rPr lang="en-US" altLang="zh-CN" sz="2350" kern="0" spc="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根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据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#</a:t>
            </a:r>
            <a:r>
              <a:rPr baseline="0" lang="en-US" altLang="zh-CN" sz="2350" kern="0" spc="0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开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头的命令，修改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源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程序</a:t>
            </a:r>
            <a:r>
              <a:rPr lang="en-US" altLang="zh-CN" sz="2350" kern="0" spc="0" baseline="0" noProof="0" dirty="0" smtClean="0">
                <a:solidFill>
                  <a:srgbClr val="B3110D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（预编译）</a:t>
            </a:r>
          </a:p>
          <a:p>
            <a:pPr marL="0" marR="0" indent="0" eaLnBrk="0">
              <a:lnSpc>
                <a:spcPct val="149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01219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Gill Sans MT Condensed" pitchFamily="34" charset="0"/>
                <a:ea typeface="Gill Sans MT Condensed" pitchFamily="34" charset="0"/>
                <a:cs typeface="Gill Sans MT Condensed" pitchFamily="34" charset="0"/>
              </a:rPr>
              <a:t>1</a:t>
            </a:r>
          </a:p>
        </p:txBody>
      </p:sp>
      <p:sp>
        <p:nvSpPr>
          <p:cNvPr id="44" name="TextBox44"/>
          <p:cNvSpPr txBox="1"/>
          <p:nvPr/>
        </p:nvSpPr>
        <p:spPr>
          <a:xfrm>
            <a:off x="4078605" y="477714"/>
            <a:ext cx="5283835" cy="271783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200" kern="0" spc="-25" baseline="0" b="1" noProof="0" dirty="0" smtClean="0">
                <a:solidFill>
                  <a:srgbClr val="01116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一个典型程序的</a:t>
            </a:r>
            <a:r>
              <a:rPr lang="en-US" altLang="zh-CN" sz="3200" kern="0" spc="0" baseline="0" b="1" noProof="0" dirty="0" smtClean="0">
                <a:solidFill>
                  <a:srgbClr val="011163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转换处理过程</a:t>
            </a:r>
          </a:p>
          <a:p>
            <a:pPr marL="0" marR="0" indent="0" eaLnBrk="0">
              <a:lnSpc>
                <a:spcPct val="5291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830898" marR="246697" indent="0" eaLnBrk="0">
              <a:lnSpc>
                <a:spcPct val="105378"/>
              </a:lnSpc>
              <a:spcAft>
                <a:spcPts val="236"/>
              </a:spcAft>
            </a:pP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.gcc</a:t>
            </a:r>
            <a:r>
              <a:rPr baseline="0" lang="en-US" altLang="zh-CN" sz="2350" kern="0" spc="13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-o</a:t>
            </a:r>
            <a:r>
              <a:rPr baseline="0" lang="en-US" altLang="zh-CN" sz="2350" kern="0" spc="13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test.c</a:t>
            </a:r>
            <a:r>
              <a:rPr lang="en-US" altLang="zh-CN" sz="2350" kern="0" spc="15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---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只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编译不链接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形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成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.o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文件。里面包含了对各个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函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数的入口标记</a:t>
            </a:r>
            <a:r>
              <a:rPr lang="en-US" altLang="zh-CN" sz="2350" kern="0" spc="0" baseline="0" noProof="0" dirty="0" smtClean="0">
                <a:solidFill>
                  <a:srgbClr val="B3110D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（编译）</a:t>
            </a:r>
          </a:p>
          <a:p>
            <a:pPr marL="260350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grpSp>
        <p:nvGrpSpPr>
          <p:cNvPr id="45" name="Combination 45"/>
          <p:cNvGrpSpPr/>
          <p:nvPr/>
        </p:nvGrpSpPr>
        <p:grpSpPr>
          <a:xfrm>
            <a:off x="318" y="318"/>
            <a:ext cx="1012901" cy="987425"/>
            <a:chOff x="318" y="318"/>
            <a:chExt cx="1012901" cy="987425"/>
          </a:xfrm>
        </p:grpSpPr>
        <p:sp>
          <p:nvSpPr>
            <p:cNvPr id="46" name="VectorPath 46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47" name="VectorPath 47"/>
            <p:cNvSpPr/>
            <p:nvPr/>
          </p:nvSpPr>
          <p:spPr>
            <a:xfrm>
              <a:off x="502730" y="363868"/>
              <a:ext cx="510489" cy="555244"/>
            </a:xfrm>
            <a:custGeom>
              <a:rect l="l" t="t" r="r" b="b"/>
              <a:pathLst>
                <a:path w="510489" h="555244">
                  <a:moveTo>
                    <a:pt x="319405" y="0"/>
                  </a:moveTo>
                  <a:lnTo>
                    <a:pt x="510489" y="2858"/>
                  </a:lnTo>
                  <a:lnTo>
                    <a:pt x="191567" y="555244"/>
                  </a:lnTo>
                  <a:lnTo>
                    <a:pt x="0" y="553238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pic>
        <p:nvPicPr>
          <p:cNvPr id="48" name="C932B578-896A-41D9-F62B-606370736006"/>
          <p:cNvPicPr>
            <a:picLocks noChangeAspect="1"/>
          </p:cNvPicPr>
          <p:nvPr/>
        </p:nvPicPr>
        <p:blipFill>
          <a:blip r:embed="rId2" cstate="print">
            <a:extLst>
              <a:ext uri="{53FD8291-67F2-4319-3FB0-932BFEA1BFA7}"/>
            </a:extLst>
          </a:blip>
          <a:srcRect/>
          <a:stretch>
            <a:fillRect/>
          </a:stretch>
        </p:blipFill>
        <p:spPr>
          <a:xfrm>
            <a:off x="1013460" y="3235452"/>
            <a:ext cx="10594848" cy="2020824"/>
          </a:xfrm>
          <a:prstGeom prst="rect">
            <a:avLst/>
          </a:prstGeom>
        </p:spPr>
      </p:pic>
      <p:sp>
        <p:nvSpPr>
          <p:cNvPr id="49" name="TextBox49"/>
          <p:cNvSpPr txBox="1"/>
          <p:nvPr/>
        </p:nvSpPr>
        <p:spPr>
          <a:xfrm>
            <a:off x="3413125" y="4817487"/>
            <a:ext cx="128473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0" name="TextBox50"/>
          <p:cNvSpPr txBox="1"/>
          <p:nvPr/>
        </p:nvSpPr>
        <p:spPr>
          <a:xfrm>
            <a:off x="2266633" y="5350396"/>
            <a:ext cx="4281805" cy="73781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014"/>
              </a:lnSpc>
              <a:spcBef>
                <a:spcPts val="0"/>
              </a:spcBef>
            </a:pP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.gcc</a:t>
            </a:r>
            <a:r>
              <a:rPr baseline="0" lang="en-US" altLang="zh-CN" sz="2350" kern="0" spc="13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-S</a:t>
            </a:r>
            <a:r>
              <a:rPr baseline="0" lang="en-US" altLang="zh-CN" sz="2350" kern="0" spc="135" b="1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test.c</a:t>
            </a:r>
            <a:r>
              <a:rPr lang="en-US" altLang="zh-CN" sz="2350" kern="0" spc="15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---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生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成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.s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结尾的文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件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，打开为汇编代码</a:t>
            </a:r>
            <a:r>
              <a:rPr lang="en-US" altLang="zh-CN" sz="2350" kern="0" spc="0" baseline="0" noProof="0" dirty="0" smtClean="0">
                <a:solidFill>
                  <a:srgbClr val="B3110D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（汇编）</a:t>
            </a:r>
          </a:p>
        </p:txBody>
      </p:sp>
      <p:sp>
        <p:nvSpPr>
          <p:cNvPr id="51" name="TextBox51"/>
          <p:cNvSpPr txBox="1"/>
          <p:nvPr/>
        </p:nvSpPr>
        <p:spPr>
          <a:xfrm>
            <a:off x="6751320" y="5185787"/>
            <a:ext cx="3977640" cy="151964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2292985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  <a:p>
            <a:pPr marL="0" marR="0" indent="0" eaLnBrk="0">
              <a:lnSpc>
                <a:spcPct val="9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2718"/>
              </a:lnSpc>
            </a:pPr>
            <a:r>
              <a:rPr lang="en-US" altLang="zh-CN" sz="2350" kern="0" spc="10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350" kern="0" spc="10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当程序要执行时</a:t>
            </a:r>
            <a:r>
              <a:rPr lang="en-US" altLang="zh-CN" sz="2350" kern="0" spc="9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还</a:t>
            </a:r>
            <a:r>
              <a:rPr lang="en-US" altLang="zh-CN" sz="2350" kern="0" spc="8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需要链接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br>
              <a:rPr lang="en-US" altLang="zh-CN" dirty="0" smtClean="0" sz="2350" ker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altLang="zh-CN" sz="2350" kern="0" spc="1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(link).</a:t>
            </a:r>
            <a:r>
              <a:rPr lang="en-US" altLang="zh-CN" sz="2350" kern="0" spc="1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链接就是把多个</a:t>
            </a:r>
            <a:r>
              <a:rPr lang="en-US" altLang="zh-CN" sz="2350" kern="0" spc="10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文件</a:t>
            </a:r>
            <a:r>
              <a:rPr baseline="0" lang="en-US" altLang="zh-CN" sz="2350" kern="0" spc="0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-15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链</a:t>
            </a:r>
            <a:r>
              <a:rPr lang="en-US" altLang="zh-CN" sz="2350" kern="0" spc="0" baseline="0" noProof="0" dirty="0" smtClean="0">
                <a:solidFill>
                  <a:srgbClr val="7030A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成一个</a:t>
            </a:r>
            <a:r>
              <a:rPr lang="en-US" altLang="zh-CN" sz="2350" kern="0" spc="0" baseline="0" u="sng" noProof="0" dirty="0" smtClean="0">
                <a:solidFill>
                  <a:srgbClr val="0563C1"/>
                </a:solidFill>
                <a:latin typeface="SimSun" pitchFamily="2" charset="0"/>
                <a:ea typeface="SimSun" pitchFamily="2" charset="0"/>
                <a:cs typeface="SimSun" pitchFamily="2" charset="0"/>
                <a:hlinkClick r:id="rId3"/>
              </a:rPr>
              <a:t>可</a:t>
            </a:r>
            <a:r>
              <a:rPr lang="en-US" altLang="zh-CN" sz="2350" kern="0" spc="0" baseline="0" u="sng" noProof="0" dirty="0" smtClean="0">
                <a:solidFill>
                  <a:srgbClr val="0563C1"/>
                </a:solidFill>
                <a:latin typeface="SimSun" pitchFamily="2" charset="0"/>
                <a:ea typeface="SimSun" pitchFamily="2" charset="0"/>
                <a:cs typeface="SimSun" pitchFamily="2" charset="0"/>
                <a:hlinkClick r:id="rId4"/>
              </a:rPr>
              <a:t>执</a:t>
            </a:r>
            <a:r>
              <a:rPr lang="en-US" altLang="zh-CN" sz="2350" kern="0" spc="0" baseline="0" u="sng" noProof="0" dirty="0" smtClean="0">
                <a:solidFill>
                  <a:srgbClr val="0563C1"/>
                </a:solidFill>
                <a:latin typeface="SimSun" pitchFamily="2" charset="0"/>
                <a:ea typeface="SimSun" pitchFamily="2" charset="0"/>
                <a:cs typeface="SimSun" pitchFamily="2" charset="0"/>
                <a:hlinkClick r:id="rId5"/>
              </a:rPr>
              <a:t>行</a:t>
            </a:r>
            <a:r>
              <a:rPr lang="en-US" altLang="zh-CN" sz="2350" kern="0" spc="0" baseline="0" u="sng" noProof="0" dirty="0" smtClean="0">
                <a:solidFill>
                  <a:srgbClr val="0563C1"/>
                </a:solidFill>
                <a:latin typeface="SimSun" pitchFamily="2" charset="0"/>
                <a:ea typeface="SimSun" pitchFamily="2" charset="0"/>
                <a:cs typeface="SimSun" pitchFamily="2" charset="0"/>
                <a:hlinkClick r:id="rId6"/>
              </a:rPr>
              <a:t>文</a:t>
            </a:r>
            <a:r>
              <a:rPr lang="en-US" altLang="zh-CN" sz="2350" kern="0" spc="0" baseline="0" u="sng" noProof="0" dirty="0" smtClean="0">
                <a:solidFill>
                  <a:srgbClr val="0563C1"/>
                </a:solidFill>
                <a:latin typeface="SimSun" pitchFamily="2" charset="0"/>
                <a:ea typeface="SimSun" pitchFamily="2" charset="0"/>
                <a:cs typeface="SimSun" pitchFamily="2" charset="0"/>
                <a:hlinkClick r:id="rId7"/>
              </a:rPr>
              <a:t>件</a:t>
            </a:r>
            <a:r>
              <a:rPr lang="en-US" altLang="zh-CN" sz="2350" kern="0" spc="0" baseline="0" noProof="0" dirty="0" smtClean="0">
                <a:solidFill>
                  <a:srgbClr val="B3110D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（连接）</a:t>
            </a:r>
          </a:p>
        </p:txBody>
      </p:sp>
    </p:spTree>
    <p:extLst>
      <p:ext uri="{CC2FFA21-8114-4024-191B-176B18A3BBA0}"/>
    </p:extLst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Combination 1242"/>
          <p:cNvGrpSpPr/>
          <p:nvPr/>
        </p:nvGrpSpPr>
        <p:grpSpPr>
          <a:xfrm>
            <a:off x="318" y="318"/>
            <a:ext cx="11700954" cy="2602928"/>
            <a:chOff x="318" y="318"/>
            <a:chExt cx="11700954" cy="2602928"/>
          </a:xfrm>
        </p:grpSpPr>
        <p:sp>
          <p:nvSpPr>
            <p:cNvPr id="1243" name="VectorPath 1243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1244" name="VectorPath 1244"/>
            <p:cNvSpPr/>
            <p:nvPr/>
          </p:nvSpPr>
          <p:spPr>
            <a:xfrm>
              <a:off x="487680" y="979716"/>
              <a:ext cx="11213592" cy="1623530"/>
            </a:xfrm>
            <a:custGeom>
              <a:rect l="l" t="t" r="r" b="b"/>
              <a:pathLst>
                <a:path w="11213592" h="1623530">
                  <a:moveTo>
                    <a:pt x="0" y="102324"/>
                  </a:moveTo>
                  <a:cubicBezTo>
                    <a:pt x="140" y="45961"/>
                    <a:pt x="46101" y="0"/>
                    <a:pt x="102108" y="216"/>
                  </a:cubicBezTo>
                  <a:lnTo>
                    <a:pt x="11109960" y="216"/>
                  </a:lnTo>
                  <a:cubicBezTo>
                    <a:pt x="11166946" y="0"/>
                    <a:pt x="11212906" y="45961"/>
                    <a:pt x="11213592" y="102324"/>
                  </a:cubicBezTo>
                  <a:lnTo>
                    <a:pt x="11213592" y="1521168"/>
                  </a:lnTo>
                  <a:cubicBezTo>
                    <a:pt x="11212906" y="1577569"/>
                    <a:pt x="11166946" y="1623530"/>
                    <a:pt x="11109960" y="1623276"/>
                  </a:cubicBezTo>
                  <a:lnTo>
                    <a:pt x="102108" y="1623276"/>
                  </a:lnTo>
                  <a:cubicBezTo>
                    <a:pt x="46101" y="1623530"/>
                    <a:pt x="140" y="1577569"/>
                    <a:pt x="0" y="1521168"/>
                  </a:cubicBezTo>
                  <a:lnTo>
                    <a:pt x="0" y="102324"/>
                  </a:lnTo>
                </a:path>
              </a:pathLst>
            </a:custGeom>
            <a:solidFill>
              <a:srgbClr val="FEDAE0">
                <a:alpha val="100000"/>
              </a:srgbClr>
            </a:solidFill>
          </p:spPr>
        </p:sp>
      </p:grpSp>
      <p:sp>
        <p:nvSpPr>
          <p:cNvPr id="1245" name="TextBox1245"/>
          <p:cNvSpPr txBox="1"/>
          <p:nvPr/>
        </p:nvSpPr>
        <p:spPr>
          <a:xfrm>
            <a:off x="695960" y="509315"/>
            <a:ext cx="3924300" cy="5407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3550" kern="0" spc="-15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过</a:t>
            </a:r>
            <a:r>
              <a:rPr lang="en-US" altLang="zh-CN" sz="35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程调用实现机制</a:t>
            </a:r>
          </a:p>
        </p:txBody>
      </p:sp>
      <p:sp>
        <p:nvSpPr>
          <p:cNvPr id="1246" name="TextBox1246"/>
          <p:cNvSpPr txBox="1"/>
          <p:nvPr/>
        </p:nvSpPr>
        <p:spPr>
          <a:xfrm>
            <a:off x="1233170" y="1345131"/>
            <a:ext cx="1318641" cy="2589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um(</a:t>
            </a:r>
            <a:r>
              <a:rPr lang="en-US" altLang="zh-CN" sz="170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47" name="TextBox1247"/>
          <p:cNvSpPr txBox="1"/>
          <p:nvPr/>
        </p:nvSpPr>
        <p:spPr>
          <a:xfrm>
            <a:off x="5096510" y="1345131"/>
            <a:ext cx="2507361" cy="2589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/*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0" baseline="0" b="1" noProof="0" dirty="0" smtClean="0">
                <a:solidFill>
                  <a:srgbClr val="EF042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:</a:t>
            </a:r>
            <a:r>
              <a:rPr lang="en-US" altLang="zh-CN" sz="170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*/</a:t>
            </a:r>
          </a:p>
        </p:txBody>
      </p:sp>
      <p:sp>
        <p:nvSpPr>
          <p:cNvPr id="1248" name="TextBox1248"/>
          <p:cNvSpPr txBox="1"/>
          <p:nvPr/>
        </p:nvSpPr>
        <p:spPr>
          <a:xfrm>
            <a:off x="1016000" y="1604211"/>
            <a:ext cx="3101721" cy="51801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00" kern="0" spc="-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170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int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sum(int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int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49" name="TextBox1249"/>
          <p:cNvSpPr txBox="1"/>
          <p:nvPr/>
        </p:nvSpPr>
        <p:spPr>
          <a:xfrm>
            <a:off x="1233170" y="2249372"/>
            <a:ext cx="2210181" cy="2589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x+y;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50" name="TextBox1250"/>
          <p:cNvSpPr txBox="1"/>
          <p:nvPr/>
        </p:nvSpPr>
        <p:spPr>
          <a:xfrm>
            <a:off x="935990" y="2929059"/>
            <a:ext cx="7117715" cy="279235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833"/>
              </a:lnSpc>
              <a:spcAft>
                <a:spcPts val="517"/>
              </a:spcAft>
            </a:pP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000</a:t>
            </a:r>
            <a:r>
              <a:rPr baseline="0" lang="en-US" altLang="zh-CN" sz="170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2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1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</a:t>
            </a:r>
            <a:r>
              <a:rPr baseline="0" lang="en-US" altLang="zh-CN" sz="1700" kern="0" spc="17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15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$a0</a:t>
            </a:r>
            <a:r>
              <a:rPr lang="en-US" altLang="zh-CN" sz="1700" kern="0" spc="1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11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$s0</a:t>
            </a:r>
            <a:r>
              <a:rPr lang="en-US" altLang="zh-CN" sz="1700" kern="0" spc="1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,$</a:t>
            </a:r>
            <a:r>
              <a:rPr lang="en-US" altLang="zh-CN" sz="1700" kern="0" spc="10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zero</a:t>
            </a:r>
            <a:r>
              <a:rPr baseline="0" lang="en-US" altLang="zh-CN" sz="1700" kern="0" spc="263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28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baseline="0" lang="en-US" altLang="zh-CN" sz="1700" kern="0" spc="27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700" kern="0" spc="27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5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1700" kern="0" spc="38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传</a:t>
            </a:r>
            <a:r>
              <a:rPr lang="en-US" altLang="zh-CN" sz="200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参</a:t>
            </a:r>
          </a:p>
          <a:p>
            <a:pPr marL="0" marR="0" indent="0" eaLnBrk="0">
              <a:lnSpc>
                <a:spcPct val="100833"/>
              </a:lnSpc>
              <a:spcAft>
                <a:spcPts val="517"/>
              </a:spcAft>
            </a:pP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004</a:t>
            </a:r>
            <a:r>
              <a:rPr baseline="0" lang="en-US" altLang="zh-CN" sz="170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2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lang="en-US" altLang="zh-CN" sz="1700" kern="0" spc="1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dd</a:t>
            </a:r>
            <a:r>
              <a:rPr baseline="0" lang="en-US" altLang="zh-CN" sz="1700" kern="0" spc="17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15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$a1</a:t>
            </a:r>
            <a:r>
              <a:rPr lang="en-US" altLang="zh-CN" sz="1700" kern="0" spc="1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700" kern="0" spc="11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$s1</a:t>
            </a:r>
            <a:r>
              <a:rPr lang="en-US" altLang="zh-CN" sz="1700" kern="0" spc="11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,$</a:t>
            </a:r>
            <a:r>
              <a:rPr lang="en-US" altLang="zh-CN" sz="1700" kern="0" spc="10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zero</a:t>
            </a:r>
            <a:r>
              <a:rPr baseline="0" lang="en-US" altLang="zh-CN" sz="1700" kern="0" spc="263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28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</a:t>
            </a:r>
            <a:r>
              <a:rPr baseline="0" lang="en-US" altLang="zh-CN" sz="1700" kern="0" spc="27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baseline="0" lang="en-US" altLang="zh-CN" sz="1700" kern="0" spc="27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</a:t>
            </a:r>
            <a:r>
              <a:rPr baseline="0" lang="en-US" altLang="zh-CN" sz="1700" kern="0" spc="38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76717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传</a:t>
            </a:r>
            <a:r>
              <a:rPr lang="en-US" altLang="zh-CN" sz="2000" kern="0" spc="0" baseline="0" noProof="0" dirty="0" smtClean="0">
                <a:solidFill>
                  <a:srgbClr val="76717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参</a:t>
            </a:r>
          </a:p>
          <a:p>
            <a:pPr marL="0" marR="0" indent="0" eaLnBrk="0">
              <a:lnSpc>
                <a:spcPct val="99375"/>
              </a:lnSpc>
              <a:spcAft>
                <a:spcPts val="582"/>
              </a:spcAft>
            </a:pP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008</a:t>
            </a:r>
            <a:r>
              <a:rPr baseline="0" lang="en-US" altLang="zh-CN" sz="170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addi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$ra,$zero,1016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$ra=1016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76717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保存返回地址</a:t>
            </a:r>
          </a:p>
          <a:p>
            <a:pPr marL="0" marR="16430" indent="0" eaLnBrk="0">
              <a:lnSpc>
                <a:spcPct val="123708"/>
              </a:lnSpc>
              <a:spcAft>
                <a:spcPts val="62"/>
              </a:spcAft>
            </a:pP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012</a:t>
            </a:r>
            <a:r>
              <a:rPr baseline="0" lang="en-US" altLang="zh-CN" sz="170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baseline="0" lang="en-US" altLang="zh-CN" sz="1700" kern="0" spc="380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1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00" kern="0" spc="10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um</a:t>
            </a:r>
            <a:r>
              <a:rPr baseline="0" lang="en-US" altLang="zh-CN" sz="1700" kern="0" spc="1969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9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1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9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跳转，调用过程</a:t>
            </a:r>
            <a:r>
              <a:rPr lang="en-US" altLang="zh-CN" sz="1700" kern="0" spc="9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1700" kern="0" spc="85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um</a:t>
            </a:r>
            <a:r>
              <a:rPr baseline="0" lang="en-US" altLang="zh-CN" sz="170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-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016</a:t>
            </a:r>
          </a:p>
          <a:p>
            <a:pPr marL="0" marR="0" indent="0" eaLnBrk="0">
              <a:lnSpc>
                <a:spcPct val="98529"/>
              </a:lnSpc>
              <a:spcAft>
                <a:spcPts val="672"/>
              </a:spcAft>
            </a:pPr>
            <a:r>
              <a:rPr lang="en-US" altLang="zh-CN" sz="1700" kern="0" spc="-3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…</a:t>
            </a:r>
          </a:p>
          <a:p>
            <a:pPr marL="0" marR="0" indent="0" eaLnBrk="0">
              <a:lnSpc>
                <a:spcPct val="100000"/>
              </a:lnSpc>
              <a:spcAft>
                <a:spcPts val="557"/>
              </a:spcAft>
            </a:pP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000</a:t>
            </a:r>
            <a:r>
              <a:rPr baseline="0" lang="en-US" altLang="zh-CN" sz="170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007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sum: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$v0,$a0,$a1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过程入口</a:t>
            </a:r>
          </a:p>
          <a:p>
            <a:pPr marL="0" marR="0" indent="0" eaLnBrk="0">
              <a:lnSpc>
                <a:spcPct val="101801"/>
              </a:lnSpc>
            </a:pPr>
            <a:r>
              <a:rPr lang="en-US" altLang="zh-CN" sz="1700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2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004</a:t>
            </a:r>
            <a:r>
              <a:rPr baseline="0" lang="en-US" altLang="zh-CN" sz="1700" kern="0" spc="7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7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lang="en-US" altLang="zh-CN" sz="1700" kern="0" spc="6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baseline="0" lang="en-US" altLang="zh-CN" sz="1700" kern="0" spc="263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10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1700" kern="0" spc="9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lang="en-US" altLang="zh-CN" sz="1700" kern="0" spc="8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</a:t>
            </a:r>
            <a:r>
              <a:rPr baseline="0" lang="en-US" altLang="zh-CN" sz="1700" kern="0" spc="1838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700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170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50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返回主程序</a:t>
            </a:r>
          </a:p>
        </p:txBody>
      </p:sp>
      <p:pic>
        <p:nvPicPr>
          <p:cNvPr id="1251" name="68C6C321-CCC0-42DF-C074-0B573ABD4D73"/>
          <p:cNvPicPr>
            <a:picLocks noChangeAspect="1"/>
          </p:cNvPicPr>
          <p:nvPr/>
        </p:nvPicPr>
        <p:blipFill>
          <a:blip r:embed="rId2" cstate="print">
            <a:extLst>
              <a:ext uri="{699BA2B7-287E-4ACF-E671-F7AF4DDBDB86}"/>
            </a:extLst>
          </a:blip>
          <a:srcRect/>
          <a:stretch>
            <a:fillRect/>
          </a:stretch>
        </p:blipFill>
        <p:spPr>
          <a:xfrm>
            <a:off x="9056296" y="3523552"/>
            <a:ext cx="2905125" cy="1019175"/>
          </a:xfrm>
          <a:prstGeom prst="rect">
            <a:avLst/>
          </a:prstGeom>
        </p:spPr>
      </p:pic>
      <p:sp>
        <p:nvSpPr>
          <p:cNvPr id="1252" name="TextBox1252"/>
          <p:cNvSpPr txBox="1"/>
          <p:nvPr/>
        </p:nvSpPr>
        <p:spPr>
          <a:xfrm>
            <a:off x="9215742" y="3641238"/>
            <a:ext cx="2202181" cy="72370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1063"/>
              </a:lnSpc>
            </a:pPr>
            <a:r>
              <a:rPr lang="en-US" altLang="zh-CN" sz="2350" kern="0" spc="0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1008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jal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sum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-15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</a:t>
            </a:r>
            <a:r>
              <a:rPr lang="en-US" altLang="zh-CN" sz="2350" kern="0" spc="0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012</a:t>
            </a:r>
          </a:p>
        </p:txBody>
      </p:sp>
      <p:pic>
        <p:nvPicPr>
          <p:cNvPr id="1253" name="9DF88B87-7A22-4ED2-4D51-F736DF8B2BC9"/>
          <p:cNvPicPr>
            <a:picLocks noChangeAspect="1"/>
          </p:cNvPicPr>
          <p:nvPr/>
        </p:nvPicPr>
        <p:blipFill>
          <a:blip r:embed="rId3" cstate="print">
            <a:extLst>
              <a:ext uri="{78991F01-190D-41C0-49AF-D75A97DC773C}"/>
            </a:extLst>
          </a:blip>
          <a:srcRect/>
          <a:stretch>
            <a:fillRect/>
          </a:stretch>
        </p:blipFill>
        <p:spPr>
          <a:xfrm>
            <a:off x="7233869" y="5874271"/>
            <a:ext cx="2133600" cy="581025"/>
          </a:xfrm>
          <a:prstGeom prst="rect">
            <a:avLst/>
          </a:prstGeom>
        </p:spPr>
      </p:pic>
      <p:sp>
        <p:nvSpPr>
          <p:cNvPr id="1254" name="TextBox1254"/>
          <p:cNvSpPr txBox="1"/>
          <p:nvPr/>
        </p:nvSpPr>
        <p:spPr>
          <a:xfrm>
            <a:off x="7714641" y="5957667"/>
            <a:ext cx="1185342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i="1" kern="0" spc="0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baseline="0" lang="en-US" altLang="zh-CN" sz="23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i="1" kern="0" spc="0" baseline="0" b="1" noProof="0" dirty="0" smtClean="0">
                <a:solidFill>
                  <a:srgbClr val="FFFF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1016</a:t>
            </a:r>
          </a:p>
        </p:txBody>
      </p:sp>
    </p:spTree>
    <p:extLst>
      <p:ext uri="{E3EC98E5-B515-42AD-171A-5BCC88573F36}"/>
    </p:extLst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VectorPath 1255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256" name="TextBox1256"/>
          <p:cNvSpPr txBox="1"/>
          <p:nvPr/>
        </p:nvSpPr>
        <p:spPr>
          <a:xfrm>
            <a:off x="695960" y="451638"/>
            <a:ext cx="8619490" cy="6053572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12089"/>
              </a:lnSpc>
            </a:pPr>
            <a:r>
              <a:rPr lang="en-US" altLang="zh-CN" sz="5325" kern="0" spc="-25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过</a:t>
            </a:r>
            <a:r>
              <a:rPr lang="en-US" altLang="zh-CN" sz="5325" kern="0" spc="0" baseline="1604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程调用机制</a:t>
            </a:r>
          </a:p>
          <a:p>
            <a:pPr marL="0" marR="0" indent="0" eaLnBrk="0">
              <a:lnSpc>
                <a:spcPct val="33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61340" marR="0" indent="0" eaLnBrk="0">
              <a:lnSpc>
                <a:spcPct val="100000"/>
              </a:lnSpc>
            </a:pP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al</a:t>
            </a:r>
            <a:r>
              <a:rPr baseline="0" lang="en-US" altLang="zh-CN" sz="2350" kern="0" spc="14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Label</a:t>
            </a:r>
            <a:r>
              <a:rPr baseline="0" lang="en-US" altLang="zh-CN" sz="2350" kern="0" spc="35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jump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and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link</a:t>
            </a:r>
          </a:p>
          <a:p>
            <a:pPr marL="0" marR="0" indent="0" eaLnBrk="0">
              <a:lnSpc>
                <a:spcPct val="14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20040" marR="0" indent="-228600" eaLnBrk="0" lvl="0">
              <a:lnSpc>
                <a:spcPct val="103900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等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效于如下指令</a:t>
            </a:r>
          </a:p>
          <a:p>
            <a:pPr marL="0" marR="0" indent="0" eaLnBrk="0">
              <a:lnSpc>
                <a:spcPct val="21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61340" marR="0" indent="0" eaLnBrk="0">
              <a:lnSpc>
                <a:spcPct val="125265"/>
              </a:lnSpc>
            </a:pPr>
            <a:r>
              <a:rPr lang="en-US" altLang="zh-CN" sz="2350" kern="0" spc="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ra=PC+4;</a:t>
            </a:r>
            <a:r>
              <a:rPr baseline="0" lang="en-US" altLang="zh-CN" sz="2350" kern="0" spc="14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#save</a:t>
            </a:r>
            <a:r>
              <a:rPr baseline="0" lang="en-US" altLang="zh-CN" sz="2350" kern="0" spc="14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next</a:t>
            </a:r>
            <a:r>
              <a:rPr baseline="0" lang="en-US" altLang="zh-CN" sz="2350" kern="0" spc="14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instruction</a:t>
            </a:r>
            <a:r>
              <a:rPr baseline="0" lang="en-US" altLang="zh-CN" sz="2350" kern="0" spc="14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address</a:t>
            </a:r>
            <a:r>
              <a:rPr baseline="0" lang="en-US" altLang="zh-CN" sz="23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Label</a:t>
            </a:r>
          </a:p>
          <a:p>
            <a:pPr marL="0" marR="0" indent="0" eaLnBrk="0">
              <a:lnSpc>
                <a:spcPct val="12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20040" marR="0" indent="-228600" eaLnBrk="0" lvl="0">
              <a:lnSpc>
                <a:spcPct val="103900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过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程返回指令</a:t>
            </a:r>
          </a:p>
          <a:p>
            <a:pPr marL="0" marR="0" indent="0" eaLnBrk="0">
              <a:lnSpc>
                <a:spcPct val="13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61340" marR="0" indent="0" eaLnBrk="0">
              <a:lnSpc>
                <a:spcPct val="100000"/>
              </a:lnSpc>
            </a:pPr>
            <a:r>
              <a:rPr lang="en-US" altLang="zh-CN" sz="2350" kern="0" spc="5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baseline="0" lang="en-US" altLang="zh-CN" sz="2350" kern="0" spc="90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  <a:r>
              <a:rPr baseline="0" lang="en-US" altLang="zh-CN" sz="2350" kern="0" spc="509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#return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to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main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BFB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program</a:t>
            </a:r>
          </a:p>
          <a:p>
            <a:pPr marL="0" marR="0" indent="0" eaLnBrk="0">
              <a:lnSpc>
                <a:spcPct val="12166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20040" marR="0" indent="-228600" eaLnBrk="0" lvl="0">
              <a:lnSpc>
                <a:spcPct val="106560"/>
              </a:lnSpc>
              <a:spcAft>
                <a:spcPts val="1458"/>
              </a:spcAft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问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题：利用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做返回地址，如果过程嵌套如何返回？</a:t>
            </a:r>
          </a:p>
          <a:p>
            <a:pPr marL="777240" marR="0" indent="-228600" eaLnBrk="0" lvl="1">
              <a:lnSpc>
                <a:spcPct val="108333"/>
              </a:lnSpc>
              <a:spcAft>
                <a:spcPts val="1008"/>
              </a:spcAft>
              <a:buClr>
                <a:srgbClr val="7030A0"/>
              </a:buClr>
              <a:buFont typeface="Arial" panose="34" charset="0"/>
              <a:buChar char="●"/>
            </a:pP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  <a:r>
              <a:rPr baseline="0" lang="en-US" altLang="zh-CN" sz="23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会被多次覆盖</a:t>
            </a:r>
          </a:p>
          <a:p>
            <a:pPr marL="777240" marR="0" indent="-228600" eaLnBrk="0" lvl="0">
              <a:lnSpc>
                <a:spcPct val="107978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23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利</a:t>
            </a:r>
            <a:r>
              <a:rPr lang="en-US" altLang="zh-CN" sz="23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用堆栈保存</a:t>
            </a:r>
            <a:r>
              <a:rPr lang="en-US" altLang="zh-CN" sz="23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</a:p>
        </p:txBody>
      </p:sp>
    </p:spTree>
    <p:extLst>
      <p:ext uri="{593CE222-94C6-46AE-2480-CA84DD57380E}"/>
    </p:extLst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VectorPath 1257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258" name="TextBox1258"/>
          <p:cNvSpPr txBox="1"/>
          <p:nvPr/>
        </p:nvSpPr>
        <p:spPr>
          <a:xfrm>
            <a:off x="579260" y="451638"/>
            <a:ext cx="10579734" cy="551269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6700" marR="0" indent="0" eaLnBrk="0">
              <a:lnSpc>
                <a:spcPct val="111971"/>
              </a:lnSpc>
              <a:spcAft>
                <a:spcPts val="495"/>
              </a:spcAft>
            </a:pPr>
            <a:r>
              <a:rPr lang="en-US" altLang="zh-CN" sz="5325" kern="0" spc="-25" baseline="1526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多</a:t>
            </a:r>
            <a:r>
              <a:rPr lang="en-US" altLang="zh-CN" sz="5325" kern="0" spc="0" baseline="1526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级过程调用</a:t>
            </a:r>
          </a:p>
          <a:p>
            <a:pPr marL="464820" marR="4095495" indent="-236220" eaLnBrk="0">
              <a:lnSpc>
                <a:spcPct val="131287"/>
              </a:lnSpc>
            </a:pPr>
            <a:r>
              <a:rPr lang="en-US" altLang="zh-CN" sz="2750" kern="0" spc="5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int</a:t>
            </a:r>
            <a:r>
              <a:rPr baseline="0" lang="en-US" altLang="zh-CN" sz="2750" kern="0" spc="11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5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sumSq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uare(int</a:t>
            </a:r>
            <a:r>
              <a:rPr baseline="0" lang="en-US" altLang="zh-CN" sz="2750" kern="0" spc="11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x,</a:t>
            </a:r>
            <a:r>
              <a:rPr baseline="0" lang="en-US" altLang="zh-CN" sz="2750" kern="0" spc="11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int</a:t>
            </a:r>
            <a:r>
              <a:rPr baseline="0" lang="en-US" altLang="zh-CN" sz="2750" kern="0" spc="116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y)</a:t>
            </a:r>
            <a:r>
              <a:rPr baseline="0" lang="en-US" altLang="zh-CN" sz="27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7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00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mult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(x,</a:t>
            </a:r>
            <a:r>
              <a:rPr lang="en-US" altLang="zh-CN" sz="2750" kern="0" spc="0" baseline="0" b="1" noProof="0" dirty="0" smtClean="0">
                <a:solidFill>
                  <a:srgbClr val="7030A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)+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y;</a:t>
            </a:r>
            <a:r>
              <a:rPr baseline="0" lang="en-US" altLang="zh-CN" sz="27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6C5EDE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  <a:p>
            <a:pPr marL="0" marR="0" indent="0" eaLnBrk="0">
              <a:lnSpc>
                <a:spcPct val="1737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28600" marR="13970" indent="-228600" eaLnBrk="0">
              <a:lnSpc>
                <a:spcPct val="116136"/>
              </a:lnSpc>
            </a:pPr>
            <a:r>
              <a:rPr lang="en-US" altLang="zh-CN" sz="2750" kern="0" spc="9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主程序调用</a:t>
            </a:r>
            <a:r>
              <a:rPr lang="en-US" altLang="zh-CN" sz="2750" kern="0" spc="9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sumSquare(x</a:t>
            </a:r>
            <a:r>
              <a:rPr lang="en-US" altLang="zh-CN" sz="2750" kern="0" spc="9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，</a:t>
            </a:r>
            <a:r>
              <a:rPr lang="en-US" altLang="zh-CN" sz="2750" kern="0" spc="9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y)</a:t>
            </a:r>
            <a:r>
              <a:rPr lang="en-US" altLang="zh-CN" sz="2750" kern="0" spc="8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时</a:t>
            </a:r>
            <a:r>
              <a:rPr baseline="0" lang="en-US" altLang="zh-CN" sz="2750" kern="0" spc="27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85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  <a:r>
              <a:rPr lang="en-US" altLang="zh-CN" sz="2750" kern="0" spc="8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保存一次，保证该过程执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行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完毕后能返回主程序。</a:t>
            </a:r>
          </a:p>
          <a:p>
            <a:pPr marL="0" marR="0" indent="0" eaLnBrk="0">
              <a:lnSpc>
                <a:spcPct val="16125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8787"/>
              </a:lnSpc>
              <a:spcAft>
                <a:spcPts val="1525"/>
              </a:spcAft>
            </a:pP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调用</a:t>
            </a:r>
            <a:r>
              <a:rPr baseline="0" lang="en-US" altLang="zh-CN" sz="2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mult</a:t>
            </a:r>
            <a:r>
              <a:rPr lang="en-US" altLang="zh-CN" sz="27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时会覆盖</a:t>
            </a:r>
            <a:r>
              <a:rPr lang="en-US" altLang="zh-CN" sz="27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</a:p>
          <a:p>
            <a:pPr marL="457200" marR="0" indent="0" eaLnBrk="0">
              <a:lnSpc>
                <a:spcPct val="109242"/>
              </a:lnSpc>
              <a:spcAft>
                <a:spcPts val="1340"/>
              </a:spcAft>
            </a:pP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需要保存</a:t>
            </a:r>
            <a:r>
              <a:rPr baseline="0" lang="en-US" altLang="zh-CN" sz="2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0" baseline="0" b="1" noProof="0" dirty="0" smtClean="0">
                <a:solidFill>
                  <a:srgbClr val="C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sumSquare</a:t>
            </a:r>
            <a:r>
              <a:rPr lang="en-US" altLang="zh-CN" sz="2750" kern="0" spc="0" baseline="0" noProof="0" dirty="0" smtClean="0">
                <a:solidFill>
                  <a:srgbClr val="C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的返回地址</a:t>
            </a:r>
          </a:p>
          <a:p>
            <a:pPr marL="228600" marR="0" indent="-228600" eaLnBrk="0">
              <a:lnSpc>
                <a:spcPct val="118106"/>
              </a:lnSpc>
            </a:pPr>
            <a:r>
              <a:rPr lang="en-US" altLang="zh-CN" sz="2750" kern="0" spc="10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●</a:t>
            </a:r>
            <a:r>
              <a:rPr lang="en-US" altLang="zh-CN" sz="2750" kern="0" spc="10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其它被复用的寄存器</a:t>
            </a:r>
            <a:r>
              <a:rPr lang="en-US" altLang="zh-CN" sz="2750" kern="0" spc="100" baseline="0" noProof="0" dirty="0" smtClean="0">
                <a:solidFill>
                  <a:srgbClr val="59595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$a0,$a1</a:t>
            </a:r>
            <a:r>
              <a:rPr lang="en-US" altLang="zh-CN" sz="2750" kern="0" spc="10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也存在同样的问题，这是</a:t>
            </a:r>
            <a:r>
              <a:rPr lang="en-US" altLang="zh-CN" sz="2750" kern="0" spc="100" baseline="0" noProof="0" dirty="0" smtClean="0">
                <a:solidFill>
                  <a:srgbClr val="36B0D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寄</a:t>
            </a:r>
            <a:r>
              <a:rPr lang="en-US" altLang="zh-CN" sz="2750" kern="0" spc="95" baseline="0" noProof="0" dirty="0" smtClean="0">
                <a:solidFill>
                  <a:srgbClr val="36B0D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存</a:t>
            </a:r>
            <a:r>
              <a:rPr lang="en-US" altLang="zh-CN" sz="2750" kern="0" spc="85" baseline="0" noProof="0" dirty="0" smtClean="0">
                <a:solidFill>
                  <a:srgbClr val="36B0D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器传</a:t>
            </a:r>
            <a:r>
              <a:rPr baseline="0" lang="en-US" altLang="zh-CN" sz="2750" kern="0" spc="0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36B0D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参</a:t>
            </a:r>
            <a:r>
              <a:rPr lang="en-US" altLang="zh-CN" sz="2750" kern="0" spc="0" baseline="0" noProof="0" dirty="0" smtClean="0">
                <a:solidFill>
                  <a:srgbClr val="36B0D1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的弊端</a:t>
            </a:r>
          </a:p>
        </p:txBody>
      </p:sp>
    </p:spTree>
    <p:extLst>
      <p:ext uri="{1FDFE4F1-0A03-4FCF-51EB-8A669E4DE91E}"/>
    </p:extLst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VectorPath 1259"/>
          <p:cNvSpPr/>
          <p:nvPr/>
        </p:nvSpPr>
        <p:spPr>
          <a:xfrm>
            <a:off x="318" y="318"/>
            <a:ext cx="384810" cy="987425"/>
          </a:xfrm>
          <a:custGeom>
            <a:rect l="l" t="t" r="r" b="b"/>
            <a:pathLst>
              <a:path w="384810" h="987425">
                <a:moveTo>
                  <a:pt x="0" y="0"/>
                </a:moveTo>
                <a:lnTo>
                  <a:pt x="0" y="987425"/>
                </a:lnTo>
                <a:lnTo>
                  <a:pt x="162560" y="987425"/>
                </a:lnTo>
                <a:cubicBezTo>
                  <a:pt x="285750" y="987425"/>
                  <a:pt x="384810" y="910450"/>
                  <a:pt x="384810" y="814717"/>
                </a:cubicBezTo>
                <a:lnTo>
                  <a:pt x="384810" y="0"/>
                </a:lnTo>
                <a:lnTo>
                  <a:pt x="0" y="0"/>
                </a:ln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1260" name="TextBox1260"/>
          <p:cNvSpPr txBox="1"/>
          <p:nvPr/>
        </p:nvSpPr>
        <p:spPr>
          <a:xfrm>
            <a:off x="579260" y="451638"/>
            <a:ext cx="2059800" cy="86397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16700" marR="0" indent="0" eaLnBrk="0">
              <a:lnSpc>
                <a:spcPct val="102112"/>
              </a:lnSpc>
            </a:pPr>
            <a:r>
              <a:rPr lang="en-US" altLang="zh-CN" sz="5325" kern="0" spc="-25" baseline="-5047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堆</a:t>
            </a:r>
            <a:r>
              <a:rPr lang="en-US" altLang="zh-CN" sz="5325" kern="0" spc="0" baseline="-5047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栈操作</a:t>
            </a:r>
          </a:p>
          <a:p>
            <a:pPr marL="228600" marR="0" indent="-228600" eaLnBrk="0" lvl="0">
              <a:lnSpc>
                <a:spcPct val="102083"/>
              </a:lnSpc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000" kern="0" spc="-1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</a:t>
            </a:r>
            <a:r>
              <a:rPr lang="en-US" altLang="zh-CN" sz="20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umSquare:</a:t>
            </a:r>
          </a:p>
        </p:txBody>
      </p:sp>
      <p:grpSp>
        <p:nvGrpSpPr>
          <p:cNvPr id="1261" name="Combination 1261"/>
          <p:cNvGrpSpPr/>
          <p:nvPr/>
        </p:nvGrpSpPr>
        <p:grpSpPr>
          <a:xfrm>
            <a:off x="2004835" y="1889544"/>
            <a:ext cx="2623185" cy="837565"/>
            <a:chOff x="2004835" y="1889544"/>
            <a:chExt cx="2623185" cy="837565"/>
          </a:xfrm>
        </p:grpSpPr>
        <p:sp>
          <p:nvSpPr>
            <p:cNvPr id="1262" name="VectorPath 1262"/>
            <p:cNvSpPr/>
            <p:nvPr/>
          </p:nvSpPr>
          <p:spPr>
            <a:xfrm>
              <a:off x="2004835" y="1889544"/>
              <a:ext cx="382905" cy="393065"/>
            </a:xfrm>
            <a:custGeom>
              <a:rect l="l" t="t" r="r" b="b"/>
              <a:pathLst>
                <a:path w="382905" h="393065">
                  <a:moveTo>
                    <a:pt x="0" y="0"/>
                  </a:moveTo>
                  <a:lnTo>
                    <a:pt x="382905" y="0"/>
                  </a:lnTo>
                  <a:lnTo>
                    <a:pt x="38290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3" name="VectorPath 1263"/>
            <p:cNvSpPr/>
            <p:nvPr/>
          </p:nvSpPr>
          <p:spPr>
            <a:xfrm>
              <a:off x="2378215" y="1889544"/>
              <a:ext cx="196215" cy="393065"/>
            </a:xfrm>
            <a:custGeom>
              <a:rect l="l" t="t" r="r" b="b"/>
              <a:pathLst>
                <a:path w="196215" h="393065">
                  <a:moveTo>
                    <a:pt x="0" y="0"/>
                  </a:moveTo>
                  <a:lnTo>
                    <a:pt x="196215" y="0"/>
                  </a:lnTo>
                  <a:lnTo>
                    <a:pt x="19621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4" name="VectorPath 1264"/>
            <p:cNvSpPr/>
            <p:nvPr/>
          </p:nvSpPr>
          <p:spPr>
            <a:xfrm>
              <a:off x="2564905" y="1889544"/>
              <a:ext cx="569595" cy="393065"/>
            </a:xfrm>
            <a:custGeom>
              <a:rect l="l" t="t" r="r" b="b"/>
              <a:pathLst>
                <a:path w="569595" h="393065">
                  <a:moveTo>
                    <a:pt x="0" y="0"/>
                  </a:moveTo>
                  <a:lnTo>
                    <a:pt x="569595" y="0"/>
                  </a:lnTo>
                  <a:lnTo>
                    <a:pt x="56959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5" name="VectorPath 1265"/>
            <p:cNvSpPr/>
            <p:nvPr/>
          </p:nvSpPr>
          <p:spPr>
            <a:xfrm>
              <a:off x="3124975" y="1889544"/>
              <a:ext cx="942975" cy="393065"/>
            </a:xfrm>
            <a:custGeom>
              <a:rect l="l" t="t" r="r" b="b"/>
              <a:pathLst>
                <a:path w="942975" h="393065">
                  <a:moveTo>
                    <a:pt x="0" y="0"/>
                  </a:moveTo>
                  <a:lnTo>
                    <a:pt x="942975" y="0"/>
                  </a:lnTo>
                  <a:lnTo>
                    <a:pt x="94297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6" name="VectorPath 1266"/>
            <p:cNvSpPr/>
            <p:nvPr/>
          </p:nvSpPr>
          <p:spPr>
            <a:xfrm>
              <a:off x="4058425" y="1889544"/>
              <a:ext cx="382905" cy="393065"/>
            </a:xfrm>
            <a:custGeom>
              <a:rect l="l" t="t" r="r" b="b"/>
              <a:pathLst>
                <a:path w="382905" h="393065">
                  <a:moveTo>
                    <a:pt x="0" y="0"/>
                  </a:moveTo>
                  <a:lnTo>
                    <a:pt x="382905" y="0"/>
                  </a:lnTo>
                  <a:lnTo>
                    <a:pt x="38290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7" name="VectorPath 1267"/>
            <p:cNvSpPr/>
            <p:nvPr/>
          </p:nvSpPr>
          <p:spPr>
            <a:xfrm>
              <a:off x="4431805" y="1889544"/>
              <a:ext cx="196215" cy="393065"/>
            </a:xfrm>
            <a:custGeom>
              <a:rect l="l" t="t" r="r" b="b"/>
              <a:pathLst>
                <a:path w="196215" h="393065">
                  <a:moveTo>
                    <a:pt x="0" y="0"/>
                  </a:moveTo>
                  <a:lnTo>
                    <a:pt x="196215" y="0"/>
                  </a:lnTo>
                  <a:lnTo>
                    <a:pt x="19621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8" name="VectorPath 1268"/>
            <p:cNvSpPr/>
            <p:nvPr/>
          </p:nvSpPr>
          <p:spPr>
            <a:xfrm>
              <a:off x="2004835" y="2334045"/>
              <a:ext cx="382905" cy="393065"/>
            </a:xfrm>
            <a:custGeom>
              <a:rect l="l" t="t" r="r" b="b"/>
              <a:pathLst>
                <a:path w="382905" h="393065">
                  <a:moveTo>
                    <a:pt x="0" y="0"/>
                  </a:moveTo>
                  <a:lnTo>
                    <a:pt x="382905" y="0"/>
                  </a:lnTo>
                  <a:lnTo>
                    <a:pt x="38290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69" name="VectorPath 1269"/>
            <p:cNvSpPr/>
            <p:nvPr/>
          </p:nvSpPr>
          <p:spPr>
            <a:xfrm>
              <a:off x="2378215" y="2334045"/>
              <a:ext cx="196215" cy="393065"/>
            </a:xfrm>
            <a:custGeom>
              <a:rect l="l" t="t" r="r" b="b"/>
              <a:pathLst>
                <a:path w="196215" h="393065">
                  <a:moveTo>
                    <a:pt x="0" y="0"/>
                  </a:moveTo>
                  <a:lnTo>
                    <a:pt x="196215" y="0"/>
                  </a:lnTo>
                  <a:lnTo>
                    <a:pt x="19621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70" name="VectorPath 1270"/>
            <p:cNvSpPr/>
            <p:nvPr/>
          </p:nvSpPr>
          <p:spPr>
            <a:xfrm>
              <a:off x="2564905" y="2334045"/>
              <a:ext cx="569595" cy="393065"/>
            </a:xfrm>
            <a:custGeom>
              <a:rect l="l" t="t" r="r" b="b"/>
              <a:pathLst>
                <a:path w="569595" h="393065">
                  <a:moveTo>
                    <a:pt x="0" y="0"/>
                  </a:moveTo>
                  <a:lnTo>
                    <a:pt x="569595" y="0"/>
                  </a:lnTo>
                  <a:lnTo>
                    <a:pt x="56959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71" name="VectorPath 1271"/>
            <p:cNvSpPr/>
            <p:nvPr/>
          </p:nvSpPr>
          <p:spPr>
            <a:xfrm>
              <a:off x="3124975" y="2334045"/>
              <a:ext cx="942975" cy="393065"/>
            </a:xfrm>
            <a:custGeom>
              <a:rect l="l" t="t" r="r" b="b"/>
              <a:pathLst>
                <a:path w="942975" h="393065">
                  <a:moveTo>
                    <a:pt x="0" y="0"/>
                  </a:moveTo>
                  <a:lnTo>
                    <a:pt x="942975" y="0"/>
                  </a:lnTo>
                  <a:lnTo>
                    <a:pt x="94297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72" name="VectorPath 1272"/>
            <p:cNvSpPr/>
            <p:nvPr/>
          </p:nvSpPr>
          <p:spPr>
            <a:xfrm>
              <a:off x="4058425" y="2334045"/>
              <a:ext cx="382905" cy="393065"/>
            </a:xfrm>
            <a:custGeom>
              <a:rect l="l" t="t" r="r" b="b"/>
              <a:pathLst>
                <a:path w="382905" h="393065">
                  <a:moveTo>
                    <a:pt x="0" y="0"/>
                  </a:moveTo>
                  <a:lnTo>
                    <a:pt x="382905" y="0"/>
                  </a:lnTo>
                  <a:lnTo>
                    <a:pt x="38290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73" name="VectorPath 1273"/>
            <p:cNvSpPr/>
            <p:nvPr/>
          </p:nvSpPr>
          <p:spPr>
            <a:xfrm>
              <a:off x="4431805" y="2334045"/>
              <a:ext cx="196215" cy="393065"/>
            </a:xfrm>
            <a:custGeom>
              <a:rect l="l" t="t" r="r" b="b"/>
              <a:pathLst>
                <a:path w="196215" h="393065">
                  <a:moveTo>
                    <a:pt x="0" y="0"/>
                  </a:moveTo>
                  <a:lnTo>
                    <a:pt x="196215" y="0"/>
                  </a:lnTo>
                  <a:lnTo>
                    <a:pt x="196215" y="393065"/>
                  </a:lnTo>
                  <a:lnTo>
                    <a:pt x="0" y="39306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</p:grpSp>
      <p:sp>
        <p:nvSpPr>
          <p:cNvPr id="1274" name="TextBox1274"/>
          <p:cNvSpPr txBox="1"/>
          <p:nvPr/>
        </p:nvSpPr>
        <p:spPr>
          <a:xfrm>
            <a:off x="2014360" y="1480598"/>
            <a:ext cx="2780919" cy="32748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addi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$sp,$sp,-8</a:t>
            </a:r>
          </a:p>
        </p:txBody>
      </p:sp>
      <p:pic>
        <p:nvPicPr>
          <p:cNvPr id="1275" name="398062D5-1830-4B70-D5FA-F6CCA2444791"/>
          <p:cNvPicPr>
            <a:picLocks noChangeAspect="1"/>
          </p:cNvPicPr>
          <p:nvPr/>
        </p:nvPicPr>
        <p:blipFill>
          <a:blip r:embed="rId2" cstate="print">
            <a:extLst>
              <a:ext uri="{AD3C9B62-4326-4566-F7CD-5B9B76CE7BD0}"/>
            </a:extLst>
          </a:blip>
          <a:srcRect/>
          <a:stretch>
            <a:fillRect/>
          </a:stretch>
        </p:blipFill>
        <p:spPr>
          <a:xfrm>
            <a:off x="592734" y="1846733"/>
            <a:ext cx="1219200" cy="533400"/>
          </a:xfrm>
          <a:prstGeom prst="rect">
            <a:avLst/>
          </a:prstGeom>
        </p:spPr>
      </p:pic>
      <p:sp>
        <p:nvSpPr>
          <p:cNvPr id="1276" name="TextBox1276"/>
          <p:cNvSpPr txBox="1"/>
          <p:nvPr/>
        </p:nvSpPr>
        <p:spPr>
          <a:xfrm>
            <a:off x="592734" y="1909529"/>
            <a:ext cx="4015855" cy="36845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46329" marR="0" indent="0" eaLnBrk="0">
              <a:lnSpc>
                <a:spcPct val="100694"/>
              </a:lnSpc>
            </a:pPr>
            <a:r>
              <a:rPr lang="en-US" altLang="zh-CN" sz="3000" i="1" kern="0" spc="0" baseline="15000" b="1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“push”</a:t>
            </a:r>
            <a:r>
              <a:rPr baseline="15000" lang="en-US" altLang="zh-CN" sz="3000" kern="0" spc="-2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sw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  <a:r>
              <a:rPr lang="en-US" altLang="zh-CN" sz="21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4($sp)</a:t>
            </a:r>
          </a:p>
        </p:txBody>
      </p:sp>
      <p:pic>
        <p:nvPicPr>
          <p:cNvPr id="1277" name="37E47484-D543-491C-CADC-6B965E70E2DC"/>
          <p:cNvPicPr>
            <a:picLocks noChangeAspect="1"/>
          </p:cNvPicPr>
          <p:nvPr/>
        </p:nvPicPr>
        <p:blipFill>
          <a:blip r:embed="rId3" cstate="print">
            <a:extLst>
              <a:ext uri="{2099382D-1943-4747-86C2-B5257D211A67}"/>
            </a:extLst>
          </a:blip>
          <a:srcRect/>
          <a:stretch>
            <a:fillRect/>
          </a:stretch>
        </p:blipFill>
        <p:spPr>
          <a:xfrm>
            <a:off x="592734" y="3451695"/>
            <a:ext cx="1219200" cy="523875"/>
          </a:xfrm>
          <a:prstGeom prst="rect">
            <a:avLst/>
          </a:prstGeom>
        </p:spPr>
      </p:pic>
      <p:sp>
        <p:nvSpPr>
          <p:cNvPr id="1278" name="TextBox1278"/>
          <p:cNvSpPr txBox="1"/>
          <p:nvPr/>
        </p:nvSpPr>
        <p:spPr>
          <a:xfrm>
            <a:off x="815264" y="3514491"/>
            <a:ext cx="775622" cy="3046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i="1" kern="0" spc="-15" baseline="0" b="1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“</a:t>
            </a:r>
            <a:r>
              <a:rPr lang="en-US" altLang="zh-CN" sz="2000" i="1" kern="0" spc="0" baseline="0" b="1" noProof="0" dirty="0" smtClean="0">
                <a:solidFill>
                  <a:srgbClr val="FFFF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pop”</a:t>
            </a:r>
          </a:p>
        </p:txBody>
      </p:sp>
      <p:grpSp>
        <p:nvGrpSpPr>
          <p:cNvPr id="1279" name="Combination 1279"/>
          <p:cNvGrpSpPr/>
          <p:nvPr/>
        </p:nvGrpSpPr>
        <p:grpSpPr>
          <a:xfrm>
            <a:off x="2004835" y="3691039"/>
            <a:ext cx="2623185" cy="346075"/>
            <a:chOff x="2004835" y="3691039"/>
            <a:chExt cx="2623185" cy="346075"/>
          </a:xfrm>
        </p:grpSpPr>
        <p:sp>
          <p:nvSpPr>
            <p:cNvPr id="1280" name="VectorPath 1280"/>
            <p:cNvSpPr/>
            <p:nvPr/>
          </p:nvSpPr>
          <p:spPr>
            <a:xfrm>
              <a:off x="2004835" y="3691039"/>
              <a:ext cx="382905" cy="346075"/>
            </a:xfrm>
            <a:custGeom>
              <a:rect l="l" t="t" r="r" b="b"/>
              <a:pathLst>
                <a:path w="382905" h="346075">
                  <a:moveTo>
                    <a:pt x="0" y="0"/>
                  </a:moveTo>
                  <a:lnTo>
                    <a:pt x="382905" y="0"/>
                  </a:lnTo>
                  <a:lnTo>
                    <a:pt x="38290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81" name="VectorPath 1281"/>
            <p:cNvSpPr/>
            <p:nvPr/>
          </p:nvSpPr>
          <p:spPr>
            <a:xfrm>
              <a:off x="2378215" y="3691039"/>
              <a:ext cx="196215" cy="346075"/>
            </a:xfrm>
            <a:custGeom>
              <a:rect l="l" t="t" r="r" b="b"/>
              <a:pathLst>
                <a:path w="196215" h="346075">
                  <a:moveTo>
                    <a:pt x="0" y="0"/>
                  </a:moveTo>
                  <a:lnTo>
                    <a:pt x="196215" y="0"/>
                  </a:lnTo>
                  <a:lnTo>
                    <a:pt x="19621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82" name="VectorPath 1282"/>
            <p:cNvSpPr/>
            <p:nvPr/>
          </p:nvSpPr>
          <p:spPr>
            <a:xfrm>
              <a:off x="2564905" y="3691039"/>
              <a:ext cx="569595" cy="346075"/>
            </a:xfrm>
            <a:custGeom>
              <a:rect l="l" t="t" r="r" b="b"/>
              <a:pathLst>
                <a:path w="569595" h="346075">
                  <a:moveTo>
                    <a:pt x="0" y="0"/>
                  </a:moveTo>
                  <a:lnTo>
                    <a:pt x="569595" y="0"/>
                  </a:lnTo>
                  <a:lnTo>
                    <a:pt x="56959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83" name="VectorPath 1283"/>
            <p:cNvSpPr/>
            <p:nvPr/>
          </p:nvSpPr>
          <p:spPr>
            <a:xfrm>
              <a:off x="3124975" y="3691039"/>
              <a:ext cx="942975" cy="346075"/>
            </a:xfrm>
            <a:custGeom>
              <a:rect l="l" t="t" r="r" b="b"/>
              <a:pathLst>
                <a:path w="942975" h="346075">
                  <a:moveTo>
                    <a:pt x="0" y="0"/>
                  </a:moveTo>
                  <a:lnTo>
                    <a:pt x="942975" y="0"/>
                  </a:lnTo>
                  <a:lnTo>
                    <a:pt x="94297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84" name="VectorPath 1284"/>
            <p:cNvSpPr/>
            <p:nvPr/>
          </p:nvSpPr>
          <p:spPr>
            <a:xfrm>
              <a:off x="4058425" y="3691039"/>
              <a:ext cx="382905" cy="346075"/>
            </a:xfrm>
            <a:custGeom>
              <a:rect l="l" t="t" r="r" b="b"/>
              <a:pathLst>
                <a:path w="382905" h="346075">
                  <a:moveTo>
                    <a:pt x="0" y="0"/>
                  </a:moveTo>
                  <a:lnTo>
                    <a:pt x="382905" y="0"/>
                  </a:lnTo>
                  <a:lnTo>
                    <a:pt x="38290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85" name="VectorPath 1285"/>
            <p:cNvSpPr/>
            <p:nvPr/>
          </p:nvSpPr>
          <p:spPr>
            <a:xfrm>
              <a:off x="4431805" y="3691039"/>
              <a:ext cx="196215" cy="346075"/>
            </a:xfrm>
            <a:custGeom>
              <a:rect l="l" t="t" r="r" b="b"/>
              <a:pathLst>
                <a:path w="196215" h="346075">
                  <a:moveTo>
                    <a:pt x="0" y="0"/>
                  </a:moveTo>
                  <a:lnTo>
                    <a:pt x="196215" y="0"/>
                  </a:lnTo>
                  <a:lnTo>
                    <a:pt x="19621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</p:grpSp>
      <p:sp>
        <p:nvSpPr>
          <p:cNvPr id="1286" name="VectorPath 1286"/>
          <p:cNvSpPr/>
          <p:nvPr/>
        </p:nvSpPr>
        <p:spPr>
          <a:xfrm>
            <a:off x="2004835" y="4580039"/>
            <a:ext cx="382905" cy="346075"/>
          </a:xfrm>
          <a:custGeom>
            <a:rect l="l" t="t" r="r" b="b"/>
            <a:pathLst>
              <a:path w="382905" h="346075">
                <a:moveTo>
                  <a:pt x="0" y="0"/>
                </a:moveTo>
                <a:lnTo>
                  <a:pt x="382905" y="0"/>
                </a:lnTo>
                <a:lnTo>
                  <a:pt x="382905" y="346075"/>
                </a:lnTo>
                <a:lnTo>
                  <a:pt x="0" y="346075"/>
                </a:lnTo>
                <a:lnTo>
                  <a:pt x="0" y="0"/>
                </a:lnTo>
              </a:path>
            </a:pathLst>
          </a:custGeom>
          <a:solidFill>
            <a:srgbClr val="36B0D1">
              <a:alpha val="100000"/>
            </a:srgbClr>
          </a:solidFill>
        </p:spPr>
      </p:sp>
      <p:grpSp>
        <p:nvGrpSpPr>
          <p:cNvPr id="1287" name="Combination 1287"/>
          <p:cNvGrpSpPr/>
          <p:nvPr/>
        </p:nvGrpSpPr>
        <p:grpSpPr>
          <a:xfrm>
            <a:off x="2378215" y="4580039"/>
            <a:ext cx="2249805" cy="346075"/>
            <a:chOff x="2378215" y="4580039"/>
            <a:chExt cx="2249805" cy="346075"/>
          </a:xfrm>
        </p:grpSpPr>
        <p:sp>
          <p:nvSpPr>
            <p:cNvPr id="1288" name="VectorPath 1288"/>
            <p:cNvSpPr/>
            <p:nvPr/>
          </p:nvSpPr>
          <p:spPr>
            <a:xfrm>
              <a:off x="2378215" y="4580039"/>
              <a:ext cx="196215" cy="346075"/>
            </a:xfrm>
            <a:custGeom>
              <a:rect l="l" t="t" r="r" b="b"/>
              <a:pathLst>
                <a:path w="196215" h="346075">
                  <a:moveTo>
                    <a:pt x="0" y="0"/>
                  </a:moveTo>
                  <a:lnTo>
                    <a:pt x="196215" y="0"/>
                  </a:lnTo>
                  <a:lnTo>
                    <a:pt x="19621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89" name="VectorPath 1289"/>
            <p:cNvSpPr/>
            <p:nvPr/>
          </p:nvSpPr>
          <p:spPr>
            <a:xfrm>
              <a:off x="2564905" y="4580039"/>
              <a:ext cx="196215" cy="346075"/>
            </a:xfrm>
            <a:custGeom>
              <a:rect l="l" t="t" r="r" b="b"/>
              <a:pathLst>
                <a:path w="196215" h="346075">
                  <a:moveTo>
                    <a:pt x="0" y="0"/>
                  </a:moveTo>
                  <a:lnTo>
                    <a:pt x="196215" y="0"/>
                  </a:lnTo>
                  <a:lnTo>
                    <a:pt x="19621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90" name="VectorPath 1290"/>
            <p:cNvSpPr/>
            <p:nvPr/>
          </p:nvSpPr>
          <p:spPr>
            <a:xfrm>
              <a:off x="2751595" y="4580039"/>
              <a:ext cx="382905" cy="346075"/>
            </a:xfrm>
            <a:custGeom>
              <a:rect l="l" t="t" r="r" b="b"/>
              <a:pathLst>
                <a:path w="382905" h="346075">
                  <a:moveTo>
                    <a:pt x="0" y="0"/>
                  </a:moveTo>
                  <a:lnTo>
                    <a:pt x="382905" y="0"/>
                  </a:lnTo>
                  <a:lnTo>
                    <a:pt x="38290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91" name="VectorPath 1291"/>
            <p:cNvSpPr/>
            <p:nvPr/>
          </p:nvSpPr>
          <p:spPr>
            <a:xfrm>
              <a:off x="3124975" y="4580039"/>
              <a:ext cx="942975" cy="346075"/>
            </a:xfrm>
            <a:custGeom>
              <a:rect l="l" t="t" r="r" b="b"/>
              <a:pathLst>
                <a:path w="942975" h="346075">
                  <a:moveTo>
                    <a:pt x="0" y="0"/>
                  </a:moveTo>
                  <a:lnTo>
                    <a:pt x="942975" y="0"/>
                  </a:lnTo>
                  <a:lnTo>
                    <a:pt x="94297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92" name="VectorPath 1292"/>
            <p:cNvSpPr/>
            <p:nvPr/>
          </p:nvSpPr>
          <p:spPr>
            <a:xfrm>
              <a:off x="4058425" y="4580039"/>
              <a:ext cx="382905" cy="346075"/>
            </a:xfrm>
            <a:custGeom>
              <a:rect l="l" t="t" r="r" b="b"/>
              <a:pathLst>
                <a:path w="382905" h="346075">
                  <a:moveTo>
                    <a:pt x="0" y="0"/>
                  </a:moveTo>
                  <a:lnTo>
                    <a:pt x="382905" y="0"/>
                  </a:lnTo>
                  <a:lnTo>
                    <a:pt x="38290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  <p:sp>
          <p:nvSpPr>
            <p:cNvPr id="1293" name="VectorPath 1293"/>
            <p:cNvSpPr/>
            <p:nvPr/>
          </p:nvSpPr>
          <p:spPr>
            <a:xfrm>
              <a:off x="4431805" y="4580039"/>
              <a:ext cx="196215" cy="346075"/>
            </a:xfrm>
            <a:custGeom>
              <a:rect l="l" t="t" r="r" b="b"/>
              <a:pathLst>
                <a:path w="196215" h="346075">
                  <a:moveTo>
                    <a:pt x="0" y="0"/>
                  </a:moveTo>
                  <a:lnTo>
                    <a:pt x="196215" y="0"/>
                  </a:lnTo>
                  <a:lnTo>
                    <a:pt x="196215" y="346075"/>
                  </a:lnTo>
                  <a:lnTo>
                    <a:pt x="0" y="346075"/>
                  </a:lnTo>
                  <a:lnTo>
                    <a:pt x="0" y="0"/>
                  </a:lnTo>
                </a:path>
              </a:pathLst>
            </a:custGeom>
            <a:solidFill>
              <a:srgbClr val="36B0D1">
                <a:alpha val="100000"/>
              </a:srgbClr>
            </a:solidFill>
          </p:spPr>
        </p:sp>
      </p:grpSp>
      <p:sp>
        <p:nvSpPr>
          <p:cNvPr id="1294" name="TextBox1294"/>
          <p:cNvSpPr txBox="1"/>
          <p:nvPr/>
        </p:nvSpPr>
        <p:spPr>
          <a:xfrm>
            <a:off x="2014360" y="2394998"/>
            <a:ext cx="3154299" cy="296908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775"/>
              </a:lnSpc>
              <a:spcAft>
                <a:spcPts val="721"/>
              </a:spcAft>
            </a:pPr>
            <a:r>
              <a:rPr lang="en-US" altLang="zh-CN" sz="21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sw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$a1</a:t>
            </a:r>
            <a:r>
              <a:rPr lang="en-US" altLang="zh-CN" sz="21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0($sp)</a:t>
            </a:r>
          </a:p>
          <a:p>
            <a:pPr marL="0" marR="0" indent="0" eaLnBrk="0">
              <a:lnSpc>
                <a:spcPct val="138178"/>
              </a:lnSpc>
              <a:spcAft>
                <a:spcPts val="267"/>
              </a:spcAft>
            </a:pP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$a1,$a0,$zero</a:t>
            </a:r>
            <a:r>
              <a:rPr baseline="0" lang="en-US" altLang="zh-CN" sz="2150" kern="0" spc="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jal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mult</a:t>
            </a:r>
          </a:p>
          <a:p>
            <a:pPr marL="0" marR="0" indent="0" eaLnBrk="0">
              <a:lnSpc>
                <a:spcPct val="76356"/>
              </a:lnSpc>
              <a:spcBef>
                <a:spcPts val="198"/>
              </a:spcBef>
              <a:spcAft>
                <a:spcPts val="869"/>
              </a:spcAft>
            </a:pPr>
            <a:r>
              <a:rPr lang="en-US" altLang="zh-CN" sz="3225" kern="0" spc="155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3225" kern="0" spc="150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</a:t>
            </a:r>
            <a:r>
              <a:rPr baseline="5858" lang="en-US" altLang="zh-CN" sz="3225" kern="0" spc="48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25" kern="0" spc="0" baseline="5858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$a1</a:t>
            </a:r>
            <a:r>
              <a:rPr lang="en-US" altLang="zh-CN" sz="3225" kern="0" spc="0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5858" lang="en-US" altLang="zh-CN" sz="3225" kern="0" spc="-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25" kern="0" spc="0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0($sp)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$v0,$v0,$a1</a:t>
            </a:r>
          </a:p>
          <a:p>
            <a:pPr marL="0" marR="0" indent="0" eaLnBrk="0">
              <a:lnSpc>
                <a:spcPct val="112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76356"/>
              </a:lnSpc>
              <a:spcBef>
                <a:spcPts val="198"/>
              </a:spcBef>
              <a:spcAft>
                <a:spcPts val="869"/>
              </a:spcAft>
            </a:pPr>
            <a:r>
              <a:rPr lang="en-US" altLang="zh-CN" sz="3225" kern="0" spc="155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</a:t>
            </a:r>
            <a:r>
              <a:rPr lang="en-US" altLang="zh-CN" sz="3225" kern="0" spc="150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w</a:t>
            </a:r>
            <a:r>
              <a:rPr baseline="5858" lang="en-US" altLang="zh-CN" sz="3225" kern="0" spc="48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25" kern="0" spc="0" baseline="5858" b="1" noProof="0" dirty="0" smtClean="0">
                <a:solidFill>
                  <a:srgbClr val="FF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  <a:r>
              <a:rPr lang="en-US" altLang="zh-CN" sz="3225" kern="0" spc="0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baseline="5858" lang="en-US" altLang="zh-CN" sz="3225" kern="0" spc="-2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3225" kern="0" spc="0" baseline="5858" b="1" noProof="0" dirty="0" smtClean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4($sp)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addi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$sp,$sp,8</a:t>
            </a:r>
          </a:p>
        </p:txBody>
      </p:sp>
      <p:sp>
        <p:nvSpPr>
          <p:cNvPr id="1295" name="TextBox1295"/>
          <p:cNvSpPr txBox="1"/>
          <p:nvPr/>
        </p:nvSpPr>
        <p:spPr>
          <a:xfrm>
            <a:off x="5337950" y="1480598"/>
            <a:ext cx="5227741" cy="3901487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410210" marR="0" indent="0" eaLnBrk="0">
              <a:lnSpc>
                <a:spcPct val="99031"/>
              </a:lnSpc>
              <a:spcAft>
                <a:spcPts val="875"/>
              </a:spcAft>
            </a:pP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space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on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stack</a:t>
            </a:r>
          </a:p>
          <a:p>
            <a:pPr marL="0" marR="0" indent="0" eaLnBrk="0">
              <a:lnSpc>
                <a:spcPct val="101449"/>
              </a:lnSpc>
              <a:spcAft>
                <a:spcPts val="675"/>
              </a:spcAft>
            </a:pPr>
            <a:r>
              <a:rPr lang="en-US" altLang="zh-CN" sz="2150" i="1" kern="0" spc="1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8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save</a:t>
            </a:r>
            <a:r>
              <a:rPr baseline="0" lang="en-US" altLang="zh-CN" sz="2150" kern="0" spc="8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et</a:t>
            </a:r>
            <a:r>
              <a:rPr baseline="0" lang="en-US" altLang="zh-CN" sz="2150" kern="0" spc="88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addr</a:t>
            </a:r>
            <a:r>
              <a:rPr baseline="0" lang="en-US" altLang="zh-CN" sz="2150" kern="0" spc="29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00" i="1" kern="0" spc="-1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被</a:t>
            </a:r>
            <a:r>
              <a:rPr lang="en-US" altLang="zh-CN" sz="2300" i="1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调用者保存</a:t>
            </a:r>
          </a:p>
          <a:p>
            <a:pPr marL="0" marR="0" indent="0" eaLnBrk="0">
              <a:lnSpc>
                <a:spcPct val="103079"/>
              </a:lnSpc>
              <a:spcAft>
                <a:spcPts val="721"/>
              </a:spcAft>
            </a:pPr>
            <a:r>
              <a:rPr lang="en-US" altLang="zh-CN" sz="2150" i="1" kern="0" spc="1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71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sa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ve</a:t>
            </a:r>
            <a:r>
              <a:rPr baseline="0" lang="en-US" altLang="zh-CN" sz="2150" kern="0" spc="71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</a:t>
            </a:r>
            <a:r>
              <a:rPr baseline="0" lang="en-US" altLang="zh-CN" sz="2150" kern="0" spc="132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300" i="1" kern="0" spc="-15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调</a:t>
            </a:r>
            <a:r>
              <a:rPr lang="en-US" altLang="zh-CN" sz="2300" i="1" kern="0" spc="0" baseline="0" noProof="0" dirty="0" smtClean="0">
                <a:solidFill>
                  <a:srgbClr val="80808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用者保存</a:t>
            </a:r>
          </a:p>
          <a:p>
            <a:pPr marL="0" marR="2970061" indent="223520" eaLnBrk="0">
              <a:lnSpc>
                <a:spcPct val="135658"/>
              </a:lnSpc>
            </a:pPr>
            <a:r>
              <a:rPr lang="en-US" altLang="zh-CN" sz="2150" i="1" kern="0" spc="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183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mult(x,x)</a:t>
            </a:r>
            <a:r>
              <a:rPr baseline="0" lang="en-US" altLang="zh-CN" sz="21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1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180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call</a:t>
            </a:r>
            <a:r>
              <a:rPr baseline="0" lang="en-US" altLang="zh-CN" sz="2150" kern="0" spc="180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mult</a:t>
            </a:r>
            <a:r>
              <a:rPr baseline="0" lang="en-US" altLang="zh-CN" sz="21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1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restore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</a:t>
            </a:r>
          </a:p>
          <a:p>
            <a:pPr marL="0" marR="2618737" indent="223520" eaLnBrk="0">
              <a:lnSpc>
                <a:spcPct val="135658"/>
              </a:lnSpc>
            </a:pPr>
            <a:r>
              <a:rPr lang="en-US" altLang="zh-CN" sz="2150" i="1" kern="0" spc="4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215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415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mult()+</a:t>
            </a:r>
            <a:r>
              <a:rPr lang="en-US" altLang="zh-CN" sz="2150" i="1" kern="0" spc="41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y</a:t>
            </a:r>
            <a:r>
              <a:rPr baseline="0" lang="en-US" altLang="zh-CN" sz="2150" kern="0" spc="0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en-US" altLang="zh-CN" dirty="0" smtClean="0" sz="2150" kern="0">
                <a:latin typeface="Courier New" pitchFamily="49" charset="0"/>
                <a:ea typeface="Courier New" pitchFamily="49" charset="0"/>
                <a:cs typeface="Courier New" pitchFamily="49" charset="0"/>
              </a:rPr>
            </a:b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addr</a:t>
            </a:r>
          </a:p>
          <a:p>
            <a:pPr marL="223520" marR="0" indent="0" eaLnBrk="0">
              <a:lnSpc>
                <a:spcPct val="101550"/>
              </a:lnSpc>
              <a:spcAft>
                <a:spcPts val="141"/>
              </a:spcAft>
            </a:pP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#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restore</a:t>
            </a:r>
            <a:r>
              <a:rPr baseline="0" lang="en-US" altLang="zh-CN" sz="2150" kern="0" spc="-15" b="1" i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i="1" kern="0" spc="0" baseline="0" b="1" noProof="0" dirty="0" smtClean="0">
                <a:solidFill>
                  <a:srgbClr val="8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stack</a:t>
            </a:r>
          </a:p>
        </p:txBody>
      </p:sp>
      <p:sp>
        <p:nvSpPr>
          <p:cNvPr id="1296" name="TextBox1296"/>
          <p:cNvSpPr txBox="1"/>
          <p:nvPr/>
        </p:nvSpPr>
        <p:spPr>
          <a:xfrm>
            <a:off x="579260" y="5481097"/>
            <a:ext cx="7515860" cy="1141338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435100" marR="0" indent="0" eaLnBrk="0">
              <a:lnSpc>
                <a:spcPct val="98837"/>
              </a:lnSpc>
              <a:spcAft>
                <a:spcPts val="469"/>
              </a:spcAft>
            </a:pP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jr</a:t>
            </a:r>
            <a:r>
              <a:rPr baseline="0" lang="en-US" altLang="zh-CN" sz="2150" kern="0" spc="-15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150" kern="0" spc="0" baseline="0" b="1" noProof="0" dirty="0" smtClean="0">
                <a:solidFill>
                  <a:srgbClr val="595959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$ra</a:t>
            </a:r>
          </a:p>
          <a:p>
            <a:pPr marL="224526" marR="0" indent="-224526" eaLnBrk="0" lvl="0">
              <a:lnSpc>
                <a:spcPct val="109583"/>
              </a:lnSpc>
              <a:spcAft>
                <a:spcPts val="1039"/>
              </a:spcAft>
              <a:buClr>
                <a:srgbClr val="00B050"/>
              </a:buClr>
              <a:buFont typeface="Arial" panose="34" charset="0"/>
              <a:buChar char="●"/>
            </a:pPr>
            <a:r>
              <a:rPr lang="en-US" altLang="zh-CN" sz="2000" kern="0" spc="5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</a:t>
            </a:r>
            <a:r>
              <a:rPr lang="en-US" altLang="zh-CN" sz="2000" kern="0" spc="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ult:</a:t>
            </a:r>
            <a:r>
              <a:rPr baseline="0" lang="en-US" altLang="zh-CN" sz="2000" kern="0" spc="910" b="1" noProof="0" dirty="0" smtClean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spc="100" baseline="0" b="1" noProof="0" dirty="0" smtClean="0">
                <a:solidFill>
                  <a:srgbClr val="00B05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...</a:t>
            </a:r>
          </a:p>
          <a:p>
            <a:pPr marL="228600" marR="0" indent="-228600" eaLnBrk="0" lvl="0">
              <a:lnSpc>
                <a:spcPct val="103828"/>
              </a:lnSpc>
              <a:buClr>
                <a:srgbClr val="595959"/>
              </a:buClr>
              <a:buFont typeface="Arial" panose="34" charset="0"/>
              <a:buChar char="●"/>
            </a:pPr>
            <a:r>
              <a:rPr lang="en-US" altLang="zh-CN" sz="1850" kern="0" spc="-15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注</a:t>
            </a:r>
            <a:r>
              <a:rPr lang="en-US" altLang="zh-CN" sz="1850" kern="0" spc="0" baseline="0" noProof="0" dirty="0" smtClean="0">
                <a:solidFill>
                  <a:srgbClr val="595959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意：除了返回地址以外，函数参数等会覆盖的变量都需要入栈</a:t>
            </a:r>
          </a:p>
        </p:txBody>
      </p:sp>
    </p:spTree>
    <p:extLst>
      <p:ext uri="{D8A2499A-FE7A-424C-855B-1402F20FB813}"/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52"/>
          <p:cNvSpPr txBox="1"/>
          <p:nvPr/>
        </p:nvSpPr>
        <p:spPr>
          <a:xfrm>
            <a:off x="1334770" y="312041"/>
            <a:ext cx="9313698" cy="54072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4125" kern="0" spc="0" baseline="1697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指令</a:t>
            </a:r>
            <a:r>
              <a:rPr baseline="16970" lang="en-US" altLang="zh-CN" sz="4125" kern="0" spc="-2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3550" kern="0" spc="0" baseline="0" b="1" noProof="0" dirty="0" smtClean="0">
                <a:solidFill>
                  <a:srgbClr val="FF33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Hardware/Software</a:t>
            </a:r>
            <a:r>
              <a:rPr baseline="0" lang="en-US" altLang="zh-CN" sz="35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550" kern="0" spc="0" baseline="0" b="1" noProof="0" dirty="0" smtClean="0">
                <a:solidFill>
                  <a:srgbClr val="FF33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</a:t>
            </a:r>
          </a:p>
        </p:txBody>
      </p:sp>
      <p:sp>
        <p:nvSpPr>
          <p:cNvPr id="53" name="VectorPath 53"/>
          <p:cNvSpPr/>
          <p:nvPr/>
        </p:nvSpPr>
        <p:spPr>
          <a:xfrm>
            <a:off x="403860" y="4670425"/>
            <a:ext cx="3898900" cy="57150"/>
          </a:xfrm>
          <a:custGeom>
            <a:rect l="l" t="t" r="r" b="b"/>
            <a:pathLst>
              <a:path w="3898900" h="57150">
                <a:moveTo>
                  <a:pt x="0" y="0"/>
                </a:moveTo>
                <a:lnTo>
                  <a:pt x="3898900" y="0"/>
                </a:lnTo>
                <a:lnTo>
                  <a:pt x="3898900" y="57150"/>
                </a:lnTo>
                <a:lnTo>
                  <a:pt x="0" y="57150"/>
                </a:lnTo>
                <a:lnTo>
                  <a:pt x="0" y="0"/>
                </a:lnTo>
              </a:path>
            </a:pathLst>
          </a:custGeom>
          <a:solidFill>
            <a:srgbClr val="008000">
              <a:alpha val="100000"/>
            </a:srgbClr>
          </a:solidFill>
        </p:spPr>
      </p:sp>
      <p:grpSp>
        <p:nvGrpSpPr>
          <p:cNvPr id="54" name="Combination 54"/>
          <p:cNvGrpSpPr/>
          <p:nvPr/>
        </p:nvGrpSpPr>
        <p:grpSpPr>
          <a:xfrm>
            <a:off x="318" y="318"/>
            <a:ext cx="10153332" cy="5320983"/>
            <a:chOff x="318" y="318"/>
            <a:chExt cx="10153332" cy="5320983"/>
          </a:xfrm>
        </p:grpSpPr>
        <p:sp>
          <p:nvSpPr>
            <p:cNvPr id="55" name="VectorPath 55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56" name="VectorPath 56"/>
            <p:cNvSpPr/>
            <p:nvPr/>
          </p:nvSpPr>
          <p:spPr>
            <a:xfrm>
              <a:off x="626110" y="3276600"/>
              <a:ext cx="114300" cy="1384300"/>
            </a:xfrm>
            <a:custGeom>
              <a:rect l="l" t="t" r="r" b="b"/>
              <a:pathLst>
                <a:path w="114300" h="1384300">
                  <a:moveTo>
                    <a:pt x="114300" y="114300"/>
                  </a:moveTo>
                  <a:lnTo>
                    <a:pt x="76200" y="114300"/>
                  </a:lnTo>
                  <a:lnTo>
                    <a:pt x="76200" y="1384300"/>
                  </a:lnTo>
                  <a:lnTo>
                    <a:pt x="38100" y="1384300"/>
                  </a:lnTo>
                  <a:lnTo>
                    <a:pt x="38100" y="114300"/>
                  </a:lnTo>
                  <a:lnTo>
                    <a:pt x="0" y="114300"/>
                  </a:lnTo>
                  <a:lnTo>
                    <a:pt x="57150" y="0"/>
                  </a:lnTo>
                </a:path>
              </a:pathLst>
            </a:custGeom>
            <a:solidFill>
              <a:srgbClr val="008000">
                <a:alpha val="100000"/>
              </a:srgbClr>
            </a:solidFill>
          </p:spPr>
        </p:sp>
        <p:sp>
          <p:nvSpPr>
            <p:cNvPr id="57" name="VectorPath 57"/>
            <p:cNvSpPr/>
            <p:nvPr/>
          </p:nvSpPr>
          <p:spPr>
            <a:xfrm>
              <a:off x="626110" y="4711700"/>
              <a:ext cx="114300" cy="609600"/>
            </a:xfrm>
            <a:custGeom>
              <a:rect l="l" t="t" r="r" b="b"/>
              <a:pathLst>
                <a:path w="114300" h="609600">
                  <a:moveTo>
                    <a:pt x="76200" y="495300"/>
                  </a:moveTo>
                  <a:lnTo>
                    <a:pt x="114300" y="495300"/>
                  </a:lnTo>
                  <a:lnTo>
                    <a:pt x="57150" y="609600"/>
                  </a:lnTo>
                  <a:lnTo>
                    <a:pt x="0" y="495300"/>
                  </a:lnTo>
                  <a:lnTo>
                    <a:pt x="38100" y="495300"/>
                  </a:lnTo>
                  <a:lnTo>
                    <a:pt x="38100" y="0"/>
                  </a:lnTo>
                  <a:lnTo>
                    <a:pt x="76200" y="0"/>
                  </a:lnTo>
                </a:path>
              </a:pathLst>
            </a:custGeom>
            <a:solidFill>
              <a:srgbClr val="008000">
                <a:alpha val="100000"/>
              </a:srgbClr>
            </a:solidFill>
          </p:spPr>
        </p:sp>
        <p:sp>
          <p:nvSpPr>
            <p:cNvPr id="58" name="VectorPath 58"/>
            <p:cNvSpPr/>
            <p:nvPr/>
          </p:nvSpPr>
          <p:spPr>
            <a:xfrm>
              <a:off x="3177540" y="1091184"/>
              <a:ext cx="4610100" cy="3963924"/>
            </a:xfrm>
            <a:custGeom>
              <a:rect l="l" t="t" r="r" b="b"/>
              <a:pathLst>
                <a:path w="4610100" h="3963924">
                  <a:moveTo>
                    <a:pt x="0" y="0"/>
                  </a:moveTo>
                  <a:lnTo>
                    <a:pt x="4610100" y="0"/>
                  </a:lnTo>
                  <a:lnTo>
                    <a:pt x="4610100" y="3963924"/>
                  </a:lnTo>
                  <a:lnTo>
                    <a:pt x="0" y="3963924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59" name="VectorPath 59"/>
            <p:cNvSpPr/>
            <p:nvPr/>
          </p:nvSpPr>
          <p:spPr>
            <a:xfrm>
              <a:off x="3037332" y="915924"/>
              <a:ext cx="3075432" cy="1194816"/>
            </a:xfrm>
            <a:custGeom>
              <a:rect l="l" t="t" r="r" b="b"/>
              <a:pathLst>
                <a:path w="3075432" h="1194816">
                  <a:moveTo>
                    <a:pt x="0" y="0"/>
                  </a:moveTo>
                  <a:lnTo>
                    <a:pt x="3075432" y="0"/>
                  </a:lnTo>
                  <a:lnTo>
                    <a:pt x="3075432" y="1194816"/>
                  </a:lnTo>
                  <a:lnTo>
                    <a:pt x="0" y="1194816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0" name="VectorPath 60"/>
            <p:cNvSpPr/>
            <p:nvPr/>
          </p:nvSpPr>
          <p:spPr>
            <a:xfrm>
              <a:off x="3017520" y="2519172"/>
              <a:ext cx="4896613" cy="1298448"/>
            </a:xfrm>
            <a:custGeom>
              <a:rect l="l" t="t" r="r" b="b"/>
              <a:pathLst>
                <a:path w="4896613" h="1298448">
                  <a:moveTo>
                    <a:pt x="0" y="0"/>
                  </a:moveTo>
                  <a:lnTo>
                    <a:pt x="4896613" y="0"/>
                  </a:lnTo>
                  <a:lnTo>
                    <a:pt x="4896613" y="1298448"/>
                  </a:lnTo>
                  <a:lnTo>
                    <a:pt x="0" y="1298448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1" name="VectorPath 61"/>
            <p:cNvSpPr/>
            <p:nvPr/>
          </p:nvSpPr>
          <p:spPr>
            <a:xfrm>
              <a:off x="3154680" y="3887724"/>
              <a:ext cx="5372101" cy="1068324"/>
            </a:xfrm>
            <a:custGeom>
              <a:rect l="l" t="t" r="r" b="b"/>
              <a:pathLst>
                <a:path w="5372101" h="1068324">
                  <a:moveTo>
                    <a:pt x="0" y="0"/>
                  </a:moveTo>
                  <a:lnTo>
                    <a:pt x="5372101" y="0"/>
                  </a:lnTo>
                  <a:lnTo>
                    <a:pt x="5372101" y="1068324"/>
                  </a:lnTo>
                  <a:lnTo>
                    <a:pt x="0" y="1068324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</p:sp>
        <p:sp>
          <p:nvSpPr>
            <p:cNvPr id="62" name="VectorPath 62"/>
            <p:cNvSpPr/>
            <p:nvPr/>
          </p:nvSpPr>
          <p:spPr>
            <a:xfrm>
              <a:off x="9251950" y="825500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3" name="VectorPath 63"/>
            <p:cNvSpPr/>
            <p:nvPr/>
          </p:nvSpPr>
          <p:spPr>
            <a:xfrm>
              <a:off x="9251950" y="1143000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4" name="VectorPath 64"/>
            <p:cNvSpPr/>
            <p:nvPr/>
          </p:nvSpPr>
          <p:spPr>
            <a:xfrm>
              <a:off x="9251950" y="1462088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5" name="VectorPath 65"/>
            <p:cNvSpPr/>
            <p:nvPr/>
          </p:nvSpPr>
          <p:spPr>
            <a:xfrm>
              <a:off x="9251950" y="1781175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6" name="VectorPath 66"/>
            <p:cNvSpPr/>
            <p:nvPr/>
          </p:nvSpPr>
          <p:spPr>
            <a:xfrm>
              <a:off x="9251950" y="2100263"/>
              <a:ext cx="901700" cy="333375"/>
            </a:xfrm>
            <a:custGeom>
              <a:rect l="l" t="t" r="r" b="b"/>
              <a:pathLst>
                <a:path w="901700" h="333375">
                  <a:moveTo>
                    <a:pt x="901700" y="333375"/>
                  </a:moveTo>
                  <a:lnTo>
                    <a:pt x="0" y="333375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20675"/>
                  </a:lnTo>
                  <a:lnTo>
                    <a:pt x="889000" y="320675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7" name="VectorPath 67"/>
            <p:cNvSpPr/>
            <p:nvPr/>
          </p:nvSpPr>
          <p:spPr>
            <a:xfrm>
              <a:off x="9242426" y="2409825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8" name="VectorPath 68"/>
            <p:cNvSpPr/>
            <p:nvPr/>
          </p:nvSpPr>
          <p:spPr>
            <a:xfrm>
              <a:off x="9242426" y="2728913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69" name="VectorPath 69"/>
            <p:cNvSpPr/>
            <p:nvPr/>
          </p:nvSpPr>
          <p:spPr>
            <a:xfrm>
              <a:off x="9242426" y="3048000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70" name="VectorPath 70"/>
            <p:cNvSpPr/>
            <p:nvPr/>
          </p:nvSpPr>
          <p:spPr>
            <a:xfrm>
              <a:off x="9242426" y="3367088"/>
              <a:ext cx="901700" cy="331788"/>
            </a:xfrm>
            <a:custGeom>
              <a:rect l="l" t="t" r="r" b="b"/>
              <a:pathLst>
                <a:path w="901700" h="331788">
                  <a:moveTo>
                    <a:pt x="901700" y="331788"/>
                  </a:moveTo>
                  <a:lnTo>
                    <a:pt x="0" y="331788"/>
                  </a:lnTo>
                  <a:lnTo>
                    <a:pt x="0" y="0"/>
                  </a:lnTo>
                  <a:lnTo>
                    <a:pt x="901700" y="0"/>
                  </a:lnTo>
                  <a:moveTo>
                    <a:pt x="12700" y="12700"/>
                  </a:moveTo>
                  <a:lnTo>
                    <a:pt x="12700" y="319088"/>
                  </a:lnTo>
                  <a:lnTo>
                    <a:pt x="889000" y="319088"/>
                  </a:lnTo>
                  <a:lnTo>
                    <a:pt x="889000" y="12700"/>
                  </a:lnTo>
                </a:path>
              </a:pathLst>
            </a:custGeom>
            <a:solidFill>
              <a:srgbClr val="3247B9">
                <a:alpha val="100000"/>
              </a:srgbClr>
            </a:solidFill>
          </p:spPr>
        </p:sp>
        <p:sp>
          <p:nvSpPr>
            <p:cNvPr id="71" name="VectorPath 71"/>
            <p:cNvSpPr/>
            <p:nvPr/>
          </p:nvSpPr>
          <p:spPr>
            <a:xfrm>
              <a:off x="502730" y="363868"/>
              <a:ext cx="510489" cy="555244"/>
            </a:xfrm>
            <a:custGeom>
              <a:rect l="l" t="t" r="r" b="b"/>
              <a:pathLst>
                <a:path w="510489" h="555244">
                  <a:moveTo>
                    <a:pt x="319405" y="0"/>
                  </a:moveTo>
                  <a:lnTo>
                    <a:pt x="510489" y="2858"/>
                  </a:lnTo>
                  <a:lnTo>
                    <a:pt x="191567" y="555244"/>
                  </a:lnTo>
                  <a:lnTo>
                    <a:pt x="0" y="553238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72" name="TextBox72"/>
          <p:cNvSpPr txBox="1"/>
          <p:nvPr/>
        </p:nvSpPr>
        <p:spPr>
          <a:xfrm>
            <a:off x="3037840" y="1279650"/>
            <a:ext cx="2897505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00"/>
              </a:lnSpc>
            </a:pP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a[i+1]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a[i]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（</a:t>
            </a:r>
            <a:r>
              <a:rPr lang="en-US" altLang="zh-CN" sz="23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</a:t>
            </a:r>
            <a:r>
              <a:rPr lang="en-US" altLang="zh-CN" sz="23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型）</a:t>
            </a:r>
          </a:p>
        </p:txBody>
      </p:sp>
      <p:sp>
        <p:nvSpPr>
          <p:cNvPr id="73" name="TextBox73"/>
          <p:cNvSpPr txBox="1"/>
          <p:nvPr/>
        </p:nvSpPr>
        <p:spPr>
          <a:xfrm>
            <a:off x="9571990" y="1191942"/>
            <a:ext cx="1746224" cy="29399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2660"/>
              </a:lnSpc>
            </a:pPr>
            <a:r>
              <a:rPr lang="en-US" altLang="zh-CN" sz="2100" kern="0" spc="80" baseline="2381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100" kern="0" spc="75" baseline="2381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</a:t>
            </a:r>
            <a:r>
              <a:rPr lang="en-US" altLang="zh-CN" sz="2100" kern="0" spc="60" baseline="2381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2100" kern="0" spc="50" baseline="2381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]</a:t>
            </a:r>
            <a:r>
              <a:rPr baseline="23810" lang="en-US" altLang="zh-CN" sz="2100" kern="0" spc="42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存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储地址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74" name="TextBox74"/>
          <p:cNvSpPr txBox="1"/>
          <p:nvPr/>
        </p:nvSpPr>
        <p:spPr>
          <a:xfrm>
            <a:off x="487408" y="2645119"/>
            <a:ext cx="304633" cy="560199"/>
          </a:xfrm>
          <a:prstGeom prst="rect">
            <a:avLst/>
          </a:prstGeom>
          <a:noFill/>
        </p:spPr>
        <p:txBody>
          <a:bodyPr vert="eaVert"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软</a:t>
            </a:r>
            <a:r>
              <a:rPr lang="en-US" altLang="zh-CN" sz="2000" kern="0" spc="0" baseline="0" noProof="0" dirty="0" smtClean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件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3017520" y="2517265"/>
            <a:ext cx="1710588" cy="72370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1063"/>
              </a:lnSpc>
            </a:pP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lw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$8,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0($2)</a:t>
            </a:r>
            <a:r>
              <a:rPr baseline="0" lang="en-US" altLang="zh-CN" sz="2350" kern="0" spc="0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sw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$8,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4($2)</a:t>
            </a:r>
          </a:p>
        </p:txBody>
      </p:sp>
      <p:sp>
        <p:nvSpPr>
          <p:cNvPr id="76" name="TextBox76"/>
          <p:cNvSpPr txBox="1"/>
          <p:nvPr/>
        </p:nvSpPr>
        <p:spPr>
          <a:xfrm>
            <a:off x="5065395" y="2517265"/>
            <a:ext cx="2734946" cy="372130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900"/>
              </a:lnSpc>
            </a:pPr>
            <a:r>
              <a:rPr lang="en-US" altLang="zh-CN" sz="2350" kern="0" spc="0" baseline="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//$8,8</a:t>
            </a:r>
            <a:r>
              <a:rPr lang="en-US" altLang="zh-CN" sz="2350" kern="0" spc="0" baseline="0" noProof="0" dirty="0" smtClean="0">
                <a:solidFill>
                  <a:srgbClr val="9F031B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号寄存器</a:t>
            </a:r>
            <a:r>
              <a:rPr baseline="0" lang="en-US" altLang="zh-CN" sz="2350" kern="0" spc="-125" noProof="0" dirty="0" smtClean="0">
                <a:latin typeface="SimSun" pitchFamily="2" charset="0"/>
                <a:ea typeface="SimSun" pitchFamily="2" charset="0"/>
                <a:cs typeface="SimSun" pitchFamily="2" charset="0"/>
              </a:rPr>
              <a:t> </a:t>
            </a:r>
            <a:r>
              <a:rPr lang="en-US" altLang="zh-CN" sz="2350" kern="0" spc="0" baseline="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$2=x</a:t>
            </a:r>
          </a:p>
        </p:txBody>
      </p:sp>
      <p:sp>
        <p:nvSpPr>
          <p:cNvPr id="77" name="TextBox77"/>
          <p:cNvSpPr txBox="1"/>
          <p:nvPr/>
        </p:nvSpPr>
        <p:spPr>
          <a:xfrm>
            <a:off x="4897120" y="2883025"/>
            <a:ext cx="2774823" cy="3579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//load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store</a:t>
            </a:r>
            <a:r>
              <a:rPr baseline="0" lang="en-US" altLang="zh-CN" sz="23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50" kern="0" spc="0" baseline="0" b="1" noProof="0" dirty="0" smtClean="0">
                <a:solidFill>
                  <a:srgbClr val="6C5EDE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78" name="TextBox78"/>
          <p:cNvSpPr txBox="1"/>
          <p:nvPr/>
        </p:nvSpPr>
        <p:spPr>
          <a:xfrm>
            <a:off x="9474200" y="2458768"/>
            <a:ext cx="438294" cy="21324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400" kern="0" spc="-15" baseline="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400" kern="0" spc="0" baseline="0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[i+1]</a:t>
            </a:r>
          </a:p>
        </p:txBody>
      </p:sp>
      <p:sp>
        <p:nvSpPr>
          <p:cNvPr id="79" name="TextBox79"/>
          <p:cNvSpPr txBox="1"/>
          <p:nvPr/>
        </p:nvSpPr>
        <p:spPr>
          <a:xfrm>
            <a:off x="10203614" y="2460596"/>
            <a:ext cx="408305" cy="26655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175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75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+4</a:t>
            </a:r>
          </a:p>
        </p:txBody>
      </p:sp>
      <p:sp>
        <p:nvSpPr>
          <p:cNvPr id="80" name="TextBox80"/>
          <p:cNvSpPr txBox="1"/>
          <p:nvPr/>
        </p:nvSpPr>
        <p:spPr>
          <a:xfrm>
            <a:off x="3154680" y="3880598"/>
            <a:ext cx="4946623" cy="609433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  <a:spcAft>
                <a:spcPts val="1"/>
              </a:spcAft>
            </a:pPr>
            <a:r>
              <a:rPr lang="en-US" altLang="zh-CN" sz="2000" kern="0" spc="0" baseline="0" b="1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9F031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1111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1010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1111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0000</a:t>
            </a:r>
            <a:r>
              <a:rPr baseline="0" lang="en-US" altLang="zh-CN" sz="2000" kern="0" spc="-7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b="1" noProof="0" dirty="0" smtClean="0">
                <a:solidFill>
                  <a:srgbClr val="ED161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0100</a:t>
            </a:r>
          </a:p>
        </p:txBody>
      </p:sp>
      <p:sp>
        <p:nvSpPr>
          <p:cNvPr id="81" name="VectorPath 81"/>
          <p:cNvSpPr/>
          <p:nvPr/>
        </p:nvSpPr>
        <p:spPr>
          <a:xfrm>
            <a:off x="3071495" y="3565525"/>
            <a:ext cx="7297420" cy="1597660"/>
          </a:xfrm>
          <a:custGeom>
            <a:rect l="l" t="t" r="r" b="b"/>
            <a:pathLst>
              <a:path w="7297420" h="1597660">
                <a:moveTo>
                  <a:pt x="7297420" y="1597660"/>
                </a:moveTo>
                <a:lnTo>
                  <a:pt x="0" y="1597660"/>
                </a:lnTo>
                <a:lnTo>
                  <a:pt x="0" y="0"/>
                </a:lnTo>
                <a:lnTo>
                  <a:pt x="7297420" y="0"/>
                </a:lnTo>
                <a:moveTo>
                  <a:pt x="12700" y="12700"/>
                </a:moveTo>
                <a:lnTo>
                  <a:pt x="12700" y="1584960"/>
                </a:lnTo>
                <a:lnTo>
                  <a:pt x="7284720" y="1584960"/>
                </a:lnTo>
                <a:lnTo>
                  <a:pt x="7284720" y="12700"/>
                </a:lnTo>
              </a:path>
            </a:pathLst>
          </a:custGeom>
          <a:solidFill>
            <a:srgbClr val="C00000">
              <a:alpha val="100000"/>
            </a:srgbClr>
          </a:solidFill>
        </p:spPr>
      </p:sp>
      <p:sp>
        <p:nvSpPr>
          <p:cNvPr id="82" name="TextBox82"/>
          <p:cNvSpPr txBox="1"/>
          <p:nvPr/>
        </p:nvSpPr>
        <p:spPr>
          <a:xfrm>
            <a:off x="8429626" y="3769155"/>
            <a:ext cx="723495" cy="621506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1979"/>
              </a:lnSpc>
            </a:pPr>
            <a:r>
              <a:rPr lang="en-US" altLang="zh-CN" sz="2000" kern="0" spc="-12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  <a:r>
              <a:rPr lang="en-US" altLang="zh-CN" sz="2000" kern="0" spc="-75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baseline="0"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65" baseline="0" noProof="0" dirty="0" smtClean="0">
                <a:solidFill>
                  <a:srgbClr val="00206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</a:t>
            </a:r>
            <a:r>
              <a:rPr lang="en-US" altLang="zh-CN" sz="2000" kern="0" spc="-4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3" name="TextBox83"/>
          <p:cNvSpPr txBox="1"/>
          <p:nvPr/>
        </p:nvSpPr>
        <p:spPr>
          <a:xfrm>
            <a:off x="487408" y="5410544"/>
            <a:ext cx="304633" cy="560199"/>
          </a:xfrm>
          <a:prstGeom prst="rect">
            <a:avLst/>
          </a:prstGeom>
          <a:noFill/>
        </p:spPr>
        <p:txBody>
          <a:bodyPr vert="eaVert"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2000" kern="0" spc="-15" baseline="0" noProof="0" dirty="0" smtClean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硬</a:t>
            </a:r>
            <a:r>
              <a:rPr lang="en-US" altLang="zh-CN" sz="2000" kern="0" spc="0" baseline="0" noProof="0" dirty="0" smtClean="0">
                <a:solidFill>
                  <a:srgbClr val="008000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件</a:t>
            </a:r>
          </a:p>
        </p:txBody>
      </p:sp>
      <p:sp>
        <p:nvSpPr>
          <p:cNvPr id="84" name="TextBox84"/>
          <p:cNvSpPr txBox="1"/>
          <p:nvPr/>
        </p:nvSpPr>
        <p:spPr>
          <a:xfrm>
            <a:off x="2841943" y="5230872"/>
            <a:ext cx="5570703" cy="144384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3571"/>
              </a:lnSpc>
              <a:spcAft>
                <a:spcPts val="629"/>
              </a:spcAft>
            </a:pP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  <a:r>
              <a:rPr baseline="0" lang="en-US" altLang="zh-CN" sz="17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baseline="0" lang="en-US" altLang="zh-CN" sz="1750" kern="0" spc="-15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EXTop=1,ALUSelA=1,ALUSelB=11,ALUop=MOV</a:t>
            </a:r>
            <a:r>
              <a:rPr baseline="0" lang="en-US" altLang="zh-CN" sz="1750" kern="0" spc="0" b="1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50" kern="0" spc="3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50" kern="0" spc="25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orD=1,Read,MemtoReg=1,RegWr=1</a:t>
            </a:r>
            <a:r>
              <a:rPr lang="en-US" altLang="zh-CN" sz="1750" kern="0" spc="1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1750" kern="0" spc="2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1750" kern="0" spc="15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</a:t>
            </a:r>
            <a:r>
              <a:rPr lang="en-US" altLang="zh-CN" sz="1750" kern="0" spc="1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1750" kern="0" spc="0" baseline="0" b="1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</a:t>
            </a:r>
          </a:p>
          <a:p>
            <a:pPr marL="1400492" marR="0" indent="0" eaLnBrk="0">
              <a:lnSpc>
                <a:spcPct val="98095"/>
              </a:lnSpc>
              <a:spcAft>
                <a:spcPts val="61"/>
              </a:spcAft>
            </a:pPr>
            <a:r>
              <a:rPr lang="en-US" altLang="zh-CN" sz="1750" kern="0" spc="-15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1750" kern="0" spc="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em:memory</a:t>
            </a:r>
          </a:p>
          <a:p>
            <a:pPr marL="2200592" marR="2165338" indent="-266700" eaLnBrk="0">
              <a:lnSpc>
                <a:spcPct val="101428"/>
              </a:lnSpc>
            </a:pPr>
            <a:r>
              <a:rPr lang="en-US" altLang="zh-CN" sz="1750" kern="0" spc="10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</a:t>
            </a:r>
            <a:r>
              <a:rPr lang="en-US" altLang="zh-CN" sz="1750" kern="0" spc="85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baseline="0" lang="en-US" altLang="zh-CN" sz="17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dirty="0" smtClean="0" sz="1750" kern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750" kern="0" spc="-15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750" kern="0" spc="0" baseline="0" noProof="0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eg:Rgister</a:t>
            </a:r>
          </a:p>
        </p:txBody>
      </p:sp>
      <p:pic>
        <p:nvPicPr>
          <p:cNvPr id="85" name="47EDC0C6-BC94-4468-5117-A98E881682CE"/>
          <p:cNvPicPr>
            <a:picLocks noChangeAspect="1"/>
          </p:cNvPicPr>
          <p:nvPr/>
        </p:nvPicPr>
        <p:blipFill>
          <a:blip r:embed="rId2" cstate="print">
            <a:extLst>
              <a:ext uri="{16CB0D5F-5B96-4DBC-D401-C6A6474408DA}"/>
            </a:extLst>
          </a:blip>
          <a:srcRect/>
          <a:stretch>
            <a:fillRect/>
          </a:stretch>
        </p:blipFill>
        <p:spPr>
          <a:xfrm>
            <a:off x="905256" y="944880"/>
            <a:ext cx="2135124" cy="5251704"/>
          </a:xfrm>
          <a:prstGeom prst="rect">
            <a:avLst/>
          </a:prstGeom>
        </p:spPr>
      </p:pic>
      <p:pic>
        <p:nvPicPr>
          <p:cNvPr id="86" name="A20D77CC-36A6-42BC-8299-0BD038E32B13"/>
          <p:cNvPicPr>
            <a:picLocks noChangeAspect="1"/>
          </p:cNvPicPr>
          <p:nvPr/>
        </p:nvPicPr>
        <p:blipFill>
          <a:blip r:embed="rId3" cstate="print">
            <a:extLst>
              <a:ext uri="{6591E932-3C2D-4CB5-28A7-08CB7BDD5C78}"/>
            </a:extLst>
          </a:blip>
          <a:srcRect/>
          <a:stretch>
            <a:fillRect/>
          </a:stretch>
        </p:blipFill>
        <p:spPr>
          <a:xfrm>
            <a:off x="8877936" y="898525"/>
            <a:ext cx="1619250" cy="885825"/>
          </a:xfrm>
          <a:prstGeom prst="rect">
            <a:avLst/>
          </a:prstGeom>
        </p:spPr>
      </p:pic>
    </p:spTree>
    <p:extLst>
      <p:ext uri="{A9E18265-4281-4019-2F31-93FADAD398A3}"/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47CD21B9-A4A0-4D4F-65EA-09F1CEEC69D4"/>
          <p:cNvPicPr>
            <a:picLocks noChangeAspect="1"/>
          </p:cNvPicPr>
          <p:nvPr/>
        </p:nvPicPr>
        <p:blipFill>
          <a:blip r:embed="rId2" cstate="print">
            <a:extLst>
              <a:ext uri="{E5DB3178-00CA-493B-F767-E89331D57417}"/>
            </a:extLst>
          </a:blip>
          <a:srcRect/>
          <a:stretch>
            <a:fillRect/>
          </a:stretch>
        </p:blipFill>
        <p:spPr>
          <a:xfrm>
            <a:off x="572059" y="930199"/>
            <a:ext cx="5219700" cy="5229225"/>
          </a:xfrm>
          <a:prstGeom prst="rect">
            <a:avLst/>
          </a:prstGeom>
        </p:spPr>
      </p:pic>
      <p:pic>
        <p:nvPicPr>
          <p:cNvPr id="88" name="F0AC2186-1DC9-4C86-7CFD-5B435D751B4C"/>
          <p:cNvPicPr>
            <a:picLocks noChangeAspect="1"/>
          </p:cNvPicPr>
          <p:nvPr/>
        </p:nvPicPr>
        <p:blipFill>
          <a:blip r:embed="rId3" cstate="print">
            <a:extLst>
              <a:ext uri="{0B9D5173-7C90-4010-0F2F-0E4A836E6AA1}"/>
            </a:extLst>
          </a:blip>
          <a:srcRect/>
          <a:stretch>
            <a:fillRect/>
          </a:stretch>
        </p:blipFill>
        <p:spPr>
          <a:xfrm>
            <a:off x="1422959" y="1781099"/>
            <a:ext cx="3524250" cy="3524250"/>
          </a:xfrm>
          <a:prstGeom prst="rect">
            <a:avLst/>
          </a:prstGeom>
        </p:spPr>
      </p:pic>
      <p:pic>
        <p:nvPicPr>
          <p:cNvPr id="89" name="26CE11B9-7C67-454A-79FE-A38032DADAE4"/>
          <p:cNvPicPr>
            <a:picLocks noChangeAspect="1"/>
          </p:cNvPicPr>
          <p:nvPr/>
        </p:nvPicPr>
        <p:blipFill>
          <a:blip r:embed="rId4" cstate="print">
            <a:extLst>
              <a:ext uri="{F0DD60C0-CE5E-49E7-BD50-B6DA975A8C20}"/>
            </a:extLst>
          </a:blip>
          <a:srcRect/>
          <a:stretch>
            <a:fillRect/>
          </a:stretch>
        </p:blipFill>
        <p:spPr>
          <a:xfrm>
            <a:off x="3115170" y="621525"/>
            <a:ext cx="2895600" cy="5791200"/>
          </a:xfrm>
          <a:prstGeom prst="rect">
            <a:avLst/>
          </a:prstGeom>
        </p:spPr>
      </p:pic>
      <p:sp>
        <p:nvSpPr>
          <p:cNvPr id="90" name="TextBox90"/>
          <p:cNvSpPr txBox="1"/>
          <p:nvPr/>
        </p:nvSpPr>
        <p:spPr>
          <a:xfrm>
            <a:off x="2622550" y="3040264"/>
            <a:ext cx="1036447" cy="906284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100000"/>
              </a:lnSpc>
            </a:pPr>
            <a:r>
              <a:rPr lang="en-US" altLang="zh-CN" sz="5950" kern="0" spc="-15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5950" kern="0" spc="0" baseline="0" b="1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1" name="VectorPath 91"/>
          <p:cNvSpPr/>
          <p:nvPr/>
        </p:nvSpPr>
        <p:spPr>
          <a:xfrm>
            <a:off x="8945880" y="0"/>
            <a:ext cx="3246120" cy="860425"/>
          </a:xfrm>
          <a:custGeom>
            <a:rect l="l" t="t" r="r" b="b"/>
            <a:pathLst>
              <a:path w="3246120" h="860425">
                <a:moveTo>
                  <a:pt x="191135" y="860425"/>
                </a:moveTo>
                <a:lnTo>
                  <a:pt x="3246120" y="860425"/>
                </a:lnTo>
                <a:lnTo>
                  <a:pt x="3246120" y="0"/>
                </a:lnTo>
                <a:lnTo>
                  <a:pt x="0" y="0"/>
                </a:lnTo>
                <a:lnTo>
                  <a:pt x="0" y="669290"/>
                </a:lnTo>
                <a:cubicBezTo>
                  <a:pt x="0" y="774700"/>
                  <a:pt x="85724" y="860425"/>
                  <a:pt x="191135" y="860425"/>
                </a:cubicBezTo>
              </a:path>
            </a:pathLst>
          </a:custGeom>
          <a:solidFill>
            <a:srgbClr val="4864FC">
              <a:alpha val="100000"/>
            </a:srgbClr>
          </a:solidFill>
        </p:spPr>
      </p:sp>
      <p:sp>
        <p:nvSpPr>
          <p:cNvPr id="92" name="TextBox92"/>
          <p:cNvSpPr txBox="1"/>
          <p:nvPr/>
        </p:nvSpPr>
        <p:spPr>
          <a:xfrm>
            <a:off x="6824345" y="0"/>
            <a:ext cx="5367655" cy="3691345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4000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74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4750" kern="0" spc="-15" baseline="0" b="1" u="sng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</a:t>
            </a:r>
            <a:r>
              <a:rPr lang="en-US" altLang="zh-CN" sz="4750" kern="0" spc="0" baseline="0" b="1" u="sng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令系统</a:t>
            </a:r>
            <a:r>
              <a:rPr lang="en-US" altLang="zh-CN" sz="4750" kern="0" spc="0" baseline="0" b="1" noProof="0" dirty="0" smtClean="0">
                <a:solidFill>
                  <a:srgbClr val="262626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的分类</a:t>
            </a:r>
          </a:p>
        </p:txBody>
      </p:sp>
    </p:spTree>
    <p:extLst>
      <p:ext uri="{447DAA63-250F-45EF-5143-7DA8160DC036}"/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Combination 93"/>
          <p:cNvGrpSpPr/>
          <p:nvPr/>
        </p:nvGrpSpPr>
        <p:grpSpPr>
          <a:xfrm>
            <a:off x="318" y="318"/>
            <a:ext cx="1012901" cy="987425"/>
            <a:chOff x="318" y="318"/>
            <a:chExt cx="1012901" cy="987425"/>
          </a:xfrm>
        </p:grpSpPr>
        <p:sp>
          <p:nvSpPr>
            <p:cNvPr id="94" name="VectorPath 94"/>
            <p:cNvSpPr/>
            <p:nvPr/>
          </p:nvSpPr>
          <p:spPr>
            <a:xfrm>
              <a:off x="318" y="318"/>
              <a:ext cx="384810" cy="987425"/>
            </a:xfrm>
            <a:custGeom>
              <a:rect l="l" t="t" r="r" b="b"/>
              <a:pathLst>
                <a:path w="384810" h="987425">
                  <a:moveTo>
                    <a:pt x="0" y="0"/>
                  </a:moveTo>
                  <a:lnTo>
                    <a:pt x="0" y="987425"/>
                  </a:lnTo>
                  <a:lnTo>
                    <a:pt x="162560" y="987425"/>
                  </a:lnTo>
                  <a:cubicBezTo>
                    <a:pt x="285750" y="987425"/>
                    <a:pt x="384810" y="910450"/>
                    <a:pt x="384810" y="814717"/>
                  </a:cubicBezTo>
                  <a:lnTo>
                    <a:pt x="384810" y="0"/>
                  </a:lnTo>
                  <a:lnTo>
                    <a:pt x="0" y="0"/>
                  </a:lnTo>
                </a:path>
              </a:pathLst>
            </a:custGeom>
            <a:solidFill>
              <a:srgbClr val="4864FC">
                <a:alpha val="100000"/>
              </a:srgbClr>
            </a:solidFill>
          </p:spPr>
        </p:sp>
        <p:sp>
          <p:nvSpPr>
            <p:cNvPr id="95" name="VectorPath 95"/>
            <p:cNvSpPr/>
            <p:nvPr/>
          </p:nvSpPr>
          <p:spPr>
            <a:xfrm>
              <a:off x="502730" y="363868"/>
              <a:ext cx="510489" cy="555244"/>
            </a:xfrm>
            <a:custGeom>
              <a:rect l="l" t="t" r="r" b="b"/>
              <a:pathLst>
                <a:path w="510489" h="555244">
                  <a:moveTo>
                    <a:pt x="319405" y="0"/>
                  </a:moveTo>
                  <a:lnTo>
                    <a:pt x="510489" y="2858"/>
                  </a:lnTo>
                  <a:lnTo>
                    <a:pt x="191567" y="555244"/>
                  </a:lnTo>
                  <a:lnTo>
                    <a:pt x="0" y="553238"/>
                  </a:lnTo>
                  <a:lnTo>
                    <a:pt x="319405" y="0"/>
                  </a:lnTo>
                </a:path>
              </a:pathLst>
            </a:custGeom>
            <a:solidFill>
              <a:srgbClr val="0075EA">
                <a:alpha val="100000"/>
              </a:srgbClr>
            </a:solidFill>
          </p:spPr>
        </p:sp>
      </p:grpSp>
      <p:sp>
        <p:nvSpPr>
          <p:cNvPr id="96" name="TextBox96"/>
          <p:cNvSpPr txBox="1"/>
          <p:nvPr/>
        </p:nvSpPr>
        <p:spPr>
          <a:xfrm>
            <a:off x="1230630" y="342312"/>
            <a:ext cx="9534410" cy="6684961"/>
          </a:xfrm>
          <a:prstGeom prst="rect">
            <a:avLst/>
          </a:prstGeom>
          <a:noFill/>
        </p:spPr>
        <p:txBody>
          <a:bodyPr wrap="square" lIns="0" rIns="0" bIns="0" tIns="0" rtlCol="0">
            <a:spAutoFit/>
          </a:bodyPr>
          <a:lstStyle/>
          <a:p>
            <a:pPr marL="104140" marR="0" indent="0" eaLnBrk="0">
              <a:lnSpc>
                <a:spcPct val="99242"/>
              </a:lnSpc>
              <a:spcAft>
                <a:spcPts val="979"/>
              </a:spcAft>
            </a:pPr>
            <a:r>
              <a:rPr lang="en-US" altLang="zh-CN" sz="2750" kern="0" spc="-15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指</a:t>
            </a:r>
            <a:r>
              <a:rPr lang="en-US" altLang="zh-CN" sz="2750" kern="0" spc="0" baseline="0" noProof="0" dirty="0" smtClean="0">
                <a:solidFill>
                  <a:srgbClr val="262626"/>
                </a:solidFill>
                <a:latin typeface="SimSun" pitchFamily="2" charset="0"/>
                <a:ea typeface="SimSun" pitchFamily="2" charset="0"/>
                <a:cs typeface="SimSun" pitchFamily="2" charset="0"/>
              </a:rPr>
              <a:t>令系统的分类</a:t>
            </a:r>
          </a:p>
          <a:p>
            <a:pPr marL="288290" marR="814522" indent="534670" eaLnBrk="0">
              <a:lnSpc>
                <a:spcPct val="121439"/>
              </a:lnSpc>
            </a:pPr>
            <a:r>
              <a:rPr lang="en-US" altLang="zh-CN" sz="2750" kern="0" spc="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ADD</a:t>
            </a:r>
            <a:r>
              <a:rPr baseline="0" lang="en-US" altLang="zh-CN" sz="2750" kern="0" spc="66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AX,#30H</a:t>
            </a:r>
            <a:r>
              <a:rPr baseline="0" lang="en-US" altLang="zh-CN" sz="2750" kern="0" spc="66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,</a:t>
            </a:r>
            <a:r>
              <a:rPr baseline="0" lang="en-US" altLang="zh-CN" sz="2750" kern="0" spc="66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ADD</a:t>
            </a:r>
            <a:r>
              <a:rPr baseline="0" lang="en-US" altLang="zh-CN" sz="2750" kern="0" spc="66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AX,30H,</a:t>
            </a:r>
            <a:r>
              <a:rPr baseline="0" lang="en-US" altLang="zh-CN" sz="2750" kern="0" spc="66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5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DD</a:t>
            </a:r>
            <a:r>
              <a:rPr baseline="0" lang="en-US" altLang="zh-CN" sz="2750" kern="0" spc="41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AX,@30H</a:t>
            </a:r>
            <a:r>
              <a:rPr baseline="0" lang="en-US" altLang="zh-CN" sz="2750" kern="0" spc="0" noProof="0" dirty="0" smtClean="0"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 </a:t>
            </a: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根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据操作数的来源不同</a:t>
            </a:r>
          </a:p>
          <a:p>
            <a:pPr marL="0" marR="0" indent="0" eaLnBrk="0">
              <a:lnSpc>
                <a:spcPct val="1779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00000"/>
              </a:lnSpc>
            </a:pPr>
            <a:r>
              <a:rPr lang="en-US" altLang="zh-CN" sz="2300" kern="0" spc="-15" baseline="0" b="1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300" kern="0" spc="0" baseline="0" b="1" noProof="0" dirty="0" smtClean="0">
                <a:solidFill>
                  <a:srgbClr val="00206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操作数的位置、个数以及操作数的给出方式）</a:t>
            </a:r>
          </a:p>
          <a:p>
            <a:pPr marL="0" marR="0" indent="0" eaLnBrk="0">
              <a:lnSpc>
                <a:spcPct val="14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66115" marR="0" indent="0" eaLnBrk="0">
              <a:lnSpc>
                <a:spcPct val="104090"/>
              </a:lnSpc>
              <a:spcAft>
                <a:spcPts val="1606"/>
              </a:spcAft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又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可进一步分为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276225" marR="0" indent="-276225" eaLnBrk="0" lvl="0">
              <a:lnSpc>
                <a:spcPct val="106159"/>
              </a:lnSpc>
              <a:buClr>
                <a:srgbClr val="FF0000"/>
              </a:buClr>
              <a:buFont typeface="Arial" panose="34" charset="0"/>
              <a:buChar char="●"/>
            </a:pPr>
            <a:r>
              <a:rPr lang="en-US" altLang="zh-CN" sz="2300" kern="0" spc="-15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寄</a:t>
            </a:r>
            <a:r>
              <a:rPr lang="en-US" altLang="zh-CN" sz="230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存器-存储器结构</a:t>
            </a:r>
            <a:r>
              <a:rPr lang="en-US" altLang="zh-CN" sz="230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300" kern="0" spc="0" baseline="0" noProof="0" dirty="0" smtClean="0">
                <a:solidFill>
                  <a:srgbClr val="6600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RM</a:t>
            </a:r>
            <a:r>
              <a:rPr lang="en-US" altLang="zh-CN" sz="230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结构）</a:t>
            </a:r>
          </a:p>
          <a:p>
            <a:pPr marL="0" marR="0" indent="0" eaLnBrk="0">
              <a:lnSpc>
                <a:spcPct val="147500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666115" marR="2185830" indent="737870" eaLnBrk="0">
              <a:lnSpc>
                <a:spcPct val="150000"/>
              </a:lnSpc>
              <a:spcAft>
                <a:spcPts val="81"/>
              </a:spcAft>
            </a:pP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操作数可以来自存储器</a:t>
            </a:r>
            <a:r>
              <a:rPr baseline="0" lang="en-US" altLang="zh-CN" sz="2750" kern="0" spc="-15" noProof="0" dirty="0" smtClean="0">
                <a:latin typeface="SimHei" pitchFamily="49" charset="0"/>
                <a:ea typeface="SimHei" pitchFamily="49" charset="0"/>
                <a:cs typeface="SimHei" pitchFamily="49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)ADD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AX,32H</a:t>
            </a:r>
            <a:r>
              <a:rPr baseline="0" lang="en-US" altLang="zh-CN" sz="275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300" kern="0" spc="0" baseline="0" noProof="0" dirty="0" smtClean="0">
                <a:solidFill>
                  <a:srgbClr val="FF000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寄存器-寄存器结构</a:t>
            </a:r>
            <a:r>
              <a:rPr lang="en-US" altLang="zh-CN" sz="230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（</a:t>
            </a:r>
            <a:r>
              <a:rPr lang="en-US" altLang="zh-CN" sz="2300" kern="0" spc="0" baseline="0" noProof="0" dirty="0" smtClean="0">
                <a:solidFill>
                  <a:srgbClr val="6600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RR</a:t>
            </a:r>
            <a:r>
              <a:rPr lang="en-US" altLang="zh-CN" sz="2300" kern="0" spc="0" baseline="0" noProof="0" dirty="0" smtClean="0">
                <a:solidFill>
                  <a:srgbClr val="808080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结构）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AX,BX</a:t>
            </a:r>
          </a:p>
          <a:p>
            <a:pPr marL="666115" marR="0" indent="0" eaLnBrk="0">
              <a:lnSpc>
                <a:spcPct val="103939"/>
              </a:lnSpc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所有操作数都是来自通用寄存器组</a:t>
            </a:r>
            <a:r>
              <a:rPr lang="en-US" altLang="zh-CN" sz="2300" kern="0" spc="0" baseline="0" noProof="0" dirty="0" smtClean="0">
                <a:solidFill>
                  <a:srgbClr val="6600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load-store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结构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marL="0" marR="0" indent="0" eaLnBrk="0">
              <a:lnSpc>
                <a:spcPct val="154583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76225" marR="0" indent="-276225" eaLnBrk="0" lvl="0">
              <a:lnSpc>
                <a:spcPct val="103939"/>
              </a:lnSpc>
              <a:buClr>
                <a:srgbClr val="000000"/>
              </a:buClr>
              <a:buFont typeface="Arial" panose="34" charset="0"/>
              <a:buChar char="●"/>
            </a:pPr>
            <a:r>
              <a:rPr lang="en-US" altLang="zh-CN" sz="2750" kern="0" spc="-15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只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有</a:t>
            </a:r>
            <a:r>
              <a:rPr lang="en-US" altLang="zh-CN" sz="2300" kern="0" spc="0" baseline="0" noProof="0" dirty="0" smtClean="0">
                <a:solidFill>
                  <a:srgbClr val="6600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load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指令和</a:t>
            </a:r>
            <a:r>
              <a:rPr lang="en-US" altLang="zh-CN" sz="2300" kern="0" spc="0" baseline="0" noProof="0" dirty="0" smtClean="0">
                <a:solidFill>
                  <a:srgbClr val="6600FF"/>
                </a:solidFill>
                <a:latin typeface="Microsoft YaHei" pitchFamily="34" charset="0"/>
                <a:ea typeface="Microsoft YaHei" pitchFamily="34" charset="0"/>
                <a:cs typeface="Microsoft YaHei" pitchFamily="34" charset="0"/>
              </a:rPr>
              <a:t>store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SimHei" pitchFamily="49" charset="0"/>
                <a:ea typeface="SimHei" pitchFamily="49" charset="0"/>
                <a:cs typeface="SimHei" pitchFamily="49" charset="0"/>
              </a:rPr>
              <a:t>指令能够访问存储器。</a:t>
            </a:r>
          </a:p>
          <a:p>
            <a:pPr marL="0" marR="0" indent="0" eaLnBrk="0">
              <a:lnSpc>
                <a:spcPct val="160416"/>
              </a:lnSpc>
            </a:pPr>
            <a:endParaRPr lang="en-US" altLang="zh-CN" dirty="0" kern="0" noProof="0" baseline="0" spc="0" sz="100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882515" marR="0" indent="0" eaLnBrk="0">
              <a:lnSpc>
                <a:spcPct val="100000"/>
              </a:lnSpc>
            </a:pP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LW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BX,32H(load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word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baseline="0" lang="en-US" altLang="zh-CN" sz="275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5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R)</a:t>
            </a:r>
          </a:p>
        </p:txBody>
      </p:sp>
      <p:pic>
        <p:nvPicPr>
          <p:cNvPr id="97" name="91B8F477-FDBC-40C1-453D-3D812A8DC411"/>
          <p:cNvPicPr>
            <a:picLocks noChangeAspect="1"/>
          </p:cNvPicPr>
          <p:nvPr/>
        </p:nvPicPr>
        <p:blipFill>
          <a:blip r:embed="rId2" cstate="print">
            <a:extLst>
              <a:ext uri="{E4A770CC-AE79-4502-B0D2-1B62FE902816}"/>
            </a:extLst>
          </a:blip>
          <a:srcRect/>
          <a:stretch>
            <a:fillRect/>
          </a:stretch>
        </p:blipFill>
        <p:spPr>
          <a:xfrm>
            <a:off x="8805672" y="2033016"/>
            <a:ext cx="3014472" cy="2392680"/>
          </a:xfrm>
          <a:prstGeom prst="rect">
            <a:avLst/>
          </a:prstGeom>
        </p:spPr>
      </p:pic>
    </p:spTree>
    <p:extLst>
      <p:ext uri="{0DB8F95E-41FF-4B35-81B5-A59CC89CDCF0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 panose="020F0502020204030204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A8C52CC9-8FD6-448D-509A-06D472F35B06}"/>
  </a:extLst>
</a:theme>
</file>