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90CA5E59-D7FA-49C5-4A85-5C84DB761CC0}"/>
    <p:ext uri="{A1CA1A35-AE13-4122-E299-D03D46692272}"/>
    <p:ext uri="{5056B5E0-A412-4CD9-5DCE-8250DD3EE1A2}"/>
  </p:extLst>
</p:presentationPr>
</file>

<file path=ppt/tableStyles.xml><?xml version="1.0" encoding="utf-8"?>
<a:tblStyleLst xmlns:a="http://schemas.openxmlformats.org/drawingml/2006/main" def="{5E9C998B-5E33-4628-89DF-F3FEC0C73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CF1B-2C5E-4996-ED4E-BD9A52EAC1C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6957-EDFE-49C4-4AAD-9D94E2A43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E993C75-508E-457E-E3B1-00A81DB2D2E1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7E1F-BC4B-439E-3AD4-F1990F6173DA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45D8-9B3C-4587-D072-75E891F7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E47563D-E7FB-45A7-A462-375D1202F0F2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6F7A-B97C-4B69-D862-AF55766DBF68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198D-2780-49F5-3CEB-43970D00C1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1C632E0-3873-4FFD-0061-DA06ABC86225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E2C-DE4D-43AA-44DA-CBE0DC5377A1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DBF9-2657-4369-6A3C-B85A3BFD0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70677ED-355B-4635-3230-885F8DB1EE98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68EC-8FE2-45E2-C50B-9416A1B52599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E178-87B1-4034-7EFB-1E024664D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17297E8-2911-485E-CA85-235F04E624E4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13DB-0D1C-46F8-553D-85543F5A4738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FC0D-934A-46FD-AB89-431DC76B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17EA81E-ADB1-4E05-BE81-5B9624BF2466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7B7-204B-4255-C2CA-77217BFE3A47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EF94-DC7C-4DB8-F3B2-A0D01890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27ED982-6C59-41E5-5BC7-327B515FD31B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E4D-B441-4A60-017F-64488BC5AB69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51EC-FC23-486B-462B-A2744E2273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C11C0EE-3D59-4758-8F28-334091B2AB5D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14D-5CDE-40FE-8705-2AD09207AA5A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CDBA-FD8E-4523-6A32-6F72271A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A513560-022E-4CBC-559C-4168B64EC2B7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A7CA-B549-4090-4DAD-0A38654CA42E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D43C-2A71-4E19-649F-B352CD8AE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1D08A61-2737-4F94-1B0E-A057AB6EA57A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E2F5-B60C-4A82-01FA-009C195CBE9A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E563-8D6D-4D26-B42C-160ACC2D9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4468C4A-7758-4DC9-EBC0-EADB193EC4BC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EE07-3C66-4D6A-5A20-EA55F22FB69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728E-F8F5-4307-771B-F01255BD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655CDEF-8821-44EE-5EE5-18B53BBD1C3E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6.png"/><Relationship Id="rId7" Type="http://schemas.openxmlformats.org/officeDocument/2006/relationships/image" Target="../media/image8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00.png"/><Relationship Id="rId7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01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CA33919-CADF-49BC-51F7-2EA92164887D"/>
          <p:cNvPicPr>
            <a:picLocks noChangeAspect="1"/>
          </p:cNvPicPr>
          <p:nvPr/>
        </p:nvPicPr>
        <p:blipFill>
          <a:blip r:embed="rId2" cstate="print">
            <a:extLst>
              <a:ext uri="{1EECCF98-592E-495E-6CC2-DE80030D5D28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AAD92932-68C7-484E-EF5B-FEA434CA78C8"/>
          <p:cNvPicPr>
            <a:picLocks noChangeAspect="1"/>
          </p:cNvPicPr>
          <p:nvPr/>
        </p:nvPicPr>
        <p:blipFill>
          <a:blip r:embed="rId3" cstate="print">
            <a:extLst>
              <a:ext uri="{F7A589C6-D989-44AC-97DB-F596D669BF05}"/>
            </a:extLst>
          </a:blip>
          <a:srcRect/>
          <a:stretch>
            <a:fillRect/>
          </a:stretch>
        </p:blipFill>
        <p:spPr>
          <a:xfrm>
            <a:off x="0" y="0"/>
            <a:ext cx="3592068" cy="6858000"/>
          </a:xfrm>
          <a:prstGeom prst="rect">
            <a:avLst/>
          </a:prstGeom>
        </p:spPr>
      </p:pic>
      <p:grpSp>
        <p:nvGrpSpPr>
          <p:cNvPr id="4" name="Combination 4"/>
          <p:cNvGrpSpPr/>
          <p:nvPr/>
        </p:nvGrpSpPr>
        <p:grpSpPr>
          <a:xfrm>
            <a:off x="4327690" y="2369896"/>
            <a:ext cx="6999504" cy="953109"/>
            <a:chOff x="4327690" y="2369896"/>
            <a:chExt cx="6999504" cy="953109"/>
          </a:xfrm>
        </p:grpSpPr>
        <p:sp>
          <p:nvSpPr>
            <p:cNvPr id="5" name="VectorPath 5"/>
            <p:cNvSpPr/>
            <p:nvPr/>
          </p:nvSpPr>
          <p:spPr>
            <a:xfrm>
              <a:off x="4346448" y="2389632"/>
              <a:ext cx="6961633" cy="914400"/>
            </a:xfrm>
            <a:custGeom>
              <a:avLst/>
              <a:gdLst/>
              <a:ahLst/>
              <a:cxnLst/>
              <a:rect l="l" t="t" r="r" b="b"/>
              <a:pathLst>
                <a:path w="6961633" h="914400">
                  <a:moveTo>
                    <a:pt x="0" y="0"/>
                  </a:moveTo>
                  <a:lnTo>
                    <a:pt x="6961633" y="0"/>
                  </a:lnTo>
                  <a:lnTo>
                    <a:pt x="6961633" y="914400"/>
                  </a:lnTo>
                  <a:lnTo>
                    <a:pt x="0" y="914400"/>
                  </a:lnTo>
                  <a:lnTo>
                    <a:pt x="0" y="0"/>
                  </a:lnTo>
                </a:path>
              </a:pathLst>
            </a:custGeom>
            <a:solidFill>
              <a:srgbClr val="CDFBFF">
                <a:alpha val="100000"/>
              </a:srgbClr>
            </a:solidFill>
          </p:spPr>
        </p:sp>
        <p:sp>
          <p:nvSpPr>
            <p:cNvPr id="6" name="VectorPath 6"/>
            <p:cNvSpPr/>
            <p:nvPr/>
          </p:nvSpPr>
          <p:spPr>
            <a:xfrm>
              <a:off x="4327690" y="2369896"/>
              <a:ext cx="6999504" cy="953109"/>
            </a:xfrm>
            <a:custGeom>
              <a:avLst/>
              <a:gdLst/>
              <a:ahLst/>
              <a:cxnLst/>
              <a:rect l="l" t="t" r="r" b="b"/>
              <a:pathLst>
                <a:path w="6999504" h="953109">
                  <a:moveTo>
                    <a:pt x="6999504" y="953109"/>
                  </a:moveTo>
                  <a:lnTo>
                    <a:pt x="0" y="953109"/>
                  </a:lnTo>
                  <a:lnTo>
                    <a:pt x="0" y="0"/>
                  </a:lnTo>
                  <a:lnTo>
                    <a:pt x="6999504" y="0"/>
                  </a:lnTo>
                  <a:moveTo>
                    <a:pt x="38100" y="38100"/>
                  </a:moveTo>
                  <a:lnTo>
                    <a:pt x="38100" y="915009"/>
                  </a:lnTo>
                  <a:lnTo>
                    <a:pt x="6961404" y="915009"/>
                  </a:lnTo>
                  <a:lnTo>
                    <a:pt x="6961404" y="38100"/>
                  </a:lnTo>
                </a:path>
              </a:pathLst>
            </a:custGeom>
            <a:solidFill>
              <a:srgbClr val="005D9A">
                <a:alpha val="100000"/>
              </a:srgbClr>
            </a:solidFill>
          </p:spPr>
        </p:sp>
      </p:grpSp>
      <p:pic>
        <p:nvPicPr>
          <p:cNvPr id="7" name="955FF6B8-1AC2-458D-64F8-47259B93CB08"/>
          <p:cNvPicPr>
            <a:picLocks noChangeAspect="1"/>
          </p:cNvPicPr>
          <p:nvPr/>
        </p:nvPicPr>
        <p:blipFill>
          <a:blip r:embed="rId4" cstate="print">
            <a:extLst>
              <a:ext uri="{47FA1856-A506-4692-B278-9C2279452557}"/>
            </a:extLst>
          </a:blip>
          <a:srcRect/>
          <a:stretch>
            <a:fillRect/>
          </a:stretch>
        </p:blipFill>
        <p:spPr>
          <a:xfrm>
            <a:off x="0" y="3288779"/>
            <a:ext cx="3933825" cy="3571875"/>
          </a:xfrm>
          <a:prstGeom prst="rect">
            <a:avLst/>
          </a:prstGeom>
        </p:spPr>
      </p:pic>
      <p:sp>
        <p:nvSpPr>
          <p:cNvPr id="8" name="VectorPath 8"/>
          <p:cNvSpPr/>
          <p:nvPr/>
        </p:nvSpPr>
        <p:spPr>
          <a:xfrm>
            <a:off x="0" y="0"/>
            <a:ext cx="3592068" cy="6858000"/>
          </a:xfrm>
          <a:custGeom>
            <a:avLst/>
            <a:gdLst/>
            <a:ahLst/>
            <a:cxnLst/>
            <a:rect l="l" t="t" r="r" b="b"/>
            <a:pathLst>
              <a:path w="3592068" h="6858000">
                <a:moveTo>
                  <a:pt x="0" y="0"/>
                </a:moveTo>
                <a:lnTo>
                  <a:pt x="3592068" y="0"/>
                </a:lnTo>
                <a:lnTo>
                  <a:pt x="3592068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005D9C">
              <a:alpha val="56000"/>
            </a:srgbClr>
          </a:solidFill>
        </p:spPr>
      </p:sp>
      <p:pic>
        <p:nvPicPr>
          <p:cNvPr id="9" name="A4548F5A-3742-4583-C32E-2975592E5521"/>
          <p:cNvPicPr>
            <a:picLocks noChangeAspect="1"/>
          </p:cNvPicPr>
          <p:nvPr/>
        </p:nvPicPr>
        <p:blipFill>
          <a:blip r:embed="rId5" cstate="print">
            <a:extLst>
              <a:ext uri="{3E1D38B4-FADC-462D-E9FD-48F843F596D9}"/>
            </a:extLst>
          </a:blip>
          <a:srcRect/>
          <a:stretch>
            <a:fillRect/>
          </a:stretch>
        </p:blipFill>
        <p:spPr>
          <a:xfrm>
            <a:off x="1351788" y="714756"/>
            <a:ext cx="895350" cy="885825"/>
          </a:xfrm>
          <a:prstGeom prst="rect">
            <a:avLst/>
          </a:prstGeom>
        </p:spPr>
      </p:pic>
      <p:pic>
        <p:nvPicPr>
          <p:cNvPr id="10" name="90A20A3F-9ECB-4D31-5114-E825B0292850"/>
          <p:cNvPicPr>
            <a:picLocks noChangeAspect="1"/>
          </p:cNvPicPr>
          <p:nvPr/>
        </p:nvPicPr>
        <p:blipFill>
          <a:blip r:embed="rId6" cstate="print">
            <a:extLst>
              <a:ext uri="{82724DDB-2338-46FB-DDA6-0AD5725ACFCA}"/>
            </a:extLst>
          </a:blip>
          <a:srcRect/>
          <a:stretch>
            <a:fillRect/>
          </a:stretch>
        </p:blipFill>
        <p:spPr>
          <a:xfrm>
            <a:off x="1216711" y="587248"/>
            <a:ext cx="1133475" cy="1133475"/>
          </a:xfrm>
          <a:prstGeom prst="rect">
            <a:avLst/>
          </a:prstGeom>
        </p:spPr>
      </p:pic>
      <p:sp>
        <p:nvSpPr>
          <p:cNvPr id="11" name="TextBox11"/>
          <p:cNvSpPr txBox="1"/>
          <p:nvPr/>
        </p:nvSpPr>
        <p:spPr>
          <a:xfrm>
            <a:off x="321361" y="2436432"/>
            <a:ext cx="2991675" cy="1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301"/>
              </a:lnSpc>
              <a:tabLst>
                <a:tab pos="2989770" algn="l"/>
              </a:tabLst>
            </a:pPr>
            <a:r>
              <a:rPr lang="en-US" altLang="zh-CN" sz="1575" u="sng" kern="0" spc="0" baseline="-106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06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TextBox12"/>
          <p:cNvSpPr txBox="1"/>
          <p:nvPr/>
        </p:nvSpPr>
        <p:spPr>
          <a:xfrm>
            <a:off x="6112663" y="2478638"/>
            <a:ext cx="3352800" cy="72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750" kern="0" spc="-15" baseline="0" noProof="0" dirty="0">
                <a:solidFill>
                  <a:srgbClr val="005D9C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</a:t>
            </a:r>
            <a:r>
              <a:rPr lang="en-US" altLang="zh-CN" sz="4750" kern="0" spc="0" baseline="0" noProof="0" dirty="0">
                <a:solidFill>
                  <a:srgbClr val="005D9C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令流水线</a:t>
            </a:r>
          </a:p>
        </p:txBody>
      </p:sp>
    </p:spTree>
    <p:extLst>
      <p:ext uri="{AF568675-450D-4878-4D2F-1CA83E33E3A7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VectorPath 266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267" name="5EB094B9-73BB-46F8-C064-72D16067E7A5"/>
          <p:cNvPicPr>
            <a:picLocks noChangeAspect="1"/>
          </p:cNvPicPr>
          <p:nvPr/>
        </p:nvPicPr>
        <p:blipFill>
          <a:blip r:embed="rId2" cstate="print">
            <a:extLst>
              <a:ext uri="{1B3376F6-2BA8-4E03-9F40-5EA478CFD595}"/>
            </a:extLst>
          </a:blip>
          <a:srcRect/>
          <a:stretch>
            <a:fillRect/>
          </a:stretch>
        </p:blipFill>
        <p:spPr>
          <a:xfrm>
            <a:off x="572605" y="414477"/>
            <a:ext cx="400050" cy="342900"/>
          </a:xfrm>
          <a:prstGeom prst="rect">
            <a:avLst/>
          </a:prstGeom>
        </p:spPr>
      </p:pic>
      <p:pic>
        <p:nvPicPr>
          <p:cNvPr id="268" name="0E04FF85-92E0-4052-991A-43D63D52DCD6"/>
          <p:cNvPicPr>
            <a:picLocks noChangeAspect="1"/>
          </p:cNvPicPr>
          <p:nvPr/>
        </p:nvPicPr>
        <p:blipFill>
          <a:blip r:embed="rId3" cstate="print">
            <a:extLst>
              <a:ext uri="{31AC5BC9-422B-4315-3968-6E14C26F03D8}"/>
            </a:extLst>
          </a:blip>
          <a:srcRect/>
          <a:stretch>
            <a:fillRect/>
          </a:stretch>
        </p:blipFill>
        <p:spPr>
          <a:xfrm>
            <a:off x="1101661" y="375107"/>
            <a:ext cx="2190750" cy="419100"/>
          </a:xfrm>
          <a:prstGeom prst="rect">
            <a:avLst/>
          </a:prstGeom>
        </p:spPr>
      </p:pic>
      <p:sp>
        <p:nvSpPr>
          <p:cNvPr id="269" name="TextBox269"/>
          <p:cNvSpPr txBox="1"/>
          <p:nvPr/>
        </p:nvSpPr>
        <p:spPr>
          <a:xfrm>
            <a:off x="0" y="943336"/>
            <a:ext cx="12192000" cy="5543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082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从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不同的角度和观点，把流水线分成多种不同的种类。</a:t>
            </a:r>
          </a:p>
          <a:p>
            <a:pPr marL="0" marR="0" indent="0" eaLnBrk="0">
              <a:lnSpc>
                <a:spcPct val="10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36320" marR="0" lvl="0" indent="-457200" eaLnBrk="0">
              <a:lnSpc>
                <a:spcPct val="107075"/>
              </a:lnSpc>
              <a:spcAft>
                <a:spcPts val="1042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6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部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件级、处理机级及处理机间流水线</a:t>
            </a:r>
          </a:p>
          <a:p>
            <a:pPr marL="1207770" marR="0" indent="0" eaLnBrk="0">
              <a:lnSpc>
                <a:spcPct val="99528"/>
              </a:lnSpc>
              <a:spcAft>
                <a:spcPts val="1189"/>
              </a:spcAft>
            </a:pPr>
            <a:r>
              <a:rPr lang="en-US" altLang="zh-CN" sz="2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按照流水技术用于计算机系统的等级不同）</a:t>
            </a:r>
          </a:p>
          <a:p>
            <a:pPr marL="1664970" marR="925830" lvl="0" indent="-457200" eaLnBrk="0">
              <a:lnSpc>
                <a:spcPct val="124266"/>
              </a:lnSpc>
              <a:spcAft>
                <a:spcPts val="277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50" kern="0" spc="-1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部</a:t>
            </a:r>
            <a:r>
              <a:rPr lang="en-US" altLang="zh-CN" sz="26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件级流水线</a:t>
            </a:r>
            <a:r>
              <a:rPr lang="en-US" altLang="zh-CN" sz="26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（运算操作流水线）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：把处理机中的部件分段，再</a:t>
            </a:r>
            <a:r>
              <a:rPr lang="en-US" altLang="zh-CN" sz="26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这些分段相互连接起来，使得各种类型的运算操作能够按流水</a:t>
            </a:r>
            <a:r>
              <a:rPr lang="en-US" altLang="zh-CN" sz="26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方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式进行。</a:t>
            </a:r>
          </a:p>
          <a:p>
            <a:pPr marL="1664970" marR="862330" lvl="0" indent="-457200" eaLnBrk="0">
              <a:lnSpc>
                <a:spcPct val="124266"/>
              </a:lnSpc>
              <a:spcAft>
                <a:spcPts val="277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50" kern="0" spc="-1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处</a:t>
            </a:r>
            <a:r>
              <a:rPr lang="en-US" altLang="zh-CN" sz="26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理机级流水线</a:t>
            </a:r>
            <a:r>
              <a:rPr lang="en-US" altLang="zh-CN" sz="26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（指令流水线）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：把指令的执行过程按照流水方</a:t>
            </a:r>
            <a:r>
              <a:rPr lang="en-US" altLang="zh-CN" sz="26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式处理。把一条指令的执行过程</a:t>
            </a:r>
            <a:r>
              <a:rPr lang="en-US" altLang="zh-CN" sz="2650" kern="0" spc="26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分解为若干个子过程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，每个子</a:t>
            </a:r>
            <a:r>
              <a:rPr lang="en-US" altLang="zh-CN" sz="26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过程在独立的功能</a:t>
            </a:r>
            <a:r>
              <a:rPr lang="en-US" altLang="zh-CN" sz="26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部件中执行。</a:t>
            </a:r>
          </a:p>
          <a:p>
            <a:pPr marL="0" marR="0" lvl="0" indent="1207770" eaLnBrk="0">
              <a:lnSpc>
                <a:spcPct val="16317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50" kern="0" spc="18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系统级流水线</a:t>
            </a:r>
            <a:r>
              <a:rPr lang="en-US" altLang="zh-CN" sz="2650" kern="0" spc="18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（宏流水线）：</a:t>
            </a:r>
            <a:r>
              <a:rPr lang="en-US" altLang="zh-CN" sz="2650" kern="0" spc="18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把多台处理</a:t>
            </a:r>
            <a:r>
              <a:rPr lang="en-US" altLang="zh-CN" sz="2650" kern="0" spc="1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机串行连接起来，对同</a:t>
            </a:r>
            <a:r>
              <a:rPr lang="en-US" altLang="zh-CN" sz="26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6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0" name="VectorPath 270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71" name="B5BBAA58-DC25-4940-7992-8482C5F0EBC3"/>
          <p:cNvPicPr>
            <a:picLocks noChangeAspect="1"/>
          </p:cNvPicPr>
          <p:nvPr/>
        </p:nvPicPr>
        <p:blipFill>
          <a:blip r:embed="rId4" cstate="print">
            <a:extLst>
              <a:ext uri="{6FA3E6D4-7386-431C-914B-6026E652C45E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272" name="TextBox272"/>
          <p:cNvSpPr txBox="1"/>
          <p:nvPr/>
        </p:nvSpPr>
        <p:spPr>
          <a:xfrm>
            <a:off x="1664970" y="6083039"/>
            <a:ext cx="8915400" cy="403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3975" kern="0" spc="75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一数据流进行处理，每个处理机完成整个任务中的一</a:t>
            </a:r>
            <a:r>
              <a:rPr lang="en-US" altLang="zh-CN" sz="3975" kern="0" spc="65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部</a:t>
            </a:r>
            <a:r>
              <a:rPr lang="en-US" altLang="zh-CN" sz="3975" kern="0" spc="5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分。</a:t>
            </a:r>
          </a:p>
        </p:txBody>
      </p:sp>
    </p:spTree>
    <p:extLst>
      <p:ext uri="{378903BA-70D3-4703-B822-6008A994D68A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VectorPath 273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74" name="18852549-D796-4AC3-36AC-97CBFAAA3134"/>
          <p:cNvPicPr>
            <a:picLocks noChangeAspect="1"/>
          </p:cNvPicPr>
          <p:nvPr/>
        </p:nvPicPr>
        <p:blipFill>
          <a:blip r:embed="rId2" cstate="print">
            <a:extLst>
              <a:ext uri="{1AC6A425-E79D-401F-AD40-288C613AFA51}"/>
            </a:extLst>
          </a:blip>
          <a:srcRect/>
          <a:stretch>
            <a:fillRect/>
          </a:stretch>
        </p:blipFill>
        <p:spPr>
          <a:xfrm>
            <a:off x="0" y="601980"/>
            <a:ext cx="12192000" cy="6257925"/>
          </a:xfrm>
          <a:prstGeom prst="rect">
            <a:avLst/>
          </a:prstGeom>
        </p:spPr>
      </p:pic>
      <p:grpSp>
        <p:nvGrpSpPr>
          <p:cNvPr id="275" name="Combination 275"/>
          <p:cNvGrpSpPr/>
          <p:nvPr/>
        </p:nvGrpSpPr>
        <p:grpSpPr>
          <a:xfrm>
            <a:off x="6972630" y="1068959"/>
            <a:ext cx="4442206" cy="4669727"/>
            <a:chOff x="6972630" y="1068959"/>
            <a:chExt cx="4442206" cy="4669727"/>
          </a:xfrm>
        </p:grpSpPr>
        <p:sp>
          <p:nvSpPr>
            <p:cNvPr id="276" name="VectorPath 276"/>
            <p:cNvSpPr/>
            <p:nvPr/>
          </p:nvSpPr>
          <p:spPr>
            <a:xfrm>
              <a:off x="8717788" y="418211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77" name="VectorPath 277"/>
            <p:cNvSpPr/>
            <p:nvPr/>
          </p:nvSpPr>
          <p:spPr>
            <a:xfrm>
              <a:off x="8717788" y="480474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78" name="VectorPath 278"/>
            <p:cNvSpPr/>
            <p:nvPr/>
          </p:nvSpPr>
          <p:spPr>
            <a:xfrm>
              <a:off x="10462932" y="355948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79" name="VectorPath 279"/>
            <p:cNvSpPr/>
            <p:nvPr/>
          </p:nvSpPr>
          <p:spPr>
            <a:xfrm>
              <a:off x="10462932" y="293685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80" name="VectorPath 280"/>
            <p:cNvSpPr/>
            <p:nvPr/>
          </p:nvSpPr>
          <p:spPr>
            <a:xfrm>
              <a:off x="10462932" y="2314219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81" name="VectorPath 281"/>
            <p:cNvSpPr/>
            <p:nvPr/>
          </p:nvSpPr>
          <p:spPr>
            <a:xfrm>
              <a:off x="10462932" y="1691589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82" name="VectorPath 282"/>
            <p:cNvSpPr/>
            <p:nvPr/>
          </p:nvSpPr>
          <p:spPr>
            <a:xfrm>
              <a:off x="6972630" y="1068959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3" name="VectorPath 283"/>
            <p:cNvSpPr/>
            <p:nvPr/>
          </p:nvSpPr>
          <p:spPr>
            <a:xfrm>
              <a:off x="6972630" y="1691589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4" name="VectorPath 284"/>
            <p:cNvSpPr/>
            <p:nvPr/>
          </p:nvSpPr>
          <p:spPr>
            <a:xfrm>
              <a:off x="6972630" y="2314219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5" name="VectorPath 285"/>
            <p:cNvSpPr/>
            <p:nvPr/>
          </p:nvSpPr>
          <p:spPr>
            <a:xfrm>
              <a:off x="6972630" y="293685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6" name="VectorPath 286"/>
            <p:cNvSpPr/>
            <p:nvPr/>
          </p:nvSpPr>
          <p:spPr>
            <a:xfrm>
              <a:off x="6972630" y="355948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7" name="VectorPath 287"/>
            <p:cNvSpPr/>
            <p:nvPr/>
          </p:nvSpPr>
          <p:spPr>
            <a:xfrm>
              <a:off x="6972630" y="418211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8" name="VectorPath 288"/>
            <p:cNvSpPr/>
            <p:nvPr/>
          </p:nvSpPr>
          <p:spPr>
            <a:xfrm>
              <a:off x="6972630" y="4804740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89" name="VectorPath 289"/>
            <p:cNvSpPr/>
            <p:nvPr/>
          </p:nvSpPr>
          <p:spPr>
            <a:xfrm>
              <a:off x="6972630" y="5427371"/>
              <a:ext cx="951903" cy="311315"/>
            </a:xfrm>
            <a:custGeom>
              <a:avLst/>
              <a:gdLst/>
              <a:ahLst/>
              <a:cxnLst/>
              <a:rect l="l" t="t" r="r" b="b"/>
              <a:pathLst>
                <a:path w="951903" h="311315">
                  <a:moveTo>
                    <a:pt x="0" y="0"/>
                  </a:moveTo>
                  <a:lnTo>
                    <a:pt x="951903" y="0"/>
                  </a:lnTo>
                  <a:lnTo>
                    <a:pt x="951903" y="311315"/>
                  </a:lnTo>
                  <a:lnTo>
                    <a:pt x="0" y="311315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</p:grpSp>
      <p:sp>
        <p:nvSpPr>
          <p:cNvPr id="290" name="VectorPath 290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291" name="04CDB33C-7C0A-4345-641B-771E5C546846"/>
          <p:cNvPicPr>
            <a:picLocks noChangeAspect="1"/>
          </p:cNvPicPr>
          <p:nvPr/>
        </p:nvPicPr>
        <p:blipFill>
          <a:blip r:embed="rId3" cstate="print">
            <a:extLst>
              <a:ext uri="{7C2C5E9E-DEDE-4791-F3FA-90FDF36B62B5}"/>
            </a:extLst>
          </a:blip>
          <a:srcRect/>
          <a:stretch>
            <a:fillRect/>
          </a:stretch>
        </p:blipFill>
        <p:spPr>
          <a:xfrm>
            <a:off x="572605" y="414477"/>
            <a:ext cx="400050" cy="342900"/>
          </a:xfrm>
          <a:prstGeom prst="rect">
            <a:avLst/>
          </a:prstGeom>
        </p:spPr>
      </p:pic>
      <p:pic>
        <p:nvPicPr>
          <p:cNvPr id="292" name="FC4ED74F-14F2-42D8-6568-09C2C89A0ED0"/>
          <p:cNvPicPr>
            <a:picLocks noChangeAspect="1"/>
          </p:cNvPicPr>
          <p:nvPr/>
        </p:nvPicPr>
        <p:blipFill>
          <a:blip r:embed="rId4" cstate="print">
            <a:extLst>
              <a:ext uri="{61AE6E4C-05E4-424F-5CC2-FE554DBEF4CC}"/>
            </a:extLst>
          </a:blip>
          <a:srcRect/>
          <a:stretch>
            <a:fillRect/>
          </a:stretch>
        </p:blipFill>
        <p:spPr>
          <a:xfrm>
            <a:off x="1101661" y="375107"/>
            <a:ext cx="2190750" cy="419100"/>
          </a:xfrm>
          <a:prstGeom prst="rect">
            <a:avLst/>
          </a:prstGeom>
        </p:spPr>
      </p:pic>
      <p:sp>
        <p:nvSpPr>
          <p:cNvPr id="293" name="TextBox293"/>
          <p:cNvSpPr txBox="1"/>
          <p:nvPr/>
        </p:nvSpPr>
        <p:spPr>
          <a:xfrm>
            <a:off x="91440" y="1972066"/>
            <a:ext cx="6267450" cy="308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eaLnBrk="0">
              <a:lnSpc>
                <a:spcPct val="100000"/>
              </a:lnSpc>
              <a:buAutoNum type="arabicPeriod" startAt="2"/>
            </a:pPr>
            <a:r>
              <a:rPr lang="en-US" altLang="zh-CN" sz="26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单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功能流水线与多功能流水线</a:t>
            </a:r>
          </a:p>
          <a:p>
            <a:pPr marL="0" marR="0" indent="0" eaLnBrk="0">
              <a:lnSpc>
                <a:spcPct val="141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79500" marR="311149" indent="0" eaLnBrk="0">
              <a:lnSpc>
                <a:spcPct val="121453"/>
              </a:lnSpc>
            </a:pPr>
            <a:r>
              <a:rPr lang="en-US" altLang="zh-CN" sz="2350" kern="0" spc="-1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单</a:t>
            </a:r>
            <a:r>
              <a:rPr lang="en-US" altLang="zh-CN" sz="23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功能流水线：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只能完成一种固定功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能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的流水线。</a:t>
            </a:r>
          </a:p>
          <a:p>
            <a:pPr marL="0" marR="0" indent="0" eaLnBrk="0">
              <a:lnSpc>
                <a:spcPct val="12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85850" marR="0" indent="-457200" eaLnBrk="0">
              <a:lnSpc>
                <a:spcPct val="130496"/>
              </a:lnSpc>
            </a:pPr>
            <a:r>
              <a:rPr lang="en-US" altLang="zh-CN" sz="2350" kern="0" spc="6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350" kern="0" spc="22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7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多功能流水线：</a:t>
            </a:r>
            <a:r>
              <a:rPr lang="en-US" altLang="zh-CN" sz="2350" kern="0" spc="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流水线的各段可以</a:t>
            </a:r>
            <a:r>
              <a:rPr lang="en-US" altLang="zh-CN" sz="2350" kern="0" spc="7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进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7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行不同的连接，从</a:t>
            </a:r>
            <a:r>
              <a:rPr lang="en-US" altLang="zh-CN" sz="2350" kern="0" spc="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而使流水线在不同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时间或在同一时间完成不同的功能。</a:t>
            </a:r>
          </a:p>
        </p:txBody>
      </p:sp>
      <p:sp>
        <p:nvSpPr>
          <p:cNvPr id="294" name="TextBox294"/>
          <p:cNvSpPr txBox="1"/>
          <p:nvPr/>
        </p:nvSpPr>
        <p:spPr>
          <a:xfrm>
            <a:off x="6682830" y="1118527"/>
            <a:ext cx="105054" cy="457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65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marL="0" marR="0" indent="0" eaLnBrk="0">
              <a:lnSpc>
                <a:spcPct val="25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95" name="TextBox295"/>
          <p:cNvSpPr txBox="1"/>
          <p:nvPr/>
        </p:nvSpPr>
        <p:spPr>
          <a:xfrm>
            <a:off x="6972630" y="1068959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670" rtlCol="0">
            <a:spAutoFit/>
          </a:bodyPr>
          <a:lstStyle/>
          <a:p>
            <a:pPr marL="8778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输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入</a:t>
            </a:r>
          </a:p>
        </p:txBody>
      </p:sp>
      <p:sp>
        <p:nvSpPr>
          <p:cNvPr id="296" name="TextBox296"/>
          <p:cNvSpPr txBox="1"/>
          <p:nvPr/>
        </p:nvSpPr>
        <p:spPr>
          <a:xfrm>
            <a:off x="6972630" y="1691589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670" rtlCol="0">
            <a:spAutoFit/>
          </a:bodyPr>
          <a:lstStyle/>
          <a:p>
            <a:pPr marL="8778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求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差</a:t>
            </a:r>
          </a:p>
        </p:txBody>
      </p:sp>
      <p:sp>
        <p:nvSpPr>
          <p:cNvPr id="297" name="TextBox297"/>
          <p:cNvSpPr txBox="1"/>
          <p:nvPr/>
        </p:nvSpPr>
        <p:spPr>
          <a:xfrm>
            <a:off x="6972630" y="2314220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035" rtlCol="0">
            <a:spAutoFit/>
          </a:bodyPr>
          <a:lstStyle/>
          <a:p>
            <a:pPr marL="72977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对</a:t>
            </a:r>
            <a:r>
              <a:rPr lang="en-US" altLang="zh-CN" sz="1400" kern="0" spc="16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</a:t>
            </a:r>
          </a:p>
        </p:txBody>
      </p:sp>
      <p:sp>
        <p:nvSpPr>
          <p:cNvPr id="298" name="TextBox298"/>
          <p:cNvSpPr txBox="1"/>
          <p:nvPr/>
        </p:nvSpPr>
        <p:spPr>
          <a:xfrm>
            <a:off x="6972630" y="2936850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670" rtlCol="0">
            <a:spAutoFit/>
          </a:bodyPr>
          <a:lstStyle/>
          <a:p>
            <a:pPr marL="8778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相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加</a:t>
            </a:r>
          </a:p>
        </p:txBody>
      </p:sp>
      <p:sp>
        <p:nvSpPr>
          <p:cNvPr id="299" name="TextBox299"/>
          <p:cNvSpPr txBox="1"/>
          <p:nvPr/>
        </p:nvSpPr>
        <p:spPr>
          <a:xfrm>
            <a:off x="6972630" y="3559480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035" rtlCol="0">
            <a:spAutoFit/>
          </a:bodyPr>
          <a:lstStyle/>
          <a:p>
            <a:pPr marL="16605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-10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规</a:t>
            </a:r>
            <a:r>
              <a:rPr lang="en-US" altLang="zh-CN" sz="1400" kern="0" spc="-9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格化</a:t>
            </a:r>
          </a:p>
        </p:txBody>
      </p:sp>
      <p:sp>
        <p:nvSpPr>
          <p:cNvPr id="300" name="TextBox300"/>
          <p:cNvSpPr txBox="1"/>
          <p:nvPr/>
        </p:nvSpPr>
        <p:spPr>
          <a:xfrm>
            <a:off x="6972630" y="4182110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670" rtlCol="0">
            <a:spAutoFit/>
          </a:bodyPr>
          <a:lstStyle/>
          <a:p>
            <a:pPr marL="10048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相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乘</a:t>
            </a:r>
          </a:p>
        </p:txBody>
      </p:sp>
      <p:sp>
        <p:nvSpPr>
          <p:cNvPr id="301" name="TextBox301"/>
          <p:cNvSpPr txBox="1"/>
          <p:nvPr/>
        </p:nvSpPr>
        <p:spPr>
          <a:xfrm>
            <a:off x="6972630" y="4804740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035" rtlCol="0">
            <a:spAutoFit/>
          </a:bodyPr>
          <a:lstStyle/>
          <a:p>
            <a:pPr marL="10048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累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加</a:t>
            </a:r>
          </a:p>
        </p:txBody>
      </p:sp>
      <p:sp>
        <p:nvSpPr>
          <p:cNvPr id="302" name="TextBox302"/>
          <p:cNvSpPr txBox="1"/>
          <p:nvPr/>
        </p:nvSpPr>
        <p:spPr>
          <a:xfrm>
            <a:off x="6972630" y="5427371"/>
            <a:ext cx="951903" cy="311315"/>
          </a:xfrm>
          <a:prstGeom prst="rect">
            <a:avLst/>
          </a:prstGeom>
          <a:noFill/>
          <a:ln w="13525">
            <a:solidFill>
              <a:srgbClr val="000000"/>
            </a:solidFill>
          </a:ln>
        </p:spPr>
        <p:txBody>
          <a:bodyPr wrap="square" lIns="85725" tIns="26035" rIns="85725" bIns="26670" rtlCol="0">
            <a:spAutoFit/>
          </a:bodyPr>
          <a:lstStyle/>
          <a:p>
            <a:pPr marL="100485" marR="0" indent="0" eaLnBrk="0">
              <a:lnSpc>
                <a:spcPct val="97321"/>
              </a:lnSpc>
              <a:spcBef>
                <a:spcPts val="204"/>
              </a:spcBef>
              <a:spcAft>
                <a:spcPts val="151"/>
              </a:spcAft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输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出</a:t>
            </a:r>
          </a:p>
        </p:txBody>
      </p:sp>
      <p:sp>
        <p:nvSpPr>
          <p:cNvPr id="303" name="TextBox303"/>
          <p:cNvSpPr txBox="1"/>
          <p:nvPr/>
        </p:nvSpPr>
        <p:spPr>
          <a:xfrm>
            <a:off x="7025513" y="6094781"/>
            <a:ext cx="735406" cy="2208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71"/>
              </a:lnSpc>
            </a:pPr>
            <a:r>
              <a:rPr lang="en-US" altLang="zh-CN" sz="1400" kern="0" spc="-1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1400" b="1" kern="0" spc="-6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kern="0" spc="-1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）分段</a:t>
            </a:r>
          </a:p>
        </p:txBody>
      </p:sp>
      <p:sp>
        <p:nvSpPr>
          <p:cNvPr id="304" name="TextBox304"/>
          <p:cNvSpPr txBox="1"/>
          <p:nvPr/>
        </p:nvSpPr>
        <p:spPr>
          <a:xfrm>
            <a:off x="8427986" y="1118527"/>
            <a:ext cx="89535" cy="457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</a:p>
        </p:txBody>
      </p:sp>
      <p:grpSp>
        <p:nvGrpSpPr>
          <p:cNvPr id="305" name="Combination 305"/>
          <p:cNvGrpSpPr/>
          <p:nvPr/>
        </p:nvGrpSpPr>
        <p:grpSpPr>
          <a:xfrm>
            <a:off x="9157204" y="1369090"/>
            <a:ext cx="73050" cy="4058845"/>
            <a:chOff x="9157204" y="1369090"/>
            <a:chExt cx="73050" cy="4058845"/>
          </a:xfrm>
        </p:grpSpPr>
        <p:sp>
          <p:nvSpPr>
            <p:cNvPr id="306" name="VectorPath 306"/>
            <p:cNvSpPr/>
            <p:nvPr/>
          </p:nvSpPr>
          <p:spPr>
            <a:xfrm>
              <a:off x="9157204" y="3859612"/>
              <a:ext cx="73050" cy="1568324"/>
            </a:xfrm>
            <a:custGeom>
              <a:avLst/>
              <a:gdLst/>
              <a:ahLst/>
              <a:cxnLst/>
              <a:rect l="l" t="t" r="r" b="b"/>
              <a:pathLst>
                <a:path w="73050" h="1568324">
                  <a:moveTo>
                    <a:pt x="42869" y="3995"/>
                  </a:moveTo>
                  <a:lnTo>
                    <a:pt x="42869" y="6396"/>
                  </a:lnTo>
                  <a:lnTo>
                    <a:pt x="44989" y="11183"/>
                  </a:lnTo>
                  <a:lnTo>
                    <a:pt x="44989" y="1477326"/>
                  </a:lnTo>
                  <a:lnTo>
                    <a:pt x="72486" y="1448024"/>
                  </a:lnTo>
                  <a:lnTo>
                    <a:pt x="36531" y="1567759"/>
                  </a:lnTo>
                  <a:lnTo>
                    <a:pt x="566" y="1448024"/>
                  </a:lnTo>
                  <a:lnTo>
                    <a:pt x="28060" y="1477315"/>
                  </a:lnTo>
                  <a:lnTo>
                    <a:pt x="25953" y="11183"/>
                  </a:lnTo>
                  <a:lnTo>
                    <a:pt x="28073" y="6396"/>
                  </a:lnTo>
                  <a:lnTo>
                    <a:pt x="30181" y="3995"/>
                  </a:lnTo>
                  <a:lnTo>
                    <a:pt x="32303" y="1595"/>
                  </a:lnTo>
                  <a:lnTo>
                    <a:pt x="38639" y="1595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  <p:sp>
          <p:nvSpPr>
            <p:cNvPr id="307" name="VectorPath 307"/>
            <p:cNvSpPr/>
            <p:nvPr/>
          </p:nvSpPr>
          <p:spPr>
            <a:xfrm>
              <a:off x="9157204" y="1369090"/>
              <a:ext cx="70941" cy="323064"/>
            </a:xfrm>
            <a:custGeom>
              <a:avLst/>
              <a:gdLst/>
              <a:ahLst/>
              <a:cxnLst/>
              <a:rect l="l" t="t" r="r" b="b"/>
              <a:pathLst>
                <a:path w="70941" h="323064">
                  <a:moveTo>
                    <a:pt x="42869" y="3996"/>
                  </a:moveTo>
                  <a:lnTo>
                    <a:pt x="42869" y="6383"/>
                  </a:lnTo>
                  <a:lnTo>
                    <a:pt x="44989" y="11184"/>
                  </a:lnTo>
                  <a:lnTo>
                    <a:pt x="44989" y="233292"/>
                  </a:lnTo>
                  <a:lnTo>
                    <a:pt x="70376" y="202751"/>
                  </a:lnTo>
                  <a:lnTo>
                    <a:pt x="36531" y="322499"/>
                  </a:lnTo>
                  <a:lnTo>
                    <a:pt x="566" y="202751"/>
                  </a:lnTo>
                  <a:lnTo>
                    <a:pt x="25953" y="231491"/>
                  </a:lnTo>
                  <a:lnTo>
                    <a:pt x="25953" y="11184"/>
                  </a:lnTo>
                  <a:lnTo>
                    <a:pt x="28073" y="6383"/>
                  </a:lnTo>
                  <a:lnTo>
                    <a:pt x="30181" y="3996"/>
                  </a:lnTo>
                  <a:lnTo>
                    <a:pt x="32303" y="1596"/>
                  </a:lnTo>
                  <a:lnTo>
                    <a:pt x="38639" y="1596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  <p:sp>
          <p:nvSpPr>
            <p:cNvPr id="308" name="VectorPath 308"/>
            <p:cNvSpPr/>
            <p:nvPr/>
          </p:nvSpPr>
          <p:spPr>
            <a:xfrm>
              <a:off x="9157204" y="1991720"/>
              <a:ext cx="70941" cy="323064"/>
            </a:xfrm>
            <a:custGeom>
              <a:avLst/>
              <a:gdLst/>
              <a:ahLst/>
              <a:cxnLst/>
              <a:rect l="l" t="t" r="r" b="b"/>
              <a:pathLst>
                <a:path w="70941" h="323064">
                  <a:moveTo>
                    <a:pt x="42869" y="3996"/>
                  </a:moveTo>
                  <a:lnTo>
                    <a:pt x="42869" y="6383"/>
                  </a:lnTo>
                  <a:lnTo>
                    <a:pt x="44989" y="11184"/>
                  </a:lnTo>
                  <a:lnTo>
                    <a:pt x="44989" y="233295"/>
                  </a:lnTo>
                  <a:lnTo>
                    <a:pt x="70376" y="202764"/>
                  </a:lnTo>
                  <a:lnTo>
                    <a:pt x="36531" y="322499"/>
                  </a:lnTo>
                  <a:lnTo>
                    <a:pt x="566" y="202764"/>
                  </a:lnTo>
                  <a:lnTo>
                    <a:pt x="25953" y="231495"/>
                  </a:lnTo>
                  <a:lnTo>
                    <a:pt x="25953" y="11184"/>
                  </a:lnTo>
                  <a:lnTo>
                    <a:pt x="28073" y="6383"/>
                  </a:lnTo>
                  <a:lnTo>
                    <a:pt x="30181" y="3996"/>
                  </a:lnTo>
                  <a:lnTo>
                    <a:pt x="32303" y="1595"/>
                  </a:lnTo>
                  <a:lnTo>
                    <a:pt x="38639" y="1595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  <p:sp>
          <p:nvSpPr>
            <p:cNvPr id="309" name="VectorPath 309"/>
            <p:cNvSpPr/>
            <p:nvPr/>
          </p:nvSpPr>
          <p:spPr>
            <a:xfrm>
              <a:off x="9157204" y="2614351"/>
              <a:ext cx="70941" cy="323064"/>
            </a:xfrm>
            <a:custGeom>
              <a:avLst/>
              <a:gdLst/>
              <a:ahLst/>
              <a:cxnLst/>
              <a:rect l="l" t="t" r="r" b="b"/>
              <a:pathLst>
                <a:path w="70941" h="323064">
                  <a:moveTo>
                    <a:pt x="42869" y="3996"/>
                  </a:moveTo>
                  <a:lnTo>
                    <a:pt x="42869" y="6383"/>
                  </a:lnTo>
                  <a:lnTo>
                    <a:pt x="44989" y="11184"/>
                  </a:lnTo>
                  <a:lnTo>
                    <a:pt x="44989" y="233295"/>
                  </a:lnTo>
                  <a:lnTo>
                    <a:pt x="70376" y="202764"/>
                  </a:lnTo>
                  <a:lnTo>
                    <a:pt x="36531" y="322499"/>
                  </a:lnTo>
                  <a:lnTo>
                    <a:pt x="566" y="202764"/>
                  </a:lnTo>
                  <a:lnTo>
                    <a:pt x="25953" y="231495"/>
                  </a:lnTo>
                  <a:lnTo>
                    <a:pt x="25953" y="11184"/>
                  </a:lnTo>
                  <a:lnTo>
                    <a:pt x="28073" y="6383"/>
                  </a:lnTo>
                  <a:lnTo>
                    <a:pt x="30181" y="3996"/>
                  </a:lnTo>
                  <a:lnTo>
                    <a:pt x="32303" y="1595"/>
                  </a:lnTo>
                  <a:lnTo>
                    <a:pt x="38639" y="1595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  <p:sp>
          <p:nvSpPr>
            <p:cNvPr id="310" name="VectorPath 310"/>
            <p:cNvSpPr/>
            <p:nvPr/>
          </p:nvSpPr>
          <p:spPr>
            <a:xfrm>
              <a:off x="9157204" y="3236981"/>
              <a:ext cx="70941" cy="323064"/>
            </a:xfrm>
            <a:custGeom>
              <a:avLst/>
              <a:gdLst/>
              <a:ahLst/>
              <a:cxnLst/>
              <a:rect l="l" t="t" r="r" b="b"/>
              <a:pathLst>
                <a:path w="70941" h="323064">
                  <a:moveTo>
                    <a:pt x="42869" y="3996"/>
                  </a:moveTo>
                  <a:lnTo>
                    <a:pt x="42869" y="6396"/>
                  </a:lnTo>
                  <a:lnTo>
                    <a:pt x="44989" y="11184"/>
                  </a:lnTo>
                  <a:lnTo>
                    <a:pt x="44989" y="233295"/>
                  </a:lnTo>
                  <a:lnTo>
                    <a:pt x="70376" y="202764"/>
                  </a:lnTo>
                  <a:lnTo>
                    <a:pt x="36531" y="322499"/>
                  </a:lnTo>
                  <a:lnTo>
                    <a:pt x="566" y="202764"/>
                  </a:lnTo>
                  <a:lnTo>
                    <a:pt x="25953" y="231495"/>
                  </a:lnTo>
                  <a:lnTo>
                    <a:pt x="25953" y="11184"/>
                  </a:lnTo>
                  <a:lnTo>
                    <a:pt x="28073" y="6396"/>
                  </a:lnTo>
                  <a:lnTo>
                    <a:pt x="30181" y="3996"/>
                  </a:lnTo>
                  <a:lnTo>
                    <a:pt x="32303" y="1595"/>
                  </a:lnTo>
                  <a:lnTo>
                    <a:pt x="38639" y="1595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</p:grpSp>
      <p:graphicFrame>
        <p:nvGraphicFramePr>
          <p:cNvPr id="311" name="Table311"/>
          <p:cNvGraphicFramePr>
            <a:graphicFrameLocks noGrp="1"/>
          </p:cNvGraphicFramePr>
          <p:nvPr/>
        </p:nvGraphicFramePr>
        <p:xfrm>
          <a:off x="8717788" y="1068959"/>
          <a:ext cx="951903" cy="5037600"/>
        </p:xfrm>
        <a:graphic>
          <a:graphicData uri="http://schemas.openxmlformats.org/drawingml/2006/table">
            <a:tbl>
              <a:tblPr firstRow="1" bandRow="1"/>
              <a:tblGrid>
                <a:gridCol w="475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输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入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171095" marR="0" indent="0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求</a:t>
                      </a:r>
                      <a:r>
                        <a:rPr lang="en-US" altLang="zh-CN" sz="1400" kern="0" spc="-2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阶</a:t>
                      </a:r>
                      <a:r>
                        <a:rPr lang="en-US" altLang="zh-CN" sz="1400" kern="0" spc="-2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差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143600" marR="0" indent="0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对</a:t>
                      </a:r>
                      <a:r>
                        <a:rPr lang="en-US" altLang="zh-CN" sz="1400" kern="0" spc="1650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阶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223977" marR="0" indent="0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相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加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236665" marR="0" indent="0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-10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规</a:t>
                      </a:r>
                      <a:r>
                        <a:rPr lang="en-US" altLang="zh-CN" sz="1400" kern="0" spc="-9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格化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08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128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8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158407" marR="0" indent="0" eaLnBrk="0">
                        <a:lnSpc>
                          <a:spcPct val="100000"/>
                        </a:lnSpc>
                        <a:spcBef>
                          <a:spcPts val="353"/>
                        </a:spcBef>
                        <a:spcAft>
                          <a:spcPts val="246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输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出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12" name="VectorPath 312"/>
          <p:cNvSpPr/>
          <p:nvPr/>
        </p:nvSpPr>
        <p:spPr>
          <a:xfrm>
            <a:off x="8708188" y="4171392"/>
            <a:ext cx="968972" cy="330339"/>
          </a:xfrm>
          <a:custGeom>
            <a:avLst/>
            <a:gdLst/>
            <a:ahLst/>
            <a:cxnLst/>
            <a:rect l="l" t="t" r="r" b="b"/>
            <a:pathLst>
              <a:path w="968972" h="330339">
                <a:moveTo>
                  <a:pt x="223241" y="329209"/>
                </a:moveTo>
                <a:lnTo>
                  <a:pt x="170358" y="329209"/>
                </a:lnTo>
                <a:lnTo>
                  <a:pt x="170358" y="312458"/>
                </a:lnTo>
                <a:lnTo>
                  <a:pt x="223241" y="312458"/>
                </a:lnTo>
                <a:moveTo>
                  <a:pt x="130163" y="329209"/>
                </a:moveTo>
                <a:lnTo>
                  <a:pt x="77279" y="329209"/>
                </a:lnTo>
                <a:lnTo>
                  <a:pt x="77279" y="312458"/>
                </a:lnTo>
                <a:lnTo>
                  <a:pt x="130163" y="312458"/>
                </a:lnTo>
                <a:moveTo>
                  <a:pt x="15939" y="312458"/>
                </a:moveTo>
                <a:lnTo>
                  <a:pt x="37096" y="312458"/>
                </a:lnTo>
                <a:lnTo>
                  <a:pt x="37096" y="329209"/>
                </a:lnTo>
                <a:lnTo>
                  <a:pt x="1130" y="329209"/>
                </a:lnTo>
                <a:lnTo>
                  <a:pt x="1130" y="293293"/>
                </a:lnTo>
                <a:lnTo>
                  <a:pt x="15939" y="293293"/>
                </a:lnTo>
                <a:moveTo>
                  <a:pt x="316319" y="329209"/>
                </a:moveTo>
                <a:lnTo>
                  <a:pt x="263437" y="329209"/>
                </a:lnTo>
                <a:lnTo>
                  <a:pt x="263437" y="312458"/>
                </a:lnTo>
                <a:lnTo>
                  <a:pt x="316319" y="312458"/>
                </a:lnTo>
                <a:moveTo>
                  <a:pt x="407275" y="329209"/>
                </a:moveTo>
                <a:lnTo>
                  <a:pt x="354393" y="329209"/>
                </a:lnTo>
                <a:lnTo>
                  <a:pt x="354393" y="312458"/>
                </a:lnTo>
                <a:lnTo>
                  <a:pt x="407275" y="312458"/>
                </a:lnTo>
                <a:moveTo>
                  <a:pt x="500354" y="329209"/>
                </a:moveTo>
                <a:lnTo>
                  <a:pt x="447472" y="329209"/>
                </a:lnTo>
                <a:lnTo>
                  <a:pt x="447472" y="312458"/>
                </a:lnTo>
                <a:lnTo>
                  <a:pt x="500354" y="312458"/>
                </a:lnTo>
                <a:moveTo>
                  <a:pt x="593420" y="329209"/>
                </a:moveTo>
                <a:lnTo>
                  <a:pt x="540537" y="329209"/>
                </a:lnTo>
                <a:lnTo>
                  <a:pt x="540537" y="312458"/>
                </a:lnTo>
                <a:lnTo>
                  <a:pt x="593420" y="312458"/>
                </a:lnTo>
                <a:moveTo>
                  <a:pt x="686498" y="329209"/>
                </a:moveTo>
                <a:lnTo>
                  <a:pt x="633616" y="329209"/>
                </a:lnTo>
                <a:lnTo>
                  <a:pt x="633616" y="312458"/>
                </a:lnTo>
                <a:lnTo>
                  <a:pt x="686498" y="312458"/>
                </a:lnTo>
                <a:moveTo>
                  <a:pt x="777456" y="329209"/>
                </a:moveTo>
                <a:lnTo>
                  <a:pt x="724574" y="329209"/>
                </a:lnTo>
                <a:lnTo>
                  <a:pt x="724574" y="312458"/>
                </a:lnTo>
                <a:lnTo>
                  <a:pt x="777456" y="312458"/>
                </a:lnTo>
                <a:moveTo>
                  <a:pt x="870535" y="329209"/>
                </a:moveTo>
                <a:lnTo>
                  <a:pt x="817651" y="329209"/>
                </a:lnTo>
                <a:lnTo>
                  <a:pt x="817651" y="312458"/>
                </a:lnTo>
                <a:lnTo>
                  <a:pt x="870535" y="312458"/>
                </a:lnTo>
                <a:moveTo>
                  <a:pt x="957263" y="317246"/>
                </a:moveTo>
                <a:lnTo>
                  <a:pt x="967842" y="317246"/>
                </a:lnTo>
                <a:lnTo>
                  <a:pt x="967842" y="329209"/>
                </a:lnTo>
                <a:lnTo>
                  <a:pt x="910730" y="329209"/>
                </a:lnTo>
                <a:lnTo>
                  <a:pt x="910730" y="312458"/>
                </a:lnTo>
                <a:lnTo>
                  <a:pt x="961492" y="312458"/>
                </a:lnTo>
                <a:moveTo>
                  <a:pt x="967842" y="274143"/>
                </a:moveTo>
                <a:lnTo>
                  <a:pt x="953033" y="274143"/>
                </a:lnTo>
                <a:lnTo>
                  <a:pt x="953033" y="214261"/>
                </a:lnTo>
                <a:lnTo>
                  <a:pt x="967842" y="214261"/>
                </a:lnTo>
                <a:moveTo>
                  <a:pt x="15939" y="250190"/>
                </a:moveTo>
                <a:lnTo>
                  <a:pt x="1130" y="250190"/>
                </a:lnTo>
                <a:lnTo>
                  <a:pt x="1130" y="190322"/>
                </a:lnTo>
                <a:lnTo>
                  <a:pt x="15939" y="190322"/>
                </a:lnTo>
                <a:moveTo>
                  <a:pt x="967842" y="168770"/>
                </a:moveTo>
                <a:lnTo>
                  <a:pt x="953033" y="168770"/>
                </a:lnTo>
                <a:lnTo>
                  <a:pt x="953033" y="108902"/>
                </a:lnTo>
                <a:lnTo>
                  <a:pt x="967842" y="108902"/>
                </a:lnTo>
                <a:moveTo>
                  <a:pt x="15939" y="144817"/>
                </a:moveTo>
                <a:lnTo>
                  <a:pt x="1130" y="144817"/>
                </a:lnTo>
                <a:lnTo>
                  <a:pt x="1130" y="84950"/>
                </a:lnTo>
                <a:lnTo>
                  <a:pt x="15939" y="84950"/>
                </a:lnTo>
                <a:moveTo>
                  <a:pt x="961492" y="10718"/>
                </a:moveTo>
                <a:lnTo>
                  <a:pt x="967842" y="10718"/>
                </a:lnTo>
                <a:lnTo>
                  <a:pt x="967842" y="63398"/>
                </a:lnTo>
                <a:lnTo>
                  <a:pt x="953033" y="63398"/>
                </a:lnTo>
                <a:lnTo>
                  <a:pt x="953033" y="17894"/>
                </a:lnTo>
                <a:lnTo>
                  <a:pt x="908609" y="17894"/>
                </a:lnTo>
                <a:lnTo>
                  <a:pt x="908609" y="1130"/>
                </a:lnTo>
                <a:lnTo>
                  <a:pt x="961492" y="1130"/>
                </a:lnTo>
                <a:moveTo>
                  <a:pt x="34977" y="17894"/>
                </a:moveTo>
                <a:lnTo>
                  <a:pt x="15939" y="17894"/>
                </a:lnTo>
                <a:lnTo>
                  <a:pt x="15939" y="39446"/>
                </a:lnTo>
                <a:lnTo>
                  <a:pt x="1130" y="39446"/>
                </a:lnTo>
                <a:lnTo>
                  <a:pt x="1130" y="1130"/>
                </a:lnTo>
                <a:lnTo>
                  <a:pt x="34977" y="1130"/>
                </a:lnTo>
                <a:moveTo>
                  <a:pt x="128054" y="17894"/>
                </a:moveTo>
                <a:lnTo>
                  <a:pt x="75171" y="17894"/>
                </a:lnTo>
                <a:lnTo>
                  <a:pt x="75171" y="1130"/>
                </a:lnTo>
                <a:lnTo>
                  <a:pt x="128054" y="1130"/>
                </a:lnTo>
                <a:moveTo>
                  <a:pt x="221132" y="17894"/>
                </a:moveTo>
                <a:lnTo>
                  <a:pt x="168250" y="17894"/>
                </a:lnTo>
                <a:lnTo>
                  <a:pt x="168250" y="1130"/>
                </a:lnTo>
                <a:lnTo>
                  <a:pt x="221132" y="1130"/>
                </a:lnTo>
                <a:moveTo>
                  <a:pt x="312089" y="17894"/>
                </a:moveTo>
                <a:lnTo>
                  <a:pt x="259207" y="17894"/>
                </a:lnTo>
                <a:lnTo>
                  <a:pt x="259207" y="1130"/>
                </a:lnTo>
                <a:lnTo>
                  <a:pt x="312089" y="1130"/>
                </a:lnTo>
                <a:moveTo>
                  <a:pt x="405155" y="17894"/>
                </a:moveTo>
                <a:lnTo>
                  <a:pt x="352273" y="17894"/>
                </a:lnTo>
                <a:lnTo>
                  <a:pt x="352273" y="1130"/>
                </a:lnTo>
                <a:lnTo>
                  <a:pt x="405155" y="1130"/>
                </a:lnTo>
                <a:moveTo>
                  <a:pt x="498234" y="17894"/>
                </a:moveTo>
                <a:lnTo>
                  <a:pt x="445350" y="17894"/>
                </a:lnTo>
                <a:lnTo>
                  <a:pt x="445350" y="1130"/>
                </a:lnTo>
                <a:lnTo>
                  <a:pt x="498234" y="1130"/>
                </a:lnTo>
                <a:moveTo>
                  <a:pt x="591312" y="17894"/>
                </a:moveTo>
                <a:lnTo>
                  <a:pt x="538429" y="17894"/>
                </a:lnTo>
                <a:lnTo>
                  <a:pt x="538429" y="1130"/>
                </a:lnTo>
                <a:lnTo>
                  <a:pt x="591312" y="1130"/>
                </a:lnTo>
                <a:moveTo>
                  <a:pt x="682269" y="17894"/>
                </a:moveTo>
                <a:lnTo>
                  <a:pt x="629386" y="17894"/>
                </a:lnTo>
                <a:lnTo>
                  <a:pt x="629386" y="1130"/>
                </a:lnTo>
                <a:lnTo>
                  <a:pt x="682269" y="1130"/>
                </a:lnTo>
                <a:moveTo>
                  <a:pt x="775348" y="17894"/>
                </a:moveTo>
                <a:lnTo>
                  <a:pt x="722464" y="17894"/>
                </a:lnTo>
                <a:lnTo>
                  <a:pt x="722464" y="1130"/>
                </a:lnTo>
                <a:lnTo>
                  <a:pt x="775348" y="1130"/>
                </a:lnTo>
                <a:moveTo>
                  <a:pt x="868413" y="17894"/>
                </a:moveTo>
                <a:lnTo>
                  <a:pt x="815530" y="17894"/>
                </a:lnTo>
                <a:lnTo>
                  <a:pt x="815530" y="1130"/>
                </a:lnTo>
                <a:lnTo>
                  <a:pt x="868413" y="1130"/>
                </a:lnTo>
              </a:path>
            </a:pathLst>
          </a:custGeom>
          <a:solidFill>
            <a:srgbClr val="000000">
              <a:alpha val="100000"/>
            </a:srgbClr>
          </a:solidFill>
          <a:ln w="2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13" name="VectorPath 313"/>
          <p:cNvSpPr/>
          <p:nvPr/>
        </p:nvSpPr>
        <p:spPr>
          <a:xfrm>
            <a:off x="8708188" y="4794035"/>
            <a:ext cx="968972" cy="330326"/>
          </a:xfrm>
          <a:custGeom>
            <a:avLst/>
            <a:gdLst/>
            <a:ahLst/>
            <a:cxnLst/>
            <a:rect l="l" t="t" r="r" b="b"/>
            <a:pathLst>
              <a:path w="968972" h="330326">
                <a:moveTo>
                  <a:pt x="223241" y="329196"/>
                </a:moveTo>
                <a:lnTo>
                  <a:pt x="170358" y="329196"/>
                </a:lnTo>
                <a:lnTo>
                  <a:pt x="170358" y="312445"/>
                </a:lnTo>
                <a:lnTo>
                  <a:pt x="223241" y="312445"/>
                </a:lnTo>
                <a:moveTo>
                  <a:pt x="130163" y="329196"/>
                </a:moveTo>
                <a:lnTo>
                  <a:pt x="77279" y="329196"/>
                </a:lnTo>
                <a:lnTo>
                  <a:pt x="77279" y="312445"/>
                </a:lnTo>
                <a:lnTo>
                  <a:pt x="130163" y="312445"/>
                </a:lnTo>
                <a:moveTo>
                  <a:pt x="15939" y="312445"/>
                </a:moveTo>
                <a:lnTo>
                  <a:pt x="37096" y="312445"/>
                </a:lnTo>
                <a:lnTo>
                  <a:pt x="37096" y="329196"/>
                </a:lnTo>
                <a:lnTo>
                  <a:pt x="1130" y="329196"/>
                </a:lnTo>
                <a:lnTo>
                  <a:pt x="1130" y="293281"/>
                </a:lnTo>
                <a:lnTo>
                  <a:pt x="15939" y="293281"/>
                </a:lnTo>
                <a:moveTo>
                  <a:pt x="316319" y="329196"/>
                </a:moveTo>
                <a:lnTo>
                  <a:pt x="263437" y="329196"/>
                </a:lnTo>
                <a:lnTo>
                  <a:pt x="263437" y="312445"/>
                </a:lnTo>
                <a:lnTo>
                  <a:pt x="316319" y="312445"/>
                </a:lnTo>
                <a:moveTo>
                  <a:pt x="407275" y="329196"/>
                </a:moveTo>
                <a:lnTo>
                  <a:pt x="354393" y="329196"/>
                </a:lnTo>
                <a:lnTo>
                  <a:pt x="354393" y="312445"/>
                </a:lnTo>
                <a:lnTo>
                  <a:pt x="407275" y="312445"/>
                </a:lnTo>
                <a:moveTo>
                  <a:pt x="500354" y="329196"/>
                </a:moveTo>
                <a:lnTo>
                  <a:pt x="447472" y="329196"/>
                </a:lnTo>
                <a:lnTo>
                  <a:pt x="447472" y="312445"/>
                </a:lnTo>
                <a:lnTo>
                  <a:pt x="500354" y="312445"/>
                </a:lnTo>
                <a:moveTo>
                  <a:pt x="593420" y="329196"/>
                </a:moveTo>
                <a:lnTo>
                  <a:pt x="540537" y="329196"/>
                </a:lnTo>
                <a:lnTo>
                  <a:pt x="540537" y="312445"/>
                </a:lnTo>
                <a:lnTo>
                  <a:pt x="593420" y="312445"/>
                </a:lnTo>
                <a:moveTo>
                  <a:pt x="686498" y="329196"/>
                </a:moveTo>
                <a:lnTo>
                  <a:pt x="633616" y="329196"/>
                </a:lnTo>
                <a:lnTo>
                  <a:pt x="633616" y="312445"/>
                </a:lnTo>
                <a:lnTo>
                  <a:pt x="686498" y="312445"/>
                </a:lnTo>
                <a:moveTo>
                  <a:pt x="777456" y="329196"/>
                </a:moveTo>
                <a:lnTo>
                  <a:pt x="724574" y="329196"/>
                </a:lnTo>
                <a:lnTo>
                  <a:pt x="724574" y="312445"/>
                </a:lnTo>
                <a:lnTo>
                  <a:pt x="777456" y="312445"/>
                </a:lnTo>
                <a:moveTo>
                  <a:pt x="870535" y="329196"/>
                </a:moveTo>
                <a:lnTo>
                  <a:pt x="817651" y="329196"/>
                </a:lnTo>
                <a:lnTo>
                  <a:pt x="817651" y="312445"/>
                </a:lnTo>
                <a:lnTo>
                  <a:pt x="870535" y="312445"/>
                </a:lnTo>
                <a:moveTo>
                  <a:pt x="957263" y="317233"/>
                </a:moveTo>
                <a:lnTo>
                  <a:pt x="967842" y="317233"/>
                </a:lnTo>
                <a:lnTo>
                  <a:pt x="967842" y="329196"/>
                </a:lnTo>
                <a:lnTo>
                  <a:pt x="910730" y="329196"/>
                </a:lnTo>
                <a:lnTo>
                  <a:pt x="910730" y="312445"/>
                </a:lnTo>
                <a:lnTo>
                  <a:pt x="961492" y="312445"/>
                </a:lnTo>
                <a:moveTo>
                  <a:pt x="967842" y="274129"/>
                </a:moveTo>
                <a:lnTo>
                  <a:pt x="953033" y="274129"/>
                </a:lnTo>
                <a:lnTo>
                  <a:pt x="953033" y="214261"/>
                </a:lnTo>
                <a:lnTo>
                  <a:pt x="967842" y="214261"/>
                </a:lnTo>
                <a:moveTo>
                  <a:pt x="15939" y="250177"/>
                </a:moveTo>
                <a:lnTo>
                  <a:pt x="1130" y="250177"/>
                </a:lnTo>
                <a:lnTo>
                  <a:pt x="1130" y="190309"/>
                </a:lnTo>
                <a:lnTo>
                  <a:pt x="15939" y="190309"/>
                </a:lnTo>
                <a:moveTo>
                  <a:pt x="967842" y="168758"/>
                </a:moveTo>
                <a:lnTo>
                  <a:pt x="953033" y="168758"/>
                </a:lnTo>
                <a:lnTo>
                  <a:pt x="953033" y="108889"/>
                </a:lnTo>
                <a:lnTo>
                  <a:pt x="967842" y="108889"/>
                </a:lnTo>
                <a:moveTo>
                  <a:pt x="15939" y="144804"/>
                </a:moveTo>
                <a:lnTo>
                  <a:pt x="1130" y="144804"/>
                </a:lnTo>
                <a:lnTo>
                  <a:pt x="1130" y="84938"/>
                </a:lnTo>
                <a:lnTo>
                  <a:pt x="15939" y="84938"/>
                </a:lnTo>
                <a:moveTo>
                  <a:pt x="961492" y="10706"/>
                </a:moveTo>
                <a:lnTo>
                  <a:pt x="967842" y="10706"/>
                </a:lnTo>
                <a:lnTo>
                  <a:pt x="967842" y="63385"/>
                </a:lnTo>
                <a:lnTo>
                  <a:pt x="953033" y="63385"/>
                </a:lnTo>
                <a:lnTo>
                  <a:pt x="953033" y="17881"/>
                </a:lnTo>
                <a:lnTo>
                  <a:pt x="908609" y="17881"/>
                </a:lnTo>
                <a:lnTo>
                  <a:pt x="908609" y="1131"/>
                </a:lnTo>
                <a:lnTo>
                  <a:pt x="961492" y="1131"/>
                </a:lnTo>
                <a:moveTo>
                  <a:pt x="34977" y="17881"/>
                </a:moveTo>
                <a:lnTo>
                  <a:pt x="15939" y="17881"/>
                </a:lnTo>
                <a:lnTo>
                  <a:pt x="15939" y="39446"/>
                </a:lnTo>
                <a:lnTo>
                  <a:pt x="1130" y="39446"/>
                </a:lnTo>
                <a:lnTo>
                  <a:pt x="1130" y="1131"/>
                </a:lnTo>
                <a:lnTo>
                  <a:pt x="34977" y="1131"/>
                </a:lnTo>
                <a:moveTo>
                  <a:pt x="128054" y="17881"/>
                </a:moveTo>
                <a:lnTo>
                  <a:pt x="75171" y="17881"/>
                </a:lnTo>
                <a:lnTo>
                  <a:pt x="75171" y="1131"/>
                </a:lnTo>
                <a:lnTo>
                  <a:pt x="128054" y="1131"/>
                </a:lnTo>
                <a:moveTo>
                  <a:pt x="221132" y="17881"/>
                </a:moveTo>
                <a:lnTo>
                  <a:pt x="168250" y="17881"/>
                </a:lnTo>
                <a:lnTo>
                  <a:pt x="168250" y="1131"/>
                </a:lnTo>
                <a:lnTo>
                  <a:pt x="221132" y="1131"/>
                </a:lnTo>
                <a:moveTo>
                  <a:pt x="312089" y="17881"/>
                </a:moveTo>
                <a:lnTo>
                  <a:pt x="259207" y="17881"/>
                </a:lnTo>
                <a:lnTo>
                  <a:pt x="259207" y="1131"/>
                </a:lnTo>
                <a:lnTo>
                  <a:pt x="312089" y="1131"/>
                </a:lnTo>
                <a:moveTo>
                  <a:pt x="405155" y="17881"/>
                </a:moveTo>
                <a:lnTo>
                  <a:pt x="352273" y="17881"/>
                </a:lnTo>
                <a:lnTo>
                  <a:pt x="352273" y="1131"/>
                </a:lnTo>
                <a:lnTo>
                  <a:pt x="405155" y="1131"/>
                </a:lnTo>
                <a:moveTo>
                  <a:pt x="498234" y="17881"/>
                </a:moveTo>
                <a:lnTo>
                  <a:pt x="445350" y="17881"/>
                </a:lnTo>
                <a:lnTo>
                  <a:pt x="445350" y="1131"/>
                </a:lnTo>
                <a:lnTo>
                  <a:pt x="498234" y="1131"/>
                </a:lnTo>
                <a:moveTo>
                  <a:pt x="591312" y="17881"/>
                </a:moveTo>
                <a:lnTo>
                  <a:pt x="538429" y="17881"/>
                </a:lnTo>
                <a:lnTo>
                  <a:pt x="538429" y="1131"/>
                </a:lnTo>
                <a:lnTo>
                  <a:pt x="591312" y="1131"/>
                </a:lnTo>
                <a:moveTo>
                  <a:pt x="682269" y="17881"/>
                </a:moveTo>
                <a:lnTo>
                  <a:pt x="629386" y="17881"/>
                </a:lnTo>
                <a:lnTo>
                  <a:pt x="629386" y="1131"/>
                </a:lnTo>
                <a:lnTo>
                  <a:pt x="682269" y="1131"/>
                </a:lnTo>
                <a:moveTo>
                  <a:pt x="775348" y="17881"/>
                </a:moveTo>
                <a:lnTo>
                  <a:pt x="722464" y="17881"/>
                </a:lnTo>
                <a:lnTo>
                  <a:pt x="722464" y="1131"/>
                </a:lnTo>
                <a:lnTo>
                  <a:pt x="775348" y="1131"/>
                </a:lnTo>
                <a:moveTo>
                  <a:pt x="868413" y="17881"/>
                </a:moveTo>
                <a:lnTo>
                  <a:pt x="815530" y="17881"/>
                </a:lnTo>
                <a:lnTo>
                  <a:pt x="815530" y="1131"/>
                </a:lnTo>
                <a:lnTo>
                  <a:pt x="868413" y="1131"/>
                </a:lnTo>
              </a:path>
            </a:pathLst>
          </a:custGeom>
          <a:solidFill>
            <a:srgbClr val="000000">
              <a:alpha val="100000"/>
            </a:srgbClr>
          </a:solidFill>
          <a:ln w="2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14" name="TextBox314"/>
          <p:cNvSpPr txBox="1"/>
          <p:nvPr/>
        </p:nvSpPr>
        <p:spPr>
          <a:xfrm>
            <a:off x="8652206" y="6094781"/>
            <a:ext cx="1063282" cy="2208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71"/>
              </a:lnSpc>
            </a:pPr>
            <a:r>
              <a:rPr lang="en-US" altLang="zh-CN" sz="1400" kern="0" spc="-13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1400" b="1" kern="0" spc="-8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0" kern="0" spc="-13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）浮点</a:t>
            </a:r>
            <a:r>
              <a:rPr lang="en-US" altLang="zh-CN" sz="1400" kern="0" spc="-1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连接</a:t>
            </a:r>
          </a:p>
        </p:txBody>
      </p:sp>
      <p:sp>
        <p:nvSpPr>
          <p:cNvPr id="315" name="TextBox315"/>
          <p:cNvSpPr txBox="1"/>
          <p:nvPr/>
        </p:nvSpPr>
        <p:spPr>
          <a:xfrm>
            <a:off x="10173134" y="1118527"/>
            <a:ext cx="89535" cy="457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marL="0" marR="0" indent="0" eaLnBrk="0">
              <a:lnSpc>
                <a:spcPct val="11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16" name="VectorPath 316"/>
          <p:cNvSpPr/>
          <p:nvPr/>
        </p:nvSpPr>
        <p:spPr>
          <a:xfrm>
            <a:off x="10902348" y="1369090"/>
            <a:ext cx="73061" cy="2813585"/>
          </a:xfrm>
          <a:custGeom>
            <a:avLst/>
            <a:gdLst/>
            <a:ahLst/>
            <a:cxnLst/>
            <a:rect l="l" t="t" r="r" b="b"/>
            <a:pathLst>
              <a:path w="73061" h="2813585">
                <a:moveTo>
                  <a:pt x="42880" y="3996"/>
                </a:moveTo>
                <a:lnTo>
                  <a:pt x="42880" y="6383"/>
                </a:lnTo>
                <a:lnTo>
                  <a:pt x="44990" y="11184"/>
                </a:lnTo>
                <a:lnTo>
                  <a:pt x="44990" y="2722588"/>
                </a:lnTo>
                <a:lnTo>
                  <a:pt x="72496" y="2693285"/>
                </a:lnTo>
                <a:lnTo>
                  <a:pt x="36530" y="2813020"/>
                </a:lnTo>
                <a:lnTo>
                  <a:pt x="565" y="2693285"/>
                </a:lnTo>
                <a:lnTo>
                  <a:pt x="28065" y="2722582"/>
                </a:lnTo>
                <a:lnTo>
                  <a:pt x="25951" y="11184"/>
                </a:lnTo>
                <a:lnTo>
                  <a:pt x="28072" y="6383"/>
                </a:lnTo>
                <a:lnTo>
                  <a:pt x="30180" y="3996"/>
                </a:lnTo>
                <a:lnTo>
                  <a:pt x="32301" y="1596"/>
                </a:lnTo>
                <a:lnTo>
                  <a:pt x="38651" y="1596"/>
                </a:lnTo>
              </a:path>
            </a:pathLst>
          </a:custGeom>
          <a:solidFill>
            <a:srgbClr val="993366">
              <a:alpha val="100000"/>
            </a:srgbClr>
          </a:solidFill>
          <a:ln w="2261" cap="rnd" cmpd="sng">
            <a:solidFill>
              <a:srgbClr val="993366">
                <a:alpha val="100000"/>
              </a:srgbClr>
            </a:solidFill>
            <a:round/>
          </a:ln>
        </p:spPr>
      </p:sp>
      <p:grpSp>
        <p:nvGrpSpPr>
          <p:cNvPr id="317" name="Combination 317"/>
          <p:cNvGrpSpPr/>
          <p:nvPr/>
        </p:nvGrpSpPr>
        <p:grpSpPr>
          <a:xfrm>
            <a:off x="10902348" y="4482254"/>
            <a:ext cx="70942" cy="945682"/>
            <a:chOff x="10902348" y="4482254"/>
            <a:chExt cx="70942" cy="945682"/>
          </a:xfrm>
        </p:grpSpPr>
        <p:sp>
          <p:nvSpPr>
            <p:cNvPr id="318" name="VectorPath 318"/>
            <p:cNvSpPr/>
            <p:nvPr/>
          </p:nvSpPr>
          <p:spPr>
            <a:xfrm>
              <a:off x="10902348" y="4482254"/>
              <a:ext cx="70942" cy="323052"/>
            </a:xfrm>
            <a:custGeom>
              <a:avLst/>
              <a:gdLst/>
              <a:ahLst/>
              <a:cxnLst/>
              <a:rect l="l" t="t" r="r" b="b"/>
              <a:pathLst>
                <a:path w="70942" h="323052">
                  <a:moveTo>
                    <a:pt x="42880" y="3983"/>
                  </a:moveTo>
                  <a:lnTo>
                    <a:pt x="42880" y="6384"/>
                  </a:lnTo>
                  <a:lnTo>
                    <a:pt x="44990" y="11171"/>
                  </a:lnTo>
                  <a:lnTo>
                    <a:pt x="44990" y="233281"/>
                  </a:lnTo>
                  <a:lnTo>
                    <a:pt x="70377" y="202750"/>
                  </a:lnTo>
                  <a:lnTo>
                    <a:pt x="36530" y="322487"/>
                  </a:lnTo>
                  <a:lnTo>
                    <a:pt x="565" y="202750"/>
                  </a:lnTo>
                  <a:lnTo>
                    <a:pt x="25951" y="231482"/>
                  </a:lnTo>
                  <a:lnTo>
                    <a:pt x="25951" y="11171"/>
                  </a:lnTo>
                  <a:lnTo>
                    <a:pt x="28072" y="6384"/>
                  </a:lnTo>
                  <a:lnTo>
                    <a:pt x="30180" y="3983"/>
                  </a:lnTo>
                  <a:lnTo>
                    <a:pt x="32301" y="1596"/>
                  </a:lnTo>
                  <a:lnTo>
                    <a:pt x="38651" y="1596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  <p:sp>
          <p:nvSpPr>
            <p:cNvPr id="319" name="VectorPath 319"/>
            <p:cNvSpPr/>
            <p:nvPr/>
          </p:nvSpPr>
          <p:spPr>
            <a:xfrm>
              <a:off x="10902348" y="5104884"/>
              <a:ext cx="70942" cy="323052"/>
            </a:xfrm>
            <a:custGeom>
              <a:avLst/>
              <a:gdLst/>
              <a:ahLst/>
              <a:cxnLst/>
              <a:rect l="l" t="t" r="r" b="b"/>
              <a:pathLst>
                <a:path w="70942" h="323052">
                  <a:moveTo>
                    <a:pt x="42880" y="3983"/>
                  </a:moveTo>
                  <a:lnTo>
                    <a:pt x="42880" y="6384"/>
                  </a:lnTo>
                  <a:lnTo>
                    <a:pt x="44990" y="11171"/>
                  </a:lnTo>
                  <a:lnTo>
                    <a:pt x="44990" y="233282"/>
                  </a:lnTo>
                  <a:lnTo>
                    <a:pt x="70377" y="202751"/>
                  </a:lnTo>
                  <a:lnTo>
                    <a:pt x="36530" y="322487"/>
                  </a:lnTo>
                  <a:lnTo>
                    <a:pt x="565" y="202751"/>
                  </a:lnTo>
                  <a:lnTo>
                    <a:pt x="25951" y="231482"/>
                  </a:lnTo>
                  <a:lnTo>
                    <a:pt x="25951" y="11171"/>
                  </a:lnTo>
                  <a:lnTo>
                    <a:pt x="28072" y="6384"/>
                  </a:lnTo>
                  <a:lnTo>
                    <a:pt x="30180" y="3983"/>
                  </a:lnTo>
                  <a:lnTo>
                    <a:pt x="32301" y="1596"/>
                  </a:lnTo>
                  <a:lnTo>
                    <a:pt x="38651" y="1596"/>
                  </a:lnTo>
                </a:path>
              </a:pathLst>
            </a:custGeom>
            <a:solidFill>
              <a:srgbClr val="993366">
                <a:alpha val="100000"/>
              </a:srgbClr>
            </a:solidFill>
            <a:ln w="2261" cap="rnd" cmpd="sng">
              <a:solidFill>
                <a:srgbClr val="993366">
                  <a:alpha val="100000"/>
                </a:srgbClr>
              </a:solidFill>
              <a:round/>
            </a:ln>
          </p:spPr>
        </p:sp>
      </p:grpSp>
      <p:graphicFrame>
        <p:nvGraphicFramePr>
          <p:cNvPr id="320" name="Table320"/>
          <p:cNvGraphicFramePr>
            <a:graphicFrameLocks noGrp="1"/>
          </p:cNvGraphicFramePr>
          <p:nvPr/>
        </p:nvGraphicFramePr>
        <p:xfrm>
          <a:off x="10462932" y="1068959"/>
          <a:ext cx="951903" cy="5039735"/>
        </p:xfrm>
        <a:graphic>
          <a:graphicData uri="http://schemas.openxmlformats.org/drawingml/2006/table">
            <a:tbl>
              <a:tblPr firstRow="1" bandRow="1"/>
              <a:tblGrid>
                <a:gridCol w="47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输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入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0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  <a:spcAft>
                          <a:spcPts val="0"/>
                        </a:spcAft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28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8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8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8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0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00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0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158407" marR="0" indent="0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相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乘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158407" marR="0" indent="0" eaLnBrk="0">
                        <a:lnSpc>
                          <a:spcPct val="97321"/>
                        </a:lnSpc>
                        <a:spcBef>
                          <a:spcPts val="353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累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加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3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1588" marT="6763" marB="676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588" marR="0" marT="6763" marB="6763">
                    <a:lnL w="3175" cap="flat" cmpd="sng" algn="ctr">
                      <a:solidFill>
                        <a:srgbClr val="99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315">
                <a:tc gridSpan="2"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000"/>
                        </a:lnSpc>
                        <a:spcBef>
                          <a:spcPts val="353"/>
                        </a:spcBef>
                        <a:spcAft>
                          <a:spcPts val="246"/>
                        </a:spcAft>
                      </a:pP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输</a:t>
                      </a:r>
                      <a:r>
                        <a:rPr lang="en-US" altLang="zh-CN" sz="14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4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出</a:t>
                      </a:r>
                    </a:p>
                  </a:txBody>
                  <a:tcPr marL="6763" marR="6763" marT="51848" marB="6763"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1" name="VectorPath 321"/>
          <p:cNvSpPr/>
          <p:nvPr/>
        </p:nvSpPr>
        <p:spPr>
          <a:xfrm>
            <a:off x="10453332" y="1680870"/>
            <a:ext cx="968972" cy="330340"/>
          </a:xfrm>
          <a:custGeom>
            <a:avLst/>
            <a:gdLst/>
            <a:ahLst/>
            <a:cxnLst/>
            <a:rect l="l" t="t" r="r" b="b"/>
            <a:pathLst>
              <a:path w="968972" h="330340">
                <a:moveTo>
                  <a:pt x="223241" y="329209"/>
                </a:moveTo>
                <a:lnTo>
                  <a:pt x="170358" y="329209"/>
                </a:lnTo>
                <a:lnTo>
                  <a:pt x="170358" y="312445"/>
                </a:lnTo>
                <a:lnTo>
                  <a:pt x="223241" y="312445"/>
                </a:lnTo>
                <a:moveTo>
                  <a:pt x="130175" y="329209"/>
                </a:moveTo>
                <a:lnTo>
                  <a:pt x="77292" y="329209"/>
                </a:lnTo>
                <a:lnTo>
                  <a:pt x="77292" y="312445"/>
                </a:lnTo>
                <a:lnTo>
                  <a:pt x="130175" y="312445"/>
                </a:lnTo>
                <a:moveTo>
                  <a:pt x="15939" y="312445"/>
                </a:moveTo>
                <a:lnTo>
                  <a:pt x="37097" y="312445"/>
                </a:lnTo>
                <a:lnTo>
                  <a:pt x="37097" y="329209"/>
                </a:lnTo>
                <a:lnTo>
                  <a:pt x="1130" y="329209"/>
                </a:lnTo>
                <a:lnTo>
                  <a:pt x="1130" y="293294"/>
                </a:lnTo>
                <a:lnTo>
                  <a:pt x="15939" y="293294"/>
                </a:lnTo>
                <a:moveTo>
                  <a:pt x="316319" y="329209"/>
                </a:moveTo>
                <a:lnTo>
                  <a:pt x="263437" y="329209"/>
                </a:lnTo>
                <a:lnTo>
                  <a:pt x="263437" y="312445"/>
                </a:lnTo>
                <a:lnTo>
                  <a:pt x="316319" y="312445"/>
                </a:lnTo>
                <a:moveTo>
                  <a:pt x="407275" y="329209"/>
                </a:moveTo>
                <a:lnTo>
                  <a:pt x="354394" y="329209"/>
                </a:lnTo>
                <a:lnTo>
                  <a:pt x="354394" y="312445"/>
                </a:lnTo>
                <a:lnTo>
                  <a:pt x="407275" y="312445"/>
                </a:lnTo>
                <a:moveTo>
                  <a:pt x="500356" y="329209"/>
                </a:moveTo>
                <a:lnTo>
                  <a:pt x="447471" y="329209"/>
                </a:lnTo>
                <a:lnTo>
                  <a:pt x="447471" y="312445"/>
                </a:lnTo>
                <a:lnTo>
                  <a:pt x="500356" y="312445"/>
                </a:lnTo>
                <a:moveTo>
                  <a:pt x="593433" y="329209"/>
                </a:moveTo>
                <a:lnTo>
                  <a:pt x="540550" y="329209"/>
                </a:lnTo>
                <a:lnTo>
                  <a:pt x="540550" y="312445"/>
                </a:lnTo>
                <a:lnTo>
                  <a:pt x="593433" y="312445"/>
                </a:lnTo>
                <a:moveTo>
                  <a:pt x="686498" y="329209"/>
                </a:moveTo>
                <a:lnTo>
                  <a:pt x="633616" y="329209"/>
                </a:lnTo>
                <a:lnTo>
                  <a:pt x="633616" y="312445"/>
                </a:lnTo>
                <a:lnTo>
                  <a:pt x="686498" y="312445"/>
                </a:lnTo>
                <a:moveTo>
                  <a:pt x="777470" y="329209"/>
                </a:moveTo>
                <a:lnTo>
                  <a:pt x="724574" y="329209"/>
                </a:lnTo>
                <a:lnTo>
                  <a:pt x="724574" y="312445"/>
                </a:lnTo>
                <a:lnTo>
                  <a:pt x="777470" y="312445"/>
                </a:lnTo>
                <a:moveTo>
                  <a:pt x="870534" y="329209"/>
                </a:moveTo>
                <a:lnTo>
                  <a:pt x="817652" y="329209"/>
                </a:lnTo>
                <a:lnTo>
                  <a:pt x="817652" y="312445"/>
                </a:lnTo>
                <a:lnTo>
                  <a:pt x="870534" y="312445"/>
                </a:lnTo>
                <a:moveTo>
                  <a:pt x="957268" y="317233"/>
                </a:moveTo>
                <a:lnTo>
                  <a:pt x="967841" y="317233"/>
                </a:lnTo>
                <a:lnTo>
                  <a:pt x="967841" y="329209"/>
                </a:lnTo>
                <a:lnTo>
                  <a:pt x="910730" y="329209"/>
                </a:lnTo>
                <a:lnTo>
                  <a:pt x="910730" y="312445"/>
                </a:lnTo>
                <a:lnTo>
                  <a:pt x="961491" y="312445"/>
                </a:lnTo>
                <a:moveTo>
                  <a:pt x="967841" y="274130"/>
                </a:moveTo>
                <a:lnTo>
                  <a:pt x="953033" y="274130"/>
                </a:lnTo>
                <a:lnTo>
                  <a:pt x="953033" y="214262"/>
                </a:lnTo>
                <a:lnTo>
                  <a:pt x="967841" y="214262"/>
                </a:lnTo>
                <a:moveTo>
                  <a:pt x="15939" y="250190"/>
                </a:moveTo>
                <a:lnTo>
                  <a:pt x="1130" y="250190"/>
                </a:lnTo>
                <a:lnTo>
                  <a:pt x="1130" y="190323"/>
                </a:lnTo>
                <a:lnTo>
                  <a:pt x="15939" y="190323"/>
                </a:lnTo>
                <a:moveTo>
                  <a:pt x="967841" y="168770"/>
                </a:moveTo>
                <a:lnTo>
                  <a:pt x="953033" y="168770"/>
                </a:lnTo>
                <a:lnTo>
                  <a:pt x="953033" y="108903"/>
                </a:lnTo>
                <a:lnTo>
                  <a:pt x="967841" y="108903"/>
                </a:lnTo>
                <a:moveTo>
                  <a:pt x="15939" y="144818"/>
                </a:moveTo>
                <a:lnTo>
                  <a:pt x="1130" y="144818"/>
                </a:lnTo>
                <a:lnTo>
                  <a:pt x="1130" y="84951"/>
                </a:lnTo>
                <a:lnTo>
                  <a:pt x="15939" y="84951"/>
                </a:lnTo>
                <a:moveTo>
                  <a:pt x="961491" y="10719"/>
                </a:moveTo>
                <a:lnTo>
                  <a:pt x="967841" y="10719"/>
                </a:lnTo>
                <a:lnTo>
                  <a:pt x="967841" y="63398"/>
                </a:lnTo>
                <a:lnTo>
                  <a:pt x="953033" y="63398"/>
                </a:lnTo>
                <a:lnTo>
                  <a:pt x="953033" y="17894"/>
                </a:lnTo>
                <a:lnTo>
                  <a:pt x="908608" y="17894"/>
                </a:lnTo>
                <a:lnTo>
                  <a:pt x="908608" y="1130"/>
                </a:lnTo>
                <a:lnTo>
                  <a:pt x="961491" y="1130"/>
                </a:lnTo>
                <a:moveTo>
                  <a:pt x="34975" y="17894"/>
                </a:moveTo>
                <a:lnTo>
                  <a:pt x="15939" y="17894"/>
                </a:lnTo>
                <a:lnTo>
                  <a:pt x="15939" y="39446"/>
                </a:lnTo>
                <a:lnTo>
                  <a:pt x="1130" y="39446"/>
                </a:lnTo>
                <a:lnTo>
                  <a:pt x="1130" y="1130"/>
                </a:lnTo>
                <a:lnTo>
                  <a:pt x="34975" y="1130"/>
                </a:lnTo>
                <a:moveTo>
                  <a:pt x="128054" y="17894"/>
                </a:moveTo>
                <a:lnTo>
                  <a:pt x="75171" y="17894"/>
                </a:lnTo>
                <a:lnTo>
                  <a:pt x="75171" y="1130"/>
                </a:lnTo>
                <a:lnTo>
                  <a:pt x="128054" y="1130"/>
                </a:lnTo>
                <a:moveTo>
                  <a:pt x="221132" y="17894"/>
                </a:moveTo>
                <a:lnTo>
                  <a:pt x="168249" y="17894"/>
                </a:lnTo>
                <a:lnTo>
                  <a:pt x="168249" y="1130"/>
                </a:lnTo>
                <a:lnTo>
                  <a:pt x="221132" y="1130"/>
                </a:lnTo>
                <a:moveTo>
                  <a:pt x="312089" y="17894"/>
                </a:moveTo>
                <a:lnTo>
                  <a:pt x="259207" y="17894"/>
                </a:lnTo>
                <a:lnTo>
                  <a:pt x="259207" y="1130"/>
                </a:lnTo>
                <a:lnTo>
                  <a:pt x="312089" y="1130"/>
                </a:lnTo>
                <a:moveTo>
                  <a:pt x="405168" y="17894"/>
                </a:moveTo>
                <a:lnTo>
                  <a:pt x="352285" y="17894"/>
                </a:lnTo>
                <a:lnTo>
                  <a:pt x="352285" y="1130"/>
                </a:lnTo>
                <a:lnTo>
                  <a:pt x="405168" y="1130"/>
                </a:lnTo>
                <a:moveTo>
                  <a:pt x="498234" y="17894"/>
                </a:moveTo>
                <a:lnTo>
                  <a:pt x="445351" y="17894"/>
                </a:lnTo>
                <a:lnTo>
                  <a:pt x="445351" y="1130"/>
                </a:lnTo>
                <a:lnTo>
                  <a:pt x="498234" y="1130"/>
                </a:lnTo>
                <a:moveTo>
                  <a:pt x="591312" y="17894"/>
                </a:moveTo>
                <a:lnTo>
                  <a:pt x="538430" y="17894"/>
                </a:lnTo>
                <a:lnTo>
                  <a:pt x="538430" y="1130"/>
                </a:lnTo>
                <a:lnTo>
                  <a:pt x="591312" y="1130"/>
                </a:lnTo>
                <a:moveTo>
                  <a:pt x="682269" y="17894"/>
                </a:moveTo>
                <a:lnTo>
                  <a:pt x="629386" y="17894"/>
                </a:lnTo>
                <a:lnTo>
                  <a:pt x="629386" y="1130"/>
                </a:lnTo>
                <a:lnTo>
                  <a:pt x="682269" y="1130"/>
                </a:lnTo>
                <a:moveTo>
                  <a:pt x="775347" y="17894"/>
                </a:moveTo>
                <a:lnTo>
                  <a:pt x="722466" y="17894"/>
                </a:lnTo>
                <a:lnTo>
                  <a:pt x="722466" y="1130"/>
                </a:lnTo>
                <a:lnTo>
                  <a:pt x="775347" y="1130"/>
                </a:lnTo>
                <a:moveTo>
                  <a:pt x="868427" y="17894"/>
                </a:moveTo>
                <a:lnTo>
                  <a:pt x="815543" y="17894"/>
                </a:lnTo>
                <a:lnTo>
                  <a:pt x="815543" y="1130"/>
                </a:lnTo>
                <a:lnTo>
                  <a:pt x="868427" y="1130"/>
                </a:lnTo>
              </a:path>
            </a:pathLst>
          </a:custGeom>
          <a:solidFill>
            <a:srgbClr val="000000">
              <a:alpha val="100000"/>
            </a:srgbClr>
          </a:solidFill>
          <a:ln w="2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22" name="VectorPath 322"/>
          <p:cNvSpPr/>
          <p:nvPr/>
        </p:nvSpPr>
        <p:spPr>
          <a:xfrm>
            <a:off x="10453332" y="2303501"/>
            <a:ext cx="968972" cy="330340"/>
          </a:xfrm>
          <a:custGeom>
            <a:avLst/>
            <a:gdLst/>
            <a:ahLst/>
            <a:cxnLst/>
            <a:rect l="l" t="t" r="r" b="b"/>
            <a:pathLst>
              <a:path w="968972" h="330340">
                <a:moveTo>
                  <a:pt x="223241" y="329209"/>
                </a:moveTo>
                <a:lnTo>
                  <a:pt x="170358" y="329209"/>
                </a:lnTo>
                <a:lnTo>
                  <a:pt x="170358" y="312445"/>
                </a:lnTo>
                <a:lnTo>
                  <a:pt x="223241" y="312445"/>
                </a:lnTo>
                <a:moveTo>
                  <a:pt x="130175" y="329209"/>
                </a:moveTo>
                <a:lnTo>
                  <a:pt x="77292" y="329209"/>
                </a:lnTo>
                <a:lnTo>
                  <a:pt x="77292" y="312445"/>
                </a:lnTo>
                <a:lnTo>
                  <a:pt x="130175" y="312445"/>
                </a:lnTo>
                <a:moveTo>
                  <a:pt x="15939" y="312445"/>
                </a:moveTo>
                <a:lnTo>
                  <a:pt x="37097" y="312445"/>
                </a:lnTo>
                <a:lnTo>
                  <a:pt x="37097" y="329209"/>
                </a:lnTo>
                <a:lnTo>
                  <a:pt x="1130" y="329209"/>
                </a:lnTo>
                <a:lnTo>
                  <a:pt x="1130" y="293294"/>
                </a:lnTo>
                <a:lnTo>
                  <a:pt x="15939" y="293294"/>
                </a:lnTo>
                <a:moveTo>
                  <a:pt x="316319" y="329209"/>
                </a:moveTo>
                <a:lnTo>
                  <a:pt x="263437" y="329209"/>
                </a:lnTo>
                <a:lnTo>
                  <a:pt x="263437" y="312445"/>
                </a:lnTo>
                <a:lnTo>
                  <a:pt x="316319" y="312445"/>
                </a:lnTo>
                <a:moveTo>
                  <a:pt x="407275" y="329209"/>
                </a:moveTo>
                <a:lnTo>
                  <a:pt x="354394" y="329209"/>
                </a:lnTo>
                <a:lnTo>
                  <a:pt x="354394" y="312445"/>
                </a:lnTo>
                <a:lnTo>
                  <a:pt x="407275" y="312445"/>
                </a:lnTo>
                <a:moveTo>
                  <a:pt x="500356" y="329209"/>
                </a:moveTo>
                <a:lnTo>
                  <a:pt x="447471" y="329209"/>
                </a:lnTo>
                <a:lnTo>
                  <a:pt x="447471" y="312445"/>
                </a:lnTo>
                <a:lnTo>
                  <a:pt x="500356" y="312445"/>
                </a:lnTo>
                <a:moveTo>
                  <a:pt x="593433" y="329209"/>
                </a:moveTo>
                <a:lnTo>
                  <a:pt x="540550" y="329209"/>
                </a:lnTo>
                <a:lnTo>
                  <a:pt x="540550" y="312445"/>
                </a:lnTo>
                <a:lnTo>
                  <a:pt x="593433" y="312445"/>
                </a:lnTo>
                <a:moveTo>
                  <a:pt x="686498" y="329209"/>
                </a:moveTo>
                <a:lnTo>
                  <a:pt x="633616" y="329209"/>
                </a:lnTo>
                <a:lnTo>
                  <a:pt x="633616" y="312445"/>
                </a:lnTo>
                <a:lnTo>
                  <a:pt x="686498" y="312445"/>
                </a:lnTo>
                <a:moveTo>
                  <a:pt x="777470" y="329209"/>
                </a:moveTo>
                <a:lnTo>
                  <a:pt x="724574" y="329209"/>
                </a:lnTo>
                <a:lnTo>
                  <a:pt x="724574" y="312445"/>
                </a:lnTo>
                <a:lnTo>
                  <a:pt x="777470" y="312445"/>
                </a:lnTo>
                <a:moveTo>
                  <a:pt x="870534" y="329209"/>
                </a:moveTo>
                <a:lnTo>
                  <a:pt x="817652" y="329209"/>
                </a:lnTo>
                <a:lnTo>
                  <a:pt x="817652" y="312445"/>
                </a:lnTo>
                <a:lnTo>
                  <a:pt x="870534" y="312445"/>
                </a:lnTo>
                <a:moveTo>
                  <a:pt x="957268" y="317233"/>
                </a:moveTo>
                <a:lnTo>
                  <a:pt x="967841" y="317233"/>
                </a:lnTo>
                <a:lnTo>
                  <a:pt x="967841" y="329209"/>
                </a:lnTo>
                <a:lnTo>
                  <a:pt x="910730" y="329209"/>
                </a:lnTo>
                <a:lnTo>
                  <a:pt x="910730" y="312445"/>
                </a:lnTo>
                <a:lnTo>
                  <a:pt x="961491" y="312445"/>
                </a:lnTo>
                <a:moveTo>
                  <a:pt x="967841" y="274130"/>
                </a:moveTo>
                <a:lnTo>
                  <a:pt x="953033" y="274130"/>
                </a:lnTo>
                <a:lnTo>
                  <a:pt x="953033" y="214262"/>
                </a:lnTo>
                <a:lnTo>
                  <a:pt x="967841" y="214262"/>
                </a:lnTo>
                <a:moveTo>
                  <a:pt x="15939" y="250190"/>
                </a:moveTo>
                <a:lnTo>
                  <a:pt x="1130" y="250190"/>
                </a:lnTo>
                <a:lnTo>
                  <a:pt x="1130" y="190323"/>
                </a:lnTo>
                <a:lnTo>
                  <a:pt x="15939" y="190323"/>
                </a:lnTo>
                <a:moveTo>
                  <a:pt x="967841" y="168770"/>
                </a:moveTo>
                <a:lnTo>
                  <a:pt x="953033" y="168770"/>
                </a:lnTo>
                <a:lnTo>
                  <a:pt x="953033" y="108903"/>
                </a:lnTo>
                <a:lnTo>
                  <a:pt x="967841" y="108903"/>
                </a:lnTo>
                <a:moveTo>
                  <a:pt x="15939" y="144818"/>
                </a:moveTo>
                <a:lnTo>
                  <a:pt x="1130" y="144818"/>
                </a:lnTo>
                <a:lnTo>
                  <a:pt x="1130" y="84951"/>
                </a:lnTo>
                <a:lnTo>
                  <a:pt x="15939" y="84951"/>
                </a:lnTo>
                <a:moveTo>
                  <a:pt x="961491" y="10719"/>
                </a:moveTo>
                <a:lnTo>
                  <a:pt x="967841" y="10719"/>
                </a:lnTo>
                <a:lnTo>
                  <a:pt x="967841" y="63399"/>
                </a:lnTo>
                <a:lnTo>
                  <a:pt x="953033" y="63399"/>
                </a:lnTo>
                <a:lnTo>
                  <a:pt x="953033" y="17894"/>
                </a:lnTo>
                <a:lnTo>
                  <a:pt x="908608" y="17894"/>
                </a:lnTo>
                <a:lnTo>
                  <a:pt x="908608" y="1130"/>
                </a:lnTo>
                <a:lnTo>
                  <a:pt x="961491" y="1130"/>
                </a:lnTo>
                <a:moveTo>
                  <a:pt x="34975" y="17894"/>
                </a:moveTo>
                <a:lnTo>
                  <a:pt x="15939" y="17894"/>
                </a:lnTo>
                <a:lnTo>
                  <a:pt x="15939" y="39446"/>
                </a:lnTo>
                <a:lnTo>
                  <a:pt x="1130" y="39446"/>
                </a:lnTo>
                <a:lnTo>
                  <a:pt x="1130" y="1130"/>
                </a:lnTo>
                <a:lnTo>
                  <a:pt x="34975" y="1130"/>
                </a:lnTo>
                <a:moveTo>
                  <a:pt x="128054" y="17894"/>
                </a:moveTo>
                <a:lnTo>
                  <a:pt x="75171" y="17894"/>
                </a:lnTo>
                <a:lnTo>
                  <a:pt x="75171" y="1130"/>
                </a:lnTo>
                <a:lnTo>
                  <a:pt x="128054" y="1130"/>
                </a:lnTo>
                <a:moveTo>
                  <a:pt x="221132" y="17894"/>
                </a:moveTo>
                <a:lnTo>
                  <a:pt x="168249" y="17894"/>
                </a:lnTo>
                <a:lnTo>
                  <a:pt x="168249" y="1130"/>
                </a:lnTo>
                <a:lnTo>
                  <a:pt x="221132" y="1130"/>
                </a:lnTo>
                <a:moveTo>
                  <a:pt x="312089" y="17894"/>
                </a:moveTo>
                <a:lnTo>
                  <a:pt x="259207" y="17894"/>
                </a:lnTo>
                <a:lnTo>
                  <a:pt x="259207" y="1130"/>
                </a:lnTo>
                <a:lnTo>
                  <a:pt x="312089" y="1130"/>
                </a:lnTo>
                <a:moveTo>
                  <a:pt x="405168" y="17894"/>
                </a:moveTo>
                <a:lnTo>
                  <a:pt x="352285" y="17894"/>
                </a:lnTo>
                <a:lnTo>
                  <a:pt x="352285" y="1130"/>
                </a:lnTo>
                <a:lnTo>
                  <a:pt x="405168" y="1130"/>
                </a:lnTo>
                <a:moveTo>
                  <a:pt x="498234" y="17894"/>
                </a:moveTo>
                <a:lnTo>
                  <a:pt x="445351" y="17894"/>
                </a:lnTo>
                <a:lnTo>
                  <a:pt x="445351" y="1130"/>
                </a:lnTo>
                <a:lnTo>
                  <a:pt x="498234" y="1130"/>
                </a:lnTo>
                <a:moveTo>
                  <a:pt x="591312" y="17894"/>
                </a:moveTo>
                <a:lnTo>
                  <a:pt x="538430" y="17894"/>
                </a:lnTo>
                <a:lnTo>
                  <a:pt x="538430" y="1130"/>
                </a:lnTo>
                <a:lnTo>
                  <a:pt x="591312" y="1130"/>
                </a:lnTo>
                <a:moveTo>
                  <a:pt x="682269" y="17894"/>
                </a:moveTo>
                <a:lnTo>
                  <a:pt x="629386" y="17894"/>
                </a:lnTo>
                <a:lnTo>
                  <a:pt x="629386" y="1130"/>
                </a:lnTo>
                <a:lnTo>
                  <a:pt x="682269" y="1130"/>
                </a:lnTo>
                <a:moveTo>
                  <a:pt x="775347" y="17894"/>
                </a:moveTo>
                <a:lnTo>
                  <a:pt x="722466" y="17894"/>
                </a:lnTo>
                <a:lnTo>
                  <a:pt x="722466" y="1130"/>
                </a:lnTo>
                <a:lnTo>
                  <a:pt x="775347" y="1130"/>
                </a:lnTo>
                <a:moveTo>
                  <a:pt x="868427" y="17894"/>
                </a:moveTo>
                <a:lnTo>
                  <a:pt x="815543" y="17894"/>
                </a:lnTo>
                <a:lnTo>
                  <a:pt x="815543" y="1130"/>
                </a:lnTo>
                <a:lnTo>
                  <a:pt x="868427" y="1130"/>
                </a:lnTo>
              </a:path>
            </a:pathLst>
          </a:custGeom>
          <a:solidFill>
            <a:srgbClr val="000000">
              <a:alpha val="100000"/>
            </a:srgbClr>
          </a:solidFill>
          <a:ln w="2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23" name="VectorPath 323"/>
          <p:cNvSpPr/>
          <p:nvPr/>
        </p:nvSpPr>
        <p:spPr>
          <a:xfrm>
            <a:off x="10453332" y="2926131"/>
            <a:ext cx="968972" cy="330340"/>
          </a:xfrm>
          <a:custGeom>
            <a:avLst/>
            <a:gdLst/>
            <a:ahLst/>
            <a:cxnLst/>
            <a:rect l="l" t="t" r="r" b="b"/>
            <a:pathLst>
              <a:path w="968972" h="330340">
                <a:moveTo>
                  <a:pt x="223241" y="329209"/>
                </a:moveTo>
                <a:lnTo>
                  <a:pt x="170358" y="329209"/>
                </a:lnTo>
                <a:lnTo>
                  <a:pt x="170358" y="312445"/>
                </a:lnTo>
                <a:lnTo>
                  <a:pt x="223241" y="312445"/>
                </a:lnTo>
                <a:moveTo>
                  <a:pt x="130175" y="329209"/>
                </a:moveTo>
                <a:lnTo>
                  <a:pt x="77292" y="329209"/>
                </a:lnTo>
                <a:lnTo>
                  <a:pt x="77292" y="312445"/>
                </a:lnTo>
                <a:lnTo>
                  <a:pt x="130175" y="312445"/>
                </a:lnTo>
                <a:moveTo>
                  <a:pt x="15939" y="312445"/>
                </a:moveTo>
                <a:lnTo>
                  <a:pt x="37097" y="312445"/>
                </a:lnTo>
                <a:lnTo>
                  <a:pt x="37097" y="329209"/>
                </a:lnTo>
                <a:lnTo>
                  <a:pt x="1130" y="329209"/>
                </a:lnTo>
                <a:lnTo>
                  <a:pt x="1130" y="293294"/>
                </a:lnTo>
                <a:lnTo>
                  <a:pt x="15939" y="293294"/>
                </a:lnTo>
                <a:moveTo>
                  <a:pt x="316319" y="329209"/>
                </a:moveTo>
                <a:lnTo>
                  <a:pt x="263437" y="329209"/>
                </a:lnTo>
                <a:lnTo>
                  <a:pt x="263437" y="312445"/>
                </a:lnTo>
                <a:lnTo>
                  <a:pt x="316319" y="312445"/>
                </a:lnTo>
                <a:moveTo>
                  <a:pt x="407275" y="329209"/>
                </a:moveTo>
                <a:lnTo>
                  <a:pt x="354394" y="329209"/>
                </a:lnTo>
                <a:lnTo>
                  <a:pt x="354394" y="312445"/>
                </a:lnTo>
                <a:lnTo>
                  <a:pt x="407275" y="312445"/>
                </a:lnTo>
                <a:moveTo>
                  <a:pt x="500356" y="329209"/>
                </a:moveTo>
                <a:lnTo>
                  <a:pt x="447471" y="329209"/>
                </a:lnTo>
                <a:lnTo>
                  <a:pt x="447471" y="312445"/>
                </a:lnTo>
                <a:lnTo>
                  <a:pt x="500356" y="312445"/>
                </a:lnTo>
                <a:moveTo>
                  <a:pt x="593433" y="329209"/>
                </a:moveTo>
                <a:lnTo>
                  <a:pt x="540550" y="329209"/>
                </a:lnTo>
                <a:lnTo>
                  <a:pt x="540550" y="312445"/>
                </a:lnTo>
                <a:lnTo>
                  <a:pt x="593433" y="312445"/>
                </a:lnTo>
                <a:moveTo>
                  <a:pt x="686498" y="329209"/>
                </a:moveTo>
                <a:lnTo>
                  <a:pt x="633616" y="329209"/>
                </a:lnTo>
                <a:lnTo>
                  <a:pt x="633616" y="312445"/>
                </a:lnTo>
                <a:lnTo>
                  <a:pt x="686498" y="312445"/>
                </a:lnTo>
                <a:moveTo>
                  <a:pt x="777470" y="329209"/>
                </a:moveTo>
                <a:lnTo>
                  <a:pt x="724574" y="329209"/>
                </a:lnTo>
                <a:lnTo>
                  <a:pt x="724574" y="312445"/>
                </a:lnTo>
                <a:lnTo>
                  <a:pt x="777470" y="312445"/>
                </a:lnTo>
                <a:moveTo>
                  <a:pt x="870534" y="329209"/>
                </a:moveTo>
                <a:lnTo>
                  <a:pt x="817652" y="329209"/>
                </a:lnTo>
                <a:lnTo>
                  <a:pt x="817652" y="312445"/>
                </a:lnTo>
                <a:lnTo>
                  <a:pt x="870534" y="312445"/>
                </a:lnTo>
                <a:moveTo>
                  <a:pt x="957256" y="317246"/>
                </a:moveTo>
                <a:lnTo>
                  <a:pt x="967841" y="317246"/>
                </a:lnTo>
                <a:lnTo>
                  <a:pt x="967841" y="329209"/>
                </a:lnTo>
                <a:lnTo>
                  <a:pt x="910730" y="329209"/>
                </a:lnTo>
                <a:lnTo>
                  <a:pt x="910730" y="312445"/>
                </a:lnTo>
                <a:lnTo>
                  <a:pt x="961491" y="312445"/>
                </a:lnTo>
                <a:moveTo>
                  <a:pt x="967841" y="274130"/>
                </a:moveTo>
                <a:lnTo>
                  <a:pt x="953033" y="274130"/>
                </a:lnTo>
                <a:lnTo>
                  <a:pt x="953033" y="214262"/>
                </a:lnTo>
                <a:lnTo>
                  <a:pt x="967841" y="214262"/>
                </a:lnTo>
                <a:moveTo>
                  <a:pt x="15939" y="250190"/>
                </a:moveTo>
                <a:lnTo>
                  <a:pt x="1130" y="250190"/>
                </a:lnTo>
                <a:lnTo>
                  <a:pt x="1130" y="190323"/>
                </a:lnTo>
                <a:lnTo>
                  <a:pt x="15939" y="190323"/>
                </a:lnTo>
                <a:moveTo>
                  <a:pt x="967841" y="168770"/>
                </a:moveTo>
                <a:lnTo>
                  <a:pt x="953033" y="168770"/>
                </a:lnTo>
                <a:lnTo>
                  <a:pt x="953033" y="108903"/>
                </a:lnTo>
                <a:lnTo>
                  <a:pt x="967841" y="108903"/>
                </a:lnTo>
                <a:moveTo>
                  <a:pt x="15939" y="144818"/>
                </a:moveTo>
                <a:lnTo>
                  <a:pt x="1130" y="144818"/>
                </a:lnTo>
                <a:lnTo>
                  <a:pt x="1130" y="84951"/>
                </a:lnTo>
                <a:lnTo>
                  <a:pt x="15939" y="84951"/>
                </a:lnTo>
                <a:moveTo>
                  <a:pt x="961491" y="10719"/>
                </a:moveTo>
                <a:lnTo>
                  <a:pt x="967841" y="10719"/>
                </a:lnTo>
                <a:lnTo>
                  <a:pt x="967841" y="63398"/>
                </a:lnTo>
                <a:lnTo>
                  <a:pt x="953033" y="63398"/>
                </a:lnTo>
                <a:lnTo>
                  <a:pt x="953033" y="17894"/>
                </a:lnTo>
                <a:lnTo>
                  <a:pt x="908608" y="17894"/>
                </a:lnTo>
                <a:lnTo>
                  <a:pt x="908608" y="1130"/>
                </a:lnTo>
                <a:lnTo>
                  <a:pt x="961491" y="1130"/>
                </a:lnTo>
                <a:moveTo>
                  <a:pt x="34975" y="17894"/>
                </a:moveTo>
                <a:lnTo>
                  <a:pt x="15939" y="17894"/>
                </a:lnTo>
                <a:lnTo>
                  <a:pt x="15939" y="39446"/>
                </a:lnTo>
                <a:lnTo>
                  <a:pt x="1130" y="39446"/>
                </a:lnTo>
                <a:lnTo>
                  <a:pt x="1130" y="1130"/>
                </a:lnTo>
                <a:lnTo>
                  <a:pt x="34975" y="1130"/>
                </a:lnTo>
                <a:moveTo>
                  <a:pt x="128054" y="17894"/>
                </a:moveTo>
                <a:lnTo>
                  <a:pt x="75171" y="17894"/>
                </a:lnTo>
                <a:lnTo>
                  <a:pt x="75171" y="1130"/>
                </a:lnTo>
                <a:lnTo>
                  <a:pt x="128054" y="1130"/>
                </a:lnTo>
                <a:moveTo>
                  <a:pt x="221132" y="17894"/>
                </a:moveTo>
                <a:lnTo>
                  <a:pt x="168249" y="17894"/>
                </a:lnTo>
                <a:lnTo>
                  <a:pt x="168249" y="1130"/>
                </a:lnTo>
                <a:lnTo>
                  <a:pt x="221132" y="1130"/>
                </a:lnTo>
                <a:moveTo>
                  <a:pt x="312089" y="17894"/>
                </a:moveTo>
                <a:lnTo>
                  <a:pt x="259207" y="17894"/>
                </a:lnTo>
                <a:lnTo>
                  <a:pt x="259207" y="1130"/>
                </a:lnTo>
                <a:lnTo>
                  <a:pt x="312089" y="1130"/>
                </a:lnTo>
                <a:moveTo>
                  <a:pt x="405168" y="17894"/>
                </a:moveTo>
                <a:lnTo>
                  <a:pt x="352285" y="17894"/>
                </a:lnTo>
                <a:lnTo>
                  <a:pt x="352285" y="1130"/>
                </a:lnTo>
                <a:lnTo>
                  <a:pt x="405168" y="1130"/>
                </a:lnTo>
                <a:moveTo>
                  <a:pt x="498234" y="17894"/>
                </a:moveTo>
                <a:lnTo>
                  <a:pt x="445351" y="17894"/>
                </a:lnTo>
                <a:lnTo>
                  <a:pt x="445351" y="1130"/>
                </a:lnTo>
                <a:lnTo>
                  <a:pt x="498234" y="1130"/>
                </a:lnTo>
                <a:moveTo>
                  <a:pt x="591312" y="17894"/>
                </a:moveTo>
                <a:lnTo>
                  <a:pt x="538430" y="17894"/>
                </a:lnTo>
                <a:lnTo>
                  <a:pt x="538430" y="1130"/>
                </a:lnTo>
                <a:lnTo>
                  <a:pt x="591312" y="1130"/>
                </a:lnTo>
                <a:moveTo>
                  <a:pt x="682269" y="17894"/>
                </a:moveTo>
                <a:lnTo>
                  <a:pt x="629386" y="17894"/>
                </a:lnTo>
                <a:lnTo>
                  <a:pt x="629386" y="1130"/>
                </a:lnTo>
                <a:lnTo>
                  <a:pt x="682269" y="1130"/>
                </a:lnTo>
                <a:moveTo>
                  <a:pt x="775347" y="17894"/>
                </a:moveTo>
                <a:lnTo>
                  <a:pt x="722466" y="17894"/>
                </a:lnTo>
                <a:lnTo>
                  <a:pt x="722466" y="1130"/>
                </a:lnTo>
                <a:lnTo>
                  <a:pt x="775347" y="1130"/>
                </a:lnTo>
                <a:moveTo>
                  <a:pt x="868427" y="17894"/>
                </a:moveTo>
                <a:lnTo>
                  <a:pt x="815543" y="17894"/>
                </a:lnTo>
                <a:lnTo>
                  <a:pt x="815543" y="1130"/>
                </a:lnTo>
                <a:lnTo>
                  <a:pt x="868427" y="1130"/>
                </a:lnTo>
              </a:path>
            </a:pathLst>
          </a:custGeom>
          <a:solidFill>
            <a:srgbClr val="000000">
              <a:alpha val="100000"/>
            </a:srgbClr>
          </a:solidFill>
          <a:ln w="2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24" name="VectorPath 324"/>
          <p:cNvSpPr/>
          <p:nvPr/>
        </p:nvSpPr>
        <p:spPr>
          <a:xfrm>
            <a:off x="10453332" y="3548761"/>
            <a:ext cx="968972" cy="330339"/>
          </a:xfrm>
          <a:custGeom>
            <a:avLst/>
            <a:gdLst/>
            <a:ahLst/>
            <a:cxnLst/>
            <a:rect l="l" t="t" r="r" b="b"/>
            <a:pathLst>
              <a:path w="968972" h="330339">
                <a:moveTo>
                  <a:pt x="223241" y="329209"/>
                </a:moveTo>
                <a:lnTo>
                  <a:pt x="170358" y="329209"/>
                </a:lnTo>
                <a:lnTo>
                  <a:pt x="170358" y="312445"/>
                </a:lnTo>
                <a:lnTo>
                  <a:pt x="223241" y="312445"/>
                </a:lnTo>
                <a:moveTo>
                  <a:pt x="130175" y="329209"/>
                </a:moveTo>
                <a:lnTo>
                  <a:pt x="77292" y="329209"/>
                </a:lnTo>
                <a:lnTo>
                  <a:pt x="77292" y="312445"/>
                </a:lnTo>
                <a:lnTo>
                  <a:pt x="130175" y="312445"/>
                </a:lnTo>
                <a:moveTo>
                  <a:pt x="15939" y="312445"/>
                </a:moveTo>
                <a:lnTo>
                  <a:pt x="37097" y="312445"/>
                </a:lnTo>
                <a:lnTo>
                  <a:pt x="37097" y="329209"/>
                </a:lnTo>
                <a:lnTo>
                  <a:pt x="1130" y="329209"/>
                </a:lnTo>
                <a:lnTo>
                  <a:pt x="1130" y="293293"/>
                </a:lnTo>
                <a:lnTo>
                  <a:pt x="15939" y="293293"/>
                </a:lnTo>
                <a:moveTo>
                  <a:pt x="316319" y="329209"/>
                </a:moveTo>
                <a:lnTo>
                  <a:pt x="263437" y="329209"/>
                </a:lnTo>
                <a:lnTo>
                  <a:pt x="263437" y="312445"/>
                </a:lnTo>
                <a:lnTo>
                  <a:pt x="316319" y="312445"/>
                </a:lnTo>
                <a:moveTo>
                  <a:pt x="407275" y="329209"/>
                </a:moveTo>
                <a:lnTo>
                  <a:pt x="354394" y="329209"/>
                </a:lnTo>
                <a:lnTo>
                  <a:pt x="354394" y="312445"/>
                </a:lnTo>
                <a:lnTo>
                  <a:pt x="407275" y="312445"/>
                </a:lnTo>
                <a:moveTo>
                  <a:pt x="500356" y="329209"/>
                </a:moveTo>
                <a:lnTo>
                  <a:pt x="447471" y="329209"/>
                </a:lnTo>
                <a:lnTo>
                  <a:pt x="447471" y="312445"/>
                </a:lnTo>
                <a:lnTo>
                  <a:pt x="500356" y="312445"/>
                </a:lnTo>
                <a:moveTo>
                  <a:pt x="593433" y="329209"/>
                </a:moveTo>
                <a:lnTo>
                  <a:pt x="540550" y="329209"/>
                </a:lnTo>
                <a:lnTo>
                  <a:pt x="540550" y="312445"/>
                </a:lnTo>
                <a:lnTo>
                  <a:pt x="593433" y="312445"/>
                </a:lnTo>
                <a:moveTo>
                  <a:pt x="686498" y="329209"/>
                </a:moveTo>
                <a:lnTo>
                  <a:pt x="633616" y="329209"/>
                </a:lnTo>
                <a:lnTo>
                  <a:pt x="633616" y="312445"/>
                </a:lnTo>
                <a:lnTo>
                  <a:pt x="686498" y="312445"/>
                </a:lnTo>
                <a:moveTo>
                  <a:pt x="777470" y="329209"/>
                </a:moveTo>
                <a:lnTo>
                  <a:pt x="724574" y="329209"/>
                </a:lnTo>
                <a:lnTo>
                  <a:pt x="724574" y="312445"/>
                </a:lnTo>
                <a:lnTo>
                  <a:pt x="777470" y="312445"/>
                </a:lnTo>
                <a:moveTo>
                  <a:pt x="870534" y="329209"/>
                </a:moveTo>
                <a:lnTo>
                  <a:pt x="817652" y="329209"/>
                </a:lnTo>
                <a:lnTo>
                  <a:pt x="817652" y="312445"/>
                </a:lnTo>
                <a:lnTo>
                  <a:pt x="870534" y="312445"/>
                </a:lnTo>
                <a:moveTo>
                  <a:pt x="957256" y="317246"/>
                </a:moveTo>
                <a:lnTo>
                  <a:pt x="967841" y="317246"/>
                </a:lnTo>
                <a:lnTo>
                  <a:pt x="967841" y="329209"/>
                </a:lnTo>
                <a:lnTo>
                  <a:pt x="910730" y="329209"/>
                </a:lnTo>
                <a:lnTo>
                  <a:pt x="910730" y="312445"/>
                </a:lnTo>
                <a:lnTo>
                  <a:pt x="961491" y="312445"/>
                </a:lnTo>
                <a:moveTo>
                  <a:pt x="967841" y="274129"/>
                </a:moveTo>
                <a:lnTo>
                  <a:pt x="953033" y="274129"/>
                </a:lnTo>
                <a:lnTo>
                  <a:pt x="953033" y="214261"/>
                </a:lnTo>
                <a:lnTo>
                  <a:pt x="967841" y="214261"/>
                </a:lnTo>
                <a:moveTo>
                  <a:pt x="15939" y="250190"/>
                </a:moveTo>
                <a:lnTo>
                  <a:pt x="1130" y="250190"/>
                </a:lnTo>
                <a:lnTo>
                  <a:pt x="1130" y="190322"/>
                </a:lnTo>
                <a:lnTo>
                  <a:pt x="15939" y="190322"/>
                </a:lnTo>
                <a:moveTo>
                  <a:pt x="967841" y="168770"/>
                </a:moveTo>
                <a:lnTo>
                  <a:pt x="953033" y="168770"/>
                </a:lnTo>
                <a:lnTo>
                  <a:pt x="953033" y="108902"/>
                </a:lnTo>
                <a:lnTo>
                  <a:pt x="967841" y="108902"/>
                </a:lnTo>
                <a:moveTo>
                  <a:pt x="15939" y="144818"/>
                </a:moveTo>
                <a:lnTo>
                  <a:pt x="1130" y="144818"/>
                </a:lnTo>
                <a:lnTo>
                  <a:pt x="1130" y="84950"/>
                </a:lnTo>
                <a:lnTo>
                  <a:pt x="15939" y="84950"/>
                </a:lnTo>
                <a:moveTo>
                  <a:pt x="961491" y="10719"/>
                </a:moveTo>
                <a:lnTo>
                  <a:pt x="967841" y="10719"/>
                </a:lnTo>
                <a:lnTo>
                  <a:pt x="967841" y="63398"/>
                </a:lnTo>
                <a:lnTo>
                  <a:pt x="953033" y="63398"/>
                </a:lnTo>
                <a:lnTo>
                  <a:pt x="953033" y="17894"/>
                </a:lnTo>
                <a:lnTo>
                  <a:pt x="908608" y="17894"/>
                </a:lnTo>
                <a:lnTo>
                  <a:pt x="908608" y="1130"/>
                </a:lnTo>
                <a:lnTo>
                  <a:pt x="961491" y="1130"/>
                </a:lnTo>
                <a:moveTo>
                  <a:pt x="34975" y="17894"/>
                </a:moveTo>
                <a:lnTo>
                  <a:pt x="15939" y="17894"/>
                </a:lnTo>
                <a:lnTo>
                  <a:pt x="15939" y="39446"/>
                </a:lnTo>
                <a:lnTo>
                  <a:pt x="1130" y="39446"/>
                </a:lnTo>
                <a:lnTo>
                  <a:pt x="1130" y="1130"/>
                </a:lnTo>
                <a:lnTo>
                  <a:pt x="34975" y="1130"/>
                </a:lnTo>
                <a:moveTo>
                  <a:pt x="128054" y="17894"/>
                </a:moveTo>
                <a:lnTo>
                  <a:pt x="75171" y="17894"/>
                </a:lnTo>
                <a:lnTo>
                  <a:pt x="75171" y="1130"/>
                </a:lnTo>
                <a:lnTo>
                  <a:pt x="128054" y="1130"/>
                </a:lnTo>
                <a:moveTo>
                  <a:pt x="221132" y="17894"/>
                </a:moveTo>
                <a:lnTo>
                  <a:pt x="168249" y="17894"/>
                </a:lnTo>
                <a:lnTo>
                  <a:pt x="168249" y="1130"/>
                </a:lnTo>
                <a:lnTo>
                  <a:pt x="221132" y="1130"/>
                </a:lnTo>
                <a:moveTo>
                  <a:pt x="312089" y="17894"/>
                </a:moveTo>
                <a:lnTo>
                  <a:pt x="259207" y="17894"/>
                </a:lnTo>
                <a:lnTo>
                  <a:pt x="259207" y="1130"/>
                </a:lnTo>
                <a:lnTo>
                  <a:pt x="312089" y="1130"/>
                </a:lnTo>
                <a:moveTo>
                  <a:pt x="405168" y="17894"/>
                </a:moveTo>
                <a:lnTo>
                  <a:pt x="352285" y="17894"/>
                </a:lnTo>
                <a:lnTo>
                  <a:pt x="352285" y="1130"/>
                </a:lnTo>
                <a:lnTo>
                  <a:pt x="405168" y="1130"/>
                </a:lnTo>
                <a:moveTo>
                  <a:pt x="498234" y="17894"/>
                </a:moveTo>
                <a:lnTo>
                  <a:pt x="445351" y="17894"/>
                </a:lnTo>
                <a:lnTo>
                  <a:pt x="445351" y="1130"/>
                </a:lnTo>
                <a:lnTo>
                  <a:pt x="498234" y="1130"/>
                </a:lnTo>
                <a:moveTo>
                  <a:pt x="591312" y="17894"/>
                </a:moveTo>
                <a:lnTo>
                  <a:pt x="538430" y="17894"/>
                </a:lnTo>
                <a:lnTo>
                  <a:pt x="538430" y="1130"/>
                </a:lnTo>
                <a:lnTo>
                  <a:pt x="591312" y="1130"/>
                </a:lnTo>
                <a:moveTo>
                  <a:pt x="682269" y="17894"/>
                </a:moveTo>
                <a:lnTo>
                  <a:pt x="629386" y="17894"/>
                </a:lnTo>
                <a:lnTo>
                  <a:pt x="629386" y="1130"/>
                </a:lnTo>
                <a:lnTo>
                  <a:pt x="682269" y="1130"/>
                </a:lnTo>
                <a:moveTo>
                  <a:pt x="775347" y="17894"/>
                </a:moveTo>
                <a:lnTo>
                  <a:pt x="722466" y="17894"/>
                </a:lnTo>
                <a:lnTo>
                  <a:pt x="722466" y="1130"/>
                </a:lnTo>
                <a:lnTo>
                  <a:pt x="775347" y="1130"/>
                </a:lnTo>
                <a:moveTo>
                  <a:pt x="868427" y="17894"/>
                </a:moveTo>
                <a:lnTo>
                  <a:pt x="815543" y="17894"/>
                </a:lnTo>
                <a:lnTo>
                  <a:pt x="815543" y="1130"/>
                </a:lnTo>
                <a:lnTo>
                  <a:pt x="868427" y="1130"/>
                </a:lnTo>
              </a:path>
            </a:pathLst>
          </a:custGeom>
          <a:solidFill>
            <a:srgbClr val="000000">
              <a:alpha val="100000"/>
            </a:srgbClr>
          </a:solidFill>
          <a:ln w="2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25" name="TextBox325"/>
          <p:cNvSpPr txBox="1"/>
          <p:nvPr/>
        </p:nvSpPr>
        <p:spPr>
          <a:xfrm>
            <a:off x="10397350" y="6094781"/>
            <a:ext cx="1046353" cy="2208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71"/>
              </a:lnSpc>
            </a:pPr>
            <a:r>
              <a:rPr lang="en-US" altLang="zh-CN" sz="1400" kern="0" spc="-13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1400" b="1" kern="0" spc="-6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kern="0" spc="-13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）定</a:t>
            </a:r>
            <a:r>
              <a:rPr lang="en-US" altLang="zh-CN" sz="1400" kern="0" spc="-1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乘连接</a:t>
            </a:r>
          </a:p>
        </p:txBody>
      </p:sp>
    </p:spTree>
    <p:extLst>
      <p:ext uri="{E5DE1427-CE01-43B7-3E97-779B4B559851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326"/>
          <p:cNvSpPr txBox="1"/>
          <p:nvPr/>
        </p:nvSpPr>
        <p:spPr>
          <a:xfrm>
            <a:off x="-5715" y="1000617"/>
            <a:ext cx="4996815" cy="4010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eaLnBrk="0">
              <a:lnSpc>
                <a:spcPct val="98188"/>
              </a:lnSpc>
              <a:spcAft>
                <a:spcPts val="853"/>
              </a:spcAft>
              <a:buAutoNum type="arabicPeriod" startAt="3"/>
            </a:pPr>
            <a:r>
              <a:rPr lang="en-US" altLang="zh-CN" sz="23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静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态流水线与动态流水线</a:t>
            </a:r>
          </a:p>
          <a:p>
            <a:pPr marL="1085850" marR="231775" indent="-457200" eaLnBrk="0">
              <a:lnSpc>
                <a:spcPct val="122619"/>
              </a:lnSpc>
              <a:spcAft>
                <a:spcPts val="570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按照同一时间内各段之间的连接方式对</a:t>
            </a:r>
            <a:r>
              <a:rPr lang="en-US" altLang="zh-CN" sz="1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多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功能流水线作进一步的分类）</a:t>
            </a:r>
          </a:p>
          <a:p>
            <a:pPr marL="1085850" marR="0" lvl="0" indent="-457200" eaLnBrk="0">
              <a:lnSpc>
                <a:spcPct val="125258"/>
              </a:lnSpc>
              <a:spcAft>
                <a:spcPts val="318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150" kern="0" spc="6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静态流水线：</a:t>
            </a:r>
            <a:r>
              <a:rPr lang="en-US" altLang="zh-CN" sz="2150" kern="0" spc="6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在同一</a:t>
            </a:r>
            <a:r>
              <a:rPr lang="en-US" altLang="zh-CN" sz="2150" kern="0" spc="5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时间内，</a:t>
            </a:r>
            <a:r>
              <a:rPr lang="en-US" altLang="zh-CN" sz="21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150" kern="0" spc="13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多功能流水线中的</a:t>
            </a:r>
            <a:r>
              <a:rPr lang="en-US" altLang="zh-CN" sz="2150" kern="0" spc="21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150" kern="0" spc="13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各</a:t>
            </a:r>
            <a:r>
              <a:rPr lang="en-US" altLang="zh-CN" sz="2150" kern="0" spc="12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段只能</a:t>
            </a:r>
            <a:r>
              <a:rPr lang="en-US" altLang="zh-CN" sz="21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1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按</a:t>
            </a:r>
            <a:r>
              <a:rPr lang="en-US" altLang="zh-CN" sz="21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同一种功能的连接方式工作。</a:t>
            </a:r>
          </a:p>
          <a:p>
            <a:pPr marL="1085850" marR="279400" lvl="0" indent="-457200" eaLnBrk="0">
              <a:lnSpc>
                <a:spcPct val="118410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150" kern="0" spc="-1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动</a:t>
            </a:r>
            <a:r>
              <a:rPr lang="en-US" altLang="zh-CN" sz="21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态流水线：</a:t>
            </a:r>
            <a:r>
              <a:rPr lang="en-US" altLang="zh-CN" sz="21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在同一时间内，</a:t>
            </a:r>
            <a:r>
              <a:rPr lang="en-US" altLang="zh-CN" sz="21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1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</a:t>
            </a:r>
            <a:r>
              <a:rPr lang="en-US" altLang="zh-CN" sz="21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功能流水线中的各段可以按</a:t>
            </a:r>
            <a:r>
              <a:rPr lang="en-US" altLang="zh-CN" sz="21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1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照</a:t>
            </a:r>
            <a:r>
              <a:rPr lang="en-US" altLang="zh-CN" sz="21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不同的方式连接，同时执行</a:t>
            </a:r>
            <a:r>
              <a:rPr lang="en-US" altLang="zh-CN" sz="21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1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</a:t>
            </a:r>
            <a:r>
              <a:rPr lang="en-US" altLang="zh-CN" sz="21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种功能。</a:t>
            </a:r>
          </a:p>
        </p:txBody>
      </p:sp>
      <p:sp>
        <p:nvSpPr>
          <p:cNvPr id="327" name="VectorPath 327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328" name="F801927C-02DE-430D-6D61-1354D2C2BDB7"/>
          <p:cNvPicPr>
            <a:picLocks noChangeAspect="1"/>
          </p:cNvPicPr>
          <p:nvPr/>
        </p:nvPicPr>
        <p:blipFill>
          <a:blip r:embed="rId2" cstate="print">
            <a:extLst>
              <a:ext uri="{1B375EBD-314D-4A2E-B265-FF7E2288AFCB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329" name="VectorPath 32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330" name="3E49E73E-4E54-4927-4228-A7417A8D9265"/>
          <p:cNvPicPr>
            <a:picLocks noChangeAspect="1"/>
          </p:cNvPicPr>
          <p:nvPr/>
        </p:nvPicPr>
        <p:blipFill>
          <a:blip r:embed="rId3" cstate="print">
            <a:extLst>
              <a:ext uri="{3B55AF16-F9B5-4034-DA21-748030ED903F}"/>
            </a:extLst>
          </a:blip>
          <a:srcRect/>
          <a:stretch>
            <a:fillRect/>
          </a:stretch>
        </p:blipFill>
        <p:spPr>
          <a:xfrm>
            <a:off x="572605" y="414477"/>
            <a:ext cx="400050" cy="342900"/>
          </a:xfrm>
          <a:prstGeom prst="rect">
            <a:avLst/>
          </a:prstGeom>
        </p:spPr>
      </p:pic>
      <p:pic>
        <p:nvPicPr>
          <p:cNvPr id="331" name="8D40FF24-EF8F-49FA-C110-5D4D5B511557"/>
          <p:cNvPicPr>
            <a:picLocks noChangeAspect="1"/>
          </p:cNvPicPr>
          <p:nvPr/>
        </p:nvPicPr>
        <p:blipFill>
          <a:blip r:embed="rId4" cstate="print">
            <a:extLst>
              <a:ext uri="{D6BAB261-EC06-4D39-E135-4F0E0826F64D}"/>
            </a:extLst>
          </a:blip>
          <a:srcRect/>
          <a:stretch>
            <a:fillRect/>
          </a:stretch>
        </p:blipFill>
        <p:spPr>
          <a:xfrm>
            <a:off x="1101661" y="375107"/>
            <a:ext cx="2190750" cy="419100"/>
          </a:xfrm>
          <a:prstGeom prst="rect">
            <a:avLst/>
          </a:prstGeom>
        </p:spPr>
      </p:pic>
      <p:pic>
        <p:nvPicPr>
          <p:cNvPr id="332" name="01C8149A-4837-4016-C674-331C3A7F288F"/>
          <p:cNvPicPr>
            <a:picLocks noChangeAspect="1"/>
          </p:cNvPicPr>
          <p:nvPr/>
        </p:nvPicPr>
        <p:blipFill>
          <a:blip r:embed="rId5" cstate="print">
            <a:extLst>
              <a:ext uri="{BF6093C1-CF67-4C9E-FA3D-B26DADB476D9}"/>
            </a:extLst>
          </a:blip>
          <a:stretch>
            <a:fillRect/>
          </a:stretch>
        </p:blipFill>
        <p:spPr>
          <a:xfrm>
            <a:off x="4904232" y="0"/>
            <a:ext cx="7287768" cy="67376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491892-16B0-A228-DADB-7BFE8214FC09}"/>
              </a:ext>
            </a:extLst>
          </p:cNvPr>
          <p:cNvSpPr txBox="1"/>
          <p:nvPr/>
        </p:nvSpPr>
        <p:spPr>
          <a:xfrm>
            <a:off x="2898531" y="3247265"/>
            <a:ext cx="619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7E9EB"/>
                </a:solidFill>
                <a:effectLst/>
                <a:latin typeface="PingFang SC"/>
              </a:rPr>
              <a:t>啊我有兔子牙</a:t>
            </a:r>
            <a:endParaRPr lang="zh-CN" altLang="en-US" dirty="0"/>
          </a:p>
        </p:txBody>
      </p:sp>
    </p:spTree>
    <p:extLst>
      <p:ext uri="{F4233FB1-3CC2-412B-7F4E-BA185919C09E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VectorPath 333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334" name="0859C075-0C49-4422-B196-33E0707E0319"/>
          <p:cNvPicPr>
            <a:picLocks noChangeAspect="1"/>
          </p:cNvPicPr>
          <p:nvPr/>
        </p:nvPicPr>
        <p:blipFill>
          <a:blip r:embed="rId2" cstate="print">
            <a:extLst>
              <a:ext uri="{5B6A06D3-E053-448D-2AD1-DE2D4E45F53C}"/>
            </a:extLst>
          </a:blip>
          <a:srcRect/>
          <a:stretch>
            <a:fillRect/>
          </a:stretch>
        </p:blipFill>
        <p:spPr>
          <a:xfrm>
            <a:off x="572605" y="414477"/>
            <a:ext cx="400050" cy="342900"/>
          </a:xfrm>
          <a:prstGeom prst="rect">
            <a:avLst/>
          </a:prstGeom>
        </p:spPr>
      </p:pic>
      <p:pic>
        <p:nvPicPr>
          <p:cNvPr id="335" name="A72454BD-C575-4309-8C91-442C160E625C"/>
          <p:cNvPicPr>
            <a:picLocks noChangeAspect="1"/>
          </p:cNvPicPr>
          <p:nvPr/>
        </p:nvPicPr>
        <p:blipFill>
          <a:blip r:embed="rId3" cstate="print">
            <a:extLst>
              <a:ext uri="{801582AB-9D30-42A0-F300-4934678C0E5D}"/>
            </a:extLst>
          </a:blip>
          <a:srcRect/>
          <a:stretch>
            <a:fillRect/>
          </a:stretch>
        </p:blipFill>
        <p:spPr>
          <a:xfrm>
            <a:off x="1101661" y="375107"/>
            <a:ext cx="2190750" cy="419100"/>
          </a:xfrm>
          <a:prstGeom prst="rect">
            <a:avLst/>
          </a:prstGeom>
        </p:spPr>
      </p:pic>
      <p:sp>
        <p:nvSpPr>
          <p:cNvPr id="336" name="VectorPath 336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337" name="ADB6C24B-45C6-4D97-220B-7D3104B416B0"/>
          <p:cNvPicPr>
            <a:picLocks noChangeAspect="1"/>
          </p:cNvPicPr>
          <p:nvPr/>
        </p:nvPicPr>
        <p:blipFill>
          <a:blip r:embed="rId4" cstate="print">
            <a:extLst>
              <a:ext uri="{59D39531-BC30-4E7A-3BE8-268D0371779B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338" name="4864E4D3-E675-45BC-ADB9-87A4DC55DD56"/>
          <p:cNvPicPr>
            <a:picLocks noChangeAspect="1"/>
          </p:cNvPicPr>
          <p:nvPr/>
        </p:nvPicPr>
        <p:blipFill>
          <a:blip r:embed="rId5" cstate="print">
            <a:extLst>
              <a:ext uri="{13E75541-ED94-4BB9-91E1-8FD096CB6AA4}"/>
            </a:extLst>
          </a:blip>
          <a:srcRect/>
          <a:stretch>
            <a:fillRect/>
          </a:stretch>
        </p:blipFill>
        <p:spPr>
          <a:xfrm>
            <a:off x="1289304" y="3288792"/>
            <a:ext cx="10114788" cy="3429000"/>
          </a:xfrm>
          <a:prstGeom prst="rect">
            <a:avLst/>
          </a:prstGeom>
        </p:spPr>
      </p:pic>
      <p:sp>
        <p:nvSpPr>
          <p:cNvPr id="339" name="TextBox339"/>
          <p:cNvSpPr txBox="1"/>
          <p:nvPr/>
        </p:nvSpPr>
        <p:spPr>
          <a:xfrm>
            <a:off x="0" y="1109736"/>
            <a:ext cx="12192000" cy="2167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89305" marR="0" lvl="0" indent="-457200" eaLnBrk="0">
              <a:lnSpc>
                <a:spcPct val="100961"/>
              </a:lnSpc>
              <a:spcAft>
                <a:spcPts val="1830"/>
              </a:spcAft>
              <a:buAutoNum type="arabicPeriod" startAt="4"/>
            </a:pPr>
            <a:r>
              <a:rPr lang="en-US" altLang="zh-CN" sz="26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线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性流水线与非线性流水线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（按照流水线中是否有反馈回路来进行分类）</a:t>
            </a:r>
          </a:p>
          <a:p>
            <a:pPr marL="0" marR="0" lvl="1" indent="960755" eaLnBrk="0">
              <a:lnSpc>
                <a:spcPct val="175652"/>
              </a:lnSpc>
              <a:buClr>
                <a:srgbClr val="FFC000"/>
              </a:buClr>
              <a:buFont typeface="Wingdings" panose="02000000000000000000" charset="0"/>
              <a:buChar char=""/>
              <a:tabLst>
                <a:tab pos="1417955" algn="l"/>
              </a:tabLst>
            </a:pPr>
            <a:r>
              <a:rPr lang="en-US" altLang="zh-CN" sz="2350" kern="0" spc="17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线性流水线：</a:t>
            </a:r>
            <a:r>
              <a:rPr lang="en-US" altLang="zh-CN" sz="2350" kern="0" spc="17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流水线的各段串行连接，没有反馈回路。数</a:t>
            </a:r>
            <a:r>
              <a:rPr lang="en-US" altLang="zh-CN" sz="2350" kern="0" spc="17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</a:t>
            </a:r>
            <a:r>
              <a:rPr lang="en-US" altLang="zh-CN" sz="2350" kern="0" spc="16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通过流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3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350" kern="0" spc="5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水线中的各段时，每一个段最多只流过一次。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3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40" name="TextBox340"/>
          <p:cNvSpPr txBox="1"/>
          <p:nvPr/>
        </p:nvSpPr>
        <p:spPr>
          <a:xfrm>
            <a:off x="960755" y="2899067"/>
            <a:ext cx="8991600" cy="378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5673"/>
              </a:lnSpc>
            </a:pPr>
            <a:r>
              <a:rPr lang="en-US" altLang="zh-CN" sz="3525" kern="0" spc="-165" baseline="4609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3525" kern="0" spc="1200" baseline="4609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525" kern="0" spc="75" baseline="4609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非线性流水线：</a:t>
            </a:r>
            <a:r>
              <a:rPr lang="en-US" altLang="zh-CN" sz="3525" kern="0" spc="75" baseline="4609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流水线中除了有串行的连接外，还有反馈回</a:t>
            </a:r>
            <a:r>
              <a:rPr lang="en-US" altLang="zh-CN" sz="3525" kern="0" spc="65" baseline="4609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路</a:t>
            </a:r>
            <a:r>
              <a:rPr lang="en-US" altLang="zh-CN" sz="3525" kern="0" spc="50" baseline="4609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</p:txBody>
      </p:sp>
    </p:spTree>
    <p:extLst>
      <p:ext uri="{FACFEF9C-1E84-4E2D-300D-0DD232241581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VectorPath 341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342" name="B31FFD4A-86FC-4C53-F61B-877870448929"/>
          <p:cNvPicPr>
            <a:picLocks noChangeAspect="1"/>
          </p:cNvPicPr>
          <p:nvPr/>
        </p:nvPicPr>
        <p:blipFill>
          <a:blip r:embed="rId2" cstate="print">
            <a:extLst>
              <a:ext uri="{3867ED6A-965B-416B-E7D3-C1E79D6DAA79}"/>
            </a:extLst>
          </a:blip>
          <a:srcRect/>
          <a:stretch>
            <a:fillRect/>
          </a:stretch>
        </p:blipFill>
        <p:spPr>
          <a:xfrm>
            <a:off x="572605" y="414477"/>
            <a:ext cx="400050" cy="342900"/>
          </a:xfrm>
          <a:prstGeom prst="rect">
            <a:avLst/>
          </a:prstGeom>
        </p:spPr>
      </p:pic>
      <p:pic>
        <p:nvPicPr>
          <p:cNvPr id="343" name="81A34D54-D0F2-4BCC-F95B-A18AC8564AED"/>
          <p:cNvPicPr>
            <a:picLocks noChangeAspect="1"/>
          </p:cNvPicPr>
          <p:nvPr/>
        </p:nvPicPr>
        <p:blipFill>
          <a:blip r:embed="rId3" cstate="print">
            <a:extLst>
              <a:ext uri="{6B8DE552-6B1F-4FF7-AFF4-AD9EF8052EFA}"/>
            </a:extLst>
          </a:blip>
          <a:srcRect/>
          <a:stretch>
            <a:fillRect/>
          </a:stretch>
        </p:blipFill>
        <p:spPr>
          <a:xfrm>
            <a:off x="1101661" y="375107"/>
            <a:ext cx="2190750" cy="419100"/>
          </a:xfrm>
          <a:prstGeom prst="rect">
            <a:avLst/>
          </a:prstGeom>
        </p:spPr>
      </p:pic>
      <p:sp>
        <p:nvSpPr>
          <p:cNvPr id="344" name="TextBox344"/>
          <p:cNvSpPr txBox="1"/>
          <p:nvPr/>
        </p:nvSpPr>
        <p:spPr>
          <a:xfrm>
            <a:off x="0" y="1177681"/>
            <a:ext cx="12192000" cy="3896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36320" marR="0" lvl="0" indent="-457200" eaLnBrk="0">
              <a:lnSpc>
                <a:spcPct val="100000"/>
              </a:lnSpc>
              <a:buAutoNum type="arabicPeriod" startAt="5"/>
            </a:pPr>
            <a:r>
              <a:rPr lang="en-US" altLang="zh-CN" sz="26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顺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序流水线与乱序流水线</a:t>
            </a:r>
          </a:p>
          <a:p>
            <a:pPr marL="0" marR="0" indent="0" eaLnBrk="0">
              <a:lnSpc>
                <a:spcPct val="165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207770" marR="0" indent="0" eaLnBrk="0">
              <a:lnSpc>
                <a:spcPct val="100000"/>
              </a:lnSpc>
            </a:pPr>
            <a:r>
              <a:rPr lang="en-US" altLang="zh-CN" sz="20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根据任务流入和流出的顺序是否相同来进行分类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</a:p>
          <a:p>
            <a:pPr marL="0" marR="0" indent="0" eaLnBrk="0">
              <a:lnSpc>
                <a:spcPct val="15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664970" marR="593090" lvl="0" indent="-457200" eaLnBrk="0">
              <a:lnSpc>
                <a:spcPct val="156737"/>
              </a:lnSpc>
              <a:spcAft>
                <a:spcPts val="252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顺序流水线：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流水线输出端任务流出的顺序与输</a:t>
            </a:r>
            <a:r>
              <a:rPr lang="en-US" altLang="zh-CN" sz="23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入端任务流入的顺序完全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相同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。每一个任务在流</a:t>
            </a:r>
            <a:r>
              <a:rPr lang="en-US" altLang="zh-CN" sz="23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水线的各段中是一个跟着一个顺序流动的。</a:t>
            </a:r>
          </a:p>
          <a:p>
            <a:pPr marL="1664970" marR="807720" lvl="0" indent="-457200" eaLnBrk="0">
              <a:lnSpc>
                <a:spcPct val="129432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乱序流水线：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流水线输出端任务流出的顺序与输</a:t>
            </a:r>
            <a:r>
              <a:rPr lang="en-US" altLang="zh-CN" sz="2350" kern="0" spc="12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入端任务流入的顺序可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以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不同，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允许后进入流水线的任务先完成（从输出端流出）。</a:t>
            </a:r>
          </a:p>
          <a:p>
            <a:pPr marL="0" marR="0" indent="0" eaLnBrk="0">
              <a:lnSpc>
                <a:spcPct val="15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1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45" name="VectorPath 345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346" name="5FFCD96D-C073-4AA1-3C9B-AC8B88E63ECE"/>
          <p:cNvPicPr>
            <a:picLocks noChangeAspect="1"/>
          </p:cNvPicPr>
          <p:nvPr/>
        </p:nvPicPr>
        <p:blipFill>
          <a:blip r:embed="rId4" cstate="print">
            <a:extLst>
              <a:ext uri="{13A70DC0-386D-4F46-BA63-396F138DCC8A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347" name="TextBox347"/>
          <p:cNvSpPr txBox="1"/>
          <p:nvPr/>
        </p:nvSpPr>
        <p:spPr>
          <a:xfrm>
            <a:off x="1988820" y="4746533"/>
            <a:ext cx="5587365" cy="327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25" kern="0" spc="75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也称为无序流水线、错序流水线、异步流</a:t>
            </a:r>
            <a:r>
              <a:rPr lang="en-US" altLang="zh-CN" sz="3225" kern="0" spc="5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</a:t>
            </a:r>
          </a:p>
        </p:txBody>
      </p:sp>
    </p:spTree>
    <p:extLst>
      <p:ext uri="{6A5F5512-ADC8-42E5-C492-BCB742E9BEEE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3630BDE3-BEF5-4A50-5A02-476D870EAD26"/>
          <p:cNvPicPr>
            <a:picLocks noChangeAspect="1"/>
          </p:cNvPicPr>
          <p:nvPr/>
        </p:nvPicPr>
        <p:blipFill>
          <a:blip r:embed="rId2" cstate="print">
            <a:extLst>
              <a:ext uri="{DEF180DC-5FFD-47C0-3AFD-32415C34DD3D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9" name="84C700B1-CC9D-4D2D-3AD7-D33DC27FE082"/>
          <p:cNvPicPr>
            <a:picLocks noChangeAspect="1"/>
          </p:cNvPicPr>
          <p:nvPr/>
        </p:nvPicPr>
        <p:blipFill>
          <a:blip r:embed="rId3" cstate="print">
            <a:extLst>
              <a:ext uri="{F3F4CE06-75DF-4B8E-CCD2-5B219AE495F2}"/>
            </a:extLst>
          </a:blip>
          <a:srcRect/>
          <a:stretch>
            <a:fillRect/>
          </a:stretch>
        </p:blipFill>
        <p:spPr>
          <a:xfrm>
            <a:off x="11293678" y="6128093"/>
            <a:ext cx="228600" cy="228600"/>
          </a:xfrm>
          <a:prstGeom prst="rect">
            <a:avLst/>
          </a:prstGeom>
        </p:spPr>
      </p:pic>
      <p:pic>
        <p:nvPicPr>
          <p:cNvPr id="350" name="8A0F1490-12C0-419B-6025-249EE2639D78"/>
          <p:cNvPicPr>
            <a:picLocks noChangeAspect="1"/>
          </p:cNvPicPr>
          <p:nvPr/>
        </p:nvPicPr>
        <p:blipFill>
          <a:blip r:embed="rId4" cstate="print">
            <a:extLst>
              <a:ext uri="{A907EF6E-F918-4372-CC36-64D758094FEE}"/>
            </a:extLst>
          </a:blip>
          <a:srcRect/>
          <a:stretch>
            <a:fillRect/>
          </a:stretch>
        </p:blipFill>
        <p:spPr>
          <a:xfrm>
            <a:off x="870306" y="2556739"/>
            <a:ext cx="5372100" cy="819150"/>
          </a:xfrm>
          <a:prstGeom prst="rect">
            <a:avLst/>
          </a:prstGeom>
        </p:spPr>
      </p:pic>
      <p:sp>
        <p:nvSpPr>
          <p:cNvPr id="351" name="TextBox351"/>
          <p:cNvSpPr txBox="1"/>
          <p:nvPr/>
        </p:nvSpPr>
        <p:spPr>
          <a:xfrm>
            <a:off x="857885" y="1760147"/>
            <a:ext cx="1877017" cy="48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32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</a:p>
        </p:txBody>
      </p:sp>
      <p:sp>
        <p:nvSpPr>
          <p:cNvPr id="352" name="VectorPath 352"/>
          <p:cNvSpPr/>
          <p:nvPr/>
        </p:nvSpPr>
        <p:spPr>
          <a:xfrm>
            <a:off x="857758" y="4510532"/>
            <a:ext cx="576898" cy="19050"/>
          </a:xfrm>
          <a:custGeom>
            <a:avLst/>
            <a:gdLst/>
            <a:ahLst/>
            <a:cxnLst/>
            <a:rect l="l" t="t" r="r" b="b"/>
            <a:pathLst>
              <a:path w="576898" h="19050">
                <a:moveTo>
                  <a:pt x="0" y="0"/>
                </a:moveTo>
                <a:lnTo>
                  <a:pt x="576898" y="0"/>
                </a:lnTo>
                <a:lnTo>
                  <a:pt x="576898" y="19050"/>
                </a:lnTo>
                <a:lnTo>
                  <a:pt x="0" y="19050"/>
                </a:lnTo>
                <a:lnTo>
                  <a:pt x="0" y="0"/>
                </a:lnTo>
              </a:path>
            </a:pathLst>
          </a:custGeom>
          <a:solidFill>
            <a:srgbClr val="116CEE">
              <a:alpha val="100000"/>
            </a:srgbClr>
          </a:solidFill>
        </p:spPr>
      </p:sp>
    </p:spTree>
    <p:extLst>
      <p:ext uri="{A11C4807-BE35-43F1-53F5-B1B315BCE586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VectorPath 353"/>
          <p:cNvSpPr/>
          <p:nvPr/>
        </p:nvSpPr>
        <p:spPr>
          <a:xfrm>
            <a:off x="1052144" y="1264056"/>
            <a:ext cx="10079800" cy="4932681"/>
          </a:xfrm>
          <a:custGeom>
            <a:avLst/>
            <a:gdLst/>
            <a:ahLst/>
            <a:cxnLst/>
            <a:rect l="l" t="t" r="r" b="b"/>
            <a:pathLst>
              <a:path w="10079800" h="4932681">
                <a:moveTo>
                  <a:pt x="10076510" y="229"/>
                </a:moveTo>
                <a:lnTo>
                  <a:pt x="10077832" y="902"/>
                </a:lnTo>
                <a:lnTo>
                  <a:pt x="10078886" y="1956"/>
                </a:lnTo>
                <a:lnTo>
                  <a:pt x="10079558" y="3289"/>
                </a:lnTo>
                <a:lnTo>
                  <a:pt x="10079800" y="4763"/>
                </a:lnTo>
                <a:lnTo>
                  <a:pt x="10079800" y="4927917"/>
                </a:lnTo>
                <a:lnTo>
                  <a:pt x="10079558" y="4929379"/>
                </a:lnTo>
                <a:lnTo>
                  <a:pt x="10078886" y="4930712"/>
                </a:lnTo>
                <a:lnTo>
                  <a:pt x="10077832" y="4931766"/>
                </a:lnTo>
                <a:lnTo>
                  <a:pt x="10076510" y="4932439"/>
                </a:lnTo>
                <a:lnTo>
                  <a:pt x="10075036" y="4932681"/>
                </a:lnTo>
                <a:lnTo>
                  <a:pt x="4762" y="4932681"/>
                </a:lnTo>
                <a:lnTo>
                  <a:pt x="3289" y="4932439"/>
                </a:lnTo>
                <a:lnTo>
                  <a:pt x="1956" y="4931766"/>
                </a:lnTo>
                <a:lnTo>
                  <a:pt x="902" y="4930712"/>
                </a:lnTo>
                <a:lnTo>
                  <a:pt x="229" y="4929379"/>
                </a:lnTo>
                <a:lnTo>
                  <a:pt x="0" y="4927917"/>
                </a:lnTo>
                <a:lnTo>
                  <a:pt x="0" y="4763"/>
                </a:lnTo>
                <a:lnTo>
                  <a:pt x="229" y="3289"/>
                </a:lnTo>
                <a:lnTo>
                  <a:pt x="902" y="1956"/>
                </a:lnTo>
                <a:lnTo>
                  <a:pt x="1956" y="902"/>
                </a:lnTo>
                <a:lnTo>
                  <a:pt x="3289" y="229"/>
                </a:lnTo>
                <a:lnTo>
                  <a:pt x="4762" y="0"/>
                </a:lnTo>
                <a:lnTo>
                  <a:pt x="10075036" y="0"/>
                </a:lnTo>
                <a:moveTo>
                  <a:pt x="9525" y="9525"/>
                </a:moveTo>
                <a:lnTo>
                  <a:pt x="9525" y="4923155"/>
                </a:lnTo>
                <a:lnTo>
                  <a:pt x="10070276" y="4923155"/>
                </a:lnTo>
                <a:lnTo>
                  <a:pt x="10070276" y="9525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354" name="VectorPath 354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355" name="TextBox355"/>
          <p:cNvSpPr txBox="1"/>
          <p:nvPr/>
        </p:nvSpPr>
        <p:spPr>
          <a:xfrm>
            <a:off x="457010" y="335493"/>
            <a:ext cx="10674936" cy="586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31647" marR="0" indent="0" eaLnBrk="0">
              <a:lnSpc>
                <a:spcPct val="99090"/>
              </a:lnSpc>
              <a:spcBef>
                <a:spcPts val="0"/>
              </a:spcBef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令流水线</a:t>
            </a:r>
          </a:p>
          <a:p>
            <a:pPr marL="881812" marR="0" indent="0" eaLnBrk="0">
              <a:lnSpc>
                <a:spcPct val="99404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Instruction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Pipeline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14552" marR="77598" indent="-342900" eaLnBrk="0">
              <a:lnSpc>
                <a:spcPct val="12916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把一条指令的处理过程拆分成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若干阶段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（简称为段或级，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tage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），</a:t>
            </a:r>
          </a:p>
          <a:p>
            <a:pPr marL="0" marR="0" indent="0" eaLnBrk="0">
              <a:lnSpc>
                <a:spcPct val="17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71652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每个阶段由专门的硬件单元完成，</a:t>
            </a:r>
          </a:p>
          <a:p>
            <a:pPr marL="0" marR="0" indent="0" eaLnBrk="0">
              <a:lnSpc>
                <a:spcPct val="17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71652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多个硬件单元以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时间重叠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的方式</a:t>
            </a:r>
            <a:r>
              <a:rPr lang="en-US" altLang="zh-CN" sz="2750" kern="0" spc="0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并行处理多条指令</a:t>
            </a:r>
          </a:p>
          <a:p>
            <a:pPr marL="0" marR="0" indent="0" eaLnBrk="0">
              <a:lnSpc>
                <a:spcPct val="17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14552" marR="77598" indent="-342900" eaLnBrk="0">
              <a:lnSpc>
                <a:spcPct val="129166"/>
              </a:lnSpc>
            </a:pPr>
            <a:r>
              <a:rPr lang="en-US" altLang="zh-CN" sz="2750" kern="0" spc="4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（即不等一条指令处理完成就开始处理下一条指令）</a:t>
            </a:r>
            <a:r>
              <a:rPr lang="en-US" altLang="zh-CN" sz="2750" kern="0" spc="4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从而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加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快指令的执行效率。</a:t>
            </a:r>
          </a:p>
          <a:p>
            <a:pPr marL="0" marR="0" indent="0" eaLnBrk="0">
              <a:lnSpc>
                <a:spcPct val="17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71652" marR="0" indent="0" eaLnBrk="0">
              <a:lnSpc>
                <a:spcPct val="104393"/>
              </a:lnSpc>
              <a:spcAft>
                <a:spcPts val="856"/>
              </a:spcAft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两个关键词：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拆分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和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并行</a:t>
            </a:r>
          </a:p>
        </p:txBody>
      </p:sp>
    </p:spTree>
    <p:extLst>
      <p:ext uri="{FC062483-6448-4E4B-DD61-B2450E1B22E7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Box356"/>
          <p:cNvSpPr txBox="1"/>
          <p:nvPr/>
        </p:nvSpPr>
        <p:spPr>
          <a:xfrm>
            <a:off x="3229994" y="3088700"/>
            <a:ext cx="510339" cy="281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850" i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</a:t>
            </a:r>
            <a:r>
              <a:rPr lang="en-US" altLang="zh-CN" sz="1850" i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LK</a:t>
            </a:r>
          </a:p>
        </p:txBody>
      </p:sp>
      <p:sp>
        <p:nvSpPr>
          <p:cNvPr id="357" name="VectorPath 357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358" name="0CE49F10-799E-428C-D5F5-C3D7501A3971"/>
          <p:cNvPicPr>
            <a:picLocks noChangeAspect="1"/>
          </p:cNvPicPr>
          <p:nvPr/>
        </p:nvPicPr>
        <p:blipFill>
          <a:blip r:embed="rId2" cstate="print">
            <a:extLst>
              <a:ext uri="{A7EC47FE-7CDD-4B34-4CCF-7C2C521E33EC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359" name="VectorPath 35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360" name="D51496DB-E638-4BF1-4425-20CF89A8EC54"/>
          <p:cNvPicPr>
            <a:picLocks noChangeAspect="1"/>
          </p:cNvPicPr>
          <p:nvPr/>
        </p:nvPicPr>
        <p:blipFill>
          <a:blip r:embed="rId3" cstate="print">
            <a:extLst>
              <a:ext uri="{B2E68DD2-3227-4CD1-3FF8-19912F48B262}"/>
            </a:extLst>
          </a:blip>
          <a:srcRect/>
          <a:stretch>
            <a:fillRect/>
          </a:stretch>
        </p:blipFill>
        <p:spPr>
          <a:xfrm>
            <a:off x="592607" y="337007"/>
            <a:ext cx="3457575" cy="419100"/>
          </a:xfrm>
          <a:prstGeom prst="rect">
            <a:avLst/>
          </a:prstGeom>
        </p:spPr>
      </p:pic>
      <p:grpSp>
        <p:nvGrpSpPr>
          <p:cNvPr id="361" name="Combination 361"/>
          <p:cNvGrpSpPr/>
          <p:nvPr/>
        </p:nvGrpSpPr>
        <p:grpSpPr>
          <a:xfrm>
            <a:off x="2203450" y="1127811"/>
            <a:ext cx="7564183" cy="2120494"/>
            <a:chOff x="2203450" y="1127811"/>
            <a:chExt cx="7564183" cy="2120494"/>
          </a:xfrm>
        </p:grpSpPr>
        <p:sp>
          <p:nvSpPr>
            <p:cNvPr id="362" name="VectorPath 362"/>
            <p:cNvSpPr/>
            <p:nvPr/>
          </p:nvSpPr>
          <p:spPr>
            <a:xfrm>
              <a:off x="5474704" y="1891487"/>
              <a:ext cx="480885" cy="127000"/>
            </a:xfrm>
            <a:custGeom>
              <a:avLst/>
              <a:gdLst/>
              <a:ahLst/>
              <a:cxnLst/>
              <a:rect l="l" t="t" r="r" b="b"/>
              <a:pathLst>
                <a:path w="480885" h="127000">
                  <a:moveTo>
                    <a:pt x="480885" y="63500"/>
                  </a:moveTo>
                  <a:lnTo>
                    <a:pt x="353885" y="127000"/>
                  </a:lnTo>
                  <a:lnTo>
                    <a:pt x="353885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85" y="53975"/>
                  </a:lnTo>
                  <a:lnTo>
                    <a:pt x="353885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363" name="VectorPath 363"/>
            <p:cNvSpPr/>
            <p:nvPr/>
          </p:nvSpPr>
          <p:spPr>
            <a:xfrm>
              <a:off x="6888125" y="1891487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364" name="VectorPath 364"/>
            <p:cNvSpPr/>
            <p:nvPr/>
          </p:nvSpPr>
          <p:spPr>
            <a:xfrm>
              <a:off x="2217420" y="1141476"/>
              <a:ext cx="399288" cy="1697736"/>
            </a:xfrm>
            <a:custGeom>
              <a:avLst/>
              <a:gdLst/>
              <a:ahLst/>
              <a:cxnLst/>
              <a:rect l="l" t="t" r="r" b="b"/>
              <a:pathLst>
                <a:path w="399288" h="1697736">
                  <a:moveTo>
                    <a:pt x="0" y="0"/>
                  </a:moveTo>
                  <a:lnTo>
                    <a:pt x="399288" y="0"/>
                  </a:lnTo>
                  <a:lnTo>
                    <a:pt x="399288" y="1697736"/>
                  </a:lnTo>
                  <a:lnTo>
                    <a:pt x="0" y="1697736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365" name="VectorPath 365"/>
            <p:cNvSpPr/>
            <p:nvPr/>
          </p:nvSpPr>
          <p:spPr>
            <a:xfrm>
              <a:off x="2203450" y="1127811"/>
              <a:ext cx="427444" cy="1725358"/>
            </a:xfrm>
            <a:custGeom>
              <a:avLst/>
              <a:gdLst/>
              <a:ahLst/>
              <a:cxnLst/>
              <a:rect l="l" t="t" r="r" b="b"/>
              <a:pathLst>
                <a:path w="427444" h="1725358">
                  <a:moveTo>
                    <a:pt x="427444" y="1725359"/>
                  </a:moveTo>
                  <a:lnTo>
                    <a:pt x="0" y="1725359"/>
                  </a:lnTo>
                  <a:lnTo>
                    <a:pt x="0" y="0"/>
                  </a:lnTo>
                  <a:lnTo>
                    <a:pt x="427444" y="0"/>
                  </a:lnTo>
                  <a:moveTo>
                    <a:pt x="28575" y="28575"/>
                  </a:moveTo>
                  <a:lnTo>
                    <a:pt x="28575" y="1696783"/>
                  </a:lnTo>
                  <a:lnTo>
                    <a:pt x="398869" y="1696783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66" name="VectorPath 366"/>
            <p:cNvSpPr/>
            <p:nvPr/>
          </p:nvSpPr>
          <p:spPr>
            <a:xfrm>
              <a:off x="2322576" y="2689860"/>
              <a:ext cx="103632" cy="140208"/>
            </a:xfrm>
            <a:custGeom>
              <a:avLst/>
              <a:gdLst/>
              <a:ahLst/>
              <a:cxnLst/>
              <a:rect l="l" t="t" r="r" b="b"/>
              <a:pathLst>
                <a:path w="103632" h="140208">
                  <a:moveTo>
                    <a:pt x="103632" y="0"/>
                  </a:moveTo>
                  <a:lnTo>
                    <a:pt x="0" y="140208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367" name="VectorPath 367"/>
            <p:cNvSpPr/>
            <p:nvPr/>
          </p:nvSpPr>
          <p:spPr>
            <a:xfrm>
              <a:off x="2314169" y="2681592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20739" y="7556"/>
                  </a:moveTo>
                  <a:lnTo>
                    <a:pt x="116967" y="12662"/>
                  </a:lnTo>
                  <a:lnTo>
                    <a:pt x="13983" y="151917"/>
                  </a:lnTo>
                  <a:lnTo>
                    <a:pt x="10211" y="157023"/>
                  </a:lnTo>
                  <a:lnTo>
                    <a:pt x="0" y="149479"/>
                  </a:lnTo>
                  <a:lnTo>
                    <a:pt x="3772" y="144374"/>
                  </a:lnTo>
                  <a:lnTo>
                    <a:pt x="106756" y="5106"/>
                  </a:lnTo>
                  <a:lnTo>
                    <a:pt x="11052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68" name="VectorPath 368"/>
            <p:cNvSpPr/>
            <p:nvPr/>
          </p:nvSpPr>
          <p:spPr>
            <a:xfrm>
              <a:off x="2426208" y="2689860"/>
              <a:ext cx="103632" cy="140208"/>
            </a:xfrm>
            <a:custGeom>
              <a:avLst/>
              <a:gdLst/>
              <a:ahLst/>
              <a:cxnLst/>
              <a:rect l="l" t="t" r="r" b="b"/>
              <a:pathLst>
                <a:path w="103632" h="140208">
                  <a:moveTo>
                    <a:pt x="103632" y="140208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369" name="VectorPath 369"/>
            <p:cNvSpPr/>
            <p:nvPr/>
          </p:nvSpPr>
          <p:spPr>
            <a:xfrm>
              <a:off x="2417902" y="2681592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3983" y="5106"/>
                  </a:moveTo>
                  <a:lnTo>
                    <a:pt x="116967" y="144374"/>
                  </a:lnTo>
                  <a:lnTo>
                    <a:pt x="120739" y="149479"/>
                  </a:lnTo>
                  <a:lnTo>
                    <a:pt x="110528" y="157023"/>
                  </a:lnTo>
                  <a:lnTo>
                    <a:pt x="106756" y="151917"/>
                  </a:lnTo>
                  <a:lnTo>
                    <a:pt x="3772" y="12662"/>
                  </a:lnTo>
                  <a:lnTo>
                    <a:pt x="0" y="7556"/>
                  </a:lnTo>
                  <a:lnTo>
                    <a:pt x="1021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0" name="VectorPath 370"/>
            <p:cNvSpPr/>
            <p:nvPr/>
          </p:nvSpPr>
          <p:spPr>
            <a:xfrm>
              <a:off x="3070708" y="1470901"/>
              <a:ext cx="973595" cy="972528"/>
            </a:xfrm>
            <a:custGeom>
              <a:avLst/>
              <a:gdLst/>
              <a:ahLst/>
              <a:cxnLst/>
              <a:rect l="l" t="t" r="r" b="b"/>
              <a:pathLst>
                <a:path w="973595" h="972528">
                  <a:moveTo>
                    <a:pt x="973595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95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20" y="943953"/>
                  </a:lnTo>
                  <a:lnTo>
                    <a:pt x="94502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1" name="VectorPath 371"/>
            <p:cNvSpPr/>
            <p:nvPr/>
          </p:nvSpPr>
          <p:spPr>
            <a:xfrm>
              <a:off x="2407641" y="2829357"/>
              <a:ext cx="19050" cy="414490"/>
            </a:xfrm>
            <a:custGeom>
              <a:avLst/>
              <a:gdLst/>
              <a:ahLst/>
              <a:cxnLst/>
              <a:rect l="l" t="t" r="r" b="b"/>
              <a:pathLst>
                <a:path w="19050" h="414490">
                  <a:moveTo>
                    <a:pt x="19050" y="414490"/>
                  </a:moveTo>
                  <a:lnTo>
                    <a:pt x="0" y="414490"/>
                  </a:lnTo>
                  <a:lnTo>
                    <a:pt x="0" y="0"/>
                  </a:lnTo>
                  <a:lnTo>
                    <a:pt x="19050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372" name="VectorPath 372"/>
            <p:cNvSpPr/>
            <p:nvPr/>
          </p:nvSpPr>
          <p:spPr>
            <a:xfrm>
              <a:off x="2416505" y="3229255"/>
              <a:ext cx="686778" cy="19050"/>
            </a:xfrm>
            <a:custGeom>
              <a:avLst/>
              <a:gdLst/>
              <a:ahLst/>
              <a:cxnLst/>
              <a:rect l="l" t="t" r="r" b="b"/>
              <a:pathLst>
                <a:path w="686778" h="19050">
                  <a:moveTo>
                    <a:pt x="686778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86778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373" name="VectorPath 373"/>
            <p:cNvSpPr/>
            <p:nvPr/>
          </p:nvSpPr>
          <p:spPr>
            <a:xfrm>
              <a:off x="4488929" y="1470901"/>
              <a:ext cx="973595" cy="972528"/>
            </a:xfrm>
            <a:custGeom>
              <a:avLst/>
              <a:gdLst/>
              <a:ahLst/>
              <a:cxnLst/>
              <a:rect l="l" t="t" r="r" b="b"/>
              <a:pathLst>
                <a:path w="973595" h="972528">
                  <a:moveTo>
                    <a:pt x="973595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95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20" y="943953"/>
                  </a:lnTo>
                  <a:lnTo>
                    <a:pt x="94502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4" name="VectorPath 374"/>
            <p:cNvSpPr/>
            <p:nvPr/>
          </p:nvSpPr>
          <p:spPr>
            <a:xfrm>
              <a:off x="5961888" y="1485900"/>
              <a:ext cx="944880" cy="943356"/>
            </a:xfrm>
            <a:custGeom>
              <a:avLst/>
              <a:gdLst/>
              <a:ahLst/>
              <a:cxnLst/>
              <a:rect l="l" t="t" r="r" b="b"/>
              <a:pathLst>
                <a:path w="944880" h="943356">
                  <a:moveTo>
                    <a:pt x="0" y="0"/>
                  </a:moveTo>
                  <a:lnTo>
                    <a:pt x="944880" y="0"/>
                  </a:lnTo>
                  <a:lnTo>
                    <a:pt x="944880" y="943356"/>
                  </a:lnTo>
                  <a:lnTo>
                    <a:pt x="0" y="9433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75" name="VectorPath 375"/>
            <p:cNvSpPr/>
            <p:nvPr/>
          </p:nvSpPr>
          <p:spPr>
            <a:xfrm>
              <a:off x="5947207" y="1470901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2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6" name="VectorPath 376"/>
            <p:cNvSpPr/>
            <p:nvPr/>
          </p:nvSpPr>
          <p:spPr>
            <a:xfrm>
              <a:off x="7355040" y="1470901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2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7" name="VectorPath 377"/>
            <p:cNvSpPr/>
            <p:nvPr/>
          </p:nvSpPr>
          <p:spPr>
            <a:xfrm>
              <a:off x="8794052" y="1470901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1" y="972528"/>
                  </a:lnTo>
                  <a:lnTo>
                    <a:pt x="1" y="0"/>
                  </a:lnTo>
                  <a:lnTo>
                    <a:pt x="973582" y="0"/>
                  </a:lnTo>
                  <a:moveTo>
                    <a:pt x="28576" y="28575"/>
                  </a:moveTo>
                  <a:lnTo>
                    <a:pt x="28576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8" name="VectorPath 378"/>
            <p:cNvSpPr/>
            <p:nvPr/>
          </p:nvSpPr>
          <p:spPr>
            <a:xfrm>
              <a:off x="4020490" y="1891487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379" name="VectorPath 379"/>
            <p:cNvSpPr/>
            <p:nvPr/>
          </p:nvSpPr>
          <p:spPr>
            <a:xfrm>
              <a:off x="8316734" y="1891487"/>
              <a:ext cx="480874" cy="127000"/>
            </a:xfrm>
            <a:custGeom>
              <a:avLst/>
              <a:gdLst/>
              <a:ahLst/>
              <a:cxnLst/>
              <a:rect l="l" t="t" r="r" b="b"/>
              <a:pathLst>
                <a:path w="480874" h="127000">
                  <a:moveTo>
                    <a:pt x="480874" y="63500"/>
                  </a:moveTo>
                  <a:lnTo>
                    <a:pt x="353874" y="127000"/>
                  </a:lnTo>
                  <a:lnTo>
                    <a:pt x="353874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4" y="53975"/>
                  </a:lnTo>
                  <a:lnTo>
                    <a:pt x="353874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</p:grpSp>
      <p:pic>
        <p:nvPicPr>
          <p:cNvPr id="380" name="EAEAA10D-4B76-4FD4-291B-26529B48E3BC"/>
          <p:cNvPicPr>
            <a:picLocks noChangeAspect="1"/>
          </p:cNvPicPr>
          <p:nvPr/>
        </p:nvPicPr>
        <p:blipFill>
          <a:blip r:embed="rId4" cstate="print">
            <a:extLst>
              <a:ext uri="{41AFA101-CE19-4C01-ACC0-E1DD8B347969}"/>
            </a:extLst>
          </a:blip>
          <a:srcRect/>
          <a:stretch>
            <a:fillRect/>
          </a:stretch>
        </p:blipFill>
        <p:spPr>
          <a:xfrm>
            <a:off x="487680" y="3105912"/>
            <a:ext cx="11249026" cy="3590925"/>
          </a:xfrm>
          <a:prstGeom prst="rect">
            <a:avLst/>
          </a:prstGeom>
        </p:spPr>
      </p:pic>
      <p:pic>
        <p:nvPicPr>
          <p:cNvPr id="381" name="79D18071-AA36-4B04-EA0A-2366066EA395"/>
          <p:cNvPicPr>
            <a:picLocks noChangeAspect="1"/>
          </p:cNvPicPr>
          <p:nvPr/>
        </p:nvPicPr>
        <p:blipFill>
          <a:blip r:embed="rId5" cstate="print">
            <a:extLst>
              <a:ext uri="{3838C6A2-2E02-468D-7BD7-11CFC9DE390E}"/>
            </a:extLst>
          </a:blip>
          <a:srcRect/>
          <a:stretch>
            <a:fillRect/>
          </a:stretch>
        </p:blipFill>
        <p:spPr>
          <a:xfrm>
            <a:off x="6573012" y="0"/>
            <a:ext cx="5618988" cy="1379220"/>
          </a:xfrm>
          <a:prstGeom prst="rect">
            <a:avLst/>
          </a:prstGeom>
        </p:spPr>
      </p:pic>
      <p:sp>
        <p:nvSpPr>
          <p:cNvPr id="382" name="TextBox382"/>
          <p:cNvSpPr txBox="1"/>
          <p:nvPr/>
        </p:nvSpPr>
        <p:spPr>
          <a:xfrm>
            <a:off x="2284060" y="1385989"/>
            <a:ext cx="266554" cy="46062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程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序</a:t>
            </a:r>
          </a:p>
        </p:txBody>
      </p:sp>
      <p:sp>
        <p:nvSpPr>
          <p:cNvPr id="383" name="TextBox383"/>
          <p:cNvSpPr txBox="1"/>
          <p:nvPr/>
        </p:nvSpPr>
        <p:spPr>
          <a:xfrm>
            <a:off x="2284060" y="1843189"/>
            <a:ext cx="266554" cy="6858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计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数器</a:t>
            </a:r>
          </a:p>
        </p:txBody>
      </p:sp>
      <p:graphicFrame>
        <p:nvGraphicFramePr>
          <p:cNvPr id="384" name="Table384"/>
          <p:cNvGraphicFramePr>
            <a:graphicFrameLocks noGrp="1"/>
          </p:cNvGraphicFramePr>
          <p:nvPr/>
        </p:nvGraphicFramePr>
        <p:xfrm>
          <a:off x="2164715" y="1695435"/>
          <a:ext cx="9723122" cy="4781124"/>
        </p:xfrm>
        <a:graphic>
          <a:graphicData uri="http://schemas.openxmlformats.org/drawingml/2006/table">
            <a:tbl>
              <a:tblPr firstRow="1" bandRow="1"/>
              <a:tblGrid>
                <a:gridCol w="67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2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3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78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2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3636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4006" marR="0" indent="0" eaLnBrk="0">
                        <a:lnSpc>
                          <a:spcPct val="95161"/>
                        </a:lnSpc>
                        <a:spcBef>
                          <a:spcPts val="253"/>
                        </a:spcBef>
                        <a:spcAft>
                          <a:spcPts val="357"/>
                        </a:spcAft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</a:t>
                      </a:r>
                    </a:p>
                  </a:txBody>
                  <a:tcPr marL="0" marR="0" marT="3238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9230" marR="0" indent="0" eaLnBrk="0">
                        <a:lnSpc>
                          <a:spcPct val="95161"/>
                        </a:lnSpc>
                        <a:spcBef>
                          <a:spcPts val="253"/>
                        </a:spcBef>
                        <a:spcAft>
                          <a:spcPts val="357"/>
                        </a:spcAft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译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码</a:t>
                      </a:r>
                    </a:p>
                  </a:txBody>
                  <a:tcPr marL="0" marR="0" marT="3238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9453" marR="0" indent="0" eaLnBrk="0">
                        <a:lnSpc>
                          <a:spcPct val="95161"/>
                        </a:lnSpc>
                        <a:spcBef>
                          <a:spcPts val="253"/>
                        </a:spcBef>
                        <a:spcAft>
                          <a:spcPts val="357"/>
                        </a:spcAft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执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行</a:t>
                      </a:r>
                    </a:p>
                  </a:txBody>
                  <a:tcPr marL="0" marR="0" marT="3238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9344" marR="0" indent="0" eaLnBrk="0">
                        <a:lnSpc>
                          <a:spcPct val="95161"/>
                        </a:lnSpc>
                        <a:spcBef>
                          <a:spcPts val="253"/>
                        </a:spcBef>
                        <a:spcAft>
                          <a:spcPts val="357"/>
                        </a:spcAft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访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</a:t>
                      </a:r>
                    </a:p>
                  </a:txBody>
                  <a:tcPr marL="0" marR="0" marT="3238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0388" marR="0" indent="0" eaLnBrk="0">
                        <a:lnSpc>
                          <a:spcPct val="95161"/>
                        </a:lnSpc>
                        <a:spcBef>
                          <a:spcPts val="253"/>
                        </a:spcBef>
                        <a:spcAft>
                          <a:spcPts val="357"/>
                        </a:spcAft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写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回</a:t>
                      </a:r>
                    </a:p>
                  </a:txBody>
                  <a:tcPr marL="0" marR="0" marT="3238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56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3387" marR="0" indent="0" eaLnBrk="0">
                        <a:lnSpc>
                          <a:spcPct val="98118"/>
                        </a:lnSpc>
                        <a:spcBef>
                          <a:spcPts val="663"/>
                        </a:spcBef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I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F</a:t>
                      </a: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8445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85115" marR="0" indent="0" eaLnBrk="0">
                        <a:lnSpc>
                          <a:spcPct val="98118"/>
                        </a:lnSpc>
                        <a:spcBef>
                          <a:spcPts val="663"/>
                        </a:spcBef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I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D</a:t>
                      </a: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8445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68" marR="0" indent="0" eaLnBrk="0">
                        <a:lnSpc>
                          <a:spcPct val="98118"/>
                        </a:lnSpc>
                        <a:spcBef>
                          <a:spcPts val="663"/>
                        </a:spcBef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E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X</a:t>
                      </a: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8445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09" marR="0" indent="0" eaLnBrk="0">
                        <a:lnSpc>
                          <a:spcPct val="98118"/>
                        </a:lnSpc>
                        <a:spcBef>
                          <a:spcPts val="663"/>
                        </a:spcBef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M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EM</a:t>
                      </a: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8445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6583" marR="0" indent="0" eaLnBrk="0">
                        <a:lnSpc>
                          <a:spcPct val="98118"/>
                        </a:lnSpc>
                        <a:spcBef>
                          <a:spcPts val="663"/>
                        </a:spcBef>
                      </a:pPr>
                      <a:r>
                        <a:rPr lang="en-US" altLang="zh-CN" sz="15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W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B</a:t>
                      </a: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8445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30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3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00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6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34197" marR="0" indent="0" eaLnBrk="0">
                        <a:lnSpc>
                          <a:spcPct val="1000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04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6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46545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750" kern="0" spc="0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04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38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78884" marR="0" indent="0" eaLnBrk="0">
                        <a:lnSpc>
                          <a:spcPct val="1000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9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8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90593" marR="424074" indent="0" eaLnBrk="0">
                        <a:lnSpc>
                          <a:spcPct val="130606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750" kern="0" spc="0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2750" kern="0" spc="0" baseline="0" noProof="0" dirty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750" kern="0" spc="0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04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6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78554" marR="0" indent="0" eaLnBrk="0">
                        <a:lnSpc>
                          <a:spcPct val="1000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750" kern="0" spc="0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04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2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7589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和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04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554567" marR="0" indent="0" eaLnBrk="0">
                        <a:lnSpc>
                          <a:spcPct val="106212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altLang="zh-CN" sz="2750" kern="0" spc="0" baseline="0" noProof="0" dirty="0">
                          <a:solidFill>
                            <a:srgbClr val="C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3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28694" marR="0" indent="0" eaLnBrk="0">
                        <a:lnSpc>
                          <a:spcPct val="102500"/>
                        </a:lnSpc>
                      </a:pP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2750" kern="0" spc="0" baseline="0" noProof="0" dirty="0">
                          <a:solidFill>
                            <a:srgbClr val="C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写</a:t>
                      </a:r>
                      <a:r>
                        <a:rPr lang="en-US" altLang="zh-CN" sz="2750" kern="0" spc="0" baseline="0" noProof="0" dirty="0"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 </a:t>
                      </a:r>
                      <a:r>
                        <a:rPr lang="en-US" altLang="zh-CN" sz="2750" kern="0" spc="-15" baseline="0" noProof="0" dirty="0">
                          <a:solidFill>
                            <a:srgbClr val="C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回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5" name="VectorPath 385"/>
          <p:cNvSpPr/>
          <p:nvPr/>
        </p:nvSpPr>
        <p:spPr>
          <a:xfrm>
            <a:off x="2607081" y="1891487"/>
            <a:ext cx="480873" cy="127000"/>
          </a:xfrm>
          <a:custGeom>
            <a:avLst/>
            <a:gdLst/>
            <a:ahLst/>
            <a:cxnLst/>
            <a:rect l="l" t="t" r="r" b="b"/>
            <a:pathLst>
              <a:path w="480873" h="127000">
                <a:moveTo>
                  <a:pt x="480873" y="63500"/>
                </a:moveTo>
                <a:lnTo>
                  <a:pt x="353873" y="127000"/>
                </a:lnTo>
                <a:lnTo>
                  <a:pt x="353873" y="73025"/>
                </a:lnTo>
                <a:lnTo>
                  <a:pt x="0" y="73025"/>
                </a:lnTo>
                <a:lnTo>
                  <a:pt x="0" y="53975"/>
                </a:lnTo>
                <a:lnTo>
                  <a:pt x="353873" y="53975"/>
                </a:lnTo>
                <a:lnTo>
                  <a:pt x="353873" y="0"/>
                </a:lnTo>
              </a:path>
            </a:pathLst>
          </a:custGeom>
          <a:solidFill>
            <a:srgbClr val="0D0D0D">
              <a:alpha val="100000"/>
            </a:srgbClr>
          </a:solidFill>
        </p:spPr>
      </p:sp>
    </p:spTree>
    <p:extLst>
      <p:ext uri="{26C24CAE-D5D6-4EFD-682F-37F1FBCCDE09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A5D03511-EFFC-4D3E-E715-335EBF090530"/>
          <p:cNvPicPr>
            <a:picLocks noChangeAspect="1"/>
          </p:cNvPicPr>
          <p:nvPr/>
        </p:nvPicPr>
        <p:blipFill>
          <a:blip r:embed="rId2" cstate="print">
            <a:extLst>
              <a:ext uri="{805DF026-F89F-4312-79AE-F88E660AAA3E}"/>
            </a:extLst>
          </a:blip>
          <a:srcRect/>
          <a:stretch>
            <a:fillRect/>
          </a:stretch>
        </p:blipFill>
        <p:spPr>
          <a:xfrm>
            <a:off x="0" y="4669536"/>
            <a:ext cx="12077700" cy="990600"/>
          </a:xfrm>
          <a:prstGeom prst="rect">
            <a:avLst/>
          </a:prstGeom>
        </p:spPr>
      </p:pic>
      <p:grpSp>
        <p:nvGrpSpPr>
          <p:cNvPr id="387" name="Combination 387"/>
          <p:cNvGrpSpPr/>
          <p:nvPr/>
        </p:nvGrpSpPr>
        <p:grpSpPr>
          <a:xfrm>
            <a:off x="3546348" y="4754880"/>
            <a:ext cx="5210555" cy="792480"/>
            <a:chOff x="3546348" y="4754880"/>
            <a:chExt cx="5210555" cy="792480"/>
          </a:xfrm>
        </p:grpSpPr>
        <p:sp>
          <p:nvSpPr>
            <p:cNvPr id="388" name="VectorPath 388"/>
            <p:cNvSpPr/>
            <p:nvPr/>
          </p:nvSpPr>
          <p:spPr>
            <a:xfrm>
              <a:off x="3546348" y="475488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89" name="VectorPath 389"/>
            <p:cNvSpPr/>
            <p:nvPr/>
          </p:nvSpPr>
          <p:spPr>
            <a:xfrm>
              <a:off x="4704588" y="475488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90" name="VectorPath 390"/>
            <p:cNvSpPr/>
            <p:nvPr/>
          </p:nvSpPr>
          <p:spPr>
            <a:xfrm>
              <a:off x="5862828" y="475488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91" name="VectorPath 391"/>
            <p:cNvSpPr/>
            <p:nvPr/>
          </p:nvSpPr>
          <p:spPr>
            <a:xfrm>
              <a:off x="7021068" y="4754880"/>
              <a:ext cx="577596" cy="792480"/>
            </a:xfrm>
            <a:custGeom>
              <a:avLst/>
              <a:gdLst/>
              <a:ahLst/>
              <a:cxnLst/>
              <a:rect l="l" t="t" r="r" b="b"/>
              <a:pathLst>
                <a:path w="577596" h="792480">
                  <a:moveTo>
                    <a:pt x="0" y="0"/>
                  </a:moveTo>
                  <a:lnTo>
                    <a:pt x="577596" y="0"/>
                  </a:lnTo>
                  <a:lnTo>
                    <a:pt x="577596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92" name="VectorPath 392"/>
            <p:cNvSpPr/>
            <p:nvPr/>
          </p:nvSpPr>
          <p:spPr>
            <a:xfrm>
              <a:off x="8180832" y="475488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393" name="TextBox393"/>
          <p:cNvSpPr txBox="1"/>
          <p:nvPr/>
        </p:nvSpPr>
        <p:spPr>
          <a:xfrm>
            <a:off x="376060" y="1148156"/>
            <a:ext cx="6815455" cy="378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eaLnBrk="0">
              <a:lnSpc>
                <a:spcPct val="105673"/>
              </a:lnSpc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据通路细分为5段，总时长为1个时钟周期=5T</a:t>
            </a:r>
          </a:p>
        </p:txBody>
      </p:sp>
      <p:graphicFrame>
        <p:nvGraphicFramePr>
          <p:cNvPr id="394" name="Table394"/>
          <p:cNvGraphicFramePr>
            <a:graphicFrameLocks noGrp="1"/>
          </p:cNvGraphicFramePr>
          <p:nvPr/>
        </p:nvGraphicFramePr>
        <p:xfrm>
          <a:off x="833260" y="1711468"/>
          <a:ext cx="4838065" cy="849434"/>
        </p:xfrm>
        <a:graphic>
          <a:graphicData uri="http://schemas.openxmlformats.org/drawingml/2006/table">
            <a:tbl>
              <a:tblPr firstRow="1" bandRow="1"/>
              <a:tblGrid>
                <a:gridCol w="33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71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1874"/>
                        </a:lnSpc>
                        <a:spcBef>
                          <a:spcPts val="134"/>
                        </a:spcBef>
                        <a:spcAft>
                          <a:spcPts val="811"/>
                        </a:spcAft>
                      </a:pPr>
                      <a:r>
                        <a:rPr lang="en-US" altLang="zh-CN" sz="2000" kern="0" spc="-130" baseline="0" noProof="0" dirty="0">
                          <a:solidFill>
                            <a:srgbClr val="FFC000"/>
                          </a:solidFill>
                          <a:latin typeface="Wingdings" pitchFamily="2" charset="0"/>
                          <a:ea typeface="Wingdings" pitchFamily="2" charset="0"/>
                          <a:cs typeface="Wingdings" pitchFamily="2" charset="0"/>
                        </a:rPr>
                        <a:t></a:t>
                      </a:r>
                    </a:p>
                  </a:txBody>
                  <a:tcPr marL="0" marR="0" marT="1714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017" marR="0" indent="0" eaLnBrk="0">
                        <a:lnSpc>
                          <a:spcPct val="97708"/>
                        </a:lnSpc>
                        <a:spcBef>
                          <a:spcPts val="271"/>
                        </a:spcBef>
                        <a:spcAft>
                          <a:spcPts val="673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指令</a:t>
                      </a:r>
                    </a:p>
                  </a:txBody>
                  <a:tcPr marL="0" marR="0" marT="3429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282" marR="0" indent="0" eaLnBrk="0">
                        <a:lnSpc>
                          <a:spcPct val="97708"/>
                        </a:lnSpc>
                        <a:spcBef>
                          <a:spcPts val="271"/>
                        </a:spcBef>
                        <a:spcAft>
                          <a:spcPts val="673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F</a:t>
                      </a:r>
                    </a:p>
                  </a:txBody>
                  <a:tcPr marL="0" marR="0" marT="3429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917" marR="0" indent="0" eaLnBrk="0">
                        <a:lnSpc>
                          <a:spcPct val="97708"/>
                        </a:lnSpc>
                        <a:spcBef>
                          <a:spcPts val="271"/>
                        </a:spcBef>
                        <a:spcAft>
                          <a:spcPts val="673"/>
                        </a:spcAft>
                      </a:pP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(Instruction</a:t>
                      </a:r>
                      <a:r>
                        <a:rPr lang="en-US" altLang="zh-CN" sz="2000" kern="0" spc="-75" baseline="0" noProof="0" dirty="0"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Fetch)</a:t>
                      </a:r>
                    </a:p>
                  </a:txBody>
                  <a:tcPr marL="0" marR="0" marT="3429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1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97708"/>
                        </a:lnSpc>
                        <a:spcBef>
                          <a:spcPts val="890"/>
                        </a:spcBef>
                        <a:spcAft>
                          <a:spcPts val="55"/>
                        </a:spcAft>
                      </a:pPr>
                      <a:r>
                        <a:rPr lang="en-US" altLang="zh-CN" sz="2000" kern="0" spc="-130" baseline="0" noProof="0" dirty="0">
                          <a:solidFill>
                            <a:srgbClr val="FFC000"/>
                          </a:solidFill>
                          <a:latin typeface="Wingdings" pitchFamily="2" charset="0"/>
                          <a:ea typeface="Wingdings" pitchFamily="2" charset="0"/>
                          <a:cs typeface="Wingdings" pitchFamily="2" charset="0"/>
                        </a:rPr>
                        <a:t></a:t>
                      </a:r>
                    </a:p>
                  </a:txBody>
                  <a:tcPr marL="0" marR="0" marT="1130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017" marR="0" indent="0" eaLnBrk="0">
                        <a:lnSpc>
                          <a:spcPct val="101874"/>
                        </a:lnSpc>
                        <a:spcBef>
                          <a:spcPts val="945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令译码</a:t>
                      </a:r>
                    </a:p>
                  </a:txBody>
                  <a:tcPr marL="0" marR="0" marT="12001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562" marR="0" indent="0" eaLnBrk="0">
                        <a:lnSpc>
                          <a:spcPct val="101874"/>
                        </a:lnSpc>
                        <a:spcBef>
                          <a:spcPts val="945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D</a:t>
                      </a:r>
                    </a:p>
                  </a:txBody>
                  <a:tcPr marL="0" marR="0" marT="12001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2617" marR="0" indent="0" eaLnBrk="0">
                        <a:lnSpc>
                          <a:spcPct val="101874"/>
                        </a:lnSpc>
                        <a:spcBef>
                          <a:spcPts val="945"/>
                        </a:spcBef>
                      </a:pP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(Instruction</a:t>
                      </a:r>
                      <a:r>
                        <a:rPr lang="en-US" altLang="zh-CN" sz="2000" kern="0" spc="-40" baseline="0" noProof="0" dirty="0"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Decode)</a:t>
                      </a:r>
                    </a:p>
                  </a:txBody>
                  <a:tcPr marL="0" marR="0" marT="12001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5" name="TextBox395"/>
          <p:cNvSpPr txBox="1"/>
          <p:nvPr/>
        </p:nvSpPr>
        <p:spPr>
          <a:xfrm>
            <a:off x="833260" y="2769944"/>
            <a:ext cx="3618568" cy="3220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530" marR="0" lvl="0" indent="-43053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执行运算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EX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(Execution)</a:t>
            </a:r>
          </a:p>
        </p:txBody>
      </p:sp>
      <p:sp>
        <p:nvSpPr>
          <p:cNvPr id="396" name="TextBox396"/>
          <p:cNvSpPr txBox="1"/>
          <p:nvPr/>
        </p:nvSpPr>
        <p:spPr>
          <a:xfrm>
            <a:off x="833260" y="3290643"/>
            <a:ext cx="2383014" cy="322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530" marR="0" lvl="0" indent="-43053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访存阶段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MEM</a:t>
            </a:r>
          </a:p>
        </p:txBody>
      </p:sp>
      <p:sp>
        <p:nvSpPr>
          <p:cNvPr id="397" name="TextBox397"/>
          <p:cNvSpPr txBox="1"/>
          <p:nvPr/>
        </p:nvSpPr>
        <p:spPr>
          <a:xfrm>
            <a:off x="833260" y="3811343"/>
            <a:ext cx="3783668" cy="322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530" marR="0" lvl="0" indent="-43053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结果写回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WB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(Write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Back)</a:t>
            </a:r>
          </a:p>
        </p:txBody>
      </p:sp>
      <p:grpSp>
        <p:nvGrpSpPr>
          <p:cNvPr id="398" name="Combination 398"/>
          <p:cNvGrpSpPr/>
          <p:nvPr/>
        </p:nvGrpSpPr>
        <p:grpSpPr>
          <a:xfrm>
            <a:off x="2827236" y="4745597"/>
            <a:ext cx="5938775" cy="811213"/>
            <a:chOff x="2827236" y="4745597"/>
            <a:chExt cx="5938775" cy="811213"/>
          </a:xfrm>
        </p:grpSpPr>
        <p:sp>
          <p:nvSpPr>
            <p:cNvPr id="399" name="VectorPath 399"/>
            <p:cNvSpPr/>
            <p:nvPr/>
          </p:nvSpPr>
          <p:spPr>
            <a:xfrm>
              <a:off x="2827236" y="5072622"/>
              <a:ext cx="719138" cy="85725"/>
            </a:xfrm>
            <a:custGeom>
              <a:avLst/>
              <a:gdLst/>
              <a:ahLst/>
              <a:cxnLst/>
              <a:rect l="l" t="t" r="r" b="b"/>
              <a:pathLst>
                <a:path w="719138" h="85725">
                  <a:moveTo>
                    <a:pt x="719138" y="42863"/>
                  </a:moveTo>
                  <a:lnTo>
                    <a:pt x="633413" y="85725"/>
                  </a:lnTo>
                  <a:lnTo>
                    <a:pt x="633413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633413" y="28575"/>
                  </a:lnTo>
                  <a:lnTo>
                    <a:pt x="633413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0" name="VectorPath 400"/>
            <p:cNvSpPr/>
            <p:nvPr/>
          </p:nvSpPr>
          <p:spPr>
            <a:xfrm>
              <a:off x="3536849" y="4745597"/>
              <a:ext cx="595312" cy="811213"/>
            </a:xfrm>
            <a:custGeom>
              <a:avLst/>
              <a:gdLst/>
              <a:ahLst/>
              <a:cxnLst/>
              <a:rect l="l" t="t" r="r" b="b"/>
              <a:pathLst>
                <a:path w="595312" h="811213">
                  <a:moveTo>
                    <a:pt x="595312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2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2" y="792163"/>
                  </a:lnTo>
                  <a:lnTo>
                    <a:pt x="576262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1" name="VectorPath 401"/>
            <p:cNvSpPr/>
            <p:nvPr/>
          </p:nvSpPr>
          <p:spPr>
            <a:xfrm>
              <a:off x="4124224" y="5072622"/>
              <a:ext cx="574675" cy="85725"/>
            </a:xfrm>
            <a:custGeom>
              <a:avLst/>
              <a:gdLst/>
              <a:ahLst/>
              <a:cxnLst/>
              <a:rect l="l" t="t" r="r" b="b"/>
              <a:pathLst>
                <a:path w="574675" h="85725">
                  <a:moveTo>
                    <a:pt x="574675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2" name="VectorPath 402"/>
            <p:cNvSpPr/>
            <p:nvPr/>
          </p:nvSpPr>
          <p:spPr>
            <a:xfrm>
              <a:off x="4695318" y="4745597"/>
              <a:ext cx="595312" cy="811213"/>
            </a:xfrm>
            <a:custGeom>
              <a:avLst/>
              <a:gdLst/>
              <a:ahLst/>
              <a:cxnLst/>
              <a:rect l="l" t="t" r="r" b="b"/>
              <a:pathLst>
                <a:path w="595312" h="811213">
                  <a:moveTo>
                    <a:pt x="595312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2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2" y="792163"/>
                  </a:lnTo>
                  <a:lnTo>
                    <a:pt x="576262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3" name="VectorPath 403"/>
            <p:cNvSpPr/>
            <p:nvPr/>
          </p:nvSpPr>
          <p:spPr>
            <a:xfrm>
              <a:off x="5282692" y="5072622"/>
              <a:ext cx="574675" cy="85725"/>
            </a:xfrm>
            <a:custGeom>
              <a:avLst/>
              <a:gdLst/>
              <a:ahLst/>
              <a:cxnLst/>
              <a:rect l="l" t="t" r="r" b="b"/>
              <a:pathLst>
                <a:path w="574675" h="85725">
                  <a:moveTo>
                    <a:pt x="574676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4" name="VectorPath 404"/>
            <p:cNvSpPr/>
            <p:nvPr/>
          </p:nvSpPr>
          <p:spPr>
            <a:xfrm>
              <a:off x="5853773" y="4745597"/>
              <a:ext cx="595313" cy="811213"/>
            </a:xfrm>
            <a:custGeom>
              <a:avLst/>
              <a:gdLst/>
              <a:ahLst/>
              <a:cxnLst/>
              <a:rect l="l" t="t" r="r" b="b"/>
              <a:pathLst>
                <a:path w="595313" h="811213">
                  <a:moveTo>
                    <a:pt x="595313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3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3" y="792163"/>
                  </a:lnTo>
                  <a:lnTo>
                    <a:pt x="576263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5" name="VectorPath 405"/>
            <p:cNvSpPr/>
            <p:nvPr/>
          </p:nvSpPr>
          <p:spPr>
            <a:xfrm>
              <a:off x="6441148" y="5072622"/>
              <a:ext cx="574676" cy="85725"/>
            </a:xfrm>
            <a:custGeom>
              <a:avLst/>
              <a:gdLst/>
              <a:ahLst/>
              <a:cxnLst/>
              <a:rect l="l" t="t" r="r" b="b"/>
              <a:pathLst>
                <a:path w="574676" h="85725">
                  <a:moveTo>
                    <a:pt x="574676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6" name="VectorPath 406"/>
            <p:cNvSpPr/>
            <p:nvPr/>
          </p:nvSpPr>
          <p:spPr>
            <a:xfrm>
              <a:off x="7012229" y="4745597"/>
              <a:ext cx="595313" cy="811213"/>
            </a:xfrm>
            <a:custGeom>
              <a:avLst/>
              <a:gdLst/>
              <a:ahLst/>
              <a:cxnLst/>
              <a:rect l="l" t="t" r="r" b="b"/>
              <a:pathLst>
                <a:path w="595313" h="811213">
                  <a:moveTo>
                    <a:pt x="595313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3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3" y="792163"/>
                  </a:lnTo>
                  <a:lnTo>
                    <a:pt x="576263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7" name="VectorPath 407"/>
            <p:cNvSpPr/>
            <p:nvPr/>
          </p:nvSpPr>
          <p:spPr>
            <a:xfrm>
              <a:off x="7599605" y="5072622"/>
              <a:ext cx="574674" cy="85725"/>
            </a:xfrm>
            <a:custGeom>
              <a:avLst/>
              <a:gdLst/>
              <a:ahLst/>
              <a:cxnLst/>
              <a:rect l="l" t="t" r="r" b="b"/>
              <a:pathLst>
                <a:path w="574674" h="85725">
                  <a:moveTo>
                    <a:pt x="574674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08" name="VectorPath 408"/>
            <p:cNvSpPr/>
            <p:nvPr/>
          </p:nvSpPr>
          <p:spPr>
            <a:xfrm>
              <a:off x="8170697" y="4745597"/>
              <a:ext cx="595313" cy="811213"/>
            </a:xfrm>
            <a:custGeom>
              <a:avLst/>
              <a:gdLst/>
              <a:ahLst/>
              <a:cxnLst/>
              <a:rect l="l" t="t" r="r" b="b"/>
              <a:pathLst>
                <a:path w="595313" h="811213">
                  <a:moveTo>
                    <a:pt x="595313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3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3" y="792163"/>
                  </a:lnTo>
                  <a:lnTo>
                    <a:pt x="576263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</p:grpSp>
      <p:sp>
        <p:nvSpPr>
          <p:cNvPr id="409" name="TextBox409"/>
          <p:cNvSpPr txBox="1"/>
          <p:nvPr/>
        </p:nvSpPr>
        <p:spPr>
          <a:xfrm>
            <a:off x="3731794" y="5021563"/>
            <a:ext cx="204318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</a:p>
        </p:txBody>
      </p:sp>
      <p:sp>
        <p:nvSpPr>
          <p:cNvPr id="410" name="TextBox410"/>
          <p:cNvSpPr txBox="1"/>
          <p:nvPr/>
        </p:nvSpPr>
        <p:spPr>
          <a:xfrm>
            <a:off x="4865497" y="5021563"/>
            <a:ext cx="253924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411" name="TextBox411"/>
          <p:cNvSpPr txBox="1"/>
          <p:nvPr/>
        </p:nvSpPr>
        <p:spPr>
          <a:xfrm>
            <a:off x="6006808" y="5021563"/>
            <a:ext cx="287477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</a:t>
            </a:r>
          </a:p>
        </p:txBody>
      </p:sp>
      <p:sp>
        <p:nvSpPr>
          <p:cNvPr id="412" name="TextBox412"/>
          <p:cNvSpPr txBox="1"/>
          <p:nvPr/>
        </p:nvSpPr>
        <p:spPr>
          <a:xfrm>
            <a:off x="7019849" y="5021563"/>
            <a:ext cx="578459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</a:t>
            </a:r>
          </a:p>
        </p:txBody>
      </p:sp>
      <p:sp>
        <p:nvSpPr>
          <p:cNvPr id="413" name="TextBox413"/>
          <p:cNvSpPr txBox="1"/>
          <p:nvPr/>
        </p:nvSpPr>
        <p:spPr>
          <a:xfrm>
            <a:off x="8267853" y="5021563"/>
            <a:ext cx="399034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</p:txBody>
      </p:sp>
      <p:graphicFrame>
        <p:nvGraphicFramePr>
          <p:cNvPr id="414" name="Table414"/>
          <p:cNvGraphicFramePr>
            <a:graphicFrameLocks noGrp="1"/>
          </p:cNvGraphicFramePr>
          <p:nvPr/>
        </p:nvGraphicFramePr>
        <p:xfrm>
          <a:off x="0" y="4660671"/>
          <a:ext cx="12268200" cy="1348489"/>
        </p:xfrm>
        <a:graphic>
          <a:graphicData uri="http://schemas.openxmlformats.org/drawingml/2006/table">
            <a:tbl>
              <a:tblPr firstRow="1" bandRow="1"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0141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74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81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74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81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74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81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74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81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74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81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174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81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03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8639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3780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译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码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46922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访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44437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写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回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5" name="Combination 415"/>
          <p:cNvGrpSpPr/>
          <p:nvPr/>
        </p:nvGrpSpPr>
        <p:grpSpPr>
          <a:xfrm>
            <a:off x="2365693" y="4740834"/>
            <a:ext cx="6967055" cy="820738"/>
            <a:chOff x="2365693" y="4740834"/>
            <a:chExt cx="6967055" cy="820738"/>
          </a:xfrm>
        </p:grpSpPr>
        <p:sp>
          <p:nvSpPr>
            <p:cNvPr id="416" name="VectorPath 416"/>
            <p:cNvSpPr/>
            <p:nvPr/>
          </p:nvSpPr>
          <p:spPr>
            <a:xfrm>
              <a:off x="7600188" y="5116068"/>
              <a:ext cx="574548" cy="0"/>
            </a:xfrm>
            <a:custGeom>
              <a:avLst/>
              <a:gdLst/>
              <a:ahLst/>
              <a:cxnLst/>
              <a:rect l="l" t="t" r="r" b="b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417" name="VectorPath 417"/>
            <p:cNvSpPr/>
            <p:nvPr/>
          </p:nvSpPr>
          <p:spPr>
            <a:xfrm>
              <a:off x="8758074" y="5072622"/>
              <a:ext cx="574675" cy="85725"/>
            </a:xfrm>
            <a:custGeom>
              <a:avLst/>
              <a:gdLst/>
              <a:ahLst/>
              <a:cxnLst/>
              <a:rect l="l" t="t" r="r" b="b"/>
              <a:pathLst>
                <a:path w="574675" h="85725">
                  <a:moveTo>
                    <a:pt x="574675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418" name="VectorPath 418"/>
            <p:cNvSpPr/>
            <p:nvPr/>
          </p:nvSpPr>
          <p:spPr>
            <a:xfrm>
              <a:off x="2380488" y="475488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419" name="VectorPath 419"/>
            <p:cNvSpPr/>
            <p:nvPr/>
          </p:nvSpPr>
          <p:spPr>
            <a:xfrm>
              <a:off x="2365693" y="4740834"/>
              <a:ext cx="604837" cy="820738"/>
            </a:xfrm>
            <a:custGeom>
              <a:avLst/>
              <a:gdLst/>
              <a:ahLst/>
              <a:cxnLst/>
              <a:rect l="l" t="t" r="r" b="b"/>
              <a:pathLst>
                <a:path w="604837" h="820738">
                  <a:moveTo>
                    <a:pt x="604837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7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62" y="792163"/>
                  </a:lnTo>
                  <a:lnTo>
                    <a:pt x="576262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</p:grpSp>
      <p:pic>
        <p:nvPicPr>
          <p:cNvPr id="420" name="13DA798D-4CEE-44EF-4E5C-2463105C2BC8"/>
          <p:cNvPicPr>
            <a:picLocks noChangeAspect="1"/>
          </p:cNvPicPr>
          <p:nvPr/>
        </p:nvPicPr>
        <p:blipFill>
          <a:blip r:embed="rId3" cstate="print">
            <a:extLst>
              <a:ext uri="{4ACEF038-C985-4A8A-743C-888FEB9E7740}"/>
            </a:extLst>
          </a:blip>
          <a:srcRect/>
          <a:stretch>
            <a:fillRect/>
          </a:stretch>
        </p:blipFill>
        <p:spPr>
          <a:xfrm>
            <a:off x="9319260" y="4678680"/>
            <a:ext cx="2876550" cy="990600"/>
          </a:xfrm>
          <a:prstGeom prst="rect">
            <a:avLst/>
          </a:prstGeom>
        </p:spPr>
      </p:pic>
      <p:grpSp>
        <p:nvGrpSpPr>
          <p:cNvPr id="421" name="Combination 421"/>
          <p:cNvGrpSpPr/>
          <p:nvPr/>
        </p:nvGrpSpPr>
        <p:grpSpPr>
          <a:xfrm>
            <a:off x="3530499" y="4742993"/>
            <a:ext cx="5234724" cy="830428"/>
            <a:chOff x="3530499" y="4742993"/>
            <a:chExt cx="5234724" cy="830428"/>
          </a:xfrm>
        </p:grpSpPr>
        <p:sp>
          <p:nvSpPr>
            <p:cNvPr id="422" name="VectorPath 422"/>
            <p:cNvSpPr/>
            <p:nvPr/>
          </p:nvSpPr>
          <p:spPr>
            <a:xfrm>
              <a:off x="3544824" y="4765549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37000"/>
              </a:srgbClr>
            </a:solidFill>
          </p:spPr>
        </p:sp>
        <p:sp>
          <p:nvSpPr>
            <p:cNvPr id="423" name="VectorPath 423"/>
            <p:cNvSpPr/>
            <p:nvPr/>
          </p:nvSpPr>
          <p:spPr>
            <a:xfrm>
              <a:off x="3530499" y="4750842"/>
              <a:ext cx="604838" cy="820738"/>
            </a:xfrm>
            <a:custGeom>
              <a:avLst/>
              <a:gdLst/>
              <a:ahLst/>
              <a:cxnLst/>
              <a:rect l="l" t="t" r="r" b="b"/>
              <a:pathLst>
                <a:path w="604838" h="820738">
                  <a:moveTo>
                    <a:pt x="604838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8" y="0"/>
                  </a:lnTo>
                  <a:moveTo>
                    <a:pt x="28575" y="28575"/>
                  </a:moveTo>
                  <a:lnTo>
                    <a:pt x="28575" y="792162"/>
                  </a:lnTo>
                  <a:lnTo>
                    <a:pt x="576262" y="792162"/>
                  </a:lnTo>
                  <a:lnTo>
                    <a:pt x="576262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  <p:sp>
          <p:nvSpPr>
            <p:cNvPr id="424" name="VectorPath 424"/>
            <p:cNvSpPr/>
            <p:nvPr/>
          </p:nvSpPr>
          <p:spPr>
            <a:xfrm>
              <a:off x="4704588" y="4767072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37000"/>
              </a:srgbClr>
            </a:solidFill>
          </p:spPr>
        </p:sp>
        <p:sp>
          <p:nvSpPr>
            <p:cNvPr id="425" name="VectorPath 425"/>
            <p:cNvSpPr/>
            <p:nvPr/>
          </p:nvSpPr>
          <p:spPr>
            <a:xfrm>
              <a:off x="4690466" y="4752683"/>
              <a:ext cx="604838" cy="820738"/>
            </a:xfrm>
            <a:custGeom>
              <a:avLst/>
              <a:gdLst/>
              <a:ahLst/>
              <a:cxnLst/>
              <a:rect l="l" t="t" r="r" b="b"/>
              <a:pathLst>
                <a:path w="604838" h="820738">
                  <a:moveTo>
                    <a:pt x="604838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8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63" y="792163"/>
                  </a:lnTo>
                  <a:lnTo>
                    <a:pt x="576263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  <p:sp>
          <p:nvSpPr>
            <p:cNvPr id="426" name="VectorPath 426"/>
            <p:cNvSpPr/>
            <p:nvPr/>
          </p:nvSpPr>
          <p:spPr>
            <a:xfrm>
              <a:off x="5859780" y="4759452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37000"/>
              </a:srgbClr>
            </a:solidFill>
          </p:spPr>
        </p:sp>
        <p:sp>
          <p:nvSpPr>
            <p:cNvPr id="427" name="VectorPath 427"/>
            <p:cNvSpPr/>
            <p:nvPr/>
          </p:nvSpPr>
          <p:spPr>
            <a:xfrm>
              <a:off x="5846052" y="4745203"/>
              <a:ext cx="604850" cy="820738"/>
            </a:xfrm>
            <a:custGeom>
              <a:avLst/>
              <a:gdLst/>
              <a:ahLst/>
              <a:cxnLst/>
              <a:rect l="l" t="t" r="r" b="b"/>
              <a:pathLst>
                <a:path w="604850" h="820738">
                  <a:moveTo>
                    <a:pt x="604850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50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75" y="792163"/>
                  </a:lnTo>
                  <a:lnTo>
                    <a:pt x="576275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  <p:sp>
          <p:nvSpPr>
            <p:cNvPr id="428" name="VectorPath 428"/>
            <p:cNvSpPr/>
            <p:nvPr/>
          </p:nvSpPr>
          <p:spPr>
            <a:xfrm>
              <a:off x="7016497" y="4764024"/>
              <a:ext cx="576072" cy="790956"/>
            </a:xfrm>
            <a:custGeom>
              <a:avLst/>
              <a:gdLst/>
              <a:ahLst/>
              <a:cxnLst/>
              <a:rect l="l" t="t" r="r" b="b"/>
              <a:pathLst>
                <a:path w="576072" h="790956">
                  <a:moveTo>
                    <a:pt x="0" y="0"/>
                  </a:moveTo>
                  <a:lnTo>
                    <a:pt x="576072" y="0"/>
                  </a:lnTo>
                  <a:lnTo>
                    <a:pt x="576072" y="790956"/>
                  </a:lnTo>
                  <a:lnTo>
                    <a:pt x="0" y="79095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37000"/>
              </a:srgbClr>
            </a:solidFill>
          </p:spPr>
        </p:sp>
        <p:sp>
          <p:nvSpPr>
            <p:cNvPr id="429" name="VectorPath 429"/>
            <p:cNvSpPr/>
            <p:nvPr/>
          </p:nvSpPr>
          <p:spPr>
            <a:xfrm>
              <a:off x="7001930" y="4749241"/>
              <a:ext cx="604838" cy="820738"/>
            </a:xfrm>
            <a:custGeom>
              <a:avLst/>
              <a:gdLst/>
              <a:ahLst/>
              <a:cxnLst/>
              <a:rect l="l" t="t" r="r" b="b"/>
              <a:pathLst>
                <a:path w="604838" h="820738">
                  <a:moveTo>
                    <a:pt x="604838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8" y="0"/>
                  </a:lnTo>
                  <a:moveTo>
                    <a:pt x="28575" y="28576"/>
                  </a:moveTo>
                  <a:lnTo>
                    <a:pt x="28575" y="792163"/>
                  </a:lnTo>
                  <a:lnTo>
                    <a:pt x="576263" y="792163"/>
                  </a:lnTo>
                  <a:lnTo>
                    <a:pt x="576263" y="28576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  <p:sp>
          <p:nvSpPr>
            <p:cNvPr id="430" name="VectorPath 430"/>
            <p:cNvSpPr/>
            <p:nvPr/>
          </p:nvSpPr>
          <p:spPr>
            <a:xfrm>
              <a:off x="8174736" y="4757928"/>
              <a:ext cx="576072" cy="790956"/>
            </a:xfrm>
            <a:custGeom>
              <a:avLst/>
              <a:gdLst/>
              <a:ahLst/>
              <a:cxnLst/>
              <a:rect l="l" t="t" r="r" b="b"/>
              <a:pathLst>
                <a:path w="576072" h="790956">
                  <a:moveTo>
                    <a:pt x="0" y="0"/>
                  </a:moveTo>
                  <a:lnTo>
                    <a:pt x="576072" y="0"/>
                  </a:lnTo>
                  <a:lnTo>
                    <a:pt x="576072" y="790956"/>
                  </a:lnTo>
                  <a:lnTo>
                    <a:pt x="0" y="790956"/>
                  </a:lnTo>
                  <a:lnTo>
                    <a:pt x="0" y="0"/>
                  </a:lnTo>
                </a:path>
              </a:pathLst>
            </a:custGeom>
            <a:solidFill>
              <a:srgbClr val="00B050">
                <a:alpha val="37000"/>
              </a:srgbClr>
            </a:solidFill>
          </p:spPr>
        </p:sp>
        <p:sp>
          <p:nvSpPr>
            <p:cNvPr id="431" name="VectorPath 431"/>
            <p:cNvSpPr/>
            <p:nvPr/>
          </p:nvSpPr>
          <p:spPr>
            <a:xfrm>
              <a:off x="8160385" y="4742993"/>
              <a:ext cx="604838" cy="820738"/>
            </a:xfrm>
            <a:custGeom>
              <a:avLst/>
              <a:gdLst/>
              <a:ahLst/>
              <a:cxnLst/>
              <a:rect l="l" t="t" r="r" b="b"/>
              <a:pathLst>
                <a:path w="604838" h="820738">
                  <a:moveTo>
                    <a:pt x="604838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8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63" y="792163"/>
                  </a:lnTo>
                  <a:lnTo>
                    <a:pt x="576263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</p:grpSp>
      <p:sp>
        <p:nvSpPr>
          <p:cNvPr id="432" name="TextBox432"/>
          <p:cNvSpPr txBox="1"/>
          <p:nvPr/>
        </p:nvSpPr>
        <p:spPr>
          <a:xfrm>
            <a:off x="2583815" y="4974628"/>
            <a:ext cx="167702" cy="334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875" kern="0" spc="0" baseline="-21333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433" name="C48491BB-6A11-4F75-928B-DF100E65FD43"/>
          <p:cNvPicPr>
            <a:picLocks noChangeAspect="1"/>
          </p:cNvPicPr>
          <p:nvPr/>
        </p:nvPicPr>
        <p:blipFill>
          <a:blip r:embed="rId4" cstate="print">
            <a:extLst>
              <a:ext uri="{0D37E850-21D1-4338-0006-C9EC02F75B3B}"/>
            </a:extLst>
          </a:blip>
          <a:srcRect/>
          <a:stretch>
            <a:fillRect/>
          </a:stretch>
        </p:blipFill>
        <p:spPr>
          <a:xfrm>
            <a:off x="0" y="4706112"/>
            <a:ext cx="2990850" cy="971550"/>
          </a:xfrm>
          <a:prstGeom prst="rect">
            <a:avLst/>
          </a:prstGeom>
        </p:spPr>
      </p:pic>
      <p:sp>
        <p:nvSpPr>
          <p:cNvPr id="434" name="TextBox434"/>
          <p:cNvSpPr txBox="1"/>
          <p:nvPr/>
        </p:nvSpPr>
        <p:spPr>
          <a:xfrm>
            <a:off x="5928017" y="5747835"/>
            <a:ext cx="457200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执</a:t>
            </a:r>
            <a:r>
              <a:rPr lang="en-US" altLang="zh-CN" sz="17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行</a:t>
            </a:r>
          </a:p>
        </p:txBody>
      </p:sp>
      <p:sp>
        <p:nvSpPr>
          <p:cNvPr id="435" name="VectorPath 435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436" name="992EE052-E8BB-4D03-B344-C427B820CD47"/>
          <p:cNvPicPr>
            <a:picLocks noChangeAspect="1"/>
          </p:cNvPicPr>
          <p:nvPr/>
        </p:nvPicPr>
        <p:blipFill>
          <a:blip r:embed="rId5" cstate="print">
            <a:extLst>
              <a:ext uri="{A1F7B3E5-7EF4-4DBE-9476-CD68E209F51E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437" name="VectorPath 437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438" name="940DA490-C31E-4DDB-D2AD-2D500AACFCD9"/>
          <p:cNvPicPr>
            <a:picLocks noChangeAspect="1"/>
          </p:cNvPicPr>
          <p:nvPr/>
        </p:nvPicPr>
        <p:blipFill>
          <a:blip r:embed="rId6" cstate="print">
            <a:extLst>
              <a:ext uri="{CC4D205F-E084-4E60-91E2-60A50029F7A1}"/>
            </a:extLst>
          </a:blip>
          <a:srcRect/>
          <a:stretch>
            <a:fillRect/>
          </a:stretch>
        </p:blipFill>
        <p:spPr>
          <a:xfrm>
            <a:off x="567754" y="337007"/>
            <a:ext cx="3267075" cy="419100"/>
          </a:xfrm>
          <a:prstGeom prst="rect">
            <a:avLst/>
          </a:prstGeom>
        </p:spPr>
      </p:pic>
    </p:spTree>
    <p:extLst>
      <p:ext uri="{91AB8A0D-0309-42B8-9473-74E99D945D12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Box439"/>
          <p:cNvSpPr txBox="1"/>
          <p:nvPr/>
        </p:nvSpPr>
        <p:spPr>
          <a:xfrm>
            <a:off x="9980408" y="1531959"/>
            <a:ext cx="168635" cy="29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215"/>
              </a:lnSpc>
            </a:pPr>
            <a:r>
              <a:rPr lang="en-US" altLang="zh-CN" sz="2625" kern="0" spc="-25" baseline="13333" noProof="0" dirty="0">
                <a:solidFill>
                  <a:srgbClr val="005D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150" kern="0" spc="0" baseline="0" noProof="0" dirty="0">
                <a:solidFill>
                  <a:srgbClr val="005D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440" name="6D3BEFA6-8A83-40B6-23D8-383C4978C307"/>
          <p:cNvPicPr>
            <a:picLocks noChangeAspect="1"/>
          </p:cNvPicPr>
          <p:nvPr/>
        </p:nvPicPr>
        <p:blipFill>
          <a:blip r:embed="rId2" cstate="print">
            <a:extLst>
              <a:ext uri="{069429B6-B7DC-4958-D556-4C38DCFAB629}"/>
            </a:extLst>
          </a:blip>
          <a:srcRect/>
          <a:stretch>
            <a:fillRect/>
          </a:stretch>
        </p:blipFill>
        <p:spPr>
          <a:xfrm>
            <a:off x="2576589" y="1905406"/>
            <a:ext cx="7248525" cy="3619500"/>
          </a:xfrm>
          <a:prstGeom prst="rect">
            <a:avLst/>
          </a:prstGeom>
        </p:spPr>
      </p:pic>
      <p:grpSp>
        <p:nvGrpSpPr>
          <p:cNvPr id="441" name="Combination 441"/>
          <p:cNvGrpSpPr/>
          <p:nvPr/>
        </p:nvGrpSpPr>
        <p:grpSpPr>
          <a:xfrm>
            <a:off x="2550287" y="1471257"/>
            <a:ext cx="7581011" cy="4081958"/>
            <a:chOff x="2550287" y="1471257"/>
            <a:chExt cx="7581011" cy="4081958"/>
          </a:xfrm>
        </p:grpSpPr>
        <p:sp>
          <p:nvSpPr>
            <p:cNvPr id="442" name="VectorPath 442"/>
            <p:cNvSpPr/>
            <p:nvPr/>
          </p:nvSpPr>
          <p:spPr>
            <a:xfrm>
              <a:off x="9070848" y="1908048"/>
              <a:ext cx="740664" cy="723900"/>
            </a:xfrm>
            <a:custGeom>
              <a:avLst/>
              <a:gdLst/>
              <a:ahLst/>
              <a:cxnLst/>
              <a:rect l="l" t="t" r="r" b="b"/>
              <a:pathLst>
                <a:path w="740664" h="723900">
                  <a:moveTo>
                    <a:pt x="0" y="0"/>
                  </a:moveTo>
                  <a:lnTo>
                    <a:pt x="740664" y="0"/>
                  </a:lnTo>
                  <a:lnTo>
                    <a:pt x="740664" y="723900"/>
                  </a:lnTo>
                  <a:lnTo>
                    <a:pt x="0" y="723900"/>
                  </a:lnTo>
                  <a:lnTo>
                    <a:pt x="0" y="0"/>
                  </a:lnTo>
                </a:path>
              </a:pathLst>
            </a:custGeom>
            <a:solidFill>
              <a:srgbClr val="99CC00">
                <a:alpha val="100000"/>
              </a:srgbClr>
            </a:solidFill>
          </p:spPr>
        </p:sp>
        <p:sp>
          <p:nvSpPr>
            <p:cNvPr id="443" name="VectorPath 443"/>
            <p:cNvSpPr/>
            <p:nvPr/>
          </p:nvSpPr>
          <p:spPr>
            <a:xfrm>
              <a:off x="9061718" y="1899183"/>
              <a:ext cx="758698" cy="742049"/>
            </a:xfrm>
            <a:custGeom>
              <a:avLst/>
              <a:gdLst/>
              <a:ahLst/>
              <a:cxnLst/>
              <a:rect l="l" t="t" r="r" b="b"/>
              <a:pathLst>
                <a:path w="758698" h="742049">
                  <a:moveTo>
                    <a:pt x="758698" y="742049"/>
                  </a:moveTo>
                  <a:lnTo>
                    <a:pt x="-1" y="742049"/>
                  </a:lnTo>
                  <a:lnTo>
                    <a:pt x="-1" y="0"/>
                  </a:lnTo>
                  <a:lnTo>
                    <a:pt x="758698" y="0"/>
                  </a:lnTo>
                  <a:moveTo>
                    <a:pt x="19049" y="19050"/>
                  </a:moveTo>
                  <a:lnTo>
                    <a:pt x="19049" y="722999"/>
                  </a:lnTo>
                  <a:lnTo>
                    <a:pt x="739648" y="722999"/>
                  </a:lnTo>
                  <a:lnTo>
                    <a:pt x="73964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44" name="VectorPath 444"/>
            <p:cNvSpPr/>
            <p:nvPr/>
          </p:nvSpPr>
          <p:spPr>
            <a:xfrm>
              <a:off x="2586228" y="4791456"/>
              <a:ext cx="722376" cy="723900"/>
            </a:xfrm>
            <a:custGeom>
              <a:avLst/>
              <a:gdLst/>
              <a:ahLst/>
              <a:cxnLst/>
              <a:rect l="l" t="t" r="r" b="b"/>
              <a:pathLst>
                <a:path w="722376" h="723900">
                  <a:moveTo>
                    <a:pt x="0" y="0"/>
                  </a:moveTo>
                  <a:lnTo>
                    <a:pt x="722376" y="0"/>
                  </a:lnTo>
                  <a:lnTo>
                    <a:pt x="722376" y="723900"/>
                  </a:lnTo>
                  <a:lnTo>
                    <a:pt x="0" y="723900"/>
                  </a:lnTo>
                  <a:lnTo>
                    <a:pt x="0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445" name="VectorPath 445"/>
            <p:cNvSpPr/>
            <p:nvPr/>
          </p:nvSpPr>
          <p:spPr>
            <a:xfrm>
              <a:off x="2577084" y="4782579"/>
              <a:ext cx="740296" cy="742061"/>
            </a:xfrm>
            <a:custGeom>
              <a:avLst/>
              <a:gdLst/>
              <a:ahLst/>
              <a:cxnLst/>
              <a:rect l="l" t="t" r="r" b="b"/>
              <a:pathLst>
                <a:path w="740296" h="742061">
                  <a:moveTo>
                    <a:pt x="740296" y="742061"/>
                  </a:moveTo>
                  <a:lnTo>
                    <a:pt x="0" y="742061"/>
                  </a:lnTo>
                  <a:lnTo>
                    <a:pt x="0" y="0"/>
                  </a:lnTo>
                  <a:lnTo>
                    <a:pt x="740296" y="0"/>
                  </a:lnTo>
                  <a:moveTo>
                    <a:pt x="19050" y="19050"/>
                  </a:moveTo>
                  <a:lnTo>
                    <a:pt x="19050" y="723011"/>
                  </a:lnTo>
                  <a:lnTo>
                    <a:pt x="721246" y="723011"/>
                  </a:lnTo>
                  <a:lnTo>
                    <a:pt x="721246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46" name="VectorPath 446"/>
            <p:cNvSpPr/>
            <p:nvPr/>
          </p:nvSpPr>
          <p:spPr>
            <a:xfrm>
              <a:off x="2588387" y="5477015"/>
              <a:ext cx="7542911" cy="76200"/>
            </a:xfrm>
            <a:custGeom>
              <a:avLst/>
              <a:gdLst/>
              <a:ahLst/>
              <a:cxnLst/>
              <a:rect l="l" t="t" r="r" b="b"/>
              <a:pathLst>
                <a:path w="7542911" h="76200">
                  <a:moveTo>
                    <a:pt x="7542911" y="38100"/>
                  </a:moveTo>
                  <a:lnTo>
                    <a:pt x="7466711" y="76200"/>
                  </a:lnTo>
                  <a:lnTo>
                    <a:pt x="7466711" y="47625"/>
                  </a:lnTo>
                  <a:lnTo>
                    <a:pt x="0" y="47625"/>
                  </a:lnTo>
                  <a:lnTo>
                    <a:pt x="0" y="28575"/>
                  </a:lnTo>
                  <a:lnTo>
                    <a:pt x="7466711" y="28575"/>
                  </a:lnTo>
                  <a:lnTo>
                    <a:pt x="746671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47" name="VectorPath 447"/>
            <p:cNvSpPr/>
            <p:nvPr/>
          </p:nvSpPr>
          <p:spPr>
            <a:xfrm>
              <a:off x="2550287" y="1471257"/>
              <a:ext cx="76200" cy="4043858"/>
            </a:xfrm>
            <a:custGeom>
              <a:avLst/>
              <a:gdLst/>
              <a:ahLst/>
              <a:cxnLst/>
              <a:rect l="l" t="t" r="r" b="b"/>
              <a:pathLst>
                <a:path w="76200" h="4043858">
                  <a:moveTo>
                    <a:pt x="76200" y="76200"/>
                  </a:moveTo>
                  <a:lnTo>
                    <a:pt x="47625" y="76200"/>
                  </a:lnTo>
                  <a:lnTo>
                    <a:pt x="47625" y="4043858"/>
                  </a:lnTo>
                  <a:lnTo>
                    <a:pt x="28575" y="4043858"/>
                  </a:lnTo>
                  <a:lnTo>
                    <a:pt x="28575" y="76200"/>
                  </a:lnTo>
                  <a:lnTo>
                    <a:pt x="0" y="76200"/>
                  </a:lnTo>
                  <a:lnTo>
                    <a:pt x="3810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448" name="365D3E0A-0185-433F-B7FA-898BFE7BAA3A"/>
          <p:cNvPicPr>
            <a:picLocks noChangeAspect="1"/>
          </p:cNvPicPr>
          <p:nvPr/>
        </p:nvPicPr>
        <p:blipFill>
          <a:blip r:embed="rId3" cstate="print">
            <a:extLst>
              <a:ext uri="{CC6CF0DD-4631-47EE-7783-B0CC8FBDAAB9}"/>
            </a:extLst>
          </a:blip>
          <a:srcRect/>
          <a:stretch>
            <a:fillRect/>
          </a:stretch>
        </p:blipFill>
        <p:spPr>
          <a:xfrm>
            <a:off x="2586609" y="1914652"/>
            <a:ext cx="7229475" cy="3609975"/>
          </a:xfrm>
          <a:prstGeom prst="rect">
            <a:avLst/>
          </a:prstGeom>
        </p:spPr>
      </p:pic>
      <p:grpSp>
        <p:nvGrpSpPr>
          <p:cNvPr id="449" name="Combination 449"/>
          <p:cNvGrpSpPr/>
          <p:nvPr/>
        </p:nvGrpSpPr>
        <p:grpSpPr>
          <a:xfrm>
            <a:off x="8341285" y="2618778"/>
            <a:ext cx="740283" cy="742061"/>
            <a:chOff x="8341285" y="2618778"/>
            <a:chExt cx="740283" cy="742061"/>
          </a:xfrm>
        </p:grpSpPr>
        <p:sp>
          <p:nvSpPr>
            <p:cNvPr id="450" name="VectorPath 450"/>
            <p:cNvSpPr/>
            <p:nvPr/>
          </p:nvSpPr>
          <p:spPr>
            <a:xfrm>
              <a:off x="8351520" y="2628900"/>
              <a:ext cx="720852" cy="722376"/>
            </a:xfrm>
            <a:custGeom>
              <a:avLst/>
              <a:gdLst/>
              <a:ahLst/>
              <a:cxnLst/>
              <a:rect l="l" t="t" r="r" b="b"/>
              <a:pathLst>
                <a:path w="720852" h="722376">
                  <a:moveTo>
                    <a:pt x="0" y="0"/>
                  </a:moveTo>
                  <a:lnTo>
                    <a:pt x="720852" y="0"/>
                  </a:lnTo>
                  <a:lnTo>
                    <a:pt x="720852" y="722376"/>
                  </a:lnTo>
                  <a:lnTo>
                    <a:pt x="0" y="722376"/>
                  </a:lnTo>
                  <a:lnTo>
                    <a:pt x="0" y="0"/>
                  </a:lnTo>
                </a:path>
              </a:pathLst>
            </a:custGeom>
            <a:solidFill>
              <a:srgbClr val="99CC00">
                <a:alpha val="100000"/>
              </a:srgbClr>
            </a:solidFill>
          </p:spPr>
        </p:sp>
        <p:sp>
          <p:nvSpPr>
            <p:cNvPr id="451" name="VectorPath 451"/>
            <p:cNvSpPr/>
            <p:nvPr/>
          </p:nvSpPr>
          <p:spPr>
            <a:xfrm>
              <a:off x="8341285" y="2618778"/>
              <a:ext cx="740283" cy="742061"/>
            </a:xfrm>
            <a:custGeom>
              <a:avLst/>
              <a:gdLst/>
              <a:ahLst/>
              <a:cxnLst/>
              <a:rect l="l" t="t" r="r" b="b"/>
              <a:pathLst>
                <a:path w="740283" h="742061">
                  <a:moveTo>
                    <a:pt x="740284" y="742061"/>
                  </a:moveTo>
                  <a:lnTo>
                    <a:pt x="0" y="742061"/>
                  </a:lnTo>
                  <a:lnTo>
                    <a:pt x="0" y="0"/>
                  </a:lnTo>
                  <a:lnTo>
                    <a:pt x="740284" y="0"/>
                  </a:lnTo>
                  <a:moveTo>
                    <a:pt x="19050" y="19050"/>
                  </a:moveTo>
                  <a:lnTo>
                    <a:pt x="19050" y="723011"/>
                  </a:lnTo>
                  <a:lnTo>
                    <a:pt x="721234" y="723011"/>
                  </a:lnTo>
                  <a:lnTo>
                    <a:pt x="721234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452" name="4E872259-6B41-4DA5-A400-C75AAAAC5B78"/>
          <p:cNvPicPr>
            <a:picLocks noChangeAspect="1"/>
          </p:cNvPicPr>
          <p:nvPr/>
        </p:nvPicPr>
        <p:blipFill>
          <a:blip r:embed="rId4" cstate="print">
            <a:extLst>
              <a:ext uri="{64C26EAE-FCB5-4E0A-B57C-F4C2A5BE4AFE}"/>
            </a:extLst>
          </a:blip>
          <a:srcRect/>
          <a:stretch>
            <a:fillRect/>
          </a:stretch>
        </p:blipFill>
        <p:spPr>
          <a:xfrm>
            <a:off x="5463794" y="1952943"/>
            <a:ext cx="28575" cy="3571875"/>
          </a:xfrm>
          <a:prstGeom prst="rect">
            <a:avLst/>
          </a:prstGeom>
        </p:spPr>
      </p:pic>
      <p:grpSp>
        <p:nvGrpSpPr>
          <p:cNvPr id="453" name="Combination 453"/>
          <p:cNvGrpSpPr/>
          <p:nvPr/>
        </p:nvGrpSpPr>
        <p:grpSpPr>
          <a:xfrm>
            <a:off x="3303766" y="1467764"/>
            <a:ext cx="5062183" cy="4060178"/>
            <a:chOff x="3303766" y="1467764"/>
            <a:chExt cx="5062183" cy="4060178"/>
          </a:xfrm>
        </p:grpSpPr>
        <p:sp>
          <p:nvSpPr>
            <p:cNvPr id="454" name="VectorPath 454"/>
            <p:cNvSpPr/>
            <p:nvPr/>
          </p:nvSpPr>
          <p:spPr>
            <a:xfrm>
              <a:off x="3313176" y="4069080"/>
              <a:ext cx="720852" cy="722376"/>
            </a:xfrm>
            <a:custGeom>
              <a:avLst/>
              <a:gdLst/>
              <a:ahLst/>
              <a:cxnLst/>
              <a:rect l="l" t="t" r="r" b="b"/>
              <a:pathLst>
                <a:path w="720852" h="722376">
                  <a:moveTo>
                    <a:pt x="0" y="0"/>
                  </a:moveTo>
                  <a:lnTo>
                    <a:pt x="720852" y="0"/>
                  </a:lnTo>
                  <a:lnTo>
                    <a:pt x="720852" y="722376"/>
                  </a:lnTo>
                  <a:lnTo>
                    <a:pt x="0" y="722376"/>
                  </a:lnTo>
                  <a:lnTo>
                    <a:pt x="0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455" name="VectorPath 455"/>
            <p:cNvSpPr/>
            <p:nvPr/>
          </p:nvSpPr>
          <p:spPr>
            <a:xfrm>
              <a:off x="3303766" y="4059581"/>
              <a:ext cx="739635" cy="742048"/>
            </a:xfrm>
            <a:custGeom>
              <a:avLst/>
              <a:gdLst/>
              <a:ahLst/>
              <a:cxnLst/>
              <a:rect l="l" t="t" r="r" b="b"/>
              <a:pathLst>
                <a:path w="739635" h="742048">
                  <a:moveTo>
                    <a:pt x="739635" y="742048"/>
                  </a:moveTo>
                  <a:lnTo>
                    <a:pt x="0" y="742048"/>
                  </a:lnTo>
                  <a:lnTo>
                    <a:pt x="0" y="0"/>
                  </a:lnTo>
                  <a:lnTo>
                    <a:pt x="739635" y="0"/>
                  </a:lnTo>
                  <a:moveTo>
                    <a:pt x="19050" y="19050"/>
                  </a:moveTo>
                  <a:lnTo>
                    <a:pt x="19050" y="722998"/>
                  </a:lnTo>
                  <a:lnTo>
                    <a:pt x="720585" y="722998"/>
                  </a:lnTo>
                  <a:lnTo>
                    <a:pt x="720585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56" name="VectorPath 456"/>
            <p:cNvSpPr/>
            <p:nvPr/>
          </p:nvSpPr>
          <p:spPr>
            <a:xfrm>
              <a:off x="4032504" y="3346704"/>
              <a:ext cx="720852" cy="722376"/>
            </a:xfrm>
            <a:custGeom>
              <a:avLst/>
              <a:gdLst/>
              <a:ahLst/>
              <a:cxnLst/>
              <a:rect l="l" t="t" r="r" b="b"/>
              <a:pathLst>
                <a:path w="720852" h="722376">
                  <a:moveTo>
                    <a:pt x="0" y="0"/>
                  </a:moveTo>
                  <a:lnTo>
                    <a:pt x="720852" y="0"/>
                  </a:lnTo>
                  <a:lnTo>
                    <a:pt x="720852" y="722376"/>
                  </a:lnTo>
                  <a:lnTo>
                    <a:pt x="0" y="722376"/>
                  </a:lnTo>
                  <a:lnTo>
                    <a:pt x="0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457" name="VectorPath 457"/>
            <p:cNvSpPr/>
            <p:nvPr/>
          </p:nvSpPr>
          <p:spPr>
            <a:xfrm>
              <a:off x="4022573" y="3336570"/>
              <a:ext cx="740283" cy="742061"/>
            </a:xfrm>
            <a:custGeom>
              <a:avLst/>
              <a:gdLst/>
              <a:ahLst/>
              <a:cxnLst/>
              <a:rect l="l" t="t" r="r" b="b"/>
              <a:pathLst>
                <a:path w="740283" h="742061">
                  <a:moveTo>
                    <a:pt x="740283" y="742061"/>
                  </a:moveTo>
                  <a:lnTo>
                    <a:pt x="0" y="742061"/>
                  </a:lnTo>
                  <a:lnTo>
                    <a:pt x="0" y="0"/>
                  </a:lnTo>
                  <a:lnTo>
                    <a:pt x="740283" y="0"/>
                  </a:lnTo>
                  <a:moveTo>
                    <a:pt x="19050" y="19050"/>
                  </a:moveTo>
                  <a:lnTo>
                    <a:pt x="19050" y="723011"/>
                  </a:lnTo>
                  <a:lnTo>
                    <a:pt x="721233" y="723011"/>
                  </a:lnTo>
                  <a:lnTo>
                    <a:pt x="721233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58" name="VectorPath 458"/>
            <p:cNvSpPr/>
            <p:nvPr/>
          </p:nvSpPr>
          <p:spPr>
            <a:xfrm>
              <a:off x="4751832" y="2628900"/>
              <a:ext cx="720852" cy="723900"/>
            </a:xfrm>
            <a:custGeom>
              <a:avLst/>
              <a:gdLst/>
              <a:ahLst/>
              <a:cxnLst/>
              <a:rect l="l" t="t" r="r" b="b"/>
              <a:pathLst>
                <a:path w="720852" h="723900">
                  <a:moveTo>
                    <a:pt x="0" y="0"/>
                  </a:moveTo>
                  <a:lnTo>
                    <a:pt x="720852" y="0"/>
                  </a:lnTo>
                  <a:lnTo>
                    <a:pt x="720852" y="723900"/>
                  </a:lnTo>
                  <a:lnTo>
                    <a:pt x="0" y="723900"/>
                  </a:lnTo>
                  <a:lnTo>
                    <a:pt x="0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459" name="VectorPath 459"/>
            <p:cNvSpPr/>
            <p:nvPr/>
          </p:nvSpPr>
          <p:spPr>
            <a:xfrm>
              <a:off x="4741685" y="2619972"/>
              <a:ext cx="740283" cy="742049"/>
            </a:xfrm>
            <a:custGeom>
              <a:avLst/>
              <a:gdLst/>
              <a:ahLst/>
              <a:cxnLst/>
              <a:rect l="l" t="t" r="r" b="b"/>
              <a:pathLst>
                <a:path w="740283" h="742049">
                  <a:moveTo>
                    <a:pt x="740283" y="742049"/>
                  </a:moveTo>
                  <a:lnTo>
                    <a:pt x="0" y="742049"/>
                  </a:lnTo>
                  <a:lnTo>
                    <a:pt x="0" y="0"/>
                  </a:lnTo>
                  <a:lnTo>
                    <a:pt x="740283" y="0"/>
                  </a:lnTo>
                  <a:moveTo>
                    <a:pt x="19050" y="19050"/>
                  </a:moveTo>
                  <a:lnTo>
                    <a:pt x="19050" y="722999"/>
                  </a:lnTo>
                  <a:lnTo>
                    <a:pt x="721233" y="722999"/>
                  </a:lnTo>
                  <a:lnTo>
                    <a:pt x="721233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60" name="VectorPath 460"/>
            <p:cNvSpPr/>
            <p:nvPr/>
          </p:nvSpPr>
          <p:spPr>
            <a:xfrm>
              <a:off x="5472684" y="1917192"/>
              <a:ext cx="711708" cy="713232"/>
            </a:xfrm>
            <a:custGeom>
              <a:avLst/>
              <a:gdLst/>
              <a:ahLst/>
              <a:cxnLst/>
              <a:rect l="l" t="t" r="r" b="b"/>
              <a:pathLst>
                <a:path w="711708" h="713232">
                  <a:moveTo>
                    <a:pt x="0" y="0"/>
                  </a:moveTo>
                  <a:lnTo>
                    <a:pt x="711708" y="0"/>
                  </a:lnTo>
                  <a:lnTo>
                    <a:pt x="711708" y="713232"/>
                  </a:lnTo>
                  <a:lnTo>
                    <a:pt x="0" y="713232"/>
                  </a:lnTo>
                  <a:lnTo>
                    <a:pt x="0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461" name="VectorPath 461"/>
            <p:cNvSpPr/>
            <p:nvPr/>
          </p:nvSpPr>
          <p:spPr>
            <a:xfrm>
              <a:off x="5462982" y="1907184"/>
              <a:ext cx="730745" cy="732485"/>
            </a:xfrm>
            <a:custGeom>
              <a:avLst/>
              <a:gdLst/>
              <a:ahLst/>
              <a:cxnLst/>
              <a:rect l="l" t="t" r="r" b="b"/>
              <a:pathLst>
                <a:path w="730745" h="732485">
                  <a:moveTo>
                    <a:pt x="730745" y="732486"/>
                  </a:moveTo>
                  <a:lnTo>
                    <a:pt x="0" y="732486"/>
                  </a:lnTo>
                  <a:lnTo>
                    <a:pt x="0" y="0"/>
                  </a:lnTo>
                  <a:lnTo>
                    <a:pt x="730745" y="0"/>
                  </a:lnTo>
                  <a:moveTo>
                    <a:pt x="19050" y="19050"/>
                  </a:moveTo>
                  <a:lnTo>
                    <a:pt x="19050" y="713436"/>
                  </a:lnTo>
                  <a:lnTo>
                    <a:pt x="711695" y="713436"/>
                  </a:lnTo>
                  <a:lnTo>
                    <a:pt x="711695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62" name="VectorPath 462"/>
            <p:cNvSpPr/>
            <p:nvPr/>
          </p:nvSpPr>
          <p:spPr>
            <a:xfrm>
              <a:off x="7633716" y="3346704"/>
              <a:ext cx="722376" cy="723900"/>
            </a:xfrm>
            <a:custGeom>
              <a:avLst/>
              <a:gdLst/>
              <a:ahLst/>
              <a:cxnLst/>
              <a:rect l="l" t="t" r="r" b="b"/>
              <a:pathLst>
                <a:path w="722376" h="723900">
                  <a:moveTo>
                    <a:pt x="0" y="0"/>
                  </a:moveTo>
                  <a:lnTo>
                    <a:pt x="722376" y="0"/>
                  </a:lnTo>
                  <a:lnTo>
                    <a:pt x="722376" y="723900"/>
                  </a:lnTo>
                  <a:lnTo>
                    <a:pt x="0" y="723900"/>
                  </a:lnTo>
                  <a:lnTo>
                    <a:pt x="0" y="0"/>
                  </a:lnTo>
                </a:path>
              </a:pathLst>
            </a:custGeom>
            <a:solidFill>
              <a:srgbClr val="99CC00">
                <a:alpha val="100000"/>
              </a:srgbClr>
            </a:solidFill>
          </p:spPr>
        </p:sp>
        <p:sp>
          <p:nvSpPr>
            <p:cNvPr id="463" name="VectorPath 463"/>
            <p:cNvSpPr/>
            <p:nvPr/>
          </p:nvSpPr>
          <p:spPr>
            <a:xfrm>
              <a:off x="7624699" y="3337713"/>
              <a:ext cx="741249" cy="742049"/>
            </a:xfrm>
            <a:custGeom>
              <a:avLst/>
              <a:gdLst/>
              <a:ahLst/>
              <a:cxnLst/>
              <a:rect l="l" t="t" r="r" b="b"/>
              <a:pathLst>
                <a:path w="741249" h="742049">
                  <a:moveTo>
                    <a:pt x="741249" y="742049"/>
                  </a:moveTo>
                  <a:lnTo>
                    <a:pt x="0" y="742049"/>
                  </a:lnTo>
                  <a:lnTo>
                    <a:pt x="0" y="0"/>
                  </a:lnTo>
                  <a:lnTo>
                    <a:pt x="741249" y="0"/>
                  </a:lnTo>
                  <a:moveTo>
                    <a:pt x="19050" y="19050"/>
                  </a:moveTo>
                  <a:lnTo>
                    <a:pt x="19050" y="722999"/>
                  </a:lnTo>
                  <a:lnTo>
                    <a:pt x="722199" y="722999"/>
                  </a:lnTo>
                  <a:lnTo>
                    <a:pt x="72219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64" name="VectorPath 464"/>
            <p:cNvSpPr/>
            <p:nvPr/>
          </p:nvSpPr>
          <p:spPr>
            <a:xfrm>
              <a:off x="6906768" y="4069080"/>
              <a:ext cx="726948" cy="729996"/>
            </a:xfrm>
            <a:custGeom>
              <a:avLst/>
              <a:gdLst/>
              <a:ahLst/>
              <a:cxnLst/>
              <a:rect l="l" t="t" r="r" b="b"/>
              <a:pathLst>
                <a:path w="726948" h="729996">
                  <a:moveTo>
                    <a:pt x="0" y="0"/>
                  </a:moveTo>
                  <a:lnTo>
                    <a:pt x="726948" y="0"/>
                  </a:lnTo>
                  <a:lnTo>
                    <a:pt x="726948" y="729996"/>
                  </a:lnTo>
                  <a:lnTo>
                    <a:pt x="0" y="729996"/>
                  </a:lnTo>
                  <a:lnTo>
                    <a:pt x="0" y="0"/>
                  </a:lnTo>
                </a:path>
              </a:pathLst>
            </a:custGeom>
            <a:solidFill>
              <a:srgbClr val="99CC00">
                <a:alpha val="100000"/>
              </a:srgbClr>
            </a:solidFill>
          </p:spPr>
        </p:sp>
        <p:sp>
          <p:nvSpPr>
            <p:cNvPr id="465" name="VectorPath 465"/>
            <p:cNvSpPr/>
            <p:nvPr/>
          </p:nvSpPr>
          <p:spPr>
            <a:xfrm>
              <a:off x="6896900" y="4059581"/>
              <a:ext cx="746049" cy="748449"/>
            </a:xfrm>
            <a:custGeom>
              <a:avLst/>
              <a:gdLst/>
              <a:ahLst/>
              <a:cxnLst/>
              <a:rect l="l" t="t" r="r" b="b"/>
              <a:pathLst>
                <a:path w="746049" h="748449">
                  <a:moveTo>
                    <a:pt x="746049" y="748449"/>
                  </a:moveTo>
                  <a:lnTo>
                    <a:pt x="0" y="748449"/>
                  </a:lnTo>
                  <a:lnTo>
                    <a:pt x="0" y="0"/>
                  </a:lnTo>
                  <a:lnTo>
                    <a:pt x="746049" y="0"/>
                  </a:lnTo>
                  <a:moveTo>
                    <a:pt x="19050" y="19050"/>
                  </a:moveTo>
                  <a:lnTo>
                    <a:pt x="19050" y="729399"/>
                  </a:lnTo>
                  <a:lnTo>
                    <a:pt x="726999" y="729399"/>
                  </a:lnTo>
                  <a:lnTo>
                    <a:pt x="72699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66" name="VectorPath 466"/>
            <p:cNvSpPr/>
            <p:nvPr/>
          </p:nvSpPr>
          <p:spPr>
            <a:xfrm>
              <a:off x="6181344" y="4796029"/>
              <a:ext cx="720852" cy="722376"/>
            </a:xfrm>
            <a:custGeom>
              <a:avLst/>
              <a:gdLst/>
              <a:ahLst/>
              <a:cxnLst/>
              <a:rect l="l" t="t" r="r" b="b"/>
              <a:pathLst>
                <a:path w="720852" h="722376">
                  <a:moveTo>
                    <a:pt x="0" y="0"/>
                  </a:moveTo>
                  <a:lnTo>
                    <a:pt x="720852" y="0"/>
                  </a:lnTo>
                  <a:lnTo>
                    <a:pt x="720852" y="722376"/>
                  </a:lnTo>
                  <a:lnTo>
                    <a:pt x="0" y="722376"/>
                  </a:lnTo>
                  <a:lnTo>
                    <a:pt x="0" y="0"/>
                  </a:lnTo>
                </a:path>
              </a:pathLst>
            </a:custGeom>
            <a:solidFill>
              <a:srgbClr val="99CC00">
                <a:alpha val="100000"/>
              </a:srgbClr>
            </a:solidFill>
          </p:spPr>
        </p:sp>
        <p:sp>
          <p:nvSpPr>
            <p:cNvPr id="467" name="VectorPath 467"/>
            <p:cNvSpPr/>
            <p:nvPr/>
          </p:nvSpPr>
          <p:spPr>
            <a:xfrm>
              <a:off x="6171121" y="4785894"/>
              <a:ext cx="740296" cy="742049"/>
            </a:xfrm>
            <a:custGeom>
              <a:avLst/>
              <a:gdLst/>
              <a:ahLst/>
              <a:cxnLst/>
              <a:rect l="l" t="t" r="r" b="b"/>
              <a:pathLst>
                <a:path w="740296" h="742049">
                  <a:moveTo>
                    <a:pt x="740296" y="742049"/>
                  </a:moveTo>
                  <a:lnTo>
                    <a:pt x="0" y="742049"/>
                  </a:lnTo>
                  <a:lnTo>
                    <a:pt x="0" y="0"/>
                  </a:lnTo>
                  <a:lnTo>
                    <a:pt x="740296" y="0"/>
                  </a:lnTo>
                  <a:moveTo>
                    <a:pt x="19050" y="19050"/>
                  </a:moveTo>
                  <a:lnTo>
                    <a:pt x="19050" y="722999"/>
                  </a:lnTo>
                  <a:lnTo>
                    <a:pt x="721246" y="722999"/>
                  </a:lnTo>
                  <a:lnTo>
                    <a:pt x="721246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68" name="VectorPath 468"/>
            <p:cNvSpPr/>
            <p:nvPr/>
          </p:nvSpPr>
          <p:spPr>
            <a:xfrm>
              <a:off x="6135904" y="1467764"/>
              <a:ext cx="85725" cy="4043858"/>
            </a:xfrm>
            <a:custGeom>
              <a:avLst/>
              <a:gdLst/>
              <a:ahLst/>
              <a:cxnLst/>
              <a:rect l="l" t="t" r="r" b="b"/>
              <a:pathLst>
                <a:path w="85725" h="4043858">
                  <a:moveTo>
                    <a:pt x="85725" y="85725"/>
                  </a:moveTo>
                  <a:lnTo>
                    <a:pt x="57150" y="85725"/>
                  </a:lnTo>
                  <a:lnTo>
                    <a:pt x="57150" y="4043858"/>
                  </a:lnTo>
                  <a:lnTo>
                    <a:pt x="28575" y="4043858"/>
                  </a:lnTo>
                  <a:lnTo>
                    <a:pt x="28575" y="85725"/>
                  </a:lnTo>
                  <a:lnTo>
                    <a:pt x="0" y="85725"/>
                  </a:lnTo>
                  <a:lnTo>
                    <a:pt x="42862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</p:grpSp>
      <p:pic>
        <p:nvPicPr>
          <p:cNvPr id="469" name="4AF792A9-7910-41ED-958D-9FA2E154B0F3"/>
          <p:cNvPicPr>
            <a:picLocks noChangeAspect="1"/>
          </p:cNvPicPr>
          <p:nvPr/>
        </p:nvPicPr>
        <p:blipFill>
          <a:blip r:embed="rId5" cstate="print">
            <a:extLst>
              <a:ext uri="{21F5C49B-EF4A-4D62-B9CB-CEE99D1EF226}"/>
            </a:extLst>
          </a:blip>
          <a:srcRect/>
          <a:stretch>
            <a:fillRect/>
          </a:stretch>
        </p:blipFill>
        <p:spPr>
          <a:xfrm>
            <a:off x="9807386" y="1922666"/>
            <a:ext cx="28575" cy="3609975"/>
          </a:xfrm>
          <a:prstGeom prst="rect">
            <a:avLst/>
          </a:prstGeom>
        </p:spPr>
      </p:pic>
      <p:sp>
        <p:nvSpPr>
          <p:cNvPr id="470" name="VectorPath 470"/>
          <p:cNvSpPr/>
          <p:nvPr/>
        </p:nvSpPr>
        <p:spPr>
          <a:xfrm>
            <a:off x="9767138" y="1471257"/>
            <a:ext cx="85725" cy="4043845"/>
          </a:xfrm>
          <a:custGeom>
            <a:avLst/>
            <a:gdLst/>
            <a:ahLst/>
            <a:cxnLst/>
            <a:rect l="l" t="t" r="r" b="b"/>
            <a:pathLst>
              <a:path w="85725" h="4043845">
                <a:moveTo>
                  <a:pt x="85725" y="85725"/>
                </a:moveTo>
                <a:lnTo>
                  <a:pt x="57150" y="85725"/>
                </a:lnTo>
                <a:lnTo>
                  <a:pt x="57150" y="4043845"/>
                </a:lnTo>
                <a:lnTo>
                  <a:pt x="28575" y="4043845"/>
                </a:lnTo>
                <a:lnTo>
                  <a:pt x="28575" y="85725"/>
                </a:lnTo>
                <a:lnTo>
                  <a:pt x="0" y="85725"/>
                </a:lnTo>
                <a:lnTo>
                  <a:pt x="42863" y="0"/>
                </a:lnTo>
              </a:path>
            </a:pathLst>
          </a:custGeom>
          <a:solidFill>
            <a:srgbClr val="FF0000">
              <a:alpha val="100000"/>
            </a:srgbClr>
          </a:solidFill>
        </p:spPr>
      </p:sp>
      <p:graphicFrame>
        <p:nvGraphicFramePr>
          <p:cNvPr id="471" name="Table471"/>
          <p:cNvGraphicFramePr>
            <a:graphicFrameLocks noGrp="1"/>
          </p:cNvGraphicFramePr>
          <p:nvPr/>
        </p:nvGraphicFramePr>
        <p:xfrm>
          <a:off x="1914487" y="1312875"/>
          <a:ext cx="7620000" cy="3981605"/>
        </p:xfrm>
        <a:graphic>
          <a:graphicData uri="http://schemas.openxmlformats.org/drawingml/2006/table">
            <a:tbl>
              <a:tblPr firstRow="1" bandRow="1"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832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1190"/>
                        </a:lnSpc>
                        <a:spcBef>
                          <a:spcPts val="324"/>
                        </a:spcBef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空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间s</a:t>
                      </a:r>
                    </a:p>
                    <a:p>
                      <a:pPr marL="0" marR="0" indent="0" eaLnBrk="0">
                        <a:lnSpc>
                          <a:spcPct val="21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412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80289" marR="0" indent="0" eaLnBrk="0">
                        <a:lnSpc>
                          <a:spcPct val="100215"/>
                        </a:lnSpc>
                      </a:pPr>
                      <a:r>
                        <a:rPr lang="en-US" altLang="zh-CN" sz="1750" kern="0" spc="-15" baseline="0" noProof="0" dirty="0">
                          <a:solidFill>
                            <a:srgbClr val="005D9C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725" kern="0" spc="0" baseline="-20290" noProof="0" dirty="0">
                          <a:solidFill>
                            <a:srgbClr val="005D9C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1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85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1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45186" marR="0" indent="0" eaLnBrk="0">
                        <a:lnSpc>
                          <a:spcPct val="100000"/>
                        </a:lnSpc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pPr marL="0" marR="0" indent="0" eaLnBrk="0">
                        <a:lnSpc>
                          <a:spcPct val="13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291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40475" marR="0" indent="0" eaLnBrk="0">
                        <a:lnSpc>
                          <a:spcPct val="100735"/>
                        </a:lnSpc>
                      </a:pPr>
                      <a:r>
                        <a:rPr lang="en-US" altLang="zh-CN" sz="1550" kern="0" spc="-15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500" kern="0" spc="0" baseline="-2000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4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2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87961" marR="0" indent="0" eaLnBrk="0">
                        <a:lnSpc>
                          <a:spcPct val="100735"/>
                        </a:lnSpc>
                      </a:pPr>
                      <a:r>
                        <a:rPr lang="en-US" altLang="zh-CN" sz="2325" kern="0" spc="-25" baseline="12903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000" kern="0" spc="0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15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013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8194" marR="0" indent="0" eaLnBrk="0">
                        <a:lnSpc>
                          <a:spcPct val="100000"/>
                        </a:lnSpc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EM</a:t>
                      </a:r>
                    </a:p>
                    <a:p>
                      <a:pPr marL="0" marR="0" indent="0" eaLnBrk="0">
                        <a:lnSpc>
                          <a:spcPct val="12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10058" marR="0" indent="0" eaLnBrk="0">
                        <a:lnSpc>
                          <a:spcPct val="100735"/>
                        </a:lnSpc>
                      </a:pPr>
                      <a:r>
                        <a:rPr lang="en-US" altLang="zh-CN" sz="1550" kern="0" spc="-15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500" kern="0" spc="0" baseline="-2000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2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20639" marR="0" indent="0" eaLnBrk="0">
                        <a:lnSpc>
                          <a:spcPct val="100735"/>
                        </a:lnSpc>
                      </a:pPr>
                      <a:r>
                        <a:rPr lang="en-US" altLang="zh-CN" sz="2325" kern="0" spc="-25" baseline="12903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000" kern="0" spc="0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12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4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0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44793" marR="0" indent="0" eaLnBrk="0">
                        <a:lnSpc>
                          <a:spcPct val="100000"/>
                        </a:lnSpc>
                      </a:pPr>
                      <a:r>
                        <a:rPr lang="en-US" altLang="zh-CN" sz="1750" kern="0" spc="-5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1750" kern="0" spc="-4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</a:t>
                      </a:r>
                    </a:p>
                    <a:p>
                      <a:pPr marL="0" marR="0" indent="0" eaLnBrk="0">
                        <a:lnSpc>
                          <a:spcPct val="16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52946" marR="0" indent="0" eaLnBrk="0">
                        <a:lnSpc>
                          <a:spcPct val="100735"/>
                        </a:lnSpc>
                      </a:pPr>
                      <a:r>
                        <a:rPr lang="en-US" altLang="zh-CN" sz="1550" kern="0" spc="-15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500" kern="0" spc="0" baseline="-2000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3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7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90488" marR="0" indent="0" eaLnBrk="0">
                        <a:lnSpc>
                          <a:spcPct val="100735"/>
                        </a:lnSpc>
                      </a:pPr>
                      <a:r>
                        <a:rPr lang="en-US" altLang="zh-CN" sz="2325" kern="0" spc="-25" baseline="12903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000" kern="0" spc="0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13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64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71094" marR="0" indent="0" eaLnBrk="0">
                        <a:lnSpc>
                          <a:spcPct val="100000"/>
                        </a:lnSpc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</a:t>
                      </a:r>
                    </a:p>
                    <a:p>
                      <a:pPr marL="0" marR="0" indent="0" eaLnBrk="0">
                        <a:lnSpc>
                          <a:spcPct val="144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19303" marR="0" indent="0" eaLnBrk="0">
                        <a:lnSpc>
                          <a:spcPct val="100735"/>
                        </a:lnSpc>
                      </a:pPr>
                      <a:r>
                        <a:rPr lang="en-US" altLang="zh-CN" sz="1550" kern="0" spc="-15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500" kern="0" spc="0" baseline="-2000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32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91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26594" marR="0" indent="0" eaLnBrk="0">
                        <a:lnSpc>
                          <a:spcPct val="100735"/>
                        </a:lnSpc>
                      </a:pPr>
                      <a:r>
                        <a:rPr lang="en-US" altLang="zh-CN" sz="2325" kern="0" spc="-25" baseline="12903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000" kern="0" spc="0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129999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6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60566" marR="0" indent="0" eaLnBrk="0">
                        <a:lnSpc>
                          <a:spcPct val="100952"/>
                        </a:lnSpc>
                        <a:spcAft>
                          <a:spcPts val="321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70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02857" marR="0" indent="0" eaLnBrk="0">
                        <a:lnSpc>
                          <a:spcPct val="99264"/>
                        </a:lnSpc>
                        <a:spcAft>
                          <a:spcPts val="66"/>
                        </a:spcAft>
                      </a:pPr>
                      <a:r>
                        <a:rPr lang="en-US" altLang="zh-CN" sz="1550" kern="0" spc="-15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500" kern="0" spc="0" baseline="-2000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7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60275" marR="0" indent="0" eaLnBrk="0">
                        <a:lnSpc>
                          <a:spcPct val="102941"/>
                        </a:lnSpc>
                        <a:spcAft>
                          <a:spcPts val="40"/>
                        </a:spcAft>
                      </a:pPr>
                      <a:r>
                        <a:rPr lang="en-US" altLang="zh-CN" sz="2325" kern="0" spc="-25" baseline="12903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000" kern="0" spc="0" baseline="0" noProof="0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7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2" name="TextBox472"/>
          <p:cNvSpPr txBox="1"/>
          <p:nvPr/>
        </p:nvSpPr>
        <p:spPr>
          <a:xfrm>
            <a:off x="10360332" y="5393200"/>
            <a:ext cx="55184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17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间t</a:t>
            </a:r>
          </a:p>
        </p:txBody>
      </p:sp>
      <p:sp>
        <p:nvSpPr>
          <p:cNvPr id="473" name="TextBox473"/>
          <p:cNvSpPr txBox="1"/>
          <p:nvPr/>
        </p:nvSpPr>
        <p:spPr>
          <a:xfrm>
            <a:off x="2586673" y="5638856"/>
            <a:ext cx="7347775" cy="285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625" kern="0" spc="30" baseline="-5714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2625" kern="0" spc="5730" baseline="-5714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2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13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4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5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6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7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8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9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58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0T</a:t>
            </a:r>
          </a:p>
        </p:txBody>
      </p:sp>
      <p:sp>
        <p:nvSpPr>
          <p:cNvPr id="474" name="TextBox474"/>
          <p:cNvSpPr txBox="1"/>
          <p:nvPr/>
        </p:nvSpPr>
        <p:spPr>
          <a:xfrm>
            <a:off x="4304170" y="6167748"/>
            <a:ext cx="3236951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完成n条指令需要</a:t>
            </a:r>
            <a:r>
              <a:rPr lang="en-US" altLang="zh-CN" sz="2350" b="1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5T*n</a:t>
            </a:r>
          </a:p>
        </p:txBody>
      </p:sp>
      <p:sp>
        <p:nvSpPr>
          <p:cNvPr id="475" name="VectorPath 475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476" name="8D0FBB03-FE9D-4F96-4CA1-92F2D11CABCD"/>
          <p:cNvPicPr>
            <a:picLocks noChangeAspect="1"/>
          </p:cNvPicPr>
          <p:nvPr/>
        </p:nvPicPr>
        <p:blipFill>
          <a:blip r:embed="rId6" cstate="print">
            <a:extLst>
              <a:ext uri="{EF003E42-2DAC-43EF-3894-49AD762E2980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477" name="VectorPath 477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478" name="66AB1FDF-5872-4AF9-A552-91A3CEDF341F"/>
          <p:cNvPicPr>
            <a:picLocks noChangeAspect="1"/>
          </p:cNvPicPr>
          <p:nvPr/>
        </p:nvPicPr>
        <p:blipFill>
          <a:blip r:embed="rId7" cstate="print">
            <a:extLst>
              <a:ext uri="{1822A1B5-2003-4C1B-63C4-CB1B8A6D4868}"/>
            </a:extLst>
          </a:blip>
          <a:srcRect/>
          <a:stretch>
            <a:fillRect/>
          </a:stretch>
        </p:blipFill>
        <p:spPr>
          <a:xfrm>
            <a:off x="567754" y="337007"/>
            <a:ext cx="2181225" cy="419100"/>
          </a:xfrm>
          <a:prstGeom prst="rect">
            <a:avLst/>
          </a:prstGeom>
        </p:spPr>
      </p:pic>
    </p:spTree>
    <p:extLst>
      <p:ext uri="{7C289863-42A1-4805-2A4A-25CD0E30F80C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8F9D389-6752-4F7C-CB9C-9FFB3B5C25D5"/>
          <p:cNvPicPr>
            <a:picLocks noChangeAspect="1"/>
          </p:cNvPicPr>
          <p:nvPr/>
        </p:nvPicPr>
        <p:blipFill>
          <a:blip r:embed="rId2" cstate="print">
            <a:extLst>
              <a:ext uri="{7A7A68EB-C941-4058-2692-8BC5FA7A8D32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C3A0C0C5-1884-403D-3193-1F18FD5B5278"/>
          <p:cNvPicPr>
            <a:picLocks noChangeAspect="1"/>
          </p:cNvPicPr>
          <p:nvPr/>
        </p:nvPicPr>
        <p:blipFill>
          <a:blip r:embed="rId3" cstate="print">
            <a:extLst>
              <a:ext uri="{4D7EAC0B-870A-42CF-C630-A02FC419303A}"/>
            </a:extLst>
          </a:blip>
          <a:srcRect/>
          <a:stretch>
            <a:fillRect/>
          </a:stretch>
        </p:blipFill>
        <p:spPr>
          <a:xfrm>
            <a:off x="11293678" y="6128093"/>
            <a:ext cx="228600" cy="228600"/>
          </a:xfrm>
          <a:prstGeom prst="rect">
            <a:avLst/>
          </a:prstGeom>
        </p:spPr>
      </p:pic>
      <p:pic>
        <p:nvPicPr>
          <p:cNvPr id="15" name="84EDB57D-21C0-45AB-A59F-CCE5219D39B3"/>
          <p:cNvPicPr>
            <a:picLocks noChangeAspect="1"/>
          </p:cNvPicPr>
          <p:nvPr/>
        </p:nvPicPr>
        <p:blipFill>
          <a:blip r:embed="rId4" cstate="print">
            <a:extLst>
              <a:ext uri="{1C108710-24D1-43C4-0287-6B5ED1483B54}"/>
            </a:extLst>
          </a:blip>
          <a:srcRect/>
          <a:stretch>
            <a:fillRect/>
          </a:stretch>
        </p:blipFill>
        <p:spPr>
          <a:xfrm>
            <a:off x="870306" y="2558263"/>
            <a:ext cx="3848100" cy="819150"/>
          </a:xfrm>
          <a:prstGeom prst="rect">
            <a:avLst/>
          </a:prstGeom>
        </p:spPr>
      </p:pic>
      <p:sp>
        <p:nvSpPr>
          <p:cNvPr id="16" name="TextBox16"/>
          <p:cNvSpPr txBox="1"/>
          <p:nvPr/>
        </p:nvSpPr>
        <p:spPr>
          <a:xfrm>
            <a:off x="857885" y="1793167"/>
            <a:ext cx="1917396" cy="48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32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</a:p>
        </p:txBody>
      </p:sp>
      <p:sp>
        <p:nvSpPr>
          <p:cNvPr id="17" name="VectorPath 17"/>
          <p:cNvSpPr/>
          <p:nvPr/>
        </p:nvSpPr>
        <p:spPr>
          <a:xfrm>
            <a:off x="857758" y="4510532"/>
            <a:ext cx="576898" cy="19050"/>
          </a:xfrm>
          <a:custGeom>
            <a:avLst/>
            <a:gdLst/>
            <a:ahLst/>
            <a:cxnLst/>
            <a:rect l="l" t="t" r="r" b="b"/>
            <a:pathLst>
              <a:path w="576898" h="19050">
                <a:moveTo>
                  <a:pt x="0" y="0"/>
                </a:moveTo>
                <a:lnTo>
                  <a:pt x="576898" y="0"/>
                </a:lnTo>
                <a:lnTo>
                  <a:pt x="576898" y="19050"/>
                </a:lnTo>
                <a:lnTo>
                  <a:pt x="0" y="19050"/>
                </a:lnTo>
                <a:lnTo>
                  <a:pt x="0" y="0"/>
                </a:lnTo>
              </a:path>
            </a:pathLst>
          </a:custGeom>
          <a:solidFill>
            <a:srgbClr val="116CEE">
              <a:alpha val="100000"/>
            </a:srgbClr>
          </a:solidFill>
        </p:spPr>
      </p:sp>
    </p:spTree>
    <p:extLst>
      <p:ext uri="{E21A0CAD-B51B-4343-3C8A-6DAD4EB68A44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VectorPath 47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480" name="875DA074-28FC-4172-B09E-5E4621C51FF3"/>
          <p:cNvPicPr>
            <a:picLocks noChangeAspect="1"/>
          </p:cNvPicPr>
          <p:nvPr/>
        </p:nvPicPr>
        <p:blipFill>
          <a:blip r:embed="rId2" cstate="print">
            <a:extLst>
              <a:ext uri="{273EFF62-777A-44F7-4C9A-C6A4055C5258}"/>
            </a:extLst>
          </a:blip>
          <a:srcRect/>
          <a:stretch>
            <a:fillRect/>
          </a:stretch>
        </p:blipFill>
        <p:spPr>
          <a:xfrm>
            <a:off x="566039" y="189878"/>
            <a:ext cx="2276475" cy="381000"/>
          </a:xfrm>
          <a:prstGeom prst="rect">
            <a:avLst/>
          </a:prstGeom>
        </p:spPr>
      </p:pic>
      <p:sp>
        <p:nvSpPr>
          <p:cNvPr id="481" name="VectorPath 481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482" name="503E93A3-7AC1-428F-4F60-126AEB380878"/>
          <p:cNvPicPr>
            <a:picLocks noChangeAspect="1"/>
          </p:cNvPicPr>
          <p:nvPr/>
        </p:nvPicPr>
        <p:blipFill>
          <a:blip r:embed="rId3" cstate="print">
            <a:extLst>
              <a:ext uri="{9F670B5E-48E2-4037-3A5D-F72CEEF5A3D8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483" name="TextBox483"/>
          <p:cNvSpPr txBox="1"/>
          <p:nvPr/>
        </p:nvSpPr>
        <p:spPr>
          <a:xfrm>
            <a:off x="0" y="1458935"/>
            <a:ext cx="12192000" cy="31049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3905" marR="2564130" indent="-228600" eaLnBrk="0">
              <a:lnSpc>
                <a:spcPct val="11106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水线每一个段的后面都要有一个缓冲寄存器（锁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器），称为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流水寄存器。</a:t>
            </a:r>
          </a:p>
          <a:p>
            <a:pPr marL="0" marR="0" indent="0" eaLnBrk="0">
              <a:lnSpc>
                <a:spcPct val="46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05423"/>
              </a:lnSpc>
              <a:spcAft>
                <a:spcPts val="0"/>
              </a:spcAft>
            </a:pP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84" name="TextBox484"/>
          <p:cNvSpPr txBox="1"/>
          <p:nvPr/>
        </p:nvSpPr>
        <p:spPr>
          <a:xfrm>
            <a:off x="1805305" y="3097372"/>
            <a:ext cx="7817485" cy="954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marR="0" indent="-228600" algn="just" eaLnBrk="0">
              <a:lnSpc>
                <a:spcPct val="113863"/>
              </a:lnSpc>
            </a:pPr>
            <a:r>
              <a:rPr lang="en-US" altLang="zh-CN" sz="2750" kern="0" spc="50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750" kern="0" spc="5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作用：</a:t>
            </a:r>
            <a:r>
              <a:rPr lang="en-US" altLang="zh-CN" sz="2750" kern="0" spc="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在相邻的两段之间传送数据，以保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证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提供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后</a:t>
            </a:r>
            <a:r>
              <a:rPr lang="en-US" altLang="zh-CN" sz="2750" kern="0" spc="-6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面要用到的信息，并把各段的处理工作相互隔</a:t>
            </a:r>
          </a:p>
        </p:txBody>
      </p:sp>
      <p:sp>
        <p:nvSpPr>
          <p:cNvPr id="485" name="TextBox485"/>
          <p:cNvSpPr txBox="1"/>
          <p:nvPr/>
        </p:nvSpPr>
        <p:spPr>
          <a:xfrm>
            <a:off x="2033905" y="4144985"/>
            <a:ext cx="7105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6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离</a:t>
            </a:r>
            <a:r>
              <a:rPr lang="en-US" altLang="zh-CN" sz="4125" kern="0" spc="5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</p:txBody>
      </p:sp>
    </p:spTree>
    <p:extLst>
      <p:ext uri="{166FDCB2-596C-42F2-C854-BD8D0DF1317B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VectorPath 486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487" name="7AE3F762-80DD-44EF-0049-868401D0C97E"/>
          <p:cNvPicPr>
            <a:picLocks noChangeAspect="1"/>
          </p:cNvPicPr>
          <p:nvPr/>
        </p:nvPicPr>
        <p:blipFill>
          <a:blip r:embed="rId2" cstate="print">
            <a:extLst>
              <a:ext uri="{0283F195-A545-4298-00AC-1C95C2FA3143}"/>
            </a:extLst>
          </a:blip>
          <a:srcRect/>
          <a:stretch>
            <a:fillRect/>
          </a:stretch>
        </p:blipFill>
        <p:spPr>
          <a:xfrm>
            <a:off x="726592" y="243027"/>
            <a:ext cx="3457575" cy="419100"/>
          </a:xfrm>
          <a:prstGeom prst="rect">
            <a:avLst/>
          </a:prstGeom>
        </p:spPr>
      </p:pic>
      <p:grpSp>
        <p:nvGrpSpPr>
          <p:cNvPr id="488" name="Combination 488"/>
          <p:cNvGrpSpPr/>
          <p:nvPr/>
        </p:nvGrpSpPr>
        <p:grpSpPr>
          <a:xfrm>
            <a:off x="247015" y="784911"/>
            <a:ext cx="7564183" cy="2120494"/>
            <a:chOff x="247015" y="784911"/>
            <a:chExt cx="7564183" cy="2120494"/>
          </a:xfrm>
        </p:grpSpPr>
        <p:sp>
          <p:nvSpPr>
            <p:cNvPr id="489" name="VectorPath 489"/>
            <p:cNvSpPr/>
            <p:nvPr/>
          </p:nvSpPr>
          <p:spPr>
            <a:xfrm>
              <a:off x="3518281" y="1548587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490" name="VectorPath 490"/>
            <p:cNvSpPr/>
            <p:nvPr/>
          </p:nvSpPr>
          <p:spPr>
            <a:xfrm>
              <a:off x="4931690" y="1548587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491" name="VectorPath 491"/>
            <p:cNvSpPr/>
            <p:nvPr/>
          </p:nvSpPr>
          <p:spPr>
            <a:xfrm>
              <a:off x="260604" y="798576"/>
              <a:ext cx="399288" cy="1697736"/>
            </a:xfrm>
            <a:custGeom>
              <a:avLst/>
              <a:gdLst/>
              <a:ahLst/>
              <a:cxnLst/>
              <a:rect l="l" t="t" r="r" b="b"/>
              <a:pathLst>
                <a:path w="399288" h="1697736">
                  <a:moveTo>
                    <a:pt x="0" y="0"/>
                  </a:moveTo>
                  <a:lnTo>
                    <a:pt x="399288" y="0"/>
                  </a:lnTo>
                  <a:lnTo>
                    <a:pt x="399288" y="1697736"/>
                  </a:lnTo>
                  <a:lnTo>
                    <a:pt x="0" y="1697736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492" name="VectorPath 492"/>
            <p:cNvSpPr/>
            <p:nvPr/>
          </p:nvSpPr>
          <p:spPr>
            <a:xfrm>
              <a:off x="247015" y="784911"/>
              <a:ext cx="427444" cy="1725358"/>
            </a:xfrm>
            <a:custGeom>
              <a:avLst/>
              <a:gdLst/>
              <a:ahLst/>
              <a:cxnLst/>
              <a:rect l="l" t="t" r="r" b="b"/>
              <a:pathLst>
                <a:path w="427444" h="1725358">
                  <a:moveTo>
                    <a:pt x="427444" y="1725359"/>
                  </a:moveTo>
                  <a:lnTo>
                    <a:pt x="0" y="1725359"/>
                  </a:lnTo>
                  <a:lnTo>
                    <a:pt x="0" y="0"/>
                  </a:lnTo>
                  <a:lnTo>
                    <a:pt x="427444" y="0"/>
                  </a:lnTo>
                  <a:moveTo>
                    <a:pt x="28575" y="28575"/>
                  </a:moveTo>
                  <a:lnTo>
                    <a:pt x="28575" y="1696783"/>
                  </a:lnTo>
                  <a:lnTo>
                    <a:pt x="398869" y="1696783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93" name="VectorPath 493"/>
            <p:cNvSpPr/>
            <p:nvPr/>
          </p:nvSpPr>
          <p:spPr>
            <a:xfrm>
              <a:off x="367284" y="2346960"/>
              <a:ext cx="102108" cy="140208"/>
            </a:xfrm>
            <a:custGeom>
              <a:avLst/>
              <a:gdLst/>
              <a:ahLst/>
              <a:cxnLst/>
              <a:rect l="l" t="t" r="r" b="b"/>
              <a:pathLst>
                <a:path w="102108" h="140208">
                  <a:moveTo>
                    <a:pt x="102108" y="0"/>
                  </a:moveTo>
                  <a:lnTo>
                    <a:pt x="0" y="140208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494" name="VectorPath 494"/>
            <p:cNvSpPr/>
            <p:nvPr/>
          </p:nvSpPr>
          <p:spPr>
            <a:xfrm>
              <a:off x="357734" y="2338692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20739" y="7556"/>
                  </a:moveTo>
                  <a:lnTo>
                    <a:pt x="116967" y="12662"/>
                  </a:lnTo>
                  <a:lnTo>
                    <a:pt x="13983" y="151917"/>
                  </a:lnTo>
                  <a:lnTo>
                    <a:pt x="10211" y="157023"/>
                  </a:lnTo>
                  <a:lnTo>
                    <a:pt x="0" y="149479"/>
                  </a:lnTo>
                  <a:lnTo>
                    <a:pt x="3772" y="144374"/>
                  </a:lnTo>
                  <a:lnTo>
                    <a:pt x="106756" y="5106"/>
                  </a:lnTo>
                  <a:lnTo>
                    <a:pt x="11052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95" name="VectorPath 495"/>
            <p:cNvSpPr/>
            <p:nvPr/>
          </p:nvSpPr>
          <p:spPr>
            <a:xfrm>
              <a:off x="470916" y="2346960"/>
              <a:ext cx="102108" cy="140208"/>
            </a:xfrm>
            <a:custGeom>
              <a:avLst/>
              <a:gdLst/>
              <a:ahLst/>
              <a:cxnLst/>
              <a:rect l="l" t="t" r="r" b="b"/>
              <a:pathLst>
                <a:path w="102108" h="140208">
                  <a:moveTo>
                    <a:pt x="102108" y="140208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496" name="VectorPath 496"/>
            <p:cNvSpPr/>
            <p:nvPr/>
          </p:nvSpPr>
          <p:spPr>
            <a:xfrm>
              <a:off x="461467" y="2338692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3983" y="5106"/>
                  </a:moveTo>
                  <a:lnTo>
                    <a:pt x="116967" y="144374"/>
                  </a:lnTo>
                  <a:lnTo>
                    <a:pt x="120739" y="149479"/>
                  </a:lnTo>
                  <a:lnTo>
                    <a:pt x="110528" y="157023"/>
                  </a:lnTo>
                  <a:lnTo>
                    <a:pt x="106756" y="151917"/>
                  </a:lnTo>
                  <a:lnTo>
                    <a:pt x="3772" y="12662"/>
                  </a:lnTo>
                  <a:lnTo>
                    <a:pt x="0" y="7556"/>
                  </a:lnTo>
                  <a:lnTo>
                    <a:pt x="1021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97" name="VectorPath 497"/>
            <p:cNvSpPr/>
            <p:nvPr/>
          </p:nvSpPr>
          <p:spPr>
            <a:xfrm>
              <a:off x="1114273" y="1128001"/>
              <a:ext cx="973595" cy="972528"/>
            </a:xfrm>
            <a:custGeom>
              <a:avLst/>
              <a:gdLst/>
              <a:ahLst/>
              <a:cxnLst/>
              <a:rect l="l" t="t" r="r" b="b"/>
              <a:pathLst>
                <a:path w="973595" h="972528">
                  <a:moveTo>
                    <a:pt x="973595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95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20" y="943953"/>
                  </a:lnTo>
                  <a:lnTo>
                    <a:pt x="94502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498" name="VectorPath 498"/>
            <p:cNvSpPr/>
            <p:nvPr/>
          </p:nvSpPr>
          <p:spPr>
            <a:xfrm>
              <a:off x="451206" y="2486457"/>
              <a:ext cx="19050" cy="414490"/>
            </a:xfrm>
            <a:custGeom>
              <a:avLst/>
              <a:gdLst/>
              <a:ahLst/>
              <a:cxnLst/>
              <a:rect l="l" t="t" r="r" b="b"/>
              <a:pathLst>
                <a:path w="19050" h="414490">
                  <a:moveTo>
                    <a:pt x="19050" y="414490"/>
                  </a:moveTo>
                  <a:lnTo>
                    <a:pt x="0" y="414490"/>
                  </a:lnTo>
                  <a:lnTo>
                    <a:pt x="0" y="0"/>
                  </a:lnTo>
                  <a:lnTo>
                    <a:pt x="19050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499" name="VectorPath 499"/>
            <p:cNvSpPr/>
            <p:nvPr/>
          </p:nvSpPr>
          <p:spPr>
            <a:xfrm>
              <a:off x="460070" y="2886355"/>
              <a:ext cx="686778" cy="19050"/>
            </a:xfrm>
            <a:custGeom>
              <a:avLst/>
              <a:gdLst/>
              <a:ahLst/>
              <a:cxnLst/>
              <a:rect l="l" t="t" r="r" b="b"/>
              <a:pathLst>
                <a:path w="686778" h="19050">
                  <a:moveTo>
                    <a:pt x="686778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86778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00" name="VectorPath 500"/>
            <p:cNvSpPr/>
            <p:nvPr/>
          </p:nvSpPr>
          <p:spPr>
            <a:xfrm>
              <a:off x="2532494" y="1128001"/>
              <a:ext cx="973595" cy="972528"/>
            </a:xfrm>
            <a:custGeom>
              <a:avLst/>
              <a:gdLst/>
              <a:ahLst/>
              <a:cxnLst/>
              <a:rect l="l" t="t" r="r" b="b"/>
              <a:pathLst>
                <a:path w="973595" h="972528">
                  <a:moveTo>
                    <a:pt x="973595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95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20" y="943953"/>
                  </a:lnTo>
                  <a:lnTo>
                    <a:pt x="94502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01" name="VectorPath 501"/>
            <p:cNvSpPr/>
            <p:nvPr/>
          </p:nvSpPr>
          <p:spPr>
            <a:xfrm>
              <a:off x="4005072" y="1143000"/>
              <a:ext cx="944880" cy="943356"/>
            </a:xfrm>
            <a:custGeom>
              <a:avLst/>
              <a:gdLst/>
              <a:ahLst/>
              <a:cxnLst/>
              <a:rect l="l" t="t" r="r" b="b"/>
              <a:pathLst>
                <a:path w="944880" h="943356">
                  <a:moveTo>
                    <a:pt x="0" y="0"/>
                  </a:moveTo>
                  <a:lnTo>
                    <a:pt x="944880" y="0"/>
                  </a:lnTo>
                  <a:lnTo>
                    <a:pt x="944880" y="943356"/>
                  </a:lnTo>
                  <a:lnTo>
                    <a:pt x="0" y="9433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02" name="VectorPath 502"/>
            <p:cNvSpPr/>
            <p:nvPr/>
          </p:nvSpPr>
          <p:spPr>
            <a:xfrm>
              <a:off x="3990772" y="1128001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2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03" name="VectorPath 503"/>
            <p:cNvSpPr/>
            <p:nvPr/>
          </p:nvSpPr>
          <p:spPr>
            <a:xfrm>
              <a:off x="5398605" y="1128001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2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04" name="VectorPath 504"/>
            <p:cNvSpPr/>
            <p:nvPr/>
          </p:nvSpPr>
          <p:spPr>
            <a:xfrm>
              <a:off x="6837617" y="1128001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2" y="0"/>
                  </a:lnTo>
                  <a:moveTo>
                    <a:pt x="28574" y="28575"/>
                  </a:moveTo>
                  <a:lnTo>
                    <a:pt x="28574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05" name="VectorPath 505"/>
            <p:cNvSpPr/>
            <p:nvPr/>
          </p:nvSpPr>
          <p:spPr>
            <a:xfrm>
              <a:off x="2064055" y="1548587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06" name="VectorPath 506"/>
            <p:cNvSpPr/>
            <p:nvPr/>
          </p:nvSpPr>
          <p:spPr>
            <a:xfrm>
              <a:off x="6360300" y="1548587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</p:grpSp>
      <p:sp>
        <p:nvSpPr>
          <p:cNvPr id="507" name="TextBox507"/>
          <p:cNvSpPr txBox="1"/>
          <p:nvPr/>
        </p:nvSpPr>
        <p:spPr>
          <a:xfrm>
            <a:off x="327626" y="1043089"/>
            <a:ext cx="266554" cy="11430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程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序计数器</a:t>
            </a:r>
          </a:p>
        </p:txBody>
      </p:sp>
      <p:sp>
        <p:nvSpPr>
          <p:cNvPr id="508" name="TextBox508"/>
          <p:cNvSpPr txBox="1"/>
          <p:nvPr/>
        </p:nvSpPr>
        <p:spPr>
          <a:xfrm>
            <a:off x="1407503" y="1384703"/>
            <a:ext cx="405765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9380" marR="0" indent="-119380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取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F</a:t>
            </a:r>
          </a:p>
        </p:txBody>
      </p:sp>
      <p:sp>
        <p:nvSpPr>
          <p:cNvPr id="509" name="TextBox509"/>
          <p:cNvSpPr txBox="1"/>
          <p:nvPr/>
        </p:nvSpPr>
        <p:spPr>
          <a:xfrm>
            <a:off x="2825725" y="1384703"/>
            <a:ext cx="405765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5885" marR="0" indent="-95885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译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码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</a:t>
            </a:r>
          </a:p>
        </p:txBody>
      </p:sp>
      <p:sp>
        <p:nvSpPr>
          <p:cNvPr id="510" name="TextBox510"/>
          <p:cNvSpPr txBox="1"/>
          <p:nvPr/>
        </p:nvSpPr>
        <p:spPr>
          <a:xfrm>
            <a:off x="4283989" y="1384703"/>
            <a:ext cx="405765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1916" marR="0" indent="-81916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执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行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X</a:t>
            </a:r>
          </a:p>
        </p:txBody>
      </p:sp>
      <p:sp>
        <p:nvSpPr>
          <p:cNvPr id="511" name="TextBox511"/>
          <p:cNvSpPr txBox="1"/>
          <p:nvPr/>
        </p:nvSpPr>
        <p:spPr>
          <a:xfrm>
            <a:off x="5640401" y="1384703"/>
            <a:ext cx="508421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51435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访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EM</a:t>
            </a:r>
          </a:p>
        </p:txBody>
      </p:sp>
      <p:sp>
        <p:nvSpPr>
          <p:cNvPr id="512" name="TextBox512"/>
          <p:cNvSpPr txBox="1"/>
          <p:nvPr/>
        </p:nvSpPr>
        <p:spPr>
          <a:xfrm>
            <a:off x="7130835" y="1384703"/>
            <a:ext cx="405765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写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回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B</a:t>
            </a:r>
          </a:p>
        </p:txBody>
      </p:sp>
      <p:sp>
        <p:nvSpPr>
          <p:cNvPr id="513" name="TextBox513"/>
          <p:cNvSpPr txBox="1"/>
          <p:nvPr/>
        </p:nvSpPr>
        <p:spPr>
          <a:xfrm>
            <a:off x="1273559" y="2290922"/>
            <a:ext cx="8898508" cy="1283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1272792" eaLnBrk="0">
              <a:lnSpc>
                <a:spcPct val="99772"/>
              </a:lnSpc>
              <a:buClr>
                <a:srgbClr val="000000"/>
              </a:buClr>
              <a:buFont typeface="Wingdings" panose="02000000000000000000" charset="0"/>
              <a:buChar char=""/>
            </a:pPr>
            <a:r>
              <a:rPr lang="en-US" altLang="zh-CN" sz="2750" kern="0" spc="6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</a:t>
            </a:r>
            <a:r>
              <a:rPr lang="en-US" altLang="zh-CN" sz="2750" kern="0" spc="6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每个执行阶段的后</a:t>
            </a:r>
            <a:r>
              <a:rPr lang="en-US" altLang="zh-CN" sz="2750" kern="0" spc="6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面增</a:t>
            </a:r>
            <a:r>
              <a:rPr lang="en-US" altLang="zh-CN" sz="2750" kern="0" spc="6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加一</a:t>
            </a:r>
            <a:r>
              <a:rPr lang="en-US" altLang="zh-CN" sz="2750" kern="0" spc="6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</a:t>
            </a:r>
            <a:r>
              <a:rPr lang="en-US" altLang="zh-CN" sz="2750" kern="0" spc="5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流水寄存器；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75" i="1" kern="0" spc="335" baseline="28829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</a:t>
            </a:r>
            <a:r>
              <a:rPr lang="en-US" altLang="zh-CN" sz="2775" i="1" kern="0" spc="315" baseline="28829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LK</a:t>
            </a:r>
            <a:r>
              <a:rPr lang="en-US" altLang="zh-CN" sz="2775" i="1" kern="0" spc="8175" baseline="28829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</a:t>
            </a:r>
            <a:r>
              <a:rPr lang="en-US" altLang="zh-CN" sz="27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锁存本段结果；</a:t>
            </a:r>
          </a:p>
          <a:p>
            <a:pPr marL="1787142" marR="0" lvl="0" indent="-514350" eaLnBrk="0">
              <a:lnSpc>
                <a:spcPct val="106666"/>
              </a:lnSpc>
              <a:buClr>
                <a:srgbClr val="C00000"/>
              </a:buClr>
              <a:buFont typeface="Wingdings" panose="02000000000000000000" charset="0"/>
              <a:buChar char=""/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下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一周期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给</a:t>
            </a:r>
          </a:p>
        </p:txBody>
      </p:sp>
      <p:pic>
        <p:nvPicPr>
          <p:cNvPr id="514" name="1EE924DA-70D8-4E8D-04D9-C8F941FF175C"/>
          <p:cNvPicPr>
            <a:picLocks noChangeAspect="1"/>
          </p:cNvPicPr>
          <p:nvPr/>
        </p:nvPicPr>
        <p:blipFill>
          <a:blip r:embed="rId3" cstate="print">
            <a:extLst>
              <a:ext uri="{9D50909E-E958-49C1-2786-467F4BE8FBF0}"/>
            </a:extLst>
          </a:blip>
          <a:srcRect/>
          <a:stretch>
            <a:fillRect/>
          </a:stretch>
        </p:blipFill>
        <p:spPr>
          <a:xfrm>
            <a:off x="4846955" y="3189605"/>
            <a:ext cx="1752600" cy="352425"/>
          </a:xfrm>
          <a:prstGeom prst="rect">
            <a:avLst/>
          </a:prstGeom>
        </p:spPr>
      </p:pic>
      <p:sp>
        <p:nvSpPr>
          <p:cNvPr id="515" name="VectorPath 515"/>
          <p:cNvSpPr/>
          <p:nvPr/>
        </p:nvSpPr>
        <p:spPr>
          <a:xfrm>
            <a:off x="650646" y="1548587"/>
            <a:ext cx="480873" cy="127000"/>
          </a:xfrm>
          <a:custGeom>
            <a:avLst/>
            <a:gdLst/>
            <a:ahLst/>
            <a:cxnLst/>
            <a:rect l="l" t="t" r="r" b="b"/>
            <a:pathLst>
              <a:path w="480873" h="127000">
                <a:moveTo>
                  <a:pt x="480873" y="63500"/>
                </a:moveTo>
                <a:lnTo>
                  <a:pt x="353873" y="127000"/>
                </a:lnTo>
                <a:lnTo>
                  <a:pt x="353873" y="73025"/>
                </a:lnTo>
                <a:lnTo>
                  <a:pt x="0" y="73025"/>
                </a:lnTo>
                <a:lnTo>
                  <a:pt x="0" y="53975"/>
                </a:lnTo>
                <a:lnTo>
                  <a:pt x="353873" y="53975"/>
                </a:lnTo>
                <a:lnTo>
                  <a:pt x="353873" y="0"/>
                </a:lnTo>
              </a:path>
            </a:pathLst>
          </a:custGeom>
          <a:solidFill>
            <a:srgbClr val="0D0D0D">
              <a:alpha val="100000"/>
            </a:srgbClr>
          </a:solidFill>
        </p:spPr>
      </p:sp>
      <p:grpSp>
        <p:nvGrpSpPr>
          <p:cNvPr id="516" name="Combination 516"/>
          <p:cNvGrpSpPr/>
          <p:nvPr/>
        </p:nvGrpSpPr>
        <p:grpSpPr>
          <a:xfrm>
            <a:off x="628510" y="4007079"/>
            <a:ext cx="10972406" cy="2137283"/>
            <a:chOff x="628510" y="4007079"/>
            <a:chExt cx="10972406" cy="2137283"/>
          </a:xfrm>
        </p:grpSpPr>
        <p:sp>
          <p:nvSpPr>
            <p:cNvPr id="517" name="VectorPath 517"/>
            <p:cNvSpPr/>
            <p:nvPr/>
          </p:nvSpPr>
          <p:spPr>
            <a:xfrm>
              <a:off x="7655090" y="5701310"/>
              <a:ext cx="76200" cy="443052"/>
            </a:xfrm>
            <a:custGeom>
              <a:avLst/>
              <a:gdLst/>
              <a:ahLst/>
              <a:cxnLst/>
              <a:rect l="l" t="t" r="r" b="b"/>
              <a:pathLst>
                <a:path w="76200" h="443052">
                  <a:moveTo>
                    <a:pt x="47625" y="368018"/>
                  </a:moveTo>
                  <a:lnTo>
                    <a:pt x="59641" y="373149"/>
                  </a:lnTo>
                  <a:cubicBezTo>
                    <a:pt x="69443" y="380155"/>
                    <a:pt x="76058" y="391566"/>
                    <a:pt x="76200" y="404531"/>
                  </a:cubicBezTo>
                  <a:lnTo>
                    <a:pt x="76200" y="405373"/>
                  </a:lnTo>
                  <a:lnTo>
                    <a:pt x="75667" y="412995"/>
                  </a:lnTo>
                  <a:cubicBezTo>
                    <a:pt x="71777" y="430075"/>
                    <a:pt x="56456" y="443052"/>
                    <a:pt x="37679" y="443052"/>
                  </a:cubicBezTo>
                  <a:lnTo>
                    <a:pt x="30061" y="442520"/>
                  </a:lnTo>
                  <a:cubicBezTo>
                    <a:pt x="12988" y="438630"/>
                    <a:pt x="0" y="423308"/>
                    <a:pt x="0" y="404531"/>
                  </a:cubicBezTo>
                  <a:lnTo>
                    <a:pt x="534" y="396909"/>
                  </a:lnTo>
                  <a:cubicBezTo>
                    <a:pt x="2867" y="387270"/>
                    <a:pt x="8724" y="378827"/>
                    <a:pt x="16566" y="373149"/>
                  </a:cubicBezTo>
                  <a:lnTo>
                    <a:pt x="28575" y="368020"/>
                  </a:lnTo>
                  <a:lnTo>
                    <a:pt x="28575" y="0"/>
                  </a:lnTo>
                  <a:lnTo>
                    <a:pt x="47625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18" name="VectorPath 518"/>
            <p:cNvSpPr/>
            <p:nvPr/>
          </p:nvSpPr>
          <p:spPr>
            <a:xfrm>
              <a:off x="5374526" y="5701310"/>
              <a:ext cx="76200" cy="443052"/>
            </a:xfrm>
            <a:custGeom>
              <a:avLst/>
              <a:gdLst/>
              <a:ahLst/>
              <a:cxnLst/>
              <a:rect l="l" t="t" r="r" b="b"/>
              <a:pathLst>
                <a:path w="76200" h="443052">
                  <a:moveTo>
                    <a:pt x="47625" y="368018"/>
                  </a:moveTo>
                  <a:lnTo>
                    <a:pt x="59640" y="373149"/>
                  </a:lnTo>
                  <a:cubicBezTo>
                    <a:pt x="69443" y="380155"/>
                    <a:pt x="76057" y="391566"/>
                    <a:pt x="76200" y="404531"/>
                  </a:cubicBezTo>
                  <a:lnTo>
                    <a:pt x="76200" y="405373"/>
                  </a:lnTo>
                  <a:lnTo>
                    <a:pt x="75667" y="412995"/>
                  </a:lnTo>
                  <a:cubicBezTo>
                    <a:pt x="71778" y="430075"/>
                    <a:pt x="56456" y="443052"/>
                    <a:pt x="37679" y="443052"/>
                  </a:cubicBezTo>
                  <a:lnTo>
                    <a:pt x="30057" y="442520"/>
                  </a:lnTo>
                  <a:cubicBezTo>
                    <a:pt x="12977" y="438630"/>
                    <a:pt x="0" y="423308"/>
                    <a:pt x="0" y="404531"/>
                  </a:cubicBezTo>
                  <a:lnTo>
                    <a:pt x="533" y="396909"/>
                  </a:lnTo>
                  <a:cubicBezTo>
                    <a:pt x="2865" y="387270"/>
                    <a:pt x="8719" y="378826"/>
                    <a:pt x="16560" y="373149"/>
                  </a:cubicBezTo>
                  <a:lnTo>
                    <a:pt x="28575" y="368018"/>
                  </a:lnTo>
                  <a:lnTo>
                    <a:pt x="28575" y="0"/>
                  </a:lnTo>
                  <a:lnTo>
                    <a:pt x="47625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19" name="VectorPath 519"/>
            <p:cNvSpPr/>
            <p:nvPr/>
          </p:nvSpPr>
          <p:spPr>
            <a:xfrm>
              <a:off x="9946056" y="5701310"/>
              <a:ext cx="76200" cy="443052"/>
            </a:xfrm>
            <a:custGeom>
              <a:avLst/>
              <a:gdLst/>
              <a:ahLst/>
              <a:cxnLst/>
              <a:rect l="l" t="t" r="r" b="b"/>
              <a:pathLst>
                <a:path w="76200" h="443052">
                  <a:moveTo>
                    <a:pt x="47626" y="368019"/>
                  </a:moveTo>
                  <a:lnTo>
                    <a:pt x="59641" y="373149"/>
                  </a:lnTo>
                  <a:cubicBezTo>
                    <a:pt x="69442" y="380155"/>
                    <a:pt x="76058" y="391566"/>
                    <a:pt x="76200" y="404531"/>
                  </a:cubicBezTo>
                  <a:lnTo>
                    <a:pt x="76200" y="405373"/>
                  </a:lnTo>
                  <a:lnTo>
                    <a:pt x="75667" y="412995"/>
                  </a:lnTo>
                  <a:cubicBezTo>
                    <a:pt x="71777" y="430075"/>
                    <a:pt x="56456" y="443052"/>
                    <a:pt x="37679" y="443052"/>
                  </a:cubicBezTo>
                  <a:lnTo>
                    <a:pt x="30057" y="442520"/>
                  </a:lnTo>
                  <a:cubicBezTo>
                    <a:pt x="12978" y="438629"/>
                    <a:pt x="-1" y="423308"/>
                    <a:pt x="0" y="404531"/>
                  </a:cubicBezTo>
                  <a:lnTo>
                    <a:pt x="533" y="396909"/>
                  </a:lnTo>
                  <a:cubicBezTo>
                    <a:pt x="2866" y="387271"/>
                    <a:pt x="8720" y="378827"/>
                    <a:pt x="16560" y="373149"/>
                  </a:cubicBezTo>
                  <a:lnTo>
                    <a:pt x="28576" y="368017"/>
                  </a:lnTo>
                  <a:lnTo>
                    <a:pt x="28576" y="0"/>
                  </a:lnTo>
                  <a:lnTo>
                    <a:pt x="47626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20" name="VectorPath 520"/>
            <p:cNvSpPr/>
            <p:nvPr/>
          </p:nvSpPr>
          <p:spPr>
            <a:xfrm>
              <a:off x="3089097" y="5701310"/>
              <a:ext cx="76200" cy="443052"/>
            </a:xfrm>
            <a:custGeom>
              <a:avLst/>
              <a:gdLst/>
              <a:ahLst/>
              <a:cxnLst/>
              <a:rect l="l" t="t" r="r" b="b"/>
              <a:pathLst>
                <a:path w="76200" h="443052">
                  <a:moveTo>
                    <a:pt x="47625" y="368018"/>
                  </a:moveTo>
                  <a:lnTo>
                    <a:pt x="59641" y="373149"/>
                  </a:lnTo>
                  <a:cubicBezTo>
                    <a:pt x="69443" y="380155"/>
                    <a:pt x="76058" y="391566"/>
                    <a:pt x="76200" y="404531"/>
                  </a:cubicBezTo>
                  <a:lnTo>
                    <a:pt x="76200" y="405373"/>
                  </a:lnTo>
                  <a:lnTo>
                    <a:pt x="75667" y="412995"/>
                  </a:lnTo>
                  <a:cubicBezTo>
                    <a:pt x="71778" y="430075"/>
                    <a:pt x="56456" y="443052"/>
                    <a:pt x="37679" y="443052"/>
                  </a:cubicBezTo>
                  <a:lnTo>
                    <a:pt x="30061" y="442520"/>
                  </a:lnTo>
                  <a:cubicBezTo>
                    <a:pt x="12987" y="438629"/>
                    <a:pt x="0" y="423308"/>
                    <a:pt x="0" y="404531"/>
                  </a:cubicBezTo>
                  <a:lnTo>
                    <a:pt x="533" y="396909"/>
                  </a:lnTo>
                  <a:cubicBezTo>
                    <a:pt x="2867" y="387271"/>
                    <a:pt x="8724" y="378827"/>
                    <a:pt x="16565" y="373149"/>
                  </a:cubicBezTo>
                  <a:lnTo>
                    <a:pt x="28575" y="368020"/>
                  </a:lnTo>
                  <a:lnTo>
                    <a:pt x="28575" y="0"/>
                  </a:lnTo>
                  <a:lnTo>
                    <a:pt x="47625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21" name="VectorPath 521"/>
            <p:cNvSpPr/>
            <p:nvPr/>
          </p:nvSpPr>
          <p:spPr>
            <a:xfrm>
              <a:off x="10153536" y="4770755"/>
              <a:ext cx="480872" cy="127000"/>
            </a:xfrm>
            <a:custGeom>
              <a:avLst/>
              <a:gdLst/>
              <a:ahLst/>
              <a:cxnLst/>
              <a:rect l="l" t="t" r="r" b="b"/>
              <a:pathLst>
                <a:path w="480872" h="127000">
                  <a:moveTo>
                    <a:pt x="480872" y="63500"/>
                  </a:moveTo>
                  <a:lnTo>
                    <a:pt x="353872" y="127000"/>
                  </a:lnTo>
                  <a:lnTo>
                    <a:pt x="353872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2" y="53975"/>
                  </a:lnTo>
                  <a:lnTo>
                    <a:pt x="353872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22" name="VectorPath 522"/>
            <p:cNvSpPr/>
            <p:nvPr/>
          </p:nvSpPr>
          <p:spPr>
            <a:xfrm>
              <a:off x="5593487" y="4770755"/>
              <a:ext cx="480885" cy="127000"/>
            </a:xfrm>
            <a:custGeom>
              <a:avLst/>
              <a:gdLst/>
              <a:ahLst/>
              <a:cxnLst/>
              <a:rect l="l" t="t" r="r" b="b"/>
              <a:pathLst>
                <a:path w="480885" h="127000">
                  <a:moveTo>
                    <a:pt x="480885" y="63500"/>
                  </a:moveTo>
                  <a:lnTo>
                    <a:pt x="353885" y="127000"/>
                  </a:lnTo>
                  <a:lnTo>
                    <a:pt x="353885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85" y="53975"/>
                  </a:lnTo>
                  <a:lnTo>
                    <a:pt x="353885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23" name="VectorPath 523"/>
            <p:cNvSpPr/>
            <p:nvPr/>
          </p:nvSpPr>
          <p:spPr>
            <a:xfrm>
              <a:off x="7006896" y="4770755"/>
              <a:ext cx="480885" cy="127000"/>
            </a:xfrm>
            <a:custGeom>
              <a:avLst/>
              <a:gdLst/>
              <a:ahLst/>
              <a:cxnLst/>
              <a:rect l="l" t="t" r="r" b="b"/>
              <a:pathLst>
                <a:path w="480885" h="127000">
                  <a:moveTo>
                    <a:pt x="480885" y="63500"/>
                  </a:moveTo>
                  <a:lnTo>
                    <a:pt x="353885" y="127000"/>
                  </a:lnTo>
                  <a:lnTo>
                    <a:pt x="353885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85" y="53975"/>
                  </a:lnTo>
                  <a:lnTo>
                    <a:pt x="353885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24" name="VectorPath 524"/>
            <p:cNvSpPr/>
            <p:nvPr/>
          </p:nvSpPr>
          <p:spPr>
            <a:xfrm>
              <a:off x="643128" y="4021836"/>
              <a:ext cx="399288" cy="1696212"/>
            </a:xfrm>
            <a:custGeom>
              <a:avLst/>
              <a:gdLst/>
              <a:ahLst/>
              <a:cxnLst/>
              <a:rect l="l" t="t" r="r" b="b"/>
              <a:pathLst>
                <a:path w="399288" h="1696212">
                  <a:moveTo>
                    <a:pt x="0" y="0"/>
                  </a:moveTo>
                  <a:lnTo>
                    <a:pt x="399288" y="0"/>
                  </a:lnTo>
                  <a:lnTo>
                    <a:pt x="399288" y="1696212"/>
                  </a:lnTo>
                  <a:lnTo>
                    <a:pt x="0" y="1696212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525" name="VectorPath 525"/>
            <p:cNvSpPr/>
            <p:nvPr/>
          </p:nvSpPr>
          <p:spPr>
            <a:xfrm>
              <a:off x="628510" y="4007079"/>
              <a:ext cx="427444" cy="1725371"/>
            </a:xfrm>
            <a:custGeom>
              <a:avLst/>
              <a:gdLst/>
              <a:ahLst/>
              <a:cxnLst/>
              <a:rect l="l" t="t" r="r" b="b"/>
              <a:pathLst>
                <a:path w="427444" h="1725371">
                  <a:moveTo>
                    <a:pt x="427444" y="1725371"/>
                  </a:moveTo>
                  <a:lnTo>
                    <a:pt x="0" y="1725371"/>
                  </a:lnTo>
                  <a:lnTo>
                    <a:pt x="0" y="0"/>
                  </a:lnTo>
                  <a:lnTo>
                    <a:pt x="427444" y="0"/>
                  </a:lnTo>
                  <a:moveTo>
                    <a:pt x="28575" y="28575"/>
                  </a:moveTo>
                  <a:lnTo>
                    <a:pt x="28575" y="1696796"/>
                  </a:lnTo>
                  <a:lnTo>
                    <a:pt x="398869" y="1696796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26" name="VectorPath 526"/>
            <p:cNvSpPr/>
            <p:nvPr/>
          </p:nvSpPr>
          <p:spPr>
            <a:xfrm>
              <a:off x="748284" y="5570220"/>
              <a:ext cx="102108" cy="138684"/>
            </a:xfrm>
            <a:custGeom>
              <a:avLst/>
              <a:gdLst/>
              <a:ahLst/>
              <a:cxnLst/>
              <a:rect l="l" t="t" r="r" b="b"/>
              <a:pathLst>
                <a:path w="102108" h="138684">
                  <a:moveTo>
                    <a:pt x="102108" y="0"/>
                  </a:moveTo>
                  <a:lnTo>
                    <a:pt x="0" y="138684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27" name="VectorPath 527"/>
            <p:cNvSpPr/>
            <p:nvPr/>
          </p:nvSpPr>
          <p:spPr>
            <a:xfrm>
              <a:off x="739229" y="5560873"/>
              <a:ext cx="120752" cy="157023"/>
            </a:xfrm>
            <a:custGeom>
              <a:avLst/>
              <a:gdLst/>
              <a:ahLst/>
              <a:cxnLst/>
              <a:rect l="l" t="t" r="r" b="b"/>
              <a:pathLst>
                <a:path w="120752" h="157023">
                  <a:moveTo>
                    <a:pt x="120751" y="7543"/>
                  </a:moveTo>
                  <a:lnTo>
                    <a:pt x="116967" y="12649"/>
                  </a:lnTo>
                  <a:lnTo>
                    <a:pt x="13995" y="151917"/>
                  </a:lnTo>
                  <a:lnTo>
                    <a:pt x="10211" y="157023"/>
                  </a:lnTo>
                  <a:lnTo>
                    <a:pt x="0" y="149466"/>
                  </a:lnTo>
                  <a:lnTo>
                    <a:pt x="3785" y="144361"/>
                  </a:lnTo>
                  <a:lnTo>
                    <a:pt x="106756" y="5106"/>
                  </a:lnTo>
                  <a:lnTo>
                    <a:pt x="11054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28" name="VectorPath 528"/>
            <p:cNvSpPr/>
            <p:nvPr/>
          </p:nvSpPr>
          <p:spPr>
            <a:xfrm>
              <a:off x="851916" y="5570220"/>
              <a:ext cx="103632" cy="138684"/>
            </a:xfrm>
            <a:custGeom>
              <a:avLst/>
              <a:gdLst/>
              <a:ahLst/>
              <a:cxnLst/>
              <a:rect l="l" t="t" r="r" b="b"/>
              <a:pathLst>
                <a:path w="103632" h="138684">
                  <a:moveTo>
                    <a:pt x="103632" y="138684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29" name="VectorPath 529"/>
            <p:cNvSpPr/>
            <p:nvPr/>
          </p:nvSpPr>
          <p:spPr>
            <a:xfrm>
              <a:off x="842963" y="5560873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3983" y="5106"/>
                  </a:moveTo>
                  <a:lnTo>
                    <a:pt x="116967" y="144361"/>
                  </a:lnTo>
                  <a:lnTo>
                    <a:pt x="120739" y="149466"/>
                  </a:lnTo>
                  <a:lnTo>
                    <a:pt x="110528" y="157023"/>
                  </a:lnTo>
                  <a:lnTo>
                    <a:pt x="106756" y="151917"/>
                  </a:lnTo>
                  <a:lnTo>
                    <a:pt x="3772" y="12649"/>
                  </a:lnTo>
                  <a:lnTo>
                    <a:pt x="0" y="7543"/>
                  </a:lnTo>
                  <a:lnTo>
                    <a:pt x="1021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30" name="VectorPath 530"/>
            <p:cNvSpPr/>
            <p:nvPr/>
          </p:nvSpPr>
          <p:spPr>
            <a:xfrm>
              <a:off x="1495781" y="4350169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2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31" name="VectorPath 531"/>
            <p:cNvSpPr/>
            <p:nvPr/>
          </p:nvSpPr>
          <p:spPr>
            <a:xfrm>
              <a:off x="832714" y="5708637"/>
              <a:ext cx="19050" cy="414477"/>
            </a:xfrm>
            <a:custGeom>
              <a:avLst/>
              <a:gdLst/>
              <a:ahLst/>
              <a:cxnLst/>
              <a:rect l="l" t="t" r="r" b="b"/>
              <a:pathLst>
                <a:path w="19050" h="414477">
                  <a:moveTo>
                    <a:pt x="19050" y="414477"/>
                  </a:moveTo>
                  <a:lnTo>
                    <a:pt x="0" y="414477"/>
                  </a:lnTo>
                  <a:lnTo>
                    <a:pt x="0" y="0"/>
                  </a:lnTo>
                  <a:lnTo>
                    <a:pt x="19050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32" name="VectorPath 532"/>
            <p:cNvSpPr/>
            <p:nvPr/>
          </p:nvSpPr>
          <p:spPr>
            <a:xfrm>
              <a:off x="841565" y="6104065"/>
              <a:ext cx="9830068" cy="19050"/>
            </a:xfrm>
            <a:custGeom>
              <a:avLst/>
              <a:gdLst/>
              <a:ahLst/>
              <a:cxnLst/>
              <a:rect l="l" t="t" r="r" b="b"/>
              <a:pathLst>
                <a:path w="9830068" h="19050">
                  <a:moveTo>
                    <a:pt x="9830068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9830068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33" name="VectorPath 533"/>
            <p:cNvSpPr/>
            <p:nvPr/>
          </p:nvSpPr>
          <p:spPr>
            <a:xfrm>
              <a:off x="2923032" y="4021836"/>
              <a:ext cx="399288" cy="1696212"/>
            </a:xfrm>
            <a:custGeom>
              <a:avLst/>
              <a:gdLst/>
              <a:ahLst/>
              <a:cxnLst/>
              <a:rect l="l" t="t" r="r" b="b"/>
              <a:pathLst>
                <a:path w="399288" h="1696212">
                  <a:moveTo>
                    <a:pt x="0" y="0"/>
                  </a:moveTo>
                  <a:lnTo>
                    <a:pt x="399288" y="0"/>
                  </a:lnTo>
                  <a:lnTo>
                    <a:pt x="399288" y="1696212"/>
                  </a:lnTo>
                  <a:lnTo>
                    <a:pt x="0" y="1696212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534" name="VectorPath 534"/>
            <p:cNvSpPr/>
            <p:nvPr/>
          </p:nvSpPr>
          <p:spPr>
            <a:xfrm>
              <a:off x="2909189" y="4007079"/>
              <a:ext cx="427444" cy="1725371"/>
            </a:xfrm>
            <a:custGeom>
              <a:avLst/>
              <a:gdLst/>
              <a:ahLst/>
              <a:cxnLst/>
              <a:rect l="l" t="t" r="r" b="b"/>
              <a:pathLst>
                <a:path w="427444" h="1725371">
                  <a:moveTo>
                    <a:pt x="427444" y="1725371"/>
                  </a:moveTo>
                  <a:lnTo>
                    <a:pt x="0" y="1725371"/>
                  </a:lnTo>
                  <a:lnTo>
                    <a:pt x="0" y="0"/>
                  </a:lnTo>
                  <a:lnTo>
                    <a:pt x="427444" y="0"/>
                  </a:lnTo>
                  <a:moveTo>
                    <a:pt x="28575" y="28575"/>
                  </a:moveTo>
                  <a:lnTo>
                    <a:pt x="28575" y="1696796"/>
                  </a:lnTo>
                  <a:lnTo>
                    <a:pt x="398869" y="1696796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35" name="VectorPath 535"/>
            <p:cNvSpPr/>
            <p:nvPr/>
          </p:nvSpPr>
          <p:spPr>
            <a:xfrm>
              <a:off x="3028188" y="5570220"/>
              <a:ext cx="103632" cy="138684"/>
            </a:xfrm>
            <a:custGeom>
              <a:avLst/>
              <a:gdLst/>
              <a:ahLst/>
              <a:cxnLst/>
              <a:rect l="l" t="t" r="r" b="b"/>
              <a:pathLst>
                <a:path w="103632" h="138684">
                  <a:moveTo>
                    <a:pt x="103632" y="0"/>
                  </a:moveTo>
                  <a:lnTo>
                    <a:pt x="0" y="138684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36" name="VectorPath 536"/>
            <p:cNvSpPr/>
            <p:nvPr/>
          </p:nvSpPr>
          <p:spPr>
            <a:xfrm>
              <a:off x="3019908" y="5560873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20739" y="7543"/>
                  </a:moveTo>
                  <a:lnTo>
                    <a:pt x="116967" y="12649"/>
                  </a:lnTo>
                  <a:lnTo>
                    <a:pt x="13983" y="151917"/>
                  </a:lnTo>
                  <a:lnTo>
                    <a:pt x="10211" y="157023"/>
                  </a:lnTo>
                  <a:lnTo>
                    <a:pt x="0" y="149466"/>
                  </a:lnTo>
                  <a:lnTo>
                    <a:pt x="3772" y="144361"/>
                  </a:lnTo>
                  <a:lnTo>
                    <a:pt x="106756" y="5106"/>
                  </a:lnTo>
                  <a:lnTo>
                    <a:pt x="11052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37" name="VectorPath 537"/>
            <p:cNvSpPr/>
            <p:nvPr/>
          </p:nvSpPr>
          <p:spPr>
            <a:xfrm>
              <a:off x="3131820" y="5570220"/>
              <a:ext cx="103632" cy="138684"/>
            </a:xfrm>
            <a:custGeom>
              <a:avLst/>
              <a:gdLst/>
              <a:ahLst/>
              <a:cxnLst/>
              <a:rect l="l" t="t" r="r" b="b"/>
              <a:pathLst>
                <a:path w="103632" h="138684">
                  <a:moveTo>
                    <a:pt x="103632" y="138684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38" name="VectorPath 538"/>
            <p:cNvSpPr/>
            <p:nvPr/>
          </p:nvSpPr>
          <p:spPr>
            <a:xfrm>
              <a:off x="3123641" y="5560873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3983" y="5106"/>
                  </a:moveTo>
                  <a:lnTo>
                    <a:pt x="116967" y="144361"/>
                  </a:lnTo>
                  <a:lnTo>
                    <a:pt x="120739" y="149466"/>
                  </a:lnTo>
                  <a:lnTo>
                    <a:pt x="110529" y="157023"/>
                  </a:lnTo>
                  <a:lnTo>
                    <a:pt x="106756" y="151917"/>
                  </a:lnTo>
                  <a:lnTo>
                    <a:pt x="3772" y="12649"/>
                  </a:lnTo>
                  <a:lnTo>
                    <a:pt x="0" y="7543"/>
                  </a:lnTo>
                  <a:lnTo>
                    <a:pt x="1021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39" name="VectorPath 539"/>
            <p:cNvSpPr/>
            <p:nvPr/>
          </p:nvSpPr>
          <p:spPr>
            <a:xfrm>
              <a:off x="3776447" y="4350169"/>
              <a:ext cx="973595" cy="972528"/>
            </a:xfrm>
            <a:custGeom>
              <a:avLst/>
              <a:gdLst/>
              <a:ahLst/>
              <a:cxnLst/>
              <a:rect l="l" t="t" r="r" b="b"/>
              <a:pathLst>
                <a:path w="973595" h="972528">
                  <a:moveTo>
                    <a:pt x="973595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95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20" y="943953"/>
                  </a:lnTo>
                  <a:lnTo>
                    <a:pt x="94502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40" name="VectorPath 540"/>
            <p:cNvSpPr/>
            <p:nvPr/>
          </p:nvSpPr>
          <p:spPr>
            <a:xfrm>
              <a:off x="5207508" y="4021836"/>
              <a:ext cx="397764" cy="1696212"/>
            </a:xfrm>
            <a:custGeom>
              <a:avLst/>
              <a:gdLst/>
              <a:ahLst/>
              <a:cxnLst/>
              <a:rect l="l" t="t" r="r" b="b"/>
              <a:pathLst>
                <a:path w="397764" h="1696212">
                  <a:moveTo>
                    <a:pt x="0" y="0"/>
                  </a:moveTo>
                  <a:lnTo>
                    <a:pt x="397764" y="0"/>
                  </a:lnTo>
                  <a:lnTo>
                    <a:pt x="397764" y="1696212"/>
                  </a:lnTo>
                  <a:lnTo>
                    <a:pt x="0" y="1696212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541" name="VectorPath 541"/>
            <p:cNvSpPr/>
            <p:nvPr/>
          </p:nvSpPr>
          <p:spPr>
            <a:xfrm>
              <a:off x="5192814" y="4007079"/>
              <a:ext cx="427444" cy="1725371"/>
            </a:xfrm>
            <a:custGeom>
              <a:avLst/>
              <a:gdLst/>
              <a:ahLst/>
              <a:cxnLst/>
              <a:rect l="l" t="t" r="r" b="b"/>
              <a:pathLst>
                <a:path w="427444" h="1725371">
                  <a:moveTo>
                    <a:pt x="427444" y="1725371"/>
                  </a:moveTo>
                  <a:lnTo>
                    <a:pt x="0" y="1725371"/>
                  </a:lnTo>
                  <a:lnTo>
                    <a:pt x="0" y="0"/>
                  </a:lnTo>
                  <a:lnTo>
                    <a:pt x="427444" y="0"/>
                  </a:lnTo>
                  <a:moveTo>
                    <a:pt x="28575" y="28575"/>
                  </a:moveTo>
                  <a:lnTo>
                    <a:pt x="28575" y="1696796"/>
                  </a:lnTo>
                  <a:lnTo>
                    <a:pt x="398869" y="1696796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42" name="VectorPath 542"/>
            <p:cNvSpPr/>
            <p:nvPr/>
          </p:nvSpPr>
          <p:spPr>
            <a:xfrm>
              <a:off x="5312664" y="5570220"/>
              <a:ext cx="102108" cy="138684"/>
            </a:xfrm>
            <a:custGeom>
              <a:avLst/>
              <a:gdLst/>
              <a:ahLst/>
              <a:cxnLst/>
              <a:rect l="l" t="t" r="r" b="b"/>
              <a:pathLst>
                <a:path w="102108" h="138684">
                  <a:moveTo>
                    <a:pt x="102108" y="0"/>
                  </a:moveTo>
                  <a:lnTo>
                    <a:pt x="0" y="138684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43" name="VectorPath 543"/>
            <p:cNvSpPr/>
            <p:nvPr/>
          </p:nvSpPr>
          <p:spPr>
            <a:xfrm>
              <a:off x="5303533" y="5560873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20739" y="7543"/>
                  </a:moveTo>
                  <a:lnTo>
                    <a:pt x="116967" y="12649"/>
                  </a:lnTo>
                  <a:lnTo>
                    <a:pt x="13983" y="151917"/>
                  </a:lnTo>
                  <a:lnTo>
                    <a:pt x="10211" y="157023"/>
                  </a:lnTo>
                  <a:lnTo>
                    <a:pt x="0" y="149466"/>
                  </a:lnTo>
                  <a:lnTo>
                    <a:pt x="3771" y="144361"/>
                  </a:lnTo>
                  <a:lnTo>
                    <a:pt x="106756" y="5106"/>
                  </a:lnTo>
                  <a:lnTo>
                    <a:pt x="11052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44" name="VectorPath 544"/>
            <p:cNvSpPr/>
            <p:nvPr/>
          </p:nvSpPr>
          <p:spPr>
            <a:xfrm>
              <a:off x="5416296" y="5570220"/>
              <a:ext cx="102108" cy="138684"/>
            </a:xfrm>
            <a:custGeom>
              <a:avLst/>
              <a:gdLst/>
              <a:ahLst/>
              <a:cxnLst/>
              <a:rect l="l" t="t" r="r" b="b"/>
              <a:pathLst>
                <a:path w="102108" h="138684">
                  <a:moveTo>
                    <a:pt x="102108" y="138684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45" name="VectorPath 545"/>
            <p:cNvSpPr/>
            <p:nvPr/>
          </p:nvSpPr>
          <p:spPr>
            <a:xfrm>
              <a:off x="5407267" y="5560873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3982" y="5106"/>
                  </a:moveTo>
                  <a:lnTo>
                    <a:pt x="116967" y="144361"/>
                  </a:lnTo>
                  <a:lnTo>
                    <a:pt x="120739" y="149466"/>
                  </a:lnTo>
                  <a:lnTo>
                    <a:pt x="110528" y="157023"/>
                  </a:lnTo>
                  <a:lnTo>
                    <a:pt x="106756" y="151917"/>
                  </a:lnTo>
                  <a:lnTo>
                    <a:pt x="3772" y="12649"/>
                  </a:lnTo>
                  <a:lnTo>
                    <a:pt x="0" y="7543"/>
                  </a:lnTo>
                  <a:lnTo>
                    <a:pt x="1021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46" name="VectorPath 546"/>
            <p:cNvSpPr/>
            <p:nvPr/>
          </p:nvSpPr>
          <p:spPr>
            <a:xfrm>
              <a:off x="6080760" y="4364736"/>
              <a:ext cx="944880" cy="943356"/>
            </a:xfrm>
            <a:custGeom>
              <a:avLst/>
              <a:gdLst/>
              <a:ahLst/>
              <a:cxnLst/>
              <a:rect l="l" t="t" r="r" b="b"/>
              <a:pathLst>
                <a:path w="944880" h="943356">
                  <a:moveTo>
                    <a:pt x="0" y="0"/>
                  </a:moveTo>
                  <a:lnTo>
                    <a:pt x="944880" y="0"/>
                  </a:lnTo>
                  <a:lnTo>
                    <a:pt x="944880" y="943356"/>
                  </a:lnTo>
                  <a:lnTo>
                    <a:pt x="0" y="9433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47" name="VectorPath 547"/>
            <p:cNvSpPr/>
            <p:nvPr/>
          </p:nvSpPr>
          <p:spPr>
            <a:xfrm>
              <a:off x="6065990" y="4350169"/>
              <a:ext cx="973583" cy="972528"/>
            </a:xfrm>
            <a:custGeom>
              <a:avLst/>
              <a:gdLst/>
              <a:ahLst/>
              <a:cxnLst/>
              <a:rect l="l" t="t" r="r" b="b"/>
              <a:pathLst>
                <a:path w="973583" h="972528">
                  <a:moveTo>
                    <a:pt x="973583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83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48" name="VectorPath 548"/>
            <p:cNvSpPr/>
            <p:nvPr/>
          </p:nvSpPr>
          <p:spPr>
            <a:xfrm>
              <a:off x="7490460" y="4021836"/>
              <a:ext cx="399288" cy="1696212"/>
            </a:xfrm>
            <a:custGeom>
              <a:avLst/>
              <a:gdLst/>
              <a:ahLst/>
              <a:cxnLst/>
              <a:rect l="l" t="t" r="r" b="b"/>
              <a:pathLst>
                <a:path w="399288" h="1696212">
                  <a:moveTo>
                    <a:pt x="0" y="0"/>
                  </a:moveTo>
                  <a:lnTo>
                    <a:pt x="399288" y="0"/>
                  </a:lnTo>
                  <a:lnTo>
                    <a:pt x="399288" y="1696212"/>
                  </a:lnTo>
                  <a:lnTo>
                    <a:pt x="0" y="1696212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549" name="VectorPath 549"/>
            <p:cNvSpPr/>
            <p:nvPr/>
          </p:nvSpPr>
          <p:spPr>
            <a:xfrm>
              <a:off x="7476440" y="4007079"/>
              <a:ext cx="427444" cy="1725371"/>
            </a:xfrm>
            <a:custGeom>
              <a:avLst/>
              <a:gdLst/>
              <a:ahLst/>
              <a:cxnLst/>
              <a:rect l="l" t="t" r="r" b="b"/>
              <a:pathLst>
                <a:path w="427444" h="1725371">
                  <a:moveTo>
                    <a:pt x="427444" y="1725371"/>
                  </a:moveTo>
                  <a:lnTo>
                    <a:pt x="0" y="1725371"/>
                  </a:lnTo>
                  <a:lnTo>
                    <a:pt x="0" y="0"/>
                  </a:lnTo>
                  <a:lnTo>
                    <a:pt x="427444" y="0"/>
                  </a:lnTo>
                  <a:moveTo>
                    <a:pt x="28575" y="28575"/>
                  </a:moveTo>
                  <a:lnTo>
                    <a:pt x="28575" y="1696796"/>
                  </a:lnTo>
                  <a:lnTo>
                    <a:pt x="398869" y="1696796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50" name="VectorPath 550"/>
            <p:cNvSpPr/>
            <p:nvPr/>
          </p:nvSpPr>
          <p:spPr>
            <a:xfrm>
              <a:off x="7595617" y="5570220"/>
              <a:ext cx="103632" cy="138684"/>
            </a:xfrm>
            <a:custGeom>
              <a:avLst/>
              <a:gdLst/>
              <a:ahLst/>
              <a:cxnLst/>
              <a:rect l="l" t="t" r="r" b="b"/>
              <a:pathLst>
                <a:path w="103632" h="138684">
                  <a:moveTo>
                    <a:pt x="103632" y="0"/>
                  </a:moveTo>
                  <a:lnTo>
                    <a:pt x="0" y="138684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51" name="VectorPath 551"/>
            <p:cNvSpPr/>
            <p:nvPr/>
          </p:nvSpPr>
          <p:spPr>
            <a:xfrm>
              <a:off x="7587159" y="5560873"/>
              <a:ext cx="120738" cy="157023"/>
            </a:xfrm>
            <a:custGeom>
              <a:avLst/>
              <a:gdLst/>
              <a:ahLst/>
              <a:cxnLst/>
              <a:rect l="l" t="t" r="r" b="b"/>
              <a:pathLst>
                <a:path w="120738" h="157023">
                  <a:moveTo>
                    <a:pt x="120738" y="7543"/>
                  </a:moveTo>
                  <a:lnTo>
                    <a:pt x="116967" y="12649"/>
                  </a:lnTo>
                  <a:lnTo>
                    <a:pt x="13982" y="151917"/>
                  </a:lnTo>
                  <a:lnTo>
                    <a:pt x="10210" y="157023"/>
                  </a:lnTo>
                  <a:lnTo>
                    <a:pt x="0" y="149466"/>
                  </a:lnTo>
                  <a:lnTo>
                    <a:pt x="3771" y="144361"/>
                  </a:lnTo>
                  <a:lnTo>
                    <a:pt x="106756" y="5106"/>
                  </a:lnTo>
                  <a:lnTo>
                    <a:pt x="110527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52" name="VectorPath 552"/>
            <p:cNvSpPr/>
            <p:nvPr/>
          </p:nvSpPr>
          <p:spPr>
            <a:xfrm>
              <a:off x="7699248" y="5570220"/>
              <a:ext cx="103632" cy="138684"/>
            </a:xfrm>
            <a:custGeom>
              <a:avLst/>
              <a:gdLst/>
              <a:ahLst/>
              <a:cxnLst/>
              <a:rect l="l" t="t" r="r" b="b"/>
              <a:pathLst>
                <a:path w="103632" h="138684">
                  <a:moveTo>
                    <a:pt x="103632" y="138684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53" name="VectorPath 553"/>
            <p:cNvSpPr/>
            <p:nvPr/>
          </p:nvSpPr>
          <p:spPr>
            <a:xfrm>
              <a:off x="7690892" y="5560873"/>
              <a:ext cx="120738" cy="157023"/>
            </a:xfrm>
            <a:custGeom>
              <a:avLst/>
              <a:gdLst/>
              <a:ahLst/>
              <a:cxnLst/>
              <a:rect l="l" t="t" r="r" b="b"/>
              <a:pathLst>
                <a:path w="120738" h="157023">
                  <a:moveTo>
                    <a:pt x="13982" y="5106"/>
                  </a:moveTo>
                  <a:lnTo>
                    <a:pt x="116967" y="144361"/>
                  </a:lnTo>
                  <a:lnTo>
                    <a:pt x="120738" y="149466"/>
                  </a:lnTo>
                  <a:lnTo>
                    <a:pt x="110528" y="157023"/>
                  </a:lnTo>
                  <a:lnTo>
                    <a:pt x="106756" y="151917"/>
                  </a:lnTo>
                  <a:lnTo>
                    <a:pt x="3771" y="12649"/>
                  </a:lnTo>
                  <a:lnTo>
                    <a:pt x="0" y="7543"/>
                  </a:lnTo>
                  <a:lnTo>
                    <a:pt x="1021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54" name="VectorPath 554"/>
            <p:cNvSpPr/>
            <p:nvPr/>
          </p:nvSpPr>
          <p:spPr>
            <a:xfrm>
              <a:off x="8346657" y="4350169"/>
              <a:ext cx="973594" cy="972528"/>
            </a:xfrm>
            <a:custGeom>
              <a:avLst/>
              <a:gdLst/>
              <a:ahLst/>
              <a:cxnLst/>
              <a:rect l="l" t="t" r="r" b="b"/>
              <a:pathLst>
                <a:path w="973594" h="972528">
                  <a:moveTo>
                    <a:pt x="973594" y="972528"/>
                  </a:moveTo>
                  <a:lnTo>
                    <a:pt x="0" y="972528"/>
                  </a:lnTo>
                  <a:lnTo>
                    <a:pt x="0" y="0"/>
                  </a:lnTo>
                  <a:lnTo>
                    <a:pt x="973594" y="0"/>
                  </a:lnTo>
                  <a:moveTo>
                    <a:pt x="28575" y="28575"/>
                  </a:moveTo>
                  <a:lnTo>
                    <a:pt x="28575" y="943953"/>
                  </a:lnTo>
                  <a:lnTo>
                    <a:pt x="945019" y="943953"/>
                  </a:lnTo>
                  <a:lnTo>
                    <a:pt x="94501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55" name="VectorPath 555"/>
            <p:cNvSpPr/>
            <p:nvPr/>
          </p:nvSpPr>
          <p:spPr>
            <a:xfrm>
              <a:off x="9774936" y="4021836"/>
              <a:ext cx="397764" cy="1696212"/>
            </a:xfrm>
            <a:custGeom>
              <a:avLst/>
              <a:gdLst/>
              <a:ahLst/>
              <a:cxnLst/>
              <a:rect l="l" t="t" r="r" b="b"/>
              <a:pathLst>
                <a:path w="397764" h="1696212">
                  <a:moveTo>
                    <a:pt x="0" y="0"/>
                  </a:moveTo>
                  <a:lnTo>
                    <a:pt x="397764" y="0"/>
                  </a:lnTo>
                  <a:lnTo>
                    <a:pt x="397764" y="1696212"/>
                  </a:lnTo>
                  <a:lnTo>
                    <a:pt x="0" y="1696212"/>
                  </a:lnTo>
                  <a:lnTo>
                    <a:pt x="0" y="0"/>
                  </a:lnTo>
                </a:path>
              </a:pathLst>
            </a:custGeom>
            <a:solidFill>
              <a:srgbClr val="9CDCF8">
                <a:alpha val="100000"/>
              </a:srgbClr>
            </a:solidFill>
          </p:spPr>
        </p:sp>
        <p:sp>
          <p:nvSpPr>
            <p:cNvPr id="556" name="VectorPath 556"/>
            <p:cNvSpPr/>
            <p:nvPr/>
          </p:nvSpPr>
          <p:spPr>
            <a:xfrm>
              <a:off x="9760064" y="4007079"/>
              <a:ext cx="427444" cy="1725371"/>
            </a:xfrm>
            <a:custGeom>
              <a:avLst/>
              <a:gdLst/>
              <a:ahLst/>
              <a:cxnLst/>
              <a:rect l="l" t="t" r="r" b="b"/>
              <a:pathLst>
                <a:path w="427444" h="1725371">
                  <a:moveTo>
                    <a:pt x="427443" y="1725371"/>
                  </a:moveTo>
                  <a:lnTo>
                    <a:pt x="0" y="1725371"/>
                  </a:lnTo>
                  <a:lnTo>
                    <a:pt x="0" y="0"/>
                  </a:lnTo>
                  <a:lnTo>
                    <a:pt x="427443" y="0"/>
                  </a:lnTo>
                  <a:moveTo>
                    <a:pt x="28575" y="28575"/>
                  </a:moveTo>
                  <a:lnTo>
                    <a:pt x="28575" y="1696796"/>
                  </a:lnTo>
                  <a:lnTo>
                    <a:pt x="398869" y="1696796"/>
                  </a:lnTo>
                  <a:lnTo>
                    <a:pt x="398869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57" name="VectorPath 557"/>
            <p:cNvSpPr/>
            <p:nvPr/>
          </p:nvSpPr>
          <p:spPr>
            <a:xfrm>
              <a:off x="9880092" y="5570220"/>
              <a:ext cx="102108" cy="138684"/>
            </a:xfrm>
            <a:custGeom>
              <a:avLst/>
              <a:gdLst/>
              <a:ahLst/>
              <a:cxnLst/>
              <a:rect l="l" t="t" r="r" b="b"/>
              <a:pathLst>
                <a:path w="102108" h="138684">
                  <a:moveTo>
                    <a:pt x="102108" y="0"/>
                  </a:moveTo>
                  <a:lnTo>
                    <a:pt x="0" y="138684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58" name="VectorPath 558"/>
            <p:cNvSpPr/>
            <p:nvPr/>
          </p:nvSpPr>
          <p:spPr>
            <a:xfrm>
              <a:off x="9870784" y="5560873"/>
              <a:ext cx="120752" cy="157023"/>
            </a:xfrm>
            <a:custGeom>
              <a:avLst/>
              <a:gdLst/>
              <a:ahLst/>
              <a:cxnLst/>
              <a:rect l="l" t="t" r="r" b="b"/>
              <a:pathLst>
                <a:path w="120752" h="157023">
                  <a:moveTo>
                    <a:pt x="120752" y="7543"/>
                  </a:moveTo>
                  <a:lnTo>
                    <a:pt x="116980" y="12649"/>
                  </a:lnTo>
                  <a:lnTo>
                    <a:pt x="13994" y="151917"/>
                  </a:lnTo>
                  <a:lnTo>
                    <a:pt x="10211" y="157023"/>
                  </a:lnTo>
                  <a:lnTo>
                    <a:pt x="0" y="149466"/>
                  </a:lnTo>
                  <a:lnTo>
                    <a:pt x="3784" y="144361"/>
                  </a:lnTo>
                  <a:lnTo>
                    <a:pt x="106755" y="5106"/>
                  </a:lnTo>
                  <a:lnTo>
                    <a:pt x="110541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59" name="VectorPath 559"/>
            <p:cNvSpPr/>
            <p:nvPr/>
          </p:nvSpPr>
          <p:spPr>
            <a:xfrm>
              <a:off x="9983724" y="5570220"/>
              <a:ext cx="102108" cy="138684"/>
            </a:xfrm>
            <a:custGeom>
              <a:avLst/>
              <a:gdLst/>
              <a:ahLst/>
              <a:cxnLst/>
              <a:rect l="l" t="t" r="r" b="b"/>
              <a:pathLst>
                <a:path w="102108" h="138684">
                  <a:moveTo>
                    <a:pt x="102108" y="138684"/>
                  </a:moveTo>
                  <a:lnTo>
                    <a:pt x="0" y="0"/>
                  </a:lnTo>
                </a:path>
              </a:pathLst>
            </a:custGeom>
            <a:solidFill>
              <a:srgbClr val="FFF2CC">
                <a:alpha val="100000"/>
              </a:srgbClr>
            </a:solidFill>
          </p:spPr>
        </p:sp>
        <p:sp>
          <p:nvSpPr>
            <p:cNvPr id="560" name="VectorPath 560"/>
            <p:cNvSpPr/>
            <p:nvPr/>
          </p:nvSpPr>
          <p:spPr>
            <a:xfrm>
              <a:off x="9974518" y="5560873"/>
              <a:ext cx="120739" cy="157023"/>
            </a:xfrm>
            <a:custGeom>
              <a:avLst/>
              <a:gdLst/>
              <a:ahLst/>
              <a:cxnLst/>
              <a:rect l="l" t="t" r="r" b="b"/>
              <a:pathLst>
                <a:path w="120739" h="157023">
                  <a:moveTo>
                    <a:pt x="13982" y="5106"/>
                  </a:moveTo>
                  <a:lnTo>
                    <a:pt x="116967" y="144361"/>
                  </a:lnTo>
                  <a:lnTo>
                    <a:pt x="120738" y="149466"/>
                  </a:lnTo>
                  <a:lnTo>
                    <a:pt x="110528" y="157023"/>
                  </a:lnTo>
                  <a:lnTo>
                    <a:pt x="106756" y="151917"/>
                  </a:lnTo>
                  <a:lnTo>
                    <a:pt x="3772" y="12649"/>
                  </a:lnTo>
                  <a:lnTo>
                    <a:pt x="0" y="7543"/>
                  </a:lnTo>
                  <a:lnTo>
                    <a:pt x="1021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61" name="VectorPath 561"/>
            <p:cNvSpPr/>
            <p:nvPr/>
          </p:nvSpPr>
          <p:spPr>
            <a:xfrm>
              <a:off x="10627336" y="4350169"/>
              <a:ext cx="973582" cy="972528"/>
            </a:xfrm>
            <a:custGeom>
              <a:avLst/>
              <a:gdLst/>
              <a:ahLst/>
              <a:cxnLst/>
              <a:rect l="l" t="t" r="r" b="b"/>
              <a:pathLst>
                <a:path w="973582" h="972528">
                  <a:moveTo>
                    <a:pt x="973582" y="972528"/>
                  </a:moveTo>
                  <a:lnTo>
                    <a:pt x="-1" y="972528"/>
                  </a:lnTo>
                  <a:lnTo>
                    <a:pt x="-1" y="0"/>
                  </a:lnTo>
                  <a:lnTo>
                    <a:pt x="973582" y="0"/>
                  </a:lnTo>
                  <a:moveTo>
                    <a:pt x="28574" y="28575"/>
                  </a:moveTo>
                  <a:lnTo>
                    <a:pt x="28574" y="943953"/>
                  </a:lnTo>
                  <a:lnTo>
                    <a:pt x="945007" y="943953"/>
                  </a:lnTo>
                  <a:lnTo>
                    <a:pt x="945007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562" name="VectorPath 562"/>
            <p:cNvSpPr/>
            <p:nvPr/>
          </p:nvSpPr>
          <p:spPr>
            <a:xfrm>
              <a:off x="2445550" y="4770755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63" name="VectorPath 563"/>
            <p:cNvSpPr/>
            <p:nvPr/>
          </p:nvSpPr>
          <p:spPr>
            <a:xfrm>
              <a:off x="4726229" y="4770755"/>
              <a:ext cx="480873" cy="127000"/>
            </a:xfrm>
            <a:custGeom>
              <a:avLst/>
              <a:gdLst/>
              <a:ahLst/>
              <a:cxnLst/>
              <a:rect l="l" t="t" r="r" b="b"/>
              <a:pathLst>
                <a:path w="480873" h="127000">
                  <a:moveTo>
                    <a:pt x="480873" y="63500"/>
                  </a:moveTo>
                  <a:lnTo>
                    <a:pt x="353873" y="127000"/>
                  </a:lnTo>
                  <a:lnTo>
                    <a:pt x="353873" y="73025"/>
                  </a:lnTo>
                  <a:lnTo>
                    <a:pt x="0" y="73025"/>
                  </a:lnTo>
                  <a:lnTo>
                    <a:pt x="0" y="53975"/>
                  </a:lnTo>
                  <a:lnTo>
                    <a:pt x="353873" y="53975"/>
                  </a:lnTo>
                  <a:lnTo>
                    <a:pt x="353873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  <p:sp>
          <p:nvSpPr>
            <p:cNvPr id="564" name="VectorPath 564"/>
            <p:cNvSpPr/>
            <p:nvPr/>
          </p:nvSpPr>
          <p:spPr>
            <a:xfrm>
              <a:off x="9287574" y="4770755"/>
              <a:ext cx="480872" cy="127000"/>
            </a:xfrm>
            <a:custGeom>
              <a:avLst/>
              <a:gdLst/>
              <a:ahLst/>
              <a:cxnLst/>
              <a:rect l="l" t="t" r="r" b="b"/>
              <a:pathLst>
                <a:path w="480872" h="127000">
                  <a:moveTo>
                    <a:pt x="480872" y="63500"/>
                  </a:moveTo>
                  <a:lnTo>
                    <a:pt x="353872" y="127000"/>
                  </a:lnTo>
                  <a:lnTo>
                    <a:pt x="353872" y="73025"/>
                  </a:lnTo>
                  <a:lnTo>
                    <a:pt x="-1" y="73025"/>
                  </a:lnTo>
                  <a:lnTo>
                    <a:pt x="-1" y="53975"/>
                  </a:lnTo>
                  <a:lnTo>
                    <a:pt x="353872" y="53975"/>
                  </a:lnTo>
                  <a:lnTo>
                    <a:pt x="353872" y="0"/>
                  </a:lnTo>
                </a:path>
              </a:pathLst>
            </a:custGeom>
            <a:solidFill>
              <a:srgbClr val="0D0D0D">
                <a:alpha val="100000"/>
              </a:srgbClr>
            </a:solidFill>
          </p:spPr>
        </p:sp>
      </p:grpSp>
      <p:sp>
        <p:nvSpPr>
          <p:cNvPr id="565" name="TextBox565"/>
          <p:cNvSpPr txBox="1"/>
          <p:nvPr/>
        </p:nvSpPr>
        <p:spPr>
          <a:xfrm>
            <a:off x="10920552" y="4606871"/>
            <a:ext cx="405765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写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回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B</a:t>
            </a:r>
          </a:p>
        </p:txBody>
      </p:sp>
      <p:sp>
        <p:nvSpPr>
          <p:cNvPr id="566" name="VectorPath 566"/>
          <p:cNvSpPr/>
          <p:nvPr/>
        </p:nvSpPr>
        <p:spPr>
          <a:xfrm>
            <a:off x="1032142" y="4770755"/>
            <a:ext cx="480873" cy="127000"/>
          </a:xfrm>
          <a:custGeom>
            <a:avLst/>
            <a:gdLst/>
            <a:ahLst/>
            <a:cxnLst/>
            <a:rect l="l" t="t" r="r" b="b"/>
            <a:pathLst>
              <a:path w="480873" h="127000">
                <a:moveTo>
                  <a:pt x="480873" y="63500"/>
                </a:moveTo>
                <a:lnTo>
                  <a:pt x="353873" y="127000"/>
                </a:lnTo>
                <a:lnTo>
                  <a:pt x="353873" y="73025"/>
                </a:lnTo>
                <a:lnTo>
                  <a:pt x="0" y="73025"/>
                </a:lnTo>
                <a:lnTo>
                  <a:pt x="0" y="53975"/>
                </a:lnTo>
                <a:lnTo>
                  <a:pt x="353873" y="53975"/>
                </a:lnTo>
                <a:lnTo>
                  <a:pt x="353873" y="0"/>
                </a:lnTo>
              </a:path>
            </a:pathLst>
          </a:custGeom>
          <a:solidFill>
            <a:srgbClr val="0D0D0D">
              <a:alpha val="100000"/>
            </a:srgbClr>
          </a:solidFill>
        </p:spPr>
      </p:sp>
      <p:sp>
        <p:nvSpPr>
          <p:cNvPr id="567" name="VectorPath 567"/>
          <p:cNvSpPr/>
          <p:nvPr/>
        </p:nvSpPr>
        <p:spPr>
          <a:xfrm>
            <a:off x="3312820" y="4770755"/>
            <a:ext cx="480873" cy="127000"/>
          </a:xfrm>
          <a:custGeom>
            <a:avLst/>
            <a:gdLst/>
            <a:ahLst/>
            <a:cxnLst/>
            <a:rect l="l" t="t" r="r" b="b"/>
            <a:pathLst>
              <a:path w="480873" h="127000">
                <a:moveTo>
                  <a:pt x="480873" y="63500"/>
                </a:moveTo>
                <a:lnTo>
                  <a:pt x="353873" y="127000"/>
                </a:lnTo>
                <a:lnTo>
                  <a:pt x="353873" y="73025"/>
                </a:lnTo>
                <a:lnTo>
                  <a:pt x="0" y="73025"/>
                </a:lnTo>
                <a:lnTo>
                  <a:pt x="0" y="53975"/>
                </a:lnTo>
                <a:lnTo>
                  <a:pt x="353873" y="53975"/>
                </a:lnTo>
                <a:lnTo>
                  <a:pt x="353873" y="0"/>
                </a:lnTo>
              </a:path>
            </a:pathLst>
          </a:custGeom>
          <a:solidFill>
            <a:srgbClr val="0D0D0D">
              <a:alpha val="100000"/>
            </a:srgbClr>
          </a:solidFill>
        </p:spPr>
      </p:sp>
      <p:sp>
        <p:nvSpPr>
          <p:cNvPr id="568" name="VectorPath 568"/>
          <p:cNvSpPr/>
          <p:nvPr/>
        </p:nvSpPr>
        <p:spPr>
          <a:xfrm>
            <a:off x="7874166" y="4770755"/>
            <a:ext cx="480873" cy="127000"/>
          </a:xfrm>
          <a:custGeom>
            <a:avLst/>
            <a:gdLst/>
            <a:ahLst/>
            <a:cxnLst/>
            <a:rect l="l" t="t" r="r" b="b"/>
            <a:pathLst>
              <a:path w="480873" h="127000">
                <a:moveTo>
                  <a:pt x="480873" y="63500"/>
                </a:moveTo>
                <a:lnTo>
                  <a:pt x="353873" y="127000"/>
                </a:lnTo>
                <a:lnTo>
                  <a:pt x="353873" y="73025"/>
                </a:lnTo>
                <a:lnTo>
                  <a:pt x="0" y="73025"/>
                </a:lnTo>
                <a:lnTo>
                  <a:pt x="0" y="53975"/>
                </a:lnTo>
                <a:lnTo>
                  <a:pt x="353873" y="53975"/>
                </a:lnTo>
                <a:lnTo>
                  <a:pt x="353873" y="0"/>
                </a:lnTo>
              </a:path>
            </a:pathLst>
          </a:custGeom>
          <a:solidFill>
            <a:srgbClr val="0D0D0D">
              <a:alpha val="100000"/>
            </a:srgbClr>
          </a:solidFill>
        </p:spPr>
      </p:sp>
      <p:sp>
        <p:nvSpPr>
          <p:cNvPr id="569" name="TextBox569"/>
          <p:cNvSpPr txBox="1"/>
          <p:nvPr/>
        </p:nvSpPr>
        <p:spPr>
          <a:xfrm>
            <a:off x="8588452" y="4606871"/>
            <a:ext cx="508421" cy="601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51435" eaLnBrk="0">
              <a:lnSpc>
                <a:spcPct val="127419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访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15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EM</a:t>
            </a:r>
          </a:p>
        </p:txBody>
      </p:sp>
      <p:sp>
        <p:nvSpPr>
          <p:cNvPr id="570" name="TextBox570"/>
          <p:cNvSpPr txBox="1"/>
          <p:nvPr/>
        </p:nvSpPr>
        <p:spPr>
          <a:xfrm>
            <a:off x="6359208" y="4606871"/>
            <a:ext cx="405765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执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行</a:t>
            </a:r>
          </a:p>
        </p:txBody>
      </p:sp>
      <p:sp>
        <p:nvSpPr>
          <p:cNvPr id="571" name="TextBox571"/>
          <p:cNvSpPr txBox="1"/>
          <p:nvPr/>
        </p:nvSpPr>
        <p:spPr>
          <a:xfrm>
            <a:off x="709121" y="4265257"/>
            <a:ext cx="10617196" cy="1143000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水寄存器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水寄存器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水寄存器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水寄存器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1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程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序计数器</a:t>
            </a:r>
          </a:p>
        </p:txBody>
      </p:sp>
      <p:sp>
        <p:nvSpPr>
          <p:cNvPr id="572" name="TextBox572"/>
          <p:cNvSpPr txBox="1"/>
          <p:nvPr/>
        </p:nvSpPr>
        <p:spPr>
          <a:xfrm>
            <a:off x="6441123" y="4972631"/>
            <a:ext cx="243049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X</a:t>
            </a:r>
          </a:p>
        </p:txBody>
      </p:sp>
      <p:sp>
        <p:nvSpPr>
          <p:cNvPr id="573" name="TextBox573"/>
          <p:cNvSpPr txBox="1"/>
          <p:nvPr/>
        </p:nvSpPr>
        <p:spPr>
          <a:xfrm>
            <a:off x="4069677" y="4606871"/>
            <a:ext cx="405765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译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码</a:t>
            </a:r>
          </a:p>
        </p:txBody>
      </p:sp>
      <p:sp>
        <p:nvSpPr>
          <p:cNvPr id="574" name="TextBox574"/>
          <p:cNvSpPr txBox="1"/>
          <p:nvPr/>
        </p:nvSpPr>
        <p:spPr>
          <a:xfrm>
            <a:off x="4165562" y="4972631"/>
            <a:ext cx="213842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</a:t>
            </a:r>
          </a:p>
        </p:txBody>
      </p:sp>
      <p:sp>
        <p:nvSpPr>
          <p:cNvPr id="575" name="TextBox575"/>
          <p:cNvSpPr txBox="1"/>
          <p:nvPr/>
        </p:nvSpPr>
        <p:spPr>
          <a:xfrm>
            <a:off x="1788998" y="4606871"/>
            <a:ext cx="405765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取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</a:p>
        </p:txBody>
      </p:sp>
      <p:sp>
        <p:nvSpPr>
          <p:cNvPr id="576" name="TextBox576"/>
          <p:cNvSpPr txBox="1"/>
          <p:nvPr/>
        </p:nvSpPr>
        <p:spPr>
          <a:xfrm>
            <a:off x="1908378" y="4972631"/>
            <a:ext cx="167252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F</a:t>
            </a:r>
          </a:p>
        </p:txBody>
      </p:sp>
      <p:sp>
        <p:nvSpPr>
          <p:cNvPr id="577" name="TextBox577"/>
          <p:cNvSpPr txBox="1"/>
          <p:nvPr/>
        </p:nvSpPr>
        <p:spPr>
          <a:xfrm>
            <a:off x="10714408" y="5965708"/>
            <a:ext cx="510339" cy="281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850" i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</a:t>
            </a:r>
            <a:r>
              <a:rPr lang="en-US" altLang="zh-CN" sz="1850" i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LK</a:t>
            </a:r>
          </a:p>
        </p:txBody>
      </p:sp>
      <p:sp>
        <p:nvSpPr>
          <p:cNvPr id="578" name="VectorPath 578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579" name="2430E34A-9A6C-4404-FB4C-9346B3D8BFF2"/>
          <p:cNvPicPr>
            <a:picLocks noChangeAspect="1"/>
          </p:cNvPicPr>
          <p:nvPr/>
        </p:nvPicPr>
        <p:blipFill>
          <a:blip r:embed="rId4" cstate="print">
            <a:extLst>
              <a:ext uri="{03FDC2E6-0312-4BC2-358F-4399304DA9BA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</p:spTree>
    <p:extLst>
      <p:ext uri="{9520FA28-4362-48E1-FBD4-42B89ECB52D4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FA984B12-9753-4594-3282-B229559CECB1"/>
          <p:cNvPicPr>
            <a:picLocks noChangeAspect="1"/>
          </p:cNvPicPr>
          <p:nvPr/>
        </p:nvPicPr>
        <p:blipFill>
          <a:blip r:embed="rId2" cstate="print">
            <a:extLst>
              <a:ext uri="{296A7E54-1E4F-4B5C-DD06-F13DA02E76FB}"/>
            </a:extLst>
          </a:blip>
          <a:srcRect/>
          <a:stretch>
            <a:fillRect/>
          </a:stretch>
        </p:blipFill>
        <p:spPr>
          <a:xfrm>
            <a:off x="0" y="4791456"/>
            <a:ext cx="12077700" cy="981075"/>
          </a:xfrm>
          <a:prstGeom prst="rect">
            <a:avLst/>
          </a:prstGeom>
        </p:spPr>
      </p:pic>
      <p:grpSp>
        <p:nvGrpSpPr>
          <p:cNvPr id="581" name="Combination 581"/>
          <p:cNvGrpSpPr/>
          <p:nvPr/>
        </p:nvGrpSpPr>
        <p:grpSpPr>
          <a:xfrm>
            <a:off x="3546348" y="4876800"/>
            <a:ext cx="5210555" cy="792480"/>
            <a:chOff x="3546348" y="4876800"/>
            <a:chExt cx="5210555" cy="792480"/>
          </a:xfrm>
        </p:grpSpPr>
        <p:sp>
          <p:nvSpPr>
            <p:cNvPr id="582" name="VectorPath 582"/>
            <p:cNvSpPr/>
            <p:nvPr/>
          </p:nvSpPr>
          <p:spPr>
            <a:xfrm>
              <a:off x="3546348" y="487680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83" name="VectorPath 583"/>
            <p:cNvSpPr/>
            <p:nvPr/>
          </p:nvSpPr>
          <p:spPr>
            <a:xfrm>
              <a:off x="4704588" y="487680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84" name="VectorPath 584"/>
            <p:cNvSpPr/>
            <p:nvPr/>
          </p:nvSpPr>
          <p:spPr>
            <a:xfrm>
              <a:off x="5862828" y="487680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85" name="VectorPath 585"/>
            <p:cNvSpPr/>
            <p:nvPr/>
          </p:nvSpPr>
          <p:spPr>
            <a:xfrm>
              <a:off x="7021068" y="4876800"/>
              <a:ext cx="577596" cy="792480"/>
            </a:xfrm>
            <a:custGeom>
              <a:avLst/>
              <a:gdLst/>
              <a:ahLst/>
              <a:cxnLst/>
              <a:rect l="l" t="t" r="r" b="b"/>
              <a:pathLst>
                <a:path w="577596" h="792480">
                  <a:moveTo>
                    <a:pt x="0" y="0"/>
                  </a:moveTo>
                  <a:lnTo>
                    <a:pt x="577596" y="0"/>
                  </a:lnTo>
                  <a:lnTo>
                    <a:pt x="577596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86" name="VectorPath 586"/>
            <p:cNvSpPr/>
            <p:nvPr/>
          </p:nvSpPr>
          <p:spPr>
            <a:xfrm>
              <a:off x="8180832" y="487680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587" name="TextBox587"/>
          <p:cNvSpPr txBox="1"/>
          <p:nvPr/>
        </p:nvSpPr>
        <p:spPr>
          <a:xfrm>
            <a:off x="376060" y="1148156"/>
            <a:ext cx="5110480" cy="378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eaLnBrk="0">
              <a:lnSpc>
                <a:spcPct val="105673"/>
              </a:lnSpc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据通路细分为5段，</a:t>
            </a:r>
            <a:r>
              <a:rPr lang="en-US" altLang="zh-CN" sz="2350" b="1" u="sng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各段完全并发</a:t>
            </a:r>
          </a:p>
        </p:txBody>
      </p:sp>
      <p:graphicFrame>
        <p:nvGraphicFramePr>
          <p:cNvPr id="588" name="Table588"/>
          <p:cNvGraphicFramePr>
            <a:graphicFrameLocks noGrp="1"/>
          </p:cNvGraphicFramePr>
          <p:nvPr/>
        </p:nvGraphicFramePr>
        <p:xfrm>
          <a:off x="833260" y="1711468"/>
          <a:ext cx="4838065" cy="849434"/>
        </p:xfrm>
        <a:graphic>
          <a:graphicData uri="http://schemas.openxmlformats.org/drawingml/2006/table">
            <a:tbl>
              <a:tblPr firstRow="1" bandRow="1"/>
              <a:tblGrid>
                <a:gridCol w="33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71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1874"/>
                        </a:lnSpc>
                        <a:spcBef>
                          <a:spcPts val="134"/>
                        </a:spcBef>
                        <a:spcAft>
                          <a:spcPts val="811"/>
                        </a:spcAft>
                      </a:pPr>
                      <a:r>
                        <a:rPr lang="en-US" altLang="zh-CN" sz="2000" kern="0" spc="-130" baseline="0" noProof="0" dirty="0">
                          <a:solidFill>
                            <a:srgbClr val="FFC000"/>
                          </a:solidFill>
                          <a:latin typeface="Wingdings" pitchFamily="2" charset="0"/>
                          <a:ea typeface="Wingdings" pitchFamily="2" charset="0"/>
                          <a:cs typeface="Wingdings" pitchFamily="2" charset="0"/>
                        </a:rPr>
                        <a:t></a:t>
                      </a:r>
                    </a:p>
                  </a:txBody>
                  <a:tcPr marL="0" marR="0" marT="1714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017" marR="0" indent="0" eaLnBrk="0">
                        <a:lnSpc>
                          <a:spcPct val="97708"/>
                        </a:lnSpc>
                        <a:spcBef>
                          <a:spcPts val="271"/>
                        </a:spcBef>
                        <a:spcAft>
                          <a:spcPts val="673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指令</a:t>
                      </a:r>
                    </a:p>
                  </a:txBody>
                  <a:tcPr marL="0" marR="0" marT="3429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282" marR="0" indent="0" eaLnBrk="0">
                        <a:lnSpc>
                          <a:spcPct val="97708"/>
                        </a:lnSpc>
                        <a:spcBef>
                          <a:spcPts val="271"/>
                        </a:spcBef>
                        <a:spcAft>
                          <a:spcPts val="673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F</a:t>
                      </a:r>
                    </a:p>
                  </a:txBody>
                  <a:tcPr marL="0" marR="0" marT="3429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917" marR="0" indent="0" eaLnBrk="0">
                        <a:lnSpc>
                          <a:spcPct val="97708"/>
                        </a:lnSpc>
                        <a:spcBef>
                          <a:spcPts val="271"/>
                        </a:spcBef>
                        <a:spcAft>
                          <a:spcPts val="673"/>
                        </a:spcAft>
                      </a:pP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(Instruction</a:t>
                      </a:r>
                      <a:r>
                        <a:rPr lang="en-US" altLang="zh-CN" sz="2000" kern="0" spc="-75" baseline="0" noProof="0" dirty="0"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Fetch)</a:t>
                      </a:r>
                    </a:p>
                  </a:txBody>
                  <a:tcPr marL="0" marR="0" marT="3429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1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97708"/>
                        </a:lnSpc>
                        <a:spcBef>
                          <a:spcPts val="890"/>
                        </a:spcBef>
                        <a:spcAft>
                          <a:spcPts val="55"/>
                        </a:spcAft>
                      </a:pPr>
                      <a:r>
                        <a:rPr lang="en-US" altLang="zh-CN" sz="2000" kern="0" spc="-130" baseline="0" noProof="0" dirty="0">
                          <a:solidFill>
                            <a:srgbClr val="FFC000"/>
                          </a:solidFill>
                          <a:latin typeface="Wingdings" pitchFamily="2" charset="0"/>
                          <a:ea typeface="Wingdings" pitchFamily="2" charset="0"/>
                          <a:cs typeface="Wingdings" pitchFamily="2" charset="0"/>
                        </a:rPr>
                        <a:t></a:t>
                      </a:r>
                    </a:p>
                  </a:txBody>
                  <a:tcPr marL="0" marR="0" marT="1130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017" marR="0" indent="0" eaLnBrk="0">
                        <a:lnSpc>
                          <a:spcPct val="101874"/>
                        </a:lnSpc>
                        <a:spcBef>
                          <a:spcPts val="945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令译码</a:t>
                      </a:r>
                    </a:p>
                  </a:txBody>
                  <a:tcPr marL="0" marR="0" marT="12001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562" marR="0" indent="0" eaLnBrk="0">
                        <a:lnSpc>
                          <a:spcPct val="101874"/>
                        </a:lnSpc>
                        <a:spcBef>
                          <a:spcPts val="945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D</a:t>
                      </a:r>
                    </a:p>
                  </a:txBody>
                  <a:tcPr marL="0" marR="0" marT="12001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2617" marR="0" indent="0" eaLnBrk="0">
                        <a:lnSpc>
                          <a:spcPct val="101874"/>
                        </a:lnSpc>
                        <a:spcBef>
                          <a:spcPts val="945"/>
                        </a:spcBef>
                      </a:pP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(Instruction</a:t>
                      </a:r>
                      <a:r>
                        <a:rPr lang="en-US" altLang="zh-CN" sz="2000" kern="0" spc="-40" baseline="0" noProof="0" dirty="0"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>
                          <a:solidFill>
                            <a:srgbClr val="767171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Decode)</a:t>
                      </a:r>
                    </a:p>
                  </a:txBody>
                  <a:tcPr marL="0" marR="0" marT="12001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9" name="TextBox589"/>
          <p:cNvSpPr txBox="1"/>
          <p:nvPr/>
        </p:nvSpPr>
        <p:spPr>
          <a:xfrm>
            <a:off x="833260" y="2769944"/>
            <a:ext cx="3618568" cy="3220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530" marR="0" lvl="0" indent="-43053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执行运算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EX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(Execution)</a:t>
            </a:r>
          </a:p>
        </p:txBody>
      </p:sp>
      <p:sp>
        <p:nvSpPr>
          <p:cNvPr id="590" name="TextBox590"/>
          <p:cNvSpPr txBox="1"/>
          <p:nvPr/>
        </p:nvSpPr>
        <p:spPr>
          <a:xfrm>
            <a:off x="833260" y="3290643"/>
            <a:ext cx="2383014" cy="322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530" marR="0" lvl="0" indent="-43053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访存阶段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MEM</a:t>
            </a:r>
          </a:p>
        </p:txBody>
      </p:sp>
      <p:sp>
        <p:nvSpPr>
          <p:cNvPr id="591" name="TextBox591"/>
          <p:cNvSpPr txBox="1"/>
          <p:nvPr/>
        </p:nvSpPr>
        <p:spPr>
          <a:xfrm>
            <a:off x="833260" y="3811343"/>
            <a:ext cx="3783668" cy="322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530" marR="0" lvl="0" indent="-43053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结果写回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WB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(Write</a:t>
            </a:r>
            <a:r>
              <a:rPr lang="en-US" altLang="zh-CN" sz="20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Back)</a:t>
            </a:r>
          </a:p>
        </p:txBody>
      </p:sp>
      <p:pic>
        <p:nvPicPr>
          <p:cNvPr id="592" name="05B58C23-5DDD-4BAD-CE71-71488FE05486"/>
          <p:cNvPicPr>
            <a:picLocks noChangeAspect="1"/>
          </p:cNvPicPr>
          <p:nvPr/>
        </p:nvPicPr>
        <p:blipFill>
          <a:blip r:embed="rId3" cstate="print">
            <a:extLst>
              <a:ext uri="{76805C9F-78A1-4969-92FF-19636621D1E3}"/>
            </a:extLst>
          </a:blip>
          <a:srcRect/>
          <a:stretch>
            <a:fillRect/>
          </a:stretch>
        </p:blipFill>
        <p:spPr>
          <a:xfrm>
            <a:off x="6201156" y="1295400"/>
            <a:ext cx="5534025" cy="2771775"/>
          </a:xfrm>
          <a:prstGeom prst="rect">
            <a:avLst/>
          </a:prstGeom>
        </p:spPr>
      </p:pic>
      <p:grpSp>
        <p:nvGrpSpPr>
          <p:cNvPr id="593" name="Combination 593"/>
          <p:cNvGrpSpPr/>
          <p:nvPr/>
        </p:nvGrpSpPr>
        <p:grpSpPr>
          <a:xfrm>
            <a:off x="44272" y="4862513"/>
            <a:ext cx="9288704" cy="820738"/>
            <a:chOff x="44272" y="4862513"/>
            <a:chExt cx="9288704" cy="820738"/>
          </a:xfrm>
        </p:grpSpPr>
        <p:sp>
          <p:nvSpPr>
            <p:cNvPr id="594" name="VectorPath 594"/>
            <p:cNvSpPr/>
            <p:nvPr/>
          </p:nvSpPr>
          <p:spPr>
            <a:xfrm>
              <a:off x="2827236" y="5194300"/>
              <a:ext cx="719138" cy="85725"/>
            </a:xfrm>
            <a:custGeom>
              <a:avLst/>
              <a:gdLst/>
              <a:ahLst/>
              <a:cxnLst/>
              <a:rect l="l" t="t" r="r" b="b"/>
              <a:pathLst>
                <a:path w="719138" h="85725">
                  <a:moveTo>
                    <a:pt x="719138" y="42863"/>
                  </a:moveTo>
                  <a:lnTo>
                    <a:pt x="633413" y="85725"/>
                  </a:lnTo>
                  <a:lnTo>
                    <a:pt x="633413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633413" y="28575"/>
                  </a:lnTo>
                  <a:lnTo>
                    <a:pt x="633413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595" name="VectorPath 595"/>
            <p:cNvSpPr/>
            <p:nvPr/>
          </p:nvSpPr>
          <p:spPr>
            <a:xfrm>
              <a:off x="3536849" y="4867275"/>
              <a:ext cx="595312" cy="811213"/>
            </a:xfrm>
            <a:custGeom>
              <a:avLst/>
              <a:gdLst/>
              <a:ahLst/>
              <a:cxnLst/>
              <a:rect l="l" t="t" r="r" b="b"/>
              <a:pathLst>
                <a:path w="595312" h="811213">
                  <a:moveTo>
                    <a:pt x="595312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2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2" y="792163"/>
                  </a:lnTo>
                  <a:lnTo>
                    <a:pt x="576262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596" name="VectorPath 596"/>
            <p:cNvSpPr/>
            <p:nvPr/>
          </p:nvSpPr>
          <p:spPr>
            <a:xfrm>
              <a:off x="4123944" y="5236464"/>
              <a:ext cx="574548" cy="0"/>
            </a:xfrm>
            <a:custGeom>
              <a:avLst/>
              <a:gdLst/>
              <a:ahLst/>
              <a:cxnLst/>
              <a:rect l="l" t="t" r="r" b="b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7" name="VectorPath 597"/>
            <p:cNvSpPr/>
            <p:nvPr/>
          </p:nvSpPr>
          <p:spPr>
            <a:xfrm>
              <a:off x="4124224" y="5194300"/>
              <a:ext cx="574675" cy="85725"/>
            </a:xfrm>
            <a:custGeom>
              <a:avLst/>
              <a:gdLst/>
              <a:ahLst/>
              <a:cxnLst/>
              <a:rect l="l" t="t" r="r" b="b"/>
              <a:pathLst>
                <a:path w="574675" h="85725">
                  <a:moveTo>
                    <a:pt x="574675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598" name="VectorPath 598"/>
            <p:cNvSpPr/>
            <p:nvPr/>
          </p:nvSpPr>
          <p:spPr>
            <a:xfrm>
              <a:off x="4695318" y="4867275"/>
              <a:ext cx="595312" cy="811213"/>
            </a:xfrm>
            <a:custGeom>
              <a:avLst/>
              <a:gdLst/>
              <a:ahLst/>
              <a:cxnLst/>
              <a:rect l="l" t="t" r="r" b="b"/>
              <a:pathLst>
                <a:path w="595312" h="811213">
                  <a:moveTo>
                    <a:pt x="595312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2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2" y="792163"/>
                  </a:lnTo>
                  <a:lnTo>
                    <a:pt x="576262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599" name="VectorPath 599"/>
            <p:cNvSpPr/>
            <p:nvPr/>
          </p:nvSpPr>
          <p:spPr>
            <a:xfrm>
              <a:off x="5282184" y="5236464"/>
              <a:ext cx="574548" cy="0"/>
            </a:xfrm>
            <a:custGeom>
              <a:avLst/>
              <a:gdLst/>
              <a:ahLst/>
              <a:cxnLst/>
              <a:rect l="l" t="t" r="r" b="b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0" name="VectorPath 600"/>
            <p:cNvSpPr/>
            <p:nvPr/>
          </p:nvSpPr>
          <p:spPr>
            <a:xfrm>
              <a:off x="5282692" y="5194300"/>
              <a:ext cx="574675" cy="85725"/>
            </a:xfrm>
            <a:custGeom>
              <a:avLst/>
              <a:gdLst/>
              <a:ahLst/>
              <a:cxnLst/>
              <a:rect l="l" t="t" r="r" b="b"/>
              <a:pathLst>
                <a:path w="574675" h="85725">
                  <a:moveTo>
                    <a:pt x="574676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01" name="VectorPath 601"/>
            <p:cNvSpPr/>
            <p:nvPr/>
          </p:nvSpPr>
          <p:spPr>
            <a:xfrm>
              <a:off x="5853773" y="4867275"/>
              <a:ext cx="595313" cy="811213"/>
            </a:xfrm>
            <a:custGeom>
              <a:avLst/>
              <a:gdLst/>
              <a:ahLst/>
              <a:cxnLst/>
              <a:rect l="l" t="t" r="r" b="b"/>
              <a:pathLst>
                <a:path w="595313" h="811213">
                  <a:moveTo>
                    <a:pt x="595313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3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3" y="792163"/>
                  </a:lnTo>
                  <a:lnTo>
                    <a:pt x="576263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02" name="VectorPath 602"/>
            <p:cNvSpPr/>
            <p:nvPr/>
          </p:nvSpPr>
          <p:spPr>
            <a:xfrm>
              <a:off x="6440424" y="5236464"/>
              <a:ext cx="576073" cy="0"/>
            </a:xfrm>
            <a:custGeom>
              <a:avLst/>
              <a:gdLst/>
              <a:ahLst/>
              <a:cxnLst/>
              <a:rect l="l" t="t" r="r" b="b"/>
              <a:pathLst>
                <a:path w="576073">
                  <a:moveTo>
                    <a:pt x="0" y="0"/>
                  </a:moveTo>
                  <a:lnTo>
                    <a:pt x="576073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3" name="VectorPath 603"/>
            <p:cNvSpPr/>
            <p:nvPr/>
          </p:nvSpPr>
          <p:spPr>
            <a:xfrm>
              <a:off x="6441148" y="5194300"/>
              <a:ext cx="574676" cy="85725"/>
            </a:xfrm>
            <a:custGeom>
              <a:avLst/>
              <a:gdLst/>
              <a:ahLst/>
              <a:cxnLst/>
              <a:rect l="l" t="t" r="r" b="b"/>
              <a:pathLst>
                <a:path w="574676" h="85725">
                  <a:moveTo>
                    <a:pt x="574676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04" name="VectorPath 604"/>
            <p:cNvSpPr/>
            <p:nvPr/>
          </p:nvSpPr>
          <p:spPr>
            <a:xfrm>
              <a:off x="7012229" y="4867275"/>
              <a:ext cx="595313" cy="811213"/>
            </a:xfrm>
            <a:custGeom>
              <a:avLst/>
              <a:gdLst/>
              <a:ahLst/>
              <a:cxnLst/>
              <a:rect l="l" t="t" r="r" b="b"/>
              <a:pathLst>
                <a:path w="595313" h="811213">
                  <a:moveTo>
                    <a:pt x="595313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3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3" y="792163"/>
                  </a:lnTo>
                  <a:lnTo>
                    <a:pt x="576263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05" name="VectorPath 605"/>
            <p:cNvSpPr/>
            <p:nvPr/>
          </p:nvSpPr>
          <p:spPr>
            <a:xfrm>
              <a:off x="7600188" y="5236464"/>
              <a:ext cx="574548" cy="0"/>
            </a:xfrm>
            <a:custGeom>
              <a:avLst/>
              <a:gdLst/>
              <a:ahLst/>
              <a:cxnLst/>
              <a:rect l="l" t="t" r="r" b="b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6" name="VectorPath 606"/>
            <p:cNvSpPr/>
            <p:nvPr/>
          </p:nvSpPr>
          <p:spPr>
            <a:xfrm>
              <a:off x="7599605" y="5194300"/>
              <a:ext cx="574674" cy="85725"/>
            </a:xfrm>
            <a:custGeom>
              <a:avLst/>
              <a:gdLst/>
              <a:ahLst/>
              <a:cxnLst/>
              <a:rect l="l" t="t" r="r" b="b"/>
              <a:pathLst>
                <a:path w="574674" h="85725">
                  <a:moveTo>
                    <a:pt x="574674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07" name="VectorPath 607"/>
            <p:cNvSpPr/>
            <p:nvPr/>
          </p:nvSpPr>
          <p:spPr>
            <a:xfrm>
              <a:off x="8170697" y="4867275"/>
              <a:ext cx="595313" cy="811213"/>
            </a:xfrm>
            <a:custGeom>
              <a:avLst/>
              <a:gdLst/>
              <a:ahLst/>
              <a:cxnLst/>
              <a:rect l="l" t="t" r="r" b="b"/>
              <a:pathLst>
                <a:path w="595313" h="811213">
                  <a:moveTo>
                    <a:pt x="595313" y="811213"/>
                  </a:moveTo>
                  <a:lnTo>
                    <a:pt x="0" y="811213"/>
                  </a:lnTo>
                  <a:lnTo>
                    <a:pt x="0" y="0"/>
                  </a:lnTo>
                  <a:lnTo>
                    <a:pt x="595313" y="0"/>
                  </a:lnTo>
                  <a:moveTo>
                    <a:pt x="19050" y="19050"/>
                  </a:moveTo>
                  <a:lnTo>
                    <a:pt x="19050" y="792163"/>
                  </a:lnTo>
                  <a:lnTo>
                    <a:pt x="576263" y="792163"/>
                  </a:lnTo>
                  <a:lnTo>
                    <a:pt x="576263" y="1905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08" name="VectorPath 608"/>
            <p:cNvSpPr/>
            <p:nvPr/>
          </p:nvSpPr>
          <p:spPr>
            <a:xfrm>
              <a:off x="8758428" y="5236464"/>
              <a:ext cx="574549" cy="0"/>
            </a:xfrm>
            <a:custGeom>
              <a:avLst/>
              <a:gdLst/>
              <a:ahLst/>
              <a:cxnLst/>
              <a:rect l="l" t="t" r="r" b="b"/>
              <a:pathLst>
                <a:path w="574549">
                  <a:moveTo>
                    <a:pt x="0" y="0"/>
                  </a:moveTo>
                  <a:lnTo>
                    <a:pt x="574549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9" name="VectorPath 609"/>
            <p:cNvSpPr/>
            <p:nvPr/>
          </p:nvSpPr>
          <p:spPr>
            <a:xfrm>
              <a:off x="8758074" y="5194300"/>
              <a:ext cx="574675" cy="85725"/>
            </a:xfrm>
            <a:custGeom>
              <a:avLst/>
              <a:gdLst/>
              <a:ahLst/>
              <a:cxnLst/>
              <a:rect l="l" t="t" r="r" b="b"/>
              <a:pathLst>
                <a:path w="574675" h="85725">
                  <a:moveTo>
                    <a:pt x="574675" y="42863"/>
                  </a:moveTo>
                  <a:lnTo>
                    <a:pt x="488950" y="85725"/>
                  </a:lnTo>
                  <a:lnTo>
                    <a:pt x="488950" y="57150"/>
                  </a:lnTo>
                  <a:lnTo>
                    <a:pt x="0" y="57150"/>
                  </a:lnTo>
                  <a:lnTo>
                    <a:pt x="0" y="28575"/>
                  </a:lnTo>
                  <a:lnTo>
                    <a:pt x="488950" y="28575"/>
                  </a:lnTo>
                  <a:lnTo>
                    <a:pt x="488950" y="0"/>
                  </a:lnTo>
                </a:path>
              </a:pathLst>
            </a:custGeom>
            <a:solidFill>
              <a:srgbClr val="003300">
                <a:alpha val="100000"/>
              </a:srgbClr>
            </a:solidFill>
          </p:spPr>
        </p:sp>
        <p:sp>
          <p:nvSpPr>
            <p:cNvPr id="610" name="VectorPath 610"/>
            <p:cNvSpPr/>
            <p:nvPr/>
          </p:nvSpPr>
          <p:spPr>
            <a:xfrm>
              <a:off x="57912" y="4876800"/>
              <a:ext cx="577596" cy="792480"/>
            </a:xfrm>
            <a:custGeom>
              <a:avLst/>
              <a:gdLst/>
              <a:ahLst/>
              <a:cxnLst/>
              <a:rect l="l" t="t" r="r" b="b"/>
              <a:pathLst>
                <a:path w="577596" h="792480">
                  <a:moveTo>
                    <a:pt x="0" y="0"/>
                  </a:moveTo>
                  <a:lnTo>
                    <a:pt x="577596" y="0"/>
                  </a:lnTo>
                  <a:lnTo>
                    <a:pt x="577596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11" name="VectorPath 611"/>
            <p:cNvSpPr/>
            <p:nvPr/>
          </p:nvSpPr>
          <p:spPr>
            <a:xfrm>
              <a:off x="44272" y="4862513"/>
              <a:ext cx="604850" cy="820738"/>
            </a:xfrm>
            <a:custGeom>
              <a:avLst/>
              <a:gdLst/>
              <a:ahLst/>
              <a:cxnLst/>
              <a:rect l="l" t="t" r="r" b="b"/>
              <a:pathLst>
                <a:path w="604850" h="820738">
                  <a:moveTo>
                    <a:pt x="604850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50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75" y="792163"/>
                  </a:lnTo>
                  <a:lnTo>
                    <a:pt x="576275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  <p:sp>
          <p:nvSpPr>
            <p:cNvPr id="612" name="VectorPath 612"/>
            <p:cNvSpPr/>
            <p:nvPr/>
          </p:nvSpPr>
          <p:spPr>
            <a:xfrm>
              <a:off x="1219200" y="487680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13" name="VectorPath 613"/>
            <p:cNvSpPr/>
            <p:nvPr/>
          </p:nvSpPr>
          <p:spPr>
            <a:xfrm>
              <a:off x="1204989" y="4862513"/>
              <a:ext cx="604837" cy="820738"/>
            </a:xfrm>
            <a:custGeom>
              <a:avLst/>
              <a:gdLst/>
              <a:ahLst/>
              <a:cxnLst/>
              <a:rect l="l" t="t" r="r" b="b"/>
              <a:pathLst>
                <a:path w="604837" h="820738">
                  <a:moveTo>
                    <a:pt x="604837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7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62" y="792163"/>
                  </a:lnTo>
                  <a:lnTo>
                    <a:pt x="576262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  <p:sp>
          <p:nvSpPr>
            <p:cNvPr id="614" name="VectorPath 614"/>
            <p:cNvSpPr/>
            <p:nvPr/>
          </p:nvSpPr>
          <p:spPr>
            <a:xfrm>
              <a:off x="2380488" y="4876800"/>
              <a:ext cx="576072" cy="792480"/>
            </a:xfrm>
            <a:custGeom>
              <a:avLst/>
              <a:gdLst/>
              <a:ahLst/>
              <a:cxnLst/>
              <a:rect l="l" t="t" r="r" b="b"/>
              <a:pathLst>
                <a:path w="576072" h="792480">
                  <a:moveTo>
                    <a:pt x="0" y="0"/>
                  </a:moveTo>
                  <a:lnTo>
                    <a:pt x="576072" y="0"/>
                  </a:lnTo>
                  <a:lnTo>
                    <a:pt x="576072" y="792480"/>
                  </a:lnTo>
                  <a:lnTo>
                    <a:pt x="0" y="7924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615" name="VectorPath 615"/>
            <p:cNvSpPr/>
            <p:nvPr/>
          </p:nvSpPr>
          <p:spPr>
            <a:xfrm>
              <a:off x="2365693" y="4862513"/>
              <a:ext cx="604837" cy="820738"/>
            </a:xfrm>
            <a:custGeom>
              <a:avLst/>
              <a:gdLst/>
              <a:ahLst/>
              <a:cxnLst/>
              <a:rect l="l" t="t" r="r" b="b"/>
              <a:pathLst>
                <a:path w="604837" h="820738">
                  <a:moveTo>
                    <a:pt x="604837" y="820738"/>
                  </a:moveTo>
                  <a:lnTo>
                    <a:pt x="0" y="820738"/>
                  </a:lnTo>
                  <a:lnTo>
                    <a:pt x="0" y="0"/>
                  </a:lnTo>
                  <a:lnTo>
                    <a:pt x="604837" y="0"/>
                  </a:lnTo>
                  <a:moveTo>
                    <a:pt x="28575" y="28575"/>
                  </a:moveTo>
                  <a:lnTo>
                    <a:pt x="28575" y="792163"/>
                  </a:lnTo>
                  <a:lnTo>
                    <a:pt x="576262" y="792163"/>
                  </a:lnTo>
                  <a:lnTo>
                    <a:pt x="576262" y="28575"/>
                  </a:lnTo>
                </a:path>
              </a:pathLst>
            </a:custGeom>
            <a:solidFill>
              <a:srgbClr val="C55A11">
                <a:alpha val="100000"/>
              </a:srgbClr>
            </a:solidFill>
          </p:spPr>
        </p:sp>
      </p:grpSp>
      <p:pic>
        <p:nvPicPr>
          <p:cNvPr id="616" name="88648A5F-F44B-4C6F-B5E1-F3CB0050CFD3"/>
          <p:cNvPicPr>
            <a:picLocks noChangeAspect="1"/>
          </p:cNvPicPr>
          <p:nvPr/>
        </p:nvPicPr>
        <p:blipFill>
          <a:blip r:embed="rId4" cstate="print">
            <a:extLst>
              <a:ext uri="{40071156-4880-4801-CA6B-6D09ED884B4D}"/>
            </a:extLst>
          </a:blip>
          <a:srcRect/>
          <a:stretch>
            <a:fillRect/>
          </a:stretch>
        </p:blipFill>
        <p:spPr>
          <a:xfrm>
            <a:off x="9319260" y="4799076"/>
            <a:ext cx="2876550" cy="990600"/>
          </a:xfrm>
          <a:prstGeom prst="rect">
            <a:avLst/>
          </a:prstGeom>
        </p:spPr>
      </p:pic>
      <p:graphicFrame>
        <p:nvGraphicFramePr>
          <p:cNvPr id="617" name="Table617"/>
          <p:cNvGraphicFramePr>
            <a:graphicFrameLocks noGrp="1"/>
          </p:cNvGraphicFramePr>
          <p:nvPr/>
        </p:nvGraphicFramePr>
        <p:xfrm>
          <a:off x="0" y="5070044"/>
          <a:ext cx="12268200" cy="1060789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2441">
                <a:tc>
                  <a:txBody>
                    <a:bodyPr/>
                    <a:lstStyle/>
                    <a:p>
                      <a:pPr marL="252870" marR="0" indent="0" eaLnBrk="0">
                        <a:lnSpc>
                          <a:spcPct val="100189"/>
                        </a:lnSpc>
                        <a:spcBef>
                          <a:spcPts val="206"/>
                        </a:spcBef>
                      </a:pPr>
                      <a:r>
                        <a:rPr lang="en-US" altLang="zh-CN" sz="3000" kern="0" spc="-25" baseline="13333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2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indent="0" eaLnBrk="0">
                        <a:lnSpc>
                          <a:spcPct val="12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2984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99186" marR="0" indent="0" eaLnBrk="0">
                        <a:lnSpc>
                          <a:spcPct val="100189"/>
                        </a:lnSpc>
                        <a:spcBef>
                          <a:spcPts val="206"/>
                        </a:spcBef>
                      </a:pPr>
                      <a:r>
                        <a:rPr lang="en-US" altLang="zh-CN" sz="3000" kern="0" spc="-25" baseline="13333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2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12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2984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26415" marR="0" indent="0" eaLnBrk="0">
                        <a:lnSpc>
                          <a:spcPct val="100189"/>
                        </a:lnSpc>
                        <a:spcBef>
                          <a:spcPts val="206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875" kern="0" spc="0" baseline="-21333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2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2984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1394" marR="0" indent="0" eaLnBrk="0">
                        <a:lnSpc>
                          <a:spcPct val="98809"/>
                        </a:lnSpc>
                        <a:spcBef>
                          <a:spcPts val="576"/>
                        </a:spcBef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768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5898" marR="0" indent="0" eaLnBrk="0">
                        <a:lnSpc>
                          <a:spcPct val="98809"/>
                        </a:lnSpc>
                        <a:spcBef>
                          <a:spcPts val="576"/>
                        </a:spcBef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</a:t>
                      </a: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768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4208" marR="0" indent="0" eaLnBrk="0">
                        <a:lnSpc>
                          <a:spcPct val="98809"/>
                        </a:lnSpc>
                        <a:spcBef>
                          <a:spcPts val="576"/>
                        </a:spcBef>
                      </a:pPr>
                      <a:r>
                        <a:rPr lang="en-US" altLang="zh-CN" sz="1750" kern="0" spc="-4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EX</a:t>
                      </a: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768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14250" marR="0" indent="0" eaLnBrk="0">
                        <a:lnSpc>
                          <a:spcPct val="98809"/>
                        </a:lnSpc>
                        <a:spcBef>
                          <a:spcPts val="576"/>
                        </a:spcBef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EM</a:t>
                      </a: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768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53" marR="0" indent="0" eaLnBrk="0">
                        <a:lnSpc>
                          <a:spcPct val="98809"/>
                        </a:lnSpc>
                        <a:spcBef>
                          <a:spcPts val="576"/>
                        </a:spcBef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768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9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8639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3780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译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码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6541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执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行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93028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访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2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44437" marR="0" indent="0" eaLnBrk="0">
                        <a:lnSpc>
                          <a:spcPct val="97619"/>
                        </a:lnSpc>
                      </a:pPr>
                      <a:r>
                        <a:rPr lang="en-US" altLang="zh-CN" sz="1750" b="1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写</a:t>
                      </a:r>
                      <a:r>
                        <a:rPr lang="en-US" altLang="zh-CN" sz="1750" b="1" kern="0" spc="0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回</a:t>
                      </a:r>
                    </a:p>
                  </a:txBody>
                  <a:tcPr marL="0" marR="0" marT="0" marB="381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8" name="F88B8495-E30B-4B4B-3933-83A3644841BF"/>
          <p:cNvPicPr>
            <a:picLocks noChangeAspect="1"/>
          </p:cNvPicPr>
          <p:nvPr/>
        </p:nvPicPr>
        <p:blipFill>
          <a:blip r:embed="rId5" cstate="print">
            <a:extLst>
              <a:ext uri="{2E8F7FFC-33DC-4EAE-31E7-46E51C9CDF01}"/>
            </a:extLst>
          </a:blip>
          <a:srcRect/>
          <a:stretch>
            <a:fillRect/>
          </a:stretch>
        </p:blipFill>
        <p:spPr>
          <a:xfrm>
            <a:off x="0" y="4782312"/>
            <a:ext cx="3009900" cy="990600"/>
          </a:xfrm>
          <a:prstGeom prst="rect">
            <a:avLst/>
          </a:prstGeom>
        </p:spPr>
      </p:pic>
      <p:sp>
        <p:nvSpPr>
          <p:cNvPr id="619" name="VectorPath 619"/>
          <p:cNvSpPr/>
          <p:nvPr/>
        </p:nvSpPr>
        <p:spPr>
          <a:xfrm>
            <a:off x="0" y="4778528"/>
            <a:ext cx="12192000" cy="7620"/>
          </a:xfrm>
          <a:custGeom>
            <a:avLst/>
            <a:gdLst/>
            <a:ahLst/>
            <a:cxnLst/>
            <a:rect l="l" t="t" r="r" b="b"/>
            <a:pathLst>
              <a:path w="12192000" h="7620">
                <a:moveTo>
                  <a:pt x="0" y="0"/>
                </a:moveTo>
                <a:lnTo>
                  <a:pt x="12192000" y="0"/>
                </a:lnTo>
                <a:lnTo>
                  <a:pt x="12192000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pic>
        <p:nvPicPr>
          <p:cNvPr id="620" name="6D5D088D-B40A-4B5E-B3EF-03997A6427F1"/>
          <p:cNvPicPr>
            <a:picLocks noChangeAspect="1"/>
          </p:cNvPicPr>
          <p:nvPr/>
        </p:nvPicPr>
        <p:blipFill>
          <a:blip r:embed="rId6" cstate="print">
            <a:extLst>
              <a:ext uri="{EDB3D94B-AD06-4102-B0F4-7FE146AF79BC}"/>
            </a:extLst>
          </a:blip>
          <a:srcRect/>
          <a:stretch>
            <a:fillRect/>
          </a:stretch>
        </p:blipFill>
        <p:spPr>
          <a:xfrm>
            <a:off x="4180332" y="4523232"/>
            <a:ext cx="448056" cy="1429512"/>
          </a:xfrm>
          <a:prstGeom prst="rect">
            <a:avLst/>
          </a:prstGeom>
        </p:spPr>
      </p:pic>
      <p:pic>
        <p:nvPicPr>
          <p:cNvPr id="621" name="56C69F0E-D85D-412A-422B-43B9AE2226AB"/>
          <p:cNvPicPr>
            <a:picLocks noChangeAspect="1"/>
          </p:cNvPicPr>
          <p:nvPr/>
        </p:nvPicPr>
        <p:blipFill>
          <a:blip r:embed="rId6" cstate="print">
            <a:extLst>
              <a:ext uri="{090CF7FF-B971-451D-9FCE-C093E5F73BDE}"/>
            </a:extLst>
          </a:blip>
          <a:srcRect/>
          <a:stretch>
            <a:fillRect/>
          </a:stretch>
        </p:blipFill>
        <p:spPr>
          <a:xfrm>
            <a:off x="5311140" y="4523232"/>
            <a:ext cx="448056" cy="1429512"/>
          </a:xfrm>
          <a:prstGeom prst="rect">
            <a:avLst/>
          </a:prstGeom>
        </p:spPr>
      </p:pic>
      <p:pic>
        <p:nvPicPr>
          <p:cNvPr id="622" name="091EB90B-DB3F-47A8-BE51-162E4457CD05"/>
          <p:cNvPicPr>
            <a:picLocks noChangeAspect="1"/>
          </p:cNvPicPr>
          <p:nvPr/>
        </p:nvPicPr>
        <p:blipFill>
          <a:blip r:embed="rId6" cstate="print">
            <a:extLst>
              <a:ext uri="{6BA7F189-794A-4A45-22D3-A3D503FD5061}"/>
            </a:extLst>
          </a:blip>
          <a:srcRect/>
          <a:stretch>
            <a:fillRect/>
          </a:stretch>
        </p:blipFill>
        <p:spPr>
          <a:xfrm>
            <a:off x="6496812" y="4523232"/>
            <a:ext cx="448056" cy="1429512"/>
          </a:xfrm>
          <a:prstGeom prst="rect">
            <a:avLst/>
          </a:prstGeom>
        </p:spPr>
      </p:pic>
      <p:pic>
        <p:nvPicPr>
          <p:cNvPr id="623" name="5242F0F5-D01D-4C6D-4706-F95883E5686C"/>
          <p:cNvPicPr>
            <a:picLocks noChangeAspect="1"/>
          </p:cNvPicPr>
          <p:nvPr/>
        </p:nvPicPr>
        <p:blipFill>
          <a:blip r:embed="rId6" cstate="print">
            <a:extLst>
              <a:ext uri="{1C1D79CC-4E47-4154-B690-674B259246E5}"/>
            </a:extLst>
          </a:blip>
          <a:srcRect/>
          <a:stretch>
            <a:fillRect/>
          </a:stretch>
        </p:blipFill>
        <p:spPr>
          <a:xfrm>
            <a:off x="7699248" y="4538472"/>
            <a:ext cx="448056" cy="1429512"/>
          </a:xfrm>
          <a:prstGeom prst="rect">
            <a:avLst/>
          </a:prstGeom>
        </p:spPr>
      </p:pic>
      <p:sp>
        <p:nvSpPr>
          <p:cNvPr id="624" name="VectorPath 624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625" name="C25B3D93-4A01-448F-0A8B-5AFDE6D0EE49"/>
          <p:cNvPicPr>
            <a:picLocks noChangeAspect="1"/>
          </p:cNvPicPr>
          <p:nvPr/>
        </p:nvPicPr>
        <p:blipFill>
          <a:blip r:embed="rId7" cstate="print">
            <a:extLst>
              <a:ext uri="{AE34EA9A-DE45-4421-E5A2-37C098FCDEFB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626" name="VectorPath 626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627" name="EE23F4A0-5767-444D-9AC7-985E53CD0983"/>
          <p:cNvPicPr>
            <a:picLocks noChangeAspect="1"/>
          </p:cNvPicPr>
          <p:nvPr/>
        </p:nvPicPr>
        <p:blipFill>
          <a:blip r:embed="rId8" cstate="print">
            <a:extLst>
              <a:ext uri="{AC5F280C-92B1-4D8F-5EC4-1B3CDC007845}"/>
            </a:extLst>
          </a:blip>
          <a:srcRect/>
          <a:stretch>
            <a:fillRect/>
          </a:stretch>
        </p:blipFill>
        <p:spPr>
          <a:xfrm>
            <a:off x="566357" y="337007"/>
            <a:ext cx="3267075" cy="419100"/>
          </a:xfrm>
          <a:prstGeom prst="rect">
            <a:avLst/>
          </a:prstGeom>
        </p:spPr>
      </p:pic>
    </p:spTree>
    <p:extLst>
      <p:ext uri="{F3956904-1632-4936-25C4-3969796986C8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Combination 628"/>
          <p:cNvGrpSpPr/>
          <p:nvPr/>
        </p:nvGrpSpPr>
        <p:grpSpPr>
          <a:xfrm>
            <a:off x="326568" y="359905"/>
            <a:ext cx="11211244" cy="6482538"/>
            <a:chOff x="326568" y="359905"/>
            <a:chExt cx="11211244" cy="6482538"/>
          </a:xfrm>
        </p:grpSpPr>
        <p:sp>
          <p:nvSpPr>
            <p:cNvPr id="629" name="VectorPath 629"/>
            <p:cNvSpPr/>
            <p:nvPr/>
          </p:nvSpPr>
          <p:spPr>
            <a:xfrm>
              <a:off x="326568" y="359905"/>
              <a:ext cx="1386789" cy="432003"/>
            </a:xfrm>
            <a:custGeom>
              <a:avLst/>
              <a:gdLst/>
              <a:ahLst/>
              <a:cxnLst/>
              <a:rect l="l" t="t" r="r" b="b"/>
              <a:pathLst>
                <a:path w="1386789" h="432003">
                  <a:moveTo>
                    <a:pt x="167831" y="0"/>
                  </a:moveTo>
                  <a:lnTo>
                    <a:pt x="168846" y="0"/>
                  </a:lnTo>
                  <a:lnTo>
                    <a:pt x="168846" y="419989"/>
                  </a:lnTo>
                  <a:lnTo>
                    <a:pt x="1386789" y="419989"/>
                  </a:lnTo>
                  <a:lnTo>
                    <a:pt x="1386789" y="432003"/>
                  </a:lnTo>
                  <a:lnTo>
                    <a:pt x="167831" y="432003"/>
                  </a:lnTo>
                  <a:lnTo>
                    <a:pt x="152997" y="432003"/>
                  </a:lnTo>
                  <a:lnTo>
                    <a:pt x="152997" y="14542"/>
                  </a:lnTo>
                  <a:lnTo>
                    <a:pt x="107277" y="14542"/>
                  </a:lnTo>
                  <a:lnTo>
                    <a:pt x="107277" y="432003"/>
                  </a:lnTo>
                  <a:lnTo>
                    <a:pt x="0" y="432003"/>
                  </a:lnTo>
                  <a:lnTo>
                    <a:pt x="0" y="0"/>
                  </a:lnTo>
                  <a:lnTo>
                    <a:pt x="33833" y="0"/>
                  </a:lnTo>
                  <a:lnTo>
                    <a:pt x="33833" y="412407"/>
                  </a:lnTo>
                  <a:lnTo>
                    <a:pt x="79553" y="412407"/>
                  </a:lnTo>
                  <a:lnTo>
                    <a:pt x="79553" y="0"/>
                  </a:lnTo>
                  <a:lnTo>
                    <a:pt x="167831" y="0"/>
                  </a:lnTo>
                  <a:lnTo>
                    <a:pt x="167831" y="0"/>
                  </a:lnTo>
                </a:path>
              </a:pathLst>
            </a:custGeom>
            <a:solidFill>
              <a:srgbClr val="28A9D6">
                <a:alpha val="100000"/>
              </a:srgbClr>
            </a:solidFill>
          </p:spPr>
        </p:sp>
        <p:sp>
          <p:nvSpPr>
            <p:cNvPr id="630" name="VectorPath 630"/>
            <p:cNvSpPr/>
            <p:nvPr/>
          </p:nvSpPr>
          <p:spPr>
            <a:xfrm>
              <a:off x="11290922" y="6595555"/>
              <a:ext cx="246889" cy="246888"/>
            </a:xfrm>
            <a:custGeom>
              <a:avLst/>
              <a:gdLst/>
              <a:ahLst/>
              <a:cxnLst/>
              <a:rect l="l" t="t" r="r" b="b"/>
              <a:pathLst>
                <a:path w="246889" h="246888">
                  <a:moveTo>
                    <a:pt x="395" y="123761"/>
                  </a:moveTo>
                  <a:cubicBezTo>
                    <a:pt x="0" y="55257"/>
                    <a:pt x="55271" y="0"/>
                    <a:pt x="123444" y="0"/>
                  </a:cubicBezTo>
                  <a:cubicBezTo>
                    <a:pt x="191631" y="0"/>
                    <a:pt x="246889" y="55257"/>
                    <a:pt x="246889" y="123444"/>
                  </a:cubicBezTo>
                  <a:cubicBezTo>
                    <a:pt x="246889" y="191618"/>
                    <a:pt x="191631" y="246888"/>
                    <a:pt x="123444" y="246888"/>
                  </a:cubicBezTo>
                  <a:cubicBezTo>
                    <a:pt x="55271" y="246888"/>
                    <a:pt x="0" y="191618"/>
                    <a:pt x="395" y="123761"/>
                  </a:cubicBezTo>
                </a:path>
              </a:pathLst>
            </a:custGeom>
            <a:solidFill>
              <a:srgbClr val="1387B7">
                <a:alpha val="100000"/>
              </a:srgbClr>
            </a:solidFill>
          </p:spPr>
        </p:sp>
      </p:grpSp>
      <p:pic>
        <p:nvPicPr>
          <p:cNvPr id="631" name="7426FCB7-CC9D-435A-820F-E109DB349B25"/>
          <p:cNvPicPr>
            <a:picLocks noChangeAspect="1"/>
          </p:cNvPicPr>
          <p:nvPr/>
        </p:nvPicPr>
        <p:blipFill>
          <a:blip r:embed="rId2" cstate="print">
            <a:extLst>
              <a:ext uri="{FDFF602D-931E-4C3F-4C97-D5827230316A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632" name="FEDEFB44-2ED1-4368-7DEC-15833B8A4449"/>
          <p:cNvPicPr>
            <a:picLocks noChangeAspect="1"/>
          </p:cNvPicPr>
          <p:nvPr/>
        </p:nvPicPr>
        <p:blipFill>
          <a:blip r:embed="rId3" cstate="print">
            <a:extLst>
              <a:ext uri="{C4B7FA92-75C0-4446-E583-B6B303E654CF}"/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176BB58D-3565-4A3B-DC66-14DD270E3AC4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Combination 633"/>
          <p:cNvGrpSpPr/>
          <p:nvPr/>
        </p:nvGrpSpPr>
        <p:grpSpPr>
          <a:xfrm>
            <a:off x="2744813" y="1546034"/>
            <a:ext cx="6919646" cy="3880155"/>
            <a:chOff x="2744813" y="1546034"/>
            <a:chExt cx="6919646" cy="3880155"/>
          </a:xfrm>
        </p:grpSpPr>
        <p:sp>
          <p:nvSpPr>
            <p:cNvPr id="634" name="VectorPath 634"/>
            <p:cNvSpPr/>
            <p:nvPr/>
          </p:nvSpPr>
          <p:spPr>
            <a:xfrm>
              <a:off x="2781300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35" name="VectorPath 635"/>
            <p:cNvSpPr/>
            <p:nvPr/>
          </p:nvSpPr>
          <p:spPr>
            <a:xfrm>
              <a:off x="2771902" y="4695152"/>
              <a:ext cx="702031" cy="702031"/>
            </a:xfrm>
            <a:custGeom>
              <a:avLst/>
              <a:gdLst/>
              <a:ahLst/>
              <a:cxnLst/>
              <a:rect l="l" t="t" r="r" b="b"/>
              <a:pathLst>
                <a:path w="702031" h="702031">
                  <a:moveTo>
                    <a:pt x="702031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31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81" y="682981"/>
                  </a:lnTo>
                  <a:lnTo>
                    <a:pt x="682981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36" name="VectorPath 636"/>
            <p:cNvSpPr/>
            <p:nvPr/>
          </p:nvSpPr>
          <p:spPr>
            <a:xfrm>
              <a:off x="3464052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37" name="VectorPath 637"/>
            <p:cNvSpPr/>
            <p:nvPr/>
          </p:nvSpPr>
          <p:spPr>
            <a:xfrm>
              <a:off x="3454883" y="4695152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38" name="VectorPath 638"/>
            <p:cNvSpPr/>
            <p:nvPr/>
          </p:nvSpPr>
          <p:spPr>
            <a:xfrm>
              <a:off x="4146804" y="4704588"/>
              <a:ext cx="684276" cy="682752"/>
            </a:xfrm>
            <a:custGeom>
              <a:avLst/>
              <a:gdLst/>
              <a:ahLst/>
              <a:cxnLst/>
              <a:rect l="l" t="t" r="r" b="b"/>
              <a:pathLst>
                <a:path w="684276" h="682752">
                  <a:moveTo>
                    <a:pt x="684276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4276" y="682752"/>
                  </a:lnTo>
                  <a:lnTo>
                    <a:pt x="684276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39" name="VectorPath 639"/>
            <p:cNvSpPr/>
            <p:nvPr/>
          </p:nvSpPr>
          <p:spPr>
            <a:xfrm>
              <a:off x="4137851" y="4695152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40" name="VectorPath 640"/>
            <p:cNvSpPr/>
            <p:nvPr/>
          </p:nvSpPr>
          <p:spPr>
            <a:xfrm>
              <a:off x="4831080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641" name="VectorPath 641"/>
            <p:cNvSpPr/>
            <p:nvPr/>
          </p:nvSpPr>
          <p:spPr>
            <a:xfrm>
              <a:off x="4820819" y="4695152"/>
              <a:ext cx="702030" cy="702031"/>
            </a:xfrm>
            <a:custGeom>
              <a:avLst/>
              <a:gdLst/>
              <a:ahLst/>
              <a:cxnLst/>
              <a:rect l="l" t="t" r="r" b="b"/>
              <a:pathLst>
                <a:path w="702030" h="702031">
                  <a:moveTo>
                    <a:pt x="702030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80" y="682981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42" name="VectorPath 642"/>
            <p:cNvSpPr/>
            <p:nvPr/>
          </p:nvSpPr>
          <p:spPr>
            <a:xfrm>
              <a:off x="5513832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7030A0">
                <a:alpha val="100000"/>
              </a:srgbClr>
            </a:solidFill>
          </p:spPr>
        </p:sp>
        <p:sp>
          <p:nvSpPr>
            <p:cNvPr id="643" name="VectorPath 643"/>
            <p:cNvSpPr/>
            <p:nvPr/>
          </p:nvSpPr>
          <p:spPr>
            <a:xfrm>
              <a:off x="5503799" y="4695152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44" name="VectorPath 644"/>
            <p:cNvSpPr/>
            <p:nvPr/>
          </p:nvSpPr>
          <p:spPr>
            <a:xfrm>
              <a:off x="6196584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45" name="VectorPath 645"/>
            <p:cNvSpPr/>
            <p:nvPr/>
          </p:nvSpPr>
          <p:spPr>
            <a:xfrm>
              <a:off x="6186767" y="4695152"/>
              <a:ext cx="702019" cy="702031"/>
            </a:xfrm>
            <a:custGeom>
              <a:avLst/>
              <a:gdLst/>
              <a:ahLst/>
              <a:cxnLst/>
              <a:rect l="l" t="t" r="r" b="b"/>
              <a:pathLst>
                <a:path w="702019" h="702031">
                  <a:moveTo>
                    <a:pt x="702019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9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9" y="682981"/>
                  </a:lnTo>
                  <a:lnTo>
                    <a:pt x="68296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46" name="VectorPath 646"/>
            <p:cNvSpPr/>
            <p:nvPr/>
          </p:nvSpPr>
          <p:spPr>
            <a:xfrm>
              <a:off x="6879336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47" name="VectorPath 647"/>
            <p:cNvSpPr/>
            <p:nvPr/>
          </p:nvSpPr>
          <p:spPr>
            <a:xfrm>
              <a:off x="6869736" y="4695152"/>
              <a:ext cx="702030" cy="702031"/>
            </a:xfrm>
            <a:custGeom>
              <a:avLst/>
              <a:gdLst/>
              <a:ahLst/>
              <a:cxnLst/>
              <a:rect l="l" t="t" r="r" b="b"/>
              <a:pathLst>
                <a:path w="702030" h="702031">
                  <a:moveTo>
                    <a:pt x="702030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80" y="682981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48" name="VectorPath 648"/>
            <p:cNvSpPr/>
            <p:nvPr/>
          </p:nvSpPr>
          <p:spPr>
            <a:xfrm>
              <a:off x="7562089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49" name="VectorPath 649"/>
            <p:cNvSpPr/>
            <p:nvPr/>
          </p:nvSpPr>
          <p:spPr>
            <a:xfrm>
              <a:off x="7552716" y="4695152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50" name="VectorPath 650"/>
            <p:cNvSpPr/>
            <p:nvPr/>
          </p:nvSpPr>
          <p:spPr>
            <a:xfrm>
              <a:off x="8244840" y="4704588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651" name="VectorPath 651"/>
            <p:cNvSpPr/>
            <p:nvPr/>
          </p:nvSpPr>
          <p:spPr>
            <a:xfrm>
              <a:off x="8235684" y="4695152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52" name="VectorPath 652"/>
            <p:cNvSpPr/>
            <p:nvPr/>
          </p:nvSpPr>
          <p:spPr>
            <a:xfrm>
              <a:off x="3464052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53" name="VectorPath 653"/>
            <p:cNvSpPr/>
            <p:nvPr/>
          </p:nvSpPr>
          <p:spPr>
            <a:xfrm>
              <a:off x="3454883" y="4012184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54" name="VectorPath 654"/>
            <p:cNvSpPr/>
            <p:nvPr/>
          </p:nvSpPr>
          <p:spPr>
            <a:xfrm>
              <a:off x="4146804" y="4021836"/>
              <a:ext cx="684276" cy="682752"/>
            </a:xfrm>
            <a:custGeom>
              <a:avLst/>
              <a:gdLst/>
              <a:ahLst/>
              <a:cxnLst/>
              <a:rect l="l" t="t" r="r" b="b"/>
              <a:pathLst>
                <a:path w="684276" h="682752">
                  <a:moveTo>
                    <a:pt x="684276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4276" y="682752"/>
                  </a:lnTo>
                  <a:lnTo>
                    <a:pt x="684276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55" name="VectorPath 655"/>
            <p:cNvSpPr/>
            <p:nvPr/>
          </p:nvSpPr>
          <p:spPr>
            <a:xfrm>
              <a:off x="4137851" y="4012184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56" name="VectorPath 656"/>
            <p:cNvSpPr/>
            <p:nvPr/>
          </p:nvSpPr>
          <p:spPr>
            <a:xfrm>
              <a:off x="4831080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57" name="VectorPath 657"/>
            <p:cNvSpPr/>
            <p:nvPr/>
          </p:nvSpPr>
          <p:spPr>
            <a:xfrm>
              <a:off x="4820819" y="4012184"/>
              <a:ext cx="702030" cy="702018"/>
            </a:xfrm>
            <a:custGeom>
              <a:avLst/>
              <a:gdLst/>
              <a:ahLst/>
              <a:cxnLst/>
              <a:rect l="l" t="t" r="r" b="b"/>
              <a:pathLst>
                <a:path w="702030" h="702018">
                  <a:moveTo>
                    <a:pt x="702030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80" y="682968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58" name="VectorPath 658"/>
            <p:cNvSpPr/>
            <p:nvPr/>
          </p:nvSpPr>
          <p:spPr>
            <a:xfrm>
              <a:off x="5513832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659" name="VectorPath 659"/>
            <p:cNvSpPr/>
            <p:nvPr/>
          </p:nvSpPr>
          <p:spPr>
            <a:xfrm>
              <a:off x="5503799" y="4012184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60" name="VectorPath 660"/>
            <p:cNvSpPr/>
            <p:nvPr/>
          </p:nvSpPr>
          <p:spPr>
            <a:xfrm>
              <a:off x="6196584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7030A0">
                <a:alpha val="100000"/>
              </a:srgbClr>
            </a:solidFill>
          </p:spPr>
        </p:sp>
        <p:sp>
          <p:nvSpPr>
            <p:cNvPr id="661" name="VectorPath 661"/>
            <p:cNvSpPr/>
            <p:nvPr/>
          </p:nvSpPr>
          <p:spPr>
            <a:xfrm>
              <a:off x="6186767" y="4012184"/>
              <a:ext cx="702019" cy="702018"/>
            </a:xfrm>
            <a:custGeom>
              <a:avLst/>
              <a:gdLst/>
              <a:ahLst/>
              <a:cxnLst/>
              <a:rect l="l" t="t" r="r" b="b"/>
              <a:pathLst>
                <a:path w="702019" h="702018">
                  <a:moveTo>
                    <a:pt x="702019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9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9" y="682968"/>
                  </a:lnTo>
                  <a:lnTo>
                    <a:pt x="68296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62" name="VectorPath 662"/>
            <p:cNvSpPr/>
            <p:nvPr/>
          </p:nvSpPr>
          <p:spPr>
            <a:xfrm>
              <a:off x="6879336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63" name="VectorPath 663"/>
            <p:cNvSpPr/>
            <p:nvPr/>
          </p:nvSpPr>
          <p:spPr>
            <a:xfrm>
              <a:off x="6869736" y="4012184"/>
              <a:ext cx="702030" cy="702018"/>
            </a:xfrm>
            <a:custGeom>
              <a:avLst/>
              <a:gdLst/>
              <a:ahLst/>
              <a:cxnLst/>
              <a:rect l="l" t="t" r="r" b="b"/>
              <a:pathLst>
                <a:path w="702030" h="702018">
                  <a:moveTo>
                    <a:pt x="702030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80" y="682968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64" name="VectorPath 664"/>
            <p:cNvSpPr/>
            <p:nvPr/>
          </p:nvSpPr>
          <p:spPr>
            <a:xfrm>
              <a:off x="7562089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65" name="VectorPath 665"/>
            <p:cNvSpPr/>
            <p:nvPr/>
          </p:nvSpPr>
          <p:spPr>
            <a:xfrm>
              <a:off x="7552716" y="4012184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66" name="VectorPath 666"/>
            <p:cNvSpPr/>
            <p:nvPr/>
          </p:nvSpPr>
          <p:spPr>
            <a:xfrm>
              <a:off x="8244840" y="4021836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67" name="VectorPath 667"/>
            <p:cNvSpPr/>
            <p:nvPr/>
          </p:nvSpPr>
          <p:spPr>
            <a:xfrm>
              <a:off x="8235684" y="4012184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68" name="VectorPath 668"/>
            <p:cNvSpPr/>
            <p:nvPr/>
          </p:nvSpPr>
          <p:spPr>
            <a:xfrm>
              <a:off x="4146804" y="3339084"/>
              <a:ext cx="684276" cy="682752"/>
            </a:xfrm>
            <a:custGeom>
              <a:avLst/>
              <a:gdLst/>
              <a:ahLst/>
              <a:cxnLst/>
              <a:rect l="l" t="t" r="r" b="b"/>
              <a:pathLst>
                <a:path w="684276" h="682752">
                  <a:moveTo>
                    <a:pt x="684276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4276" y="682752"/>
                  </a:lnTo>
                  <a:lnTo>
                    <a:pt x="684276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69" name="VectorPath 669"/>
            <p:cNvSpPr/>
            <p:nvPr/>
          </p:nvSpPr>
          <p:spPr>
            <a:xfrm>
              <a:off x="4137851" y="3329216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70" name="VectorPath 670"/>
            <p:cNvSpPr/>
            <p:nvPr/>
          </p:nvSpPr>
          <p:spPr>
            <a:xfrm>
              <a:off x="4831080" y="3339084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71" name="VectorPath 671"/>
            <p:cNvSpPr/>
            <p:nvPr/>
          </p:nvSpPr>
          <p:spPr>
            <a:xfrm>
              <a:off x="4820819" y="3329216"/>
              <a:ext cx="702030" cy="702018"/>
            </a:xfrm>
            <a:custGeom>
              <a:avLst/>
              <a:gdLst/>
              <a:ahLst/>
              <a:cxnLst/>
              <a:rect l="l" t="t" r="r" b="b"/>
              <a:pathLst>
                <a:path w="702030" h="702018">
                  <a:moveTo>
                    <a:pt x="702030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80" y="682968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72" name="VectorPath 672"/>
            <p:cNvSpPr/>
            <p:nvPr/>
          </p:nvSpPr>
          <p:spPr>
            <a:xfrm>
              <a:off x="5513832" y="3339084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73" name="VectorPath 673"/>
            <p:cNvSpPr/>
            <p:nvPr/>
          </p:nvSpPr>
          <p:spPr>
            <a:xfrm>
              <a:off x="5503799" y="3329216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74" name="VectorPath 674"/>
            <p:cNvSpPr/>
            <p:nvPr/>
          </p:nvSpPr>
          <p:spPr>
            <a:xfrm>
              <a:off x="6196584" y="3339084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675" name="VectorPath 675"/>
            <p:cNvSpPr/>
            <p:nvPr/>
          </p:nvSpPr>
          <p:spPr>
            <a:xfrm>
              <a:off x="6186767" y="3329216"/>
              <a:ext cx="702019" cy="702018"/>
            </a:xfrm>
            <a:custGeom>
              <a:avLst/>
              <a:gdLst/>
              <a:ahLst/>
              <a:cxnLst/>
              <a:rect l="l" t="t" r="r" b="b"/>
              <a:pathLst>
                <a:path w="702019" h="702018">
                  <a:moveTo>
                    <a:pt x="702019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9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9" y="682968"/>
                  </a:lnTo>
                  <a:lnTo>
                    <a:pt x="68296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76" name="VectorPath 676"/>
            <p:cNvSpPr/>
            <p:nvPr/>
          </p:nvSpPr>
          <p:spPr>
            <a:xfrm>
              <a:off x="6879336" y="3339084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7030A0">
                <a:alpha val="100000"/>
              </a:srgbClr>
            </a:solidFill>
          </p:spPr>
        </p:sp>
        <p:sp>
          <p:nvSpPr>
            <p:cNvPr id="677" name="VectorPath 677"/>
            <p:cNvSpPr/>
            <p:nvPr/>
          </p:nvSpPr>
          <p:spPr>
            <a:xfrm>
              <a:off x="6869736" y="3329216"/>
              <a:ext cx="702030" cy="702018"/>
            </a:xfrm>
            <a:custGeom>
              <a:avLst/>
              <a:gdLst/>
              <a:ahLst/>
              <a:cxnLst/>
              <a:rect l="l" t="t" r="r" b="b"/>
              <a:pathLst>
                <a:path w="702030" h="702018">
                  <a:moveTo>
                    <a:pt x="702030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80" y="682968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78" name="VectorPath 678"/>
            <p:cNvSpPr/>
            <p:nvPr/>
          </p:nvSpPr>
          <p:spPr>
            <a:xfrm>
              <a:off x="7562089" y="3339084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79" name="VectorPath 679"/>
            <p:cNvSpPr/>
            <p:nvPr/>
          </p:nvSpPr>
          <p:spPr>
            <a:xfrm>
              <a:off x="7552716" y="3329216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0" name="VectorPath 680"/>
            <p:cNvSpPr/>
            <p:nvPr/>
          </p:nvSpPr>
          <p:spPr>
            <a:xfrm>
              <a:off x="8244840" y="3339084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81" name="VectorPath 681"/>
            <p:cNvSpPr/>
            <p:nvPr/>
          </p:nvSpPr>
          <p:spPr>
            <a:xfrm>
              <a:off x="8235684" y="3329216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2" name="VectorPath 682"/>
            <p:cNvSpPr/>
            <p:nvPr/>
          </p:nvSpPr>
          <p:spPr>
            <a:xfrm>
              <a:off x="4831080" y="2656332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83" name="VectorPath 683"/>
            <p:cNvSpPr/>
            <p:nvPr/>
          </p:nvSpPr>
          <p:spPr>
            <a:xfrm>
              <a:off x="4820819" y="2646235"/>
              <a:ext cx="702030" cy="702031"/>
            </a:xfrm>
            <a:custGeom>
              <a:avLst/>
              <a:gdLst/>
              <a:ahLst/>
              <a:cxnLst/>
              <a:rect l="l" t="t" r="r" b="b"/>
              <a:pathLst>
                <a:path w="702030" h="702031">
                  <a:moveTo>
                    <a:pt x="702030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80" y="682981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4" name="VectorPath 684"/>
            <p:cNvSpPr/>
            <p:nvPr/>
          </p:nvSpPr>
          <p:spPr>
            <a:xfrm>
              <a:off x="5513832" y="2656332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85" name="VectorPath 685"/>
            <p:cNvSpPr/>
            <p:nvPr/>
          </p:nvSpPr>
          <p:spPr>
            <a:xfrm>
              <a:off x="5503799" y="2646235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6" name="VectorPath 686"/>
            <p:cNvSpPr/>
            <p:nvPr/>
          </p:nvSpPr>
          <p:spPr>
            <a:xfrm>
              <a:off x="6196584" y="2656332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87" name="VectorPath 687"/>
            <p:cNvSpPr/>
            <p:nvPr/>
          </p:nvSpPr>
          <p:spPr>
            <a:xfrm>
              <a:off x="6186767" y="2646235"/>
              <a:ext cx="702019" cy="702031"/>
            </a:xfrm>
            <a:custGeom>
              <a:avLst/>
              <a:gdLst/>
              <a:ahLst/>
              <a:cxnLst/>
              <a:rect l="l" t="t" r="r" b="b"/>
              <a:pathLst>
                <a:path w="702019" h="702031">
                  <a:moveTo>
                    <a:pt x="702019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9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9" y="682981"/>
                  </a:lnTo>
                  <a:lnTo>
                    <a:pt x="68296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8" name="VectorPath 688"/>
            <p:cNvSpPr/>
            <p:nvPr/>
          </p:nvSpPr>
          <p:spPr>
            <a:xfrm>
              <a:off x="6879336" y="2656332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689" name="VectorPath 689"/>
            <p:cNvSpPr/>
            <p:nvPr/>
          </p:nvSpPr>
          <p:spPr>
            <a:xfrm>
              <a:off x="6869736" y="2646235"/>
              <a:ext cx="702030" cy="702031"/>
            </a:xfrm>
            <a:custGeom>
              <a:avLst/>
              <a:gdLst/>
              <a:ahLst/>
              <a:cxnLst/>
              <a:rect l="l" t="t" r="r" b="b"/>
              <a:pathLst>
                <a:path w="702030" h="702031">
                  <a:moveTo>
                    <a:pt x="702030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80" y="682981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0" name="VectorPath 690"/>
            <p:cNvSpPr/>
            <p:nvPr/>
          </p:nvSpPr>
          <p:spPr>
            <a:xfrm>
              <a:off x="7562089" y="2656332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7030A0">
                <a:alpha val="100000"/>
              </a:srgbClr>
            </a:solidFill>
          </p:spPr>
        </p:sp>
        <p:sp>
          <p:nvSpPr>
            <p:cNvPr id="691" name="VectorPath 691"/>
            <p:cNvSpPr/>
            <p:nvPr/>
          </p:nvSpPr>
          <p:spPr>
            <a:xfrm>
              <a:off x="7552716" y="2646235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2" name="VectorPath 692"/>
            <p:cNvSpPr/>
            <p:nvPr/>
          </p:nvSpPr>
          <p:spPr>
            <a:xfrm>
              <a:off x="8244840" y="2656332"/>
              <a:ext cx="682752" cy="682752"/>
            </a:xfrm>
            <a:custGeom>
              <a:avLst/>
              <a:gdLst/>
              <a:ahLst/>
              <a:cxnLst/>
              <a:rect l="l" t="t" r="r" b="b"/>
              <a:pathLst>
                <a:path w="682752" h="682752">
                  <a:moveTo>
                    <a:pt x="682752" y="0"/>
                  </a:moveTo>
                  <a:lnTo>
                    <a:pt x="0" y="0"/>
                  </a:lnTo>
                  <a:lnTo>
                    <a:pt x="0" y="682752"/>
                  </a:lnTo>
                  <a:lnTo>
                    <a:pt x="682752" y="682752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93" name="VectorPath 693"/>
            <p:cNvSpPr/>
            <p:nvPr/>
          </p:nvSpPr>
          <p:spPr>
            <a:xfrm>
              <a:off x="8235684" y="2646235"/>
              <a:ext cx="702018" cy="702031"/>
            </a:xfrm>
            <a:custGeom>
              <a:avLst/>
              <a:gdLst/>
              <a:ahLst/>
              <a:cxnLst/>
              <a:rect l="l" t="t" r="r" b="b"/>
              <a:pathLst>
                <a:path w="702018" h="702031">
                  <a:moveTo>
                    <a:pt x="702018" y="702031"/>
                  </a:moveTo>
                  <a:lnTo>
                    <a:pt x="0" y="702031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81"/>
                  </a:lnTo>
                  <a:lnTo>
                    <a:pt x="682968" y="682981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4" name="VectorPath 694"/>
            <p:cNvSpPr/>
            <p:nvPr/>
          </p:nvSpPr>
          <p:spPr>
            <a:xfrm>
              <a:off x="5513832" y="1972056"/>
              <a:ext cx="682752" cy="684276"/>
            </a:xfrm>
            <a:custGeom>
              <a:avLst/>
              <a:gdLst/>
              <a:ahLst/>
              <a:cxnLst/>
              <a:rect l="l" t="t" r="r" b="b"/>
              <a:pathLst>
                <a:path w="682752" h="684276">
                  <a:moveTo>
                    <a:pt x="6827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682752" y="684276"/>
                  </a:lnTo>
                  <a:lnTo>
                    <a:pt x="682752" y="0"/>
                  </a:lnTo>
                </a:path>
              </a:pathLst>
            </a:custGeom>
            <a:solidFill>
              <a:srgbClr val="FF9900">
                <a:alpha val="100000"/>
              </a:srgbClr>
            </a:solidFill>
          </p:spPr>
        </p:sp>
        <p:sp>
          <p:nvSpPr>
            <p:cNvPr id="695" name="VectorPath 695"/>
            <p:cNvSpPr/>
            <p:nvPr/>
          </p:nvSpPr>
          <p:spPr>
            <a:xfrm>
              <a:off x="5503799" y="1963268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6" name="VectorPath 696"/>
            <p:cNvSpPr/>
            <p:nvPr/>
          </p:nvSpPr>
          <p:spPr>
            <a:xfrm>
              <a:off x="6196584" y="1972056"/>
              <a:ext cx="682752" cy="684276"/>
            </a:xfrm>
            <a:custGeom>
              <a:avLst/>
              <a:gdLst/>
              <a:ahLst/>
              <a:cxnLst/>
              <a:rect l="l" t="t" r="r" b="b"/>
              <a:pathLst>
                <a:path w="682752" h="684276">
                  <a:moveTo>
                    <a:pt x="6827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682752" y="684276"/>
                  </a:lnTo>
                  <a:lnTo>
                    <a:pt x="682752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697" name="VectorPath 697"/>
            <p:cNvSpPr/>
            <p:nvPr/>
          </p:nvSpPr>
          <p:spPr>
            <a:xfrm>
              <a:off x="6186767" y="1963268"/>
              <a:ext cx="702019" cy="702018"/>
            </a:xfrm>
            <a:custGeom>
              <a:avLst/>
              <a:gdLst/>
              <a:ahLst/>
              <a:cxnLst/>
              <a:rect l="l" t="t" r="r" b="b"/>
              <a:pathLst>
                <a:path w="702019" h="702018">
                  <a:moveTo>
                    <a:pt x="702019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9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9" y="682968"/>
                  </a:lnTo>
                  <a:lnTo>
                    <a:pt x="682969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8" name="VectorPath 698"/>
            <p:cNvSpPr/>
            <p:nvPr/>
          </p:nvSpPr>
          <p:spPr>
            <a:xfrm>
              <a:off x="6879336" y="1972056"/>
              <a:ext cx="682752" cy="684276"/>
            </a:xfrm>
            <a:custGeom>
              <a:avLst/>
              <a:gdLst/>
              <a:ahLst/>
              <a:cxnLst/>
              <a:rect l="l" t="t" r="r" b="b"/>
              <a:pathLst>
                <a:path w="682752" h="684276">
                  <a:moveTo>
                    <a:pt x="6827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682752" y="684276"/>
                  </a:lnTo>
                  <a:lnTo>
                    <a:pt x="682752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699" name="VectorPath 699"/>
            <p:cNvSpPr/>
            <p:nvPr/>
          </p:nvSpPr>
          <p:spPr>
            <a:xfrm>
              <a:off x="6869736" y="1963268"/>
              <a:ext cx="702030" cy="702018"/>
            </a:xfrm>
            <a:custGeom>
              <a:avLst/>
              <a:gdLst/>
              <a:ahLst/>
              <a:cxnLst/>
              <a:rect l="l" t="t" r="r" b="b"/>
              <a:pathLst>
                <a:path w="702030" h="702018">
                  <a:moveTo>
                    <a:pt x="702030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30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80" y="682968"/>
                  </a:lnTo>
                  <a:lnTo>
                    <a:pt x="682980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0" name="VectorPath 700"/>
            <p:cNvSpPr/>
            <p:nvPr/>
          </p:nvSpPr>
          <p:spPr>
            <a:xfrm>
              <a:off x="7562089" y="1972056"/>
              <a:ext cx="682752" cy="684276"/>
            </a:xfrm>
            <a:custGeom>
              <a:avLst/>
              <a:gdLst/>
              <a:ahLst/>
              <a:cxnLst/>
              <a:rect l="l" t="t" r="r" b="b"/>
              <a:pathLst>
                <a:path w="682752" h="684276">
                  <a:moveTo>
                    <a:pt x="6827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682752" y="684276"/>
                  </a:lnTo>
                  <a:lnTo>
                    <a:pt x="682752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701" name="VectorPath 701"/>
            <p:cNvSpPr/>
            <p:nvPr/>
          </p:nvSpPr>
          <p:spPr>
            <a:xfrm>
              <a:off x="7552716" y="1963268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2" name="VectorPath 702"/>
            <p:cNvSpPr/>
            <p:nvPr/>
          </p:nvSpPr>
          <p:spPr>
            <a:xfrm>
              <a:off x="8244840" y="1972056"/>
              <a:ext cx="682752" cy="684276"/>
            </a:xfrm>
            <a:custGeom>
              <a:avLst/>
              <a:gdLst/>
              <a:ahLst/>
              <a:cxnLst/>
              <a:rect l="l" t="t" r="r" b="b"/>
              <a:pathLst>
                <a:path w="682752" h="684276">
                  <a:moveTo>
                    <a:pt x="6827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682752" y="684276"/>
                  </a:lnTo>
                  <a:lnTo>
                    <a:pt x="682752" y="0"/>
                  </a:lnTo>
                </a:path>
              </a:pathLst>
            </a:custGeom>
            <a:solidFill>
              <a:srgbClr val="7030A0">
                <a:alpha val="100000"/>
              </a:srgbClr>
            </a:solidFill>
          </p:spPr>
        </p:sp>
        <p:sp>
          <p:nvSpPr>
            <p:cNvPr id="703" name="VectorPath 703"/>
            <p:cNvSpPr/>
            <p:nvPr/>
          </p:nvSpPr>
          <p:spPr>
            <a:xfrm>
              <a:off x="8235684" y="1963268"/>
              <a:ext cx="702018" cy="702018"/>
            </a:xfrm>
            <a:custGeom>
              <a:avLst/>
              <a:gdLst/>
              <a:ahLst/>
              <a:cxnLst/>
              <a:rect l="l" t="t" r="r" b="b"/>
              <a:pathLst>
                <a:path w="702018" h="702018">
                  <a:moveTo>
                    <a:pt x="702018" y="702018"/>
                  </a:moveTo>
                  <a:lnTo>
                    <a:pt x="0" y="702018"/>
                  </a:lnTo>
                  <a:lnTo>
                    <a:pt x="0" y="0"/>
                  </a:lnTo>
                  <a:lnTo>
                    <a:pt x="702018" y="0"/>
                  </a:lnTo>
                  <a:moveTo>
                    <a:pt x="19050" y="19050"/>
                  </a:moveTo>
                  <a:lnTo>
                    <a:pt x="19050" y="682968"/>
                  </a:lnTo>
                  <a:lnTo>
                    <a:pt x="682968" y="682968"/>
                  </a:lnTo>
                  <a:lnTo>
                    <a:pt x="682968" y="1905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4" name="VectorPath 704"/>
            <p:cNvSpPr/>
            <p:nvPr/>
          </p:nvSpPr>
          <p:spPr>
            <a:xfrm>
              <a:off x="2782913" y="5349990"/>
              <a:ext cx="6881546" cy="76200"/>
            </a:xfrm>
            <a:custGeom>
              <a:avLst/>
              <a:gdLst/>
              <a:ahLst/>
              <a:cxnLst/>
              <a:rect l="l" t="t" r="r" b="b"/>
              <a:pathLst>
                <a:path w="6881546" h="76200">
                  <a:moveTo>
                    <a:pt x="6881546" y="38100"/>
                  </a:moveTo>
                  <a:lnTo>
                    <a:pt x="6805346" y="76200"/>
                  </a:lnTo>
                  <a:lnTo>
                    <a:pt x="6805346" y="47625"/>
                  </a:lnTo>
                  <a:lnTo>
                    <a:pt x="0" y="47625"/>
                  </a:lnTo>
                  <a:lnTo>
                    <a:pt x="0" y="28575"/>
                  </a:lnTo>
                  <a:lnTo>
                    <a:pt x="6805346" y="28575"/>
                  </a:lnTo>
                  <a:lnTo>
                    <a:pt x="6805346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5" name="VectorPath 705"/>
            <p:cNvSpPr/>
            <p:nvPr/>
          </p:nvSpPr>
          <p:spPr>
            <a:xfrm>
              <a:off x="2744813" y="1546034"/>
              <a:ext cx="76200" cy="3842055"/>
            </a:xfrm>
            <a:custGeom>
              <a:avLst/>
              <a:gdLst/>
              <a:ahLst/>
              <a:cxnLst/>
              <a:rect l="l" t="t" r="r" b="b"/>
              <a:pathLst>
                <a:path w="76200" h="3842055">
                  <a:moveTo>
                    <a:pt x="76200" y="76200"/>
                  </a:moveTo>
                  <a:lnTo>
                    <a:pt x="47625" y="76200"/>
                  </a:lnTo>
                  <a:lnTo>
                    <a:pt x="47625" y="3842055"/>
                  </a:lnTo>
                  <a:lnTo>
                    <a:pt x="28575" y="3842055"/>
                  </a:lnTo>
                  <a:lnTo>
                    <a:pt x="28575" y="76200"/>
                  </a:lnTo>
                  <a:lnTo>
                    <a:pt x="0" y="76200"/>
                  </a:lnTo>
                  <a:lnTo>
                    <a:pt x="3810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706" name="5AB2BF77-AEE2-4693-B2C0-D707955708C4"/>
          <p:cNvPicPr>
            <a:picLocks noChangeAspect="1"/>
          </p:cNvPicPr>
          <p:nvPr/>
        </p:nvPicPr>
        <p:blipFill>
          <a:blip r:embed="rId2" cstate="print">
            <a:extLst>
              <a:ext uri="{23DC351A-7AE2-478B-D796-230ECDBCEF92}"/>
            </a:extLst>
          </a:blip>
          <a:srcRect/>
          <a:stretch>
            <a:fillRect/>
          </a:stretch>
        </p:blipFill>
        <p:spPr>
          <a:xfrm>
            <a:off x="2772004" y="1958074"/>
            <a:ext cx="6172200" cy="3438525"/>
          </a:xfrm>
          <a:prstGeom prst="rect">
            <a:avLst/>
          </a:prstGeom>
        </p:spPr>
      </p:pic>
      <p:grpSp>
        <p:nvGrpSpPr>
          <p:cNvPr id="707" name="Combination 707"/>
          <p:cNvGrpSpPr/>
          <p:nvPr/>
        </p:nvGrpSpPr>
        <p:grpSpPr>
          <a:xfrm>
            <a:off x="6153430" y="1541577"/>
            <a:ext cx="2812072" cy="3850678"/>
            <a:chOff x="6153430" y="1541577"/>
            <a:chExt cx="2812072" cy="3850678"/>
          </a:xfrm>
        </p:grpSpPr>
        <p:sp>
          <p:nvSpPr>
            <p:cNvPr id="708" name="VectorPath 708"/>
            <p:cNvSpPr/>
            <p:nvPr/>
          </p:nvSpPr>
          <p:spPr>
            <a:xfrm>
              <a:off x="8879776" y="1546390"/>
              <a:ext cx="85725" cy="3842055"/>
            </a:xfrm>
            <a:custGeom>
              <a:avLst/>
              <a:gdLst/>
              <a:ahLst/>
              <a:cxnLst/>
              <a:rect l="l" t="t" r="r" b="b"/>
              <a:pathLst>
                <a:path w="85725" h="3842055">
                  <a:moveTo>
                    <a:pt x="85726" y="85725"/>
                  </a:moveTo>
                  <a:lnTo>
                    <a:pt x="57151" y="85725"/>
                  </a:lnTo>
                  <a:lnTo>
                    <a:pt x="57151" y="3842055"/>
                  </a:lnTo>
                  <a:lnTo>
                    <a:pt x="28576" y="3842055"/>
                  </a:lnTo>
                  <a:lnTo>
                    <a:pt x="28576" y="85725"/>
                  </a:lnTo>
                  <a:lnTo>
                    <a:pt x="1" y="85725"/>
                  </a:lnTo>
                  <a:lnTo>
                    <a:pt x="42863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709" name="VectorPath 709"/>
            <p:cNvSpPr/>
            <p:nvPr/>
          </p:nvSpPr>
          <p:spPr>
            <a:xfrm>
              <a:off x="6153430" y="1546034"/>
              <a:ext cx="85725" cy="3842055"/>
            </a:xfrm>
            <a:custGeom>
              <a:avLst/>
              <a:gdLst/>
              <a:ahLst/>
              <a:cxnLst/>
              <a:rect l="l" t="t" r="r" b="b"/>
              <a:pathLst>
                <a:path w="85725" h="3842055">
                  <a:moveTo>
                    <a:pt x="85725" y="85725"/>
                  </a:moveTo>
                  <a:lnTo>
                    <a:pt x="57150" y="85725"/>
                  </a:lnTo>
                  <a:lnTo>
                    <a:pt x="57150" y="3842055"/>
                  </a:lnTo>
                  <a:lnTo>
                    <a:pt x="28575" y="3842055"/>
                  </a:lnTo>
                  <a:lnTo>
                    <a:pt x="28575" y="85725"/>
                  </a:lnTo>
                  <a:lnTo>
                    <a:pt x="0" y="85725"/>
                  </a:lnTo>
                  <a:lnTo>
                    <a:pt x="42862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710" name="VectorPath 710"/>
            <p:cNvSpPr/>
            <p:nvPr/>
          </p:nvSpPr>
          <p:spPr>
            <a:xfrm>
              <a:off x="6836740" y="1550188"/>
              <a:ext cx="85725" cy="3842067"/>
            </a:xfrm>
            <a:custGeom>
              <a:avLst/>
              <a:gdLst/>
              <a:ahLst/>
              <a:cxnLst/>
              <a:rect l="l" t="t" r="r" b="b"/>
              <a:pathLst>
                <a:path w="85725" h="3842067">
                  <a:moveTo>
                    <a:pt x="85725" y="85725"/>
                  </a:moveTo>
                  <a:lnTo>
                    <a:pt x="57150" y="85725"/>
                  </a:lnTo>
                  <a:lnTo>
                    <a:pt x="57150" y="3842067"/>
                  </a:lnTo>
                  <a:lnTo>
                    <a:pt x="28575" y="3842067"/>
                  </a:lnTo>
                  <a:lnTo>
                    <a:pt x="28575" y="85725"/>
                  </a:lnTo>
                  <a:lnTo>
                    <a:pt x="0" y="85725"/>
                  </a:lnTo>
                  <a:lnTo>
                    <a:pt x="42863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711" name="VectorPath 711"/>
            <p:cNvSpPr/>
            <p:nvPr/>
          </p:nvSpPr>
          <p:spPr>
            <a:xfrm>
              <a:off x="7519582" y="1550188"/>
              <a:ext cx="85724" cy="3842067"/>
            </a:xfrm>
            <a:custGeom>
              <a:avLst/>
              <a:gdLst/>
              <a:ahLst/>
              <a:cxnLst/>
              <a:rect l="l" t="t" r="r" b="b"/>
              <a:pathLst>
                <a:path w="85724" h="3842067">
                  <a:moveTo>
                    <a:pt x="85724" y="85725"/>
                  </a:moveTo>
                  <a:lnTo>
                    <a:pt x="57150" y="85725"/>
                  </a:lnTo>
                  <a:lnTo>
                    <a:pt x="57150" y="3842067"/>
                  </a:lnTo>
                  <a:lnTo>
                    <a:pt x="28574" y="3842067"/>
                  </a:lnTo>
                  <a:lnTo>
                    <a:pt x="28574" y="85725"/>
                  </a:lnTo>
                  <a:lnTo>
                    <a:pt x="0" y="85725"/>
                  </a:lnTo>
                  <a:lnTo>
                    <a:pt x="42863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  <p:sp>
          <p:nvSpPr>
            <p:cNvPr id="712" name="VectorPath 712"/>
            <p:cNvSpPr/>
            <p:nvPr/>
          </p:nvSpPr>
          <p:spPr>
            <a:xfrm>
              <a:off x="8195133" y="1541577"/>
              <a:ext cx="85725" cy="3842067"/>
            </a:xfrm>
            <a:custGeom>
              <a:avLst/>
              <a:gdLst/>
              <a:ahLst/>
              <a:cxnLst/>
              <a:rect l="l" t="t" r="r" b="b"/>
              <a:pathLst>
                <a:path w="85725" h="3842067">
                  <a:moveTo>
                    <a:pt x="85725" y="85725"/>
                  </a:moveTo>
                  <a:lnTo>
                    <a:pt x="57150" y="85725"/>
                  </a:lnTo>
                  <a:lnTo>
                    <a:pt x="57150" y="3842067"/>
                  </a:lnTo>
                  <a:lnTo>
                    <a:pt x="28575" y="3842067"/>
                  </a:lnTo>
                  <a:lnTo>
                    <a:pt x="28575" y="85725"/>
                  </a:lnTo>
                  <a:lnTo>
                    <a:pt x="0" y="85725"/>
                  </a:lnTo>
                  <a:lnTo>
                    <a:pt x="42862" y="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</p:spPr>
        </p:sp>
      </p:grpSp>
      <p:sp>
        <p:nvSpPr>
          <p:cNvPr id="713" name="TextBox713"/>
          <p:cNvSpPr txBox="1"/>
          <p:nvPr/>
        </p:nvSpPr>
        <p:spPr>
          <a:xfrm>
            <a:off x="2086267" y="1424132"/>
            <a:ext cx="671639" cy="3047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空</a:t>
            </a:r>
            <a:r>
              <a:rPr lang="en-US" altLang="zh-CN" sz="17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间s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8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64465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  <a:p>
            <a:pPr marL="0" marR="0" indent="0" eaLnBrk="0">
              <a:lnSpc>
                <a:spcPct val="25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445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</a:t>
            </a:r>
          </a:p>
          <a:p>
            <a:pPr marL="0" marR="0" indent="0" eaLnBrk="0">
              <a:lnSpc>
                <a:spcPct val="24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67271" marR="0" indent="0" eaLnBrk="0">
              <a:lnSpc>
                <a:spcPct val="100000"/>
              </a:lnSpc>
            </a:pPr>
            <a:r>
              <a:rPr lang="en-US" altLang="zh-CN" sz="1750" kern="0" spc="-5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lang="en-US" altLang="zh-CN" sz="1750" kern="0" spc="-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  <a:p>
            <a:pPr marL="0" marR="0" indent="0" eaLnBrk="0">
              <a:lnSpc>
                <a:spcPct val="29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78231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714" name="TextBox714"/>
          <p:cNvSpPr txBox="1"/>
          <p:nvPr/>
        </p:nvSpPr>
        <p:spPr>
          <a:xfrm>
            <a:off x="6381458" y="1587343"/>
            <a:ext cx="152086" cy="2954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215"/>
              </a:lnSpc>
            </a:pPr>
            <a:r>
              <a:rPr lang="en-US" altLang="zh-CN" sz="1750" kern="0" spc="-15" baseline="0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25" kern="0" spc="0" baseline="-20290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15" name="TextBox715"/>
          <p:cNvSpPr txBox="1"/>
          <p:nvPr/>
        </p:nvSpPr>
        <p:spPr>
          <a:xfrm>
            <a:off x="6989509" y="1576345"/>
            <a:ext cx="825047" cy="30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793"/>
              </a:lnSpc>
            </a:pPr>
            <a:r>
              <a:rPr lang="en-US" altLang="zh-CN" sz="2625" kern="0" spc="155" baseline="13333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150" kern="0" spc="85" baseline="0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150" kern="0" spc="350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25" kern="0" spc="-25" baseline="9524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25" kern="0" spc="0" baseline="-5797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16" name="TextBox716"/>
          <p:cNvSpPr txBox="1"/>
          <p:nvPr/>
        </p:nvSpPr>
        <p:spPr>
          <a:xfrm>
            <a:off x="8332153" y="1592881"/>
            <a:ext cx="858917" cy="300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625" kern="0" spc="170" baseline="13333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150" kern="0" spc="100" baseline="0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150" kern="0" spc="374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25" kern="0" spc="-25" baseline="11429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25" kern="0" spc="0" baseline="-2899" noProof="0" dirty="0">
                <a:solidFill>
                  <a:srgbClr val="2975A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17" name="TextBox717"/>
          <p:cNvSpPr txBox="1"/>
          <p:nvPr/>
        </p:nvSpPr>
        <p:spPr>
          <a:xfrm>
            <a:off x="5787009" y="2178993"/>
            <a:ext cx="135222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1550" kern="0" spc="-1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500" kern="0" spc="0" baseline="-2000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18" name="TextBox718"/>
          <p:cNvSpPr txBox="1"/>
          <p:nvPr/>
        </p:nvSpPr>
        <p:spPr>
          <a:xfrm>
            <a:off x="6462357" y="2178993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19" name="TextBox719"/>
          <p:cNvSpPr txBox="1"/>
          <p:nvPr/>
        </p:nvSpPr>
        <p:spPr>
          <a:xfrm>
            <a:off x="7145325" y="2178993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20" name="TextBox720"/>
          <p:cNvSpPr txBox="1"/>
          <p:nvPr/>
        </p:nvSpPr>
        <p:spPr>
          <a:xfrm>
            <a:off x="7827035" y="2178993"/>
            <a:ext cx="153404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21" name="TextBox721"/>
          <p:cNvSpPr txBox="1"/>
          <p:nvPr/>
        </p:nvSpPr>
        <p:spPr>
          <a:xfrm>
            <a:off x="8511272" y="2178993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22" name="TextBox722"/>
          <p:cNvSpPr txBox="1"/>
          <p:nvPr/>
        </p:nvSpPr>
        <p:spPr>
          <a:xfrm>
            <a:off x="5104029" y="2861961"/>
            <a:ext cx="135222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1550" kern="0" spc="-1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500" kern="0" spc="0" baseline="-2000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3" name="TextBox723"/>
          <p:cNvSpPr txBox="1"/>
          <p:nvPr/>
        </p:nvSpPr>
        <p:spPr>
          <a:xfrm>
            <a:off x="5779389" y="2861961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24" name="TextBox724"/>
          <p:cNvSpPr txBox="1"/>
          <p:nvPr/>
        </p:nvSpPr>
        <p:spPr>
          <a:xfrm>
            <a:off x="6462357" y="2861961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25" name="TextBox725"/>
          <p:cNvSpPr txBox="1"/>
          <p:nvPr/>
        </p:nvSpPr>
        <p:spPr>
          <a:xfrm>
            <a:off x="7144055" y="2861961"/>
            <a:ext cx="153403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26" name="TextBox726"/>
          <p:cNvSpPr txBox="1"/>
          <p:nvPr/>
        </p:nvSpPr>
        <p:spPr>
          <a:xfrm>
            <a:off x="7828306" y="2861961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27" name="TextBox727"/>
          <p:cNvSpPr txBox="1"/>
          <p:nvPr/>
        </p:nvSpPr>
        <p:spPr>
          <a:xfrm>
            <a:off x="8511272" y="2861961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728" name="TextBox728"/>
          <p:cNvSpPr txBox="1"/>
          <p:nvPr/>
        </p:nvSpPr>
        <p:spPr>
          <a:xfrm>
            <a:off x="3738092" y="4227910"/>
            <a:ext cx="135222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1550" kern="0" spc="-1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500" kern="0" spc="0" baseline="-2000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9" name="TextBox729"/>
          <p:cNvSpPr txBox="1"/>
          <p:nvPr/>
        </p:nvSpPr>
        <p:spPr>
          <a:xfrm>
            <a:off x="4413441" y="3544942"/>
            <a:ext cx="150616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620" marR="0" indent="0" eaLnBrk="0">
              <a:lnSpc>
                <a:spcPct val="100735"/>
              </a:lnSpc>
            </a:pPr>
            <a:r>
              <a:rPr lang="en-US" altLang="zh-CN" sz="1550" kern="0" spc="-1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500" kern="0" spc="0" baseline="-2000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0" name="TextBox730"/>
          <p:cNvSpPr txBox="1"/>
          <p:nvPr/>
        </p:nvSpPr>
        <p:spPr>
          <a:xfrm>
            <a:off x="5096409" y="3544942"/>
            <a:ext cx="150616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31" name="TextBox731"/>
          <p:cNvSpPr txBox="1"/>
          <p:nvPr/>
        </p:nvSpPr>
        <p:spPr>
          <a:xfrm>
            <a:off x="5778119" y="3544942"/>
            <a:ext cx="153403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32" name="TextBox732"/>
          <p:cNvSpPr txBox="1"/>
          <p:nvPr/>
        </p:nvSpPr>
        <p:spPr>
          <a:xfrm>
            <a:off x="6461087" y="3544942"/>
            <a:ext cx="153403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27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33" name="TextBox733"/>
          <p:cNvSpPr txBox="1"/>
          <p:nvPr/>
        </p:nvSpPr>
        <p:spPr>
          <a:xfrm>
            <a:off x="7145325" y="3544942"/>
            <a:ext cx="150616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734" name="TextBox734"/>
          <p:cNvSpPr txBox="1"/>
          <p:nvPr/>
        </p:nvSpPr>
        <p:spPr>
          <a:xfrm>
            <a:off x="7828306" y="3544942"/>
            <a:ext cx="150616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735" name="TextBox735"/>
          <p:cNvSpPr txBox="1"/>
          <p:nvPr/>
        </p:nvSpPr>
        <p:spPr>
          <a:xfrm>
            <a:off x="8511272" y="3544942"/>
            <a:ext cx="150616" cy="944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736" name="TextBox736"/>
          <p:cNvSpPr txBox="1"/>
          <p:nvPr/>
        </p:nvSpPr>
        <p:spPr>
          <a:xfrm>
            <a:off x="2508758" y="4908457"/>
            <a:ext cx="137233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762"/>
              </a:lnSpc>
            </a:pPr>
            <a:r>
              <a:rPr lang="en-US" altLang="zh-CN" sz="1750" kern="0" spc="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50" kern="0" spc="1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750" kern="0" spc="175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25" kern="0" spc="215" baseline="8602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500" kern="0" spc="210" baseline="-1000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500" kern="0" spc="5970" baseline="-10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25" kern="0" spc="-25" baseline="8602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500" kern="0" spc="0" baseline="-1000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7" name="TextBox737"/>
          <p:cNvSpPr txBox="1"/>
          <p:nvPr/>
        </p:nvSpPr>
        <p:spPr>
          <a:xfrm>
            <a:off x="4413441" y="4910878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38" name="TextBox738"/>
          <p:cNvSpPr txBox="1"/>
          <p:nvPr/>
        </p:nvSpPr>
        <p:spPr>
          <a:xfrm>
            <a:off x="5095139" y="4910878"/>
            <a:ext cx="153403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39" name="TextBox739"/>
          <p:cNvSpPr txBox="1"/>
          <p:nvPr/>
        </p:nvSpPr>
        <p:spPr>
          <a:xfrm>
            <a:off x="5779389" y="4910878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40" name="TextBox740"/>
          <p:cNvSpPr txBox="1"/>
          <p:nvPr/>
        </p:nvSpPr>
        <p:spPr>
          <a:xfrm>
            <a:off x="6462357" y="4910878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741" name="TextBox741"/>
          <p:cNvSpPr txBox="1"/>
          <p:nvPr/>
        </p:nvSpPr>
        <p:spPr>
          <a:xfrm>
            <a:off x="7145325" y="4910878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742" name="TextBox742"/>
          <p:cNvSpPr txBox="1"/>
          <p:nvPr/>
        </p:nvSpPr>
        <p:spPr>
          <a:xfrm>
            <a:off x="7828306" y="4910878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743" name="TextBox743"/>
          <p:cNvSpPr txBox="1"/>
          <p:nvPr/>
        </p:nvSpPr>
        <p:spPr>
          <a:xfrm>
            <a:off x="8511272" y="4910878"/>
            <a:ext cx="150616" cy="261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35"/>
              </a:lnSpc>
            </a:pPr>
            <a:r>
              <a:rPr lang="en-US" altLang="zh-CN" sz="2325" kern="0" spc="-25" baseline="12903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000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744" name="TextBox744"/>
          <p:cNvSpPr txBox="1"/>
          <p:nvPr/>
        </p:nvSpPr>
        <p:spPr>
          <a:xfrm>
            <a:off x="2720023" y="5429306"/>
            <a:ext cx="6283313" cy="298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787"/>
              </a:lnSpc>
            </a:pPr>
            <a:r>
              <a:rPr lang="en-US" altLang="zh-CN" sz="2625" kern="0" spc="30" baseline="9524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2625" kern="0" spc="5640" baseline="9524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2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62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60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49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4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309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5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9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6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20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7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73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8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1750" kern="0" spc="260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9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</a:p>
        </p:txBody>
      </p:sp>
      <p:sp>
        <p:nvSpPr>
          <p:cNvPr id="745" name="TextBox745"/>
          <p:cNvSpPr txBox="1"/>
          <p:nvPr/>
        </p:nvSpPr>
        <p:spPr>
          <a:xfrm>
            <a:off x="9805404" y="5460878"/>
            <a:ext cx="55184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17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间t</a:t>
            </a:r>
          </a:p>
        </p:txBody>
      </p:sp>
      <p:sp>
        <p:nvSpPr>
          <p:cNvPr id="746" name="TextBox746"/>
          <p:cNvSpPr txBox="1"/>
          <p:nvPr/>
        </p:nvSpPr>
        <p:spPr>
          <a:xfrm>
            <a:off x="1850682" y="6112491"/>
            <a:ext cx="8593454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完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成n条指令的时间=完成第一条指令时间5T+(n-1)*</a:t>
            </a:r>
            <a:r>
              <a:rPr lang="en-US" altLang="zh-CN" sz="235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=(n+4)T</a:t>
            </a:r>
          </a:p>
        </p:txBody>
      </p:sp>
      <p:sp>
        <p:nvSpPr>
          <p:cNvPr id="747" name="VectorPath 747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748" name="10A130DE-8F76-474A-4C10-60B87D37A319"/>
          <p:cNvPicPr>
            <a:picLocks noChangeAspect="1"/>
          </p:cNvPicPr>
          <p:nvPr/>
        </p:nvPicPr>
        <p:blipFill>
          <a:blip r:embed="rId3" cstate="print">
            <a:extLst>
              <a:ext uri="{6305F592-948F-4FFB-5CEB-F51F60876FA2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749" name="VectorPath 74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750" name="7B030C3B-4B7A-46DB-EC0B-003A7283FEDC"/>
          <p:cNvPicPr>
            <a:picLocks noChangeAspect="1"/>
          </p:cNvPicPr>
          <p:nvPr/>
        </p:nvPicPr>
        <p:blipFill>
          <a:blip r:embed="rId4" cstate="print">
            <a:extLst>
              <a:ext uri="{623F2A6E-E4DA-4B8D-50C0-3AD57EEBFFA2}"/>
            </a:extLst>
          </a:blip>
          <a:srcRect/>
          <a:stretch>
            <a:fillRect/>
          </a:stretch>
        </p:blipFill>
        <p:spPr>
          <a:xfrm>
            <a:off x="566357" y="337007"/>
            <a:ext cx="2886075" cy="419100"/>
          </a:xfrm>
          <a:prstGeom prst="rect">
            <a:avLst/>
          </a:prstGeom>
        </p:spPr>
      </p:pic>
    </p:spTree>
    <p:extLst>
      <p:ext uri="{337826E4-BD17-40C8-4291-2977D55AE4E1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VectorPath 751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752" name="TextBox752"/>
          <p:cNvSpPr txBox="1"/>
          <p:nvPr/>
        </p:nvSpPr>
        <p:spPr>
          <a:xfrm>
            <a:off x="91440" y="337334"/>
            <a:ext cx="7823834" cy="3000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87820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理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想流水线</a:t>
            </a:r>
          </a:p>
          <a:p>
            <a:pPr marL="0" marR="0" indent="0" eaLnBrk="0">
              <a:lnSpc>
                <a:spcPct val="249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0" lvl="0" indent="-342900" eaLnBrk="0">
              <a:lnSpc>
                <a:spcPct val="106521"/>
              </a:lnSpc>
              <a:spcAft>
                <a:spcPts val="1723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适</a:t>
            </a:r>
            <a:r>
              <a:rPr lang="en-US" altLang="zh-CN" sz="23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用范围</a:t>
            </a:r>
          </a:p>
          <a:p>
            <a:pPr marL="812800" marR="0" lvl="1" indent="-355600" eaLnBrk="0">
              <a:lnSpc>
                <a:spcPct val="106521"/>
              </a:lnSpc>
              <a:spcAft>
                <a:spcPts val="222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</a:t>
            </a:r>
            <a:r>
              <a:rPr lang="en-US" altLang="zh-CN" sz="23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</a:t>
            </a: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不同与工业</a:t>
            </a:r>
            <a:r>
              <a:rPr lang="en-US" altLang="zh-CN" sz="23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自动化流水线</a:t>
            </a: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？</a:t>
            </a:r>
          </a:p>
          <a:p>
            <a:pPr marL="342900" marR="0" lvl="0" indent="-342900" eaLnBrk="0">
              <a:lnSpc>
                <a:spcPct val="106521"/>
              </a:lnSpc>
              <a:spcAft>
                <a:spcPts val="1723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理</a:t>
            </a:r>
            <a:r>
              <a:rPr lang="en-US" altLang="zh-CN" sz="23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想流水线特征</a:t>
            </a:r>
          </a:p>
          <a:p>
            <a:pPr marL="812800" marR="0" lvl="1" indent="-355600" eaLnBrk="0">
              <a:lnSpc>
                <a:spcPct val="10561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阶</a:t>
            </a: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段数相同：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所有加工对象均通过同样的工序（阶段）</a:t>
            </a:r>
          </a:p>
        </p:txBody>
      </p:sp>
      <p:sp>
        <p:nvSpPr>
          <p:cNvPr id="753" name="TextBox753"/>
          <p:cNvSpPr txBox="1"/>
          <p:nvPr/>
        </p:nvSpPr>
        <p:spPr>
          <a:xfrm>
            <a:off x="8770620" y="2987533"/>
            <a:ext cx="2644139" cy="350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00" b="1" u="sng" kern="0" spc="-15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</a:t>
            </a:r>
            <a:r>
              <a:rPr lang="en-US" altLang="zh-CN" sz="2300" b="1" u="sng" kern="0" spc="0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同指令</a:t>
            </a:r>
            <a:r>
              <a:rPr lang="en-US" altLang="zh-CN" sz="2300" b="1" u="sng" kern="0" spc="0" baseline="0" noProof="0" dirty="0">
                <a:solidFill>
                  <a:srgbClr val="2975A9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阶段数不同</a:t>
            </a:r>
          </a:p>
        </p:txBody>
      </p:sp>
      <p:pic>
        <p:nvPicPr>
          <p:cNvPr id="754" name="6940E306-94F9-4660-4D28-D87CEF3B43FF"/>
          <p:cNvPicPr>
            <a:picLocks noChangeAspect="1"/>
          </p:cNvPicPr>
          <p:nvPr/>
        </p:nvPicPr>
        <p:blipFill>
          <a:blip r:embed="rId2" cstate="print">
            <a:extLst>
              <a:ext uri="{807AE428-3B19-4B0F-005B-63A7961AE385}"/>
            </a:extLst>
          </a:blip>
          <a:srcRect/>
          <a:stretch>
            <a:fillRect/>
          </a:stretch>
        </p:blipFill>
        <p:spPr>
          <a:xfrm>
            <a:off x="6426709" y="0"/>
            <a:ext cx="5765292" cy="1417320"/>
          </a:xfrm>
          <a:prstGeom prst="rect">
            <a:avLst/>
          </a:prstGeom>
        </p:spPr>
      </p:pic>
      <p:sp>
        <p:nvSpPr>
          <p:cNvPr id="755" name="TextBox755"/>
          <p:cNvSpPr txBox="1"/>
          <p:nvPr/>
        </p:nvSpPr>
        <p:spPr>
          <a:xfrm>
            <a:off x="548640" y="3556745"/>
            <a:ext cx="11170920" cy="213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5600" marR="0" lvl="0" indent="-355600" eaLnBrk="0">
              <a:lnSpc>
                <a:spcPct val="106521"/>
              </a:lnSpc>
              <a:spcAft>
                <a:spcPts val="172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</a:t>
            </a: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时延相同：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各段传输延迟一致，不能有等待现象，取最慢的同步</a:t>
            </a:r>
            <a:r>
              <a:rPr lang="en-US" altLang="zh-CN" sz="2300" b="1" u="sng" kern="0" spc="0" baseline="0" noProof="0" dirty="0">
                <a:solidFill>
                  <a:srgbClr val="2975A9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取指，访存段最慢</a:t>
            </a:r>
          </a:p>
          <a:p>
            <a:pPr marL="355600" marR="0" lvl="0" indent="-355600" eaLnBrk="0">
              <a:lnSpc>
                <a:spcPct val="106521"/>
              </a:lnSpc>
              <a:spcAft>
                <a:spcPts val="172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无资源冲突：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不同阶段之间无共享资源，各段完全并发</a:t>
            </a:r>
            <a:r>
              <a:rPr lang="en-US" altLang="zh-CN" sz="230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b="1" u="sng" kern="0" spc="0" baseline="0" noProof="0" dirty="0">
                <a:solidFill>
                  <a:srgbClr val="2975A9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取指令、取数存在内存争用</a:t>
            </a:r>
          </a:p>
          <a:p>
            <a:pPr marL="0" marR="66040" lvl="0" indent="355600" eaLnBrk="0">
              <a:lnSpc>
                <a:spcPct val="13686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无段间互锁：</a:t>
            </a:r>
            <a:r>
              <a:rPr lang="en-US" altLang="zh-CN" sz="23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进入流水线的对象不受其他阶段的影响</a:t>
            </a:r>
            <a:r>
              <a:rPr lang="en-US" altLang="zh-CN" sz="2300" kern="0" spc="266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b="1" u="sng" kern="0" spc="1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多条指令间存在相关</a:t>
            </a:r>
            <a:r>
              <a:rPr lang="en-US" altLang="zh-CN" sz="2300" b="1" u="sng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和依赖</a:t>
            </a:r>
            <a:r>
              <a:rPr lang="en-US" altLang="zh-CN" sz="2300" b="1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30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300" kern="0" spc="0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300" b="1" kern="0" spc="0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</a:t>
            </a:r>
            <a:r>
              <a:rPr lang="en-US" altLang="zh-CN" sz="230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icroprocessor</a:t>
            </a:r>
            <a:r>
              <a:rPr lang="en-US" altLang="zh-CN" sz="2300" b="1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without</a:t>
            </a:r>
            <a:r>
              <a:rPr lang="en-US" altLang="zh-CN" sz="2300" b="1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b="1" kern="0" spc="0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230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nterlocked</a:t>
            </a:r>
            <a:r>
              <a:rPr lang="en-US" altLang="zh-CN" sz="2300" b="1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b="1" kern="0" spc="0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p</a:t>
            </a:r>
            <a:r>
              <a:rPr lang="en-US" altLang="zh-CN" sz="230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iped</a:t>
            </a:r>
            <a:r>
              <a:rPr lang="en-US" altLang="zh-CN" sz="2300" b="1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b="1" kern="0" spc="0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</a:t>
            </a:r>
            <a:r>
              <a:rPr lang="en-US" altLang="zh-CN" sz="230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tages（</a:t>
            </a:r>
            <a:r>
              <a:rPr lang="en-US" altLang="zh-CN" sz="2300" b="1" kern="0" spc="0" baseline="0" noProof="0" dirty="0">
                <a:solidFill>
                  <a:srgbClr val="005D9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MIPS</a:t>
            </a:r>
            <a:r>
              <a:rPr lang="en-US" altLang="zh-CN" sz="2300" b="1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</a:p>
        </p:txBody>
      </p:sp>
      <p:sp>
        <p:nvSpPr>
          <p:cNvPr id="756" name="VectorPath 756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757" name="6AA6A22D-1AB0-448F-4B22-F63ED84986D4"/>
          <p:cNvPicPr>
            <a:picLocks noChangeAspect="1"/>
          </p:cNvPicPr>
          <p:nvPr/>
        </p:nvPicPr>
        <p:blipFill>
          <a:blip r:embed="rId3" cstate="print">
            <a:extLst>
              <a:ext uri="{CE714C3A-882C-4A9E-1247-E6FF002B2FF4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</p:spTree>
    <p:extLst>
      <p:ext uri="{A9A1ADCE-CADE-4140-4A55-7A8BAE8F09F1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2365AA5C-C9B7-4748-AB0A-7637182E1EBC"/>
          <p:cNvPicPr>
            <a:picLocks noChangeAspect="1"/>
          </p:cNvPicPr>
          <p:nvPr/>
        </p:nvPicPr>
        <p:blipFill>
          <a:blip r:embed="rId2" cstate="print">
            <a:extLst>
              <a:ext uri="{17053B3C-0403-4E0B-37EF-91A4908BF94E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9" name="38E375F6-9BA4-49F9-8EA3-A39F103EC2DD"/>
          <p:cNvPicPr>
            <a:picLocks noChangeAspect="1"/>
          </p:cNvPicPr>
          <p:nvPr/>
        </p:nvPicPr>
        <p:blipFill>
          <a:blip r:embed="rId3" cstate="print">
            <a:extLst>
              <a:ext uri="{643EACBB-20DC-4371-A6EE-A8F0E89FF54A}"/>
            </a:extLst>
          </a:blip>
          <a:srcRect/>
          <a:stretch>
            <a:fillRect/>
          </a:stretch>
        </p:blipFill>
        <p:spPr>
          <a:xfrm>
            <a:off x="11293678" y="6128093"/>
            <a:ext cx="228600" cy="228600"/>
          </a:xfrm>
          <a:prstGeom prst="rect">
            <a:avLst/>
          </a:prstGeom>
        </p:spPr>
      </p:pic>
      <p:pic>
        <p:nvPicPr>
          <p:cNvPr id="760" name="39E36780-32F6-4B0F-BF87-13E7889FC091"/>
          <p:cNvPicPr>
            <a:picLocks noChangeAspect="1"/>
          </p:cNvPicPr>
          <p:nvPr/>
        </p:nvPicPr>
        <p:blipFill>
          <a:blip r:embed="rId4" cstate="print">
            <a:extLst>
              <a:ext uri="{DFD8D13A-6A26-4DF4-3315-0A1B0A2F59FC}"/>
            </a:extLst>
          </a:blip>
          <a:srcRect/>
          <a:stretch>
            <a:fillRect/>
          </a:stretch>
        </p:blipFill>
        <p:spPr>
          <a:xfrm>
            <a:off x="870306" y="2558263"/>
            <a:ext cx="5381625" cy="819150"/>
          </a:xfrm>
          <a:prstGeom prst="rect">
            <a:avLst/>
          </a:prstGeom>
        </p:spPr>
      </p:pic>
      <p:sp>
        <p:nvSpPr>
          <p:cNvPr id="761" name="TextBox761"/>
          <p:cNvSpPr txBox="1"/>
          <p:nvPr/>
        </p:nvSpPr>
        <p:spPr>
          <a:xfrm>
            <a:off x="857885" y="1760147"/>
            <a:ext cx="2233626" cy="48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32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three</a:t>
            </a:r>
          </a:p>
        </p:txBody>
      </p:sp>
      <p:sp>
        <p:nvSpPr>
          <p:cNvPr id="762" name="VectorPath 762"/>
          <p:cNvSpPr/>
          <p:nvPr/>
        </p:nvSpPr>
        <p:spPr>
          <a:xfrm>
            <a:off x="857758" y="4510532"/>
            <a:ext cx="576898" cy="19050"/>
          </a:xfrm>
          <a:custGeom>
            <a:avLst/>
            <a:gdLst/>
            <a:ahLst/>
            <a:cxnLst/>
            <a:rect l="l" t="t" r="r" b="b"/>
            <a:pathLst>
              <a:path w="576898" h="19050">
                <a:moveTo>
                  <a:pt x="0" y="0"/>
                </a:moveTo>
                <a:lnTo>
                  <a:pt x="576898" y="0"/>
                </a:lnTo>
                <a:lnTo>
                  <a:pt x="576898" y="19050"/>
                </a:lnTo>
                <a:lnTo>
                  <a:pt x="0" y="19050"/>
                </a:lnTo>
                <a:lnTo>
                  <a:pt x="0" y="0"/>
                </a:lnTo>
              </a:path>
            </a:pathLst>
          </a:custGeom>
          <a:solidFill>
            <a:srgbClr val="116CEE">
              <a:alpha val="100000"/>
            </a:srgbClr>
          </a:solidFill>
        </p:spPr>
      </p:sp>
    </p:spTree>
    <p:extLst>
      <p:ext uri="{CC60A831-4342-455C-10A4-C04E1B4174F6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extBox763"/>
          <p:cNvSpPr txBox="1"/>
          <p:nvPr/>
        </p:nvSpPr>
        <p:spPr>
          <a:xfrm>
            <a:off x="243205" y="231328"/>
            <a:ext cx="10240644" cy="2273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218"/>
              </a:lnSpc>
              <a:spcAft>
                <a:spcPts val="673"/>
              </a:spcAft>
            </a:pPr>
            <a:r>
              <a:rPr lang="en-US" altLang="zh-CN" sz="320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320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、吞吐率</a:t>
            </a:r>
          </a:p>
          <a:p>
            <a:pPr marL="1357630" marR="0" indent="-361950" eaLnBrk="0">
              <a:lnSpc>
                <a:spcPct val="144621"/>
              </a:lnSpc>
              <a:spcAft>
                <a:spcPts val="218"/>
              </a:spcAft>
            </a:pPr>
            <a:r>
              <a:rPr lang="en-US" altLang="zh-CN" sz="2750" kern="0" spc="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在单位时间内流水线所完成的任务数量或输出结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果的数量。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9933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任务数</a:t>
            </a:r>
          </a:p>
          <a:p>
            <a:pPr marL="1357630" marR="0" indent="0" eaLnBrk="0">
              <a:lnSpc>
                <a:spcPct val="100137"/>
              </a:lnSpc>
            </a:pPr>
            <a:r>
              <a:rPr lang="en-US" altLang="zh-CN" sz="2750" kern="0" spc="-15" baseline="0" noProof="0" dirty="0">
                <a:solidFill>
                  <a:srgbClr val="9933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700" kern="0" spc="0" baseline="-20370" noProof="0" dirty="0">
                <a:solidFill>
                  <a:srgbClr val="9933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处理完成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个任务所用的时间</a:t>
            </a:r>
          </a:p>
        </p:txBody>
      </p:sp>
      <p:sp>
        <p:nvSpPr>
          <p:cNvPr id="764" name="VectorPath 764"/>
          <p:cNvSpPr/>
          <p:nvPr/>
        </p:nvSpPr>
        <p:spPr>
          <a:xfrm>
            <a:off x="2261616" y="2942844"/>
            <a:ext cx="4575048" cy="1536192"/>
          </a:xfrm>
          <a:custGeom>
            <a:avLst/>
            <a:gdLst/>
            <a:ahLst/>
            <a:cxnLst/>
            <a:rect l="l" t="t" r="r" b="b"/>
            <a:pathLst>
              <a:path w="4575048" h="1536192">
                <a:moveTo>
                  <a:pt x="0" y="0"/>
                </a:moveTo>
                <a:lnTo>
                  <a:pt x="4575048" y="0"/>
                </a:lnTo>
                <a:lnTo>
                  <a:pt x="4575048" y="1536192"/>
                </a:lnTo>
                <a:lnTo>
                  <a:pt x="0" y="1536192"/>
                </a:lnTo>
                <a:lnTo>
                  <a:pt x="0" y="0"/>
                </a:lnTo>
              </a:path>
            </a:pathLst>
          </a:custGeom>
          <a:solidFill>
            <a:srgbClr val="F0F0F0">
              <a:alpha val="100000"/>
            </a:srgbClr>
          </a:solidFill>
        </p:spPr>
      </p:sp>
      <p:sp>
        <p:nvSpPr>
          <p:cNvPr id="765" name="TextBox765"/>
          <p:cNvSpPr txBox="1"/>
          <p:nvPr/>
        </p:nvSpPr>
        <p:spPr>
          <a:xfrm>
            <a:off x="2309063" y="3315027"/>
            <a:ext cx="618530" cy="624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00" i="1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10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766" name="TextBox766"/>
          <p:cNvSpPr txBox="1"/>
          <p:nvPr/>
        </p:nvSpPr>
        <p:spPr>
          <a:xfrm>
            <a:off x="3066860" y="2982986"/>
            <a:ext cx="3661240" cy="1451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27469" marR="0" lvl="0" indent="-427469" eaLnBrk="0">
              <a:lnSpc>
                <a:spcPct val="87147"/>
              </a:lnSpc>
              <a:buClr>
                <a:srgbClr val="000000"/>
              </a:buClr>
              <a:buFont typeface="Symbol" panose="18000000000000000000" charset="0"/>
              <a:buChar char=""/>
              <a:tabLst>
                <a:tab pos="3659334" algn="l"/>
              </a:tabLst>
            </a:pPr>
            <a:r>
              <a:rPr lang="en-US" altLang="zh-CN" sz="4100" u="sng" kern="0" spc="-2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100" i="1" u="sng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4100" i="1" kern="0" spc="47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150" kern="0" spc="5" baseline="-42276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6150" kern="0" spc="710" baseline="-4227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6150" u="sng" kern="0" spc="1655" baseline="-4227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100" u="sng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任务数</a:t>
            </a:r>
            <a:r>
              <a:rPr lang="en-US" altLang="zh-CN" sz="4100" u="sng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sz="4100" u="sng" kern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	</a:t>
            </a:r>
            <a:br>
              <a:rPr lang="en-US" altLang="zh-CN" sz="100" kern="0" dirty="0">
                <a:latin typeface="" charset="0"/>
                <a:ea typeface="" charset="0"/>
                <a:cs typeface="" charset="0"/>
              </a:rPr>
            </a:br>
            <a:r>
              <a:rPr lang="en-US" altLang="zh-CN" sz="410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600" i="1" kern="0" spc="0" baseline="-29167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i="1" kern="0" spc="-25" baseline="-29167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所用时间</a:t>
            </a:r>
          </a:p>
        </p:txBody>
      </p:sp>
      <p:sp>
        <p:nvSpPr>
          <p:cNvPr id="767" name="TextBox767"/>
          <p:cNvSpPr txBox="1"/>
          <p:nvPr/>
        </p:nvSpPr>
        <p:spPr>
          <a:xfrm>
            <a:off x="1600835" y="4970828"/>
            <a:ext cx="4971694" cy="428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272"/>
              </a:lnSpc>
            </a:pP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如</a:t>
            </a:r>
            <a:r>
              <a:rPr lang="en-US" altLang="zh-CN" sz="2750" kern="0" spc="40" baseline="0" noProof="0" dirty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10s</a:t>
            </a:r>
            <a:r>
              <a:rPr lang="en-US" altLang="zh-CN" sz="2750" kern="0" spc="4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完成</a:t>
            </a:r>
            <a:r>
              <a:rPr lang="en-US" altLang="zh-CN" sz="2750" kern="0" spc="40" baseline="0" noProof="0" dirty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10</a:t>
            </a:r>
            <a:r>
              <a:rPr lang="en-US" altLang="zh-CN" sz="2750" kern="0" spc="30" baseline="0" noProof="0" dirty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0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个任务</a:t>
            </a:r>
            <a:r>
              <a:rPr lang="en-US" altLang="zh-CN" sz="2750" kern="0" spc="258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吞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吐率?</a:t>
            </a:r>
          </a:p>
        </p:txBody>
      </p:sp>
    </p:spTree>
    <p:extLst>
      <p:ext uri="{18455279-F70F-491B-4233-011DC464D9F9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344EA219-8B98-42F4-9D15-4CE0EE45A590"/>
          <p:cNvPicPr>
            <a:picLocks noChangeAspect="1"/>
          </p:cNvPicPr>
          <p:nvPr/>
        </p:nvPicPr>
        <p:blipFill>
          <a:blip r:embed="rId2" cstate="print">
            <a:extLst>
              <a:ext uri="{97BDDF8A-1003-4FB9-A9E1-4B3B92AF56EE}"/>
            </a:extLst>
          </a:blip>
          <a:srcRect/>
          <a:stretch>
            <a:fillRect/>
          </a:stretch>
        </p:blipFill>
        <p:spPr>
          <a:xfrm>
            <a:off x="6298692" y="984504"/>
            <a:ext cx="5750052" cy="5219700"/>
          </a:xfrm>
          <a:prstGeom prst="rect">
            <a:avLst/>
          </a:prstGeom>
        </p:spPr>
      </p:pic>
      <p:sp>
        <p:nvSpPr>
          <p:cNvPr id="769" name="VectorPath 769"/>
          <p:cNvSpPr/>
          <p:nvPr/>
        </p:nvSpPr>
        <p:spPr>
          <a:xfrm>
            <a:off x="2023872" y="3429000"/>
            <a:ext cx="2471928" cy="918972"/>
          </a:xfrm>
          <a:custGeom>
            <a:avLst/>
            <a:gdLst/>
            <a:ahLst/>
            <a:cxnLst/>
            <a:rect l="l" t="t" r="r" b="b"/>
            <a:pathLst>
              <a:path w="2471928" h="918972">
                <a:moveTo>
                  <a:pt x="0" y="0"/>
                </a:moveTo>
                <a:lnTo>
                  <a:pt x="2471928" y="0"/>
                </a:lnTo>
                <a:lnTo>
                  <a:pt x="2471928" y="918972"/>
                </a:lnTo>
                <a:lnTo>
                  <a:pt x="0" y="918972"/>
                </a:lnTo>
                <a:lnTo>
                  <a:pt x="0" y="0"/>
                </a:lnTo>
              </a:path>
            </a:pathLst>
          </a:custGeom>
          <a:solidFill>
            <a:srgbClr val="F0F0F0">
              <a:alpha val="100000"/>
            </a:srgbClr>
          </a:solidFill>
        </p:spPr>
      </p:sp>
      <p:sp>
        <p:nvSpPr>
          <p:cNvPr id="770" name="VectorPath 770"/>
          <p:cNvSpPr/>
          <p:nvPr/>
        </p:nvSpPr>
        <p:spPr>
          <a:xfrm>
            <a:off x="2785993" y="3867538"/>
            <a:ext cx="1642275" cy="13906"/>
          </a:xfrm>
          <a:custGeom>
            <a:avLst/>
            <a:gdLst/>
            <a:ahLst/>
            <a:cxnLst/>
            <a:rect l="l" t="t" r="r" b="b"/>
            <a:pathLst>
              <a:path w="1642275" h="13906">
                <a:moveTo>
                  <a:pt x="6953" y="6953"/>
                </a:moveTo>
                <a:lnTo>
                  <a:pt x="1635322" y="6953"/>
                </a:lnTo>
              </a:path>
            </a:pathLst>
          </a:custGeom>
          <a:ln w="13907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771" name="TextBox771"/>
          <p:cNvSpPr txBox="1"/>
          <p:nvPr/>
        </p:nvSpPr>
        <p:spPr>
          <a:xfrm>
            <a:off x="2053412" y="3426696"/>
            <a:ext cx="2374856" cy="6067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104"/>
              </a:lnSpc>
            </a:pPr>
            <a:r>
              <a:rPr lang="en-US" altLang="zh-CN" sz="260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TP</a:t>
            </a:r>
            <a:r>
              <a:rPr lang="en-US" altLang="zh-CN" sz="2600" i="1" kern="0" spc="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2600" kern="0" spc="570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00" i="1" kern="0" spc="-25" baseline="4230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72" name="VectorPath 772"/>
          <p:cNvSpPr/>
          <p:nvPr/>
        </p:nvSpPr>
        <p:spPr>
          <a:xfrm>
            <a:off x="1342644" y="5172456"/>
            <a:ext cx="4392168" cy="1016508"/>
          </a:xfrm>
          <a:custGeom>
            <a:avLst/>
            <a:gdLst/>
            <a:ahLst/>
            <a:cxnLst/>
            <a:rect l="l" t="t" r="r" b="b"/>
            <a:pathLst>
              <a:path w="4392168" h="1016508">
                <a:moveTo>
                  <a:pt x="0" y="0"/>
                </a:moveTo>
                <a:lnTo>
                  <a:pt x="4392168" y="0"/>
                </a:lnTo>
                <a:lnTo>
                  <a:pt x="4392168" y="1016508"/>
                </a:lnTo>
                <a:lnTo>
                  <a:pt x="0" y="1016508"/>
                </a:lnTo>
                <a:lnTo>
                  <a:pt x="0" y="0"/>
                </a:lnTo>
              </a:path>
            </a:pathLst>
          </a:custGeom>
          <a:solidFill>
            <a:srgbClr val="F0F0F0">
              <a:alpha val="100000"/>
            </a:srgbClr>
          </a:solidFill>
        </p:spPr>
      </p:sp>
      <p:sp>
        <p:nvSpPr>
          <p:cNvPr id="773" name="TextBox773"/>
          <p:cNvSpPr txBox="1"/>
          <p:nvPr/>
        </p:nvSpPr>
        <p:spPr>
          <a:xfrm>
            <a:off x="3153715" y="5568501"/>
            <a:ext cx="1398633" cy="578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9373" marR="0" lvl="0" indent="-1279373" eaLnBrk="0">
              <a:lnSpc>
                <a:spcPct val="100000"/>
              </a:lnSpc>
              <a:buClr>
                <a:srgbClr val="000000"/>
              </a:buClr>
              <a:buFont typeface="Symbol" panose="18000000000000000000" charset="0"/>
              <a:buChar char=""/>
            </a:pPr>
            <a:r>
              <a:rPr lang="en-US" altLang="zh-CN" sz="3800" kern="0" spc="-34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</a:t>
            </a:r>
          </a:p>
        </p:txBody>
      </p:sp>
      <p:sp>
        <p:nvSpPr>
          <p:cNvPr id="774" name="TextBox774"/>
          <p:cNvSpPr txBox="1"/>
          <p:nvPr/>
        </p:nvSpPr>
        <p:spPr>
          <a:xfrm>
            <a:off x="128270" y="364195"/>
            <a:ext cx="6720841" cy="4784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eaLnBrk="0">
              <a:lnSpc>
                <a:spcPct val="116136"/>
              </a:lnSpc>
              <a:buClr>
                <a:srgbClr val="000000"/>
              </a:buClr>
              <a:buFont typeface="Wingdings" panose="02000000000000000000" charset="0"/>
              <a:buChar char="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水线完成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n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个连续任务所需要的总时间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为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：（假设一条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k</a:t>
            </a:r>
            <a:r>
              <a:rPr lang="en-US" altLang="zh-CN" sz="2750" kern="0" spc="0" baseline="0" noProof="0" dirty="0">
                <a:solidFill>
                  <a:srgbClr val="080808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线性流水线）</a:t>
            </a:r>
          </a:p>
          <a:p>
            <a:pPr marL="0" marR="0" indent="0" eaLnBrk="0">
              <a:lnSpc>
                <a:spcPct val="21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55600" marR="0" indent="0" eaLnBrk="0">
              <a:lnSpc>
                <a:spcPct val="92121"/>
              </a:lnSpc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完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成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N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个任务需要的时间</a:t>
            </a:r>
          </a:p>
          <a:p>
            <a:pPr marL="0" marR="0" indent="0" eaLnBrk="0">
              <a:lnSpc>
                <a:spcPct val="89148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T</a:t>
            </a:r>
            <a:r>
              <a:rPr lang="en-US" altLang="zh-CN" sz="2700" kern="0" spc="0" baseline="-2037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k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＝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kΔt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＋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(n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－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1)Δt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＝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(k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＋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n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－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1)Δt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lvl="0" indent="-457200" eaLnBrk="0">
              <a:lnSpc>
                <a:spcPct val="100000"/>
              </a:lnSpc>
              <a:buClr>
                <a:srgbClr val="000000"/>
              </a:buClr>
              <a:buFont typeface="Wingdings" panose="02000000000000000000" charset="0"/>
              <a:buChar char=""/>
            </a:pPr>
            <a:r>
              <a:rPr lang="en-US" altLang="zh-CN" sz="2750" kern="0" spc="-15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水线的实际吞吐率</a:t>
            </a:r>
          </a:p>
          <a:p>
            <a:pPr marL="0" marR="0" indent="0" eaLnBrk="0">
              <a:lnSpc>
                <a:spcPct val="4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682037" marR="0" indent="0" eaLnBrk="0">
              <a:lnSpc>
                <a:spcPct val="100801"/>
              </a:lnSpc>
            </a:pPr>
            <a:r>
              <a:rPr lang="en-US" altLang="zh-CN" sz="26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i="1" kern="0" spc="-7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</a:t>
            </a:r>
            <a:r>
              <a:rPr lang="en-US" altLang="zh-CN" sz="2600" kern="0" spc="-7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i="1" kern="0" spc="-7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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</a:t>
            </a:r>
            <a:r>
              <a:rPr lang="en-US" altLang="zh-CN" sz="260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</a:p>
          <a:p>
            <a:pPr marL="0" marR="0" indent="0" eaLnBrk="0">
              <a:lnSpc>
                <a:spcPct val="285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49020" marR="0" lvl="0" indent="-457200" eaLnBrk="0">
              <a:lnSpc>
                <a:spcPct val="100000"/>
              </a:lnSpc>
              <a:buClr>
                <a:srgbClr val="000000"/>
              </a:buClr>
              <a:buFont typeface="Wingdings" panose="02000000000000000000" charset="0"/>
              <a:buChar char=""/>
            </a:pPr>
            <a:r>
              <a:rPr lang="en-US" altLang="zh-CN" sz="2750" kern="0" spc="-15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最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大吞吐率</a:t>
            </a:r>
          </a:p>
        </p:txBody>
      </p:sp>
      <p:sp>
        <p:nvSpPr>
          <p:cNvPr id="775" name="TextBox775"/>
          <p:cNvSpPr txBox="1"/>
          <p:nvPr/>
        </p:nvSpPr>
        <p:spPr>
          <a:xfrm>
            <a:off x="2556536" y="5768284"/>
            <a:ext cx="521545" cy="2765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925"/>
              </a:lnSpc>
            </a:pPr>
            <a:r>
              <a:rPr lang="en-US" altLang="zh-CN" sz="1800" i="1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</a:t>
            </a:r>
          </a:p>
        </p:txBody>
      </p:sp>
      <p:sp>
        <p:nvSpPr>
          <p:cNvPr id="776" name="TextBox776"/>
          <p:cNvSpPr txBox="1"/>
          <p:nvPr/>
        </p:nvSpPr>
        <p:spPr>
          <a:xfrm>
            <a:off x="3925024" y="5182719"/>
            <a:ext cx="1626375" cy="434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85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50" i="1" kern="0" spc="923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7" name="VectorPath 777"/>
          <p:cNvSpPr/>
          <p:nvPr/>
        </p:nvSpPr>
        <p:spPr>
          <a:xfrm>
            <a:off x="3125032" y="5664308"/>
            <a:ext cx="1774127" cy="16396"/>
          </a:xfrm>
          <a:custGeom>
            <a:avLst/>
            <a:gdLst/>
            <a:ahLst/>
            <a:cxnLst/>
            <a:rect l="l" t="t" r="r" b="b"/>
            <a:pathLst>
              <a:path w="1774127" h="16396">
                <a:moveTo>
                  <a:pt x="8198" y="8198"/>
                </a:moveTo>
                <a:lnTo>
                  <a:pt x="1765929" y="8198"/>
                </a:lnTo>
              </a:path>
            </a:pathLst>
          </a:custGeom>
          <a:ln w="1639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778" name="TextBox778"/>
          <p:cNvSpPr txBox="1"/>
          <p:nvPr/>
        </p:nvSpPr>
        <p:spPr>
          <a:xfrm>
            <a:off x="1380604" y="5407469"/>
            <a:ext cx="4281672" cy="498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771"/>
              </a:lnSpc>
              <a:tabLst>
                <a:tab pos="4279767" algn="l"/>
              </a:tabLst>
            </a:pPr>
            <a:r>
              <a:rPr lang="en-US" altLang="zh-CN" sz="2850" i="1" kern="0" spc="1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50" i="1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700" kern="0" spc="5" baseline="-2592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700" kern="0" spc="0" baseline="-2592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700" kern="0" spc="125" baseline="-25926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2850" kern="0" spc="8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lim</a:t>
            </a:r>
            <a:r>
              <a:rPr lang="en-US" altLang="zh-CN" sz="2850" kern="0" spc="144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2850" kern="0" spc="-20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28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79" name="TextBox779"/>
          <p:cNvSpPr txBox="1"/>
          <p:nvPr/>
        </p:nvSpPr>
        <p:spPr>
          <a:xfrm>
            <a:off x="3265361" y="5690323"/>
            <a:ext cx="2357318" cy="437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877"/>
              </a:lnSpc>
            </a:pPr>
            <a:r>
              <a:rPr lang="en-US" altLang="zh-CN" sz="285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50" i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</a:t>
            </a:r>
            <a:r>
              <a:rPr lang="en-US" altLang="zh-CN" sz="28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85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50" i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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</a:t>
            </a:r>
            <a:r>
              <a:rPr lang="en-US" altLang="zh-CN" sz="285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50" i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</a:t>
            </a:r>
            <a:r>
              <a:rPr lang="en-US" altLang="zh-CN" sz="2850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</a:p>
        </p:txBody>
      </p:sp>
    </p:spTree>
    <p:extLst>
      <p:ext uri="{84E4B713-8A85-4E32-6611-F28FD4835CBA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VectorPath 780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781" name="TextBox781"/>
          <p:cNvSpPr txBox="1"/>
          <p:nvPr/>
        </p:nvSpPr>
        <p:spPr>
          <a:xfrm>
            <a:off x="1037946" y="2799436"/>
            <a:ext cx="9445550" cy="806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873"/>
              </a:lnSpc>
              <a:tabLst>
                <a:tab pos="9443644" algn="l"/>
              </a:tabLst>
            </a:pPr>
            <a:r>
              <a:rPr lang="en-US" altLang="zh-CN" sz="5250" i="1" kern="0" spc="22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5250" i="1" kern="0" spc="22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5250" kern="0" spc="210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5250" kern="0" spc="-70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2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52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82" name="TextBox782"/>
          <p:cNvSpPr txBox="1"/>
          <p:nvPr/>
        </p:nvSpPr>
        <p:spPr>
          <a:xfrm>
            <a:off x="3970414" y="3697555"/>
            <a:ext cx="3125266" cy="806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873"/>
              </a:lnSpc>
            </a:pPr>
            <a:r>
              <a:rPr lang="en-US" altLang="zh-CN" sz="5250" kern="0" spc="115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</a:t>
            </a:r>
            <a:r>
              <a:rPr lang="en-US" altLang="zh-CN" sz="5250" kern="0" spc="1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5250" i="1" kern="0" spc="1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5250" kern="0" spc="115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</a:t>
            </a:r>
            <a:r>
              <a:rPr lang="en-US" altLang="zh-CN" sz="5250" kern="0" spc="1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1)m</a:t>
            </a:r>
            <a:r>
              <a:rPr lang="en-US" altLang="zh-CN" sz="5250" kern="0" spc="11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5250" kern="0" spc="10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</a:p>
        </p:txBody>
      </p:sp>
      <p:pic>
        <p:nvPicPr>
          <p:cNvPr id="783" name="7CEA71CB-BC3E-4E06-442E-3A64FF9CA6E1"/>
          <p:cNvPicPr>
            <a:picLocks noChangeAspect="1"/>
          </p:cNvPicPr>
          <p:nvPr/>
        </p:nvPicPr>
        <p:blipFill>
          <a:blip r:embed="rId2" cstate="print">
            <a:extLst>
              <a:ext uri="{4BE1CF5E-8869-4322-B97A-AE200029B763}"/>
            </a:extLst>
          </a:blip>
          <a:srcRect/>
          <a:stretch>
            <a:fillRect/>
          </a:stretch>
        </p:blipFill>
        <p:spPr>
          <a:xfrm>
            <a:off x="7093966" y="3676765"/>
            <a:ext cx="581025" cy="885825"/>
          </a:xfrm>
          <a:prstGeom prst="rect">
            <a:avLst/>
          </a:prstGeom>
        </p:spPr>
      </p:pic>
      <p:sp>
        <p:nvSpPr>
          <p:cNvPr id="784" name="TextBox784"/>
          <p:cNvSpPr txBox="1"/>
          <p:nvPr/>
        </p:nvSpPr>
        <p:spPr>
          <a:xfrm>
            <a:off x="0" y="587690"/>
            <a:ext cx="12192000" cy="449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56285" marR="0" indent="0" eaLnBrk="0">
              <a:lnSpc>
                <a:spcPct val="101212"/>
              </a:lnSpc>
              <a:spcAft>
                <a:spcPts val="1542"/>
              </a:spcAft>
            </a:pPr>
            <a:r>
              <a:rPr lang="en-US" altLang="zh-CN" sz="2350" kern="0" spc="3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lang="en-US" altLang="zh-CN" sz="2350" kern="0" spc="802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水线存在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“瓶颈”流水段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时，</a:t>
            </a:r>
          </a:p>
          <a:p>
            <a:pPr marL="1099185" marR="0" lvl="0" indent="-342900" eaLnBrk="0">
              <a:lnSpc>
                <a:spcPct val="105606"/>
              </a:lnSpc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连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续输入n个任务的一条k段线性流水线的实际吞吐率为：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5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279121" marR="0" indent="0" eaLnBrk="0">
              <a:lnSpc>
                <a:spcPct val="99444"/>
              </a:lnSpc>
              <a:spcAft>
                <a:spcPts val="2461"/>
              </a:spcAft>
            </a:pPr>
            <a:r>
              <a:rPr lang="en-US" altLang="zh-CN" sz="5250" i="1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</a:p>
          <a:p>
            <a:pPr marL="2419693" marR="0" indent="0" eaLnBrk="0">
              <a:lnSpc>
                <a:spcPct val="95461"/>
              </a:lnSpc>
            </a:pPr>
            <a:r>
              <a:rPr lang="en-US" altLang="zh-CN" sz="11850" kern="0" spc="1455" baseline="-7034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</a:t>
            </a:r>
            <a:r>
              <a:rPr lang="en-US" altLang="zh-CN" sz="7875" kern="0" spc="-135" baseline="18446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</a:t>
            </a:r>
            <a:r>
              <a:rPr lang="en-US" altLang="zh-CN" sz="7875" i="1" kern="0" spc="-40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575" i="1" kern="0" spc="-265" baseline="79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4575" i="1" kern="0" spc="43875" baseline="796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875" i="1" kern="0" spc="165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575" kern="0" spc="-585" baseline="79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7875" kern="0" spc="185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7875" kern="0" spc="185" baseline="18446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</a:t>
            </a:r>
            <a:r>
              <a:rPr lang="en-US" altLang="zh-CN" sz="7875" i="1" kern="0" spc="185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575" kern="0" spc="-115" baseline="79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7875" kern="0" spc="95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7875" kern="0" spc="75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..</a:t>
            </a:r>
            <a:r>
              <a:rPr lang="en-US" altLang="zh-CN" sz="7875" kern="0" spc="-750" baseline="18446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</a:t>
            </a:r>
            <a:r>
              <a:rPr lang="en-US" altLang="zh-CN" sz="7875" i="1" kern="0" spc="-340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575" i="1" kern="0" spc="95" baseline="79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7875" kern="0" spc="-25" baseline="1844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indent="0" eaLnBrk="0">
              <a:lnSpc>
                <a:spcPct val="28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785" name="TextBox785"/>
          <p:cNvSpPr txBox="1"/>
          <p:nvPr/>
        </p:nvSpPr>
        <p:spPr>
          <a:xfrm>
            <a:off x="2651824" y="3293827"/>
            <a:ext cx="191580" cy="464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050" i="1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86" name="VectorPath 786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787" name="CCDE61A7-2E8B-4B41-4A88-F1F3F23EC50D"/>
          <p:cNvPicPr>
            <a:picLocks noChangeAspect="1"/>
          </p:cNvPicPr>
          <p:nvPr/>
        </p:nvPicPr>
        <p:blipFill>
          <a:blip r:embed="rId3" cstate="print">
            <a:extLst>
              <a:ext uri="{F30AF44D-8DC2-41B3-699A-640928A9FADF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788" name="TextBox788"/>
          <p:cNvSpPr txBox="1"/>
          <p:nvPr/>
        </p:nvSpPr>
        <p:spPr>
          <a:xfrm>
            <a:off x="2514435" y="4615059"/>
            <a:ext cx="497916" cy="468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819"/>
              </a:lnSpc>
            </a:pPr>
            <a:r>
              <a:rPr lang="en-US" altLang="zh-CN" sz="3050" i="1" kern="0" spc="-4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50" kern="0" spc="-65" baseline="0" noProof="0" dirty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3050" kern="0" spc="-5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8DD01717-2E3C-4FA5-F269-1CE7BD14AB14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ectorPath 18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19" name="3DED9B94-890E-45B2-068A-ECC23F16B0EA"/>
          <p:cNvPicPr>
            <a:picLocks noChangeAspect="1"/>
          </p:cNvPicPr>
          <p:nvPr/>
        </p:nvPicPr>
        <p:blipFill>
          <a:blip r:embed="rId2" cstate="print">
            <a:extLst>
              <a:ext uri="{D5B1418F-C0FA-4EFE-9272-CF6AF4602C45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20" name="VectorPath 20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21" name="40EEC9BB-CBC5-43E5-40F8-ECD40015CB1C"/>
          <p:cNvPicPr>
            <a:picLocks noChangeAspect="1"/>
          </p:cNvPicPr>
          <p:nvPr/>
        </p:nvPicPr>
        <p:blipFill>
          <a:blip r:embed="rId3" cstate="print">
            <a:extLst>
              <a:ext uri="{3D290975-0290-4A27-786A-86CF8712E5BF}"/>
            </a:extLst>
          </a:blip>
          <a:srcRect/>
          <a:stretch>
            <a:fillRect/>
          </a:stretch>
        </p:blipFill>
        <p:spPr>
          <a:xfrm>
            <a:off x="487680" y="1013460"/>
            <a:ext cx="11151108" cy="5273040"/>
          </a:xfrm>
          <a:prstGeom prst="rect">
            <a:avLst/>
          </a:prstGeom>
        </p:spPr>
      </p:pic>
      <p:sp>
        <p:nvSpPr>
          <p:cNvPr id="22" name="TextBox22"/>
          <p:cNvSpPr txBox="1"/>
          <p:nvPr/>
        </p:nvSpPr>
        <p:spPr>
          <a:xfrm>
            <a:off x="0" y="430235"/>
            <a:ext cx="12192000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7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23" name="TextBox23"/>
          <p:cNvSpPr txBox="1"/>
          <p:nvPr/>
        </p:nvSpPr>
        <p:spPr>
          <a:xfrm>
            <a:off x="3878580" y="430235"/>
            <a:ext cx="37331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一、</a:t>
            </a:r>
            <a:r>
              <a:rPr lang="en-US" altLang="zh-CN" sz="4125" kern="0" spc="375" baseline="6555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4125" kern="0" spc="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流水线的基本概念</a:t>
            </a:r>
          </a:p>
        </p:txBody>
      </p:sp>
    </p:spTree>
    <p:extLst>
      <p:ext uri="{0CD56CF6-A632-433B-946D-8D0A8B3444C6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D5A331A1-ED2F-428E-5681-F58FB08CBDD5"/>
          <p:cNvPicPr>
            <a:picLocks noChangeAspect="1"/>
          </p:cNvPicPr>
          <p:nvPr/>
        </p:nvPicPr>
        <p:blipFill>
          <a:blip r:embed="rId2" cstate="print">
            <a:extLst>
              <a:ext uri="{C8942AD7-EB2B-4810-49BA-4FE8741B9574}"/>
            </a:extLst>
          </a:blip>
          <a:srcRect/>
          <a:stretch>
            <a:fillRect/>
          </a:stretch>
        </p:blipFill>
        <p:spPr>
          <a:xfrm>
            <a:off x="2935224" y="1819656"/>
            <a:ext cx="5231892" cy="469392"/>
          </a:xfrm>
          <a:prstGeom prst="rect">
            <a:avLst/>
          </a:prstGeom>
        </p:spPr>
      </p:pic>
      <p:sp>
        <p:nvSpPr>
          <p:cNvPr id="790" name="VectorPath 790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791" name="TextBox791"/>
          <p:cNvSpPr txBox="1"/>
          <p:nvPr/>
        </p:nvSpPr>
        <p:spPr>
          <a:xfrm>
            <a:off x="944245" y="4203749"/>
            <a:ext cx="2814157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0" baseline="10445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实际吞吐率TP=</a:t>
            </a:r>
            <a:r>
              <a:rPr lang="en-US" altLang="zh-CN" sz="4125" kern="0" spc="560" baseline="10445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4125" kern="0" spc="0" baseline="10445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5/</a:t>
            </a:r>
          </a:p>
        </p:txBody>
      </p:sp>
      <p:sp>
        <p:nvSpPr>
          <p:cNvPr id="792" name="VectorPath 792"/>
          <p:cNvSpPr/>
          <p:nvPr/>
        </p:nvSpPr>
        <p:spPr>
          <a:xfrm>
            <a:off x="3749675" y="4204259"/>
            <a:ext cx="2957830" cy="393700"/>
          </a:xfrm>
          <a:custGeom>
            <a:avLst/>
            <a:gdLst/>
            <a:ahLst/>
            <a:cxnLst/>
            <a:rect l="l" t="t" r="r" b="b"/>
            <a:pathLst>
              <a:path w="2957830" h="393700">
                <a:moveTo>
                  <a:pt x="0" y="0"/>
                </a:moveTo>
                <a:lnTo>
                  <a:pt x="2957830" y="0"/>
                </a:lnTo>
                <a:lnTo>
                  <a:pt x="2957830" y="393700"/>
                </a:lnTo>
                <a:lnTo>
                  <a:pt x="0" y="393700"/>
                </a:lnTo>
                <a:lnTo>
                  <a:pt x="0" y="0"/>
                </a:lnTo>
              </a:path>
            </a:pathLst>
          </a:custGeom>
          <a:solidFill>
            <a:srgbClr val="00FFFF">
              <a:alpha val="100000"/>
            </a:srgbClr>
          </a:solidFill>
        </p:spPr>
      </p:sp>
      <p:sp>
        <p:nvSpPr>
          <p:cNvPr id="793" name="TextBox793"/>
          <p:cNvSpPr txBox="1"/>
          <p:nvPr/>
        </p:nvSpPr>
        <p:spPr>
          <a:xfrm>
            <a:off x="3759200" y="4203749"/>
            <a:ext cx="2947692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35" baseline="10445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[(10+10+20+40)</a:t>
            </a:r>
            <a:r>
              <a:rPr lang="en-US" altLang="zh-CN" sz="4125" kern="0" spc="30" baseline="10445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+</a:t>
            </a:r>
            <a:r>
              <a:rPr lang="en-US" altLang="zh-CN" sz="4125" kern="0" spc="15" baseline="10445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</a:t>
            </a:r>
          </a:p>
        </p:txBody>
      </p:sp>
      <p:sp>
        <p:nvSpPr>
          <p:cNvPr id="794" name="VectorPath 794"/>
          <p:cNvSpPr/>
          <p:nvPr/>
        </p:nvSpPr>
        <p:spPr>
          <a:xfrm>
            <a:off x="6697981" y="4204259"/>
            <a:ext cx="247015" cy="393700"/>
          </a:xfrm>
          <a:custGeom>
            <a:avLst/>
            <a:gdLst/>
            <a:ahLst/>
            <a:cxnLst/>
            <a:rect l="l" t="t" r="r" b="b"/>
            <a:pathLst>
              <a:path w="247015" h="393700">
                <a:moveTo>
                  <a:pt x="0" y="0"/>
                </a:moveTo>
                <a:lnTo>
                  <a:pt x="247015" y="0"/>
                </a:lnTo>
                <a:lnTo>
                  <a:pt x="247015" y="393700"/>
                </a:lnTo>
                <a:lnTo>
                  <a:pt x="0" y="393700"/>
                </a:lnTo>
                <a:lnTo>
                  <a:pt x="0" y="0"/>
                </a:lnTo>
              </a:path>
            </a:pathLst>
          </a:custGeom>
          <a:solidFill>
            <a:srgbClr val="00FFFF">
              <a:alpha val="100000"/>
            </a:srgbClr>
          </a:solidFill>
        </p:spPr>
      </p:sp>
      <p:sp>
        <p:nvSpPr>
          <p:cNvPr id="795" name="TextBox795"/>
          <p:cNvSpPr txBox="1"/>
          <p:nvPr/>
        </p:nvSpPr>
        <p:spPr>
          <a:xfrm>
            <a:off x="0" y="124302"/>
            <a:ext cx="12192000" cy="5138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79730" marR="0" indent="0" eaLnBrk="0">
              <a:lnSpc>
                <a:spcPct val="106969"/>
              </a:lnSpc>
              <a:spcAft>
                <a:spcPts val="1542"/>
              </a:spcAft>
            </a:pPr>
            <a:r>
              <a:rPr lang="en-US" altLang="zh-CN" sz="2750" kern="0" spc="0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lang="en-US" altLang="zh-CN" sz="27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例：有一指令流水线连接图和各段时间消耗如图所示，</a:t>
            </a:r>
          </a:p>
          <a:p>
            <a:pPr marL="722630" marR="911226" lvl="0" indent="-342900" eaLnBrk="0">
              <a:lnSpc>
                <a:spcPct val="113863"/>
              </a:lnSpc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问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该计算机的</a:t>
            </a:r>
            <a:r>
              <a:rPr lang="en-US" altLang="zh-CN" sz="27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CPU时钟至少是多少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？完成5个任务的吞吐率是多少？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最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大吞吐率是多少？</a:t>
            </a:r>
          </a:p>
          <a:p>
            <a:pPr marL="0" marR="0" indent="0" eaLnBrk="0">
              <a:lnSpc>
                <a:spcPct val="40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644900" marR="0" indent="0" eaLnBrk="0">
              <a:lnSpc>
                <a:spcPct val="99090"/>
              </a:lnSpc>
              <a:spcAft>
                <a:spcPts val="1372"/>
              </a:spcAft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10ns</a:t>
            </a:r>
            <a:r>
              <a:rPr lang="en-US" altLang="zh-CN" sz="27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10ns</a:t>
            </a:r>
            <a:r>
              <a:rPr lang="en-US" altLang="zh-CN" sz="27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20ns</a:t>
            </a:r>
            <a:r>
              <a:rPr lang="en-US" altLang="zh-CN" sz="275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40ns</a:t>
            </a:r>
          </a:p>
          <a:p>
            <a:pPr marL="944245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计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算机的CPU时钟周期应当以最长的功能段执行时间为准，</a:t>
            </a:r>
          </a:p>
          <a:p>
            <a:pPr marL="0" marR="0" indent="0" eaLnBrk="0">
              <a:lnSpc>
                <a:spcPct val="14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17881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CPU时钟至少为40ns。</a:t>
            </a:r>
          </a:p>
          <a:p>
            <a:pPr marL="0" marR="0" indent="0" eaLnBrk="0">
              <a:lnSpc>
                <a:spcPct val="14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6707505" eaLnBrk="0">
              <a:lnSpc>
                <a:spcPct val="126363"/>
              </a:lnSpc>
            </a:pPr>
            <a:r>
              <a:rPr lang="en-US" altLang="zh-CN" sz="2750" kern="0" spc="107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×</a:t>
            </a:r>
            <a:r>
              <a:rPr lang="en-US" altLang="zh-CN" sz="2750" kern="0" spc="107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0.02条指令/ns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br>
              <a:rPr lang="en-US" altLang="zh-CN" sz="27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27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96" name="VectorPath 796"/>
          <p:cNvSpPr/>
          <p:nvPr/>
        </p:nvSpPr>
        <p:spPr>
          <a:xfrm>
            <a:off x="6935470" y="4204259"/>
            <a:ext cx="488315" cy="393700"/>
          </a:xfrm>
          <a:custGeom>
            <a:avLst/>
            <a:gdLst/>
            <a:ahLst/>
            <a:cxnLst/>
            <a:rect l="l" t="t" r="r" b="b"/>
            <a:pathLst>
              <a:path w="488315" h="393700">
                <a:moveTo>
                  <a:pt x="0" y="0"/>
                </a:moveTo>
                <a:lnTo>
                  <a:pt x="488315" y="0"/>
                </a:lnTo>
                <a:lnTo>
                  <a:pt x="488315" y="393700"/>
                </a:lnTo>
                <a:lnTo>
                  <a:pt x="0" y="393700"/>
                </a:lnTo>
                <a:lnTo>
                  <a:pt x="0" y="0"/>
                </a:lnTo>
              </a:path>
            </a:pathLst>
          </a:custGeom>
          <a:solidFill>
            <a:srgbClr val="00FFFF">
              <a:alpha val="100000"/>
            </a:srgbClr>
          </a:solidFill>
        </p:spPr>
      </p:sp>
      <p:sp>
        <p:nvSpPr>
          <p:cNvPr id="797" name="TextBox797"/>
          <p:cNvSpPr txBox="1"/>
          <p:nvPr/>
        </p:nvSpPr>
        <p:spPr>
          <a:xfrm>
            <a:off x="6944995" y="4203749"/>
            <a:ext cx="477944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30" baseline="10445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</a:t>
            </a:r>
            <a:r>
              <a:rPr lang="en-US" altLang="zh-CN" sz="4125" kern="0" spc="15" baseline="10445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0]</a:t>
            </a:r>
          </a:p>
        </p:txBody>
      </p:sp>
      <p:sp>
        <p:nvSpPr>
          <p:cNvPr id="798" name="VectorPath 798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799" name="92BEFB34-1774-4DB4-DA56-E85715D37F67"/>
          <p:cNvPicPr>
            <a:picLocks noChangeAspect="1"/>
          </p:cNvPicPr>
          <p:nvPr/>
        </p:nvPicPr>
        <p:blipFill>
          <a:blip r:embed="rId3" cstate="print">
            <a:extLst>
              <a:ext uri="{A16BA2D5-4802-4D47-CF7B-66FC0DB6B56D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800" name="C265624C-92D5-4E8B-391C-D5BBF684779A"/>
          <p:cNvPicPr>
            <a:picLocks noChangeAspect="1"/>
          </p:cNvPicPr>
          <p:nvPr/>
        </p:nvPicPr>
        <p:blipFill>
          <a:blip r:embed="rId4" cstate="print">
            <a:extLst>
              <a:ext uri="{075E78F4-4604-46DF-A88A-19AFCF53DCAF}"/>
            </a:extLst>
          </a:blip>
          <a:srcRect/>
          <a:stretch>
            <a:fillRect/>
          </a:stretch>
        </p:blipFill>
        <p:spPr>
          <a:xfrm>
            <a:off x="6574536" y="5227320"/>
            <a:ext cx="4975860" cy="1342644"/>
          </a:xfrm>
          <a:prstGeom prst="rect">
            <a:avLst/>
          </a:prstGeom>
        </p:spPr>
      </p:pic>
      <p:sp>
        <p:nvSpPr>
          <p:cNvPr id="801" name="TextBox801"/>
          <p:cNvSpPr txBox="1"/>
          <p:nvPr/>
        </p:nvSpPr>
        <p:spPr>
          <a:xfrm>
            <a:off x="944245" y="4843829"/>
            <a:ext cx="6340446" cy="418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50" baseline="10445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最大吞吐率Tpmax</a:t>
            </a:r>
            <a:r>
              <a:rPr lang="en-US" altLang="zh-CN" sz="4125" kern="0" spc="50" baseline="10445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=1/40=0.0</a:t>
            </a:r>
            <a:r>
              <a:rPr lang="en-US" altLang="zh-CN" sz="4125" kern="0" spc="35" baseline="10445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25条指令/ns</a:t>
            </a:r>
          </a:p>
        </p:txBody>
      </p:sp>
    </p:spTree>
    <p:extLst>
      <p:ext uri="{4135E928-60AE-4250-8EC4-8DA9367084F0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VectorPath 802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803" name="47E09330-C1A0-4D11-040A-1B6DD34BAACF"/>
          <p:cNvPicPr>
            <a:picLocks noChangeAspect="1"/>
          </p:cNvPicPr>
          <p:nvPr/>
        </p:nvPicPr>
        <p:blipFill>
          <a:blip r:embed="rId2" cstate="print">
            <a:extLst>
              <a:ext uri="{B91C9ED7-9560-4388-E8FF-DEF246B0065A}"/>
            </a:extLst>
          </a:blip>
          <a:srcRect/>
          <a:stretch>
            <a:fillRect/>
          </a:stretch>
        </p:blipFill>
        <p:spPr>
          <a:xfrm>
            <a:off x="5113020" y="512064"/>
            <a:ext cx="6527293" cy="952500"/>
          </a:xfrm>
          <a:prstGeom prst="rect">
            <a:avLst/>
          </a:prstGeom>
        </p:spPr>
      </p:pic>
      <p:pic>
        <p:nvPicPr>
          <p:cNvPr id="804" name="CFD949F6-3260-4F55-8C6C-0684E74C44EB"/>
          <p:cNvPicPr>
            <a:picLocks noChangeAspect="1"/>
          </p:cNvPicPr>
          <p:nvPr/>
        </p:nvPicPr>
        <p:blipFill>
          <a:blip r:embed="rId3" cstate="print">
            <a:extLst>
              <a:ext uri="{403A4B14-34CF-4F1F-3DC4-2FDF49AE9729}"/>
            </a:extLst>
          </a:blip>
          <a:srcRect/>
          <a:stretch>
            <a:fillRect/>
          </a:stretch>
        </p:blipFill>
        <p:spPr>
          <a:xfrm>
            <a:off x="7536180" y="1682496"/>
            <a:ext cx="2814828" cy="1024128"/>
          </a:xfrm>
          <a:prstGeom prst="rect">
            <a:avLst/>
          </a:prstGeom>
        </p:spPr>
      </p:pic>
      <p:sp>
        <p:nvSpPr>
          <p:cNvPr id="805" name="TextBox805"/>
          <p:cNvSpPr txBox="1"/>
          <p:nvPr/>
        </p:nvSpPr>
        <p:spPr>
          <a:xfrm>
            <a:off x="0" y="636747"/>
            <a:ext cx="12192000" cy="5878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60730" marR="0" lvl="0" indent="-342900" eaLnBrk="0">
              <a:lnSpc>
                <a:spcPct val="106969"/>
              </a:lnSpc>
              <a:spcAft>
                <a:spcPts val="1542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75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解</a:t>
            </a:r>
            <a:r>
              <a:rPr lang="en-US" altLang="zh-CN" sz="275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决流水线瓶颈的方法：</a:t>
            </a:r>
          </a:p>
          <a:p>
            <a:pPr marL="760730" marR="0" lvl="0" indent="-342900" eaLnBrk="0">
              <a:lnSpc>
                <a:spcPct val="109696"/>
              </a:lnSpc>
              <a:spcAft>
                <a:spcPts val="603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750" b="1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</a:t>
            </a:r>
            <a:r>
              <a:rPr lang="en-US" altLang="zh-CN" sz="27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是将“瓶颈”部分再细分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,</a:t>
            </a:r>
          </a:p>
          <a:p>
            <a:pPr marL="760730" marR="7124700" indent="0" eaLnBrk="0">
              <a:lnSpc>
                <a:spcPct val="116590"/>
              </a:lnSpc>
              <a:spcBef>
                <a:spcPts val="0"/>
              </a:spcBef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当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分成与其他时间段几乎相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等的功能段时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,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就会每一个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间步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(1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个时钟周期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)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出一条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令；</a:t>
            </a:r>
          </a:p>
          <a:p>
            <a:pPr marL="0" marR="0" indent="0" eaLnBrk="0">
              <a:lnSpc>
                <a:spcPct val="14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33095" marR="7550150" indent="0" eaLnBrk="0">
              <a:lnSpc>
                <a:spcPct val="99696"/>
              </a:lnSpc>
            </a:pPr>
            <a:r>
              <a:rPr lang="en-US" altLang="zh-CN" sz="27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另一种是采用</a:t>
            </a:r>
            <a:r>
              <a:rPr lang="en-US" altLang="zh-CN" sz="2750" b="1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“瓶颈”段</a:t>
            </a:r>
            <a:r>
              <a:rPr lang="en-US" altLang="zh-CN" sz="2750" b="1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b="1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复</a:t>
            </a:r>
            <a:r>
              <a:rPr lang="en-US" altLang="zh-CN" sz="27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制的方法，</a:t>
            </a:r>
          </a:p>
          <a:p>
            <a:pPr marL="0" marR="0" indent="0" eaLnBrk="0">
              <a:lnSpc>
                <a:spcPct val="119623"/>
              </a:lnSpc>
              <a:spcAft>
                <a:spcPts val="0"/>
              </a:spcAft>
            </a:pPr>
            <a:r>
              <a:rPr lang="en-US" altLang="zh-CN" sz="2750" kern="0" spc="48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用数</a:t>
            </a:r>
            <a:r>
              <a:rPr lang="en-US" altLang="zh-CN" sz="2750" kern="0" spc="47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据分配器,</a:t>
            </a:r>
            <a:r>
              <a:rPr lang="en-US" altLang="zh-CN" sz="2750" kern="0" spc="27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47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将多条指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7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750" kern="0" spc="46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令的“瓶颈”段(访存)</a:t>
            </a:r>
            <a:r>
              <a:rPr lang="en-US" altLang="zh-CN" sz="2750" kern="0" spc="4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并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7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750" kern="0" spc="46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行地执行,加快执行</a:t>
            </a:r>
            <a:r>
              <a:rPr lang="en-US" altLang="zh-CN" sz="2750" kern="0" spc="45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过</a:t>
            </a:r>
            <a:r>
              <a:rPr lang="en-US" altLang="zh-CN" sz="2750" kern="0" spc="4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程。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7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06" name="477A7074-EA6A-4EA3-D901-1E2F6D4B4892"/>
          <p:cNvPicPr>
            <a:picLocks noChangeAspect="1"/>
          </p:cNvPicPr>
          <p:nvPr/>
        </p:nvPicPr>
        <p:blipFill>
          <a:blip r:embed="rId4" cstate="print">
            <a:extLst>
              <a:ext uri="{2639E456-DA0F-419B-5620-CD844F24D0AB}"/>
            </a:extLst>
          </a:blip>
          <a:srcRect/>
          <a:stretch>
            <a:fillRect/>
          </a:stretch>
        </p:blipFill>
        <p:spPr>
          <a:xfrm>
            <a:off x="5928360" y="3252216"/>
            <a:ext cx="5262372" cy="2322576"/>
          </a:xfrm>
          <a:prstGeom prst="rect">
            <a:avLst/>
          </a:prstGeom>
        </p:spPr>
      </p:pic>
      <p:pic>
        <p:nvPicPr>
          <p:cNvPr id="807" name="A76D1880-6DB4-4D98-71D3-9CC9ADA4F21A"/>
          <p:cNvPicPr>
            <a:picLocks noChangeAspect="1"/>
          </p:cNvPicPr>
          <p:nvPr/>
        </p:nvPicPr>
        <p:blipFill>
          <a:blip r:embed="rId5" cstate="print">
            <a:extLst>
              <a:ext uri="{40B711B1-8D9B-410E-2899-39B41E3A5691}"/>
            </a:extLst>
          </a:blip>
          <a:srcRect/>
          <a:stretch>
            <a:fillRect/>
          </a:stretch>
        </p:blipFill>
        <p:spPr>
          <a:xfrm>
            <a:off x="7395972" y="5440680"/>
            <a:ext cx="2857500" cy="606552"/>
          </a:xfrm>
          <a:prstGeom prst="rect">
            <a:avLst/>
          </a:prstGeom>
        </p:spPr>
      </p:pic>
      <p:sp>
        <p:nvSpPr>
          <p:cNvPr id="808" name="VectorPath 808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09" name="783B9197-591C-4AAF-CA74-369229DD4672"/>
          <p:cNvPicPr>
            <a:picLocks noChangeAspect="1"/>
          </p:cNvPicPr>
          <p:nvPr/>
        </p:nvPicPr>
        <p:blipFill>
          <a:blip r:embed="rId6" cstate="print">
            <a:extLst>
              <a:ext uri="{2E65320A-6C20-4873-67AD-67E39706A8D4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810" name="TextBox810"/>
          <p:cNvSpPr txBox="1"/>
          <p:nvPr/>
        </p:nvSpPr>
        <p:spPr>
          <a:xfrm>
            <a:off x="633095" y="6096049"/>
            <a:ext cx="17773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75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复杂度</a:t>
            </a:r>
            <a:r>
              <a:rPr lang="en-US" altLang="zh-CN" sz="4125" kern="0" spc="5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要高</a:t>
            </a:r>
          </a:p>
        </p:txBody>
      </p:sp>
    </p:spTree>
    <p:extLst>
      <p:ext uri="{BDCD28AC-8EA6-4422-3E03-9F55397CBE21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VectorPath 811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812" name="VectorPath 812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13" name="0F00457D-9F32-41CF-C113-B73CDDEEE79B"/>
          <p:cNvPicPr>
            <a:picLocks noChangeAspect="1"/>
          </p:cNvPicPr>
          <p:nvPr/>
        </p:nvPicPr>
        <p:blipFill>
          <a:blip r:embed="rId2" cstate="print">
            <a:extLst>
              <a:ext uri="{EDC146A5-D479-4106-9200-27FF609BBDF7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814" name="532352CA-BF06-4541-E03F-35675E92D681"/>
          <p:cNvPicPr>
            <a:picLocks noChangeAspect="1"/>
          </p:cNvPicPr>
          <p:nvPr/>
        </p:nvPicPr>
        <p:blipFill>
          <a:blip r:embed="rId3" cstate="print">
            <a:extLst>
              <a:ext uri="{6A1356DD-FACA-4FCE-4580-85DBBFBE9F24}"/>
            </a:extLst>
          </a:blip>
          <a:srcRect/>
          <a:stretch>
            <a:fillRect/>
          </a:stretch>
        </p:blipFill>
        <p:spPr>
          <a:xfrm>
            <a:off x="3101340" y="4483608"/>
            <a:ext cx="6614160" cy="2095500"/>
          </a:xfrm>
          <a:prstGeom prst="rect">
            <a:avLst/>
          </a:prstGeom>
        </p:spPr>
      </p:pic>
      <p:sp>
        <p:nvSpPr>
          <p:cNvPr id="815" name="TextBox815"/>
          <p:cNvSpPr txBox="1"/>
          <p:nvPr/>
        </p:nvSpPr>
        <p:spPr>
          <a:xfrm>
            <a:off x="0" y="278318"/>
            <a:ext cx="12192000" cy="4048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80695" marR="0" indent="0" eaLnBrk="0">
              <a:lnSpc>
                <a:spcPct val="100000"/>
              </a:lnSpc>
            </a:pPr>
            <a:r>
              <a:rPr lang="en-US" altLang="zh-CN" sz="320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320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.加速比</a:t>
            </a:r>
          </a:p>
          <a:p>
            <a:pPr marL="0" marR="0" indent="0" eaLnBrk="0">
              <a:lnSpc>
                <a:spcPct val="21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35857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不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使用流水线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相对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使用流水线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所花费的时间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比值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。</a:t>
            </a:r>
          </a:p>
          <a:p>
            <a:pPr marL="0" marR="0" indent="0" eaLnBrk="0">
              <a:lnSpc>
                <a:spcPct val="22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80695" marR="1319225" indent="680085" eaLnBrk="0">
              <a:lnSpc>
                <a:spcPct val="126363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定不使用流水线所用的时间为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T0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，使用流水线的时间为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Tk，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则流水线的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加速比为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：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S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T0/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Tk</a:t>
            </a:r>
          </a:p>
          <a:p>
            <a:pPr marL="0" marR="0" indent="0" eaLnBrk="0">
              <a:lnSpc>
                <a:spcPct val="22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30952"/>
              </a:lnSpc>
            </a:pP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16" name="TextBox816"/>
          <p:cNvSpPr txBox="1"/>
          <p:nvPr/>
        </p:nvSpPr>
        <p:spPr>
          <a:xfrm>
            <a:off x="1260780" y="3267835"/>
            <a:ext cx="9604376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当流水线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的各个流水段的执行时间为△ti时，一条k段线性流水</a:t>
            </a:r>
          </a:p>
        </p:txBody>
      </p:sp>
      <p:sp>
        <p:nvSpPr>
          <p:cNvPr id="817" name="TextBox817"/>
          <p:cNvSpPr txBox="1"/>
          <p:nvPr/>
        </p:nvSpPr>
        <p:spPr>
          <a:xfrm>
            <a:off x="580695" y="3907915"/>
            <a:ext cx="588454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75" baseline="10445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线完成n个连续任务的实际加</a:t>
            </a:r>
            <a:r>
              <a:rPr lang="en-US" altLang="zh-CN" sz="4125" kern="0" spc="50" baseline="10445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速比为：</a:t>
            </a:r>
          </a:p>
        </p:txBody>
      </p:sp>
    </p:spTree>
    <p:extLst>
      <p:ext uri="{D1819D50-B0FD-4AFF-5AEC-9A487D48C0E5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VectorPath 818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819" name="TextBox819"/>
          <p:cNvSpPr txBox="1"/>
          <p:nvPr/>
        </p:nvSpPr>
        <p:spPr>
          <a:xfrm>
            <a:off x="326568" y="278318"/>
            <a:ext cx="1808302" cy="48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2552" marR="0" indent="0" eaLnBrk="0">
              <a:lnSpc>
                <a:spcPct val="100000"/>
              </a:lnSpc>
            </a:pPr>
            <a:r>
              <a:rPr lang="en-US" altLang="zh-CN" sz="320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2.</a:t>
            </a:r>
            <a:r>
              <a:rPr lang="en-US" altLang="zh-CN" sz="320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加速比</a:t>
            </a:r>
          </a:p>
        </p:txBody>
      </p:sp>
      <p:pic>
        <p:nvPicPr>
          <p:cNvPr id="820" name="2F1F664F-D76E-41BE-6688-2E05D9CFCB2F"/>
          <p:cNvPicPr>
            <a:picLocks noChangeAspect="1"/>
          </p:cNvPicPr>
          <p:nvPr/>
        </p:nvPicPr>
        <p:blipFill>
          <a:blip r:embed="rId2" cstate="print">
            <a:extLst>
              <a:ext uri="{7B43AAD0-02D1-4012-6A9C-09E2CF8A5E4F}"/>
            </a:extLst>
          </a:blip>
          <a:srcRect/>
          <a:stretch>
            <a:fillRect/>
          </a:stretch>
        </p:blipFill>
        <p:spPr>
          <a:xfrm>
            <a:off x="2641092" y="280416"/>
            <a:ext cx="6614161" cy="1940052"/>
          </a:xfrm>
          <a:prstGeom prst="rect">
            <a:avLst/>
          </a:prstGeom>
        </p:spPr>
      </p:pic>
      <p:pic>
        <p:nvPicPr>
          <p:cNvPr id="821" name="C8FEDE06-588F-43D0-CE2A-8E690C2124F1"/>
          <p:cNvPicPr>
            <a:picLocks noChangeAspect="1"/>
          </p:cNvPicPr>
          <p:nvPr/>
        </p:nvPicPr>
        <p:blipFill>
          <a:blip r:embed="rId3" cstate="print">
            <a:extLst>
              <a:ext uri="{0CC15157-F10B-4C48-0231-483D2D5ADDE1}"/>
            </a:extLst>
          </a:blip>
          <a:srcRect/>
          <a:stretch>
            <a:fillRect/>
          </a:stretch>
        </p:blipFill>
        <p:spPr>
          <a:xfrm>
            <a:off x="6196965" y="2622550"/>
            <a:ext cx="5153025" cy="342900"/>
          </a:xfrm>
          <a:prstGeom prst="rect">
            <a:avLst/>
          </a:prstGeom>
        </p:spPr>
      </p:pic>
      <p:sp>
        <p:nvSpPr>
          <p:cNvPr id="822" name="TextBox822"/>
          <p:cNvSpPr txBox="1"/>
          <p:nvPr/>
        </p:nvSpPr>
        <p:spPr>
          <a:xfrm>
            <a:off x="11355070" y="2566843"/>
            <a:ext cx="354965" cy="428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121"/>
              </a:lnSpc>
            </a:pPr>
            <a:r>
              <a:rPr lang="en-US" altLang="zh-CN" sz="4125" kern="0" spc="-25" baseline="2472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</a:p>
        </p:txBody>
      </p:sp>
      <p:sp>
        <p:nvSpPr>
          <p:cNvPr id="823" name="TextBox823"/>
          <p:cNvSpPr txBox="1"/>
          <p:nvPr/>
        </p:nvSpPr>
        <p:spPr>
          <a:xfrm>
            <a:off x="890905" y="2989705"/>
            <a:ext cx="31997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则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上式可以化简为：</a:t>
            </a:r>
          </a:p>
        </p:txBody>
      </p:sp>
      <p:sp>
        <p:nvSpPr>
          <p:cNvPr id="824" name="VectorPath 824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25" name="E7DA9387-CD76-4A03-D74A-FC4FE4B7CE8E"/>
          <p:cNvPicPr>
            <a:picLocks noChangeAspect="1"/>
          </p:cNvPicPr>
          <p:nvPr/>
        </p:nvPicPr>
        <p:blipFill>
          <a:blip r:embed="rId4" cstate="print">
            <a:extLst>
              <a:ext uri="{FA24241B-C5F8-4013-6273-30A970225FF5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826" name="FB28F796-D574-411D-7542-560888A2B4D3"/>
          <p:cNvPicPr>
            <a:picLocks noChangeAspect="1"/>
          </p:cNvPicPr>
          <p:nvPr/>
        </p:nvPicPr>
        <p:blipFill>
          <a:blip r:embed="rId5" cstate="print">
            <a:extLst>
              <a:ext uri="{09AB6EC5-57BA-4550-FC7A-BADD871DC045}"/>
            </a:extLst>
          </a:blip>
          <a:srcRect/>
          <a:stretch>
            <a:fillRect/>
          </a:stretch>
        </p:blipFill>
        <p:spPr>
          <a:xfrm>
            <a:off x="1193825" y="2620010"/>
            <a:ext cx="4695825" cy="342900"/>
          </a:xfrm>
          <a:prstGeom prst="rect">
            <a:avLst/>
          </a:prstGeom>
        </p:spPr>
      </p:pic>
      <p:pic>
        <p:nvPicPr>
          <p:cNvPr id="827" name="1B2E7AD1-B8DC-4CBD-C901-91ADAC8A58BC"/>
          <p:cNvPicPr>
            <a:picLocks noChangeAspect="1"/>
          </p:cNvPicPr>
          <p:nvPr/>
        </p:nvPicPr>
        <p:blipFill>
          <a:blip r:embed="rId6" cstate="print">
            <a:extLst>
              <a:ext uri="{F4A73439-D187-4D6D-F14D-6F5AD2DCE9C4}"/>
            </a:extLst>
          </a:blip>
          <a:srcRect/>
          <a:stretch>
            <a:fillRect/>
          </a:stretch>
        </p:blipFill>
        <p:spPr>
          <a:xfrm>
            <a:off x="2819400" y="3732276"/>
            <a:ext cx="5398009" cy="952500"/>
          </a:xfrm>
          <a:prstGeom prst="rect">
            <a:avLst/>
          </a:prstGeom>
        </p:spPr>
      </p:pic>
      <p:pic>
        <p:nvPicPr>
          <p:cNvPr id="828" name="048BF120-1DEF-4652-7EAF-428328522E21"/>
          <p:cNvPicPr>
            <a:picLocks noChangeAspect="1"/>
          </p:cNvPicPr>
          <p:nvPr/>
        </p:nvPicPr>
        <p:blipFill>
          <a:blip r:embed="rId7" cstate="print">
            <a:extLst>
              <a:ext uri="{E8195659-747D-4129-C2E8-B80D78EA16B2}"/>
            </a:extLst>
          </a:blip>
          <a:srcRect/>
          <a:stretch>
            <a:fillRect/>
          </a:stretch>
        </p:blipFill>
        <p:spPr>
          <a:xfrm>
            <a:off x="3678936" y="4988052"/>
            <a:ext cx="4538472" cy="1150620"/>
          </a:xfrm>
          <a:prstGeom prst="rect">
            <a:avLst/>
          </a:prstGeom>
        </p:spPr>
      </p:pic>
    </p:spTree>
    <p:extLst>
      <p:ext uri="{C8E10306-C4B7-4A03-7E1B-ED44088AAFF3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54D5C318-664A-4763-1C21-4A5B2FBAE984"/>
          <p:cNvPicPr>
            <a:picLocks noChangeAspect="1"/>
          </p:cNvPicPr>
          <p:nvPr/>
        </p:nvPicPr>
        <p:blipFill>
          <a:blip r:embed="rId2" cstate="print">
            <a:extLst>
              <a:ext uri="{B371852C-6D0A-46B6-284A-669BEC503592}"/>
            </a:extLst>
          </a:blip>
          <a:srcRect/>
          <a:stretch>
            <a:fillRect/>
          </a:stretch>
        </p:blipFill>
        <p:spPr>
          <a:xfrm>
            <a:off x="1962175" y="916305"/>
            <a:ext cx="2257425" cy="1104900"/>
          </a:xfrm>
          <a:prstGeom prst="rect">
            <a:avLst/>
          </a:prstGeom>
        </p:spPr>
      </p:pic>
      <p:sp>
        <p:nvSpPr>
          <p:cNvPr id="830" name="VectorPath 830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831" name="TextBox831"/>
          <p:cNvSpPr txBox="1"/>
          <p:nvPr/>
        </p:nvSpPr>
        <p:spPr>
          <a:xfrm>
            <a:off x="326568" y="297812"/>
            <a:ext cx="2285327" cy="140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2692" marR="0" indent="0" eaLnBrk="0">
              <a:lnSpc>
                <a:spcPct val="99348"/>
              </a:lnSpc>
              <a:spcAft>
                <a:spcPts val="878"/>
              </a:spcAft>
            </a:pPr>
            <a:r>
              <a:rPr lang="en-US" altLang="zh-CN" sz="32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32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水线技术</a:t>
            </a:r>
          </a:p>
          <a:p>
            <a:pPr marL="348107" marR="159855" indent="0" eaLnBrk="0">
              <a:lnSpc>
                <a:spcPct val="95757"/>
              </a:lnSpc>
            </a:pPr>
            <a:r>
              <a:rPr lang="en-US" altLang="zh-CN" sz="2750" kern="0" spc="47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例</a:t>
            </a:r>
            <a:r>
              <a:rPr lang="en-US" altLang="zh-CN" sz="2750" kern="0" spc="27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47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假</a:t>
            </a:r>
            <a:r>
              <a:rPr lang="en-US" altLang="zh-CN" sz="2750" kern="0" spc="46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定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钟周期，</a:t>
            </a:r>
          </a:p>
        </p:txBody>
      </p:sp>
      <p:pic>
        <p:nvPicPr>
          <p:cNvPr id="832" name="4F99623E-4146-4560-E3C3-FE2B59F6CCDE"/>
          <p:cNvPicPr>
            <a:picLocks noChangeAspect="1"/>
          </p:cNvPicPr>
          <p:nvPr/>
        </p:nvPicPr>
        <p:blipFill>
          <a:blip r:embed="rId3" cstate="print">
            <a:extLst>
              <a:ext uri="{2067AAC5-F9C1-4BB2-8842-C5D9C6D80F74}"/>
            </a:extLst>
          </a:blip>
          <a:srcRect/>
          <a:stretch>
            <a:fillRect/>
          </a:stretch>
        </p:blipFill>
        <p:spPr>
          <a:xfrm>
            <a:off x="7277406" y="911225"/>
            <a:ext cx="2400300" cy="342900"/>
          </a:xfrm>
          <a:prstGeom prst="rect">
            <a:avLst/>
          </a:prstGeom>
        </p:spPr>
      </p:pic>
      <p:sp>
        <p:nvSpPr>
          <p:cNvPr id="833" name="TextBox833"/>
          <p:cNvSpPr txBox="1"/>
          <p:nvPr/>
        </p:nvSpPr>
        <p:spPr>
          <a:xfrm>
            <a:off x="4069385" y="896745"/>
            <a:ext cx="7107555" cy="802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3636"/>
              </a:lnSpc>
            </a:pPr>
            <a:r>
              <a:rPr lang="en-US" altLang="zh-CN" sz="2750" kern="0" spc="5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  <a:r>
              <a:rPr lang="en-US" altLang="zh-CN" sz="2750" kern="0" spc="4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时钟周期</a:t>
            </a:r>
            <a:r>
              <a:rPr lang="en-US" altLang="zh-CN" sz="2750" kern="0" spc="3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为</a:t>
            </a:r>
            <a:r>
              <a:rPr lang="en-US" altLang="zh-CN" sz="2750" kern="0" spc="3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10ns</a:t>
            </a:r>
            <a:r>
              <a:rPr lang="en-US" altLang="zh-CN" sz="2750" kern="0" spc="3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  <a:r>
              <a:rPr lang="en-US" altLang="zh-CN" sz="2750" kern="0" spc="1749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需</a:t>
            </a:r>
            <a:r>
              <a:rPr lang="en-US" altLang="zh-CN" sz="2750" kern="0" spc="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要4个</a:t>
            </a:r>
          </a:p>
          <a:p>
            <a:pPr marL="164465" marR="0" indent="0" eaLnBrk="0">
              <a:lnSpc>
                <a:spcPct val="97878"/>
              </a:lnSpc>
            </a:pPr>
            <a:r>
              <a:rPr lang="en-US" altLang="zh-CN" sz="2750" kern="0" spc="-15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需</a:t>
            </a:r>
            <a:r>
              <a:rPr lang="en-US" altLang="zh-CN" sz="2750" kern="0" spc="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要5个时钟周期，以上操作所占比例相应为</a:t>
            </a:r>
          </a:p>
        </p:txBody>
      </p:sp>
      <p:pic>
        <p:nvPicPr>
          <p:cNvPr id="834" name="EBA267EC-BDD3-4328-96B4-9C69AEC97820"/>
          <p:cNvPicPr>
            <a:picLocks noChangeAspect="1"/>
          </p:cNvPicPr>
          <p:nvPr/>
        </p:nvPicPr>
        <p:blipFill>
          <a:blip r:embed="rId4" cstate="print">
            <a:extLst>
              <a:ext uri="{56F98E7E-EC5E-46D5-D51C-271ABE33185A}"/>
            </a:extLst>
          </a:blip>
          <a:srcRect/>
          <a:stretch>
            <a:fillRect/>
          </a:stretch>
        </p:blipFill>
        <p:spPr>
          <a:xfrm>
            <a:off x="4230675" y="2573020"/>
            <a:ext cx="2857500" cy="361950"/>
          </a:xfrm>
          <a:prstGeom prst="rect">
            <a:avLst/>
          </a:prstGeom>
        </p:spPr>
      </p:pic>
      <p:pic>
        <p:nvPicPr>
          <p:cNvPr id="835" name="B6E3263F-ACFC-471A-1A02-04591E945FBE"/>
          <p:cNvPicPr>
            <a:picLocks noChangeAspect="1"/>
          </p:cNvPicPr>
          <p:nvPr/>
        </p:nvPicPr>
        <p:blipFill>
          <a:blip r:embed="rId5" cstate="print">
            <a:extLst>
              <a:ext uri="{29C8AAA9-2026-489D-53A2-14B4B42FDA18}"/>
            </a:extLst>
          </a:blip>
          <a:srcRect/>
          <a:stretch>
            <a:fillRect/>
          </a:stretch>
        </p:blipFill>
        <p:spPr>
          <a:xfrm>
            <a:off x="4442029" y="3084195"/>
            <a:ext cx="4486275" cy="352425"/>
          </a:xfrm>
          <a:prstGeom prst="rect">
            <a:avLst/>
          </a:prstGeom>
        </p:spPr>
      </p:pic>
      <p:pic>
        <p:nvPicPr>
          <p:cNvPr id="836" name="9DBA530F-3331-4B4B-A544-01DF60DD6D80"/>
          <p:cNvPicPr>
            <a:picLocks noChangeAspect="1"/>
          </p:cNvPicPr>
          <p:nvPr/>
        </p:nvPicPr>
        <p:blipFill>
          <a:blip r:embed="rId6" cstate="print">
            <a:extLst>
              <a:ext uri="{3B6F4085-A5AF-4181-458C-566F795ACE10}"/>
            </a:extLst>
          </a:blip>
          <a:srcRect/>
          <a:stretch>
            <a:fillRect/>
          </a:stretch>
        </p:blipFill>
        <p:spPr>
          <a:xfrm>
            <a:off x="9083980" y="3091180"/>
            <a:ext cx="1495425" cy="342900"/>
          </a:xfrm>
          <a:prstGeom prst="rect">
            <a:avLst/>
          </a:prstGeom>
        </p:spPr>
      </p:pic>
      <p:sp>
        <p:nvSpPr>
          <p:cNvPr id="837" name="TextBox837"/>
          <p:cNvSpPr txBox="1"/>
          <p:nvPr/>
        </p:nvSpPr>
        <p:spPr>
          <a:xfrm>
            <a:off x="674675" y="2135043"/>
            <a:ext cx="10483850" cy="3904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121"/>
              </a:lnSpc>
              <a:spcAft>
                <a:spcPts val="298"/>
              </a:spcAft>
              <a:tabLst>
                <a:tab pos="6770624" algn="l"/>
              </a:tabLst>
            </a:pPr>
            <a:r>
              <a:rPr lang="en-US" altLang="zh-CN" sz="4125" kern="0" spc="-25" baseline="2472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流</a:t>
            </a:r>
            <a:r>
              <a:rPr lang="en-US" altLang="zh-CN" sz="4125" kern="0" spc="0" baseline="2472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水线机器</a:t>
            </a:r>
            <a:r>
              <a:rPr lang="en-US" altLang="zh-CN" sz="4125" kern="0" spc="0" baseline="2472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上由于存在时钟偏移和启动时间，时钟周期</a:t>
            </a:r>
            <a:r>
              <a:rPr lang="en-US" altLang="zh-CN" sz="4125" kern="0" spc="0" baseline="2472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增加了1ns</a:t>
            </a:r>
            <a:r>
              <a:rPr lang="en-US" altLang="zh-CN" sz="4125" kern="0" spc="0" baseline="2472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  <a:r>
              <a:rPr lang="en-US" altLang="zh-CN" sz="4125" kern="0" spc="0" baseline="2472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4125" kern="0" spc="80" baseline="13028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并</a:t>
            </a:r>
            <a:r>
              <a:rPr lang="en-US" altLang="zh-CN" sz="4125" kern="0" spc="75" baseline="13028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忽略其他的影响</a:t>
            </a:r>
            <a:r>
              <a:rPr lang="en-US" altLang="zh-CN" sz="4125" kern="0" spc="60" baseline="13028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  <a:r>
              <a:rPr lang="en-US" altLang="zh-CN" sz="4125" kern="0" spc="50" baseline="13028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求</a:t>
            </a:r>
            <a:r>
              <a:rPr lang="en-US" altLang="zh-CN" sz="4125" kern="0" spc="31295" baseline="13028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4125" u="sng" kern="0" spc="0" baseline="13028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。</a:t>
            </a:r>
            <a:r>
              <a:rPr sz="4125" kern="0" baseline="13028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	</a:t>
            </a:r>
          </a:p>
          <a:p>
            <a:pPr marL="0" marR="0" indent="0" eaLnBrk="0">
              <a:lnSpc>
                <a:spcPct val="100909"/>
              </a:lnSpc>
              <a:spcAft>
                <a:spcPts val="958"/>
              </a:spcAft>
            </a:pPr>
            <a:r>
              <a:rPr lang="en-US" altLang="zh-CN" sz="4125" kern="0" spc="-25" baseline="1664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解</a:t>
            </a:r>
            <a:r>
              <a:rPr lang="en-US" altLang="zh-CN" sz="4125" kern="0" spc="0" baseline="1664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：</a:t>
            </a:r>
            <a:r>
              <a:rPr lang="en-US" altLang="zh-CN" sz="4125" kern="0" spc="0" baseline="1664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非流水线的机器</a:t>
            </a:r>
            <a:r>
              <a:rPr lang="en-US" altLang="zh-CN" sz="4125" kern="0" spc="0" baseline="1664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上</a:t>
            </a:r>
          </a:p>
          <a:p>
            <a:pPr marL="3594735" marR="1599140" indent="0" eaLnBrk="0">
              <a:lnSpc>
                <a:spcPct val="121818"/>
              </a:lnSpc>
              <a:spcAft>
                <a:spcPts val="0"/>
              </a:spcAft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=10ns×</a:t>
            </a:r>
            <a:r>
              <a:rPr lang="en-US" altLang="zh-CN" sz="2750" kern="0" spc="-12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[40%×</a:t>
            </a:r>
            <a:r>
              <a:rPr lang="en-US" altLang="zh-CN" sz="2750" kern="0" spc="-12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</a:t>
            </a:r>
            <a:r>
              <a:rPr lang="en-US" altLang="zh-CN" sz="2750" kern="0" spc="-12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+20%×</a:t>
            </a:r>
            <a:r>
              <a:rPr lang="en-US" altLang="zh-CN" sz="2750" kern="0" spc="-12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4+</a:t>
            </a:r>
            <a:r>
              <a:rPr lang="en-US" altLang="zh-CN" sz="2750" kern="0" spc="-12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40%×5]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br>
              <a:rPr lang="en-US" altLang="zh-CN" sz="2750" kern="0" dirty="0">
                <a:latin typeface="DengXian" pitchFamily="2" charset="0"/>
                <a:ea typeface="DengXian" pitchFamily="2" charset="0"/>
                <a:cs typeface="DengXian" pitchFamily="2" charset="0"/>
              </a:rPr>
            </a:b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44ns</a:t>
            </a:r>
          </a:p>
          <a:p>
            <a:pPr marL="680085" marR="0" indent="0" eaLnBrk="0">
              <a:lnSpc>
                <a:spcPct val="100606"/>
              </a:lnSpc>
              <a:spcAft>
                <a:spcPts val="721"/>
              </a:spcAft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在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流水线方式下</a:t>
            </a:r>
            <a:r>
              <a:rPr lang="en-US" altLang="zh-CN" sz="2750" kern="0" spc="0" baseline="0" noProof="0" dirty="0">
                <a:solidFill>
                  <a:srgbClr val="40404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时钟周期为10+1=11ns</a:t>
            </a:r>
          </a:p>
          <a:p>
            <a:pPr marL="3303270" marR="549068" indent="-1748790" eaLnBrk="0">
              <a:lnSpc>
                <a:spcPct val="110909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水线下，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一个周期流出一条指令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，指令执行时间11S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所以加速比为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44/11=4</a:t>
            </a:r>
          </a:p>
        </p:txBody>
      </p:sp>
      <p:sp>
        <p:nvSpPr>
          <p:cNvPr id="838" name="VectorPath 838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39" name="60FCCC1B-CEF8-424B-4713-EC80D58FF23C"/>
          <p:cNvPicPr>
            <a:picLocks noChangeAspect="1"/>
          </p:cNvPicPr>
          <p:nvPr/>
        </p:nvPicPr>
        <p:blipFill>
          <a:blip r:embed="rId7" cstate="print">
            <a:extLst>
              <a:ext uri="{A8A11F69-CA22-4EF2-7D89-25A4C8417C25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840" name="3B874FA9-13A3-4A29-E632-62043A88CCE7"/>
          <p:cNvPicPr>
            <a:picLocks noChangeAspect="1"/>
          </p:cNvPicPr>
          <p:nvPr/>
        </p:nvPicPr>
        <p:blipFill>
          <a:blip r:embed="rId8" cstate="print">
            <a:extLst>
              <a:ext uri="{A189EBAF-A0D3-4C46-9A7A-861EBE343457}"/>
            </a:extLst>
          </a:blip>
          <a:srcRect/>
          <a:stretch>
            <a:fillRect/>
          </a:stretch>
        </p:blipFill>
        <p:spPr>
          <a:xfrm>
            <a:off x="682295" y="1725295"/>
            <a:ext cx="638175" cy="295275"/>
          </a:xfrm>
          <a:prstGeom prst="rect">
            <a:avLst/>
          </a:prstGeom>
        </p:spPr>
      </p:pic>
      <p:pic>
        <p:nvPicPr>
          <p:cNvPr id="841" name="5049480E-9790-45AA-5457-9876143F1C5D"/>
          <p:cNvPicPr>
            <a:picLocks noChangeAspect="1"/>
          </p:cNvPicPr>
          <p:nvPr/>
        </p:nvPicPr>
        <p:blipFill>
          <a:blip r:embed="rId9" cstate="print">
            <a:extLst>
              <a:ext uri="{E07EB300-C316-47D2-9B53-6B3FAD448251}"/>
            </a:extLst>
          </a:blip>
          <a:srcRect/>
          <a:stretch>
            <a:fillRect/>
          </a:stretch>
        </p:blipFill>
        <p:spPr>
          <a:xfrm>
            <a:off x="1604315" y="1725295"/>
            <a:ext cx="628650" cy="295275"/>
          </a:xfrm>
          <a:prstGeom prst="rect">
            <a:avLst/>
          </a:prstGeom>
        </p:spPr>
      </p:pic>
    </p:spTree>
    <p:extLst>
      <p:ext uri="{857C462D-02A2-4C30-090D-017CD87F60C2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VectorPath 842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843" name="TextBox843"/>
          <p:cNvSpPr txBox="1"/>
          <p:nvPr/>
        </p:nvSpPr>
        <p:spPr>
          <a:xfrm>
            <a:off x="0" y="192021"/>
            <a:ext cx="12192000" cy="43865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26568" marR="0" indent="0" eaLnBrk="0">
              <a:lnSpc>
                <a:spcPct val="25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41020" marR="577216" lvl="0" indent="433705" eaLnBrk="0">
              <a:lnSpc>
                <a:spcPct val="116987"/>
              </a:lnSpc>
              <a:spcAft>
                <a:spcPts val="961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6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6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流水线的设备利用率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,</a:t>
            </a:r>
            <a:r>
              <a:rPr lang="en-US" altLang="zh-CN" sz="26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即流水线中设备的使用时间占整个运行时间之比，</a:t>
            </a:r>
            <a:r>
              <a:rPr lang="en-US" altLang="zh-CN" sz="2600" b="1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也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称流水线设备的时间利用率。</a:t>
            </a:r>
          </a:p>
          <a:p>
            <a:pPr marL="883920" marR="741045" lvl="0" indent="-342900" eaLnBrk="0">
              <a:lnSpc>
                <a:spcPct val="122756"/>
              </a:lnSpc>
              <a:spcAft>
                <a:spcPts val="464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6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水线的效率包含时间和空间两方面的因素，</a:t>
            </a:r>
            <a:r>
              <a:rPr lang="en-US" altLang="zh-CN" sz="260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通过时空图来计算流水线的</a:t>
            </a:r>
            <a:r>
              <a:rPr lang="en-US" altLang="zh-CN" sz="2600" b="1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00" b="1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效</a:t>
            </a:r>
            <a:r>
              <a:rPr lang="en-US" altLang="zh-CN" sz="260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率非常方便。</a:t>
            </a:r>
          </a:p>
          <a:p>
            <a:pPr marL="0" marR="0" indent="0" eaLnBrk="0">
              <a:lnSpc>
                <a:spcPct val="293650"/>
              </a:lnSpc>
            </a:pP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44" name="TextBox844"/>
          <p:cNvSpPr txBox="1"/>
          <p:nvPr/>
        </p:nvSpPr>
        <p:spPr>
          <a:xfrm>
            <a:off x="579260" y="192021"/>
            <a:ext cx="872490" cy="387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911"/>
              </a:lnSpc>
            </a:pPr>
            <a:r>
              <a:rPr lang="en-US" altLang="zh-CN" sz="3675" kern="0" spc="50" baseline="9163" noProof="0" dirty="0">
                <a:solidFill>
                  <a:srgbClr val="ED7D3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3</a:t>
            </a:r>
            <a:r>
              <a:rPr lang="en-US" altLang="zh-CN" sz="3675" kern="0" spc="45" baseline="9163" noProof="0" dirty="0">
                <a:solidFill>
                  <a:srgbClr val="ED7D3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.</a:t>
            </a:r>
            <a:r>
              <a:rPr lang="en-US" altLang="zh-CN" sz="3675" b="1" kern="0" spc="35" baseline="9163" noProof="0" dirty="0">
                <a:solidFill>
                  <a:srgbClr val="ED7D3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效率</a:t>
            </a:r>
          </a:p>
        </p:txBody>
      </p:sp>
      <p:sp>
        <p:nvSpPr>
          <p:cNvPr id="845" name="VectorPath 845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46" name="89CF3316-9017-41B1-D72F-460EC32CEAD4"/>
          <p:cNvPicPr>
            <a:picLocks noChangeAspect="1"/>
          </p:cNvPicPr>
          <p:nvPr/>
        </p:nvPicPr>
        <p:blipFill>
          <a:blip r:embed="rId2" cstate="print">
            <a:extLst>
              <a:ext uri="{D04A3057-BF31-48E4-016F-374C3276075D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847" name="TextBox847"/>
          <p:cNvSpPr txBox="1"/>
          <p:nvPr/>
        </p:nvSpPr>
        <p:spPr>
          <a:xfrm>
            <a:off x="742315" y="3169041"/>
            <a:ext cx="10913110" cy="94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669290" algn="just" eaLnBrk="0">
              <a:lnSpc>
                <a:spcPct val="119871"/>
              </a:lnSpc>
            </a:pPr>
            <a:r>
              <a:rPr lang="en-US" altLang="zh-CN" sz="2600" kern="0" spc="-15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各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段的执行时间不相等的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k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段线性流水线，完成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n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个连续任务的效率为：</a:t>
            </a:r>
            <a:r>
              <a:rPr lang="en-US" altLang="zh-CN" sz="260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00" kern="0" spc="-15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从时空图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上来看：效率实际上就是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n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个任务所占用的时空区面积与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k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个段所</a:t>
            </a:r>
          </a:p>
        </p:txBody>
      </p:sp>
      <p:sp>
        <p:nvSpPr>
          <p:cNvPr id="848" name="TextBox848"/>
          <p:cNvSpPr txBox="1"/>
          <p:nvPr/>
        </p:nvSpPr>
        <p:spPr>
          <a:xfrm>
            <a:off x="742315" y="4182500"/>
            <a:ext cx="4623435" cy="396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900" kern="0" spc="-25" baseline="6555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占</a:t>
            </a:r>
            <a:r>
              <a:rPr lang="en-US" altLang="zh-CN" sz="3900" kern="0" spc="0" baseline="6555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用的总的时空区的面积之比。</a:t>
            </a:r>
          </a:p>
        </p:txBody>
      </p:sp>
    </p:spTree>
    <p:extLst>
      <p:ext uri="{0A20F6EE-6C01-4232-7E6D-4DE58B990719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VectorPath 84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850" name="TextBox850"/>
          <p:cNvSpPr txBox="1"/>
          <p:nvPr/>
        </p:nvSpPr>
        <p:spPr>
          <a:xfrm>
            <a:off x="326568" y="192021"/>
            <a:ext cx="1386789" cy="387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5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851" name="TextBox851"/>
          <p:cNvSpPr txBox="1"/>
          <p:nvPr/>
        </p:nvSpPr>
        <p:spPr>
          <a:xfrm>
            <a:off x="579260" y="192021"/>
            <a:ext cx="872490" cy="387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911"/>
              </a:lnSpc>
            </a:pPr>
            <a:r>
              <a:rPr lang="en-US" altLang="zh-CN" sz="3675" kern="0" spc="50" baseline="9163" noProof="0" dirty="0">
                <a:solidFill>
                  <a:srgbClr val="ED7D3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3</a:t>
            </a:r>
            <a:r>
              <a:rPr lang="en-US" altLang="zh-CN" sz="3675" kern="0" spc="45" baseline="9163" noProof="0" dirty="0">
                <a:solidFill>
                  <a:srgbClr val="ED7D3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.</a:t>
            </a:r>
            <a:r>
              <a:rPr lang="en-US" altLang="zh-CN" sz="3675" b="1" kern="0" spc="35" baseline="9163" noProof="0" dirty="0">
                <a:solidFill>
                  <a:srgbClr val="ED7D3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效率</a:t>
            </a:r>
          </a:p>
        </p:txBody>
      </p:sp>
      <p:sp>
        <p:nvSpPr>
          <p:cNvPr id="852" name="TextBox852"/>
          <p:cNvSpPr txBox="1"/>
          <p:nvPr/>
        </p:nvSpPr>
        <p:spPr>
          <a:xfrm>
            <a:off x="341630" y="1202103"/>
            <a:ext cx="7822564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75" baseline="4211" noProof="0" dirty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数据。此数据处理流水线的</a:t>
            </a:r>
            <a:r>
              <a:rPr lang="en-US" altLang="zh-CN" sz="4125" kern="0" spc="75" baseline="4211" noProof="0" dirty="0">
                <a:solidFill>
                  <a:srgbClr val="C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实际吞吐率</a:t>
            </a:r>
            <a:r>
              <a:rPr lang="en-US" altLang="zh-CN" sz="4125" kern="0" spc="75" baseline="4211" noProof="0" dirty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为？此</a:t>
            </a:r>
            <a:r>
              <a:rPr lang="en-US" altLang="zh-CN" sz="4125" kern="0" spc="50" baseline="4211" noProof="0" dirty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时该</a:t>
            </a:r>
          </a:p>
        </p:txBody>
      </p:sp>
      <p:sp>
        <p:nvSpPr>
          <p:cNvPr id="853" name="VectorPath 853"/>
          <p:cNvSpPr/>
          <p:nvPr/>
        </p:nvSpPr>
        <p:spPr>
          <a:xfrm>
            <a:off x="8155305" y="1211580"/>
            <a:ext cx="2143125" cy="377825"/>
          </a:xfrm>
          <a:custGeom>
            <a:avLst/>
            <a:gdLst/>
            <a:ahLst/>
            <a:cxnLst/>
            <a:rect l="l" t="t" r="r" b="b"/>
            <a:pathLst>
              <a:path w="2143125" h="377825">
                <a:moveTo>
                  <a:pt x="0" y="0"/>
                </a:moveTo>
                <a:lnTo>
                  <a:pt x="2143125" y="0"/>
                </a:lnTo>
                <a:lnTo>
                  <a:pt x="2143125" y="377825"/>
                </a:lnTo>
                <a:lnTo>
                  <a:pt x="0" y="37782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854" name="TextBox854"/>
          <p:cNvSpPr txBox="1"/>
          <p:nvPr/>
        </p:nvSpPr>
        <p:spPr>
          <a:xfrm>
            <a:off x="341630" y="775383"/>
            <a:ext cx="11022966" cy="845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823200" marR="0" indent="-7823200" eaLnBrk="0">
              <a:lnSpc>
                <a:spcPct val="100909"/>
              </a:lnSpc>
            </a:pPr>
            <a:r>
              <a:rPr lang="en-US" altLang="zh-CN" sz="2750" kern="0" spc="95" baseline="0" noProof="0" dirty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某数据处理流水线如下图所示，若每隔</a:t>
            </a:r>
            <a:r>
              <a:rPr lang="en-US" altLang="zh-CN" sz="2750" kern="0" spc="85" baseline="0" noProof="0" dirty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3t流入一个数据，连续处理4个</a:t>
            </a:r>
            <a:r>
              <a:rPr lang="en-US" altLang="zh-CN" sz="2750" kern="0" spc="0" baseline="0" noProof="0" dirty="0">
                <a:latin typeface="KaiTi" pitchFamily="49" charset="0"/>
                <a:ea typeface="KaiTi" pitchFamily="49" charset="0"/>
                <a:cs typeface="KaiTi" pitchFamily="49" charset="0"/>
              </a:rPr>
              <a:t> </a:t>
            </a:r>
            <a:br>
              <a:rPr lang="en-US" altLang="zh-CN" sz="2750" kern="0" dirty="0">
                <a:latin typeface="KaiTi" pitchFamily="49" charset="0"/>
                <a:ea typeface="KaiTi" pitchFamily="49" charset="0"/>
                <a:cs typeface="KaiTi" pitchFamily="49" charset="0"/>
              </a:rPr>
            </a:br>
            <a:r>
              <a:rPr lang="en-US" altLang="zh-CN" sz="2750" kern="0" spc="-24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-25" baseline="0" noProof="0" dirty="0">
                <a:solidFill>
                  <a:srgbClr val="C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流水线的效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为？。</a:t>
            </a:r>
          </a:p>
        </p:txBody>
      </p:sp>
      <p:sp>
        <p:nvSpPr>
          <p:cNvPr id="855" name="TextBox855"/>
          <p:cNvSpPr txBox="1"/>
          <p:nvPr/>
        </p:nvSpPr>
        <p:spPr>
          <a:xfrm>
            <a:off x="466090" y="2489248"/>
            <a:ext cx="6222683" cy="3360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908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空图：</a:t>
            </a:r>
          </a:p>
          <a:p>
            <a:pPr marL="0" marR="0" indent="0" eaLnBrk="0">
              <a:lnSpc>
                <a:spcPct val="39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311400" marR="0" indent="-2311400" eaLnBrk="0">
              <a:lnSpc>
                <a:spcPct val="100909"/>
              </a:lnSpc>
            </a:pPr>
            <a:r>
              <a:rPr lang="en-US" altLang="zh-CN" sz="2750" kern="0" spc="125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流水线吞吐率=</a:t>
            </a:r>
            <a:r>
              <a:rPr lang="en-US" altLang="zh-CN" sz="2750" kern="0" spc="1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指令数/指令总执行</a:t>
            </a:r>
            <a:r>
              <a:rPr lang="en-US" altLang="zh-CN" sz="2750" kern="0" spc="1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时间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7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=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4/(6t+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3*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3t)=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4/15t</a:t>
            </a:r>
          </a:p>
          <a:p>
            <a:pPr marL="0" marR="0" indent="0" eaLnBrk="0">
              <a:lnSpc>
                <a:spcPct val="42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91030" marR="65087" indent="-1778000" eaLnBrk="0">
              <a:lnSpc>
                <a:spcPct val="100909"/>
              </a:lnSpc>
            </a:pPr>
            <a:r>
              <a:rPr lang="en-US" altLang="zh-CN" sz="2750" kern="0" spc="5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流水线效率</a:t>
            </a:r>
            <a:r>
              <a:rPr lang="en-US" altLang="zh-CN" sz="2750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=</a:t>
            </a:r>
            <a:r>
              <a:rPr lang="en-US" altLang="zh-CN" sz="2750" kern="0" spc="5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实际使用时空</a:t>
            </a:r>
            <a:r>
              <a:rPr lang="en-US" altLang="zh-CN" sz="2750" kern="0" spc="45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区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/</a:t>
            </a:r>
            <a:r>
              <a:rPr lang="en-US" altLang="zh-CN" sz="2750" kern="0" spc="35" baseline="0" noProof="0" dirty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总时空区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7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=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*6t/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4*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15t=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2/5</a:t>
            </a:r>
          </a:p>
        </p:txBody>
      </p:sp>
      <p:pic>
        <p:nvPicPr>
          <p:cNvPr id="856" name="E5B10950-3DEF-454A-DCEB-14EA1ADF3B4F"/>
          <p:cNvPicPr>
            <a:picLocks noChangeAspect="1"/>
          </p:cNvPicPr>
          <p:nvPr/>
        </p:nvPicPr>
        <p:blipFill>
          <a:blip r:embed="rId2" cstate="print">
            <a:extLst>
              <a:ext uri="{7E1F64CB-891B-40C1-3603-53BC51642611}"/>
            </a:extLst>
          </a:blip>
          <a:srcRect/>
          <a:stretch>
            <a:fillRect/>
          </a:stretch>
        </p:blipFill>
        <p:spPr>
          <a:xfrm>
            <a:off x="7281672" y="1938528"/>
            <a:ext cx="4488181" cy="3838956"/>
          </a:xfrm>
          <a:prstGeom prst="rect">
            <a:avLst/>
          </a:prstGeom>
        </p:spPr>
      </p:pic>
      <p:sp>
        <p:nvSpPr>
          <p:cNvPr id="857" name="TextBox857"/>
          <p:cNvSpPr txBox="1"/>
          <p:nvPr/>
        </p:nvSpPr>
        <p:spPr>
          <a:xfrm>
            <a:off x="8098155" y="5436918"/>
            <a:ext cx="355282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6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</a:p>
        </p:txBody>
      </p:sp>
      <p:sp>
        <p:nvSpPr>
          <p:cNvPr id="858" name="VectorPath 858"/>
          <p:cNvSpPr/>
          <p:nvPr/>
        </p:nvSpPr>
        <p:spPr>
          <a:xfrm>
            <a:off x="8872856" y="3230220"/>
            <a:ext cx="22861" cy="2672766"/>
          </a:xfrm>
          <a:custGeom>
            <a:avLst/>
            <a:gdLst/>
            <a:ahLst/>
            <a:cxnLst/>
            <a:rect l="l" t="t" r="r" b="b"/>
            <a:pathLst>
              <a:path w="22861" h="2672766">
                <a:moveTo>
                  <a:pt x="22861" y="51"/>
                </a:moveTo>
                <a:lnTo>
                  <a:pt x="7620" y="2672766"/>
                </a:lnTo>
                <a:lnTo>
                  <a:pt x="1" y="2672715"/>
                </a:lnTo>
                <a:lnTo>
                  <a:pt x="15240" y="0"/>
                </a:lnTo>
              </a:path>
            </a:pathLst>
          </a:custGeom>
          <a:solidFill>
            <a:srgbClr val="FFC000">
              <a:alpha val="100000"/>
            </a:srgbClr>
          </a:solidFill>
        </p:spPr>
      </p:sp>
      <p:sp>
        <p:nvSpPr>
          <p:cNvPr id="859" name="VectorPath 859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60" name="D7AE195A-BA30-411C-4012-E37B64158589"/>
          <p:cNvPicPr>
            <a:picLocks noChangeAspect="1"/>
          </p:cNvPicPr>
          <p:nvPr/>
        </p:nvPicPr>
        <p:blipFill>
          <a:blip r:embed="rId3" cstate="print">
            <a:extLst>
              <a:ext uri="{DDC23401-A6EF-415C-7168-5768D55739D5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861" name="333592A0-F22A-4B81-A4DF-A11F48A55119"/>
          <p:cNvPicPr>
            <a:picLocks noChangeAspect="1"/>
          </p:cNvPicPr>
          <p:nvPr/>
        </p:nvPicPr>
        <p:blipFill>
          <a:blip r:embed="rId4" cstate="print">
            <a:extLst>
              <a:ext uri="{AD5A1193-6209-45E8-33BB-CC5C36ED2F4B}"/>
            </a:extLst>
          </a:blip>
          <a:srcRect/>
          <a:stretch>
            <a:fillRect/>
          </a:stretch>
        </p:blipFill>
        <p:spPr>
          <a:xfrm>
            <a:off x="1949196" y="1591056"/>
            <a:ext cx="4927093" cy="673608"/>
          </a:xfrm>
          <a:prstGeom prst="rect">
            <a:avLst/>
          </a:prstGeom>
        </p:spPr>
      </p:pic>
    </p:spTree>
    <p:extLst>
      <p:ext uri="{F54D7844-E69F-4754-2155-47F19CB5D3AA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VectorPath 862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863" name="TextBox863"/>
          <p:cNvSpPr txBox="1"/>
          <p:nvPr/>
        </p:nvSpPr>
        <p:spPr>
          <a:xfrm>
            <a:off x="326568" y="192021"/>
            <a:ext cx="1386789" cy="387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5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864" name="TextBox864"/>
          <p:cNvSpPr txBox="1"/>
          <p:nvPr/>
        </p:nvSpPr>
        <p:spPr>
          <a:xfrm>
            <a:off x="579260" y="192021"/>
            <a:ext cx="872490" cy="387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911"/>
              </a:lnSpc>
            </a:pPr>
            <a:r>
              <a:rPr lang="en-US" altLang="zh-CN" sz="3675" kern="0" spc="50" baseline="9163" noProof="0" dirty="0">
                <a:solidFill>
                  <a:srgbClr val="ED7D3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3</a:t>
            </a:r>
            <a:r>
              <a:rPr lang="en-US" altLang="zh-CN" sz="3675" kern="0" spc="45" baseline="9163" noProof="0" dirty="0">
                <a:solidFill>
                  <a:srgbClr val="ED7D3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.</a:t>
            </a:r>
            <a:r>
              <a:rPr lang="en-US" altLang="zh-CN" sz="3675" b="1" kern="0" spc="35" baseline="9163" noProof="0" dirty="0">
                <a:solidFill>
                  <a:srgbClr val="ED7D3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效率</a:t>
            </a:r>
          </a:p>
        </p:txBody>
      </p:sp>
      <p:sp>
        <p:nvSpPr>
          <p:cNvPr id="865" name="TextBox865"/>
          <p:cNvSpPr txBox="1"/>
          <p:nvPr/>
        </p:nvSpPr>
        <p:spPr>
          <a:xfrm>
            <a:off x="960755" y="1078621"/>
            <a:ext cx="4090670" cy="411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846"/>
              </a:lnSpc>
            </a:pPr>
            <a:r>
              <a:rPr lang="en-US" altLang="zh-CN" sz="2600" kern="0" spc="-15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当</a:t>
            </a:r>
            <a:r>
              <a:rPr lang="en-US" altLang="zh-CN" sz="2600" kern="0" spc="-15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n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&gt;&gt;k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时，效率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E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趋近于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</p:txBody>
      </p:sp>
      <p:pic>
        <p:nvPicPr>
          <p:cNvPr id="866" name="82D8F0D3-A388-412D-3467-C83122CD9B11"/>
          <p:cNvPicPr>
            <a:picLocks noChangeAspect="1"/>
          </p:cNvPicPr>
          <p:nvPr/>
        </p:nvPicPr>
        <p:blipFill>
          <a:blip r:embed="rId2" cstate="print">
            <a:extLst>
              <a:ext uri="{E3F8C6A5-A3C7-4C7D-C92F-F7EFCE95763F}"/>
            </a:extLst>
          </a:blip>
          <a:srcRect/>
          <a:stretch>
            <a:fillRect/>
          </a:stretch>
        </p:blipFill>
        <p:spPr>
          <a:xfrm>
            <a:off x="969264" y="2011680"/>
            <a:ext cx="4782312" cy="3585972"/>
          </a:xfrm>
          <a:prstGeom prst="rect">
            <a:avLst/>
          </a:prstGeom>
        </p:spPr>
      </p:pic>
      <p:sp>
        <p:nvSpPr>
          <p:cNvPr id="867" name="TextBox867"/>
          <p:cNvSpPr txBox="1"/>
          <p:nvPr/>
        </p:nvSpPr>
        <p:spPr>
          <a:xfrm>
            <a:off x="6291377" y="4787894"/>
            <a:ext cx="1385571" cy="540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266701" eaLnBrk="0">
              <a:lnSpc>
                <a:spcPct val="101428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各</a:t>
            </a:r>
            <a:r>
              <a:rPr lang="en-US" altLang="zh-CN" sz="1750" kern="0" spc="-27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段</a:t>
            </a:r>
            <a:r>
              <a:rPr lang="en-US" altLang="zh-CN" sz="1750" kern="0" spc="-27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750" kern="0" spc="-27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  <a:r>
              <a:rPr lang="en-US" altLang="zh-CN" sz="1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750" kern="0" spc="-6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相等可</a:t>
            </a:r>
            <a:r>
              <a:rPr lang="en-US" altLang="zh-CN" sz="1750" kern="0" spc="-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化简为</a:t>
            </a:r>
          </a:p>
        </p:txBody>
      </p:sp>
      <p:pic>
        <p:nvPicPr>
          <p:cNvPr id="868" name="05DA4A2D-4DBA-49CA-6D43-0971A69AE341"/>
          <p:cNvPicPr>
            <a:picLocks noChangeAspect="1"/>
          </p:cNvPicPr>
          <p:nvPr/>
        </p:nvPicPr>
        <p:blipFill>
          <a:blip r:embed="rId3" cstate="print">
            <a:extLst>
              <a:ext uri="{22FA7657-5DB3-40F3-68F4-01612B16FFDD}"/>
            </a:extLst>
          </a:blip>
          <a:srcRect/>
          <a:stretch>
            <a:fillRect/>
          </a:stretch>
        </p:blipFill>
        <p:spPr>
          <a:xfrm>
            <a:off x="7985760" y="2581656"/>
            <a:ext cx="3858768" cy="3375660"/>
          </a:xfrm>
          <a:prstGeom prst="rect">
            <a:avLst/>
          </a:prstGeom>
        </p:spPr>
      </p:pic>
      <p:sp>
        <p:nvSpPr>
          <p:cNvPr id="869" name="VectorPath 869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70" name="83D9E0F2-978F-454A-727C-BC6CE2C5DBE4"/>
          <p:cNvPicPr>
            <a:picLocks noChangeAspect="1"/>
          </p:cNvPicPr>
          <p:nvPr/>
        </p:nvPicPr>
        <p:blipFill>
          <a:blip r:embed="rId4" cstate="print">
            <a:extLst>
              <a:ext uri="{C07A0B63-1861-4E15-60A2-CA56009A7361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grpSp>
        <p:nvGrpSpPr>
          <p:cNvPr id="871" name="Combination 871"/>
          <p:cNvGrpSpPr/>
          <p:nvPr/>
        </p:nvGrpSpPr>
        <p:grpSpPr>
          <a:xfrm>
            <a:off x="6413983" y="5364150"/>
            <a:ext cx="1364438" cy="403530"/>
            <a:chOff x="6413983" y="5364150"/>
            <a:chExt cx="1364438" cy="403530"/>
          </a:xfrm>
        </p:grpSpPr>
        <p:sp>
          <p:nvSpPr>
            <p:cNvPr id="872" name="VectorPath 872"/>
            <p:cNvSpPr/>
            <p:nvPr/>
          </p:nvSpPr>
          <p:spPr>
            <a:xfrm>
              <a:off x="6420612" y="5379720"/>
              <a:ext cx="1348740" cy="373380"/>
            </a:xfrm>
            <a:custGeom>
              <a:avLst/>
              <a:gdLst/>
              <a:ahLst/>
              <a:cxnLst/>
              <a:rect l="l" t="t" r="r" b="b"/>
              <a:pathLst>
                <a:path w="1348740" h="373380">
                  <a:moveTo>
                    <a:pt x="0" y="92964"/>
                  </a:moveTo>
                  <a:lnTo>
                    <a:pt x="1162812" y="92964"/>
                  </a:lnTo>
                  <a:lnTo>
                    <a:pt x="1162812" y="0"/>
                  </a:lnTo>
                  <a:lnTo>
                    <a:pt x="1348740" y="185928"/>
                  </a:lnTo>
                  <a:lnTo>
                    <a:pt x="1162812" y="373380"/>
                  </a:lnTo>
                  <a:lnTo>
                    <a:pt x="1162812" y="278892"/>
                  </a:lnTo>
                  <a:lnTo>
                    <a:pt x="0" y="278892"/>
                  </a:lnTo>
                  <a:lnTo>
                    <a:pt x="0" y="92964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873" name="VectorPath 873"/>
            <p:cNvSpPr/>
            <p:nvPr/>
          </p:nvSpPr>
          <p:spPr>
            <a:xfrm>
              <a:off x="6413983" y="5364150"/>
              <a:ext cx="1364438" cy="403530"/>
            </a:xfrm>
            <a:custGeom>
              <a:avLst/>
              <a:gdLst/>
              <a:ahLst/>
              <a:cxnLst/>
              <a:rect l="l" t="t" r="r" b="b"/>
              <a:pathLst>
                <a:path w="1364438" h="403530">
                  <a:moveTo>
                    <a:pt x="1364438" y="201765"/>
                  </a:moveTo>
                  <a:lnTo>
                    <a:pt x="1162673" y="403530"/>
                  </a:lnTo>
                  <a:lnTo>
                    <a:pt x="1162673" y="301333"/>
                  </a:lnTo>
                  <a:lnTo>
                    <a:pt x="0" y="301333"/>
                  </a:lnTo>
                  <a:lnTo>
                    <a:pt x="0" y="102197"/>
                  </a:lnTo>
                  <a:lnTo>
                    <a:pt x="1162673" y="102197"/>
                  </a:lnTo>
                  <a:lnTo>
                    <a:pt x="1162673" y="0"/>
                  </a:lnTo>
                  <a:moveTo>
                    <a:pt x="1175373" y="114897"/>
                  </a:moveTo>
                  <a:lnTo>
                    <a:pt x="12700" y="114897"/>
                  </a:lnTo>
                  <a:lnTo>
                    <a:pt x="12700" y="288633"/>
                  </a:lnTo>
                  <a:lnTo>
                    <a:pt x="1175373" y="288633"/>
                  </a:lnTo>
                  <a:lnTo>
                    <a:pt x="1175373" y="372872"/>
                  </a:lnTo>
                  <a:lnTo>
                    <a:pt x="1346473" y="201771"/>
                  </a:lnTo>
                  <a:lnTo>
                    <a:pt x="1175373" y="30658"/>
                  </a:lnTo>
                </a:path>
              </a:pathLst>
            </a:custGeom>
            <a:solidFill>
              <a:srgbClr val="41719C">
                <a:alpha val="100000"/>
              </a:srgbClr>
            </a:solidFill>
          </p:spPr>
        </p:sp>
      </p:grpSp>
    </p:spTree>
    <p:extLst>
      <p:ext uri="{579154F7-421C-4B29-0301-A3A1136D4031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4E4D58D2-1CA2-4F75-FF59-0991EB1D75C2"/>
          <p:cNvPicPr>
            <a:picLocks noChangeAspect="1"/>
          </p:cNvPicPr>
          <p:nvPr/>
        </p:nvPicPr>
        <p:blipFill>
          <a:blip r:embed="rId2" cstate="print">
            <a:extLst>
              <a:ext uri="{51C7630E-C6C2-4E8B-4222-72F9B575B090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75" name="03B41C66-70B9-48B2-3130-CAF7F5091375"/>
          <p:cNvPicPr>
            <a:picLocks noChangeAspect="1"/>
          </p:cNvPicPr>
          <p:nvPr/>
        </p:nvPicPr>
        <p:blipFill>
          <a:blip r:embed="rId3" cstate="print">
            <a:extLst>
              <a:ext uri="{175A8EE6-1394-4A43-91F2-A1F0D3824E52}"/>
            </a:extLst>
          </a:blip>
          <a:srcRect/>
          <a:stretch>
            <a:fillRect/>
          </a:stretch>
        </p:blipFill>
        <p:spPr>
          <a:xfrm>
            <a:off x="11293678" y="6128093"/>
            <a:ext cx="228600" cy="228600"/>
          </a:xfrm>
          <a:prstGeom prst="rect">
            <a:avLst/>
          </a:prstGeom>
        </p:spPr>
      </p:pic>
      <p:pic>
        <p:nvPicPr>
          <p:cNvPr id="876" name="263BF41E-B0BB-4614-466F-203893E7EFF8"/>
          <p:cNvPicPr>
            <a:picLocks noChangeAspect="1"/>
          </p:cNvPicPr>
          <p:nvPr/>
        </p:nvPicPr>
        <p:blipFill>
          <a:blip r:embed="rId4" cstate="print">
            <a:extLst>
              <a:ext uri="{AE15DB88-2289-47D4-D560-69D4BFB44976}"/>
            </a:extLst>
          </a:blip>
          <a:srcRect/>
          <a:stretch>
            <a:fillRect/>
          </a:stretch>
        </p:blipFill>
        <p:spPr>
          <a:xfrm>
            <a:off x="870306" y="2558263"/>
            <a:ext cx="6134100" cy="828675"/>
          </a:xfrm>
          <a:prstGeom prst="rect">
            <a:avLst/>
          </a:prstGeom>
        </p:spPr>
      </p:pic>
      <p:sp>
        <p:nvSpPr>
          <p:cNvPr id="877" name="TextBox877"/>
          <p:cNvSpPr txBox="1"/>
          <p:nvPr/>
        </p:nvSpPr>
        <p:spPr>
          <a:xfrm>
            <a:off x="857885" y="1760147"/>
            <a:ext cx="2042298" cy="48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32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Four</a:t>
            </a:r>
          </a:p>
        </p:txBody>
      </p:sp>
      <p:sp>
        <p:nvSpPr>
          <p:cNvPr id="878" name="VectorPath 878"/>
          <p:cNvSpPr/>
          <p:nvPr/>
        </p:nvSpPr>
        <p:spPr>
          <a:xfrm>
            <a:off x="857758" y="4510532"/>
            <a:ext cx="576898" cy="19050"/>
          </a:xfrm>
          <a:custGeom>
            <a:avLst/>
            <a:gdLst/>
            <a:ahLst/>
            <a:cxnLst/>
            <a:rect l="l" t="t" r="r" b="b"/>
            <a:pathLst>
              <a:path w="576898" h="19050">
                <a:moveTo>
                  <a:pt x="0" y="0"/>
                </a:moveTo>
                <a:lnTo>
                  <a:pt x="576898" y="0"/>
                </a:lnTo>
                <a:lnTo>
                  <a:pt x="576898" y="19050"/>
                </a:lnTo>
                <a:lnTo>
                  <a:pt x="0" y="19050"/>
                </a:lnTo>
                <a:lnTo>
                  <a:pt x="0" y="0"/>
                </a:lnTo>
              </a:path>
            </a:pathLst>
          </a:custGeom>
          <a:solidFill>
            <a:srgbClr val="116CEE">
              <a:alpha val="100000"/>
            </a:srgbClr>
          </a:solidFill>
        </p:spPr>
      </p:sp>
    </p:spTree>
    <p:extLst>
      <p:ext uri="{C3E92566-3D9E-4820-8C20-7AFA4373DF54}"/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VectorPath 87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880" name="28E90FAF-717F-46FA-8968-89A38E0E6DD7"/>
          <p:cNvPicPr>
            <a:picLocks noChangeAspect="1"/>
          </p:cNvPicPr>
          <p:nvPr/>
        </p:nvPicPr>
        <p:blipFill>
          <a:blip r:embed="rId2" cstate="print">
            <a:extLst>
              <a:ext uri="{F0D0AEDC-D38E-41FA-D5C5-334FD5F23146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grpSp>
        <p:nvGrpSpPr>
          <p:cNvPr id="881" name="Combination 881"/>
          <p:cNvGrpSpPr/>
          <p:nvPr/>
        </p:nvGrpSpPr>
        <p:grpSpPr>
          <a:xfrm>
            <a:off x="326073" y="355613"/>
            <a:ext cx="11434446" cy="5626405"/>
            <a:chOff x="326073" y="355613"/>
            <a:chExt cx="11434446" cy="5626405"/>
          </a:xfrm>
        </p:grpSpPr>
        <p:sp>
          <p:nvSpPr>
            <p:cNvPr id="882" name="VectorPath 882"/>
            <p:cNvSpPr/>
            <p:nvPr/>
          </p:nvSpPr>
          <p:spPr>
            <a:xfrm>
              <a:off x="457010" y="355613"/>
              <a:ext cx="510476" cy="555244"/>
            </a:xfrm>
            <a:custGeom>
              <a:avLst/>
              <a:gdLst/>
              <a:ahLst/>
              <a:cxnLst/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  <p:sp>
          <p:nvSpPr>
            <p:cNvPr id="883" name="VectorPath 883"/>
            <p:cNvSpPr/>
            <p:nvPr/>
          </p:nvSpPr>
          <p:spPr>
            <a:xfrm>
              <a:off x="326073" y="987743"/>
              <a:ext cx="11434446" cy="4994275"/>
            </a:xfrm>
            <a:custGeom>
              <a:avLst/>
              <a:gdLst/>
              <a:ahLst/>
              <a:cxnLst/>
              <a:rect l="l" t="t" r="r" b="b"/>
              <a:pathLst>
                <a:path w="11434446" h="4994275">
                  <a:moveTo>
                    <a:pt x="11431156" y="229"/>
                  </a:moveTo>
                  <a:lnTo>
                    <a:pt x="11432478" y="915"/>
                  </a:lnTo>
                  <a:lnTo>
                    <a:pt x="11433532" y="1968"/>
                  </a:lnTo>
                  <a:lnTo>
                    <a:pt x="11434218" y="3289"/>
                  </a:lnTo>
                  <a:lnTo>
                    <a:pt x="11434446" y="4763"/>
                  </a:lnTo>
                  <a:lnTo>
                    <a:pt x="11434446" y="4989513"/>
                  </a:lnTo>
                  <a:lnTo>
                    <a:pt x="11434218" y="4990987"/>
                  </a:lnTo>
                  <a:lnTo>
                    <a:pt x="11433532" y="4992307"/>
                  </a:lnTo>
                  <a:lnTo>
                    <a:pt x="11432478" y="4993361"/>
                  </a:lnTo>
                  <a:lnTo>
                    <a:pt x="11431156" y="4994047"/>
                  </a:lnTo>
                  <a:lnTo>
                    <a:pt x="11429684" y="4994275"/>
                  </a:lnTo>
                  <a:lnTo>
                    <a:pt x="4763" y="4994275"/>
                  </a:lnTo>
                  <a:lnTo>
                    <a:pt x="3289" y="4994047"/>
                  </a:lnTo>
                  <a:lnTo>
                    <a:pt x="1969" y="4993361"/>
                  </a:lnTo>
                  <a:lnTo>
                    <a:pt x="914" y="4992307"/>
                  </a:lnTo>
                  <a:lnTo>
                    <a:pt x="229" y="4990987"/>
                  </a:lnTo>
                  <a:lnTo>
                    <a:pt x="0" y="4989513"/>
                  </a:lnTo>
                  <a:lnTo>
                    <a:pt x="0" y="4763"/>
                  </a:lnTo>
                  <a:lnTo>
                    <a:pt x="229" y="3289"/>
                  </a:lnTo>
                  <a:lnTo>
                    <a:pt x="914" y="1968"/>
                  </a:lnTo>
                  <a:lnTo>
                    <a:pt x="1969" y="915"/>
                  </a:lnTo>
                  <a:lnTo>
                    <a:pt x="3289" y="229"/>
                  </a:lnTo>
                  <a:lnTo>
                    <a:pt x="4763" y="0"/>
                  </a:lnTo>
                  <a:lnTo>
                    <a:pt x="11429684" y="0"/>
                  </a:lnTo>
                  <a:moveTo>
                    <a:pt x="9525" y="9525"/>
                  </a:moveTo>
                  <a:lnTo>
                    <a:pt x="9525" y="4984751"/>
                  </a:lnTo>
                  <a:lnTo>
                    <a:pt x="11424920" y="4984751"/>
                  </a:lnTo>
                  <a:lnTo>
                    <a:pt x="11424920" y="9525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</p:grpSp>
      <p:sp>
        <p:nvSpPr>
          <p:cNvPr id="884" name="TextBox884"/>
          <p:cNvSpPr txBox="1"/>
          <p:nvPr/>
        </p:nvSpPr>
        <p:spPr>
          <a:xfrm>
            <a:off x="402590" y="335493"/>
            <a:ext cx="11697420" cy="6475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6333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令相关的定义</a:t>
            </a:r>
          </a:p>
          <a:p>
            <a:pPr marL="938708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Definition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of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Instruction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  <a:p>
            <a:pPr marL="0" marR="0" indent="0" eaLnBrk="0">
              <a:lnSpc>
                <a:spcPct val="16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所谓“相关”是指在一段程序的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邻近指令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之间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存在某种关系</a:t>
            </a:r>
          </a:p>
          <a:p>
            <a:pPr marL="0" marR="0" indent="0" eaLnBrk="0">
              <a:lnSpc>
                <a:spcPct val="14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416644" indent="0" eaLnBrk="0">
              <a:lnSpc>
                <a:spcPct val="126363"/>
              </a:lnSpc>
            </a:pPr>
            <a:r>
              <a:rPr lang="en-US" altLang="zh-CN" sz="2750" kern="0" spc="1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这种关</a:t>
            </a:r>
            <a:r>
              <a:rPr lang="en-US" altLang="zh-CN" sz="2750" kern="0" spc="1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系造成</a:t>
            </a:r>
            <a:r>
              <a:rPr lang="en-US" altLang="zh-CN" sz="2750" kern="0" spc="12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流水线中的某些指令无法在指定的时钟周期被执行</a:t>
            </a:r>
            <a:r>
              <a:rPr lang="en-US" altLang="zh-CN" sz="2750" kern="0" spc="125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（冒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险</a:t>
            </a:r>
            <a:r>
              <a:rPr lang="en-US" altLang="zh-CN" sz="2750" kern="0" spc="0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，影响指令在时间上的重叠执行，</a:t>
            </a:r>
          </a:p>
          <a:p>
            <a:pPr marL="0" marR="0" indent="0" eaLnBrk="0">
              <a:lnSpc>
                <a:spcPct val="14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318854" indent="0" eaLnBrk="0">
              <a:lnSpc>
                <a:spcPct val="146818"/>
              </a:lnSpc>
            </a:pPr>
            <a:r>
              <a:rPr lang="en-US" altLang="zh-CN" sz="2750" kern="0" spc="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使得流水线吞吐率和加速比的下降，是制约流水线性能的重要原因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之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一。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流水线主要包含三种相关：</a:t>
            </a:r>
          </a:p>
          <a:p>
            <a:pPr marL="800100" marR="0" lvl="0" indent="-342900" eaLnBrk="0">
              <a:lnSpc>
                <a:spcPct val="107092"/>
              </a:lnSpc>
              <a:spcAft>
                <a:spcPts val="1340"/>
              </a:spcAft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结构相关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（Structural</a:t>
            </a:r>
            <a:r>
              <a:rPr lang="en-US" altLang="zh-CN" sz="23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Dependency）</a:t>
            </a:r>
          </a:p>
          <a:p>
            <a:pPr marL="800100" marR="0" lvl="0" indent="-342900" eaLnBrk="0">
              <a:lnSpc>
                <a:spcPct val="107092"/>
              </a:lnSpc>
              <a:spcAft>
                <a:spcPts val="1340"/>
              </a:spcAft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数据相关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（Data</a:t>
            </a:r>
            <a:r>
              <a:rPr lang="en-US" altLang="zh-CN" sz="23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Dependency）</a:t>
            </a:r>
          </a:p>
          <a:p>
            <a:pPr marL="800100" marR="0" lvl="0" indent="-342900" eaLnBrk="0">
              <a:lnSpc>
                <a:spcPct val="105673"/>
              </a:lnSpc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控制相关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（Control</a:t>
            </a:r>
            <a:r>
              <a:rPr lang="en-US" altLang="zh-CN" sz="23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Dependence）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1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77722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877623F2-CB06-43F8-44C4-870C0248EAD1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ctorPath 24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25" name="ECF815ED-E8BA-4131-6A8D-85BAA30C01D4"/>
          <p:cNvPicPr>
            <a:picLocks noChangeAspect="1"/>
          </p:cNvPicPr>
          <p:nvPr/>
        </p:nvPicPr>
        <p:blipFill>
          <a:blip r:embed="rId2" cstate="print">
            <a:extLst>
              <a:ext uri="{6B038AE2-6EF2-4EB2-309F-44B9CB788FEC}"/>
            </a:extLst>
          </a:blip>
          <a:srcRect/>
          <a:stretch>
            <a:fillRect/>
          </a:stretch>
        </p:blipFill>
        <p:spPr>
          <a:xfrm>
            <a:off x="571919" y="521145"/>
            <a:ext cx="533400" cy="276225"/>
          </a:xfrm>
          <a:prstGeom prst="rect">
            <a:avLst/>
          </a:prstGeom>
        </p:spPr>
      </p:pic>
      <p:pic>
        <p:nvPicPr>
          <p:cNvPr id="26" name="7F4CD4F2-9528-47CB-32DA-88BB891F2575"/>
          <p:cNvPicPr>
            <a:picLocks noChangeAspect="1"/>
          </p:cNvPicPr>
          <p:nvPr/>
        </p:nvPicPr>
        <p:blipFill>
          <a:blip r:embed="rId3" cstate="print">
            <a:extLst>
              <a:ext uri="{01237DB5-B599-4E6C-A52D-62C32E63BE82}"/>
            </a:extLst>
          </a:blip>
          <a:srcRect/>
          <a:stretch>
            <a:fillRect/>
          </a:stretch>
        </p:blipFill>
        <p:spPr>
          <a:xfrm>
            <a:off x="1457262" y="375107"/>
            <a:ext cx="2914650" cy="419100"/>
          </a:xfrm>
          <a:prstGeom prst="rect">
            <a:avLst/>
          </a:prstGeom>
        </p:spPr>
      </p:pic>
      <p:sp>
        <p:nvSpPr>
          <p:cNvPr id="27" name="VectorPath 27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8" name="3BE3A0AE-2FA6-42F4-7F49-4818CABD91E4"/>
          <p:cNvPicPr>
            <a:picLocks noChangeAspect="1"/>
          </p:cNvPicPr>
          <p:nvPr/>
        </p:nvPicPr>
        <p:blipFill>
          <a:blip r:embed="rId4" cstate="print">
            <a:extLst>
              <a:ext uri="{0B9BEE74-0A78-4086-1975-7021E35AA0A4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29" name="TextBox29"/>
          <p:cNvSpPr txBox="1"/>
          <p:nvPr/>
        </p:nvSpPr>
        <p:spPr>
          <a:xfrm>
            <a:off x="0" y="1110790"/>
            <a:ext cx="12192000" cy="4221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260" marR="0" indent="0" eaLnBrk="0">
              <a:lnSpc>
                <a:spcPct val="101442"/>
              </a:lnSpc>
              <a:spcAft>
                <a:spcPts val="1245"/>
              </a:spcAft>
            </a:pPr>
            <a:r>
              <a:rPr lang="en-US" altLang="zh-CN" sz="2600" kern="0" spc="-1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260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.流水线技术</a:t>
            </a:r>
          </a:p>
          <a:p>
            <a:pPr marL="1665110" marR="1382891" lvl="0" indent="-457200" eaLnBrk="0">
              <a:lnSpc>
                <a:spcPct val="136170"/>
              </a:lnSpc>
              <a:spcAft>
                <a:spcPts val="285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一个重复的过程</a:t>
            </a:r>
            <a:r>
              <a:rPr lang="en-US" altLang="zh-CN" sz="23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分解为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若干个子过程，每个子过程由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专门的功能部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件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来实现。</a:t>
            </a:r>
          </a:p>
          <a:p>
            <a:pPr marL="1665110" marR="1382891" lvl="0" indent="-457200" eaLnBrk="0">
              <a:lnSpc>
                <a:spcPct val="119148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多个处理过程在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时间上错开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，依次通过各功能段，这样，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每个子过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程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就可以与其它的子过程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并行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进行。</a:t>
            </a:r>
          </a:p>
          <a:p>
            <a:pPr marL="0" marR="0" indent="0" eaLnBrk="0">
              <a:lnSpc>
                <a:spcPct val="16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23544"/>
              </a:lnSpc>
            </a:pP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" name="TextBox30"/>
          <p:cNvSpPr txBox="1"/>
          <p:nvPr/>
        </p:nvSpPr>
        <p:spPr>
          <a:xfrm>
            <a:off x="579260" y="3779695"/>
            <a:ext cx="10179684" cy="911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14983"/>
              </a:lnSpc>
            </a:pPr>
            <a:r>
              <a:rPr lang="en-US" altLang="zh-CN" sz="26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.流水线中的每个子过程及其功能部件称为</a:t>
            </a:r>
            <a:r>
              <a:rPr lang="en-US" altLang="zh-CN" sz="260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流水线的级或段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，段与段相</a:t>
            </a:r>
            <a:r>
              <a:rPr lang="en-US" altLang="zh-CN" sz="260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00" kern="0" spc="-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互连接形</a:t>
            </a:r>
            <a:r>
              <a:rPr lang="en-US" altLang="zh-CN" sz="26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成流水线。</a:t>
            </a:r>
          </a:p>
        </p:txBody>
      </p:sp>
      <p:sp>
        <p:nvSpPr>
          <p:cNvPr id="31" name="TextBox31"/>
          <p:cNvSpPr txBox="1"/>
          <p:nvPr/>
        </p:nvSpPr>
        <p:spPr>
          <a:xfrm>
            <a:off x="579260" y="4936665"/>
            <a:ext cx="5226685" cy="396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900" kern="0" spc="-25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4</a:t>
            </a:r>
            <a:r>
              <a:rPr lang="en-US" altLang="zh-CN" sz="3900" kern="0" spc="0" baseline="6555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.流水线的段数称为</a:t>
            </a:r>
            <a:r>
              <a:rPr lang="en-US" altLang="zh-CN" sz="3900" kern="0" spc="0" baseline="6555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流水线的深度。</a:t>
            </a:r>
          </a:p>
        </p:txBody>
      </p:sp>
    </p:spTree>
    <p:extLst>
      <p:ext uri="{69C34D5B-9BFE-4102-D358-03B1D43AD515}"/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TextBox885"/>
          <p:cNvSpPr txBox="1"/>
          <p:nvPr/>
        </p:nvSpPr>
        <p:spPr>
          <a:xfrm>
            <a:off x="5028781" y="2032686"/>
            <a:ext cx="2133600" cy="2337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0055" marR="0" indent="0" eaLnBrk="0">
              <a:lnSpc>
                <a:spcPct val="100364"/>
              </a:lnSpc>
              <a:spcAft>
                <a:spcPts val="3836"/>
              </a:spcAft>
            </a:pPr>
            <a:r>
              <a:rPr lang="en-US" altLang="zh-CN" sz="8000" b="1" kern="0" spc="-15" baseline="0" noProof="0" dirty="0">
                <a:solidFill>
                  <a:srgbClr val="4874CB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01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41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</a:t>
            </a:r>
            <a:r>
              <a:rPr lang="en-US" altLang="zh-CN" sz="41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构相关</a:t>
            </a:r>
          </a:p>
        </p:txBody>
      </p:sp>
    </p:spTree>
    <p:extLst>
      <p:ext uri="{6013BDA7-57D5-4AD1-A006-CD8E47A21A22}"/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Combination 88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7" name="VectorPath 88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</a:path>
              </a:pathLst>
            </a:custGeom>
            <a:solidFill>
              <a:srgbClr val="E7E6E6">
                <a:alpha val="100000"/>
              </a:srgbClr>
            </a:solidFill>
          </p:spPr>
        </p:sp>
        <p:sp>
          <p:nvSpPr>
            <p:cNvPr id="888" name="VectorPath 88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</a:path>
              </a:pathLst>
            </a:custGeom>
            <a:solidFill>
              <a:srgbClr val="F2F2F2">
                <a:alpha val="80000"/>
              </a:srgbClr>
            </a:solidFill>
          </p:spPr>
        </p:sp>
      </p:grpSp>
      <p:pic>
        <p:nvPicPr>
          <p:cNvPr id="889" name="98FAFDCA-776B-4D55-B90E-87847DF20886"/>
          <p:cNvPicPr>
            <a:picLocks noChangeAspect="1"/>
          </p:cNvPicPr>
          <p:nvPr/>
        </p:nvPicPr>
        <p:blipFill>
          <a:blip r:embed="rId2" cstate="print">
            <a:extLst>
              <a:ext uri="{36C97FB0-E3B2-4DD1-EB96-D9A480DCE6F3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890" name="VectorPath 890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891" name="VectorPath 891"/>
          <p:cNvSpPr/>
          <p:nvPr/>
        </p:nvSpPr>
        <p:spPr>
          <a:xfrm>
            <a:off x="314008" y="929322"/>
            <a:ext cx="11427462" cy="5579111"/>
          </a:xfrm>
          <a:custGeom>
            <a:avLst/>
            <a:gdLst/>
            <a:ahLst/>
            <a:cxnLst/>
            <a:rect l="l" t="t" r="r" b="b"/>
            <a:pathLst>
              <a:path w="11427462" h="5579111">
                <a:moveTo>
                  <a:pt x="11424172" y="229"/>
                </a:moveTo>
                <a:lnTo>
                  <a:pt x="11425492" y="915"/>
                </a:lnTo>
                <a:lnTo>
                  <a:pt x="11426548" y="1969"/>
                </a:lnTo>
                <a:lnTo>
                  <a:pt x="11427232" y="3289"/>
                </a:lnTo>
                <a:lnTo>
                  <a:pt x="11427462" y="4763"/>
                </a:lnTo>
                <a:lnTo>
                  <a:pt x="11427462" y="5574348"/>
                </a:lnTo>
                <a:lnTo>
                  <a:pt x="11427232" y="5575821"/>
                </a:lnTo>
                <a:lnTo>
                  <a:pt x="11426548" y="5577142"/>
                </a:lnTo>
                <a:lnTo>
                  <a:pt x="11425492" y="5578196"/>
                </a:lnTo>
                <a:lnTo>
                  <a:pt x="11424172" y="5578882"/>
                </a:lnTo>
                <a:lnTo>
                  <a:pt x="11422698" y="5579111"/>
                </a:lnTo>
                <a:lnTo>
                  <a:pt x="4763" y="5579111"/>
                </a:lnTo>
                <a:lnTo>
                  <a:pt x="3289" y="5578882"/>
                </a:lnTo>
                <a:lnTo>
                  <a:pt x="1968" y="5578196"/>
                </a:lnTo>
                <a:lnTo>
                  <a:pt x="914" y="5577142"/>
                </a:lnTo>
                <a:lnTo>
                  <a:pt x="229" y="5575821"/>
                </a:lnTo>
                <a:lnTo>
                  <a:pt x="0" y="5574348"/>
                </a:lnTo>
                <a:lnTo>
                  <a:pt x="0" y="4763"/>
                </a:lnTo>
                <a:lnTo>
                  <a:pt x="229" y="3289"/>
                </a:lnTo>
                <a:lnTo>
                  <a:pt x="914" y="1969"/>
                </a:lnTo>
                <a:lnTo>
                  <a:pt x="1968" y="915"/>
                </a:lnTo>
                <a:lnTo>
                  <a:pt x="3289" y="229"/>
                </a:lnTo>
                <a:lnTo>
                  <a:pt x="4763" y="0"/>
                </a:lnTo>
                <a:lnTo>
                  <a:pt x="11422698" y="0"/>
                </a:lnTo>
                <a:moveTo>
                  <a:pt x="9525" y="9525"/>
                </a:moveTo>
                <a:lnTo>
                  <a:pt x="9525" y="5569585"/>
                </a:lnTo>
                <a:lnTo>
                  <a:pt x="11417936" y="5569585"/>
                </a:lnTo>
                <a:lnTo>
                  <a:pt x="11417936" y="9525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892" name="TextBox892"/>
          <p:cNvSpPr txBox="1"/>
          <p:nvPr/>
        </p:nvSpPr>
        <p:spPr>
          <a:xfrm>
            <a:off x="314008" y="335493"/>
            <a:ext cx="11786002" cy="6475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74916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结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构相关</a:t>
            </a:r>
          </a:p>
          <a:p>
            <a:pPr marL="1015225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Structure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  <a:p>
            <a:pPr marL="0" marR="0" indent="0" eaLnBrk="0">
              <a:lnSpc>
                <a:spcPct val="12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19418" marR="435694" indent="-342900" eaLnBrk="0">
              <a:lnSpc>
                <a:spcPct val="129166"/>
              </a:lnSpc>
            </a:pPr>
            <a:r>
              <a:rPr lang="en-US" altLang="zh-CN" sz="2750" kern="0" spc="3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3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结构相关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是指流水线中</a:t>
            </a:r>
            <a:r>
              <a:rPr lang="en-US" altLang="zh-CN" sz="2750" kern="0" spc="3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多条指令</a:t>
            </a:r>
            <a:r>
              <a:rPr lang="en-US" altLang="zh-CN" sz="2750" kern="0" spc="3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</a:t>
            </a:r>
            <a:r>
              <a:rPr lang="en-US" altLang="zh-CN" sz="2750" kern="0" spc="2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同一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时钟</a:t>
            </a:r>
            <a:r>
              <a:rPr lang="en-US" altLang="zh-CN" sz="2750" kern="0" spc="2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周期内争用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同一个</a:t>
            </a:r>
            <a:r>
              <a:rPr lang="en-US" altLang="zh-CN" sz="2750" kern="0" spc="2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功能部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主存或ALU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），从而发生冲突，造成指令无法继续执行。</a:t>
            </a:r>
          </a:p>
          <a:p>
            <a:pPr marL="0" marR="0" indent="0" eaLnBrk="0">
              <a:lnSpc>
                <a:spcPct val="17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6517" marR="343619" indent="0" eaLnBrk="0">
              <a:lnSpc>
                <a:spcPct val="138257"/>
              </a:lnSpc>
            </a:pPr>
            <a:r>
              <a:rPr lang="en-US" altLang="zh-CN" sz="2750" kern="0" spc="4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比如</a:t>
            </a:r>
            <a:r>
              <a:rPr lang="en-US" altLang="zh-CN" sz="2750" b="1" kern="0" spc="4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访存冲突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，数据和指令保存在同一存储器（</a:t>
            </a:r>
            <a:r>
              <a:rPr lang="en-US" altLang="zh-CN" sz="2750" kern="0" spc="4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冯诺依曼计算机结构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Wingdings" pitchFamily="2" charset="0"/>
                <a:ea typeface="Wingdings" pitchFamily="2" charset="0"/>
                <a:cs typeface="Wingdings" pitchFamily="2" charset="0"/>
              </a:rPr>
            </a:b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消除结构相关</a:t>
            </a: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702118" marR="847809" indent="-1431290" eaLnBrk="0">
              <a:lnSpc>
                <a:spcPct val="103712"/>
              </a:lnSpc>
            </a:pPr>
            <a:r>
              <a:rPr lang="en-US" altLang="zh-CN" sz="2750" kern="0" spc="-15" baseline="0" noProof="0" dirty="0">
                <a:solidFill>
                  <a:srgbClr val="D60093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解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决办法Ⅰ：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设置相互独立的指令存储器和数据存储器（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哈佛结构）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或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设置相互独立的指令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Cache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和数据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Cache</a:t>
            </a:r>
          </a:p>
          <a:p>
            <a:pPr marL="0" marR="0" indent="0" eaLnBrk="0">
              <a:lnSpc>
                <a:spcPct val="16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65138" marR="0" indent="0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D60093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解决方法Ⅱ：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插入暂停周期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（“流水线气泡”或“气泡”）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8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865802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02EB6B6E-8E5E-4E38-D172-676B40D17832}"/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VectorPath 893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894" name="DDEE128F-9128-4A71-B236-09B98F543F19"/>
          <p:cNvPicPr>
            <a:picLocks noChangeAspect="1"/>
          </p:cNvPicPr>
          <p:nvPr/>
        </p:nvPicPr>
        <p:blipFill>
          <a:blip r:embed="rId2" cstate="print">
            <a:extLst>
              <a:ext uri="{9CE59976-6959-49D1-0879-936D18BAA862}"/>
            </a:extLst>
          </a:blip>
          <a:srcRect/>
          <a:stretch>
            <a:fillRect/>
          </a:stretch>
        </p:blipFill>
        <p:spPr>
          <a:xfrm>
            <a:off x="397764" y="350520"/>
            <a:ext cx="11382376" cy="5267325"/>
          </a:xfrm>
          <a:prstGeom prst="rect">
            <a:avLst/>
          </a:prstGeom>
        </p:spPr>
      </p:pic>
      <p:sp>
        <p:nvSpPr>
          <p:cNvPr id="895" name="VectorPath 895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896" name="2C2808BD-1CA0-464C-0E43-2C12187D7B43"/>
          <p:cNvPicPr>
            <a:picLocks noChangeAspect="1"/>
          </p:cNvPicPr>
          <p:nvPr/>
        </p:nvPicPr>
        <p:blipFill>
          <a:blip r:embed="rId3" cstate="print">
            <a:extLst>
              <a:ext uri="{F88EBC87-9F56-4AD8-969C-EDC68EA7AFE1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897" name="TextBox897"/>
          <p:cNvSpPr txBox="1"/>
          <p:nvPr/>
        </p:nvSpPr>
        <p:spPr>
          <a:xfrm>
            <a:off x="0" y="6009053"/>
            <a:ext cx="12192000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7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898" name="TextBox898"/>
          <p:cNvSpPr txBox="1"/>
          <p:nvPr/>
        </p:nvSpPr>
        <p:spPr>
          <a:xfrm>
            <a:off x="2007235" y="6009053"/>
            <a:ext cx="6432550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95" baseline="4211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由于访问同一个存储器而引起的结</a:t>
            </a:r>
            <a:r>
              <a:rPr lang="en-US" altLang="zh-CN" sz="4125" kern="0" spc="80" baseline="4211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构</a:t>
            </a:r>
            <a:r>
              <a:rPr lang="en-US" altLang="zh-CN" sz="4125" kern="0" spc="75" baseline="4211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冲突</a:t>
            </a:r>
          </a:p>
        </p:txBody>
      </p:sp>
    </p:spTree>
    <p:extLst>
      <p:ext uri="{2DC7606E-D789-444B-338D-C75D0847F62A}"/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VectorPath 899"/>
          <p:cNvSpPr/>
          <p:nvPr/>
        </p:nvSpPr>
        <p:spPr>
          <a:xfrm>
            <a:off x="8880718" y="4744644"/>
            <a:ext cx="531558" cy="21184"/>
          </a:xfrm>
          <a:custGeom>
            <a:avLst/>
            <a:gdLst/>
            <a:ahLst/>
            <a:cxnLst/>
            <a:rect l="l" t="t" r="r" b="b"/>
            <a:pathLst>
              <a:path w="531558" h="21184">
                <a:moveTo>
                  <a:pt x="8141" y="13043"/>
                </a:moveTo>
                <a:lnTo>
                  <a:pt x="523418" y="8141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900" name="VectorPath 900"/>
          <p:cNvSpPr/>
          <p:nvPr/>
        </p:nvSpPr>
        <p:spPr>
          <a:xfrm>
            <a:off x="7036372" y="2899385"/>
            <a:ext cx="16129" cy="486029"/>
          </a:xfrm>
          <a:custGeom>
            <a:avLst/>
            <a:gdLst/>
            <a:ahLst/>
            <a:cxnLst/>
            <a:rect l="l" t="t" r="r" b="b"/>
            <a:pathLst>
              <a:path w="16129" h="486029">
                <a:moveTo>
                  <a:pt x="8065" y="8064"/>
                </a:moveTo>
                <a:lnTo>
                  <a:pt x="8065" y="4779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901" name="VectorPath 901"/>
          <p:cNvSpPr/>
          <p:nvPr/>
        </p:nvSpPr>
        <p:spPr>
          <a:xfrm>
            <a:off x="7036372" y="3102521"/>
            <a:ext cx="376238" cy="16129"/>
          </a:xfrm>
          <a:custGeom>
            <a:avLst/>
            <a:gdLst/>
            <a:ahLst/>
            <a:cxnLst/>
            <a:rect l="l" t="t" r="r" b="b"/>
            <a:pathLst>
              <a:path w="376238" h="16129">
                <a:moveTo>
                  <a:pt x="8065" y="8064"/>
                </a:moveTo>
                <a:lnTo>
                  <a:pt x="368174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902" name="Combination 902"/>
          <p:cNvGrpSpPr/>
          <p:nvPr/>
        </p:nvGrpSpPr>
        <p:grpSpPr>
          <a:xfrm>
            <a:off x="6623976" y="2720643"/>
            <a:ext cx="431054" cy="843513"/>
            <a:chOff x="6623976" y="2720643"/>
            <a:chExt cx="431054" cy="843513"/>
          </a:xfrm>
        </p:grpSpPr>
        <p:sp>
          <p:nvSpPr>
            <p:cNvPr id="903" name="VectorPath 903"/>
            <p:cNvSpPr/>
            <p:nvPr/>
          </p:nvSpPr>
          <p:spPr>
            <a:xfrm>
              <a:off x="6623976" y="2720643"/>
              <a:ext cx="431054" cy="197401"/>
            </a:xfrm>
            <a:custGeom>
              <a:avLst/>
              <a:gdLst/>
              <a:ahLst/>
              <a:cxnLst/>
              <a:rect l="l" t="t" r="r" b="b"/>
              <a:pathLst>
                <a:path w="431054" h="197401">
                  <a:moveTo>
                    <a:pt x="10594" y="10594"/>
                  </a:moveTo>
                  <a:lnTo>
                    <a:pt x="420460" y="18680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04" name="VectorPath 904"/>
            <p:cNvSpPr/>
            <p:nvPr/>
          </p:nvSpPr>
          <p:spPr>
            <a:xfrm>
              <a:off x="6623976" y="3366755"/>
              <a:ext cx="431054" cy="197400"/>
            </a:xfrm>
            <a:custGeom>
              <a:avLst/>
              <a:gdLst/>
              <a:ahLst/>
              <a:cxnLst/>
              <a:rect l="l" t="t" r="r" b="b"/>
              <a:pathLst>
                <a:path w="431054" h="197400">
                  <a:moveTo>
                    <a:pt x="420460" y="10594"/>
                  </a:moveTo>
                  <a:lnTo>
                    <a:pt x="10594" y="18680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905" name="557D3415-D083-4066-C954-33F83DE38F00"/>
          <p:cNvPicPr>
            <a:picLocks noChangeAspect="1"/>
          </p:cNvPicPr>
          <p:nvPr/>
        </p:nvPicPr>
        <p:blipFill>
          <a:blip r:embed="rId2" cstate="print">
            <a:extLst>
              <a:ext uri="{7DEFF27A-011D-46DA-5DA3-3471A81A693E}"/>
            </a:extLst>
          </a:blip>
          <a:srcRect/>
          <a:stretch>
            <a:fillRect/>
          </a:stretch>
        </p:blipFill>
        <p:spPr>
          <a:xfrm>
            <a:off x="7401612" y="2731237"/>
            <a:ext cx="257632" cy="822325"/>
          </a:xfrm>
          <a:prstGeom prst="rect">
            <a:avLst/>
          </a:prstGeom>
        </p:spPr>
      </p:pic>
      <p:grpSp>
        <p:nvGrpSpPr>
          <p:cNvPr id="906" name="Combination 906"/>
          <p:cNvGrpSpPr/>
          <p:nvPr/>
        </p:nvGrpSpPr>
        <p:grpSpPr>
          <a:xfrm>
            <a:off x="5338644" y="2723172"/>
            <a:ext cx="1303990" cy="838454"/>
            <a:chOff x="5338644" y="2723172"/>
            <a:chExt cx="1303990" cy="838454"/>
          </a:xfrm>
        </p:grpSpPr>
        <p:sp>
          <p:nvSpPr>
            <p:cNvPr id="907" name="VectorPath 907"/>
            <p:cNvSpPr/>
            <p:nvPr/>
          </p:nvSpPr>
          <p:spPr>
            <a:xfrm>
              <a:off x="6216625" y="2967914"/>
              <a:ext cx="426010" cy="16128"/>
            </a:xfrm>
            <a:custGeom>
              <a:avLst/>
              <a:gdLst/>
              <a:ahLst/>
              <a:cxnLst/>
              <a:rect l="l" t="t" r="r" b="b"/>
              <a:pathLst>
                <a:path w="426010" h="16128">
                  <a:moveTo>
                    <a:pt x="417945" y="8064"/>
                  </a:moveTo>
                  <a:lnTo>
                    <a:pt x="806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08" name="VectorPath 908"/>
            <p:cNvSpPr/>
            <p:nvPr/>
          </p:nvSpPr>
          <p:spPr>
            <a:xfrm>
              <a:off x="6626505" y="2723172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4"/>
                  </a:moveTo>
                  <a:lnTo>
                    <a:pt x="8065" y="2430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09" name="VectorPath 909"/>
            <p:cNvSpPr/>
            <p:nvPr/>
          </p:nvSpPr>
          <p:spPr>
            <a:xfrm>
              <a:off x="6064390" y="3300755"/>
              <a:ext cx="578244" cy="16129"/>
            </a:xfrm>
            <a:custGeom>
              <a:avLst/>
              <a:gdLst/>
              <a:ahLst/>
              <a:cxnLst/>
              <a:rect l="l" t="t" r="r" b="b"/>
              <a:pathLst>
                <a:path w="578244" h="16129">
                  <a:moveTo>
                    <a:pt x="8065" y="8065"/>
                  </a:moveTo>
                  <a:lnTo>
                    <a:pt x="570180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0" name="VectorPath 910"/>
            <p:cNvSpPr/>
            <p:nvPr/>
          </p:nvSpPr>
          <p:spPr>
            <a:xfrm>
              <a:off x="6626505" y="3310547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1" name="VectorPath 911"/>
            <p:cNvSpPr/>
            <p:nvPr/>
          </p:nvSpPr>
          <p:spPr>
            <a:xfrm>
              <a:off x="5756986" y="3024200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4"/>
                  </a:moveTo>
                  <a:lnTo>
                    <a:pt x="26277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2" name="VectorPath 912"/>
            <p:cNvSpPr/>
            <p:nvPr/>
          </p:nvSpPr>
          <p:spPr>
            <a:xfrm>
              <a:off x="5756986" y="3205303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4"/>
                  </a:moveTo>
                  <a:lnTo>
                    <a:pt x="26277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3" name="VectorPath 913"/>
            <p:cNvSpPr/>
            <p:nvPr/>
          </p:nvSpPr>
          <p:spPr>
            <a:xfrm>
              <a:off x="5449583" y="2914066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4"/>
                  </a:moveTo>
                  <a:lnTo>
                    <a:pt x="315468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4" name="VectorPath 914"/>
            <p:cNvSpPr/>
            <p:nvPr/>
          </p:nvSpPr>
          <p:spPr>
            <a:xfrm>
              <a:off x="5756986" y="2914066"/>
              <a:ext cx="16129" cy="395478"/>
            </a:xfrm>
            <a:custGeom>
              <a:avLst/>
              <a:gdLst/>
              <a:ahLst/>
              <a:cxnLst/>
              <a:rect l="l" t="t" r="r" b="b"/>
              <a:pathLst>
                <a:path w="16129" h="395478">
                  <a:moveTo>
                    <a:pt x="8065" y="8064"/>
                  </a:moveTo>
                  <a:lnTo>
                    <a:pt x="8065" y="38741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5" name="VectorPath 915"/>
            <p:cNvSpPr/>
            <p:nvPr/>
          </p:nvSpPr>
          <p:spPr>
            <a:xfrm>
              <a:off x="5449583" y="3293415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6" name="VectorPath 916"/>
            <p:cNvSpPr/>
            <p:nvPr/>
          </p:nvSpPr>
          <p:spPr>
            <a:xfrm>
              <a:off x="5338644" y="2910442"/>
              <a:ext cx="76983" cy="20784"/>
            </a:xfrm>
            <a:custGeom>
              <a:avLst/>
              <a:gdLst/>
              <a:ahLst/>
              <a:cxnLst/>
              <a:rect l="l" t="t" r="r" b="b"/>
              <a:pathLst>
                <a:path w="76983" h="20784">
                  <a:moveTo>
                    <a:pt x="69231" y="4347"/>
                  </a:moveTo>
                  <a:lnTo>
                    <a:pt x="72165" y="4347"/>
                  </a:lnTo>
                  <a:lnTo>
                    <a:pt x="75087" y="6798"/>
                  </a:lnTo>
                  <a:lnTo>
                    <a:pt x="75087" y="14139"/>
                  </a:lnTo>
                  <a:lnTo>
                    <a:pt x="72165" y="16578"/>
                  </a:lnTo>
                  <a:lnTo>
                    <a:pt x="69231" y="16578"/>
                  </a:lnTo>
                  <a:lnTo>
                    <a:pt x="66310" y="19029"/>
                  </a:lnTo>
                  <a:lnTo>
                    <a:pt x="10685" y="19029"/>
                  </a:lnTo>
                  <a:lnTo>
                    <a:pt x="7751" y="16578"/>
                  </a:lnTo>
                  <a:lnTo>
                    <a:pt x="4830" y="16578"/>
                  </a:lnTo>
                  <a:lnTo>
                    <a:pt x="1896" y="14139"/>
                  </a:lnTo>
                  <a:lnTo>
                    <a:pt x="1896" y="6798"/>
                  </a:lnTo>
                  <a:lnTo>
                    <a:pt x="4830" y="4347"/>
                  </a:lnTo>
                  <a:lnTo>
                    <a:pt x="7751" y="4347"/>
                  </a:lnTo>
                  <a:lnTo>
                    <a:pt x="10685" y="1896"/>
                  </a:lnTo>
                  <a:lnTo>
                    <a:pt x="66310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7" name="VectorPath 917"/>
            <p:cNvSpPr/>
            <p:nvPr/>
          </p:nvSpPr>
          <p:spPr>
            <a:xfrm>
              <a:off x="5338645" y="3289791"/>
              <a:ext cx="76983" cy="20785"/>
            </a:xfrm>
            <a:custGeom>
              <a:avLst/>
              <a:gdLst/>
              <a:ahLst/>
              <a:cxnLst/>
              <a:rect l="l" t="t" r="r" b="b"/>
              <a:pathLst>
                <a:path w="76983" h="20785">
                  <a:moveTo>
                    <a:pt x="69231" y="4348"/>
                  </a:moveTo>
                  <a:lnTo>
                    <a:pt x="72165" y="4348"/>
                  </a:lnTo>
                  <a:lnTo>
                    <a:pt x="75086" y="6799"/>
                  </a:lnTo>
                  <a:lnTo>
                    <a:pt x="75086" y="14140"/>
                  </a:lnTo>
                  <a:lnTo>
                    <a:pt x="72165" y="16578"/>
                  </a:lnTo>
                  <a:lnTo>
                    <a:pt x="69231" y="16578"/>
                  </a:lnTo>
                  <a:lnTo>
                    <a:pt x="66310" y="19029"/>
                  </a:lnTo>
                  <a:lnTo>
                    <a:pt x="10684" y="19029"/>
                  </a:lnTo>
                  <a:lnTo>
                    <a:pt x="7751" y="16578"/>
                  </a:lnTo>
                  <a:lnTo>
                    <a:pt x="4830" y="16578"/>
                  </a:lnTo>
                  <a:lnTo>
                    <a:pt x="1896" y="14140"/>
                  </a:lnTo>
                  <a:lnTo>
                    <a:pt x="1896" y="6799"/>
                  </a:lnTo>
                  <a:lnTo>
                    <a:pt x="4830" y="4348"/>
                  </a:lnTo>
                  <a:lnTo>
                    <a:pt x="7751" y="4348"/>
                  </a:lnTo>
                  <a:lnTo>
                    <a:pt x="10684" y="1897"/>
                  </a:lnTo>
                  <a:lnTo>
                    <a:pt x="66310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918" name="TextBox918"/>
          <p:cNvSpPr txBox="1"/>
          <p:nvPr/>
        </p:nvSpPr>
        <p:spPr>
          <a:xfrm>
            <a:off x="5276126" y="2998622"/>
            <a:ext cx="335394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sp>
        <p:nvSpPr>
          <p:cNvPr id="919" name="VectorPath 919"/>
          <p:cNvSpPr/>
          <p:nvPr/>
        </p:nvSpPr>
        <p:spPr>
          <a:xfrm>
            <a:off x="7396480" y="2723172"/>
            <a:ext cx="270841" cy="838454"/>
          </a:xfrm>
          <a:custGeom>
            <a:avLst/>
            <a:gdLst/>
            <a:ahLst/>
            <a:cxnLst/>
            <a:rect l="l" t="t" r="r" b="b"/>
            <a:pathLst>
              <a:path w="270841" h="838454">
                <a:moveTo>
                  <a:pt x="8065" y="8064"/>
                </a:moveTo>
                <a:lnTo>
                  <a:pt x="262776" y="8064"/>
                </a:lnTo>
                <a:lnTo>
                  <a:pt x="262776" y="830389"/>
                </a:lnTo>
                <a:lnTo>
                  <a:pt x="8065" y="830389"/>
                </a:lnTo>
                <a:lnTo>
                  <a:pt x="8065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920" name="B495F4DD-9B40-457F-BAA1-211EBAF96272"/>
          <p:cNvPicPr>
            <a:picLocks noChangeAspect="1"/>
          </p:cNvPicPr>
          <p:nvPr/>
        </p:nvPicPr>
        <p:blipFill>
          <a:blip r:embed="rId3" cstate="print">
            <a:extLst>
              <a:ext uri="{D082F0ED-6B5E-4C44-B48C-13E9F3C9CE2F}"/>
            </a:extLst>
          </a:blip>
          <a:srcRect/>
          <a:stretch>
            <a:fillRect/>
          </a:stretch>
        </p:blipFill>
        <p:spPr>
          <a:xfrm>
            <a:off x="6019762" y="2731237"/>
            <a:ext cx="257632" cy="822325"/>
          </a:xfrm>
          <a:prstGeom prst="rect">
            <a:avLst/>
          </a:prstGeom>
        </p:spPr>
      </p:pic>
      <p:sp>
        <p:nvSpPr>
          <p:cNvPr id="921" name="VectorPath 921"/>
          <p:cNvSpPr/>
          <p:nvPr/>
        </p:nvSpPr>
        <p:spPr>
          <a:xfrm>
            <a:off x="6011697" y="2723172"/>
            <a:ext cx="273762" cy="838454"/>
          </a:xfrm>
          <a:custGeom>
            <a:avLst/>
            <a:gdLst/>
            <a:ahLst/>
            <a:cxnLst/>
            <a:rect l="l" t="t" r="r" b="b"/>
            <a:pathLst>
              <a:path w="273762" h="838454">
                <a:moveTo>
                  <a:pt x="8065" y="8064"/>
                </a:moveTo>
                <a:lnTo>
                  <a:pt x="265697" y="8064"/>
                </a:lnTo>
                <a:lnTo>
                  <a:pt x="265697" y="830389"/>
                </a:lnTo>
                <a:lnTo>
                  <a:pt x="8065" y="830389"/>
                </a:lnTo>
                <a:lnTo>
                  <a:pt x="8065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922" name="Combination 922"/>
          <p:cNvGrpSpPr/>
          <p:nvPr/>
        </p:nvGrpSpPr>
        <p:grpSpPr>
          <a:xfrm>
            <a:off x="7908811" y="2914066"/>
            <a:ext cx="885648" cy="456667"/>
            <a:chOff x="7908811" y="2914066"/>
            <a:chExt cx="885648" cy="456667"/>
          </a:xfrm>
        </p:grpSpPr>
        <p:sp>
          <p:nvSpPr>
            <p:cNvPr id="923" name="VectorPath 923"/>
            <p:cNvSpPr/>
            <p:nvPr/>
          </p:nvSpPr>
          <p:spPr>
            <a:xfrm>
              <a:off x="7908811" y="2914066"/>
              <a:ext cx="630936" cy="395478"/>
            </a:xfrm>
            <a:custGeom>
              <a:avLst/>
              <a:gdLst/>
              <a:ahLst/>
              <a:cxnLst/>
              <a:rect l="l" t="t" r="r" b="b"/>
              <a:pathLst>
                <a:path w="630936" h="395478">
                  <a:moveTo>
                    <a:pt x="8065" y="8064"/>
                  </a:moveTo>
                  <a:lnTo>
                    <a:pt x="622871" y="8064"/>
                  </a:lnTo>
                  <a:lnTo>
                    <a:pt x="622871" y="387414"/>
                  </a:lnTo>
                  <a:lnTo>
                    <a:pt x="8065" y="387414"/>
                  </a:lnTo>
                  <a:lnTo>
                    <a:pt x="806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24" name="VectorPath 924"/>
            <p:cNvSpPr/>
            <p:nvPr/>
          </p:nvSpPr>
          <p:spPr>
            <a:xfrm>
              <a:off x="8523618" y="3102521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4"/>
                  </a:moveTo>
                  <a:lnTo>
                    <a:pt x="26277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25" name="VectorPath 925"/>
            <p:cNvSpPr/>
            <p:nvPr/>
          </p:nvSpPr>
          <p:spPr>
            <a:xfrm>
              <a:off x="8626094" y="3166148"/>
              <a:ext cx="16129" cy="204585"/>
            </a:xfrm>
            <a:custGeom>
              <a:avLst/>
              <a:gdLst/>
              <a:ahLst/>
              <a:cxnLst/>
              <a:rect l="l" t="t" r="r" b="b"/>
              <a:pathLst>
                <a:path w="16129" h="204585">
                  <a:moveTo>
                    <a:pt x="8065" y="196520"/>
                  </a:move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26" name="VectorPath 926"/>
            <p:cNvSpPr/>
            <p:nvPr/>
          </p:nvSpPr>
          <p:spPr>
            <a:xfrm>
              <a:off x="8626094" y="3166148"/>
              <a:ext cx="168364" cy="16129"/>
            </a:xfrm>
            <a:custGeom>
              <a:avLst/>
              <a:gdLst/>
              <a:ahLst/>
              <a:cxnLst/>
              <a:rect l="l" t="t" r="r" b="b"/>
              <a:pathLst>
                <a:path w="168364" h="16129">
                  <a:moveTo>
                    <a:pt x="8065" y="8065"/>
                  </a:moveTo>
                  <a:lnTo>
                    <a:pt x="160300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927" name="22B806D2-2BAB-42B8-63C1-FF51DC07EE4C"/>
          <p:cNvPicPr>
            <a:picLocks noChangeAspect="1"/>
          </p:cNvPicPr>
          <p:nvPr/>
        </p:nvPicPr>
        <p:blipFill>
          <a:blip r:embed="rId3" cstate="print">
            <a:extLst>
              <a:ext uri="{B9BBBFDF-E0C1-4504-EC2B-3BA8F23ACED6}"/>
            </a:extLst>
          </a:blip>
          <a:srcRect/>
          <a:stretch>
            <a:fillRect/>
          </a:stretch>
        </p:blipFill>
        <p:spPr>
          <a:xfrm>
            <a:off x="8786394" y="2731237"/>
            <a:ext cx="257632" cy="822325"/>
          </a:xfrm>
          <a:prstGeom prst="rect">
            <a:avLst/>
          </a:prstGeom>
        </p:spPr>
      </p:pic>
      <p:sp>
        <p:nvSpPr>
          <p:cNvPr id="928" name="VectorPath 928"/>
          <p:cNvSpPr/>
          <p:nvPr/>
        </p:nvSpPr>
        <p:spPr>
          <a:xfrm>
            <a:off x="8778328" y="2723172"/>
            <a:ext cx="273762" cy="838454"/>
          </a:xfrm>
          <a:custGeom>
            <a:avLst/>
            <a:gdLst/>
            <a:ahLst/>
            <a:cxnLst/>
            <a:rect l="l" t="t" r="r" b="b"/>
            <a:pathLst>
              <a:path w="273762" h="838454">
                <a:moveTo>
                  <a:pt x="8065" y="8064"/>
                </a:moveTo>
                <a:lnTo>
                  <a:pt x="265697" y="8064"/>
                </a:lnTo>
                <a:lnTo>
                  <a:pt x="265697" y="830389"/>
                </a:lnTo>
                <a:lnTo>
                  <a:pt x="8065" y="830389"/>
                </a:lnTo>
                <a:lnTo>
                  <a:pt x="8065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929" name="Combination 929"/>
          <p:cNvGrpSpPr/>
          <p:nvPr/>
        </p:nvGrpSpPr>
        <p:grpSpPr>
          <a:xfrm>
            <a:off x="9035962" y="2895761"/>
            <a:ext cx="686248" cy="397823"/>
            <a:chOff x="9035962" y="2895761"/>
            <a:chExt cx="686248" cy="397823"/>
          </a:xfrm>
        </p:grpSpPr>
        <p:sp>
          <p:nvSpPr>
            <p:cNvPr id="930" name="VectorPath 930"/>
            <p:cNvSpPr/>
            <p:nvPr/>
          </p:nvSpPr>
          <p:spPr>
            <a:xfrm>
              <a:off x="9035962" y="3085389"/>
              <a:ext cx="270841" cy="16128"/>
            </a:xfrm>
            <a:custGeom>
              <a:avLst/>
              <a:gdLst/>
              <a:ahLst/>
              <a:cxnLst/>
              <a:rect l="l" t="t" r="r" b="b"/>
              <a:pathLst>
                <a:path w="270841" h="16128">
                  <a:moveTo>
                    <a:pt x="8065" y="8064"/>
                  </a:moveTo>
                  <a:lnTo>
                    <a:pt x="262776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31" name="VectorPath 931"/>
            <p:cNvSpPr/>
            <p:nvPr/>
          </p:nvSpPr>
          <p:spPr>
            <a:xfrm>
              <a:off x="9290674" y="2896933"/>
              <a:ext cx="323532" cy="16129"/>
            </a:xfrm>
            <a:custGeom>
              <a:avLst/>
              <a:gdLst/>
              <a:ahLst/>
              <a:cxnLst/>
              <a:rect l="l" t="t" r="r" b="b"/>
              <a:pathLst>
                <a:path w="323532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32" name="VectorPath 932"/>
            <p:cNvSpPr/>
            <p:nvPr/>
          </p:nvSpPr>
          <p:spPr>
            <a:xfrm>
              <a:off x="9290674" y="2896933"/>
              <a:ext cx="16129" cy="395479"/>
            </a:xfrm>
            <a:custGeom>
              <a:avLst/>
              <a:gdLst/>
              <a:ahLst/>
              <a:cxnLst/>
              <a:rect l="l" t="t" r="r" b="b"/>
              <a:pathLst>
                <a:path w="16129" h="395479">
                  <a:moveTo>
                    <a:pt x="8065" y="8065"/>
                  </a:moveTo>
                  <a:lnTo>
                    <a:pt x="8065" y="3874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33" name="VectorPath 933"/>
            <p:cNvSpPr/>
            <p:nvPr/>
          </p:nvSpPr>
          <p:spPr>
            <a:xfrm>
              <a:off x="9290674" y="3276283"/>
              <a:ext cx="323532" cy="16129"/>
            </a:xfrm>
            <a:custGeom>
              <a:avLst/>
              <a:gdLst/>
              <a:ahLst/>
              <a:cxnLst/>
              <a:rect l="l" t="t" r="r" b="b"/>
              <a:pathLst>
                <a:path w="323532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34" name="VectorPath 934"/>
            <p:cNvSpPr/>
            <p:nvPr/>
          </p:nvSpPr>
          <p:spPr>
            <a:xfrm>
              <a:off x="9645228" y="2895761"/>
              <a:ext cx="76982" cy="18474"/>
            </a:xfrm>
            <a:custGeom>
              <a:avLst/>
              <a:gdLst/>
              <a:ahLst/>
              <a:cxnLst/>
              <a:rect l="l" t="t" r="r" b="b"/>
              <a:pathLst>
                <a:path w="76982" h="18474">
                  <a:moveTo>
                    <a:pt x="72165" y="4348"/>
                  </a:moveTo>
                  <a:lnTo>
                    <a:pt x="75086" y="6786"/>
                  </a:lnTo>
                  <a:lnTo>
                    <a:pt x="75086" y="11688"/>
                  </a:lnTo>
                  <a:lnTo>
                    <a:pt x="72165" y="14139"/>
                  </a:lnTo>
                  <a:lnTo>
                    <a:pt x="69232" y="16578"/>
                  </a:lnTo>
                  <a:lnTo>
                    <a:pt x="7751" y="16578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7" y="9237"/>
                  </a:lnTo>
                  <a:lnTo>
                    <a:pt x="4830" y="6786"/>
                  </a:lnTo>
                  <a:lnTo>
                    <a:pt x="4830" y="4348"/>
                  </a:lnTo>
                  <a:lnTo>
                    <a:pt x="7751" y="1896"/>
                  </a:lnTo>
                  <a:lnTo>
                    <a:pt x="69232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35" name="VectorPath 935"/>
            <p:cNvSpPr/>
            <p:nvPr/>
          </p:nvSpPr>
          <p:spPr>
            <a:xfrm>
              <a:off x="9645226" y="3275110"/>
              <a:ext cx="76983" cy="18474"/>
            </a:xfrm>
            <a:custGeom>
              <a:avLst/>
              <a:gdLst/>
              <a:ahLst/>
              <a:cxnLst/>
              <a:rect l="l" t="t" r="r" b="b"/>
              <a:pathLst>
                <a:path w="76983" h="18474">
                  <a:moveTo>
                    <a:pt x="72166" y="4347"/>
                  </a:moveTo>
                  <a:lnTo>
                    <a:pt x="75087" y="6786"/>
                  </a:lnTo>
                  <a:lnTo>
                    <a:pt x="75087" y="11688"/>
                  </a:lnTo>
                  <a:lnTo>
                    <a:pt x="72166" y="14126"/>
                  </a:lnTo>
                  <a:lnTo>
                    <a:pt x="69233" y="16577"/>
                  </a:lnTo>
                  <a:lnTo>
                    <a:pt x="7752" y="16577"/>
                  </a:lnTo>
                  <a:lnTo>
                    <a:pt x="4831" y="14126"/>
                  </a:lnTo>
                  <a:lnTo>
                    <a:pt x="4831" y="11688"/>
                  </a:lnTo>
                  <a:lnTo>
                    <a:pt x="1898" y="9237"/>
                  </a:lnTo>
                  <a:lnTo>
                    <a:pt x="4831" y="6786"/>
                  </a:lnTo>
                  <a:lnTo>
                    <a:pt x="4831" y="4347"/>
                  </a:lnTo>
                  <a:lnTo>
                    <a:pt x="7752" y="1896"/>
                  </a:lnTo>
                  <a:lnTo>
                    <a:pt x="69233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936" name="TextBox936"/>
          <p:cNvSpPr txBox="1"/>
          <p:nvPr/>
        </p:nvSpPr>
        <p:spPr>
          <a:xfrm>
            <a:off x="9424620" y="2981490"/>
            <a:ext cx="335395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sp>
        <p:nvSpPr>
          <p:cNvPr id="937" name="VectorPath 937"/>
          <p:cNvSpPr/>
          <p:nvPr/>
        </p:nvSpPr>
        <p:spPr>
          <a:xfrm>
            <a:off x="6371793" y="2471090"/>
            <a:ext cx="885648" cy="16129"/>
          </a:xfrm>
          <a:custGeom>
            <a:avLst/>
            <a:gdLst/>
            <a:ahLst/>
            <a:cxnLst/>
            <a:rect l="l" t="t" r="r" b="b"/>
            <a:pathLst>
              <a:path w="885648" h="16129">
                <a:moveTo>
                  <a:pt x="8065" y="8064"/>
                </a:moveTo>
                <a:lnTo>
                  <a:pt x="877583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938" name="VectorPath 938"/>
          <p:cNvSpPr/>
          <p:nvPr/>
        </p:nvSpPr>
        <p:spPr>
          <a:xfrm>
            <a:off x="7753654" y="3354604"/>
            <a:ext cx="888569" cy="16129"/>
          </a:xfrm>
          <a:custGeom>
            <a:avLst/>
            <a:gdLst/>
            <a:ahLst/>
            <a:cxnLst/>
            <a:rect l="l" t="t" r="r" b="b"/>
            <a:pathLst>
              <a:path w="888569" h="16129">
                <a:moveTo>
                  <a:pt x="8065" y="8065"/>
                </a:moveTo>
                <a:lnTo>
                  <a:pt x="880504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939" name="Combination 939"/>
          <p:cNvGrpSpPr/>
          <p:nvPr/>
        </p:nvGrpSpPr>
        <p:grpSpPr>
          <a:xfrm>
            <a:off x="5086785" y="3733614"/>
            <a:ext cx="789146" cy="559063"/>
            <a:chOff x="5086785" y="3733614"/>
            <a:chExt cx="789146" cy="559063"/>
          </a:xfrm>
        </p:grpSpPr>
        <p:sp>
          <p:nvSpPr>
            <p:cNvPr id="940" name="VectorPath 940"/>
            <p:cNvSpPr/>
            <p:nvPr/>
          </p:nvSpPr>
          <p:spPr>
            <a:xfrm>
              <a:off x="5086785" y="3733614"/>
              <a:ext cx="789146" cy="523071"/>
            </a:xfrm>
            <a:custGeom>
              <a:avLst/>
              <a:gdLst/>
              <a:ahLst/>
              <a:cxnLst/>
              <a:rect l="l" t="t" r="r" b="b"/>
              <a:pathLst>
                <a:path w="789146" h="523071">
                  <a:moveTo>
                    <a:pt x="81024" y="177262"/>
                  </a:moveTo>
                  <a:lnTo>
                    <a:pt x="66381" y="179714"/>
                  </a:lnTo>
                  <a:lnTo>
                    <a:pt x="51750" y="184616"/>
                  </a:lnTo>
                  <a:lnTo>
                    <a:pt x="40041" y="191957"/>
                  </a:lnTo>
                  <a:lnTo>
                    <a:pt x="31252" y="199297"/>
                  </a:lnTo>
                  <a:lnTo>
                    <a:pt x="22477" y="209089"/>
                  </a:lnTo>
                  <a:lnTo>
                    <a:pt x="16609" y="221319"/>
                  </a:lnTo>
                  <a:lnTo>
                    <a:pt x="10754" y="233562"/>
                  </a:lnTo>
                  <a:lnTo>
                    <a:pt x="10754" y="245792"/>
                  </a:lnTo>
                  <a:lnTo>
                    <a:pt x="10754" y="255584"/>
                  </a:lnTo>
                  <a:lnTo>
                    <a:pt x="13689" y="265375"/>
                  </a:lnTo>
                  <a:lnTo>
                    <a:pt x="16609" y="272716"/>
                  </a:lnTo>
                  <a:lnTo>
                    <a:pt x="22477" y="282508"/>
                  </a:lnTo>
                  <a:lnTo>
                    <a:pt x="25398" y="289848"/>
                  </a:lnTo>
                  <a:lnTo>
                    <a:pt x="34186" y="294737"/>
                  </a:lnTo>
                  <a:lnTo>
                    <a:pt x="40041" y="302091"/>
                  </a:lnTo>
                  <a:lnTo>
                    <a:pt x="48816" y="306980"/>
                  </a:lnTo>
                  <a:lnTo>
                    <a:pt x="40041" y="316772"/>
                  </a:lnTo>
                  <a:lnTo>
                    <a:pt x="34186" y="329002"/>
                  </a:lnTo>
                  <a:lnTo>
                    <a:pt x="28332" y="341245"/>
                  </a:lnTo>
                  <a:lnTo>
                    <a:pt x="28332" y="353475"/>
                  </a:lnTo>
                  <a:lnTo>
                    <a:pt x="28332" y="360828"/>
                  </a:lnTo>
                  <a:lnTo>
                    <a:pt x="28332" y="368169"/>
                  </a:lnTo>
                  <a:lnTo>
                    <a:pt x="31252" y="373058"/>
                  </a:lnTo>
                  <a:lnTo>
                    <a:pt x="34186" y="380399"/>
                  </a:lnTo>
                  <a:lnTo>
                    <a:pt x="40041" y="392642"/>
                  </a:lnTo>
                  <a:lnTo>
                    <a:pt x="51750" y="402434"/>
                  </a:lnTo>
                  <a:lnTo>
                    <a:pt x="63460" y="409774"/>
                  </a:lnTo>
                  <a:lnTo>
                    <a:pt x="75169" y="417114"/>
                  </a:lnTo>
                  <a:lnTo>
                    <a:pt x="81024" y="419566"/>
                  </a:lnTo>
                  <a:lnTo>
                    <a:pt x="89812" y="422004"/>
                  </a:lnTo>
                  <a:lnTo>
                    <a:pt x="98588" y="422004"/>
                  </a:lnTo>
                  <a:lnTo>
                    <a:pt x="104442" y="422004"/>
                  </a:lnTo>
                  <a:lnTo>
                    <a:pt x="113231" y="422004"/>
                  </a:lnTo>
                  <a:lnTo>
                    <a:pt x="124940" y="436698"/>
                  </a:lnTo>
                  <a:lnTo>
                    <a:pt x="136650" y="448928"/>
                  </a:lnTo>
                  <a:lnTo>
                    <a:pt x="148360" y="458720"/>
                  </a:lnTo>
                  <a:lnTo>
                    <a:pt x="163002" y="468512"/>
                  </a:lnTo>
                  <a:lnTo>
                    <a:pt x="180567" y="475852"/>
                  </a:lnTo>
                  <a:lnTo>
                    <a:pt x="198131" y="480742"/>
                  </a:lnTo>
                  <a:lnTo>
                    <a:pt x="215695" y="483193"/>
                  </a:lnTo>
                  <a:lnTo>
                    <a:pt x="233259" y="485644"/>
                  </a:lnTo>
                  <a:lnTo>
                    <a:pt x="250823" y="483193"/>
                  </a:lnTo>
                  <a:lnTo>
                    <a:pt x="271320" y="480742"/>
                  </a:lnTo>
                  <a:lnTo>
                    <a:pt x="285964" y="475852"/>
                  </a:lnTo>
                  <a:lnTo>
                    <a:pt x="303528" y="466060"/>
                  </a:lnTo>
                  <a:lnTo>
                    <a:pt x="312303" y="478303"/>
                  </a:lnTo>
                  <a:lnTo>
                    <a:pt x="324026" y="488082"/>
                  </a:lnTo>
                  <a:lnTo>
                    <a:pt x="335735" y="495436"/>
                  </a:lnTo>
                  <a:lnTo>
                    <a:pt x="347444" y="502776"/>
                  </a:lnTo>
                  <a:lnTo>
                    <a:pt x="359154" y="507666"/>
                  </a:lnTo>
                  <a:lnTo>
                    <a:pt x="373784" y="512568"/>
                  </a:lnTo>
                  <a:lnTo>
                    <a:pt x="388427" y="515006"/>
                  </a:lnTo>
                  <a:lnTo>
                    <a:pt x="403071" y="515006"/>
                  </a:lnTo>
                  <a:lnTo>
                    <a:pt x="414780" y="515006"/>
                  </a:lnTo>
                  <a:lnTo>
                    <a:pt x="423555" y="512568"/>
                  </a:lnTo>
                  <a:lnTo>
                    <a:pt x="432344" y="512568"/>
                  </a:lnTo>
                  <a:lnTo>
                    <a:pt x="441132" y="510117"/>
                  </a:lnTo>
                  <a:lnTo>
                    <a:pt x="449908" y="505215"/>
                  </a:lnTo>
                  <a:lnTo>
                    <a:pt x="458696" y="502776"/>
                  </a:lnTo>
                  <a:lnTo>
                    <a:pt x="476260" y="492984"/>
                  </a:lnTo>
                  <a:lnTo>
                    <a:pt x="487969" y="483193"/>
                  </a:lnTo>
                  <a:lnTo>
                    <a:pt x="502613" y="468512"/>
                  </a:lnTo>
                  <a:lnTo>
                    <a:pt x="511389" y="453830"/>
                  </a:lnTo>
                  <a:lnTo>
                    <a:pt x="514322" y="446477"/>
                  </a:lnTo>
                  <a:lnTo>
                    <a:pt x="517244" y="439136"/>
                  </a:lnTo>
                  <a:lnTo>
                    <a:pt x="531887" y="444039"/>
                  </a:lnTo>
                  <a:lnTo>
                    <a:pt x="543596" y="448928"/>
                  </a:lnTo>
                  <a:lnTo>
                    <a:pt x="558239" y="451379"/>
                  </a:lnTo>
                  <a:lnTo>
                    <a:pt x="572870" y="453830"/>
                  </a:lnTo>
                  <a:lnTo>
                    <a:pt x="584579" y="451379"/>
                  </a:lnTo>
                  <a:lnTo>
                    <a:pt x="593367" y="451379"/>
                  </a:lnTo>
                  <a:lnTo>
                    <a:pt x="602143" y="448928"/>
                  </a:lnTo>
                  <a:lnTo>
                    <a:pt x="613852" y="446477"/>
                  </a:lnTo>
                  <a:lnTo>
                    <a:pt x="622641" y="441588"/>
                  </a:lnTo>
                  <a:lnTo>
                    <a:pt x="631429" y="436698"/>
                  </a:lnTo>
                  <a:lnTo>
                    <a:pt x="637284" y="431796"/>
                  </a:lnTo>
                  <a:lnTo>
                    <a:pt x="646059" y="426907"/>
                  </a:lnTo>
                  <a:lnTo>
                    <a:pt x="651914" y="419566"/>
                  </a:lnTo>
                  <a:lnTo>
                    <a:pt x="657768" y="412212"/>
                  </a:lnTo>
                  <a:lnTo>
                    <a:pt x="663623" y="404872"/>
                  </a:lnTo>
                  <a:lnTo>
                    <a:pt x="666557" y="397531"/>
                  </a:lnTo>
                  <a:lnTo>
                    <a:pt x="672412" y="387740"/>
                  </a:lnTo>
                  <a:lnTo>
                    <a:pt x="672412" y="380399"/>
                  </a:lnTo>
                  <a:lnTo>
                    <a:pt x="675333" y="370607"/>
                  </a:lnTo>
                  <a:lnTo>
                    <a:pt x="675333" y="360828"/>
                  </a:lnTo>
                  <a:lnTo>
                    <a:pt x="687055" y="358377"/>
                  </a:lnTo>
                  <a:lnTo>
                    <a:pt x="698764" y="355926"/>
                  </a:lnTo>
                  <a:lnTo>
                    <a:pt x="707541" y="353475"/>
                  </a:lnTo>
                  <a:lnTo>
                    <a:pt x="716328" y="348585"/>
                  </a:lnTo>
                  <a:lnTo>
                    <a:pt x="725104" y="343696"/>
                  </a:lnTo>
                  <a:lnTo>
                    <a:pt x="733892" y="338794"/>
                  </a:lnTo>
                  <a:lnTo>
                    <a:pt x="742681" y="331453"/>
                  </a:lnTo>
                  <a:lnTo>
                    <a:pt x="748536" y="324113"/>
                  </a:lnTo>
                  <a:lnTo>
                    <a:pt x="757312" y="316772"/>
                  </a:lnTo>
                  <a:lnTo>
                    <a:pt x="763166" y="309431"/>
                  </a:lnTo>
                  <a:lnTo>
                    <a:pt x="766099" y="302091"/>
                  </a:lnTo>
                  <a:lnTo>
                    <a:pt x="771954" y="292299"/>
                  </a:lnTo>
                  <a:lnTo>
                    <a:pt x="774876" y="284958"/>
                  </a:lnTo>
                  <a:lnTo>
                    <a:pt x="777810" y="275167"/>
                  </a:lnTo>
                  <a:lnTo>
                    <a:pt x="777810" y="265375"/>
                  </a:lnTo>
                  <a:lnTo>
                    <a:pt x="780730" y="255584"/>
                  </a:lnTo>
                  <a:lnTo>
                    <a:pt x="777810" y="245792"/>
                  </a:lnTo>
                  <a:lnTo>
                    <a:pt x="777810" y="236000"/>
                  </a:lnTo>
                  <a:lnTo>
                    <a:pt x="774876" y="228659"/>
                  </a:lnTo>
                  <a:lnTo>
                    <a:pt x="771954" y="218868"/>
                  </a:lnTo>
                  <a:lnTo>
                    <a:pt x="769021" y="211527"/>
                  </a:lnTo>
                  <a:lnTo>
                    <a:pt x="766099" y="204186"/>
                  </a:lnTo>
                  <a:lnTo>
                    <a:pt x="754390" y="189505"/>
                  </a:lnTo>
                  <a:lnTo>
                    <a:pt x="757312" y="179714"/>
                  </a:lnTo>
                  <a:lnTo>
                    <a:pt x="760245" y="172373"/>
                  </a:lnTo>
                  <a:lnTo>
                    <a:pt x="760245" y="165032"/>
                  </a:lnTo>
                  <a:lnTo>
                    <a:pt x="763166" y="155241"/>
                  </a:lnTo>
                  <a:lnTo>
                    <a:pt x="760245" y="140559"/>
                  </a:lnTo>
                  <a:lnTo>
                    <a:pt x="757312" y="128317"/>
                  </a:lnTo>
                  <a:lnTo>
                    <a:pt x="751457" y="116087"/>
                  </a:lnTo>
                  <a:lnTo>
                    <a:pt x="742681" y="103844"/>
                  </a:lnTo>
                  <a:lnTo>
                    <a:pt x="730959" y="94052"/>
                  </a:lnTo>
                  <a:lnTo>
                    <a:pt x="719250" y="84260"/>
                  </a:lnTo>
                  <a:lnTo>
                    <a:pt x="707541" y="76920"/>
                  </a:lnTo>
                  <a:lnTo>
                    <a:pt x="692910" y="72030"/>
                  </a:lnTo>
                  <a:lnTo>
                    <a:pt x="687055" y="59787"/>
                  </a:lnTo>
                  <a:lnTo>
                    <a:pt x="681201" y="47558"/>
                  </a:lnTo>
                  <a:lnTo>
                    <a:pt x="672412" y="37766"/>
                  </a:lnTo>
                  <a:lnTo>
                    <a:pt x="663623" y="27974"/>
                  </a:lnTo>
                  <a:lnTo>
                    <a:pt x="651914" y="20634"/>
                  </a:lnTo>
                  <a:lnTo>
                    <a:pt x="637284" y="13293"/>
                  </a:lnTo>
                  <a:lnTo>
                    <a:pt x="622641" y="10842"/>
                  </a:lnTo>
                  <a:lnTo>
                    <a:pt x="613852" y="10842"/>
                  </a:lnTo>
                  <a:lnTo>
                    <a:pt x="607997" y="8403"/>
                  </a:lnTo>
                  <a:lnTo>
                    <a:pt x="596288" y="10842"/>
                  </a:lnTo>
                  <a:lnTo>
                    <a:pt x="587513" y="10842"/>
                  </a:lnTo>
                  <a:lnTo>
                    <a:pt x="578724" y="13293"/>
                  </a:lnTo>
                  <a:lnTo>
                    <a:pt x="569949" y="15744"/>
                  </a:lnTo>
                  <a:lnTo>
                    <a:pt x="561160" y="20634"/>
                  </a:lnTo>
                  <a:lnTo>
                    <a:pt x="555305" y="25523"/>
                  </a:lnTo>
                  <a:lnTo>
                    <a:pt x="546517" y="30425"/>
                  </a:lnTo>
                  <a:lnTo>
                    <a:pt x="540662" y="37766"/>
                  </a:lnTo>
                  <a:lnTo>
                    <a:pt x="534808" y="30425"/>
                  </a:lnTo>
                  <a:lnTo>
                    <a:pt x="528953" y="25523"/>
                  </a:lnTo>
                  <a:lnTo>
                    <a:pt x="523098" y="20634"/>
                  </a:lnTo>
                  <a:lnTo>
                    <a:pt x="514322" y="15744"/>
                  </a:lnTo>
                  <a:lnTo>
                    <a:pt x="505534" y="13293"/>
                  </a:lnTo>
                  <a:lnTo>
                    <a:pt x="496746" y="10842"/>
                  </a:lnTo>
                  <a:lnTo>
                    <a:pt x="487969" y="10842"/>
                  </a:lnTo>
                  <a:lnTo>
                    <a:pt x="479182" y="8403"/>
                  </a:lnTo>
                  <a:lnTo>
                    <a:pt x="467472" y="10842"/>
                  </a:lnTo>
                  <a:lnTo>
                    <a:pt x="458696" y="10842"/>
                  </a:lnTo>
                  <a:lnTo>
                    <a:pt x="446987" y="15744"/>
                  </a:lnTo>
                  <a:lnTo>
                    <a:pt x="438198" y="20634"/>
                  </a:lnTo>
                  <a:lnTo>
                    <a:pt x="429410" y="25523"/>
                  </a:lnTo>
                  <a:lnTo>
                    <a:pt x="423555" y="32876"/>
                  </a:lnTo>
                  <a:lnTo>
                    <a:pt x="414780" y="40217"/>
                  </a:lnTo>
                  <a:lnTo>
                    <a:pt x="408925" y="47558"/>
                  </a:lnTo>
                  <a:lnTo>
                    <a:pt x="411846" y="50008"/>
                  </a:lnTo>
                  <a:lnTo>
                    <a:pt x="403071" y="42655"/>
                  </a:lnTo>
                  <a:lnTo>
                    <a:pt x="397216" y="37766"/>
                  </a:lnTo>
                  <a:lnTo>
                    <a:pt x="388427" y="35315"/>
                  </a:lnTo>
                  <a:lnTo>
                    <a:pt x="379651" y="30425"/>
                  </a:lnTo>
                  <a:lnTo>
                    <a:pt x="370863" y="27974"/>
                  </a:lnTo>
                  <a:lnTo>
                    <a:pt x="362075" y="25523"/>
                  </a:lnTo>
                  <a:lnTo>
                    <a:pt x="353299" y="25523"/>
                  </a:lnTo>
                  <a:lnTo>
                    <a:pt x="344511" y="25523"/>
                  </a:lnTo>
                  <a:lnTo>
                    <a:pt x="329880" y="25523"/>
                  </a:lnTo>
                  <a:lnTo>
                    <a:pt x="318171" y="27974"/>
                  </a:lnTo>
                  <a:lnTo>
                    <a:pt x="306449" y="30425"/>
                  </a:lnTo>
                  <a:lnTo>
                    <a:pt x="294740" y="37766"/>
                  </a:lnTo>
                  <a:lnTo>
                    <a:pt x="285964" y="42655"/>
                  </a:lnTo>
                  <a:lnTo>
                    <a:pt x="274254" y="50008"/>
                  </a:lnTo>
                  <a:lnTo>
                    <a:pt x="265466" y="59787"/>
                  </a:lnTo>
                  <a:lnTo>
                    <a:pt x="259611" y="69579"/>
                  </a:lnTo>
                  <a:lnTo>
                    <a:pt x="244968" y="64690"/>
                  </a:lnTo>
                  <a:lnTo>
                    <a:pt x="230338" y="59787"/>
                  </a:lnTo>
                  <a:lnTo>
                    <a:pt x="215695" y="57349"/>
                  </a:lnTo>
                  <a:lnTo>
                    <a:pt x="198131" y="54898"/>
                  </a:lnTo>
                  <a:lnTo>
                    <a:pt x="186421" y="54898"/>
                  </a:lnTo>
                  <a:lnTo>
                    <a:pt x="174712" y="57349"/>
                  </a:lnTo>
                  <a:lnTo>
                    <a:pt x="163002" y="59787"/>
                  </a:lnTo>
                  <a:lnTo>
                    <a:pt x="151293" y="64690"/>
                  </a:lnTo>
                  <a:lnTo>
                    <a:pt x="142504" y="69579"/>
                  </a:lnTo>
                  <a:lnTo>
                    <a:pt x="130795" y="74481"/>
                  </a:lnTo>
                  <a:lnTo>
                    <a:pt x="122007" y="79371"/>
                  </a:lnTo>
                  <a:lnTo>
                    <a:pt x="113231" y="86711"/>
                  </a:lnTo>
                  <a:lnTo>
                    <a:pt x="107376" y="94052"/>
                  </a:lnTo>
                  <a:lnTo>
                    <a:pt x="98588" y="103844"/>
                  </a:lnTo>
                  <a:lnTo>
                    <a:pt x="92733" y="111185"/>
                  </a:lnTo>
                  <a:lnTo>
                    <a:pt x="86878" y="120976"/>
                  </a:lnTo>
                  <a:lnTo>
                    <a:pt x="83958" y="130768"/>
                  </a:lnTo>
                  <a:lnTo>
                    <a:pt x="81024" y="140559"/>
                  </a:lnTo>
                  <a:lnTo>
                    <a:pt x="78103" y="152790"/>
                  </a:lnTo>
                  <a:lnTo>
                    <a:pt x="78103" y="162581"/>
                  </a:lnTo>
                  <a:lnTo>
                    <a:pt x="81024" y="177262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41" name="VectorPath 941"/>
            <p:cNvSpPr/>
            <p:nvPr/>
          </p:nvSpPr>
          <p:spPr>
            <a:xfrm>
              <a:off x="5182451" y="4207015"/>
              <a:ext cx="128817" cy="85661"/>
            </a:xfrm>
            <a:custGeom>
              <a:avLst/>
              <a:gdLst/>
              <a:ahLst/>
              <a:cxnLst/>
              <a:rect l="l" t="t" r="r" b="b"/>
              <a:pathLst>
                <a:path w="128817" h="85661">
                  <a:moveTo>
                    <a:pt x="64402" y="0"/>
                  </a:moveTo>
                  <a:lnTo>
                    <a:pt x="49771" y="0"/>
                  </a:lnTo>
                  <a:lnTo>
                    <a:pt x="38049" y="4902"/>
                  </a:lnTo>
                  <a:lnTo>
                    <a:pt x="26340" y="7340"/>
                  </a:lnTo>
                  <a:lnTo>
                    <a:pt x="17564" y="12243"/>
                  </a:lnTo>
                  <a:lnTo>
                    <a:pt x="8776" y="19583"/>
                  </a:lnTo>
                  <a:lnTo>
                    <a:pt x="2921" y="26924"/>
                  </a:lnTo>
                  <a:lnTo>
                    <a:pt x="0" y="34264"/>
                  </a:lnTo>
                  <a:lnTo>
                    <a:pt x="0" y="41605"/>
                  </a:lnTo>
                  <a:lnTo>
                    <a:pt x="0" y="51396"/>
                  </a:lnTo>
                  <a:lnTo>
                    <a:pt x="2921" y="58737"/>
                  </a:lnTo>
                  <a:lnTo>
                    <a:pt x="8776" y="66078"/>
                  </a:lnTo>
                  <a:lnTo>
                    <a:pt x="17564" y="73419"/>
                  </a:lnTo>
                  <a:lnTo>
                    <a:pt x="26340" y="78320"/>
                  </a:lnTo>
                  <a:lnTo>
                    <a:pt x="38049" y="80772"/>
                  </a:lnTo>
                  <a:lnTo>
                    <a:pt x="49771" y="83210"/>
                  </a:lnTo>
                  <a:lnTo>
                    <a:pt x="64402" y="85661"/>
                  </a:lnTo>
                  <a:lnTo>
                    <a:pt x="76111" y="83210"/>
                  </a:lnTo>
                  <a:lnTo>
                    <a:pt x="87821" y="80772"/>
                  </a:lnTo>
                  <a:lnTo>
                    <a:pt x="99543" y="78320"/>
                  </a:lnTo>
                  <a:lnTo>
                    <a:pt x="108319" y="73419"/>
                  </a:lnTo>
                  <a:lnTo>
                    <a:pt x="117107" y="66078"/>
                  </a:lnTo>
                  <a:lnTo>
                    <a:pt x="122962" y="58737"/>
                  </a:lnTo>
                  <a:lnTo>
                    <a:pt x="125883" y="51396"/>
                  </a:lnTo>
                  <a:lnTo>
                    <a:pt x="128817" y="41605"/>
                  </a:lnTo>
                  <a:lnTo>
                    <a:pt x="125883" y="34264"/>
                  </a:lnTo>
                  <a:lnTo>
                    <a:pt x="122962" y="26924"/>
                  </a:lnTo>
                  <a:lnTo>
                    <a:pt x="117107" y="19583"/>
                  </a:lnTo>
                  <a:lnTo>
                    <a:pt x="108319" y="12243"/>
                  </a:lnTo>
                  <a:lnTo>
                    <a:pt x="99543" y="7340"/>
                  </a:lnTo>
                  <a:lnTo>
                    <a:pt x="87821" y="4902"/>
                  </a:lnTo>
                  <a:lnTo>
                    <a:pt x="76111" y="0"/>
                  </a:lnTo>
                  <a:lnTo>
                    <a:pt x="6440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942" name="VectorPath 942"/>
            <p:cNvSpPr/>
            <p:nvPr/>
          </p:nvSpPr>
          <p:spPr>
            <a:xfrm>
              <a:off x="5692744" y="4000393"/>
              <a:ext cx="77438" cy="102114"/>
            </a:xfrm>
            <a:custGeom>
              <a:avLst/>
              <a:gdLst/>
              <a:ahLst/>
              <a:cxnLst/>
              <a:rect l="l" t="t" r="r" b="b"/>
              <a:pathLst>
                <a:path w="77438" h="102114">
                  <a:moveTo>
                    <a:pt x="69373" y="94049"/>
                  </a:moveTo>
                  <a:lnTo>
                    <a:pt x="69373" y="81806"/>
                  </a:lnTo>
                  <a:lnTo>
                    <a:pt x="66452" y="69576"/>
                  </a:lnTo>
                  <a:lnTo>
                    <a:pt x="60597" y="57334"/>
                  </a:lnTo>
                  <a:lnTo>
                    <a:pt x="54742" y="45091"/>
                  </a:lnTo>
                  <a:lnTo>
                    <a:pt x="45954" y="35312"/>
                  </a:lnTo>
                  <a:lnTo>
                    <a:pt x="37179" y="25520"/>
                  </a:lnTo>
                  <a:lnTo>
                    <a:pt x="25469" y="18179"/>
                  </a:lnTo>
                  <a:lnTo>
                    <a:pt x="10826" y="1082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43" name="VectorPath 943"/>
            <p:cNvSpPr/>
            <p:nvPr/>
          </p:nvSpPr>
          <p:spPr>
            <a:xfrm>
              <a:off x="5771629" y="3797579"/>
              <a:ext cx="16129" cy="30811"/>
            </a:xfrm>
            <a:custGeom>
              <a:avLst/>
              <a:gdLst/>
              <a:ahLst/>
              <a:cxnLst/>
              <a:rect l="l" t="t" r="r" b="b"/>
              <a:pathLst>
                <a:path w="16129" h="30811">
                  <a:moveTo>
                    <a:pt x="8065" y="22746"/>
                  </a:moveTo>
                  <a:lnTo>
                    <a:pt x="8065" y="15406"/>
                  </a:ln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944" name="TextBox944"/>
          <p:cNvSpPr txBox="1"/>
          <p:nvPr/>
        </p:nvSpPr>
        <p:spPr>
          <a:xfrm>
            <a:off x="6532093" y="4691608"/>
            <a:ext cx="872452" cy="379349"/>
          </a:xfrm>
          <a:prstGeom prst="rect">
            <a:avLst/>
          </a:prstGeom>
          <a:noFill/>
          <a:ln w="16129">
            <a:solidFill>
              <a:srgbClr val="000000"/>
            </a:solidFill>
          </a:ln>
        </p:spPr>
        <p:txBody>
          <a:bodyPr wrap="square" lIns="78740" tIns="59055" rIns="0" bIns="32385" rtlCol="0">
            <a:spAutoFit/>
          </a:bodyPr>
          <a:lstStyle/>
          <a:p>
            <a:pPr marL="149837" marR="0" indent="0" eaLnBrk="0">
              <a:lnSpc>
                <a:spcPct val="100000"/>
              </a:lnSpc>
              <a:spcBef>
                <a:spcPts val="464"/>
              </a:spcBef>
              <a:spcAft>
                <a:spcPts val="336"/>
              </a:spcAft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945" name="VectorPath 945"/>
          <p:cNvSpPr/>
          <p:nvPr/>
        </p:nvSpPr>
        <p:spPr>
          <a:xfrm>
            <a:off x="7138835" y="4871987"/>
            <a:ext cx="273775" cy="16129"/>
          </a:xfrm>
          <a:custGeom>
            <a:avLst/>
            <a:gdLst/>
            <a:ahLst/>
            <a:cxnLst/>
            <a:rect l="l" t="t" r="r" b="b"/>
            <a:pathLst>
              <a:path w="273775" h="16129">
                <a:moveTo>
                  <a:pt x="8065" y="8065"/>
                </a:moveTo>
                <a:lnTo>
                  <a:pt x="265710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946" name="VectorPath 946"/>
          <p:cNvSpPr/>
          <p:nvPr/>
        </p:nvSpPr>
        <p:spPr>
          <a:xfrm>
            <a:off x="7651179" y="4871987"/>
            <a:ext cx="273761" cy="16129"/>
          </a:xfrm>
          <a:custGeom>
            <a:avLst/>
            <a:gdLst/>
            <a:ahLst/>
            <a:cxnLst/>
            <a:rect l="l" t="t" r="r" b="b"/>
            <a:pathLst>
              <a:path w="273761" h="16129">
                <a:moveTo>
                  <a:pt x="8065" y="8065"/>
                </a:moveTo>
                <a:lnTo>
                  <a:pt x="265696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947" name="Combination 947"/>
          <p:cNvGrpSpPr/>
          <p:nvPr/>
        </p:nvGrpSpPr>
        <p:grpSpPr>
          <a:xfrm>
            <a:off x="7753654" y="4682359"/>
            <a:ext cx="226599" cy="233854"/>
            <a:chOff x="7753654" y="4682359"/>
            <a:chExt cx="226599" cy="233854"/>
          </a:xfrm>
        </p:grpSpPr>
        <p:sp>
          <p:nvSpPr>
            <p:cNvPr id="948" name="VectorPath 948"/>
            <p:cNvSpPr/>
            <p:nvPr/>
          </p:nvSpPr>
          <p:spPr>
            <a:xfrm>
              <a:off x="7903270" y="4682359"/>
              <a:ext cx="76983" cy="18488"/>
            </a:xfrm>
            <a:custGeom>
              <a:avLst/>
              <a:gdLst/>
              <a:ahLst/>
              <a:cxnLst/>
              <a:rect l="l" t="t" r="r" b="b"/>
              <a:pathLst>
                <a:path w="76983" h="18488">
                  <a:moveTo>
                    <a:pt x="72166" y="4348"/>
                  </a:moveTo>
                  <a:lnTo>
                    <a:pt x="75087" y="6799"/>
                  </a:lnTo>
                  <a:lnTo>
                    <a:pt x="75087" y="11688"/>
                  </a:lnTo>
                  <a:lnTo>
                    <a:pt x="72166" y="14139"/>
                  </a:lnTo>
                  <a:lnTo>
                    <a:pt x="69231" y="16591"/>
                  </a:lnTo>
                  <a:lnTo>
                    <a:pt x="7751" y="16591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7" y="9250"/>
                  </a:lnTo>
                  <a:lnTo>
                    <a:pt x="4830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69231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49" name="VectorPath 949"/>
            <p:cNvSpPr/>
            <p:nvPr/>
          </p:nvSpPr>
          <p:spPr>
            <a:xfrm>
              <a:off x="7903420" y="4682909"/>
              <a:ext cx="24140" cy="64431"/>
            </a:xfrm>
            <a:custGeom>
              <a:avLst/>
              <a:gdLst/>
              <a:ahLst/>
              <a:cxnLst/>
              <a:rect l="l" t="t" r="r" b="b"/>
              <a:pathLst>
                <a:path w="24140" h="64431">
                  <a:moveTo>
                    <a:pt x="19310" y="3797"/>
                  </a:moveTo>
                  <a:lnTo>
                    <a:pt x="19310" y="6248"/>
                  </a:lnTo>
                  <a:lnTo>
                    <a:pt x="22244" y="8699"/>
                  </a:lnTo>
                  <a:lnTo>
                    <a:pt x="22244" y="55194"/>
                  </a:lnTo>
                  <a:lnTo>
                    <a:pt x="19310" y="57646"/>
                  </a:lnTo>
                  <a:lnTo>
                    <a:pt x="19310" y="60084"/>
                  </a:lnTo>
                  <a:lnTo>
                    <a:pt x="16389" y="62535"/>
                  </a:lnTo>
                  <a:lnTo>
                    <a:pt x="7601" y="62535"/>
                  </a:lnTo>
                  <a:lnTo>
                    <a:pt x="4680" y="60084"/>
                  </a:lnTo>
                  <a:lnTo>
                    <a:pt x="4680" y="57646"/>
                  </a:lnTo>
                  <a:lnTo>
                    <a:pt x="1746" y="55194"/>
                  </a:lnTo>
                  <a:lnTo>
                    <a:pt x="1746" y="8699"/>
                  </a:lnTo>
                  <a:lnTo>
                    <a:pt x="4680" y="6248"/>
                  </a:lnTo>
                  <a:lnTo>
                    <a:pt x="4680" y="3797"/>
                  </a:lnTo>
                  <a:lnTo>
                    <a:pt x="7601" y="1346"/>
                  </a:lnTo>
                  <a:lnTo>
                    <a:pt x="16389" y="134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50" name="VectorPath 950"/>
            <p:cNvSpPr/>
            <p:nvPr/>
          </p:nvSpPr>
          <p:spPr>
            <a:xfrm>
              <a:off x="7903420" y="4851782"/>
              <a:ext cx="24090" cy="64431"/>
            </a:xfrm>
            <a:custGeom>
              <a:avLst/>
              <a:gdLst/>
              <a:ahLst/>
              <a:cxnLst/>
              <a:rect l="l" t="t" r="r" b="b"/>
              <a:pathLst>
                <a:path w="24090" h="64431">
                  <a:moveTo>
                    <a:pt x="19310" y="3796"/>
                  </a:moveTo>
                  <a:lnTo>
                    <a:pt x="22244" y="8686"/>
                  </a:lnTo>
                  <a:lnTo>
                    <a:pt x="22244" y="52743"/>
                  </a:lnTo>
                  <a:lnTo>
                    <a:pt x="19310" y="57645"/>
                  </a:lnTo>
                  <a:lnTo>
                    <a:pt x="19310" y="60083"/>
                  </a:lnTo>
                  <a:lnTo>
                    <a:pt x="16389" y="60083"/>
                  </a:lnTo>
                  <a:lnTo>
                    <a:pt x="13455" y="62534"/>
                  </a:lnTo>
                  <a:lnTo>
                    <a:pt x="7601" y="60083"/>
                  </a:lnTo>
                  <a:lnTo>
                    <a:pt x="4680" y="60083"/>
                  </a:lnTo>
                  <a:lnTo>
                    <a:pt x="4680" y="57645"/>
                  </a:lnTo>
                  <a:lnTo>
                    <a:pt x="1746" y="52743"/>
                  </a:lnTo>
                  <a:lnTo>
                    <a:pt x="1746" y="8686"/>
                  </a:lnTo>
                  <a:lnTo>
                    <a:pt x="4680" y="3796"/>
                  </a:lnTo>
                  <a:lnTo>
                    <a:pt x="4680" y="1346"/>
                  </a:lnTo>
                  <a:lnTo>
                    <a:pt x="19310" y="134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51" name="VectorPath 951"/>
            <p:cNvSpPr/>
            <p:nvPr/>
          </p:nvSpPr>
          <p:spPr>
            <a:xfrm>
              <a:off x="7753654" y="4747171"/>
              <a:ext cx="16129" cy="140945"/>
            </a:xfrm>
            <a:custGeom>
              <a:avLst/>
              <a:gdLst/>
              <a:ahLst/>
              <a:cxnLst/>
              <a:rect l="l" t="t" r="r" b="b"/>
              <a:pathLst>
                <a:path w="16129" h="140945">
                  <a:moveTo>
                    <a:pt x="8065" y="132881"/>
                  </a:move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52" name="VectorPath 952"/>
            <p:cNvSpPr/>
            <p:nvPr/>
          </p:nvSpPr>
          <p:spPr>
            <a:xfrm>
              <a:off x="7753654" y="4747171"/>
              <a:ext cx="171286" cy="16129"/>
            </a:xfrm>
            <a:custGeom>
              <a:avLst/>
              <a:gdLst/>
              <a:ahLst/>
              <a:cxnLst/>
              <a:rect l="l" t="t" r="r" b="b"/>
              <a:pathLst>
                <a:path w="171286" h="16129">
                  <a:moveTo>
                    <a:pt x="8065" y="8065"/>
                  </a:moveTo>
                  <a:lnTo>
                    <a:pt x="163221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953" name="E588E731-265A-4D56-0E9D-0215DC65AB7C"/>
          <p:cNvPicPr>
            <a:picLocks noChangeAspect="1"/>
          </p:cNvPicPr>
          <p:nvPr/>
        </p:nvPicPr>
        <p:blipFill>
          <a:blip r:embed="rId4" cstate="print">
            <a:extLst>
              <a:ext uri="{EB7BF2BC-E4B9-40AB-4AFC-9A3439991083}"/>
            </a:extLst>
          </a:blip>
          <a:srcRect/>
          <a:stretch>
            <a:fillRect/>
          </a:stretch>
        </p:blipFill>
        <p:spPr>
          <a:xfrm>
            <a:off x="7401612" y="4500703"/>
            <a:ext cx="257632" cy="822325"/>
          </a:xfrm>
          <a:prstGeom prst="rect">
            <a:avLst/>
          </a:prstGeom>
        </p:spPr>
      </p:pic>
      <p:sp>
        <p:nvSpPr>
          <p:cNvPr id="954" name="VectorPath 954"/>
          <p:cNvSpPr/>
          <p:nvPr/>
        </p:nvSpPr>
        <p:spPr>
          <a:xfrm>
            <a:off x="7396480" y="4492638"/>
            <a:ext cx="270841" cy="838454"/>
          </a:xfrm>
          <a:custGeom>
            <a:avLst/>
            <a:gdLst/>
            <a:ahLst/>
            <a:cxnLst/>
            <a:rect l="l" t="t" r="r" b="b"/>
            <a:pathLst>
              <a:path w="270841" h="838454">
                <a:moveTo>
                  <a:pt x="8065" y="8065"/>
                </a:moveTo>
                <a:lnTo>
                  <a:pt x="262776" y="8065"/>
                </a:lnTo>
                <a:lnTo>
                  <a:pt x="262776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955" name="Combination 955"/>
          <p:cNvGrpSpPr/>
          <p:nvPr/>
        </p:nvGrpSpPr>
        <p:grpSpPr>
          <a:xfrm>
            <a:off x="7903270" y="5017665"/>
            <a:ext cx="76983" cy="62530"/>
            <a:chOff x="7903270" y="5017665"/>
            <a:chExt cx="76983" cy="62530"/>
          </a:xfrm>
        </p:grpSpPr>
        <p:sp>
          <p:nvSpPr>
            <p:cNvPr id="956" name="VectorPath 956"/>
            <p:cNvSpPr/>
            <p:nvPr/>
          </p:nvSpPr>
          <p:spPr>
            <a:xfrm>
              <a:off x="7903420" y="5017665"/>
              <a:ext cx="24140" cy="61979"/>
            </a:xfrm>
            <a:custGeom>
              <a:avLst/>
              <a:gdLst/>
              <a:ahLst/>
              <a:cxnLst/>
              <a:rect l="l" t="t" r="r" b="b"/>
              <a:pathLst>
                <a:path w="24140" h="61979">
                  <a:moveTo>
                    <a:pt x="16389" y="4334"/>
                  </a:moveTo>
                  <a:lnTo>
                    <a:pt x="19310" y="4334"/>
                  </a:lnTo>
                  <a:lnTo>
                    <a:pt x="19310" y="6785"/>
                  </a:lnTo>
                  <a:lnTo>
                    <a:pt x="22244" y="9236"/>
                  </a:lnTo>
                  <a:lnTo>
                    <a:pt x="22244" y="53280"/>
                  </a:lnTo>
                  <a:lnTo>
                    <a:pt x="19310" y="55731"/>
                  </a:lnTo>
                  <a:lnTo>
                    <a:pt x="19310" y="58182"/>
                  </a:lnTo>
                  <a:lnTo>
                    <a:pt x="16389" y="60633"/>
                  </a:lnTo>
                  <a:lnTo>
                    <a:pt x="7601" y="60633"/>
                  </a:lnTo>
                  <a:lnTo>
                    <a:pt x="4680" y="58182"/>
                  </a:lnTo>
                  <a:lnTo>
                    <a:pt x="4680" y="55731"/>
                  </a:lnTo>
                  <a:lnTo>
                    <a:pt x="1746" y="53280"/>
                  </a:lnTo>
                  <a:lnTo>
                    <a:pt x="1746" y="9236"/>
                  </a:lnTo>
                  <a:lnTo>
                    <a:pt x="4680" y="6785"/>
                  </a:lnTo>
                  <a:lnTo>
                    <a:pt x="4680" y="4334"/>
                  </a:lnTo>
                  <a:lnTo>
                    <a:pt x="7601" y="4334"/>
                  </a:lnTo>
                  <a:lnTo>
                    <a:pt x="1345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57" name="VectorPath 957"/>
            <p:cNvSpPr/>
            <p:nvPr/>
          </p:nvSpPr>
          <p:spPr>
            <a:xfrm>
              <a:off x="7903270" y="5061708"/>
              <a:ext cx="76983" cy="18486"/>
            </a:xfrm>
            <a:custGeom>
              <a:avLst/>
              <a:gdLst/>
              <a:ahLst/>
              <a:cxnLst/>
              <a:rect l="l" t="t" r="r" b="b"/>
              <a:pathLst>
                <a:path w="76983" h="18486">
                  <a:moveTo>
                    <a:pt x="72166" y="4347"/>
                  </a:moveTo>
                  <a:lnTo>
                    <a:pt x="75087" y="6798"/>
                  </a:lnTo>
                  <a:lnTo>
                    <a:pt x="75087" y="11688"/>
                  </a:lnTo>
                  <a:lnTo>
                    <a:pt x="72166" y="14139"/>
                  </a:lnTo>
                  <a:lnTo>
                    <a:pt x="69231" y="16590"/>
                  </a:lnTo>
                  <a:lnTo>
                    <a:pt x="7751" y="16590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7" y="9237"/>
                  </a:lnTo>
                  <a:lnTo>
                    <a:pt x="4830" y="6798"/>
                  </a:lnTo>
                  <a:lnTo>
                    <a:pt x="4830" y="4347"/>
                  </a:lnTo>
                  <a:lnTo>
                    <a:pt x="7751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958" name="Combination 958"/>
          <p:cNvGrpSpPr/>
          <p:nvPr/>
        </p:nvGrpSpPr>
        <p:grpSpPr>
          <a:xfrm>
            <a:off x="6483290" y="3733648"/>
            <a:ext cx="785861" cy="638074"/>
            <a:chOff x="6483290" y="3733648"/>
            <a:chExt cx="785861" cy="638074"/>
          </a:xfrm>
        </p:grpSpPr>
        <p:sp>
          <p:nvSpPr>
            <p:cNvPr id="959" name="VectorPath 959"/>
            <p:cNvSpPr/>
            <p:nvPr/>
          </p:nvSpPr>
          <p:spPr>
            <a:xfrm>
              <a:off x="6483290" y="3733648"/>
              <a:ext cx="785861" cy="523037"/>
            </a:xfrm>
            <a:custGeom>
              <a:avLst/>
              <a:gdLst/>
              <a:ahLst/>
              <a:cxnLst/>
              <a:rect l="l" t="t" r="r" b="b"/>
              <a:pathLst>
                <a:path w="785861" h="523037">
                  <a:moveTo>
                    <a:pt x="78089" y="177228"/>
                  </a:moveTo>
                  <a:lnTo>
                    <a:pt x="66381" y="179680"/>
                  </a:lnTo>
                  <a:lnTo>
                    <a:pt x="51737" y="184582"/>
                  </a:lnTo>
                  <a:lnTo>
                    <a:pt x="40027" y="191922"/>
                  </a:lnTo>
                  <a:lnTo>
                    <a:pt x="31240" y="199263"/>
                  </a:lnTo>
                  <a:lnTo>
                    <a:pt x="22464" y="209055"/>
                  </a:lnTo>
                  <a:lnTo>
                    <a:pt x="16609" y="221285"/>
                  </a:lnTo>
                  <a:lnTo>
                    <a:pt x="10754" y="233528"/>
                  </a:lnTo>
                  <a:lnTo>
                    <a:pt x="10754" y="245757"/>
                  </a:lnTo>
                  <a:lnTo>
                    <a:pt x="10754" y="255550"/>
                  </a:lnTo>
                  <a:lnTo>
                    <a:pt x="13676" y="265341"/>
                  </a:lnTo>
                  <a:lnTo>
                    <a:pt x="16609" y="272681"/>
                  </a:lnTo>
                  <a:lnTo>
                    <a:pt x="19530" y="282473"/>
                  </a:lnTo>
                  <a:lnTo>
                    <a:pt x="25386" y="289814"/>
                  </a:lnTo>
                  <a:lnTo>
                    <a:pt x="31240" y="294703"/>
                  </a:lnTo>
                  <a:lnTo>
                    <a:pt x="40027" y="302057"/>
                  </a:lnTo>
                  <a:lnTo>
                    <a:pt x="48804" y="306946"/>
                  </a:lnTo>
                  <a:lnTo>
                    <a:pt x="40027" y="316738"/>
                  </a:lnTo>
                  <a:lnTo>
                    <a:pt x="31240" y="328968"/>
                  </a:lnTo>
                  <a:lnTo>
                    <a:pt x="28319" y="341211"/>
                  </a:lnTo>
                  <a:lnTo>
                    <a:pt x="28319" y="353441"/>
                  </a:lnTo>
                  <a:lnTo>
                    <a:pt x="28319" y="360794"/>
                  </a:lnTo>
                  <a:lnTo>
                    <a:pt x="28319" y="368135"/>
                  </a:lnTo>
                  <a:lnTo>
                    <a:pt x="31240" y="373024"/>
                  </a:lnTo>
                  <a:lnTo>
                    <a:pt x="34173" y="380365"/>
                  </a:lnTo>
                  <a:lnTo>
                    <a:pt x="40027" y="392608"/>
                  </a:lnTo>
                  <a:lnTo>
                    <a:pt x="48804" y="402399"/>
                  </a:lnTo>
                  <a:lnTo>
                    <a:pt x="60513" y="409740"/>
                  </a:lnTo>
                  <a:lnTo>
                    <a:pt x="75156" y="417080"/>
                  </a:lnTo>
                  <a:lnTo>
                    <a:pt x="81011" y="419532"/>
                  </a:lnTo>
                  <a:lnTo>
                    <a:pt x="89799" y="421970"/>
                  </a:lnTo>
                  <a:lnTo>
                    <a:pt x="95654" y="421970"/>
                  </a:lnTo>
                  <a:lnTo>
                    <a:pt x="104430" y="421970"/>
                  </a:lnTo>
                  <a:lnTo>
                    <a:pt x="113218" y="421970"/>
                  </a:lnTo>
                  <a:lnTo>
                    <a:pt x="122006" y="436664"/>
                  </a:lnTo>
                  <a:lnTo>
                    <a:pt x="133716" y="448894"/>
                  </a:lnTo>
                  <a:lnTo>
                    <a:pt x="148346" y="458686"/>
                  </a:lnTo>
                  <a:lnTo>
                    <a:pt x="162989" y="468478"/>
                  </a:lnTo>
                  <a:lnTo>
                    <a:pt x="180554" y="475818"/>
                  </a:lnTo>
                  <a:lnTo>
                    <a:pt x="195196" y="480707"/>
                  </a:lnTo>
                  <a:lnTo>
                    <a:pt x="212760" y="483159"/>
                  </a:lnTo>
                  <a:lnTo>
                    <a:pt x="233245" y="485610"/>
                  </a:lnTo>
                  <a:lnTo>
                    <a:pt x="250822" y="483159"/>
                  </a:lnTo>
                  <a:lnTo>
                    <a:pt x="268386" y="480707"/>
                  </a:lnTo>
                  <a:lnTo>
                    <a:pt x="285950" y="475818"/>
                  </a:lnTo>
                  <a:lnTo>
                    <a:pt x="303515" y="466026"/>
                  </a:lnTo>
                  <a:lnTo>
                    <a:pt x="303515" y="468478"/>
                  </a:lnTo>
                  <a:lnTo>
                    <a:pt x="312303" y="478269"/>
                  </a:lnTo>
                  <a:lnTo>
                    <a:pt x="321079" y="488048"/>
                  </a:lnTo>
                  <a:lnTo>
                    <a:pt x="332788" y="495402"/>
                  </a:lnTo>
                  <a:lnTo>
                    <a:pt x="347431" y="502742"/>
                  </a:lnTo>
                  <a:lnTo>
                    <a:pt x="359141" y="507631"/>
                  </a:lnTo>
                  <a:lnTo>
                    <a:pt x="373785" y="512534"/>
                  </a:lnTo>
                  <a:lnTo>
                    <a:pt x="388414" y="514972"/>
                  </a:lnTo>
                  <a:lnTo>
                    <a:pt x="403058" y="514972"/>
                  </a:lnTo>
                  <a:lnTo>
                    <a:pt x="411833" y="514972"/>
                  </a:lnTo>
                  <a:lnTo>
                    <a:pt x="423554" y="512534"/>
                  </a:lnTo>
                  <a:lnTo>
                    <a:pt x="432331" y="512534"/>
                  </a:lnTo>
                  <a:lnTo>
                    <a:pt x="441119" y="510083"/>
                  </a:lnTo>
                  <a:lnTo>
                    <a:pt x="449895" y="505181"/>
                  </a:lnTo>
                  <a:lnTo>
                    <a:pt x="458683" y="502742"/>
                  </a:lnTo>
                  <a:lnTo>
                    <a:pt x="473314" y="492950"/>
                  </a:lnTo>
                  <a:lnTo>
                    <a:pt x="487957" y="483159"/>
                  </a:lnTo>
                  <a:lnTo>
                    <a:pt x="499666" y="468478"/>
                  </a:lnTo>
                  <a:lnTo>
                    <a:pt x="511375" y="453796"/>
                  </a:lnTo>
                  <a:lnTo>
                    <a:pt x="514310" y="446443"/>
                  </a:lnTo>
                  <a:lnTo>
                    <a:pt x="517231" y="439102"/>
                  </a:lnTo>
                  <a:lnTo>
                    <a:pt x="528939" y="444005"/>
                  </a:lnTo>
                  <a:lnTo>
                    <a:pt x="543584" y="448894"/>
                  </a:lnTo>
                  <a:lnTo>
                    <a:pt x="558226" y="451345"/>
                  </a:lnTo>
                  <a:lnTo>
                    <a:pt x="572856" y="453796"/>
                  </a:lnTo>
                  <a:lnTo>
                    <a:pt x="581646" y="451345"/>
                  </a:lnTo>
                  <a:lnTo>
                    <a:pt x="593354" y="451345"/>
                  </a:lnTo>
                  <a:lnTo>
                    <a:pt x="602130" y="448894"/>
                  </a:lnTo>
                  <a:lnTo>
                    <a:pt x="610918" y="446443"/>
                  </a:lnTo>
                  <a:lnTo>
                    <a:pt x="619707" y="441554"/>
                  </a:lnTo>
                  <a:lnTo>
                    <a:pt x="628483" y="436664"/>
                  </a:lnTo>
                  <a:lnTo>
                    <a:pt x="637271" y="431762"/>
                  </a:lnTo>
                  <a:lnTo>
                    <a:pt x="646046" y="426872"/>
                  </a:lnTo>
                  <a:lnTo>
                    <a:pt x="651901" y="419532"/>
                  </a:lnTo>
                  <a:lnTo>
                    <a:pt x="657756" y="412178"/>
                  </a:lnTo>
                  <a:lnTo>
                    <a:pt x="663610" y="404838"/>
                  </a:lnTo>
                  <a:lnTo>
                    <a:pt x="666544" y="397497"/>
                  </a:lnTo>
                  <a:lnTo>
                    <a:pt x="669478" y="387706"/>
                  </a:lnTo>
                  <a:lnTo>
                    <a:pt x="672399" y="380365"/>
                  </a:lnTo>
                  <a:lnTo>
                    <a:pt x="675332" y="370573"/>
                  </a:lnTo>
                  <a:lnTo>
                    <a:pt x="675332" y="360794"/>
                  </a:lnTo>
                  <a:lnTo>
                    <a:pt x="687042" y="360794"/>
                  </a:lnTo>
                  <a:lnTo>
                    <a:pt x="695818" y="355892"/>
                  </a:lnTo>
                  <a:lnTo>
                    <a:pt x="707527" y="353441"/>
                  </a:lnTo>
                  <a:lnTo>
                    <a:pt x="716316" y="348551"/>
                  </a:lnTo>
                  <a:lnTo>
                    <a:pt x="725104" y="343662"/>
                  </a:lnTo>
                  <a:lnTo>
                    <a:pt x="733880" y="338760"/>
                  </a:lnTo>
                  <a:lnTo>
                    <a:pt x="742668" y="331419"/>
                  </a:lnTo>
                  <a:lnTo>
                    <a:pt x="748524" y="324079"/>
                  </a:lnTo>
                  <a:lnTo>
                    <a:pt x="754378" y="316738"/>
                  </a:lnTo>
                  <a:lnTo>
                    <a:pt x="760232" y="309397"/>
                  </a:lnTo>
                  <a:lnTo>
                    <a:pt x="766087" y="302057"/>
                  </a:lnTo>
                  <a:lnTo>
                    <a:pt x="771942" y="292265"/>
                  </a:lnTo>
                  <a:lnTo>
                    <a:pt x="774862" y="284924"/>
                  </a:lnTo>
                  <a:lnTo>
                    <a:pt x="777796" y="275133"/>
                  </a:lnTo>
                  <a:lnTo>
                    <a:pt x="777796" y="265341"/>
                  </a:lnTo>
                  <a:lnTo>
                    <a:pt x="777796" y="255550"/>
                  </a:lnTo>
                  <a:lnTo>
                    <a:pt x="777796" y="245757"/>
                  </a:lnTo>
                  <a:lnTo>
                    <a:pt x="777796" y="235966"/>
                  </a:lnTo>
                  <a:lnTo>
                    <a:pt x="774862" y="228625"/>
                  </a:lnTo>
                  <a:lnTo>
                    <a:pt x="771942" y="218834"/>
                  </a:lnTo>
                  <a:lnTo>
                    <a:pt x="769008" y="211493"/>
                  </a:lnTo>
                  <a:lnTo>
                    <a:pt x="763153" y="204152"/>
                  </a:lnTo>
                  <a:lnTo>
                    <a:pt x="754378" y="189471"/>
                  </a:lnTo>
                  <a:lnTo>
                    <a:pt x="757298" y="179680"/>
                  </a:lnTo>
                  <a:lnTo>
                    <a:pt x="760232" y="172339"/>
                  </a:lnTo>
                  <a:lnTo>
                    <a:pt x="760232" y="164998"/>
                  </a:lnTo>
                  <a:lnTo>
                    <a:pt x="760232" y="155207"/>
                  </a:lnTo>
                  <a:lnTo>
                    <a:pt x="760232" y="140525"/>
                  </a:lnTo>
                  <a:lnTo>
                    <a:pt x="757298" y="128282"/>
                  </a:lnTo>
                  <a:lnTo>
                    <a:pt x="748524" y="116053"/>
                  </a:lnTo>
                  <a:lnTo>
                    <a:pt x="742668" y="103810"/>
                  </a:lnTo>
                  <a:lnTo>
                    <a:pt x="730958" y="94018"/>
                  </a:lnTo>
                  <a:lnTo>
                    <a:pt x="719236" y="84226"/>
                  </a:lnTo>
                  <a:lnTo>
                    <a:pt x="704606" y="76886"/>
                  </a:lnTo>
                  <a:lnTo>
                    <a:pt x="689963" y="71996"/>
                  </a:lnTo>
                  <a:lnTo>
                    <a:pt x="687042" y="59753"/>
                  </a:lnTo>
                  <a:lnTo>
                    <a:pt x="681188" y="47523"/>
                  </a:lnTo>
                  <a:lnTo>
                    <a:pt x="672399" y="37731"/>
                  </a:lnTo>
                  <a:lnTo>
                    <a:pt x="660690" y="27940"/>
                  </a:lnTo>
                  <a:lnTo>
                    <a:pt x="648980" y="20600"/>
                  </a:lnTo>
                  <a:lnTo>
                    <a:pt x="637271" y="13259"/>
                  </a:lnTo>
                  <a:lnTo>
                    <a:pt x="622628" y="10807"/>
                  </a:lnTo>
                  <a:lnTo>
                    <a:pt x="613852" y="10807"/>
                  </a:lnTo>
                  <a:lnTo>
                    <a:pt x="605063" y="8369"/>
                  </a:lnTo>
                  <a:lnTo>
                    <a:pt x="596275" y="10807"/>
                  </a:lnTo>
                  <a:lnTo>
                    <a:pt x="587499" y="10807"/>
                  </a:lnTo>
                  <a:lnTo>
                    <a:pt x="578711" y="13259"/>
                  </a:lnTo>
                  <a:lnTo>
                    <a:pt x="569935" y="15710"/>
                  </a:lnTo>
                  <a:lnTo>
                    <a:pt x="561147" y="20600"/>
                  </a:lnTo>
                  <a:lnTo>
                    <a:pt x="555292" y="25489"/>
                  </a:lnTo>
                  <a:lnTo>
                    <a:pt x="546517" y="30391"/>
                  </a:lnTo>
                  <a:lnTo>
                    <a:pt x="540649" y="37731"/>
                  </a:lnTo>
                  <a:lnTo>
                    <a:pt x="534794" y="30391"/>
                  </a:lnTo>
                  <a:lnTo>
                    <a:pt x="528939" y="25489"/>
                  </a:lnTo>
                  <a:lnTo>
                    <a:pt x="520164" y="20600"/>
                  </a:lnTo>
                  <a:lnTo>
                    <a:pt x="514310" y="15710"/>
                  </a:lnTo>
                  <a:lnTo>
                    <a:pt x="505521" y="13259"/>
                  </a:lnTo>
                  <a:lnTo>
                    <a:pt x="496745" y="10807"/>
                  </a:lnTo>
                  <a:lnTo>
                    <a:pt x="487957" y="10807"/>
                  </a:lnTo>
                  <a:lnTo>
                    <a:pt x="479169" y="8369"/>
                  </a:lnTo>
                  <a:lnTo>
                    <a:pt x="467459" y="10807"/>
                  </a:lnTo>
                  <a:lnTo>
                    <a:pt x="458683" y="13259"/>
                  </a:lnTo>
                  <a:lnTo>
                    <a:pt x="446974" y="15710"/>
                  </a:lnTo>
                  <a:lnTo>
                    <a:pt x="438186" y="20600"/>
                  </a:lnTo>
                  <a:lnTo>
                    <a:pt x="429410" y="25489"/>
                  </a:lnTo>
                  <a:lnTo>
                    <a:pt x="420621" y="32842"/>
                  </a:lnTo>
                  <a:lnTo>
                    <a:pt x="414767" y="40183"/>
                  </a:lnTo>
                  <a:lnTo>
                    <a:pt x="408912" y="47523"/>
                  </a:lnTo>
                  <a:lnTo>
                    <a:pt x="408912" y="49974"/>
                  </a:lnTo>
                  <a:lnTo>
                    <a:pt x="403058" y="42621"/>
                  </a:lnTo>
                  <a:lnTo>
                    <a:pt x="394269" y="37731"/>
                  </a:lnTo>
                  <a:lnTo>
                    <a:pt x="388414" y="35281"/>
                  </a:lnTo>
                  <a:lnTo>
                    <a:pt x="379638" y="30391"/>
                  </a:lnTo>
                  <a:lnTo>
                    <a:pt x="370850" y="27940"/>
                  </a:lnTo>
                  <a:lnTo>
                    <a:pt x="362074" y="25489"/>
                  </a:lnTo>
                  <a:lnTo>
                    <a:pt x="353286" y="25489"/>
                  </a:lnTo>
                  <a:lnTo>
                    <a:pt x="344497" y="25489"/>
                  </a:lnTo>
                  <a:lnTo>
                    <a:pt x="329867" y="25489"/>
                  </a:lnTo>
                  <a:lnTo>
                    <a:pt x="318158" y="27940"/>
                  </a:lnTo>
                  <a:lnTo>
                    <a:pt x="306448" y="30391"/>
                  </a:lnTo>
                  <a:lnTo>
                    <a:pt x="294727" y="37731"/>
                  </a:lnTo>
                  <a:lnTo>
                    <a:pt x="283017" y="42621"/>
                  </a:lnTo>
                  <a:lnTo>
                    <a:pt x="274241" y="49974"/>
                  </a:lnTo>
                  <a:lnTo>
                    <a:pt x="265453" y="59753"/>
                  </a:lnTo>
                  <a:lnTo>
                    <a:pt x="259599" y="69545"/>
                  </a:lnTo>
                  <a:lnTo>
                    <a:pt x="244968" y="64656"/>
                  </a:lnTo>
                  <a:lnTo>
                    <a:pt x="230324" y="59753"/>
                  </a:lnTo>
                  <a:lnTo>
                    <a:pt x="212760" y="57315"/>
                  </a:lnTo>
                  <a:lnTo>
                    <a:pt x="198118" y="54864"/>
                  </a:lnTo>
                  <a:lnTo>
                    <a:pt x="186408" y="54864"/>
                  </a:lnTo>
                  <a:lnTo>
                    <a:pt x="174698" y="57315"/>
                  </a:lnTo>
                  <a:lnTo>
                    <a:pt x="162989" y="59753"/>
                  </a:lnTo>
                  <a:lnTo>
                    <a:pt x="151280" y="64656"/>
                  </a:lnTo>
                  <a:lnTo>
                    <a:pt x="139571" y="69545"/>
                  </a:lnTo>
                  <a:lnTo>
                    <a:pt x="130782" y="74447"/>
                  </a:lnTo>
                  <a:lnTo>
                    <a:pt x="122006" y="79337"/>
                  </a:lnTo>
                  <a:lnTo>
                    <a:pt x="113218" y="86677"/>
                  </a:lnTo>
                  <a:lnTo>
                    <a:pt x="104430" y="94018"/>
                  </a:lnTo>
                  <a:lnTo>
                    <a:pt x="98575" y="103810"/>
                  </a:lnTo>
                  <a:lnTo>
                    <a:pt x="92720" y="111151"/>
                  </a:lnTo>
                  <a:lnTo>
                    <a:pt x="86866" y="120942"/>
                  </a:lnTo>
                  <a:lnTo>
                    <a:pt x="83944" y="130734"/>
                  </a:lnTo>
                  <a:lnTo>
                    <a:pt x="81011" y="140525"/>
                  </a:lnTo>
                  <a:lnTo>
                    <a:pt x="78089" y="152756"/>
                  </a:lnTo>
                  <a:lnTo>
                    <a:pt x="78089" y="162547"/>
                  </a:lnTo>
                  <a:lnTo>
                    <a:pt x="78089" y="17722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0" name="VectorPath 960"/>
            <p:cNvSpPr/>
            <p:nvPr/>
          </p:nvSpPr>
          <p:spPr>
            <a:xfrm>
              <a:off x="6576010" y="4207015"/>
              <a:ext cx="128816" cy="85661"/>
            </a:xfrm>
            <a:custGeom>
              <a:avLst/>
              <a:gdLst/>
              <a:ahLst/>
              <a:cxnLst/>
              <a:rect l="l" t="t" r="r" b="b"/>
              <a:pathLst>
                <a:path w="128816" h="85661">
                  <a:moveTo>
                    <a:pt x="64414" y="0"/>
                  </a:moveTo>
                  <a:lnTo>
                    <a:pt x="52705" y="0"/>
                  </a:lnTo>
                  <a:lnTo>
                    <a:pt x="40996" y="4902"/>
                  </a:lnTo>
                  <a:lnTo>
                    <a:pt x="29286" y="7340"/>
                  </a:lnTo>
                  <a:lnTo>
                    <a:pt x="20498" y="12243"/>
                  </a:lnTo>
                  <a:lnTo>
                    <a:pt x="11709" y="19583"/>
                  </a:lnTo>
                  <a:lnTo>
                    <a:pt x="5855" y="26924"/>
                  </a:lnTo>
                  <a:lnTo>
                    <a:pt x="2934" y="34264"/>
                  </a:lnTo>
                  <a:lnTo>
                    <a:pt x="0" y="41605"/>
                  </a:lnTo>
                  <a:lnTo>
                    <a:pt x="2934" y="51396"/>
                  </a:lnTo>
                  <a:lnTo>
                    <a:pt x="5855" y="58737"/>
                  </a:lnTo>
                  <a:lnTo>
                    <a:pt x="11709" y="66078"/>
                  </a:lnTo>
                  <a:lnTo>
                    <a:pt x="20498" y="73419"/>
                  </a:lnTo>
                  <a:lnTo>
                    <a:pt x="29286" y="78320"/>
                  </a:lnTo>
                  <a:lnTo>
                    <a:pt x="40996" y="80772"/>
                  </a:lnTo>
                  <a:lnTo>
                    <a:pt x="52705" y="83210"/>
                  </a:lnTo>
                  <a:lnTo>
                    <a:pt x="64414" y="85661"/>
                  </a:lnTo>
                  <a:lnTo>
                    <a:pt x="79045" y="83210"/>
                  </a:lnTo>
                  <a:lnTo>
                    <a:pt x="90767" y="80772"/>
                  </a:lnTo>
                  <a:lnTo>
                    <a:pt x="102476" y="78320"/>
                  </a:lnTo>
                  <a:lnTo>
                    <a:pt x="111251" y="73419"/>
                  </a:lnTo>
                  <a:lnTo>
                    <a:pt x="117107" y="66078"/>
                  </a:lnTo>
                  <a:lnTo>
                    <a:pt x="122961" y="58737"/>
                  </a:lnTo>
                  <a:lnTo>
                    <a:pt x="128816" y="51396"/>
                  </a:lnTo>
                  <a:lnTo>
                    <a:pt x="128816" y="41605"/>
                  </a:lnTo>
                  <a:lnTo>
                    <a:pt x="128816" y="34264"/>
                  </a:lnTo>
                  <a:lnTo>
                    <a:pt x="122961" y="26924"/>
                  </a:lnTo>
                  <a:lnTo>
                    <a:pt x="117107" y="19583"/>
                  </a:lnTo>
                  <a:lnTo>
                    <a:pt x="111251" y="12243"/>
                  </a:lnTo>
                  <a:lnTo>
                    <a:pt x="102476" y="7340"/>
                  </a:lnTo>
                  <a:lnTo>
                    <a:pt x="90767" y="4902"/>
                  </a:lnTo>
                  <a:lnTo>
                    <a:pt x="79045" y="0"/>
                  </a:lnTo>
                  <a:lnTo>
                    <a:pt x="64414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961" name="VectorPath 961"/>
            <p:cNvSpPr/>
            <p:nvPr/>
          </p:nvSpPr>
          <p:spPr>
            <a:xfrm>
              <a:off x="6565528" y="4198950"/>
              <a:ext cx="150631" cy="103272"/>
            </a:xfrm>
            <a:custGeom>
              <a:avLst/>
              <a:gdLst/>
              <a:ahLst/>
              <a:cxnLst/>
              <a:rect l="l" t="t" r="r" b="b"/>
              <a:pathLst>
                <a:path w="150631" h="103272">
                  <a:moveTo>
                    <a:pt x="74895" y="8065"/>
                  </a:moveTo>
                  <a:lnTo>
                    <a:pt x="63186" y="8065"/>
                  </a:lnTo>
                  <a:lnTo>
                    <a:pt x="51477" y="12967"/>
                  </a:lnTo>
                  <a:lnTo>
                    <a:pt x="39767" y="15405"/>
                  </a:lnTo>
                  <a:lnTo>
                    <a:pt x="30980" y="20307"/>
                  </a:lnTo>
                  <a:lnTo>
                    <a:pt x="22191" y="27648"/>
                  </a:lnTo>
                  <a:lnTo>
                    <a:pt x="16336" y="34988"/>
                  </a:lnTo>
                  <a:lnTo>
                    <a:pt x="13415" y="42329"/>
                  </a:lnTo>
                  <a:lnTo>
                    <a:pt x="10482" y="49669"/>
                  </a:lnTo>
                  <a:lnTo>
                    <a:pt x="13415" y="59461"/>
                  </a:lnTo>
                  <a:lnTo>
                    <a:pt x="16336" y="66802"/>
                  </a:lnTo>
                  <a:lnTo>
                    <a:pt x="22191" y="74142"/>
                  </a:lnTo>
                  <a:lnTo>
                    <a:pt x="30980" y="81483"/>
                  </a:lnTo>
                  <a:lnTo>
                    <a:pt x="39767" y="86385"/>
                  </a:lnTo>
                  <a:lnTo>
                    <a:pt x="51477" y="88836"/>
                  </a:lnTo>
                  <a:lnTo>
                    <a:pt x="63186" y="91275"/>
                  </a:lnTo>
                  <a:lnTo>
                    <a:pt x="74895" y="93726"/>
                  </a:lnTo>
                  <a:lnTo>
                    <a:pt x="89526" y="91275"/>
                  </a:lnTo>
                  <a:lnTo>
                    <a:pt x="101248" y="88836"/>
                  </a:lnTo>
                  <a:lnTo>
                    <a:pt x="112957" y="86385"/>
                  </a:lnTo>
                  <a:lnTo>
                    <a:pt x="121733" y="81483"/>
                  </a:lnTo>
                  <a:lnTo>
                    <a:pt x="127588" y="74142"/>
                  </a:lnTo>
                  <a:lnTo>
                    <a:pt x="133443" y="66802"/>
                  </a:lnTo>
                  <a:lnTo>
                    <a:pt x="139298" y="59461"/>
                  </a:lnTo>
                  <a:lnTo>
                    <a:pt x="139298" y="49669"/>
                  </a:lnTo>
                  <a:lnTo>
                    <a:pt x="139298" y="42329"/>
                  </a:lnTo>
                  <a:lnTo>
                    <a:pt x="133443" y="34988"/>
                  </a:lnTo>
                  <a:lnTo>
                    <a:pt x="127588" y="27648"/>
                  </a:lnTo>
                  <a:lnTo>
                    <a:pt x="121733" y="20307"/>
                  </a:lnTo>
                  <a:lnTo>
                    <a:pt x="112957" y="15405"/>
                  </a:lnTo>
                  <a:lnTo>
                    <a:pt x="101248" y="12967"/>
                  </a:lnTo>
                  <a:lnTo>
                    <a:pt x="89526" y="8065"/>
                  </a:lnTo>
                  <a:lnTo>
                    <a:pt x="7489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2" name="VectorPath 962"/>
            <p:cNvSpPr/>
            <p:nvPr/>
          </p:nvSpPr>
          <p:spPr>
            <a:xfrm>
              <a:off x="6521126" y="4029625"/>
              <a:ext cx="62949" cy="28825"/>
            </a:xfrm>
            <a:custGeom>
              <a:avLst/>
              <a:gdLst/>
              <a:ahLst/>
              <a:cxnLst/>
              <a:rect l="l" t="t" r="r" b="b"/>
              <a:pathLst>
                <a:path w="62949" h="28825">
                  <a:moveTo>
                    <a:pt x="10968" y="10968"/>
                  </a:moveTo>
                  <a:lnTo>
                    <a:pt x="19756" y="15858"/>
                  </a:lnTo>
                  <a:lnTo>
                    <a:pt x="28545" y="18309"/>
                  </a:lnTo>
                  <a:lnTo>
                    <a:pt x="40253" y="20760"/>
                  </a:lnTo>
                  <a:lnTo>
                    <a:pt x="49030" y="20760"/>
                  </a:lnTo>
                  <a:lnTo>
                    <a:pt x="54884" y="20760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3" name="VectorPath 963"/>
            <p:cNvSpPr/>
            <p:nvPr/>
          </p:nvSpPr>
          <p:spPr>
            <a:xfrm>
              <a:off x="6586969" y="4140793"/>
              <a:ext cx="39971" cy="24364"/>
            </a:xfrm>
            <a:custGeom>
              <a:avLst/>
              <a:gdLst/>
              <a:ahLst/>
              <a:cxnLst/>
              <a:rect l="l" t="t" r="r" b="b"/>
              <a:pathLst>
                <a:path w="39971" h="24364">
                  <a:moveTo>
                    <a:pt x="9539" y="14825"/>
                  </a:moveTo>
                  <a:lnTo>
                    <a:pt x="21248" y="12386"/>
                  </a:lnTo>
                  <a:lnTo>
                    <a:pt x="30037" y="993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4" name="VectorPath 964"/>
            <p:cNvSpPr/>
            <p:nvPr/>
          </p:nvSpPr>
          <p:spPr>
            <a:xfrm>
              <a:off x="6764035" y="4169031"/>
              <a:ext cx="33524" cy="43849"/>
            </a:xfrm>
            <a:custGeom>
              <a:avLst/>
              <a:gdLst/>
              <a:ahLst/>
              <a:cxnLst/>
              <a:rect l="l" t="t" r="r" b="b"/>
              <a:pathLst>
                <a:path w="33524" h="43849">
                  <a:moveTo>
                    <a:pt x="11060" y="11060"/>
                  </a:moveTo>
                  <a:lnTo>
                    <a:pt x="16914" y="20852"/>
                  </a:lnTo>
                  <a:lnTo>
                    <a:pt x="22769" y="3309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5" name="VectorPath 965"/>
            <p:cNvSpPr/>
            <p:nvPr/>
          </p:nvSpPr>
          <p:spPr>
            <a:xfrm>
              <a:off x="6990798" y="4140694"/>
              <a:ext cx="25610" cy="41778"/>
            </a:xfrm>
            <a:custGeom>
              <a:avLst/>
              <a:gdLst/>
              <a:ahLst/>
              <a:cxnLst/>
              <a:rect l="l" t="t" r="r" b="b"/>
              <a:pathLst>
                <a:path w="25610" h="41778">
                  <a:moveTo>
                    <a:pt x="9723" y="32055"/>
                  </a:moveTo>
                  <a:lnTo>
                    <a:pt x="12656" y="19826"/>
                  </a:lnTo>
                  <a:lnTo>
                    <a:pt x="15577" y="100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6" name="VectorPath 966"/>
            <p:cNvSpPr/>
            <p:nvPr/>
          </p:nvSpPr>
          <p:spPr>
            <a:xfrm>
              <a:off x="7199955" y="3911786"/>
              <a:ext cx="49046" cy="54506"/>
            </a:xfrm>
            <a:custGeom>
              <a:avLst/>
              <a:gdLst/>
              <a:ahLst/>
              <a:cxnLst/>
              <a:rect l="l" t="t" r="r" b="b"/>
              <a:pathLst>
                <a:path w="49046" h="54506">
                  <a:moveTo>
                    <a:pt x="11360" y="43147"/>
                  </a:moveTo>
                  <a:lnTo>
                    <a:pt x="20148" y="35806"/>
                  </a:lnTo>
                  <a:lnTo>
                    <a:pt x="26003" y="28466"/>
                  </a:lnTo>
                  <a:lnTo>
                    <a:pt x="31859" y="18674"/>
                  </a:lnTo>
                  <a:lnTo>
                    <a:pt x="37712" y="113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7" name="VectorPath 967"/>
            <p:cNvSpPr/>
            <p:nvPr/>
          </p:nvSpPr>
          <p:spPr>
            <a:xfrm>
              <a:off x="6998248" y="3760019"/>
              <a:ext cx="37050" cy="39552"/>
            </a:xfrm>
            <a:custGeom>
              <a:avLst/>
              <a:gdLst/>
              <a:ahLst/>
              <a:cxnLst/>
              <a:rect l="l" t="t" r="r" b="b"/>
              <a:pathLst>
                <a:path w="37050" h="39552">
                  <a:moveTo>
                    <a:pt x="25690" y="11360"/>
                  </a:moveTo>
                  <a:lnTo>
                    <a:pt x="16914" y="18701"/>
                  </a:lnTo>
                  <a:lnTo>
                    <a:pt x="11061" y="28492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8" name="VectorPath 968"/>
            <p:cNvSpPr/>
            <p:nvPr/>
          </p:nvSpPr>
          <p:spPr>
            <a:xfrm>
              <a:off x="6876314" y="3770690"/>
              <a:ext cx="26369" cy="37647"/>
            </a:xfrm>
            <a:custGeom>
              <a:avLst/>
              <a:gdLst/>
              <a:ahLst/>
              <a:cxnLst/>
              <a:rect l="l" t="t" r="r" b="b"/>
              <a:pathLst>
                <a:path w="26369" h="37647">
                  <a:moveTo>
                    <a:pt x="15887" y="10481"/>
                  </a:moveTo>
                  <a:lnTo>
                    <a:pt x="12954" y="17821"/>
                  </a:lnTo>
                  <a:lnTo>
                    <a:pt x="10033" y="2761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9" name="VectorPath 969"/>
            <p:cNvSpPr/>
            <p:nvPr/>
          </p:nvSpPr>
          <p:spPr>
            <a:xfrm>
              <a:off x="6731771" y="3792077"/>
              <a:ext cx="45896" cy="39608"/>
            </a:xfrm>
            <a:custGeom>
              <a:avLst/>
              <a:gdLst/>
              <a:ahLst/>
              <a:cxnLst/>
              <a:rect l="l" t="t" r="r" b="b"/>
              <a:pathLst>
                <a:path w="45896" h="39608">
                  <a:moveTo>
                    <a:pt x="34536" y="28249"/>
                  </a:moveTo>
                  <a:lnTo>
                    <a:pt x="22826" y="18457"/>
                  </a:lnTo>
                  <a:lnTo>
                    <a:pt x="11117" y="1111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70" name="VectorPath 970"/>
            <p:cNvSpPr/>
            <p:nvPr/>
          </p:nvSpPr>
          <p:spPr>
            <a:xfrm>
              <a:off x="6551345" y="3900843"/>
              <a:ext cx="26369" cy="37647"/>
            </a:xfrm>
            <a:custGeom>
              <a:avLst/>
              <a:gdLst/>
              <a:ahLst/>
              <a:cxnLst/>
              <a:rect l="l" t="t" r="r" b="b"/>
              <a:pathLst>
                <a:path w="26369" h="37647">
                  <a:moveTo>
                    <a:pt x="10033" y="10033"/>
                  </a:moveTo>
                  <a:lnTo>
                    <a:pt x="12955" y="19826"/>
                  </a:lnTo>
                  <a:lnTo>
                    <a:pt x="15888" y="2716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71" name="VectorPath 971"/>
            <p:cNvSpPr/>
            <p:nvPr/>
          </p:nvSpPr>
          <p:spPr>
            <a:xfrm>
              <a:off x="6540882" y="4282885"/>
              <a:ext cx="84899" cy="56286"/>
            </a:xfrm>
            <a:custGeom>
              <a:avLst/>
              <a:gdLst/>
              <a:ahLst/>
              <a:cxnLst/>
              <a:rect l="l" t="t" r="r" b="b"/>
              <a:pathLst>
                <a:path w="84899" h="56286">
                  <a:moveTo>
                    <a:pt x="43917" y="0"/>
                  </a:moveTo>
                  <a:lnTo>
                    <a:pt x="35128" y="2451"/>
                  </a:lnTo>
                  <a:lnTo>
                    <a:pt x="26352" y="2451"/>
                  </a:lnTo>
                  <a:lnTo>
                    <a:pt x="17564" y="4902"/>
                  </a:lnTo>
                  <a:lnTo>
                    <a:pt x="11709" y="9792"/>
                  </a:lnTo>
                  <a:lnTo>
                    <a:pt x="8789" y="12243"/>
                  </a:lnTo>
                  <a:lnTo>
                    <a:pt x="2921" y="17132"/>
                  </a:lnTo>
                  <a:lnTo>
                    <a:pt x="0" y="22034"/>
                  </a:lnTo>
                  <a:lnTo>
                    <a:pt x="0" y="29375"/>
                  </a:lnTo>
                  <a:lnTo>
                    <a:pt x="0" y="34264"/>
                  </a:lnTo>
                  <a:lnTo>
                    <a:pt x="2921" y="39167"/>
                  </a:lnTo>
                  <a:lnTo>
                    <a:pt x="8789" y="44056"/>
                  </a:lnTo>
                  <a:lnTo>
                    <a:pt x="11709" y="48945"/>
                  </a:lnTo>
                  <a:lnTo>
                    <a:pt x="17564" y="51397"/>
                  </a:lnTo>
                  <a:lnTo>
                    <a:pt x="26352" y="53848"/>
                  </a:lnTo>
                  <a:lnTo>
                    <a:pt x="35128" y="56286"/>
                  </a:lnTo>
                  <a:lnTo>
                    <a:pt x="43917" y="56286"/>
                  </a:lnTo>
                  <a:lnTo>
                    <a:pt x="52691" y="56286"/>
                  </a:lnTo>
                  <a:lnTo>
                    <a:pt x="58546" y="53848"/>
                  </a:lnTo>
                  <a:lnTo>
                    <a:pt x="67335" y="51397"/>
                  </a:lnTo>
                  <a:lnTo>
                    <a:pt x="73190" y="48945"/>
                  </a:lnTo>
                  <a:lnTo>
                    <a:pt x="79045" y="44056"/>
                  </a:lnTo>
                  <a:lnTo>
                    <a:pt x="81979" y="39167"/>
                  </a:lnTo>
                  <a:lnTo>
                    <a:pt x="84899" y="34264"/>
                  </a:lnTo>
                  <a:lnTo>
                    <a:pt x="84899" y="29375"/>
                  </a:lnTo>
                  <a:lnTo>
                    <a:pt x="84899" y="22034"/>
                  </a:lnTo>
                  <a:lnTo>
                    <a:pt x="81979" y="17132"/>
                  </a:lnTo>
                  <a:lnTo>
                    <a:pt x="79045" y="12243"/>
                  </a:lnTo>
                  <a:lnTo>
                    <a:pt x="73190" y="9792"/>
                  </a:lnTo>
                  <a:lnTo>
                    <a:pt x="67335" y="4902"/>
                  </a:lnTo>
                  <a:lnTo>
                    <a:pt x="58546" y="2451"/>
                  </a:lnTo>
                  <a:lnTo>
                    <a:pt x="52691" y="2451"/>
                  </a:lnTo>
                  <a:lnTo>
                    <a:pt x="43917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972" name="VectorPath 972"/>
            <p:cNvSpPr/>
            <p:nvPr/>
          </p:nvSpPr>
          <p:spPr>
            <a:xfrm>
              <a:off x="6532444" y="4272948"/>
              <a:ext cx="104393" cy="76152"/>
            </a:xfrm>
            <a:custGeom>
              <a:avLst/>
              <a:gdLst/>
              <a:ahLst/>
              <a:cxnLst/>
              <a:rect l="l" t="t" r="r" b="b"/>
              <a:pathLst>
                <a:path w="104393" h="76152">
                  <a:moveTo>
                    <a:pt x="52354" y="9937"/>
                  </a:moveTo>
                  <a:lnTo>
                    <a:pt x="43566" y="12387"/>
                  </a:lnTo>
                  <a:lnTo>
                    <a:pt x="34789" y="12387"/>
                  </a:lnTo>
                  <a:lnTo>
                    <a:pt x="26002" y="14839"/>
                  </a:lnTo>
                  <a:lnTo>
                    <a:pt x="20147" y="19728"/>
                  </a:lnTo>
                  <a:lnTo>
                    <a:pt x="17226" y="22179"/>
                  </a:lnTo>
                  <a:lnTo>
                    <a:pt x="11358" y="27069"/>
                  </a:lnTo>
                  <a:lnTo>
                    <a:pt x="8437" y="31971"/>
                  </a:lnTo>
                  <a:lnTo>
                    <a:pt x="8437" y="39312"/>
                  </a:lnTo>
                  <a:lnTo>
                    <a:pt x="8437" y="44201"/>
                  </a:lnTo>
                  <a:lnTo>
                    <a:pt x="11358" y="49103"/>
                  </a:lnTo>
                  <a:lnTo>
                    <a:pt x="17226" y="53993"/>
                  </a:lnTo>
                  <a:lnTo>
                    <a:pt x="20147" y="58882"/>
                  </a:lnTo>
                  <a:lnTo>
                    <a:pt x="26002" y="61333"/>
                  </a:lnTo>
                  <a:lnTo>
                    <a:pt x="34789" y="63784"/>
                  </a:lnTo>
                  <a:lnTo>
                    <a:pt x="43566" y="66223"/>
                  </a:lnTo>
                  <a:lnTo>
                    <a:pt x="52354" y="66223"/>
                  </a:lnTo>
                  <a:lnTo>
                    <a:pt x="61129" y="66223"/>
                  </a:lnTo>
                  <a:lnTo>
                    <a:pt x="66984" y="63784"/>
                  </a:lnTo>
                  <a:lnTo>
                    <a:pt x="75773" y="61333"/>
                  </a:lnTo>
                  <a:lnTo>
                    <a:pt x="81628" y="58882"/>
                  </a:lnTo>
                  <a:lnTo>
                    <a:pt x="87482" y="53993"/>
                  </a:lnTo>
                  <a:lnTo>
                    <a:pt x="90416" y="49103"/>
                  </a:lnTo>
                  <a:lnTo>
                    <a:pt x="93337" y="44201"/>
                  </a:lnTo>
                  <a:lnTo>
                    <a:pt x="93337" y="39312"/>
                  </a:lnTo>
                  <a:lnTo>
                    <a:pt x="93337" y="31971"/>
                  </a:lnTo>
                  <a:lnTo>
                    <a:pt x="90416" y="27069"/>
                  </a:lnTo>
                  <a:lnTo>
                    <a:pt x="87482" y="22179"/>
                  </a:lnTo>
                  <a:lnTo>
                    <a:pt x="81628" y="19728"/>
                  </a:lnTo>
                  <a:lnTo>
                    <a:pt x="75773" y="14839"/>
                  </a:lnTo>
                  <a:lnTo>
                    <a:pt x="66984" y="12387"/>
                  </a:lnTo>
                  <a:lnTo>
                    <a:pt x="61129" y="12387"/>
                  </a:lnTo>
                  <a:lnTo>
                    <a:pt x="52354" y="993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73" name="VectorPath 973"/>
            <p:cNvSpPr/>
            <p:nvPr/>
          </p:nvSpPr>
          <p:spPr>
            <a:xfrm>
              <a:off x="6526238" y="4336733"/>
              <a:ext cx="43917" cy="26924"/>
            </a:xfrm>
            <a:custGeom>
              <a:avLst/>
              <a:gdLst/>
              <a:ahLst/>
              <a:cxnLst/>
              <a:rect l="l" t="t" r="r" b="b"/>
              <a:pathLst>
                <a:path w="43917" h="26924">
                  <a:moveTo>
                    <a:pt x="23432" y="0"/>
                  </a:moveTo>
                  <a:lnTo>
                    <a:pt x="14643" y="0"/>
                  </a:lnTo>
                  <a:lnTo>
                    <a:pt x="5855" y="2438"/>
                  </a:lnTo>
                  <a:lnTo>
                    <a:pt x="2933" y="4889"/>
                  </a:lnTo>
                  <a:lnTo>
                    <a:pt x="2933" y="7340"/>
                  </a:lnTo>
                  <a:lnTo>
                    <a:pt x="0" y="9792"/>
                  </a:lnTo>
                  <a:lnTo>
                    <a:pt x="0" y="12230"/>
                  </a:lnTo>
                  <a:lnTo>
                    <a:pt x="0" y="14681"/>
                  </a:lnTo>
                  <a:lnTo>
                    <a:pt x="2933" y="19571"/>
                  </a:lnTo>
                  <a:lnTo>
                    <a:pt x="2933" y="22022"/>
                  </a:lnTo>
                  <a:lnTo>
                    <a:pt x="5855" y="22022"/>
                  </a:lnTo>
                  <a:lnTo>
                    <a:pt x="14643" y="26924"/>
                  </a:lnTo>
                  <a:lnTo>
                    <a:pt x="23432" y="26924"/>
                  </a:lnTo>
                  <a:lnTo>
                    <a:pt x="29286" y="26924"/>
                  </a:lnTo>
                  <a:lnTo>
                    <a:pt x="38062" y="22022"/>
                  </a:lnTo>
                  <a:lnTo>
                    <a:pt x="40995" y="19571"/>
                  </a:lnTo>
                  <a:lnTo>
                    <a:pt x="43917" y="14681"/>
                  </a:lnTo>
                  <a:lnTo>
                    <a:pt x="43917" y="12230"/>
                  </a:lnTo>
                  <a:lnTo>
                    <a:pt x="43917" y="9792"/>
                  </a:lnTo>
                  <a:lnTo>
                    <a:pt x="40995" y="7340"/>
                  </a:lnTo>
                  <a:lnTo>
                    <a:pt x="38062" y="2438"/>
                  </a:lnTo>
                  <a:lnTo>
                    <a:pt x="29286" y="0"/>
                  </a:lnTo>
                  <a:lnTo>
                    <a:pt x="2343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974" name="VectorPath 974"/>
            <p:cNvSpPr/>
            <p:nvPr/>
          </p:nvSpPr>
          <p:spPr>
            <a:xfrm>
              <a:off x="6518174" y="4328668"/>
              <a:ext cx="60046" cy="43054"/>
            </a:xfrm>
            <a:custGeom>
              <a:avLst/>
              <a:gdLst/>
              <a:ahLst/>
              <a:cxnLst/>
              <a:rect l="l" t="t" r="r" b="b"/>
              <a:pathLst>
                <a:path w="60046" h="43054">
                  <a:moveTo>
                    <a:pt x="31497" y="8065"/>
                  </a:moveTo>
                  <a:lnTo>
                    <a:pt x="22708" y="8065"/>
                  </a:lnTo>
                  <a:lnTo>
                    <a:pt x="13919" y="10503"/>
                  </a:lnTo>
                  <a:lnTo>
                    <a:pt x="10998" y="12954"/>
                  </a:lnTo>
                  <a:lnTo>
                    <a:pt x="10998" y="15405"/>
                  </a:lnTo>
                  <a:lnTo>
                    <a:pt x="8065" y="17857"/>
                  </a:lnTo>
                  <a:lnTo>
                    <a:pt x="8065" y="20294"/>
                  </a:lnTo>
                  <a:lnTo>
                    <a:pt x="8065" y="22746"/>
                  </a:lnTo>
                  <a:lnTo>
                    <a:pt x="10998" y="27636"/>
                  </a:lnTo>
                  <a:lnTo>
                    <a:pt x="10998" y="30087"/>
                  </a:lnTo>
                  <a:lnTo>
                    <a:pt x="13919" y="30087"/>
                  </a:lnTo>
                  <a:lnTo>
                    <a:pt x="22708" y="34989"/>
                  </a:lnTo>
                  <a:lnTo>
                    <a:pt x="31497" y="34989"/>
                  </a:lnTo>
                  <a:lnTo>
                    <a:pt x="37350" y="34989"/>
                  </a:lnTo>
                  <a:lnTo>
                    <a:pt x="46127" y="30087"/>
                  </a:lnTo>
                  <a:lnTo>
                    <a:pt x="49060" y="27636"/>
                  </a:lnTo>
                  <a:lnTo>
                    <a:pt x="51981" y="22746"/>
                  </a:lnTo>
                  <a:lnTo>
                    <a:pt x="51981" y="20294"/>
                  </a:lnTo>
                  <a:lnTo>
                    <a:pt x="51981" y="17857"/>
                  </a:lnTo>
                  <a:lnTo>
                    <a:pt x="49060" y="15405"/>
                  </a:lnTo>
                  <a:lnTo>
                    <a:pt x="46127" y="10503"/>
                  </a:lnTo>
                  <a:lnTo>
                    <a:pt x="37350" y="8065"/>
                  </a:lnTo>
                  <a:lnTo>
                    <a:pt x="31497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975" name="Combination 975"/>
          <p:cNvGrpSpPr/>
          <p:nvPr/>
        </p:nvGrpSpPr>
        <p:grpSpPr>
          <a:xfrm>
            <a:off x="7853429" y="3733501"/>
            <a:ext cx="789148" cy="559175"/>
            <a:chOff x="7853429" y="3733501"/>
            <a:chExt cx="789148" cy="559175"/>
          </a:xfrm>
        </p:grpSpPr>
        <p:sp>
          <p:nvSpPr>
            <p:cNvPr id="976" name="VectorPath 976"/>
            <p:cNvSpPr/>
            <p:nvPr/>
          </p:nvSpPr>
          <p:spPr>
            <a:xfrm>
              <a:off x="7853429" y="3733501"/>
              <a:ext cx="789148" cy="523183"/>
            </a:xfrm>
            <a:custGeom>
              <a:avLst/>
              <a:gdLst/>
              <a:ahLst/>
              <a:cxnLst/>
              <a:rect l="l" t="t" r="r" b="b"/>
              <a:pathLst>
                <a:path w="789148" h="523183">
                  <a:moveTo>
                    <a:pt x="81023" y="177375"/>
                  </a:moveTo>
                  <a:lnTo>
                    <a:pt x="66380" y="179826"/>
                  </a:lnTo>
                  <a:lnTo>
                    <a:pt x="51737" y="184728"/>
                  </a:lnTo>
                  <a:lnTo>
                    <a:pt x="40028" y="192069"/>
                  </a:lnTo>
                  <a:lnTo>
                    <a:pt x="31251" y="199410"/>
                  </a:lnTo>
                  <a:lnTo>
                    <a:pt x="22462" y="209201"/>
                  </a:lnTo>
                  <a:lnTo>
                    <a:pt x="16608" y="221431"/>
                  </a:lnTo>
                  <a:lnTo>
                    <a:pt x="10754" y="233674"/>
                  </a:lnTo>
                  <a:lnTo>
                    <a:pt x="10754" y="245904"/>
                  </a:lnTo>
                  <a:lnTo>
                    <a:pt x="10754" y="255696"/>
                  </a:lnTo>
                  <a:lnTo>
                    <a:pt x="13688" y="265487"/>
                  </a:lnTo>
                  <a:lnTo>
                    <a:pt x="16608" y="272828"/>
                  </a:lnTo>
                  <a:lnTo>
                    <a:pt x="22462" y="282620"/>
                  </a:lnTo>
                  <a:lnTo>
                    <a:pt x="25397" y="289960"/>
                  </a:lnTo>
                  <a:lnTo>
                    <a:pt x="34172" y="294850"/>
                  </a:lnTo>
                  <a:lnTo>
                    <a:pt x="40028" y="302204"/>
                  </a:lnTo>
                  <a:lnTo>
                    <a:pt x="48816" y="307093"/>
                  </a:lnTo>
                  <a:lnTo>
                    <a:pt x="40028" y="316884"/>
                  </a:lnTo>
                  <a:lnTo>
                    <a:pt x="34172" y="329114"/>
                  </a:lnTo>
                  <a:lnTo>
                    <a:pt x="28318" y="341357"/>
                  </a:lnTo>
                  <a:lnTo>
                    <a:pt x="28318" y="353587"/>
                  </a:lnTo>
                  <a:lnTo>
                    <a:pt x="28318" y="360940"/>
                  </a:lnTo>
                  <a:lnTo>
                    <a:pt x="28318" y="368281"/>
                  </a:lnTo>
                  <a:lnTo>
                    <a:pt x="31251" y="373171"/>
                  </a:lnTo>
                  <a:lnTo>
                    <a:pt x="34172" y="380511"/>
                  </a:lnTo>
                  <a:lnTo>
                    <a:pt x="40028" y="392754"/>
                  </a:lnTo>
                  <a:lnTo>
                    <a:pt x="51737" y="402546"/>
                  </a:lnTo>
                  <a:lnTo>
                    <a:pt x="63446" y="409887"/>
                  </a:lnTo>
                  <a:lnTo>
                    <a:pt x="75168" y="417227"/>
                  </a:lnTo>
                  <a:lnTo>
                    <a:pt x="83944" y="419678"/>
                  </a:lnTo>
                  <a:lnTo>
                    <a:pt x="89798" y="422117"/>
                  </a:lnTo>
                  <a:lnTo>
                    <a:pt x="98586" y="422117"/>
                  </a:lnTo>
                  <a:lnTo>
                    <a:pt x="104442" y="422117"/>
                  </a:lnTo>
                  <a:lnTo>
                    <a:pt x="113218" y="422117"/>
                  </a:lnTo>
                  <a:lnTo>
                    <a:pt x="124927" y="436811"/>
                  </a:lnTo>
                  <a:lnTo>
                    <a:pt x="136648" y="449040"/>
                  </a:lnTo>
                  <a:lnTo>
                    <a:pt x="148358" y="458832"/>
                  </a:lnTo>
                  <a:lnTo>
                    <a:pt x="162989" y="468624"/>
                  </a:lnTo>
                  <a:lnTo>
                    <a:pt x="180553" y="475964"/>
                  </a:lnTo>
                  <a:lnTo>
                    <a:pt x="198130" y="480854"/>
                  </a:lnTo>
                  <a:lnTo>
                    <a:pt x="215694" y="483305"/>
                  </a:lnTo>
                  <a:lnTo>
                    <a:pt x="233258" y="485756"/>
                  </a:lnTo>
                  <a:lnTo>
                    <a:pt x="250822" y="483305"/>
                  </a:lnTo>
                  <a:lnTo>
                    <a:pt x="271320" y="480854"/>
                  </a:lnTo>
                  <a:lnTo>
                    <a:pt x="288884" y="475964"/>
                  </a:lnTo>
                  <a:lnTo>
                    <a:pt x="303514" y="466173"/>
                  </a:lnTo>
                  <a:lnTo>
                    <a:pt x="303514" y="468624"/>
                  </a:lnTo>
                  <a:lnTo>
                    <a:pt x="312303" y="478416"/>
                  </a:lnTo>
                  <a:lnTo>
                    <a:pt x="324012" y="488195"/>
                  </a:lnTo>
                  <a:lnTo>
                    <a:pt x="335721" y="495548"/>
                  </a:lnTo>
                  <a:lnTo>
                    <a:pt x="347432" y="502889"/>
                  </a:lnTo>
                  <a:lnTo>
                    <a:pt x="359139" y="507778"/>
                  </a:lnTo>
                  <a:lnTo>
                    <a:pt x="373783" y="512680"/>
                  </a:lnTo>
                  <a:lnTo>
                    <a:pt x="388427" y="515119"/>
                  </a:lnTo>
                  <a:lnTo>
                    <a:pt x="403057" y="515119"/>
                  </a:lnTo>
                  <a:lnTo>
                    <a:pt x="414766" y="515119"/>
                  </a:lnTo>
                  <a:lnTo>
                    <a:pt x="423555" y="512680"/>
                  </a:lnTo>
                  <a:lnTo>
                    <a:pt x="432331" y="512680"/>
                  </a:lnTo>
                  <a:lnTo>
                    <a:pt x="441119" y="510229"/>
                  </a:lnTo>
                  <a:lnTo>
                    <a:pt x="449907" y="505327"/>
                  </a:lnTo>
                  <a:lnTo>
                    <a:pt x="458684" y="502889"/>
                  </a:lnTo>
                  <a:lnTo>
                    <a:pt x="476247" y="493097"/>
                  </a:lnTo>
                  <a:lnTo>
                    <a:pt x="490890" y="483305"/>
                  </a:lnTo>
                  <a:lnTo>
                    <a:pt x="502600" y="468624"/>
                  </a:lnTo>
                  <a:lnTo>
                    <a:pt x="511387" y="453943"/>
                  </a:lnTo>
                  <a:lnTo>
                    <a:pt x="514309" y="446590"/>
                  </a:lnTo>
                  <a:lnTo>
                    <a:pt x="520164" y="439249"/>
                  </a:lnTo>
                  <a:lnTo>
                    <a:pt x="531873" y="444151"/>
                  </a:lnTo>
                  <a:lnTo>
                    <a:pt x="543582" y="449040"/>
                  </a:lnTo>
                  <a:lnTo>
                    <a:pt x="558226" y="451491"/>
                  </a:lnTo>
                  <a:lnTo>
                    <a:pt x="572869" y="453943"/>
                  </a:lnTo>
                  <a:lnTo>
                    <a:pt x="584578" y="451491"/>
                  </a:lnTo>
                  <a:lnTo>
                    <a:pt x="593353" y="451491"/>
                  </a:lnTo>
                  <a:lnTo>
                    <a:pt x="605063" y="449040"/>
                  </a:lnTo>
                  <a:lnTo>
                    <a:pt x="613852" y="446590"/>
                  </a:lnTo>
                  <a:lnTo>
                    <a:pt x="622640" y="441700"/>
                  </a:lnTo>
                  <a:lnTo>
                    <a:pt x="631416" y="436811"/>
                  </a:lnTo>
                  <a:lnTo>
                    <a:pt x="637270" y="431908"/>
                  </a:lnTo>
                  <a:lnTo>
                    <a:pt x="646058" y="427019"/>
                  </a:lnTo>
                  <a:lnTo>
                    <a:pt x="651914" y="419678"/>
                  </a:lnTo>
                  <a:lnTo>
                    <a:pt x="657768" y="412325"/>
                  </a:lnTo>
                  <a:lnTo>
                    <a:pt x="663623" y="404984"/>
                  </a:lnTo>
                  <a:lnTo>
                    <a:pt x="666544" y="397644"/>
                  </a:lnTo>
                  <a:lnTo>
                    <a:pt x="672411" y="387852"/>
                  </a:lnTo>
                  <a:lnTo>
                    <a:pt x="675332" y="380511"/>
                  </a:lnTo>
                  <a:lnTo>
                    <a:pt x="675332" y="370720"/>
                  </a:lnTo>
                  <a:lnTo>
                    <a:pt x="675332" y="360940"/>
                  </a:lnTo>
                  <a:lnTo>
                    <a:pt x="687042" y="360940"/>
                  </a:lnTo>
                  <a:lnTo>
                    <a:pt x="698751" y="356039"/>
                  </a:lnTo>
                  <a:lnTo>
                    <a:pt x="707540" y="353587"/>
                  </a:lnTo>
                  <a:lnTo>
                    <a:pt x="716315" y="348698"/>
                  </a:lnTo>
                  <a:lnTo>
                    <a:pt x="725104" y="343808"/>
                  </a:lnTo>
                  <a:lnTo>
                    <a:pt x="733892" y="338906"/>
                  </a:lnTo>
                  <a:lnTo>
                    <a:pt x="742667" y="331565"/>
                  </a:lnTo>
                  <a:lnTo>
                    <a:pt x="748522" y="324225"/>
                  </a:lnTo>
                  <a:lnTo>
                    <a:pt x="757310" y="316884"/>
                  </a:lnTo>
                  <a:lnTo>
                    <a:pt x="763166" y="309544"/>
                  </a:lnTo>
                  <a:lnTo>
                    <a:pt x="766087" y="302204"/>
                  </a:lnTo>
                  <a:lnTo>
                    <a:pt x="771941" y="292412"/>
                  </a:lnTo>
                  <a:lnTo>
                    <a:pt x="774875" y="285071"/>
                  </a:lnTo>
                  <a:lnTo>
                    <a:pt x="777796" y="275279"/>
                  </a:lnTo>
                  <a:lnTo>
                    <a:pt x="777796" y="265487"/>
                  </a:lnTo>
                  <a:lnTo>
                    <a:pt x="780729" y="255696"/>
                  </a:lnTo>
                  <a:lnTo>
                    <a:pt x="777796" y="245904"/>
                  </a:lnTo>
                  <a:lnTo>
                    <a:pt x="777796" y="236112"/>
                  </a:lnTo>
                  <a:lnTo>
                    <a:pt x="774875" y="228772"/>
                  </a:lnTo>
                  <a:lnTo>
                    <a:pt x="771941" y="218980"/>
                  </a:lnTo>
                  <a:lnTo>
                    <a:pt x="769021" y="211640"/>
                  </a:lnTo>
                  <a:lnTo>
                    <a:pt x="766087" y="204299"/>
                  </a:lnTo>
                  <a:lnTo>
                    <a:pt x="754377" y="189617"/>
                  </a:lnTo>
                  <a:lnTo>
                    <a:pt x="757310" y="179826"/>
                  </a:lnTo>
                  <a:lnTo>
                    <a:pt x="760231" y="172485"/>
                  </a:lnTo>
                  <a:lnTo>
                    <a:pt x="760231" y="165145"/>
                  </a:lnTo>
                  <a:lnTo>
                    <a:pt x="763166" y="155353"/>
                  </a:lnTo>
                  <a:lnTo>
                    <a:pt x="760231" y="140672"/>
                  </a:lnTo>
                  <a:lnTo>
                    <a:pt x="757310" y="128429"/>
                  </a:lnTo>
                  <a:lnTo>
                    <a:pt x="751456" y="116199"/>
                  </a:lnTo>
                  <a:lnTo>
                    <a:pt x="742667" y="103956"/>
                  </a:lnTo>
                  <a:lnTo>
                    <a:pt x="730959" y="94164"/>
                  </a:lnTo>
                  <a:lnTo>
                    <a:pt x="719249" y="84373"/>
                  </a:lnTo>
                  <a:lnTo>
                    <a:pt x="707540" y="77033"/>
                  </a:lnTo>
                  <a:lnTo>
                    <a:pt x="692896" y="72143"/>
                  </a:lnTo>
                  <a:lnTo>
                    <a:pt x="687042" y="59900"/>
                  </a:lnTo>
                  <a:lnTo>
                    <a:pt x="681187" y="47670"/>
                  </a:lnTo>
                  <a:lnTo>
                    <a:pt x="672411" y="37878"/>
                  </a:lnTo>
                  <a:lnTo>
                    <a:pt x="663623" y="28086"/>
                  </a:lnTo>
                  <a:lnTo>
                    <a:pt x="651914" y="20746"/>
                  </a:lnTo>
                  <a:lnTo>
                    <a:pt x="637270" y="13405"/>
                  </a:lnTo>
                  <a:lnTo>
                    <a:pt x="622640" y="10954"/>
                  </a:lnTo>
                  <a:lnTo>
                    <a:pt x="613852" y="10954"/>
                  </a:lnTo>
                  <a:lnTo>
                    <a:pt x="607997" y="8516"/>
                  </a:lnTo>
                  <a:lnTo>
                    <a:pt x="599208" y="10954"/>
                  </a:lnTo>
                  <a:lnTo>
                    <a:pt x="587498" y="10954"/>
                  </a:lnTo>
                  <a:lnTo>
                    <a:pt x="578723" y="13405"/>
                  </a:lnTo>
                  <a:lnTo>
                    <a:pt x="569935" y="15856"/>
                  </a:lnTo>
                  <a:lnTo>
                    <a:pt x="561159" y="20746"/>
                  </a:lnTo>
                  <a:lnTo>
                    <a:pt x="555292" y="25635"/>
                  </a:lnTo>
                  <a:lnTo>
                    <a:pt x="546516" y="30537"/>
                  </a:lnTo>
                  <a:lnTo>
                    <a:pt x="540662" y="37878"/>
                  </a:lnTo>
                  <a:lnTo>
                    <a:pt x="534807" y="30537"/>
                  </a:lnTo>
                  <a:lnTo>
                    <a:pt x="528952" y="25635"/>
                  </a:lnTo>
                  <a:lnTo>
                    <a:pt x="523097" y="20746"/>
                  </a:lnTo>
                  <a:lnTo>
                    <a:pt x="514309" y="15856"/>
                  </a:lnTo>
                  <a:lnTo>
                    <a:pt x="505533" y="13405"/>
                  </a:lnTo>
                  <a:lnTo>
                    <a:pt x="496746" y="10954"/>
                  </a:lnTo>
                  <a:lnTo>
                    <a:pt x="487956" y="10954"/>
                  </a:lnTo>
                  <a:lnTo>
                    <a:pt x="479180" y="8516"/>
                  </a:lnTo>
                  <a:lnTo>
                    <a:pt x="467471" y="10954"/>
                  </a:lnTo>
                  <a:lnTo>
                    <a:pt x="458684" y="13405"/>
                  </a:lnTo>
                  <a:lnTo>
                    <a:pt x="446973" y="15856"/>
                  </a:lnTo>
                  <a:lnTo>
                    <a:pt x="438198" y="20746"/>
                  </a:lnTo>
                  <a:lnTo>
                    <a:pt x="429409" y="25635"/>
                  </a:lnTo>
                  <a:lnTo>
                    <a:pt x="423555" y="32989"/>
                  </a:lnTo>
                  <a:lnTo>
                    <a:pt x="414766" y="40329"/>
                  </a:lnTo>
                  <a:lnTo>
                    <a:pt x="408911" y="47670"/>
                  </a:lnTo>
                  <a:lnTo>
                    <a:pt x="411845" y="50121"/>
                  </a:lnTo>
                  <a:lnTo>
                    <a:pt x="403057" y="42768"/>
                  </a:lnTo>
                  <a:lnTo>
                    <a:pt x="397201" y="37878"/>
                  </a:lnTo>
                  <a:lnTo>
                    <a:pt x="388427" y="35427"/>
                  </a:lnTo>
                  <a:lnTo>
                    <a:pt x="379638" y="30537"/>
                  </a:lnTo>
                  <a:lnTo>
                    <a:pt x="370849" y="28086"/>
                  </a:lnTo>
                  <a:lnTo>
                    <a:pt x="362074" y="25635"/>
                  </a:lnTo>
                  <a:lnTo>
                    <a:pt x="353285" y="25635"/>
                  </a:lnTo>
                  <a:lnTo>
                    <a:pt x="344510" y="25635"/>
                  </a:lnTo>
                  <a:lnTo>
                    <a:pt x="329867" y="25635"/>
                  </a:lnTo>
                  <a:lnTo>
                    <a:pt x="318158" y="28086"/>
                  </a:lnTo>
                  <a:lnTo>
                    <a:pt x="306448" y="30537"/>
                  </a:lnTo>
                  <a:lnTo>
                    <a:pt x="294739" y="37878"/>
                  </a:lnTo>
                  <a:lnTo>
                    <a:pt x="285950" y="42768"/>
                  </a:lnTo>
                  <a:lnTo>
                    <a:pt x="274241" y="50121"/>
                  </a:lnTo>
                  <a:lnTo>
                    <a:pt x="265465" y="59900"/>
                  </a:lnTo>
                  <a:lnTo>
                    <a:pt x="259611" y="69691"/>
                  </a:lnTo>
                  <a:lnTo>
                    <a:pt x="244966" y="64802"/>
                  </a:lnTo>
                  <a:lnTo>
                    <a:pt x="230324" y="59900"/>
                  </a:lnTo>
                  <a:lnTo>
                    <a:pt x="215694" y="57462"/>
                  </a:lnTo>
                  <a:lnTo>
                    <a:pt x="198130" y="55010"/>
                  </a:lnTo>
                  <a:lnTo>
                    <a:pt x="186407" y="55010"/>
                  </a:lnTo>
                  <a:lnTo>
                    <a:pt x="174698" y="57462"/>
                  </a:lnTo>
                  <a:lnTo>
                    <a:pt x="162989" y="59900"/>
                  </a:lnTo>
                  <a:lnTo>
                    <a:pt x="151280" y="64802"/>
                  </a:lnTo>
                  <a:lnTo>
                    <a:pt x="142503" y="69691"/>
                  </a:lnTo>
                  <a:lnTo>
                    <a:pt x="130781" y="74594"/>
                  </a:lnTo>
                  <a:lnTo>
                    <a:pt x="122007" y="79484"/>
                  </a:lnTo>
                  <a:lnTo>
                    <a:pt x="113218" y="86824"/>
                  </a:lnTo>
                  <a:lnTo>
                    <a:pt x="107363" y="94164"/>
                  </a:lnTo>
                  <a:lnTo>
                    <a:pt x="98586" y="103956"/>
                  </a:lnTo>
                  <a:lnTo>
                    <a:pt x="92732" y="111297"/>
                  </a:lnTo>
                  <a:lnTo>
                    <a:pt x="86878" y="121089"/>
                  </a:lnTo>
                  <a:lnTo>
                    <a:pt x="83944" y="130880"/>
                  </a:lnTo>
                  <a:lnTo>
                    <a:pt x="81023" y="140672"/>
                  </a:lnTo>
                  <a:lnTo>
                    <a:pt x="78089" y="152902"/>
                  </a:lnTo>
                  <a:lnTo>
                    <a:pt x="78089" y="162694"/>
                  </a:lnTo>
                  <a:lnTo>
                    <a:pt x="81023" y="17737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77" name="VectorPath 977"/>
            <p:cNvSpPr/>
            <p:nvPr/>
          </p:nvSpPr>
          <p:spPr>
            <a:xfrm>
              <a:off x="7949083" y="4207015"/>
              <a:ext cx="128815" cy="85661"/>
            </a:xfrm>
            <a:custGeom>
              <a:avLst/>
              <a:gdLst/>
              <a:ahLst/>
              <a:cxnLst/>
              <a:rect l="l" t="t" r="r" b="b"/>
              <a:pathLst>
                <a:path w="128815" h="85661">
                  <a:moveTo>
                    <a:pt x="64415" y="0"/>
                  </a:moveTo>
                  <a:lnTo>
                    <a:pt x="49771" y="0"/>
                  </a:lnTo>
                  <a:lnTo>
                    <a:pt x="38061" y="4902"/>
                  </a:lnTo>
                  <a:lnTo>
                    <a:pt x="26353" y="7340"/>
                  </a:lnTo>
                  <a:lnTo>
                    <a:pt x="17564" y="12243"/>
                  </a:lnTo>
                  <a:lnTo>
                    <a:pt x="8788" y="19583"/>
                  </a:lnTo>
                  <a:lnTo>
                    <a:pt x="2932" y="26924"/>
                  </a:lnTo>
                  <a:lnTo>
                    <a:pt x="0" y="34264"/>
                  </a:lnTo>
                  <a:lnTo>
                    <a:pt x="0" y="41605"/>
                  </a:lnTo>
                  <a:lnTo>
                    <a:pt x="0" y="51396"/>
                  </a:lnTo>
                  <a:lnTo>
                    <a:pt x="2932" y="58737"/>
                  </a:lnTo>
                  <a:lnTo>
                    <a:pt x="8788" y="66078"/>
                  </a:lnTo>
                  <a:lnTo>
                    <a:pt x="17564" y="73419"/>
                  </a:lnTo>
                  <a:lnTo>
                    <a:pt x="26353" y="78320"/>
                  </a:lnTo>
                  <a:lnTo>
                    <a:pt x="38061" y="80772"/>
                  </a:lnTo>
                  <a:lnTo>
                    <a:pt x="49771" y="83210"/>
                  </a:lnTo>
                  <a:lnTo>
                    <a:pt x="64415" y="85661"/>
                  </a:lnTo>
                  <a:lnTo>
                    <a:pt x="76123" y="83210"/>
                  </a:lnTo>
                  <a:lnTo>
                    <a:pt x="87833" y="80772"/>
                  </a:lnTo>
                  <a:lnTo>
                    <a:pt x="99542" y="78320"/>
                  </a:lnTo>
                  <a:lnTo>
                    <a:pt x="108331" y="73419"/>
                  </a:lnTo>
                  <a:lnTo>
                    <a:pt x="117106" y="66078"/>
                  </a:lnTo>
                  <a:lnTo>
                    <a:pt x="122961" y="58737"/>
                  </a:lnTo>
                  <a:lnTo>
                    <a:pt x="125895" y="51396"/>
                  </a:lnTo>
                  <a:lnTo>
                    <a:pt x="128815" y="41605"/>
                  </a:lnTo>
                  <a:lnTo>
                    <a:pt x="125895" y="34264"/>
                  </a:lnTo>
                  <a:lnTo>
                    <a:pt x="122961" y="26924"/>
                  </a:lnTo>
                  <a:lnTo>
                    <a:pt x="117106" y="19583"/>
                  </a:lnTo>
                  <a:lnTo>
                    <a:pt x="108331" y="12243"/>
                  </a:lnTo>
                  <a:lnTo>
                    <a:pt x="99542" y="7340"/>
                  </a:lnTo>
                  <a:lnTo>
                    <a:pt x="87833" y="4902"/>
                  </a:lnTo>
                  <a:lnTo>
                    <a:pt x="76123" y="0"/>
                  </a:lnTo>
                  <a:lnTo>
                    <a:pt x="6441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978" name="Combination 978"/>
          <p:cNvGrpSpPr/>
          <p:nvPr/>
        </p:nvGrpSpPr>
        <p:grpSpPr>
          <a:xfrm>
            <a:off x="7891247" y="3760046"/>
            <a:ext cx="727893" cy="611675"/>
            <a:chOff x="7891247" y="3760046"/>
            <a:chExt cx="727893" cy="611675"/>
          </a:xfrm>
        </p:grpSpPr>
        <p:sp>
          <p:nvSpPr>
            <p:cNvPr id="979" name="VectorPath 979"/>
            <p:cNvSpPr/>
            <p:nvPr/>
          </p:nvSpPr>
          <p:spPr>
            <a:xfrm>
              <a:off x="7941019" y="4198950"/>
              <a:ext cx="145409" cy="103012"/>
            </a:xfrm>
            <a:custGeom>
              <a:avLst/>
              <a:gdLst/>
              <a:ahLst/>
              <a:cxnLst/>
              <a:rect l="l" t="t" r="r" b="b"/>
              <a:pathLst>
                <a:path w="145409" h="103012">
                  <a:moveTo>
                    <a:pt x="72479" y="8065"/>
                  </a:moveTo>
                  <a:lnTo>
                    <a:pt x="57835" y="8065"/>
                  </a:lnTo>
                  <a:lnTo>
                    <a:pt x="46126" y="12967"/>
                  </a:lnTo>
                  <a:lnTo>
                    <a:pt x="34417" y="15405"/>
                  </a:lnTo>
                  <a:lnTo>
                    <a:pt x="25629" y="20308"/>
                  </a:lnTo>
                  <a:lnTo>
                    <a:pt x="16852" y="27648"/>
                  </a:lnTo>
                  <a:lnTo>
                    <a:pt x="10997" y="34989"/>
                  </a:lnTo>
                  <a:lnTo>
                    <a:pt x="8065" y="42329"/>
                  </a:lnTo>
                  <a:lnTo>
                    <a:pt x="8065" y="49670"/>
                  </a:lnTo>
                  <a:lnTo>
                    <a:pt x="8065" y="59461"/>
                  </a:lnTo>
                  <a:lnTo>
                    <a:pt x="10997" y="66802"/>
                  </a:lnTo>
                  <a:lnTo>
                    <a:pt x="16852" y="74143"/>
                  </a:lnTo>
                  <a:lnTo>
                    <a:pt x="25629" y="81484"/>
                  </a:lnTo>
                  <a:lnTo>
                    <a:pt x="34417" y="86385"/>
                  </a:lnTo>
                  <a:lnTo>
                    <a:pt x="46126" y="88837"/>
                  </a:lnTo>
                  <a:lnTo>
                    <a:pt x="57835" y="91275"/>
                  </a:lnTo>
                  <a:lnTo>
                    <a:pt x="72479" y="93726"/>
                  </a:lnTo>
                  <a:lnTo>
                    <a:pt x="84188" y="91275"/>
                  </a:lnTo>
                  <a:lnTo>
                    <a:pt x="95897" y="88837"/>
                  </a:lnTo>
                  <a:lnTo>
                    <a:pt x="107607" y="86385"/>
                  </a:lnTo>
                  <a:lnTo>
                    <a:pt x="116395" y="81484"/>
                  </a:lnTo>
                  <a:lnTo>
                    <a:pt x="125171" y="74143"/>
                  </a:lnTo>
                  <a:lnTo>
                    <a:pt x="131026" y="66802"/>
                  </a:lnTo>
                  <a:lnTo>
                    <a:pt x="133959" y="59461"/>
                  </a:lnTo>
                  <a:lnTo>
                    <a:pt x="136880" y="49670"/>
                  </a:lnTo>
                  <a:lnTo>
                    <a:pt x="133959" y="42329"/>
                  </a:lnTo>
                  <a:lnTo>
                    <a:pt x="131026" y="34989"/>
                  </a:lnTo>
                  <a:lnTo>
                    <a:pt x="125171" y="27648"/>
                  </a:lnTo>
                  <a:lnTo>
                    <a:pt x="116395" y="20308"/>
                  </a:lnTo>
                  <a:lnTo>
                    <a:pt x="107607" y="15405"/>
                  </a:lnTo>
                  <a:lnTo>
                    <a:pt x="95897" y="12967"/>
                  </a:lnTo>
                  <a:lnTo>
                    <a:pt x="84188" y="8065"/>
                  </a:lnTo>
                  <a:lnTo>
                    <a:pt x="72479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0" name="VectorPath 980"/>
            <p:cNvSpPr/>
            <p:nvPr/>
          </p:nvSpPr>
          <p:spPr>
            <a:xfrm>
              <a:off x="7891276" y="4029624"/>
              <a:ext cx="65872" cy="28826"/>
            </a:xfrm>
            <a:custGeom>
              <a:avLst/>
              <a:gdLst/>
              <a:ahLst/>
              <a:cxnLst/>
              <a:rect l="l" t="t" r="r" b="b"/>
              <a:pathLst>
                <a:path w="65872" h="28826">
                  <a:moveTo>
                    <a:pt x="10970" y="10970"/>
                  </a:moveTo>
                  <a:lnTo>
                    <a:pt x="19745" y="15860"/>
                  </a:lnTo>
                  <a:lnTo>
                    <a:pt x="31455" y="18311"/>
                  </a:lnTo>
                  <a:lnTo>
                    <a:pt x="40243" y="20762"/>
                  </a:lnTo>
                  <a:lnTo>
                    <a:pt x="51952" y="20762"/>
                  </a:lnTo>
                  <a:lnTo>
                    <a:pt x="57807" y="20762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1" name="VectorPath 981"/>
            <p:cNvSpPr/>
            <p:nvPr/>
          </p:nvSpPr>
          <p:spPr>
            <a:xfrm>
              <a:off x="7957109" y="4140793"/>
              <a:ext cx="39970" cy="24364"/>
            </a:xfrm>
            <a:custGeom>
              <a:avLst/>
              <a:gdLst/>
              <a:ahLst/>
              <a:cxnLst/>
              <a:rect l="l" t="t" r="r" b="b"/>
              <a:pathLst>
                <a:path w="39970" h="24364">
                  <a:moveTo>
                    <a:pt x="9539" y="14825"/>
                  </a:moveTo>
                  <a:lnTo>
                    <a:pt x="21248" y="12386"/>
                  </a:lnTo>
                  <a:lnTo>
                    <a:pt x="30036" y="993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2" name="VectorPath 982"/>
            <p:cNvSpPr/>
            <p:nvPr/>
          </p:nvSpPr>
          <p:spPr>
            <a:xfrm>
              <a:off x="8134175" y="4169031"/>
              <a:ext cx="33524" cy="43849"/>
            </a:xfrm>
            <a:custGeom>
              <a:avLst/>
              <a:gdLst/>
              <a:ahLst/>
              <a:cxnLst/>
              <a:rect l="l" t="t" r="r" b="b"/>
              <a:pathLst>
                <a:path w="33524" h="43849">
                  <a:moveTo>
                    <a:pt x="11060" y="11060"/>
                  </a:moveTo>
                  <a:lnTo>
                    <a:pt x="16914" y="20852"/>
                  </a:lnTo>
                  <a:lnTo>
                    <a:pt x="22769" y="3309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3" name="VectorPath 983"/>
            <p:cNvSpPr/>
            <p:nvPr/>
          </p:nvSpPr>
          <p:spPr>
            <a:xfrm>
              <a:off x="8363870" y="4142664"/>
              <a:ext cx="20720" cy="39810"/>
            </a:xfrm>
            <a:custGeom>
              <a:avLst/>
              <a:gdLst/>
              <a:ahLst/>
              <a:cxnLst/>
              <a:rect l="l" t="t" r="r" b="b"/>
              <a:pathLst>
                <a:path w="20720" h="39810">
                  <a:moveTo>
                    <a:pt x="9723" y="30087"/>
                  </a:moveTo>
                  <a:lnTo>
                    <a:pt x="12656" y="17857"/>
                  </a:lnTo>
                  <a:lnTo>
                    <a:pt x="12656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4" name="VectorPath 984"/>
            <p:cNvSpPr/>
            <p:nvPr/>
          </p:nvSpPr>
          <p:spPr>
            <a:xfrm>
              <a:off x="8570094" y="3911786"/>
              <a:ext cx="49046" cy="54506"/>
            </a:xfrm>
            <a:custGeom>
              <a:avLst/>
              <a:gdLst/>
              <a:ahLst/>
              <a:cxnLst/>
              <a:rect l="l" t="t" r="r" b="b"/>
              <a:pathLst>
                <a:path w="49046" h="54506">
                  <a:moveTo>
                    <a:pt x="11360" y="43147"/>
                  </a:moveTo>
                  <a:lnTo>
                    <a:pt x="20148" y="35806"/>
                  </a:lnTo>
                  <a:lnTo>
                    <a:pt x="26002" y="28466"/>
                  </a:lnTo>
                  <a:lnTo>
                    <a:pt x="31857" y="18674"/>
                  </a:lnTo>
                  <a:lnTo>
                    <a:pt x="37712" y="113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5" name="VectorPath 985"/>
            <p:cNvSpPr/>
            <p:nvPr/>
          </p:nvSpPr>
          <p:spPr>
            <a:xfrm>
              <a:off x="8371322" y="3760046"/>
              <a:ext cx="34103" cy="39525"/>
            </a:xfrm>
            <a:custGeom>
              <a:avLst/>
              <a:gdLst/>
              <a:ahLst/>
              <a:cxnLst/>
              <a:rect l="l" t="t" r="r" b="b"/>
              <a:pathLst>
                <a:path w="34103" h="39525">
                  <a:moveTo>
                    <a:pt x="22769" y="11333"/>
                  </a:moveTo>
                  <a:lnTo>
                    <a:pt x="16914" y="18674"/>
                  </a:lnTo>
                  <a:lnTo>
                    <a:pt x="11060" y="284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6" name="VectorPath 986"/>
            <p:cNvSpPr/>
            <p:nvPr/>
          </p:nvSpPr>
          <p:spPr>
            <a:xfrm>
              <a:off x="8246447" y="3770696"/>
              <a:ext cx="26368" cy="37647"/>
            </a:xfrm>
            <a:custGeom>
              <a:avLst/>
              <a:gdLst/>
              <a:ahLst/>
              <a:cxnLst/>
              <a:rect l="l" t="t" r="r" b="b"/>
              <a:pathLst>
                <a:path w="26368" h="37647">
                  <a:moveTo>
                    <a:pt x="15894" y="10475"/>
                  </a:moveTo>
                  <a:lnTo>
                    <a:pt x="12972" y="17816"/>
                  </a:lnTo>
                  <a:lnTo>
                    <a:pt x="10039" y="2760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7" name="VectorPath 987"/>
            <p:cNvSpPr/>
            <p:nvPr/>
          </p:nvSpPr>
          <p:spPr>
            <a:xfrm>
              <a:off x="8101923" y="3792076"/>
              <a:ext cx="45894" cy="39609"/>
            </a:xfrm>
            <a:custGeom>
              <a:avLst/>
              <a:gdLst/>
              <a:ahLst/>
              <a:cxnLst/>
              <a:rect l="l" t="t" r="r" b="b"/>
              <a:pathLst>
                <a:path w="45894" h="39609">
                  <a:moveTo>
                    <a:pt x="34534" y="28249"/>
                  </a:moveTo>
                  <a:lnTo>
                    <a:pt x="22826" y="18458"/>
                  </a:lnTo>
                  <a:lnTo>
                    <a:pt x="11116" y="1111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88" name="VectorPath 988"/>
            <p:cNvSpPr/>
            <p:nvPr/>
          </p:nvSpPr>
          <p:spPr>
            <a:xfrm>
              <a:off x="7911021" y="4282885"/>
              <a:ext cx="87833" cy="56286"/>
            </a:xfrm>
            <a:custGeom>
              <a:avLst/>
              <a:gdLst/>
              <a:ahLst/>
              <a:cxnLst/>
              <a:rect l="l" t="t" r="r" b="b"/>
              <a:pathLst>
                <a:path w="87833" h="56286">
                  <a:moveTo>
                    <a:pt x="43916" y="0"/>
                  </a:moveTo>
                  <a:lnTo>
                    <a:pt x="35140" y="2451"/>
                  </a:lnTo>
                  <a:lnTo>
                    <a:pt x="26353" y="2451"/>
                  </a:lnTo>
                  <a:lnTo>
                    <a:pt x="20497" y="4902"/>
                  </a:lnTo>
                  <a:lnTo>
                    <a:pt x="14643" y="9792"/>
                  </a:lnTo>
                  <a:lnTo>
                    <a:pt x="8788" y="12243"/>
                  </a:lnTo>
                  <a:lnTo>
                    <a:pt x="5854" y="17132"/>
                  </a:lnTo>
                  <a:lnTo>
                    <a:pt x="2932" y="22034"/>
                  </a:lnTo>
                  <a:lnTo>
                    <a:pt x="0" y="29375"/>
                  </a:lnTo>
                  <a:lnTo>
                    <a:pt x="2932" y="34264"/>
                  </a:lnTo>
                  <a:lnTo>
                    <a:pt x="5854" y="39167"/>
                  </a:lnTo>
                  <a:lnTo>
                    <a:pt x="8788" y="44056"/>
                  </a:lnTo>
                  <a:lnTo>
                    <a:pt x="14643" y="48945"/>
                  </a:lnTo>
                  <a:lnTo>
                    <a:pt x="20497" y="51397"/>
                  </a:lnTo>
                  <a:lnTo>
                    <a:pt x="26353" y="53848"/>
                  </a:lnTo>
                  <a:lnTo>
                    <a:pt x="35140" y="56286"/>
                  </a:lnTo>
                  <a:lnTo>
                    <a:pt x="43916" y="56286"/>
                  </a:lnTo>
                  <a:lnTo>
                    <a:pt x="52705" y="56286"/>
                  </a:lnTo>
                  <a:lnTo>
                    <a:pt x="61480" y="53848"/>
                  </a:lnTo>
                  <a:lnTo>
                    <a:pt x="67335" y="51397"/>
                  </a:lnTo>
                  <a:lnTo>
                    <a:pt x="73189" y="48945"/>
                  </a:lnTo>
                  <a:lnTo>
                    <a:pt x="79056" y="44056"/>
                  </a:lnTo>
                  <a:lnTo>
                    <a:pt x="81978" y="39167"/>
                  </a:lnTo>
                  <a:lnTo>
                    <a:pt x="84911" y="34264"/>
                  </a:lnTo>
                  <a:lnTo>
                    <a:pt x="87833" y="29375"/>
                  </a:lnTo>
                  <a:lnTo>
                    <a:pt x="84911" y="22034"/>
                  </a:lnTo>
                  <a:lnTo>
                    <a:pt x="81978" y="17132"/>
                  </a:lnTo>
                  <a:lnTo>
                    <a:pt x="79056" y="12243"/>
                  </a:lnTo>
                  <a:lnTo>
                    <a:pt x="73189" y="9792"/>
                  </a:lnTo>
                  <a:lnTo>
                    <a:pt x="67335" y="4902"/>
                  </a:lnTo>
                  <a:lnTo>
                    <a:pt x="61480" y="2451"/>
                  </a:lnTo>
                  <a:lnTo>
                    <a:pt x="52705" y="2451"/>
                  </a:lnTo>
                  <a:lnTo>
                    <a:pt x="43916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989" name="VectorPath 989"/>
            <p:cNvSpPr/>
            <p:nvPr/>
          </p:nvSpPr>
          <p:spPr>
            <a:xfrm>
              <a:off x="7902049" y="4272948"/>
              <a:ext cx="107865" cy="74337"/>
            </a:xfrm>
            <a:custGeom>
              <a:avLst/>
              <a:gdLst/>
              <a:ahLst/>
              <a:cxnLst/>
              <a:rect l="l" t="t" r="r" b="b"/>
              <a:pathLst>
                <a:path w="107865" h="74337">
                  <a:moveTo>
                    <a:pt x="52888" y="9937"/>
                  </a:moveTo>
                  <a:lnTo>
                    <a:pt x="44113" y="12387"/>
                  </a:lnTo>
                  <a:lnTo>
                    <a:pt x="35325" y="12387"/>
                  </a:lnTo>
                  <a:lnTo>
                    <a:pt x="29470" y="14839"/>
                  </a:lnTo>
                  <a:lnTo>
                    <a:pt x="23615" y="19728"/>
                  </a:lnTo>
                  <a:lnTo>
                    <a:pt x="17760" y="22179"/>
                  </a:lnTo>
                  <a:lnTo>
                    <a:pt x="14826" y="27069"/>
                  </a:lnTo>
                  <a:lnTo>
                    <a:pt x="11905" y="31971"/>
                  </a:lnTo>
                  <a:lnTo>
                    <a:pt x="8972" y="39312"/>
                  </a:lnTo>
                  <a:lnTo>
                    <a:pt x="11905" y="44201"/>
                  </a:lnTo>
                  <a:lnTo>
                    <a:pt x="14826" y="49103"/>
                  </a:lnTo>
                  <a:lnTo>
                    <a:pt x="17760" y="53993"/>
                  </a:lnTo>
                  <a:lnTo>
                    <a:pt x="23615" y="58882"/>
                  </a:lnTo>
                  <a:lnTo>
                    <a:pt x="29470" y="61333"/>
                  </a:lnTo>
                  <a:lnTo>
                    <a:pt x="35325" y="63784"/>
                  </a:lnTo>
                  <a:lnTo>
                    <a:pt x="44113" y="66223"/>
                  </a:lnTo>
                  <a:lnTo>
                    <a:pt x="52888" y="66223"/>
                  </a:lnTo>
                  <a:lnTo>
                    <a:pt x="61677" y="66223"/>
                  </a:lnTo>
                  <a:lnTo>
                    <a:pt x="70452" y="63784"/>
                  </a:lnTo>
                  <a:lnTo>
                    <a:pt x="76308" y="61333"/>
                  </a:lnTo>
                  <a:lnTo>
                    <a:pt x="82162" y="58882"/>
                  </a:lnTo>
                  <a:lnTo>
                    <a:pt x="88029" y="53993"/>
                  </a:lnTo>
                  <a:lnTo>
                    <a:pt x="90950" y="49103"/>
                  </a:lnTo>
                  <a:lnTo>
                    <a:pt x="93883" y="44201"/>
                  </a:lnTo>
                  <a:lnTo>
                    <a:pt x="96805" y="39312"/>
                  </a:lnTo>
                  <a:lnTo>
                    <a:pt x="93883" y="31971"/>
                  </a:lnTo>
                  <a:lnTo>
                    <a:pt x="90950" y="27069"/>
                  </a:lnTo>
                  <a:lnTo>
                    <a:pt x="88029" y="22179"/>
                  </a:lnTo>
                  <a:lnTo>
                    <a:pt x="82162" y="19728"/>
                  </a:lnTo>
                  <a:lnTo>
                    <a:pt x="76308" y="14839"/>
                  </a:lnTo>
                  <a:lnTo>
                    <a:pt x="70452" y="12387"/>
                  </a:lnTo>
                  <a:lnTo>
                    <a:pt x="61677" y="12387"/>
                  </a:lnTo>
                  <a:lnTo>
                    <a:pt x="52888" y="993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0" name="VectorPath 990"/>
            <p:cNvSpPr/>
            <p:nvPr/>
          </p:nvSpPr>
          <p:spPr>
            <a:xfrm>
              <a:off x="7899312" y="4336733"/>
              <a:ext cx="40995" cy="26924"/>
            </a:xfrm>
            <a:custGeom>
              <a:avLst/>
              <a:gdLst/>
              <a:ahLst/>
              <a:cxnLst/>
              <a:rect l="l" t="t" r="r" b="b"/>
              <a:pathLst>
                <a:path w="40995" h="26924">
                  <a:moveTo>
                    <a:pt x="20497" y="0"/>
                  </a:moveTo>
                  <a:lnTo>
                    <a:pt x="11709" y="0"/>
                  </a:lnTo>
                  <a:lnTo>
                    <a:pt x="5855" y="2438"/>
                  </a:lnTo>
                  <a:lnTo>
                    <a:pt x="0" y="7340"/>
                  </a:lnTo>
                  <a:lnTo>
                    <a:pt x="0" y="9792"/>
                  </a:lnTo>
                  <a:lnTo>
                    <a:pt x="0" y="12230"/>
                  </a:lnTo>
                  <a:lnTo>
                    <a:pt x="0" y="14681"/>
                  </a:lnTo>
                  <a:lnTo>
                    <a:pt x="0" y="19571"/>
                  </a:lnTo>
                  <a:lnTo>
                    <a:pt x="5855" y="22022"/>
                  </a:lnTo>
                  <a:lnTo>
                    <a:pt x="11709" y="26924"/>
                  </a:lnTo>
                  <a:lnTo>
                    <a:pt x="20497" y="26924"/>
                  </a:lnTo>
                  <a:lnTo>
                    <a:pt x="29286" y="26924"/>
                  </a:lnTo>
                  <a:lnTo>
                    <a:pt x="35140" y="22022"/>
                  </a:lnTo>
                  <a:lnTo>
                    <a:pt x="40995" y="19571"/>
                  </a:lnTo>
                  <a:lnTo>
                    <a:pt x="40995" y="14681"/>
                  </a:lnTo>
                  <a:lnTo>
                    <a:pt x="40995" y="12230"/>
                  </a:lnTo>
                  <a:lnTo>
                    <a:pt x="40995" y="9792"/>
                  </a:lnTo>
                  <a:lnTo>
                    <a:pt x="40995" y="7340"/>
                  </a:lnTo>
                  <a:lnTo>
                    <a:pt x="35140" y="2438"/>
                  </a:lnTo>
                  <a:lnTo>
                    <a:pt x="29286" y="0"/>
                  </a:lnTo>
                  <a:lnTo>
                    <a:pt x="20497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991" name="VectorPath 991"/>
            <p:cNvSpPr/>
            <p:nvPr/>
          </p:nvSpPr>
          <p:spPr>
            <a:xfrm>
              <a:off x="7891247" y="4328668"/>
              <a:ext cx="57124" cy="43053"/>
            </a:xfrm>
            <a:custGeom>
              <a:avLst/>
              <a:gdLst/>
              <a:ahLst/>
              <a:cxnLst/>
              <a:rect l="l" t="t" r="r" b="b"/>
              <a:pathLst>
                <a:path w="57124" h="43053">
                  <a:moveTo>
                    <a:pt x="28562" y="8065"/>
                  </a:moveTo>
                  <a:lnTo>
                    <a:pt x="19774" y="8065"/>
                  </a:lnTo>
                  <a:lnTo>
                    <a:pt x="13919" y="10503"/>
                  </a:lnTo>
                  <a:lnTo>
                    <a:pt x="8065" y="15405"/>
                  </a:lnTo>
                  <a:lnTo>
                    <a:pt x="8065" y="17857"/>
                  </a:lnTo>
                  <a:lnTo>
                    <a:pt x="8065" y="20294"/>
                  </a:lnTo>
                  <a:lnTo>
                    <a:pt x="8065" y="22746"/>
                  </a:lnTo>
                  <a:lnTo>
                    <a:pt x="8065" y="27636"/>
                  </a:lnTo>
                  <a:lnTo>
                    <a:pt x="13919" y="30087"/>
                  </a:lnTo>
                  <a:lnTo>
                    <a:pt x="19774" y="34989"/>
                  </a:lnTo>
                  <a:lnTo>
                    <a:pt x="28562" y="34989"/>
                  </a:lnTo>
                  <a:lnTo>
                    <a:pt x="37350" y="34989"/>
                  </a:lnTo>
                  <a:lnTo>
                    <a:pt x="43205" y="30087"/>
                  </a:lnTo>
                  <a:lnTo>
                    <a:pt x="49060" y="27636"/>
                  </a:lnTo>
                  <a:lnTo>
                    <a:pt x="49060" y="22746"/>
                  </a:lnTo>
                  <a:lnTo>
                    <a:pt x="49060" y="20294"/>
                  </a:lnTo>
                  <a:lnTo>
                    <a:pt x="49060" y="17857"/>
                  </a:lnTo>
                  <a:lnTo>
                    <a:pt x="49060" y="15405"/>
                  </a:lnTo>
                  <a:lnTo>
                    <a:pt x="43205" y="10503"/>
                  </a:lnTo>
                  <a:lnTo>
                    <a:pt x="37350" y="8065"/>
                  </a:lnTo>
                  <a:lnTo>
                    <a:pt x="28562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992" name="Combination 992"/>
          <p:cNvGrpSpPr/>
          <p:nvPr/>
        </p:nvGrpSpPr>
        <p:grpSpPr>
          <a:xfrm>
            <a:off x="8105276" y="4682359"/>
            <a:ext cx="689182" cy="397836"/>
            <a:chOff x="8105276" y="4682359"/>
            <a:chExt cx="689182" cy="397836"/>
          </a:xfrm>
        </p:grpSpPr>
        <p:sp>
          <p:nvSpPr>
            <p:cNvPr id="993" name="VectorPath 993"/>
            <p:cNvSpPr/>
            <p:nvPr/>
          </p:nvSpPr>
          <p:spPr>
            <a:xfrm>
              <a:off x="8523618" y="4796117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5"/>
                  </a:moveTo>
                  <a:lnTo>
                    <a:pt x="26277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4" name="VectorPath 994"/>
            <p:cNvSpPr/>
            <p:nvPr/>
          </p:nvSpPr>
          <p:spPr>
            <a:xfrm>
              <a:off x="8523618" y="4974780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5"/>
                  </a:moveTo>
                  <a:lnTo>
                    <a:pt x="26277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5" name="VectorPath 995"/>
            <p:cNvSpPr/>
            <p:nvPr/>
          </p:nvSpPr>
          <p:spPr>
            <a:xfrm>
              <a:off x="8216214" y="4683544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6" name="VectorPath 996"/>
            <p:cNvSpPr/>
            <p:nvPr/>
          </p:nvSpPr>
          <p:spPr>
            <a:xfrm>
              <a:off x="8523618" y="4683544"/>
              <a:ext cx="16129" cy="395465"/>
            </a:xfrm>
            <a:custGeom>
              <a:avLst/>
              <a:gdLst/>
              <a:ahLst/>
              <a:cxnLst/>
              <a:rect l="l" t="t" r="r" b="b"/>
              <a:pathLst>
                <a:path w="16129" h="395465">
                  <a:moveTo>
                    <a:pt x="8065" y="8065"/>
                  </a:moveTo>
                  <a:lnTo>
                    <a:pt x="8065" y="38740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7" name="VectorPath 997"/>
            <p:cNvSpPr/>
            <p:nvPr/>
          </p:nvSpPr>
          <p:spPr>
            <a:xfrm>
              <a:off x="8216214" y="5062880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8" name="VectorPath 998"/>
            <p:cNvSpPr/>
            <p:nvPr/>
          </p:nvSpPr>
          <p:spPr>
            <a:xfrm>
              <a:off x="8105276" y="4682359"/>
              <a:ext cx="76995" cy="18488"/>
            </a:xfrm>
            <a:custGeom>
              <a:avLst/>
              <a:gdLst/>
              <a:ahLst/>
              <a:cxnLst/>
              <a:rect l="l" t="t" r="r" b="b"/>
              <a:pathLst>
                <a:path w="76995" h="18488">
                  <a:moveTo>
                    <a:pt x="72165" y="4348"/>
                  </a:moveTo>
                  <a:lnTo>
                    <a:pt x="75099" y="6799"/>
                  </a:lnTo>
                  <a:lnTo>
                    <a:pt x="75099" y="11688"/>
                  </a:lnTo>
                  <a:lnTo>
                    <a:pt x="72165" y="14139"/>
                  </a:lnTo>
                  <a:lnTo>
                    <a:pt x="69244" y="16591"/>
                  </a:lnTo>
                  <a:lnTo>
                    <a:pt x="7764" y="16591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6" y="9250"/>
                  </a:lnTo>
                  <a:lnTo>
                    <a:pt x="4830" y="6799"/>
                  </a:lnTo>
                  <a:lnTo>
                    <a:pt x="4830" y="4348"/>
                  </a:lnTo>
                  <a:lnTo>
                    <a:pt x="7764" y="1897"/>
                  </a:lnTo>
                  <a:lnTo>
                    <a:pt x="69244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9" name="VectorPath 999"/>
            <p:cNvSpPr/>
            <p:nvPr/>
          </p:nvSpPr>
          <p:spPr>
            <a:xfrm>
              <a:off x="8105276" y="5061708"/>
              <a:ext cx="76996" cy="18486"/>
            </a:xfrm>
            <a:custGeom>
              <a:avLst/>
              <a:gdLst/>
              <a:ahLst/>
              <a:cxnLst/>
              <a:rect l="l" t="t" r="r" b="b"/>
              <a:pathLst>
                <a:path w="76996" h="18486">
                  <a:moveTo>
                    <a:pt x="72165" y="4347"/>
                  </a:moveTo>
                  <a:lnTo>
                    <a:pt x="75099" y="6798"/>
                  </a:lnTo>
                  <a:lnTo>
                    <a:pt x="75099" y="11688"/>
                  </a:lnTo>
                  <a:lnTo>
                    <a:pt x="72165" y="14139"/>
                  </a:lnTo>
                  <a:lnTo>
                    <a:pt x="69244" y="16590"/>
                  </a:lnTo>
                  <a:lnTo>
                    <a:pt x="7764" y="16590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6" y="9237"/>
                  </a:lnTo>
                  <a:lnTo>
                    <a:pt x="4830" y="6798"/>
                  </a:lnTo>
                  <a:lnTo>
                    <a:pt x="4830" y="4347"/>
                  </a:lnTo>
                  <a:lnTo>
                    <a:pt x="7764" y="1896"/>
                  </a:lnTo>
                  <a:lnTo>
                    <a:pt x="69244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00" name="TextBox1000"/>
          <p:cNvSpPr txBox="1"/>
          <p:nvPr/>
        </p:nvSpPr>
        <p:spPr>
          <a:xfrm>
            <a:off x="8042771" y="4768101"/>
            <a:ext cx="33538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sp>
        <p:nvSpPr>
          <p:cNvPr id="1001" name="VectorPath 1001"/>
          <p:cNvSpPr/>
          <p:nvPr/>
        </p:nvSpPr>
        <p:spPr>
          <a:xfrm>
            <a:off x="8831036" y="5070234"/>
            <a:ext cx="578231" cy="16129"/>
          </a:xfrm>
          <a:custGeom>
            <a:avLst/>
            <a:gdLst/>
            <a:ahLst/>
            <a:cxnLst/>
            <a:rect l="l" t="t" r="r" b="b"/>
            <a:pathLst>
              <a:path w="578231" h="16129">
                <a:moveTo>
                  <a:pt x="8065" y="8065"/>
                </a:moveTo>
                <a:lnTo>
                  <a:pt x="570166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002" name="Combination 1002"/>
          <p:cNvGrpSpPr/>
          <p:nvPr/>
        </p:nvGrpSpPr>
        <p:grpSpPr>
          <a:xfrm>
            <a:off x="9390586" y="4490087"/>
            <a:ext cx="788655" cy="843534"/>
            <a:chOff x="9390586" y="4490087"/>
            <a:chExt cx="788655" cy="843534"/>
          </a:xfrm>
        </p:grpSpPr>
        <p:sp>
          <p:nvSpPr>
            <p:cNvPr id="1003" name="VectorPath 1003"/>
            <p:cNvSpPr/>
            <p:nvPr/>
          </p:nvSpPr>
          <p:spPr>
            <a:xfrm>
              <a:off x="9803016" y="4671301"/>
              <a:ext cx="16129" cy="483579"/>
            </a:xfrm>
            <a:custGeom>
              <a:avLst/>
              <a:gdLst/>
              <a:ahLst/>
              <a:cxnLst/>
              <a:rect l="l" t="t" r="r" b="b"/>
              <a:pathLst>
                <a:path w="16129" h="483579">
                  <a:moveTo>
                    <a:pt x="8065" y="8065"/>
                  </a:moveTo>
                  <a:lnTo>
                    <a:pt x="8065" y="4755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04" name="VectorPath 1004"/>
            <p:cNvSpPr/>
            <p:nvPr/>
          </p:nvSpPr>
          <p:spPr>
            <a:xfrm>
              <a:off x="9803016" y="4871987"/>
              <a:ext cx="376225" cy="16129"/>
            </a:xfrm>
            <a:custGeom>
              <a:avLst/>
              <a:gdLst/>
              <a:ahLst/>
              <a:cxnLst/>
              <a:rect l="l" t="t" r="r" b="b"/>
              <a:pathLst>
                <a:path w="376225" h="16129">
                  <a:moveTo>
                    <a:pt x="8065" y="8065"/>
                  </a:moveTo>
                  <a:lnTo>
                    <a:pt x="368161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05" name="VectorPath 1005"/>
            <p:cNvSpPr/>
            <p:nvPr/>
          </p:nvSpPr>
          <p:spPr>
            <a:xfrm>
              <a:off x="9390586" y="4490087"/>
              <a:ext cx="431109" cy="199893"/>
            </a:xfrm>
            <a:custGeom>
              <a:avLst/>
              <a:gdLst/>
              <a:ahLst/>
              <a:cxnLst/>
              <a:rect l="l" t="t" r="r" b="b"/>
              <a:pathLst>
                <a:path w="431109" h="199893">
                  <a:moveTo>
                    <a:pt x="10615" y="10615"/>
                  </a:moveTo>
                  <a:lnTo>
                    <a:pt x="420494" y="18927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06" name="VectorPath 1006"/>
            <p:cNvSpPr/>
            <p:nvPr/>
          </p:nvSpPr>
          <p:spPr>
            <a:xfrm>
              <a:off x="9390608" y="5136221"/>
              <a:ext cx="431067" cy="197400"/>
            </a:xfrm>
            <a:custGeom>
              <a:avLst/>
              <a:gdLst/>
              <a:ahLst/>
              <a:cxnLst/>
              <a:rect l="l" t="t" r="r" b="b"/>
              <a:pathLst>
                <a:path w="431067" h="197400">
                  <a:moveTo>
                    <a:pt x="420474" y="10594"/>
                  </a:moveTo>
                  <a:lnTo>
                    <a:pt x="10594" y="18680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07" name="VectorPath 1007"/>
            <p:cNvSpPr/>
            <p:nvPr/>
          </p:nvSpPr>
          <p:spPr>
            <a:xfrm>
              <a:off x="9393136" y="4492638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08" name="VectorPath 1008"/>
            <p:cNvSpPr/>
            <p:nvPr/>
          </p:nvSpPr>
          <p:spPr>
            <a:xfrm>
              <a:off x="9393136" y="5080013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09" name="VectorPath 1009"/>
          <p:cNvSpPr/>
          <p:nvPr/>
        </p:nvSpPr>
        <p:spPr>
          <a:xfrm>
            <a:off x="6524028" y="2028101"/>
            <a:ext cx="630936" cy="395478"/>
          </a:xfrm>
          <a:custGeom>
            <a:avLst/>
            <a:gdLst/>
            <a:ahLst/>
            <a:cxnLst/>
            <a:rect l="l" t="t" r="r" b="b"/>
            <a:pathLst>
              <a:path w="630936" h="395478">
                <a:moveTo>
                  <a:pt x="8065" y="8065"/>
                </a:moveTo>
                <a:lnTo>
                  <a:pt x="622871" y="8065"/>
                </a:lnTo>
                <a:lnTo>
                  <a:pt x="622871" y="387414"/>
                </a:lnTo>
                <a:lnTo>
                  <a:pt x="8065" y="387414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010" name="Combination 1010"/>
          <p:cNvGrpSpPr/>
          <p:nvPr/>
        </p:nvGrpSpPr>
        <p:grpSpPr>
          <a:xfrm>
            <a:off x="7138835" y="2216557"/>
            <a:ext cx="273775" cy="270662"/>
            <a:chOff x="7138835" y="2216557"/>
            <a:chExt cx="273775" cy="270662"/>
          </a:xfrm>
        </p:grpSpPr>
        <p:sp>
          <p:nvSpPr>
            <p:cNvPr id="1011" name="VectorPath 1011"/>
            <p:cNvSpPr/>
            <p:nvPr/>
          </p:nvSpPr>
          <p:spPr>
            <a:xfrm>
              <a:off x="7138835" y="2216557"/>
              <a:ext cx="273775" cy="16129"/>
            </a:xfrm>
            <a:custGeom>
              <a:avLst/>
              <a:gdLst/>
              <a:ahLst/>
              <a:cxnLst/>
              <a:rect l="l" t="t" r="r" b="b"/>
              <a:pathLst>
                <a:path w="273775" h="16129">
                  <a:moveTo>
                    <a:pt x="8065" y="8064"/>
                  </a:moveTo>
                  <a:lnTo>
                    <a:pt x="265710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2" name="VectorPath 1012"/>
            <p:cNvSpPr/>
            <p:nvPr/>
          </p:nvSpPr>
          <p:spPr>
            <a:xfrm>
              <a:off x="7241312" y="2280184"/>
              <a:ext cx="16129" cy="207035"/>
            </a:xfrm>
            <a:custGeom>
              <a:avLst/>
              <a:gdLst/>
              <a:ahLst/>
              <a:cxnLst/>
              <a:rect l="l" t="t" r="r" b="b"/>
              <a:pathLst>
                <a:path w="16129" h="207035">
                  <a:moveTo>
                    <a:pt x="8065" y="198970"/>
                  </a:moveTo>
                  <a:lnTo>
                    <a:pt x="806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3" name="VectorPath 1013"/>
            <p:cNvSpPr/>
            <p:nvPr/>
          </p:nvSpPr>
          <p:spPr>
            <a:xfrm>
              <a:off x="7241312" y="2280184"/>
              <a:ext cx="171298" cy="16129"/>
            </a:xfrm>
            <a:custGeom>
              <a:avLst/>
              <a:gdLst/>
              <a:ahLst/>
              <a:cxnLst/>
              <a:rect l="l" t="t" r="r" b="b"/>
              <a:pathLst>
                <a:path w="171298" h="16129">
                  <a:moveTo>
                    <a:pt x="8065" y="8064"/>
                  </a:moveTo>
                  <a:lnTo>
                    <a:pt x="163233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014" name="Combination 1014"/>
          <p:cNvGrpSpPr/>
          <p:nvPr/>
        </p:nvGrpSpPr>
        <p:grpSpPr>
          <a:xfrm>
            <a:off x="7651179" y="2026929"/>
            <a:ext cx="689182" cy="397822"/>
            <a:chOff x="7651179" y="2026929"/>
            <a:chExt cx="689182" cy="397822"/>
          </a:xfrm>
        </p:grpSpPr>
        <p:sp>
          <p:nvSpPr>
            <p:cNvPr id="1015" name="VectorPath 1015"/>
            <p:cNvSpPr/>
            <p:nvPr/>
          </p:nvSpPr>
          <p:spPr>
            <a:xfrm>
              <a:off x="7651179" y="2216557"/>
              <a:ext cx="273761" cy="16129"/>
            </a:xfrm>
            <a:custGeom>
              <a:avLst/>
              <a:gdLst/>
              <a:ahLst/>
              <a:cxnLst/>
              <a:rect l="l" t="t" r="r" b="b"/>
              <a:pathLst>
                <a:path w="273761" h="16129">
                  <a:moveTo>
                    <a:pt x="8065" y="8064"/>
                  </a:moveTo>
                  <a:lnTo>
                    <a:pt x="265696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6" name="VectorPath 1016"/>
            <p:cNvSpPr/>
            <p:nvPr/>
          </p:nvSpPr>
          <p:spPr>
            <a:xfrm>
              <a:off x="7908811" y="2028101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7" name="VectorPath 1017"/>
            <p:cNvSpPr/>
            <p:nvPr/>
          </p:nvSpPr>
          <p:spPr>
            <a:xfrm>
              <a:off x="7908811" y="2028101"/>
              <a:ext cx="16129" cy="395478"/>
            </a:xfrm>
            <a:custGeom>
              <a:avLst/>
              <a:gdLst/>
              <a:ahLst/>
              <a:cxnLst/>
              <a:rect l="l" t="t" r="r" b="b"/>
              <a:pathLst>
                <a:path w="16129" h="395478">
                  <a:moveTo>
                    <a:pt x="8065" y="8065"/>
                  </a:moveTo>
                  <a:lnTo>
                    <a:pt x="8065" y="3874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8" name="VectorPath 1018"/>
            <p:cNvSpPr/>
            <p:nvPr/>
          </p:nvSpPr>
          <p:spPr>
            <a:xfrm>
              <a:off x="7908811" y="2407450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9" name="VectorPath 1019"/>
            <p:cNvSpPr/>
            <p:nvPr/>
          </p:nvSpPr>
          <p:spPr>
            <a:xfrm>
              <a:off x="8263377" y="2026929"/>
              <a:ext cx="76984" cy="18486"/>
            </a:xfrm>
            <a:custGeom>
              <a:avLst/>
              <a:gdLst/>
              <a:ahLst/>
              <a:cxnLst/>
              <a:rect l="l" t="t" r="r" b="b"/>
              <a:pathLst>
                <a:path w="76984" h="18486">
                  <a:moveTo>
                    <a:pt x="72153" y="4347"/>
                  </a:moveTo>
                  <a:lnTo>
                    <a:pt x="75088" y="6798"/>
                  </a:lnTo>
                  <a:lnTo>
                    <a:pt x="75088" y="11688"/>
                  </a:lnTo>
                  <a:lnTo>
                    <a:pt x="72153" y="14139"/>
                  </a:lnTo>
                  <a:lnTo>
                    <a:pt x="69232" y="16590"/>
                  </a:lnTo>
                  <a:lnTo>
                    <a:pt x="7752" y="16590"/>
                  </a:lnTo>
                  <a:lnTo>
                    <a:pt x="4818" y="14139"/>
                  </a:lnTo>
                  <a:lnTo>
                    <a:pt x="1897" y="11688"/>
                  </a:lnTo>
                  <a:lnTo>
                    <a:pt x="1897" y="6798"/>
                  </a:lnTo>
                  <a:lnTo>
                    <a:pt x="4818" y="4347"/>
                  </a:lnTo>
                  <a:lnTo>
                    <a:pt x="7752" y="1896"/>
                  </a:lnTo>
                  <a:lnTo>
                    <a:pt x="69232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20" name="VectorPath 1020"/>
            <p:cNvSpPr/>
            <p:nvPr/>
          </p:nvSpPr>
          <p:spPr>
            <a:xfrm>
              <a:off x="8263378" y="2406278"/>
              <a:ext cx="76983" cy="18473"/>
            </a:xfrm>
            <a:custGeom>
              <a:avLst/>
              <a:gdLst/>
              <a:ahLst/>
              <a:cxnLst/>
              <a:rect l="l" t="t" r="r" b="b"/>
              <a:pathLst>
                <a:path w="76983" h="18473">
                  <a:moveTo>
                    <a:pt x="72152" y="4347"/>
                  </a:moveTo>
                  <a:lnTo>
                    <a:pt x="75087" y="6798"/>
                  </a:lnTo>
                  <a:lnTo>
                    <a:pt x="75087" y="11688"/>
                  </a:lnTo>
                  <a:lnTo>
                    <a:pt x="72152" y="14139"/>
                  </a:lnTo>
                  <a:lnTo>
                    <a:pt x="69231" y="16577"/>
                  </a:lnTo>
                  <a:lnTo>
                    <a:pt x="7751" y="16577"/>
                  </a:lnTo>
                  <a:lnTo>
                    <a:pt x="4818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18" y="4347"/>
                  </a:lnTo>
                  <a:lnTo>
                    <a:pt x="7751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21" name="TextBox1021"/>
          <p:cNvSpPr txBox="1"/>
          <p:nvPr/>
        </p:nvSpPr>
        <p:spPr>
          <a:xfrm>
            <a:off x="8042771" y="2112670"/>
            <a:ext cx="33538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grpSp>
        <p:nvGrpSpPr>
          <p:cNvPr id="1022" name="Combination 1022"/>
          <p:cNvGrpSpPr/>
          <p:nvPr/>
        </p:nvGrpSpPr>
        <p:grpSpPr>
          <a:xfrm>
            <a:off x="8465386" y="2026929"/>
            <a:ext cx="76982" cy="64981"/>
            <a:chOff x="8465386" y="2026929"/>
            <a:chExt cx="76982" cy="64981"/>
          </a:xfrm>
        </p:grpSpPr>
        <p:sp>
          <p:nvSpPr>
            <p:cNvPr id="1023" name="VectorPath 1023"/>
            <p:cNvSpPr/>
            <p:nvPr/>
          </p:nvSpPr>
          <p:spPr>
            <a:xfrm>
              <a:off x="8465386" y="2026929"/>
              <a:ext cx="76982" cy="18486"/>
            </a:xfrm>
            <a:custGeom>
              <a:avLst/>
              <a:gdLst/>
              <a:ahLst/>
              <a:cxnLst/>
              <a:rect l="l" t="t" r="r" b="b"/>
              <a:pathLst>
                <a:path w="76982" h="18486">
                  <a:moveTo>
                    <a:pt x="72165" y="4347"/>
                  </a:moveTo>
                  <a:lnTo>
                    <a:pt x="72165" y="6798"/>
                  </a:lnTo>
                  <a:lnTo>
                    <a:pt x="75086" y="9237"/>
                  </a:lnTo>
                  <a:lnTo>
                    <a:pt x="72165" y="11688"/>
                  </a:lnTo>
                  <a:lnTo>
                    <a:pt x="72165" y="14139"/>
                  </a:lnTo>
                  <a:lnTo>
                    <a:pt x="69231" y="16590"/>
                  </a:lnTo>
                  <a:lnTo>
                    <a:pt x="7750" y="16590"/>
                  </a:lnTo>
                  <a:lnTo>
                    <a:pt x="4817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17" y="4347"/>
                  </a:lnTo>
                  <a:lnTo>
                    <a:pt x="7750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24" name="VectorPath 1024"/>
            <p:cNvSpPr/>
            <p:nvPr/>
          </p:nvSpPr>
          <p:spPr>
            <a:xfrm>
              <a:off x="8518226" y="2027479"/>
              <a:ext cx="24141" cy="64431"/>
            </a:xfrm>
            <a:custGeom>
              <a:avLst/>
              <a:gdLst/>
              <a:ahLst/>
              <a:cxnLst/>
              <a:rect l="l" t="t" r="r" b="b"/>
              <a:pathLst>
                <a:path w="24141" h="64431">
                  <a:moveTo>
                    <a:pt x="19324" y="3797"/>
                  </a:moveTo>
                  <a:lnTo>
                    <a:pt x="19324" y="6248"/>
                  </a:lnTo>
                  <a:lnTo>
                    <a:pt x="22245" y="8687"/>
                  </a:lnTo>
                  <a:lnTo>
                    <a:pt x="22245" y="55194"/>
                  </a:lnTo>
                  <a:lnTo>
                    <a:pt x="19324" y="57646"/>
                  </a:lnTo>
                  <a:lnTo>
                    <a:pt x="19324" y="60084"/>
                  </a:lnTo>
                  <a:lnTo>
                    <a:pt x="16390" y="62535"/>
                  </a:lnTo>
                  <a:lnTo>
                    <a:pt x="7614" y="62535"/>
                  </a:lnTo>
                  <a:lnTo>
                    <a:pt x="4681" y="60084"/>
                  </a:lnTo>
                  <a:lnTo>
                    <a:pt x="4681" y="57646"/>
                  </a:lnTo>
                  <a:lnTo>
                    <a:pt x="1747" y="55194"/>
                  </a:lnTo>
                  <a:lnTo>
                    <a:pt x="1747" y="8687"/>
                  </a:lnTo>
                  <a:lnTo>
                    <a:pt x="4681" y="6248"/>
                  </a:lnTo>
                  <a:lnTo>
                    <a:pt x="4681" y="3797"/>
                  </a:lnTo>
                  <a:lnTo>
                    <a:pt x="7614" y="1346"/>
                  </a:lnTo>
                  <a:lnTo>
                    <a:pt x="16390" y="134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25" name="VectorPath 1025"/>
          <p:cNvSpPr/>
          <p:nvPr/>
        </p:nvSpPr>
        <p:spPr>
          <a:xfrm>
            <a:off x="8518226" y="2196351"/>
            <a:ext cx="24092" cy="64431"/>
          </a:xfrm>
          <a:custGeom>
            <a:avLst/>
            <a:gdLst/>
            <a:ahLst/>
            <a:cxnLst/>
            <a:rect l="l" t="t" r="r" b="b"/>
            <a:pathLst>
              <a:path w="24092" h="64431">
                <a:moveTo>
                  <a:pt x="19324" y="3797"/>
                </a:moveTo>
                <a:lnTo>
                  <a:pt x="22245" y="8687"/>
                </a:lnTo>
                <a:lnTo>
                  <a:pt x="22245" y="52743"/>
                </a:lnTo>
                <a:lnTo>
                  <a:pt x="19324" y="57645"/>
                </a:lnTo>
                <a:lnTo>
                  <a:pt x="19324" y="60084"/>
                </a:lnTo>
                <a:lnTo>
                  <a:pt x="16390" y="60084"/>
                </a:lnTo>
                <a:lnTo>
                  <a:pt x="13457" y="62535"/>
                </a:lnTo>
                <a:lnTo>
                  <a:pt x="7614" y="60084"/>
                </a:lnTo>
                <a:lnTo>
                  <a:pt x="4681" y="60084"/>
                </a:lnTo>
                <a:lnTo>
                  <a:pt x="4681" y="57645"/>
                </a:lnTo>
                <a:lnTo>
                  <a:pt x="1747" y="52743"/>
                </a:lnTo>
                <a:lnTo>
                  <a:pt x="1747" y="8687"/>
                </a:lnTo>
                <a:lnTo>
                  <a:pt x="4681" y="3797"/>
                </a:lnTo>
                <a:lnTo>
                  <a:pt x="4681" y="1346"/>
                </a:lnTo>
                <a:lnTo>
                  <a:pt x="19324" y="1346"/>
                </a:lnTo>
              </a:path>
            </a:pathLst>
          </a:custGeom>
          <a:solidFill>
            <a:srgbClr val="000000">
              <a:alpha val="100000"/>
            </a:srgbClr>
          </a:solidFill>
          <a:ln w="2692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026" name="Combination 1026"/>
          <p:cNvGrpSpPr/>
          <p:nvPr/>
        </p:nvGrpSpPr>
        <p:grpSpPr>
          <a:xfrm>
            <a:off x="8465386" y="2362222"/>
            <a:ext cx="76982" cy="62530"/>
            <a:chOff x="8465386" y="2362222"/>
            <a:chExt cx="76982" cy="62530"/>
          </a:xfrm>
        </p:grpSpPr>
        <p:sp>
          <p:nvSpPr>
            <p:cNvPr id="1027" name="VectorPath 1027"/>
            <p:cNvSpPr/>
            <p:nvPr/>
          </p:nvSpPr>
          <p:spPr>
            <a:xfrm>
              <a:off x="8518226" y="2362222"/>
              <a:ext cx="24141" cy="61980"/>
            </a:xfrm>
            <a:custGeom>
              <a:avLst/>
              <a:gdLst/>
              <a:ahLst/>
              <a:cxnLst/>
              <a:rect l="l" t="t" r="r" b="b"/>
              <a:pathLst>
                <a:path w="24141" h="61980">
                  <a:moveTo>
                    <a:pt x="16390" y="4347"/>
                  </a:moveTo>
                  <a:lnTo>
                    <a:pt x="19324" y="4347"/>
                  </a:lnTo>
                  <a:lnTo>
                    <a:pt x="19324" y="6798"/>
                  </a:lnTo>
                  <a:lnTo>
                    <a:pt x="22245" y="9249"/>
                  </a:lnTo>
                  <a:lnTo>
                    <a:pt x="22245" y="53293"/>
                  </a:lnTo>
                  <a:lnTo>
                    <a:pt x="19324" y="55744"/>
                  </a:lnTo>
                  <a:lnTo>
                    <a:pt x="19324" y="58195"/>
                  </a:lnTo>
                  <a:lnTo>
                    <a:pt x="16390" y="60634"/>
                  </a:lnTo>
                  <a:lnTo>
                    <a:pt x="7614" y="60634"/>
                  </a:lnTo>
                  <a:lnTo>
                    <a:pt x="4681" y="58195"/>
                  </a:lnTo>
                  <a:lnTo>
                    <a:pt x="4681" y="55744"/>
                  </a:lnTo>
                  <a:lnTo>
                    <a:pt x="1747" y="53293"/>
                  </a:lnTo>
                  <a:lnTo>
                    <a:pt x="1747" y="9249"/>
                  </a:lnTo>
                  <a:lnTo>
                    <a:pt x="4681" y="6798"/>
                  </a:lnTo>
                  <a:lnTo>
                    <a:pt x="4681" y="4347"/>
                  </a:lnTo>
                  <a:lnTo>
                    <a:pt x="7614" y="4347"/>
                  </a:lnTo>
                  <a:lnTo>
                    <a:pt x="13457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28" name="VectorPath 1028"/>
            <p:cNvSpPr/>
            <p:nvPr/>
          </p:nvSpPr>
          <p:spPr>
            <a:xfrm>
              <a:off x="8465386" y="2406278"/>
              <a:ext cx="76982" cy="18473"/>
            </a:xfrm>
            <a:custGeom>
              <a:avLst/>
              <a:gdLst/>
              <a:ahLst/>
              <a:cxnLst/>
              <a:rect l="l" t="t" r="r" b="b"/>
              <a:pathLst>
                <a:path w="76982" h="18473">
                  <a:moveTo>
                    <a:pt x="72165" y="4347"/>
                  </a:moveTo>
                  <a:lnTo>
                    <a:pt x="72165" y="6798"/>
                  </a:lnTo>
                  <a:lnTo>
                    <a:pt x="75086" y="9237"/>
                  </a:lnTo>
                  <a:lnTo>
                    <a:pt x="72165" y="11688"/>
                  </a:lnTo>
                  <a:lnTo>
                    <a:pt x="72165" y="14139"/>
                  </a:lnTo>
                  <a:lnTo>
                    <a:pt x="69231" y="16577"/>
                  </a:lnTo>
                  <a:lnTo>
                    <a:pt x="7750" y="16577"/>
                  </a:lnTo>
                  <a:lnTo>
                    <a:pt x="4817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17" y="4347"/>
                  </a:lnTo>
                  <a:lnTo>
                    <a:pt x="7750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029" name="9A363E87-F82D-45F5-4D6C-7CF2FA732F3B"/>
          <p:cNvPicPr>
            <a:picLocks noChangeAspect="1"/>
          </p:cNvPicPr>
          <p:nvPr/>
        </p:nvPicPr>
        <p:blipFill>
          <a:blip r:embed="rId4" cstate="print">
            <a:extLst>
              <a:ext uri="{842F5A25-3147-4A1D-D87B-429CB16EA46C}"/>
            </a:extLst>
          </a:blip>
          <a:srcRect/>
          <a:stretch>
            <a:fillRect/>
          </a:stretch>
        </p:blipFill>
        <p:spPr>
          <a:xfrm>
            <a:off x="7401612" y="1845272"/>
            <a:ext cx="257632" cy="822325"/>
          </a:xfrm>
          <a:prstGeom prst="rect">
            <a:avLst/>
          </a:prstGeom>
        </p:spPr>
      </p:pic>
      <p:sp>
        <p:nvSpPr>
          <p:cNvPr id="1030" name="VectorPath 1030"/>
          <p:cNvSpPr/>
          <p:nvPr/>
        </p:nvSpPr>
        <p:spPr>
          <a:xfrm>
            <a:off x="7396480" y="1837207"/>
            <a:ext cx="270841" cy="838454"/>
          </a:xfrm>
          <a:custGeom>
            <a:avLst/>
            <a:gdLst/>
            <a:ahLst/>
            <a:cxnLst/>
            <a:rect l="l" t="t" r="r" b="b"/>
            <a:pathLst>
              <a:path w="270841" h="838454">
                <a:moveTo>
                  <a:pt x="8065" y="8065"/>
                </a:moveTo>
                <a:lnTo>
                  <a:pt x="262776" y="8065"/>
                </a:lnTo>
                <a:lnTo>
                  <a:pt x="262776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031" name="VectorPath 1031"/>
          <p:cNvSpPr/>
          <p:nvPr/>
        </p:nvSpPr>
        <p:spPr>
          <a:xfrm>
            <a:off x="8538262" y="3797579"/>
            <a:ext cx="16129" cy="30811"/>
          </a:xfrm>
          <a:custGeom>
            <a:avLst/>
            <a:gdLst/>
            <a:ahLst/>
            <a:cxnLst/>
            <a:rect l="l" t="t" r="r" b="b"/>
            <a:pathLst>
              <a:path w="16129" h="30811">
                <a:moveTo>
                  <a:pt x="8065" y="22746"/>
                </a:moveTo>
                <a:lnTo>
                  <a:pt x="8065" y="15406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032" name="VectorPath 1032"/>
          <p:cNvSpPr/>
          <p:nvPr/>
        </p:nvSpPr>
        <p:spPr>
          <a:xfrm>
            <a:off x="8462016" y="4000101"/>
            <a:ext cx="74809" cy="102406"/>
          </a:xfrm>
          <a:custGeom>
            <a:avLst/>
            <a:gdLst/>
            <a:ahLst/>
            <a:cxnLst/>
            <a:rect l="l" t="t" r="r" b="b"/>
            <a:pathLst>
              <a:path w="74809" h="102406">
                <a:moveTo>
                  <a:pt x="66745" y="94341"/>
                </a:moveTo>
                <a:lnTo>
                  <a:pt x="66745" y="82098"/>
                </a:lnTo>
                <a:lnTo>
                  <a:pt x="63824" y="69869"/>
                </a:lnTo>
                <a:lnTo>
                  <a:pt x="57957" y="57626"/>
                </a:lnTo>
                <a:lnTo>
                  <a:pt x="52102" y="45383"/>
                </a:lnTo>
                <a:lnTo>
                  <a:pt x="43327" y="35604"/>
                </a:lnTo>
                <a:lnTo>
                  <a:pt x="34538" y="25812"/>
                </a:lnTo>
                <a:lnTo>
                  <a:pt x="22829" y="18471"/>
                </a:lnTo>
                <a:lnTo>
                  <a:pt x="11119" y="11118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033" name="Combination 1033"/>
          <p:cNvGrpSpPr/>
          <p:nvPr/>
        </p:nvGrpSpPr>
        <p:grpSpPr>
          <a:xfrm>
            <a:off x="9343366" y="3733647"/>
            <a:ext cx="783184" cy="559029"/>
            <a:chOff x="9343366" y="3733647"/>
            <a:chExt cx="783184" cy="559029"/>
          </a:xfrm>
        </p:grpSpPr>
        <p:sp>
          <p:nvSpPr>
            <p:cNvPr id="1034" name="VectorPath 1034"/>
            <p:cNvSpPr/>
            <p:nvPr/>
          </p:nvSpPr>
          <p:spPr>
            <a:xfrm>
              <a:off x="9343366" y="3733647"/>
              <a:ext cx="783184" cy="523037"/>
            </a:xfrm>
            <a:custGeom>
              <a:avLst/>
              <a:gdLst/>
              <a:ahLst/>
              <a:cxnLst/>
              <a:rect l="l" t="t" r="r" b="b"/>
              <a:pathLst>
                <a:path w="783184" h="523037">
                  <a:moveTo>
                    <a:pt x="75400" y="177229"/>
                  </a:moveTo>
                  <a:lnTo>
                    <a:pt x="60770" y="179680"/>
                  </a:lnTo>
                  <a:lnTo>
                    <a:pt x="49060" y="184582"/>
                  </a:lnTo>
                  <a:lnTo>
                    <a:pt x="37350" y="191923"/>
                  </a:lnTo>
                  <a:lnTo>
                    <a:pt x="25629" y="199263"/>
                  </a:lnTo>
                  <a:lnTo>
                    <a:pt x="16853" y="209055"/>
                  </a:lnTo>
                  <a:lnTo>
                    <a:pt x="10999" y="221285"/>
                  </a:lnTo>
                  <a:lnTo>
                    <a:pt x="8065" y="233528"/>
                  </a:lnTo>
                  <a:lnTo>
                    <a:pt x="8065" y="245758"/>
                  </a:lnTo>
                  <a:lnTo>
                    <a:pt x="8065" y="255550"/>
                  </a:lnTo>
                  <a:lnTo>
                    <a:pt x="8065" y="265341"/>
                  </a:lnTo>
                  <a:lnTo>
                    <a:pt x="13920" y="272682"/>
                  </a:lnTo>
                  <a:lnTo>
                    <a:pt x="16853" y="282474"/>
                  </a:lnTo>
                  <a:lnTo>
                    <a:pt x="22708" y="289814"/>
                  </a:lnTo>
                  <a:lnTo>
                    <a:pt x="28563" y="294704"/>
                  </a:lnTo>
                  <a:lnTo>
                    <a:pt x="37350" y="302058"/>
                  </a:lnTo>
                  <a:lnTo>
                    <a:pt x="46127" y="306946"/>
                  </a:lnTo>
                  <a:lnTo>
                    <a:pt x="34417" y="316738"/>
                  </a:lnTo>
                  <a:lnTo>
                    <a:pt x="28563" y="328968"/>
                  </a:lnTo>
                  <a:lnTo>
                    <a:pt x="25629" y="341211"/>
                  </a:lnTo>
                  <a:lnTo>
                    <a:pt x="22708" y="353441"/>
                  </a:lnTo>
                  <a:lnTo>
                    <a:pt x="25629" y="360794"/>
                  </a:lnTo>
                  <a:lnTo>
                    <a:pt x="25629" y="368135"/>
                  </a:lnTo>
                  <a:lnTo>
                    <a:pt x="28563" y="373025"/>
                  </a:lnTo>
                  <a:lnTo>
                    <a:pt x="28563" y="380365"/>
                  </a:lnTo>
                  <a:lnTo>
                    <a:pt x="37350" y="392608"/>
                  </a:lnTo>
                  <a:lnTo>
                    <a:pt x="46127" y="402400"/>
                  </a:lnTo>
                  <a:lnTo>
                    <a:pt x="57836" y="409741"/>
                  </a:lnTo>
                  <a:lnTo>
                    <a:pt x="72479" y="417081"/>
                  </a:lnTo>
                  <a:lnTo>
                    <a:pt x="78333" y="419532"/>
                  </a:lnTo>
                  <a:lnTo>
                    <a:pt x="87109" y="421971"/>
                  </a:lnTo>
                  <a:lnTo>
                    <a:pt x="92976" y="421971"/>
                  </a:lnTo>
                  <a:lnTo>
                    <a:pt x="101753" y="421971"/>
                  </a:lnTo>
                  <a:lnTo>
                    <a:pt x="110541" y="421971"/>
                  </a:lnTo>
                  <a:lnTo>
                    <a:pt x="119317" y="436664"/>
                  </a:lnTo>
                  <a:lnTo>
                    <a:pt x="131026" y="448894"/>
                  </a:lnTo>
                  <a:lnTo>
                    <a:pt x="145669" y="458686"/>
                  </a:lnTo>
                  <a:lnTo>
                    <a:pt x="160312" y="468478"/>
                  </a:lnTo>
                  <a:lnTo>
                    <a:pt x="174943" y="475818"/>
                  </a:lnTo>
                  <a:lnTo>
                    <a:pt x="192506" y="480708"/>
                  </a:lnTo>
                  <a:lnTo>
                    <a:pt x="210083" y="483159"/>
                  </a:lnTo>
                  <a:lnTo>
                    <a:pt x="230568" y="485610"/>
                  </a:lnTo>
                  <a:lnTo>
                    <a:pt x="248133" y="483159"/>
                  </a:lnTo>
                  <a:lnTo>
                    <a:pt x="265709" y="480708"/>
                  </a:lnTo>
                  <a:lnTo>
                    <a:pt x="283273" y="475818"/>
                  </a:lnTo>
                  <a:lnTo>
                    <a:pt x="300837" y="466027"/>
                  </a:lnTo>
                  <a:lnTo>
                    <a:pt x="300837" y="468478"/>
                  </a:lnTo>
                  <a:lnTo>
                    <a:pt x="309614" y="478270"/>
                  </a:lnTo>
                  <a:lnTo>
                    <a:pt x="318402" y="488049"/>
                  </a:lnTo>
                  <a:lnTo>
                    <a:pt x="330111" y="495402"/>
                  </a:lnTo>
                  <a:lnTo>
                    <a:pt x="341820" y="502743"/>
                  </a:lnTo>
                  <a:lnTo>
                    <a:pt x="356464" y="507632"/>
                  </a:lnTo>
                  <a:lnTo>
                    <a:pt x="371094" y="512534"/>
                  </a:lnTo>
                  <a:lnTo>
                    <a:pt x="385737" y="514972"/>
                  </a:lnTo>
                  <a:lnTo>
                    <a:pt x="400381" y="514972"/>
                  </a:lnTo>
                  <a:lnTo>
                    <a:pt x="409156" y="514972"/>
                  </a:lnTo>
                  <a:lnTo>
                    <a:pt x="417944" y="512534"/>
                  </a:lnTo>
                  <a:lnTo>
                    <a:pt x="429654" y="512534"/>
                  </a:lnTo>
                  <a:lnTo>
                    <a:pt x="438430" y="510083"/>
                  </a:lnTo>
                  <a:lnTo>
                    <a:pt x="447218" y="505181"/>
                  </a:lnTo>
                  <a:lnTo>
                    <a:pt x="456006" y="502743"/>
                  </a:lnTo>
                  <a:lnTo>
                    <a:pt x="470636" y="492951"/>
                  </a:lnTo>
                  <a:lnTo>
                    <a:pt x="485280" y="483159"/>
                  </a:lnTo>
                  <a:lnTo>
                    <a:pt x="496989" y="468478"/>
                  </a:lnTo>
                  <a:lnTo>
                    <a:pt x="508698" y="453797"/>
                  </a:lnTo>
                  <a:lnTo>
                    <a:pt x="511633" y="446444"/>
                  </a:lnTo>
                  <a:lnTo>
                    <a:pt x="514554" y="439103"/>
                  </a:lnTo>
                  <a:lnTo>
                    <a:pt x="526262" y="444005"/>
                  </a:lnTo>
                  <a:lnTo>
                    <a:pt x="540906" y="448894"/>
                  </a:lnTo>
                  <a:lnTo>
                    <a:pt x="555536" y="451345"/>
                  </a:lnTo>
                  <a:lnTo>
                    <a:pt x="570180" y="453797"/>
                  </a:lnTo>
                  <a:lnTo>
                    <a:pt x="578968" y="451345"/>
                  </a:lnTo>
                  <a:lnTo>
                    <a:pt x="590677" y="451345"/>
                  </a:lnTo>
                  <a:lnTo>
                    <a:pt x="599453" y="448894"/>
                  </a:lnTo>
                  <a:lnTo>
                    <a:pt x="608241" y="446444"/>
                  </a:lnTo>
                  <a:lnTo>
                    <a:pt x="617017" y="441554"/>
                  </a:lnTo>
                  <a:lnTo>
                    <a:pt x="625806" y="436664"/>
                  </a:lnTo>
                  <a:lnTo>
                    <a:pt x="634593" y="431762"/>
                  </a:lnTo>
                  <a:lnTo>
                    <a:pt x="640449" y="426873"/>
                  </a:lnTo>
                  <a:lnTo>
                    <a:pt x="649224" y="419532"/>
                  </a:lnTo>
                  <a:lnTo>
                    <a:pt x="655079" y="412179"/>
                  </a:lnTo>
                  <a:lnTo>
                    <a:pt x="658013" y="404838"/>
                  </a:lnTo>
                  <a:lnTo>
                    <a:pt x="663867" y="397497"/>
                  </a:lnTo>
                  <a:lnTo>
                    <a:pt x="666788" y="387706"/>
                  </a:lnTo>
                  <a:lnTo>
                    <a:pt x="669723" y="380365"/>
                  </a:lnTo>
                  <a:lnTo>
                    <a:pt x="672643" y="370574"/>
                  </a:lnTo>
                  <a:lnTo>
                    <a:pt x="672643" y="360794"/>
                  </a:lnTo>
                  <a:lnTo>
                    <a:pt x="681431" y="360794"/>
                  </a:lnTo>
                  <a:lnTo>
                    <a:pt x="693141" y="355893"/>
                  </a:lnTo>
                  <a:lnTo>
                    <a:pt x="701929" y="353441"/>
                  </a:lnTo>
                  <a:lnTo>
                    <a:pt x="713639" y="348552"/>
                  </a:lnTo>
                  <a:lnTo>
                    <a:pt x="722414" y="343662"/>
                  </a:lnTo>
                  <a:lnTo>
                    <a:pt x="731203" y="338760"/>
                  </a:lnTo>
                  <a:lnTo>
                    <a:pt x="737058" y="331419"/>
                  </a:lnTo>
                  <a:lnTo>
                    <a:pt x="745834" y="324079"/>
                  </a:lnTo>
                  <a:lnTo>
                    <a:pt x="751701" y="316738"/>
                  </a:lnTo>
                  <a:lnTo>
                    <a:pt x="757555" y="309397"/>
                  </a:lnTo>
                  <a:lnTo>
                    <a:pt x="763409" y="302058"/>
                  </a:lnTo>
                  <a:lnTo>
                    <a:pt x="766331" y="292266"/>
                  </a:lnTo>
                  <a:lnTo>
                    <a:pt x="772185" y="284924"/>
                  </a:lnTo>
                  <a:lnTo>
                    <a:pt x="772185" y="275133"/>
                  </a:lnTo>
                  <a:lnTo>
                    <a:pt x="775119" y="265341"/>
                  </a:lnTo>
                  <a:lnTo>
                    <a:pt x="775119" y="255550"/>
                  </a:lnTo>
                  <a:lnTo>
                    <a:pt x="775119" y="245758"/>
                  </a:lnTo>
                  <a:lnTo>
                    <a:pt x="772185" y="235966"/>
                  </a:lnTo>
                  <a:lnTo>
                    <a:pt x="772185" y="228626"/>
                  </a:lnTo>
                  <a:lnTo>
                    <a:pt x="769265" y="218834"/>
                  </a:lnTo>
                  <a:lnTo>
                    <a:pt x="766331" y="211494"/>
                  </a:lnTo>
                  <a:lnTo>
                    <a:pt x="760476" y="204153"/>
                  </a:lnTo>
                  <a:lnTo>
                    <a:pt x="751701" y="189471"/>
                  </a:lnTo>
                  <a:lnTo>
                    <a:pt x="748766" y="189471"/>
                  </a:lnTo>
                  <a:lnTo>
                    <a:pt x="754621" y="179680"/>
                  </a:lnTo>
                  <a:lnTo>
                    <a:pt x="754621" y="172339"/>
                  </a:lnTo>
                  <a:lnTo>
                    <a:pt x="757555" y="164998"/>
                  </a:lnTo>
                  <a:lnTo>
                    <a:pt x="757555" y="155207"/>
                  </a:lnTo>
                  <a:lnTo>
                    <a:pt x="757555" y="140526"/>
                  </a:lnTo>
                  <a:lnTo>
                    <a:pt x="751701" y="128283"/>
                  </a:lnTo>
                  <a:lnTo>
                    <a:pt x="745834" y="116053"/>
                  </a:lnTo>
                  <a:lnTo>
                    <a:pt x="737058" y="103810"/>
                  </a:lnTo>
                  <a:lnTo>
                    <a:pt x="728269" y="94018"/>
                  </a:lnTo>
                  <a:lnTo>
                    <a:pt x="716559" y="84227"/>
                  </a:lnTo>
                  <a:lnTo>
                    <a:pt x="701929" y="76886"/>
                  </a:lnTo>
                  <a:lnTo>
                    <a:pt x="687286" y="71996"/>
                  </a:lnTo>
                  <a:lnTo>
                    <a:pt x="684353" y="59754"/>
                  </a:lnTo>
                  <a:lnTo>
                    <a:pt x="678497" y="47524"/>
                  </a:lnTo>
                  <a:lnTo>
                    <a:pt x="669723" y="37732"/>
                  </a:lnTo>
                  <a:lnTo>
                    <a:pt x="658013" y="27940"/>
                  </a:lnTo>
                  <a:lnTo>
                    <a:pt x="646303" y="20600"/>
                  </a:lnTo>
                  <a:lnTo>
                    <a:pt x="631661" y="13259"/>
                  </a:lnTo>
                  <a:lnTo>
                    <a:pt x="619951" y="10808"/>
                  </a:lnTo>
                  <a:lnTo>
                    <a:pt x="611162" y="10808"/>
                  </a:lnTo>
                  <a:lnTo>
                    <a:pt x="602387" y="8370"/>
                  </a:lnTo>
                  <a:lnTo>
                    <a:pt x="593599" y="10808"/>
                  </a:lnTo>
                  <a:lnTo>
                    <a:pt x="584822" y="10808"/>
                  </a:lnTo>
                  <a:lnTo>
                    <a:pt x="576034" y="13259"/>
                  </a:lnTo>
                  <a:lnTo>
                    <a:pt x="567245" y="15710"/>
                  </a:lnTo>
                  <a:lnTo>
                    <a:pt x="558470" y="20600"/>
                  </a:lnTo>
                  <a:lnTo>
                    <a:pt x="549682" y="25489"/>
                  </a:lnTo>
                  <a:lnTo>
                    <a:pt x="543827" y="30391"/>
                  </a:lnTo>
                  <a:lnTo>
                    <a:pt x="537972" y="37732"/>
                  </a:lnTo>
                  <a:lnTo>
                    <a:pt x="532118" y="30391"/>
                  </a:lnTo>
                  <a:lnTo>
                    <a:pt x="526262" y="25489"/>
                  </a:lnTo>
                  <a:lnTo>
                    <a:pt x="517487" y="20600"/>
                  </a:lnTo>
                  <a:lnTo>
                    <a:pt x="508698" y="15710"/>
                  </a:lnTo>
                  <a:lnTo>
                    <a:pt x="502845" y="13259"/>
                  </a:lnTo>
                  <a:lnTo>
                    <a:pt x="494055" y="10808"/>
                  </a:lnTo>
                  <a:lnTo>
                    <a:pt x="485280" y="10808"/>
                  </a:lnTo>
                  <a:lnTo>
                    <a:pt x="476492" y="8370"/>
                  </a:lnTo>
                  <a:lnTo>
                    <a:pt x="464783" y="10808"/>
                  </a:lnTo>
                  <a:lnTo>
                    <a:pt x="453072" y="13259"/>
                  </a:lnTo>
                  <a:lnTo>
                    <a:pt x="444284" y="15710"/>
                  </a:lnTo>
                  <a:lnTo>
                    <a:pt x="435509" y="20600"/>
                  </a:lnTo>
                  <a:lnTo>
                    <a:pt x="426720" y="25489"/>
                  </a:lnTo>
                  <a:lnTo>
                    <a:pt x="417944" y="32843"/>
                  </a:lnTo>
                  <a:lnTo>
                    <a:pt x="412089" y="40183"/>
                  </a:lnTo>
                  <a:lnTo>
                    <a:pt x="406235" y="47524"/>
                  </a:lnTo>
                  <a:lnTo>
                    <a:pt x="406235" y="49974"/>
                  </a:lnTo>
                  <a:lnTo>
                    <a:pt x="400381" y="42621"/>
                  </a:lnTo>
                  <a:lnTo>
                    <a:pt x="391592" y="37732"/>
                  </a:lnTo>
                  <a:lnTo>
                    <a:pt x="382803" y="35281"/>
                  </a:lnTo>
                  <a:lnTo>
                    <a:pt x="376948" y="30391"/>
                  </a:lnTo>
                  <a:lnTo>
                    <a:pt x="368173" y="27940"/>
                  </a:lnTo>
                  <a:lnTo>
                    <a:pt x="359385" y="25489"/>
                  </a:lnTo>
                  <a:lnTo>
                    <a:pt x="347676" y="25489"/>
                  </a:lnTo>
                  <a:lnTo>
                    <a:pt x="338899" y="25489"/>
                  </a:lnTo>
                  <a:lnTo>
                    <a:pt x="327190" y="25489"/>
                  </a:lnTo>
                  <a:lnTo>
                    <a:pt x="315468" y="27940"/>
                  </a:lnTo>
                  <a:lnTo>
                    <a:pt x="300837" y="30391"/>
                  </a:lnTo>
                  <a:lnTo>
                    <a:pt x="292050" y="37732"/>
                  </a:lnTo>
                  <a:lnTo>
                    <a:pt x="280340" y="42621"/>
                  </a:lnTo>
                  <a:lnTo>
                    <a:pt x="271564" y="49974"/>
                  </a:lnTo>
                  <a:lnTo>
                    <a:pt x="262775" y="59754"/>
                  </a:lnTo>
                  <a:lnTo>
                    <a:pt x="256922" y="69545"/>
                  </a:lnTo>
                  <a:lnTo>
                    <a:pt x="242278" y="64656"/>
                  </a:lnTo>
                  <a:lnTo>
                    <a:pt x="227647" y="59754"/>
                  </a:lnTo>
                  <a:lnTo>
                    <a:pt x="210083" y="57315"/>
                  </a:lnTo>
                  <a:lnTo>
                    <a:pt x="195441" y="54864"/>
                  </a:lnTo>
                  <a:lnTo>
                    <a:pt x="183731" y="54864"/>
                  </a:lnTo>
                  <a:lnTo>
                    <a:pt x="172021" y="57315"/>
                  </a:lnTo>
                  <a:lnTo>
                    <a:pt x="160312" y="59754"/>
                  </a:lnTo>
                  <a:lnTo>
                    <a:pt x="148590" y="64656"/>
                  </a:lnTo>
                  <a:lnTo>
                    <a:pt x="136881" y="69545"/>
                  </a:lnTo>
                  <a:lnTo>
                    <a:pt x="128105" y="74447"/>
                  </a:lnTo>
                  <a:lnTo>
                    <a:pt x="119317" y="79337"/>
                  </a:lnTo>
                  <a:lnTo>
                    <a:pt x="110541" y="86678"/>
                  </a:lnTo>
                  <a:lnTo>
                    <a:pt x="101753" y="94018"/>
                  </a:lnTo>
                  <a:lnTo>
                    <a:pt x="95897" y="103810"/>
                  </a:lnTo>
                  <a:lnTo>
                    <a:pt x="90043" y="111151"/>
                  </a:lnTo>
                  <a:lnTo>
                    <a:pt x="84189" y="120943"/>
                  </a:lnTo>
                  <a:lnTo>
                    <a:pt x="81255" y="130734"/>
                  </a:lnTo>
                  <a:lnTo>
                    <a:pt x="78333" y="140526"/>
                  </a:lnTo>
                  <a:lnTo>
                    <a:pt x="75400" y="152756"/>
                  </a:lnTo>
                  <a:lnTo>
                    <a:pt x="75400" y="162547"/>
                  </a:lnTo>
                  <a:lnTo>
                    <a:pt x="75400" y="177229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35" name="VectorPath 1035"/>
            <p:cNvSpPr/>
            <p:nvPr/>
          </p:nvSpPr>
          <p:spPr>
            <a:xfrm>
              <a:off x="9433408" y="4207015"/>
              <a:ext cx="128816" cy="85661"/>
            </a:xfrm>
            <a:custGeom>
              <a:avLst/>
              <a:gdLst/>
              <a:ahLst/>
              <a:cxnLst/>
              <a:rect l="l" t="t" r="r" b="b"/>
              <a:pathLst>
                <a:path w="128816" h="85661">
                  <a:moveTo>
                    <a:pt x="64414" y="0"/>
                  </a:moveTo>
                  <a:lnTo>
                    <a:pt x="52693" y="0"/>
                  </a:lnTo>
                  <a:lnTo>
                    <a:pt x="40983" y="4902"/>
                  </a:lnTo>
                  <a:lnTo>
                    <a:pt x="29273" y="7340"/>
                  </a:lnTo>
                  <a:lnTo>
                    <a:pt x="20498" y="12243"/>
                  </a:lnTo>
                  <a:lnTo>
                    <a:pt x="11709" y="19583"/>
                  </a:lnTo>
                  <a:lnTo>
                    <a:pt x="5854" y="26924"/>
                  </a:lnTo>
                  <a:lnTo>
                    <a:pt x="2933" y="34264"/>
                  </a:lnTo>
                  <a:lnTo>
                    <a:pt x="0" y="41605"/>
                  </a:lnTo>
                  <a:lnTo>
                    <a:pt x="2933" y="51396"/>
                  </a:lnTo>
                  <a:lnTo>
                    <a:pt x="5854" y="58737"/>
                  </a:lnTo>
                  <a:lnTo>
                    <a:pt x="11709" y="66078"/>
                  </a:lnTo>
                  <a:lnTo>
                    <a:pt x="20498" y="73419"/>
                  </a:lnTo>
                  <a:lnTo>
                    <a:pt x="29273" y="78320"/>
                  </a:lnTo>
                  <a:lnTo>
                    <a:pt x="40983" y="80772"/>
                  </a:lnTo>
                  <a:lnTo>
                    <a:pt x="52693" y="83210"/>
                  </a:lnTo>
                  <a:lnTo>
                    <a:pt x="64414" y="85661"/>
                  </a:lnTo>
                  <a:lnTo>
                    <a:pt x="79045" y="83210"/>
                  </a:lnTo>
                  <a:lnTo>
                    <a:pt x="90755" y="80772"/>
                  </a:lnTo>
                  <a:lnTo>
                    <a:pt x="99542" y="78320"/>
                  </a:lnTo>
                  <a:lnTo>
                    <a:pt x="111251" y="73419"/>
                  </a:lnTo>
                  <a:lnTo>
                    <a:pt x="117106" y="66078"/>
                  </a:lnTo>
                  <a:lnTo>
                    <a:pt x="122961" y="58737"/>
                  </a:lnTo>
                  <a:lnTo>
                    <a:pt x="128816" y="51396"/>
                  </a:lnTo>
                  <a:lnTo>
                    <a:pt x="128816" y="41605"/>
                  </a:lnTo>
                  <a:lnTo>
                    <a:pt x="128816" y="34264"/>
                  </a:lnTo>
                  <a:lnTo>
                    <a:pt x="122961" y="26924"/>
                  </a:lnTo>
                  <a:lnTo>
                    <a:pt x="117106" y="19583"/>
                  </a:lnTo>
                  <a:lnTo>
                    <a:pt x="111251" y="12243"/>
                  </a:lnTo>
                  <a:lnTo>
                    <a:pt x="99542" y="7340"/>
                  </a:lnTo>
                  <a:lnTo>
                    <a:pt x="90755" y="4902"/>
                  </a:lnTo>
                  <a:lnTo>
                    <a:pt x="79045" y="0"/>
                  </a:lnTo>
                  <a:lnTo>
                    <a:pt x="64414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pSp>
        <p:nvGrpSpPr>
          <p:cNvPr id="1036" name="Combination 1036"/>
          <p:cNvGrpSpPr/>
          <p:nvPr/>
        </p:nvGrpSpPr>
        <p:grpSpPr>
          <a:xfrm>
            <a:off x="9389972" y="4724424"/>
            <a:ext cx="145420" cy="374882"/>
            <a:chOff x="9389972" y="4724424"/>
            <a:chExt cx="145420" cy="374882"/>
          </a:xfrm>
        </p:grpSpPr>
        <p:sp>
          <p:nvSpPr>
            <p:cNvPr id="1037" name="VectorPath 1037"/>
            <p:cNvSpPr/>
            <p:nvPr/>
          </p:nvSpPr>
          <p:spPr>
            <a:xfrm>
              <a:off x="9389972" y="4724424"/>
              <a:ext cx="145420" cy="198670"/>
            </a:xfrm>
            <a:custGeom>
              <a:avLst/>
              <a:gdLst/>
              <a:ahLst/>
              <a:cxnLst/>
              <a:rect l="l" t="t" r="r" b="b"/>
              <a:pathLst>
                <a:path w="145420" h="198670">
                  <a:moveTo>
                    <a:pt x="11229" y="11228"/>
                  </a:moveTo>
                  <a:lnTo>
                    <a:pt x="134191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38" name="VectorPath 1038"/>
            <p:cNvSpPr/>
            <p:nvPr/>
          </p:nvSpPr>
          <p:spPr>
            <a:xfrm>
              <a:off x="9389972" y="4900637"/>
              <a:ext cx="145420" cy="198669"/>
            </a:xfrm>
            <a:custGeom>
              <a:avLst/>
              <a:gdLst/>
              <a:ahLst/>
              <a:cxnLst/>
              <a:rect l="l" t="t" r="r" b="b"/>
              <a:pathLst>
                <a:path w="145420" h="198669">
                  <a:moveTo>
                    <a:pt x="134191" y="11228"/>
                  </a:moveTo>
                  <a:lnTo>
                    <a:pt x="11229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39" name="TextBox1039"/>
          <p:cNvSpPr txBox="1"/>
          <p:nvPr/>
        </p:nvSpPr>
        <p:spPr>
          <a:xfrm>
            <a:off x="9477324" y="3877553"/>
            <a:ext cx="407289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5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气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泡</a:t>
            </a:r>
          </a:p>
        </p:txBody>
      </p:sp>
      <p:sp>
        <p:nvSpPr>
          <p:cNvPr id="1040" name="VectorPath 1040"/>
          <p:cNvSpPr/>
          <p:nvPr/>
        </p:nvSpPr>
        <p:spPr>
          <a:xfrm>
            <a:off x="9422928" y="4198950"/>
            <a:ext cx="150630" cy="103271"/>
          </a:xfrm>
          <a:custGeom>
            <a:avLst/>
            <a:gdLst/>
            <a:ahLst/>
            <a:cxnLst/>
            <a:rect l="l" t="t" r="r" b="b"/>
            <a:pathLst>
              <a:path w="150630" h="103271">
                <a:moveTo>
                  <a:pt x="74895" y="8065"/>
                </a:moveTo>
                <a:lnTo>
                  <a:pt x="63174" y="8065"/>
                </a:lnTo>
                <a:lnTo>
                  <a:pt x="51464" y="12967"/>
                </a:lnTo>
                <a:lnTo>
                  <a:pt x="39754" y="15405"/>
                </a:lnTo>
                <a:lnTo>
                  <a:pt x="30979" y="20307"/>
                </a:lnTo>
                <a:lnTo>
                  <a:pt x="22190" y="27648"/>
                </a:lnTo>
                <a:lnTo>
                  <a:pt x="16335" y="34988"/>
                </a:lnTo>
                <a:lnTo>
                  <a:pt x="13414" y="42329"/>
                </a:lnTo>
                <a:lnTo>
                  <a:pt x="10481" y="49669"/>
                </a:lnTo>
                <a:lnTo>
                  <a:pt x="13414" y="59461"/>
                </a:lnTo>
                <a:lnTo>
                  <a:pt x="16335" y="66802"/>
                </a:lnTo>
                <a:lnTo>
                  <a:pt x="22190" y="74142"/>
                </a:lnTo>
                <a:lnTo>
                  <a:pt x="30979" y="81483"/>
                </a:lnTo>
                <a:lnTo>
                  <a:pt x="39754" y="86385"/>
                </a:lnTo>
                <a:lnTo>
                  <a:pt x="51464" y="88836"/>
                </a:lnTo>
                <a:lnTo>
                  <a:pt x="63174" y="91275"/>
                </a:lnTo>
                <a:lnTo>
                  <a:pt x="74895" y="93726"/>
                </a:lnTo>
                <a:lnTo>
                  <a:pt x="89526" y="91275"/>
                </a:lnTo>
                <a:lnTo>
                  <a:pt x="101236" y="88836"/>
                </a:lnTo>
                <a:lnTo>
                  <a:pt x="110023" y="86385"/>
                </a:lnTo>
                <a:lnTo>
                  <a:pt x="121732" y="81483"/>
                </a:lnTo>
                <a:lnTo>
                  <a:pt x="127587" y="74142"/>
                </a:lnTo>
                <a:lnTo>
                  <a:pt x="133442" y="66802"/>
                </a:lnTo>
                <a:lnTo>
                  <a:pt x="139297" y="59461"/>
                </a:lnTo>
                <a:lnTo>
                  <a:pt x="139297" y="49669"/>
                </a:lnTo>
                <a:lnTo>
                  <a:pt x="139297" y="42329"/>
                </a:lnTo>
                <a:lnTo>
                  <a:pt x="133442" y="34988"/>
                </a:lnTo>
                <a:lnTo>
                  <a:pt x="127587" y="27648"/>
                </a:lnTo>
                <a:lnTo>
                  <a:pt x="121732" y="20307"/>
                </a:lnTo>
                <a:lnTo>
                  <a:pt x="110023" y="15405"/>
                </a:lnTo>
                <a:lnTo>
                  <a:pt x="101236" y="12967"/>
                </a:lnTo>
                <a:lnTo>
                  <a:pt x="89526" y="8065"/>
                </a:lnTo>
                <a:lnTo>
                  <a:pt x="7489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041" name="TextBox1041"/>
          <p:cNvSpPr txBox="1"/>
          <p:nvPr/>
        </p:nvSpPr>
        <p:spPr>
          <a:xfrm rot="5400000">
            <a:off x="9430892" y="4781923"/>
            <a:ext cx="377029" cy="22085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ALU</a:t>
            </a:r>
          </a:p>
        </p:txBody>
      </p:sp>
      <p:grpSp>
        <p:nvGrpSpPr>
          <p:cNvPr id="1042" name="Combination 1042"/>
          <p:cNvGrpSpPr/>
          <p:nvPr/>
        </p:nvGrpSpPr>
        <p:grpSpPr>
          <a:xfrm>
            <a:off x="9375572" y="3760019"/>
            <a:ext cx="727039" cy="614998"/>
            <a:chOff x="9375572" y="3760019"/>
            <a:chExt cx="727039" cy="614998"/>
          </a:xfrm>
        </p:grpSpPr>
        <p:sp>
          <p:nvSpPr>
            <p:cNvPr id="1043" name="VectorPath 1043"/>
            <p:cNvSpPr/>
            <p:nvPr/>
          </p:nvSpPr>
          <p:spPr>
            <a:xfrm>
              <a:off x="9378524" y="4029625"/>
              <a:ext cx="62949" cy="30694"/>
            </a:xfrm>
            <a:custGeom>
              <a:avLst/>
              <a:gdLst/>
              <a:ahLst/>
              <a:cxnLst/>
              <a:rect l="l" t="t" r="r" b="b"/>
              <a:pathLst>
                <a:path w="62949" h="30694">
                  <a:moveTo>
                    <a:pt x="10968" y="10968"/>
                  </a:moveTo>
                  <a:lnTo>
                    <a:pt x="19756" y="15858"/>
                  </a:lnTo>
                  <a:lnTo>
                    <a:pt x="28532" y="18309"/>
                  </a:lnTo>
                  <a:lnTo>
                    <a:pt x="37320" y="20760"/>
                  </a:lnTo>
                  <a:lnTo>
                    <a:pt x="49030" y="20760"/>
                  </a:lnTo>
                  <a:lnTo>
                    <a:pt x="54884" y="20760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44" name="VectorPath 1044"/>
            <p:cNvSpPr/>
            <p:nvPr/>
          </p:nvSpPr>
          <p:spPr>
            <a:xfrm>
              <a:off x="9443976" y="4141182"/>
              <a:ext cx="39960" cy="24365"/>
            </a:xfrm>
            <a:custGeom>
              <a:avLst/>
              <a:gdLst/>
              <a:ahLst/>
              <a:cxnLst/>
              <a:rect l="l" t="t" r="r" b="b"/>
              <a:pathLst>
                <a:path w="39960" h="24365">
                  <a:moveTo>
                    <a:pt x="9930" y="14436"/>
                  </a:moveTo>
                  <a:lnTo>
                    <a:pt x="18705" y="11997"/>
                  </a:lnTo>
                  <a:lnTo>
                    <a:pt x="30414" y="954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45" name="VectorPath 1045"/>
            <p:cNvSpPr/>
            <p:nvPr/>
          </p:nvSpPr>
          <p:spPr>
            <a:xfrm>
              <a:off x="9622460" y="4170058"/>
              <a:ext cx="32996" cy="43322"/>
            </a:xfrm>
            <a:custGeom>
              <a:avLst/>
              <a:gdLst/>
              <a:ahLst/>
              <a:cxnLst/>
              <a:rect l="l" t="t" r="r" b="b"/>
              <a:pathLst>
                <a:path w="32996" h="43322">
                  <a:moveTo>
                    <a:pt x="10033" y="10033"/>
                  </a:moveTo>
                  <a:lnTo>
                    <a:pt x="12954" y="19825"/>
                  </a:lnTo>
                  <a:lnTo>
                    <a:pt x="21742" y="3206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46" name="VectorPath 1046"/>
            <p:cNvSpPr/>
            <p:nvPr/>
          </p:nvSpPr>
          <p:spPr>
            <a:xfrm>
              <a:off x="9848196" y="4140694"/>
              <a:ext cx="25610" cy="41778"/>
            </a:xfrm>
            <a:custGeom>
              <a:avLst/>
              <a:gdLst/>
              <a:ahLst/>
              <a:cxnLst/>
              <a:rect l="l" t="t" r="r" b="b"/>
              <a:pathLst>
                <a:path w="25610" h="41778">
                  <a:moveTo>
                    <a:pt x="9723" y="32055"/>
                  </a:moveTo>
                  <a:lnTo>
                    <a:pt x="12656" y="19826"/>
                  </a:lnTo>
                  <a:lnTo>
                    <a:pt x="15577" y="100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47" name="VectorPath 1047"/>
            <p:cNvSpPr/>
            <p:nvPr/>
          </p:nvSpPr>
          <p:spPr>
            <a:xfrm>
              <a:off x="9946342" y="4000101"/>
              <a:ext cx="79381" cy="104056"/>
            </a:xfrm>
            <a:custGeom>
              <a:avLst/>
              <a:gdLst/>
              <a:ahLst/>
              <a:cxnLst/>
              <a:rect l="l" t="t" r="r" b="b"/>
              <a:pathLst>
                <a:path w="79381" h="104056">
                  <a:moveTo>
                    <a:pt x="69666" y="94341"/>
                  </a:moveTo>
                  <a:lnTo>
                    <a:pt x="66746" y="82098"/>
                  </a:lnTo>
                  <a:lnTo>
                    <a:pt x="63811" y="69869"/>
                  </a:lnTo>
                  <a:lnTo>
                    <a:pt x="60890" y="57626"/>
                  </a:lnTo>
                  <a:lnTo>
                    <a:pt x="52101" y="45383"/>
                  </a:lnTo>
                  <a:lnTo>
                    <a:pt x="46247" y="35604"/>
                  </a:lnTo>
                  <a:lnTo>
                    <a:pt x="34537" y="25812"/>
                  </a:lnTo>
                  <a:lnTo>
                    <a:pt x="22829" y="18471"/>
                  </a:lnTo>
                  <a:lnTo>
                    <a:pt x="11119" y="1111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48" name="VectorPath 1048"/>
            <p:cNvSpPr/>
            <p:nvPr/>
          </p:nvSpPr>
          <p:spPr>
            <a:xfrm>
              <a:off x="10057380" y="3912638"/>
              <a:ext cx="45231" cy="53628"/>
            </a:xfrm>
            <a:custGeom>
              <a:avLst/>
              <a:gdLst/>
              <a:ahLst/>
              <a:cxnLst/>
              <a:rect l="l" t="t" r="r" b="b"/>
              <a:pathLst>
                <a:path w="45231" h="53628">
                  <a:moveTo>
                    <a:pt x="11333" y="42295"/>
                  </a:moveTo>
                  <a:lnTo>
                    <a:pt x="17188" y="34954"/>
                  </a:lnTo>
                  <a:lnTo>
                    <a:pt x="25964" y="27613"/>
                  </a:lnTo>
                  <a:lnTo>
                    <a:pt x="31819" y="17821"/>
                  </a:lnTo>
                  <a:lnTo>
                    <a:pt x="34751" y="1048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49" name="VectorPath 1049"/>
            <p:cNvSpPr/>
            <p:nvPr/>
          </p:nvSpPr>
          <p:spPr>
            <a:xfrm>
              <a:off x="9855646" y="3760019"/>
              <a:ext cx="37050" cy="39553"/>
            </a:xfrm>
            <a:custGeom>
              <a:avLst/>
              <a:gdLst/>
              <a:ahLst/>
              <a:cxnLst/>
              <a:rect l="l" t="t" r="r" b="b"/>
              <a:pathLst>
                <a:path w="37050" h="39553">
                  <a:moveTo>
                    <a:pt x="25690" y="11360"/>
                  </a:moveTo>
                  <a:lnTo>
                    <a:pt x="16914" y="18701"/>
                  </a:lnTo>
                  <a:lnTo>
                    <a:pt x="11060" y="28492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50" name="VectorPath 1050"/>
            <p:cNvSpPr/>
            <p:nvPr/>
          </p:nvSpPr>
          <p:spPr>
            <a:xfrm>
              <a:off x="9733712" y="3770690"/>
              <a:ext cx="26369" cy="37647"/>
            </a:xfrm>
            <a:custGeom>
              <a:avLst/>
              <a:gdLst/>
              <a:ahLst/>
              <a:cxnLst/>
              <a:rect l="l" t="t" r="r" b="b"/>
              <a:pathLst>
                <a:path w="26369" h="37647">
                  <a:moveTo>
                    <a:pt x="15887" y="10481"/>
                  </a:moveTo>
                  <a:lnTo>
                    <a:pt x="12954" y="17821"/>
                  </a:lnTo>
                  <a:lnTo>
                    <a:pt x="10033" y="2761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51" name="VectorPath 1051"/>
            <p:cNvSpPr/>
            <p:nvPr/>
          </p:nvSpPr>
          <p:spPr>
            <a:xfrm>
              <a:off x="9589170" y="3792077"/>
              <a:ext cx="45896" cy="39608"/>
            </a:xfrm>
            <a:custGeom>
              <a:avLst/>
              <a:gdLst/>
              <a:ahLst/>
              <a:cxnLst/>
              <a:rect l="l" t="t" r="r" b="b"/>
              <a:pathLst>
                <a:path w="45896" h="39608">
                  <a:moveTo>
                    <a:pt x="34536" y="28249"/>
                  </a:moveTo>
                  <a:lnTo>
                    <a:pt x="22826" y="18457"/>
                  </a:lnTo>
                  <a:lnTo>
                    <a:pt x="11117" y="1111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52" name="VectorPath 1052"/>
            <p:cNvSpPr/>
            <p:nvPr/>
          </p:nvSpPr>
          <p:spPr>
            <a:xfrm>
              <a:off x="9408726" y="3900836"/>
              <a:ext cx="26368" cy="37647"/>
            </a:xfrm>
            <a:custGeom>
              <a:avLst/>
              <a:gdLst/>
              <a:ahLst/>
              <a:cxnLst/>
              <a:rect l="l" t="t" r="r" b="b"/>
              <a:pathLst>
                <a:path w="26368" h="37647">
                  <a:moveTo>
                    <a:pt x="10039" y="10040"/>
                  </a:moveTo>
                  <a:lnTo>
                    <a:pt x="12972" y="19832"/>
                  </a:lnTo>
                  <a:lnTo>
                    <a:pt x="15894" y="27172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53" name="VectorPath 1053"/>
            <p:cNvSpPr/>
            <p:nvPr/>
          </p:nvSpPr>
          <p:spPr>
            <a:xfrm>
              <a:off x="9398280" y="4282885"/>
              <a:ext cx="84899" cy="56286"/>
            </a:xfrm>
            <a:custGeom>
              <a:avLst/>
              <a:gdLst/>
              <a:ahLst/>
              <a:cxnLst/>
              <a:rect l="l" t="t" r="r" b="b"/>
              <a:pathLst>
                <a:path w="84899" h="56286">
                  <a:moveTo>
                    <a:pt x="40982" y="0"/>
                  </a:moveTo>
                  <a:lnTo>
                    <a:pt x="32194" y="2451"/>
                  </a:lnTo>
                  <a:lnTo>
                    <a:pt x="26339" y="2451"/>
                  </a:lnTo>
                  <a:lnTo>
                    <a:pt x="17564" y="4902"/>
                  </a:lnTo>
                  <a:lnTo>
                    <a:pt x="11709" y="9792"/>
                  </a:lnTo>
                  <a:lnTo>
                    <a:pt x="5855" y="12243"/>
                  </a:lnTo>
                  <a:lnTo>
                    <a:pt x="2921" y="17132"/>
                  </a:lnTo>
                  <a:lnTo>
                    <a:pt x="0" y="22034"/>
                  </a:lnTo>
                  <a:lnTo>
                    <a:pt x="0" y="29375"/>
                  </a:lnTo>
                  <a:lnTo>
                    <a:pt x="0" y="34264"/>
                  </a:lnTo>
                  <a:lnTo>
                    <a:pt x="2921" y="39167"/>
                  </a:lnTo>
                  <a:lnTo>
                    <a:pt x="5855" y="44056"/>
                  </a:lnTo>
                  <a:lnTo>
                    <a:pt x="11709" y="48945"/>
                  </a:lnTo>
                  <a:lnTo>
                    <a:pt x="17564" y="51397"/>
                  </a:lnTo>
                  <a:lnTo>
                    <a:pt x="26339" y="53848"/>
                  </a:lnTo>
                  <a:lnTo>
                    <a:pt x="32194" y="56286"/>
                  </a:lnTo>
                  <a:lnTo>
                    <a:pt x="40982" y="56286"/>
                  </a:lnTo>
                  <a:lnTo>
                    <a:pt x="49771" y="56286"/>
                  </a:lnTo>
                  <a:lnTo>
                    <a:pt x="58547" y="53848"/>
                  </a:lnTo>
                  <a:lnTo>
                    <a:pt x="67335" y="51397"/>
                  </a:lnTo>
                  <a:lnTo>
                    <a:pt x="73190" y="48945"/>
                  </a:lnTo>
                  <a:lnTo>
                    <a:pt x="79044" y="44056"/>
                  </a:lnTo>
                  <a:lnTo>
                    <a:pt x="81966" y="39167"/>
                  </a:lnTo>
                  <a:lnTo>
                    <a:pt x="84899" y="34264"/>
                  </a:lnTo>
                  <a:lnTo>
                    <a:pt x="84899" y="29375"/>
                  </a:lnTo>
                  <a:lnTo>
                    <a:pt x="84899" y="22034"/>
                  </a:lnTo>
                  <a:lnTo>
                    <a:pt x="81966" y="17132"/>
                  </a:lnTo>
                  <a:lnTo>
                    <a:pt x="79044" y="12243"/>
                  </a:lnTo>
                  <a:lnTo>
                    <a:pt x="73190" y="9792"/>
                  </a:lnTo>
                  <a:lnTo>
                    <a:pt x="67335" y="4902"/>
                  </a:lnTo>
                  <a:lnTo>
                    <a:pt x="58547" y="2451"/>
                  </a:lnTo>
                  <a:lnTo>
                    <a:pt x="49771" y="2451"/>
                  </a:lnTo>
                  <a:lnTo>
                    <a:pt x="4098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054" name="VectorPath 1054"/>
            <p:cNvSpPr/>
            <p:nvPr/>
          </p:nvSpPr>
          <p:spPr>
            <a:xfrm>
              <a:off x="9387224" y="4272951"/>
              <a:ext cx="107017" cy="74285"/>
            </a:xfrm>
            <a:custGeom>
              <a:avLst/>
              <a:gdLst/>
              <a:ahLst/>
              <a:cxnLst/>
              <a:rect l="l" t="t" r="r" b="b"/>
              <a:pathLst>
                <a:path w="107017" h="74285">
                  <a:moveTo>
                    <a:pt x="52038" y="9934"/>
                  </a:moveTo>
                  <a:lnTo>
                    <a:pt x="43250" y="12385"/>
                  </a:lnTo>
                  <a:lnTo>
                    <a:pt x="37395" y="12385"/>
                  </a:lnTo>
                  <a:lnTo>
                    <a:pt x="28620" y="14836"/>
                  </a:lnTo>
                  <a:lnTo>
                    <a:pt x="22765" y="19726"/>
                  </a:lnTo>
                  <a:lnTo>
                    <a:pt x="16911" y="22177"/>
                  </a:lnTo>
                  <a:lnTo>
                    <a:pt x="13977" y="27066"/>
                  </a:lnTo>
                  <a:lnTo>
                    <a:pt x="11056" y="31969"/>
                  </a:lnTo>
                  <a:lnTo>
                    <a:pt x="11056" y="39309"/>
                  </a:lnTo>
                  <a:lnTo>
                    <a:pt x="11056" y="44198"/>
                  </a:lnTo>
                  <a:lnTo>
                    <a:pt x="13977" y="49101"/>
                  </a:lnTo>
                  <a:lnTo>
                    <a:pt x="16911" y="53991"/>
                  </a:lnTo>
                  <a:lnTo>
                    <a:pt x="22765" y="58880"/>
                  </a:lnTo>
                  <a:lnTo>
                    <a:pt x="28620" y="61331"/>
                  </a:lnTo>
                  <a:lnTo>
                    <a:pt x="37395" y="63782"/>
                  </a:lnTo>
                  <a:lnTo>
                    <a:pt x="43250" y="66220"/>
                  </a:lnTo>
                  <a:lnTo>
                    <a:pt x="52038" y="66220"/>
                  </a:lnTo>
                  <a:lnTo>
                    <a:pt x="60827" y="66220"/>
                  </a:lnTo>
                  <a:lnTo>
                    <a:pt x="69603" y="63782"/>
                  </a:lnTo>
                  <a:lnTo>
                    <a:pt x="78391" y="61331"/>
                  </a:lnTo>
                  <a:lnTo>
                    <a:pt x="84246" y="58880"/>
                  </a:lnTo>
                  <a:lnTo>
                    <a:pt x="90100" y="53991"/>
                  </a:lnTo>
                  <a:lnTo>
                    <a:pt x="93021" y="49101"/>
                  </a:lnTo>
                  <a:lnTo>
                    <a:pt x="95955" y="44198"/>
                  </a:lnTo>
                  <a:lnTo>
                    <a:pt x="95955" y="39309"/>
                  </a:lnTo>
                  <a:lnTo>
                    <a:pt x="95955" y="31969"/>
                  </a:lnTo>
                  <a:lnTo>
                    <a:pt x="93021" y="27066"/>
                  </a:lnTo>
                  <a:lnTo>
                    <a:pt x="90100" y="22177"/>
                  </a:lnTo>
                  <a:lnTo>
                    <a:pt x="84246" y="19726"/>
                  </a:lnTo>
                  <a:lnTo>
                    <a:pt x="78391" y="14836"/>
                  </a:lnTo>
                  <a:lnTo>
                    <a:pt x="69603" y="12385"/>
                  </a:lnTo>
                  <a:lnTo>
                    <a:pt x="60827" y="12385"/>
                  </a:lnTo>
                  <a:lnTo>
                    <a:pt x="52038" y="993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55" name="VectorPath 1055"/>
            <p:cNvSpPr/>
            <p:nvPr/>
          </p:nvSpPr>
          <p:spPr>
            <a:xfrm>
              <a:off x="9383636" y="4336733"/>
              <a:ext cx="43917" cy="26924"/>
            </a:xfrm>
            <a:custGeom>
              <a:avLst/>
              <a:gdLst/>
              <a:ahLst/>
              <a:cxnLst/>
              <a:rect l="l" t="t" r="r" b="b"/>
              <a:pathLst>
                <a:path w="43917" h="26924">
                  <a:moveTo>
                    <a:pt x="20499" y="0"/>
                  </a:moveTo>
                  <a:lnTo>
                    <a:pt x="11710" y="0"/>
                  </a:lnTo>
                  <a:lnTo>
                    <a:pt x="5855" y="2438"/>
                  </a:lnTo>
                  <a:lnTo>
                    <a:pt x="2934" y="7340"/>
                  </a:lnTo>
                  <a:lnTo>
                    <a:pt x="0" y="9792"/>
                  </a:lnTo>
                  <a:lnTo>
                    <a:pt x="0" y="12230"/>
                  </a:lnTo>
                  <a:lnTo>
                    <a:pt x="0" y="14681"/>
                  </a:lnTo>
                  <a:lnTo>
                    <a:pt x="2934" y="19571"/>
                  </a:lnTo>
                  <a:lnTo>
                    <a:pt x="5855" y="22022"/>
                  </a:lnTo>
                  <a:lnTo>
                    <a:pt x="11710" y="26924"/>
                  </a:lnTo>
                  <a:lnTo>
                    <a:pt x="20499" y="26924"/>
                  </a:lnTo>
                  <a:lnTo>
                    <a:pt x="29274" y="26924"/>
                  </a:lnTo>
                  <a:lnTo>
                    <a:pt x="38062" y="22022"/>
                  </a:lnTo>
                  <a:lnTo>
                    <a:pt x="40984" y="19571"/>
                  </a:lnTo>
                  <a:lnTo>
                    <a:pt x="40984" y="14681"/>
                  </a:lnTo>
                  <a:lnTo>
                    <a:pt x="43917" y="12230"/>
                  </a:lnTo>
                  <a:lnTo>
                    <a:pt x="40984" y="9792"/>
                  </a:lnTo>
                  <a:lnTo>
                    <a:pt x="40984" y="7340"/>
                  </a:lnTo>
                  <a:lnTo>
                    <a:pt x="38062" y="2438"/>
                  </a:lnTo>
                  <a:lnTo>
                    <a:pt x="29274" y="0"/>
                  </a:lnTo>
                  <a:lnTo>
                    <a:pt x="20499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056" name="VectorPath 1056"/>
            <p:cNvSpPr/>
            <p:nvPr/>
          </p:nvSpPr>
          <p:spPr>
            <a:xfrm>
              <a:off x="9375572" y="4328668"/>
              <a:ext cx="63342" cy="46349"/>
            </a:xfrm>
            <a:custGeom>
              <a:avLst/>
              <a:gdLst/>
              <a:ahLst/>
              <a:cxnLst/>
              <a:rect l="l" t="t" r="r" b="b"/>
              <a:pathLst>
                <a:path w="63342" h="46349">
                  <a:moveTo>
                    <a:pt x="28563" y="8065"/>
                  </a:moveTo>
                  <a:lnTo>
                    <a:pt x="19775" y="8065"/>
                  </a:lnTo>
                  <a:lnTo>
                    <a:pt x="13920" y="10503"/>
                  </a:lnTo>
                  <a:lnTo>
                    <a:pt x="10999" y="15405"/>
                  </a:lnTo>
                  <a:lnTo>
                    <a:pt x="8065" y="17857"/>
                  </a:lnTo>
                  <a:lnTo>
                    <a:pt x="8065" y="20294"/>
                  </a:lnTo>
                  <a:lnTo>
                    <a:pt x="8065" y="22746"/>
                  </a:lnTo>
                  <a:lnTo>
                    <a:pt x="10999" y="27636"/>
                  </a:lnTo>
                  <a:lnTo>
                    <a:pt x="13920" y="30087"/>
                  </a:lnTo>
                  <a:lnTo>
                    <a:pt x="19775" y="34989"/>
                  </a:lnTo>
                  <a:lnTo>
                    <a:pt x="28563" y="34989"/>
                  </a:lnTo>
                  <a:lnTo>
                    <a:pt x="37339" y="34989"/>
                  </a:lnTo>
                  <a:lnTo>
                    <a:pt x="46127" y="30087"/>
                  </a:lnTo>
                  <a:lnTo>
                    <a:pt x="49048" y="27636"/>
                  </a:lnTo>
                  <a:lnTo>
                    <a:pt x="49048" y="22746"/>
                  </a:lnTo>
                  <a:lnTo>
                    <a:pt x="51982" y="20294"/>
                  </a:lnTo>
                  <a:lnTo>
                    <a:pt x="49048" y="17857"/>
                  </a:lnTo>
                  <a:lnTo>
                    <a:pt x="49048" y="15405"/>
                  </a:lnTo>
                  <a:lnTo>
                    <a:pt x="46127" y="10503"/>
                  </a:lnTo>
                  <a:lnTo>
                    <a:pt x="37339" y="8065"/>
                  </a:lnTo>
                  <a:lnTo>
                    <a:pt x="28563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057" name="31430B50-CDA7-4D82-5980-4530441A1EDE"/>
          <p:cNvPicPr>
            <a:picLocks noChangeAspect="1"/>
          </p:cNvPicPr>
          <p:nvPr/>
        </p:nvPicPr>
        <p:blipFill>
          <a:blip r:embed="rId4" cstate="print">
            <a:extLst>
              <a:ext uri="{E9A2CD71-C344-437E-58BA-BC05004FF57C}"/>
            </a:extLst>
          </a:blip>
          <a:srcRect/>
          <a:stretch>
            <a:fillRect/>
          </a:stretch>
        </p:blipFill>
        <p:spPr>
          <a:xfrm>
            <a:off x="10168254" y="4500703"/>
            <a:ext cx="257632" cy="822325"/>
          </a:xfrm>
          <a:prstGeom prst="rect">
            <a:avLst/>
          </a:prstGeom>
        </p:spPr>
      </p:pic>
      <p:grpSp>
        <p:nvGrpSpPr>
          <p:cNvPr id="1058" name="Combination 1058"/>
          <p:cNvGrpSpPr/>
          <p:nvPr/>
        </p:nvGrpSpPr>
        <p:grpSpPr>
          <a:xfrm>
            <a:off x="10163112" y="3733501"/>
            <a:ext cx="1397991" cy="1597590"/>
            <a:chOff x="10163112" y="3733501"/>
            <a:chExt cx="1397991" cy="1597590"/>
          </a:xfrm>
        </p:grpSpPr>
        <p:sp>
          <p:nvSpPr>
            <p:cNvPr id="1059" name="VectorPath 1059"/>
            <p:cNvSpPr/>
            <p:nvPr/>
          </p:nvSpPr>
          <p:spPr>
            <a:xfrm>
              <a:off x="10722536" y="3733501"/>
              <a:ext cx="789150" cy="523183"/>
            </a:xfrm>
            <a:custGeom>
              <a:avLst/>
              <a:gdLst/>
              <a:ahLst/>
              <a:cxnLst/>
              <a:rect l="l" t="t" r="r" b="b"/>
              <a:pathLst>
                <a:path w="789150" h="523183">
                  <a:moveTo>
                    <a:pt x="81012" y="177375"/>
                  </a:moveTo>
                  <a:lnTo>
                    <a:pt x="66382" y="179826"/>
                  </a:lnTo>
                  <a:lnTo>
                    <a:pt x="51739" y="184728"/>
                  </a:lnTo>
                  <a:lnTo>
                    <a:pt x="40029" y="192069"/>
                  </a:lnTo>
                  <a:lnTo>
                    <a:pt x="31254" y="199410"/>
                  </a:lnTo>
                  <a:lnTo>
                    <a:pt x="22465" y="209201"/>
                  </a:lnTo>
                  <a:lnTo>
                    <a:pt x="16611" y="221431"/>
                  </a:lnTo>
                  <a:lnTo>
                    <a:pt x="10755" y="233674"/>
                  </a:lnTo>
                  <a:lnTo>
                    <a:pt x="10755" y="245904"/>
                  </a:lnTo>
                  <a:lnTo>
                    <a:pt x="10755" y="255696"/>
                  </a:lnTo>
                  <a:lnTo>
                    <a:pt x="13677" y="265487"/>
                  </a:lnTo>
                  <a:lnTo>
                    <a:pt x="16611" y="272828"/>
                  </a:lnTo>
                  <a:lnTo>
                    <a:pt x="22465" y="282620"/>
                  </a:lnTo>
                  <a:lnTo>
                    <a:pt x="25387" y="289960"/>
                  </a:lnTo>
                  <a:lnTo>
                    <a:pt x="34175" y="294850"/>
                  </a:lnTo>
                  <a:lnTo>
                    <a:pt x="40029" y="302204"/>
                  </a:lnTo>
                  <a:lnTo>
                    <a:pt x="48818" y="307093"/>
                  </a:lnTo>
                  <a:lnTo>
                    <a:pt x="40029" y="316884"/>
                  </a:lnTo>
                  <a:lnTo>
                    <a:pt x="34175" y="329114"/>
                  </a:lnTo>
                  <a:lnTo>
                    <a:pt x="28321" y="341357"/>
                  </a:lnTo>
                  <a:lnTo>
                    <a:pt x="28321" y="353587"/>
                  </a:lnTo>
                  <a:lnTo>
                    <a:pt x="28321" y="360940"/>
                  </a:lnTo>
                  <a:lnTo>
                    <a:pt x="28321" y="368281"/>
                  </a:lnTo>
                  <a:lnTo>
                    <a:pt x="31254" y="373171"/>
                  </a:lnTo>
                  <a:lnTo>
                    <a:pt x="34175" y="380511"/>
                  </a:lnTo>
                  <a:lnTo>
                    <a:pt x="40029" y="392754"/>
                  </a:lnTo>
                  <a:lnTo>
                    <a:pt x="51739" y="402546"/>
                  </a:lnTo>
                  <a:lnTo>
                    <a:pt x="63449" y="409887"/>
                  </a:lnTo>
                  <a:lnTo>
                    <a:pt x="75158" y="417227"/>
                  </a:lnTo>
                  <a:lnTo>
                    <a:pt x="83947" y="419678"/>
                  </a:lnTo>
                  <a:lnTo>
                    <a:pt x="89801" y="422117"/>
                  </a:lnTo>
                  <a:lnTo>
                    <a:pt x="98589" y="422117"/>
                  </a:lnTo>
                  <a:lnTo>
                    <a:pt x="104444" y="422117"/>
                  </a:lnTo>
                  <a:lnTo>
                    <a:pt x="113219" y="422117"/>
                  </a:lnTo>
                  <a:lnTo>
                    <a:pt x="124929" y="436811"/>
                  </a:lnTo>
                  <a:lnTo>
                    <a:pt x="136638" y="449040"/>
                  </a:lnTo>
                  <a:lnTo>
                    <a:pt x="148348" y="458832"/>
                  </a:lnTo>
                  <a:lnTo>
                    <a:pt x="162991" y="468624"/>
                  </a:lnTo>
                  <a:lnTo>
                    <a:pt x="180555" y="475964"/>
                  </a:lnTo>
                  <a:lnTo>
                    <a:pt x="198120" y="480854"/>
                  </a:lnTo>
                  <a:lnTo>
                    <a:pt x="215696" y="483305"/>
                  </a:lnTo>
                  <a:lnTo>
                    <a:pt x="233259" y="485756"/>
                  </a:lnTo>
                  <a:lnTo>
                    <a:pt x="250824" y="483305"/>
                  </a:lnTo>
                  <a:lnTo>
                    <a:pt x="271309" y="480854"/>
                  </a:lnTo>
                  <a:lnTo>
                    <a:pt x="288885" y="475964"/>
                  </a:lnTo>
                  <a:lnTo>
                    <a:pt x="303516" y="466173"/>
                  </a:lnTo>
                  <a:lnTo>
                    <a:pt x="303516" y="468624"/>
                  </a:lnTo>
                  <a:lnTo>
                    <a:pt x="312305" y="478416"/>
                  </a:lnTo>
                  <a:lnTo>
                    <a:pt x="324014" y="488195"/>
                  </a:lnTo>
                  <a:lnTo>
                    <a:pt x="335724" y="495548"/>
                  </a:lnTo>
                  <a:lnTo>
                    <a:pt x="347432" y="502889"/>
                  </a:lnTo>
                  <a:lnTo>
                    <a:pt x="359142" y="507778"/>
                  </a:lnTo>
                  <a:lnTo>
                    <a:pt x="373786" y="512680"/>
                  </a:lnTo>
                  <a:lnTo>
                    <a:pt x="388416" y="515119"/>
                  </a:lnTo>
                  <a:lnTo>
                    <a:pt x="403059" y="515119"/>
                  </a:lnTo>
                  <a:lnTo>
                    <a:pt x="414768" y="515119"/>
                  </a:lnTo>
                  <a:lnTo>
                    <a:pt x="423556" y="512680"/>
                  </a:lnTo>
                  <a:lnTo>
                    <a:pt x="432333" y="512680"/>
                  </a:lnTo>
                  <a:lnTo>
                    <a:pt x="441121" y="510229"/>
                  </a:lnTo>
                  <a:lnTo>
                    <a:pt x="449897" y="505327"/>
                  </a:lnTo>
                  <a:lnTo>
                    <a:pt x="458685" y="502889"/>
                  </a:lnTo>
                  <a:lnTo>
                    <a:pt x="476250" y="493097"/>
                  </a:lnTo>
                  <a:lnTo>
                    <a:pt x="490893" y="483305"/>
                  </a:lnTo>
                  <a:lnTo>
                    <a:pt x="502601" y="468624"/>
                  </a:lnTo>
                  <a:lnTo>
                    <a:pt x="511377" y="453943"/>
                  </a:lnTo>
                  <a:lnTo>
                    <a:pt x="514311" y="446590"/>
                  </a:lnTo>
                  <a:lnTo>
                    <a:pt x="520166" y="439249"/>
                  </a:lnTo>
                  <a:lnTo>
                    <a:pt x="531875" y="444151"/>
                  </a:lnTo>
                  <a:lnTo>
                    <a:pt x="543585" y="449040"/>
                  </a:lnTo>
                  <a:lnTo>
                    <a:pt x="558227" y="451491"/>
                  </a:lnTo>
                  <a:lnTo>
                    <a:pt x="572858" y="453943"/>
                  </a:lnTo>
                  <a:lnTo>
                    <a:pt x="584581" y="451491"/>
                  </a:lnTo>
                  <a:lnTo>
                    <a:pt x="593356" y="451491"/>
                  </a:lnTo>
                  <a:lnTo>
                    <a:pt x="605066" y="449040"/>
                  </a:lnTo>
                  <a:lnTo>
                    <a:pt x="613853" y="446590"/>
                  </a:lnTo>
                  <a:lnTo>
                    <a:pt x="622629" y="441700"/>
                  </a:lnTo>
                  <a:lnTo>
                    <a:pt x="631418" y="436811"/>
                  </a:lnTo>
                  <a:lnTo>
                    <a:pt x="637273" y="431908"/>
                  </a:lnTo>
                  <a:lnTo>
                    <a:pt x="646061" y="427019"/>
                  </a:lnTo>
                  <a:lnTo>
                    <a:pt x="651915" y="419678"/>
                  </a:lnTo>
                  <a:lnTo>
                    <a:pt x="657771" y="412325"/>
                  </a:lnTo>
                  <a:lnTo>
                    <a:pt x="663625" y="404984"/>
                  </a:lnTo>
                  <a:lnTo>
                    <a:pt x="666546" y="397644"/>
                  </a:lnTo>
                  <a:lnTo>
                    <a:pt x="672401" y="387852"/>
                  </a:lnTo>
                  <a:lnTo>
                    <a:pt x="675335" y="380511"/>
                  </a:lnTo>
                  <a:lnTo>
                    <a:pt x="675335" y="370720"/>
                  </a:lnTo>
                  <a:lnTo>
                    <a:pt x="675335" y="360940"/>
                  </a:lnTo>
                  <a:lnTo>
                    <a:pt x="687044" y="360940"/>
                  </a:lnTo>
                  <a:lnTo>
                    <a:pt x="698754" y="356039"/>
                  </a:lnTo>
                  <a:lnTo>
                    <a:pt x="707541" y="353587"/>
                  </a:lnTo>
                  <a:lnTo>
                    <a:pt x="716318" y="348698"/>
                  </a:lnTo>
                  <a:lnTo>
                    <a:pt x="725105" y="343808"/>
                  </a:lnTo>
                  <a:lnTo>
                    <a:pt x="733882" y="338906"/>
                  </a:lnTo>
                  <a:lnTo>
                    <a:pt x="742670" y="331565"/>
                  </a:lnTo>
                  <a:lnTo>
                    <a:pt x="748525" y="324225"/>
                  </a:lnTo>
                  <a:lnTo>
                    <a:pt x="757314" y="316884"/>
                  </a:lnTo>
                  <a:lnTo>
                    <a:pt x="763167" y="309544"/>
                  </a:lnTo>
                  <a:lnTo>
                    <a:pt x="766088" y="302204"/>
                  </a:lnTo>
                  <a:lnTo>
                    <a:pt x="771944" y="292412"/>
                  </a:lnTo>
                  <a:lnTo>
                    <a:pt x="774877" y="285071"/>
                  </a:lnTo>
                  <a:lnTo>
                    <a:pt x="777798" y="275279"/>
                  </a:lnTo>
                  <a:lnTo>
                    <a:pt x="777798" y="265487"/>
                  </a:lnTo>
                  <a:lnTo>
                    <a:pt x="780731" y="255696"/>
                  </a:lnTo>
                  <a:lnTo>
                    <a:pt x="777798" y="245904"/>
                  </a:lnTo>
                  <a:lnTo>
                    <a:pt x="777798" y="236112"/>
                  </a:lnTo>
                  <a:lnTo>
                    <a:pt x="774877" y="228772"/>
                  </a:lnTo>
                  <a:lnTo>
                    <a:pt x="771944" y="218980"/>
                  </a:lnTo>
                  <a:lnTo>
                    <a:pt x="769022" y="211640"/>
                  </a:lnTo>
                  <a:lnTo>
                    <a:pt x="766088" y="204299"/>
                  </a:lnTo>
                  <a:lnTo>
                    <a:pt x="754380" y="189617"/>
                  </a:lnTo>
                  <a:lnTo>
                    <a:pt x="757314" y="179826"/>
                  </a:lnTo>
                  <a:lnTo>
                    <a:pt x="760233" y="172485"/>
                  </a:lnTo>
                  <a:lnTo>
                    <a:pt x="760233" y="165145"/>
                  </a:lnTo>
                  <a:lnTo>
                    <a:pt x="763167" y="155353"/>
                  </a:lnTo>
                  <a:lnTo>
                    <a:pt x="760233" y="140672"/>
                  </a:lnTo>
                  <a:lnTo>
                    <a:pt x="757314" y="128429"/>
                  </a:lnTo>
                  <a:lnTo>
                    <a:pt x="751459" y="116199"/>
                  </a:lnTo>
                  <a:lnTo>
                    <a:pt x="742670" y="103956"/>
                  </a:lnTo>
                  <a:lnTo>
                    <a:pt x="730960" y="94164"/>
                  </a:lnTo>
                  <a:lnTo>
                    <a:pt x="719251" y="84373"/>
                  </a:lnTo>
                  <a:lnTo>
                    <a:pt x="707541" y="77033"/>
                  </a:lnTo>
                  <a:lnTo>
                    <a:pt x="692898" y="72143"/>
                  </a:lnTo>
                  <a:lnTo>
                    <a:pt x="687044" y="59900"/>
                  </a:lnTo>
                  <a:lnTo>
                    <a:pt x="681189" y="47670"/>
                  </a:lnTo>
                  <a:lnTo>
                    <a:pt x="672401" y="37878"/>
                  </a:lnTo>
                  <a:lnTo>
                    <a:pt x="663625" y="28086"/>
                  </a:lnTo>
                  <a:lnTo>
                    <a:pt x="651915" y="20746"/>
                  </a:lnTo>
                  <a:lnTo>
                    <a:pt x="637273" y="13405"/>
                  </a:lnTo>
                  <a:lnTo>
                    <a:pt x="622629" y="10954"/>
                  </a:lnTo>
                  <a:lnTo>
                    <a:pt x="613853" y="10954"/>
                  </a:lnTo>
                  <a:lnTo>
                    <a:pt x="607999" y="8516"/>
                  </a:lnTo>
                  <a:lnTo>
                    <a:pt x="599211" y="10954"/>
                  </a:lnTo>
                  <a:lnTo>
                    <a:pt x="587501" y="10954"/>
                  </a:lnTo>
                  <a:lnTo>
                    <a:pt x="578725" y="13405"/>
                  </a:lnTo>
                  <a:lnTo>
                    <a:pt x="569937" y="15856"/>
                  </a:lnTo>
                  <a:lnTo>
                    <a:pt x="561149" y="20746"/>
                  </a:lnTo>
                  <a:lnTo>
                    <a:pt x="555294" y="25635"/>
                  </a:lnTo>
                  <a:lnTo>
                    <a:pt x="546519" y="30537"/>
                  </a:lnTo>
                  <a:lnTo>
                    <a:pt x="540663" y="37878"/>
                  </a:lnTo>
                  <a:lnTo>
                    <a:pt x="534809" y="30537"/>
                  </a:lnTo>
                  <a:lnTo>
                    <a:pt x="528955" y="25635"/>
                  </a:lnTo>
                  <a:lnTo>
                    <a:pt x="523100" y="20746"/>
                  </a:lnTo>
                  <a:lnTo>
                    <a:pt x="514311" y="15856"/>
                  </a:lnTo>
                  <a:lnTo>
                    <a:pt x="505523" y="13405"/>
                  </a:lnTo>
                  <a:lnTo>
                    <a:pt x="496747" y="10954"/>
                  </a:lnTo>
                  <a:lnTo>
                    <a:pt x="487959" y="10954"/>
                  </a:lnTo>
                  <a:lnTo>
                    <a:pt x="479183" y="8516"/>
                  </a:lnTo>
                  <a:lnTo>
                    <a:pt x="467473" y="10954"/>
                  </a:lnTo>
                  <a:lnTo>
                    <a:pt x="458685" y="13405"/>
                  </a:lnTo>
                  <a:lnTo>
                    <a:pt x="446976" y="15856"/>
                  </a:lnTo>
                  <a:lnTo>
                    <a:pt x="438188" y="20746"/>
                  </a:lnTo>
                  <a:lnTo>
                    <a:pt x="429411" y="25635"/>
                  </a:lnTo>
                  <a:lnTo>
                    <a:pt x="423556" y="32989"/>
                  </a:lnTo>
                  <a:lnTo>
                    <a:pt x="414768" y="40329"/>
                  </a:lnTo>
                  <a:lnTo>
                    <a:pt x="408915" y="47670"/>
                  </a:lnTo>
                  <a:lnTo>
                    <a:pt x="411848" y="50121"/>
                  </a:lnTo>
                  <a:lnTo>
                    <a:pt x="403059" y="42768"/>
                  </a:lnTo>
                  <a:lnTo>
                    <a:pt x="397204" y="37878"/>
                  </a:lnTo>
                  <a:lnTo>
                    <a:pt x="388416" y="35427"/>
                  </a:lnTo>
                  <a:lnTo>
                    <a:pt x="379640" y="30537"/>
                  </a:lnTo>
                  <a:lnTo>
                    <a:pt x="370853" y="28086"/>
                  </a:lnTo>
                  <a:lnTo>
                    <a:pt x="362076" y="25635"/>
                  </a:lnTo>
                  <a:lnTo>
                    <a:pt x="353288" y="25635"/>
                  </a:lnTo>
                  <a:lnTo>
                    <a:pt x="344512" y="25635"/>
                  </a:lnTo>
                  <a:lnTo>
                    <a:pt x="329869" y="25635"/>
                  </a:lnTo>
                  <a:lnTo>
                    <a:pt x="318159" y="28086"/>
                  </a:lnTo>
                  <a:lnTo>
                    <a:pt x="306451" y="30537"/>
                  </a:lnTo>
                  <a:lnTo>
                    <a:pt x="294741" y="37878"/>
                  </a:lnTo>
                  <a:lnTo>
                    <a:pt x="285952" y="42768"/>
                  </a:lnTo>
                  <a:lnTo>
                    <a:pt x="274243" y="50121"/>
                  </a:lnTo>
                  <a:lnTo>
                    <a:pt x="265454" y="59900"/>
                  </a:lnTo>
                  <a:lnTo>
                    <a:pt x="259600" y="69691"/>
                  </a:lnTo>
                  <a:lnTo>
                    <a:pt x="244970" y="64802"/>
                  </a:lnTo>
                  <a:lnTo>
                    <a:pt x="230327" y="59900"/>
                  </a:lnTo>
                  <a:lnTo>
                    <a:pt x="215696" y="57462"/>
                  </a:lnTo>
                  <a:lnTo>
                    <a:pt x="198120" y="55010"/>
                  </a:lnTo>
                  <a:lnTo>
                    <a:pt x="186410" y="55010"/>
                  </a:lnTo>
                  <a:lnTo>
                    <a:pt x="174700" y="57462"/>
                  </a:lnTo>
                  <a:lnTo>
                    <a:pt x="162991" y="59900"/>
                  </a:lnTo>
                  <a:lnTo>
                    <a:pt x="151281" y="64802"/>
                  </a:lnTo>
                  <a:lnTo>
                    <a:pt x="142494" y="69691"/>
                  </a:lnTo>
                  <a:lnTo>
                    <a:pt x="130784" y="74594"/>
                  </a:lnTo>
                  <a:lnTo>
                    <a:pt x="122008" y="79484"/>
                  </a:lnTo>
                  <a:lnTo>
                    <a:pt x="113219" y="86824"/>
                  </a:lnTo>
                  <a:lnTo>
                    <a:pt x="107365" y="94164"/>
                  </a:lnTo>
                  <a:lnTo>
                    <a:pt x="98589" y="103956"/>
                  </a:lnTo>
                  <a:lnTo>
                    <a:pt x="92735" y="111297"/>
                  </a:lnTo>
                  <a:lnTo>
                    <a:pt x="86868" y="121089"/>
                  </a:lnTo>
                  <a:lnTo>
                    <a:pt x="83947" y="130880"/>
                  </a:lnTo>
                  <a:lnTo>
                    <a:pt x="81012" y="140672"/>
                  </a:lnTo>
                  <a:lnTo>
                    <a:pt x="78091" y="152902"/>
                  </a:lnTo>
                  <a:lnTo>
                    <a:pt x="78091" y="162694"/>
                  </a:lnTo>
                  <a:lnTo>
                    <a:pt x="81012" y="17737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0" name="VectorPath 1060"/>
            <p:cNvSpPr/>
            <p:nvPr/>
          </p:nvSpPr>
          <p:spPr>
            <a:xfrm>
              <a:off x="10818190" y="4207015"/>
              <a:ext cx="128816" cy="85661"/>
            </a:xfrm>
            <a:custGeom>
              <a:avLst/>
              <a:gdLst/>
              <a:ahLst/>
              <a:cxnLst/>
              <a:rect l="l" t="t" r="r" b="b"/>
              <a:pathLst>
                <a:path w="128816" h="85661">
                  <a:moveTo>
                    <a:pt x="64415" y="0"/>
                  </a:moveTo>
                  <a:lnTo>
                    <a:pt x="49771" y="0"/>
                  </a:lnTo>
                  <a:lnTo>
                    <a:pt x="38062" y="4902"/>
                  </a:lnTo>
                  <a:lnTo>
                    <a:pt x="26353" y="7340"/>
                  </a:lnTo>
                  <a:lnTo>
                    <a:pt x="17564" y="12243"/>
                  </a:lnTo>
                  <a:lnTo>
                    <a:pt x="8789" y="19583"/>
                  </a:lnTo>
                  <a:lnTo>
                    <a:pt x="2934" y="26924"/>
                  </a:lnTo>
                  <a:lnTo>
                    <a:pt x="0" y="34264"/>
                  </a:lnTo>
                  <a:lnTo>
                    <a:pt x="0" y="41605"/>
                  </a:lnTo>
                  <a:lnTo>
                    <a:pt x="0" y="51396"/>
                  </a:lnTo>
                  <a:lnTo>
                    <a:pt x="2934" y="58737"/>
                  </a:lnTo>
                  <a:lnTo>
                    <a:pt x="8789" y="66078"/>
                  </a:lnTo>
                  <a:lnTo>
                    <a:pt x="17564" y="73419"/>
                  </a:lnTo>
                  <a:lnTo>
                    <a:pt x="26353" y="78320"/>
                  </a:lnTo>
                  <a:lnTo>
                    <a:pt x="38062" y="80772"/>
                  </a:lnTo>
                  <a:lnTo>
                    <a:pt x="49771" y="83210"/>
                  </a:lnTo>
                  <a:lnTo>
                    <a:pt x="64415" y="85661"/>
                  </a:lnTo>
                  <a:lnTo>
                    <a:pt x="76124" y="83210"/>
                  </a:lnTo>
                  <a:lnTo>
                    <a:pt x="87833" y="80772"/>
                  </a:lnTo>
                  <a:lnTo>
                    <a:pt x="99543" y="78320"/>
                  </a:lnTo>
                  <a:lnTo>
                    <a:pt x="108318" y="73419"/>
                  </a:lnTo>
                  <a:lnTo>
                    <a:pt x="117107" y="66078"/>
                  </a:lnTo>
                  <a:lnTo>
                    <a:pt x="122961" y="58737"/>
                  </a:lnTo>
                  <a:lnTo>
                    <a:pt x="125895" y="51396"/>
                  </a:lnTo>
                  <a:lnTo>
                    <a:pt x="128816" y="41605"/>
                  </a:lnTo>
                  <a:lnTo>
                    <a:pt x="125895" y="34264"/>
                  </a:lnTo>
                  <a:lnTo>
                    <a:pt x="122961" y="26924"/>
                  </a:lnTo>
                  <a:lnTo>
                    <a:pt x="117107" y="19583"/>
                  </a:lnTo>
                  <a:lnTo>
                    <a:pt x="108318" y="12243"/>
                  </a:lnTo>
                  <a:lnTo>
                    <a:pt x="99543" y="7340"/>
                  </a:lnTo>
                  <a:lnTo>
                    <a:pt x="87833" y="4902"/>
                  </a:lnTo>
                  <a:lnTo>
                    <a:pt x="76124" y="0"/>
                  </a:lnTo>
                  <a:lnTo>
                    <a:pt x="6441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061" name="VectorPath 1061"/>
            <p:cNvSpPr/>
            <p:nvPr/>
          </p:nvSpPr>
          <p:spPr>
            <a:xfrm>
              <a:off x="10810126" y="4198950"/>
              <a:ext cx="145410" cy="103012"/>
            </a:xfrm>
            <a:custGeom>
              <a:avLst/>
              <a:gdLst/>
              <a:ahLst/>
              <a:cxnLst/>
              <a:rect l="l" t="t" r="r" b="b"/>
              <a:pathLst>
                <a:path w="145410" h="103012">
                  <a:moveTo>
                    <a:pt x="72479" y="8065"/>
                  </a:moveTo>
                  <a:lnTo>
                    <a:pt x="57836" y="8065"/>
                  </a:lnTo>
                  <a:lnTo>
                    <a:pt x="46127" y="12967"/>
                  </a:lnTo>
                  <a:lnTo>
                    <a:pt x="34417" y="15405"/>
                  </a:lnTo>
                  <a:lnTo>
                    <a:pt x="25629" y="20307"/>
                  </a:lnTo>
                  <a:lnTo>
                    <a:pt x="16853" y="27648"/>
                  </a:lnTo>
                  <a:lnTo>
                    <a:pt x="10999" y="34988"/>
                  </a:lnTo>
                  <a:lnTo>
                    <a:pt x="8065" y="42329"/>
                  </a:lnTo>
                  <a:lnTo>
                    <a:pt x="8065" y="49669"/>
                  </a:lnTo>
                  <a:lnTo>
                    <a:pt x="8065" y="59461"/>
                  </a:lnTo>
                  <a:lnTo>
                    <a:pt x="10999" y="66802"/>
                  </a:lnTo>
                  <a:lnTo>
                    <a:pt x="16853" y="74142"/>
                  </a:lnTo>
                  <a:lnTo>
                    <a:pt x="25629" y="81483"/>
                  </a:lnTo>
                  <a:lnTo>
                    <a:pt x="34417" y="86385"/>
                  </a:lnTo>
                  <a:lnTo>
                    <a:pt x="46127" y="88836"/>
                  </a:lnTo>
                  <a:lnTo>
                    <a:pt x="57836" y="91275"/>
                  </a:lnTo>
                  <a:lnTo>
                    <a:pt x="72479" y="93726"/>
                  </a:lnTo>
                  <a:lnTo>
                    <a:pt x="84189" y="91275"/>
                  </a:lnTo>
                  <a:lnTo>
                    <a:pt x="95898" y="88836"/>
                  </a:lnTo>
                  <a:lnTo>
                    <a:pt x="107607" y="86385"/>
                  </a:lnTo>
                  <a:lnTo>
                    <a:pt x="116383" y="81483"/>
                  </a:lnTo>
                  <a:lnTo>
                    <a:pt x="125171" y="74142"/>
                  </a:lnTo>
                  <a:lnTo>
                    <a:pt x="131026" y="66802"/>
                  </a:lnTo>
                  <a:lnTo>
                    <a:pt x="133960" y="59461"/>
                  </a:lnTo>
                  <a:lnTo>
                    <a:pt x="136881" y="49669"/>
                  </a:lnTo>
                  <a:lnTo>
                    <a:pt x="133960" y="42329"/>
                  </a:lnTo>
                  <a:lnTo>
                    <a:pt x="131026" y="34988"/>
                  </a:lnTo>
                  <a:lnTo>
                    <a:pt x="125171" y="27648"/>
                  </a:lnTo>
                  <a:lnTo>
                    <a:pt x="116383" y="20307"/>
                  </a:lnTo>
                  <a:lnTo>
                    <a:pt x="107607" y="15405"/>
                  </a:lnTo>
                  <a:lnTo>
                    <a:pt x="95898" y="12967"/>
                  </a:lnTo>
                  <a:lnTo>
                    <a:pt x="84189" y="8065"/>
                  </a:lnTo>
                  <a:lnTo>
                    <a:pt x="72479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2" name="VectorPath 1062"/>
            <p:cNvSpPr/>
            <p:nvPr/>
          </p:nvSpPr>
          <p:spPr>
            <a:xfrm>
              <a:off x="10760382" y="4029624"/>
              <a:ext cx="65872" cy="28826"/>
            </a:xfrm>
            <a:custGeom>
              <a:avLst/>
              <a:gdLst/>
              <a:ahLst/>
              <a:cxnLst/>
              <a:rect l="l" t="t" r="r" b="b"/>
              <a:pathLst>
                <a:path w="65872" h="28826">
                  <a:moveTo>
                    <a:pt x="10970" y="10970"/>
                  </a:moveTo>
                  <a:lnTo>
                    <a:pt x="19745" y="15860"/>
                  </a:lnTo>
                  <a:lnTo>
                    <a:pt x="31455" y="18311"/>
                  </a:lnTo>
                  <a:lnTo>
                    <a:pt x="40243" y="20762"/>
                  </a:lnTo>
                  <a:lnTo>
                    <a:pt x="51953" y="20762"/>
                  </a:lnTo>
                  <a:lnTo>
                    <a:pt x="57807" y="20762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3" name="VectorPath 1063"/>
            <p:cNvSpPr/>
            <p:nvPr/>
          </p:nvSpPr>
          <p:spPr>
            <a:xfrm>
              <a:off x="10826216" y="4140793"/>
              <a:ext cx="39971" cy="24364"/>
            </a:xfrm>
            <a:custGeom>
              <a:avLst/>
              <a:gdLst/>
              <a:ahLst/>
              <a:cxnLst/>
              <a:rect l="l" t="t" r="r" b="b"/>
              <a:pathLst>
                <a:path w="39971" h="24364">
                  <a:moveTo>
                    <a:pt x="9539" y="14825"/>
                  </a:moveTo>
                  <a:lnTo>
                    <a:pt x="21248" y="12386"/>
                  </a:lnTo>
                  <a:lnTo>
                    <a:pt x="30037" y="993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4" name="VectorPath 1064"/>
            <p:cNvSpPr/>
            <p:nvPr/>
          </p:nvSpPr>
          <p:spPr>
            <a:xfrm>
              <a:off x="11003282" y="4169031"/>
              <a:ext cx="33524" cy="43849"/>
            </a:xfrm>
            <a:custGeom>
              <a:avLst/>
              <a:gdLst/>
              <a:ahLst/>
              <a:cxnLst/>
              <a:rect l="l" t="t" r="r" b="b"/>
              <a:pathLst>
                <a:path w="33524" h="43849">
                  <a:moveTo>
                    <a:pt x="11061" y="11060"/>
                  </a:moveTo>
                  <a:lnTo>
                    <a:pt x="16916" y="20852"/>
                  </a:lnTo>
                  <a:lnTo>
                    <a:pt x="22770" y="3309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5" name="VectorPath 1065"/>
            <p:cNvSpPr/>
            <p:nvPr/>
          </p:nvSpPr>
          <p:spPr>
            <a:xfrm>
              <a:off x="11232978" y="4142664"/>
              <a:ext cx="20722" cy="39810"/>
            </a:xfrm>
            <a:custGeom>
              <a:avLst/>
              <a:gdLst/>
              <a:ahLst/>
              <a:cxnLst/>
              <a:rect l="l" t="t" r="r" b="b"/>
              <a:pathLst>
                <a:path w="20722" h="39810">
                  <a:moveTo>
                    <a:pt x="9723" y="30087"/>
                  </a:moveTo>
                  <a:lnTo>
                    <a:pt x="12657" y="17857"/>
                  </a:lnTo>
                  <a:lnTo>
                    <a:pt x="12657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6" name="VectorPath 1066"/>
            <p:cNvSpPr/>
            <p:nvPr/>
          </p:nvSpPr>
          <p:spPr>
            <a:xfrm>
              <a:off x="11439202" y="3911786"/>
              <a:ext cx="49047" cy="54506"/>
            </a:xfrm>
            <a:custGeom>
              <a:avLst/>
              <a:gdLst/>
              <a:ahLst/>
              <a:cxnLst/>
              <a:rect l="l" t="t" r="r" b="b"/>
              <a:pathLst>
                <a:path w="49047" h="54506">
                  <a:moveTo>
                    <a:pt x="11360" y="43147"/>
                  </a:moveTo>
                  <a:lnTo>
                    <a:pt x="20148" y="35806"/>
                  </a:lnTo>
                  <a:lnTo>
                    <a:pt x="26004" y="28466"/>
                  </a:lnTo>
                  <a:lnTo>
                    <a:pt x="31859" y="18674"/>
                  </a:lnTo>
                  <a:lnTo>
                    <a:pt x="37713" y="113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7" name="VectorPath 1067"/>
            <p:cNvSpPr/>
            <p:nvPr/>
          </p:nvSpPr>
          <p:spPr>
            <a:xfrm>
              <a:off x="11240430" y="3760046"/>
              <a:ext cx="34102" cy="39525"/>
            </a:xfrm>
            <a:custGeom>
              <a:avLst/>
              <a:gdLst/>
              <a:ahLst/>
              <a:cxnLst/>
              <a:rect l="l" t="t" r="r" b="b"/>
              <a:pathLst>
                <a:path w="34102" h="39525">
                  <a:moveTo>
                    <a:pt x="22768" y="11333"/>
                  </a:moveTo>
                  <a:lnTo>
                    <a:pt x="16914" y="18674"/>
                  </a:lnTo>
                  <a:lnTo>
                    <a:pt x="11060" y="284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8" name="VectorPath 1068"/>
            <p:cNvSpPr/>
            <p:nvPr/>
          </p:nvSpPr>
          <p:spPr>
            <a:xfrm>
              <a:off x="11115554" y="3770696"/>
              <a:ext cx="26370" cy="37647"/>
            </a:xfrm>
            <a:custGeom>
              <a:avLst/>
              <a:gdLst/>
              <a:ahLst/>
              <a:cxnLst/>
              <a:rect l="l" t="t" r="r" b="b"/>
              <a:pathLst>
                <a:path w="26370" h="37647">
                  <a:moveTo>
                    <a:pt x="15895" y="10475"/>
                  </a:moveTo>
                  <a:lnTo>
                    <a:pt x="12974" y="17816"/>
                  </a:lnTo>
                  <a:lnTo>
                    <a:pt x="10040" y="2760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69" name="VectorPath 1069"/>
            <p:cNvSpPr/>
            <p:nvPr/>
          </p:nvSpPr>
          <p:spPr>
            <a:xfrm>
              <a:off x="10971018" y="3792077"/>
              <a:ext cx="45907" cy="39608"/>
            </a:xfrm>
            <a:custGeom>
              <a:avLst/>
              <a:gdLst/>
              <a:ahLst/>
              <a:cxnLst/>
              <a:rect l="l" t="t" r="r" b="b"/>
              <a:pathLst>
                <a:path w="45907" h="39608">
                  <a:moveTo>
                    <a:pt x="34548" y="28249"/>
                  </a:moveTo>
                  <a:lnTo>
                    <a:pt x="22826" y="18457"/>
                  </a:lnTo>
                  <a:lnTo>
                    <a:pt x="11117" y="1111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0" name="VectorPath 1070"/>
            <p:cNvSpPr/>
            <p:nvPr/>
          </p:nvSpPr>
          <p:spPr>
            <a:xfrm>
              <a:off x="10780128" y="4282885"/>
              <a:ext cx="87833" cy="56286"/>
            </a:xfrm>
            <a:custGeom>
              <a:avLst/>
              <a:gdLst/>
              <a:ahLst/>
              <a:cxnLst/>
              <a:rect l="l" t="t" r="r" b="b"/>
              <a:pathLst>
                <a:path w="87833" h="56286">
                  <a:moveTo>
                    <a:pt x="43917" y="0"/>
                  </a:moveTo>
                  <a:lnTo>
                    <a:pt x="35141" y="2451"/>
                  </a:lnTo>
                  <a:lnTo>
                    <a:pt x="26353" y="2451"/>
                  </a:lnTo>
                  <a:lnTo>
                    <a:pt x="20498" y="4902"/>
                  </a:lnTo>
                  <a:lnTo>
                    <a:pt x="14644" y="9792"/>
                  </a:lnTo>
                  <a:lnTo>
                    <a:pt x="8789" y="12243"/>
                  </a:lnTo>
                  <a:lnTo>
                    <a:pt x="5855" y="17132"/>
                  </a:lnTo>
                  <a:lnTo>
                    <a:pt x="2934" y="22034"/>
                  </a:lnTo>
                  <a:lnTo>
                    <a:pt x="0" y="29375"/>
                  </a:lnTo>
                  <a:lnTo>
                    <a:pt x="2934" y="34264"/>
                  </a:lnTo>
                  <a:lnTo>
                    <a:pt x="5855" y="39167"/>
                  </a:lnTo>
                  <a:lnTo>
                    <a:pt x="8789" y="44056"/>
                  </a:lnTo>
                  <a:lnTo>
                    <a:pt x="14644" y="48945"/>
                  </a:lnTo>
                  <a:lnTo>
                    <a:pt x="20498" y="51397"/>
                  </a:lnTo>
                  <a:lnTo>
                    <a:pt x="26353" y="53848"/>
                  </a:lnTo>
                  <a:lnTo>
                    <a:pt x="35141" y="56286"/>
                  </a:lnTo>
                  <a:lnTo>
                    <a:pt x="43917" y="56286"/>
                  </a:lnTo>
                  <a:lnTo>
                    <a:pt x="52705" y="56286"/>
                  </a:lnTo>
                  <a:lnTo>
                    <a:pt x="61481" y="53848"/>
                  </a:lnTo>
                  <a:lnTo>
                    <a:pt x="67335" y="51397"/>
                  </a:lnTo>
                  <a:lnTo>
                    <a:pt x="73191" y="48945"/>
                  </a:lnTo>
                  <a:lnTo>
                    <a:pt x="79045" y="44056"/>
                  </a:lnTo>
                  <a:lnTo>
                    <a:pt x="81979" y="39167"/>
                  </a:lnTo>
                  <a:lnTo>
                    <a:pt x="84900" y="34264"/>
                  </a:lnTo>
                  <a:lnTo>
                    <a:pt x="87833" y="29375"/>
                  </a:lnTo>
                  <a:lnTo>
                    <a:pt x="84900" y="22034"/>
                  </a:lnTo>
                  <a:lnTo>
                    <a:pt x="81979" y="17132"/>
                  </a:lnTo>
                  <a:lnTo>
                    <a:pt x="79045" y="12243"/>
                  </a:lnTo>
                  <a:lnTo>
                    <a:pt x="73191" y="9792"/>
                  </a:lnTo>
                  <a:lnTo>
                    <a:pt x="67335" y="4902"/>
                  </a:lnTo>
                  <a:lnTo>
                    <a:pt x="61481" y="2451"/>
                  </a:lnTo>
                  <a:lnTo>
                    <a:pt x="52705" y="2451"/>
                  </a:lnTo>
                  <a:lnTo>
                    <a:pt x="43917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071" name="VectorPath 1071"/>
            <p:cNvSpPr/>
            <p:nvPr/>
          </p:nvSpPr>
          <p:spPr>
            <a:xfrm>
              <a:off x="10771156" y="4272949"/>
              <a:ext cx="107870" cy="74337"/>
            </a:xfrm>
            <a:custGeom>
              <a:avLst/>
              <a:gdLst/>
              <a:ahLst/>
              <a:cxnLst/>
              <a:rect l="l" t="t" r="r" b="b"/>
              <a:pathLst>
                <a:path w="107870" h="74337">
                  <a:moveTo>
                    <a:pt x="52890" y="9936"/>
                  </a:moveTo>
                  <a:lnTo>
                    <a:pt x="44114" y="12387"/>
                  </a:lnTo>
                  <a:lnTo>
                    <a:pt x="35326" y="12387"/>
                  </a:lnTo>
                  <a:lnTo>
                    <a:pt x="29470" y="14838"/>
                  </a:lnTo>
                  <a:lnTo>
                    <a:pt x="23616" y="19728"/>
                  </a:lnTo>
                  <a:lnTo>
                    <a:pt x="17761" y="22179"/>
                  </a:lnTo>
                  <a:lnTo>
                    <a:pt x="14828" y="27068"/>
                  </a:lnTo>
                  <a:lnTo>
                    <a:pt x="11906" y="31971"/>
                  </a:lnTo>
                  <a:lnTo>
                    <a:pt x="8972" y="39311"/>
                  </a:lnTo>
                  <a:lnTo>
                    <a:pt x="11906" y="44200"/>
                  </a:lnTo>
                  <a:lnTo>
                    <a:pt x="14828" y="49103"/>
                  </a:lnTo>
                  <a:lnTo>
                    <a:pt x="17761" y="53992"/>
                  </a:lnTo>
                  <a:lnTo>
                    <a:pt x="23616" y="58882"/>
                  </a:lnTo>
                  <a:lnTo>
                    <a:pt x="29470" y="61333"/>
                  </a:lnTo>
                  <a:lnTo>
                    <a:pt x="35326" y="63784"/>
                  </a:lnTo>
                  <a:lnTo>
                    <a:pt x="44114" y="66222"/>
                  </a:lnTo>
                  <a:lnTo>
                    <a:pt x="52890" y="66222"/>
                  </a:lnTo>
                  <a:lnTo>
                    <a:pt x="61678" y="66222"/>
                  </a:lnTo>
                  <a:lnTo>
                    <a:pt x="70453" y="63784"/>
                  </a:lnTo>
                  <a:lnTo>
                    <a:pt x="76308" y="61333"/>
                  </a:lnTo>
                  <a:lnTo>
                    <a:pt x="82163" y="58882"/>
                  </a:lnTo>
                  <a:lnTo>
                    <a:pt x="88017" y="53992"/>
                  </a:lnTo>
                  <a:lnTo>
                    <a:pt x="90952" y="49103"/>
                  </a:lnTo>
                  <a:lnTo>
                    <a:pt x="93873" y="44200"/>
                  </a:lnTo>
                  <a:lnTo>
                    <a:pt x="96806" y="39311"/>
                  </a:lnTo>
                  <a:lnTo>
                    <a:pt x="93873" y="31971"/>
                  </a:lnTo>
                  <a:lnTo>
                    <a:pt x="90952" y="27068"/>
                  </a:lnTo>
                  <a:lnTo>
                    <a:pt x="88017" y="22179"/>
                  </a:lnTo>
                  <a:lnTo>
                    <a:pt x="82163" y="19728"/>
                  </a:lnTo>
                  <a:lnTo>
                    <a:pt x="76308" y="14838"/>
                  </a:lnTo>
                  <a:lnTo>
                    <a:pt x="70453" y="12387"/>
                  </a:lnTo>
                  <a:lnTo>
                    <a:pt x="61678" y="12387"/>
                  </a:lnTo>
                  <a:lnTo>
                    <a:pt x="52890" y="993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2" name="VectorPath 1072"/>
            <p:cNvSpPr/>
            <p:nvPr/>
          </p:nvSpPr>
          <p:spPr>
            <a:xfrm>
              <a:off x="10768420" y="4336733"/>
              <a:ext cx="40983" cy="26924"/>
            </a:xfrm>
            <a:custGeom>
              <a:avLst/>
              <a:gdLst/>
              <a:ahLst/>
              <a:cxnLst/>
              <a:rect l="l" t="t" r="r" b="b"/>
              <a:pathLst>
                <a:path w="40983" h="26924">
                  <a:moveTo>
                    <a:pt x="20497" y="0"/>
                  </a:moveTo>
                  <a:lnTo>
                    <a:pt x="11709" y="0"/>
                  </a:lnTo>
                  <a:lnTo>
                    <a:pt x="5854" y="2438"/>
                  </a:lnTo>
                  <a:lnTo>
                    <a:pt x="0" y="7340"/>
                  </a:lnTo>
                  <a:lnTo>
                    <a:pt x="0" y="9792"/>
                  </a:lnTo>
                  <a:lnTo>
                    <a:pt x="0" y="12230"/>
                  </a:lnTo>
                  <a:lnTo>
                    <a:pt x="0" y="14681"/>
                  </a:lnTo>
                  <a:lnTo>
                    <a:pt x="0" y="19571"/>
                  </a:lnTo>
                  <a:lnTo>
                    <a:pt x="5854" y="22022"/>
                  </a:lnTo>
                  <a:lnTo>
                    <a:pt x="11709" y="26924"/>
                  </a:lnTo>
                  <a:lnTo>
                    <a:pt x="20497" y="26924"/>
                  </a:lnTo>
                  <a:lnTo>
                    <a:pt x="29273" y="26924"/>
                  </a:lnTo>
                  <a:lnTo>
                    <a:pt x="35127" y="22022"/>
                  </a:lnTo>
                  <a:lnTo>
                    <a:pt x="40983" y="19571"/>
                  </a:lnTo>
                  <a:lnTo>
                    <a:pt x="40983" y="14681"/>
                  </a:lnTo>
                  <a:lnTo>
                    <a:pt x="40983" y="12230"/>
                  </a:lnTo>
                  <a:lnTo>
                    <a:pt x="40983" y="9792"/>
                  </a:lnTo>
                  <a:lnTo>
                    <a:pt x="40983" y="7340"/>
                  </a:lnTo>
                  <a:lnTo>
                    <a:pt x="35127" y="2438"/>
                  </a:lnTo>
                  <a:lnTo>
                    <a:pt x="29273" y="0"/>
                  </a:lnTo>
                  <a:lnTo>
                    <a:pt x="20497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073" name="VectorPath 1073"/>
            <p:cNvSpPr/>
            <p:nvPr/>
          </p:nvSpPr>
          <p:spPr>
            <a:xfrm>
              <a:off x="10760356" y="4328668"/>
              <a:ext cx="57112" cy="43053"/>
            </a:xfrm>
            <a:custGeom>
              <a:avLst/>
              <a:gdLst/>
              <a:ahLst/>
              <a:cxnLst/>
              <a:rect l="l" t="t" r="r" b="b"/>
              <a:pathLst>
                <a:path w="57112" h="43053">
                  <a:moveTo>
                    <a:pt x="28562" y="8065"/>
                  </a:moveTo>
                  <a:lnTo>
                    <a:pt x="19773" y="8065"/>
                  </a:lnTo>
                  <a:lnTo>
                    <a:pt x="13919" y="10503"/>
                  </a:lnTo>
                  <a:lnTo>
                    <a:pt x="8065" y="15405"/>
                  </a:lnTo>
                  <a:lnTo>
                    <a:pt x="8065" y="17857"/>
                  </a:lnTo>
                  <a:lnTo>
                    <a:pt x="8065" y="20294"/>
                  </a:lnTo>
                  <a:lnTo>
                    <a:pt x="8065" y="22746"/>
                  </a:lnTo>
                  <a:lnTo>
                    <a:pt x="8065" y="27636"/>
                  </a:lnTo>
                  <a:lnTo>
                    <a:pt x="13919" y="30087"/>
                  </a:lnTo>
                  <a:lnTo>
                    <a:pt x="19773" y="34989"/>
                  </a:lnTo>
                  <a:lnTo>
                    <a:pt x="28562" y="34989"/>
                  </a:lnTo>
                  <a:lnTo>
                    <a:pt x="37338" y="34989"/>
                  </a:lnTo>
                  <a:lnTo>
                    <a:pt x="43192" y="30087"/>
                  </a:lnTo>
                  <a:lnTo>
                    <a:pt x="49047" y="27636"/>
                  </a:lnTo>
                  <a:lnTo>
                    <a:pt x="49047" y="22746"/>
                  </a:lnTo>
                  <a:lnTo>
                    <a:pt x="49047" y="20294"/>
                  </a:lnTo>
                  <a:lnTo>
                    <a:pt x="49047" y="17857"/>
                  </a:lnTo>
                  <a:lnTo>
                    <a:pt x="49047" y="15405"/>
                  </a:lnTo>
                  <a:lnTo>
                    <a:pt x="43192" y="10503"/>
                  </a:lnTo>
                  <a:lnTo>
                    <a:pt x="37338" y="8065"/>
                  </a:lnTo>
                  <a:lnTo>
                    <a:pt x="28562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4" name="VectorPath 1074"/>
            <p:cNvSpPr/>
            <p:nvPr/>
          </p:nvSpPr>
          <p:spPr>
            <a:xfrm>
              <a:off x="10163112" y="4492638"/>
              <a:ext cx="270841" cy="838454"/>
            </a:xfrm>
            <a:custGeom>
              <a:avLst/>
              <a:gdLst/>
              <a:ahLst/>
              <a:cxnLst/>
              <a:rect l="l" t="t" r="r" b="b"/>
              <a:pathLst>
                <a:path w="270841" h="838454">
                  <a:moveTo>
                    <a:pt x="8065" y="8065"/>
                  </a:moveTo>
                  <a:lnTo>
                    <a:pt x="262776" y="8065"/>
                  </a:lnTo>
                  <a:lnTo>
                    <a:pt x="262776" y="830390"/>
                  </a:lnTo>
                  <a:lnTo>
                    <a:pt x="8065" y="830390"/>
                  </a:ln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5" name="VectorPath 1075"/>
            <p:cNvSpPr/>
            <p:nvPr/>
          </p:nvSpPr>
          <p:spPr>
            <a:xfrm>
              <a:off x="10675456" y="4683544"/>
              <a:ext cx="630936" cy="395478"/>
            </a:xfrm>
            <a:custGeom>
              <a:avLst/>
              <a:gdLst/>
              <a:ahLst/>
              <a:cxnLst/>
              <a:rect l="l" t="t" r="r" b="b"/>
              <a:pathLst>
                <a:path w="630936" h="395478">
                  <a:moveTo>
                    <a:pt x="8065" y="8065"/>
                  </a:moveTo>
                  <a:lnTo>
                    <a:pt x="622871" y="8065"/>
                  </a:lnTo>
                  <a:lnTo>
                    <a:pt x="622871" y="387414"/>
                  </a:lnTo>
                  <a:lnTo>
                    <a:pt x="8065" y="387414"/>
                  </a:ln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6" name="VectorPath 1076"/>
            <p:cNvSpPr/>
            <p:nvPr/>
          </p:nvSpPr>
          <p:spPr>
            <a:xfrm>
              <a:off x="10417824" y="4871987"/>
              <a:ext cx="273762" cy="16129"/>
            </a:xfrm>
            <a:custGeom>
              <a:avLst/>
              <a:gdLst/>
              <a:ahLst/>
              <a:cxnLst/>
              <a:rect l="l" t="t" r="r" b="b"/>
              <a:pathLst>
                <a:path w="273762" h="16129">
                  <a:moveTo>
                    <a:pt x="8065" y="8065"/>
                  </a:moveTo>
                  <a:lnTo>
                    <a:pt x="265697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7" name="VectorPath 1077"/>
            <p:cNvSpPr/>
            <p:nvPr/>
          </p:nvSpPr>
          <p:spPr>
            <a:xfrm>
              <a:off x="11290262" y="4871987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5"/>
                  </a:moveTo>
                  <a:lnTo>
                    <a:pt x="26277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8" name="VectorPath 1078"/>
            <p:cNvSpPr/>
            <p:nvPr/>
          </p:nvSpPr>
          <p:spPr>
            <a:xfrm>
              <a:off x="10520286" y="4871987"/>
              <a:ext cx="16129" cy="270663"/>
            </a:xfrm>
            <a:custGeom>
              <a:avLst/>
              <a:gdLst/>
              <a:ahLst/>
              <a:cxnLst/>
              <a:rect l="l" t="t" r="r" b="b"/>
              <a:pathLst>
                <a:path w="16129" h="270663">
                  <a:moveTo>
                    <a:pt x="8065" y="8065"/>
                  </a:moveTo>
                  <a:lnTo>
                    <a:pt x="8065" y="26259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79" name="VectorPath 1079"/>
            <p:cNvSpPr/>
            <p:nvPr/>
          </p:nvSpPr>
          <p:spPr>
            <a:xfrm>
              <a:off x="10520286" y="5126520"/>
              <a:ext cx="888568" cy="16129"/>
            </a:xfrm>
            <a:custGeom>
              <a:avLst/>
              <a:gdLst/>
              <a:ahLst/>
              <a:cxnLst/>
              <a:rect l="l" t="t" r="r" b="b"/>
              <a:pathLst>
                <a:path w="888568" h="16129">
                  <a:moveTo>
                    <a:pt x="8065" y="8065"/>
                  </a:moveTo>
                  <a:lnTo>
                    <a:pt x="880504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80" name="VectorPath 1080"/>
            <p:cNvSpPr/>
            <p:nvPr/>
          </p:nvSpPr>
          <p:spPr>
            <a:xfrm>
              <a:off x="11392726" y="4935626"/>
              <a:ext cx="16129" cy="207023"/>
            </a:xfrm>
            <a:custGeom>
              <a:avLst/>
              <a:gdLst/>
              <a:ahLst/>
              <a:cxnLst/>
              <a:rect l="l" t="t" r="r" b="b"/>
              <a:pathLst>
                <a:path w="16129" h="207023">
                  <a:moveTo>
                    <a:pt x="8065" y="198958"/>
                  </a:move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81" name="VectorPath 1081"/>
            <p:cNvSpPr/>
            <p:nvPr/>
          </p:nvSpPr>
          <p:spPr>
            <a:xfrm>
              <a:off x="11392726" y="4935626"/>
              <a:ext cx="168377" cy="16129"/>
            </a:xfrm>
            <a:custGeom>
              <a:avLst/>
              <a:gdLst/>
              <a:ahLst/>
              <a:cxnLst/>
              <a:rect l="l" t="t" r="r" b="b"/>
              <a:pathLst>
                <a:path w="168377" h="16129">
                  <a:moveTo>
                    <a:pt x="8065" y="8065"/>
                  </a:moveTo>
                  <a:lnTo>
                    <a:pt x="160312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82" name="TextBox1082"/>
          <p:cNvSpPr txBox="1"/>
          <p:nvPr/>
        </p:nvSpPr>
        <p:spPr>
          <a:xfrm>
            <a:off x="10859174" y="4768101"/>
            <a:ext cx="164274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pic>
        <p:nvPicPr>
          <p:cNvPr id="1083" name="641BA61C-2715-479E-7E38-657648746CA6"/>
          <p:cNvPicPr>
            <a:picLocks noChangeAspect="1"/>
          </p:cNvPicPr>
          <p:nvPr/>
        </p:nvPicPr>
        <p:blipFill>
          <a:blip r:embed="rId5" cstate="print">
            <a:extLst>
              <a:ext uri="{5B812ECB-7766-4FFC-DF6E-B5EC0140C092}"/>
            </a:extLst>
          </a:blip>
          <a:srcRect/>
          <a:stretch>
            <a:fillRect/>
          </a:stretch>
        </p:blipFill>
        <p:spPr>
          <a:xfrm>
            <a:off x="11553038" y="4500703"/>
            <a:ext cx="257632" cy="822325"/>
          </a:xfrm>
          <a:prstGeom prst="rect">
            <a:avLst/>
          </a:prstGeom>
        </p:spPr>
      </p:pic>
      <p:sp>
        <p:nvSpPr>
          <p:cNvPr id="1084" name="VectorPath 1084"/>
          <p:cNvSpPr/>
          <p:nvPr/>
        </p:nvSpPr>
        <p:spPr>
          <a:xfrm>
            <a:off x="11544974" y="4492638"/>
            <a:ext cx="273762" cy="838454"/>
          </a:xfrm>
          <a:custGeom>
            <a:avLst/>
            <a:gdLst/>
            <a:ahLst/>
            <a:cxnLst/>
            <a:rect l="l" t="t" r="r" b="b"/>
            <a:pathLst>
              <a:path w="273762" h="838454">
                <a:moveTo>
                  <a:pt x="8065" y="8065"/>
                </a:moveTo>
                <a:lnTo>
                  <a:pt x="265697" y="8065"/>
                </a:lnTo>
                <a:lnTo>
                  <a:pt x="265697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085" name="Combination 1085"/>
          <p:cNvGrpSpPr/>
          <p:nvPr/>
        </p:nvGrpSpPr>
        <p:grpSpPr>
          <a:xfrm>
            <a:off x="9847234" y="2895761"/>
            <a:ext cx="76995" cy="64982"/>
            <a:chOff x="9847234" y="2895761"/>
            <a:chExt cx="76995" cy="64982"/>
          </a:xfrm>
        </p:grpSpPr>
        <p:sp>
          <p:nvSpPr>
            <p:cNvPr id="1086" name="VectorPath 1086"/>
            <p:cNvSpPr/>
            <p:nvPr/>
          </p:nvSpPr>
          <p:spPr>
            <a:xfrm>
              <a:off x="9847234" y="2895761"/>
              <a:ext cx="76995" cy="18474"/>
            </a:xfrm>
            <a:custGeom>
              <a:avLst/>
              <a:gdLst/>
              <a:ahLst/>
              <a:cxnLst/>
              <a:rect l="l" t="t" r="r" b="b"/>
              <a:pathLst>
                <a:path w="76995" h="18474">
                  <a:moveTo>
                    <a:pt x="72165" y="4348"/>
                  </a:moveTo>
                  <a:lnTo>
                    <a:pt x="75099" y="6786"/>
                  </a:lnTo>
                  <a:lnTo>
                    <a:pt x="75099" y="11688"/>
                  </a:lnTo>
                  <a:lnTo>
                    <a:pt x="72165" y="14139"/>
                  </a:lnTo>
                  <a:lnTo>
                    <a:pt x="69245" y="16578"/>
                  </a:lnTo>
                  <a:lnTo>
                    <a:pt x="7765" y="16578"/>
                  </a:lnTo>
                  <a:lnTo>
                    <a:pt x="4829" y="14139"/>
                  </a:lnTo>
                  <a:lnTo>
                    <a:pt x="4829" y="11688"/>
                  </a:lnTo>
                  <a:lnTo>
                    <a:pt x="1896" y="9237"/>
                  </a:lnTo>
                  <a:lnTo>
                    <a:pt x="4829" y="6786"/>
                  </a:lnTo>
                  <a:lnTo>
                    <a:pt x="4829" y="4348"/>
                  </a:lnTo>
                  <a:lnTo>
                    <a:pt x="7765" y="1896"/>
                  </a:lnTo>
                  <a:lnTo>
                    <a:pt x="6924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87" name="VectorPath 1087"/>
            <p:cNvSpPr/>
            <p:nvPr/>
          </p:nvSpPr>
          <p:spPr>
            <a:xfrm>
              <a:off x="9902860" y="2895761"/>
              <a:ext cx="21369" cy="64982"/>
            </a:xfrm>
            <a:custGeom>
              <a:avLst/>
              <a:gdLst/>
              <a:ahLst/>
              <a:cxnLst/>
              <a:rect l="l" t="t" r="r" b="b"/>
              <a:pathLst>
                <a:path w="21369" h="64982">
                  <a:moveTo>
                    <a:pt x="16539" y="4348"/>
                  </a:moveTo>
                  <a:lnTo>
                    <a:pt x="19473" y="6786"/>
                  </a:lnTo>
                  <a:lnTo>
                    <a:pt x="19473" y="58183"/>
                  </a:lnTo>
                  <a:lnTo>
                    <a:pt x="16539" y="60634"/>
                  </a:lnTo>
                  <a:lnTo>
                    <a:pt x="13619" y="63085"/>
                  </a:lnTo>
                  <a:lnTo>
                    <a:pt x="7751" y="63085"/>
                  </a:lnTo>
                  <a:lnTo>
                    <a:pt x="4829" y="60634"/>
                  </a:lnTo>
                  <a:lnTo>
                    <a:pt x="1896" y="58183"/>
                  </a:lnTo>
                  <a:lnTo>
                    <a:pt x="1896" y="6786"/>
                  </a:lnTo>
                  <a:lnTo>
                    <a:pt x="4829" y="4348"/>
                  </a:lnTo>
                  <a:lnTo>
                    <a:pt x="7751" y="1896"/>
                  </a:lnTo>
                  <a:lnTo>
                    <a:pt x="1361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88" name="VectorPath 1088"/>
          <p:cNvSpPr/>
          <p:nvPr/>
        </p:nvSpPr>
        <p:spPr>
          <a:xfrm>
            <a:off x="9902860" y="3064633"/>
            <a:ext cx="21369" cy="64981"/>
          </a:xfrm>
          <a:custGeom>
            <a:avLst/>
            <a:gdLst/>
            <a:ahLst/>
            <a:cxnLst/>
            <a:rect l="l" t="t" r="r" b="b"/>
            <a:pathLst>
              <a:path w="21369" h="64981">
                <a:moveTo>
                  <a:pt x="19473" y="4347"/>
                </a:moveTo>
                <a:lnTo>
                  <a:pt x="19473" y="58182"/>
                </a:lnTo>
                <a:lnTo>
                  <a:pt x="16539" y="60634"/>
                </a:lnTo>
                <a:lnTo>
                  <a:pt x="13619" y="60634"/>
                </a:lnTo>
                <a:lnTo>
                  <a:pt x="10685" y="63085"/>
                </a:lnTo>
                <a:lnTo>
                  <a:pt x="7751" y="60634"/>
                </a:lnTo>
                <a:lnTo>
                  <a:pt x="4829" y="60634"/>
                </a:lnTo>
                <a:lnTo>
                  <a:pt x="1896" y="58182"/>
                </a:lnTo>
                <a:lnTo>
                  <a:pt x="1896" y="4347"/>
                </a:lnTo>
                <a:lnTo>
                  <a:pt x="4829" y="1896"/>
                </a:lnTo>
                <a:lnTo>
                  <a:pt x="16539" y="1896"/>
                </a:lnTo>
              </a:path>
            </a:pathLst>
          </a:custGeom>
          <a:solidFill>
            <a:srgbClr val="000000">
              <a:alpha val="100000"/>
            </a:srgbClr>
          </a:solidFill>
          <a:ln w="2692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089" name="Combination 1089"/>
          <p:cNvGrpSpPr/>
          <p:nvPr/>
        </p:nvGrpSpPr>
        <p:grpSpPr>
          <a:xfrm>
            <a:off x="9847234" y="3231054"/>
            <a:ext cx="76995" cy="62530"/>
            <a:chOff x="9847234" y="3231054"/>
            <a:chExt cx="76995" cy="62530"/>
          </a:xfrm>
        </p:grpSpPr>
        <p:sp>
          <p:nvSpPr>
            <p:cNvPr id="1090" name="VectorPath 1090"/>
            <p:cNvSpPr/>
            <p:nvPr/>
          </p:nvSpPr>
          <p:spPr>
            <a:xfrm>
              <a:off x="9902860" y="3231054"/>
              <a:ext cx="21369" cy="62530"/>
            </a:xfrm>
            <a:custGeom>
              <a:avLst/>
              <a:gdLst/>
              <a:ahLst/>
              <a:cxnLst/>
              <a:rect l="l" t="t" r="r" b="b"/>
              <a:pathLst>
                <a:path w="21369" h="62530">
                  <a:moveTo>
                    <a:pt x="13619" y="4347"/>
                  </a:moveTo>
                  <a:lnTo>
                    <a:pt x="16539" y="4347"/>
                  </a:lnTo>
                  <a:lnTo>
                    <a:pt x="19473" y="6798"/>
                  </a:lnTo>
                  <a:lnTo>
                    <a:pt x="19473" y="55744"/>
                  </a:lnTo>
                  <a:lnTo>
                    <a:pt x="16539" y="58182"/>
                  </a:lnTo>
                  <a:lnTo>
                    <a:pt x="13619" y="60634"/>
                  </a:lnTo>
                  <a:lnTo>
                    <a:pt x="7751" y="60634"/>
                  </a:lnTo>
                  <a:lnTo>
                    <a:pt x="4829" y="58182"/>
                  </a:lnTo>
                  <a:lnTo>
                    <a:pt x="1896" y="55744"/>
                  </a:lnTo>
                  <a:lnTo>
                    <a:pt x="1896" y="6798"/>
                  </a:lnTo>
                  <a:lnTo>
                    <a:pt x="4829" y="4347"/>
                  </a:lnTo>
                  <a:lnTo>
                    <a:pt x="7751" y="4347"/>
                  </a:lnTo>
                  <a:lnTo>
                    <a:pt x="1068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91" name="VectorPath 1091"/>
            <p:cNvSpPr/>
            <p:nvPr/>
          </p:nvSpPr>
          <p:spPr>
            <a:xfrm>
              <a:off x="9847234" y="3275110"/>
              <a:ext cx="76995" cy="18474"/>
            </a:xfrm>
            <a:custGeom>
              <a:avLst/>
              <a:gdLst/>
              <a:ahLst/>
              <a:cxnLst/>
              <a:rect l="l" t="t" r="r" b="b"/>
              <a:pathLst>
                <a:path w="76995" h="18474">
                  <a:moveTo>
                    <a:pt x="72165" y="4348"/>
                  </a:moveTo>
                  <a:lnTo>
                    <a:pt x="75099" y="6786"/>
                  </a:lnTo>
                  <a:lnTo>
                    <a:pt x="75099" y="11688"/>
                  </a:lnTo>
                  <a:lnTo>
                    <a:pt x="72165" y="14127"/>
                  </a:lnTo>
                  <a:lnTo>
                    <a:pt x="69245" y="16578"/>
                  </a:lnTo>
                  <a:lnTo>
                    <a:pt x="7765" y="16578"/>
                  </a:lnTo>
                  <a:lnTo>
                    <a:pt x="4829" y="14127"/>
                  </a:lnTo>
                  <a:lnTo>
                    <a:pt x="4829" y="11688"/>
                  </a:lnTo>
                  <a:lnTo>
                    <a:pt x="1896" y="9237"/>
                  </a:lnTo>
                  <a:lnTo>
                    <a:pt x="4829" y="6786"/>
                  </a:lnTo>
                  <a:lnTo>
                    <a:pt x="4829" y="4348"/>
                  </a:lnTo>
                  <a:lnTo>
                    <a:pt x="7765" y="1897"/>
                  </a:lnTo>
                  <a:lnTo>
                    <a:pt x="69245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092" name="Combination 1092"/>
          <p:cNvGrpSpPr/>
          <p:nvPr/>
        </p:nvGrpSpPr>
        <p:grpSpPr>
          <a:xfrm>
            <a:off x="6623341" y="2954958"/>
            <a:ext cx="145418" cy="374881"/>
            <a:chOff x="6623341" y="2954958"/>
            <a:chExt cx="145418" cy="374881"/>
          </a:xfrm>
        </p:grpSpPr>
        <p:sp>
          <p:nvSpPr>
            <p:cNvPr id="1093" name="VectorPath 1093"/>
            <p:cNvSpPr/>
            <p:nvPr/>
          </p:nvSpPr>
          <p:spPr>
            <a:xfrm>
              <a:off x="6623341" y="2954958"/>
              <a:ext cx="145418" cy="198669"/>
            </a:xfrm>
            <a:custGeom>
              <a:avLst/>
              <a:gdLst/>
              <a:ahLst/>
              <a:cxnLst/>
              <a:rect l="l" t="t" r="r" b="b"/>
              <a:pathLst>
                <a:path w="145418" h="198669">
                  <a:moveTo>
                    <a:pt x="11229" y="11228"/>
                  </a:moveTo>
                  <a:lnTo>
                    <a:pt x="134189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94" name="VectorPath 1094"/>
            <p:cNvSpPr/>
            <p:nvPr/>
          </p:nvSpPr>
          <p:spPr>
            <a:xfrm>
              <a:off x="6623341" y="3131171"/>
              <a:ext cx="145418" cy="198669"/>
            </a:xfrm>
            <a:custGeom>
              <a:avLst/>
              <a:gdLst/>
              <a:ahLst/>
              <a:cxnLst/>
              <a:rect l="l" t="t" r="r" b="b"/>
              <a:pathLst>
                <a:path w="145418" h="198669">
                  <a:moveTo>
                    <a:pt x="134189" y="11228"/>
                  </a:moveTo>
                  <a:lnTo>
                    <a:pt x="11229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95" name="TextBox1095"/>
          <p:cNvSpPr txBox="1"/>
          <p:nvPr/>
        </p:nvSpPr>
        <p:spPr>
          <a:xfrm>
            <a:off x="6760451" y="644220"/>
            <a:ext cx="9239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</p:txBody>
      </p:sp>
      <p:grpSp>
        <p:nvGrpSpPr>
          <p:cNvPr id="1096" name="Combination 1096"/>
          <p:cNvGrpSpPr/>
          <p:nvPr/>
        </p:nvGrpSpPr>
        <p:grpSpPr>
          <a:xfrm>
            <a:off x="7080602" y="1140977"/>
            <a:ext cx="76982" cy="64968"/>
            <a:chOff x="7080602" y="1140977"/>
            <a:chExt cx="76982" cy="64968"/>
          </a:xfrm>
        </p:grpSpPr>
        <p:sp>
          <p:nvSpPr>
            <p:cNvPr id="1097" name="VectorPath 1097"/>
            <p:cNvSpPr/>
            <p:nvPr/>
          </p:nvSpPr>
          <p:spPr>
            <a:xfrm>
              <a:off x="7080602" y="1140977"/>
              <a:ext cx="76982" cy="18473"/>
            </a:xfrm>
            <a:custGeom>
              <a:avLst/>
              <a:gdLst/>
              <a:ahLst/>
              <a:cxnLst/>
              <a:rect l="l" t="t" r="r" b="b"/>
              <a:pathLst>
                <a:path w="76982" h="18473">
                  <a:moveTo>
                    <a:pt x="72165" y="4334"/>
                  </a:moveTo>
                  <a:lnTo>
                    <a:pt x="75086" y="6785"/>
                  </a:lnTo>
                  <a:lnTo>
                    <a:pt x="75086" y="11687"/>
                  </a:lnTo>
                  <a:lnTo>
                    <a:pt x="72165" y="14126"/>
                  </a:lnTo>
                  <a:lnTo>
                    <a:pt x="69231" y="16577"/>
                  </a:lnTo>
                  <a:lnTo>
                    <a:pt x="7751" y="16577"/>
                  </a:lnTo>
                  <a:lnTo>
                    <a:pt x="4818" y="14126"/>
                  </a:lnTo>
                  <a:lnTo>
                    <a:pt x="4818" y="11687"/>
                  </a:lnTo>
                  <a:lnTo>
                    <a:pt x="1896" y="9236"/>
                  </a:lnTo>
                  <a:lnTo>
                    <a:pt x="4818" y="6785"/>
                  </a:lnTo>
                  <a:lnTo>
                    <a:pt x="4818" y="4334"/>
                  </a:lnTo>
                  <a:lnTo>
                    <a:pt x="7751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98" name="VectorPath 1098"/>
            <p:cNvSpPr/>
            <p:nvPr/>
          </p:nvSpPr>
          <p:spPr>
            <a:xfrm>
              <a:off x="7136228" y="1140977"/>
              <a:ext cx="21356" cy="64968"/>
            </a:xfrm>
            <a:custGeom>
              <a:avLst/>
              <a:gdLst/>
              <a:ahLst/>
              <a:cxnLst/>
              <a:rect l="l" t="t" r="r" b="b"/>
              <a:pathLst>
                <a:path w="21356" h="64968">
                  <a:moveTo>
                    <a:pt x="16539" y="4334"/>
                  </a:moveTo>
                  <a:lnTo>
                    <a:pt x="19460" y="6785"/>
                  </a:lnTo>
                  <a:lnTo>
                    <a:pt x="19460" y="58182"/>
                  </a:lnTo>
                  <a:lnTo>
                    <a:pt x="16539" y="60633"/>
                  </a:lnTo>
                  <a:lnTo>
                    <a:pt x="13605" y="63072"/>
                  </a:lnTo>
                  <a:lnTo>
                    <a:pt x="7751" y="63072"/>
                  </a:lnTo>
                  <a:lnTo>
                    <a:pt x="4818" y="60633"/>
                  </a:lnTo>
                  <a:lnTo>
                    <a:pt x="1896" y="58182"/>
                  </a:lnTo>
                  <a:lnTo>
                    <a:pt x="1896" y="6785"/>
                  </a:lnTo>
                  <a:lnTo>
                    <a:pt x="4818" y="4334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099" name="VectorPath 1099"/>
          <p:cNvSpPr/>
          <p:nvPr/>
        </p:nvSpPr>
        <p:spPr>
          <a:xfrm>
            <a:off x="7136228" y="1309849"/>
            <a:ext cx="21356" cy="64967"/>
          </a:xfrm>
          <a:custGeom>
            <a:avLst/>
            <a:gdLst/>
            <a:ahLst/>
            <a:cxnLst/>
            <a:rect l="l" t="t" r="r" b="b"/>
            <a:pathLst>
              <a:path w="21356" h="64967">
                <a:moveTo>
                  <a:pt x="16539" y="4334"/>
                </a:moveTo>
                <a:lnTo>
                  <a:pt x="19460" y="6785"/>
                </a:lnTo>
                <a:lnTo>
                  <a:pt x="19460" y="58182"/>
                </a:lnTo>
                <a:lnTo>
                  <a:pt x="16539" y="60633"/>
                </a:lnTo>
                <a:lnTo>
                  <a:pt x="13605" y="63072"/>
                </a:lnTo>
                <a:lnTo>
                  <a:pt x="7751" y="63072"/>
                </a:lnTo>
                <a:lnTo>
                  <a:pt x="4818" y="60633"/>
                </a:lnTo>
                <a:lnTo>
                  <a:pt x="1896" y="58182"/>
                </a:lnTo>
                <a:lnTo>
                  <a:pt x="1896" y="6785"/>
                </a:lnTo>
                <a:lnTo>
                  <a:pt x="4818" y="4334"/>
                </a:lnTo>
                <a:lnTo>
                  <a:pt x="7751" y="1896"/>
                </a:lnTo>
                <a:lnTo>
                  <a:pt x="13605" y="1896"/>
                </a:lnTo>
              </a:path>
            </a:pathLst>
          </a:custGeom>
          <a:solidFill>
            <a:srgbClr val="000000">
              <a:alpha val="100000"/>
            </a:srgbClr>
          </a:solidFill>
          <a:ln w="2692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00" name="Combination 1100"/>
          <p:cNvGrpSpPr/>
          <p:nvPr/>
        </p:nvGrpSpPr>
        <p:grpSpPr>
          <a:xfrm>
            <a:off x="7080602" y="1478721"/>
            <a:ext cx="76982" cy="60079"/>
            <a:chOff x="7080602" y="1478721"/>
            <a:chExt cx="76982" cy="60079"/>
          </a:xfrm>
        </p:grpSpPr>
        <p:sp>
          <p:nvSpPr>
            <p:cNvPr id="1101" name="VectorPath 1101"/>
            <p:cNvSpPr/>
            <p:nvPr/>
          </p:nvSpPr>
          <p:spPr>
            <a:xfrm>
              <a:off x="7136228" y="1478721"/>
              <a:ext cx="21356" cy="60079"/>
            </a:xfrm>
            <a:custGeom>
              <a:avLst/>
              <a:gdLst/>
              <a:ahLst/>
              <a:cxnLst/>
              <a:rect l="l" t="t" r="r" b="b"/>
              <a:pathLst>
                <a:path w="21356" h="60079">
                  <a:moveTo>
                    <a:pt x="16539" y="4334"/>
                  </a:moveTo>
                  <a:lnTo>
                    <a:pt x="19460" y="6785"/>
                  </a:lnTo>
                  <a:lnTo>
                    <a:pt x="19460" y="53280"/>
                  </a:lnTo>
                  <a:lnTo>
                    <a:pt x="16539" y="55731"/>
                  </a:lnTo>
                  <a:lnTo>
                    <a:pt x="13605" y="58182"/>
                  </a:lnTo>
                  <a:lnTo>
                    <a:pt x="7751" y="58182"/>
                  </a:lnTo>
                  <a:lnTo>
                    <a:pt x="4818" y="55731"/>
                  </a:lnTo>
                  <a:lnTo>
                    <a:pt x="1896" y="53280"/>
                  </a:lnTo>
                  <a:lnTo>
                    <a:pt x="1896" y="6785"/>
                  </a:lnTo>
                  <a:lnTo>
                    <a:pt x="4818" y="4334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02" name="VectorPath 1102"/>
            <p:cNvSpPr/>
            <p:nvPr/>
          </p:nvSpPr>
          <p:spPr>
            <a:xfrm>
              <a:off x="7080602" y="1520326"/>
              <a:ext cx="76982" cy="18473"/>
            </a:xfrm>
            <a:custGeom>
              <a:avLst/>
              <a:gdLst/>
              <a:ahLst/>
              <a:cxnLst/>
              <a:rect l="l" t="t" r="r" b="b"/>
              <a:pathLst>
                <a:path w="76982" h="18473">
                  <a:moveTo>
                    <a:pt x="72165" y="4334"/>
                  </a:moveTo>
                  <a:lnTo>
                    <a:pt x="75086" y="6785"/>
                  </a:lnTo>
                  <a:lnTo>
                    <a:pt x="75086" y="11675"/>
                  </a:lnTo>
                  <a:lnTo>
                    <a:pt x="72165" y="14126"/>
                  </a:lnTo>
                  <a:lnTo>
                    <a:pt x="69231" y="16577"/>
                  </a:lnTo>
                  <a:lnTo>
                    <a:pt x="7751" y="16577"/>
                  </a:lnTo>
                  <a:lnTo>
                    <a:pt x="4818" y="14126"/>
                  </a:lnTo>
                  <a:lnTo>
                    <a:pt x="4818" y="11675"/>
                  </a:lnTo>
                  <a:lnTo>
                    <a:pt x="1896" y="9236"/>
                  </a:lnTo>
                  <a:lnTo>
                    <a:pt x="4818" y="6785"/>
                  </a:lnTo>
                  <a:lnTo>
                    <a:pt x="4818" y="4334"/>
                  </a:lnTo>
                  <a:lnTo>
                    <a:pt x="7751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03" name="TextBox1103"/>
          <p:cNvSpPr txBox="1"/>
          <p:nvPr/>
        </p:nvSpPr>
        <p:spPr>
          <a:xfrm rot="5400000">
            <a:off x="6664249" y="3010007"/>
            <a:ext cx="377029" cy="22085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ALU</a:t>
            </a:r>
          </a:p>
        </p:txBody>
      </p:sp>
      <p:sp>
        <p:nvSpPr>
          <p:cNvPr id="1104" name="TextBox1104"/>
          <p:cNvSpPr txBox="1"/>
          <p:nvPr/>
        </p:nvSpPr>
        <p:spPr>
          <a:xfrm>
            <a:off x="6710680" y="2100874"/>
            <a:ext cx="164274" cy="241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eaLnBrk="0">
              <a:lnSpc>
                <a:spcPct val="113095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105" name="TextBox1105"/>
          <p:cNvSpPr txBox="1"/>
          <p:nvPr/>
        </p:nvSpPr>
        <p:spPr>
          <a:xfrm>
            <a:off x="6619926" y="3885133"/>
            <a:ext cx="407289" cy="184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eaLnBrk="0">
              <a:lnSpc>
                <a:spcPct val="86309"/>
              </a:lnSpc>
            </a:pPr>
            <a:r>
              <a:rPr lang="en-US" altLang="zh-CN" sz="1400" kern="0" spc="-5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气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5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泡</a:t>
            </a:r>
          </a:p>
        </p:txBody>
      </p:sp>
      <p:sp>
        <p:nvSpPr>
          <p:cNvPr id="1106" name="VectorPath 1106"/>
          <p:cNvSpPr/>
          <p:nvPr/>
        </p:nvSpPr>
        <p:spPr>
          <a:xfrm>
            <a:off x="7162771" y="3795162"/>
            <a:ext cx="21480" cy="33227"/>
          </a:xfrm>
          <a:custGeom>
            <a:avLst/>
            <a:gdLst/>
            <a:ahLst/>
            <a:cxnLst/>
            <a:rect l="l" t="t" r="r" b="b"/>
            <a:pathLst>
              <a:path w="21480" h="33227">
                <a:moveTo>
                  <a:pt x="13415" y="25163"/>
                </a:moveTo>
                <a:lnTo>
                  <a:pt x="13415" y="17823"/>
                </a:lnTo>
                <a:lnTo>
                  <a:pt x="10482" y="10482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07" name="VectorPath 1107"/>
          <p:cNvSpPr/>
          <p:nvPr/>
        </p:nvSpPr>
        <p:spPr>
          <a:xfrm>
            <a:off x="7088943" y="4000101"/>
            <a:ext cx="77743" cy="102406"/>
          </a:xfrm>
          <a:custGeom>
            <a:avLst/>
            <a:gdLst/>
            <a:ahLst/>
            <a:cxnLst/>
            <a:rect l="l" t="t" r="r" b="b"/>
            <a:pathLst>
              <a:path w="77743" h="102406">
                <a:moveTo>
                  <a:pt x="69678" y="94341"/>
                </a:moveTo>
                <a:lnTo>
                  <a:pt x="69678" y="82098"/>
                </a:lnTo>
                <a:lnTo>
                  <a:pt x="66745" y="69869"/>
                </a:lnTo>
                <a:lnTo>
                  <a:pt x="60890" y="57626"/>
                </a:lnTo>
                <a:lnTo>
                  <a:pt x="55035" y="45383"/>
                </a:lnTo>
                <a:lnTo>
                  <a:pt x="46247" y="35604"/>
                </a:lnTo>
                <a:lnTo>
                  <a:pt x="34538" y="25812"/>
                </a:lnTo>
                <a:lnTo>
                  <a:pt x="22829" y="18471"/>
                </a:lnTo>
                <a:lnTo>
                  <a:pt x="11119" y="11118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08" name="VectorPath 1108"/>
          <p:cNvSpPr/>
          <p:nvPr/>
        </p:nvSpPr>
        <p:spPr>
          <a:xfrm>
            <a:off x="10020170" y="3795163"/>
            <a:ext cx="21479" cy="33227"/>
          </a:xfrm>
          <a:custGeom>
            <a:avLst/>
            <a:gdLst/>
            <a:ahLst/>
            <a:cxnLst/>
            <a:rect l="l" t="t" r="r" b="b"/>
            <a:pathLst>
              <a:path w="21479" h="33227">
                <a:moveTo>
                  <a:pt x="13414" y="25162"/>
                </a:moveTo>
                <a:lnTo>
                  <a:pt x="13414" y="17822"/>
                </a:lnTo>
                <a:lnTo>
                  <a:pt x="10481" y="10481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09" name="VectorPath 1109"/>
          <p:cNvSpPr/>
          <p:nvPr/>
        </p:nvSpPr>
        <p:spPr>
          <a:xfrm>
            <a:off x="11331126" y="4000101"/>
            <a:ext cx="74809" cy="102406"/>
          </a:xfrm>
          <a:custGeom>
            <a:avLst/>
            <a:gdLst/>
            <a:ahLst/>
            <a:cxnLst/>
            <a:rect l="l" t="t" r="r" b="b"/>
            <a:pathLst>
              <a:path w="74809" h="102406">
                <a:moveTo>
                  <a:pt x="66745" y="94341"/>
                </a:moveTo>
                <a:lnTo>
                  <a:pt x="66745" y="82098"/>
                </a:lnTo>
                <a:lnTo>
                  <a:pt x="63811" y="69869"/>
                </a:lnTo>
                <a:lnTo>
                  <a:pt x="57956" y="57626"/>
                </a:lnTo>
                <a:lnTo>
                  <a:pt x="52101" y="45383"/>
                </a:lnTo>
                <a:lnTo>
                  <a:pt x="43325" y="35604"/>
                </a:lnTo>
                <a:lnTo>
                  <a:pt x="34538" y="25812"/>
                </a:lnTo>
                <a:lnTo>
                  <a:pt x="22828" y="18471"/>
                </a:lnTo>
                <a:lnTo>
                  <a:pt x="11119" y="11118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10" name="VectorPath 1110"/>
          <p:cNvSpPr/>
          <p:nvPr/>
        </p:nvSpPr>
        <p:spPr>
          <a:xfrm>
            <a:off x="11407368" y="3797579"/>
            <a:ext cx="16129" cy="30811"/>
          </a:xfrm>
          <a:custGeom>
            <a:avLst/>
            <a:gdLst/>
            <a:ahLst/>
            <a:cxnLst/>
            <a:rect l="l" t="t" r="r" b="b"/>
            <a:pathLst>
              <a:path w="16129" h="30811">
                <a:moveTo>
                  <a:pt x="8065" y="22746"/>
                </a:moveTo>
                <a:lnTo>
                  <a:pt x="8065" y="15406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11" name="Combination 1111"/>
          <p:cNvGrpSpPr/>
          <p:nvPr/>
        </p:nvGrpSpPr>
        <p:grpSpPr>
          <a:xfrm>
            <a:off x="4679607" y="1834678"/>
            <a:ext cx="1348219" cy="843513"/>
            <a:chOff x="4679607" y="1834678"/>
            <a:chExt cx="1348219" cy="843513"/>
          </a:xfrm>
        </p:grpSpPr>
        <p:sp>
          <p:nvSpPr>
            <p:cNvPr id="1112" name="VectorPath 1112"/>
            <p:cNvSpPr/>
            <p:nvPr/>
          </p:nvSpPr>
          <p:spPr>
            <a:xfrm>
              <a:off x="5654523" y="2013420"/>
              <a:ext cx="16129" cy="486029"/>
            </a:xfrm>
            <a:custGeom>
              <a:avLst/>
              <a:gdLst/>
              <a:ahLst/>
              <a:cxnLst/>
              <a:rect l="l" t="t" r="r" b="b"/>
              <a:pathLst>
                <a:path w="16129" h="486029">
                  <a:moveTo>
                    <a:pt x="8065" y="8064"/>
                  </a:moveTo>
                  <a:lnTo>
                    <a:pt x="8065" y="4779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3" name="VectorPath 1113"/>
            <p:cNvSpPr/>
            <p:nvPr/>
          </p:nvSpPr>
          <p:spPr>
            <a:xfrm>
              <a:off x="5654523" y="2216557"/>
              <a:ext cx="373304" cy="16129"/>
            </a:xfrm>
            <a:custGeom>
              <a:avLst/>
              <a:gdLst/>
              <a:ahLst/>
              <a:cxnLst/>
              <a:rect l="l" t="t" r="r" b="b"/>
              <a:pathLst>
                <a:path w="373304" h="16129">
                  <a:moveTo>
                    <a:pt x="8065" y="8064"/>
                  </a:moveTo>
                  <a:lnTo>
                    <a:pt x="365239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4" name="VectorPath 1114"/>
            <p:cNvSpPr/>
            <p:nvPr/>
          </p:nvSpPr>
          <p:spPr>
            <a:xfrm>
              <a:off x="5242114" y="1834678"/>
              <a:ext cx="431067" cy="197400"/>
            </a:xfrm>
            <a:custGeom>
              <a:avLst/>
              <a:gdLst/>
              <a:ahLst/>
              <a:cxnLst/>
              <a:rect l="l" t="t" r="r" b="b"/>
              <a:pathLst>
                <a:path w="431067" h="197400">
                  <a:moveTo>
                    <a:pt x="10594" y="10594"/>
                  </a:moveTo>
                  <a:lnTo>
                    <a:pt x="420474" y="18680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5" name="VectorPath 1115"/>
            <p:cNvSpPr/>
            <p:nvPr/>
          </p:nvSpPr>
          <p:spPr>
            <a:xfrm>
              <a:off x="5242114" y="2480790"/>
              <a:ext cx="431067" cy="197400"/>
            </a:xfrm>
            <a:custGeom>
              <a:avLst/>
              <a:gdLst/>
              <a:ahLst/>
              <a:cxnLst/>
              <a:rect l="l" t="t" r="r" b="b"/>
              <a:pathLst>
                <a:path w="431067" h="197400">
                  <a:moveTo>
                    <a:pt x="420474" y="10594"/>
                  </a:moveTo>
                  <a:lnTo>
                    <a:pt x="10594" y="18680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6" name="VectorPath 1116"/>
            <p:cNvSpPr/>
            <p:nvPr/>
          </p:nvSpPr>
          <p:spPr>
            <a:xfrm>
              <a:off x="4732147" y="2091588"/>
              <a:ext cx="528778" cy="26226"/>
            </a:xfrm>
            <a:custGeom>
              <a:avLst/>
              <a:gdLst/>
              <a:ahLst/>
              <a:cxnLst/>
              <a:rect l="l" t="t" r="r" b="b"/>
              <a:pathLst>
                <a:path w="528778" h="26226">
                  <a:moveTo>
                    <a:pt x="8217" y="18009"/>
                  </a:moveTo>
                  <a:lnTo>
                    <a:pt x="520561" y="821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7" name="VectorPath 1117"/>
            <p:cNvSpPr/>
            <p:nvPr/>
          </p:nvSpPr>
          <p:spPr>
            <a:xfrm>
              <a:off x="5244643" y="1837207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8" name="VectorPath 1118"/>
            <p:cNvSpPr/>
            <p:nvPr/>
          </p:nvSpPr>
          <p:spPr>
            <a:xfrm>
              <a:off x="4679607" y="2414791"/>
              <a:ext cx="581165" cy="16129"/>
            </a:xfrm>
            <a:custGeom>
              <a:avLst/>
              <a:gdLst/>
              <a:ahLst/>
              <a:cxnLst/>
              <a:rect l="l" t="t" r="r" b="b"/>
              <a:pathLst>
                <a:path w="581165" h="16129">
                  <a:moveTo>
                    <a:pt x="8065" y="8065"/>
                  </a:moveTo>
                  <a:lnTo>
                    <a:pt x="573100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9" name="VectorPath 1119"/>
            <p:cNvSpPr/>
            <p:nvPr/>
          </p:nvSpPr>
          <p:spPr>
            <a:xfrm>
              <a:off x="5244643" y="2424582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20" name="TextBox1120"/>
          <p:cNvSpPr txBox="1"/>
          <p:nvPr/>
        </p:nvSpPr>
        <p:spPr>
          <a:xfrm>
            <a:off x="2383600" y="2036166"/>
            <a:ext cx="869518" cy="379349"/>
          </a:xfrm>
          <a:prstGeom prst="rect">
            <a:avLst/>
          </a:prstGeom>
          <a:noFill/>
          <a:ln w="16129">
            <a:solidFill>
              <a:srgbClr val="000000"/>
            </a:solidFill>
          </a:ln>
        </p:spPr>
        <p:txBody>
          <a:bodyPr wrap="square" lIns="78105" tIns="59055" rIns="0" bIns="31750" rtlCol="0">
            <a:spAutoFit/>
          </a:bodyPr>
          <a:lstStyle/>
          <a:p>
            <a:pPr marL="150102" marR="0" indent="0" eaLnBrk="0">
              <a:lnSpc>
                <a:spcPct val="100000"/>
              </a:lnSpc>
              <a:spcBef>
                <a:spcPts val="464"/>
              </a:spcBef>
              <a:spcAft>
                <a:spcPts val="336"/>
              </a:spcAft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121" name="VectorPath 1121"/>
          <p:cNvSpPr/>
          <p:nvPr/>
        </p:nvSpPr>
        <p:spPr>
          <a:xfrm>
            <a:off x="2990355" y="2216557"/>
            <a:ext cx="270828" cy="16129"/>
          </a:xfrm>
          <a:custGeom>
            <a:avLst/>
            <a:gdLst/>
            <a:ahLst/>
            <a:cxnLst/>
            <a:rect l="l" t="t" r="r" b="b"/>
            <a:pathLst>
              <a:path w="270828" h="16129">
                <a:moveTo>
                  <a:pt x="8064" y="8064"/>
                </a:moveTo>
                <a:lnTo>
                  <a:pt x="262763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22" name="VectorPath 1122"/>
          <p:cNvSpPr/>
          <p:nvPr/>
        </p:nvSpPr>
        <p:spPr>
          <a:xfrm>
            <a:off x="3502685" y="2216557"/>
            <a:ext cx="270840" cy="16129"/>
          </a:xfrm>
          <a:custGeom>
            <a:avLst/>
            <a:gdLst/>
            <a:ahLst/>
            <a:cxnLst/>
            <a:rect l="l" t="t" r="r" b="b"/>
            <a:pathLst>
              <a:path w="270840" h="16129">
                <a:moveTo>
                  <a:pt x="8065" y="8064"/>
                </a:moveTo>
                <a:lnTo>
                  <a:pt x="262776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23" name="Combination 1123"/>
          <p:cNvGrpSpPr/>
          <p:nvPr/>
        </p:nvGrpSpPr>
        <p:grpSpPr>
          <a:xfrm>
            <a:off x="3605162" y="2026928"/>
            <a:ext cx="226598" cy="233854"/>
            <a:chOff x="3605162" y="2026928"/>
            <a:chExt cx="226598" cy="233854"/>
          </a:xfrm>
        </p:grpSpPr>
        <p:sp>
          <p:nvSpPr>
            <p:cNvPr id="1124" name="VectorPath 1124"/>
            <p:cNvSpPr/>
            <p:nvPr/>
          </p:nvSpPr>
          <p:spPr>
            <a:xfrm>
              <a:off x="3754776" y="2026928"/>
              <a:ext cx="76983" cy="18487"/>
            </a:xfrm>
            <a:custGeom>
              <a:avLst/>
              <a:gdLst/>
              <a:ahLst/>
              <a:cxnLst/>
              <a:rect l="l" t="t" r="r" b="b"/>
              <a:pathLst>
                <a:path w="76983" h="18487">
                  <a:moveTo>
                    <a:pt x="72165" y="4348"/>
                  </a:moveTo>
                  <a:lnTo>
                    <a:pt x="75087" y="6799"/>
                  </a:lnTo>
                  <a:lnTo>
                    <a:pt x="75087" y="11688"/>
                  </a:lnTo>
                  <a:lnTo>
                    <a:pt x="72165" y="14139"/>
                  </a:lnTo>
                  <a:lnTo>
                    <a:pt x="69232" y="16590"/>
                  </a:lnTo>
                  <a:lnTo>
                    <a:pt x="7751" y="16590"/>
                  </a:lnTo>
                  <a:lnTo>
                    <a:pt x="4830" y="14139"/>
                  </a:lnTo>
                  <a:lnTo>
                    <a:pt x="1896" y="11688"/>
                  </a:lnTo>
                  <a:lnTo>
                    <a:pt x="1896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69232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25" name="VectorPath 1125"/>
            <p:cNvSpPr/>
            <p:nvPr/>
          </p:nvSpPr>
          <p:spPr>
            <a:xfrm>
              <a:off x="3754776" y="2026928"/>
              <a:ext cx="21357" cy="64982"/>
            </a:xfrm>
            <a:custGeom>
              <a:avLst/>
              <a:gdLst/>
              <a:ahLst/>
              <a:cxnLst/>
              <a:rect l="l" t="t" r="r" b="b"/>
              <a:pathLst>
                <a:path w="21357" h="64982">
                  <a:moveTo>
                    <a:pt x="16539" y="4348"/>
                  </a:moveTo>
                  <a:lnTo>
                    <a:pt x="19460" y="6799"/>
                  </a:lnTo>
                  <a:lnTo>
                    <a:pt x="19460" y="58196"/>
                  </a:lnTo>
                  <a:lnTo>
                    <a:pt x="16539" y="60634"/>
                  </a:lnTo>
                  <a:lnTo>
                    <a:pt x="13606" y="63085"/>
                  </a:lnTo>
                  <a:lnTo>
                    <a:pt x="7751" y="63085"/>
                  </a:lnTo>
                  <a:lnTo>
                    <a:pt x="4830" y="60634"/>
                  </a:lnTo>
                  <a:lnTo>
                    <a:pt x="1896" y="58196"/>
                  </a:lnTo>
                  <a:lnTo>
                    <a:pt x="1896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13606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26" name="VectorPath 1126"/>
            <p:cNvSpPr/>
            <p:nvPr/>
          </p:nvSpPr>
          <p:spPr>
            <a:xfrm>
              <a:off x="3754776" y="2195800"/>
              <a:ext cx="21357" cy="64982"/>
            </a:xfrm>
            <a:custGeom>
              <a:avLst/>
              <a:gdLst/>
              <a:ahLst/>
              <a:cxnLst/>
              <a:rect l="l" t="t" r="r" b="b"/>
              <a:pathLst>
                <a:path w="21357" h="64982">
                  <a:moveTo>
                    <a:pt x="19460" y="4348"/>
                  </a:moveTo>
                  <a:lnTo>
                    <a:pt x="19460" y="58196"/>
                  </a:lnTo>
                  <a:lnTo>
                    <a:pt x="16539" y="60635"/>
                  </a:lnTo>
                  <a:lnTo>
                    <a:pt x="13606" y="60635"/>
                  </a:lnTo>
                  <a:lnTo>
                    <a:pt x="10685" y="63085"/>
                  </a:lnTo>
                  <a:lnTo>
                    <a:pt x="7751" y="60635"/>
                  </a:lnTo>
                  <a:lnTo>
                    <a:pt x="4830" y="60635"/>
                  </a:lnTo>
                  <a:lnTo>
                    <a:pt x="1896" y="58196"/>
                  </a:lnTo>
                  <a:lnTo>
                    <a:pt x="1896" y="4348"/>
                  </a:lnTo>
                  <a:lnTo>
                    <a:pt x="4830" y="1897"/>
                  </a:lnTo>
                  <a:lnTo>
                    <a:pt x="16539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27" name="VectorPath 1127"/>
            <p:cNvSpPr/>
            <p:nvPr/>
          </p:nvSpPr>
          <p:spPr>
            <a:xfrm>
              <a:off x="3605162" y="2091741"/>
              <a:ext cx="16129" cy="140945"/>
            </a:xfrm>
            <a:custGeom>
              <a:avLst/>
              <a:gdLst/>
              <a:ahLst/>
              <a:cxnLst/>
              <a:rect l="l" t="t" r="r" b="b"/>
              <a:pathLst>
                <a:path w="16129" h="140945">
                  <a:moveTo>
                    <a:pt x="8065" y="132880"/>
                  </a:moveTo>
                  <a:lnTo>
                    <a:pt x="806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28" name="VectorPath 1128"/>
            <p:cNvSpPr/>
            <p:nvPr/>
          </p:nvSpPr>
          <p:spPr>
            <a:xfrm>
              <a:off x="3605162" y="2091741"/>
              <a:ext cx="168364" cy="16129"/>
            </a:xfrm>
            <a:custGeom>
              <a:avLst/>
              <a:gdLst/>
              <a:ahLst/>
              <a:cxnLst/>
              <a:rect l="l" t="t" r="r" b="b"/>
              <a:pathLst>
                <a:path w="168364" h="16129">
                  <a:moveTo>
                    <a:pt x="8065" y="8064"/>
                  </a:moveTo>
                  <a:lnTo>
                    <a:pt x="160299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29" name="VectorPath 1129"/>
          <p:cNvSpPr/>
          <p:nvPr/>
        </p:nvSpPr>
        <p:spPr>
          <a:xfrm>
            <a:off x="3754776" y="2362221"/>
            <a:ext cx="21357" cy="62530"/>
          </a:xfrm>
          <a:custGeom>
            <a:avLst/>
            <a:gdLst/>
            <a:ahLst/>
            <a:cxnLst/>
            <a:rect l="l" t="t" r="r" b="b"/>
            <a:pathLst>
              <a:path w="21357" h="62530">
                <a:moveTo>
                  <a:pt x="13606" y="4347"/>
                </a:moveTo>
                <a:lnTo>
                  <a:pt x="16539" y="4347"/>
                </a:lnTo>
                <a:lnTo>
                  <a:pt x="19460" y="6798"/>
                </a:lnTo>
                <a:lnTo>
                  <a:pt x="19460" y="55744"/>
                </a:lnTo>
                <a:lnTo>
                  <a:pt x="16539" y="58195"/>
                </a:lnTo>
                <a:lnTo>
                  <a:pt x="13606" y="60634"/>
                </a:lnTo>
                <a:lnTo>
                  <a:pt x="7751" y="60634"/>
                </a:lnTo>
                <a:lnTo>
                  <a:pt x="4830" y="58195"/>
                </a:lnTo>
                <a:lnTo>
                  <a:pt x="1896" y="55744"/>
                </a:lnTo>
                <a:lnTo>
                  <a:pt x="1896" y="6798"/>
                </a:lnTo>
                <a:lnTo>
                  <a:pt x="4830" y="4347"/>
                </a:lnTo>
                <a:lnTo>
                  <a:pt x="7751" y="4347"/>
                </a:lnTo>
                <a:lnTo>
                  <a:pt x="10685" y="1896"/>
                </a:lnTo>
              </a:path>
            </a:pathLst>
          </a:custGeom>
          <a:solidFill>
            <a:srgbClr val="000000">
              <a:alpha val="100000"/>
            </a:srgbClr>
          </a:solidFill>
          <a:ln w="2692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30" name="TextBox1130"/>
          <p:cNvSpPr txBox="1"/>
          <p:nvPr/>
        </p:nvSpPr>
        <p:spPr>
          <a:xfrm>
            <a:off x="3754776" y="2100874"/>
            <a:ext cx="471962" cy="323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51785"/>
              </a:lnSpc>
              <a:tabLst>
                <a:tab pos="76983" algn="l"/>
              </a:tabLst>
            </a:pPr>
            <a:r>
              <a:rPr lang="en-US" altLang="zh-CN" sz="2100" u="sng" kern="0" spc="0" baseline="29617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2100" u="sng" kern="0" baseline="29617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2100" kern="0" spc="0" baseline="29617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100" kern="0" spc="-25" baseline="29617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kern="0" spc="0" baseline="29617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grpSp>
        <p:nvGrpSpPr>
          <p:cNvPr id="1131" name="Combination 1131"/>
          <p:cNvGrpSpPr/>
          <p:nvPr/>
        </p:nvGrpSpPr>
        <p:grpSpPr>
          <a:xfrm>
            <a:off x="3956783" y="2026928"/>
            <a:ext cx="689182" cy="397823"/>
            <a:chOff x="3956783" y="2026928"/>
            <a:chExt cx="689182" cy="397823"/>
          </a:xfrm>
        </p:grpSpPr>
        <p:sp>
          <p:nvSpPr>
            <p:cNvPr id="1132" name="VectorPath 1132"/>
            <p:cNvSpPr/>
            <p:nvPr/>
          </p:nvSpPr>
          <p:spPr>
            <a:xfrm>
              <a:off x="4372204" y="2140687"/>
              <a:ext cx="273762" cy="16129"/>
            </a:xfrm>
            <a:custGeom>
              <a:avLst/>
              <a:gdLst/>
              <a:ahLst/>
              <a:cxnLst/>
              <a:rect l="l" t="t" r="r" b="b"/>
              <a:pathLst>
                <a:path w="273762" h="16129">
                  <a:moveTo>
                    <a:pt x="8065" y="8064"/>
                  </a:moveTo>
                  <a:lnTo>
                    <a:pt x="265697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33" name="VectorPath 1133"/>
            <p:cNvSpPr/>
            <p:nvPr/>
          </p:nvSpPr>
          <p:spPr>
            <a:xfrm>
              <a:off x="4372204" y="2319350"/>
              <a:ext cx="273762" cy="16129"/>
            </a:xfrm>
            <a:custGeom>
              <a:avLst/>
              <a:gdLst/>
              <a:ahLst/>
              <a:cxnLst/>
              <a:rect l="l" t="t" r="r" b="b"/>
              <a:pathLst>
                <a:path w="273762" h="16129">
                  <a:moveTo>
                    <a:pt x="8065" y="8064"/>
                  </a:moveTo>
                  <a:lnTo>
                    <a:pt x="265697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34" name="VectorPath 1134"/>
            <p:cNvSpPr/>
            <p:nvPr/>
          </p:nvSpPr>
          <p:spPr>
            <a:xfrm>
              <a:off x="4064800" y="2028101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35" name="VectorPath 1135"/>
            <p:cNvSpPr/>
            <p:nvPr/>
          </p:nvSpPr>
          <p:spPr>
            <a:xfrm>
              <a:off x="4372204" y="2028101"/>
              <a:ext cx="16129" cy="395478"/>
            </a:xfrm>
            <a:custGeom>
              <a:avLst/>
              <a:gdLst/>
              <a:ahLst/>
              <a:cxnLst/>
              <a:rect l="l" t="t" r="r" b="b"/>
              <a:pathLst>
                <a:path w="16129" h="395478">
                  <a:moveTo>
                    <a:pt x="8065" y="8065"/>
                  </a:moveTo>
                  <a:lnTo>
                    <a:pt x="8065" y="3874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36" name="VectorPath 1136"/>
            <p:cNvSpPr/>
            <p:nvPr/>
          </p:nvSpPr>
          <p:spPr>
            <a:xfrm>
              <a:off x="4064800" y="2407450"/>
              <a:ext cx="323533" cy="16129"/>
            </a:xfrm>
            <a:custGeom>
              <a:avLst/>
              <a:gdLst/>
              <a:ahLst/>
              <a:cxnLst/>
              <a:rect l="l" t="t" r="r" b="b"/>
              <a:pathLst>
                <a:path w="323533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37" name="VectorPath 1137"/>
            <p:cNvSpPr/>
            <p:nvPr/>
          </p:nvSpPr>
          <p:spPr>
            <a:xfrm>
              <a:off x="3956783" y="2026928"/>
              <a:ext cx="76995" cy="18487"/>
            </a:xfrm>
            <a:custGeom>
              <a:avLst/>
              <a:gdLst/>
              <a:ahLst/>
              <a:cxnLst/>
              <a:rect l="l" t="t" r="r" b="b"/>
              <a:pathLst>
                <a:path w="76995" h="18487">
                  <a:moveTo>
                    <a:pt x="72166" y="4348"/>
                  </a:moveTo>
                  <a:lnTo>
                    <a:pt x="72166" y="6799"/>
                  </a:lnTo>
                  <a:lnTo>
                    <a:pt x="75099" y="9237"/>
                  </a:lnTo>
                  <a:lnTo>
                    <a:pt x="72166" y="11688"/>
                  </a:lnTo>
                  <a:lnTo>
                    <a:pt x="72166" y="14139"/>
                  </a:lnTo>
                  <a:lnTo>
                    <a:pt x="69245" y="16590"/>
                  </a:lnTo>
                  <a:lnTo>
                    <a:pt x="7764" y="16590"/>
                  </a:lnTo>
                  <a:lnTo>
                    <a:pt x="4830" y="14139"/>
                  </a:lnTo>
                  <a:lnTo>
                    <a:pt x="1896" y="11688"/>
                  </a:lnTo>
                  <a:lnTo>
                    <a:pt x="1896" y="6799"/>
                  </a:lnTo>
                  <a:lnTo>
                    <a:pt x="4830" y="4348"/>
                  </a:lnTo>
                  <a:lnTo>
                    <a:pt x="7764" y="1897"/>
                  </a:lnTo>
                  <a:lnTo>
                    <a:pt x="69245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38" name="VectorPath 1138"/>
            <p:cNvSpPr/>
            <p:nvPr/>
          </p:nvSpPr>
          <p:spPr>
            <a:xfrm>
              <a:off x="3956783" y="2406278"/>
              <a:ext cx="76995" cy="18474"/>
            </a:xfrm>
            <a:custGeom>
              <a:avLst/>
              <a:gdLst/>
              <a:ahLst/>
              <a:cxnLst/>
              <a:rect l="l" t="t" r="r" b="b"/>
              <a:pathLst>
                <a:path w="76995" h="18474">
                  <a:moveTo>
                    <a:pt x="72165" y="4347"/>
                  </a:moveTo>
                  <a:lnTo>
                    <a:pt x="72165" y="6798"/>
                  </a:lnTo>
                  <a:lnTo>
                    <a:pt x="75099" y="9237"/>
                  </a:lnTo>
                  <a:lnTo>
                    <a:pt x="72165" y="11688"/>
                  </a:lnTo>
                  <a:lnTo>
                    <a:pt x="72165" y="14139"/>
                  </a:lnTo>
                  <a:lnTo>
                    <a:pt x="69244" y="16578"/>
                  </a:lnTo>
                  <a:lnTo>
                    <a:pt x="7763" y="16578"/>
                  </a:lnTo>
                  <a:lnTo>
                    <a:pt x="4830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30" y="4347"/>
                  </a:lnTo>
                  <a:lnTo>
                    <a:pt x="7763" y="1897"/>
                  </a:lnTo>
                  <a:lnTo>
                    <a:pt x="69244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139" name="B97798FD-5BC2-4718-1E67-44E5B4AF2853"/>
          <p:cNvPicPr>
            <a:picLocks noChangeAspect="1"/>
          </p:cNvPicPr>
          <p:nvPr/>
        </p:nvPicPr>
        <p:blipFill>
          <a:blip r:embed="rId4" cstate="print">
            <a:extLst>
              <a:ext uri="{F14D9555-80A6-4831-7706-145A8EDDFC10}"/>
            </a:extLst>
          </a:blip>
          <a:srcRect/>
          <a:stretch>
            <a:fillRect/>
          </a:stretch>
        </p:blipFill>
        <p:spPr>
          <a:xfrm>
            <a:off x="4634979" y="1845272"/>
            <a:ext cx="257632" cy="822325"/>
          </a:xfrm>
          <a:prstGeom prst="rect">
            <a:avLst/>
          </a:prstGeom>
        </p:spPr>
      </p:pic>
      <p:sp>
        <p:nvSpPr>
          <p:cNvPr id="1140" name="VectorPath 1140"/>
          <p:cNvSpPr/>
          <p:nvPr/>
        </p:nvSpPr>
        <p:spPr>
          <a:xfrm>
            <a:off x="4629836" y="1837207"/>
            <a:ext cx="270840" cy="838454"/>
          </a:xfrm>
          <a:custGeom>
            <a:avLst/>
            <a:gdLst/>
            <a:ahLst/>
            <a:cxnLst/>
            <a:rect l="l" t="t" r="r" b="b"/>
            <a:pathLst>
              <a:path w="270840" h="838454">
                <a:moveTo>
                  <a:pt x="8065" y="8065"/>
                </a:moveTo>
                <a:lnTo>
                  <a:pt x="262776" y="8065"/>
                </a:lnTo>
                <a:lnTo>
                  <a:pt x="262776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41" name="Combination 1141"/>
          <p:cNvGrpSpPr/>
          <p:nvPr/>
        </p:nvGrpSpPr>
        <p:grpSpPr>
          <a:xfrm>
            <a:off x="4269740" y="1129906"/>
            <a:ext cx="376225" cy="483591"/>
            <a:chOff x="4269740" y="1129906"/>
            <a:chExt cx="376225" cy="483591"/>
          </a:xfrm>
        </p:grpSpPr>
        <p:sp>
          <p:nvSpPr>
            <p:cNvPr id="1142" name="VectorPath 1142"/>
            <p:cNvSpPr/>
            <p:nvPr/>
          </p:nvSpPr>
          <p:spPr>
            <a:xfrm>
              <a:off x="4269740" y="1129906"/>
              <a:ext cx="16129" cy="483591"/>
            </a:xfrm>
            <a:custGeom>
              <a:avLst/>
              <a:gdLst/>
              <a:ahLst/>
              <a:cxnLst/>
              <a:rect l="l" t="t" r="r" b="b"/>
              <a:pathLst>
                <a:path w="16129" h="483591">
                  <a:moveTo>
                    <a:pt x="8065" y="8065"/>
                  </a:moveTo>
                  <a:lnTo>
                    <a:pt x="8065" y="47552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43" name="VectorPath 1143"/>
            <p:cNvSpPr/>
            <p:nvPr/>
          </p:nvSpPr>
          <p:spPr>
            <a:xfrm>
              <a:off x="4269740" y="1333043"/>
              <a:ext cx="376225" cy="16129"/>
            </a:xfrm>
            <a:custGeom>
              <a:avLst/>
              <a:gdLst/>
              <a:ahLst/>
              <a:cxnLst/>
              <a:rect l="l" t="t" r="r" b="b"/>
              <a:pathLst>
                <a:path w="376225" h="16129">
                  <a:moveTo>
                    <a:pt x="8065" y="8065"/>
                  </a:moveTo>
                  <a:lnTo>
                    <a:pt x="368161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144" name="Combination 1144"/>
          <p:cNvGrpSpPr/>
          <p:nvPr/>
        </p:nvGrpSpPr>
        <p:grpSpPr>
          <a:xfrm>
            <a:off x="3297758" y="1531290"/>
            <a:ext cx="990662" cy="263408"/>
            <a:chOff x="3297758" y="1531290"/>
            <a:chExt cx="990662" cy="263408"/>
          </a:xfrm>
        </p:grpSpPr>
        <p:sp>
          <p:nvSpPr>
            <p:cNvPr id="1145" name="VectorPath 1145"/>
            <p:cNvSpPr/>
            <p:nvPr/>
          </p:nvSpPr>
          <p:spPr>
            <a:xfrm>
              <a:off x="3857309" y="1594817"/>
              <a:ext cx="431110" cy="199881"/>
            </a:xfrm>
            <a:custGeom>
              <a:avLst/>
              <a:gdLst/>
              <a:ahLst/>
              <a:cxnLst/>
              <a:rect l="l" t="t" r="r" b="b"/>
              <a:pathLst>
                <a:path w="431110" h="199881">
                  <a:moveTo>
                    <a:pt x="420495" y="10615"/>
                  </a:moveTo>
                  <a:lnTo>
                    <a:pt x="10615" y="18926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46" name="VectorPath 1146"/>
            <p:cNvSpPr/>
            <p:nvPr/>
          </p:nvSpPr>
          <p:spPr>
            <a:xfrm>
              <a:off x="3297758" y="1531290"/>
              <a:ext cx="578231" cy="16129"/>
            </a:xfrm>
            <a:custGeom>
              <a:avLst/>
              <a:gdLst/>
              <a:ahLst/>
              <a:cxnLst/>
              <a:rect l="l" t="t" r="r" b="b"/>
              <a:pathLst>
                <a:path w="578231" h="16129">
                  <a:moveTo>
                    <a:pt x="8065" y="8064"/>
                  </a:moveTo>
                  <a:lnTo>
                    <a:pt x="570167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47" name="VectorPath 1147"/>
            <p:cNvSpPr/>
            <p:nvPr/>
          </p:nvSpPr>
          <p:spPr>
            <a:xfrm>
              <a:off x="3859860" y="1541069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48" name="VectorPath 1148"/>
          <p:cNvSpPr/>
          <p:nvPr/>
        </p:nvSpPr>
        <p:spPr>
          <a:xfrm>
            <a:off x="8778328" y="4492638"/>
            <a:ext cx="273762" cy="838454"/>
          </a:xfrm>
          <a:custGeom>
            <a:avLst/>
            <a:gdLst/>
            <a:ahLst/>
            <a:cxnLst/>
            <a:rect l="l" t="t" r="r" b="b"/>
            <a:pathLst>
              <a:path w="273762" h="838454">
                <a:moveTo>
                  <a:pt x="8065" y="8065"/>
                </a:moveTo>
                <a:lnTo>
                  <a:pt x="265697" y="8065"/>
                </a:lnTo>
                <a:lnTo>
                  <a:pt x="265697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149" name="A4CE83A5-0F2C-4C55-F0BD-39B3B566D9EC"/>
          <p:cNvPicPr>
            <a:picLocks noChangeAspect="1"/>
          </p:cNvPicPr>
          <p:nvPr/>
        </p:nvPicPr>
        <p:blipFill>
          <a:blip r:embed="rId5" cstate="print">
            <a:extLst>
              <a:ext uri="{758DD85F-100F-4699-5523-05A5C65C52D9}"/>
            </a:extLst>
          </a:blip>
          <a:srcRect/>
          <a:stretch>
            <a:fillRect/>
          </a:stretch>
        </p:blipFill>
        <p:spPr>
          <a:xfrm>
            <a:off x="8786394" y="4500703"/>
            <a:ext cx="257632" cy="822325"/>
          </a:xfrm>
          <a:prstGeom prst="rect">
            <a:avLst/>
          </a:prstGeom>
        </p:spPr>
      </p:pic>
      <p:sp>
        <p:nvSpPr>
          <p:cNvPr id="1150" name="TextBox1150"/>
          <p:cNvSpPr txBox="1"/>
          <p:nvPr/>
        </p:nvSpPr>
        <p:spPr>
          <a:xfrm>
            <a:off x="8092542" y="2998622"/>
            <a:ext cx="164274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grpSp>
        <p:nvGrpSpPr>
          <p:cNvPr id="1151" name="Combination 1151"/>
          <p:cNvGrpSpPr/>
          <p:nvPr/>
        </p:nvGrpSpPr>
        <p:grpSpPr>
          <a:xfrm>
            <a:off x="7651179" y="3102521"/>
            <a:ext cx="273761" cy="268212"/>
            <a:chOff x="7651179" y="3102521"/>
            <a:chExt cx="273761" cy="268212"/>
          </a:xfrm>
        </p:grpSpPr>
        <p:sp>
          <p:nvSpPr>
            <p:cNvPr id="1152" name="VectorPath 1152"/>
            <p:cNvSpPr/>
            <p:nvPr/>
          </p:nvSpPr>
          <p:spPr>
            <a:xfrm>
              <a:off x="7651179" y="3102521"/>
              <a:ext cx="273761" cy="16129"/>
            </a:xfrm>
            <a:custGeom>
              <a:avLst/>
              <a:gdLst/>
              <a:ahLst/>
              <a:cxnLst/>
              <a:rect l="l" t="t" r="r" b="b"/>
              <a:pathLst>
                <a:path w="273761" h="16129">
                  <a:moveTo>
                    <a:pt x="8065" y="8064"/>
                  </a:moveTo>
                  <a:lnTo>
                    <a:pt x="265696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53" name="VectorPath 1153"/>
            <p:cNvSpPr/>
            <p:nvPr/>
          </p:nvSpPr>
          <p:spPr>
            <a:xfrm>
              <a:off x="7753654" y="3102521"/>
              <a:ext cx="16129" cy="268212"/>
            </a:xfrm>
            <a:custGeom>
              <a:avLst/>
              <a:gdLst/>
              <a:ahLst/>
              <a:cxnLst/>
              <a:rect l="l" t="t" r="r" b="b"/>
              <a:pathLst>
                <a:path w="16129" h="268212">
                  <a:moveTo>
                    <a:pt x="8065" y="8064"/>
                  </a:moveTo>
                  <a:lnTo>
                    <a:pt x="8065" y="26014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54" name="VectorPath 1154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1155" name="TextBox1155"/>
          <p:cNvSpPr txBox="1"/>
          <p:nvPr/>
        </p:nvSpPr>
        <p:spPr>
          <a:xfrm>
            <a:off x="1074941" y="333708"/>
            <a:ext cx="1727657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钟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周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期</a:t>
            </a:r>
            <a:r>
              <a:rPr lang="en-US" altLang="zh-CN" sz="1400" kern="0" spc="-2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1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</a:t>
            </a:r>
          </a:p>
        </p:txBody>
      </p:sp>
      <p:sp>
        <p:nvSpPr>
          <p:cNvPr id="1156" name="TextBox1156"/>
          <p:cNvSpPr txBox="1"/>
          <p:nvPr/>
        </p:nvSpPr>
        <p:spPr>
          <a:xfrm>
            <a:off x="1279881" y="644220"/>
            <a:ext cx="9239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57" name="TextBox1157"/>
          <p:cNvSpPr txBox="1"/>
          <p:nvPr/>
        </p:nvSpPr>
        <p:spPr>
          <a:xfrm>
            <a:off x="2661730" y="644220"/>
            <a:ext cx="92392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58" name="TextBox1158"/>
          <p:cNvSpPr txBox="1"/>
          <p:nvPr/>
        </p:nvSpPr>
        <p:spPr>
          <a:xfrm>
            <a:off x="2974340" y="5773468"/>
            <a:ext cx="561530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>
                <a:solidFill>
                  <a:srgbClr val="080808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为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消除结构冲突而插入的流水线气泡</a:t>
            </a:r>
          </a:p>
        </p:txBody>
      </p:sp>
      <p:grpSp>
        <p:nvGrpSpPr>
          <p:cNvPr id="1159" name="Combination 1159"/>
          <p:cNvGrpSpPr/>
          <p:nvPr/>
        </p:nvGrpSpPr>
        <p:grpSpPr>
          <a:xfrm>
            <a:off x="3502685" y="951164"/>
            <a:ext cx="785713" cy="270741"/>
            <a:chOff x="3502685" y="951164"/>
            <a:chExt cx="785713" cy="270741"/>
          </a:xfrm>
        </p:grpSpPr>
        <p:sp>
          <p:nvSpPr>
            <p:cNvPr id="1160" name="VectorPath 1160"/>
            <p:cNvSpPr/>
            <p:nvPr/>
          </p:nvSpPr>
          <p:spPr>
            <a:xfrm>
              <a:off x="3857331" y="951164"/>
              <a:ext cx="431067" cy="197400"/>
            </a:xfrm>
            <a:custGeom>
              <a:avLst/>
              <a:gdLst/>
              <a:ahLst/>
              <a:cxnLst/>
              <a:rect l="l" t="t" r="r" b="b"/>
              <a:pathLst>
                <a:path w="431067" h="197400">
                  <a:moveTo>
                    <a:pt x="10594" y="10594"/>
                  </a:moveTo>
                  <a:lnTo>
                    <a:pt x="420474" y="18680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61" name="VectorPath 1161"/>
            <p:cNvSpPr/>
            <p:nvPr/>
          </p:nvSpPr>
          <p:spPr>
            <a:xfrm>
              <a:off x="3502685" y="1205776"/>
              <a:ext cx="373304" cy="16129"/>
            </a:xfrm>
            <a:custGeom>
              <a:avLst/>
              <a:gdLst/>
              <a:ahLst/>
              <a:cxnLst/>
              <a:rect l="l" t="t" r="r" b="b"/>
              <a:pathLst>
                <a:path w="373304" h="16129">
                  <a:moveTo>
                    <a:pt x="365240" y="8065"/>
                  </a:move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62" name="VectorPath 1162"/>
            <p:cNvSpPr/>
            <p:nvPr/>
          </p:nvSpPr>
          <p:spPr>
            <a:xfrm>
              <a:off x="3859860" y="953694"/>
              <a:ext cx="16129" cy="251079"/>
            </a:xfrm>
            <a:custGeom>
              <a:avLst/>
              <a:gdLst/>
              <a:ahLst/>
              <a:cxnLst/>
              <a:rect l="l" t="t" r="r" b="b"/>
              <a:pathLst>
                <a:path w="16129" h="251079">
                  <a:moveTo>
                    <a:pt x="8065" y="8065"/>
                  </a:moveTo>
                  <a:lnTo>
                    <a:pt x="8065" y="24301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163" name="Combination 1163"/>
          <p:cNvGrpSpPr/>
          <p:nvPr/>
        </p:nvGrpSpPr>
        <p:grpSpPr>
          <a:xfrm>
            <a:off x="3856696" y="1185480"/>
            <a:ext cx="145418" cy="374882"/>
            <a:chOff x="3856696" y="1185480"/>
            <a:chExt cx="145418" cy="374882"/>
          </a:xfrm>
        </p:grpSpPr>
        <p:sp>
          <p:nvSpPr>
            <p:cNvPr id="1164" name="VectorPath 1164"/>
            <p:cNvSpPr/>
            <p:nvPr/>
          </p:nvSpPr>
          <p:spPr>
            <a:xfrm>
              <a:off x="3856696" y="1185480"/>
              <a:ext cx="145418" cy="198670"/>
            </a:xfrm>
            <a:custGeom>
              <a:avLst/>
              <a:gdLst/>
              <a:ahLst/>
              <a:cxnLst/>
              <a:rect l="l" t="t" r="r" b="b"/>
              <a:pathLst>
                <a:path w="145418" h="198670">
                  <a:moveTo>
                    <a:pt x="11228" y="11229"/>
                  </a:moveTo>
                  <a:lnTo>
                    <a:pt x="134190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65" name="VectorPath 1165"/>
            <p:cNvSpPr/>
            <p:nvPr/>
          </p:nvSpPr>
          <p:spPr>
            <a:xfrm>
              <a:off x="3856696" y="1361692"/>
              <a:ext cx="145418" cy="198670"/>
            </a:xfrm>
            <a:custGeom>
              <a:avLst/>
              <a:gdLst/>
              <a:ahLst/>
              <a:cxnLst/>
              <a:rect l="l" t="t" r="r" b="b"/>
              <a:pathLst>
                <a:path w="145418" h="198670">
                  <a:moveTo>
                    <a:pt x="134190" y="11229"/>
                  </a:moveTo>
                  <a:lnTo>
                    <a:pt x="11228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66" name="TextBox1166"/>
          <p:cNvSpPr txBox="1"/>
          <p:nvPr/>
        </p:nvSpPr>
        <p:spPr>
          <a:xfrm rot="5400000">
            <a:off x="3632608" y="975519"/>
            <a:ext cx="907049" cy="22085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9863"/>
              </a:lnSpc>
            </a:pPr>
            <a:r>
              <a:rPr lang="en-US" altLang="zh-CN" sz="2100" kern="0" spc="1775" baseline="85786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100" kern="0" spc="2865" baseline="857866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5" kern="0" spc="-25" baseline="-89511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ALU</a:t>
            </a:r>
          </a:p>
        </p:txBody>
      </p:sp>
      <p:sp>
        <p:nvSpPr>
          <p:cNvPr id="1167" name="TextBox1167"/>
          <p:cNvSpPr txBox="1"/>
          <p:nvPr/>
        </p:nvSpPr>
        <p:spPr>
          <a:xfrm>
            <a:off x="5378603" y="644220"/>
            <a:ext cx="92392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</p:txBody>
      </p:sp>
      <p:grpSp>
        <p:nvGrpSpPr>
          <p:cNvPr id="1168" name="Combination 1168"/>
          <p:cNvGrpSpPr/>
          <p:nvPr/>
        </p:nvGrpSpPr>
        <p:grpSpPr>
          <a:xfrm>
            <a:off x="5241479" y="2068994"/>
            <a:ext cx="145418" cy="374882"/>
            <a:chOff x="5241479" y="2068994"/>
            <a:chExt cx="145418" cy="374882"/>
          </a:xfrm>
        </p:grpSpPr>
        <p:sp>
          <p:nvSpPr>
            <p:cNvPr id="1169" name="VectorPath 1169"/>
            <p:cNvSpPr/>
            <p:nvPr/>
          </p:nvSpPr>
          <p:spPr>
            <a:xfrm>
              <a:off x="5241479" y="2068994"/>
              <a:ext cx="145418" cy="198670"/>
            </a:xfrm>
            <a:custGeom>
              <a:avLst/>
              <a:gdLst/>
              <a:ahLst/>
              <a:cxnLst/>
              <a:rect l="l" t="t" r="r" b="b"/>
              <a:pathLst>
                <a:path w="145418" h="198670">
                  <a:moveTo>
                    <a:pt x="11228" y="11228"/>
                  </a:moveTo>
                  <a:lnTo>
                    <a:pt x="134190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70" name="VectorPath 1170"/>
            <p:cNvSpPr/>
            <p:nvPr/>
          </p:nvSpPr>
          <p:spPr>
            <a:xfrm>
              <a:off x="5241479" y="2245207"/>
              <a:ext cx="145418" cy="198669"/>
            </a:xfrm>
            <a:custGeom>
              <a:avLst/>
              <a:gdLst/>
              <a:ahLst/>
              <a:cxnLst/>
              <a:rect l="l" t="t" r="r" b="b"/>
              <a:pathLst>
                <a:path w="145418" h="198669">
                  <a:moveTo>
                    <a:pt x="134190" y="11228"/>
                  </a:moveTo>
                  <a:lnTo>
                    <a:pt x="11228" y="187441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71" name="TextBox1171"/>
          <p:cNvSpPr txBox="1"/>
          <p:nvPr/>
        </p:nvSpPr>
        <p:spPr>
          <a:xfrm rot="5400000">
            <a:off x="5282400" y="2126493"/>
            <a:ext cx="377029" cy="22085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ALU</a:t>
            </a:r>
          </a:p>
        </p:txBody>
      </p:sp>
      <p:sp>
        <p:nvSpPr>
          <p:cNvPr id="1172" name="TextBox1172"/>
          <p:cNvSpPr txBox="1"/>
          <p:nvPr/>
        </p:nvSpPr>
        <p:spPr>
          <a:xfrm>
            <a:off x="8145234" y="644220"/>
            <a:ext cx="9239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73" name="TextBox1173"/>
          <p:cNvSpPr txBox="1"/>
          <p:nvPr/>
        </p:nvSpPr>
        <p:spPr>
          <a:xfrm>
            <a:off x="9527096" y="644220"/>
            <a:ext cx="9239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174" name="TextBox1174"/>
          <p:cNvSpPr txBox="1"/>
          <p:nvPr/>
        </p:nvSpPr>
        <p:spPr>
          <a:xfrm>
            <a:off x="10911878" y="644220"/>
            <a:ext cx="9239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175" name="VectorPath 1175"/>
          <p:cNvSpPr/>
          <p:nvPr/>
        </p:nvSpPr>
        <p:spPr>
          <a:xfrm>
            <a:off x="5159743" y="3902812"/>
            <a:ext cx="21480" cy="35679"/>
          </a:xfrm>
          <a:custGeom>
            <a:avLst/>
            <a:gdLst/>
            <a:ahLst/>
            <a:cxnLst/>
            <a:rect l="l" t="t" r="r" b="b"/>
            <a:pathLst>
              <a:path w="21480" h="35679">
                <a:moveTo>
                  <a:pt x="8065" y="8065"/>
                </a:moveTo>
                <a:lnTo>
                  <a:pt x="8065" y="17857"/>
                </a:lnTo>
                <a:lnTo>
                  <a:pt x="10999" y="25197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76" name="TextBox1176"/>
          <p:cNvSpPr txBox="1"/>
          <p:nvPr/>
        </p:nvSpPr>
        <p:spPr>
          <a:xfrm>
            <a:off x="5223434" y="3885133"/>
            <a:ext cx="407289" cy="184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6309"/>
              </a:lnSpc>
            </a:pPr>
            <a:r>
              <a:rPr lang="en-US" altLang="zh-CN" sz="2100" kern="0" spc="-75" baseline="-592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气</a:t>
            </a:r>
            <a:r>
              <a:rPr lang="en-US" altLang="zh-CN" sz="2100" kern="0" spc="-325" baseline="-592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-75" baseline="-592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泡</a:t>
            </a:r>
          </a:p>
        </p:txBody>
      </p:sp>
      <p:sp>
        <p:nvSpPr>
          <p:cNvPr id="1177" name="VectorPath 1177"/>
          <p:cNvSpPr/>
          <p:nvPr/>
        </p:nvSpPr>
        <p:spPr>
          <a:xfrm>
            <a:off x="7926388" y="3902812"/>
            <a:ext cx="21461" cy="35672"/>
          </a:xfrm>
          <a:custGeom>
            <a:avLst/>
            <a:gdLst/>
            <a:ahLst/>
            <a:cxnLst/>
            <a:rect l="l" t="t" r="r" b="b"/>
            <a:pathLst>
              <a:path w="21461" h="35672">
                <a:moveTo>
                  <a:pt x="8065" y="8065"/>
                </a:moveTo>
                <a:lnTo>
                  <a:pt x="8065" y="17857"/>
                </a:lnTo>
                <a:lnTo>
                  <a:pt x="10986" y="25197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78" name="TextBox1178"/>
          <p:cNvSpPr txBox="1"/>
          <p:nvPr/>
        </p:nvSpPr>
        <p:spPr>
          <a:xfrm>
            <a:off x="7990078" y="3885133"/>
            <a:ext cx="407276" cy="184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6309"/>
              </a:lnSpc>
            </a:pPr>
            <a:r>
              <a:rPr lang="en-US" altLang="zh-CN" sz="2100" kern="0" spc="-75" baseline="-592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气</a:t>
            </a:r>
            <a:r>
              <a:rPr lang="en-US" altLang="zh-CN" sz="2100" kern="0" spc="-325" baseline="-592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-75" baseline="-592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泡</a:t>
            </a:r>
          </a:p>
        </p:txBody>
      </p:sp>
      <p:sp>
        <p:nvSpPr>
          <p:cNvPr id="1179" name="VectorPath 1179"/>
          <p:cNvSpPr/>
          <p:nvPr/>
        </p:nvSpPr>
        <p:spPr>
          <a:xfrm>
            <a:off x="10795482" y="3902812"/>
            <a:ext cx="21481" cy="35679"/>
          </a:xfrm>
          <a:custGeom>
            <a:avLst/>
            <a:gdLst/>
            <a:ahLst/>
            <a:cxnLst/>
            <a:rect l="l" t="t" r="r" b="b"/>
            <a:pathLst>
              <a:path w="21481" h="35679">
                <a:moveTo>
                  <a:pt x="8065" y="8065"/>
                </a:moveTo>
                <a:lnTo>
                  <a:pt x="8065" y="17857"/>
                </a:lnTo>
                <a:lnTo>
                  <a:pt x="10999" y="25197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80" name="TextBox1180"/>
          <p:cNvSpPr txBox="1"/>
          <p:nvPr/>
        </p:nvSpPr>
        <p:spPr>
          <a:xfrm>
            <a:off x="10859174" y="3885133"/>
            <a:ext cx="407289" cy="184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6309"/>
              </a:lnSpc>
            </a:pPr>
            <a:r>
              <a:rPr lang="en-US" altLang="zh-CN" sz="2100" kern="0" spc="-75" baseline="-592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气</a:t>
            </a:r>
            <a:r>
              <a:rPr lang="en-US" altLang="zh-CN" sz="2100" kern="0" spc="-325" baseline="-592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-75" baseline="-592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泡</a:t>
            </a:r>
          </a:p>
        </p:txBody>
      </p:sp>
      <p:sp>
        <p:nvSpPr>
          <p:cNvPr id="1181" name="TextBox1181"/>
          <p:cNvSpPr txBox="1"/>
          <p:nvPr/>
        </p:nvSpPr>
        <p:spPr>
          <a:xfrm>
            <a:off x="304965" y="1219365"/>
            <a:ext cx="777469" cy="3754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b="1" kern="0" spc="-15" baseline="0" noProof="0" dirty="0">
                <a:solidFill>
                  <a:srgbClr val="9933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400" b="1" kern="0" spc="0" baseline="0" noProof="0" dirty="0">
                <a:solidFill>
                  <a:srgbClr val="9933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oad</a:t>
            </a: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95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571"/>
              </a:lnSpc>
            </a:pP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9933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i+1</a:t>
            </a: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571"/>
              </a:lnSpc>
            </a:pP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9933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i+2</a:t>
            </a: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9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暂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停</a:t>
            </a: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571"/>
              </a:lnSpc>
            </a:pP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  <a:r>
              <a:rPr lang="en-US" altLang="zh-CN" sz="14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9933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i+3</a:t>
            </a:r>
          </a:p>
        </p:txBody>
      </p:sp>
      <p:sp>
        <p:nvSpPr>
          <p:cNvPr id="1182" name="TextBox1182"/>
          <p:cNvSpPr txBox="1"/>
          <p:nvPr/>
        </p:nvSpPr>
        <p:spPr>
          <a:xfrm>
            <a:off x="998817" y="1150214"/>
            <a:ext cx="872452" cy="379349"/>
          </a:xfrm>
          <a:prstGeom prst="rect">
            <a:avLst/>
          </a:prstGeom>
          <a:noFill/>
          <a:ln w="16129">
            <a:solidFill>
              <a:srgbClr val="000000"/>
            </a:solidFill>
          </a:ln>
        </p:spPr>
        <p:txBody>
          <a:bodyPr wrap="square" lIns="78740" tIns="59055" rIns="0" bIns="32385" rtlCol="0">
            <a:spAutoFit/>
          </a:bodyPr>
          <a:lstStyle/>
          <a:p>
            <a:pPr marL="149838" marR="0" indent="0" eaLnBrk="0">
              <a:lnSpc>
                <a:spcPct val="100000"/>
              </a:lnSpc>
              <a:spcBef>
                <a:spcPts val="464"/>
              </a:spcBef>
              <a:spcAft>
                <a:spcPts val="336"/>
              </a:spcAft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183" name="VectorPath 1183"/>
          <p:cNvSpPr/>
          <p:nvPr/>
        </p:nvSpPr>
        <p:spPr>
          <a:xfrm>
            <a:off x="1605560" y="1333043"/>
            <a:ext cx="273774" cy="16129"/>
          </a:xfrm>
          <a:custGeom>
            <a:avLst/>
            <a:gdLst/>
            <a:ahLst/>
            <a:cxnLst/>
            <a:rect l="l" t="t" r="r" b="b"/>
            <a:pathLst>
              <a:path w="273774" h="16129">
                <a:moveTo>
                  <a:pt x="8065" y="8065"/>
                </a:moveTo>
                <a:lnTo>
                  <a:pt x="265709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84" name="VectorPath 1184"/>
          <p:cNvSpPr/>
          <p:nvPr/>
        </p:nvSpPr>
        <p:spPr>
          <a:xfrm>
            <a:off x="2117903" y="1333043"/>
            <a:ext cx="273761" cy="16129"/>
          </a:xfrm>
          <a:custGeom>
            <a:avLst/>
            <a:gdLst/>
            <a:ahLst/>
            <a:cxnLst/>
            <a:rect l="l" t="t" r="r" b="b"/>
            <a:pathLst>
              <a:path w="273761" h="16129">
                <a:moveTo>
                  <a:pt x="8064" y="8065"/>
                </a:moveTo>
                <a:lnTo>
                  <a:pt x="265697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85" name="Combination 1185"/>
          <p:cNvGrpSpPr/>
          <p:nvPr/>
        </p:nvGrpSpPr>
        <p:grpSpPr>
          <a:xfrm>
            <a:off x="2220379" y="1140977"/>
            <a:ext cx="226598" cy="233840"/>
            <a:chOff x="2220379" y="1140977"/>
            <a:chExt cx="226598" cy="233840"/>
          </a:xfrm>
        </p:grpSpPr>
        <p:sp>
          <p:nvSpPr>
            <p:cNvPr id="1186" name="VectorPath 1186"/>
            <p:cNvSpPr/>
            <p:nvPr/>
          </p:nvSpPr>
          <p:spPr>
            <a:xfrm>
              <a:off x="2369994" y="1140977"/>
              <a:ext cx="76983" cy="18474"/>
            </a:xfrm>
            <a:custGeom>
              <a:avLst/>
              <a:gdLst/>
              <a:ahLst/>
              <a:cxnLst/>
              <a:rect l="l" t="t" r="r" b="b"/>
              <a:pathLst>
                <a:path w="76983" h="18474">
                  <a:moveTo>
                    <a:pt x="72165" y="4335"/>
                  </a:moveTo>
                  <a:lnTo>
                    <a:pt x="75086" y="6786"/>
                  </a:lnTo>
                  <a:lnTo>
                    <a:pt x="75086" y="11688"/>
                  </a:lnTo>
                  <a:lnTo>
                    <a:pt x="72165" y="14126"/>
                  </a:lnTo>
                  <a:lnTo>
                    <a:pt x="69232" y="16577"/>
                  </a:lnTo>
                  <a:lnTo>
                    <a:pt x="7751" y="16577"/>
                  </a:lnTo>
                  <a:lnTo>
                    <a:pt x="4830" y="14126"/>
                  </a:lnTo>
                  <a:lnTo>
                    <a:pt x="4830" y="11688"/>
                  </a:lnTo>
                  <a:lnTo>
                    <a:pt x="1896" y="9237"/>
                  </a:lnTo>
                  <a:lnTo>
                    <a:pt x="4830" y="6786"/>
                  </a:lnTo>
                  <a:lnTo>
                    <a:pt x="4830" y="4335"/>
                  </a:lnTo>
                  <a:lnTo>
                    <a:pt x="7751" y="1896"/>
                  </a:lnTo>
                  <a:lnTo>
                    <a:pt x="69232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87" name="VectorPath 1187"/>
            <p:cNvSpPr/>
            <p:nvPr/>
          </p:nvSpPr>
          <p:spPr>
            <a:xfrm>
              <a:off x="2369994" y="1141527"/>
              <a:ext cx="24290" cy="64419"/>
            </a:xfrm>
            <a:custGeom>
              <a:avLst/>
              <a:gdLst/>
              <a:ahLst/>
              <a:cxnLst/>
              <a:rect l="l" t="t" r="r" b="b"/>
              <a:pathLst>
                <a:path w="24290" h="64419">
                  <a:moveTo>
                    <a:pt x="19460" y="3785"/>
                  </a:moveTo>
                  <a:lnTo>
                    <a:pt x="19460" y="6236"/>
                  </a:lnTo>
                  <a:lnTo>
                    <a:pt x="22394" y="8687"/>
                  </a:lnTo>
                  <a:lnTo>
                    <a:pt x="22394" y="55182"/>
                  </a:lnTo>
                  <a:lnTo>
                    <a:pt x="19460" y="57633"/>
                  </a:lnTo>
                  <a:lnTo>
                    <a:pt x="19460" y="60084"/>
                  </a:lnTo>
                  <a:lnTo>
                    <a:pt x="16539" y="62523"/>
                  </a:lnTo>
                  <a:lnTo>
                    <a:pt x="7751" y="62523"/>
                  </a:lnTo>
                  <a:lnTo>
                    <a:pt x="4830" y="60084"/>
                  </a:lnTo>
                  <a:lnTo>
                    <a:pt x="4830" y="57633"/>
                  </a:lnTo>
                  <a:lnTo>
                    <a:pt x="1896" y="55182"/>
                  </a:lnTo>
                  <a:lnTo>
                    <a:pt x="1896" y="8687"/>
                  </a:lnTo>
                  <a:lnTo>
                    <a:pt x="4830" y="6236"/>
                  </a:lnTo>
                  <a:lnTo>
                    <a:pt x="4830" y="3785"/>
                  </a:lnTo>
                  <a:lnTo>
                    <a:pt x="7751" y="1346"/>
                  </a:lnTo>
                  <a:lnTo>
                    <a:pt x="16539" y="134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88" name="VectorPath 1188"/>
            <p:cNvSpPr/>
            <p:nvPr/>
          </p:nvSpPr>
          <p:spPr>
            <a:xfrm>
              <a:off x="2369994" y="1309849"/>
              <a:ext cx="24290" cy="64968"/>
            </a:xfrm>
            <a:custGeom>
              <a:avLst/>
              <a:gdLst/>
              <a:ahLst/>
              <a:cxnLst/>
              <a:rect l="l" t="t" r="r" b="b"/>
              <a:pathLst>
                <a:path w="24290" h="64968">
                  <a:moveTo>
                    <a:pt x="19460" y="4335"/>
                  </a:moveTo>
                  <a:lnTo>
                    <a:pt x="19460" y="6786"/>
                  </a:lnTo>
                  <a:lnTo>
                    <a:pt x="22394" y="9237"/>
                  </a:lnTo>
                  <a:lnTo>
                    <a:pt x="22394" y="55731"/>
                  </a:lnTo>
                  <a:lnTo>
                    <a:pt x="19460" y="58182"/>
                  </a:lnTo>
                  <a:lnTo>
                    <a:pt x="19460" y="60634"/>
                  </a:lnTo>
                  <a:lnTo>
                    <a:pt x="16539" y="63072"/>
                  </a:lnTo>
                  <a:lnTo>
                    <a:pt x="7751" y="63072"/>
                  </a:lnTo>
                  <a:lnTo>
                    <a:pt x="4830" y="60634"/>
                  </a:lnTo>
                  <a:lnTo>
                    <a:pt x="4830" y="58182"/>
                  </a:lnTo>
                  <a:lnTo>
                    <a:pt x="1896" y="55731"/>
                  </a:lnTo>
                  <a:lnTo>
                    <a:pt x="1896" y="9237"/>
                  </a:lnTo>
                  <a:lnTo>
                    <a:pt x="4830" y="6786"/>
                  </a:lnTo>
                  <a:lnTo>
                    <a:pt x="4830" y="4335"/>
                  </a:lnTo>
                  <a:lnTo>
                    <a:pt x="7751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89" name="VectorPath 1189"/>
            <p:cNvSpPr/>
            <p:nvPr/>
          </p:nvSpPr>
          <p:spPr>
            <a:xfrm>
              <a:off x="2220379" y="1205776"/>
              <a:ext cx="16129" cy="143396"/>
            </a:xfrm>
            <a:custGeom>
              <a:avLst/>
              <a:gdLst/>
              <a:ahLst/>
              <a:cxnLst/>
              <a:rect l="l" t="t" r="r" b="b"/>
              <a:pathLst>
                <a:path w="16129" h="143396">
                  <a:moveTo>
                    <a:pt x="8064" y="135331"/>
                  </a:moveTo>
                  <a:lnTo>
                    <a:pt x="8064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90" name="VectorPath 1190"/>
            <p:cNvSpPr/>
            <p:nvPr/>
          </p:nvSpPr>
          <p:spPr>
            <a:xfrm>
              <a:off x="2220379" y="1205776"/>
              <a:ext cx="171285" cy="16129"/>
            </a:xfrm>
            <a:custGeom>
              <a:avLst/>
              <a:gdLst/>
              <a:ahLst/>
              <a:cxnLst/>
              <a:rect l="l" t="t" r="r" b="b"/>
              <a:pathLst>
                <a:path w="171285" h="16129">
                  <a:moveTo>
                    <a:pt x="8064" y="8065"/>
                  </a:moveTo>
                  <a:lnTo>
                    <a:pt x="163221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191" name="BA537BB2-8E61-4275-9C33-860E011D7A69"/>
          <p:cNvPicPr>
            <a:picLocks noChangeAspect="1"/>
          </p:cNvPicPr>
          <p:nvPr/>
        </p:nvPicPr>
        <p:blipFill>
          <a:blip r:embed="rId6" cstate="print">
            <a:extLst>
              <a:ext uri="{D3B2F54A-26E8-4A38-C611-0BBFF12CF048}"/>
            </a:extLst>
          </a:blip>
          <a:srcRect/>
          <a:stretch>
            <a:fillRect/>
          </a:stretch>
        </p:blipFill>
        <p:spPr>
          <a:xfrm>
            <a:off x="1868335" y="959320"/>
            <a:ext cx="257632" cy="822325"/>
          </a:xfrm>
          <a:prstGeom prst="rect">
            <a:avLst/>
          </a:prstGeom>
        </p:spPr>
      </p:pic>
      <p:sp>
        <p:nvSpPr>
          <p:cNvPr id="1192" name="VectorPath 1192"/>
          <p:cNvSpPr/>
          <p:nvPr/>
        </p:nvSpPr>
        <p:spPr>
          <a:xfrm>
            <a:off x="1863204" y="953694"/>
            <a:ext cx="270840" cy="838454"/>
          </a:xfrm>
          <a:custGeom>
            <a:avLst/>
            <a:gdLst/>
            <a:ahLst/>
            <a:cxnLst/>
            <a:rect l="l" t="t" r="r" b="b"/>
            <a:pathLst>
              <a:path w="270840" h="838454">
                <a:moveTo>
                  <a:pt x="8064" y="8065"/>
                </a:moveTo>
                <a:lnTo>
                  <a:pt x="262776" y="8065"/>
                </a:lnTo>
                <a:lnTo>
                  <a:pt x="262776" y="830390"/>
                </a:lnTo>
                <a:lnTo>
                  <a:pt x="8064" y="830390"/>
                </a:lnTo>
                <a:lnTo>
                  <a:pt x="8064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93" name="Combination 1193"/>
          <p:cNvGrpSpPr/>
          <p:nvPr/>
        </p:nvGrpSpPr>
        <p:grpSpPr>
          <a:xfrm>
            <a:off x="2369994" y="1478721"/>
            <a:ext cx="76983" cy="60079"/>
            <a:chOff x="2369994" y="1478721"/>
            <a:chExt cx="76983" cy="60079"/>
          </a:xfrm>
        </p:grpSpPr>
        <p:sp>
          <p:nvSpPr>
            <p:cNvPr id="1194" name="VectorPath 1194"/>
            <p:cNvSpPr/>
            <p:nvPr/>
          </p:nvSpPr>
          <p:spPr>
            <a:xfrm>
              <a:off x="2369994" y="1478721"/>
              <a:ext cx="24290" cy="59529"/>
            </a:xfrm>
            <a:custGeom>
              <a:avLst/>
              <a:gdLst/>
              <a:ahLst/>
              <a:cxnLst/>
              <a:rect l="l" t="t" r="r" b="b"/>
              <a:pathLst>
                <a:path w="24290" h="59529">
                  <a:moveTo>
                    <a:pt x="19460" y="4335"/>
                  </a:moveTo>
                  <a:lnTo>
                    <a:pt x="19460" y="6786"/>
                  </a:lnTo>
                  <a:lnTo>
                    <a:pt x="22394" y="9237"/>
                  </a:lnTo>
                  <a:lnTo>
                    <a:pt x="22394" y="50842"/>
                  </a:lnTo>
                  <a:lnTo>
                    <a:pt x="19460" y="53280"/>
                  </a:lnTo>
                  <a:lnTo>
                    <a:pt x="19460" y="55731"/>
                  </a:lnTo>
                  <a:lnTo>
                    <a:pt x="16539" y="58182"/>
                  </a:lnTo>
                  <a:lnTo>
                    <a:pt x="7751" y="58182"/>
                  </a:lnTo>
                  <a:lnTo>
                    <a:pt x="4830" y="55731"/>
                  </a:lnTo>
                  <a:lnTo>
                    <a:pt x="4830" y="53280"/>
                  </a:lnTo>
                  <a:lnTo>
                    <a:pt x="1896" y="50842"/>
                  </a:lnTo>
                  <a:lnTo>
                    <a:pt x="1896" y="9237"/>
                  </a:lnTo>
                  <a:lnTo>
                    <a:pt x="4830" y="6786"/>
                  </a:lnTo>
                  <a:lnTo>
                    <a:pt x="4830" y="4335"/>
                  </a:lnTo>
                  <a:lnTo>
                    <a:pt x="7751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95" name="VectorPath 1195"/>
            <p:cNvSpPr/>
            <p:nvPr/>
          </p:nvSpPr>
          <p:spPr>
            <a:xfrm>
              <a:off x="2369994" y="1520326"/>
              <a:ext cx="76983" cy="18474"/>
            </a:xfrm>
            <a:custGeom>
              <a:avLst/>
              <a:gdLst/>
              <a:ahLst/>
              <a:cxnLst/>
              <a:rect l="l" t="t" r="r" b="b"/>
              <a:pathLst>
                <a:path w="76983" h="18474">
                  <a:moveTo>
                    <a:pt x="72165" y="4335"/>
                  </a:moveTo>
                  <a:lnTo>
                    <a:pt x="75086" y="6786"/>
                  </a:lnTo>
                  <a:lnTo>
                    <a:pt x="75086" y="11675"/>
                  </a:lnTo>
                  <a:lnTo>
                    <a:pt x="72165" y="14126"/>
                  </a:lnTo>
                  <a:lnTo>
                    <a:pt x="69232" y="16577"/>
                  </a:lnTo>
                  <a:lnTo>
                    <a:pt x="7751" y="16577"/>
                  </a:lnTo>
                  <a:lnTo>
                    <a:pt x="4830" y="14126"/>
                  </a:lnTo>
                  <a:lnTo>
                    <a:pt x="4830" y="11675"/>
                  </a:lnTo>
                  <a:lnTo>
                    <a:pt x="1896" y="9237"/>
                  </a:lnTo>
                  <a:lnTo>
                    <a:pt x="4830" y="6786"/>
                  </a:lnTo>
                  <a:lnTo>
                    <a:pt x="4830" y="4335"/>
                  </a:lnTo>
                  <a:lnTo>
                    <a:pt x="7751" y="1896"/>
                  </a:lnTo>
                  <a:lnTo>
                    <a:pt x="69232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196" name="7A46AA67-C219-4AC7-7BBF-16CFB3AA9758"/>
          <p:cNvPicPr>
            <a:picLocks noChangeAspect="1"/>
          </p:cNvPicPr>
          <p:nvPr/>
        </p:nvPicPr>
        <p:blipFill>
          <a:blip r:embed="rId5" cstate="print">
            <a:extLst>
              <a:ext uri="{8016D306-D92E-473B-39CC-180EF7F48D82}"/>
            </a:extLst>
          </a:blip>
          <a:srcRect/>
          <a:stretch>
            <a:fillRect/>
          </a:stretch>
        </p:blipFill>
        <p:spPr>
          <a:xfrm>
            <a:off x="3253118" y="1845272"/>
            <a:ext cx="257632" cy="822325"/>
          </a:xfrm>
          <a:prstGeom prst="rect">
            <a:avLst/>
          </a:prstGeom>
        </p:spPr>
      </p:pic>
      <p:sp>
        <p:nvSpPr>
          <p:cNvPr id="1197" name="VectorPath 1197"/>
          <p:cNvSpPr/>
          <p:nvPr/>
        </p:nvSpPr>
        <p:spPr>
          <a:xfrm>
            <a:off x="3245053" y="1837207"/>
            <a:ext cx="273761" cy="838454"/>
          </a:xfrm>
          <a:custGeom>
            <a:avLst/>
            <a:gdLst/>
            <a:ahLst/>
            <a:cxnLst/>
            <a:rect l="l" t="t" r="r" b="b"/>
            <a:pathLst>
              <a:path w="273761" h="838454">
                <a:moveTo>
                  <a:pt x="8064" y="8065"/>
                </a:moveTo>
                <a:lnTo>
                  <a:pt x="265697" y="8065"/>
                </a:lnTo>
                <a:lnTo>
                  <a:pt x="265697" y="830390"/>
                </a:lnTo>
                <a:lnTo>
                  <a:pt x="8064" y="830390"/>
                </a:lnTo>
                <a:lnTo>
                  <a:pt x="8064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98" name="TextBox1198"/>
          <p:cNvSpPr txBox="1"/>
          <p:nvPr/>
        </p:nvSpPr>
        <p:spPr>
          <a:xfrm>
            <a:off x="3765461" y="2922131"/>
            <a:ext cx="872439" cy="379349"/>
          </a:xfrm>
          <a:prstGeom prst="rect">
            <a:avLst/>
          </a:prstGeom>
          <a:noFill/>
          <a:ln w="16129">
            <a:solidFill>
              <a:srgbClr val="000000"/>
            </a:solidFill>
          </a:ln>
        </p:spPr>
        <p:txBody>
          <a:bodyPr wrap="square" lIns="78740" tIns="59055" rIns="0" bIns="32385" rtlCol="0">
            <a:spAutoFit/>
          </a:bodyPr>
          <a:lstStyle/>
          <a:p>
            <a:pPr marL="149839" marR="0" indent="0" eaLnBrk="0">
              <a:lnSpc>
                <a:spcPct val="100000"/>
              </a:lnSpc>
              <a:spcBef>
                <a:spcPts val="464"/>
              </a:spcBef>
              <a:spcAft>
                <a:spcPts val="336"/>
              </a:spcAft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199" name="VectorPath 1199"/>
          <p:cNvSpPr/>
          <p:nvPr/>
        </p:nvSpPr>
        <p:spPr>
          <a:xfrm>
            <a:off x="4372204" y="3102521"/>
            <a:ext cx="273762" cy="16129"/>
          </a:xfrm>
          <a:custGeom>
            <a:avLst/>
            <a:gdLst/>
            <a:ahLst/>
            <a:cxnLst/>
            <a:rect l="l" t="t" r="r" b="b"/>
            <a:pathLst>
              <a:path w="273762" h="16129">
                <a:moveTo>
                  <a:pt x="8065" y="8064"/>
                </a:moveTo>
                <a:lnTo>
                  <a:pt x="265697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200" name="VectorPath 1200"/>
          <p:cNvSpPr/>
          <p:nvPr/>
        </p:nvSpPr>
        <p:spPr>
          <a:xfrm>
            <a:off x="4884548" y="3102521"/>
            <a:ext cx="273761" cy="16129"/>
          </a:xfrm>
          <a:custGeom>
            <a:avLst/>
            <a:gdLst/>
            <a:ahLst/>
            <a:cxnLst/>
            <a:rect l="l" t="t" r="r" b="b"/>
            <a:pathLst>
              <a:path w="273761" h="16129">
                <a:moveTo>
                  <a:pt x="8065" y="8064"/>
                </a:moveTo>
                <a:lnTo>
                  <a:pt x="265697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201" name="Combination 1201"/>
          <p:cNvGrpSpPr/>
          <p:nvPr/>
        </p:nvGrpSpPr>
        <p:grpSpPr>
          <a:xfrm>
            <a:off x="4987011" y="2910780"/>
            <a:ext cx="173906" cy="233516"/>
            <a:chOff x="4987011" y="2910780"/>
            <a:chExt cx="173906" cy="233516"/>
          </a:xfrm>
        </p:grpSpPr>
        <p:sp>
          <p:nvSpPr>
            <p:cNvPr id="1202" name="VectorPath 1202"/>
            <p:cNvSpPr/>
            <p:nvPr/>
          </p:nvSpPr>
          <p:spPr>
            <a:xfrm>
              <a:off x="5136638" y="2910780"/>
              <a:ext cx="24279" cy="64644"/>
            </a:xfrm>
            <a:custGeom>
              <a:avLst/>
              <a:gdLst/>
              <a:ahLst/>
              <a:cxnLst/>
              <a:rect l="l" t="t" r="r" b="b"/>
              <a:pathLst>
                <a:path w="24279" h="64644">
                  <a:moveTo>
                    <a:pt x="16527" y="4010"/>
                  </a:moveTo>
                  <a:lnTo>
                    <a:pt x="19461" y="4010"/>
                  </a:lnTo>
                  <a:lnTo>
                    <a:pt x="19461" y="6461"/>
                  </a:lnTo>
                  <a:lnTo>
                    <a:pt x="22382" y="11350"/>
                  </a:lnTo>
                  <a:lnTo>
                    <a:pt x="22382" y="55407"/>
                  </a:lnTo>
                  <a:lnTo>
                    <a:pt x="19461" y="57858"/>
                  </a:lnTo>
                  <a:lnTo>
                    <a:pt x="19461" y="60296"/>
                  </a:lnTo>
                  <a:lnTo>
                    <a:pt x="16527" y="62747"/>
                  </a:lnTo>
                  <a:lnTo>
                    <a:pt x="7751" y="62747"/>
                  </a:lnTo>
                  <a:lnTo>
                    <a:pt x="4818" y="60296"/>
                  </a:lnTo>
                  <a:lnTo>
                    <a:pt x="4818" y="57858"/>
                  </a:lnTo>
                  <a:lnTo>
                    <a:pt x="1897" y="55407"/>
                  </a:lnTo>
                  <a:lnTo>
                    <a:pt x="1897" y="11350"/>
                  </a:lnTo>
                  <a:lnTo>
                    <a:pt x="4818" y="6461"/>
                  </a:lnTo>
                  <a:lnTo>
                    <a:pt x="4818" y="4010"/>
                  </a:lnTo>
                  <a:lnTo>
                    <a:pt x="7751" y="4010"/>
                  </a:lnTo>
                  <a:lnTo>
                    <a:pt x="13606" y="155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03" name="VectorPath 1203"/>
            <p:cNvSpPr/>
            <p:nvPr/>
          </p:nvSpPr>
          <p:spPr>
            <a:xfrm>
              <a:off x="5136639" y="3079315"/>
              <a:ext cx="24278" cy="64981"/>
            </a:xfrm>
            <a:custGeom>
              <a:avLst/>
              <a:gdLst/>
              <a:ahLst/>
              <a:cxnLst/>
              <a:rect l="l" t="t" r="r" b="b"/>
              <a:pathLst>
                <a:path w="24278" h="64981">
                  <a:moveTo>
                    <a:pt x="19460" y="4347"/>
                  </a:moveTo>
                  <a:lnTo>
                    <a:pt x="19460" y="6798"/>
                  </a:lnTo>
                  <a:lnTo>
                    <a:pt x="22381" y="9237"/>
                  </a:lnTo>
                  <a:lnTo>
                    <a:pt x="22381" y="55745"/>
                  </a:lnTo>
                  <a:lnTo>
                    <a:pt x="19460" y="58182"/>
                  </a:lnTo>
                  <a:lnTo>
                    <a:pt x="19460" y="60634"/>
                  </a:lnTo>
                  <a:lnTo>
                    <a:pt x="16526" y="63085"/>
                  </a:lnTo>
                  <a:lnTo>
                    <a:pt x="7751" y="63085"/>
                  </a:lnTo>
                  <a:lnTo>
                    <a:pt x="4817" y="60634"/>
                  </a:lnTo>
                  <a:lnTo>
                    <a:pt x="4817" y="58182"/>
                  </a:lnTo>
                  <a:lnTo>
                    <a:pt x="1896" y="55745"/>
                  </a:lnTo>
                  <a:lnTo>
                    <a:pt x="1896" y="9237"/>
                  </a:lnTo>
                  <a:lnTo>
                    <a:pt x="4817" y="6798"/>
                  </a:lnTo>
                  <a:lnTo>
                    <a:pt x="4817" y="4347"/>
                  </a:lnTo>
                  <a:lnTo>
                    <a:pt x="7751" y="1896"/>
                  </a:lnTo>
                  <a:lnTo>
                    <a:pt x="16526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04" name="VectorPath 1204"/>
            <p:cNvSpPr/>
            <p:nvPr/>
          </p:nvSpPr>
          <p:spPr>
            <a:xfrm>
              <a:off x="4987011" y="2975254"/>
              <a:ext cx="16129" cy="143396"/>
            </a:xfrm>
            <a:custGeom>
              <a:avLst/>
              <a:gdLst/>
              <a:ahLst/>
              <a:cxnLst/>
              <a:rect l="l" t="t" r="r" b="b"/>
              <a:pathLst>
                <a:path w="16129" h="143396">
                  <a:moveTo>
                    <a:pt x="8065" y="135331"/>
                  </a:moveTo>
                  <a:lnTo>
                    <a:pt x="806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05" name="VectorPath 1205"/>
            <p:cNvSpPr/>
            <p:nvPr/>
          </p:nvSpPr>
          <p:spPr>
            <a:xfrm>
              <a:off x="4987011" y="2975254"/>
              <a:ext cx="171298" cy="16129"/>
            </a:xfrm>
            <a:custGeom>
              <a:avLst/>
              <a:gdLst/>
              <a:ahLst/>
              <a:cxnLst/>
              <a:rect l="l" t="t" r="r" b="b"/>
              <a:pathLst>
                <a:path w="171298" h="16129">
                  <a:moveTo>
                    <a:pt x="8065" y="8064"/>
                  </a:moveTo>
                  <a:lnTo>
                    <a:pt x="163233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206" name="9B34141F-9040-4893-639C-FBA106D990C2"/>
          <p:cNvPicPr>
            <a:picLocks noChangeAspect="1"/>
          </p:cNvPicPr>
          <p:nvPr/>
        </p:nvPicPr>
        <p:blipFill>
          <a:blip r:embed="rId2" cstate="print">
            <a:extLst>
              <a:ext uri="{BD407109-798E-48BB-227F-558C51F22B95}"/>
            </a:extLst>
          </a:blip>
          <a:srcRect/>
          <a:stretch>
            <a:fillRect/>
          </a:stretch>
        </p:blipFill>
        <p:spPr>
          <a:xfrm>
            <a:off x="4634979" y="2731237"/>
            <a:ext cx="257632" cy="822325"/>
          </a:xfrm>
          <a:prstGeom prst="rect">
            <a:avLst/>
          </a:prstGeom>
        </p:spPr>
      </p:pic>
      <p:sp>
        <p:nvSpPr>
          <p:cNvPr id="1207" name="VectorPath 1207"/>
          <p:cNvSpPr/>
          <p:nvPr/>
        </p:nvSpPr>
        <p:spPr>
          <a:xfrm>
            <a:off x="4629836" y="2723172"/>
            <a:ext cx="270840" cy="838454"/>
          </a:xfrm>
          <a:custGeom>
            <a:avLst/>
            <a:gdLst/>
            <a:ahLst/>
            <a:cxnLst/>
            <a:rect l="l" t="t" r="r" b="b"/>
            <a:pathLst>
              <a:path w="270840" h="838454">
                <a:moveTo>
                  <a:pt x="8065" y="8064"/>
                </a:moveTo>
                <a:lnTo>
                  <a:pt x="262776" y="8064"/>
                </a:lnTo>
                <a:lnTo>
                  <a:pt x="262776" y="830389"/>
                </a:lnTo>
                <a:lnTo>
                  <a:pt x="8065" y="830389"/>
                </a:lnTo>
                <a:lnTo>
                  <a:pt x="8065" y="8064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208" name="Combination 1208"/>
          <p:cNvGrpSpPr/>
          <p:nvPr/>
        </p:nvGrpSpPr>
        <p:grpSpPr>
          <a:xfrm>
            <a:off x="5136638" y="3248186"/>
            <a:ext cx="76983" cy="62390"/>
            <a:chOff x="5136638" y="3248186"/>
            <a:chExt cx="76983" cy="62390"/>
          </a:xfrm>
        </p:grpSpPr>
        <p:sp>
          <p:nvSpPr>
            <p:cNvPr id="1209" name="VectorPath 1209"/>
            <p:cNvSpPr/>
            <p:nvPr/>
          </p:nvSpPr>
          <p:spPr>
            <a:xfrm>
              <a:off x="5136638" y="3248186"/>
              <a:ext cx="24279" cy="62193"/>
            </a:xfrm>
            <a:custGeom>
              <a:avLst/>
              <a:gdLst/>
              <a:ahLst/>
              <a:cxnLst/>
              <a:rect l="l" t="t" r="r" b="b"/>
              <a:pathLst>
                <a:path w="24279" h="62193">
                  <a:moveTo>
                    <a:pt x="19461" y="4348"/>
                  </a:moveTo>
                  <a:lnTo>
                    <a:pt x="19461" y="6786"/>
                  </a:lnTo>
                  <a:lnTo>
                    <a:pt x="22382" y="9237"/>
                  </a:lnTo>
                  <a:lnTo>
                    <a:pt x="22382" y="53293"/>
                  </a:lnTo>
                  <a:lnTo>
                    <a:pt x="19461" y="55745"/>
                  </a:lnTo>
                  <a:lnTo>
                    <a:pt x="19461" y="58183"/>
                  </a:lnTo>
                  <a:lnTo>
                    <a:pt x="16527" y="58183"/>
                  </a:lnTo>
                  <a:lnTo>
                    <a:pt x="13606" y="60634"/>
                  </a:lnTo>
                  <a:lnTo>
                    <a:pt x="7751" y="58183"/>
                  </a:lnTo>
                  <a:lnTo>
                    <a:pt x="4818" y="58183"/>
                  </a:lnTo>
                  <a:lnTo>
                    <a:pt x="4818" y="55745"/>
                  </a:lnTo>
                  <a:lnTo>
                    <a:pt x="1897" y="53293"/>
                  </a:lnTo>
                  <a:lnTo>
                    <a:pt x="1897" y="9237"/>
                  </a:lnTo>
                  <a:lnTo>
                    <a:pt x="4818" y="6786"/>
                  </a:lnTo>
                  <a:lnTo>
                    <a:pt x="4818" y="4348"/>
                  </a:lnTo>
                  <a:lnTo>
                    <a:pt x="7751" y="1896"/>
                  </a:lnTo>
                  <a:lnTo>
                    <a:pt x="16527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0" name="VectorPath 1210"/>
            <p:cNvSpPr/>
            <p:nvPr/>
          </p:nvSpPr>
          <p:spPr>
            <a:xfrm>
              <a:off x="5136791" y="3289791"/>
              <a:ext cx="76830" cy="20785"/>
            </a:xfrm>
            <a:custGeom>
              <a:avLst/>
              <a:gdLst/>
              <a:ahLst/>
              <a:cxnLst/>
              <a:rect l="l" t="t" r="r" b="b"/>
              <a:pathLst>
                <a:path w="76830" h="20785">
                  <a:moveTo>
                    <a:pt x="69079" y="4347"/>
                  </a:moveTo>
                  <a:lnTo>
                    <a:pt x="72001" y="4347"/>
                  </a:lnTo>
                  <a:lnTo>
                    <a:pt x="74934" y="6799"/>
                  </a:lnTo>
                  <a:lnTo>
                    <a:pt x="74934" y="14139"/>
                  </a:lnTo>
                  <a:lnTo>
                    <a:pt x="72001" y="16578"/>
                  </a:lnTo>
                  <a:lnTo>
                    <a:pt x="69079" y="16578"/>
                  </a:lnTo>
                  <a:lnTo>
                    <a:pt x="66145" y="19029"/>
                  </a:lnTo>
                  <a:lnTo>
                    <a:pt x="13453" y="19029"/>
                  </a:lnTo>
                  <a:lnTo>
                    <a:pt x="7598" y="16578"/>
                  </a:lnTo>
                  <a:lnTo>
                    <a:pt x="4664" y="16578"/>
                  </a:lnTo>
                  <a:lnTo>
                    <a:pt x="4664" y="14139"/>
                  </a:lnTo>
                  <a:lnTo>
                    <a:pt x="1744" y="11688"/>
                  </a:lnTo>
                  <a:lnTo>
                    <a:pt x="4664" y="6799"/>
                  </a:lnTo>
                  <a:lnTo>
                    <a:pt x="4664" y="4347"/>
                  </a:lnTo>
                  <a:lnTo>
                    <a:pt x="7598" y="4347"/>
                  </a:lnTo>
                  <a:lnTo>
                    <a:pt x="13453" y="1896"/>
                  </a:lnTo>
                  <a:lnTo>
                    <a:pt x="6614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11" name="VectorPath 1211"/>
          <p:cNvSpPr/>
          <p:nvPr/>
        </p:nvSpPr>
        <p:spPr>
          <a:xfrm>
            <a:off x="5136791" y="2910443"/>
            <a:ext cx="76830" cy="20784"/>
          </a:xfrm>
          <a:custGeom>
            <a:avLst/>
            <a:gdLst/>
            <a:ahLst/>
            <a:cxnLst/>
            <a:rect l="l" t="t" r="r" b="b"/>
            <a:pathLst>
              <a:path w="76830" h="20784">
                <a:moveTo>
                  <a:pt x="69080" y="4347"/>
                </a:moveTo>
                <a:lnTo>
                  <a:pt x="72001" y="4347"/>
                </a:lnTo>
                <a:lnTo>
                  <a:pt x="74934" y="6798"/>
                </a:lnTo>
                <a:lnTo>
                  <a:pt x="74934" y="14139"/>
                </a:lnTo>
                <a:lnTo>
                  <a:pt x="72001" y="16577"/>
                </a:lnTo>
                <a:lnTo>
                  <a:pt x="69080" y="16577"/>
                </a:lnTo>
                <a:lnTo>
                  <a:pt x="66146" y="19028"/>
                </a:lnTo>
                <a:lnTo>
                  <a:pt x="13453" y="19028"/>
                </a:lnTo>
                <a:lnTo>
                  <a:pt x="7599" y="16577"/>
                </a:lnTo>
                <a:lnTo>
                  <a:pt x="4665" y="16577"/>
                </a:lnTo>
                <a:lnTo>
                  <a:pt x="4665" y="14139"/>
                </a:lnTo>
                <a:lnTo>
                  <a:pt x="1744" y="11688"/>
                </a:lnTo>
                <a:lnTo>
                  <a:pt x="4665" y="6798"/>
                </a:lnTo>
                <a:lnTo>
                  <a:pt x="4665" y="4347"/>
                </a:lnTo>
                <a:lnTo>
                  <a:pt x="7599" y="4347"/>
                </a:lnTo>
                <a:lnTo>
                  <a:pt x="13453" y="1896"/>
                </a:lnTo>
                <a:lnTo>
                  <a:pt x="66146" y="1896"/>
                </a:lnTo>
              </a:path>
            </a:pathLst>
          </a:custGeom>
          <a:solidFill>
            <a:srgbClr val="000000">
              <a:alpha val="100000"/>
            </a:srgbClr>
          </a:solidFill>
          <a:ln w="2692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212" name="Combination 1212"/>
          <p:cNvGrpSpPr/>
          <p:nvPr/>
        </p:nvGrpSpPr>
        <p:grpSpPr>
          <a:xfrm>
            <a:off x="2572000" y="1140977"/>
            <a:ext cx="689182" cy="397823"/>
            <a:chOff x="2572000" y="1140977"/>
            <a:chExt cx="689182" cy="397823"/>
          </a:xfrm>
        </p:grpSpPr>
        <p:sp>
          <p:nvSpPr>
            <p:cNvPr id="1213" name="VectorPath 1213"/>
            <p:cNvSpPr/>
            <p:nvPr/>
          </p:nvSpPr>
          <p:spPr>
            <a:xfrm>
              <a:off x="2990355" y="1254722"/>
              <a:ext cx="270828" cy="16129"/>
            </a:xfrm>
            <a:custGeom>
              <a:avLst/>
              <a:gdLst/>
              <a:ahLst/>
              <a:cxnLst/>
              <a:rect l="l" t="t" r="r" b="b"/>
              <a:pathLst>
                <a:path w="270828" h="16129">
                  <a:moveTo>
                    <a:pt x="8064" y="8065"/>
                  </a:moveTo>
                  <a:lnTo>
                    <a:pt x="262763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4" name="VectorPath 1214"/>
            <p:cNvSpPr/>
            <p:nvPr/>
          </p:nvSpPr>
          <p:spPr>
            <a:xfrm>
              <a:off x="2990355" y="1433385"/>
              <a:ext cx="270828" cy="16129"/>
            </a:xfrm>
            <a:custGeom>
              <a:avLst/>
              <a:gdLst/>
              <a:ahLst/>
              <a:cxnLst/>
              <a:rect l="l" t="t" r="r" b="b"/>
              <a:pathLst>
                <a:path w="270828" h="16129">
                  <a:moveTo>
                    <a:pt x="8064" y="8065"/>
                  </a:moveTo>
                  <a:lnTo>
                    <a:pt x="262763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5" name="VectorPath 1215"/>
            <p:cNvSpPr/>
            <p:nvPr/>
          </p:nvSpPr>
          <p:spPr>
            <a:xfrm>
              <a:off x="2682939" y="1142149"/>
              <a:ext cx="323545" cy="16129"/>
            </a:xfrm>
            <a:custGeom>
              <a:avLst/>
              <a:gdLst/>
              <a:ahLst/>
              <a:cxnLst/>
              <a:rect l="l" t="t" r="r" b="b"/>
              <a:pathLst>
                <a:path w="323545" h="16129">
                  <a:moveTo>
                    <a:pt x="8064" y="8065"/>
                  </a:moveTo>
                  <a:lnTo>
                    <a:pt x="315481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6" name="VectorPath 1216"/>
            <p:cNvSpPr/>
            <p:nvPr/>
          </p:nvSpPr>
          <p:spPr>
            <a:xfrm>
              <a:off x="2990355" y="1142149"/>
              <a:ext cx="16129" cy="395478"/>
            </a:xfrm>
            <a:custGeom>
              <a:avLst/>
              <a:gdLst/>
              <a:ahLst/>
              <a:cxnLst/>
              <a:rect l="l" t="t" r="r" b="b"/>
              <a:pathLst>
                <a:path w="16129" h="395478">
                  <a:moveTo>
                    <a:pt x="8064" y="8065"/>
                  </a:moveTo>
                  <a:lnTo>
                    <a:pt x="8064" y="3874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7" name="VectorPath 1217"/>
            <p:cNvSpPr/>
            <p:nvPr/>
          </p:nvSpPr>
          <p:spPr>
            <a:xfrm>
              <a:off x="2682939" y="1521498"/>
              <a:ext cx="323545" cy="16129"/>
            </a:xfrm>
            <a:custGeom>
              <a:avLst/>
              <a:gdLst/>
              <a:ahLst/>
              <a:cxnLst/>
              <a:rect l="l" t="t" r="r" b="b"/>
              <a:pathLst>
                <a:path w="323545" h="16129">
                  <a:moveTo>
                    <a:pt x="8064" y="8064"/>
                  </a:moveTo>
                  <a:lnTo>
                    <a:pt x="315481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8" name="VectorPath 1218"/>
            <p:cNvSpPr/>
            <p:nvPr/>
          </p:nvSpPr>
          <p:spPr>
            <a:xfrm>
              <a:off x="2572000" y="1140977"/>
              <a:ext cx="76995" cy="18474"/>
            </a:xfrm>
            <a:custGeom>
              <a:avLst/>
              <a:gdLst/>
              <a:ahLst/>
              <a:cxnLst/>
              <a:rect l="l" t="t" r="r" b="b"/>
              <a:pathLst>
                <a:path w="76995" h="18474">
                  <a:moveTo>
                    <a:pt x="72165" y="4335"/>
                  </a:moveTo>
                  <a:lnTo>
                    <a:pt x="75099" y="6786"/>
                  </a:lnTo>
                  <a:lnTo>
                    <a:pt x="75099" y="11688"/>
                  </a:lnTo>
                  <a:lnTo>
                    <a:pt x="72165" y="14126"/>
                  </a:lnTo>
                  <a:lnTo>
                    <a:pt x="69244" y="16577"/>
                  </a:lnTo>
                  <a:lnTo>
                    <a:pt x="7764" y="16577"/>
                  </a:lnTo>
                  <a:lnTo>
                    <a:pt x="4830" y="14126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30" y="4335"/>
                  </a:lnTo>
                  <a:lnTo>
                    <a:pt x="7764" y="1896"/>
                  </a:lnTo>
                  <a:lnTo>
                    <a:pt x="69244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9" name="VectorPath 1219"/>
            <p:cNvSpPr/>
            <p:nvPr/>
          </p:nvSpPr>
          <p:spPr>
            <a:xfrm>
              <a:off x="2572000" y="1520326"/>
              <a:ext cx="76995" cy="18474"/>
            </a:xfrm>
            <a:custGeom>
              <a:avLst/>
              <a:gdLst/>
              <a:ahLst/>
              <a:cxnLst/>
              <a:rect l="l" t="t" r="r" b="b"/>
              <a:pathLst>
                <a:path w="76995" h="18474">
                  <a:moveTo>
                    <a:pt x="72165" y="4335"/>
                  </a:moveTo>
                  <a:lnTo>
                    <a:pt x="75099" y="6786"/>
                  </a:lnTo>
                  <a:lnTo>
                    <a:pt x="75099" y="11675"/>
                  </a:lnTo>
                  <a:lnTo>
                    <a:pt x="72165" y="14126"/>
                  </a:lnTo>
                  <a:lnTo>
                    <a:pt x="69244" y="16577"/>
                  </a:lnTo>
                  <a:lnTo>
                    <a:pt x="7764" y="16577"/>
                  </a:lnTo>
                  <a:lnTo>
                    <a:pt x="4830" y="14126"/>
                  </a:lnTo>
                  <a:lnTo>
                    <a:pt x="1896" y="11675"/>
                  </a:lnTo>
                  <a:lnTo>
                    <a:pt x="1896" y="6786"/>
                  </a:lnTo>
                  <a:lnTo>
                    <a:pt x="4830" y="4335"/>
                  </a:lnTo>
                  <a:lnTo>
                    <a:pt x="7764" y="1896"/>
                  </a:lnTo>
                  <a:lnTo>
                    <a:pt x="69244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20" name="TextBox1220"/>
          <p:cNvSpPr txBox="1"/>
          <p:nvPr/>
        </p:nvSpPr>
        <p:spPr>
          <a:xfrm>
            <a:off x="2509495" y="1226705"/>
            <a:ext cx="335382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pic>
        <p:nvPicPr>
          <p:cNvPr id="1221" name="F0DB29AF-C3A1-4E70-EE2C-1017B5665FA5"/>
          <p:cNvPicPr>
            <a:picLocks noChangeAspect="1"/>
          </p:cNvPicPr>
          <p:nvPr/>
        </p:nvPicPr>
        <p:blipFill>
          <a:blip r:embed="rId7" cstate="print">
            <a:extLst>
              <a:ext uri="{8CD84C86-390E-4458-0CDD-381AAFAB09F1}"/>
            </a:extLst>
          </a:blip>
          <a:srcRect/>
          <a:stretch>
            <a:fillRect/>
          </a:stretch>
        </p:blipFill>
        <p:spPr>
          <a:xfrm>
            <a:off x="3253118" y="959320"/>
            <a:ext cx="257632" cy="822325"/>
          </a:xfrm>
          <a:prstGeom prst="rect">
            <a:avLst/>
          </a:prstGeom>
        </p:spPr>
      </p:pic>
      <p:sp>
        <p:nvSpPr>
          <p:cNvPr id="1222" name="VectorPath 1222"/>
          <p:cNvSpPr/>
          <p:nvPr/>
        </p:nvSpPr>
        <p:spPr>
          <a:xfrm>
            <a:off x="3245053" y="953694"/>
            <a:ext cx="273761" cy="838454"/>
          </a:xfrm>
          <a:custGeom>
            <a:avLst/>
            <a:gdLst/>
            <a:ahLst/>
            <a:cxnLst/>
            <a:rect l="l" t="t" r="r" b="b"/>
            <a:pathLst>
              <a:path w="273761" h="838454">
                <a:moveTo>
                  <a:pt x="8064" y="8065"/>
                </a:moveTo>
                <a:lnTo>
                  <a:pt x="265697" y="8065"/>
                </a:lnTo>
                <a:lnTo>
                  <a:pt x="265697" y="830390"/>
                </a:lnTo>
                <a:lnTo>
                  <a:pt x="8064" y="830390"/>
                </a:lnTo>
                <a:lnTo>
                  <a:pt x="8064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223" name="VectorPath 1223"/>
          <p:cNvSpPr/>
          <p:nvPr/>
        </p:nvSpPr>
        <p:spPr>
          <a:xfrm>
            <a:off x="2829645" y="412877"/>
            <a:ext cx="8571820" cy="84556"/>
          </a:xfrm>
          <a:custGeom>
            <a:avLst/>
            <a:gdLst/>
            <a:ahLst/>
            <a:cxnLst/>
            <a:rect l="l" t="t" r="r" b="b"/>
            <a:pathLst>
              <a:path w="8571820" h="84556">
                <a:moveTo>
                  <a:pt x="8571146" y="42278"/>
                </a:moveTo>
                <a:lnTo>
                  <a:pt x="8424766" y="83883"/>
                </a:lnTo>
                <a:lnTo>
                  <a:pt x="8460604" y="52057"/>
                </a:lnTo>
                <a:lnTo>
                  <a:pt x="7751" y="52057"/>
                </a:lnTo>
                <a:lnTo>
                  <a:pt x="4818" y="49619"/>
                </a:lnTo>
                <a:lnTo>
                  <a:pt x="1897" y="47168"/>
                </a:lnTo>
                <a:lnTo>
                  <a:pt x="1897" y="37376"/>
                </a:lnTo>
                <a:lnTo>
                  <a:pt x="4818" y="34925"/>
                </a:lnTo>
                <a:lnTo>
                  <a:pt x="7751" y="32486"/>
                </a:lnTo>
                <a:lnTo>
                  <a:pt x="8460590" y="32486"/>
                </a:lnTo>
                <a:lnTo>
                  <a:pt x="8424766" y="673"/>
                </a:lnTo>
              </a:path>
            </a:pathLst>
          </a:custGeom>
          <a:solidFill>
            <a:srgbClr val="000000">
              <a:alpha val="100000"/>
            </a:srgbClr>
          </a:solidFill>
          <a:ln w="2692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224" name="8B85E9DF-72B1-456D-791E-48D3E5A2D6EC"/>
          <p:cNvPicPr>
            <a:picLocks noChangeAspect="1"/>
          </p:cNvPicPr>
          <p:nvPr/>
        </p:nvPicPr>
        <p:blipFill>
          <a:blip r:embed="rId6" cstate="print">
            <a:extLst>
              <a:ext uri="{580A2E98-22FD-40A5-2DEF-381413136908}"/>
            </a:extLst>
          </a:blip>
          <a:srcRect/>
          <a:stretch>
            <a:fillRect/>
          </a:stretch>
        </p:blipFill>
        <p:spPr>
          <a:xfrm>
            <a:off x="4634979" y="959320"/>
            <a:ext cx="257632" cy="822325"/>
          </a:xfrm>
          <a:prstGeom prst="rect">
            <a:avLst/>
          </a:prstGeom>
        </p:spPr>
      </p:pic>
      <p:grpSp>
        <p:nvGrpSpPr>
          <p:cNvPr id="1225" name="Combination 1225"/>
          <p:cNvGrpSpPr/>
          <p:nvPr/>
        </p:nvGrpSpPr>
        <p:grpSpPr>
          <a:xfrm>
            <a:off x="4629836" y="953694"/>
            <a:ext cx="1397991" cy="838454"/>
            <a:chOff x="4629836" y="953694"/>
            <a:chExt cx="1397991" cy="838454"/>
          </a:xfrm>
        </p:grpSpPr>
        <p:sp>
          <p:nvSpPr>
            <p:cNvPr id="1226" name="VectorPath 1226"/>
            <p:cNvSpPr/>
            <p:nvPr/>
          </p:nvSpPr>
          <p:spPr>
            <a:xfrm>
              <a:off x="5142180" y="1142149"/>
              <a:ext cx="630936" cy="395478"/>
            </a:xfrm>
            <a:custGeom>
              <a:avLst/>
              <a:gdLst/>
              <a:ahLst/>
              <a:cxnLst/>
              <a:rect l="l" t="t" r="r" b="b"/>
              <a:pathLst>
                <a:path w="630936" h="395478">
                  <a:moveTo>
                    <a:pt x="8065" y="8065"/>
                  </a:moveTo>
                  <a:lnTo>
                    <a:pt x="622872" y="8065"/>
                  </a:lnTo>
                  <a:lnTo>
                    <a:pt x="622872" y="387414"/>
                  </a:lnTo>
                  <a:lnTo>
                    <a:pt x="8065" y="387414"/>
                  </a:ln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27" name="VectorPath 1227"/>
            <p:cNvSpPr/>
            <p:nvPr/>
          </p:nvSpPr>
          <p:spPr>
            <a:xfrm>
              <a:off x="4629836" y="953694"/>
              <a:ext cx="270840" cy="838454"/>
            </a:xfrm>
            <a:custGeom>
              <a:avLst/>
              <a:gdLst/>
              <a:ahLst/>
              <a:cxnLst/>
              <a:rect l="l" t="t" r="r" b="b"/>
              <a:pathLst>
                <a:path w="270840" h="838454">
                  <a:moveTo>
                    <a:pt x="8065" y="8065"/>
                  </a:moveTo>
                  <a:lnTo>
                    <a:pt x="262776" y="8065"/>
                  </a:lnTo>
                  <a:lnTo>
                    <a:pt x="262776" y="830390"/>
                  </a:lnTo>
                  <a:lnTo>
                    <a:pt x="8065" y="830390"/>
                  </a:lnTo>
                  <a:lnTo>
                    <a:pt x="806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28" name="VectorPath 1228"/>
            <p:cNvSpPr/>
            <p:nvPr/>
          </p:nvSpPr>
          <p:spPr>
            <a:xfrm>
              <a:off x="4884548" y="1333043"/>
              <a:ext cx="273761" cy="16129"/>
            </a:xfrm>
            <a:custGeom>
              <a:avLst/>
              <a:gdLst/>
              <a:ahLst/>
              <a:cxnLst/>
              <a:rect l="l" t="t" r="r" b="b"/>
              <a:pathLst>
                <a:path w="273761" h="16129">
                  <a:moveTo>
                    <a:pt x="8065" y="8065"/>
                  </a:moveTo>
                  <a:lnTo>
                    <a:pt x="265697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29" name="VectorPath 1229"/>
            <p:cNvSpPr/>
            <p:nvPr/>
          </p:nvSpPr>
          <p:spPr>
            <a:xfrm>
              <a:off x="5756986" y="1333043"/>
              <a:ext cx="270840" cy="16129"/>
            </a:xfrm>
            <a:custGeom>
              <a:avLst/>
              <a:gdLst/>
              <a:ahLst/>
              <a:cxnLst/>
              <a:rect l="l" t="t" r="r" b="b"/>
              <a:pathLst>
                <a:path w="270840" h="16129">
                  <a:moveTo>
                    <a:pt x="8065" y="8065"/>
                  </a:moveTo>
                  <a:lnTo>
                    <a:pt x="262775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0" name="VectorPath 1230"/>
            <p:cNvSpPr/>
            <p:nvPr/>
          </p:nvSpPr>
          <p:spPr>
            <a:xfrm>
              <a:off x="4987011" y="1333043"/>
              <a:ext cx="16129" cy="268212"/>
            </a:xfrm>
            <a:custGeom>
              <a:avLst/>
              <a:gdLst/>
              <a:ahLst/>
              <a:cxnLst/>
              <a:rect l="l" t="t" r="r" b="b"/>
              <a:pathLst>
                <a:path w="16129" h="268212">
                  <a:moveTo>
                    <a:pt x="8065" y="8065"/>
                  </a:moveTo>
                  <a:lnTo>
                    <a:pt x="8065" y="26014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1" name="VectorPath 1231"/>
            <p:cNvSpPr/>
            <p:nvPr/>
          </p:nvSpPr>
          <p:spPr>
            <a:xfrm>
              <a:off x="4987011" y="1585125"/>
              <a:ext cx="888569" cy="16129"/>
            </a:xfrm>
            <a:custGeom>
              <a:avLst/>
              <a:gdLst/>
              <a:ahLst/>
              <a:cxnLst/>
              <a:rect l="l" t="t" r="r" b="b"/>
              <a:pathLst>
                <a:path w="888569" h="16129">
                  <a:moveTo>
                    <a:pt x="8065" y="8065"/>
                  </a:moveTo>
                  <a:lnTo>
                    <a:pt x="880504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2" name="VectorPath 1232"/>
            <p:cNvSpPr/>
            <p:nvPr/>
          </p:nvSpPr>
          <p:spPr>
            <a:xfrm>
              <a:off x="5859450" y="1396683"/>
              <a:ext cx="16129" cy="204572"/>
            </a:xfrm>
            <a:custGeom>
              <a:avLst/>
              <a:gdLst/>
              <a:ahLst/>
              <a:cxnLst/>
              <a:rect l="l" t="t" r="r" b="b"/>
              <a:pathLst>
                <a:path w="16129" h="204572">
                  <a:moveTo>
                    <a:pt x="8065" y="196507"/>
                  </a:moveTo>
                  <a:lnTo>
                    <a:pt x="8065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3" name="VectorPath 1233"/>
            <p:cNvSpPr/>
            <p:nvPr/>
          </p:nvSpPr>
          <p:spPr>
            <a:xfrm>
              <a:off x="5859450" y="1396683"/>
              <a:ext cx="168377" cy="16129"/>
            </a:xfrm>
            <a:custGeom>
              <a:avLst/>
              <a:gdLst/>
              <a:ahLst/>
              <a:cxnLst/>
              <a:rect l="l" t="t" r="r" b="b"/>
              <a:pathLst>
                <a:path w="168377" h="16129">
                  <a:moveTo>
                    <a:pt x="8065" y="8064"/>
                  </a:moveTo>
                  <a:lnTo>
                    <a:pt x="160312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34" name="TextBox1234"/>
          <p:cNvSpPr txBox="1"/>
          <p:nvPr/>
        </p:nvSpPr>
        <p:spPr>
          <a:xfrm>
            <a:off x="5325898" y="1226705"/>
            <a:ext cx="164274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grpSp>
        <p:nvGrpSpPr>
          <p:cNvPr id="1235" name="Combination 1235"/>
          <p:cNvGrpSpPr/>
          <p:nvPr/>
        </p:nvGrpSpPr>
        <p:grpSpPr>
          <a:xfrm>
            <a:off x="6269330" y="1140977"/>
            <a:ext cx="686249" cy="397823"/>
            <a:chOff x="6269330" y="1140977"/>
            <a:chExt cx="686249" cy="397823"/>
          </a:xfrm>
        </p:grpSpPr>
        <p:sp>
          <p:nvSpPr>
            <p:cNvPr id="1236" name="VectorPath 1236"/>
            <p:cNvSpPr/>
            <p:nvPr/>
          </p:nvSpPr>
          <p:spPr>
            <a:xfrm>
              <a:off x="6269330" y="1333043"/>
              <a:ext cx="270828" cy="16129"/>
            </a:xfrm>
            <a:custGeom>
              <a:avLst/>
              <a:gdLst/>
              <a:ahLst/>
              <a:cxnLst/>
              <a:rect l="l" t="t" r="r" b="b"/>
              <a:pathLst>
                <a:path w="270828" h="16129">
                  <a:moveTo>
                    <a:pt x="8065" y="8065"/>
                  </a:moveTo>
                  <a:lnTo>
                    <a:pt x="262763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7" name="VectorPath 1237"/>
            <p:cNvSpPr/>
            <p:nvPr/>
          </p:nvSpPr>
          <p:spPr>
            <a:xfrm>
              <a:off x="6524028" y="1142149"/>
              <a:ext cx="323532" cy="16129"/>
            </a:xfrm>
            <a:custGeom>
              <a:avLst/>
              <a:gdLst/>
              <a:ahLst/>
              <a:cxnLst/>
              <a:rect l="l" t="t" r="r" b="b"/>
              <a:pathLst>
                <a:path w="323532" h="16129">
                  <a:moveTo>
                    <a:pt x="8065" y="8065"/>
                  </a:moveTo>
                  <a:lnTo>
                    <a:pt x="315468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8" name="VectorPath 1238"/>
            <p:cNvSpPr/>
            <p:nvPr/>
          </p:nvSpPr>
          <p:spPr>
            <a:xfrm>
              <a:off x="6524028" y="1142149"/>
              <a:ext cx="16129" cy="395478"/>
            </a:xfrm>
            <a:custGeom>
              <a:avLst/>
              <a:gdLst/>
              <a:ahLst/>
              <a:cxnLst/>
              <a:rect l="l" t="t" r="r" b="b"/>
              <a:pathLst>
                <a:path w="16129" h="395478">
                  <a:moveTo>
                    <a:pt x="8065" y="8065"/>
                  </a:moveTo>
                  <a:lnTo>
                    <a:pt x="8065" y="3874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9" name="VectorPath 1239"/>
            <p:cNvSpPr/>
            <p:nvPr/>
          </p:nvSpPr>
          <p:spPr>
            <a:xfrm>
              <a:off x="6524028" y="1521498"/>
              <a:ext cx="323532" cy="16129"/>
            </a:xfrm>
            <a:custGeom>
              <a:avLst/>
              <a:gdLst/>
              <a:ahLst/>
              <a:cxnLst/>
              <a:rect l="l" t="t" r="r" b="b"/>
              <a:pathLst>
                <a:path w="323532" h="16129">
                  <a:moveTo>
                    <a:pt x="8065" y="8064"/>
                  </a:moveTo>
                  <a:lnTo>
                    <a:pt x="315468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40" name="VectorPath 1240"/>
            <p:cNvSpPr/>
            <p:nvPr/>
          </p:nvSpPr>
          <p:spPr>
            <a:xfrm>
              <a:off x="6878596" y="1140977"/>
              <a:ext cx="76983" cy="18474"/>
            </a:xfrm>
            <a:custGeom>
              <a:avLst/>
              <a:gdLst/>
              <a:ahLst/>
              <a:cxnLst/>
              <a:rect l="l" t="t" r="r" b="b"/>
              <a:pathLst>
                <a:path w="76983" h="18474">
                  <a:moveTo>
                    <a:pt x="72152" y="4334"/>
                  </a:moveTo>
                  <a:lnTo>
                    <a:pt x="75087" y="6785"/>
                  </a:lnTo>
                  <a:lnTo>
                    <a:pt x="75087" y="11687"/>
                  </a:lnTo>
                  <a:lnTo>
                    <a:pt x="72152" y="14126"/>
                  </a:lnTo>
                  <a:lnTo>
                    <a:pt x="69231" y="16577"/>
                  </a:lnTo>
                  <a:lnTo>
                    <a:pt x="7751" y="16577"/>
                  </a:lnTo>
                  <a:lnTo>
                    <a:pt x="4817" y="14126"/>
                  </a:lnTo>
                  <a:lnTo>
                    <a:pt x="4817" y="11687"/>
                  </a:lnTo>
                  <a:lnTo>
                    <a:pt x="1896" y="9236"/>
                  </a:lnTo>
                  <a:lnTo>
                    <a:pt x="4817" y="6785"/>
                  </a:lnTo>
                  <a:lnTo>
                    <a:pt x="4817" y="4334"/>
                  </a:lnTo>
                  <a:lnTo>
                    <a:pt x="7751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41" name="VectorPath 1241"/>
            <p:cNvSpPr/>
            <p:nvPr/>
          </p:nvSpPr>
          <p:spPr>
            <a:xfrm>
              <a:off x="6878596" y="1520326"/>
              <a:ext cx="76983" cy="18474"/>
            </a:xfrm>
            <a:custGeom>
              <a:avLst/>
              <a:gdLst/>
              <a:ahLst/>
              <a:cxnLst/>
              <a:rect l="l" t="t" r="r" b="b"/>
              <a:pathLst>
                <a:path w="76983" h="18474">
                  <a:moveTo>
                    <a:pt x="72152" y="4334"/>
                  </a:moveTo>
                  <a:lnTo>
                    <a:pt x="75087" y="6785"/>
                  </a:lnTo>
                  <a:lnTo>
                    <a:pt x="75087" y="11675"/>
                  </a:lnTo>
                  <a:lnTo>
                    <a:pt x="72152" y="14126"/>
                  </a:lnTo>
                  <a:lnTo>
                    <a:pt x="69231" y="16577"/>
                  </a:lnTo>
                  <a:lnTo>
                    <a:pt x="7751" y="16577"/>
                  </a:lnTo>
                  <a:lnTo>
                    <a:pt x="4817" y="14126"/>
                  </a:lnTo>
                  <a:lnTo>
                    <a:pt x="4817" y="11675"/>
                  </a:lnTo>
                  <a:lnTo>
                    <a:pt x="1896" y="9236"/>
                  </a:lnTo>
                  <a:lnTo>
                    <a:pt x="4817" y="6785"/>
                  </a:lnTo>
                  <a:lnTo>
                    <a:pt x="4817" y="4334"/>
                  </a:lnTo>
                  <a:lnTo>
                    <a:pt x="7751" y="1896"/>
                  </a:lnTo>
                  <a:lnTo>
                    <a:pt x="6923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42" name="TextBox1242"/>
          <p:cNvSpPr txBox="1"/>
          <p:nvPr/>
        </p:nvSpPr>
        <p:spPr>
          <a:xfrm>
            <a:off x="6657987" y="1226705"/>
            <a:ext cx="335383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</a:t>
            </a:r>
          </a:p>
        </p:txBody>
      </p:sp>
      <p:pic>
        <p:nvPicPr>
          <p:cNvPr id="1243" name="6AF807D8-B884-47C8-9902-CF4DB608965D"/>
          <p:cNvPicPr>
            <a:picLocks noChangeAspect="1"/>
          </p:cNvPicPr>
          <p:nvPr/>
        </p:nvPicPr>
        <p:blipFill>
          <a:blip r:embed="rId7" cstate="print">
            <a:extLst>
              <a:ext uri="{9A05925F-210A-4B69-3705-8F87C0476644}"/>
            </a:extLst>
          </a:blip>
          <a:srcRect/>
          <a:stretch>
            <a:fillRect/>
          </a:stretch>
        </p:blipFill>
        <p:spPr>
          <a:xfrm>
            <a:off x="6019762" y="959320"/>
            <a:ext cx="257632" cy="822325"/>
          </a:xfrm>
          <a:prstGeom prst="rect">
            <a:avLst/>
          </a:prstGeom>
        </p:spPr>
      </p:pic>
      <p:sp>
        <p:nvSpPr>
          <p:cNvPr id="1244" name="VectorPath 1244"/>
          <p:cNvSpPr/>
          <p:nvPr/>
        </p:nvSpPr>
        <p:spPr>
          <a:xfrm>
            <a:off x="6011697" y="953694"/>
            <a:ext cx="273762" cy="838454"/>
          </a:xfrm>
          <a:custGeom>
            <a:avLst/>
            <a:gdLst/>
            <a:ahLst/>
            <a:cxnLst/>
            <a:rect l="l" t="t" r="r" b="b"/>
            <a:pathLst>
              <a:path w="273762" h="838454">
                <a:moveTo>
                  <a:pt x="8065" y="8065"/>
                </a:moveTo>
                <a:lnTo>
                  <a:pt x="265697" y="8065"/>
                </a:lnTo>
                <a:lnTo>
                  <a:pt x="265697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245" name="Combination 1245"/>
          <p:cNvGrpSpPr/>
          <p:nvPr/>
        </p:nvGrpSpPr>
        <p:grpSpPr>
          <a:xfrm>
            <a:off x="5124615" y="3760046"/>
            <a:ext cx="727892" cy="611675"/>
            <a:chOff x="5124615" y="3760046"/>
            <a:chExt cx="727892" cy="611675"/>
          </a:xfrm>
        </p:grpSpPr>
        <p:sp>
          <p:nvSpPr>
            <p:cNvPr id="1246" name="VectorPath 1246"/>
            <p:cNvSpPr/>
            <p:nvPr/>
          </p:nvSpPr>
          <p:spPr>
            <a:xfrm>
              <a:off x="5174386" y="4198950"/>
              <a:ext cx="145414" cy="103012"/>
            </a:xfrm>
            <a:custGeom>
              <a:avLst/>
              <a:gdLst/>
              <a:ahLst/>
              <a:cxnLst/>
              <a:rect l="l" t="t" r="r" b="b"/>
              <a:pathLst>
                <a:path w="145414" h="103012">
                  <a:moveTo>
                    <a:pt x="72467" y="8065"/>
                  </a:moveTo>
                  <a:lnTo>
                    <a:pt x="57836" y="8065"/>
                  </a:lnTo>
                  <a:lnTo>
                    <a:pt x="46114" y="12967"/>
                  </a:lnTo>
                  <a:lnTo>
                    <a:pt x="34405" y="15405"/>
                  </a:lnTo>
                  <a:lnTo>
                    <a:pt x="25629" y="20307"/>
                  </a:lnTo>
                  <a:lnTo>
                    <a:pt x="16840" y="27648"/>
                  </a:lnTo>
                  <a:lnTo>
                    <a:pt x="10986" y="34988"/>
                  </a:lnTo>
                  <a:lnTo>
                    <a:pt x="8065" y="42329"/>
                  </a:lnTo>
                  <a:lnTo>
                    <a:pt x="8065" y="49669"/>
                  </a:lnTo>
                  <a:lnTo>
                    <a:pt x="8065" y="59461"/>
                  </a:lnTo>
                  <a:lnTo>
                    <a:pt x="10986" y="66802"/>
                  </a:lnTo>
                  <a:lnTo>
                    <a:pt x="16840" y="74142"/>
                  </a:lnTo>
                  <a:lnTo>
                    <a:pt x="25629" y="81483"/>
                  </a:lnTo>
                  <a:lnTo>
                    <a:pt x="34405" y="86385"/>
                  </a:lnTo>
                  <a:lnTo>
                    <a:pt x="46114" y="88836"/>
                  </a:lnTo>
                  <a:lnTo>
                    <a:pt x="57836" y="91275"/>
                  </a:lnTo>
                  <a:lnTo>
                    <a:pt x="72467" y="93726"/>
                  </a:lnTo>
                  <a:lnTo>
                    <a:pt x="84176" y="91275"/>
                  </a:lnTo>
                  <a:lnTo>
                    <a:pt x="95885" y="88836"/>
                  </a:lnTo>
                  <a:lnTo>
                    <a:pt x="107607" y="86385"/>
                  </a:lnTo>
                  <a:lnTo>
                    <a:pt x="116383" y="81483"/>
                  </a:lnTo>
                  <a:lnTo>
                    <a:pt x="125171" y="74142"/>
                  </a:lnTo>
                  <a:lnTo>
                    <a:pt x="131027" y="66802"/>
                  </a:lnTo>
                  <a:lnTo>
                    <a:pt x="133947" y="59461"/>
                  </a:lnTo>
                  <a:lnTo>
                    <a:pt x="136881" y="49669"/>
                  </a:lnTo>
                  <a:lnTo>
                    <a:pt x="133947" y="42329"/>
                  </a:lnTo>
                  <a:lnTo>
                    <a:pt x="131027" y="34988"/>
                  </a:lnTo>
                  <a:lnTo>
                    <a:pt x="125171" y="27648"/>
                  </a:lnTo>
                  <a:lnTo>
                    <a:pt x="116383" y="20307"/>
                  </a:lnTo>
                  <a:lnTo>
                    <a:pt x="107607" y="15405"/>
                  </a:lnTo>
                  <a:lnTo>
                    <a:pt x="95885" y="12967"/>
                  </a:lnTo>
                  <a:lnTo>
                    <a:pt x="84176" y="8065"/>
                  </a:lnTo>
                  <a:lnTo>
                    <a:pt x="72467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47" name="VectorPath 1247"/>
            <p:cNvSpPr/>
            <p:nvPr/>
          </p:nvSpPr>
          <p:spPr>
            <a:xfrm>
              <a:off x="5124632" y="4029625"/>
              <a:ext cx="65883" cy="28825"/>
            </a:xfrm>
            <a:custGeom>
              <a:avLst/>
              <a:gdLst/>
              <a:ahLst/>
              <a:cxnLst/>
              <a:rect l="l" t="t" r="r" b="b"/>
              <a:pathLst>
                <a:path w="65883" h="28825">
                  <a:moveTo>
                    <a:pt x="10968" y="10968"/>
                  </a:moveTo>
                  <a:lnTo>
                    <a:pt x="19757" y="15858"/>
                  </a:lnTo>
                  <a:lnTo>
                    <a:pt x="31466" y="18309"/>
                  </a:lnTo>
                  <a:lnTo>
                    <a:pt x="40255" y="20760"/>
                  </a:lnTo>
                  <a:lnTo>
                    <a:pt x="49030" y="20760"/>
                  </a:lnTo>
                  <a:lnTo>
                    <a:pt x="57819" y="20760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48" name="VectorPath 1248"/>
            <p:cNvSpPr/>
            <p:nvPr/>
          </p:nvSpPr>
          <p:spPr>
            <a:xfrm>
              <a:off x="5190476" y="4140792"/>
              <a:ext cx="39961" cy="24366"/>
            </a:xfrm>
            <a:custGeom>
              <a:avLst/>
              <a:gdLst/>
              <a:ahLst/>
              <a:cxnLst/>
              <a:rect l="l" t="t" r="r" b="b"/>
              <a:pathLst>
                <a:path w="39961" h="24366">
                  <a:moveTo>
                    <a:pt x="9539" y="14827"/>
                  </a:moveTo>
                  <a:lnTo>
                    <a:pt x="21249" y="12388"/>
                  </a:lnTo>
                  <a:lnTo>
                    <a:pt x="30025" y="9937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49" name="VectorPath 1249"/>
            <p:cNvSpPr/>
            <p:nvPr/>
          </p:nvSpPr>
          <p:spPr>
            <a:xfrm>
              <a:off x="5367543" y="4169031"/>
              <a:ext cx="33830" cy="41704"/>
            </a:xfrm>
            <a:custGeom>
              <a:avLst/>
              <a:gdLst/>
              <a:ahLst/>
              <a:cxnLst/>
              <a:rect l="l" t="t" r="r" b="b"/>
              <a:pathLst>
                <a:path w="33830" h="41704">
                  <a:moveTo>
                    <a:pt x="11060" y="11060"/>
                  </a:moveTo>
                  <a:lnTo>
                    <a:pt x="16914" y="20852"/>
                  </a:lnTo>
                  <a:lnTo>
                    <a:pt x="22769" y="3064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0" name="VectorPath 1250"/>
            <p:cNvSpPr/>
            <p:nvPr/>
          </p:nvSpPr>
          <p:spPr>
            <a:xfrm>
              <a:off x="5594305" y="4140695"/>
              <a:ext cx="25610" cy="41778"/>
            </a:xfrm>
            <a:custGeom>
              <a:avLst/>
              <a:gdLst/>
              <a:ahLst/>
              <a:cxnLst/>
              <a:rect l="l" t="t" r="r" b="b"/>
              <a:pathLst>
                <a:path w="25610" h="41778">
                  <a:moveTo>
                    <a:pt x="9723" y="32055"/>
                  </a:moveTo>
                  <a:lnTo>
                    <a:pt x="12656" y="19825"/>
                  </a:lnTo>
                  <a:lnTo>
                    <a:pt x="15577" y="100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1" name="VectorPath 1251"/>
            <p:cNvSpPr/>
            <p:nvPr/>
          </p:nvSpPr>
          <p:spPr>
            <a:xfrm>
              <a:off x="5803854" y="3911786"/>
              <a:ext cx="48654" cy="51664"/>
            </a:xfrm>
            <a:custGeom>
              <a:avLst/>
              <a:gdLst/>
              <a:ahLst/>
              <a:cxnLst/>
              <a:rect l="l" t="t" r="r" b="b"/>
              <a:pathLst>
                <a:path w="48654" h="51664">
                  <a:moveTo>
                    <a:pt x="10968" y="40696"/>
                  </a:moveTo>
                  <a:lnTo>
                    <a:pt x="19757" y="35806"/>
                  </a:lnTo>
                  <a:lnTo>
                    <a:pt x="25612" y="28466"/>
                  </a:lnTo>
                  <a:lnTo>
                    <a:pt x="31466" y="18674"/>
                  </a:lnTo>
                  <a:lnTo>
                    <a:pt x="37321" y="11333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2" name="VectorPath 1252"/>
            <p:cNvSpPr/>
            <p:nvPr/>
          </p:nvSpPr>
          <p:spPr>
            <a:xfrm>
              <a:off x="5604677" y="3760046"/>
              <a:ext cx="34103" cy="39525"/>
            </a:xfrm>
            <a:custGeom>
              <a:avLst/>
              <a:gdLst/>
              <a:ahLst/>
              <a:cxnLst/>
              <a:rect l="l" t="t" r="r" b="b"/>
              <a:pathLst>
                <a:path w="34103" h="39525">
                  <a:moveTo>
                    <a:pt x="22770" y="11333"/>
                  </a:moveTo>
                  <a:lnTo>
                    <a:pt x="16915" y="18674"/>
                  </a:lnTo>
                  <a:lnTo>
                    <a:pt x="11060" y="284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3" name="VectorPath 1253"/>
            <p:cNvSpPr/>
            <p:nvPr/>
          </p:nvSpPr>
          <p:spPr>
            <a:xfrm>
              <a:off x="5479822" y="3770690"/>
              <a:ext cx="26369" cy="37647"/>
            </a:xfrm>
            <a:custGeom>
              <a:avLst/>
              <a:gdLst/>
              <a:ahLst/>
              <a:cxnLst/>
              <a:rect l="l" t="t" r="r" b="b"/>
              <a:pathLst>
                <a:path w="26369" h="37647">
                  <a:moveTo>
                    <a:pt x="15888" y="10482"/>
                  </a:moveTo>
                  <a:lnTo>
                    <a:pt x="12954" y="17822"/>
                  </a:lnTo>
                  <a:lnTo>
                    <a:pt x="10033" y="2761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4" name="VectorPath 1254"/>
            <p:cNvSpPr/>
            <p:nvPr/>
          </p:nvSpPr>
          <p:spPr>
            <a:xfrm>
              <a:off x="5335279" y="3792077"/>
              <a:ext cx="45894" cy="39608"/>
            </a:xfrm>
            <a:custGeom>
              <a:avLst/>
              <a:gdLst/>
              <a:ahLst/>
              <a:cxnLst/>
              <a:rect l="l" t="t" r="r" b="b"/>
              <a:pathLst>
                <a:path w="45894" h="39608">
                  <a:moveTo>
                    <a:pt x="34535" y="28249"/>
                  </a:moveTo>
                  <a:lnTo>
                    <a:pt x="22825" y="18457"/>
                  </a:lnTo>
                  <a:lnTo>
                    <a:pt x="11116" y="1111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5" name="VectorPath 1255"/>
            <p:cNvSpPr/>
            <p:nvPr/>
          </p:nvSpPr>
          <p:spPr>
            <a:xfrm>
              <a:off x="5144389" y="4282885"/>
              <a:ext cx="84899" cy="56286"/>
            </a:xfrm>
            <a:custGeom>
              <a:avLst/>
              <a:gdLst/>
              <a:ahLst/>
              <a:cxnLst/>
              <a:rect l="l" t="t" r="r" b="b"/>
              <a:pathLst>
                <a:path w="84899" h="56286">
                  <a:moveTo>
                    <a:pt x="43916" y="0"/>
                  </a:moveTo>
                  <a:lnTo>
                    <a:pt x="35128" y="2451"/>
                  </a:lnTo>
                  <a:lnTo>
                    <a:pt x="26353" y="2451"/>
                  </a:lnTo>
                  <a:lnTo>
                    <a:pt x="20498" y="4902"/>
                  </a:lnTo>
                  <a:lnTo>
                    <a:pt x="14631" y="9792"/>
                  </a:lnTo>
                  <a:lnTo>
                    <a:pt x="8776" y="12243"/>
                  </a:lnTo>
                  <a:lnTo>
                    <a:pt x="2921" y="17132"/>
                  </a:lnTo>
                  <a:lnTo>
                    <a:pt x="2921" y="22034"/>
                  </a:lnTo>
                  <a:lnTo>
                    <a:pt x="0" y="29375"/>
                  </a:lnTo>
                  <a:lnTo>
                    <a:pt x="2921" y="34264"/>
                  </a:lnTo>
                  <a:lnTo>
                    <a:pt x="2921" y="39167"/>
                  </a:lnTo>
                  <a:lnTo>
                    <a:pt x="8776" y="44056"/>
                  </a:lnTo>
                  <a:lnTo>
                    <a:pt x="14631" y="48945"/>
                  </a:lnTo>
                  <a:lnTo>
                    <a:pt x="20498" y="51397"/>
                  </a:lnTo>
                  <a:lnTo>
                    <a:pt x="26353" y="53848"/>
                  </a:lnTo>
                  <a:lnTo>
                    <a:pt x="35128" y="56286"/>
                  </a:lnTo>
                  <a:lnTo>
                    <a:pt x="43916" y="56286"/>
                  </a:lnTo>
                  <a:lnTo>
                    <a:pt x="52693" y="56286"/>
                  </a:lnTo>
                  <a:lnTo>
                    <a:pt x="61481" y="53848"/>
                  </a:lnTo>
                  <a:lnTo>
                    <a:pt x="67335" y="51397"/>
                  </a:lnTo>
                  <a:lnTo>
                    <a:pt x="73190" y="48945"/>
                  </a:lnTo>
                  <a:lnTo>
                    <a:pt x="79045" y="44056"/>
                  </a:lnTo>
                  <a:lnTo>
                    <a:pt x="81978" y="39167"/>
                  </a:lnTo>
                  <a:lnTo>
                    <a:pt x="84899" y="34264"/>
                  </a:lnTo>
                  <a:lnTo>
                    <a:pt x="84899" y="29375"/>
                  </a:lnTo>
                  <a:lnTo>
                    <a:pt x="84899" y="22034"/>
                  </a:lnTo>
                  <a:lnTo>
                    <a:pt x="81978" y="17132"/>
                  </a:lnTo>
                  <a:lnTo>
                    <a:pt x="79045" y="12243"/>
                  </a:lnTo>
                  <a:lnTo>
                    <a:pt x="73190" y="9792"/>
                  </a:lnTo>
                  <a:lnTo>
                    <a:pt x="67335" y="4902"/>
                  </a:lnTo>
                  <a:lnTo>
                    <a:pt x="61481" y="2451"/>
                  </a:lnTo>
                  <a:lnTo>
                    <a:pt x="52693" y="2451"/>
                  </a:lnTo>
                  <a:lnTo>
                    <a:pt x="43916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256" name="VectorPath 1256"/>
            <p:cNvSpPr/>
            <p:nvPr/>
          </p:nvSpPr>
          <p:spPr>
            <a:xfrm>
              <a:off x="5135423" y="4272949"/>
              <a:ext cx="104921" cy="74337"/>
            </a:xfrm>
            <a:custGeom>
              <a:avLst/>
              <a:gdLst/>
              <a:ahLst/>
              <a:cxnLst/>
              <a:rect l="l" t="t" r="r" b="b"/>
              <a:pathLst>
                <a:path w="104921" h="74337">
                  <a:moveTo>
                    <a:pt x="52882" y="9936"/>
                  </a:moveTo>
                  <a:lnTo>
                    <a:pt x="44094" y="12387"/>
                  </a:lnTo>
                  <a:lnTo>
                    <a:pt x="35318" y="12387"/>
                  </a:lnTo>
                  <a:lnTo>
                    <a:pt x="29463" y="14838"/>
                  </a:lnTo>
                  <a:lnTo>
                    <a:pt x="23596" y="19728"/>
                  </a:lnTo>
                  <a:lnTo>
                    <a:pt x="17742" y="22179"/>
                  </a:lnTo>
                  <a:lnTo>
                    <a:pt x="11886" y="27068"/>
                  </a:lnTo>
                  <a:lnTo>
                    <a:pt x="11886" y="31971"/>
                  </a:lnTo>
                  <a:lnTo>
                    <a:pt x="8966" y="39311"/>
                  </a:lnTo>
                  <a:lnTo>
                    <a:pt x="11886" y="44200"/>
                  </a:lnTo>
                  <a:lnTo>
                    <a:pt x="11886" y="49103"/>
                  </a:lnTo>
                  <a:lnTo>
                    <a:pt x="17742" y="53992"/>
                  </a:lnTo>
                  <a:lnTo>
                    <a:pt x="23596" y="58882"/>
                  </a:lnTo>
                  <a:lnTo>
                    <a:pt x="29463" y="61333"/>
                  </a:lnTo>
                  <a:lnTo>
                    <a:pt x="35318" y="63784"/>
                  </a:lnTo>
                  <a:lnTo>
                    <a:pt x="44094" y="66222"/>
                  </a:lnTo>
                  <a:lnTo>
                    <a:pt x="52882" y="66222"/>
                  </a:lnTo>
                  <a:lnTo>
                    <a:pt x="61658" y="66222"/>
                  </a:lnTo>
                  <a:lnTo>
                    <a:pt x="70446" y="63784"/>
                  </a:lnTo>
                  <a:lnTo>
                    <a:pt x="76301" y="61333"/>
                  </a:lnTo>
                  <a:lnTo>
                    <a:pt x="82155" y="58882"/>
                  </a:lnTo>
                  <a:lnTo>
                    <a:pt x="88011" y="53992"/>
                  </a:lnTo>
                  <a:lnTo>
                    <a:pt x="90944" y="49103"/>
                  </a:lnTo>
                  <a:lnTo>
                    <a:pt x="93865" y="44200"/>
                  </a:lnTo>
                  <a:lnTo>
                    <a:pt x="93865" y="39311"/>
                  </a:lnTo>
                  <a:lnTo>
                    <a:pt x="93865" y="31971"/>
                  </a:lnTo>
                  <a:lnTo>
                    <a:pt x="90944" y="27068"/>
                  </a:lnTo>
                  <a:lnTo>
                    <a:pt x="88011" y="22179"/>
                  </a:lnTo>
                  <a:lnTo>
                    <a:pt x="82155" y="19728"/>
                  </a:lnTo>
                  <a:lnTo>
                    <a:pt x="76301" y="14838"/>
                  </a:lnTo>
                  <a:lnTo>
                    <a:pt x="70446" y="12387"/>
                  </a:lnTo>
                  <a:lnTo>
                    <a:pt x="61658" y="12387"/>
                  </a:lnTo>
                  <a:lnTo>
                    <a:pt x="52882" y="9936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57" name="VectorPath 1257"/>
            <p:cNvSpPr/>
            <p:nvPr/>
          </p:nvSpPr>
          <p:spPr>
            <a:xfrm>
              <a:off x="5132680" y="4336733"/>
              <a:ext cx="40983" cy="26924"/>
            </a:xfrm>
            <a:custGeom>
              <a:avLst/>
              <a:gdLst/>
              <a:ahLst/>
              <a:cxnLst/>
              <a:rect l="l" t="t" r="r" b="b"/>
              <a:pathLst>
                <a:path w="40983" h="26924">
                  <a:moveTo>
                    <a:pt x="20485" y="0"/>
                  </a:moveTo>
                  <a:lnTo>
                    <a:pt x="11709" y="0"/>
                  </a:lnTo>
                  <a:lnTo>
                    <a:pt x="5855" y="2438"/>
                  </a:lnTo>
                  <a:lnTo>
                    <a:pt x="0" y="7340"/>
                  </a:lnTo>
                  <a:lnTo>
                    <a:pt x="0" y="9792"/>
                  </a:lnTo>
                  <a:lnTo>
                    <a:pt x="0" y="12230"/>
                  </a:lnTo>
                  <a:lnTo>
                    <a:pt x="0" y="14681"/>
                  </a:lnTo>
                  <a:lnTo>
                    <a:pt x="0" y="19571"/>
                  </a:lnTo>
                  <a:lnTo>
                    <a:pt x="5855" y="22022"/>
                  </a:lnTo>
                  <a:lnTo>
                    <a:pt x="11709" y="26924"/>
                  </a:lnTo>
                  <a:lnTo>
                    <a:pt x="20485" y="26924"/>
                  </a:lnTo>
                  <a:lnTo>
                    <a:pt x="29273" y="26924"/>
                  </a:lnTo>
                  <a:lnTo>
                    <a:pt x="35128" y="22022"/>
                  </a:lnTo>
                  <a:lnTo>
                    <a:pt x="40983" y="19571"/>
                  </a:lnTo>
                  <a:lnTo>
                    <a:pt x="40983" y="14681"/>
                  </a:lnTo>
                  <a:lnTo>
                    <a:pt x="40983" y="12230"/>
                  </a:lnTo>
                  <a:lnTo>
                    <a:pt x="40983" y="9792"/>
                  </a:lnTo>
                  <a:lnTo>
                    <a:pt x="40983" y="7340"/>
                  </a:lnTo>
                  <a:lnTo>
                    <a:pt x="35128" y="2438"/>
                  </a:lnTo>
                  <a:lnTo>
                    <a:pt x="29273" y="0"/>
                  </a:lnTo>
                  <a:lnTo>
                    <a:pt x="2048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258" name="VectorPath 1258"/>
            <p:cNvSpPr/>
            <p:nvPr/>
          </p:nvSpPr>
          <p:spPr>
            <a:xfrm>
              <a:off x="5124615" y="4328668"/>
              <a:ext cx="57112" cy="43053"/>
            </a:xfrm>
            <a:custGeom>
              <a:avLst/>
              <a:gdLst/>
              <a:ahLst/>
              <a:cxnLst/>
              <a:rect l="l" t="t" r="r" b="b"/>
              <a:pathLst>
                <a:path w="57112" h="43053">
                  <a:moveTo>
                    <a:pt x="28550" y="8065"/>
                  </a:moveTo>
                  <a:lnTo>
                    <a:pt x="19774" y="8065"/>
                  </a:lnTo>
                  <a:lnTo>
                    <a:pt x="13919" y="10503"/>
                  </a:lnTo>
                  <a:lnTo>
                    <a:pt x="8065" y="15405"/>
                  </a:lnTo>
                  <a:lnTo>
                    <a:pt x="8065" y="17857"/>
                  </a:lnTo>
                  <a:lnTo>
                    <a:pt x="8065" y="20294"/>
                  </a:lnTo>
                  <a:lnTo>
                    <a:pt x="8065" y="22746"/>
                  </a:lnTo>
                  <a:lnTo>
                    <a:pt x="8065" y="27636"/>
                  </a:lnTo>
                  <a:lnTo>
                    <a:pt x="13919" y="30087"/>
                  </a:lnTo>
                  <a:lnTo>
                    <a:pt x="19774" y="34989"/>
                  </a:lnTo>
                  <a:lnTo>
                    <a:pt x="28550" y="34989"/>
                  </a:lnTo>
                  <a:lnTo>
                    <a:pt x="37338" y="34989"/>
                  </a:lnTo>
                  <a:lnTo>
                    <a:pt x="43193" y="30087"/>
                  </a:lnTo>
                  <a:lnTo>
                    <a:pt x="49047" y="27636"/>
                  </a:lnTo>
                  <a:lnTo>
                    <a:pt x="49047" y="22746"/>
                  </a:lnTo>
                  <a:lnTo>
                    <a:pt x="49047" y="20294"/>
                  </a:lnTo>
                  <a:lnTo>
                    <a:pt x="49047" y="17857"/>
                  </a:lnTo>
                  <a:lnTo>
                    <a:pt x="49047" y="15405"/>
                  </a:lnTo>
                  <a:lnTo>
                    <a:pt x="43193" y="10503"/>
                  </a:lnTo>
                  <a:lnTo>
                    <a:pt x="37338" y="8065"/>
                  </a:lnTo>
                  <a:lnTo>
                    <a:pt x="28550" y="8065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259" name="9BBD3823-D4D7-4C19-4467-3F99948CBC3B"/>
          <p:cNvPicPr>
            <a:picLocks noChangeAspect="1"/>
          </p:cNvPicPr>
          <p:nvPr/>
        </p:nvPicPr>
        <p:blipFill>
          <a:blip r:embed="rId5" cstate="print">
            <a:extLst>
              <a:ext uri="{F1A7A693-D185-42B1-856F-087990CDE092}"/>
            </a:extLst>
          </a:blip>
          <a:srcRect/>
          <a:stretch>
            <a:fillRect/>
          </a:stretch>
        </p:blipFill>
        <p:spPr>
          <a:xfrm>
            <a:off x="6019762" y="1845272"/>
            <a:ext cx="257632" cy="822325"/>
          </a:xfrm>
          <a:prstGeom prst="rect">
            <a:avLst/>
          </a:prstGeom>
        </p:spPr>
      </p:pic>
      <p:sp>
        <p:nvSpPr>
          <p:cNvPr id="1260" name="VectorPath 1260"/>
          <p:cNvSpPr/>
          <p:nvPr/>
        </p:nvSpPr>
        <p:spPr>
          <a:xfrm>
            <a:off x="6011697" y="1837207"/>
            <a:ext cx="273762" cy="838454"/>
          </a:xfrm>
          <a:custGeom>
            <a:avLst/>
            <a:gdLst/>
            <a:ahLst/>
            <a:cxnLst/>
            <a:rect l="l" t="t" r="r" b="b"/>
            <a:pathLst>
              <a:path w="273762" h="838454">
                <a:moveTo>
                  <a:pt x="8065" y="8065"/>
                </a:moveTo>
                <a:lnTo>
                  <a:pt x="265697" y="8065"/>
                </a:lnTo>
                <a:lnTo>
                  <a:pt x="265697" y="830390"/>
                </a:lnTo>
                <a:lnTo>
                  <a:pt x="8065" y="830390"/>
                </a:lnTo>
                <a:lnTo>
                  <a:pt x="8065" y="8065"/>
                </a:lnTo>
              </a:path>
            </a:pathLst>
          </a:custGeom>
          <a:ln w="1612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261" name="Combination 1261"/>
          <p:cNvGrpSpPr/>
          <p:nvPr/>
        </p:nvGrpSpPr>
        <p:grpSpPr>
          <a:xfrm>
            <a:off x="6269330" y="2216557"/>
            <a:ext cx="270828" cy="270662"/>
            <a:chOff x="6269330" y="2216557"/>
            <a:chExt cx="270828" cy="270662"/>
          </a:xfrm>
        </p:grpSpPr>
        <p:sp>
          <p:nvSpPr>
            <p:cNvPr id="1262" name="VectorPath 1262"/>
            <p:cNvSpPr/>
            <p:nvPr/>
          </p:nvSpPr>
          <p:spPr>
            <a:xfrm>
              <a:off x="6269330" y="2216557"/>
              <a:ext cx="270828" cy="16129"/>
            </a:xfrm>
            <a:custGeom>
              <a:avLst/>
              <a:gdLst/>
              <a:ahLst/>
              <a:cxnLst/>
              <a:rect l="l" t="t" r="r" b="b"/>
              <a:pathLst>
                <a:path w="270828" h="16129">
                  <a:moveTo>
                    <a:pt x="8065" y="8064"/>
                  </a:moveTo>
                  <a:lnTo>
                    <a:pt x="262763" y="8064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63" name="VectorPath 1263"/>
            <p:cNvSpPr/>
            <p:nvPr/>
          </p:nvSpPr>
          <p:spPr>
            <a:xfrm>
              <a:off x="6371793" y="2216557"/>
              <a:ext cx="16129" cy="270662"/>
            </a:xfrm>
            <a:custGeom>
              <a:avLst/>
              <a:gdLst/>
              <a:ahLst/>
              <a:cxnLst/>
              <a:rect l="l" t="t" r="r" b="b"/>
              <a:pathLst>
                <a:path w="16129" h="270662">
                  <a:moveTo>
                    <a:pt x="8065" y="8064"/>
                  </a:moveTo>
                  <a:lnTo>
                    <a:pt x="8065" y="262598"/>
                  </a:lnTo>
                </a:path>
              </a:pathLst>
            </a:custGeom>
            <a:ln w="1612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64" name="VectorPath 1264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1265" name="F6A5C213-DC57-43FE-00B6-43CD9923FADF"/>
          <p:cNvPicPr>
            <a:picLocks noChangeAspect="1"/>
          </p:cNvPicPr>
          <p:nvPr/>
        </p:nvPicPr>
        <p:blipFill>
          <a:blip r:embed="rId8" cstate="print">
            <a:extLst>
              <a:ext uri="{563CE6EE-D9A3-406D-5378-C483031DA1E4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grpSp>
        <p:nvGrpSpPr>
          <p:cNvPr id="1266" name="Combination 1266"/>
          <p:cNvGrpSpPr/>
          <p:nvPr/>
        </p:nvGrpSpPr>
        <p:grpSpPr>
          <a:xfrm>
            <a:off x="2369994" y="1140977"/>
            <a:ext cx="352191" cy="397823"/>
            <a:chOff x="2369994" y="1140977"/>
            <a:chExt cx="352191" cy="397823"/>
          </a:xfrm>
        </p:grpSpPr>
        <p:sp>
          <p:nvSpPr>
            <p:cNvPr id="1267" name="VectorPath 1267"/>
            <p:cNvSpPr/>
            <p:nvPr/>
          </p:nvSpPr>
          <p:spPr>
            <a:xfrm>
              <a:off x="2498810" y="1140977"/>
              <a:ext cx="21369" cy="18474"/>
            </a:xfrm>
            <a:custGeom>
              <a:avLst/>
              <a:gdLst/>
              <a:ahLst/>
              <a:cxnLst/>
              <a:rect l="l" t="t" r="r" b="b"/>
              <a:pathLst>
                <a:path w="21369" h="18474">
                  <a:moveTo>
                    <a:pt x="19473" y="4335"/>
                  </a:moveTo>
                  <a:lnTo>
                    <a:pt x="19473" y="14126"/>
                  </a:lnTo>
                  <a:lnTo>
                    <a:pt x="16539" y="16577"/>
                  </a:lnTo>
                  <a:lnTo>
                    <a:pt x="7751" y="16577"/>
                  </a:lnTo>
                  <a:lnTo>
                    <a:pt x="4830" y="14126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30" y="4335"/>
                  </a:lnTo>
                  <a:lnTo>
                    <a:pt x="7751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68" name="VectorPath 1268"/>
            <p:cNvSpPr/>
            <p:nvPr/>
          </p:nvSpPr>
          <p:spPr>
            <a:xfrm>
              <a:off x="2700829" y="1140977"/>
              <a:ext cx="21357" cy="18474"/>
            </a:xfrm>
            <a:custGeom>
              <a:avLst/>
              <a:gdLst/>
              <a:ahLst/>
              <a:cxnLst/>
              <a:rect l="l" t="t" r="r" b="b"/>
              <a:pathLst>
                <a:path w="21357" h="18474">
                  <a:moveTo>
                    <a:pt x="16527" y="4335"/>
                  </a:moveTo>
                  <a:lnTo>
                    <a:pt x="19460" y="6786"/>
                  </a:lnTo>
                  <a:lnTo>
                    <a:pt x="19460" y="11688"/>
                  </a:lnTo>
                  <a:lnTo>
                    <a:pt x="16527" y="14126"/>
                  </a:lnTo>
                  <a:lnTo>
                    <a:pt x="13606" y="16577"/>
                  </a:lnTo>
                  <a:lnTo>
                    <a:pt x="7751" y="16577"/>
                  </a:lnTo>
                  <a:lnTo>
                    <a:pt x="4817" y="14126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17" y="4335"/>
                  </a:lnTo>
                  <a:lnTo>
                    <a:pt x="7751" y="1896"/>
                  </a:lnTo>
                  <a:lnTo>
                    <a:pt x="13606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69" name="VectorPath 1269"/>
            <p:cNvSpPr/>
            <p:nvPr/>
          </p:nvSpPr>
          <p:spPr>
            <a:xfrm>
              <a:off x="2369994" y="1248660"/>
              <a:ext cx="24290" cy="18474"/>
            </a:xfrm>
            <a:custGeom>
              <a:avLst/>
              <a:gdLst/>
              <a:ahLst/>
              <a:cxnLst/>
              <a:rect l="l" t="t" r="r" b="b"/>
              <a:pathLst>
                <a:path w="24290" h="18474">
                  <a:moveTo>
                    <a:pt x="19460" y="4347"/>
                  </a:moveTo>
                  <a:lnTo>
                    <a:pt x="19460" y="6786"/>
                  </a:lnTo>
                  <a:lnTo>
                    <a:pt x="22394" y="9237"/>
                  </a:lnTo>
                  <a:lnTo>
                    <a:pt x="19460" y="11688"/>
                  </a:lnTo>
                  <a:lnTo>
                    <a:pt x="19460" y="14127"/>
                  </a:lnTo>
                  <a:lnTo>
                    <a:pt x="16539" y="16578"/>
                  </a:lnTo>
                  <a:lnTo>
                    <a:pt x="7751" y="16578"/>
                  </a:lnTo>
                  <a:lnTo>
                    <a:pt x="4830" y="14127"/>
                  </a:lnTo>
                  <a:lnTo>
                    <a:pt x="4830" y="11688"/>
                  </a:lnTo>
                  <a:lnTo>
                    <a:pt x="1896" y="9237"/>
                  </a:lnTo>
                  <a:lnTo>
                    <a:pt x="4830" y="6786"/>
                  </a:lnTo>
                  <a:lnTo>
                    <a:pt x="4830" y="4347"/>
                  </a:lnTo>
                  <a:lnTo>
                    <a:pt x="7751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0" name="VectorPath 1270"/>
            <p:cNvSpPr/>
            <p:nvPr/>
          </p:nvSpPr>
          <p:spPr>
            <a:xfrm>
              <a:off x="2369994" y="1417531"/>
              <a:ext cx="24290" cy="18475"/>
            </a:xfrm>
            <a:custGeom>
              <a:avLst/>
              <a:gdLst/>
              <a:ahLst/>
              <a:cxnLst/>
              <a:rect l="l" t="t" r="r" b="b"/>
              <a:pathLst>
                <a:path w="24290" h="18475">
                  <a:moveTo>
                    <a:pt x="19460" y="4348"/>
                  </a:moveTo>
                  <a:lnTo>
                    <a:pt x="19460" y="6786"/>
                  </a:lnTo>
                  <a:lnTo>
                    <a:pt x="22394" y="9237"/>
                  </a:lnTo>
                  <a:lnTo>
                    <a:pt x="19460" y="11688"/>
                  </a:lnTo>
                  <a:lnTo>
                    <a:pt x="19460" y="14127"/>
                  </a:lnTo>
                  <a:lnTo>
                    <a:pt x="16539" y="16578"/>
                  </a:lnTo>
                  <a:lnTo>
                    <a:pt x="7751" y="16578"/>
                  </a:lnTo>
                  <a:lnTo>
                    <a:pt x="4830" y="14127"/>
                  </a:lnTo>
                  <a:lnTo>
                    <a:pt x="4830" y="11688"/>
                  </a:lnTo>
                  <a:lnTo>
                    <a:pt x="1896" y="9237"/>
                  </a:lnTo>
                  <a:lnTo>
                    <a:pt x="4830" y="6786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16539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1" name="VectorPath 1271"/>
            <p:cNvSpPr/>
            <p:nvPr/>
          </p:nvSpPr>
          <p:spPr>
            <a:xfrm>
              <a:off x="2498810" y="1520326"/>
              <a:ext cx="21369" cy="18474"/>
            </a:xfrm>
            <a:custGeom>
              <a:avLst/>
              <a:gdLst/>
              <a:ahLst/>
              <a:cxnLst/>
              <a:rect l="l" t="t" r="r" b="b"/>
              <a:pathLst>
                <a:path w="21369" h="18474">
                  <a:moveTo>
                    <a:pt x="19473" y="4335"/>
                  </a:moveTo>
                  <a:lnTo>
                    <a:pt x="19473" y="14126"/>
                  </a:lnTo>
                  <a:lnTo>
                    <a:pt x="16539" y="16577"/>
                  </a:lnTo>
                  <a:lnTo>
                    <a:pt x="7751" y="16577"/>
                  </a:lnTo>
                  <a:lnTo>
                    <a:pt x="4830" y="14126"/>
                  </a:lnTo>
                  <a:lnTo>
                    <a:pt x="1896" y="11675"/>
                  </a:lnTo>
                  <a:lnTo>
                    <a:pt x="1896" y="6786"/>
                  </a:lnTo>
                  <a:lnTo>
                    <a:pt x="4830" y="4335"/>
                  </a:lnTo>
                  <a:lnTo>
                    <a:pt x="7751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2" name="VectorPath 1272"/>
            <p:cNvSpPr/>
            <p:nvPr/>
          </p:nvSpPr>
          <p:spPr>
            <a:xfrm>
              <a:off x="2700829" y="1520326"/>
              <a:ext cx="21357" cy="18474"/>
            </a:xfrm>
            <a:custGeom>
              <a:avLst/>
              <a:gdLst/>
              <a:ahLst/>
              <a:cxnLst/>
              <a:rect l="l" t="t" r="r" b="b"/>
              <a:pathLst>
                <a:path w="21357" h="18474">
                  <a:moveTo>
                    <a:pt x="16527" y="4335"/>
                  </a:moveTo>
                  <a:lnTo>
                    <a:pt x="19461" y="6786"/>
                  </a:lnTo>
                  <a:lnTo>
                    <a:pt x="19461" y="11675"/>
                  </a:lnTo>
                  <a:lnTo>
                    <a:pt x="16527" y="14126"/>
                  </a:lnTo>
                  <a:lnTo>
                    <a:pt x="13606" y="16577"/>
                  </a:lnTo>
                  <a:lnTo>
                    <a:pt x="7751" y="16577"/>
                  </a:lnTo>
                  <a:lnTo>
                    <a:pt x="4818" y="14126"/>
                  </a:lnTo>
                  <a:lnTo>
                    <a:pt x="1897" y="11675"/>
                  </a:lnTo>
                  <a:lnTo>
                    <a:pt x="1897" y="6786"/>
                  </a:lnTo>
                  <a:lnTo>
                    <a:pt x="4818" y="4335"/>
                  </a:lnTo>
                  <a:lnTo>
                    <a:pt x="7751" y="1896"/>
                  </a:lnTo>
                  <a:lnTo>
                    <a:pt x="13606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273" name="Combination 1273"/>
          <p:cNvGrpSpPr/>
          <p:nvPr/>
        </p:nvGrpSpPr>
        <p:grpSpPr>
          <a:xfrm>
            <a:off x="3754776" y="2026928"/>
            <a:ext cx="352192" cy="397823"/>
            <a:chOff x="3754776" y="2026928"/>
            <a:chExt cx="352192" cy="397823"/>
          </a:xfrm>
        </p:grpSpPr>
        <p:sp>
          <p:nvSpPr>
            <p:cNvPr id="1274" name="VectorPath 1274"/>
            <p:cNvSpPr/>
            <p:nvPr/>
          </p:nvSpPr>
          <p:spPr>
            <a:xfrm>
              <a:off x="3883593" y="2026928"/>
              <a:ext cx="21369" cy="18487"/>
            </a:xfrm>
            <a:custGeom>
              <a:avLst/>
              <a:gdLst/>
              <a:ahLst/>
              <a:cxnLst/>
              <a:rect l="l" t="t" r="r" b="b"/>
              <a:pathLst>
                <a:path w="21369" h="18487">
                  <a:moveTo>
                    <a:pt x="16539" y="4348"/>
                  </a:moveTo>
                  <a:lnTo>
                    <a:pt x="19473" y="6799"/>
                  </a:lnTo>
                  <a:lnTo>
                    <a:pt x="19473" y="11688"/>
                  </a:lnTo>
                  <a:lnTo>
                    <a:pt x="16539" y="14139"/>
                  </a:lnTo>
                  <a:lnTo>
                    <a:pt x="13606" y="16590"/>
                  </a:lnTo>
                  <a:lnTo>
                    <a:pt x="7751" y="16590"/>
                  </a:lnTo>
                  <a:lnTo>
                    <a:pt x="4830" y="14139"/>
                  </a:lnTo>
                  <a:lnTo>
                    <a:pt x="1896" y="11688"/>
                  </a:lnTo>
                  <a:lnTo>
                    <a:pt x="1896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13606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5" name="VectorPath 1275"/>
            <p:cNvSpPr/>
            <p:nvPr/>
          </p:nvSpPr>
          <p:spPr>
            <a:xfrm>
              <a:off x="4082678" y="2026928"/>
              <a:ext cx="24290" cy="18487"/>
            </a:xfrm>
            <a:custGeom>
              <a:avLst/>
              <a:gdLst/>
              <a:ahLst/>
              <a:cxnLst/>
              <a:rect l="l" t="t" r="r" b="b"/>
              <a:pathLst>
                <a:path w="24290" h="18487">
                  <a:moveTo>
                    <a:pt x="19460" y="4348"/>
                  </a:moveTo>
                  <a:lnTo>
                    <a:pt x="19460" y="6799"/>
                  </a:lnTo>
                  <a:lnTo>
                    <a:pt x="22394" y="9237"/>
                  </a:lnTo>
                  <a:lnTo>
                    <a:pt x="19460" y="11688"/>
                  </a:lnTo>
                  <a:lnTo>
                    <a:pt x="19460" y="14139"/>
                  </a:lnTo>
                  <a:lnTo>
                    <a:pt x="16539" y="16590"/>
                  </a:lnTo>
                  <a:lnTo>
                    <a:pt x="7751" y="16590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6" y="9237"/>
                  </a:lnTo>
                  <a:lnTo>
                    <a:pt x="4830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16539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6" name="VectorPath 1276"/>
            <p:cNvSpPr/>
            <p:nvPr/>
          </p:nvSpPr>
          <p:spPr>
            <a:xfrm>
              <a:off x="3754776" y="2134625"/>
              <a:ext cx="21357" cy="18474"/>
            </a:xfrm>
            <a:custGeom>
              <a:avLst/>
              <a:gdLst/>
              <a:ahLst/>
              <a:cxnLst/>
              <a:rect l="l" t="t" r="r" b="b"/>
              <a:pathLst>
                <a:path w="21357" h="18474">
                  <a:moveTo>
                    <a:pt x="19460" y="4335"/>
                  </a:moveTo>
                  <a:lnTo>
                    <a:pt x="19460" y="11675"/>
                  </a:lnTo>
                  <a:lnTo>
                    <a:pt x="16539" y="14126"/>
                  </a:lnTo>
                  <a:lnTo>
                    <a:pt x="13606" y="16577"/>
                  </a:lnTo>
                  <a:lnTo>
                    <a:pt x="7751" y="16577"/>
                  </a:lnTo>
                  <a:lnTo>
                    <a:pt x="4830" y="14126"/>
                  </a:lnTo>
                  <a:lnTo>
                    <a:pt x="1896" y="11675"/>
                  </a:lnTo>
                  <a:lnTo>
                    <a:pt x="1896" y="4335"/>
                  </a:lnTo>
                  <a:lnTo>
                    <a:pt x="4830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7" name="VectorPath 1277"/>
            <p:cNvSpPr/>
            <p:nvPr/>
          </p:nvSpPr>
          <p:spPr>
            <a:xfrm>
              <a:off x="3754776" y="2301046"/>
              <a:ext cx="21357" cy="20925"/>
            </a:xfrm>
            <a:custGeom>
              <a:avLst/>
              <a:gdLst/>
              <a:ahLst/>
              <a:cxnLst/>
              <a:rect l="l" t="t" r="r" b="b"/>
              <a:pathLst>
                <a:path w="21357" h="20925">
                  <a:moveTo>
                    <a:pt x="13606" y="4335"/>
                  </a:moveTo>
                  <a:lnTo>
                    <a:pt x="16539" y="4335"/>
                  </a:lnTo>
                  <a:lnTo>
                    <a:pt x="19460" y="6786"/>
                  </a:lnTo>
                  <a:lnTo>
                    <a:pt x="19460" y="14126"/>
                  </a:lnTo>
                  <a:lnTo>
                    <a:pt x="16539" y="16577"/>
                  </a:lnTo>
                  <a:lnTo>
                    <a:pt x="13606" y="16577"/>
                  </a:lnTo>
                  <a:lnTo>
                    <a:pt x="10685" y="19029"/>
                  </a:lnTo>
                  <a:lnTo>
                    <a:pt x="7751" y="16577"/>
                  </a:lnTo>
                  <a:lnTo>
                    <a:pt x="4830" y="16577"/>
                  </a:lnTo>
                  <a:lnTo>
                    <a:pt x="1896" y="14126"/>
                  </a:lnTo>
                  <a:lnTo>
                    <a:pt x="1896" y="6786"/>
                  </a:lnTo>
                  <a:lnTo>
                    <a:pt x="4830" y="4335"/>
                  </a:lnTo>
                  <a:lnTo>
                    <a:pt x="7751" y="4335"/>
                  </a:lnTo>
                  <a:lnTo>
                    <a:pt x="1068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8" name="VectorPath 1278"/>
            <p:cNvSpPr/>
            <p:nvPr/>
          </p:nvSpPr>
          <p:spPr>
            <a:xfrm>
              <a:off x="3883593" y="2406278"/>
              <a:ext cx="21369" cy="18474"/>
            </a:xfrm>
            <a:custGeom>
              <a:avLst/>
              <a:gdLst/>
              <a:ahLst/>
              <a:cxnLst/>
              <a:rect l="l" t="t" r="r" b="b"/>
              <a:pathLst>
                <a:path w="21369" h="18474">
                  <a:moveTo>
                    <a:pt x="16539" y="4347"/>
                  </a:moveTo>
                  <a:lnTo>
                    <a:pt x="19473" y="6798"/>
                  </a:lnTo>
                  <a:lnTo>
                    <a:pt x="19473" y="11688"/>
                  </a:lnTo>
                  <a:lnTo>
                    <a:pt x="16539" y="14139"/>
                  </a:lnTo>
                  <a:lnTo>
                    <a:pt x="13606" y="16578"/>
                  </a:lnTo>
                  <a:lnTo>
                    <a:pt x="7751" y="16578"/>
                  </a:lnTo>
                  <a:lnTo>
                    <a:pt x="4830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30" y="4347"/>
                  </a:lnTo>
                  <a:lnTo>
                    <a:pt x="7751" y="1897"/>
                  </a:lnTo>
                  <a:lnTo>
                    <a:pt x="13606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79" name="VectorPath 1279"/>
            <p:cNvSpPr/>
            <p:nvPr/>
          </p:nvSpPr>
          <p:spPr>
            <a:xfrm>
              <a:off x="4082678" y="2406278"/>
              <a:ext cx="24290" cy="18474"/>
            </a:xfrm>
            <a:custGeom>
              <a:avLst/>
              <a:gdLst/>
              <a:ahLst/>
              <a:cxnLst/>
              <a:rect l="l" t="t" r="r" b="b"/>
              <a:pathLst>
                <a:path w="24290" h="18474">
                  <a:moveTo>
                    <a:pt x="19460" y="4347"/>
                  </a:moveTo>
                  <a:lnTo>
                    <a:pt x="19460" y="6798"/>
                  </a:lnTo>
                  <a:lnTo>
                    <a:pt x="22394" y="9237"/>
                  </a:lnTo>
                  <a:lnTo>
                    <a:pt x="19460" y="11688"/>
                  </a:lnTo>
                  <a:lnTo>
                    <a:pt x="19460" y="14139"/>
                  </a:lnTo>
                  <a:lnTo>
                    <a:pt x="16539" y="16578"/>
                  </a:lnTo>
                  <a:lnTo>
                    <a:pt x="7751" y="16578"/>
                  </a:lnTo>
                  <a:lnTo>
                    <a:pt x="4830" y="14139"/>
                  </a:lnTo>
                  <a:lnTo>
                    <a:pt x="4830" y="11688"/>
                  </a:lnTo>
                  <a:lnTo>
                    <a:pt x="1896" y="9237"/>
                  </a:lnTo>
                  <a:lnTo>
                    <a:pt x="4830" y="6798"/>
                  </a:lnTo>
                  <a:lnTo>
                    <a:pt x="4830" y="4347"/>
                  </a:lnTo>
                  <a:lnTo>
                    <a:pt x="7751" y="1897"/>
                  </a:lnTo>
                  <a:lnTo>
                    <a:pt x="16539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80" name="VectorPath 1280"/>
          <p:cNvSpPr/>
          <p:nvPr/>
        </p:nvSpPr>
        <p:spPr>
          <a:xfrm>
            <a:off x="5041913" y="4184993"/>
            <a:ext cx="304483" cy="217818"/>
          </a:xfrm>
          <a:custGeom>
            <a:avLst/>
            <a:gdLst/>
            <a:ahLst/>
            <a:cxnLst/>
            <a:rect l="l" t="t" r="r" b="b"/>
            <a:pathLst>
              <a:path w="304483" h="217818">
                <a:moveTo>
                  <a:pt x="55626" y="0"/>
                </a:moveTo>
                <a:lnTo>
                  <a:pt x="67348" y="0"/>
                </a:lnTo>
                <a:lnTo>
                  <a:pt x="79058" y="0"/>
                </a:lnTo>
                <a:lnTo>
                  <a:pt x="102476" y="0"/>
                </a:lnTo>
                <a:lnTo>
                  <a:pt x="122974" y="2451"/>
                </a:lnTo>
                <a:lnTo>
                  <a:pt x="140538" y="7341"/>
                </a:lnTo>
                <a:lnTo>
                  <a:pt x="161023" y="12230"/>
                </a:lnTo>
                <a:lnTo>
                  <a:pt x="181521" y="17133"/>
                </a:lnTo>
                <a:lnTo>
                  <a:pt x="202019" y="22022"/>
                </a:lnTo>
                <a:lnTo>
                  <a:pt x="225438" y="26924"/>
                </a:lnTo>
                <a:lnTo>
                  <a:pt x="237147" y="34265"/>
                </a:lnTo>
                <a:lnTo>
                  <a:pt x="243002" y="39155"/>
                </a:lnTo>
                <a:lnTo>
                  <a:pt x="251790" y="41605"/>
                </a:lnTo>
                <a:lnTo>
                  <a:pt x="257645" y="44057"/>
                </a:lnTo>
                <a:lnTo>
                  <a:pt x="266421" y="46495"/>
                </a:lnTo>
                <a:lnTo>
                  <a:pt x="272275" y="46495"/>
                </a:lnTo>
                <a:lnTo>
                  <a:pt x="275209" y="48946"/>
                </a:lnTo>
                <a:lnTo>
                  <a:pt x="278130" y="51397"/>
                </a:lnTo>
                <a:lnTo>
                  <a:pt x="281064" y="56286"/>
                </a:lnTo>
                <a:lnTo>
                  <a:pt x="283985" y="61189"/>
                </a:lnTo>
                <a:lnTo>
                  <a:pt x="286918" y="66079"/>
                </a:lnTo>
                <a:lnTo>
                  <a:pt x="286918" y="73419"/>
                </a:lnTo>
                <a:lnTo>
                  <a:pt x="292773" y="78321"/>
                </a:lnTo>
                <a:lnTo>
                  <a:pt x="295694" y="85662"/>
                </a:lnTo>
                <a:lnTo>
                  <a:pt x="304483" y="95441"/>
                </a:lnTo>
                <a:lnTo>
                  <a:pt x="304483" y="105232"/>
                </a:lnTo>
                <a:lnTo>
                  <a:pt x="304483" y="112573"/>
                </a:lnTo>
                <a:lnTo>
                  <a:pt x="304483" y="127267"/>
                </a:lnTo>
                <a:lnTo>
                  <a:pt x="304483" y="137059"/>
                </a:lnTo>
                <a:lnTo>
                  <a:pt x="304483" y="144399"/>
                </a:lnTo>
                <a:lnTo>
                  <a:pt x="301562" y="151740"/>
                </a:lnTo>
                <a:lnTo>
                  <a:pt x="298628" y="156629"/>
                </a:lnTo>
                <a:lnTo>
                  <a:pt x="289839" y="166421"/>
                </a:lnTo>
                <a:lnTo>
                  <a:pt x="281064" y="171311"/>
                </a:lnTo>
                <a:lnTo>
                  <a:pt x="272275" y="178664"/>
                </a:lnTo>
                <a:lnTo>
                  <a:pt x="260566" y="183553"/>
                </a:lnTo>
                <a:lnTo>
                  <a:pt x="248857" y="186005"/>
                </a:lnTo>
                <a:lnTo>
                  <a:pt x="237147" y="190894"/>
                </a:lnTo>
                <a:lnTo>
                  <a:pt x="225438" y="193345"/>
                </a:lnTo>
                <a:lnTo>
                  <a:pt x="213728" y="195796"/>
                </a:lnTo>
                <a:lnTo>
                  <a:pt x="202019" y="200685"/>
                </a:lnTo>
                <a:lnTo>
                  <a:pt x="193231" y="205575"/>
                </a:lnTo>
                <a:lnTo>
                  <a:pt x="181521" y="210477"/>
                </a:lnTo>
                <a:lnTo>
                  <a:pt x="172733" y="212916"/>
                </a:lnTo>
                <a:lnTo>
                  <a:pt x="163957" y="215367"/>
                </a:lnTo>
                <a:lnTo>
                  <a:pt x="158102" y="217818"/>
                </a:lnTo>
                <a:lnTo>
                  <a:pt x="149314" y="217818"/>
                </a:lnTo>
                <a:lnTo>
                  <a:pt x="140538" y="217818"/>
                </a:lnTo>
                <a:lnTo>
                  <a:pt x="131750" y="217818"/>
                </a:lnTo>
                <a:lnTo>
                  <a:pt x="120040" y="217818"/>
                </a:lnTo>
                <a:lnTo>
                  <a:pt x="111252" y="217818"/>
                </a:lnTo>
                <a:lnTo>
                  <a:pt x="99542" y="215367"/>
                </a:lnTo>
                <a:lnTo>
                  <a:pt x="87833" y="215367"/>
                </a:lnTo>
                <a:lnTo>
                  <a:pt x="73203" y="212916"/>
                </a:lnTo>
                <a:lnTo>
                  <a:pt x="58560" y="212916"/>
                </a:lnTo>
                <a:lnTo>
                  <a:pt x="40996" y="210477"/>
                </a:lnTo>
                <a:lnTo>
                  <a:pt x="32207" y="203137"/>
                </a:lnTo>
                <a:lnTo>
                  <a:pt x="26353" y="195796"/>
                </a:lnTo>
                <a:lnTo>
                  <a:pt x="17576" y="186005"/>
                </a:lnTo>
                <a:lnTo>
                  <a:pt x="14643" y="178664"/>
                </a:lnTo>
                <a:lnTo>
                  <a:pt x="8788" y="168872"/>
                </a:lnTo>
                <a:lnTo>
                  <a:pt x="5867" y="159080"/>
                </a:lnTo>
                <a:lnTo>
                  <a:pt x="2934" y="149289"/>
                </a:lnTo>
                <a:lnTo>
                  <a:pt x="0" y="139497"/>
                </a:lnTo>
                <a:lnTo>
                  <a:pt x="0" y="129706"/>
                </a:lnTo>
                <a:lnTo>
                  <a:pt x="0" y="119926"/>
                </a:lnTo>
                <a:lnTo>
                  <a:pt x="2934" y="97892"/>
                </a:lnTo>
                <a:lnTo>
                  <a:pt x="5867" y="78321"/>
                </a:lnTo>
                <a:lnTo>
                  <a:pt x="11722" y="58738"/>
                </a:lnTo>
                <a:lnTo>
                  <a:pt x="14643" y="56286"/>
                </a:lnTo>
                <a:lnTo>
                  <a:pt x="17576" y="53836"/>
                </a:lnTo>
                <a:lnTo>
                  <a:pt x="23432" y="53836"/>
                </a:lnTo>
                <a:lnTo>
                  <a:pt x="32207" y="51397"/>
                </a:lnTo>
                <a:lnTo>
                  <a:pt x="40996" y="51397"/>
                </a:lnTo>
                <a:lnTo>
                  <a:pt x="49771" y="48946"/>
                </a:lnTo>
                <a:lnTo>
                  <a:pt x="58560" y="46495"/>
                </a:lnTo>
                <a:lnTo>
                  <a:pt x="61481" y="46495"/>
                </a:lnTo>
                <a:lnTo>
                  <a:pt x="64414" y="44057"/>
                </a:lnTo>
                <a:lnTo>
                  <a:pt x="67348" y="44057"/>
                </a:lnTo>
                <a:lnTo>
                  <a:pt x="67348" y="41605"/>
                </a:lnTo>
                <a:lnTo>
                  <a:pt x="67348" y="36703"/>
                </a:lnTo>
                <a:lnTo>
                  <a:pt x="67348" y="31814"/>
                </a:lnTo>
                <a:lnTo>
                  <a:pt x="67348" y="26924"/>
                </a:lnTo>
                <a:lnTo>
                  <a:pt x="64414" y="22022"/>
                </a:lnTo>
                <a:lnTo>
                  <a:pt x="58560" y="12230"/>
                </a:lnTo>
                <a:lnTo>
                  <a:pt x="58560" y="4890"/>
                </a:lnTo>
                <a:lnTo>
                  <a:pt x="55626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281" name="Combination 1281"/>
          <p:cNvGrpSpPr/>
          <p:nvPr/>
        </p:nvGrpSpPr>
        <p:grpSpPr>
          <a:xfrm>
            <a:off x="5136638" y="2910442"/>
            <a:ext cx="351629" cy="400134"/>
            <a:chOff x="5136638" y="2910442"/>
            <a:chExt cx="351629" cy="400134"/>
          </a:xfrm>
        </p:grpSpPr>
        <p:sp>
          <p:nvSpPr>
            <p:cNvPr id="1282" name="VectorPath 1282"/>
            <p:cNvSpPr/>
            <p:nvPr/>
          </p:nvSpPr>
          <p:spPr>
            <a:xfrm>
              <a:off x="5265454" y="2910442"/>
              <a:ext cx="20807" cy="20785"/>
            </a:xfrm>
            <a:custGeom>
              <a:avLst/>
              <a:gdLst/>
              <a:ahLst/>
              <a:cxnLst/>
              <a:rect l="l" t="t" r="r" b="b"/>
              <a:pathLst>
                <a:path w="20807" h="20785">
                  <a:moveTo>
                    <a:pt x="16540" y="4348"/>
                  </a:moveTo>
                  <a:lnTo>
                    <a:pt x="19461" y="4348"/>
                  </a:lnTo>
                  <a:lnTo>
                    <a:pt x="19461" y="16578"/>
                  </a:lnTo>
                  <a:lnTo>
                    <a:pt x="16540" y="16578"/>
                  </a:lnTo>
                  <a:lnTo>
                    <a:pt x="10672" y="19029"/>
                  </a:lnTo>
                  <a:lnTo>
                    <a:pt x="7751" y="16578"/>
                  </a:lnTo>
                  <a:lnTo>
                    <a:pt x="4818" y="16578"/>
                  </a:lnTo>
                  <a:lnTo>
                    <a:pt x="1897" y="14139"/>
                  </a:lnTo>
                  <a:lnTo>
                    <a:pt x="1897" y="6799"/>
                  </a:lnTo>
                  <a:lnTo>
                    <a:pt x="4818" y="4348"/>
                  </a:lnTo>
                  <a:lnTo>
                    <a:pt x="7751" y="4348"/>
                  </a:lnTo>
                  <a:lnTo>
                    <a:pt x="10672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83" name="VectorPath 1283"/>
            <p:cNvSpPr/>
            <p:nvPr/>
          </p:nvSpPr>
          <p:spPr>
            <a:xfrm>
              <a:off x="5467461" y="2910442"/>
              <a:ext cx="20806" cy="20784"/>
            </a:xfrm>
            <a:custGeom>
              <a:avLst/>
              <a:gdLst/>
              <a:ahLst/>
              <a:cxnLst/>
              <a:rect l="l" t="t" r="r" b="b"/>
              <a:pathLst>
                <a:path w="20806" h="20784">
                  <a:moveTo>
                    <a:pt x="13605" y="4347"/>
                  </a:moveTo>
                  <a:lnTo>
                    <a:pt x="16539" y="4347"/>
                  </a:lnTo>
                  <a:lnTo>
                    <a:pt x="19460" y="6798"/>
                  </a:lnTo>
                  <a:lnTo>
                    <a:pt x="19460" y="14139"/>
                  </a:lnTo>
                  <a:lnTo>
                    <a:pt x="16539" y="16578"/>
                  </a:lnTo>
                  <a:lnTo>
                    <a:pt x="13605" y="16578"/>
                  </a:lnTo>
                  <a:lnTo>
                    <a:pt x="10684" y="19029"/>
                  </a:lnTo>
                  <a:lnTo>
                    <a:pt x="7751" y="16578"/>
                  </a:lnTo>
                  <a:lnTo>
                    <a:pt x="4829" y="16578"/>
                  </a:lnTo>
                  <a:lnTo>
                    <a:pt x="1896" y="14139"/>
                  </a:lnTo>
                  <a:lnTo>
                    <a:pt x="1896" y="6798"/>
                  </a:lnTo>
                  <a:lnTo>
                    <a:pt x="4829" y="4347"/>
                  </a:lnTo>
                  <a:lnTo>
                    <a:pt x="7751" y="4347"/>
                  </a:lnTo>
                  <a:lnTo>
                    <a:pt x="10684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84" name="VectorPath 1284"/>
            <p:cNvSpPr/>
            <p:nvPr/>
          </p:nvSpPr>
          <p:spPr>
            <a:xfrm>
              <a:off x="5136638" y="3018126"/>
              <a:ext cx="24279" cy="17936"/>
            </a:xfrm>
            <a:custGeom>
              <a:avLst/>
              <a:gdLst/>
              <a:ahLst/>
              <a:cxnLst/>
              <a:rect l="l" t="t" r="r" b="b"/>
              <a:pathLst>
                <a:path w="24279" h="17936">
                  <a:moveTo>
                    <a:pt x="19461" y="4347"/>
                  </a:moveTo>
                  <a:lnTo>
                    <a:pt x="19461" y="6798"/>
                  </a:lnTo>
                  <a:lnTo>
                    <a:pt x="22382" y="9249"/>
                  </a:lnTo>
                  <a:lnTo>
                    <a:pt x="19461" y="14139"/>
                  </a:lnTo>
                  <a:lnTo>
                    <a:pt x="19461" y="16590"/>
                  </a:lnTo>
                  <a:lnTo>
                    <a:pt x="4818" y="16590"/>
                  </a:lnTo>
                  <a:lnTo>
                    <a:pt x="4818" y="14139"/>
                  </a:lnTo>
                  <a:lnTo>
                    <a:pt x="1897" y="9249"/>
                  </a:lnTo>
                  <a:lnTo>
                    <a:pt x="4818" y="6798"/>
                  </a:lnTo>
                  <a:lnTo>
                    <a:pt x="4818" y="4347"/>
                  </a:lnTo>
                  <a:lnTo>
                    <a:pt x="7751" y="1896"/>
                  </a:lnTo>
                  <a:lnTo>
                    <a:pt x="16527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85" name="VectorPath 1285"/>
            <p:cNvSpPr/>
            <p:nvPr/>
          </p:nvSpPr>
          <p:spPr>
            <a:xfrm>
              <a:off x="5136638" y="3186998"/>
              <a:ext cx="24279" cy="18486"/>
            </a:xfrm>
            <a:custGeom>
              <a:avLst/>
              <a:gdLst/>
              <a:ahLst/>
              <a:cxnLst/>
              <a:rect l="l" t="t" r="r" b="b"/>
              <a:pathLst>
                <a:path w="24279" h="18486">
                  <a:moveTo>
                    <a:pt x="19461" y="4347"/>
                  </a:moveTo>
                  <a:lnTo>
                    <a:pt x="19461" y="6798"/>
                  </a:lnTo>
                  <a:lnTo>
                    <a:pt x="22382" y="9237"/>
                  </a:lnTo>
                  <a:lnTo>
                    <a:pt x="19461" y="11688"/>
                  </a:lnTo>
                  <a:lnTo>
                    <a:pt x="19461" y="14139"/>
                  </a:lnTo>
                  <a:lnTo>
                    <a:pt x="16527" y="16590"/>
                  </a:lnTo>
                  <a:lnTo>
                    <a:pt x="7751" y="16590"/>
                  </a:lnTo>
                  <a:lnTo>
                    <a:pt x="4818" y="14139"/>
                  </a:lnTo>
                  <a:lnTo>
                    <a:pt x="4818" y="11688"/>
                  </a:lnTo>
                  <a:lnTo>
                    <a:pt x="1897" y="9237"/>
                  </a:lnTo>
                  <a:lnTo>
                    <a:pt x="4818" y="6798"/>
                  </a:lnTo>
                  <a:lnTo>
                    <a:pt x="4818" y="4347"/>
                  </a:lnTo>
                  <a:lnTo>
                    <a:pt x="7751" y="1896"/>
                  </a:lnTo>
                  <a:lnTo>
                    <a:pt x="16527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86" name="VectorPath 1286"/>
            <p:cNvSpPr/>
            <p:nvPr/>
          </p:nvSpPr>
          <p:spPr>
            <a:xfrm>
              <a:off x="5265454" y="3289791"/>
              <a:ext cx="20807" cy="20785"/>
            </a:xfrm>
            <a:custGeom>
              <a:avLst/>
              <a:gdLst/>
              <a:ahLst/>
              <a:cxnLst/>
              <a:rect l="l" t="t" r="r" b="b"/>
              <a:pathLst>
                <a:path w="20807" h="20785">
                  <a:moveTo>
                    <a:pt x="16540" y="4348"/>
                  </a:moveTo>
                  <a:lnTo>
                    <a:pt x="19461" y="4348"/>
                  </a:lnTo>
                  <a:lnTo>
                    <a:pt x="19461" y="16578"/>
                  </a:lnTo>
                  <a:lnTo>
                    <a:pt x="16540" y="16578"/>
                  </a:lnTo>
                  <a:lnTo>
                    <a:pt x="10672" y="19029"/>
                  </a:lnTo>
                  <a:lnTo>
                    <a:pt x="7751" y="16578"/>
                  </a:lnTo>
                  <a:lnTo>
                    <a:pt x="4818" y="16578"/>
                  </a:lnTo>
                  <a:lnTo>
                    <a:pt x="1897" y="14140"/>
                  </a:lnTo>
                  <a:lnTo>
                    <a:pt x="1897" y="6799"/>
                  </a:lnTo>
                  <a:lnTo>
                    <a:pt x="4818" y="4348"/>
                  </a:lnTo>
                  <a:lnTo>
                    <a:pt x="7751" y="4348"/>
                  </a:lnTo>
                  <a:lnTo>
                    <a:pt x="10672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87" name="VectorPath 1287"/>
            <p:cNvSpPr/>
            <p:nvPr/>
          </p:nvSpPr>
          <p:spPr>
            <a:xfrm>
              <a:off x="5467461" y="3289791"/>
              <a:ext cx="20806" cy="20785"/>
            </a:xfrm>
            <a:custGeom>
              <a:avLst/>
              <a:gdLst/>
              <a:ahLst/>
              <a:cxnLst/>
              <a:rect l="l" t="t" r="r" b="b"/>
              <a:pathLst>
                <a:path w="20806" h="20785">
                  <a:moveTo>
                    <a:pt x="13605" y="4348"/>
                  </a:moveTo>
                  <a:lnTo>
                    <a:pt x="16539" y="4348"/>
                  </a:lnTo>
                  <a:lnTo>
                    <a:pt x="19460" y="6799"/>
                  </a:lnTo>
                  <a:lnTo>
                    <a:pt x="19460" y="14140"/>
                  </a:lnTo>
                  <a:lnTo>
                    <a:pt x="16539" y="16578"/>
                  </a:lnTo>
                  <a:lnTo>
                    <a:pt x="13605" y="16578"/>
                  </a:lnTo>
                  <a:lnTo>
                    <a:pt x="10684" y="19029"/>
                  </a:lnTo>
                  <a:lnTo>
                    <a:pt x="7751" y="16578"/>
                  </a:lnTo>
                  <a:lnTo>
                    <a:pt x="4829" y="16578"/>
                  </a:lnTo>
                  <a:lnTo>
                    <a:pt x="1896" y="14140"/>
                  </a:lnTo>
                  <a:lnTo>
                    <a:pt x="1896" y="6799"/>
                  </a:lnTo>
                  <a:lnTo>
                    <a:pt x="4829" y="4348"/>
                  </a:lnTo>
                  <a:lnTo>
                    <a:pt x="7751" y="4348"/>
                  </a:lnTo>
                  <a:lnTo>
                    <a:pt x="10684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88" name="VectorPath 1288"/>
          <p:cNvSpPr/>
          <p:nvPr/>
        </p:nvSpPr>
        <p:spPr>
          <a:xfrm>
            <a:off x="6438418" y="4184993"/>
            <a:ext cx="304470" cy="217818"/>
          </a:xfrm>
          <a:custGeom>
            <a:avLst/>
            <a:gdLst/>
            <a:ahLst/>
            <a:cxnLst/>
            <a:rect l="l" t="t" r="r" b="b"/>
            <a:pathLst>
              <a:path w="304470" h="217818">
                <a:moveTo>
                  <a:pt x="55626" y="0"/>
                </a:moveTo>
                <a:lnTo>
                  <a:pt x="67336" y="0"/>
                </a:lnTo>
                <a:lnTo>
                  <a:pt x="79044" y="0"/>
                </a:lnTo>
                <a:lnTo>
                  <a:pt x="99530" y="0"/>
                </a:lnTo>
                <a:lnTo>
                  <a:pt x="120028" y="2451"/>
                </a:lnTo>
                <a:lnTo>
                  <a:pt x="140526" y="7341"/>
                </a:lnTo>
                <a:lnTo>
                  <a:pt x="161010" y="12230"/>
                </a:lnTo>
                <a:lnTo>
                  <a:pt x="181509" y="17133"/>
                </a:lnTo>
                <a:lnTo>
                  <a:pt x="202006" y="22022"/>
                </a:lnTo>
                <a:lnTo>
                  <a:pt x="222491" y="26924"/>
                </a:lnTo>
                <a:lnTo>
                  <a:pt x="237135" y="34265"/>
                </a:lnTo>
                <a:lnTo>
                  <a:pt x="242989" y="39155"/>
                </a:lnTo>
                <a:lnTo>
                  <a:pt x="248843" y="41605"/>
                </a:lnTo>
                <a:lnTo>
                  <a:pt x="257632" y="44057"/>
                </a:lnTo>
                <a:lnTo>
                  <a:pt x="263487" y="46495"/>
                </a:lnTo>
                <a:lnTo>
                  <a:pt x="272263" y="46495"/>
                </a:lnTo>
                <a:lnTo>
                  <a:pt x="275196" y="48946"/>
                </a:lnTo>
                <a:lnTo>
                  <a:pt x="278117" y="51397"/>
                </a:lnTo>
                <a:lnTo>
                  <a:pt x="281051" y="56286"/>
                </a:lnTo>
                <a:lnTo>
                  <a:pt x="283972" y="61189"/>
                </a:lnTo>
                <a:lnTo>
                  <a:pt x="283972" y="66079"/>
                </a:lnTo>
                <a:lnTo>
                  <a:pt x="286905" y="73419"/>
                </a:lnTo>
                <a:lnTo>
                  <a:pt x="289840" y="78321"/>
                </a:lnTo>
                <a:lnTo>
                  <a:pt x="295694" y="85662"/>
                </a:lnTo>
                <a:lnTo>
                  <a:pt x="304470" y="95441"/>
                </a:lnTo>
                <a:lnTo>
                  <a:pt x="304470" y="105232"/>
                </a:lnTo>
                <a:lnTo>
                  <a:pt x="304470" y="112573"/>
                </a:lnTo>
                <a:lnTo>
                  <a:pt x="304470" y="127267"/>
                </a:lnTo>
                <a:lnTo>
                  <a:pt x="304470" y="137059"/>
                </a:lnTo>
                <a:lnTo>
                  <a:pt x="301549" y="144399"/>
                </a:lnTo>
                <a:lnTo>
                  <a:pt x="301549" y="151740"/>
                </a:lnTo>
                <a:lnTo>
                  <a:pt x="295694" y="156629"/>
                </a:lnTo>
                <a:lnTo>
                  <a:pt x="289840" y="166421"/>
                </a:lnTo>
                <a:lnTo>
                  <a:pt x="281051" y="171311"/>
                </a:lnTo>
                <a:lnTo>
                  <a:pt x="269341" y="178664"/>
                </a:lnTo>
                <a:lnTo>
                  <a:pt x="260553" y="183553"/>
                </a:lnTo>
                <a:lnTo>
                  <a:pt x="248843" y="186005"/>
                </a:lnTo>
                <a:lnTo>
                  <a:pt x="237135" y="190894"/>
                </a:lnTo>
                <a:lnTo>
                  <a:pt x="225425" y="193345"/>
                </a:lnTo>
                <a:lnTo>
                  <a:pt x="213716" y="195796"/>
                </a:lnTo>
                <a:lnTo>
                  <a:pt x="202006" y="200685"/>
                </a:lnTo>
                <a:lnTo>
                  <a:pt x="190297" y="205575"/>
                </a:lnTo>
                <a:lnTo>
                  <a:pt x="181509" y="210477"/>
                </a:lnTo>
                <a:lnTo>
                  <a:pt x="172732" y="212916"/>
                </a:lnTo>
                <a:lnTo>
                  <a:pt x="163944" y="215367"/>
                </a:lnTo>
                <a:lnTo>
                  <a:pt x="155155" y="217818"/>
                </a:lnTo>
                <a:lnTo>
                  <a:pt x="146381" y="217818"/>
                </a:lnTo>
                <a:lnTo>
                  <a:pt x="137592" y="217818"/>
                </a:lnTo>
                <a:lnTo>
                  <a:pt x="128816" y="217818"/>
                </a:lnTo>
                <a:lnTo>
                  <a:pt x="120028" y="217818"/>
                </a:lnTo>
                <a:lnTo>
                  <a:pt x="111253" y="217818"/>
                </a:lnTo>
                <a:lnTo>
                  <a:pt x="99530" y="215367"/>
                </a:lnTo>
                <a:lnTo>
                  <a:pt x="84899" y="215367"/>
                </a:lnTo>
                <a:lnTo>
                  <a:pt x="73190" y="212916"/>
                </a:lnTo>
                <a:lnTo>
                  <a:pt x="58547" y="212916"/>
                </a:lnTo>
                <a:lnTo>
                  <a:pt x="40983" y="210477"/>
                </a:lnTo>
                <a:lnTo>
                  <a:pt x="32194" y="203137"/>
                </a:lnTo>
                <a:lnTo>
                  <a:pt x="23419" y="195796"/>
                </a:lnTo>
                <a:lnTo>
                  <a:pt x="17564" y="186005"/>
                </a:lnTo>
                <a:lnTo>
                  <a:pt x="11709" y="178664"/>
                </a:lnTo>
                <a:lnTo>
                  <a:pt x="8775" y="168872"/>
                </a:lnTo>
                <a:lnTo>
                  <a:pt x="5854" y="159080"/>
                </a:lnTo>
                <a:lnTo>
                  <a:pt x="2921" y="149289"/>
                </a:lnTo>
                <a:lnTo>
                  <a:pt x="0" y="139497"/>
                </a:lnTo>
                <a:lnTo>
                  <a:pt x="0" y="129706"/>
                </a:lnTo>
                <a:lnTo>
                  <a:pt x="0" y="119926"/>
                </a:lnTo>
                <a:lnTo>
                  <a:pt x="0" y="110135"/>
                </a:lnTo>
                <a:lnTo>
                  <a:pt x="0" y="97892"/>
                </a:lnTo>
                <a:lnTo>
                  <a:pt x="5854" y="78321"/>
                </a:lnTo>
                <a:lnTo>
                  <a:pt x="11709" y="58738"/>
                </a:lnTo>
                <a:lnTo>
                  <a:pt x="11709" y="56286"/>
                </a:lnTo>
                <a:lnTo>
                  <a:pt x="14631" y="56286"/>
                </a:lnTo>
                <a:lnTo>
                  <a:pt x="17564" y="53836"/>
                </a:lnTo>
                <a:lnTo>
                  <a:pt x="20485" y="53836"/>
                </a:lnTo>
                <a:lnTo>
                  <a:pt x="29273" y="51397"/>
                </a:lnTo>
                <a:lnTo>
                  <a:pt x="40983" y="51397"/>
                </a:lnTo>
                <a:lnTo>
                  <a:pt x="49771" y="48946"/>
                </a:lnTo>
                <a:lnTo>
                  <a:pt x="58547" y="46495"/>
                </a:lnTo>
                <a:lnTo>
                  <a:pt x="61480" y="46495"/>
                </a:lnTo>
                <a:lnTo>
                  <a:pt x="64402" y="44057"/>
                </a:lnTo>
                <a:lnTo>
                  <a:pt x="67336" y="44057"/>
                </a:lnTo>
                <a:lnTo>
                  <a:pt x="67336" y="41605"/>
                </a:lnTo>
                <a:lnTo>
                  <a:pt x="67336" y="36703"/>
                </a:lnTo>
                <a:lnTo>
                  <a:pt x="67336" y="31814"/>
                </a:lnTo>
                <a:lnTo>
                  <a:pt x="64402" y="26924"/>
                </a:lnTo>
                <a:lnTo>
                  <a:pt x="64402" y="22022"/>
                </a:lnTo>
                <a:lnTo>
                  <a:pt x="58547" y="12230"/>
                </a:lnTo>
                <a:lnTo>
                  <a:pt x="55626" y="4890"/>
                </a:lnTo>
                <a:lnTo>
                  <a:pt x="55626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289" name="Combination 1289"/>
          <p:cNvGrpSpPr/>
          <p:nvPr/>
        </p:nvGrpSpPr>
        <p:grpSpPr>
          <a:xfrm>
            <a:off x="7007412" y="1140977"/>
            <a:ext cx="150172" cy="397822"/>
            <a:chOff x="7007412" y="1140977"/>
            <a:chExt cx="150172" cy="397822"/>
          </a:xfrm>
        </p:grpSpPr>
        <p:sp>
          <p:nvSpPr>
            <p:cNvPr id="1290" name="VectorPath 1290"/>
            <p:cNvSpPr/>
            <p:nvPr/>
          </p:nvSpPr>
          <p:spPr>
            <a:xfrm>
              <a:off x="7007412" y="1140977"/>
              <a:ext cx="24291" cy="18473"/>
            </a:xfrm>
            <a:custGeom>
              <a:avLst/>
              <a:gdLst/>
              <a:ahLst/>
              <a:cxnLst/>
              <a:rect l="l" t="t" r="r" b="b"/>
              <a:pathLst>
                <a:path w="24291" h="18473">
                  <a:moveTo>
                    <a:pt x="19461" y="4334"/>
                  </a:moveTo>
                  <a:lnTo>
                    <a:pt x="19461" y="6785"/>
                  </a:lnTo>
                  <a:lnTo>
                    <a:pt x="22394" y="9236"/>
                  </a:lnTo>
                  <a:lnTo>
                    <a:pt x="19461" y="11687"/>
                  </a:lnTo>
                  <a:lnTo>
                    <a:pt x="19461" y="14126"/>
                  </a:lnTo>
                  <a:lnTo>
                    <a:pt x="16526" y="16577"/>
                  </a:lnTo>
                  <a:lnTo>
                    <a:pt x="7751" y="16577"/>
                  </a:lnTo>
                  <a:lnTo>
                    <a:pt x="4817" y="14126"/>
                  </a:lnTo>
                  <a:lnTo>
                    <a:pt x="1897" y="11687"/>
                  </a:lnTo>
                  <a:lnTo>
                    <a:pt x="1897" y="6785"/>
                  </a:lnTo>
                  <a:lnTo>
                    <a:pt x="4817" y="4334"/>
                  </a:lnTo>
                  <a:lnTo>
                    <a:pt x="7751" y="1896"/>
                  </a:lnTo>
                  <a:lnTo>
                    <a:pt x="16526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91" name="VectorPath 1291"/>
            <p:cNvSpPr/>
            <p:nvPr/>
          </p:nvSpPr>
          <p:spPr>
            <a:xfrm>
              <a:off x="7136228" y="1248660"/>
              <a:ext cx="21356" cy="18473"/>
            </a:xfrm>
            <a:custGeom>
              <a:avLst/>
              <a:gdLst/>
              <a:ahLst/>
              <a:cxnLst/>
              <a:rect l="l" t="t" r="r" b="b"/>
              <a:pathLst>
                <a:path w="21356" h="18473">
                  <a:moveTo>
                    <a:pt x="16539" y="4347"/>
                  </a:moveTo>
                  <a:lnTo>
                    <a:pt x="19460" y="6786"/>
                  </a:lnTo>
                  <a:lnTo>
                    <a:pt x="19460" y="11688"/>
                  </a:lnTo>
                  <a:lnTo>
                    <a:pt x="16539" y="14126"/>
                  </a:lnTo>
                  <a:lnTo>
                    <a:pt x="13605" y="16577"/>
                  </a:lnTo>
                  <a:lnTo>
                    <a:pt x="7751" y="16577"/>
                  </a:lnTo>
                  <a:lnTo>
                    <a:pt x="4818" y="14126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18" y="4347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92" name="VectorPath 1292"/>
            <p:cNvSpPr/>
            <p:nvPr/>
          </p:nvSpPr>
          <p:spPr>
            <a:xfrm>
              <a:off x="7136228" y="1417532"/>
              <a:ext cx="21356" cy="18474"/>
            </a:xfrm>
            <a:custGeom>
              <a:avLst/>
              <a:gdLst/>
              <a:ahLst/>
              <a:cxnLst/>
              <a:rect l="l" t="t" r="r" b="b"/>
              <a:pathLst>
                <a:path w="21356" h="18474">
                  <a:moveTo>
                    <a:pt x="16539" y="4348"/>
                  </a:moveTo>
                  <a:lnTo>
                    <a:pt x="19460" y="6786"/>
                  </a:lnTo>
                  <a:lnTo>
                    <a:pt x="19460" y="11688"/>
                  </a:lnTo>
                  <a:lnTo>
                    <a:pt x="16539" y="14127"/>
                  </a:lnTo>
                  <a:lnTo>
                    <a:pt x="13605" y="16578"/>
                  </a:lnTo>
                  <a:lnTo>
                    <a:pt x="7751" y="16578"/>
                  </a:lnTo>
                  <a:lnTo>
                    <a:pt x="4818" y="14127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18" y="4348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93" name="VectorPath 1293"/>
            <p:cNvSpPr/>
            <p:nvPr/>
          </p:nvSpPr>
          <p:spPr>
            <a:xfrm>
              <a:off x="7007412" y="1520326"/>
              <a:ext cx="24291" cy="18473"/>
            </a:xfrm>
            <a:custGeom>
              <a:avLst/>
              <a:gdLst/>
              <a:ahLst/>
              <a:cxnLst/>
              <a:rect l="l" t="t" r="r" b="b"/>
              <a:pathLst>
                <a:path w="24291" h="18473">
                  <a:moveTo>
                    <a:pt x="19461" y="4334"/>
                  </a:moveTo>
                  <a:lnTo>
                    <a:pt x="19461" y="6785"/>
                  </a:lnTo>
                  <a:lnTo>
                    <a:pt x="22394" y="9236"/>
                  </a:lnTo>
                  <a:lnTo>
                    <a:pt x="19461" y="11675"/>
                  </a:lnTo>
                  <a:lnTo>
                    <a:pt x="19461" y="14126"/>
                  </a:lnTo>
                  <a:lnTo>
                    <a:pt x="16526" y="16577"/>
                  </a:lnTo>
                  <a:lnTo>
                    <a:pt x="7751" y="16577"/>
                  </a:lnTo>
                  <a:lnTo>
                    <a:pt x="4817" y="14126"/>
                  </a:lnTo>
                  <a:lnTo>
                    <a:pt x="1897" y="11675"/>
                  </a:lnTo>
                  <a:lnTo>
                    <a:pt x="1897" y="6785"/>
                  </a:lnTo>
                  <a:lnTo>
                    <a:pt x="4817" y="4334"/>
                  </a:lnTo>
                  <a:lnTo>
                    <a:pt x="7751" y="1896"/>
                  </a:lnTo>
                  <a:lnTo>
                    <a:pt x="16526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94" name="VectorPath 1294"/>
          <p:cNvSpPr/>
          <p:nvPr/>
        </p:nvSpPr>
        <p:spPr>
          <a:xfrm>
            <a:off x="7808557" y="4184993"/>
            <a:ext cx="307404" cy="217818"/>
          </a:xfrm>
          <a:custGeom>
            <a:avLst/>
            <a:gdLst/>
            <a:ahLst/>
            <a:cxnLst/>
            <a:rect l="l" t="t" r="r" b="b"/>
            <a:pathLst>
              <a:path w="307404" h="217818">
                <a:moveTo>
                  <a:pt x="55627" y="0"/>
                </a:moveTo>
                <a:lnTo>
                  <a:pt x="67335" y="0"/>
                </a:lnTo>
                <a:lnTo>
                  <a:pt x="79045" y="0"/>
                </a:lnTo>
                <a:lnTo>
                  <a:pt x="102464" y="0"/>
                </a:lnTo>
                <a:lnTo>
                  <a:pt x="122961" y="2451"/>
                </a:lnTo>
                <a:lnTo>
                  <a:pt x="140526" y="7341"/>
                </a:lnTo>
                <a:lnTo>
                  <a:pt x="161024" y="12230"/>
                </a:lnTo>
                <a:lnTo>
                  <a:pt x="181521" y="17133"/>
                </a:lnTo>
                <a:lnTo>
                  <a:pt x="202006" y="22022"/>
                </a:lnTo>
                <a:lnTo>
                  <a:pt x="225426" y="26924"/>
                </a:lnTo>
                <a:lnTo>
                  <a:pt x="237134" y="34265"/>
                </a:lnTo>
                <a:lnTo>
                  <a:pt x="243002" y="39155"/>
                </a:lnTo>
                <a:lnTo>
                  <a:pt x="251778" y="41605"/>
                </a:lnTo>
                <a:lnTo>
                  <a:pt x="257632" y="44057"/>
                </a:lnTo>
                <a:lnTo>
                  <a:pt x="266421" y="46495"/>
                </a:lnTo>
                <a:lnTo>
                  <a:pt x="272276" y="46495"/>
                </a:lnTo>
                <a:lnTo>
                  <a:pt x="275196" y="48946"/>
                </a:lnTo>
                <a:lnTo>
                  <a:pt x="278130" y="51397"/>
                </a:lnTo>
                <a:lnTo>
                  <a:pt x="281052" y="56286"/>
                </a:lnTo>
                <a:lnTo>
                  <a:pt x="283985" y="61189"/>
                </a:lnTo>
                <a:lnTo>
                  <a:pt x="286907" y="66079"/>
                </a:lnTo>
                <a:lnTo>
                  <a:pt x="286907" y="73419"/>
                </a:lnTo>
                <a:lnTo>
                  <a:pt x="292760" y="78321"/>
                </a:lnTo>
                <a:lnTo>
                  <a:pt x="295694" y="85662"/>
                </a:lnTo>
                <a:lnTo>
                  <a:pt x="307404" y="95441"/>
                </a:lnTo>
                <a:lnTo>
                  <a:pt x="304483" y="105232"/>
                </a:lnTo>
                <a:lnTo>
                  <a:pt x="304483" y="112573"/>
                </a:lnTo>
                <a:lnTo>
                  <a:pt x="304483" y="127267"/>
                </a:lnTo>
                <a:lnTo>
                  <a:pt x="304483" y="137059"/>
                </a:lnTo>
                <a:lnTo>
                  <a:pt x="304483" y="144399"/>
                </a:lnTo>
                <a:lnTo>
                  <a:pt x="301549" y="151740"/>
                </a:lnTo>
                <a:lnTo>
                  <a:pt x="298615" y="156629"/>
                </a:lnTo>
                <a:lnTo>
                  <a:pt x="289839" y="166421"/>
                </a:lnTo>
                <a:lnTo>
                  <a:pt x="281052" y="171311"/>
                </a:lnTo>
                <a:lnTo>
                  <a:pt x="272276" y="178664"/>
                </a:lnTo>
                <a:lnTo>
                  <a:pt x="260566" y="183553"/>
                </a:lnTo>
                <a:lnTo>
                  <a:pt x="248857" y="186005"/>
                </a:lnTo>
                <a:lnTo>
                  <a:pt x="237134" y="190894"/>
                </a:lnTo>
                <a:lnTo>
                  <a:pt x="225426" y="193345"/>
                </a:lnTo>
                <a:lnTo>
                  <a:pt x="213716" y="195796"/>
                </a:lnTo>
                <a:lnTo>
                  <a:pt x="202006" y="200685"/>
                </a:lnTo>
                <a:lnTo>
                  <a:pt x="193231" y="205575"/>
                </a:lnTo>
                <a:lnTo>
                  <a:pt x="184442" y="210477"/>
                </a:lnTo>
                <a:lnTo>
                  <a:pt x="172733" y="212916"/>
                </a:lnTo>
                <a:lnTo>
                  <a:pt x="163944" y="215367"/>
                </a:lnTo>
                <a:lnTo>
                  <a:pt x="158090" y="217818"/>
                </a:lnTo>
                <a:lnTo>
                  <a:pt x="149314" y="217818"/>
                </a:lnTo>
                <a:lnTo>
                  <a:pt x="140526" y="217818"/>
                </a:lnTo>
                <a:lnTo>
                  <a:pt x="131750" y="217818"/>
                </a:lnTo>
                <a:lnTo>
                  <a:pt x="120041" y="217818"/>
                </a:lnTo>
                <a:lnTo>
                  <a:pt x="111252" y="217818"/>
                </a:lnTo>
                <a:lnTo>
                  <a:pt x="99543" y="215367"/>
                </a:lnTo>
                <a:lnTo>
                  <a:pt x="87833" y="215367"/>
                </a:lnTo>
                <a:lnTo>
                  <a:pt x="73190" y="212916"/>
                </a:lnTo>
                <a:lnTo>
                  <a:pt x="58560" y="212916"/>
                </a:lnTo>
                <a:lnTo>
                  <a:pt x="40984" y="210477"/>
                </a:lnTo>
                <a:lnTo>
                  <a:pt x="32207" y="203137"/>
                </a:lnTo>
                <a:lnTo>
                  <a:pt x="26353" y="195796"/>
                </a:lnTo>
                <a:lnTo>
                  <a:pt x="17565" y="186005"/>
                </a:lnTo>
                <a:lnTo>
                  <a:pt x="14643" y="178664"/>
                </a:lnTo>
                <a:lnTo>
                  <a:pt x="8789" y="168872"/>
                </a:lnTo>
                <a:lnTo>
                  <a:pt x="5855" y="159080"/>
                </a:lnTo>
                <a:lnTo>
                  <a:pt x="2934" y="149289"/>
                </a:lnTo>
                <a:lnTo>
                  <a:pt x="2934" y="139497"/>
                </a:lnTo>
                <a:lnTo>
                  <a:pt x="0" y="129706"/>
                </a:lnTo>
                <a:lnTo>
                  <a:pt x="0" y="119926"/>
                </a:lnTo>
                <a:lnTo>
                  <a:pt x="2934" y="97892"/>
                </a:lnTo>
                <a:lnTo>
                  <a:pt x="5855" y="78321"/>
                </a:lnTo>
                <a:lnTo>
                  <a:pt x="14643" y="58738"/>
                </a:lnTo>
                <a:lnTo>
                  <a:pt x="14643" y="56286"/>
                </a:lnTo>
                <a:lnTo>
                  <a:pt x="17565" y="56286"/>
                </a:lnTo>
                <a:lnTo>
                  <a:pt x="17565" y="53836"/>
                </a:lnTo>
                <a:lnTo>
                  <a:pt x="23419" y="53836"/>
                </a:lnTo>
                <a:lnTo>
                  <a:pt x="32207" y="51397"/>
                </a:lnTo>
                <a:lnTo>
                  <a:pt x="40984" y="51397"/>
                </a:lnTo>
                <a:lnTo>
                  <a:pt x="49771" y="48946"/>
                </a:lnTo>
                <a:lnTo>
                  <a:pt x="58560" y="46495"/>
                </a:lnTo>
                <a:lnTo>
                  <a:pt x="61481" y="46495"/>
                </a:lnTo>
                <a:lnTo>
                  <a:pt x="64415" y="44057"/>
                </a:lnTo>
                <a:lnTo>
                  <a:pt x="67335" y="44057"/>
                </a:lnTo>
                <a:lnTo>
                  <a:pt x="67335" y="41605"/>
                </a:lnTo>
                <a:lnTo>
                  <a:pt x="67335" y="36703"/>
                </a:lnTo>
                <a:lnTo>
                  <a:pt x="67335" y="31814"/>
                </a:lnTo>
                <a:lnTo>
                  <a:pt x="67335" y="26924"/>
                </a:lnTo>
                <a:lnTo>
                  <a:pt x="64415" y="22022"/>
                </a:lnTo>
                <a:lnTo>
                  <a:pt x="58560" y="12230"/>
                </a:lnTo>
                <a:lnTo>
                  <a:pt x="58560" y="4890"/>
                </a:lnTo>
                <a:lnTo>
                  <a:pt x="55627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295" name="Combination 1295"/>
          <p:cNvGrpSpPr/>
          <p:nvPr/>
        </p:nvGrpSpPr>
        <p:grpSpPr>
          <a:xfrm>
            <a:off x="7903420" y="4682359"/>
            <a:ext cx="352041" cy="397836"/>
            <a:chOff x="7903420" y="4682359"/>
            <a:chExt cx="352041" cy="397836"/>
          </a:xfrm>
        </p:grpSpPr>
        <p:sp>
          <p:nvSpPr>
            <p:cNvPr id="1296" name="VectorPath 1296"/>
            <p:cNvSpPr/>
            <p:nvPr/>
          </p:nvSpPr>
          <p:spPr>
            <a:xfrm>
              <a:off x="8032086" y="4682359"/>
              <a:ext cx="24290" cy="18488"/>
            </a:xfrm>
            <a:custGeom>
              <a:avLst/>
              <a:gdLst/>
              <a:ahLst/>
              <a:cxnLst/>
              <a:rect l="l" t="t" r="r" b="b"/>
              <a:pathLst>
                <a:path w="24290" h="18488">
                  <a:moveTo>
                    <a:pt x="19473" y="4348"/>
                  </a:moveTo>
                  <a:lnTo>
                    <a:pt x="19473" y="6799"/>
                  </a:lnTo>
                  <a:lnTo>
                    <a:pt x="22394" y="9250"/>
                  </a:lnTo>
                  <a:lnTo>
                    <a:pt x="19473" y="11688"/>
                  </a:lnTo>
                  <a:lnTo>
                    <a:pt x="19473" y="14139"/>
                  </a:lnTo>
                  <a:lnTo>
                    <a:pt x="16539" y="16591"/>
                  </a:lnTo>
                  <a:lnTo>
                    <a:pt x="7751" y="16591"/>
                  </a:lnTo>
                  <a:lnTo>
                    <a:pt x="4830" y="14139"/>
                  </a:lnTo>
                  <a:lnTo>
                    <a:pt x="1897" y="11688"/>
                  </a:lnTo>
                  <a:lnTo>
                    <a:pt x="1897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16539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97" name="VectorPath 1297"/>
            <p:cNvSpPr/>
            <p:nvPr/>
          </p:nvSpPr>
          <p:spPr>
            <a:xfrm>
              <a:off x="8234104" y="4682359"/>
              <a:ext cx="21357" cy="18487"/>
            </a:xfrm>
            <a:custGeom>
              <a:avLst/>
              <a:gdLst/>
              <a:ahLst/>
              <a:cxnLst/>
              <a:rect l="l" t="t" r="r" b="b"/>
              <a:pathLst>
                <a:path w="21357" h="18487">
                  <a:moveTo>
                    <a:pt x="16526" y="4348"/>
                  </a:moveTo>
                  <a:lnTo>
                    <a:pt x="19461" y="6799"/>
                  </a:lnTo>
                  <a:lnTo>
                    <a:pt x="19461" y="11688"/>
                  </a:lnTo>
                  <a:lnTo>
                    <a:pt x="16526" y="14139"/>
                  </a:lnTo>
                  <a:lnTo>
                    <a:pt x="13606" y="16590"/>
                  </a:lnTo>
                  <a:lnTo>
                    <a:pt x="7751" y="16590"/>
                  </a:lnTo>
                  <a:lnTo>
                    <a:pt x="4818" y="14139"/>
                  </a:lnTo>
                  <a:lnTo>
                    <a:pt x="1897" y="11688"/>
                  </a:lnTo>
                  <a:lnTo>
                    <a:pt x="1897" y="6799"/>
                  </a:lnTo>
                  <a:lnTo>
                    <a:pt x="4818" y="4348"/>
                  </a:lnTo>
                  <a:lnTo>
                    <a:pt x="7751" y="1896"/>
                  </a:lnTo>
                  <a:lnTo>
                    <a:pt x="13606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98" name="VectorPath 1298"/>
            <p:cNvSpPr/>
            <p:nvPr/>
          </p:nvSpPr>
          <p:spPr>
            <a:xfrm>
              <a:off x="7903420" y="4790605"/>
              <a:ext cx="24139" cy="17924"/>
            </a:xfrm>
            <a:custGeom>
              <a:avLst/>
              <a:gdLst/>
              <a:ahLst/>
              <a:cxnLst/>
              <a:rect l="l" t="t" r="r" b="b"/>
              <a:pathLst>
                <a:path w="24139" h="17924">
                  <a:moveTo>
                    <a:pt x="19310" y="3784"/>
                  </a:moveTo>
                  <a:lnTo>
                    <a:pt x="22244" y="8686"/>
                  </a:lnTo>
                  <a:lnTo>
                    <a:pt x="19310" y="11125"/>
                  </a:lnTo>
                  <a:lnTo>
                    <a:pt x="19310" y="13576"/>
                  </a:lnTo>
                  <a:lnTo>
                    <a:pt x="16389" y="16027"/>
                  </a:lnTo>
                  <a:lnTo>
                    <a:pt x="7601" y="16027"/>
                  </a:lnTo>
                  <a:lnTo>
                    <a:pt x="4680" y="13576"/>
                  </a:lnTo>
                  <a:lnTo>
                    <a:pt x="4680" y="11125"/>
                  </a:lnTo>
                  <a:lnTo>
                    <a:pt x="1746" y="8686"/>
                  </a:lnTo>
                  <a:lnTo>
                    <a:pt x="4680" y="3784"/>
                  </a:lnTo>
                  <a:lnTo>
                    <a:pt x="4680" y="1346"/>
                  </a:lnTo>
                  <a:lnTo>
                    <a:pt x="19310" y="134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99" name="VectorPath 1299"/>
            <p:cNvSpPr/>
            <p:nvPr/>
          </p:nvSpPr>
          <p:spPr>
            <a:xfrm>
              <a:off x="7903420" y="4956476"/>
              <a:ext cx="24140" cy="20925"/>
            </a:xfrm>
            <a:custGeom>
              <a:avLst/>
              <a:gdLst/>
              <a:ahLst/>
              <a:cxnLst/>
              <a:rect l="l" t="t" r="r" b="b"/>
              <a:pathLst>
                <a:path w="24140" h="20925">
                  <a:moveTo>
                    <a:pt x="16389" y="4348"/>
                  </a:moveTo>
                  <a:lnTo>
                    <a:pt x="19310" y="4348"/>
                  </a:lnTo>
                  <a:lnTo>
                    <a:pt x="19310" y="6786"/>
                  </a:lnTo>
                  <a:lnTo>
                    <a:pt x="22244" y="9237"/>
                  </a:lnTo>
                  <a:lnTo>
                    <a:pt x="19310" y="14126"/>
                  </a:lnTo>
                  <a:lnTo>
                    <a:pt x="19310" y="16578"/>
                  </a:lnTo>
                  <a:lnTo>
                    <a:pt x="16389" y="16578"/>
                  </a:lnTo>
                  <a:lnTo>
                    <a:pt x="13455" y="19029"/>
                  </a:lnTo>
                  <a:lnTo>
                    <a:pt x="7601" y="16578"/>
                  </a:lnTo>
                  <a:lnTo>
                    <a:pt x="4680" y="16578"/>
                  </a:lnTo>
                  <a:lnTo>
                    <a:pt x="4680" y="14126"/>
                  </a:lnTo>
                  <a:lnTo>
                    <a:pt x="1746" y="9237"/>
                  </a:lnTo>
                  <a:lnTo>
                    <a:pt x="4680" y="6786"/>
                  </a:lnTo>
                  <a:lnTo>
                    <a:pt x="4680" y="4348"/>
                  </a:lnTo>
                  <a:lnTo>
                    <a:pt x="7601" y="4348"/>
                  </a:lnTo>
                  <a:lnTo>
                    <a:pt x="1345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00" name="VectorPath 1300"/>
            <p:cNvSpPr/>
            <p:nvPr/>
          </p:nvSpPr>
          <p:spPr>
            <a:xfrm>
              <a:off x="8032086" y="5061708"/>
              <a:ext cx="24290" cy="18487"/>
            </a:xfrm>
            <a:custGeom>
              <a:avLst/>
              <a:gdLst/>
              <a:ahLst/>
              <a:cxnLst/>
              <a:rect l="l" t="t" r="r" b="b"/>
              <a:pathLst>
                <a:path w="24290" h="18487">
                  <a:moveTo>
                    <a:pt x="19473" y="4348"/>
                  </a:moveTo>
                  <a:lnTo>
                    <a:pt x="19473" y="6799"/>
                  </a:lnTo>
                  <a:lnTo>
                    <a:pt x="22394" y="9237"/>
                  </a:lnTo>
                  <a:lnTo>
                    <a:pt x="19473" y="11688"/>
                  </a:lnTo>
                  <a:lnTo>
                    <a:pt x="19473" y="14139"/>
                  </a:lnTo>
                  <a:lnTo>
                    <a:pt x="16539" y="16590"/>
                  </a:lnTo>
                  <a:lnTo>
                    <a:pt x="7751" y="16590"/>
                  </a:lnTo>
                  <a:lnTo>
                    <a:pt x="4830" y="14139"/>
                  </a:lnTo>
                  <a:lnTo>
                    <a:pt x="1897" y="11688"/>
                  </a:lnTo>
                  <a:lnTo>
                    <a:pt x="1897" y="6799"/>
                  </a:lnTo>
                  <a:lnTo>
                    <a:pt x="4830" y="4348"/>
                  </a:lnTo>
                  <a:lnTo>
                    <a:pt x="7751" y="1897"/>
                  </a:lnTo>
                  <a:lnTo>
                    <a:pt x="16539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01" name="VectorPath 1301"/>
            <p:cNvSpPr/>
            <p:nvPr/>
          </p:nvSpPr>
          <p:spPr>
            <a:xfrm>
              <a:off x="8234105" y="5061708"/>
              <a:ext cx="21356" cy="18486"/>
            </a:xfrm>
            <a:custGeom>
              <a:avLst/>
              <a:gdLst/>
              <a:ahLst/>
              <a:cxnLst/>
              <a:rect l="l" t="t" r="r" b="b"/>
              <a:pathLst>
                <a:path w="21356" h="18486">
                  <a:moveTo>
                    <a:pt x="16525" y="4347"/>
                  </a:moveTo>
                  <a:lnTo>
                    <a:pt x="19460" y="6798"/>
                  </a:lnTo>
                  <a:lnTo>
                    <a:pt x="19460" y="11688"/>
                  </a:lnTo>
                  <a:lnTo>
                    <a:pt x="16525" y="14139"/>
                  </a:lnTo>
                  <a:lnTo>
                    <a:pt x="13605" y="16590"/>
                  </a:lnTo>
                  <a:lnTo>
                    <a:pt x="7751" y="16590"/>
                  </a:lnTo>
                  <a:lnTo>
                    <a:pt x="4818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18" y="4347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302" name="Combination 1302"/>
          <p:cNvGrpSpPr/>
          <p:nvPr/>
        </p:nvGrpSpPr>
        <p:grpSpPr>
          <a:xfrm>
            <a:off x="8392194" y="2026929"/>
            <a:ext cx="150172" cy="397822"/>
            <a:chOff x="8392194" y="2026929"/>
            <a:chExt cx="150172" cy="397822"/>
          </a:xfrm>
        </p:grpSpPr>
        <p:sp>
          <p:nvSpPr>
            <p:cNvPr id="1303" name="VectorPath 1303"/>
            <p:cNvSpPr/>
            <p:nvPr/>
          </p:nvSpPr>
          <p:spPr>
            <a:xfrm>
              <a:off x="8392194" y="2026929"/>
              <a:ext cx="21356" cy="18486"/>
            </a:xfrm>
            <a:custGeom>
              <a:avLst/>
              <a:gdLst/>
              <a:ahLst/>
              <a:cxnLst/>
              <a:rect l="l" t="t" r="r" b="b"/>
              <a:pathLst>
                <a:path w="21356" h="18486">
                  <a:moveTo>
                    <a:pt x="16526" y="4347"/>
                  </a:moveTo>
                  <a:lnTo>
                    <a:pt x="19460" y="6798"/>
                  </a:lnTo>
                  <a:lnTo>
                    <a:pt x="19460" y="11688"/>
                  </a:lnTo>
                  <a:lnTo>
                    <a:pt x="16526" y="14139"/>
                  </a:lnTo>
                  <a:lnTo>
                    <a:pt x="13605" y="16590"/>
                  </a:lnTo>
                  <a:lnTo>
                    <a:pt x="7751" y="16590"/>
                  </a:lnTo>
                  <a:lnTo>
                    <a:pt x="4817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17" y="4347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04" name="VectorPath 1304"/>
            <p:cNvSpPr/>
            <p:nvPr/>
          </p:nvSpPr>
          <p:spPr>
            <a:xfrm>
              <a:off x="8518226" y="2135175"/>
              <a:ext cx="24141" cy="17924"/>
            </a:xfrm>
            <a:custGeom>
              <a:avLst/>
              <a:gdLst/>
              <a:ahLst/>
              <a:cxnLst/>
              <a:rect l="l" t="t" r="r" b="b"/>
              <a:pathLst>
                <a:path w="24141" h="17924">
                  <a:moveTo>
                    <a:pt x="19324" y="3785"/>
                  </a:moveTo>
                  <a:lnTo>
                    <a:pt x="22245" y="8687"/>
                  </a:lnTo>
                  <a:lnTo>
                    <a:pt x="19324" y="11125"/>
                  </a:lnTo>
                  <a:lnTo>
                    <a:pt x="19324" y="13576"/>
                  </a:lnTo>
                  <a:lnTo>
                    <a:pt x="16390" y="16027"/>
                  </a:lnTo>
                  <a:lnTo>
                    <a:pt x="7614" y="16027"/>
                  </a:lnTo>
                  <a:lnTo>
                    <a:pt x="4681" y="13576"/>
                  </a:lnTo>
                  <a:lnTo>
                    <a:pt x="4681" y="11125"/>
                  </a:lnTo>
                  <a:lnTo>
                    <a:pt x="1747" y="8687"/>
                  </a:lnTo>
                  <a:lnTo>
                    <a:pt x="4681" y="3785"/>
                  </a:lnTo>
                  <a:lnTo>
                    <a:pt x="4681" y="1346"/>
                  </a:lnTo>
                  <a:lnTo>
                    <a:pt x="19324" y="134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05" name="VectorPath 1305"/>
            <p:cNvSpPr/>
            <p:nvPr/>
          </p:nvSpPr>
          <p:spPr>
            <a:xfrm>
              <a:off x="8518226" y="2301046"/>
              <a:ext cx="24141" cy="20925"/>
            </a:xfrm>
            <a:custGeom>
              <a:avLst/>
              <a:gdLst/>
              <a:ahLst/>
              <a:cxnLst/>
              <a:rect l="l" t="t" r="r" b="b"/>
              <a:pathLst>
                <a:path w="24141" h="20925">
                  <a:moveTo>
                    <a:pt x="16390" y="4334"/>
                  </a:moveTo>
                  <a:lnTo>
                    <a:pt x="19324" y="4334"/>
                  </a:lnTo>
                  <a:lnTo>
                    <a:pt x="19324" y="6785"/>
                  </a:lnTo>
                  <a:lnTo>
                    <a:pt x="22245" y="9236"/>
                  </a:lnTo>
                  <a:lnTo>
                    <a:pt x="19324" y="14126"/>
                  </a:lnTo>
                  <a:lnTo>
                    <a:pt x="19324" y="16577"/>
                  </a:lnTo>
                  <a:lnTo>
                    <a:pt x="16390" y="16577"/>
                  </a:lnTo>
                  <a:lnTo>
                    <a:pt x="13457" y="19028"/>
                  </a:lnTo>
                  <a:lnTo>
                    <a:pt x="7614" y="16577"/>
                  </a:lnTo>
                  <a:lnTo>
                    <a:pt x="4681" y="16577"/>
                  </a:lnTo>
                  <a:lnTo>
                    <a:pt x="4681" y="14126"/>
                  </a:lnTo>
                  <a:lnTo>
                    <a:pt x="1747" y="9236"/>
                  </a:lnTo>
                  <a:lnTo>
                    <a:pt x="4681" y="6785"/>
                  </a:lnTo>
                  <a:lnTo>
                    <a:pt x="4681" y="4334"/>
                  </a:lnTo>
                  <a:lnTo>
                    <a:pt x="7614" y="4334"/>
                  </a:lnTo>
                  <a:lnTo>
                    <a:pt x="13457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06" name="VectorPath 1306"/>
            <p:cNvSpPr/>
            <p:nvPr/>
          </p:nvSpPr>
          <p:spPr>
            <a:xfrm>
              <a:off x="8392194" y="2406278"/>
              <a:ext cx="21356" cy="18473"/>
            </a:xfrm>
            <a:custGeom>
              <a:avLst/>
              <a:gdLst/>
              <a:ahLst/>
              <a:cxnLst/>
              <a:rect l="l" t="t" r="r" b="b"/>
              <a:pathLst>
                <a:path w="21356" h="18473">
                  <a:moveTo>
                    <a:pt x="16526" y="4347"/>
                  </a:moveTo>
                  <a:lnTo>
                    <a:pt x="19460" y="6798"/>
                  </a:lnTo>
                  <a:lnTo>
                    <a:pt x="19460" y="11688"/>
                  </a:lnTo>
                  <a:lnTo>
                    <a:pt x="16526" y="14139"/>
                  </a:lnTo>
                  <a:lnTo>
                    <a:pt x="13605" y="16577"/>
                  </a:lnTo>
                  <a:lnTo>
                    <a:pt x="7751" y="16577"/>
                  </a:lnTo>
                  <a:lnTo>
                    <a:pt x="4817" y="14139"/>
                  </a:lnTo>
                  <a:lnTo>
                    <a:pt x="1896" y="11688"/>
                  </a:lnTo>
                  <a:lnTo>
                    <a:pt x="1896" y="6798"/>
                  </a:lnTo>
                  <a:lnTo>
                    <a:pt x="4817" y="4347"/>
                  </a:lnTo>
                  <a:lnTo>
                    <a:pt x="7751" y="1896"/>
                  </a:lnTo>
                  <a:lnTo>
                    <a:pt x="1360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307" name="VectorPath 1307"/>
          <p:cNvSpPr/>
          <p:nvPr/>
        </p:nvSpPr>
        <p:spPr>
          <a:xfrm>
            <a:off x="9295804" y="4184993"/>
            <a:ext cx="304483" cy="217818"/>
          </a:xfrm>
          <a:custGeom>
            <a:avLst/>
            <a:gdLst/>
            <a:ahLst/>
            <a:cxnLst/>
            <a:rect l="l" t="t" r="r" b="b"/>
            <a:pathLst>
              <a:path w="304483" h="217818">
                <a:moveTo>
                  <a:pt x="55626" y="0"/>
                </a:moveTo>
                <a:lnTo>
                  <a:pt x="67335" y="0"/>
                </a:lnTo>
                <a:lnTo>
                  <a:pt x="79057" y="0"/>
                </a:lnTo>
                <a:lnTo>
                  <a:pt x="99543" y="0"/>
                </a:lnTo>
                <a:lnTo>
                  <a:pt x="120041" y="2451"/>
                </a:lnTo>
                <a:lnTo>
                  <a:pt x="140538" y="7341"/>
                </a:lnTo>
                <a:lnTo>
                  <a:pt x="161024" y="12230"/>
                </a:lnTo>
                <a:lnTo>
                  <a:pt x="178588" y="17133"/>
                </a:lnTo>
                <a:lnTo>
                  <a:pt x="199085" y="22022"/>
                </a:lnTo>
                <a:lnTo>
                  <a:pt x="222504" y="26924"/>
                </a:lnTo>
                <a:lnTo>
                  <a:pt x="237147" y="34265"/>
                </a:lnTo>
                <a:lnTo>
                  <a:pt x="243002" y="39155"/>
                </a:lnTo>
                <a:lnTo>
                  <a:pt x="248856" y="41605"/>
                </a:lnTo>
                <a:lnTo>
                  <a:pt x="257645" y="44057"/>
                </a:lnTo>
                <a:lnTo>
                  <a:pt x="263499" y="46495"/>
                </a:lnTo>
                <a:lnTo>
                  <a:pt x="272276" y="46495"/>
                </a:lnTo>
                <a:lnTo>
                  <a:pt x="275209" y="48946"/>
                </a:lnTo>
                <a:lnTo>
                  <a:pt x="278130" y="51397"/>
                </a:lnTo>
                <a:lnTo>
                  <a:pt x="281064" y="56286"/>
                </a:lnTo>
                <a:lnTo>
                  <a:pt x="283985" y="61189"/>
                </a:lnTo>
                <a:lnTo>
                  <a:pt x="283985" y="66079"/>
                </a:lnTo>
                <a:lnTo>
                  <a:pt x="286918" y="73419"/>
                </a:lnTo>
                <a:lnTo>
                  <a:pt x="289840" y="78321"/>
                </a:lnTo>
                <a:lnTo>
                  <a:pt x="295694" y="85662"/>
                </a:lnTo>
                <a:lnTo>
                  <a:pt x="304483" y="95441"/>
                </a:lnTo>
                <a:lnTo>
                  <a:pt x="304483" y="105232"/>
                </a:lnTo>
                <a:lnTo>
                  <a:pt x="304483" y="112573"/>
                </a:lnTo>
                <a:lnTo>
                  <a:pt x="304483" y="127267"/>
                </a:lnTo>
                <a:lnTo>
                  <a:pt x="304483" y="137059"/>
                </a:lnTo>
                <a:lnTo>
                  <a:pt x="301549" y="144399"/>
                </a:lnTo>
                <a:lnTo>
                  <a:pt x="298628" y="151740"/>
                </a:lnTo>
                <a:lnTo>
                  <a:pt x="295694" y="156629"/>
                </a:lnTo>
                <a:lnTo>
                  <a:pt x="289840" y="166421"/>
                </a:lnTo>
                <a:lnTo>
                  <a:pt x="281064" y="171311"/>
                </a:lnTo>
                <a:lnTo>
                  <a:pt x="269354" y="178664"/>
                </a:lnTo>
                <a:lnTo>
                  <a:pt x="257645" y="183553"/>
                </a:lnTo>
                <a:lnTo>
                  <a:pt x="245923" y="186005"/>
                </a:lnTo>
                <a:lnTo>
                  <a:pt x="234214" y="190894"/>
                </a:lnTo>
                <a:lnTo>
                  <a:pt x="222504" y="193345"/>
                </a:lnTo>
                <a:lnTo>
                  <a:pt x="213729" y="195796"/>
                </a:lnTo>
                <a:lnTo>
                  <a:pt x="202019" y="200685"/>
                </a:lnTo>
                <a:lnTo>
                  <a:pt x="190298" y="205575"/>
                </a:lnTo>
                <a:lnTo>
                  <a:pt x="181521" y="210477"/>
                </a:lnTo>
                <a:lnTo>
                  <a:pt x="172733" y="212916"/>
                </a:lnTo>
                <a:lnTo>
                  <a:pt x="163957" y="215367"/>
                </a:lnTo>
                <a:lnTo>
                  <a:pt x="155168" y="217818"/>
                </a:lnTo>
                <a:lnTo>
                  <a:pt x="146393" y="217818"/>
                </a:lnTo>
                <a:lnTo>
                  <a:pt x="137605" y="217818"/>
                </a:lnTo>
                <a:lnTo>
                  <a:pt x="128816" y="217818"/>
                </a:lnTo>
                <a:lnTo>
                  <a:pt x="120041" y="217818"/>
                </a:lnTo>
                <a:lnTo>
                  <a:pt x="108331" y="217818"/>
                </a:lnTo>
                <a:lnTo>
                  <a:pt x="96621" y="215367"/>
                </a:lnTo>
                <a:lnTo>
                  <a:pt x="84912" y="215367"/>
                </a:lnTo>
                <a:lnTo>
                  <a:pt x="73190" y="212916"/>
                </a:lnTo>
                <a:lnTo>
                  <a:pt x="55626" y="212916"/>
                </a:lnTo>
                <a:lnTo>
                  <a:pt x="40995" y="210477"/>
                </a:lnTo>
                <a:lnTo>
                  <a:pt x="32207" y="203137"/>
                </a:lnTo>
                <a:lnTo>
                  <a:pt x="23432" y="195796"/>
                </a:lnTo>
                <a:lnTo>
                  <a:pt x="17577" y="186005"/>
                </a:lnTo>
                <a:lnTo>
                  <a:pt x="11709" y="178664"/>
                </a:lnTo>
                <a:lnTo>
                  <a:pt x="8788" y="168872"/>
                </a:lnTo>
                <a:lnTo>
                  <a:pt x="2934" y="159080"/>
                </a:lnTo>
                <a:lnTo>
                  <a:pt x="2934" y="149289"/>
                </a:lnTo>
                <a:lnTo>
                  <a:pt x="0" y="139497"/>
                </a:lnTo>
                <a:lnTo>
                  <a:pt x="0" y="129706"/>
                </a:lnTo>
                <a:lnTo>
                  <a:pt x="0" y="119926"/>
                </a:lnTo>
                <a:lnTo>
                  <a:pt x="0" y="97892"/>
                </a:lnTo>
                <a:lnTo>
                  <a:pt x="5855" y="78321"/>
                </a:lnTo>
                <a:lnTo>
                  <a:pt x="11709" y="58738"/>
                </a:lnTo>
                <a:lnTo>
                  <a:pt x="11709" y="56286"/>
                </a:lnTo>
                <a:lnTo>
                  <a:pt x="14643" y="56286"/>
                </a:lnTo>
                <a:lnTo>
                  <a:pt x="17577" y="53836"/>
                </a:lnTo>
                <a:lnTo>
                  <a:pt x="20498" y="53836"/>
                </a:lnTo>
                <a:lnTo>
                  <a:pt x="29286" y="51397"/>
                </a:lnTo>
                <a:lnTo>
                  <a:pt x="38062" y="51397"/>
                </a:lnTo>
                <a:lnTo>
                  <a:pt x="49771" y="48946"/>
                </a:lnTo>
                <a:lnTo>
                  <a:pt x="58560" y="46495"/>
                </a:lnTo>
                <a:lnTo>
                  <a:pt x="61482" y="46495"/>
                </a:lnTo>
                <a:lnTo>
                  <a:pt x="64415" y="44057"/>
                </a:lnTo>
                <a:lnTo>
                  <a:pt x="67335" y="41605"/>
                </a:lnTo>
                <a:lnTo>
                  <a:pt x="67335" y="36703"/>
                </a:lnTo>
                <a:lnTo>
                  <a:pt x="67335" y="31814"/>
                </a:lnTo>
                <a:lnTo>
                  <a:pt x="64415" y="26924"/>
                </a:lnTo>
                <a:lnTo>
                  <a:pt x="64415" y="22022"/>
                </a:lnTo>
                <a:lnTo>
                  <a:pt x="58560" y="12230"/>
                </a:lnTo>
                <a:lnTo>
                  <a:pt x="55626" y="4890"/>
                </a:lnTo>
                <a:lnTo>
                  <a:pt x="55626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grpSp>
        <p:nvGrpSpPr>
          <p:cNvPr id="1308" name="Combination 1308"/>
          <p:cNvGrpSpPr/>
          <p:nvPr/>
        </p:nvGrpSpPr>
        <p:grpSpPr>
          <a:xfrm>
            <a:off x="9774044" y="2895761"/>
            <a:ext cx="150185" cy="397823"/>
            <a:chOff x="9774044" y="2895761"/>
            <a:chExt cx="150185" cy="397823"/>
          </a:xfrm>
        </p:grpSpPr>
        <p:sp>
          <p:nvSpPr>
            <p:cNvPr id="1309" name="VectorPath 1309"/>
            <p:cNvSpPr/>
            <p:nvPr/>
          </p:nvSpPr>
          <p:spPr>
            <a:xfrm>
              <a:off x="9774044" y="2895761"/>
              <a:ext cx="24290" cy="18474"/>
            </a:xfrm>
            <a:custGeom>
              <a:avLst/>
              <a:gdLst/>
              <a:ahLst/>
              <a:cxnLst/>
              <a:rect l="l" t="t" r="r" b="b"/>
              <a:pathLst>
                <a:path w="24290" h="18474">
                  <a:moveTo>
                    <a:pt x="19472" y="4348"/>
                  </a:moveTo>
                  <a:lnTo>
                    <a:pt x="19472" y="6786"/>
                  </a:lnTo>
                  <a:lnTo>
                    <a:pt x="22394" y="9237"/>
                  </a:lnTo>
                  <a:lnTo>
                    <a:pt x="19472" y="11688"/>
                  </a:lnTo>
                  <a:lnTo>
                    <a:pt x="19472" y="14139"/>
                  </a:lnTo>
                  <a:lnTo>
                    <a:pt x="16541" y="16578"/>
                  </a:lnTo>
                  <a:lnTo>
                    <a:pt x="7751" y="16578"/>
                  </a:lnTo>
                  <a:lnTo>
                    <a:pt x="4831" y="14139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31" y="4348"/>
                  </a:lnTo>
                  <a:lnTo>
                    <a:pt x="7751" y="1896"/>
                  </a:lnTo>
                  <a:lnTo>
                    <a:pt x="16541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10" name="VectorPath 1310"/>
            <p:cNvSpPr/>
            <p:nvPr/>
          </p:nvSpPr>
          <p:spPr>
            <a:xfrm>
              <a:off x="9902860" y="3003445"/>
              <a:ext cx="21369" cy="18473"/>
            </a:xfrm>
            <a:custGeom>
              <a:avLst/>
              <a:gdLst/>
              <a:ahLst/>
              <a:cxnLst/>
              <a:rect l="l" t="t" r="r" b="b"/>
              <a:pathLst>
                <a:path w="21369" h="18473">
                  <a:moveTo>
                    <a:pt x="19473" y="4347"/>
                  </a:moveTo>
                  <a:lnTo>
                    <a:pt x="19473" y="11688"/>
                  </a:lnTo>
                  <a:lnTo>
                    <a:pt x="16539" y="14139"/>
                  </a:lnTo>
                  <a:lnTo>
                    <a:pt x="13619" y="16577"/>
                  </a:lnTo>
                  <a:lnTo>
                    <a:pt x="7751" y="16577"/>
                  </a:lnTo>
                  <a:lnTo>
                    <a:pt x="4829" y="14139"/>
                  </a:lnTo>
                  <a:lnTo>
                    <a:pt x="1896" y="11688"/>
                  </a:lnTo>
                  <a:lnTo>
                    <a:pt x="1896" y="4347"/>
                  </a:lnTo>
                  <a:lnTo>
                    <a:pt x="4829" y="1896"/>
                  </a:lnTo>
                  <a:lnTo>
                    <a:pt x="16539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11" name="VectorPath 1311"/>
            <p:cNvSpPr/>
            <p:nvPr/>
          </p:nvSpPr>
          <p:spPr>
            <a:xfrm>
              <a:off x="9902860" y="3169866"/>
              <a:ext cx="21369" cy="20924"/>
            </a:xfrm>
            <a:custGeom>
              <a:avLst/>
              <a:gdLst/>
              <a:ahLst/>
              <a:cxnLst/>
              <a:rect l="l" t="t" r="r" b="b"/>
              <a:pathLst>
                <a:path w="21369" h="20924">
                  <a:moveTo>
                    <a:pt x="13619" y="4347"/>
                  </a:moveTo>
                  <a:lnTo>
                    <a:pt x="16539" y="4347"/>
                  </a:lnTo>
                  <a:lnTo>
                    <a:pt x="19473" y="6799"/>
                  </a:lnTo>
                  <a:lnTo>
                    <a:pt x="19473" y="14139"/>
                  </a:lnTo>
                  <a:lnTo>
                    <a:pt x="16539" y="16590"/>
                  </a:lnTo>
                  <a:lnTo>
                    <a:pt x="13619" y="16590"/>
                  </a:lnTo>
                  <a:lnTo>
                    <a:pt x="10685" y="19028"/>
                  </a:lnTo>
                  <a:lnTo>
                    <a:pt x="7751" y="16590"/>
                  </a:lnTo>
                  <a:lnTo>
                    <a:pt x="4829" y="16590"/>
                  </a:lnTo>
                  <a:lnTo>
                    <a:pt x="1896" y="14139"/>
                  </a:lnTo>
                  <a:lnTo>
                    <a:pt x="1896" y="6799"/>
                  </a:lnTo>
                  <a:lnTo>
                    <a:pt x="4829" y="4347"/>
                  </a:lnTo>
                  <a:lnTo>
                    <a:pt x="7751" y="4347"/>
                  </a:lnTo>
                  <a:lnTo>
                    <a:pt x="10685" y="18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312" name="VectorPath 1312"/>
            <p:cNvSpPr/>
            <p:nvPr/>
          </p:nvSpPr>
          <p:spPr>
            <a:xfrm>
              <a:off x="9774044" y="3275110"/>
              <a:ext cx="24291" cy="18474"/>
            </a:xfrm>
            <a:custGeom>
              <a:avLst/>
              <a:gdLst/>
              <a:ahLst/>
              <a:cxnLst/>
              <a:rect l="l" t="t" r="r" b="b"/>
              <a:pathLst>
                <a:path w="24291" h="18474">
                  <a:moveTo>
                    <a:pt x="19472" y="4348"/>
                  </a:moveTo>
                  <a:lnTo>
                    <a:pt x="19472" y="6786"/>
                  </a:lnTo>
                  <a:lnTo>
                    <a:pt x="22394" y="9237"/>
                  </a:lnTo>
                  <a:lnTo>
                    <a:pt x="19472" y="11688"/>
                  </a:lnTo>
                  <a:lnTo>
                    <a:pt x="19472" y="14127"/>
                  </a:lnTo>
                  <a:lnTo>
                    <a:pt x="16541" y="16578"/>
                  </a:lnTo>
                  <a:lnTo>
                    <a:pt x="7751" y="16578"/>
                  </a:lnTo>
                  <a:lnTo>
                    <a:pt x="4831" y="14127"/>
                  </a:lnTo>
                  <a:lnTo>
                    <a:pt x="1896" y="11688"/>
                  </a:lnTo>
                  <a:lnTo>
                    <a:pt x="1896" y="6786"/>
                  </a:lnTo>
                  <a:lnTo>
                    <a:pt x="4831" y="4348"/>
                  </a:lnTo>
                  <a:lnTo>
                    <a:pt x="7751" y="1897"/>
                  </a:lnTo>
                  <a:lnTo>
                    <a:pt x="16541" y="189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92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313" name="VectorPath 1313"/>
          <p:cNvSpPr/>
          <p:nvPr/>
        </p:nvSpPr>
        <p:spPr>
          <a:xfrm>
            <a:off x="10677664" y="4184993"/>
            <a:ext cx="307404" cy="217818"/>
          </a:xfrm>
          <a:custGeom>
            <a:avLst/>
            <a:gdLst/>
            <a:ahLst/>
            <a:cxnLst/>
            <a:rect l="l" t="t" r="r" b="b"/>
            <a:pathLst>
              <a:path w="307404" h="217818">
                <a:moveTo>
                  <a:pt x="55625" y="0"/>
                </a:moveTo>
                <a:lnTo>
                  <a:pt x="67335" y="0"/>
                </a:lnTo>
                <a:lnTo>
                  <a:pt x="79046" y="0"/>
                </a:lnTo>
                <a:lnTo>
                  <a:pt x="102464" y="0"/>
                </a:lnTo>
                <a:lnTo>
                  <a:pt x="122961" y="2451"/>
                </a:lnTo>
                <a:lnTo>
                  <a:pt x="140526" y="7341"/>
                </a:lnTo>
                <a:lnTo>
                  <a:pt x="161024" y="12230"/>
                </a:lnTo>
                <a:lnTo>
                  <a:pt x="181508" y="17133"/>
                </a:lnTo>
                <a:lnTo>
                  <a:pt x="202006" y="22022"/>
                </a:lnTo>
                <a:lnTo>
                  <a:pt x="225425" y="26924"/>
                </a:lnTo>
                <a:lnTo>
                  <a:pt x="237135" y="34265"/>
                </a:lnTo>
                <a:lnTo>
                  <a:pt x="242990" y="39155"/>
                </a:lnTo>
                <a:lnTo>
                  <a:pt x="251778" y="41605"/>
                </a:lnTo>
                <a:lnTo>
                  <a:pt x="257632" y="44057"/>
                </a:lnTo>
                <a:lnTo>
                  <a:pt x="266421" y="46495"/>
                </a:lnTo>
                <a:lnTo>
                  <a:pt x="272276" y="46495"/>
                </a:lnTo>
                <a:lnTo>
                  <a:pt x="275197" y="48946"/>
                </a:lnTo>
                <a:lnTo>
                  <a:pt x="278130" y="51397"/>
                </a:lnTo>
                <a:lnTo>
                  <a:pt x="281051" y="56286"/>
                </a:lnTo>
                <a:lnTo>
                  <a:pt x="283985" y="61189"/>
                </a:lnTo>
                <a:lnTo>
                  <a:pt x="286906" y="66079"/>
                </a:lnTo>
                <a:lnTo>
                  <a:pt x="286906" y="73419"/>
                </a:lnTo>
                <a:lnTo>
                  <a:pt x="292760" y="78321"/>
                </a:lnTo>
                <a:lnTo>
                  <a:pt x="295694" y="85662"/>
                </a:lnTo>
                <a:lnTo>
                  <a:pt x="307404" y="95441"/>
                </a:lnTo>
                <a:lnTo>
                  <a:pt x="304471" y="105232"/>
                </a:lnTo>
                <a:lnTo>
                  <a:pt x="304471" y="112573"/>
                </a:lnTo>
                <a:lnTo>
                  <a:pt x="304471" y="127267"/>
                </a:lnTo>
                <a:lnTo>
                  <a:pt x="304471" y="137059"/>
                </a:lnTo>
                <a:lnTo>
                  <a:pt x="304471" y="144399"/>
                </a:lnTo>
                <a:lnTo>
                  <a:pt x="301549" y="151740"/>
                </a:lnTo>
                <a:lnTo>
                  <a:pt x="298616" y="156629"/>
                </a:lnTo>
                <a:lnTo>
                  <a:pt x="289840" y="166421"/>
                </a:lnTo>
                <a:lnTo>
                  <a:pt x="281051" y="171311"/>
                </a:lnTo>
                <a:lnTo>
                  <a:pt x="272276" y="178664"/>
                </a:lnTo>
                <a:lnTo>
                  <a:pt x="260566" y="183553"/>
                </a:lnTo>
                <a:lnTo>
                  <a:pt x="248844" y="186005"/>
                </a:lnTo>
                <a:lnTo>
                  <a:pt x="237135" y="190894"/>
                </a:lnTo>
                <a:lnTo>
                  <a:pt x="225425" y="193345"/>
                </a:lnTo>
                <a:lnTo>
                  <a:pt x="213716" y="195796"/>
                </a:lnTo>
                <a:lnTo>
                  <a:pt x="202006" y="200685"/>
                </a:lnTo>
                <a:lnTo>
                  <a:pt x="193218" y="205575"/>
                </a:lnTo>
                <a:lnTo>
                  <a:pt x="184443" y="210477"/>
                </a:lnTo>
                <a:lnTo>
                  <a:pt x="172733" y="212916"/>
                </a:lnTo>
                <a:lnTo>
                  <a:pt x="163944" y="215367"/>
                </a:lnTo>
                <a:lnTo>
                  <a:pt x="158090" y="217818"/>
                </a:lnTo>
                <a:lnTo>
                  <a:pt x="149314" y="217818"/>
                </a:lnTo>
                <a:lnTo>
                  <a:pt x="140526" y="217818"/>
                </a:lnTo>
                <a:lnTo>
                  <a:pt x="131738" y="217818"/>
                </a:lnTo>
                <a:lnTo>
                  <a:pt x="120028" y="217818"/>
                </a:lnTo>
                <a:lnTo>
                  <a:pt x="111252" y="217818"/>
                </a:lnTo>
                <a:lnTo>
                  <a:pt x="99543" y="215367"/>
                </a:lnTo>
                <a:lnTo>
                  <a:pt x="87833" y="215367"/>
                </a:lnTo>
                <a:lnTo>
                  <a:pt x="73191" y="212916"/>
                </a:lnTo>
                <a:lnTo>
                  <a:pt x="58547" y="212916"/>
                </a:lnTo>
                <a:lnTo>
                  <a:pt x="40984" y="210477"/>
                </a:lnTo>
                <a:lnTo>
                  <a:pt x="32208" y="203137"/>
                </a:lnTo>
                <a:lnTo>
                  <a:pt x="26353" y="195796"/>
                </a:lnTo>
                <a:lnTo>
                  <a:pt x="17564" y="186005"/>
                </a:lnTo>
                <a:lnTo>
                  <a:pt x="14644" y="178664"/>
                </a:lnTo>
                <a:lnTo>
                  <a:pt x="8776" y="168872"/>
                </a:lnTo>
                <a:lnTo>
                  <a:pt x="5855" y="159080"/>
                </a:lnTo>
                <a:lnTo>
                  <a:pt x="2922" y="149289"/>
                </a:lnTo>
                <a:lnTo>
                  <a:pt x="2922" y="139497"/>
                </a:lnTo>
                <a:lnTo>
                  <a:pt x="0" y="129706"/>
                </a:lnTo>
                <a:lnTo>
                  <a:pt x="0" y="119926"/>
                </a:lnTo>
                <a:lnTo>
                  <a:pt x="2922" y="97892"/>
                </a:lnTo>
                <a:lnTo>
                  <a:pt x="5855" y="78321"/>
                </a:lnTo>
                <a:lnTo>
                  <a:pt x="14644" y="58738"/>
                </a:lnTo>
                <a:lnTo>
                  <a:pt x="14644" y="56286"/>
                </a:lnTo>
                <a:lnTo>
                  <a:pt x="17564" y="56286"/>
                </a:lnTo>
                <a:lnTo>
                  <a:pt x="17564" y="53836"/>
                </a:lnTo>
                <a:lnTo>
                  <a:pt x="23419" y="53836"/>
                </a:lnTo>
                <a:lnTo>
                  <a:pt x="32208" y="51397"/>
                </a:lnTo>
                <a:lnTo>
                  <a:pt x="40984" y="51397"/>
                </a:lnTo>
                <a:lnTo>
                  <a:pt x="49771" y="48946"/>
                </a:lnTo>
                <a:lnTo>
                  <a:pt x="58547" y="46495"/>
                </a:lnTo>
                <a:lnTo>
                  <a:pt x="61481" y="46495"/>
                </a:lnTo>
                <a:lnTo>
                  <a:pt x="64402" y="44057"/>
                </a:lnTo>
                <a:lnTo>
                  <a:pt x="67335" y="44057"/>
                </a:lnTo>
                <a:lnTo>
                  <a:pt x="67335" y="41605"/>
                </a:lnTo>
                <a:lnTo>
                  <a:pt x="67335" y="36703"/>
                </a:lnTo>
                <a:lnTo>
                  <a:pt x="67335" y="31814"/>
                </a:lnTo>
                <a:lnTo>
                  <a:pt x="67335" y="26924"/>
                </a:lnTo>
                <a:lnTo>
                  <a:pt x="64402" y="22022"/>
                </a:lnTo>
                <a:lnTo>
                  <a:pt x="58547" y="12230"/>
                </a:lnTo>
                <a:lnTo>
                  <a:pt x="58547" y="4890"/>
                </a:lnTo>
                <a:lnTo>
                  <a:pt x="55625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</p:spTree>
    <p:extLst>
      <p:ext uri="{079FD8CE-8D64-40D4-0124-70B3CC3F8B77}"/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TextBox1314"/>
          <p:cNvSpPr txBox="1"/>
          <p:nvPr/>
        </p:nvSpPr>
        <p:spPr>
          <a:xfrm>
            <a:off x="3728085" y="638223"/>
            <a:ext cx="321500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引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入暂停后的时空图</a:t>
            </a:r>
          </a:p>
        </p:txBody>
      </p:sp>
      <p:graphicFrame>
        <p:nvGraphicFramePr>
          <p:cNvPr id="1315" name="Table1315"/>
          <p:cNvGraphicFramePr>
            <a:graphicFrameLocks noGrp="1"/>
          </p:cNvGraphicFramePr>
          <p:nvPr/>
        </p:nvGraphicFramePr>
        <p:xfrm>
          <a:off x="114300" y="1104265"/>
          <a:ext cx="11626214" cy="5051934"/>
        </p:xfrm>
        <a:graphic>
          <a:graphicData uri="http://schemas.openxmlformats.org/drawingml/2006/table">
            <a:tbl>
              <a:tblPr firstRow="1" bandRow="1"/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83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79145">
                <a:tc rowSpan="2">
                  <a:txBody>
                    <a:bodyPr/>
                    <a:lstStyle/>
                    <a:p>
                      <a:pPr marL="0" marR="0" indent="0" eaLnBrk="0">
                        <a:lnSpc>
                          <a:spcPct val="24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6286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令编号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666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4288" marR="6350" marT="6350" marB="1428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marL="4412615" marR="0" indent="0" eaLnBrk="0">
                        <a:lnSpc>
                          <a:spcPct val="98125"/>
                        </a:lnSpc>
                        <a:spcBef>
                          <a:spcPts val="95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时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钟周期</a:t>
                      </a:r>
                    </a:p>
                    <a:p>
                      <a:pPr marL="0" marR="0" indent="0" eaLnBrk="0">
                        <a:lnSpc>
                          <a:spcPct val="20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12827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6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1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2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3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4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5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6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7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8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9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3541"/>
                        </a:lnSpc>
                        <a:spcBef>
                          <a:spcPts val="538"/>
                        </a:spcBef>
                        <a:spcAft>
                          <a:spcPts val="94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1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0</a:t>
                      </a:r>
                    </a:p>
                  </a:txBody>
                  <a:tcPr marL="6350" marR="14288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  <a:spcAft>
                          <a:spcPts val="99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令i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1458"/>
                        </a:lnSpc>
                        <a:spcBef>
                          <a:spcPts val="538"/>
                        </a:spcBef>
                        <a:spcAft>
                          <a:spcPts val="99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1458"/>
                        </a:lnSpc>
                        <a:spcBef>
                          <a:spcPts val="538"/>
                        </a:spcBef>
                        <a:spcAft>
                          <a:spcPts val="99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1458"/>
                        </a:lnSpc>
                        <a:spcBef>
                          <a:spcPts val="538"/>
                        </a:spcBef>
                        <a:spcAft>
                          <a:spcPts val="99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1458"/>
                        </a:lnSpc>
                        <a:spcBef>
                          <a:spcPts val="538"/>
                        </a:spcBef>
                        <a:spcAft>
                          <a:spcPts val="99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1458"/>
                        </a:lnSpc>
                        <a:spcBef>
                          <a:spcPts val="538"/>
                        </a:spcBef>
                        <a:spcAft>
                          <a:spcPts val="99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令i+1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令i+2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01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令i+3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5095" marR="0" indent="0" eaLnBrk="0">
                        <a:lnSpc>
                          <a:spcPct val="99090"/>
                        </a:lnSpc>
                        <a:spcBef>
                          <a:spcPts val="670"/>
                        </a:spcBef>
                      </a:pPr>
                      <a:r>
                        <a:rPr lang="en-US" altLang="zh-CN" sz="2750" kern="0" spc="-15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s</a:t>
                      </a:r>
                      <a:r>
                        <a:rPr lang="en-US" altLang="zh-CN" sz="2750" kern="0" spc="0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tall</a:t>
                      </a:r>
                    </a:p>
                    <a:p>
                      <a:pPr marL="0" marR="0" indent="0" eaLnBrk="0">
                        <a:lnSpc>
                          <a:spcPct val="46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9144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885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50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885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4011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9250" marR="0" indent="0" eaLnBrk="0">
                        <a:lnSpc>
                          <a:spcPct val="101458"/>
                        </a:lnSpc>
                        <a:spcBef>
                          <a:spcPts val="538"/>
                        </a:spcBef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令i+4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14288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令i+5</a:t>
                      </a:r>
                    </a:p>
                  </a:txBody>
                  <a:tcPr marL="14288" marR="6350" marT="82868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14288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9B999249-02E0-4251-86D8-AF20DA587EDA}"/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TextBox1316"/>
          <p:cNvSpPr txBox="1"/>
          <p:nvPr/>
        </p:nvSpPr>
        <p:spPr>
          <a:xfrm>
            <a:off x="5028781" y="2032686"/>
            <a:ext cx="2133600" cy="2337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0055" marR="0" indent="0" eaLnBrk="0">
              <a:lnSpc>
                <a:spcPct val="100364"/>
              </a:lnSpc>
              <a:spcAft>
                <a:spcPts val="3836"/>
              </a:spcAft>
            </a:pPr>
            <a:r>
              <a:rPr lang="en-US" altLang="zh-CN" sz="8000" b="1" kern="0" spc="-15" baseline="0" noProof="0" dirty="0">
                <a:solidFill>
                  <a:srgbClr val="4874CB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02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41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控</a:t>
            </a:r>
            <a:r>
              <a:rPr lang="en-US" altLang="zh-CN" sz="41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制相关</a:t>
            </a:r>
          </a:p>
        </p:txBody>
      </p:sp>
    </p:spTree>
    <p:extLst>
      <p:ext uri="{0A8FB55D-D9ED-4803-04D5-C402DAB37B6B}"/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VectorPath 13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18" name="F2798F45-D69F-4A23-4A5E-E54E20D03E98"/>
          <p:cNvPicPr>
            <a:picLocks noChangeAspect="1"/>
          </p:cNvPicPr>
          <p:nvPr/>
        </p:nvPicPr>
        <p:blipFill>
          <a:blip r:embed="rId2" cstate="print">
            <a:extLst>
              <a:ext uri="{DD1A7124-D1B8-4F15-32B5-80141EA0775F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319" name="VectorPath 1319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1320" name="VectorPath 1320"/>
          <p:cNvSpPr/>
          <p:nvPr/>
        </p:nvSpPr>
        <p:spPr>
          <a:xfrm>
            <a:off x="247967" y="796608"/>
            <a:ext cx="8333104" cy="5410200"/>
          </a:xfrm>
          <a:custGeom>
            <a:avLst/>
            <a:gdLst/>
            <a:ahLst/>
            <a:cxnLst/>
            <a:rect l="l" t="t" r="r" b="b"/>
            <a:pathLst>
              <a:path w="8333104" h="5410200">
                <a:moveTo>
                  <a:pt x="8329816" y="229"/>
                </a:moveTo>
                <a:lnTo>
                  <a:pt x="8331137" y="914"/>
                </a:lnTo>
                <a:lnTo>
                  <a:pt x="8332190" y="1968"/>
                </a:lnTo>
                <a:lnTo>
                  <a:pt x="8332876" y="3289"/>
                </a:lnTo>
                <a:lnTo>
                  <a:pt x="8333104" y="4763"/>
                </a:lnTo>
                <a:lnTo>
                  <a:pt x="8333104" y="5405437"/>
                </a:lnTo>
                <a:lnTo>
                  <a:pt x="8332876" y="5406911"/>
                </a:lnTo>
                <a:lnTo>
                  <a:pt x="8332190" y="5408232"/>
                </a:lnTo>
                <a:lnTo>
                  <a:pt x="8331137" y="5409286"/>
                </a:lnTo>
                <a:lnTo>
                  <a:pt x="8329816" y="5409972"/>
                </a:lnTo>
                <a:lnTo>
                  <a:pt x="8328342" y="5410200"/>
                </a:lnTo>
                <a:lnTo>
                  <a:pt x="4763" y="5410200"/>
                </a:lnTo>
                <a:lnTo>
                  <a:pt x="3289" y="5409972"/>
                </a:lnTo>
                <a:lnTo>
                  <a:pt x="1969" y="5409286"/>
                </a:lnTo>
                <a:lnTo>
                  <a:pt x="914" y="5408232"/>
                </a:lnTo>
                <a:lnTo>
                  <a:pt x="229" y="5406911"/>
                </a:lnTo>
                <a:lnTo>
                  <a:pt x="0" y="5405437"/>
                </a:lnTo>
                <a:lnTo>
                  <a:pt x="0" y="4763"/>
                </a:lnTo>
                <a:lnTo>
                  <a:pt x="229" y="3289"/>
                </a:lnTo>
                <a:lnTo>
                  <a:pt x="914" y="1968"/>
                </a:lnTo>
                <a:lnTo>
                  <a:pt x="1969" y="914"/>
                </a:lnTo>
                <a:lnTo>
                  <a:pt x="3289" y="229"/>
                </a:lnTo>
                <a:lnTo>
                  <a:pt x="4763" y="0"/>
                </a:lnTo>
                <a:lnTo>
                  <a:pt x="8328342" y="0"/>
                </a:lnTo>
                <a:moveTo>
                  <a:pt x="9525" y="9525"/>
                </a:moveTo>
                <a:lnTo>
                  <a:pt x="9525" y="5400675"/>
                </a:lnTo>
                <a:lnTo>
                  <a:pt x="8323581" y="5400675"/>
                </a:lnTo>
                <a:lnTo>
                  <a:pt x="8323581" y="9525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1321" name="TextBox1321"/>
          <p:cNvSpPr txBox="1"/>
          <p:nvPr/>
        </p:nvSpPr>
        <p:spPr>
          <a:xfrm>
            <a:off x="247967" y="335493"/>
            <a:ext cx="8344217" cy="587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40955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控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制相关</a:t>
            </a:r>
          </a:p>
          <a:p>
            <a:pPr marL="1081900" marR="0" indent="0" eaLnBrk="0">
              <a:lnSpc>
                <a:spcPct val="97023"/>
              </a:lnSpc>
              <a:spcAft>
                <a:spcPts val="452"/>
              </a:spcAft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Control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  <a:p>
            <a:pPr marL="76517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控制相关是一种由转移指令引起的相关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  <a:p>
            <a:pPr marL="0" marR="0" indent="0" eaLnBrk="0">
              <a:lnSpc>
                <a:spcPct val="16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19418" marR="87630" lvl="0" indent="-342900" eaLnBrk="0">
              <a:lnSpc>
                <a:spcPct val="155555"/>
              </a:lnSpc>
              <a:spcAft>
                <a:spcPts val="352"/>
              </a:spcAft>
              <a:buClr>
                <a:srgbClr val="FF0066"/>
              </a:buClr>
              <a:buFont typeface="Wingdings" panose="02000000000000000000" charset="0"/>
              <a:buChar char=""/>
              <a:tabLst>
                <a:tab pos="1430998" algn="l"/>
              </a:tabLst>
            </a:pPr>
            <a:r>
              <a:rPr lang="en-US" altLang="zh-CN" sz="2350" kern="0" spc="4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当执行转移指令时，可能会</a:t>
            </a:r>
            <a:r>
              <a:rPr lang="en-US" altLang="zh-CN" sz="2350" kern="0" spc="4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顺序取</a:t>
            </a:r>
            <a:r>
              <a:rPr lang="en-US" altLang="zh-CN" sz="2350" kern="0" spc="4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下</a:t>
            </a:r>
            <a:r>
              <a:rPr lang="en-US" altLang="zh-CN" sz="23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</a:t>
            </a:r>
            <a:r>
              <a:rPr lang="en-US" altLang="zh-CN" sz="23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条指令；也可能会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转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移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到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新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目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标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9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地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址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取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即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P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=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P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+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4</a:t>
            </a:r>
            <a:r>
              <a:rPr lang="en-US" altLang="zh-CN" sz="2350" kern="0" spc="-3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或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2350" kern="0" spc="2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ar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get</a:t>
            </a:r>
            <a:r>
              <a:rPr lang="en-US" altLang="zh-CN" sz="2350" u="sng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sz="2350" u="sng" kern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	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</a:t>
            </a:r>
            <a:r>
              <a:rPr lang="en-US" altLang="zh-CN" sz="2350" kern="0" spc="-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dd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</a:t>
            </a:r>
            <a:r>
              <a:rPr lang="en-US" altLang="zh-CN" sz="2350" kern="0" spc="-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</a:p>
          <a:p>
            <a:pPr marL="419418" marR="87630" lvl="0" indent="-342900" eaLnBrk="0">
              <a:lnSpc>
                <a:spcPct val="155555"/>
              </a:lnSpc>
              <a:spcAft>
                <a:spcPts val="352"/>
              </a:spcAft>
              <a:buClr>
                <a:srgbClr val="FF0066"/>
              </a:buClr>
              <a:buFont typeface="Wingdings" panose="02000000000000000000" charset="0"/>
              <a:buChar char=""/>
            </a:pPr>
            <a:r>
              <a:rPr lang="en-US" altLang="zh-CN" sz="23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由于微处理器每个时钟周期都会顺序取出一条指令，</a:t>
            </a:r>
            <a:r>
              <a:rPr lang="en-US" altLang="zh-CN" sz="23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则在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3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转移发生之前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，转移指令之</a:t>
            </a:r>
            <a:r>
              <a:rPr lang="en-US" altLang="zh-CN" sz="2350" kern="0" spc="3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后的若干</a:t>
            </a:r>
            <a:r>
              <a:rPr lang="en-US" altLang="zh-CN" sz="2350" kern="0" spc="3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条</a:t>
            </a:r>
            <a:r>
              <a:rPr lang="en-US" altLang="zh-CN" sz="2350" kern="0" spc="2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指令已经被取到流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线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中。</a:t>
            </a:r>
          </a:p>
          <a:p>
            <a:pPr marL="419418" marR="0" lvl="0" indent="-342900" eaLnBrk="0">
              <a:lnSpc>
                <a:spcPct val="145124"/>
              </a:lnSpc>
              <a:buClr>
                <a:srgbClr val="FF0066"/>
              </a:buClr>
              <a:buFont typeface="Wingdings" panose="02000000000000000000" charset="0"/>
              <a:buChar char=""/>
            </a:pPr>
            <a:r>
              <a:rPr lang="en-US" altLang="zh-CN" sz="2350" kern="0" spc="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此时，如果</a:t>
            </a:r>
            <a:r>
              <a:rPr lang="en-US" altLang="zh-CN" sz="2350" kern="0" spc="6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发生转移</a:t>
            </a:r>
            <a:r>
              <a:rPr lang="en-US" altLang="zh-CN" sz="2350" kern="0" spc="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，则将造成转移指令之后进入流水</a:t>
            </a:r>
            <a:r>
              <a:rPr lang="en-US" altLang="zh-CN" sz="2350" kern="0" spc="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线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那些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指令是不应该被执行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的，从而使程序运行发生错误。</a:t>
            </a:r>
          </a:p>
        </p:txBody>
      </p:sp>
      <p:sp>
        <p:nvSpPr>
          <p:cNvPr id="1322" name="TextBox1322"/>
          <p:cNvSpPr txBox="1"/>
          <p:nvPr/>
        </p:nvSpPr>
        <p:spPr>
          <a:xfrm>
            <a:off x="8854440" y="1177631"/>
            <a:ext cx="1377949" cy="72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1329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第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I条：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if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第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I+1条：</a:t>
            </a:r>
          </a:p>
        </p:txBody>
      </p:sp>
      <p:sp>
        <p:nvSpPr>
          <p:cNvPr id="1323" name="TextBox1323"/>
          <p:cNvSpPr txBox="1"/>
          <p:nvPr/>
        </p:nvSpPr>
        <p:spPr>
          <a:xfrm>
            <a:off x="10387330" y="1177631"/>
            <a:ext cx="1369061" cy="72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56920" marR="0" indent="-756920" eaLnBrk="0">
              <a:lnSpc>
                <a:spcPct val="101329"/>
              </a:lnSpc>
            </a:pPr>
            <a:r>
              <a:rPr lang="en-US" altLang="zh-CN" sz="2350" kern="0" spc="5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p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{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-15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1；</a:t>
            </a:r>
          </a:p>
        </p:txBody>
      </p:sp>
      <p:sp>
        <p:nvSpPr>
          <p:cNvPr id="1324" name="TextBox1324"/>
          <p:cNvSpPr txBox="1"/>
          <p:nvPr/>
        </p:nvSpPr>
        <p:spPr>
          <a:xfrm>
            <a:off x="12102466" y="1909151"/>
            <a:ext cx="152400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}</a:t>
            </a:r>
          </a:p>
        </p:txBody>
      </p:sp>
      <p:sp>
        <p:nvSpPr>
          <p:cNvPr id="1325" name="TextBox1325"/>
          <p:cNvSpPr txBox="1"/>
          <p:nvPr/>
        </p:nvSpPr>
        <p:spPr>
          <a:xfrm>
            <a:off x="8854440" y="2274911"/>
            <a:ext cx="2299970" cy="10894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5410" marR="0" indent="-1375410" eaLnBrk="0">
              <a:lnSpc>
                <a:spcPct val="102127"/>
              </a:lnSpc>
              <a:spcAft>
                <a:spcPts val="0"/>
              </a:spcAft>
            </a:pP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第I+2条：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else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{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2；</a:t>
            </a:r>
          </a:p>
          <a:p>
            <a:pPr marL="922020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}</a:t>
            </a:r>
            <a:r>
              <a:rPr lang="en-US" altLang="zh-CN" sz="2350" kern="0" spc="0" baseline="0" noProof="0" dirty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；</a:t>
            </a:r>
          </a:p>
        </p:txBody>
      </p:sp>
      <p:sp>
        <p:nvSpPr>
          <p:cNvPr id="1326" name="TextBox1326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A8D91C8F-017C-4282-48C1-BB34C3F62F4F}"/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VectorPath 132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28" name="B1CA659D-F545-4D67-4F81-A9BA220375CD"/>
          <p:cNvPicPr>
            <a:picLocks noChangeAspect="1"/>
          </p:cNvPicPr>
          <p:nvPr/>
        </p:nvPicPr>
        <p:blipFill>
          <a:blip r:embed="rId2" cstate="print">
            <a:extLst>
              <a:ext uri="{355978CE-54E9-49F3-B978-A5E17343CD80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329" name="VectorPath 1329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1330" name="TextBox1330"/>
          <p:cNvSpPr txBox="1"/>
          <p:nvPr/>
        </p:nvSpPr>
        <p:spPr>
          <a:xfrm>
            <a:off x="1288923" y="335493"/>
            <a:ext cx="1480820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控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制相关</a:t>
            </a:r>
          </a:p>
        </p:txBody>
      </p:sp>
      <p:sp>
        <p:nvSpPr>
          <p:cNvPr id="1331" name="TextBox1331"/>
          <p:cNvSpPr txBox="1"/>
          <p:nvPr/>
        </p:nvSpPr>
        <p:spPr>
          <a:xfrm>
            <a:off x="1329868" y="761618"/>
            <a:ext cx="1863276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Control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</p:txBody>
      </p:sp>
      <p:sp>
        <p:nvSpPr>
          <p:cNvPr id="1332" name="TextBox1332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  <p:pic>
        <p:nvPicPr>
          <p:cNvPr id="1333" name="FB4D0022-2845-46A4-12E3-96B845C58E5C"/>
          <p:cNvPicPr>
            <a:picLocks noChangeAspect="1"/>
          </p:cNvPicPr>
          <p:nvPr/>
        </p:nvPicPr>
        <p:blipFill>
          <a:blip r:embed="rId3" cstate="print">
            <a:extLst>
              <a:ext uri="{7C8719BD-3427-4894-0430-BAD32FDDD9C0}"/>
            </a:extLst>
          </a:blip>
          <a:srcRect/>
          <a:stretch>
            <a:fillRect/>
          </a:stretch>
        </p:blipFill>
        <p:spPr>
          <a:xfrm>
            <a:off x="0" y="801624"/>
            <a:ext cx="12192000" cy="6057900"/>
          </a:xfrm>
          <a:prstGeom prst="rect">
            <a:avLst/>
          </a:prstGeom>
        </p:spPr>
      </p:pic>
    </p:spTree>
    <p:extLst>
      <p:ext uri="{50C8F5BD-6666-426F-1445-3F4B270C1C5B}"/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VectorPath 133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35" name="FD555EAE-BACE-435B-7591-6BD97963CA8D"/>
          <p:cNvPicPr>
            <a:picLocks noChangeAspect="1"/>
          </p:cNvPicPr>
          <p:nvPr/>
        </p:nvPicPr>
        <p:blipFill>
          <a:blip r:embed="rId2" cstate="print">
            <a:extLst>
              <a:ext uri="{37D1AB92-8FBA-4CAC-53A7-732709C7393A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336" name="VectorPath 1336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pic>
        <p:nvPicPr>
          <p:cNvPr id="1337" name="E1005B9B-C055-42F7-9E11-E3069284FD7D"/>
          <p:cNvPicPr>
            <a:picLocks noChangeAspect="1"/>
          </p:cNvPicPr>
          <p:nvPr/>
        </p:nvPicPr>
        <p:blipFill>
          <a:blip r:embed="rId3" cstate="print">
            <a:extLst>
              <a:ext uri="{9856070B-2F3F-4524-8CC5-026BD8974F4E}"/>
            </a:extLst>
          </a:blip>
          <a:srcRect/>
          <a:stretch>
            <a:fillRect/>
          </a:stretch>
        </p:blipFill>
        <p:spPr>
          <a:xfrm>
            <a:off x="5886450" y="2495550"/>
            <a:ext cx="381000" cy="171450"/>
          </a:xfrm>
          <a:prstGeom prst="rect">
            <a:avLst/>
          </a:prstGeom>
        </p:spPr>
      </p:pic>
      <p:sp>
        <p:nvSpPr>
          <p:cNvPr id="1338" name="TextBox1338"/>
          <p:cNvSpPr txBox="1"/>
          <p:nvPr/>
        </p:nvSpPr>
        <p:spPr>
          <a:xfrm>
            <a:off x="980440" y="335493"/>
            <a:ext cx="9558020" cy="1774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08483" marR="0" indent="0" eaLnBrk="0">
              <a:lnSpc>
                <a:spcPct val="98484"/>
              </a:lnSpc>
              <a:spcAft>
                <a:spcPts val="150"/>
              </a:spcAft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方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法1：暂停/排空流水线</a:t>
            </a:r>
          </a:p>
          <a:p>
            <a:pPr marL="356794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002060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Method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2060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1: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2060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Halt/Flush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2060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Pipeline</a:t>
            </a:r>
          </a:p>
          <a:p>
            <a:pPr marL="0" marR="0" indent="0" eaLnBrk="0">
              <a:lnSpc>
                <a:spcPct val="16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4015"/>
              </a:lnSpc>
            </a:pPr>
            <a:r>
              <a:rPr lang="en-US" altLang="zh-CN" sz="2750" kern="0" spc="-15" baseline="0" noProof="0" dirty="0">
                <a:solidFill>
                  <a:srgbClr val="080808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简</a:t>
            </a:r>
            <a:r>
              <a:rPr lang="en-US" altLang="zh-CN" sz="2750" kern="0" spc="0" baseline="0" noProof="0" dirty="0">
                <a:solidFill>
                  <a:srgbClr val="080808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单处理分支指令：分支成功的情况</a:t>
            </a:r>
            <a:r>
              <a:rPr lang="en-US" altLang="zh-CN" sz="2750" kern="0" spc="0" baseline="0" noProof="0" dirty="0">
                <a:solidFill>
                  <a:srgbClr val="080808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(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lang="en-US" altLang="zh-CN" sz="2750" kern="0" spc="0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段流水线中，改变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PC</a:t>
            </a:r>
            <a:r>
              <a:rPr lang="en-US" altLang="zh-CN" sz="2750" kern="0" spc="0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值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是</a:t>
            </a:r>
            <a:r>
              <a:rPr lang="en-US" altLang="zh-CN" sz="2750" kern="0" spc="0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在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MEM</a:t>
            </a:r>
            <a:r>
              <a:rPr lang="en-US" altLang="zh-CN" sz="2750" kern="0" spc="0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段进行</a:t>
            </a:r>
            <a:r>
              <a:rPr lang="en-US" altLang="zh-CN" sz="2750" kern="0" spc="0" baseline="0" noProof="0" dirty="0">
                <a:solidFill>
                  <a:srgbClr val="080808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)</a:t>
            </a:r>
          </a:p>
        </p:txBody>
      </p:sp>
      <p:graphicFrame>
        <p:nvGraphicFramePr>
          <p:cNvPr id="1339" name="Table1339"/>
          <p:cNvGraphicFramePr>
            <a:graphicFrameLocks noGrp="1"/>
          </p:cNvGraphicFramePr>
          <p:nvPr/>
        </p:nvGraphicFramePr>
        <p:xfrm>
          <a:off x="1077595" y="2358390"/>
          <a:ext cx="9480552" cy="2533650"/>
        </p:xfrm>
        <a:graphic>
          <a:graphicData uri="http://schemas.openxmlformats.org/drawingml/2006/table">
            <a:tbl>
              <a:tblPr firstRow="1" bandRow="1"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1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6458"/>
                        </a:lnSpc>
                        <a:spcBef>
                          <a:spcPts val="363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分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支指令</a:t>
                      </a:r>
                    </a:p>
                  </a:txBody>
                  <a:tcPr marL="14288" marR="6350" marT="52705" marB="1428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458"/>
                        </a:lnSpc>
                        <a:spcBef>
                          <a:spcPts val="363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52705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458"/>
                        </a:lnSpc>
                        <a:spcBef>
                          <a:spcPts val="363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52705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458"/>
                        </a:lnSpc>
                        <a:spcBef>
                          <a:spcPts val="363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52705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6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458"/>
                        </a:lnSpc>
                        <a:spcBef>
                          <a:spcPts val="363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6350" marT="52705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6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6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6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6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6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分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支目标指令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7477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s</a:t>
                      </a:r>
                      <a:r>
                        <a:rPr lang="en-US" altLang="zh-CN" sz="2000" kern="0" spc="0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tall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3353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s</a:t>
                      </a:r>
                      <a:r>
                        <a:rPr lang="en-US" altLang="zh-CN" sz="2000" kern="0" spc="0" baseline="0" noProof="0" dirty="0">
                          <a:solidFill>
                            <a:srgbClr val="D60093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tall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分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支目标指令+1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6376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W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B</a:t>
                      </a:r>
                    </a:p>
                  </a:txBody>
                  <a:tcPr marL="6350" marR="14288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分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支目标指令+2</a:t>
                      </a:r>
                    </a:p>
                  </a:txBody>
                  <a:tcPr marL="14288" marR="6350" marT="7493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240" marR="0" indent="0" eaLnBrk="0">
                        <a:lnSpc>
                          <a:spcPct val="99583"/>
                        </a:lnSpc>
                        <a:spcBef>
                          <a:spcPts val="538"/>
                        </a:spcBef>
                        <a:spcAft>
                          <a:spcPts val="952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M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EM</a:t>
                      </a:r>
                    </a:p>
                  </a:txBody>
                  <a:tcPr marL="6350" marR="14288" marT="749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62865" marR="0" indent="0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分</a:t>
                      </a:r>
                      <a:r>
                        <a:rPr lang="en-US" altLang="zh-CN" sz="2000" kern="0" spc="0" baseline="0" noProof="0" dirty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支目标指令+3</a:t>
                      </a:r>
                    </a:p>
                  </a:txBody>
                  <a:tcPr marL="14288" marR="6350" marT="82868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F</a:t>
                      </a:r>
                    </a:p>
                  </a:txBody>
                  <a:tcPr marL="6350" marR="6350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I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D</a:t>
                      </a:r>
                    </a:p>
                  </a:txBody>
                  <a:tcPr marL="6350" marR="6350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6376" marR="0" indent="0" eaLnBrk="0">
                        <a:lnSpc>
                          <a:spcPct val="100625"/>
                        </a:lnSpc>
                        <a:spcBef>
                          <a:spcPts val="538"/>
                        </a:spcBef>
                        <a:spcAft>
                          <a:spcPts val="777"/>
                        </a:spcAft>
                      </a:pPr>
                      <a:r>
                        <a:rPr lang="en-US" altLang="zh-CN" sz="20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E</a:t>
                      </a:r>
                      <a:r>
                        <a:rPr lang="en-US" altLang="zh-CN" sz="20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X</a:t>
                      </a:r>
                    </a:p>
                  </a:txBody>
                  <a:tcPr marL="6350" marR="14288" marT="8286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0" name="TextBox1340"/>
          <p:cNvSpPr txBox="1"/>
          <p:nvPr/>
        </p:nvSpPr>
        <p:spPr>
          <a:xfrm>
            <a:off x="1169035" y="5127115"/>
            <a:ext cx="5688966" cy="418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由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分支指令引起的延迟称为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分支延迟</a:t>
            </a:r>
          </a:p>
        </p:txBody>
      </p:sp>
      <p:sp>
        <p:nvSpPr>
          <p:cNvPr id="1341" name="TextBox1341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46DA93C9-C29A-464C-799A-CB2C07E12A92}"/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VectorPath 134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43" name="3CFAE1BF-5909-41D9-863C-45F4409BE7B9"/>
          <p:cNvPicPr>
            <a:picLocks noChangeAspect="1"/>
          </p:cNvPicPr>
          <p:nvPr/>
        </p:nvPicPr>
        <p:blipFill>
          <a:blip r:embed="rId2" cstate="print">
            <a:extLst>
              <a:ext uri="{FB5DC52A-01C1-4C07-C43D-78F7FE31D545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344" name="VectorPath 1344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1345" name="TextBox1345"/>
          <p:cNvSpPr txBox="1"/>
          <p:nvPr/>
        </p:nvSpPr>
        <p:spPr>
          <a:xfrm>
            <a:off x="1288923" y="335493"/>
            <a:ext cx="5065395" cy="651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484"/>
              </a:lnSpc>
              <a:spcAft>
                <a:spcPts val="150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方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法2：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译码阶段判断分支条件</a:t>
            </a:r>
          </a:p>
          <a:p>
            <a:pPr marL="71806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Method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2: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Branch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Decision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in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Decode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Stage</a:t>
            </a:r>
          </a:p>
        </p:txBody>
      </p:sp>
      <p:sp>
        <p:nvSpPr>
          <p:cNvPr id="1346" name="TextBox1346"/>
          <p:cNvSpPr txBox="1"/>
          <p:nvPr/>
        </p:nvSpPr>
        <p:spPr>
          <a:xfrm>
            <a:off x="4371975" y="3636986"/>
            <a:ext cx="4977766" cy="25524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1818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改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进：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分支指令判断提前执行，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是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在</a:t>
            </a:r>
            <a:r>
              <a:rPr lang="en-US" altLang="zh-CN" sz="2750" kern="0" spc="0" baseline="0" noProof="0" dirty="0">
                <a:solidFill>
                  <a:srgbClr val="9933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ID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段的末尾执行完成</a:t>
            </a:r>
          </a:p>
          <a:p>
            <a:pPr marL="0" marR="147320" indent="0" eaLnBrk="0">
              <a:lnSpc>
                <a:spcPct val="101363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在的问题：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仍然会造成1个时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钟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周期的浪费，能否进一步减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少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由于控制相关给流水线性能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带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来的负面影响呢？</a:t>
            </a:r>
          </a:p>
        </p:txBody>
      </p:sp>
      <p:sp>
        <p:nvSpPr>
          <p:cNvPr id="1347" name="TextBox1347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  <p:pic>
        <p:nvPicPr>
          <p:cNvPr id="1348" name="3A22008F-28E5-4368-229E-52786DB5A314"/>
          <p:cNvPicPr>
            <a:picLocks noChangeAspect="1"/>
          </p:cNvPicPr>
          <p:nvPr/>
        </p:nvPicPr>
        <p:blipFill>
          <a:blip r:embed="rId3" cstate="print">
            <a:extLst>
              <a:ext uri="{8C8AB1C8-F9B9-4E48-8834-DE25E3361557}"/>
            </a:extLst>
          </a:blip>
          <a:srcRect/>
          <a:stretch>
            <a:fillRect/>
          </a:stretch>
        </p:blipFill>
        <p:spPr>
          <a:xfrm>
            <a:off x="457200" y="1249680"/>
            <a:ext cx="11001376" cy="4876800"/>
          </a:xfrm>
          <a:prstGeom prst="rect">
            <a:avLst/>
          </a:prstGeom>
        </p:spPr>
      </p:pic>
    </p:spTree>
    <p:extLst>
      <p:ext uri="{9599A5DF-D3C3-4F35-F3EF-3B270A7FC2C4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32"/>
          <p:cNvSpPr txBox="1"/>
          <p:nvPr/>
        </p:nvSpPr>
        <p:spPr>
          <a:xfrm>
            <a:off x="1868170" y="2728437"/>
            <a:ext cx="2798445" cy="442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5606"/>
              </a:lnSpc>
            </a:pPr>
            <a:r>
              <a:rPr lang="en-US" altLang="zh-CN" sz="4125" kern="0" spc="5" baseline="4564" noProof="0" dirty="0">
                <a:solidFill>
                  <a:srgbClr val="000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</a:t>
            </a:r>
            <a:r>
              <a:rPr lang="en-US" altLang="zh-CN" sz="4125" kern="0" spc="1025" baseline="456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125" kern="0" spc="0" baseline="4564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5段指令流水线</a:t>
            </a:r>
          </a:p>
        </p:txBody>
      </p:sp>
      <p:sp>
        <p:nvSpPr>
          <p:cNvPr id="33" name="TextBox33"/>
          <p:cNvSpPr txBox="1"/>
          <p:nvPr/>
        </p:nvSpPr>
        <p:spPr>
          <a:xfrm>
            <a:off x="502920" y="357845"/>
            <a:ext cx="10878312" cy="2813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93800" marR="0" lvl="0" indent="-457200" eaLnBrk="0">
              <a:lnSpc>
                <a:spcPct val="100151"/>
              </a:lnSpc>
              <a:spcAft>
                <a:spcPts val="2607"/>
              </a:spcAft>
              <a:buAutoNum type="arabicPeriod" startAt="4"/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令流水线</a:t>
            </a:r>
          </a:p>
          <a:p>
            <a:pPr marL="1822450" marR="0" lvl="1" indent="-457200" eaLnBrk="0">
              <a:lnSpc>
                <a:spcPct val="105454"/>
              </a:lnSpc>
              <a:spcAft>
                <a:spcPts val="2892"/>
              </a:spcAft>
              <a:buClr>
                <a:srgbClr val="000000"/>
              </a:buClr>
              <a:buFont typeface="Wingdings" panose="02000000000000000000" charset="0"/>
              <a:buChar char="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指令的解释过程分解为多个子过程，</a:t>
            </a:r>
          </a:p>
          <a:p>
            <a:pPr marL="1822450" marR="0" lvl="1" indent="-457200" eaLnBrk="0">
              <a:lnSpc>
                <a:spcPct val="105606"/>
              </a:lnSpc>
              <a:buClr>
                <a:srgbClr val="000000"/>
              </a:buClr>
              <a:buFont typeface="Wingdings" panose="02000000000000000000" charset="0"/>
              <a:buChar char="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让这不同子过程分别用独立的部件来实现。</a:t>
            </a:r>
          </a:p>
          <a:p>
            <a:pPr marL="0" marR="0" indent="0" eaLnBrk="0">
              <a:lnSpc>
                <a:spcPct val="24124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9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34" name="FA2746B6-0FD7-474C-1E98-3B000E89877E"/>
          <p:cNvPicPr>
            <a:picLocks noChangeAspect="1"/>
          </p:cNvPicPr>
          <p:nvPr/>
        </p:nvPicPr>
        <p:blipFill>
          <a:blip r:embed="rId2" cstate="print">
            <a:extLst>
              <a:ext uri="{175CCCA3-E8BC-4F6D-BB36-5D19A150D56E}"/>
            </a:extLst>
          </a:blip>
          <a:srcRect/>
          <a:stretch>
            <a:fillRect/>
          </a:stretch>
        </p:blipFill>
        <p:spPr>
          <a:xfrm>
            <a:off x="502920" y="4594860"/>
            <a:ext cx="10878312" cy="2183892"/>
          </a:xfrm>
          <a:prstGeom prst="rect">
            <a:avLst/>
          </a:prstGeom>
        </p:spPr>
      </p:pic>
      <p:pic>
        <p:nvPicPr>
          <p:cNvPr id="35" name="8C26EC19-C43B-44FD-811B-A95EEC569FD6"/>
          <p:cNvPicPr>
            <a:picLocks noChangeAspect="1"/>
          </p:cNvPicPr>
          <p:nvPr/>
        </p:nvPicPr>
        <p:blipFill>
          <a:blip r:embed="rId3" cstate="print">
            <a:extLst>
              <a:ext uri="{A6239325-274B-4CC2-35CD-06DE33917200}"/>
            </a:extLst>
          </a:blip>
          <a:srcRect/>
          <a:stretch>
            <a:fillRect/>
          </a:stretch>
        </p:blipFill>
        <p:spPr>
          <a:xfrm>
            <a:off x="1760220" y="3540252"/>
            <a:ext cx="8374381" cy="1053084"/>
          </a:xfrm>
          <a:prstGeom prst="rect">
            <a:avLst/>
          </a:prstGeom>
        </p:spPr>
      </p:pic>
    </p:spTree>
    <p:extLst>
      <p:ext uri="{116FF40A-43F8-4F80-ADC0-739AEFC02402}"/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VectorPath 134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50" name="5F811500-A50F-47BD-ECE6-9278A4A5780B"/>
          <p:cNvPicPr>
            <a:picLocks noChangeAspect="1"/>
          </p:cNvPicPr>
          <p:nvPr/>
        </p:nvPicPr>
        <p:blipFill>
          <a:blip r:embed="rId2" cstate="print">
            <a:extLst>
              <a:ext uri="{B021E7C7-928C-4448-405C-48A286BE5EBC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grpSp>
        <p:nvGrpSpPr>
          <p:cNvPr id="1351" name="Combination 1351"/>
          <p:cNvGrpSpPr/>
          <p:nvPr/>
        </p:nvGrpSpPr>
        <p:grpSpPr>
          <a:xfrm>
            <a:off x="457010" y="355613"/>
            <a:ext cx="10936186" cy="4329976"/>
            <a:chOff x="457010" y="355613"/>
            <a:chExt cx="10936186" cy="4329976"/>
          </a:xfrm>
        </p:grpSpPr>
        <p:sp>
          <p:nvSpPr>
            <p:cNvPr id="1352" name="VectorPath 1352"/>
            <p:cNvSpPr/>
            <p:nvPr/>
          </p:nvSpPr>
          <p:spPr>
            <a:xfrm>
              <a:off x="457010" y="355613"/>
              <a:ext cx="510476" cy="555244"/>
            </a:xfrm>
            <a:custGeom>
              <a:avLst/>
              <a:gdLst/>
              <a:ahLst/>
              <a:cxnLst/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  <p:sp>
          <p:nvSpPr>
            <p:cNvPr id="1353" name="VectorPath 1353"/>
            <p:cNvSpPr/>
            <p:nvPr/>
          </p:nvSpPr>
          <p:spPr>
            <a:xfrm>
              <a:off x="790893" y="1691564"/>
              <a:ext cx="10602304" cy="2994025"/>
            </a:xfrm>
            <a:custGeom>
              <a:avLst/>
              <a:gdLst/>
              <a:ahLst/>
              <a:cxnLst/>
              <a:rect l="l" t="t" r="r" b="b"/>
              <a:pathLst>
                <a:path w="10602304" h="2994025">
                  <a:moveTo>
                    <a:pt x="10599012" y="241"/>
                  </a:moveTo>
                  <a:lnTo>
                    <a:pt x="10600348" y="914"/>
                  </a:lnTo>
                  <a:lnTo>
                    <a:pt x="10601402" y="1968"/>
                  </a:lnTo>
                  <a:lnTo>
                    <a:pt x="10602076" y="3289"/>
                  </a:lnTo>
                  <a:lnTo>
                    <a:pt x="10602304" y="4763"/>
                  </a:lnTo>
                  <a:lnTo>
                    <a:pt x="10602304" y="2989263"/>
                  </a:lnTo>
                  <a:lnTo>
                    <a:pt x="10602076" y="2990736"/>
                  </a:lnTo>
                  <a:lnTo>
                    <a:pt x="10601402" y="2992069"/>
                  </a:lnTo>
                  <a:lnTo>
                    <a:pt x="10600348" y="2993123"/>
                  </a:lnTo>
                  <a:lnTo>
                    <a:pt x="10599012" y="2993796"/>
                  </a:lnTo>
                  <a:lnTo>
                    <a:pt x="10597540" y="2994025"/>
                  </a:lnTo>
                  <a:lnTo>
                    <a:pt x="4763" y="2994025"/>
                  </a:lnTo>
                  <a:lnTo>
                    <a:pt x="3289" y="2993796"/>
                  </a:lnTo>
                  <a:lnTo>
                    <a:pt x="1956" y="2993123"/>
                  </a:lnTo>
                  <a:lnTo>
                    <a:pt x="902" y="2992069"/>
                  </a:lnTo>
                  <a:lnTo>
                    <a:pt x="229" y="2990736"/>
                  </a:lnTo>
                  <a:lnTo>
                    <a:pt x="0" y="2989263"/>
                  </a:lnTo>
                  <a:lnTo>
                    <a:pt x="0" y="4763"/>
                  </a:lnTo>
                  <a:lnTo>
                    <a:pt x="229" y="3289"/>
                  </a:lnTo>
                  <a:lnTo>
                    <a:pt x="902" y="1968"/>
                  </a:lnTo>
                  <a:lnTo>
                    <a:pt x="1956" y="914"/>
                  </a:lnTo>
                  <a:lnTo>
                    <a:pt x="3289" y="241"/>
                  </a:lnTo>
                  <a:lnTo>
                    <a:pt x="4763" y="0"/>
                  </a:lnTo>
                  <a:lnTo>
                    <a:pt x="10597540" y="0"/>
                  </a:lnTo>
                  <a:moveTo>
                    <a:pt x="9525" y="9525"/>
                  </a:moveTo>
                  <a:lnTo>
                    <a:pt x="9525" y="2984500"/>
                  </a:lnTo>
                  <a:lnTo>
                    <a:pt x="10592778" y="2984500"/>
                  </a:lnTo>
                  <a:lnTo>
                    <a:pt x="10592778" y="9525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</p:grpSp>
      <p:sp>
        <p:nvSpPr>
          <p:cNvPr id="1354" name="TextBox1354"/>
          <p:cNvSpPr txBox="1"/>
          <p:nvPr/>
        </p:nvSpPr>
        <p:spPr>
          <a:xfrm>
            <a:off x="867410" y="335493"/>
            <a:ext cx="11232600" cy="6475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21513" marR="0" indent="0" eaLnBrk="0">
              <a:lnSpc>
                <a:spcPct val="100454"/>
              </a:lnSpc>
              <a:spcAft>
                <a:spcPts val="14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方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法3：分支预测</a:t>
            </a:r>
          </a:p>
          <a:p>
            <a:pPr marL="467538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Method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4: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Branch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Prediction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3067146" indent="0" eaLnBrk="0">
              <a:lnSpc>
                <a:spcPct val="147348"/>
              </a:lnSpc>
            </a:pPr>
            <a:r>
              <a:rPr lang="en-US" altLang="zh-CN" sz="2750" kern="0" spc="4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在流水线</a:t>
            </a:r>
            <a:r>
              <a:rPr lang="en-US" altLang="zh-CN" sz="2750" kern="0" spc="4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取指阶段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提前</a:t>
            </a:r>
            <a:r>
              <a:rPr lang="en-US" altLang="zh-CN" sz="2750" kern="0" spc="4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猜测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分支指令的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分支方向。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Wingdings" pitchFamily="2" charset="0"/>
                <a:ea typeface="Wingdings" pitchFamily="2" charset="0"/>
                <a:cs typeface="Wingdings" pitchFamily="2" charset="0"/>
              </a:rPr>
            </a:b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如果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猜测正确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，则流水线不会停顿，继续执行；</a:t>
            </a:r>
          </a:p>
          <a:p>
            <a:pPr marL="0" marR="0" indent="0" eaLnBrk="0">
              <a:lnSpc>
                <a:spcPct val="2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784309" indent="-342900" eaLnBrk="0">
              <a:lnSpc>
                <a:spcPct val="12916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否则，清空流水线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（已取出的错误指令），从正确分支目标地址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处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执行。这种猜测分支方向的技术称为分支预测。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2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31240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67876131-BB4D-45D9-1908-CCF54B69CE74}"/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VectorPath 135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56" name="0E949654-4517-4D61-BBA9-68D9C48F1A65"/>
          <p:cNvPicPr>
            <a:picLocks noChangeAspect="1"/>
          </p:cNvPicPr>
          <p:nvPr/>
        </p:nvPicPr>
        <p:blipFill>
          <a:blip r:embed="rId2" cstate="print">
            <a:extLst>
              <a:ext uri="{55830242-9FDA-4064-7B45-BB302E835B84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grpSp>
        <p:nvGrpSpPr>
          <p:cNvPr id="1357" name="Combination 1357"/>
          <p:cNvGrpSpPr/>
          <p:nvPr/>
        </p:nvGrpSpPr>
        <p:grpSpPr>
          <a:xfrm>
            <a:off x="457010" y="355613"/>
            <a:ext cx="11185564" cy="5436883"/>
            <a:chOff x="457010" y="355613"/>
            <a:chExt cx="11185564" cy="5436883"/>
          </a:xfrm>
        </p:grpSpPr>
        <p:sp>
          <p:nvSpPr>
            <p:cNvPr id="1358" name="VectorPath 1358"/>
            <p:cNvSpPr/>
            <p:nvPr/>
          </p:nvSpPr>
          <p:spPr>
            <a:xfrm>
              <a:off x="457010" y="355613"/>
              <a:ext cx="510476" cy="555244"/>
            </a:xfrm>
            <a:custGeom>
              <a:avLst/>
              <a:gdLst/>
              <a:ahLst/>
              <a:cxnLst/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  <p:sp>
          <p:nvSpPr>
            <p:cNvPr id="1359" name="VectorPath 1359"/>
            <p:cNvSpPr/>
            <p:nvPr/>
          </p:nvSpPr>
          <p:spPr>
            <a:xfrm>
              <a:off x="553377" y="1477810"/>
              <a:ext cx="11089196" cy="4314686"/>
            </a:xfrm>
            <a:custGeom>
              <a:avLst/>
              <a:gdLst/>
              <a:ahLst/>
              <a:cxnLst/>
              <a:rect l="l" t="t" r="r" b="b"/>
              <a:pathLst>
                <a:path w="11089196" h="4314686">
                  <a:moveTo>
                    <a:pt x="11085908" y="241"/>
                  </a:moveTo>
                  <a:lnTo>
                    <a:pt x="11087242" y="914"/>
                  </a:lnTo>
                  <a:lnTo>
                    <a:pt x="11088294" y="1968"/>
                  </a:lnTo>
                  <a:lnTo>
                    <a:pt x="11088966" y="3289"/>
                  </a:lnTo>
                  <a:lnTo>
                    <a:pt x="11089196" y="4763"/>
                  </a:lnTo>
                  <a:lnTo>
                    <a:pt x="11089196" y="4309923"/>
                  </a:lnTo>
                  <a:lnTo>
                    <a:pt x="11088966" y="4311396"/>
                  </a:lnTo>
                  <a:lnTo>
                    <a:pt x="11088294" y="4312717"/>
                  </a:lnTo>
                  <a:lnTo>
                    <a:pt x="11087242" y="4313771"/>
                  </a:lnTo>
                  <a:lnTo>
                    <a:pt x="11085908" y="4314443"/>
                  </a:lnTo>
                  <a:lnTo>
                    <a:pt x="11084432" y="4314686"/>
                  </a:lnTo>
                  <a:lnTo>
                    <a:pt x="4763" y="4314686"/>
                  </a:lnTo>
                  <a:lnTo>
                    <a:pt x="3289" y="4314443"/>
                  </a:lnTo>
                  <a:lnTo>
                    <a:pt x="1969" y="4313771"/>
                  </a:lnTo>
                  <a:lnTo>
                    <a:pt x="914" y="4312717"/>
                  </a:lnTo>
                  <a:lnTo>
                    <a:pt x="229" y="4311396"/>
                  </a:lnTo>
                  <a:lnTo>
                    <a:pt x="0" y="4309923"/>
                  </a:lnTo>
                  <a:lnTo>
                    <a:pt x="0" y="4763"/>
                  </a:lnTo>
                  <a:lnTo>
                    <a:pt x="229" y="3289"/>
                  </a:lnTo>
                  <a:lnTo>
                    <a:pt x="914" y="1968"/>
                  </a:lnTo>
                  <a:lnTo>
                    <a:pt x="1969" y="914"/>
                  </a:lnTo>
                  <a:lnTo>
                    <a:pt x="3289" y="241"/>
                  </a:lnTo>
                  <a:lnTo>
                    <a:pt x="4763" y="0"/>
                  </a:lnTo>
                  <a:lnTo>
                    <a:pt x="11084432" y="0"/>
                  </a:lnTo>
                  <a:moveTo>
                    <a:pt x="9525" y="9525"/>
                  </a:moveTo>
                  <a:lnTo>
                    <a:pt x="9525" y="4305160"/>
                  </a:lnTo>
                  <a:lnTo>
                    <a:pt x="11079670" y="4305160"/>
                  </a:lnTo>
                  <a:lnTo>
                    <a:pt x="11079670" y="9525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</p:grpSp>
      <p:sp>
        <p:nvSpPr>
          <p:cNvPr id="1360" name="TextBox1360"/>
          <p:cNvSpPr txBox="1"/>
          <p:nvPr/>
        </p:nvSpPr>
        <p:spPr>
          <a:xfrm>
            <a:off x="629895" y="335493"/>
            <a:ext cx="11470114" cy="6475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59028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分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支预测的种类</a:t>
            </a:r>
          </a:p>
          <a:p>
            <a:pPr marL="717118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Class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of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Branch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Prediction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静态分支预测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：总预测分支未发生（或总预测分支发生）。</a:t>
            </a:r>
          </a:p>
          <a:p>
            <a:pPr marL="0" marR="0" indent="0" eaLnBrk="0">
              <a:lnSpc>
                <a:spcPct val="21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400" marR="0" lvl="0" indent="-457200" eaLnBrk="0">
              <a:lnSpc>
                <a:spcPct val="107092"/>
              </a:lnSpc>
              <a:spcAft>
                <a:spcPts val="2540"/>
              </a:spcAft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均命中率为50%</a:t>
            </a:r>
          </a:p>
          <a:p>
            <a:pPr marL="914400" marR="0" lvl="0" indent="-457200" eaLnBrk="0">
              <a:lnSpc>
                <a:spcPct val="105673"/>
              </a:lnSpc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需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要编译器的支持（软件）</a:t>
            </a:r>
          </a:p>
          <a:p>
            <a:pPr marL="0" marR="0" indent="0" eaLnBrk="0">
              <a:lnSpc>
                <a:spcPct val="22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动态分支预测：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基于之前分支的</a:t>
            </a:r>
            <a:r>
              <a:rPr lang="en-US" altLang="zh-CN" sz="2750" kern="0" spc="0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历史信息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来决定本次分支的方向。</a:t>
            </a:r>
          </a:p>
          <a:p>
            <a:pPr marL="0" marR="0" indent="0" eaLnBrk="0">
              <a:lnSpc>
                <a:spcPct val="21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00100" marR="0" lvl="0" indent="-342900" eaLnBrk="0">
              <a:lnSpc>
                <a:spcPct val="107092"/>
              </a:lnSpc>
              <a:spcAft>
                <a:spcPts val="2540"/>
              </a:spcAft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现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代处理器普遍采用，命中率可达90%以上</a:t>
            </a:r>
          </a:p>
          <a:p>
            <a:pPr marL="800100" marR="0" lvl="0" indent="-342900" eaLnBrk="0">
              <a:lnSpc>
                <a:spcPct val="105673"/>
              </a:lnSpc>
              <a:buClr>
                <a:srgbClr val="FF0066"/>
              </a:buClr>
              <a:buFont typeface="Wingdings" panose="02000000000000000000" charset="0"/>
              <a:buChar char="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支预测器（硬件）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9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549916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B6B0DABD-52FF-4337-94FC-A1F55695B4EA}"/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VectorPath 136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62" name="A461AC90-EBD6-474C-D359-B53DF46C5AE0"/>
          <p:cNvPicPr>
            <a:picLocks noChangeAspect="1"/>
          </p:cNvPicPr>
          <p:nvPr/>
        </p:nvPicPr>
        <p:blipFill>
          <a:blip r:embed="rId2" cstate="print">
            <a:extLst>
              <a:ext uri="{7942411F-A233-47D4-00D0-CE081B36C71B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grpSp>
        <p:nvGrpSpPr>
          <p:cNvPr id="1363" name="Combination 1363"/>
          <p:cNvGrpSpPr/>
          <p:nvPr/>
        </p:nvGrpSpPr>
        <p:grpSpPr>
          <a:xfrm>
            <a:off x="93663" y="355613"/>
            <a:ext cx="11421746" cy="5872785"/>
            <a:chOff x="93663" y="355613"/>
            <a:chExt cx="11421746" cy="5872785"/>
          </a:xfrm>
        </p:grpSpPr>
        <p:sp>
          <p:nvSpPr>
            <p:cNvPr id="1364" name="VectorPath 1364"/>
            <p:cNvSpPr/>
            <p:nvPr/>
          </p:nvSpPr>
          <p:spPr>
            <a:xfrm>
              <a:off x="457010" y="355613"/>
              <a:ext cx="510476" cy="555244"/>
            </a:xfrm>
            <a:custGeom>
              <a:avLst/>
              <a:gdLst/>
              <a:ahLst/>
              <a:cxnLst/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  <p:sp>
          <p:nvSpPr>
            <p:cNvPr id="1365" name="VectorPath 1365"/>
            <p:cNvSpPr/>
            <p:nvPr/>
          </p:nvSpPr>
          <p:spPr>
            <a:xfrm>
              <a:off x="93663" y="987743"/>
              <a:ext cx="11421746" cy="5240655"/>
            </a:xfrm>
            <a:custGeom>
              <a:avLst/>
              <a:gdLst/>
              <a:ahLst/>
              <a:cxnLst/>
              <a:rect l="l" t="t" r="r" b="b"/>
              <a:pathLst>
                <a:path w="11421746" h="5240655">
                  <a:moveTo>
                    <a:pt x="11418456" y="229"/>
                  </a:moveTo>
                  <a:lnTo>
                    <a:pt x="11419776" y="915"/>
                  </a:lnTo>
                  <a:lnTo>
                    <a:pt x="11420830" y="1968"/>
                  </a:lnTo>
                  <a:lnTo>
                    <a:pt x="11421518" y="3289"/>
                  </a:lnTo>
                  <a:lnTo>
                    <a:pt x="11421746" y="4763"/>
                  </a:lnTo>
                  <a:lnTo>
                    <a:pt x="11421746" y="5235893"/>
                  </a:lnTo>
                  <a:lnTo>
                    <a:pt x="11421518" y="5237366"/>
                  </a:lnTo>
                  <a:lnTo>
                    <a:pt x="11420830" y="5238687"/>
                  </a:lnTo>
                  <a:lnTo>
                    <a:pt x="11419776" y="5239740"/>
                  </a:lnTo>
                  <a:lnTo>
                    <a:pt x="11418456" y="5240427"/>
                  </a:lnTo>
                  <a:lnTo>
                    <a:pt x="11416982" y="5240655"/>
                  </a:lnTo>
                  <a:lnTo>
                    <a:pt x="4762" y="5240655"/>
                  </a:lnTo>
                  <a:lnTo>
                    <a:pt x="3289" y="5240427"/>
                  </a:lnTo>
                  <a:lnTo>
                    <a:pt x="1968" y="5239740"/>
                  </a:lnTo>
                  <a:lnTo>
                    <a:pt x="914" y="5238687"/>
                  </a:lnTo>
                  <a:lnTo>
                    <a:pt x="229" y="5237366"/>
                  </a:lnTo>
                  <a:lnTo>
                    <a:pt x="0" y="5235893"/>
                  </a:lnTo>
                  <a:lnTo>
                    <a:pt x="0" y="4763"/>
                  </a:lnTo>
                  <a:lnTo>
                    <a:pt x="229" y="3289"/>
                  </a:lnTo>
                  <a:lnTo>
                    <a:pt x="914" y="1968"/>
                  </a:lnTo>
                  <a:lnTo>
                    <a:pt x="1968" y="915"/>
                  </a:lnTo>
                  <a:lnTo>
                    <a:pt x="3289" y="229"/>
                  </a:lnTo>
                  <a:lnTo>
                    <a:pt x="4762" y="0"/>
                  </a:lnTo>
                  <a:lnTo>
                    <a:pt x="11416982" y="0"/>
                  </a:lnTo>
                  <a:moveTo>
                    <a:pt x="9525" y="9525"/>
                  </a:moveTo>
                  <a:lnTo>
                    <a:pt x="9525" y="5231130"/>
                  </a:lnTo>
                  <a:lnTo>
                    <a:pt x="11412222" y="5231130"/>
                  </a:lnTo>
                  <a:lnTo>
                    <a:pt x="11412222" y="9525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</p:grpSp>
      <p:sp>
        <p:nvSpPr>
          <p:cNvPr id="1366" name="TextBox1366"/>
          <p:cNvSpPr txBox="1"/>
          <p:nvPr/>
        </p:nvSpPr>
        <p:spPr>
          <a:xfrm>
            <a:off x="170180" y="335493"/>
            <a:ext cx="11929830" cy="6475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18743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方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法4：延迟转移</a:t>
            </a:r>
          </a:p>
          <a:p>
            <a:pPr marL="1192708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Method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3: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Delay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Branch</a:t>
            </a:r>
          </a:p>
          <a:p>
            <a:pPr marL="0" marR="0" indent="0" eaLnBrk="0">
              <a:lnSpc>
                <a:spcPct val="16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4475564" indent="0" eaLnBrk="0">
              <a:lnSpc>
                <a:spcPct val="147348"/>
              </a:lnSpc>
            </a:pPr>
            <a:r>
              <a:rPr lang="en-US" altLang="zh-CN" sz="2750" kern="0" spc="4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这是一种通过</a:t>
            </a:r>
            <a:r>
              <a:rPr lang="en-US" altLang="zh-CN" sz="2750" kern="0" spc="4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编译器辅助</a:t>
            </a:r>
            <a:r>
              <a:rPr lang="en-US" altLang="zh-CN" sz="2750" kern="0" spc="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的流水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线优化技术。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Wingdings" pitchFamily="2" charset="0"/>
                <a:ea typeface="Wingdings" pitchFamily="2" charset="0"/>
                <a:cs typeface="Wingdings" pitchFamily="2" charset="0"/>
              </a:rPr>
            </a:b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在转移指令之后插入一条或几条有效的指令</a:t>
            </a:r>
          </a:p>
          <a:p>
            <a:pPr marL="0" marR="0" indent="0" eaLnBrk="0">
              <a:lnSpc>
                <a:spcPct val="2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661753" indent="-342900" eaLnBrk="0">
              <a:lnSpc>
                <a:spcPct val="129166"/>
              </a:lnSpc>
            </a:pPr>
            <a:r>
              <a:rPr lang="en-US" altLang="zh-CN" sz="2750" kern="0" spc="3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4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延迟转移规定转移指令（第i条）的后续一条指令（第i+1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条）所在的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位置称为“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分支延迟槽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”，简称“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延迟槽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（delay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slot）”。</a:t>
            </a:r>
          </a:p>
          <a:p>
            <a:pPr marL="0" marR="0" indent="0" eaLnBrk="0">
              <a:lnSpc>
                <a:spcPct val="2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661754" indent="-342900" eaLnBrk="0">
              <a:lnSpc>
                <a:spcPct val="129166"/>
              </a:lnSpc>
            </a:pPr>
            <a:r>
              <a:rPr lang="en-US" altLang="zh-CN" sz="2750" kern="0" spc="2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编译器在进行指令调度的时候，选择某条指令位于延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迟槽中，使得无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论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转移成功与否流水线都会执行这条指令。</a:t>
            </a:r>
          </a:p>
          <a:p>
            <a:pPr marL="0" marR="0" indent="0" eaLnBrk="0">
              <a:lnSpc>
                <a:spcPct val="22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5606"/>
              </a:lnSpc>
            </a:pPr>
            <a:r>
              <a:rPr lang="en-US" altLang="zh-CN" sz="2750" kern="0" spc="-15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这条位于延迟槽中的指令被称为“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延迟指令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”。</a:t>
            </a:r>
          </a:p>
          <a:p>
            <a:pPr marL="0" marR="0" indent="0" eaLnBrk="0">
              <a:lnSpc>
                <a:spcPct val="36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100963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83B41BB3-B7A2-4ED8-967D-98E5A1CB3D93}"/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VectorPath 136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368" name="5B6AFEFB-1E6C-4083-2E61-FAB4BA1D6221"/>
          <p:cNvPicPr>
            <a:picLocks noChangeAspect="1"/>
          </p:cNvPicPr>
          <p:nvPr/>
        </p:nvPicPr>
        <p:blipFill>
          <a:blip r:embed="rId2" cstate="print">
            <a:extLst>
              <a:ext uri="{F38ED95B-5C61-46A9-D09C-2E145767D68E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369" name="VectorPath 1369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pic>
        <p:nvPicPr>
          <p:cNvPr id="1370" name="1EC51A80-8270-494C-B17C-BE599C8BE28C"/>
          <p:cNvPicPr>
            <a:picLocks noChangeAspect="1"/>
          </p:cNvPicPr>
          <p:nvPr/>
        </p:nvPicPr>
        <p:blipFill>
          <a:blip r:embed="rId3" cstate="print">
            <a:extLst>
              <a:ext uri="{108D2729-E8E5-40D3-E9DE-4B97A36DD0AF}"/>
            </a:extLst>
          </a:blip>
          <a:srcRect/>
          <a:stretch>
            <a:fillRect/>
          </a:stretch>
        </p:blipFill>
        <p:spPr>
          <a:xfrm>
            <a:off x="355092" y="711708"/>
            <a:ext cx="11487150" cy="5448300"/>
          </a:xfrm>
          <a:prstGeom prst="rect">
            <a:avLst/>
          </a:prstGeom>
        </p:spPr>
      </p:pic>
      <p:grpSp>
        <p:nvGrpSpPr>
          <p:cNvPr id="1371" name="Combination 1371"/>
          <p:cNvGrpSpPr/>
          <p:nvPr/>
        </p:nvGrpSpPr>
        <p:grpSpPr>
          <a:xfrm>
            <a:off x="2301240" y="5350764"/>
            <a:ext cx="8583168" cy="475488"/>
            <a:chOff x="2301240" y="5350764"/>
            <a:chExt cx="8583168" cy="475488"/>
          </a:xfrm>
        </p:grpSpPr>
        <p:sp>
          <p:nvSpPr>
            <p:cNvPr id="1372" name="VectorPath 1372"/>
            <p:cNvSpPr/>
            <p:nvPr/>
          </p:nvSpPr>
          <p:spPr>
            <a:xfrm>
              <a:off x="2301240" y="5425440"/>
              <a:ext cx="2360676" cy="400812"/>
            </a:xfrm>
            <a:custGeom>
              <a:avLst/>
              <a:gdLst/>
              <a:ahLst/>
              <a:cxnLst/>
              <a:rect l="l" t="t" r="r" b="b"/>
              <a:pathLst>
                <a:path w="2360676" h="400812">
                  <a:moveTo>
                    <a:pt x="0" y="0"/>
                  </a:moveTo>
                  <a:lnTo>
                    <a:pt x="2360676" y="0"/>
                  </a:lnTo>
                  <a:lnTo>
                    <a:pt x="2360676" y="400812"/>
                  </a:lnTo>
                  <a:lnTo>
                    <a:pt x="0" y="400812"/>
                  </a:lnTo>
                  <a:lnTo>
                    <a:pt x="0" y="0"/>
                  </a:lnTo>
                </a:path>
              </a:pathLst>
            </a:custGeom>
            <a:solidFill>
              <a:srgbClr val="FFFF00">
                <a:alpha val="100000"/>
              </a:srgbClr>
            </a:solidFill>
          </p:spPr>
        </p:sp>
        <p:sp>
          <p:nvSpPr>
            <p:cNvPr id="1373" name="VectorPath 1373"/>
            <p:cNvSpPr/>
            <p:nvPr/>
          </p:nvSpPr>
          <p:spPr>
            <a:xfrm>
              <a:off x="8522208" y="5350764"/>
              <a:ext cx="2362200" cy="399288"/>
            </a:xfrm>
            <a:custGeom>
              <a:avLst/>
              <a:gdLst/>
              <a:ahLst/>
              <a:cxnLst/>
              <a:rect l="l" t="t" r="r" b="b"/>
              <a:pathLst>
                <a:path w="2362200" h="399288">
                  <a:moveTo>
                    <a:pt x="0" y="0"/>
                  </a:moveTo>
                  <a:lnTo>
                    <a:pt x="2362200" y="0"/>
                  </a:lnTo>
                  <a:lnTo>
                    <a:pt x="2362200" y="399288"/>
                  </a:lnTo>
                  <a:lnTo>
                    <a:pt x="0" y="399288"/>
                  </a:lnTo>
                  <a:lnTo>
                    <a:pt x="0" y="0"/>
                  </a:lnTo>
                </a:path>
              </a:pathLst>
            </a:custGeom>
            <a:solidFill>
              <a:srgbClr val="FFFF00">
                <a:alpha val="100000"/>
              </a:srgbClr>
            </a:solidFill>
          </p:spPr>
        </p:sp>
      </p:grpSp>
      <p:sp>
        <p:nvSpPr>
          <p:cNvPr id="1374" name="TextBox1374"/>
          <p:cNvSpPr txBox="1"/>
          <p:nvPr/>
        </p:nvSpPr>
        <p:spPr>
          <a:xfrm>
            <a:off x="1288923" y="116418"/>
            <a:ext cx="2813685" cy="6393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方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法4：延迟转移</a:t>
            </a:r>
          </a:p>
          <a:p>
            <a:pPr marL="73965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Method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3: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Delay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Branch</a:t>
            </a:r>
          </a:p>
        </p:txBody>
      </p:sp>
      <p:sp>
        <p:nvSpPr>
          <p:cNvPr id="1375" name="TextBox1375"/>
          <p:cNvSpPr txBox="1"/>
          <p:nvPr/>
        </p:nvSpPr>
        <p:spPr>
          <a:xfrm>
            <a:off x="2719057" y="5490118"/>
            <a:ext cx="1524635" cy="304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没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有发生转移</a:t>
            </a:r>
          </a:p>
        </p:txBody>
      </p:sp>
      <p:sp>
        <p:nvSpPr>
          <p:cNvPr id="1376" name="TextBox1376"/>
          <p:cNvSpPr txBox="1"/>
          <p:nvPr/>
        </p:nvSpPr>
        <p:spPr>
          <a:xfrm>
            <a:off x="9195296" y="5414553"/>
            <a:ext cx="1016635" cy="304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发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生转移</a:t>
            </a:r>
          </a:p>
        </p:txBody>
      </p:sp>
      <p:sp>
        <p:nvSpPr>
          <p:cNvPr id="1377" name="TextBox1377"/>
          <p:cNvSpPr txBox="1"/>
          <p:nvPr/>
        </p:nvSpPr>
        <p:spPr>
          <a:xfrm>
            <a:off x="1684147" y="6224340"/>
            <a:ext cx="9144000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本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质上，延迟转移技术就是在逻辑上“延长”了转移指令的执行时间</a:t>
            </a:r>
          </a:p>
        </p:txBody>
      </p:sp>
      <p:sp>
        <p:nvSpPr>
          <p:cNvPr id="1378" name="TextBox1378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00188EA1-5C03-4452-8C78-D839E53E7EB8}"/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VectorPath 137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1380" name="TextBox1380"/>
          <p:cNvSpPr txBox="1"/>
          <p:nvPr/>
        </p:nvSpPr>
        <p:spPr>
          <a:xfrm>
            <a:off x="0" y="337334"/>
            <a:ext cx="12192000" cy="5800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260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控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制冲突总结</a:t>
            </a:r>
          </a:p>
          <a:p>
            <a:pPr marL="0" marR="0" indent="0" eaLnBrk="0">
              <a:lnSpc>
                <a:spcPct val="19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22160" marR="0" lvl="0" indent="-342900" eaLnBrk="0">
              <a:lnSpc>
                <a:spcPct val="107269"/>
              </a:lnSpc>
              <a:spcAft>
                <a:spcPts val="845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令跳转</a:t>
            </a:r>
          </a:p>
          <a:p>
            <a:pPr marL="1392060" marR="0" lvl="1" indent="-355600" eaLnBrk="0">
              <a:lnSpc>
                <a:spcPct val="104583"/>
              </a:lnSpc>
              <a:spcAft>
                <a:spcPts val="147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F段重新取新的指令</a:t>
            </a:r>
          </a:p>
          <a:p>
            <a:pPr marL="922160" marR="0" lvl="0" indent="-342900" eaLnBrk="0">
              <a:lnSpc>
                <a:spcPct val="107269"/>
              </a:lnSpc>
              <a:spcAft>
                <a:spcPts val="845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清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除误取指令</a:t>
            </a:r>
          </a:p>
          <a:p>
            <a:pPr marL="1392060" marR="0" lvl="1" indent="-355600" eaLnBrk="0">
              <a:lnSpc>
                <a:spcPct val="104583"/>
              </a:lnSpc>
              <a:spcAft>
                <a:spcPts val="147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F/ID、ID/EX段给出同步清零信号</a:t>
            </a:r>
          </a:p>
          <a:p>
            <a:pPr marL="922160" marR="0" lvl="0" indent="-342900" eaLnBrk="0">
              <a:lnSpc>
                <a:spcPct val="107269"/>
              </a:lnSpc>
              <a:spcAft>
                <a:spcPts val="845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支指令执行阶段？</a:t>
            </a:r>
          </a:p>
          <a:p>
            <a:pPr marL="1392060" marR="0" lvl="1" indent="-355600" eaLnBrk="0">
              <a:lnSpc>
                <a:spcPct val="107500"/>
              </a:lnSpc>
              <a:spcAft>
                <a:spcPts val="84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越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早执行，性能损失越小</a:t>
            </a:r>
          </a:p>
          <a:p>
            <a:pPr marL="1392060" marR="0" lvl="1" indent="-35560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IPS中通常为ID段执行，为了简化中断，重定向机制，可在EX段执行</a:t>
            </a:r>
          </a:p>
          <a:p>
            <a:pPr marL="0" marR="0" indent="0" eaLnBrk="0">
              <a:lnSpc>
                <a:spcPct val="12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22160" marR="0" lvl="0" indent="-342900" eaLnBrk="0">
              <a:lnSpc>
                <a:spcPct val="107269"/>
              </a:lnSpc>
              <a:spcAft>
                <a:spcPts val="845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3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支延迟槽技术</a:t>
            </a:r>
          </a:p>
          <a:p>
            <a:pPr marL="1392060" marR="0" lvl="1" indent="-355600" eaLnBrk="0">
              <a:lnSpc>
                <a:spcPct val="107500"/>
              </a:lnSpc>
              <a:spcAft>
                <a:spcPts val="843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配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合ID段执行分支指令，彻底消除分支带来的流水性能损失</a:t>
            </a:r>
          </a:p>
          <a:p>
            <a:pPr marL="0" marR="0" lvl="1" indent="1036460" eaLnBrk="0">
              <a:lnSpc>
                <a:spcPct val="161612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000" b="1" kern="0" spc="16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如何将有用的指令载入延迟槽比较</a:t>
            </a:r>
            <a:r>
              <a:rPr lang="en-US" altLang="zh-CN" sz="2000" b="1" kern="0" spc="1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关</a:t>
            </a:r>
            <a:r>
              <a:rPr lang="en-US" altLang="zh-CN" sz="2000" b="1" kern="0" spc="1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键</a:t>
            </a:r>
            <a:r>
              <a:rPr lang="en-US" altLang="zh-CN" sz="2000" b="1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00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81" name="VectorPath 1381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1382" name="DE04341C-0E60-479F-E8F2-0634C0A87638"/>
          <p:cNvPicPr>
            <a:picLocks noChangeAspect="1"/>
          </p:cNvPicPr>
          <p:nvPr/>
        </p:nvPicPr>
        <p:blipFill>
          <a:blip r:embed="rId2" cstate="print">
            <a:extLst>
              <a:ext uri="{B1452628-B813-4897-3A79-E44698C4A711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1383" name="TextBox1383"/>
          <p:cNvSpPr txBox="1"/>
          <p:nvPr/>
        </p:nvSpPr>
        <p:spPr>
          <a:xfrm>
            <a:off x="1036460" y="5815403"/>
            <a:ext cx="5673725" cy="3220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5625"/>
              </a:lnSpc>
            </a:pPr>
            <a:r>
              <a:rPr lang="en-US" altLang="zh-CN" sz="3000" kern="0" spc="-175" baseline="4577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3000" kern="0" spc="690" baseline="4577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00" b="1" kern="0" spc="-25" baseline="457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X8</a:t>
            </a:r>
            <a:r>
              <a:rPr lang="en-US" altLang="zh-CN" sz="3000" b="1" kern="0" spc="0" baseline="457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6中没有分支延迟槽，采用动态分支预测技术</a:t>
            </a:r>
          </a:p>
        </p:txBody>
      </p:sp>
    </p:spTree>
    <p:extLst>
      <p:ext uri="{C274F241-4BD5-419D-038E-01A44CBC5CAC}"/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VectorPath 1384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1385" name="TextBox1385"/>
          <p:cNvSpPr txBox="1"/>
          <p:nvPr/>
        </p:nvSpPr>
        <p:spPr>
          <a:xfrm>
            <a:off x="91440" y="337334"/>
            <a:ext cx="8848724" cy="38697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87820" marR="0" indent="0" eaLnBrk="0">
              <a:lnSpc>
                <a:spcPct val="100000"/>
              </a:lnSpc>
              <a:spcAft>
                <a:spcPts val="600"/>
              </a:spcAft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令流水线的冲突、相关、冒险（hazard）</a:t>
            </a:r>
          </a:p>
          <a:p>
            <a:pPr marL="342900" marR="0" lvl="0" indent="-342900" eaLnBrk="0">
              <a:lnSpc>
                <a:spcPct val="104326"/>
              </a:lnSpc>
              <a:spcAft>
                <a:spcPts val="1258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6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</a:t>
            </a:r>
            <a:r>
              <a:rPr lang="en-US" altLang="zh-CN" sz="26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构冲突</a:t>
            </a:r>
          </a:p>
          <a:p>
            <a:pPr marL="812800" marR="0" lvl="1" indent="-355600" eaLnBrk="0">
              <a:lnSpc>
                <a:spcPct val="104326"/>
              </a:lnSpc>
              <a:spcAft>
                <a:spcPts val="1258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争</a:t>
            </a:r>
            <a:r>
              <a:rPr lang="en-US" altLang="zh-CN" sz="26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用主存：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IF段取指令、ID段取操作数</a:t>
            </a:r>
          </a:p>
          <a:p>
            <a:pPr marL="812800" marR="0" lvl="1" indent="-355600" eaLnBrk="0">
              <a:lnSpc>
                <a:spcPct val="104326"/>
              </a:lnSpc>
              <a:spcAft>
                <a:spcPts val="1758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争用AL</a:t>
            </a:r>
            <a:r>
              <a:rPr lang="en-US" altLang="zh-CN" sz="26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U：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多周期方案中计算PC、分支地址，运算指令</a:t>
            </a:r>
          </a:p>
          <a:p>
            <a:pPr marL="342900" marR="0" lvl="0" indent="-342900" eaLnBrk="0">
              <a:lnSpc>
                <a:spcPct val="104326"/>
              </a:lnSpc>
              <a:spcAft>
                <a:spcPts val="1258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6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控</a:t>
            </a:r>
            <a:r>
              <a:rPr lang="en-US" altLang="zh-CN" sz="26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制冲突</a:t>
            </a:r>
          </a:p>
          <a:p>
            <a:pPr marL="812800" marR="0" lvl="1" indent="-355600" eaLnBrk="0">
              <a:lnSpc>
                <a:spcPct val="104326"/>
              </a:lnSpc>
              <a:spcAft>
                <a:spcPts val="1258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0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提</a:t>
            </a:r>
            <a:r>
              <a:rPr lang="en-US" altLang="zh-CN" sz="260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前取出的指令作废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，流水线清空（比如转移指令等）</a:t>
            </a:r>
          </a:p>
          <a:p>
            <a:pPr marL="812800" marR="0" lvl="1" indent="-355600" eaLnBrk="0">
              <a:lnSpc>
                <a:spcPct val="105608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00" kern="0" spc="-15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</a:t>
            </a:r>
            <a:r>
              <a:rPr lang="en-US" altLang="zh-CN" sz="260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发生中断</a:t>
            </a:r>
          </a:p>
        </p:txBody>
      </p:sp>
      <p:sp>
        <p:nvSpPr>
          <p:cNvPr id="1386" name="TextBox1386"/>
          <p:cNvSpPr txBox="1"/>
          <p:nvPr/>
        </p:nvSpPr>
        <p:spPr>
          <a:xfrm>
            <a:off x="91440" y="4430327"/>
            <a:ext cx="6757034" cy="1575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marR="0" lvl="0" indent="-342900" eaLnBrk="0">
              <a:lnSpc>
                <a:spcPct val="104326"/>
              </a:lnSpc>
              <a:spcAft>
                <a:spcPts val="1258"/>
              </a:spcAft>
              <a:buClr>
                <a:srgbClr val="FFC000"/>
              </a:buClr>
              <a:buFont typeface="Wingdings" panose="02000000000000000000" charset="0"/>
              <a:buChar char=""/>
            </a:pPr>
            <a:r>
              <a:rPr lang="en-US" altLang="zh-CN" sz="26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6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据冲突</a:t>
            </a:r>
          </a:p>
          <a:p>
            <a:pPr marL="812800" marR="0" lvl="1" indent="-355600" eaLnBrk="0">
              <a:lnSpc>
                <a:spcPct val="104326"/>
              </a:lnSpc>
              <a:spcAft>
                <a:spcPts val="1258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00" kern="0" spc="-15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令操作数依赖于前一条指令的执行结果</a:t>
            </a:r>
          </a:p>
          <a:p>
            <a:pPr marL="812800" marR="0" lvl="1" indent="-355600" eaLnBrk="0">
              <a:lnSpc>
                <a:spcPct val="105608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600" kern="0" spc="-15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引</a:t>
            </a:r>
            <a:r>
              <a:rPr lang="en-US" altLang="zh-CN" sz="2600" kern="0" spc="0" baseline="0" noProof="0" dirty="0">
                <a:solidFill>
                  <a:srgbClr val="767171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起流水线停顿直到数据写回</a:t>
            </a:r>
          </a:p>
        </p:txBody>
      </p:sp>
      <p:sp>
        <p:nvSpPr>
          <p:cNvPr id="1387" name="TextBox1387"/>
          <p:cNvSpPr txBox="1"/>
          <p:nvPr/>
        </p:nvSpPr>
        <p:spPr>
          <a:xfrm>
            <a:off x="7525422" y="5038511"/>
            <a:ext cx="3386800" cy="974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2996"/>
              </a:lnSpc>
            </a:pP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lang="en-US" altLang="zh-CN" sz="2600" b="1" kern="0" spc="-15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600" b="1" kern="0" spc="-15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$s2,</a:t>
            </a:r>
            <a:r>
              <a:rPr lang="en-US" altLang="zh-CN" sz="2600" b="1" kern="0" spc="-15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lang="en-US" altLang="zh-CN" sz="2600" b="1" kern="0" spc="0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lang="en-US" altLang="zh-CN" sz="2600" b="1" kern="0" spc="-15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$s4,</a:t>
            </a:r>
            <a:r>
              <a:rPr lang="en-US" altLang="zh-CN" sz="2600" b="1" kern="0" spc="-15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600" b="1" kern="0" spc="-15" baseline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b="1" kern="0" spc="0" baseline="0" noProof="0" dirty="0">
                <a:solidFill>
                  <a:srgbClr val="76717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</a:p>
        </p:txBody>
      </p:sp>
      <p:sp>
        <p:nvSpPr>
          <p:cNvPr id="1388" name="VectorPath 1388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1389" name="231E030B-7737-4751-47B0-ADCAD414D1A1"/>
          <p:cNvPicPr>
            <a:picLocks noChangeAspect="1"/>
          </p:cNvPicPr>
          <p:nvPr/>
        </p:nvPicPr>
        <p:blipFill>
          <a:blip r:embed="rId2" cstate="print">
            <a:extLst>
              <a:ext uri="{E7B651A9-C3F1-40AB-002D-9C5116BE11FF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</p:spTree>
    <p:extLst>
      <p:ext uri="{8C2E325F-0A8C-4D5E-93AA-C62FCE18D1B7}"/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TextBox1390"/>
          <p:cNvSpPr txBox="1"/>
          <p:nvPr/>
        </p:nvSpPr>
        <p:spPr>
          <a:xfrm>
            <a:off x="5028781" y="2032686"/>
            <a:ext cx="2133600" cy="2337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0055" marR="0" indent="0" eaLnBrk="0">
              <a:lnSpc>
                <a:spcPct val="100364"/>
              </a:lnSpc>
              <a:spcAft>
                <a:spcPts val="3836"/>
              </a:spcAft>
            </a:pPr>
            <a:r>
              <a:rPr lang="en-US" altLang="zh-CN" sz="8000" b="1" kern="0" spc="-15" baseline="0" noProof="0" dirty="0">
                <a:solidFill>
                  <a:srgbClr val="4874CB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03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415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41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据相关</a:t>
            </a:r>
          </a:p>
        </p:txBody>
      </p:sp>
    </p:spTree>
    <p:extLst>
      <p:ext uri="{65E900D3-E45B-4ED8-8CB1-3510F5F377B9}"/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VectorPath 1391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1392" name="TextBox1392"/>
          <p:cNvSpPr txBox="1"/>
          <p:nvPr/>
        </p:nvSpPr>
        <p:spPr>
          <a:xfrm>
            <a:off x="0" y="346859"/>
            <a:ext cx="12192000" cy="6173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260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据相关（数据冲突）</a:t>
            </a:r>
          </a:p>
          <a:p>
            <a:pPr marL="0" marR="0" indent="0" eaLnBrk="0">
              <a:lnSpc>
                <a:spcPct val="28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297305" marR="786765" indent="175260" eaLnBrk="0">
              <a:lnSpc>
                <a:spcPct val="101212"/>
              </a:lnSpc>
            </a:pPr>
            <a:r>
              <a:rPr lang="en-US" altLang="zh-CN" sz="2750" kern="0" spc="5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当相关的指令靠得</a:t>
            </a:r>
            <a:r>
              <a:rPr lang="en-US" altLang="zh-CN" sz="2750" kern="0" spc="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足够近时，它们在流水线中的重叠执行或者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重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新排序会改变指令读/写操作数的顺序，使之不同于它们串行执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行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时的顺序，则发生了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数据冲突。</a:t>
            </a:r>
          </a:p>
          <a:p>
            <a:pPr marL="0" marR="0" indent="0" eaLnBrk="0">
              <a:lnSpc>
                <a:spcPct val="29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935730" marR="0" indent="0" eaLnBrk="0">
              <a:lnSpc>
                <a:spcPct val="98939"/>
              </a:lnSpc>
              <a:spcAft>
                <a:spcPts val="1564"/>
              </a:spcAft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举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例：</a:t>
            </a:r>
          </a:p>
          <a:p>
            <a:pPr marL="5104130" marR="0" indent="0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DADD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，R2，R3</a:t>
            </a:r>
          </a:p>
          <a:p>
            <a:pPr marL="0" marR="0" indent="0" eaLnBrk="0">
              <a:lnSpc>
                <a:spcPct val="14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04130" marR="0" indent="0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DSUB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R4，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，R5</a:t>
            </a:r>
          </a:p>
          <a:p>
            <a:pPr marL="0" marR="0" indent="0" eaLnBrk="0">
              <a:lnSpc>
                <a:spcPct val="14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04130" marR="0" indent="0" eaLnBrk="0">
              <a:lnSpc>
                <a:spcPct val="100000"/>
              </a:lnSpc>
            </a:pPr>
            <a:r>
              <a:rPr lang="en-US" altLang="zh-CN" sz="2750" kern="0" spc="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X</a:t>
            </a:r>
            <a:r>
              <a:rPr lang="en-US" altLang="zh-CN" sz="2750" kern="0" spc="3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2750" kern="0" spc="289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6，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，R7</a:t>
            </a:r>
          </a:p>
          <a:p>
            <a:pPr marL="0" marR="0" indent="0" eaLnBrk="0">
              <a:lnSpc>
                <a:spcPct val="14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04130" marR="0" indent="0" eaLnBrk="0">
              <a:lnSpc>
                <a:spcPct val="100000"/>
              </a:lnSpc>
            </a:pPr>
            <a:r>
              <a:rPr lang="en-US" altLang="zh-CN" sz="2750" kern="0" spc="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</a:t>
            </a:r>
            <a:r>
              <a:rPr lang="en-US" altLang="zh-CN" sz="2750" kern="0" spc="3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</a:t>
            </a:r>
            <a:r>
              <a:rPr lang="en-US" altLang="zh-CN" sz="2750" kern="0" spc="289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8，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，R9</a:t>
            </a:r>
          </a:p>
          <a:p>
            <a:pPr marL="0" marR="0" indent="0" eaLnBrk="0">
              <a:lnSpc>
                <a:spcPct val="14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393" name="VectorPath 1393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1394" name="D9DE294C-53A4-4253-FE81-921F722C1FA7"/>
          <p:cNvPicPr>
            <a:picLocks noChangeAspect="1"/>
          </p:cNvPicPr>
          <p:nvPr/>
        </p:nvPicPr>
        <p:blipFill>
          <a:blip r:embed="rId2" cstate="print">
            <a:extLst>
              <a:ext uri="{41A636F2-954D-4632-F881-0D0AB8372BE7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1395" name="TextBox1395"/>
          <p:cNvSpPr txBox="1"/>
          <p:nvPr/>
        </p:nvSpPr>
        <p:spPr>
          <a:xfrm>
            <a:off x="5104130" y="6101763"/>
            <a:ext cx="3228657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45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</a:t>
            </a:r>
            <a:r>
              <a:rPr lang="en-US" altLang="zh-CN" sz="4125" kern="0" spc="35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4125" kern="0" spc="6450" baseline="4211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4125" kern="0" spc="65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R10，</a:t>
            </a:r>
            <a:r>
              <a:rPr lang="en-US" altLang="zh-CN" sz="4125" kern="0" spc="65" baseline="4211" noProof="0" dirty="0">
                <a:solidFill>
                  <a:srgbClr val="D60093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4125" kern="0" spc="60" baseline="4211" noProof="0" dirty="0">
                <a:solidFill>
                  <a:srgbClr val="D60093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4125" kern="0" spc="5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，R11</a:t>
            </a:r>
          </a:p>
        </p:txBody>
      </p:sp>
    </p:spTree>
    <p:extLst>
      <p:ext uri="{8BA16874-7221-416B-8E28-E99D0E37B9B2}"/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VectorPath 1396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1397" name="TextBox1397"/>
          <p:cNvSpPr txBox="1"/>
          <p:nvPr/>
        </p:nvSpPr>
        <p:spPr>
          <a:xfrm>
            <a:off x="326568" y="375435"/>
            <a:ext cx="3632162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2397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水线的相关与冲突</a:t>
            </a:r>
          </a:p>
        </p:txBody>
      </p:sp>
      <p:sp>
        <p:nvSpPr>
          <p:cNvPr id="1398" name="TextBox1398"/>
          <p:cNvSpPr txBox="1"/>
          <p:nvPr/>
        </p:nvSpPr>
        <p:spPr>
          <a:xfrm>
            <a:off x="2974607" y="1303872"/>
            <a:ext cx="1760715" cy="172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3950"/>
              </a:lnSpc>
            </a:pPr>
            <a:r>
              <a:rPr lang="en-US" altLang="zh-CN" sz="2025" kern="0" spc="-6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6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6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4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4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钟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4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周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4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期</a:t>
            </a:r>
            <a:r>
              <a:rPr lang="en-US" altLang="zh-CN" sz="2025" kern="0" spc="-325" baseline="-6252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25" kern="0" spc="-40" baseline="-6252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</a:t>
            </a:r>
          </a:p>
        </p:txBody>
      </p:sp>
      <p:sp>
        <p:nvSpPr>
          <p:cNvPr id="1399" name="VectorPath 1399"/>
          <p:cNvSpPr/>
          <p:nvPr/>
        </p:nvSpPr>
        <p:spPr>
          <a:xfrm>
            <a:off x="4787962" y="1370692"/>
            <a:ext cx="6367915" cy="79629"/>
          </a:xfrm>
          <a:custGeom>
            <a:avLst/>
            <a:gdLst/>
            <a:ahLst/>
            <a:cxnLst/>
            <a:rect l="l" t="t" r="r" b="b"/>
            <a:pathLst>
              <a:path w="6367915" h="79629">
                <a:moveTo>
                  <a:pt x="6367249" y="39808"/>
                </a:moveTo>
                <a:lnTo>
                  <a:pt x="6215979" y="78962"/>
                </a:lnTo>
                <a:lnTo>
                  <a:pt x="6255292" y="49028"/>
                </a:lnTo>
                <a:lnTo>
                  <a:pt x="7914" y="49028"/>
                </a:lnTo>
                <a:lnTo>
                  <a:pt x="4892" y="46717"/>
                </a:lnTo>
                <a:lnTo>
                  <a:pt x="1869" y="44418"/>
                </a:lnTo>
                <a:lnTo>
                  <a:pt x="1869" y="35211"/>
                </a:lnTo>
                <a:lnTo>
                  <a:pt x="4892" y="32899"/>
                </a:lnTo>
                <a:lnTo>
                  <a:pt x="7914" y="30601"/>
                </a:lnTo>
                <a:lnTo>
                  <a:pt x="6255305" y="30601"/>
                </a:lnTo>
                <a:lnTo>
                  <a:pt x="6215979" y="667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400" name="TextBox1400"/>
          <p:cNvSpPr txBox="1"/>
          <p:nvPr/>
        </p:nvSpPr>
        <p:spPr>
          <a:xfrm>
            <a:off x="3131922" y="1584399"/>
            <a:ext cx="1517199" cy="20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kern="0" spc="102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401" name="TextBox1401"/>
          <p:cNvSpPr txBox="1"/>
          <p:nvPr/>
        </p:nvSpPr>
        <p:spPr>
          <a:xfrm>
            <a:off x="5990895" y="1584399"/>
            <a:ext cx="1462754" cy="20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350" kern="0" spc="981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02" name="TextBox1402"/>
          <p:cNvSpPr txBox="1"/>
          <p:nvPr/>
        </p:nvSpPr>
        <p:spPr>
          <a:xfrm>
            <a:off x="8798446" y="1584399"/>
            <a:ext cx="1462741" cy="20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350" kern="0" spc="981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03" name="TextBox1403"/>
          <p:cNvSpPr txBox="1"/>
          <p:nvPr/>
        </p:nvSpPr>
        <p:spPr>
          <a:xfrm>
            <a:off x="5323239" y="2116324"/>
            <a:ext cx="545702" cy="25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5873"/>
              </a:lnSpc>
              <a:tabLst>
                <a:tab pos="543797" algn="l"/>
              </a:tabLst>
            </a:pPr>
            <a:r>
              <a:rPr lang="en-US" altLang="zh-CN" sz="1575" u="sng" kern="0" spc="0" baseline="-1823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23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04" name="TextBox1404"/>
          <p:cNvSpPr txBox="1"/>
          <p:nvPr/>
        </p:nvSpPr>
        <p:spPr>
          <a:xfrm>
            <a:off x="3080487" y="2132532"/>
            <a:ext cx="2788317" cy="219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581"/>
              </a:lnSpc>
              <a:tabLst>
                <a:tab pos="2786412" algn="l"/>
              </a:tabLst>
            </a:pPr>
            <a:r>
              <a:rPr lang="en-US" altLang="zh-CN" sz="2025" kern="0" spc="110" baseline="-493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</a:t>
            </a:r>
            <a:r>
              <a:rPr lang="en-US" altLang="zh-CN" sz="2025" kern="0" spc="13025" baseline="-493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350" kern="0" spc="341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u="sng" kern="0" spc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350" u="sng" kern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</p:txBody>
      </p:sp>
      <p:grpSp>
        <p:nvGrpSpPr>
          <p:cNvPr id="1405" name="Combination 1405"/>
          <p:cNvGrpSpPr/>
          <p:nvPr/>
        </p:nvGrpSpPr>
        <p:grpSpPr>
          <a:xfrm>
            <a:off x="5849600" y="1876874"/>
            <a:ext cx="445133" cy="794563"/>
            <a:chOff x="5849600" y="1876874"/>
            <a:chExt cx="445133" cy="794563"/>
          </a:xfrm>
        </p:grpSpPr>
        <p:sp>
          <p:nvSpPr>
            <p:cNvPr id="1406" name="VectorPath 1406"/>
            <p:cNvSpPr/>
            <p:nvPr/>
          </p:nvSpPr>
          <p:spPr>
            <a:xfrm>
              <a:off x="6276359" y="2045062"/>
              <a:ext cx="15989" cy="455866"/>
            </a:xfrm>
            <a:custGeom>
              <a:avLst/>
              <a:gdLst/>
              <a:ahLst/>
              <a:cxnLst/>
              <a:rect l="l" t="t" r="r" b="b"/>
              <a:pathLst>
                <a:path w="15989" h="455866">
                  <a:moveTo>
                    <a:pt x="7994" y="7995"/>
                  </a:moveTo>
                  <a:lnTo>
                    <a:pt x="7994" y="447872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07" name="VectorPath 1407"/>
            <p:cNvSpPr/>
            <p:nvPr/>
          </p:nvSpPr>
          <p:spPr>
            <a:xfrm>
              <a:off x="5850450" y="1876874"/>
              <a:ext cx="444263" cy="186542"/>
            </a:xfrm>
            <a:custGeom>
              <a:avLst/>
              <a:gdLst/>
              <a:ahLst/>
              <a:cxnLst/>
              <a:rect l="l" t="t" r="r" b="b"/>
              <a:pathLst>
                <a:path w="444263" h="186542">
                  <a:moveTo>
                    <a:pt x="10359" y="10359"/>
                  </a:moveTo>
                  <a:lnTo>
                    <a:pt x="433904" y="17618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08" name="VectorPath 1408"/>
            <p:cNvSpPr/>
            <p:nvPr/>
          </p:nvSpPr>
          <p:spPr>
            <a:xfrm>
              <a:off x="5850429" y="2482553"/>
              <a:ext cx="444305" cy="188884"/>
            </a:xfrm>
            <a:custGeom>
              <a:avLst/>
              <a:gdLst/>
              <a:ahLst/>
              <a:cxnLst/>
              <a:rect l="l" t="t" r="r" b="b"/>
              <a:pathLst>
                <a:path w="444305" h="188884">
                  <a:moveTo>
                    <a:pt x="433925" y="10381"/>
                  </a:moveTo>
                  <a:lnTo>
                    <a:pt x="10380" y="17850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09" name="VectorPath 1409"/>
            <p:cNvSpPr/>
            <p:nvPr/>
          </p:nvSpPr>
          <p:spPr>
            <a:xfrm>
              <a:off x="5852814" y="1879238"/>
              <a:ext cx="15989" cy="237084"/>
            </a:xfrm>
            <a:custGeom>
              <a:avLst/>
              <a:gdLst/>
              <a:ahLst/>
              <a:cxnLst/>
              <a:rect l="l" t="t" r="r" b="b"/>
              <a:pathLst>
                <a:path w="15989" h="237084">
                  <a:moveTo>
                    <a:pt x="7994" y="7995"/>
                  </a:moveTo>
                  <a:lnTo>
                    <a:pt x="7994" y="229089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10" name="VectorPath 1410"/>
            <p:cNvSpPr/>
            <p:nvPr/>
          </p:nvSpPr>
          <p:spPr>
            <a:xfrm>
              <a:off x="5852814" y="2431980"/>
              <a:ext cx="15989" cy="237071"/>
            </a:xfrm>
            <a:custGeom>
              <a:avLst/>
              <a:gdLst/>
              <a:ahLst/>
              <a:cxnLst/>
              <a:rect l="l" t="t" r="r" b="b"/>
              <a:pathLst>
                <a:path w="15989" h="237071">
                  <a:moveTo>
                    <a:pt x="7994" y="7995"/>
                  </a:moveTo>
                  <a:lnTo>
                    <a:pt x="7994" y="229076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11" name="VectorPath 1411"/>
            <p:cNvSpPr/>
            <p:nvPr/>
          </p:nvSpPr>
          <p:spPr>
            <a:xfrm>
              <a:off x="5849600" y="2097119"/>
              <a:ext cx="149480" cy="188241"/>
            </a:xfrm>
            <a:custGeom>
              <a:avLst/>
              <a:gdLst/>
              <a:ahLst/>
              <a:cxnLst/>
              <a:rect l="l" t="t" r="r" b="b"/>
              <a:pathLst>
                <a:path w="149480" h="188241">
                  <a:moveTo>
                    <a:pt x="11208" y="11209"/>
                  </a:moveTo>
                  <a:lnTo>
                    <a:pt x="138272" y="17703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12" name="VectorPath 1412"/>
            <p:cNvSpPr/>
            <p:nvPr/>
          </p:nvSpPr>
          <p:spPr>
            <a:xfrm>
              <a:off x="5849600" y="2262943"/>
              <a:ext cx="149480" cy="188241"/>
            </a:xfrm>
            <a:custGeom>
              <a:avLst/>
              <a:gdLst/>
              <a:ahLst/>
              <a:cxnLst/>
              <a:rect l="l" t="t" r="r" b="b"/>
              <a:pathLst>
                <a:path w="149480" h="188241">
                  <a:moveTo>
                    <a:pt x="138272" y="11209"/>
                  </a:moveTo>
                  <a:lnTo>
                    <a:pt x="11208" y="17703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13" name="VectorPath 1413"/>
          <p:cNvSpPr/>
          <p:nvPr/>
        </p:nvSpPr>
        <p:spPr>
          <a:xfrm>
            <a:off x="2887948" y="2056581"/>
            <a:ext cx="651319" cy="372961"/>
          </a:xfrm>
          <a:custGeom>
            <a:avLst/>
            <a:gdLst/>
            <a:ahLst/>
            <a:cxnLst/>
            <a:rect l="l" t="t" r="r" b="b"/>
            <a:pathLst>
              <a:path w="651319" h="372961">
                <a:moveTo>
                  <a:pt x="7995" y="7995"/>
                </a:moveTo>
                <a:lnTo>
                  <a:pt x="643325" y="7995"/>
                </a:lnTo>
                <a:lnTo>
                  <a:pt x="643325" y="364966"/>
                </a:lnTo>
                <a:lnTo>
                  <a:pt x="7995" y="364966"/>
                </a:lnTo>
                <a:lnTo>
                  <a:pt x="7995" y="7995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414" name="VectorPath 1414"/>
          <p:cNvSpPr/>
          <p:nvPr/>
        </p:nvSpPr>
        <p:spPr>
          <a:xfrm>
            <a:off x="3523279" y="2236210"/>
            <a:ext cx="282220" cy="15989"/>
          </a:xfrm>
          <a:custGeom>
            <a:avLst/>
            <a:gdLst/>
            <a:ahLst/>
            <a:cxnLst/>
            <a:rect l="l" t="t" r="r" b="b"/>
            <a:pathLst>
              <a:path w="282220" h="15989">
                <a:moveTo>
                  <a:pt x="7994" y="7994"/>
                </a:moveTo>
                <a:lnTo>
                  <a:pt x="27422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415" name="TextBox1415"/>
          <p:cNvSpPr txBox="1"/>
          <p:nvPr/>
        </p:nvSpPr>
        <p:spPr>
          <a:xfrm>
            <a:off x="7185914" y="2064575"/>
            <a:ext cx="635330" cy="356972"/>
          </a:xfrm>
          <a:prstGeom prst="rect">
            <a:avLst/>
          </a:prstGeom>
          <a:noFill/>
          <a:ln w="15989">
            <a:solidFill>
              <a:srgbClr val="000000"/>
            </a:solidFill>
          </a:ln>
        </p:spPr>
        <p:txBody>
          <a:bodyPr wrap="square" lIns="57150" tIns="37465" rIns="57150" bIns="30480" rtlCol="0">
            <a:spAutoFit/>
          </a:bodyPr>
          <a:lstStyle/>
          <a:p>
            <a:pPr marL="124354" marR="0" indent="0" eaLnBrk="0">
              <a:lnSpc>
                <a:spcPct val="100925"/>
              </a:lnSpc>
              <a:spcBef>
                <a:spcPts val="296"/>
              </a:spcBef>
              <a:spcAft>
                <a:spcPts val="417"/>
              </a:spcAft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416" name="VectorPath 1416"/>
          <p:cNvSpPr/>
          <p:nvPr/>
        </p:nvSpPr>
        <p:spPr>
          <a:xfrm>
            <a:off x="6276359" y="2236210"/>
            <a:ext cx="388112" cy="15989"/>
          </a:xfrm>
          <a:custGeom>
            <a:avLst/>
            <a:gdLst/>
            <a:ahLst/>
            <a:cxnLst/>
            <a:rect l="l" t="t" r="r" b="b"/>
            <a:pathLst>
              <a:path w="388112" h="15989">
                <a:moveTo>
                  <a:pt x="7994" y="7994"/>
                </a:moveTo>
                <a:lnTo>
                  <a:pt x="380118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417" name="TextBox1417"/>
          <p:cNvSpPr txBox="1"/>
          <p:nvPr/>
        </p:nvSpPr>
        <p:spPr>
          <a:xfrm rot="5400000">
            <a:off x="5901629" y="2150883"/>
            <a:ext cx="355229" cy="20562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</a:t>
            </a:r>
          </a:p>
        </p:txBody>
      </p:sp>
      <p:grpSp>
        <p:nvGrpSpPr>
          <p:cNvPr id="1418" name="Combination 1418"/>
          <p:cNvGrpSpPr/>
          <p:nvPr/>
        </p:nvGrpSpPr>
        <p:grpSpPr>
          <a:xfrm>
            <a:off x="4052717" y="2055798"/>
            <a:ext cx="1180756" cy="374527"/>
            <a:chOff x="4052717" y="2055798"/>
            <a:chExt cx="1180756" cy="374527"/>
          </a:xfrm>
        </p:grpSpPr>
        <p:sp>
          <p:nvSpPr>
            <p:cNvPr id="1419" name="VectorPath 1419"/>
            <p:cNvSpPr/>
            <p:nvPr/>
          </p:nvSpPr>
          <p:spPr>
            <a:xfrm>
              <a:off x="4954277" y="2162511"/>
              <a:ext cx="279196" cy="15989"/>
            </a:xfrm>
            <a:custGeom>
              <a:avLst/>
              <a:gdLst/>
              <a:ahLst/>
              <a:cxnLst/>
              <a:rect l="l" t="t" r="r" b="b"/>
              <a:pathLst>
                <a:path w="279196" h="15989">
                  <a:moveTo>
                    <a:pt x="7994" y="7995"/>
                  </a:moveTo>
                  <a:lnTo>
                    <a:pt x="271202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0" name="VectorPath 1420"/>
            <p:cNvSpPr/>
            <p:nvPr/>
          </p:nvSpPr>
          <p:spPr>
            <a:xfrm>
              <a:off x="4954277" y="2330634"/>
              <a:ext cx="279196" cy="15989"/>
            </a:xfrm>
            <a:custGeom>
              <a:avLst/>
              <a:gdLst/>
              <a:ahLst/>
              <a:cxnLst/>
              <a:rect l="l" t="t" r="r" b="b"/>
              <a:pathLst>
                <a:path w="279196" h="15989">
                  <a:moveTo>
                    <a:pt x="7994" y="7994"/>
                  </a:moveTo>
                  <a:lnTo>
                    <a:pt x="27120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1" name="VectorPath 1421"/>
            <p:cNvSpPr/>
            <p:nvPr/>
          </p:nvSpPr>
          <p:spPr>
            <a:xfrm>
              <a:off x="4636612" y="2056581"/>
              <a:ext cx="333654" cy="15990"/>
            </a:xfrm>
            <a:custGeom>
              <a:avLst/>
              <a:gdLst/>
              <a:ahLst/>
              <a:cxnLst/>
              <a:rect l="l" t="t" r="r" b="b"/>
              <a:pathLst>
                <a:path w="333654" h="15990">
                  <a:moveTo>
                    <a:pt x="7994" y="7995"/>
                  </a:moveTo>
                  <a:lnTo>
                    <a:pt x="325660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2" name="VectorPath 1422"/>
            <p:cNvSpPr/>
            <p:nvPr/>
          </p:nvSpPr>
          <p:spPr>
            <a:xfrm>
              <a:off x="4954277" y="2056581"/>
              <a:ext cx="15989" cy="372961"/>
            </a:xfrm>
            <a:custGeom>
              <a:avLst/>
              <a:gdLst/>
              <a:ahLst/>
              <a:cxnLst/>
              <a:rect l="l" t="t" r="r" b="b"/>
              <a:pathLst>
                <a:path w="15989" h="372961">
                  <a:moveTo>
                    <a:pt x="7994" y="7995"/>
                  </a:moveTo>
                  <a:lnTo>
                    <a:pt x="7994" y="364967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3" name="VectorPath 1423"/>
            <p:cNvSpPr/>
            <p:nvPr/>
          </p:nvSpPr>
          <p:spPr>
            <a:xfrm>
              <a:off x="4636612" y="2413553"/>
              <a:ext cx="333654" cy="15989"/>
            </a:xfrm>
            <a:custGeom>
              <a:avLst/>
              <a:gdLst/>
              <a:ahLst/>
              <a:cxnLst/>
              <a:rect l="l" t="t" r="r" b="b"/>
              <a:pathLst>
                <a:path w="333654" h="15989">
                  <a:moveTo>
                    <a:pt x="7994" y="7995"/>
                  </a:moveTo>
                  <a:lnTo>
                    <a:pt x="325660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4" name="VectorPath 1424"/>
            <p:cNvSpPr/>
            <p:nvPr/>
          </p:nvSpPr>
          <p:spPr>
            <a:xfrm>
              <a:off x="4521720" y="2055798"/>
              <a:ext cx="79378" cy="17556"/>
            </a:xfrm>
            <a:custGeom>
              <a:avLst/>
              <a:gdLst/>
              <a:ahLst/>
              <a:cxnLst/>
              <a:rect l="l" t="t" r="r" b="b"/>
              <a:pathLst>
                <a:path w="79378" h="17556">
                  <a:moveTo>
                    <a:pt x="74487" y="4167"/>
                  </a:moveTo>
                  <a:lnTo>
                    <a:pt x="77510" y="6466"/>
                  </a:lnTo>
                  <a:lnTo>
                    <a:pt x="77510" y="11076"/>
                  </a:lnTo>
                  <a:lnTo>
                    <a:pt x="74487" y="13375"/>
                  </a:lnTo>
                  <a:lnTo>
                    <a:pt x="71451" y="15686"/>
                  </a:lnTo>
                  <a:lnTo>
                    <a:pt x="7926" y="15686"/>
                  </a:lnTo>
                  <a:lnTo>
                    <a:pt x="4903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903" y="4167"/>
                  </a:lnTo>
                  <a:lnTo>
                    <a:pt x="7926" y="1868"/>
                  </a:lnTo>
                  <a:lnTo>
                    <a:pt x="7145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5" name="VectorPath 1425"/>
            <p:cNvSpPr/>
            <p:nvPr/>
          </p:nvSpPr>
          <p:spPr>
            <a:xfrm>
              <a:off x="4521720" y="2412770"/>
              <a:ext cx="79378" cy="17556"/>
            </a:xfrm>
            <a:custGeom>
              <a:avLst/>
              <a:gdLst/>
              <a:ahLst/>
              <a:cxnLst/>
              <a:rect l="l" t="t" r="r" b="b"/>
              <a:pathLst>
                <a:path w="79378" h="17556">
                  <a:moveTo>
                    <a:pt x="74487" y="4167"/>
                  </a:moveTo>
                  <a:lnTo>
                    <a:pt x="77510" y="6466"/>
                  </a:lnTo>
                  <a:lnTo>
                    <a:pt x="77510" y="11076"/>
                  </a:lnTo>
                  <a:lnTo>
                    <a:pt x="74487" y="13375"/>
                  </a:lnTo>
                  <a:lnTo>
                    <a:pt x="71451" y="15686"/>
                  </a:lnTo>
                  <a:lnTo>
                    <a:pt x="7926" y="15686"/>
                  </a:lnTo>
                  <a:lnTo>
                    <a:pt x="4903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903" y="4167"/>
                  </a:lnTo>
                  <a:lnTo>
                    <a:pt x="7926" y="1869"/>
                  </a:lnTo>
                  <a:lnTo>
                    <a:pt x="71451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6" name="VectorPath 1426"/>
            <p:cNvSpPr/>
            <p:nvPr/>
          </p:nvSpPr>
          <p:spPr>
            <a:xfrm>
              <a:off x="4446090" y="2055798"/>
              <a:ext cx="21887" cy="17556"/>
            </a:xfrm>
            <a:custGeom>
              <a:avLst/>
              <a:gdLst/>
              <a:ahLst/>
              <a:cxnLst/>
              <a:rect l="l" t="t" r="r" b="b"/>
              <a:pathLst>
                <a:path w="21887" h="17556">
                  <a:moveTo>
                    <a:pt x="20017" y="4167"/>
                  </a:moveTo>
                  <a:lnTo>
                    <a:pt x="20017" y="13375"/>
                  </a:lnTo>
                  <a:lnTo>
                    <a:pt x="16995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2" y="4167"/>
                  </a:lnTo>
                  <a:lnTo>
                    <a:pt x="7914" y="1868"/>
                  </a:lnTo>
                  <a:lnTo>
                    <a:pt x="16995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7" name="VectorPath 1427"/>
            <p:cNvSpPr/>
            <p:nvPr/>
          </p:nvSpPr>
          <p:spPr>
            <a:xfrm>
              <a:off x="4654841" y="2055798"/>
              <a:ext cx="21885" cy="17556"/>
            </a:xfrm>
            <a:custGeom>
              <a:avLst/>
              <a:gdLst/>
              <a:ahLst/>
              <a:cxnLst/>
              <a:rect l="l" t="t" r="r" b="b"/>
              <a:pathLst>
                <a:path w="21885" h="17556">
                  <a:moveTo>
                    <a:pt x="16994" y="4167"/>
                  </a:moveTo>
                  <a:lnTo>
                    <a:pt x="20017" y="6466"/>
                  </a:lnTo>
                  <a:lnTo>
                    <a:pt x="20017" y="11076"/>
                  </a:lnTo>
                  <a:lnTo>
                    <a:pt x="16994" y="13375"/>
                  </a:lnTo>
                  <a:lnTo>
                    <a:pt x="13971" y="15686"/>
                  </a:lnTo>
                  <a:lnTo>
                    <a:pt x="7926" y="15686"/>
                  </a:lnTo>
                  <a:lnTo>
                    <a:pt x="4891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1" y="4167"/>
                  </a:lnTo>
                  <a:lnTo>
                    <a:pt x="7926" y="1868"/>
                  </a:lnTo>
                  <a:lnTo>
                    <a:pt x="1397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8" name="VectorPath 1428"/>
            <p:cNvSpPr/>
            <p:nvPr/>
          </p:nvSpPr>
          <p:spPr>
            <a:xfrm>
              <a:off x="4312969" y="2157131"/>
              <a:ext cx="24922" cy="17556"/>
            </a:xfrm>
            <a:custGeom>
              <a:avLst/>
              <a:gdLst/>
              <a:ahLst/>
              <a:cxnLst/>
              <a:rect l="l" t="t" r="r" b="b"/>
              <a:pathLst>
                <a:path w="24922" h="17556">
                  <a:moveTo>
                    <a:pt x="20030" y="4168"/>
                  </a:moveTo>
                  <a:lnTo>
                    <a:pt x="20030" y="6466"/>
                  </a:lnTo>
                  <a:lnTo>
                    <a:pt x="23052" y="8778"/>
                  </a:lnTo>
                  <a:lnTo>
                    <a:pt x="20030" y="11076"/>
                  </a:lnTo>
                  <a:lnTo>
                    <a:pt x="20030" y="13375"/>
                  </a:lnTo>
                  <a:lnTo>
                    <a:pt x="17007" y="15687"/>
                  </a:lnTo>
                  <a:lnTo>
                    <a:pt x="7927" y="15687"/>
                  </a:lnTo>
                  <a:lnTo>
                    <a:pt x="4904" y="13375"/>
                  </a:lnTo>
                  <a:lnTo>
                    <a:pt x="4904" y="11076"/>
                  </a:lnTo>
                  <a:lnTo>
                    <a:pt x="1869" y="8778"/>
                  </a:lnTo>
                  <a:lnTo>
                    <a:pt x="4904" y="6466"/>
                  </a:lnTo>
                  <a:lnTo>
                    <a:pt x="4904" y="4168"/>
                  </a:lnTo>
                  <a:lnTo>
                    <a:pt x="7927" y="1869"/>
                  </a:lnTo>
                  <a:lnTo>
                    <a:pt x="17007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29" name="VectorPath 1429"/>
            <p:cNvSpPr/>
            <p:nvPr/>
          </p:nvSpPr>
          <p:spPr>
            <a:xfrm>
              <a:off x="4312969" y="2316033"/>
              <a:ext cx="24922" cy="17556"/>
            </a:xfrm>
            <a:custGeom>
              <a:avLst/>
              <a:gdLst/>
              <a:ahLst/>
              <a:cxnLst/>
              <a:rect l="l" t="t" r="r" b="b"/>
              <a:pathLst>
                <a:path w="24922" h="17556">
                  <a:moveTo>
                    <a:pt x="20030" y="4181"/>
                  </a:moveTo>
                  <a:lnTo>
                    <a:pt x="20030" y="6479"/>
                  </a:lnTo>
                  <a:lnTo>
                    <a:pt x="23052" y="8778"/>
                  </a:lnTo>
                  <a:lnTo>
                    <a:pt x="20030" y="11090"/>
                  </a:lnTo>
                  <a:lnTo>
                    <a:pt x="20030" y="13388"/>
                  </a:lnTo>
                  <a:lnTo>
                    <a:pt x="17007" y="15687"/>
                  </a:lnTo>
                  <a:lnTo>
                    <a:pt x="7927" y="15687"/>
                  </a:lnTo>
                  <a:lnTo>
                    <a:pt x="4904" y="13388"/>
                  </a:lnTo>
                  <a:lnTo>
                    <a:pt x="4904" y="11090"/>
                  </a:lnTo>
                  <a:lnTo>
                    <a:pt x="1869" y="8778"/>
                  </a:lnTo>
                  <a:lnTo>
                    <a:pt x="4904" y="6479"/>
                  </a:lnTo>
                  <a:lnTo>
                    <a:pt x="4904" y="4181"/>
                  </a:lnTo>
                  <a:lnTo>
                    <a:pt x="7927" y="1869"/>
                  </a:lnTo>
                  <a:lnTo>
                    <a:pt x="17007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0" name="VectorPath 1430"/>
            <p:cNvSpPr/>
            <p:nvPr/>
          </p:nvSpPr>
          <p:spPr>
            <a:xfrm>
              <a:off x="4446090" y="2412770"/>
              <a:ext cx="21887" cy="17556"/>
            </a:xfrm>
            <a:custGeom>
              <a:avLst/>
              <a:gdLst/>
              <a:ahLst/>
              <a:cxnLst/>
              <a:rect l="l" t="t" r="r" b="b"/>
              <a:pathLst>
                <a:path w="21887" h="17556">
                  <a:moveTo>
                    <a:pt x="20017" y="4167"/>
                  </a:moveTo>
                  <a:lnTo>
                    <a:pt x="20017" y="13375"/>
                  </a:lnTo>
                  <a:lnTo>
                    <a:pt x="16995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2" y="4167"/>
                  </a:lnTo>
                  <a:lnTo>
                    <a:pt x="7914" y="1869"/>
                  </a:lnTo>
                  <a:lnTo>
                    <a:pt x="16995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1" name="VectorPath 1431"/>
            <p:cNvSpPr/>
            <p:nvPr/>
          </p:nvSpPr>
          <p:spPr>
            <a:xfrm>
              <a:off x="4654841" y="2412770"/>
              <a:ext cx="21886" cy="17556"/>
            </a:xfrm>
            <a:custGeom>
              <a:avLst/>
              <a:gdLst/>
              <a:ahLst/>
              <a:cxnLst/>
              <a:rect l="l" t="t" r="r" b="b"/>
              <a:pathLst>
                <a:path w="21886" h="17556">
                  <a:moveTo>
                    <a:pt x="16994" y="4167"/>
                  </a:moveTo>
                  <a:lnTo>
                    <a:pt x="20017" y="6466"/>
                  </a:lnTo>
                  <a:lnTo>
                    <a:pt x="20017" y="11076"/>
                  </a:lnTo>
                  <a:lnTo>
                    <a:pt x="16994" y="13375"/>
                  </a:lnTo>
                  <a:lnTo>
                    <a:pt x="13972" y="15686"/>
                  </a:lnTo>
                  <a:lnTo>
                    <a:pt x="7927" y="15686"/>
                  </a:lnTo>
                  <a:lnTo>
                    <a:pt x="4891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1" y="4167"/>
                  </a:lnTo>
                  <a:lnTo>
                    <a:pt x="7927" y="1869"/>
                  </a:lnTo>
                  <a:lnTo>
                    <a:pt x="1397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2" name="VectorPath 1432"/>
            <p:cNvSpPr/>
            <p:nvPr/>
          </p:nvSpPr>
          <p:spPr>
            <a:xfrm>
              <a:off x="4312969" y="2055798"/>
              <a:ext cx="79379" cy="17556"/>
            </a:xfrm>
            <a:custGeom>
              <a:avLst/>
              <a:gdLst/>
              <a:ahLst/>
              <a:cxnLst/>
              <a:rect l="l" t="t" r="r" b="b"/>
              <a:pathLst>
                <a:path w="79379" h="17556">
                  <a:moveTo>
                    <a:pt x="74487" y="4167"/>
                  </a:moveTo>
                  <a:lnTo>
                    <a:pt x="77510" y="6466"/>
                  </a:lnTo>
                  <a:lnTo>
                    <a:pt x="77510" y="11076"/>
                  </a:lnTo>
                  <a:lnTo>
                    <a:pt x="74487" y="13375"/>
                  </a:lnTo>
                  <a:lnTo>
                    <a:pt x="71452" y="15686"/>
                  </a:lnTo>
                  <a:lnTo>
                    <a:pt x="7927" y="15686"/>
                  </a:lnTo>
                  <a:lnTo>
                    <a:pt x="4904" y="13375"/>
                  </a:lnTo>
                  <a:lnTo>
                    <a:pt x="4904" y="11076"/>
                  </a:lnTo>
                  <a:lnTo>
                    <a:pt x="1869" y="8777"/>
                  </a:lnTo>
                  <a:lnTo>
                    <a:pt x="4904" y="6466"/>
                  </a:lnTo>
                  <a:lnTo>
                    <a:pt x="4904" y="4167"/>
                  </a:lnTo>
                  <a:lnTo>
                    <a:pt x="7927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3" name="VectorPath 1433"/>
            <p:cNvSpPr/>
            <p:nvPr/>
          </p:nvSpPr>
          <p:spPr>
            <a:xfrm>
              <a:off x="4312969" y="2056334"/>
              <a:ext cx="24922" cy="60771"/>
            </a:xfrm>
            <a:custGeom>
              <a:avLst/>
              <a:gdLst/>
              <a:ahLst/>
              <a:cxnLst/>
              <a:rect l="l" t="t" r="r" b="b"/>
              <a:pathLst>
                <a:path w="24922" h="60771">
                  <a:moveTo>
                    <a:pt x="20030" y="3632"/>
                  </a:moveTo>
                  <a:lnTo>
                    <a:pt x="20030" y="5931"/>
                  </a:lnTo>
                  <a:lnTo>
                    <a:pt x="23052" y="8242"/>
                  </a:lnTo>
                  <a:lnTo>
                    <a:pt x="23052" y="51994"/>
                  </a:lnTo>
                  <a:lnTo>
                    <a:pt x="20030" y="54305"/>
                  </a:lnTo>
                  <a:lnTo>
                    <a:pt x="20030" y="56604"/>
                  </a:lnTo>
                  <a:lnTo>
                    <a:pt x="17007" y="58903"/>
                  </a:lnTo>
                  <a:lnTo>
                    <a:pt x="7927" y="58903"/>
                  </a:lnTo>
                  <a:lnTo>
                    <a:pt x="4904" y="56604"/>
                  </a:lnTo>
                  <a:lnTo>
                    <a:pt x="4904" y="54305"/>
                  </a:lnTo>
                  <a:lnTo>
                    <a:pt x="1869" y="51994"/>
                  </a:lnTo>
                  <a:lnTo>
                    <a:pt x="1869" y="8242"/>
                  </a:lnTo>
                  <a:lnTo>
                    <a:pt x="4904" y="5931"/>
                  </a:lnTo>
                  <a:lnTo>
                    <a:pt x="4904" y="3632"/>
                  </a:lnTo>
                  <a:lnTo>
                    <a:pt x="7927" y="1333"/>
                  </a:lnTo>
                  <a:lnTo>
                    <a:pt x="17007" y="1333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4" name="VectorPath 1434"/>
            <p:cNvSpPr/>
            <p:nvPr/>
          </p:nvSpPr>
          <p:spPr>
            <a:xfrm>
              <a:off x="4312970" y="2373616"/>
              <a:ext cx="24921" cy="56174"/>
            </a:xfrm>
            <a:custGeom>
              <a:avLst/>
              <a:gdLst/>
              <a:ahLst/>
              <a:cxnLst/>
              <a:rect l="l" t="t" r="r" b="b"/>
              <a:pathLst>
                <a:path w="24921" h="56174">
                  <a:moveTo>
                    <a:pt x="20029" y="4167"/>
                  </a:moveTo>
                  <a:lnTo>
                    <a:pt x="20029" y="6479"/>
                  </a:lnTo>
                  <a:lnTo>
                    <a:pt x="23052" y="8777"/>
                  </a:lnTo>
                  <a:lnTo>
                    <a:pt x="23052" y="47932"/>
                  </a:lnTo>
                  <a:lnTo>
                    <a:pt x="20029" y="50230"/>
                  </a:lnTo>
                  <a:lnTo>
                    <a:pt x="20029" y="52529"/>
                  </a:lnTo>
                  <a:lnTo>
                    <a:pt x="17006" y="54840"/>
                  </a:lnTo>
                  <a:lnTo>
                    <a:pt x="7926" y="54840"/>
                  </a:lnTo>
                  <a:lnTo>
                    <a:pt x="4903" y="52529"/>
                  </a:lnTo>
                  <a:lnTo>
                    <a:pt x="4903" y="50230"/>
                  </a:lnTo>
                  <a:lnTo>
                    <a:pt x="1868" y="47932"/>
                  </a:lnTo>
                  <a:lnTo>
                    <a:pt x="1868" y="8777"/>
                  </a:lnTo>
                  <a:lnTo>
                    <a:pt x="4903" y="6479"/>
                  </a:lnTo>
                  <a:lnTo>
                    <a:pt x="4903" y="4167"/>
                  </a:lnTo>
                  <a:lnTo>
                    <a:pt x="7926" y="1868"/>
                  </a:lnTo>
                  <a:lnTo>
                    <a:pt x="17006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5" name="VectorPath 1435"/>
            <p:cNvSpPr/>
            <p:nvPr/>
          </p:nvSpPr>
          <p:spPr>
            <a:xfrm>
              <a:off x="4312969" y="2412770"/>
              <a:ext cx="79379" cy="17556"/>
            </a:xfrm>
            <a:custGeom>
              <a:avLst/>
              <a:gdLst/>
              <a:ahLst/>
              <a:cxnLst/>
              <a:rect l="l" t="t" r="r" b="b"/>
              <a:pathLst>
                <a:path w="79379" h="17556">
                  <a:moveTo>
                    <a:pt x="74487" y="4167"/>
                  </a:moveTo>
                  <a:lnTo>
                    <a:pt x="77510" y="6466"/>
                  </a:lnTo>
                  <a:lnTo>
                    <a:pt x="77510" y="11076"/>
                  </a:lnTo>
                  <a:lnTo>
                    <a:pt x="74487" y="13375"/>
                  </a:lnTo>
                  <a:lnTo>
                    <a:pt x="71452" y="15686"/>
                  </a:lnTo>
                  <a:lnTo>
                    <a:pt x="7927" y="15686"/>
                  </a:lnTo>
                  <a:lnTo>
                    <a:pt x="4904" y="13375"/>
                  </a:lnTo>
                  <a:lnTo>
                    <a:pt x="4904" y="11076"/>
                  </a:lnTo>
                  <a:lnTo>
                    <a:pt x="1869" y="8778"/>
                  </a:lnTo>
                  <a:lnTo>
                    <a:pt x="4904" y="6466"/>
                  </a:lnTo>
                  <a:lnTo>
                    <a:pt x="4904" y="4167"/>
                  </a:lnTo>
                  <a:lnTo>
                    <a:pt x="7927" y="1869"/>
                  </a:lnTo>
                  <a:lnTo>
                    <a:pt x="7145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6" name="VectorPath 1436"/>
            <p:cNvSpPr/>
            <p:nvPr/>
          </p:nvSpPr>
          <p:spPr>
            <a:xfrm>
              <a:off x="4052717" y="2236210"/>
              <a:ext cx="282219" cy="15989"/>
            </a:xfrm>
            <a:custGeom>
              <a:avLst/>
              <a:gdLst/>
              <a:ahLst/>
              <a:cxnLst/>
              <a:rect l="l" t="t" r="r" b="b"/>
              <a:pathLst>
                <a:path w="282219" h="15989">
                  <a:moveTo>
                    <a:pt x="7994" y="7994"/>
                  </a:moveTo>
                  <a:lnTo>
                    <a:pt x="274224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7" name="VectorPath 1437"/>
            <p:cNvSpPr/>
            <p:nvPr/>
          </p:nvSpPr>
          <p:spPr>
            <a:xfrm>
              <a:off x="4312970" y="2214700"/>
              <a:ext cx="24921" cy="61320"/>
            </a:xfrm>
            <a:custGeom>
              <a:avLst/>
              <a:gdLst/>
              <a:ahLst/>
              <a:cxnLst/>
              <a:rect l="l" t="t" r="r" b="b"/>
              <a:pathLst>
                <a:path w="24921" h="61320">
                  <a:moveTo>
                    <a:pt x="20029" y="4181"/>
                  </a:moveTo>
                  <a:lnTo>
                    <a:pt x="20029" y="6479"/>
                  </a:lnTo>
                  <a:lnTo>
                    <a:pt x="23052" y="8779"/>
                  </a:lnTo>
                  <a:lnTo>
                    <a:pt x="23052" y="52543"/>
                  </a:lnTo>
                  <a:lnTo>
                    <a:pt x="20029" y="54841"/>
                  </a:lnTo>
                  <a:lnTo>
                    <a:pt x="20029" y="57140"/>
                  </a:lnTo>
                  <a:lnTo>
                    <a:pt x="17006" y="59451"/>
                  </a:lnTo>
                  <a:lnTo>
                    <a:pt x="7926" y="59451"/>
                  </a:lnTo>
                  <a:lnTo>
                    <a:pt x="4903" y="57140"/>
                  </a:lnTo>
                  <a:lnTo>
                    <a:pt x="4903" y="54841"/>
                  </a:lnTo>
                  <a:lnTo>
                    <a:pt x="1868" y="52543"/>
                  </a:lnTo>
                  <a:lnTo>
                    <a:pt x="1868" y="8779"/>
                  </a:lnTo>
                  <a:lnTo>
                    <a:pt x="4903" y="6479"/>
                  </a:lnTo>
                  <a:lnTo>
                    <a:pt x="4903" y="4181"/>
                  </a:lnTo>
                  <a:lnTo>
                    <a:pt x="7926" y="1870"/>
                  </a:lnTo>
                  <a:lnTo>
                    <a:pt x="17006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38" name="TextBox1438"/>
          <p:cNvSpPr txBox="1"/>
          <p:nvPr/>
        </p:nvSpPr>
        <p:spPr>
          <a:xfrm>
            <a:off x="8743988" y="2132532"/>
            <a:ext cx="337306" cy="20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50" kern="0" spc="-1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</p:txBody>
      </p:sp>
      <p:pic>
        <p:nvPicPr>
          <p:cNvPr id="1439" name="BCFF91D0-847A-495F-3016-C94E65D718A8"/>
          <p:cNvPicPr>
            <a:picLocks noChangeAspect="1"/>
          </p:cNvPicPr>
          <p:nvPr/>
        </p:nvPicPr>
        <p:blipFill>
          <a:blip r:embed="rId2" cstate="print">
            <a:extLst>
              <a:ext uri="{21DF3BDB-BAEB-4621-6705-1DEA82B83336}"/>
            </a:extLst>
          </a:blip>
          <a:srcRect/>
          <a:stretch>
            <a:fillRect/>
          </a:stretch>
        </p:blipFill>
        <p:spPr>
          <a:xfrm>
            <a:off x="6653455" y="1884934"/>
            <a:ext cx="266230" cy="773824"/>
          </a:xfrm>
          <a:prstGeom prst="rect">
            <a:avLst/>
          </a:prstGeom>
        </p:spPr>
      </p:pic>
      <p:grpSp>
        <p:nvGrpSpPr>
          <p:cNvPr id="1440" name="Combination 1440"/>
          <p:cNvGrpSpPr/>
          <p:nvPr/>
        </p:nvGrpSpPr>
        <p:grpSpPr>
          <a:xfrm>
            <a:off x="9105162" y="2055798"/>
            <a:ext cx="155006" cy="374526"/>
            <a:chOff x="9105162" y="2055798"/>
            <a:chExt cx="155006" cy="374526"/>
          </a:xfrm>
        </p:grpSpPr>
        <p:sp>
          <p:nvSpPr>
            <p:cNvPr id="1441" name="VectorPath 1441"/>
            <p:cNvSpPr/>
            <p:nvPr/>
          </p:nvSpPr>
          <p:spPr>
            <a:xfrm>
              <a:off x="9105162" y="2055798"/>
              <a:ext cx="24909" cy="17555"/>
            </a:xfrm>
            <a:custGeom>
              <a:avLst/>
              <a:gdLst/>
              <a:ahLst/>
              <a:cxnLst/>
              <a:rect l="l" t="t" r="r" b="b"/>
              <a:pathLst>
                <a:path w="24909" h="17555">
                  <a:moveTo>
                    <a:pt x="20017" y="4167"/>
                  </a:moveTo>
                  <a:lnTo>
                    <a:pt x="20017" y="6466"/>
                  </a:lnTo>
                  <a:lnTo>
                    <a:pt x="23039" y="8777"/>
                  </a:lnTo>
                  <a:lnTo>
                    <a:pt x="20017" y="11076"/>
                  </a:lnTo>
                  <a:lnTo>
                    <a:pt x="20017" y="13375"/>
                  </a:lnTo>
                  <a:lnTo>
                    <a:pt x="16994" y="15686"/>
                  </a:lnTo>
                  <a:lnTo>
                    <a:pt x="7914" y="15686"/>
                  </a:lnTo>
                  <a:lnTo>
                    <a:pt x="4891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1" y="4167"/>
                  </a:lnTo>
                  <a:lnTo>
                    <a:pt x="7914" y="1868"/>
                  </a:lnTo>
                  <a:lnTo>
                    <a:pt x="16994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42" name="VectorPath 1442"/>
            <p:cNvSpPr/>
            <p:nvPr/>
          </p:nvSpPr>
          <p:spPr>
            <a:xfrm>
              <a:off x="9238284" y="2157132"/>
              <a:ext cx="21885" cy="17555"/>
            </a:xfrm>
            <a:custGeom>
              <a:avLst/>
              <a:gdLst/>
              <a:ahLst/>
              <a:cxnLst/>
              <a:rect l="l" t="t" r="r" b="b"/>
              <a:pathLst>
                <a:path w="21885" h="17555">
                  <a:moveTo>
                    <a:pt x="16994" y="4168"/>
                  </a:moveTo>
                  <a:lnTo>
                    <a:pt x="20017" y="6466"/>
                  </a:lnTo>
                  <a:lnTo>
                    <a:pt x="20017" y="11076"/>
                  </a:lnTo>
                  <a:lnTo>
                    <a:pt x="16994" y="13375"/>
                  </a:lnTo>
                  <a:lnTo>
                    <a:pt x="13959" y="15686"/>
                  </a:lnTo>
                  <a:lnTo>
                    <a:pt x="7913" y="15686"/>
                  </a:lnTo>
                  <a:lnTo>
                    <a:pt x="4890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0" y="4168"/>
                  </a:lnTo>
                  <a:lnTo>
                    <a:pt x="7913" y="1868"/>
                  </a:lnTo>
                  <a:lnTo>
                    <a:pt x="13959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43" name="VectorPath 1443"/>
            <p:cNvSpPr/>
            <p:nvPr/>
          </p:nvSpPr>
          <p:spPr>
            <a:xfrm>
              <a:off x="9238284" y="2316033"/>
              <a:ext cx="21885" cy="17556"/>
            </a:xfrm>
            <a:custGeom>
              <a:avLst/>
              <a:gdLst/>
              <a:ahLst/>
              <a:cxnLst/>
              <a:rect l="l" t="t" r="r" b="b"/>
              <a:pathLst>
                <a:path w="21885" h="17556">
                  <a:moveTo>
                    <a:pt x="16994" y="4181"/>
                  </a:moveTo>
                  <a:lnTo>
                    <a:pt x="20017" y="6479"/>
                  </a:lnTo>
                  <a:lnTo>
                    <a:pt x="20017" y="11090"/>
                  </a:lnTo>
                  <a:lnTo>
                    <a:pt x="16994" y="13388"/>
                  </a:lnTo>
                  <a:lnTo>
                    <a:pt x="13959" y="15687"/>
                  </a:lnTo>
                  <a:lnTo>
                    <a:pt x="7913" y="15687"/>
                  </a:lnTo>
                  <a:lnTo>
                    <a:pt x="1868" y="11090"/>
                  </a:lnTo>
                  <a:lnTo>
                    <a:pt x="1868" y="6479"/>
                  </a:lnTo>
                  <a:lnTo>
                    <a:pt x="4890" y="4181"/>
                  </a:lnTo>
                  <a:lnTo>
                    <a:pt x="7913" y="1869"/>
                  </a:lnTo>
                  <a:lnTo>
                    <a:pt x="13959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44" name="VectorPath 1444"/>
            <p:cNvSpPr/>
            <p:nvPr/>
          </p:nvSpPr>
          <p:spPr>
            <a:xfrm>
              <a:off x="9105162" y="2412770"/>
              <a:ext cx="24908" cy="17555"/>
            </a:xfrm>
            <a:custGeom>
              <a:avLst/>
              <a:gdLst/>
              <a:ahLst/>
              <a:cxnLst/>
              <a:rect l="l" t="t" r="r" b="b"/>
              <a:pathLst>
                <a:path w="24908" h="17555">
                  <a:moveTo>
                    <a:pt x="20017" y="4167"/>
                  </a:moveTo>
                  <a:lnTo>
                    <a:pt x="20017" y="6466"/>
                  </a:lnTo>
                  <a:lnTo>
                    <a:pt x="23039" y="8778"/>
                  </a:lnTo>
                  <a:lnTo>
                    <a:pt x="20017" y="11076"/>
                  </a:lnTo>
                  <a:lnTo>
                    <a:pt x="20017" y="13375"/>
                  </a:lnTo>
                  <a:lnTo>
                    <a:pt x="16994" y="15686"/>
                  </a:lnTo>
                  <a:lnTo>
                    <a:pt x="7914" y="15686"/>
                  </a:lnTo>
                  <a:lnTo>
                    <a:pt x="4891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1" y="4167"/>
                  </a:lnTo>
                  <a:lnTo>
                    <a:pt x="7914" y="1869"/>
                  </a:lnTo>
                  <a:lnTo>
                    <a:pt x="1699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45" name="VectorPath 1445"/>
          <p:cNvSpPr/>
          <p:nvPr/>
        </p:nvSpPr>
        <p:spPr>
          <a:xfrm>
            <a:off x="3789509" y="1879238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4" y="7995"/>
                </a:moveTo>
                <a:lnTo>
                  <a:pt x="271202" y="7995"/>
                </a:lnTo>
                <a:lnTo>
                  <a:pt x="271202" y="781819"/>
                </a:lnTo>
                <a:lnTo>
                  <a:pt x="7994" y="781819"/>
                </a:lnTo>
                <a:lnTo>
                  <a:pt x="7994" y="7995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446" name="373F5A43-75F9-457D-432A-3934BA58DE00"/>
          <p:cNvPicPr>
            <a:picLocks noChangeAspect="1"/>
          </p:cNvPicPr>
          <p:nvPr/>
        </p:nvPicPr>
        <p:blipFill>
          <a:blip r:embed="rId2" cstate="print">
            <a:extLst>
              <a:ext uri="{391226B0-E2FB-427A-9FED-EEEF89C0DB40}"/>
            </a:extLst>
          </a:blip>
          <a:srcRect/>
          <a:stretch>
            <a:fillRect/>
          </a:stretch>
        </p:blipFill>
        <p:spPr>
          <a:xfrm>
            <a:off x="3794481" y="1884934"/>
            <a:ext cx="266230" cy="773824"/>
          </a:xfrm>
          <a:prstGeom prst="rect">
            <a:avLst/>
          </a:prstGeom>
        </p:spPr>
      </p:pic>
      <p:grpSp>
        <p:nvGrpSpPr>
          <p:cNvPr id="1447" name="Combination 1447"/>
          <p:cNvGrpSpPr/>
          <p:nvPr/>
        </p:nvGrpSpPr>
        <p:grpSpPr>
          <a:xfrm>
            <a:off x="4158609" y="2116462"/>
            <a:ext cx="176326" cy="135737"/>
            <a:chOff x="4158609" y="2116462"/>
            <a:chExt cx="176326" cy="135737"/>
          </a:xfrm>
        </p:grpSpPr>
        <p:sp>
          <p:nvSpPr>
            <p:cNvPr id="1448" name="VectorPath 1448"/>
            <p:cNvSpPr/>
            <p:nvPr/>
          </p:nvSpPr>
          <p:spPr>
            <a:xfrm>
              <a:off x="4158609" y="2116462"/>
              <a:ext cx="15989" cy="135737"/>
            </a:xfrm>
            <a:custGeom>
              <a:avLst/>
              <a:gdLst/>
              <a:ahLst/>
              <a:cxnLst/>
              <a:rect l="l" t="t" r="r" b="b"/>
              <a:pathLst>
                <a:path w="15989" h="135737">
                  <a:moveTo>
                    <a:pt x="7994" y="127743"/>
                  </a:moveTo>
                  <a:lnTo>
                    <a:pt x="7994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49" name="VectorPath 1449"/>
            <p:cNvSpPr/>
            <p:nvPr/>
          </p:nvSpPr>
          <p:spPr>
            <a:xfrm>
              <a:off x="4158609" y="2116462"/>
              <a:ext cx="176326" cy="15989"/>
            </a:xfrm>
            <a:custGeom>
              <a:avLst/>
              <a:gdLst/>
              <a:ahLst/>
              <a:cxnLst/>
              <a:rect l="l" t="t" r="r" b="b"/>
              <a:pathLst>
                <a:path w="176326" h="15989">
                  <a:moveTo>
                    <a:pt x="7994" y="7994"/>
                  </a:moveTo>
                  <a:lnTo>
                    <a:pt x="16833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50" name="VectorPath 1450"/>
          <p:cNvSpPr/>
          <p:nvPr/>
        </p:nvSpPr>
        <p:spPr>
          <a:xfrm>
            <a:off x="5217484" y="1879238"/>
            <a:ext cx="282219" cy="789813"/>
          </a:xfrm>
          <a:custGeom>
            <a:avLst/>
            <a:gdLst/>
            <a:ahLst/>
            <a:cxnLst/>
            <a:rect l="l" t="t" r="r" b="b"/>
            <a:pathLst>
              <a:path w="282219" h="789813">
                <a:moveTo>
                  <a:pt x="7994" y="7995"/>
                </a:moveTo>
                <a:lnTo>
                  <a:pt x="274225" y="7995"/>
                </a:lnTo>
                <a:lnTo>
                  <a:pt x="274225" y="781819"/>
                </a:lnTo>
                <a:lnTo>
                  <a:pt x="7994" y="781819"/>
                </a:lnTo>
                <a:lnTo>
                  <a:pt x="7994" y="7995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451" name="BCA7D82E-E7C0-4ECD-14CA-7CD4768512BF"/>
          <p:cNvPicPr>
            <a:picLocks noChangeAspect="1"/>
          </p:cNvPicPr>
          <p:nvPr/>
        </p:nvPicPr>
        <p:blipFill>
          <a:blip r:embed="rId3" cstate="print">
            <a:extLst>
              <a:ext uri="{34D83C85-C60F-4C09-E1D7-90025BC4665D}"/>
            </a:extLst>
          </a:blip>
          <a:srcRect/>
          <a:stretch>
            <a:fillRect/>
          </a:stretch>
        </p:blipFill>
        <p:spPr>
          <a:xfrm>
            <a:off x="5225479" y="1884934"/>
            <a:ext cx="266230" cy="773824"/>
          </a:xfrm>
          <a:prstGeom prst="rect">
            <a:avLst/>
          </a:prstGeom>
        </p:spPr>
      </p:pic>
      <p:sp>
        <p:nvSpPr>
          <p:cNvPr id="1452" name="VectorPath 1452"/>
          <p:cNvSpPr/>
          <p:nvPr/>
        </p:nvSpPr>
        <p:spPr>
          <a:xfrm>
            <a:off x="6648482" y="1879238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5"/>
                </a:moveTo>
                <a:lnTo>
                  <a:pt x="271202" y="7995"/>
                </a:lnTo>
                <a:lnTo>
                  <a:pt x="271202" y="781819"/>
                </a:lnTo>
                <a:lnTo>
                  <a:pt x="7995" y="781819"/>
                </a:lnTo>
                <a:lnTo>
                  <a:pt x="7995" y="7995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453" name="Combination 1453"/>
          <p:cNvGrpSpPr/>
          <p:nvPr/>
        </p:nvGrpSpPr>
        <p:grpSpPr>
          <a:xfrm>
            <a:off x="6911689" y="2236210"/>
            <a:ext cx="1180757" cy="253213"/>
            <a:chOff x="6911689" y="2236210"/>
            <a:chExt cx="1180757" cy="253213"/>
          </a:xfrm>
        </p:grpSpPr>
        <p:sp>
          <p:nvSpPr>
            <p:cNvPr id="1454" name="VectorPath 1454"/>
            <p:cNvSpPr/>
            <p:nvPr/>
          </p:nvSpPr>
          <p:spPr>
            <a:xfrm>
              <a:off x="6911689" y="2236210"/>
              <a:ext cx="282220" cy="15989"/>
            </a:xfrm>
            <a:custGeom>
              <a:avLst/>
              <a:gdLst/>
              <a:ahLst/>
              <a:cxnLst/>
              <a:rect l="l" t="t" r="r" b="b"/>
              <a:pathLst>
                <a:path w="282220" h="15989">
                  <a:moveTo>
                    <a:pt x="7995" y="7994"/>
                  </a:moveTo>
                  <a:lnTo>
                    <a:pt x="27422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55" name="VectorPath 1455"/>
            <p:cNvSpPr/>
            <p:nvPr/>
          </p:nvSpPr>
          <p:spPr>
            <a:xfrm>
              <a:off x="7813249" y="2236210"/>
              <a:ext cx="279198" cy="15989"/>
            </a:xfrm>
            <a:custGeom>
              <a:avLst/>
              <a:gdLst/>
              <a:ahLst/>
              <a:cxnLst/>
              <a:rect l="l" t="t" r="r" b="b"/>
              <a:pathLst>
                <a:path w="279198" h="15989">
                  <a:moveTo>
                    <a:pt x="7995" y="7994"/>
                  </a:moveTo>
                  <a:lnTo>
                    <a:pt x="271203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56" name="VectorPath 1456"/>
            <p:cNvSpPr/>
            <p:nvPr/>
          </p:nvSpPr>
          <p:spPr>
            <a:xfrm>
              <a:off x="7017582" y="2236210"/>
              <a:ext cx="15990" cy="253213"/>
            </a:xfrm>
            <a:custGeom>
              <a:avLst/>
              <a:gdLst/>
              <a:ahLst/>
              <a:cxnLst/>
              <a:rect l="l" t="t" r="r" b="b"/>
              <a:pathLst>
                <a:path w="15990" h="253213">
                  <a:moveTo>
                    <a:pt x="7995" y="7994"/>
                  </a:moveTo>
                  <a:lnTo>
                    <a:pt x="7995" y="245218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57" name="VectorPath 1457"/>
            <p:cNvSpPr/>
            <p:nvPr/>
          </p:nvSpPr>
          <p:spPr>
            <a:xfrm>
              <a:off x="7017582" y="2473433"/>
              <a:ext cx="917550" cy="15990"/>
            </a:xfrm>
            <a:custGeom>
              <a:avLst/>
              <a:gdLst/>
              <a:ahLst/>
              <a:cxnLst/>
              <a:rect l="l" t="t" r="r" b="b"/>
              <a:pathLst>
                <a:path w="917550" h="15990">
                  <a:moveTo>
                    <a:pt x="7995" y="7995"/>
                  </a:moveTo>
                  <a:lnTo>
                    <a:pt x="909555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58" name="VectorPath 1458"/>
            <p:cNvSpPr/>
            <p:nvPr/>
          </p:nvSpPr>
          <p:spPr>
            <a:xfrm>
              <a:off x="7919143" y="2296090"/>
              <a:ext cx="15990" cy="193332"/>
            </a:xfrm>
            <a:custGeom>
              <a:avLst/>
              <a:gdLst/>
              <a:ahLst/>
              <a:cxnLst/>
              <a:rect l="l" t="t" r="r" b="b"/>
              <a:pathLst>
                <a:path w="15990" h="193332">
                  <a:moveTo>
                    <a:pt x="7995" y="185338"/>
                  </a:moveTo>
                  <a:lnTo>
                    <a:pt x="7995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59" name="VectorPath 1459"/>
            <p:cNvSpPr/>
            <p:nvPr/>
          </p:nvSpPr>
          <p:spPr>
            <a:xfrm>
              <a:off x="7919143" y="2296090"/>
              <a:ext cx="173304" cy="15989"/>
            </a:xfrm>
            <a:custGeom>
              <a:avLst/>
              <a:gdLst/>
              <a:ahLst/>
              <a:cxnLst/>
              <a:rect l="l" t="t" r="r" b="b"/>
              <a:pathLst>
                <a:path w="173304" h="15989">
                  <a:moveTo>
                    <a:pt x="7995" y="7995"/>
                  </a:moveTo>
                  <a:lnTo>
                    <a:pt x="165309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460" name="Combination 1460"/>
          <p:cNvGrpSpPr/>
          <p:nvPr/>
        </p:nvGrpSpPr>
        <p:grpSpPr>
          <a:xfrm>
            <a:off x="8342688" y="2055799"/>
            <a:ext cx="708730" cy="374526"/>
            <a:chOff x="8342688" y="2055799"/>
            <a:chExt cx="708730" cy="374526"/>
          </a:xfrm>
        </p:grpSpPr>
        <p:sp>
          <p:nvSpPr>
            <p:cNvPr id="1461" name="VectorPath 1461"/>
            <p:cNvSpPr/>
            <p:nvPr/>
          </p:nvSpPr>
          <p:spPr>
            <a:xfrm>
              <a:off x="8342688" y="2236210"/>
              <a:ext cx="279196" cy="15989"/>
            </a:xfrm>
            <a:custGeom>
              <a:avLst/>
              <a:gdLst/>
              <a:ahLst/>
              <a:cxnLst/>
              <a:rect l="l" t="t" r="r" b="b"/>
              <a:pathLst>
                <a:path w="279196" h="15989">
                  <a:moveTo>
                    <a:pt x="7995" y="7994"/>
                  </a:moveTo>
                  <a:lnTo>
                    <a:pt x="271201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2" name="VectorPath 1462"/>
            <p:cNvSpPr/>
            <p:nvPr/>
          </p:nvSpPr>
          <p:spPr>
            <a:xfrm>
              <a:off x="8605894" y="2056581"/>
              <a:ext cx="333656" cy="15990"/>
            </a:xfrm>
            <a:custGeom>
              <a:avLst/>
              <a:gdLst/>
              <a:ahLst/>
              <a:cxnLst/>
              <a:rect l="l" t="t" r="r" b="b"/>
              <a:pathLst>
                <a:path w="333656" h="15990">
                  <a:moveTo>
                    <a:pt x="7995" y="7995"/>
                  </a:moveTo>
                  <a:lnTo>
                    <a:pt x="325661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3" name="VectorPath 1463"/>
            <p:cNvSpPr/>
            <p:nvPr/>
          </p:nvSpPr>
          <p:spPr>
            <a:xfrm>
              <a:off x="8605894" y="2056581"/>
              <a:ext cx="15990" cy="372961"/>
            </a:xfrm>
            <a:custGeom>
              <a:avLst/>
              <a:gdLst/>
              <a:ahLst/>
              <a:cxnLst/>
              <a:rect l="l" t="t" r="r" b="b"/>
              <a:pathLst>
                <a:path w="15990" h="372961">
                  <a:moveTo>
                    <a:pt x="7995" y="7995"/>
                  </a:moveTo>
                  <a:lnTo>
                    <a:pt x="7995" y="364967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4" name="VectorPath 1464"/>
            <p:cNvSpPr/>
            <p:nvPr/>
          </p:nvSpPr>
          <p:spPr>
            <a:xfrm>
              <a:off x="8605894" y="2413553"/>
              <a:ext cx="333656" cy="15989"/>
            </a:xfrm>
            <a:custGeom>
              <a:avLst/>
              <a:gdLst/>
              <a:ahLst/>
              <a:cxnLst/>
              <a:rect l="l" t="t" r="r" b="b"/>
              <a:pathLst>
                <a:path w="333656" h="15989">
                  <a:moveTo>
                    <a:pt x="7995" y="7995"/>
                  </a:moveTo>
                  <a:lnTo>
                    <a:pt x="325661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5" name="VectorPath 1465"/>
            <p:cNvSpPr/>
            <p:nvPr/>
          </p:nvSpPr>
          <p:spPr>
            <a:xfrm>
              <a:off x="8972040" y="2055799"/>
              <a:ext cx="79378" cy="17555"/>
            </a:xfrm>
            <a:custGeom>
              <a:avLst/>
              <a:gdLst/>
              <a:ahLst/>
              <a:cxnLst/>
              <a:rect l="l" t="t" r="r" b="b"/>
              <a:pathLst>
                <a:path w="79378" h="17555">
                  <a:moveTo>
                    <a:pt x="74488" y="4167"/>
                  </a:moveTo>
                  <a:lnTo>
                    <a:pt x="77510" y="6465"/>
                  </a:lnTo>
                  <a:lnTo>
                    <a:pt x="77510" y="11075"/>
                  </a:lnTo>
                  <a:lnTo>
                    <a:pt x="74488" y="13374"/>
                  </a:lnTo>
                  <a:lnTo>
                    <a:pt x="71452" y="15686"/>
                  </a:lnTo>
                  <a:lnTo>
                    <a:pt x="7928" y="15686"/>
                  </a:lnTo>
                  <a:lnTo>
                    <a:pt x="4904" y="13374"/>
                  </a:lnTo>
                  <a:lnTo>
                    <a:pt x="4904" y="11075"/>
                  </a:lnTo>
                  <a:lnTo>
                    <a:pt x="1868" y="8777"/>
                  </a:lnTo>
                  <a:lnTo>
                    <a:pt x="4904" y="6465"/>
                  </a:lnTo>
                  <a:lnTo>
                    <a:pt x="4904" y="4167"/>
                  </a:lnTo>
                  <a:lnTo>
                    <a:pt x="7928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6" name="VectorPath 1466"/>
            <p:cNvSpPr/>
            <p:nvPr/>
          </p:nvSpPr>
          <p:spPr>
            <a:xfrm>
              <a:off x="8972042" y="2412770"/>
              <a:ext cx="79377" cy="17555"/>
            </a:xfrm>
            <a:custGeom>
              <a:avLst/>
              <a:gdLst/>
              <a:ahLst/>
              <a:cxnLst/>
              <a:rect l="l" t="t" r="r" b="b"/>
              <a:pathLst>
                <a:path w="79377" h="17555">
                  <a:moveTo>
                    <a:pt x="74487" y="4167"/>
                  </a:moveTo>
                  <a:lnTo>
                    <a:pt x="77509" y="6466"/>
                  </a:lnTo>
                  <a:lnTo>
                    <a:pt x="77509" y="11076"/>
                  </a:lnTo>
                  <a:lnTo>
                    <a:pt x="74487" y="13375"/>
                  </a:lnTo>
                  <a:lnTo>
                    <a:pt x="71451" y="15686"/>
                  </a:lnTo>
                  <a:lnTo>
                    <a:pt x="7927" y="15686"/>
                  </a:lnTo>
                  <a:lnTo>
                    <a:pt x="4903" y="13375"/>
                  </a:lnTo>
                  <a:lnTo>
                    <a:pt x="4903" y="11076"/>
                  </a:lnTo>
                  <a:lnTo>
                    <a:pt x="1867" y="8778"/>
                  </a:lnTo>
                  <a:lnTo>
                    <a:pt x="4903" y="6466"/>
                  </a:lnTo>
                  <a:lnTo>
                    <a:pt x="4903" y="4167"/>
                  </a:lnTo>
                  <a:lnTo>
                    <a:pt x="7927" y="1869"/>
                  </a:lnTo>
                  <a:lnTo>
                    <a:pt x="71451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467" name="Combination 1467"/>
          <p:cNvGrpSpPr/>
          <p:nvPr/>
        </p:nvGrpSpPr>
        <p:grpSpPr>
          <a:xfrm>
            <a:off x="9180790" y="2055798"/>
            <a:ext cx="79378" cy="61306"/>
            <a:chOff x="9180790" y="2055798"/>
            <a:chExt cx="79378" cy="61306"/>
          </a:xfrm>
        </p:grpSpPr>
        <p:sp>
          <p:nvSpPr>
            <p:cNvPr id="1468" name="VectorPath 1468"/>
            <p:cNvSpPr/>
            <p:nvPr/>
          </p:nvSpPr>
          <p:spPr>
            <a:xfrm>
              <a:off x="9180790" y="2055798"/>
              <a:ext cx="79378" cy="17555"/>
            </a:xfrm>
            <a:custGeom>
              <a:avLst/>
              <a:gdLst/>
              <a:ahLst/>
              <a:cxnLst/>
              <a:rect l="l" t="t" r="r" b="b"/>
              <a:pathLst>
                <a:path w="79378" h="17555">
                  <a:moveTo>
                    <a:pt x="74488" y="4167"/>
                  </a:moveTo>
                  <a:lnTo>
                    <a:pt x="77510" y="6466"/>
                  </a:lnTo>
                  <a:lnTo>
                    <a:pt x="77510" y="11076"/>
                  </a:lnTo>
                  <a:lnTo>
                    <a:pt x="74488" y="13375"/>
                  </a:lnTo>
                  <a:lnTo>
                    <a:pt x="71452" y="15686"/>
                  </a:lnTo>
                  <a:lnTo>
                    <a:pt x="7926" y="15686"/>
                  </a:lnTo>
                  <a:lnTo>
                    <a:pt x="4904" y="13375"/>
                  </a:lnTo>
                  <a:lnTo>
                    <a:pt x="4904" y="11076"/>
                  </a:lnTo>
                  <a:lnTo>
                    <a:pt x="1869" y="8777"/>
                  </a:lnTo>
                  <a:lnTo>
                    <a:pt x="4904" y="6466"/>
                  </a:lnTo>
                  <a:lnTo>
                    <a:pt x="4904" y="4167"/>
                  </a:lnTo>
                  <a:lnTo>
                    <a:pt x="7926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9" name="VectorPath 1469"/>
            <p:cNvSpPr/>
            <p:nvPr/>
          </p:nvSpPr>
          <p:spPr>
            <a:xfrm>
              <a:off x="9238284" y="2055798"/>
              <a:ext cx="21885" cy="61306"/>
            </a:xfrm>
            <a:custGeom>
              <a:avLst/>
              <a:gdLst/>
              <a:ahLst/>
              <a:cxnLst/>
              <a:rect l="l" t="t" r="r" b="b"/>
              <a:pathLst>
                <a:path w="21885" h="61306">
                  <a:moveTo>
                    <a:pt x="16994" y="4167"/>
                  </a:moveTo>
                  <a:lnTo>
                    <a:pt x="20017" y="6466"/>
                  </a:lnTo>
                  <a:lnTo>
                    <a:pt x="20017" y="54840"/>
                  </a:lnTo>
                  <a:lnTo>
                    <a:pt x="16994" y="57139"/>
                  </a:lnTo>
                  <a:lnTo>
                    <a:pt x="13959" y="59438"/>
                  </a:lnTo>
                  <a:lnTo>
                    <a:pt x="7913" y="59438"/>
                  </a:lnTo>
                  <a:lnTo>
                    <a:pt x="4890" y="57139"/>
                  </a:lnTo>
                  <a:lnTo>
                    <a:pt x="1868" y="54840"/>
                  </a:lnTo>
                  <a:lnTo>
                    <a:pt x="1868" y="6466"/>
                  </a:lnTo>
                  <a:lnTo>
                    <a:pt x="4890" y="4167"/>
                  </a:lnTo>
                  <a:lnTo>
                    <a:pt x="7913" y="1868"/>
                  </a:lnTo>
                  <a:lnTo>
                    <a:pt x="13959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70" name="VectorPath 1470"/>
          <p:cNvSpPr/>
          <p:nvPr/>
        </p:nvSpPr>
        <p:spPr>
          <a:xfrm>
            <a:off x="9238284" y="2214700"/>
            <a:ext cx="21885" cy="61321"/>
          </a:xfrm>
          <a:custGeom>
            <a:avLst/>
            <a:gdLst/>
            <a:ahLst/>
            <a:cxnLst/>
            <a:rect l="l" t="t" r="r" b="b"/>
            <a:pathLst>
              <a:path w="21885" h="61321">
                <a:moveTo>
                  <a:pt x="16994" y="4181"/>
                </a:moveTo>
                <a:lnTo>
                  <a:pt x="20017" y="6479"/>
                </a:lnTo>
                <a:lnTo>
                  <a:pt x="20017" y="54841"/>
                </a:lnTo>
                <a:lnTo>
                  <a:pt x="16994" y="57140"/>
                </a:lnTo>
                <a:lnTo>
                  <a:pt x="13959" y="59451"/>
                </a:lnTo>
                <a:lnTo>
                  <a:pt x="7913" y="59451"/>
                </a:lnTo>
                <a:lnTo>
                  <a:pt x="4890" y="57140"/>
                </a:lnTo>
                <a:lnTo>
                  <a:pt x="1868" y="54841"/>
                </a:lnTo>
                <a:lnTo>
                  <a:pt x="1868" y="6479"/>
                </a:lnTo>
                <a:lnTo>
                  <a:pt x="4890" y="4181"/>
                </a:lnTo>
                <a:lnTo>
                  <a:pt x="7913" y="1870"/>
                </a:lnTo>
                <a:lnTo>
                  <a:pt x="13959" y="1870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471" name="Combination 1471"/>
          <p:cNvGrpSpPr/>
          <p:nvPr/>
        </p:nvGrpSpPr>
        <p:grpSpPr>
          <a:xfrm>
            <a:off x="9180790" y="2373616"/>
            <a:ext cx="79380" cy="56709"/>
            <a:chOff x="9180790" y="2373616"/>
            <a:chExt cx="79380" cy="56709"/>
          </a:xfrm>
        </p:grpSpPr>
        <p:sp>
          <p:nvSpPr>
            <p:cNvPr id="1472" name="VectorPath 1472"/>
            <p:cNvSpPr/>
            <p:nvPr/>
          </p:nvSpPr>
          <p:spPr>
            <a:xfrm>
              <a:off x="9238284" y="2373616"/>
              <a:ext cx="21886" cy="56709"/>
            </a:xfrm>
            <a:custGeom>
              <a:avLst/>
              <a:gdLst/>
              <a:ahLst/>
              <a:cxnLst/>
              <a:rect l="l" t="t" r="r" b="b"/>
              <a:pathLst>
                <a:path w="21886" h="56709">
                  <a:moveTo>
                    <a:pt x="16994" y="4167"/>
                  </a:moveTo>
                  <a:lnTo>
                    <a:pt x="20017" y="6479"/>
                  </a:lnTo>
                  <a:lnTo>
                    <a:pt x="20017" y="50230"/>
                  </a:lnTo>
                  <a:lnTo>
                    <a:pt x="16994" y="52529"/>
                  </a:lnTo>
                  <a:lnTo>
                    <a:pt x="13959" y="54840"/>
                  </a:lnTo>
                  <a:lnTo>
                    <a:pt x="7913" y="54840"/>
                  </a:lnTo>
                  <a:lnTo>
                    <a:pt x="4890" y="52529"/>
                  </a:lnTo>
                  <a:lnTo>
                    <a:pt x="1868" y="50230"/>
                  </a:lnTo>
                  <a:lnTo>
                    <a:pt x="1868" y="6479"/>
                  </a:lnTo>
                  <a:lnTo>
                    <a:pt x="4890" y="4167"/>
                  </a:lnTo>
                  <a:lnTo>
                    <a:pt x="7913" y="1868"/>
                  </a:lnTo>
                  <a:lnTo>
                    <a:pt x="13959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73" name="VectorPath 1473"/>
            <p:cNvSpPr/>
            <p:nvPr/>
          </p:nvSpPr>
          <p:spPr>
            <a:xfrm>
              <a:off x="9180790" y="2412770"/>
              <a:ext cx="79378" cy="17555"/>
            </a:xfrm>
            <a:custGeom>
              <a:avLst/>
              <a:gdLst/>
              <a:ahLst/>
              <a:cxnLst/>
              <a:rect l="l" t="t" r="r" b="b"/>
              <a:pathLst>
                <a:path w="79378" h="17555">
                  <a:moveTo>
                    <a:pt x="74488" y="4167"/>
                  </a:moveTo>
                  <a:lnTo>
                    <a:pt x="77510" y="6466"/>
                  </a:lnTo>
                  <a:lnTo>
                    <a:pt x="77510" y="11076"/>
                  </a:lnTo>
                  <a:lnTo>
                    <a:pt x="74488" y="13375"/>
                  </a:lnTo>
                  <a:lnTo>
                    <a:pt x="71452" y="15686"/>
                  </a:lnTo>
                  <a:lnTo>
                    <a:pt x="7926" y="15686"/>
                  </a:lnTo>
                  <a:lnTo>
                    <a:pt x="4904" y="13375"/>
                  </a:lnTo>
                  <a:lnTo>
                    <a:pt x="4904" y="11076"/>
                  </a:lnTo>
                  <a:lnTo>
                    <a:pt x="1869" y="8778"/>
                  </a:lnTo>
                  <a:lnTo>
                    <a:pt x="4904" y="6466"/>
                  </a:lnTo>
                  <a:lnTo>
                    <a:pt x="4904" y="4167"/>
                  </a:lnTo>
                  <a:lnTo>
                    <a:pt x="7926" y="1869"/>
                  </a:lnTo>
                  <a:lnTo>
                    <a:pt x="7145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474" name="BE495CB3-0318-4BB8-091D-8386472CEE8A"/>
          <p:cNvPicPr>
            <a:picLocks noChangeAspect="1"/>
          </p:cNvPicPr>
          <p:nvPr/>
        </p:nvPicPr>
        <p:blipFill>
          <a:blip r:embed="rId3" cstate="print">
            <a:extLst>
              <a:ext uri="{4704EA36-C6EE-49E0-C78F-ECAFEDC88364}"/>
            </a:extLst>
          </a:blip>
          <a:srcRect/>
          <a:stretch>
            <a:fillRect/>
          </a:stretch>
        </p:blipFill>
        <p:spPr>
          <a:xfrm>
            <a:off x="8084452" y="1884934"/>
            <a:ext cx="266230" cy="773824"/>
          </a:xfrm>
          <a:prstGeom prst="rect">
            <a:avLst/>
          </a:prstGeom>
        </p:spPr>
      </p:pic>
      <p:sp>
        <p:nvSpPr>
          <p:cNvPr id="1475" name="TextBox1475"/>
          <p:cNvSpPr txBox="1"/>
          <p:nvPr/>
        </p:nvSpPr>
        <p:spPr>
          <a:xfrm>
            <a:off x="6754238" y="2950028"/>
            <a:ext cx="545701" cy="254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5873"/>
              </a:lnSpc>
              <a:tabLst>
                <a:tab pos="543796" algn="l"/>
              </a:tabLst>
            </a:pPr>
            <a:r>
              <a:rPr lang="en-US" altLang="zh-CN" sz="1575" u="sng" kern="0" spc="0" baseline="-1823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23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76" name="TextBox1476"/>
          <p:cNvSpPr txBox="1"/>
          <p:nvPr/>
        </p:nvSpPr>
        <p:spPr>
          <a:xfrm>
            <a:off x="4508462" y="2966236"/>
            <a:ext cx="2791339" cy="219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581"/>
              </a:lnSpc>
              <a:tabLst>
                <a:tab pos="2789434" algn="l"/>
              </a:tabLst>
            </a:pPr>
            <a:r>
              <a:rPr lang="en-US" altLang="zh-CN" sz="2025" kern="0" spc="110" baseline="-493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</a:t>
            </a:r>
            <a:r>
              <a:rPr lang="en-US" altLang="zh-CN" sz="2025" kern="0" spc="13025" baseline="-493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350" kern="0" spc="341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u="sng" kern="0" spc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350" u="sng" kern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477" name="VectorPath 1477"/>
          <p:cNvSpPr/>
          <p:nvPr/>
        </p:nvSpPr>
        <p:spPr>
          <a:xfrm>
            <a:off x="7707370" y="2878766"/>
            <a:ext cx="15990" cy="455866"/>
          </a:xfrm>
          <a:custGeom>
            <a:avLst/>
            <a:gdLst/>
            <a:ahLst/>
            <a:cxnLst/>
            <a:rect l="l" t="t" r="r" b="b"/>
            <a:pathLst>
              <a:path w="15990" h="455866">
                <a:moveTo>
                  <a:pt x="7995" y="7995"/>
                </a:moveTo>
                <a:lnTo>
                  <a:pt x="7995" y="447872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478" name="VectorPath 1478"/>
          <p:cNvSpPr/>
          <p:nvPr/>
        </p:nvSpPr>
        <p:spPr>
          <a:xfrm>
            <a:off x="8076457" y="1879238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5"/>
                </a:moveTo>
                <a:lnTo>
                  <a:pt x="274225" y="7995"/>
                </a:lnTo>
                <a:lnTo>
                  <a:pt x="274225" y="781819"/>
                </a:lnTo>
                <a:lnTo>
                  <a:pt x="7995" y="781819"/>
                </a:lnTo>
                <a:lnTo>
                  <a:pt x="7995" y="7995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479" name="Combination 1479"/>
          <p:cNvGrpSpPr/>
          <p:nvPr/>
        </p:nvGrpSpPr>
        <p:grpSpPr>
          <a:xfrm>
            <a:off x="7281426" y="2708258"/>
            <a:ext cx="444318" cy="794563"/>
            <a:chOff x="7281426" y="2708258"/>
            <a:chExt cx="444318" cy="794563"/>
          </a:xfrm>
        </p:grpSpPr>
        <p:sp>
          <p:nvSpPr>
            <p:cNvPr id="1480" name="VectorPath 1480"/>
            <p:cNvSpPr/>
            <p:nvPr/>
          </p:nvSpPr>
          <p:spPr>
            <a:xfrm>
              <a:off x="7281426" y="2708258"/>
              <a:ext cx="444318" cy="188883"/>
            </a:xfrm>
            <a:custGeom>
              <a:avLst/>
              <a:gdLst/>
              <a:ahLst/>
              <a:cxnLst/>
              <a:rect l="l" t="t" r="r" b="b"/>
              <a:pathLst>
                <a:path w="444318" h="188883">
                  <a:moveTo>
                    <a:pt x="10380" y="10380"/>
                  </a:moveTo>
                  <a:lnTo>
                    <a:pt x="433938" y="17850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81" name="VectorPath 1481"/>
            <p:cNvSpPr/>
            <p:nvPr/>
          </p:nvSpPr>
          <p:spPr>
            <a:xfrm>
              <a:off x="7281447" y="3316279"/>
              <a:ext cx="444276" cy="186542"/>
            </a:xfrm>
            <a:custGeom>
              <a:avLst/>
              <a:gdLst/>
              <a:ahLst/>
              <a:cxnLst/>
              <a:rect l="l" t="t" r="r" b="b"/>
              <a:pathLst>
                <a:path w="444276" h="186542">
                  <a:moveTo>
                    <a:pt x="433917" y="10359"/>
                  </a:moveTo>
                  <a:lnTo>
                    <a:pt x="10359" y="17618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82" name="VectorPath 1482"/>
            <p:cNvSpPr/>
            <p:nvPr/>
          </p:nvSpPr>
          <p:spPr>
            <a:xfrm>
              <a:off x="7283812" y="2710644"/>
              <a:ext cx="15990" cy="237084"/>
            </a:xfrm>
            <a:custGeom>
              <a:avLst/>
              <a:gdLst/>
              <a:ahLst/>
              <a:cxnLst/>
              <a:rect l="l" t="t" r="r" b="b"/>
              <a:pathLst>
                <a:path w="15990" h="237084">
                  <a:moveTo>
                    <a:pt x="7995" y="7994"/>
                  </a:moveTo>
                  <a:lnTo>
                    <a:pt x="7995" y="229089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83" name="VectorPath 1483"/>
            <p:cNvSpPr/>
            <p:nvPr/>
          </p:nvSpPr>
          <p:spPr>
            <a:xfrm>
              <a:off x="7283812" y="3263373"/>
              <a:ext cx="15990" cy="237083"/>
            </a:xfrm>
            <a:custGeom>
              <a:avLst/>
              <a:gdLst/>
              <a:ahLst/>
              <a:cxnLst/>
              <a:rect l="l" t="t" r="r" b="b"/>
              <a:pathLst>
                <a:path w="15990" h="237083">
                  <a:moveTo>
                    <a:pt x="7995" y="7994"/>
                  </a:moveTo>
                  <a:lnTo>
                    <a:pt x="7995" y="229089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484" name="Combination 1484"/>
          <p:cNvGrpSpPr/>
          <p:nvPr/>
        </p:nvGrpSpPr>
        <p:grpSpPr>
          <a:xfrm>
            <a:off x="5877088" y="2889502"/>
            <a:ext cx="1552990" cy="393073"/>
            <a:chOff x="5877088" y="2889502"/>
            <a:chExt cx="1552990" cy="393073"/>
          </a:xfrm>
        </p:grpSpPr>
        <p:sp>
          <p:nvSpPr>
            <p:cNvPr id="1485" name="VectorPath 1485"/>
            <p:cNvSpPr/>
            <p:nvPr/>
          </p:nvSpPr>
          <p:spPr>
            <a:xfrm>
              <a:off x="7280599" y="2928524"/>
              <a:ext cx="149479" cy="188228"/>
            </a:xfrm>
            <a:custGeom>
              <a:avLst/>
              <a:gdLst/>
              <a:ahLst/>
              <a:cxnLst/>
              <a:rect l="l" t="t" r="r" b="b"/>
              <a:pathLst>
                <a:path w="149479" h="188228">
                  <a:moveTo>
                    <a:pt x="11208" y="11209"/>
                  </a:moveTo>
                  <a:lnTo>
                    <a:pt x="138271" y="177020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86" name="VectorPath 1486"/>
            <p:cNvSpPr/>
            <p:nvPr/>
          </p:nvSpPr>
          <p:spPr>
            <a:xfrm>
              <a:off x="7280598" y="3094335"/>
              <a:ext cx="149481" cy="188240"/>
            </a:xfrm>
            <a:custGeom>
              <a:avLst/>
              <a:gdLst/>
              <a:ahLst/>
              <a:cxnLst/>
              <a:rect l="l" t="t" r="r" b="b"/>
              <a:pathLst>
                <a:path w="149481" h="188240">
                  <a:moveTo>
                    <a:pt x="138272" y="11209"/>
                  </a:moveTo>
                  <a:lnTo>
                    <a:pt x="11209" y="177032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87" name="VectorPath 1487"/>
            <p:cNvSpPr/>
            <p:nvPr/>
          </p:nvSpPr>
          <p:spPr>
            <a:xfrm>
              <a:off x="5877088" y="2889502"/>
              <a:ext cx="21898" cy="17556"/>
            </a:xfrm>
            <a:custGeom>
              <a:avLst/>
              <a:gdLst/>
              <a:ahLst/>
              <a:cxnLst/>
              <a:rect l="l" t="t" r="r" b="b"/>
              <a:pathLst>
                <a:path w="21898" h="17556">
                  <a:moveTo>
                    <a:pt x="16995" y="4168"/>
                  </a:moveTo>
                  <a:lnTo>
                    <a:pt x="20030" y="6466"/>
                  </a:lnTo>
                  <a:lnTo>
                    <a:pt x="20030" y="11076"/>
                  </a:lnTo>
                  <a:lnTo>
                    <a:pt x="16995" y="13375"/>
                  </a:lnTo>
                  <a:lnTo>
                    <a:pt x="13971" y="15686"/>
                  </a:lnTo>
                  <a:lnTo>
                    <a:pt x="7926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2" y="4168"/>
                  </a:lnTo>
                  <a:lnTo>
                    <a:pt x="7926" y="1868"/>
                  </a:lnTo>
                  <a:lnTo>
                    <a:pt x="1397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488" name="Combination 1488"/>
          <p:cNvGrpSpPr/>
          <p:nvPr/>
        </p:nvGrpSpPr>
        <p:grpSpPr>
          <a:xfrm>
            <a:off x="4318947" y="2890285"/>
            <a:ext cx="914526" cy="372961"/>
            <a:chOff x="4318947" y="2890285"/>
            <a:chExt cx="914526" cy="372961"/>
          </a:xfrm>
        </p:grpSpPr>
        <p:sp>
          <p:nvSpPr>
            <p:cNvPr id="1489" name="VectorPath 1489"/>
            <p:cNvSpPr/>
            <p:nvPr/>
          </p:nvSpPr>
          <p:spPr>
            <a:xfrm>
              <a:off x="4318947" y="2890285"/>
              <a:ext cx="651319" cy="372961"/>
            </a:xfrm>
            <a:custGeom>
              <a:avLst/>
              <a:gdLst/>
              <a:ahLst/>
              <a:cxnLst/>
              <a:rect l="l" t="t" r="r" b="b"/>
              <a:pathLst>
                <a:path w="651319" h="372961">
                  <a:moveTo>
                    <a:pt x="7994" y="7995"/>
                  </a:moveTo>
                  <a:lnTo>
                    <a:pt x="643325" y="7995"/>
                  </a:lnTo>
                  <a:lnTo>
                    <a:pt x="643325" y="364966"/>
                  </a:lnTo>
                  <a:lnTo>
                    <a:pt x="7994" y="364966"/>
                  </a:lnTo>
                  <a:lnTo>
                    <a:pt x="7994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90" name="VectorPath 1490"/>
            <p:cNvSpPr/>
            <p:nvPr/>
          </p:nvSpPr>
          <p:spPr>
            <a:xfrm>
              <a:off x="4954277" y="3067615"/>
              <a:ext cx="279196" cy="15990"/>
            </a:xfrm>
            <a:custGeom>
              <a:avLst/>
              <a:gdLst/>
              <a:ahLst/>
              <a:cxnLst/>
              <a:rect l="l" t="t" r="r" b="b"/>
              <a:pathLst>
                <a:path w="279196" h="15990">
                  <a:moveTo>
                    <a:pt x="7994" y="7995"/>
                  </a:moveTo>
                  <a:lnTo>
                    <a:pt x="271202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91" name="TextBox1491"/>
          <p:cNvSpPr txBox="1"/>
          <p:nvPr/>
        </p:nvSpPr>
        <p:spPr>
          <a:xfrm>
            <a:off x="8613890" y="2898279"/>
            <a:ext cx="635330" cy="356972"/>
          </a:xfrm>
          <a:prstGeom prst="rect">
            <a:avLst/>
          </a:prstGeom>
          <a:noFill/>
          <a:ln w="15989">
            <a:solidFill>
              <a:srgbClr val="000000"/>
            </a:solidFill>
          </a:ln>
        </p:spPr>
        <p:txBody>
          <a:bodyPr wrap="square" lIns="57150" tIns="37465" rIns="57150" bIns="30480" rtlCol="0">
            <a:spAutoFit/>
          </a:bodyPr>
          <a:lstStyle/>
          <a:p>
            <a:pPr marL="127377" marR="0" indent="0" eaLnBrk="0">
              <a:lnSpc>
                <a:spcPct val="100925"/>
              </a:lnSpc>
              <a:spcBef>
                <a:spcPts val="296"/>
              </a:spcBef>
              <a:spcAft>
                <a:spcPts val="417"/>
              </a:spcAft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492" name="VectorPath 1492"/>
          <p:cNvSpPr/>
          <p:nvPr/>
        </p:nvSpPr>
        <p:spPr>
          <a:xfrm>
            <a:off x="7707370" y="3067615"/>
            <a:ext cx="385077" cy="15990"/>
          </a:xfrm>
          <a:custGeom>
            <a:avLst/>
            <a:gdLst/>
            <a:ahLst/>
            <a:cxnLst/>
            <a:rect l="l" t="t" r="r" b="b"/>
            <a:pathLst>
              <a:path w="385077" h="15990">
                <a:moveTo>
                  <a:pt x="7995" y="7995"/>
                </a:moveTo>
                <a:lnTo>
                  <a:pt x="377082" y="7995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493" name="TextBox1493"/>
          <p:cNvSpPr txBox="1"/>
          <p:nvPr/>
        </p:nvSpPr>
        <p:spPr>
          <a:xfrm rot="5400000">
            <a:off x="7332626" y="2984587"/>
            <a:ext cx="355229" cy="20562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</a:t>
            </a:r>
          </a:p>
        </p:txBody>
      </p:sp>
      <p:grpSp>
        <p:nvGrpSpPr>
          <p:cNvPr id="1494" name="Combination 1494"/>
          <p:cNvGrpSpPr/>
          <p:nvPr/>
        </p:nvGrpSpPr>
        <p:grpSpPr>
          <a:xfrm>
            <a:off x="5952730" y="2889502"/>
            <a:ext cx="711742" cy="374527"/>
            <a:chOff x="5952730" y="2889502"/>
            <a:chExt cx="711742" cy="374527"/>
          </a:xfrm>
        </p:grpSpPr>
        <p:sp>
          <p:nvSpPr>
            <p:cNvPr id="1495" name="VectorPath 1495"/>
            <p:cNvSpPr/>
            <p:nvPr/>
          </p:nvSpPr>
          <p:spPr>
            <a:xfrm>
              <a:off x="6382252" y="2996216"/>
              <a:ext cx="282220" cy="15990"/>
            </a:xfrm>
            <a:custGeom>
              <a:avLst/>
              <a:gdLst/>
              <a:ahLst/>
              <a:cxnLst/>
              <a:rect l="l" t="t" r="r" b="b"/>
              <a:pathLst>
                <a:path w="282220" h="15990">
                  <a:moveTo>
                    <a:pt x="7994" y="7995"/>
                  </a:moveTo>
                  <a:lnTo>
                    <a:pt x="274225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96" name="VectorPath 1496"/>
            <p:cNvSpPr/>
            <p:nvPr/>
          </p:nvSpPr>
          <p:spPr>
            <a:xfrm>
              <a:off x="6382252" y="3164338"/>
              <a:ext cx="282220" cy="15989"/>
            </a:xfrm>
            <a:custGeom>
              <a:avLst/>
              <a:gdLst/>
              <a:ahLst/>
              <a:cxnLst/>
              <a:rect l="l" t="t" r="r" b="b"/>
              <a:pathLst>
                <a:path w="282220" h="15989">
                  <a:moveTo>
                    <a:pt x="7994" y="7994"/>
                  </a:moveTo>
                  <a:lnTo>
                    <a:pt x="27422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97" name="VectorPath 1497"/>
            <p:cNvSpPr/>
            <p:nvPr/>
          </p:nvSpPr>
          <p:spPr>
            <a:xfrm>
              <a:off x="6064587" y="2890285"/>
              <a:ext cx="333654" cy="15990"/>
            </a:xfrm>
            <a:custGeom>
              <a:avLst/>
              <a:gdLst/>
              <a:ahLst/>
              <a:cxnLst/>
              <a:rect l="l" t="t" r="r" b="b"/>
              <a:pathLst>
                <a:path w="333654" h="15990">
                  <a:moveTo>
                    <a:pt x="7994" y="7995"/>
                  </a:moveTo>
                  <a:lnTo>
                    <a:pt x="325660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98" name="VectorPath 1498"/>
            <p:cNvSpPr/>
            <p:nvPr/>
          </p:nvSpPr>
          <p:spPr>
            <a:xfrm>
              <a:off x="6382252" y="2890285"/>
              <a:ext cx="15989" cy="372961"/>
            </a:xfrm>
            <a:custGeom>
              <a:avLst/>
              <a:gdLst/>
              <a:ahLst/>
              <a:cxnLst/>
              <a:rect l="l" t="t" r="r" b="b"/>
              <a:pathLst>
                <a:path w="15989" h="372961">
                  <a:moveTo>
                    <a:pt x="7994" y="7995"/>
                  </a:moveTo>
                  <a:lnTo>
                    <a:pt x="7994" y="364966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99" name="VectorPath 1499"/>
            <p:cNvSpPr/>
            <p:nvPr/>
          </p:nvSpPr>
          <p:spPr>
            <a:xfrm>
              <a:off x="6064587" y="3247257"/>
              <a:ext cx="333654" cy="15989"/>
            </a:xfrm>
            <a:custGeom>
              <a:avLst/>
              <a:gdLst/>
              <a:ahLst/>
              <a:cxnLst/>
              <a:rect l="l" t="t" r="r" b="b"/>
              <a:pathLst>
                <a:path w="333654" h="15989">
                  <a:moveTo>
                    <a:pt x="7994" y="7994"/>
                  </a:moveTo>
                  <a:lnTo>
                    <a:pt x="325660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00" name="VectorPath 1500"/>
            <p:cNvSpPr/>
            <p:nvPr/>
          </p:nvSpPr>
          <p:spPr>
            <a:xfrm>
              <a:off x="5952730" y="2889502"/>
              <a:ext cx="79366" cy="17556"/>
            </a:xfrm>
            <a:custGeom>
              <a:avLst/>
              <a:gdLst/>
              <a:ahLst/>
              <a:cxnLst/>
              <a:rect l="l" t="t" r="r" b="b"/>
              <a:pathLst>
                <a:path w="79366" h="17556">
                  <a:moveTo>
                    <a:pt x="74474" y="4168"/>
                  </a:moveTo>
                  <a:lnTo>
                    <a:pt x="74474" y="6466"/>
                  </a:lnTo>
                  <a:lnTo>
                    <a:pt x="77498" y="8777"/>
                  </a:lnTo>
                  <a:lnTo>
                    <a:pt x="74474" y="11076"/>
                  </a:lnTo>
                  <a:lnTo>
                    <a:pt x="74474" y="13375"/>
                  </a:lnTo>
                  <a:lnTo>
                    <a:pt x="71452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7914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01" name="VectorPath 1501"/>
            <p:cNvSpPr/>
            <p:nvPr/>
          </p:nvSpPr>
          <p:spPr>
            <a:xfrm>
              <a:off x="5952730" y="3246474"/>
              <a:ext cx="79366" cy="17555"/>
            </a:xfrm>
            <a:custGeom>
              <a:avLst/>
              <a:gdLst/>
              <a:ahLst/>
              <a:cxnLst/>
              <a:rect l="l" t="t" r="r" b="b"/>
              <a:pathLst>
                <a:path w="79366" h="17555">
                  <a:moveTo>
                    <a:pt x="74474" y="4167"/>
                  </a:moveTo>
                  <a:lnTo>
                    <a:pt x="74474" y="6466"/>
                  </a:lnTo>
                  <a:lnTo>
                    <a:pt x="77498" y="8777"/>
                  </a:lnTo>
                  <a:lnTo>
                    <a:pt x="74474" y="11076"/>
                  </a:lnTo>
                  <a:lnTo>
                    <a:pt x="74474" y="13375"/>
                  </a:lnTo>
                  <a:lnTo>
                    <a:pt x="71452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7914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02" name="Combination 1502"/>
          <p:cNvGrpSpPr/>
          <p:nvPr/>
        </p:nvGrpSpPr>
        <p:grpSpPr>
          <a:xfrm>
            <a:off x="5743979" y="2889502"/>
            <a:ext cx="79366" cy="61306"/>
            <a:chOff x="5743979" y="2889502"/>
            <a:chExt cx="79366" cy="61306"/>
          </a:xfrm>
        </p:grpSpPr>
        <p:sp>
          <p:nvSpPr>
            <p:cNvPr id="1503" name="VectorPath 1503"/>
            <p:cNvSpPr/>
            <p:nvPr/>
          </p:nvSpPr>
          <p:spPr>
            <a:xfrm>
              <a:off x="5743979" y="2889502"/>
              <a:ext cx="79366" cy="17556"/>
            </a:xfrm>
            <a:custGeom>
              <a:avLst/>
              <a:gdLst/>
              <a:ahLst/>
              <a:cxnLst/>
              <a:rect l="l" t="t" r="r" b="b"/>
              <a:pathLst>
                <a:path w="79366" h="17556">
                  <a:moveTo>
                    <a:pt x="74475" y="4168"/>
                  </a:moveTo>
                  <a:lnTo>
                    <a:pt x="77497" y="6466"/>
                  </a:lnTo>
                  <a:lnTo>
                    <a:pt x="77497" y="11076"/>
                  </a:lnTo>
                  <a:lnTo>
                    <a:pt x="74475" y="13375"/>
                  </a:lnTo>
                  <a:lnTo>
                    <a:pt x="71452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7914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04" name="VectorPath 1504"/>
            <p:cNvSpPr/>
            <p:nvPr/>
          </p:nvSpPr>
          <p:spPr>
            <a:xfrm>
              <a:off x="5743979" y="2889502"/>
              <a:ext cx="21885" cy="61306"/>
            </a:xfrm>
            <a:custGeom>
              <a:avLst/>
              <a:gdLst/>
              <a:ahLst/>
              <a:cxnLst/>
              <a:rect l="l" t="t" r="r" b="b"/>
              <a:pathLst>
                <a:path w="21885" h="61306">
                  <a:moveTo>
                    <a:pt x="16995" y="4168"/>
                  </a:moveTo>
                  <a:lnTo>
                    <a:pt x="20017" y="6466"/>
                  </a:lnTo>
                  <a:lnTo>
                    <a:pt x="20017" y="54840"/>
                  </a:lnTo>
                  <a:lnTo>
                    <a:pt x="16995" y="57139"/>
                  </a:lnTo>
                  <a:lnTo>
                    <a:pt x="13960" y="59438"/>
                  </a:lnTo>
                  <a:lnTo>
                    <a:pt x="7914" y="59438"/>
                  </a:lnTo>
                  <a:lnTo>
                    <a:pt x="1869" y="54840"/>
                  </a:lnTo>
                  <a:lnTo>
                    <a:pt x="1869" y="6466"/>
                  </a:lnTo>
                  <a:lnTo>
                    <a:pt x="7914" y="1868"/>
                  </a:lnTo>
                  <a:lnTo>
                    <a:pt x="13960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05" name="Combination 1505"/>
          <p:cNvGrpSpPr/>
          <p:nvPr/>
        </p:nvGrpSpPr>
        <p:grpSpPr>
          <a:xfrm>
            <a:off x="5743979" y="3205021"/>
            <a:ext cx="79366" cy="59008"/>
            <a:chOff x="5743979" y="3205021"/>
            <a:chExt cx="79366" cy="59008"/>
          </a:xfrm>
        </p:grpSpPr>
        <p:sp>
          <p:nvSpPr>
            <p:cNvPr id="1506" name="VectorPath 1506"/>
            <p:cNvSpPr/>
            <p:nvPr/>
          </p:nvSpPr>
          <p:spPr>
            <a:xfrm>
              <a:off x="5743979" y="3205021"/>
              <a:ext cx="21885" cy="59008"/>
            </a:xfrm>
            <a:custGeom>
              <a:avLst/>
              <a:gdLst/>
              <a:ahLst/>
              <a:cxnLst/>
              <a:rect l="l" t="t" r="r" b="b"/>
              <a:pathLst>
                <a:path w="21885" h="59008">
                  <a:moveTo>
                    <a:pt x="13960" y="4168"/>
                  </a:moveTo>
                  <a:lnTo>
                    <a:pt x="16995" y="4168"/>
                  </a:lnTo>
                  <a:lnTo>
                    <a:pt x="20017" y="6466"/>
                  </a:lnTo>
                  <a:lnTo>
                    <a:pt x="20017" y="52529"/>
                  </a:lnTo>
                  <a:lnTo>
                    <a:pt x="16995" y="54828"/>
                  </a:lnTo>
                  <a:lnTo>
                    <a:pt x="13960" y="57139"/>
                  </a:lnTo>
                  <a:lnTo>
                    <a:pt x="7914" y="57139"/>
                  </a:lnTo>
                  <a:lnTo>
                    <a:pt x="4892" y="54828"/>
                  </a:lnTo>
                  <a:lnTo>
                    <a:pt x="1869" y="52529"/>
                  </a:lnTo>
                  <a:lnTo>
                    <a:pt x="1869" y="6466"/>
                  </a:lnTo>
                  <a:lnTo>
                    <a:pt x="4892" y="4168"/>
                  </a:lnTo>
                  <a:lnTo>
                    <a:pt x="7914" y="4168"/>
                  </a:lnTo>
                  <a:lnTo>
                    <a:pt x="10937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07" name="VectorPath 1507"/>
            <p:cNvSpPr/>
            <p:nvPr/>
          </p:nvSpPr>
          <p:spPr>
            <a:xfrm>
              <a:off x="5743979" y="3246474"/>
              <a:ext cx="79366" cy="17555"/>
            </a:xfrm>
            <a:custGeom>
              <a:avLst/>
              <a:gdLst/>
              <a:ahLst/>
              <a:cxnLst/>
              <a:rect l="l" t="t" r="r" b="b"/>
              <a:pathLst>
                <a:path w="79366" h="17555">
                  <a:moveTo>
                    <a:pt x="74475" y="4167"/>
                  </a:moveTo>
                  <a:lnTo>
                    <a:pt x="77497" y="6466"/>
                  </a:lnTo>
                  <a:lnTo>
                    <a:pt x="77497" y="11076"/>
                  </a:lnTo>
                  <a:lnTo>
                    <a:pt x="74475" y="13375"/>
                  </a:lnTo>
                  <a:lnTo>
                    <a:pt x="71452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7914" y="1868"/>
                  </a:lnTo>
                  <a:lnTo>
                    <a:pt x="71452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08" name="Combination 1508"/>
          <p:cNvGrpSpPr/>
          <p:nvPr/>
        </p:nvGrpSpPr>
        <p:grpSpPr>
          <a:xfrm>
            <a:off x="5483714" y="3048404"/>
            <a:ext cx="282151" cy="61320"/>
            <a:chOff x="5483714" y="3048404"/>
            <a:chExt cx="282151" cy="61320"/>
          </a:xfrm>
        </p:grpSpPr>
        <p:sp>
          <p:nvSpPr>
            <p:cNvPr id="1509" name="VectorPath 1509"/>
            <p:cNvSpPr/>
            <p:nvPr/>
          </p:nvSpPr>
          <p:spPr>
            <a:xfrm>
              <a:off x="5483714" y="3067615"/>
              <a:ext cx="279197" cy="15990"/>
            </a:xfrm>
            <a:custGeom>
              <a:avLst/>
              <a:gdLst/>
              <a:ahLst/>
              <a:cxnLst/>
              <a:rect l="l" t="t" r="r" b="b"/>
              <a:pathLst>
                <a:path w="279197" h="15990">
                  <a:moveTo>
                    <a:pt x="7994" y="7995"/>
                  </a:moveTo>
                  <a:lnTo>
                    <a:pt x="271202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10" name="VectorPath 1510"/>
            <p:cNvSpPr/>
            <p:nvPr/>
          </p:nvSpPr>
          <p:spPr>
            <a:xfrm>
              <a:off x="5743979" y="3048404"/>
              <a:ext cx="21885" cy="61320"/>
            </a:xfrm>
            <a:custGeom>
              <a:avLst/>
              <a:gdLst/>
              <a:ahLst/>
              <a:cxnLst/>
              <a:rect l="l" t="t" r="r" b="b"/>
              <a:pathLst>
                <a:path w="21885" h="61320">
                  <a:moveTo>
                    <a:pt x="20017" y="4180"/>
                  </a:moveTo>
                  <a:lnTo>
                    <a:pt x="20017" y="54841"/>
                  </a:lnTo>
                  <a:lnTo>
                    <a:pt x="16995" y="57140"/>
                  </a:lnTo>
                  <a:lnTo>
                    <a:pt x="13960" y="57140"/>
                  </a:lnTo>
                  <a:lnTo>
                    <a:pt x="10937" y="59451"/>
                  </a:lnTo>
                  <a:lnTo>
                    <a:pt x="7914" y="57140"/>
                  </a:lnTo>
                  <a:lnTo>
                    <a:pt x="4892" y="57140"/>
                  </a:lnTo>
                  <a:lnTo>
                    <a:pt x="1869" y="54841"/>
                  </a:lnTo>
                  <a:lnTo>
                    <a:pt x="1869" y="4180"/>
                  </a:lnTo>
                  <a:lnTo>
                    <a:pt x="4892" y="1869"/>
                  </a:lnTo>
                  <a:lnTo>
                    <a:pt x="16995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511" name="TextBox1511"/>
          <p:cNvSpPr txBox="1"/>
          <p:nvPr/>
        </p:nvSpPr>
        <p:spPr>
          <a:xfrm>
            <a:off x="10174986" y="2966236"/>
            <a:ext cx="337306" cy="20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50" kern="0" spc="-1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1512" name="Combination 1512"/>
          <p:cNvGrpSpPr/>
          <p:nvPr/>
        </p:nvGrpSpPr>
        <p:grpSpPr>
          <a:xfrm>
            <a:off x="5743979" y="2889502"/>
            <a:ext cx="363757" cy="374527"/>
            <a:chOff x="5743979" y="2889502"/>
            <a:chExt cx="363757" cy="374527"/>
          </a:xfrm>
        </p:grpSpPr>
        <p:sp>
          <p:nvSpPr>
            <p:cNvPr id="1513" name="VectorPath 1513"/>
            <p:cNvSpPr/>
            <p:nvPr/>
          </p:nvSpPr>
          <p:spPr>
            <a:xfrm>
              <a:off x="6082815" y="2889502"/>
              <a:ext cx="24921" cy="17556"/>
            </a:xfrm>
            <a:custGeom>
              <a:avLst/>
              <a:gdLst/>
              <a:ahLst/>
              <a:cxnLst/>
              <a:rect l="l" t="t" r="r" b="b"/>
              <a:pathLst>
                <a:path w="24921" h="17556">
                  <a:moveTo>
                    <a:pt x="20017" y="4168"/>
                  </a:moveTo>
                  <a:lnTo>
                    <a:pt x="20017" y="6466"/>
                  </a:lnTo>
                  <a:lnTo>
                    <a:pt x="23053" y="8777"/>
                  </a:lnTo>
                  <a:lnTo>
                    <a:pt x="20017" y="11076"/>
                  </a:lnTo>
                  <a:lnTo>
                    <a:pt x="20017" y="13375"/>
                  </a:lnTo>
                  <a:lnTo>
                    <a:pt x="16995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4892" y="11076"/>
                  </a:lnTo>
                  <a:lnTo>
                    <a:pt x="1869" y="8777"/>
                  </a:lnTo>
                  <a:lnTo>
                    <a:pt x="4892" y="6466"/>
                  </a:lnTo>
                  <a:lnTo>
                    <a:pt x="4892" y="4168"/>
                  </a:lnTo>
                  <a:lnTo>
                    <a:pt x="7914" y="1868"/>
                  </a:lnTo>
                  <a:lnTo>
                    <a:pt x="16995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14" name="VectorPath 1514"/>
            <p:cNvSpPr/>
            <p:nvPr/>
          </p:nvSpPr>
          <p:spPr>
            <a:xfrm>
              <a:off x="5743979" y="2990835"/>
              <a:ext cx="21885" cy="17556"/>
            </a:xfrm>
            <a:custGeom>
              <a:avLst/>
              <a:gdLst/>
              <a:ahLst/>
              <a:cxnLst/>
              <a:rect l="l" t="t" r="r" b="b"/>
              <a:pathLst>
                <a:path w="21885" h="17556">
                  <a:moveTo>
                    <a:pt x="20017" y="4168"/>
                  </a:moveTo>
                  <a:lnTo>
                    <a:pt x="20017" y="11077"/>
                  </a:lnTo>
                  <a:lnTo>
                    <a:pt x="16995" y="13375"/>
                  </a:lnTo>
                  <a:lnTo>
                    <a:pt x="13960" y="15687"/>
                  </a:lnTo>
                  <a:lnTo>
                    <a:pt x="7914" y="15687"/>
                  </a:lnTo>
                  <a:lnTo>
                    <a:pt x="4892" y="13375"/>
                  </a:lnTo>
                  <a:lnTo>
                    <a:pt x="1869" y="11077"/>
                  </a:lnTo>
                  <a:lnTo>
                    <a:pt x="1869" y="4168"/>
                  </a:lnTo>
                  <a:lnTo>
                    <a:pt x="4892" y="1869"/>
                  </a:lnTo>
                  <a:lnTo>
                    <a:pt x="16995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15" name="VectorPath 1515"/>
            <p:cNvSpPr/>
            <p:nvPr/>
          </p:nvSpPr>
          <p:spPr>
            <a:xfrm>
              <a:off x="5743979" y="3147439"/>
              <a:ext cx="21885" cy="19853"/>
            </a:xfrm>
            <a:custGeom>
              <a:avLst/>
              <a:gdLst/>
              <a:ahLst/>
              <a:cxnLst/>
              <a:rect l="l" t="t" r="r" b="b"/>
              <a:pathLst>
                <a:path w="21885" h="19853">
                  <a:moveTo>
                    <a:pt x="13960" y="4168"/>
                  </a:moveTo>
                  <a:lnTo>
                    <a:pt x="16995" y="4168"/>
                  </a:lnTo>
                  <a:lnTo>
                    <a:pt x="20017" y="6479"/>
                  </a:lnTo>
                  <a:lnTo>
                    <a:pt x="20017" y="13388"/>
                  </a:lnTo>
                  <a:lnTo>
                    <a:pt x="16995" y="15686"/>
                  </a:lnTo>
                  <a:lnTo>
                    <a:pt x="13960" y="15686"/>
                  </a:lnTo>
                  <a:lnTo>
                    <a:pt x="10937" y="17985"/>
                  </a:lnTo>
                  <a:lnTo>
                    <a:pt x="7914" y="15686"/>
                  </a:lnTo>
                  <a:lnTo>
                    <a:pt x="4892" y="15686"/>
                  </a:lnTo>
                  <a:lnTo>
                    <a:pt x="1869" y="13388"/>
                  </a:lnTo>
                  <a:lnTo>
                    <a:pt x="1869" y="6479"/>
                  </a:lnTo>
                  <a:lnTo>
                    <a:pt x="4892" y="4168"/>
                  </a:lnTo>
                  <a:lnTo>
                    <a:pt x="7914" y="4168"/>
                  </a:lnTo>
                  <a:lnTo>
                    <a:pt x="10937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16" name="VectorPath 1516"/>
            <p:cNvSpPr/>
            <p:nvPr/>
          </p:nvSpPr>
          <p:spPr>
            <a:xfrm>
              <a:off x="5877088" y="3246474"/>
              <a:ext cx="21898" cy="17555"/>
            </a:xfrm>
            <a:custGeom>
              <a:avLst/>
              <a:gdLst/>
              <a:ahLst/>
              <a:cxnLst/>
              <a:rect l="l" t="t" r="r" b="b"/>
              <a:pathLst>
                <a:path w="21898" h="17555">
                  <a:moveTo>
                    <a:pt x="16995" y="4167"/>
                  </a:moveTo>
                  <a:lnTo>
                    <a:pt x="20030" y="6466"/>
                  </a:lnTo>
                  <a:lnTo>
                    <a:pt x="20030" y="11076"/>
                  </a:lnTo>
                  <a:lnTo>
                    <a:pt x="16995" y="13375"/>
                  </a:lnTo>
                  <a:lnTo>
                    <a:pt x="13971" y="15686"/>
                  </a:lnTo>
                  <a:lnTo>
                    <a:pt x="7926" y="15686"/>
                  </a:lnTo>
                  <a:lnTo>
                    <a:pt x="4892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2" y="4167"/>
                  </a:lnTo>
                  <a:lnTo>
                    <a:pt x="7926" y="1868"/>
                  </a:lnTo>
                  <a:lnTo>
                    <a:pt x="1397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17" name="VectorPath 1517"/>
            <p:cNvSpPr/>
            <p:nvPr/>
          </p:nvSpPr>
          <p:spPr>
            <a:xfrm>
              <a:off x="6082815" y="3246474"/>
              <a:ext cx="24921" cy="17555"/>
            </a:xfrm>
            <a:custGeom>
              <a:avLst/>
              <a:gdLst/>
              <a:ahLst/>
              <a:cxnLst/>
              <a:rect l="l" t="t" r="r" b="b"/>
              <a:pathLst>
                <a:path w="24921" h="17555">
                  <a:moveTo>
                    <a:pt x="20017" y="4167"/>
                  </a:moveTo>
                  <a:lnTo>
                    <a:pt x="20017" y="6466"/>
                  </a:lnTo>
                  <a:lnTo>
                    <a:pt x="23053" y="8777"/>
                  </a:lnTo>
                  <a:lnTo>
                    <a:pt x="20017" y="11076"/>
                  </a:lnTo>
                  <a:lnTo>
                    <a:pt x="20017" y="13375"/>
                  </a:lnTo>
                  <a:lnTo>
                    <a:pt x="16995" y="15686"/>
                  </a:lnTo>
                  <a:lnTo>
                    <a:pt x="7914" y="15686"/>
                  </a:lnTo>
                  <a:lnTo>
                    <a:pt x="4892" y="13375"/>
                  </a:lnTo>
                  <a:lnTo>
                    <a:pt x="4892" y="11076"/>
                  </a:lnTo>
                  <a:lnTo>
                    <a:pt x="1869" y="8777"/>
                  </a:lnTo>
                  <a:lnTo>
                    <a:pt x="4892" y="6466"/>
                  </a:lnTo>
                  <a:lnTo>
                    <a:pt x="4892" y="4167"/>
                  </a:lnTo>
                  <a:lnTo>
                    <a:pt x="7914" y="1868"/>
                  </a:lnTo>
                  <a:lnTo>
                    <a:pt x="16995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518" name="D45DAA54-F938-4EF0-E562-FABF02553411"/>
          <p:cNvPicPr>
            <a:picLocks noChangeAspect="1"/>
          </p:cNvPicPr>
          <p:nvPr/>
        </p:nvPicPr>
        <p:blipFill>
          <a:blip r:embed="rId4" cstate="print">
            <a:extLst>
              <a:ext uri="{4997567A-204B-4FAB-29D9-A9EB069305AB}"/>
            </a:extLst>
          </a:blip>
          <a:srcRect/>
          <a:stretch>
            <a:fillRect/>
          </a:stretch>
        </p:blipFill>
        <p:spPr>
          <a:xfrm>
            <a:off x="8084452" y="2718638"/>
            <a:ext cx="266230" cy="773824"/>
          </a:xfrm>
          <a:prstGeom prst="rect">
            <a:avLst/>
          </a:prstGeom>
        </p:spPr>
      </p:pic>
      <p:grpSp>
        <p:nvGrpSpPr>
          <p:cNvPr id="1519" name="Combination 1519"/>
          <p:cNvGrpSpPr/>
          <p:nvPr/>
        </p:nvGrpSpPr>
        <p:grpSpPr>
          <a:xfrm>
            <a:off x="10536160" y="2889502"/>
            <a:ext cx="155006" cy="374527"/>
            <a:chOff x="10536160" y="2889502"/>
            <a:chExt cx="155006" cy="374527"/>
          </a:xfrm>
        </p:grpSpPr>
        <p:sp>
          <p:nvSpPr>
            <p:cNvPr id="1520" name="VectorPath 1520"/>
            <p:cNvSpPr/>
            <p:nvPr/>
          </p:nvSpPr>
          <p:spPr>
            <a:xfrm>
              <a:off x="10536160" y="2889502"/>
              <a:ext cx="21885" cy="17556"/>
            </a:xfrm>
            <a:custGeom>
              <a:avLst/>
              <a:gdLst/>
              <a:ahLst/>
              <a:cxnLst/>
              <a:rect l="l" t="t" r="r" b="b"/>
              <a:pathLst>
                <a:path w="21885" h="17556">
                  <a:moveTo>
                    <a:pt x="16994" y="4168"/>
                  </a:moveTo>
                  <a:lnTo>
                    <a:pt x="20017" y="6466"/>
                  </a:lnTo>
                  <a:lnTo>
                    <a:pt x="20017" y="11076"/>
                  </a:lnTo>
                  <a:lnTo>
                    <a:pt x="16994" y="13375"/>
                  </a:lnTo>
                  <a:lnTo>
                    <a:pt x="13970" y="15686"/>
                  </a:lnTo>
                  <a:lnTo>
                    <a:pt x="7926" y="15686"/>
                  </a:lnTo>
                  <a:lnTo>
                    <a:pt x="4891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1" y="4168"/>
                  </a:lnTo>
                  <a:lnTo>
                    <a:pt x="7926" y="1868"/>
                  </a:lnTo>
                  <a:lnTo>
                    <a:pt x="13970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21" name="VectorPath 1521"/>
            <p:cNvSpPr/>
            <p:nvPr/>
          </p:nvSpPr>
          <p:spPr>
            <a:xfrm>
              <a:off x="10666330" y="2991371"/>
              <a:ext cx="24836" cy="17020"/>
            </a:xfrm>
            <a:custGeom>
              <a:avLst/>
              <a:gdLst/>
              <a:ahLst/>
              <a:cxnLst/>
              <a:rect l="l" t="t" r="r" b="b"/>
              <a:pathLst>
                <a:path w="24836" h="17020">
                  <a:moveTo>
                    <a:pt x="19945" y="3632"/>
                  </a:moveTo>
                  <a:lnTo>
                    <a:pt x="22968" y="8242"/>
                  </a:lnTo>
                  <a:lnTo>
                    <a:pt x="19945" y="10541"/>
                  </a:lnTo>
                  <a:lnTo>
                    <a:pt x="19945" y="12840"/>
                  </a:lnTo>
                  <a:lnTo>
                    <a:pt x="16922" y="15151"/>
                  </a:lnTo>
                  <a:lnTo>
                    <a:pt x="7842" y="15151"/>
                  </a:lnTo>
                  <a:lnTo>
                    <a:pt x="4819" y="12840"/>
                  </a:lnTo>
                  <a:lnTo>
                    <a:pt x="4819" y="10541"/>
                  </a:lnTo>
                  <a:lnTo>
                    <a:pt x="1797" y="8242"/>
                  </a:lnTo>
                  <a:lnTo>
                    <a:pt x="4819" y="3632"/>
                  </a:lnTo>
                  <a:lnTo>
                    <a:pt x="4819" y="1333"/>
                  </a:lnTo>
                  <a:lnTo>
                    <a:pt x="19945" y="1333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22" name="VectorPath 1522"/>
            <p:cNvSpPr/>
            <p:nvPr/>
          </p:nvSpPr>
          <p:spPr>
            <a:xfrm>
              <a:off x="10666330" y="3147440"/>
              <a:ext cx="24836" cy="19852"/>
            </a:xfrm>
            <a:custGeom>
              <a:avLst/>
              <a:gdLst/>
              <a:ahLst/>
              <a:cxnLst/>
              <a:rect l="l" t="t" r="r" b="b"/>
              <a:pathLst>
                <a:path w="24836" h="19852">
                  <a:moveTo>
                    <a:pt x="16922" y="4167"/>
                  </a:moveTo>
                  <a:lnTo>
                    <a:pt x="19945" y="4167"/>
                  </a:lnTo>
                  <a:lnTo>
                    <a:pt x="19945" y="6478"/>
                  </a:lnTo>
                  <a:lnTo>
                    <a:pt x="22968" y="8777"/>
                  </a:lnTo>
                  <a:lnTo>
                    <a:pt x="19945" y="13387"/>
                  </a:lnTo>
                  <a:lnTo>
                    <a:pt x="19945" y="15686"/>
                  </a:lnTo>
                  <a:lnTo>
                    <a:pt x="16922" y="15686"/>
                  </a:lnTo>
                  <a:lnTo>
                    <a:pt x="13887" y="17984"/>
                  </a:lnTo>
                  <a:lnTo>
                    <a:pt x="7842" y="15686"/>
                  </a:lnTo>
                  <a:lnTo>
                    <a:pt x="4819" y="15686"/>
                  </a:lnTo>
                  <a:lnTo>
                    <a:pt x="4819" y="13387"/>
                  </a:lnTo>
                  <a:lnTo>
                    <a:pt x="1797" y="8777"/>
                  </a:lnTo>
                  <a:lnTo>
                    <a:pt x="4819" y="6478"/>
                  </a:lnTo>
                  <a:lnTo>
                    <a:pt x="4819" y="4167"/>
                  </a:lnTo>
                  <a:lnTo>
                    <a:pt x="7842" y="4167"/>
                  </a:lnTo>
                  <a:lnTo>
                    <a:pt x="13887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23" name="VectorPath 1523"/>
            <p:cNvSpPr/>
            <p:nvPr/>
          </p:nvSpPr>
          <p:spPr>
            <a:xfrm>
              <a:off x="10536160" y="3246474"/>
              <a:ext cx="21885" cy="17555"/>
            </a:xfrm>
            <a:custGeom>
              <a:avLst/>
              <a:gdLst/>
              <a:ahLst/>
              <a:cxnLst/>
              <a:rect l="l" t="t" r="r" b="b"/>
              <a:pathLst>
                <a:path w="21885" h="17555">
                  <a:moveTo>
                    <a:pt x="16994" y="4167"/>
                  </a:moveTo>
                  <a:lnTo>
                    <a:pt x="20017" y="6466"/>
                  </a:lnTo>
                  <a:lnTo>
                    <a:pt x="20017" y="11076"/>
                  </a:lnTo>
                  <a:lnTo>
                    <a:pt x="16994" y="13375"/>
                  </a:lnTo>
                  <a:lnTo>
                    <a:pt x="13970" y="15686"/>
                  </a:lnTo>
                  <a:lnTo>
                    <a:pt x="7926" y="15686"/>
                  </a:lnTo>
                  <a:lnTo>
                    <a:pt x="4891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1" y="4167"/>
                  </a:lnTo>
                  <a:lnTo>
                    <a:pt x="7926" y="1868"/>
                  </a:lnTo>
                  <a:lnTo>
                    <a:pt x="13970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524" name="922AC9D8-CA57-4FD6-74B4-FCF8D1861FCF"/>
          <p:cNvPicPr>
            <a:picLocks noChangeAspect="1"/>
          </p:cNvPicPr>
          <p:nvPr/>
        </p:nvPicPr>
        <p:blipFill>
          <a:blip r:embed="rId5" cstate="print">
            <a:extLst>
              <a:ext uri="{B0A3CE90-FFA5-4668-978C-A548C179607C}"/>
            </a:extLst>
          </a:blip>
          <a:srcRect/>
          <a:stretch>
            <a:fillRect/>
          </a:stretch>
        </p:blipFill>
        <p:spPr>
          <a:xfrm>
            <a:off x="6653455" y="2718638"/>
            <a:ext cx="266230" cy="773824"/>
          </a:xfrm>
          <a:prstGeom prst="rect">
            <a:avLst/>
          </a:prstGeom>
        </p:spPr>
      </p:pic>
      <p:grpSp>
        <p:nvGrpSpPr>
          <p:cNvPr id="1525" name="Combination 1525"/>
          <p:cNvGrpSpPr/>
          <p:nvPr/>
        </p:nvGrpSpPr>
        <p:grpSpPr>
          <a:xfrm>
            <a:off x="5589607" y="2950166"/>
            <a:ext cx="173304" cy="133439"/>
            <a:chOff x="5589607" y="2950166"/>
            <a:chExt cx="173304" cy="133439"/>
          </a:xfrm>
        </p:grpSpPr>
        <p:sp>
          <p:nvSpPr>
            <p:cNvPr id="1526" name="VectorPath 1526"/>
            <p:cNvSpPr/>
            <p:nvPr/>
          </p:nvSpPr>
          <p:spPr>
            <a:xfrm>
              <a:off x="5589607" y="2950166"/>
              <a:ext cx="15989" cy="133439"/>
            </a:xfrm>
            <a:custGeom>
              <a:avLst/>
              <a:gdLst/>
              <a:ahLst/>
              <a:cxnLst/>
              <a:rect l="l" t="t" r="r" b="b"/>
              <a:pathLst>
                <a:path w="15989" h="133439">
                  <a:moveTo>
                    <a:pt x="7994" y="125444"/>
                  </a:moveTo>
                  <a:lnTo>
                    <a:pt x="7994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27" name="VectorPath 1527"/>
            <p:cNvSpPr/>
            <p:nvPr/>
          </p:nvSpPr>
          <p:spPr>
            <a:xfrm>
              <a:off x="5589607" y="2950166"/>
              <a:ext cx="173304" cy="15989"/>
            </a:xfrm>
            <a:custGeom>
              <a:avLst/>
              <a:gdLst/>
              <a:ahLst/>
              <a:cxnLst/>
              <a:rect l="l" t="t" r="r" b="b"/>
              <a:pathLst>
                <a:path w="173304" h="15989">
                  <a:moveTo>
                    <a:pt x="7994" y="7994"/>
                  </a:moveTo>
                  <a:lnTo>
                    <a:pt x="165309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528" name="VectorPath 1528"/>
          <p:cNvSpPr/>
          <p:nvPr/>
        </p:nvSpPr>
        <p:spPr>
          <a:xfrm>
            <a:off x="8076457" y="2710644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4"/>
                </a:moveTo>
                <a:lnTo>
                  <a:pt x="274225" y="7994"/>
                </a:lnTo>
                <a:lnTo>
                  <a:pt x="274225" y="781819"/>
                </a:lnTo>
                <a:lnTo>
                  <a:pt x="7995" y="781819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529" name="Combination 1529"/>
          <p:cNvGrpSpPr/>
          <p:nvPr/>
        </p:nvGrpSpPr>
        <p:grpSpPr>
          <a:xfrm>
            <a:off x="8342688" y="3067615"/>
            <a:ext cx="1180757" cy="255511"/>
            <a:chOff x="8342688" y="3067615"/>
            <a:chExt cx="1180757" cy="255511"/>
          </a:xfrm>
        </p:grpSpPr>
        <p:sp>
          <p:nvSpPr>
            <p:cNvPr id="1530" name="VectorPath 1530"/>
            <p:cNvSpPr/>
            <p:nvPr/>
          </p:nvSpPr>
          <p:spPr>
            <a:xfrm>
              <a:off x="8342688" y="3067615"/>
              <a:ext cx="279196" cy="15990"/>
            </a:xfrm>
            <a:custGeom>
              <a:avLst/>
              <a:gdLst/>
              <a:ahLst/>
              <a:cxnLst/>
              <a:rect l="l" t="t" r="r" b="b"/>
              <a:pathLst>
                <a:path w="279196" h="15990">
                  <a:moveTo>
                    <a:pt x="7995" y="7995"/>
                  </a:moveTo>
                  <a:lnTo>
                    <a:pt x="271201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1" name="VectorPath 1531"/>
            <p:cNvSpPr/>
            <p:nvPr/>
          </p:nvSpPr>
          <p:spPr>
            <a:xfrm>
              <a:off x="9241226" y="3067615"/>
              <a:ext cx="282219" cy="15990"/>
            </a:xfrm>
            <a:custGeom>
              <a:avLst/>
              <a:gdLst/>
              <a:ahLst/>
              <a:cxnLst/>
              <a:rect l="l" t="t" r="r" b="b"/>
              <a:pathLst>
                <a:path w="282219" h="15990">
                  <a:moveTo>
                    <a:pt x="7995" y="7995"/>
                  </a:moveTo>
                  <a:lnTo>
                    <a:pt x="274224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2" name="VectorPath 1532"/>
            <p:cNvSpPr/>
            <p:nvPr/>
          </p:nvSpPr>
          <p:spPr>
            <a:xfrm>
              <a:off x="8448580" y="3067615"/>
              <a:ext cx="15990" cy="255511"/>
            </a:xfrm>
            <a:custGeom>
              <a:avLst/>
              <a:gdLst/>
              <a:ahLst/>
              <a:cxnLst/>
              <a:rect l="l" t="t" r="r" b="b"/>
              <a:pathLst>
                <a:path w="15990" h="255511">
                  <a:moveTo>
                    <a:pt x="7995" y="7995"/>
                  </a:moveTo>
                  <a:lnTo>
                    <a:pt x="7995" y="247517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3" name="VectorPath 1533"/>
            <p:cNvSpPr/>
            <p:nvPr/>
          </p:nvSpPr>
          <p:spPr>
            <a:xfrm>
              <a:off x="8448580" y="3307137"/>
              <a:ext cx="914527" cy="15989"/>
            </a:xfrm>
            <a:custGeom>
              <a:avLst/>
              <a:gdLst/>
              <a:ahLst/>
              <a:cxnLst/>
              <a:rect l="l" t="t" r="r" b="b"/>
              <a:pathLst>
                <a:path w="914527" h="15989">
                  <a:moveTo>
                    <a:pt x="7995" y="7994"/>
                  </a:moveTo>
                  <a:lnTo>
                    <a:pt x="90653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4" name="VectorPath 1534"/>
            <p:cNvSpPr/>
            <p:nvPr/>
          </p:nvSpPr>
          <p:spPr>
            <a:xfrm>
              <a:off x="9347118" y="3127496"/>
              <a:ext cx="15990" cy="195630"/>
            </a:xfrm>
            <a:custGeom>
              <a:avLst/>
              <a:gdLst/>
              <a:ahLst/>
              <a:cxnLst/>
              <a:rect l="l" t="t" r="r" b="b"/>
              <a:pathLst>
                <a:path w="15990" h="195630">
                  <a:moveTo>
                    <a:pt x="7995" y="187636"/>
                  </a:moveTo>
                  <a:lnTo>
                    <a:pt x="799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5" name="VectorPath 1535"/>
            <p:cNvSpPr/>
            <p:nvPr/>
          </p:nvSpPr>
          <p:spPr>
            <a:xfrm>
              <a:off x="9347118" y="3127496"/>
              <a:ext cx="176327" cy="15989"/>
            </a:xfrm>
            <a:custGeom>
              <a:avLst/>
              <a:gdLst/>
              <a:ahLst/>
              <a:cxnLst/>
              <a:rect l="l" t="t" r="r" b="b"/>
              <a:pathLst>
                <a:path w="176327" h="15989">
                  <a:moveTo>
                    <a:pt x="7995" y="7994"/>
                  </a:moveTo>
                  <a:lnTo>
                    <a:pt x="16833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36" name="Combination 1536"/>
          <p:cNvGrpSpPr/>
          <p:nvPr/>
        </p:nvGrpSpPr>
        <p:grpSpPr>
          <a:xfrm>
            <a:off x="9770664" y="2889502"/>
            <a:ext cx="711753" cy="374527"/>
            <a:chOff x="9770664" y="2889502"/>
            <a:chExt cx="711753" cy="374527"/>
          </a:xfrm>
        </p:grpSpPr>
        <p:sp>
          <p:nvSpPr>
            <p:cNvPr id="1537" name="VectorPath 1537"/>
            <p:cNvSpPr/>
            <p:nvPr/>
          </p:nvSpPr>
          <p:spPr>
            <a:xfrm>
              <a:off x="9770664" y="3067615"/>
              <a:ext cx="282233" cy="15990"/>
            </a:xfrm>
            <a:custGeom>
              <a:avLst/>
              <a:gdLst/>
              <a:ahLst/>
              <a:cxnLst/>
              <a:rect l="l" t="t" r="r" b="b"/>
              <a:pathLst>
                <a:path w="282233" h="15990">
                  <a:moveTo>
                    <a:pt x="7995" y="7995"/>
                  </a:moveTo>
                  <a:lnTo>
                    <a:pt x="274238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8" name="VectorPath 1538"/>
            <p:cNvSpPr/>
            <p:nvPr/>
          </p:nvSpPr>
          <p:spPr>
            <a:xfrm>
              <a:off x="10036906" y="2890285"/>
              <a:ext cx="333641" cy="15990"/>
            </a:xfrm>
            <a:custGeom>
              <a:avLst/>
              <a:gdLst/>
              <a:ahLst/>
              <a:cxnLst/>
              <a:rect l="l" t="t" r="r" b="b"/>
              <a:pathLst>
                <a:path w="333641" h="15990">
                  <a:moveTo>
                    <a:pt x="7995" y="7995"/>
                  </a:moveTo>
                  <a:lnTo>
                    <a:pt x="325646" y="799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9" name="VectorPath 1539"/>
            <p:cNvSpPr/>
            <p:nvPr/>
          </p:nvSpPr>
          <p:spPr>
            <a:xfrm>
              <a:off x="10036906" y="2890285"/>
              <a:ext cx="15990" cy="372961"/>
            </a:xfrm>
            <a:custGeom>
              <a:avLst/>
              <a:gdLst/>
              <a:ahLst/>
              <a:cxnLst/>
              <a:rect l="l" t="t" r="r" b="b"/>
              <a:pathLst>
                <a:path w="15990" h="372961">
                  <a:moveTo>
                    <a:pt x="7995" y="7995"/>
                  </a:moveTo>
                  <a:lnTo>
                    <a:pt x="7995" y="364966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40" name="VectorPath 1540"/>
            <p:cNvSpPr/>
            <p:nvPr/>
          </p:nvSpPr>
          <p:spPr>
            <a:xfrm>
              <a:off x="10036906" y="3247257"/>
              <a:ext cx="333641" cy="15989"/>
            </a:xfrm>
            <a:custGeom>
              <a:avLst/>
              <a:gdLst/>
              <a:ahLst/>
              <a:cxnLst/>
              <a:rect l="l" t="t" r="r" b="b"/>
              <a:pathLst>
                <a:path w="333641" h="15989">
                  <a:moveTo>
                    <a:pt x="7995" y="7994"/>
                  </a:moveTo>
                  <a:lnTo>
                    <a:pt x="325646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41" name="VectorPath 1541"/>
            <p:cNvSpPr/>
            <p:nvPr/>
          </p:nvSpPr>
          <p:spPr>
            <a:xfrm>
              <a:off x="10403052" y="2889502"/>
              <a:ext cx="79364" cy="17556"/>
            </a:xfrm>
            <a:custGeom>
              <a:avLst/>
              <a:gdLst/>
              <a:ahLst/>
              <a:cxnLst/>
              <a:rect l="l" t="t" r="r" b="b"/>
              <a:pathLst>
                <a:path w="79364" h="17556">
                  <a:moveTo>
                    <a:pt x="77496" y="6466"/>
                  </a:moveTo>
                  <a:lnTo>
                    <a:pt x="77496" y="11076"/>
                  </a:lnTo>
                  <a:lnTo>
                    <a:pt x="74474" y="13375"/>
                  </a:lnTo>
                  <a:lnTo>
                    <a:pt x="71451" y="15686"/>
                  </a:lnTo>
                  <a:lnTo>
                    <a:pt x="7913" y="15686"/>
                  </a:lnTo>
                  <a:lnTo>
                    <a:pt x="4890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0" y="4168"/>
                  </a:lnTo>
                  <a:lnTo>
                    <a:pt x="7913" y="1868"/>
                  </a:lnTo>
                  <a:lnTo>
                    <a:pt x="7145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42" name="VectorPath 1542"/>
            <p:cNvSpPr/>
            <p:nvPr/>
          </p:nvSpPr>
          <p:spPr>
            <a:xfrm>
              <a:off x="10403052" y="3246474"/>
              <a:ext cx="79364" cy="17555"/>
            </a:xfrm>
            <a:custGeom>
              <a:avLst/>
              <a:gdLst/>
              <a:ahLst/>
              <a:cxnLst/>
              <a:rect l="l" t="t" r="r" b="b"/>
              <a:pathLst>
                <a:path w="79364" h="17555">
                  <a:moveTo>
                    <a:pt x="77496" y="6466"/>
                  </a:moveTo>
                  <a:lnTo>
                    <a:pt x="77496" y="11076"/>
                  </a:lnTo>
                  <a:lnTo>
                    <a:pt x="74474" y="13375"/>
                  </a:lnTo>
                  <a:lnTo>
                    <a:pt x="71451" y="15686"/>
                  </a:lnTo>
                  <a:lnTo>
                    <a:pt x="7913" y="15686"/>
                  </a:lnTo>
                  <a:lnTo>
                    <a:pt x="4890" y="13375"/>
                  </a:lnTo>
                  <a:lnTo>
                    <a:pt x="1868" y="11076"/>
                  </a:lnTo>
                  <a:lnTo>
                    <a:pt x="1868" y="6466"/>
                  </a:lnTo>
                  <a:lnTo>
                    <a:pt x="4890" y="4167"/>
                  </a:lnTo>
                  <a:lnTo>
                    <a:pt x="7913" y="1868"/>
                  </a:lnTo>
                  <a:lnTo>
                    <a:pt x="7145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43" name="Combination 1543"/>
          <p:cNvGrpSpPr/>
          <p:nvPr/>
        </p:nvGrpSpPr>
        <p:grpSpPr>
          <a:xfrm>
            <a:off x="10611802" y="2889502"/>
            <a:ext cx="79366" cy="61306"/>
            <a:chOff x="10611802" y="2889502"/>
            <a:chExt cx="79366" cy="61306"/>
          </a:xfrm>
        </p:grpSpPr>
        <p:sp>
          <p:nvSpPr>
            <p:cNvPr id="1544" name="VectorPath 1544"/>
            <p:cNvSpPr/>
            <p:nvPr/>
          </p:nvSpPr>
          <p:spPr>
            <a:xfrm>
              <a:off x="10611802" y="2889502"/>
              <a:ext cx="79366" cy="17556"/>
            </a:xfrm>
            <a:custGeom>
              <a:avLst/>
              <a:gdLst/>
              <a:ahLst/>
              <a:cxnLst/>
              <a:rect l="l" t="t" r="r" b="b"/>
              <a:pathLst>
                <a:path w="79366" h="17556">
                  <a:moveTo>
                    <a:pt x="74474" y="4168"/>
                  </a:moveTo>
                  <a:lnTo>
                    <a:pt x="74474" y="6466"/>
                  </a:lnTo>
                  <a:lnTo>
                    <a:pt x="77497" y="8777"/>
                  </a:lnTo>
                  <a:lnTo>
                    <a:pt x="74474" y="11076"/>
                  </a:lnTo>
                  <a:lnTo>
                    <a:pt x="74474" y="13375"/>
                  </a:lnTo>
                  <a:lnTo>
                    <a:pt x="71451" y="15686"/>
                  </a:lnTo>
                  <a:lnTo>
                    <a:pt x="7913" y="15686"/>
                  </a:lnTo>
                  <a:lnTo>
                    <a:pt x="4890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0" y="4168"/>
                  </a:lnTo>
                  <a:lnTo>
                    <a:pt x="7913" y="1868"/>
                  </a:lnTo>
                  <a:lnTo>
                    <a:pt x="7145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45" name="VectorPath 1545"/>
            <p:cNvSpPr/>
            <p:nvPr/>
          </p:nvSpPr>
          <p:spPr>
            <a:xfrm>
              <a:off x="10666330" y="2890038"/>
              <a:ext cx="24837" cy="60771"/>
            </a:xfrm>
            <a:custGeom>
              <a:avLst/>
              <a:gdLst/>
              <a:ahLst/>
              <a:cxnLst/>
              <a:rect l="l" t="t" r="r" b="b"/>
              <a:pathLst>
                <a:path w="24837" h="60771">
                  <a:moveTo>
                    <a:pt x="19945" y="3632"/>
                  </a:moveTo>
                  <a:lnTo>
                    <a:pt x="19945" y="5931"/>
                  </a:lnTo>
                  <a:lnTo>
                    <a:pt x="22968" y="8242"/>
                  </a:lnTo>
                  <a:lnTo>
                    <a:pt x="22968" y="51994"/>
                  </a:lnTo>
                  <a:lnTo>
                    <a:pt x="19945" y="54305"/>
                  </a:lnTo>
                  <a:lnTo>
                    <a:pt x="19945" y="56604"/>
                  </a:lnTo>
                  <a:lnTo>
                    <a:pt x="16922" y="58903"/>
                  </a:lnTo>
                  <a:lnTo>
                    <a:pt x="7842" y="58903"/>
                  </a:lnTo>
                  <a:lnTo>
                    <a:pt x="4819" y="56604"/>
                  </a:lnTo>
                  <a:lnTo>
                    <a:pt x="4819" y="54305"/>
                  </a:lnTo>
                  <a:lnTo>
                    <a:pt x="1797" y="51994"/>
                  </a:lnTo>
                  <a:lnTo>
                    <a:pt x="1797" y="8242"/>
                  </a:lnTo>
                  <a:lnTo>
                    <a:pt x="4819" y="5931"/>
                  </a:lnTo>
                  <a:lnTo>
                    <a:pt x="4819" y="3632"/>
                  </a:lnTo>
                  <a:lnTo>
                    <a:pt x="7842" y="1333"/>
                  </a:lnTo>
                  <a:lnTo>
                    <a:pt x="16922" y="1333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546" name="VectorPath 1546"/>
          <p:cNvSpPr/>
          <p:nvPr/>
        </p:nvSpPr>
        <p:spPr>
          <a:xfrm>
            <a:off x="10666330" y="3048940"/>
            <a:ext cx="24815" cy="60783"/>
          </a:xfrm>
          <a:custGeom>
            <a:avLst/>
            <a:gdLst/>
            <a:ahLst/>
            <a:cxnLst/>
            <a:rect l="l" t="t" r="r" b="b"/>
            <a:pathLst>
              <a:path w="24815" h="60783">
                <a:moveTo>
                  <a:pt x="19945" y="3644"/>
                </a:moveTo>
                <a:lnTo>
                  <a:pt x="22968" y="8242"/>
                </a:lnTo>
                <a:lnTo>
                  <a:pt x="22968" y="49695"/>
                </a:lnTo>
                <a:lnTo>
                  <a:pt x="19945" y="54305"/>
                </a:lnTo>
                <a:lnTo>
                  <a:pt x="19945" y="56604"/>
                </a:lnTo>
                <a:lnTo>
                  <a:pt x="16922" y="56604"/>
                </a:lnTo>
                <a:lnTo>
                  <a:pt x="13887" y="58915"/>
                </a:lnTo>
                <a:lnTo>
                  <a:pt x="7842" y="56604"/>
                </a:lnTo>
                <a:lnTo>
                  <a:pt x="4819" y="56604"/>
                </a:lnTo>
                <a:lnTo>
                  <a:pt x="4819" y="54305"/>
                </a:lnTo>
                <a:lnTo>
                  <a:pt x="1797" y="49695"/>
                </a:lnTo>
                <a:lnTo>
                  <a:pt x="1797" y="8242"/>
                </a:lnTo>
                <a:lnTo>
                  <a:pt x="4819" y="3644"/>
                </a:lnTo>
                <a:lnTo>
                  <a:pt x="4819" y="1333"/>
                </a:lnTo>
                <a:lnTo>
                  <a:pt x="19945" y="1333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547" name="Combination 1547"/>
          <p:cNvGrpSpPr/>
          <p:nvPr/>
        </p:nvGrpSpPr>
        <p:grpSpPr>
          <a:xfrm>
            <a:off x="10611802" y="3205021"/>
            <a:ext cx="79366" cy="59008"/>
            <a:chOff x="10611802" y="3205021"/>
            <a:chExt cx="79366" cy="59008"/>
          </a:xfrm>
        </p:grpSpPr>
        <p:sp>
          <p:nvSpPr>
            <p:cNvPr id="1548" name="VectorPath 1548"/>
            <p:cNvSpPr/>
            <p:nvPr/>
          </p:nvSpPr>
          <p:spPr>
            <a:xfrm>
              <a:off x="10666330" y="3205021"/>
              <a:ext cx="24837" cy="58472"/>
            </a:xfrm>
            <a:custGeom>
              <a:avLst/>
              <a:gdLst/>
              <a:ahLst/>
              <a:cxnLst/>
              <a:rect l="l" t="t" r="r" b="b"/>
              <a:pathLst>
                <a:path w="24837" h="58472">
                  <a:moveTo>
                    <a:pt x="16922" y="4167"/>
                  </a:moveTo>
                  <a:lnTo>
                    <a:pt x="19945" y="4167"/>
                  </a:lnTo>
                  <a:lnTo>
                    <a:pt x="19945" y="6466"/>
                  </a:lnTo>
                  <a:lnTo>
                    <a:pt x="22968" y="8777"/>
                  </a:lnTo>
                  <a:lnTo>
                    <a:pt x="22968" y="50230"/>
                  </a:lnTo>
                  <a:lnTo>
                    <a:pt x="19945" y="52529"/>
                  </a:lnTo>
                  <a:lnTo>
                    <a:pt x="19945" y="54827"/>
                  </a:lnTo>
                  <a:lnTo>
                    <a:pt x="16922" y="57138"/>
                  </a:lnTo>
                  <a:lnTo>
                    <a:pt x="7842" y="57138"/>
                  </a:lnTo>
                  <a:lnTo>
                    <a:pt x="4819" y="54827"/>
                  </a:lnTo>
                  <a:lnTo>
                    <a:pt x="4819" y="52529"/>
                  </a:lnTo>
                  <a:lnTo>
                    <a:pt x="1797" y="50230"/>
                  </a:lnTo>
                  <a:lnTo>
                    <a:pt x="1797" y="8777"/>
                  </a:lnTo>
                  <a:lnTo>
                    <a:pt x="4819" y="6466"/>
                  </a:lnTo>
                  <a:lnTo>
                    <a:pt x="4819" y="4167"/>
                  </a:lnTo>
                  <a:lnTo>
                    <a:pt x="7842" y="4167"/>
                  </a:lnTo>
                  <a:lnTo>
                    <a:pt x="13887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49" name="VectorPath 1549"/>
            <p:cNvSpPr/>
            <p:nvPr/>
          </p:nvSpPr>
          <p:spPr>
            <a:xfrm>
              <a:off x="10611802" y="3246474"/>
              <a:ext cx="79365" cy="17555"/>
            </a:xfrm>
            <a:custGeom>
              <a:avLst/>
              <a:gdLst/>
              <a:ahLst/>
              <a:cxnLst/>
              <a:rect l="l" t="t" r="r" b="b"/>
              <a:pathLst>
                <a:path w="79365" h="17555">
                  <a:moveTo>
                    <a:pt x="74474" y="4167"/>
                  </a:moveTo>
                  <a:lnTo>
                    <a:pt x="74474" y="6466"/>
                  </a:lnTo>
                  <a:lnTo>
                    <a:pt x="77497" y="8777"/>
                  </a:lnTo>
                  <a:lnTo>
                    <a:pt x="74474" y="11076"/>
                  </a:lnTo>
                  <a:lnTo>
                    <a:pt x="74474" y="13375"/>
                  </a:lnTo>
                  <a:lnTo>
                    <a:pt x="71451" y="15686"/>
                  </a:lnTo>
                  <a:lnTo>
                    <a:pt x="7913" y="15686"/>
                  </a:lnTo>
                  <a:lnTo>
                    <a:pt x="4890" y="13375"/>
                  </a:lnTo>
                  <a:lnTo>
                    <a:pt x="1869" y="11076"/>
                  </a:lnTo>
                  <a:lnTo>
                    <a:pt x="1869" y="6466"/>
                  </a:lnTo>
                  <a:lnTo>
                    <a:pt x="4890" y="4167"/>
                  </a:lnTo>
                  <a:lnTo>
                    <a:pt x="7913" y="1868"/>
                  </a:lnTo>
                  <a:lnTo>
                    <a:pt x="71451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550" name="A1B8E0B0-1F1D-4797-2831-99402A0F15D8"/>
          <p:cNvPicPr>
            <a:picLocks noChangeAspect="1"/>
          </p:cNvPicPr>
          <p:nvPr/>
        </p:nvPicPr>
        <p:blipFill>
          <a:blip r:embed="rId5" cstate="print">
            <a:extLst>
              <a:ext uri="{A99E356B-3F86-46DD-189E-79D3A46E014D}"/>
            </a:extLst>
          </a:blip>
          <a:srcRect/>
          <a:stretch>
            <a:fillRect/>
          </a:stretch>
        </p:blipFill>
        <p:spPr>
          <a:xfrm>
            <a:off x="9512428" y="2718638"/>
            <a:ext cx="266230" cy="773824"/>
          </a:xfrm>
          <a:prstGeom prst="rect">
            <a:avLst/>
          </a:prstGeom>
        </p:spPr>
      </p:pic>
      <p:sp>
        <p:nvSpPr>
          <p:cNvPr id="1551" name="VectorPath 1551"/>
          <p:cNvSpPr/>
          <p:nvPr/>
        </p:nvSpPr>
        <p:spPr>
          <a:xfrm>
            <a:off x="5217484" y="2710644"/>
            <a:ext cx="282219" cy="789813"/>
          </a:xfrm>
          <a:custGeom>
            <a:avLst/>
            <a:gdLst/>
            <a:ahLst/>
            <a:cxnLst/>
            <a:rect l="l" t="t" r="r" b="b"/>
            <a:pathLst>
              <a:path w="282219" h="789813">
                <a:moveTo>
                  <a:pt x="7994" y="7994"/>
                </a:moveTo>
                <a:lnTo>
                  <a:pt x="274225" y="7994"/>
                </a:lnTo>
                <a:lnTo>
                  <a:pt x="274225" y="781819"/>
                </a:lnTo>
                <a:lnTo>
                  <a:pt x="7994" y="781819"/>
                </a:lnTo>
                <a:lnTo>
                  <a:pt x="7994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552" name="96211B0E-724B-4872-3997-FA6521649EB1"/>
          <p:cNvPicPr>
            <a:picLocks noChangeAspect="1"/>
          </p:cNvPicPr>
          <p:nvPr/>
        </p:nvPicPr>
        <p:blipFill>
          <a:blip r:embed="rId4" cstate="print">
            <a:extLst>
              <a:ext uri="{2FD8DAE4-B953-40BF-4088-4405EAD37F0F}"/>
            </a:extLst>
          </a:blip>
          <a:srcRect/>
          <a:stretch>
            <a:fillRect/>
          </a:stretch>
        </p:blipFill>
        <p:spPr>
          <a:xfrm>
            <a:off x="5225479" y="2718638"/>
            <a:ext cx="266230" cy="773824"/>
          </a:xfrm>
          <a:prstGeom prst="rect">
            <a:avLst/>
          </a:prstGeom>
        </p:spPr>
      </p:pic>
      <p:sp>
        <p:nvSpPr>
          <p:cNvPr id="1553" name="VectorPath 1553"/>
          <p:cNvSpPr/>
          <p:nvPr/>
        </p:nvSpPr>
        <p:spPr>
          <a:xfrm>
            <a:off x="6648482" y="2710644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4"/>
                </a:moveTo>
                <a:lnTo>
                  <a:pt x="271202" y="7994"/>
                </a:lnTo>
                <a:lnTo>
                  <a:pt x="271202" y="781819"/>
                </a:lnTo>
                <a:lnTo>
                  <a:pt x="7995" y="781819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554" name="TextBox1554"/>
          <p:cNvSpPr txBox="1"/>
          <p:nvPr/>
        </p:nvSpPr>
        <p:spPr>
          <a:xfrm>
            <a:off x="5939473" y="3779190"/>
            <a:ext cx="2788305" cy="240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42808" marR="0" indent="0" eaLnBrk="0">
              <a:lnSpc>
                <a:spcPct val="13095"/>
              </a:lnSpc>
              <a:spcAft>
                <a:spcPts val="0"/>
              </a:spcAft>
              <a:tabLst>
                <a:tab pos="2783445" algn="l"/>
              </a:tabLst>
            </a:pPr>
            <a:r>
              <a:rPr lang="en-US" altLang="zh-CN" sz="1575" u="sng" kern="0" spc="0" baseline="-180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0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0" marR="0" indent="0" eaLnBrk="0">
              <a:lnSpc>
                <a:spcPct val="100581"/>
              </a:lnSpc>
              <a:tabLst>
                <a:tab pos="2786399" algn="l"/>
              </a:tabLst>
            </a:pPr>
            <a:r>
              <a:rPr lang="en-US" altLang="zh-CN" sz="2025" kern="0" spc="110" baseline="-493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</a:t>
            </a:r>
            <a:r>
              <a:rPr lang="en-US" altLang="zh-CN" sz="2025" kern="0" spc="13025" baseline="-493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350" kern="0" spc="341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u="sng" kern="0" spc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350" u="sng" kern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555" name="VectorPath 1555"/>
          <p:cNvSpPr/>
          <p:nvPr/>
        </p:nvSpPr>
        <p:spPr>
          <a:xfrm>
            <a:off x="9135346" y="3710172"/>
            <a:ext cx="15990" cy="458165"/>
          </a:xfrm>
          <a:custGeom>
            <a:avLst/>
            <a:gdLst/>
            <a:ahLst/>
            <a:cxnLst/>
            <a:rect l="l" t="t" r="r" b="b"/>
            <a:pathLst>
              <a:path w="15990" h="458165">
                <a:moveTo>
                  <a:pt x="7995" y="7994"/>
                </a:moveTo>
                <a:lnTo>
                  <a:pt x="7995" y="450170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556" name="VectorPath 1556"/>
          <p:cNvSpPr/>
          <p:nvPr/>
        </p:nvSpPr>
        <p:spPr>
          <a:xfrm>
            <a:off x="9507456" y="2710644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4"/>
                </a:moveTo>
                <a:lnTo>
                  <a:pt x="271202" y="7994"/>
                </a:lnTo>
                <a:lnTo>
                  <a:pt x="271202" y="781819"/>
                </a:lnTo>
                <a:lnTo>
                  <a:pt x="7995" y="781819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557" name="Combination 1557"/>
          <p:cNvGrpSpPr/>
          <p:nvPr/>
        </p:nvGrpSpPr>
        <p:grpSpPr>
          <a:xfrm>
            <a:off x="8708574" y="3541984"/>
            <a:ext cx="445125" cy="794541"/>
            <a:chOff x="8708574" y="3541984"/>
            <a:chExt cx="445125" cy="794541"/>
          </a:xfrm>
        </p:grpSpPr>
        <p:sp>
          <p:nvSpPr>
            <p:cNvPr id="1558" name="VectorPath 1558"/>
            <p:cNvSpPr/>
            <p:nvPr/>
          </p:nvSpPr>
          <p:spPr>
            <a:xfrm>
              <a:off x="8709424" y="3541984"/>
              <a:ext cx="444275" cy="186542"/>
            </a:xfrm>
            <a:custGeom>
              <a:avLst/>
              <a:gdLst/>
              <a:ahLst/>
              <a:cxnLst/>
              <a:rect l="l" t="t" r="r" b="b"/>
              <a:pathLst>
                <a:path w="444275" h="186542">
                  <a:moveTo>
                    <a:pt x="10359" y="10359"/>
                  </a:moveTo>
                  <a:lnTo>
                    <a:pt x="433916" y="17618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59" name="VectorPath 1559"/>
            <p:cNvSpPr/>
            <p:nvPr/>
          </p:nvSpPr>
          <p:spPr>
            <a:xfrm>
              <a:off x="8709424" y="4149983"/>
              <a:ext cx="444275" cy="186542"/>
            </a:xfrm>
            <a:custGeom>
              <a:avLst/>
              <a:gdLst/>
              <a:ahLst/>
              <a:cxnLst/>
              <a:rect l="l" t="t" r="r" b="b"/>
              <a:pathLst>
                <a:path w="444275" h="186542">
                  <a:moveTo>
                    <a:pt x="433916" y="10359"/>
                  </a:moveTo>
                  <a:lnTo>
                    <a:pt x="10359" y="17618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60" name="VectorPath 1560"/>
            <p:cNvSpPr/>
            <p:nvPr/>
          </p:nvSpPr>
          <p:spPr>
            <a:xfrm>
              <a:off x="8711788" y="3544349"/>
              <a:ext cx="15990" cy="237083"/>
            </a:xfrm>
            <a:custGeom>
              <a:avLst/>
              <a:gdLst/>
              <a:ahLst/>
              <a:cxnLst/>
              <a:rect l="l" t="t" r="r" b="b"/>
              <a:pathLst>
                <a:path w="15990" h="237083">
                  <a:moveTo>
                    <a:pt x="7995" y="7994"/>
                  </a:moveTo>
                  <a:lnTo>
                    <a:pt x="7995" y="229088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61" name="VectorPath 1561"/>
            <p:cNvSpPr/>
            <p:nvPr/>
          </p:nvSpPr>
          <p:spPr>
            <a:xfrm>
              <a:off x="8711788" y="4097078"/>
              <a:ext cx="15990" cy="237083"/>
            </a:xfrm>
            <a:custGeom>
              <a:avLst/>
              <a:gdLst/>
              <a:ahLst/>
              <a:cxnLst/>
              <a:rect l="l" t="t" r="r" b="b"/>
              <a:pathLst>
                <a:path w="15990" h="237083">
                  <a:moveTo>
                    <a:pt x="7995" y="7994"/>
                  </a:moveTo>
                  <a:lnTo>
                    <a:pt x="7995" y="229089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62" name="VectorPath 1562"/>
            <p:cNvSpPr/>
            <p:nvPr/>
          </p:nvSpPr>
          <p:spPr>
            <a:xfrm>
              <a:off x="8708576" y="3762228"/>
              <a:ext cx="149478" cy="188228"/>
            </a:xfrm>
            <a:custGeom>
              <a:avLst/>
              <a:gdLst/>
              <a:ahLst/>
              <a:cxnLst/>
              <a:rect l="l" t="t" r="r" b="b"/>
              <a:pathLst>
                <a:path w="149478" h="188228">
                  <a:moveTo>
                    <a:pt x="11208" y="11209"/>
                  </a:moveTo>
                  <a:lnTo>
                    <a:pt x="138271" y="177020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63" name="VectorPath 1563"/>
            <p:cNvSpPr/>
            <p:nvPr/>
          </p:nvSpPr>
          <p:spPr>
            <a:xfrm>
              <a:off x="8708574" y="3928040"/>
              <a:ext cx="149480" cy="188240"/>
            </a:xfrm>
            <a:custGeom>
              <a:avLst/>
              <a:gdLst/>
              <a:ahLst/>
              <a:cxnLst/>
              <a:rect l="l" t="t" r="r" b="b"/>
              <a:pathLst>
                <a:path w="149480" h="188240">
                  <a:moveTo>
                    <a:pt x="138271" y="11208"/>
                  </a:moveTo>
                  <a:lnTo>
                    <a:pt x="11209" y="177032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564" name="TextBox1564"/>
          <p:cNvSpPr txBox="1"/>
          <p:nvPr/>
        </p:nvSpPr>
        <p:spPr>
          <a:xfrm>
            <a:off x="10044902" y="3731984"/>
            <a:ext cx="635330" cy="356971"/>
          </a:xfrm>
          <a:prstGeom prst="rect">
            <a:avLst/>
          </a:prstGeom>
          <a:noFill/>
          <a:ln w="15989">
            <a:solidFill>
              <a:srgbClr val="000000"/>
            </a:solidFill>
          </a:ln>
        </p:spPr>
        <p:txBody>
          <a:bodyPr wrap="square" lIns="57150" tIns="37465" rIns="57150" bIns="30480" rtlCol="0">
            <a:spAutoFit/>
          </a:bodyPr>
          <a:lstStyle/>
          <a:p>
            <a:pPr marL="124341" marR="0" indent="0" eaLnBrk="0">
              <a:lnSpc>
                <a:spcPct val="100925"/>
              </a:lnSpc>
              <a:spcBef>
                <a:spcPts val="296"/>
              </a:spcBef>
              <a:spcAft>
                <a:spcPts val="417"/>
              </a:spcAft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565" name="VectorPath 1565"/>
          <p:cNvSpPr/>
          <p:nvPr/>
        </p:nvSpPr>
        <p:spPr>
          <a:xfrm>
            <a:off x="9135346" y="3901320"/>
            <a:ext cx="388100" cy="15989"/>
          </a:xfrm>
          <a:custGeom>
            <a:avLst/>
            <a:gdLst/>
            <a:ahLst/>
            <a:cxnLst/>
            <a:rect l="l" t="t" r="r" b="b"/>
            <a:pathLst>
              <a:path w="388100" h="15989">
                <a:moveTo>
                  <a:pt x="7995" y="7994"/>
                </a:moveTo>
                <a:lnTo>
                  <a:pt x="38010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566" name="TextBox1566"/>
          <p:cNvSpPr txBox="1"/>
          <p:nvPr/>
        </p:nvSpPr>
        <p:spPr>
          <a:xfrm rot="5400000">
            <a:off x="8760608" y="3815987"/>
            <a:ext cx="355217" cy="20562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</a:t>
            </a:r>
          </a:p>
        </p:txBody>
      </p:sp>
      <p:grpSp>
        <p:nvGrpSpPr>
          <p:cNvPr id="1567" name="Combination 1567"/>
          <p:cNvGrpSpPr/>
          <p:nvPr/>
        </p:nvGrpSpPr>
        <p:grpSpPr>
          <a:xfrm>
            <a:off x="7305063" y="3720895"/>
            <a:ext cx="787384" cy="376649"/>
            <a:chOff x="7305063" y="3720895"/>
            <a:chExt cx="787384" cy="376649"/>
          </a:xfrm>
        </p:grpSpPr>
        <p:sp>
          <p:nvSpPr>
            <p:cNvPr id="1568" name="VectorPath 1568"/>
            <p:cNvSpPr/>
            <p:nvPr/>
          </p:nvSpPr>
          <p:spPr>
            <a:xfrm>
              <a:off x="7813249" y="3827622"/>
              <a:ext cx="279198" cy="15989"/>
            </a:xfrm>
            <a:custGeom>
              <a:avLst/>
              <a:gdLst/>
              <a:ahLst/>
              <a:cxnLst/>
              <a:rect l="l" t="t" r="r" b="b"/>
              <a:pathLst>
                <a:path w="279198" h="15989">
                  <a:moveTo>
                    <a:pt x="7995" y="7994"/>
                  </a:moveTo>
                  <a:lnTo>
                    <a:pt x="271203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69" name="VectorPath 1569"/>
            <p:cNvSpPr/>
            <p:nvPr/>
          </p:nvSpPr>
          <p:spPr>
            <a:xfrm>
              <a:off x="7813249" y="3998043"/>
              <a:ext cx="279198" cy="15989"/>
            </a:xfrm>
            <a:custGeom>
              <a:avLst/>
              <a:gdLst/>
              <a:ahLst/>
              <a:cxnLst/>
              <a:rect l="l" t="t" r="r" b="b"/>
              <a:pathLst>
                <a:path w="279198" h="15989">
                  <a:moveTo>
                    <a:pt x="7995" y="7994"/>
                  </a:moveTo>
                  <a:lnTo>
                    <a:pt x="271203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0" name="VectorPath 1570"/>
            <p:cNvSpPr/>
            <p:nvPr/>
          </p:nvSpPr>
          <p:spPr>
            <a:xfrm>
              <a:off x="7495584" y="3723989"/>
              <a:ext cx="333654" cy="15989"/>
            </a:xfrm>
            <a:custGeom>
              <a:avLst/>
              <a:gdLst/>
              <a:ahLst/>
              <a:cxnLst/>
              <a:rect l="l" t="t" r="r" b="b"/>
              <a:pathLst>
                <a:path w="333654" h="15989">
                  <a:moveTo>
                    <a:pt x="7995" y="7994"/>
                  </a:moveTo>
                  <a:lnTo>
                    <a:pt x="325659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1" name="VectorPath 1571"/>
            <p:cNvSpPr/>
            <p:nvPr/>
          </p:nvSpPr>
          <p:spPr>
            <a:xfrm>
              <a:off x="7813249" y="3723989"/>
              <a:ext cx="15990" cy="372961"/>
            </a:xfrm>
            <a:custGeom>
              <a:avLst/>
              <a:gdLst/>
              <a:ahLst/>
              <a:cxnLst/>
              <a:rect l="l" t="t" r="r" b="b"/>
              <a:pathLst>
                <a:path w="15990" h="372961">
                  <a:moveTo>
                    <a:pt x="7995" y="7994"/>
                  </a:moveTo>
                  <a:lnTo>
                    <a:pt x="7995" y="364966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2" name="VectorPath 1572"/>
            <p:cNvSpPr/>
            <p:nvPr/>
          </p:nvSpPr>
          <p:spPr>
            <a:xfrm>
              <a:off x="7495584" y="4080961"/>
              <a:ext cx="333654" cy="15989"/>
            </a:xfrm>
            <a:custGeom>
              <a:avLst/>
              <a:gdLst/>
              <a:ahLst/>
              <a:cxnLst/>
              <a:rect l="l" t="t" r="r" b="b"/>
              <a:pathLst>
                <a:path w="333654" h="15989">
                  <a:moveTo>
                    <a:pt x="7995" y="7994"/>
                  </a:moveTo>
                  <a:lnTo>
                    <a:pt x="325659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3" name="VectorPath 1573"/>
            <p:cNvSpPr/>
            <p:nvPr/>
          </p:nvSpPr>
          <p:spPr>
            <a:xfrm>
              <a:off x="7380704" y="3720895"/>
              <a:ext cx="79366" cy="19677"/>
            </a:xfrm>
            <a:custGeom>
              <a:avLst/>
              <a:gdLst/>
              <a:ahLst/>
              <a:cxnLst/>
              <a:rect l="l" t="t" r="r" b="b"/>
              <a:pathLst>
                <a:path w="79366" h="19677">
                  <a:moveTo>
                    <a:pt x="71453" y="4180"/>
                  </a:moveTo>
                  <a:lnTo>
                    <a:pt x="74475" y="4180"/>
                  </a:lnTo>
                  <a:lnTo>
                    <a:pt x="77498" y="6479"/>
                  </a:lnTo>
                  <a:lnTo>
                    <a:pt x="77498" y="13388"/>
                  </a:lnTo>
                  <a:lnTo>
                    <a:pt x="74475" y="15687"/>
                  </a:lnTo>
                  <a:lnTo>
                    <a:pt x="71453" y="15687"/>
                  </a:lnTo>
                  <a:lnTo>
                    <a:pt x="68417" y="17998"/>
                  </a:lnTo>
                  <a:lnTo>
                    <a:pt x="10937" y="17998"/>
                  </a:lnTo>
                  <a:lnTo>
                    <a:pt x="7914" y="15687"/>
                  </a:lnTo>
                  <a:lnTo>
                    <a:pt x="4891" y="15687"/>
                  </a:lnTo>
                  <a:lnTo>
                    <a:pt x="4891" y="13388"/>
                  </a:lnTo>
                  <a:lnTo>
                    <a:pt x="1869" y="11089"/>
                  </a:lnTo>
                  <a:lnTo>
                    <a:pt x="4891" y="6479"/>
                  </a:lnTo>
                  <a:lnTo>
                    <a:pt x="4891" y="4180"/>
                  </a:lnTo>
                  <a:lnTo>
                    <a:pt x="7914" y="4180"/>
                  </a:lnTo>
                  <a:lnTo>
                    <a:pt x="10937" y="1869"/>
                  </a:lnTo>
                  <a:lnTo>
                    <a:pt x="68417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4" name="VectorPath 1574"/>
            <p:cNvSpPr/>
            <p:nvPr/>
          </p:nvSpPr>
          <p:spPr>
            <a:xfrm>
              <a:off x="7380704" y="4077866"/>
              <a:ext cx="79366" cy="19677"/>
            </a:xfrm>
            <a:custGeom>
              <a:avLst/>
              <a:gdLst/>
              <a:ahLst/>
              <a:cxnLst/>
              <a:rect l="l" t="t" r="r" b="b"/>
              <a:pathLst>
                <a:path w="79366" h="19677">
                  <a:moveTo>
                    <a:pt x="71453" y="4180"/>
                  </a:moveTo>
                  <a:lnTo>
                    <a:pt x="74475" y="4180"/>
                  </a:lnTo>
                  <a:lnTo>
                    <a:pt x="77498" y="6479"/>
                  </a:lnTo>
                  <a:lnTo>
                    <a:pt x="77498" y="13388"/>
                  </a:lnTo>
                  <a:lnTo>
                    <a:pt x="74475" y="15686"/>
                  </a:lnTo>
                  <a:lnTo>
                    <a:pt x="71453" y="15686"/>
                  </a:lnTo>
                  <a:lnTo>
                    <a:pt x="68417" y="17998"/>
                  </a:lnTo>
                  <a:lnTo>
                    <a:pt x="10937" y="17998"/>
                  </a:lnTo>
                  <a:lnTo>
                    <a:pt x="7914" y="15686"/>
                  </a:lnTo>
                  <a:lnTo>
                    <a:pt x="4891" y="15686"/>
                  </a:lnTo>
                  <a:lnTo>
                    <a:pt x="4891" y="13388"/>
                  </a:lnTo>
                  <a:lnTo>
                    <a:pt x="1869" y="11089"/>
                  </a:lnTo>
                  <a:lnTo>
                    <a:pt x="4891" y="6479"/>
                  </a:lnTo>
                  <a:lnTo>
                    <a:pt x="4891" y="4180"/>
                  </a:lnTo>
                  <a:lnTo>
                    <a:pt x="7914" y="4180"/>
                  </a:lnTo>
                  <a:lnTo>
                    <a:pt x="10937" y="1869"/>
                  </a:lnTo>
                  <a:lnTo>
                    <a:pt x="68417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5" name="VectorPath 1575"/>
            <p:cNvSpPr/>
            <p:nvPr/>
          </p:nvSpPr>
          <p:spPr>
            <a:xfrm>
              <a:off x="7305063" y="3720895"/>
              <a:ext cx="24922" cy="19677"/>
            </a:xfrm>
            <a:custGeom>
              <a:avLst/>
              <a:gdLst/>
              <a:ahLst/>
              <a:cxnLst/>
              <a:rect l="l" t="t" r="r" b="b"/>
              <a:pathLst>
                <a:path w="24922" h="19677">
                  <a:moveTo>
                    <a:pt x="16995" y="4180"/>
                  </a:moveTo>
                  <a:lnTo>
                    <a:pt x="20018" y="4180"/>
                  </a:lnTo>
                  <a:lnTo>
                    <a:pt x="20018" y="6479"/>
                  </a:lnTo>
                  <a:lnTo>
                    <a:pt x="23054" y="11089"/>
                  </a:lnTo>
                  <a:lnTo>
                    <a:pt x="20018" y="13388"/>
                  </a:lnTo>
                  <a:lnTo>
                    <a:pt x="20018" y="15687"/>
                  </a:lnTo>
                  <a:lnTo>
                    <a:pt x="16995" y="15687"/>
                  </a:lnTo>
                  <a:lnTo>
                    <a:pt x="10950" y="17998"/>
                  </a:lnTo>
                  <a:lnTo>
                    <a:pt x="7927" y="15687"/>
                  </a:lnTo>
                  <a:lnTo>
                    <a:pt x="4893" y="15687"/>
                  </a:lnTo>
                  <a:lnTo>
                    <a:pt x="1869" y="13388"/>
                  </a:lnTo>
                  <a:lnTo>
                    <a:pt x="1869" y="6479"/>
                  </a:lnTo>
                  <a:lnTo>
                    <a:pt x="4893" y="4180"/>
                  </a:lnTo>
                  <a:lnTo>
                    <a:pt x="7927" y="4180"/>
                  </a:lnTo>
                  <a:lnTo>
                    <a:pt x="10950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6" name="VectorPath 1576"/>
            <p:cNvSpPr/>
            <p:nvPr/>
          </p:nvSpPr>
          <p:spPr>
            <a:xfrm>
              <a:off x="7513814" y="3720895"/>
              <a:ext cx="21362" cy="19677"/>
            </a:xfrm>
            <a:custGeom>
              <a:avLst/>
              <a:gdLst/>
              <a:ahLst/>
              <a:cxnLst/>
              <a:rect l="l" t="t" r="r" b="b"/>
              <a:pathLst>
                <a:path w="21362" h="19677">
                  <a:moveTo>
                    <a:pt x="13971" y="4180"/>
                  </a:moveTo>
                  <a:lnTo>
                    <a:pt x="16994" y="4180"/>
                  </a:lnTo>
                  <a:lnTo>
                    <a:pt x="20029" y="6479"/>
                  </a:lnTo>
                  <a:lnTo>
                    <a:pt x="20029" y="13388"/>
                  </a:lnTo>
                  <a:lnTo>
                    <a:pt x="16994" y="15687"/>
                  </a:lnTo>
                  <a:lnTo>
                    <a:pt x="13971" y="15687"/>
                  </a:lnTo>
                  <a:lnTo>
                    <a:pt x="10948" y="17998"/>
                  </a:lnTo>
                  <a:lnTo>
                    <a:pt x="7926" y="15687"/>
                  </a:lnTo>
                  <a:lnTo>
                    <a:pt x="4891" y="15687"/>
                  </a:lnTo>
                  <a:lnTo>
                    <a:pt x="1868" y="13388"/>
                  </a:lnTo>
                  <a:lnTo>
                    <a:pt x="1868" y="6479"/>
                  </a:lnTo>
                  <a:lnTo>
                    <a:pt x="4891" y="4180"/>
                  </a:lnTo>
                  <a:lnTo>
                    <a:pt x="7926" y="4180"/>
                  </a:lnTo>
                  <a:lnTo>
                    <a:pt x="10948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77" name="Combination 1577"/>
          <p:cNvGrpSpPr/>
          <p:nvPr/>
        </p:nvGrpSpPr>
        <p:grpSpPr>
          <a:xfrm>
            <a:off x="7171956" y="3720895"/>
            <a:ext cx="79366" cy="61320"/>
            <a:chOff x="7171956" y="3720895"/>
            <a:chExt cx="79366" cy="61320"/>
          </a:xfrm>
        </p:grpSpPr>
        <p:sp>
          <p:nvSpPr>
            <p:cNvPr id="1578" name="VectorPath 1578"/>
            <p:cNvSpPr/>
            <p:nvPr/>
          </p:nvSpPr>
          <p:spPr>
            <a:xfrm>
              <a:off x="7172027" y="3720895"/>
              <a:ext cx="79294" cy="19676"/>
            </a:xfrm>
            <a:custGeom>
              <a:avLst/>
              <a:gdLst/>
              <a:ahLst/>
              <a:cxnLst/>
              <a:rect l="l" t="t" r="r" b="b"/>
              <a:pathLst>
                <a:path w="79294" h="19676">
                  <a:moveTo>
                    <a:pt x="71380" y="4180"/>
                  </a:moveTo>
                  <a:lnTo>
                    <a:pt x="74403" y="4180"/>
                  </a:lnTo>
                  <a:lnTo>
                    <a:pt x="77426" y="6479"/>
                  </a:lnTo>
                  <a:lnTo>
                    <a:pt x="77426" y="13388"/>
                  </a:lnTo>
                  <a:lnTo>
                    <a:pt x="74403" y="15687"/>
                  </a:lnTo>
                  <a:lnTo>
                    <a:pt x="71380" y="15687"/>
                  </a:lnTo>
                  <a:lnTo>
                    <a:pt x="68345" y="17998"/>
                  </a:lnTo>
                  <a:lnTo>
                    <a:pt x="13888" y="17998"/>
                  </a:lnTo>
                  <a:lnTo>
                    <a:pt x="7842" y="15687"/>
                  </a:lnTo>
                  <a:lnTo>
                    <a:pt x="4819" y="15687"/>
                  </a:lnTo>
                  <a:lnTo>
                    <a:pt x="4819" y="13388"/>
                  </a:lnTo>
                  <a:lnTo>
                    <a:pt x="1797" y="11088"/>
                  </a:lnTo>
                  <a:lnTo>
                    <a:pt x="4819" y="6479"/>
                  </a:lnTo>
                  <a:lnTo>
                    <a:pt x="4819" y="4180"/>
                  </a:lnTo>
                  <a:lnTo>
                    <a:pt x="7842" y="4180"/>
                  </a:lnTo>
                  <a:lnTo>
                    <a:pt x="13888" y="1869"/>
                  </a:lnTo>
                  <a:lnTo>
                    <a:pt x="68345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79" name="VectorPath 1579"/>
            <p:cNvSpPr/>
            <p:nvPr/>
          </p:nvSpPr>
          <p:spPr>
            <a:xfrm>
              <a:off x="7171956" y="3721254"/>
              <a:ext cx="24908" cy="60961"/>
            </a:xfrm>
            <a:custGeom>
              <a:avLst/>
              <a:gdLst/>
              <a:ahLst/>
              <a:cxnLst/>
              <a:rect l="l" t="t" r="r" b="b"/>
              <a:pathLst>
                <a:path w="24908" h="60961">
                  <a:moveTo>
                    <a:pt x="16994" y="3821"/>
                  </a:moveTo>
                  <a:lnTo>
                    <a:pt x="20017" y="3821"/>
                  </a:lnTo>
                  <a:lnTo>
                    <a:pt x="20017" y="6120"/>
                  </a:lnTo>
                  <a:lnTo>
                    <a:pt x="23040" y="10730"/>
                  </a:lnTo>
                  <a:lnTo>
                    <a:pt x="23040" y="52183"/>
                  </a:lnTo>
                  <a:lnTo>
                    <a:pt x="20017" y="54482"/>
                  </a:lnTo>
                  <a:lnTo>
                    <a:pt x="20017" y="56793"/>
                  </a:lnTo>
                  <a:lnTo>
                    <a:pt x="16994" y="59092"/>
                  </a:lnTo>
                  <a:lnTo>
                    <a:pt x="7913" y="59092"/>
                  </a:lnTo>
                  <a:lnTo>
                    <a:pt x="4890" y="56793"/>
                  </a:lnTo>
                  <a:lnTo>
                    <a:pt x="4890" y="54482"/>
                  </a:lnTo>
                  <a:lnTo>
                    <a:pt x="1868" y="52183"/>
                  </a:lnTo>
                  <a:lnTo>
                    <a:pt x="1868" y="10730"/>
                  </a:lnTo>
                  <a:lnTo>
                    <a:pt x="4890" y="6120"/>
                  </a:lnTo>
                  <a:lnTo>
                    <a:pt x="4890" y="3821"/>
                  </a:lnTo>
                  <a:lnTo>
                    <a:pt x="7913" y="3821"/>
                  </a:lnTo>
                  <a:lnTo>
                    <a:pt x="13959" y="151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80" name="Combination 1580"/>
          <p:cNvGrpSpPr/>
          <p:nvPr/>
        </p:nvGrpSpPr>
        <p:grpSpPr>
          <a:xfrm>
            <a:off x="7171955" y="4038725"/>
            <a:ext cx="79366" cy="58819"/>
            <a:chOff x="7171955" y="4038725"/>
            <a:chExt cx="79366" cy="58819"/>
          </a:xfrm>
        </p:grpSpPr>
        <p:sp>
          <p:nvSpPr>
            <p:cNvPr id="1581" name="VectorPath 1581"/>
            <p:cNvSpPr/>
            <p:nvPr/>
          </p:nvSpPr>
          <p:spPr>
            <a:xfrm>
              <a:off x="7171955" y="4038725"/>
              <a:ext cx="24909" cy="58650"/>
            </a:xfrm>
            <a:custGeom>
              <a:avLst/>
              <a:gdLst/>
              <a:ahLst/>
              <a:cxnLst/>
              <a:rect l="l" t="t" r="r" b="b"/>
              <a:pathLst>
                <a:path w="24909" h="58650">
                  <a:moveTo>
                    <a:pt x="20018" y="4168"/>
                  </a:moveTo>
                  <a:lnTo>
                    <a:pt x="20018" y="6467"/>
                  </a:lnTo>
                  <a:lnTo>
                    <a:pt x="23040" y="8778"/>
                  </a:lnTo>
                  <a:lnTo>
                    <a:pt x="23040" y="50231"/>
                  </a:lnTo>
                  <a:lnTo>
                    <a:pt x="20018" y="52530"/>
                  </a:lnTo>
                  <a:lnTo>
                    <a:pt x="20018" y="54828"/>
                  </a:lnTo>
                  <a:lnTo>
                    <a:pt x="16994" y="54828"/>
                  </a:lnTo>
                  <a:lnTo>
                    <a:pt x="13960" y="57140"/>
                  </a:lnTo>
                  <a:lnTo>
                    <a:pt x="7914" y="54828"/>
                  </a:lnTo>
                  <a:lnTo>
                    <a:pt x="4891" y="54828"/>
                  </a:lnTo>
                  <a:lnTo>
                    <a:pt x="4891" y="52530"/>
                  </a:lnTo>
                  <a:lnTo>
                    <a:pt x="1869" y="50231"/>
                  </a:lnTo>
                  <a:lnTo>
                    <a:pt x="1869" y="8778"/>
                  </a:lnTo>
                  <a:lnTo>
                    <a:pt x="4891" y="6467"/>
                  </a:lnTo>
                  <a:lnTo>
                    <a:pt x="4891" y="4168"/>
                  </a:lnTo>
                  <a:lnTo>
                    <a:pt x="7914" y="1869"/>
                  </a:lnTo>
                  <a:lnTo>
                    <a:pt x="1699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82" name="VectorPath 1582"/>
            <p:cNvSpPr/>
            <p:nvPr/>
          </p:nvSpPr>
          <p:spPr>
            <a:xfrm>
              <a:off x="7172027" y="4077867"/>
              <a:ext cx="79294" cy="19677"/>
            </a:xfrm>
            <a:custGeom>
              <a:avLst/>
              <a:gdLst/>
              <a:ahLst/>
              <a:cxnLst/>
              <a:rect l="l" t="t" r="r" b="b"/>
              <a:pathLst>
                <a:path w="79294" h="19677">
                  <a:moveTo>
                    <a:pt x="71380" y="4180"/>
                  </a:moveTo>
                  <a:lnTo>
                    <a:pt x="74403" y="4180"/>
                  </a:lnTo>
                  <a:lnTo>
                    <a:pt x="77426" y="6479"/>
                  </a:lnTo>
                  <a:lnTo>
                    <a:pt x="77426" y="13388"/>
                  </a:lnTo>
                  <a:lnTo>
                    <a:pt x="74403" y="15686"/>
                  </a:lnTo>
                  <a:lnTo>
                    <a:pt x="71380" y="15686"/>
                  </a:lnTo>
                  <a:lnTo>
                    <a:pt x="68345" y="17998"/>
                  </a:lnTo>
                  <a:lnTo>
                    <a:pt x="13888" y="17998"/>
                  </a:lnTo>
                  <a:lnTo>
                    <a:pt x="7842" y="15686"/>
                  </a:lnTo>
                  <a:lnTo>
                    <a:pt x="4819" y="15686"/>
                  </a:lnTo>
                  <a:lnTo>
                    <a:pt x="4819" y="13388"/>
                  </a:lnTo>
                  <a:lnTo>
                    <a:pt x="1797" y="11089"/>
                  </a:lnTo>
                  <a:lnTo>
                    <a:pt x="4819" y="6479"/>
                  </a:lnTo>
                  <a:lnTo>
                    <a:pt x="4819" y="4180"/>
                  </a:lnTo>
                  <a:lnTo>
                    <a:pt x="7842" y="4180"/>
                  </a:lnTo>
                  <a:lnTo>
                    <a:pt x="13888" y="1869"/>
                  </a:lnTo>
                  <a:lnTo>
                    <a:pt x="68345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83" name="Combination 1583"/>
          <p:cNvGrpSpPr/>
          <p:nvPr/>
        </p:nvGrpSpPr>
        <p:grpSpPr>
          <a:xfrm>
            <a:off x="6911689" y="3879811"/>
            <a:ext cx="285175" cy="61306"/>
            <a:chOff x="6911689" y="3879811"/>
            <a:chExt cx="285175" cy="61306"/>
          </a:xfrm>
        </p:grpSpPr>
        <p:sp>
          <p:nvSpPr>
            <p:cNvPr id="1584" name="VectorPath 1584"/>
            <p:cNvSpPr/>
            <p:nvPr/>
          </p:nvSpPr>
          <p:spPr>
            <a:xfrm>
              <a:off x="6911689" y="3901320"/>
              <a:ext cx="282220" cy="15989"/>
            </a:xfrm>
            <a:custGeom>
              <a:avLst/>
              <a:gdLst/>
              <a:ahLst/>
              <a:cxnLst/>
              <a:rect l="l" t="t" r="r" b="b"/>
              <a:pathLst>
                <a:path w="282220" h="15989">
                  <a:moveTo>
                    <a:pt x="7995" y="7994"/>
                  </a:moveTo>
                  <a:lnTo>
                    <a:pt x="27422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85" name="VectorPath 1585"/>
            <p:cNvSpPr/>
            <p:nvPr/>
          </p:nvSpPr>
          <p:spPr>
            <a:xfrm>
              <a:off x="7171955" y="3879811"/>
              <a:ext cx="24909" cy="61306"/>
            </a:xfrm>
            <a:custGeom>
              <a:avLst/>
              <a:gdLst/>
              <a:ahLst/>
              <a:cxnLst/>
              <a:rect l="l" t="t" r="r" b="b"/>
              <a:pathLst>
                <a:path w="24909" h="61306">
                  <a:moveTo>
                    <a:pt x="16994" y="4166"/>
                  </a:moveTo>
                  <a:lnTo>
                    <a:pt x="20018" y="4166"/>
                  </a:lnTo>
                  <a:lnTo>
                    <a:pt x="20018" y="6478"/>
                  </a:lnTo>
                  <a:lnTo>
                    <a:pt x="23040" y="8777"/>
                  </a:lnTo>
                  <a:lnTo>
                    <a:pt x="23040" y="52528"/>
                  </a:lnTo>
                  <a:lnTo>
                    <a:pt x="20018" y="54840"/>
                  </a:lnTo>
                  <a:lnTo>
                    <a:pt x="20018" y="57138"/>
                  </a:lnTo>
                  <a:lnTo>
                    <a:pt x="16994" y="59437"/>
                  </a:lnTo>
                  <a:lnTo>
                    <a:pt x="7914" y="59437"/>
                  </a:lnTo>
                  <a:lnTo>
                    <a:pt x="4891" y="57138"/>
                  </a:lnTo>
                  <a:lnTo>
                    <a:pt x="4891" y="54840"/>
                  </a:lnTo>
                  <a:lnTo>
                    <a:pt x="1869" y="52528"/>
                  </a:lnTo>
                  <a:lnTo>
                    <a:pt x="1869" y="8777"/>
                  </a:lnTo>
                  <a:lnTo>
                    <a:pt x="4891" y="6478"/>
                  </a:lnTo>
                  <a:lnTo>
                    <a:pt x="4891" y="4166"/>
                  </a:lnTo>
                  <a:lnTo>
                    <a:pt x="7914" y="4166"/>
                  </a:lnTo>
                  <a:lnTo>
                    <a:pt x="13960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86" name="Combination 1586"/>
          <p:cNvGrpSpPr/>
          <p:nvPr/>
        </p:nvGrpSpPr>
        <p:grpSpPr>
          <a:xfrm>
            <a:off x="5746922" y="3723989"/>
            <a:ext cx="917550" cy="372961"/>
            <a:chOff x="5746922" y="3723989"/>
            <a:chExt cx="917550" cy="372961"/>
          </a:xfrm>
        </p:grpSpPr>
        <p:sp>
          <p:nvSpPr>
            <p:cNvPr id="1587" name="VectorPath 1587"/>
            <p:cNvSpPr/>
            <p:nvPr/>
          </p:nvSpPr>
          <p:spPr>
            <a:xfrm>
              <a:off x="5746922" y="3723989"/>
              <a:ext cx="651319" cy="372961"/>
            </a:xfrm>
            <a:custGeom>
              <a:avLst/>
              <a:gdLst/>
              <a:ahLst/>
              <a:cxnLst/>
              <a:rect l="l" t="t" r="r" b="b"/>
              <a:pathLst>
                <a:path w="651319" h="372961">
                  <a:moveTo>
                    <a:pt x="7994" y="7994"/>
                  </a:moveTo>
                  <a:lnTo>
                    <a:pt x="643325" y="7994"/>
                  </a:lnTo>
                  <a:lnTo>
                    <a:pt x="643325" y="364966"/>
                  </a:lnTo>
                  <a:lnTo>
                    <a:pt x="7994" y="364966"/>
                  </a:lnTo>
                  <a:lnTo>
                    <a:pt x="7994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88" name="VectorPath 1588"/>
            <p:cNvSpPr/>
            <p:nvPr/>
          </p:nvSpPr>
          <p:spPr>
            <a:xfrm>
              <a:off x="6382252" y="3901320"/>
              <a:ext cx="282220" cy="15989"/>
            </a:xfrm>
            <a:custGeom>
              <a:avLst/>
              <a:gdLst/>
              <a:ahLst/>
              <a:cxnLst/>
              <a:rect l="l" t="t" r="r" b="b"/>
              <a:pathLst>
                <a:path w="282220" h="15989">
                  <a:moveTo>
                    <a:pt x="7994" y="7994"/>
                  </a:moveTo>
                  <a:lnTo>
                    <a:pt x="27422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589" name="Combination 1589"/>
          <p:cNvGrpSpPr/>
          <p:nvPr/>
        </p:nvGrpSpPr>
        <p:grpSpPr>
          <a:xfrm>
            <a:off x="7171956" y="3822228"/>
            <a:ext cx="363221" cy="275315"/>
            <a:chOff x="7171956" y="3822228"/>
            <a:chExt cx="363221" cy="275315"/>
          </a:xfrm>
        </p:grpSpPr>
        <p:sp>
          <p:nvSpPr>
            <p:cNvPr id="1590" name="VectorPath 1590"/>
            <p:cNvSpPr/>
            <p:nvPr/>
          </p:nvSpPr>
          <p:spPr>
            <a:xfrm>
              <a:off x="7171956" y="3822228"/>
              <a:ext cx="24908" cy="19867"/>
            </a:xfrm>
            <a:custGeom>
              <a:avLst/>
              <a:gdLst/>
              <a:ahLst/>
              <a:cxnLst/>
              <a:rect l="l" t="t" r="r" b="b"/>
              <a:pathLst>
                <a:path w="24908" h="19867">
                  <a:moveTo>
                    <a:pt x="20017" y="4181"/>
                  </a:moveTo>
                  <a:lnTo>
                    <a:pt x="20017" y="6479"/>
                  </a:lnTo>
                  <a:lnTo>
                    <a:pt x="23040" y="8778"/>
                  </a:lnTo>
                  <a:lnTo>
                    <a:pt x="20017" y="13388"/>
                  </a:lnTo>
                  <a:lnTo>
                    <a:pt x="20017" y="15687"/>
                  </a:lnTo>
                  <a:lnTo>
                    <a:pt x="16994" y="15687"/>
                  </a:lnTo>
                  <a:lnTo>
                    <a:pt x="13959" y="17998"/>
                  </a:lnTo>
                  <a:lnTo>
                    <a:pt x="7913" y="15687"/>
                  </a:lnTo>
                  <a:lnTo>
                    <a:pt x="4890" y="15687"/>
                  </a:lnTo>
                  <a:lnTo>
                    <a:pt x="4890" y="13388"/>
                  </a:lnTo>
                  <a:lnTo>
                    <a:pt x="1868" y="8778"/>
                  </a:lnTo>
                  <a:lnTo>
                    <a:pt x="4890" y="6479"/>
                  </a:lnTo>
                  <a:lnTo>
                    <a:pt x="4890" y="4181"/>
                  </a:lnTo>
                  <a:lnTo>
                    <a:pt x="7913" y="1869"/>
                  </a:lnTo>
                  <a:lnTo>
                    <a:pt x="1699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91" name="VectorPath 1591"/>
            <p:cNvSpPr/>
            <p:nvPr/>
          </p:nvSpPr>
          <p:spPr>
            <a:xfrm>
              <a:off x="7171956" y="3981143"/>
              <a:ext cx="24908" cy="17556"/>
            </a:xfrm>
            <a:custGeom>
              <a:avLst/>
              <a:gdLst/>
              <a:ahLst/>
              <a:cxnLst/>
              <a:rect l="l" t="t" r="r" b="b"/>
              <a:pathLst>
                <a:path w="24908" h="17556">
                  <a:moveTo>
                    <a:pt x="20017" y="4168"/>
                  </a:moveTo>
                  <a:lnTo>
                    <a:pt x="20017" y="6479"/>
                  </a:lnTo>
                  <a:lnTo>
                    <a:pt x="23040" y="8778"/>
                  </a:lnTo>
                  <a:lnTo>
                    <a:pt x="20017" y="11076"/>
                  </a:lnTo>
                  <a:lnTo>
                    <a:pt x="20017" y="13388"/>
                  </a:lnTo>
                  <a:lnTo>
                    <a:pt x="16994" y="15687"/>
                  </a:lnTo>
                  <a:lnTo>
                    <a:pt x="7913" y="15687"/>
                  </a:lnTo>
                  <a:lnTo>
                    <a:pt x="4890" y="13388"/>
                  </a:lnTo>
                  <a:lnTo>
                    <a:pt x="4890" y="11076"/>
                  </a:lnTo>
                  <a:lnTo>
                    <a:pt x="1868" y="8778"/>
                  </a:lnTo>
                  <a:lnTo>
                    <a:pt x="4890" y="6479"/>
                  </a:lnTo>
                  <a:lnTo>
                    <a:pt x="4890" y="4168"/>
                  </a:lnTo>
                  <a:lnTo>
                    <a:pt x="7913" y="1869"/>
                  </a:lnTo>
                  <a:lnTo>
                    <a:pt x="1699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92" name="VectorPath 1592"/>
            <p:cNvSpPr/>
            <p:nvPr/>
          </p:nvSpPr>
          <p:spPr>
            <a:xfrm>
              <a:off x="7305063" y="4077866"/>
              <a:ext cx="24922" cy="19677"/>
            </a:xfrm>
            <a:custGeom>
              <a:avLst/>
              <a:gdLst/>
              <a:ahLst/>
              <a:cxnLst/>
              <a:rect l="l" t="t" r="r" b="b"/>
              <a:pathLst>
                <a:path w="24922" h="19677">
                  <a:moveTo>
                    <a:pt x="16995" y="4180"/>
                  </a:moveTo>
                  <a:lnTo>
                    <a:pt x="20018" y="4180"/>
                  </a:lnTo>
                  <a:lnTo>
                    <a:pt x="20018" y="6479"/>
                  </a:lnTo>
                  <a:lnTo>
                    <a:pt x="23054" y="11089"/>
                  </a:lnTo>
                  <a:lnTo>
                    <a:pt x="20018" y="13388"/>
                  </a:lnTo>
                  <a:lnTo>
                    <a:pt x="20018" y="15686"/>
                  </a:lnTo>
                  <a:lnTo>
                    <a:pt x="16995" y="15686"/>
                  </a:lnTo>
                  <a:lnTo>
                    <a:pt x="10950" y="17998"/>
                  </a:lnTo>
                  <a:lnTo>
                    <a:pt x="7927" y="15686"/>
                  </a:lnTo>
                  <a:lnTo>
                    <a:pt x="4893" y="15686"/>
                  </a:lnTo>
                  <a:lnTo>
                    <a:pt x="1869" y="13388"/>
                  </a:lnTo>
                  <a:lnTo>
                    <a:pt x="1869" y="6479"/>
                  </a:lnTo>
                  <a:lnTo>
                    <a:pt x="4893" y="4180"/>
                  </a:lnTo>
                  <a:lnTo>
                    <a:pt x="7927" y="4180"/>
                  </a:lnTo>
                  <a:lnTo>
                    <a:pt x="10950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93" name="VectorPath 1593"/>
            <p:cNvSpPr/>
            <p:nvPr/>
          </p:nvSpPr>
          <p:spPr>
            <a:xfrm>
              <a:off x="7513813" y="4077866"/>
              <a:ext cx="21363" cy="19677"/>
            </a:xfrm>
            <a:custGeom>
              <a:avLst/>
              <a:gdLst/>
              <a:ahLst/>
              <a:cxnLst/>
              <a:rect l="l" t="t" r="r" b="b"/>
              <a:pathLst>
                <a:path w="21363" h="19677">
                  <a:moveTo>
                    <a:pt x="13972" y="4180"/>
                  </a:moveTo>
                  <a:lnTo>
                    <a:pt x="16995" y="4180"/>
                  </a:lnTo>
                  <a:lnTo>
                    <a:pt x="20030" y="6479"/>
                  </a:lnTo>
                  <a:lnTo>
                    <a:pt x="20030" y="13388"/>
                  </a:lnTo>
                  <a:lnTo>
                    <a:pt x="16995" y="15686"/>
                  </a:lnTo>
                  <a:lnTo>
                    <a:pt x="13972" y="15686"/>
                  </a:lnTo>
                  <a:lnTo>
                    <a:pt x="10949" y="17998"/>
                  </a:lnTo>
                  <a:lnTo>
                    <a:pt x="7927" y="15686"/>
                  </a:lnTo>
                  <a:lnTo>
                    <a:pt x="4892" y="15686"/>
                  </a:lnTo>
                  <a:lnTo>
                    <a:pt x="1869" y="13388"/>
                  </a:lnTo>
                  <a:lnTo>
                    <a:pt x="1869" y="6479"/>
                  </a:lnTo>
                  <a:lnTo>
                    <a:pt x="4892" y="4180"/>
                  </a:lnTo>
                  <a:lnTo>
                    <a:pt x="7927" y="4180"/>
                  </a:lnTo>
                  <a:lnTo>
                    <a:pt x="10949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594" name="949E712E-D47F-4497-A3A8-586A9D041A56"/>
          <p:cNvPicPr>
            <a:picLocks noChangeAspect="1"/>
          </p:cNvPicPr>
          <p:nvPr/>
        </p:nvPicPr>
        <p:blipFill>
          <a:blip r:embed="rId6" cstate="print">
            <a:extLst>
              <a:ext uri="{D969FFA6-F2E5-4ABB-68AA-80EA9AA0C75A}"/>
            </a:extLst>
          </a:blip>
          <a:srcRect/>
          <a:stretch>
            <a:fillRect/>
          </a:stretch>
        </p:blipFill>
        <p:spPr>
          <a:xfrm>
            <a:off x="9512428" y="3552343"/>
            <a:ext cx="266230" cy="773824"/>
          </a:xfrm>
          <a:prstGeom prst="rect">
            <a:avLst/>
          </a:prstGeom>
        </p:spPr>
      </p:pic>
      <p:pic>
        <p:nvPicPr>
          <p:cNvPr id="1595" name="D8B09B11-C100-4265-B6A9-3989586D2C07"/>
          <p:cNvPicPr>
            <a:picLocks noChangeAspect="1"/>
          </p:cNvPicPr>
          <p:nvPr/>
        </p:nvPicPr>
        <p:blipFill>
          <a:blip r:embed="rId7" cstate="print">
            <a:extLst>
              <a:ext uri="{5EB14645-3DDC-4521-BDDE-288337546067}"/>
            </a:extLst>
          </a:blip>
          <a:srcRect/>
          <a:stretch>
            <a:fillRect/>
          </a:stretch>
        </p:blipFill>
        <p:spPr>
          <a:xfrm>
            <a:off x="8084452" y="3552343"/>
            <a:ext cx="266230" cy="773824"/>
          </a:xfrm>
          <a:prstGeom prst="rect">
            <a:avLst/>
          </a:prstGeom>
        </p:spPr>
      </p:pic>
      <p:pic>
        <p:nvPicPr>
          <p:cNvPr id="1596" name="86BDBF0F-D081-4692-E871-8BC4DBAFBD1F"/>
          <p:cNvPicPr>
            <a:picLocks noChangeAspect="1"/>
          </p:cNvPicPr>
          <p:nvPr/>
        </p:nvPicPr>
        <p:blipFill>
          <a:blip r:embed="rId6" cstate="print">
            <a:extLst>
              <a:ext uri="{BB4C1A38-AA8E-44F3-FA84-52644AA494ED}"/>
            </a:extLst>
          </a:blip>
          <a:srcRect/>
          <a:stretch>
            <a:fillRect/>
          </a:stretch>
        </p:blipFill>
        <p:spPr>
          <a:xfrm>
            <a:off x="6653455" y="3552343"/>
            <a:ext cx="266230" cy="773824"/>
          </a:xfrm>
          <a:prstGeom prst="rect">
            <a:avLst/>
          </a:prstGeom>
        </p:spPr>
      </p:pic>
      <p:sp>
        <p:nvSpPr>
          <p:cNvPr id="1597" name="VectorPath 1597"/>
          <p:cNvSpPr/>
          <p:nvPr/>
        </p:nvSpPr>
        <p:spPr>
          <a:xfrm>
            <a:off x="6648482" y="3544349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4"/>
                </a:moveTo>
                <a:lnTo>
                  <a:pt x="271202" y="7994"/>
                </a:lnTo>
                <a:lnTo>
                  <a:pt x="271202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598" name="Combination 1598"/>
          <p:cNvGrpSpPr/>
          <p:nvPr/>
        </p:nvGrpSpPr>
        <p:grpSpPr>
          <a:xfrm>
            <a:off x="7017582" y="3781558"/>
            <a:ext cx="176327" cy="135750"/>
            <a:chOff x="7017582" y="3781558"/>
            <a:chExt cx="176327" cy="135750"/>
          </a:xfrm>
        </p:grpSpPr>
        <p:sp>
          <p:nvSpPr>
            <p:cNvPr id="1599" name="VectorPath 1599"/>
            <p:cNvSpPr/>
            <p:nvPr/>
          </p:nvSpPr>
          <p:spPr>
            <a:xfrm>
              <a:off x="7017582" y="3781558"/>
              <a:ext cx="15990" cy="135750"/>
            </a:xfrm>
            <a:custGeom>
              <a:avLst/>
              <a:gdLst/>
              <a:ahLst/>
              <a:cxnLst/>
              <a:rect l="l" t="t" r="r" b="b"/>
              <a:pathLst>
                <a:path w="15990" h="135750">
                  <a:moveTo>
                    <a:pt x="7995" y="127755"/>
                  </a:moveTo>
                  <a:lnTo>
                    <a:pt x="799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00" name="VectorPath 1600"/>
            <p:cNvSpPr/>
            <p:nvPr/>
          </p:nvSpPr>
          <p:spPr>
            <a:xfrm>
              <a:off x="7017582" y="3781558"/>
              <a:ext cx="176327" cy="15989"/>
            </a:xfrm>
            <a:custGeom>
              <a:avLst/>
              <a:gdLst/>
              <a:ahLst/>
              <a:cxnLst/>
              <a:rect l="l" t="t" r="r" b="b"/>
              <a:pathLst>
                <a:path w="176327" h="15989">
                  <a:moveTo>
                    <a:pt x="7995" y="7994"/>
                  </a:moveTo>
                  <a:lnTo>
                    <a:pt x="16833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01" name="TextBox1601"/>
          <p:cNvSpPr txBox="1"/>
          <p:nvPr/>
        </p:nvSpPr>
        <p:spPr>
          <a:xfrm>
            <a:off x="7017582" y="3781558"/>
            <a:ext cx="3144284" cy="1068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595697" marR="0" indent="0" eaLnBrk="0">
              <a:lnSpc>
                <a:spcPct val="13095"/>
              </a:lnSpc>
              <a:tabLst>
                <a:tab pos="3142379" algn="l"/>
              </a:tabLst>
            </a:pPr>
            <a:r>
              <a:rPr lang="en-US" altLang="zh-CN" sz="1575" u="sng" kern="0" spc="0" baseline="-180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054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349866" marR="0" indent="0" eaLnBrk="0">
              <a:lnSpc>
                <a:spcPct val="99127"/>
              </a:lnSpc>
              <a:tabLst>
                <a:tab pos="3139288" algn="l"/>
              </a:tabLst>
            </a:pPr>
            <a:r>
              <a:rPr lang="en-US" altLang="zh-CN" sz="2025" kern="0" spc="110" baseline="-493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</a:t>
            </a:r>
            <a:r>
              <a:rPr lang="en-US" altLang="zh-CN" sz="2025" kern="0" spc="13025" baseline="-493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5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350" kern="0" spc="341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u="sng" kern="0" spc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350" u="sng" kern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602" name="VectorPath 1602"/>
          <p:cNvSpPr/>
          <p:nvPr/>
        </p:nvSpPr>
        <p:spPr>
          <a:xfrm>
            <a:off x="10566342" y="4543877"/>
            <a:ext cx="15990" cy="458165"/>
          </a:xfrm>
          <a:custGeom>
            <a:avLst/>
            <a:gdLst/>
            <a:ahLst/>
            <a:cxnLst/>
            <a:rect l="l" t="t" r="r" b="b"/>
            <a:pathLst>
              <a:path w="15990" h="458165">
                <a:moveTo>
                  <a:pt x="7995" y="7994"/>
                </a:moveTo>
                <a:lnTo>
                  <a:pt x="7995" y="450171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03" name="VectorPath 1603"/>
          <p:cNvSpPr/>
          <p:nvPr/>
        </p:nvSpPr>
        <p:spPr>
          <a:xfrm>
            <a:off x="8076457" y="3544349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4"/>
                </a:moveTo>
                <a:lnTo>
                  <a:pt x="274225" y="7994"/>
                </a:lnTo>
                <a:lnTo>
                  <a:pt x="274225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04" name="VectorPath 1604"/>
          <p:cNvSpPr/>
          <p:nvPr/>
        </p:nvSpPr>
        <p:spPr>
          <a:xfrm>
            <a:off x="10672224" y="3901320"/>
            <a:ext cx="279197" cy="15989"/>
          </a:xfrm>
          <a:custGeom>
            <a:avLst/>
            <a:gdLst/>
            <a:ahLst/>
            <a:cxnLst/>
            <a:rect l="l" t="t" r="r" b="b"/>
            <a:pathLst>
              <a:path w="279197" h="15989">
                <a:moveTo>
                  <a:pt x="7995" y="7994"/>
                </a:moveTo>
                <a:lnTo>
                  <a:pt x="271202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05" name="VectorPath 1605"/>
          <p:cNvSpPr/>
          <p:nvPr/>
        </p:nvSpPr>
        <p:spPr>
          <a:xfrm>
            <a:off x="9507456" y="3544349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4"/>
                </a:moveTo>
                <a:lnTo>
                  <a:pt x="271202" y="7994"/>
                </a:lnTo>
                <a:lnTo>
                  <a:pt x="271202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06" name="Combination 1606"/>
          <p:cNvGrpSpPr/>
          <p:nvPr/>
        </p:nvGrpSpPr>
        <p:grpSpPr>
          <a:xfrm>
            <a:off x="9770664" y="3901320"/>
            <a:ext cx="1180757" cy="253200"/>
            <a:chOff x="9770664" y="3901320"/>
            <a:chExt cx="1180757" cy="253200"/>
          </a:xfrm>
        </p:grpSpPr>
        <p:sp>
          <p:nvSpPr>
            <p:cNvPr id="1607" name="VectorPath 1607"/>
            <p:cNvSpPr/>
            <p:nvPr/>
          </p:nvSpPr>
          <p:spPr>
            <a:xfrm>
              <a:off x="9770664" y="3901320"/>
              <a:ext cx="282233" cy="15989"/>
            </a:xfrm>
            <a:custGeom>
              <a:avLst/>
              <a:gdLst/>
              <a:ahLst/>
              <a:cxnLst/>
              <a:rect l="l" t="t" r="r" b="b"/>
              <a:pathLst>
                <a:path w="282233" h="15989">
                  <a:moveTo>
                    <a:pt x="7995" y="7994"/>
                  </a:moveTo>
                  <a:lnTo>
                    <a:pt x="274238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08" name="VectorPath 1608"/>
            <p:cNvSpPr/>
            <p:nvPr/>
          </p:nvSpPr>
          <p:spPr>
            <a:xfrm>
              <a:off x="9876554" y="3901320"/>
              <a:ext cx="15990" cy="253200"/>
            </a:xfrm>
            <a:custGeom>
              <a:avLst/>
              <a:gdLst/>
              <a:ahLst/>
              <a:cxnLst/>
              <a:rect l="l" t="t" r="r" b="b"/>
              <a:pathLst>
                <a:path w="15990" h="253200">
                  <a:moveTo>
                    <a:pt x="7995" y="7994"/>
                  </a:moveTo>
                  <a:lnTo>
                    <a:pt x="7995" y="245205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09" name="VectorPath 1609"/>
            <p:cNvSpPr/>
            <p:nvPr/>
          </p:nvSpPr>
          <p:spPr>
            <a:xfrm>
              <a:off x="9876554" y="4138530"/>
              <a:ext cx="917550" cy="15989"/>
            </a:xfrm>
            <a:custGeom>
              <a:avLst/>
              <a:gdLst/>
              <a:ahLst/>
              <a:cxnLst/>
              <a:rect l="l" t="t" r="r" b="b"/>
              <a:pathLst>
                <a:path w="917550" h="15989">
                  <a:moveTo>
                    <a:pt x="7995" y="7994"/>
                  </a:moveTo>
                  <a:lnTo>
                    <a:pt x="90955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10" name="VectorPath 1610"/>
            <p:cNvSpPr/>
            <p:nvPr/>
          </p:nvSpPr>
          <p:spPr>
            <a:xfrm>
              <a:off x="10778116" y="3961200"/>
              <a:ext cx="15990" cy="193319"/>
            </a:xfrm>
            <a:custGeom>
              <a:avLst/>
              <a:gdLst/>
              <a:ahLst/>
              <a:cxnLst/>
              <a:rect l="l" t="t" r="r" b="b"/>
              <a:pathLst>
                <a:path w="15990" h="193319">
                  <a:moveTo>
                    <a:pt x="7995" y="185324"/>
                  </a:moveTo>
                  <a:lnTo>
                    <a:pt x="799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11" name="VectorPath 1611"/>
            <p:cNvSpPr/>
            <p:nvPr/>
          </p:nvSpPr>
          <p:spPr>
            <a:xfrm>
              <a:off x="10778116" y="3961200"/>
              <a:ext cx="173305" cy="15989"/>
            </a:xfrm>
            <a:custGeom>
              <a:avLst/>
              <a:gdLst/>
              <a:ahLst/>
              <a:cxnLst/>
              <a:rect l="l" t="t" r="r" b="b"/>
              <a:pathLst>
                <a:path w="173305" h="15989">
                  <a:moveTo>
                    <a:pt x="7995" y="7994"/>
                  </a:moveTo>
                  <a:lnTo>
                    <a:pt x="165310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612" name="8F8E9138-B9DE-48CB-B5D5-210AE408211E"/>
          <p:cNvPicPr>
            <a:picLocks noChangeAspect="1"/>
          </p:cNvPicPr>
          <p:nvPr/>
        </p:nvPicPr>
        <p:blipFill>
          <a:blip r:embed="rId7" cstate="print">
            <a:extLst>
              <a:ext uri="{96EE5C02-B290-419D-2F30-89561F81D762}"/>
            </a:extLst>
          </a:blip>
          <a:srcRect/>
          <a:stretch>
            <a:fillRect/>
          </a:stretch>
        </p:blipFill>
        <p:spPr>
          <a:xfrm>
            <a:off x="10943426" y="3552343"/>
            <a:ext cx="266230" cy="773824"/>
          </a:xfrm>
          <a:prstGeom prst="rect">
            <a:avLst/>
          </a:prstGeom>
        </p:spPr>
      </p:pic>
      <p:sp>
        <p:nvSpPr>
          <p:cNvPr id="1613" name="VectorPath 1613"/>
          <p:cNvSpPr/>
          <p:nvPr/>
        </p:nvSpPr>
        <p:spPr>
          <a:xfrm>
            <a:off x="10935430" y="3544349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4"/>
                </a:moveTo>
                <a:lnTo>
                  <a:pt x="274225" y="7994"/>
                </a:lnTo>
                <a:lnTo>
                  <a:pt x="274225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14" name="Combination 1614"/>
          <p:cNvGrpSpPr/>
          <p:nvPr/>
        </p:nvGrpSpPr>
        <p:grpSpPr>
          <a:xfrm>
            <a:off x="10139572" y="4375688"/>
            <a:ext cx="445125" cy="794542"/>
            <a:chOff x="10139572" y="4375688"/>
            <a:chExt cx="445125" cy="794542"/>
          </a:xfrm>
        </p:grpSpPr>
        <p:sp>
          <p:nvSpPr>
            <p:cNvPr id="1615" name="VectorPath 1615"/>
            <p:cNvSpPr/>
            <p:nvPr/>
          </p:nvSpPr>
          <p:spPr>
            <a:xfrm>
              <a:off x="10140422" y="4375688"/>
              <a:ext cx="444275" cy="186542"/>
            </a:xfrm>
            <a:custGeom>
              <a:avLst/>
              <a:gdLst/>
              <a:ahLst/>
              <a:cxnLst/>
              <a:rect l="l" t="t" r="r" b="b"/>
              <a:pathLst>
                <a:path w="444275" h="186542">
                  <a:moveTo>
                    <a:pt x="10359" y="10359"/>
                  </a:moveTo>
                  <a:lnTo>
                    <a:pt x="433916" y="17618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16" name="VectorPath 1616"/>
            <p:cNvSpPr/>
            <p:nvPr/>
          </p:nvSpPr>
          <p:spPr>
            <a:xfrm>
              <a:off x="10140422" y="4983688"/>
              <a:ext cx="444275" cy="186542"/>
            </a:xfrm>
            <a:custGeom>
              <a:avLst/>
              <a:gdLst/>
              <a:ahLst/>
              <a:cxnLst/>
              <a:rect l="l" t="t" r="r" b="b"/>
              <a:pathLst>
                <a:path w="444275" h="186542">
                  <a:moveTo>
                    <a:pt x="433916" y="10359"/>
                  </a:moveTo>
                  <a:lnTo>
                    <a:pt x="10359" y="176183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17" name="VectorPath 1617"/>
            <p:cNvSpPr/>
            <p:nvPr/>
          </p:nvSpPr>
          <p:spPr>
            <a:xfrm>
              <a:off x="10142786" y="4378052"/>
              <a:ext cx="15990" cy="237084"/>
            </a:xfrm>
            <a:custGeom>
              <a:avLst/>
              <a:gdLst/>
              <a:ahLst/>
              <a:cxnLst/>
              <a:rect l="l" t="t" r="r" b="b"/>
              <a:pathLst>
                <a:path w="15990" h="237084">
                  <a:moveTo>
                    <a:pt x="7995" y="7994"/>
                  </a:moveTo>
                  <a:lnTo>
                    <a:pt x="7995" y="229089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18" name="VectorPath 1618"/>
            <p:cNvSpPr/>
            <p:nvPr/>
          </p:nvSpPr>
          <p:spPr>
            <a:xfrm>
              <a:off x="10142786" y="4930781"/>
              <a:ext cx="15990" cy="237084"/>
            </a:xfrm>
            <a:custGeom>
              <a:avLst/>
              <a:gdLst/>
              <a:ahLst/>
              <a:cxnLst/>
              <a:rect l="l" t="t" r="r" b="b"/>
              <a:pathLst>
                <a:path w="15990" h="237084">
                  <a:moveTo>
                    <a:pt x="7995" y="7994"/>
                  </a:moveTo>
                  <a:lnTo>
                    <a:pt x="7995" y="229089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19" name="VectorPath 1619"/>
            <p:cNvSpPr/>
            <p:nvPr/>
          </p:nvSpPr>
          <p:spPr>
            <a:xfrm>
              <a:off x="10139572" y="4595933"/>
              <a:ext cx="149480" cy="188240"/>
            </a:xfrm>
            <a:custGeom>
              <a:avLst/>
              <a:gdLst/>
              <a:ahLst/>
              <a:cxnLst/>
              <a:rect l="l" t="t" r="r" b="b"/>
              <a:pathLst>
                <a:path w="149480" h="188240">
                  <a:moveTo>
                    <a:pt x="11209" y="11208"/>
                  </a:moveTo>
                  <a:lnTo>
                    <a:pt x="138271" y="177032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20" name="VectorPath 1620"/>
            <p:cNvSpPr/>
            <p:nvPr/>
          </p:nvSpPr>
          <p:spPr>
            <a:xfrm>
              <a:off x="10139574" y="4761756"/>
              <a:ext cx="149478" cy="188228"/>
            </a:xfrm>
            <a:custGeom>
              <a:avLst/>
              <a:gdLst/>
              <a:ahLst/>
              <a:cxnLst/>
              <a:rect l="l" t="t" r="r" b="b"/>
              <a:pathLst>
                <a:path w="149478" h="188228">
                  <a:moveTo>
                    <a:pt x="138271" y="11209"/>
                  </a:moveTo>
                  <a:lnTo>
                    <a:pt x="11208" y="177020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21" name="TextBox1621"/>
          <p:cNvSpPr txBox="1"/>
          <p:nvPr/>
        </p:nvSpPr>
        <p:spPr>
          <a:xfrm rot="5400000">
            <a:off x="10191608" y="4649690"/>
            <a:ext cx="355217" cy="205627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</a:t>
            </a:r>
          </a:p>
        </p:txBody>
      </p:sp>
      <p:grpSp>
        <p:nvGrpSpPr>
          <p:cNvPr id="1622" name="Combination 1622"/>
          <p:cNvGrpSpPr/>
          <p:nvPr/>
        </p:nvGrpSpPr>
        <p:grpSpPr>
          <a:xfrm>
            <a:off x="8923560" y="4555382"/>
            <a:ext cx="599884" cy="372961"/>
            <a:chOff x="8923560" y="4555382"/>
            <a:chExt cx="599884" cy="372961"/>
          </a:xfrm>
        </p:grpSpPr>
        <p:sp>
          <p:nvSpPr>
            <p:cNvPr id="1623" name="VectorPath 1623"/>
            <p:cNvSpPr/>
            <p:nvPr/>
          </p:nvSpPr>
          <p:spPr>
            <a:xfrm>
              <a:off x="9241226" y="4661326"/>
              <a:ext cx="282219" cy="15989"/>
            </a:xfrm>
            <a:custGeom>
              <a:avLst/>
              <a:gdLst/>
              <a:ahLst/>
              <a:cxnLst/>
              <a:rect l="l" t="t" r="r" b="b"/>
              <a:pathLst>
                <a:path w="282219" h="15989">
                  <a:moveTo>
                    <a:pt x="7995" y="7994"/>
                  </a:moveTo>
                  <a:lnTo>
                    <a:pt x="274224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24" name="VectorPath 1624"/>
            <p:cNvSpPr/>
            <p:nvPr/>
          </p:nvSpPr>
          <p:spPr>
            <a:xfrm>
              <a:off x="9241226" y="4829449"/>
              <a:ext cx="282219" cy="15989"/>
            </a:xfrm>
            <a:custGeom>
              <a:avLst/>
              <a:gdLst/>
              <a:ahLst/>
              <a:cxnLst/>
              <a:rect l="l" t="t" r="r" b="b"/>
              <a:pathLst>
                <a:path w="282219" h="15989">
                  <a:moveTo>
                    <a:pt x="7995" y="7994"/>
                  </a:moveTo>
                  <a:lnTo>
                    <a:pt x="274224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25" name="VectorPath 1625"/>
            <p:cNvSpPr/>
            <p:nvPr/>
          </p:nvSpPr>
          <p:spPr>
            <a:xfrm>
              <a:off x="8923560" y="4555382"/>
              <a:ext cx="333655" cy="15989"/>
            </a:xfrm>
            <a:custGeom>
              <a:avLst/>
              <a:gdLst/>
              <a:ahLst/>
              <a:cxnLst/>
              <a:rect l="l" t="t" r="r" b="b"/>
              <a:pathLst>
                <a:path w="333655" h="15989">
                  <a:moveTo>
                    <a:pt x="7995" y="7994"/>
                  </a:moveTo>
                  <a:lnTo>
                    <a:pt x="325660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26" name="VectorPath 1626"/>
            <p:cNvSpPr/>
            <p:nvPr/>
          </p:nvSpPr>
          <p:spPr>
            <a:xfrm>
              <a:off x="9241226" y="4555382"/>
              <a:ext cx="15990" cy="372961"/>
            </a:xfrm>
            <a:custGeom>
              <a:avLst/>
              <a:gdLst/>
              <a:ahLst/>
              <a:cxnLst/>
              <a:rect l="l" t="t" r="r" b="b"/>
              <a:pathLst>
                <a:path w="15990" h="372961">
                  <a:moveTo>
                    <a:pt x="7995" y="7994"/>
                  </a:moveTo>
                  <a:lnTo>
                    <a:pt x="7995" y="364966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27" name="VectorPath 1627"/>
            <p:cNvSpPr/>
            <p:nvPr/>
          </p:nvSpPr>
          <p:spPr>
            <a:xfrm>
              <a:off x="8923560" y="4912354"/>
              <a:ext cx="333655" cy="15989"/>
            </a:xfrm>
            <a:custGeom>
              <a:avLst/>
              <a:gdLst/>
              <a:ahLst/>
              <a:cxnLst/>
              <a:rect l="l" t="t" r="r" b="b"/>
              <a:pathLst>
                <a:path w="333655" h="15989">
                  <a:moveTo>
                    <a:pt x="7995" y="7994"/>
                  </a:moveTo>
                  <a:lnTo>
                    <a:pt x="325660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28" name="VectorPath 1628"/>
          <p:cNvSpPr/>
          <p:nvPr/>
        </p:nvSpPr>
        <p:spPr>
          <a:xfrm>
            <a:off x="8342688" y="4735024"/>
            <a:ext cx="279196" cy="15989"/>
          </a:xfrm>
          <a:custGeom>
            <a:avLst/>
            <a:gdLst/>
            <a:ahLst/>
            <a:cxnLst/>
            <a:rect l="l" t="t" r="r" b="b"/>
            <a:pathLst>
              <a:path w="279196" h="15989">
                <a:moveTo>
                  <a:pt x="7995" y="7994"/>
                </a:moveTo>
                <a:lnTo>
                  <a:pt x="271201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29" name="Combination 1629"/>
          <p:cNvGrpSpPr/>
          <p:nvPr/>
        </p:nvGrpSpPr>
        <p:grpSpPr>
          <a:xfrm>
            <a:off x="7177919" y="4555382"/>
            <a:ext cx="914527" cy="372961"/>
            <a:chOff x="7177919" y="4555382"/>
            <a:chExt cx="914527" cy="372961"/>
          </a:xfrm>
        </p:grpSpPr>
        <p:sp>
          <p:nvSpPr>
            <p:cNvPr id="1630" name="VectorPath 1630"/>
            <p:cNvSpPr/>
            <p:nvPr/>
          </p:nvSpPr>
          <p:spPr>
            <a:xfrm>
              <a:off x="7177919" y="4555382"/>
              <a:ext cx="651320" cy="372961"/>
            </a:xfrm>
            <a:custGeom>
              <a:avLst/>
              <a:gdLst/>
              <a:ahLst/>
              <a:cxnLst/>
              <a:rect l="l" t="t" r="r" b="b"/>
              <a:pathLst>
                <a:path w="651320" h="372961">
                  <a:moveTo>
                    <a:pt x="7995" y="7994"/>
                  </a:moveTo>
                  <a:lnTo>
                    <a:pt x="643325" y="7994"/>
                  </a:lnTo>
                  <a:lnTo>
                    <a:pt x="643325" y="364966"/>
                  </a:lnTo>
                  <a:lnTo>
                    <a:pt x="7995" y="364966"/>
                  </a:lnTo>
                  <a:lnTo>
                    <a:pt x="799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31" name="VectorPath 1631"/>
            <p:cNvSpPr/>
            <p:nvPr/>
          </p:nvSpPr>
          <p:spPr>
            <a:xfrm>
              <a:off x="7813249" y="4735024"/>
              <a:ext cx="279198" cy="15989"/>
            </a:xfrm>
            <a:custGeom>
              <a:avLst/>
              <a:gdLst/>
              <a:ahLst/>
              <a:cxnLst/>
              <a:rect l="l" t="t" r="r" b="b"/>
              <a:pathLst>
                <a:path w="279198" h="15989">
                  <a:moveTo>
                    <a:pt x="7995" y="7994"/>
                  </a:moveTo>
                  <a:lnTo>
                    <a:pt x="271203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32" name="VectorPath 1632"/>
          <p:cNvSpPr/>
          <p:nvPr/>
        </p:nvSpPr>
        <p:spPr>
          <a:xfrm>
            <a:off x="10566342" y="4735024"/>
            <a:ext cx="385077" cy="15989"/>
          </a:xfrm>
          <a:custGeom>
            <a:avLst/>
            <a:gdLst/>
            <a:ahLst/>
            <a:cxnLst/>
            <a:rect l="l" t="t" r="r" b="b"/>
            <a:pathLst>
              <a:path w="385077" h="15989">
                <a:moveTo>
                  <a:pt x="7995" y="7994"/>
                </a:moveTo>
                <a:lnTo>
                  <a:pt x="377082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33" name="TextBox1633"/>
          <p:cNvSpPr txBox="1"/>
          <p:nvPr/>
        </p:nvSpPr>
        <p:spPr>
          <a:xfrm>
            <a:off x="8613890" y="5397081"/>
            <a:ext cx="901560" cy="356971"/>
          </a:xfrm>
          <a:prstGeom prst="rect">
            <a:avLst/>
          </a:prstGeom>
          <a:noFill/>
          <a:ln w="15989">
            <a:solidFill>
              <a:srgbClr val="000000"/>
            </a:solidFill>
          </a:ln>
        </p:spPr>
        <p:txBody>
          <a:bodyPr wrap="square" lIns="80645" tIns="51435" rIns="0" bIns="30480" rtlCol="0">
            <a:spAutoFit/>
          </a:bodyPr>
          <a:lstStyle/>
          <a:p>
            <a:pPr marL="103416" marR="0" indent="0" eaLnBrk="0">
              <a:lnSpc>
                <a:spcPct val="100925"/>
              </a:lnSpc>
              <a:spcBef>
                <a:spcPts val="404"/>
              </a:spcBef>
              <a:spcAft>
                <a:spcPts val="308"/>
              </a:spcAft>
            </a:pPr>
            <a:r>
              <a:rPr lang="en-US" altLang="zh-CN" sz="135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634" name="VectorPath 1634"/>
          <p:cNvSpPr/>
          <p:nvPr/>
        </p:nvSpPr>
        <p:spPr>
          <a:xfrm>
            <a:off x="9241226" y="5566430"/>
            <a:ext cx="282219" cy="15989"/>
          </a:xfrm>
          <a:custGeom>
            <a:avLst/>
            <a:gdLst/>
            <a:ahLst/>
            <a:cxnLst/>
            <a:rect l="l" t="t" r="r" b="b"/>
            <a:pathLst>
              <a:path w="282219" h="15989">
                <a:moveTo>
                  <a:pt x="7995" y="7994"/>
                </a:moveTo>
                <a:lnTo>
                  <a:pt x="274224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35" name="VectorPath 1635"/>
          <p:cNvSpPr/>
          <p:nvPr/>
        </p:nvSpPr>
        <p:spPr>
          <a:xfrm>
            <a:off x="9770664" y="5566430"/>
            <a:ext cx="282233" cy="15989"/>
          </a:xfrm>
          <a:custGeom>
            <a:avLst/>
            <a:gdLst/>
            <a:ahLst/>
            <a:cxnLst/>
            <a:rect l="l" t="t" r="r" b="b"/>
            <a:pathLst>
              <a:path w="282233" h="15989">
                <a:moveTo>
                  <a:pt x="7995" y="7994"/>
                </a:moveTo>
                <a:lnTo>
                  <a:pt x="274238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36" name="Combination 1636"/>
          <p:cNvGrpSpPr/>
          <p:nvPr/>
        </p:nvGrpSpPr>
        <p:grpSpPr>
          <a:xfrm>
            <a:off x="9876554" y="5388303"/>
            <a:ext cx="233739" cy="220236"/>
            <a:chOff x="9876554" y="5388303"/>
            <a:chExt cx="233739" cy="220236"/>
          </a:xfrm>
        </p:grpSpPr>
        <p:sp>
          <p:nvSpPr>
            <p:cNvPr id="1637" name="VectorPath 1637"/>
            <p:cNvSpPr/>
            <p:nvPr/>
          </p:nvSpPr>
          <p:spPr>
            <a:xfrm>
              <a:off x="10030930" y="5388303"/>
              <a:ext cx="79365" cy="17556"/>
            </a:xfrm>
            <a:custGeom>
              <a:avLst/>
              <a:gdLst/>
              <a:ahLst/>
              <a:cxnLst/>
              <a:rect l="l" t="t" r="r" b="b"/>
              <a:pathLst>
                <a:path w="79365" h="17556">
                  <a:moveTo>
                    <a:pt x="74474" y="4181"/>
                  </a:moveTo>
                  <a:lnTo>
                    <a:pt x="77497" y="6480"/>
                  </a:lnTo>
                  <a:lnTo>
                    <a:pt x="77497" y="11090"/>
                  </a:lnTo>
                  <a:lnTo>
                    <a:pt x="74474" y="13388"/>
                  </a:lnTo>
                  <a:lnTo>
                    <a:pt x="71451" y="15687"/>
                  </a:lnTo>
                  <a:lnTo>
                    <a:pt x="7913" y="15687"/>
                  </a:lnTo>
                  <a:lnTo>
                    <a:pt x="4892" y="13388"/>
                  </a:lnTo>
                  <a:lnTo>
                    <a:pt x="4892" y="11090"/>
                  </a:lnTo>
                  <a:lnTo>
                    <a:pt x="1869" y="8778"/>
                  </a:lnTo>
                  <a:lnTo>
                    <a:pt x="4892" y="6480"/>
                  </a:lnTo>
                  <a:lnTo>
                    <a:pt x="4892" y="4181"/>
                  </a:lnTo>
                  <a:lnTo>
                    <a:pt x="7913" y="1869"/>
                  </a:lnTo>
                  <a:lnTo>
                    <a:pt x="71451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38" name="VectorPath 1638"/>
            <p:cNvSpPr/>
            <p:nvPr/>
          </p:nvSpPr>
          <p:spPr>
            <a:xfrm>
              <a:off x="10031002" y="5388838"/>
              <a:ext cx="24834" cy="60784"/>
            </a:xfrm>
            <a:custGeom>
              <a:avLst/>
              <a:gdLst/>
              <a:ahLst/>
              <a:cxnLst/>
              <a:rect l="l" t="t" r="r" b="b"/>
              <a:pathLst>
                <a:path w="24834" h="60784">
                  <a:moveTo>
                    <a:pt x="19944" y="3646"/>
                  </a:moveTo>
                  <a:lnTo>
                    <a:pt x="19944" y="5944"/>
                  </a:lnTo>
                  <a:lnTo>
                    <a:pt x="22965" y="8242"/>
                  </a:lnTo>
                  <a:lnTo>
                    <a:pt x="22965" y="52007"/>
                  </a:lnTo>
                  <a:lnTo>
                    <a:pt x="19944" y="54306"/>
                  </a:lnTo>
                  <a:lnTo>
                    <a:pt x="19944" y="56617"/>
                  </a:lnTo>
                  <a:lnTo>
                    <a:pt x="16921" y="58915"/>
                  </a:lnTo>
                  <a:lnTo>
                    <a:pt x="7841" y="58915"/>
                  </a:lnTo>
                  <a:lnTo>
                    <a:pt x="4819" y="56617"/>
                  </a:lnTo>
                  <a:lnTo>
                    <a:pt x="4819" y="54306"/>
                  </a:lnTo>
                  <a:lnTo>
                    <a:pt x="1796" y="52007"/>
                  </a:lnTo>
                  <a:lnTo>
                    <a:pt x="1796" y="8242"/>
                  </a:lnTo>
                  <a:lnTo>
                    <a:pt x="4819" y="5944"/>
                  </a:lnTo>
                  <a:lnTo>
                    <a:pt x="4819" y="3646"/>
                  </a:lnTo>
                  <a:lnTo>
                    <a:pt x="7841" y="1334"/>
                  </a:lnTo>
                  <a:lnTo>
                    <a:pt x="16921" y="133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39" name="VectorPath 1639"/>
            <p:cNvSpPr/>
            <p:nvPr/>
          </p:nvSpPr>
          <p:spPr>
            <a:xfrm>
              <a:off x="10031002" y="5547754"/>
              <a:ext cx="24812" cy="60785"/>
            </a:xfrm>
            <a:custGeom>
              <a:avLst/>
              <a:gdLst/>
              <a:ahLst/>
              <a:cxnLst/>
              <a:rect l="l" t="t" r="r" b="b"/>
              <a:pathLst>
                <a:path w="24812" h="60785">
                  <a:moveTo>
                    <a:pt x="19944" y="3632"/>
                  </a:moveTo>
                  <a:lnTo>
                    <a:pt x="22965" y="8243"/>
                  </a:lnTo>
                  <a:lnTo>
                    <a:pt x="22965" y="49695"/>
                  </a:lnTo>
                  <a:lnTo>
                    <a:pt x="19944" y="54305"/>
                  </a:lnTo>
                  <a:lnTo>
                    <a:pt x="19944" y="56604"/>
                  </a:lnTo>
                  <a:lnTo>
                    <a:pt x="16921" y="56604"/>
                  </a:lnTo>
                  <a:lnTo>
                    <a:pt x="13898" y="58915"/>
                  </a:lnTo>
                  <a:lnTo>
                    <a:pt x="7841" y="56604"/>
                  </a:lnTo>
                  <a:lnTo>
                    <a:pt x="4819" y="56604"/>
                  </a:lnTo>
                  <a:lnTo>
                    <a:pt x="4819" y="54305"/>
                  </a:lnTo>
                  <a:lnTo>
                    <a:pt x="1796" y="49695"/>
                  </a:lnTo>
                  <a:lnTo>
                    <a:pt x="1796" y="8243"/>
                  </a:lnTo>
                  <a:lnTo>
                    <a:pt x="4819" y="3632"/>
                  </a:lnTo>
                  <a:lnTo>
                    <a:pt x="4819" y="1334"/>
                  </a:lnTo>
                  <a:lnTo>
                    <a:pt x="19944" y="133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40" name="VectorPath 1640"/>
            <p:cNvSpPr/>
            <p:nvPr/>
          </p:nvSpPr>
          <p:spPr>
            <a:xfrm>
              <a:off x="9876554" y="5448967"/>
              <a:ext cx="15990" cy="133451"/>
            </a:xfrm>
            <a:custGeom>
              <a:avLst/>
              <a:gdLst/>
              <a:ahLst/>
              <a:cxnLst/>
              <a:rect l="l" t="t" r="r" b="b"/>
              <a:pathLst>
                <a:path w="15990" h="133451">
                  <a:moveTo>
                    <a:pt x="7995" y="125457"/>
                  </a:moveTo>
                  <a:lnTo>
                    <a:pt x="799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41" name="VectorPath 1641"/>
            <p:cNvSpPr/>
            <p:nvPr/>
          </p:nvSpPr>
          <p:spPr>
            <a:xfrm>
              <a:off x="9876554" y="5448967"/>
              <a:ext cx="176341" cy="15989"/>
            </a:xfrm>
            <a:custGeom>
              <a:avLst/>
              <a:gdLst/>
              <a:ahLst/>
              <a:cxnLst/>
              <a:rect l="l" t="t" r="r" b="b"/>
              <a:pathLst>
                <a:path w="176341" h="15989">
                  <a:moveTo>
                    <a:pt x="7995" y="7994"/>
                  </a:moveTo>
                  <a:lnTo>
                    <a:pt x="168346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42" name="VectorPath 1642"/>
          <p:cNvSpPr/>
          <p:nvPr/>
        </p:nvSpPr>
        <p:spPr>
          <a:xfrm>
            <a:off x="10031002" y="5703822"/>
            <a:ext cx="24834" cy="58474"/>
          </a:xfrm>
          <a:custGeom>
            <a:avLst/>
            <a:gdLst/>
            <a:ahLst/>
            <a:cxnLst/>
            <a:rect l="l" t="t" r="r" b="b"/>
            <a:pathLst>
              <a:path w="24834" h="58474">
                <a:moveTo>
                  <a:pt x="16921" y="4181"/>
                </a:moveTo>
                <a:lnTo>
                  <a:pt x="19944" y="4181"/>
                </a:lnTo>
                <a:lnTo>
                  <a:pt x="19944" y="6480"/>
                </a:lnTo>
                <a:lnTo>
                  <a:pt x="22965" y="8779"/>
                </a:lnTo>
                <a:lnTo>
                  <a:pt x="22965" y="50231"/>
                </a:lnTo>
                <a:lnTo>
                  <a:pt x="19944" y="52543"/>
                </a:lnTo>
                <a:lnTo>
                  <a:pt x="19944" y="54841"/>
                </a:lnTo>
                <a:lnTo>
                  <a:pt x="16921" y="57140"/>
                </a:lnTo>
                <a:lnTo>
                  <a:pt x="7841" y="57140"/>
                </a:lnTo>
                <a:lnTo>
                  <a:pt x="4819" y="54841"/>
                </a:lnTo>
                <a:lnTo>
                  <a:pt x="4819" y="52543"/>
                </a:lnTo>
                <a:lnTo>
                  <a:pt x="1796" y="50231"/>
                </a:lnTo>
                <a:lnTo>
                  <a:pt x="1796" y="8779"/>
                </a:lnTo>
                <a:lnTo>
                  <a:pt x="4819" y="6480"/>
                </a:lnTo>
                <a:lnTo>
                  <a:pt x="4819" y="4181"/>
                </a:lnTo>
                <a:lnTo>
                  <a:pt x="7841" y="4181"/>
                </a:lnTo>
                <a:lnTo>
                  <a:pt x="13898" y="1870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43" name="TextBox1643"/>
          <p:cNvSpPr txBox="1"/>
          <p:nvPr/>
        </p:nvSpPr>
        <p:spPr>
          <a:xfrm>
            <a:off x="10030928" y="5458556"/>
            <a:ext cx="481364" cy="304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47839"/>
              </a:lnSpc>
              <a:tabLst>
                <a:tab pos="79366" algn="l"/>
              </a:tabLst>
            </a:pPr>
            <a:r>
              <a:rPr lang="en-US" altLang="zh-CN" sz="2025" u="sng" kern="0" spc="0" baseline="2936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2025" u="sng" kern="0" baseline="2936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2025" kern="0" spc="0" baseline="2936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25" kern="0" spc="-25" baseline="29366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25" kern="0" spc="0" baseline="2936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25" kern="0" spc="-25" baseline="29366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25" kern="0" spc="0" baseline="29366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1644" name="Combination 1644"/>
          <p:cNvGrpSpPr/>
          <p:nvPr/>
        </p:nvGrpSpPr>
        <p:grpSpPr>
          <a:xfrm>
            <a:off x="10164038" y="5388303"/>
            <a:ext cx="787382" cy="374528"/>
            <a:chOff x="10164038" y="5388303"/>
            <a:chExt cx="787382" cy="374528"/>
          </a:xfrm>
        </p:grpSpPr>
        <p:sp>
          <p:nvSpPr>
            <p:cNvPr id="1645" name="VectorPath 1645"/>
            <p:cNvSpPr/>
            <p:nvPr/>
          </p:nvSpPr>
          <p:spPr>
            <a:xfrm>
              <a:off x="10672224" y="5495030"/>
              <a:ext cx="279197" cy="15989"/>
            </a:xfrm>
            <a:custGeom>
              <a:avLst/>
              <a:gdLst/>
              <a:ahLst/>
              <a:cxnLst/>
              <a:rect l="l" t="t" r="r" b="b"/>
              <a:pathLst>
                <a:path w="279197" h="15989">
                  <a:moveTo>
                    <a:pt x="7995" y="7994"/>
                  </a:moveTo>
                  <a:lnTo>
                    <a:pt x="27120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46" name="VectorPath 1646"/>
            <p:cNvSpPr/>
            <p:nvPr/>
          </p:nvSpPr>
          <p:spPr>
            <a:xfrm>
              <a:off x="10672224" y="5663153"/>
              <a:ext cx="279197" cy="15989"/>
            </a:xfrm>
            <a:custGeom>
              <a:avLst/>
              <a:gdLst/>
              <a:ahLst/>
              <a:cxnLst/>
              <a:rect l="l" t="t" r="r" b="b"/>
              <a:pathLst>
                <a:path w="279197" h="15989">
                  <a:moveTo>
                    <a:pt x="7995" y="7994"/>
                  </a:moveTo>
                  <a:lnTo>
                    <a:pt x="271202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47" name="VectorPath 1647"/>
            <p:cNvSpPr/>
            <p:nvPr/>
          </p:nvSpPr>
          <p:spPr>
            <a:xfrm>
              <a:off x="10354558" y="5389086"/>
              <a:ext cx="333656" cy="15989"/>
            </a:xfrm>
            <a:custGeom>
              <a:avLst/>
              <a:gdLst/>
              <a:ahLst/>
              <a:cxnLst/>
              <a:rect l="l" t="t" r="r" b="b"/>
              <a:pathLst>
                <a:path w="333656" h="15989">
                  <a:moveTo>
                    <a:pt x="7995" y="7994"/>
                  </a:moveTo>
                  <a:lnTo>
                    <a:pt x="325661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48" name="VectorPath 1648"/>
            <p:cNvSpPr/>
            <p:nvPr/>
          </p:nvSpPr>
          <p:spPr>
            <a:xfrm>
              <a:off x="10672224" y="5389086"/>
              <a:ext cx="15990" cy="372961"/>
            </a:xfrm>
            <a:custGeom>
              <a:avLst/>
              <a:gdLst/>
              <a:ahLst/>
              <a:cxnLst/>
              <a:rect l="l" t="t" r="r" b="b"/>
              <a:pathLst>
                <a:path w="15990" h="372961">
                  <a:moveTo>
                    <a:pt x="7995" y="7994"/>
                  </a:moveTo>
                  <a:lnTo>
                    <a:pt x="7995" y="364966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49" name="VectorPath 1649"/>
            <p:cNvSpPr/>
            <p:nvPr/>
          </p:nvSpPr>
          <p:spPr>
            <a:xfrm>
              <a:off x="10354558" y="5746058"/>
              <a:ext cx="333656" cy="15989"/>
            </a:xfrm>
            <a:custGeom>
              <a:avLst/>
              <a:gdLst/>
              <a:ahLst/>
              <a:cxnLst/>
              <a:rect l="l" t="t" r="r" b="b"/>
              <a:pathLst>
                <a:path w="333656" h="15989">
                  <a:moveTo>
                    <a:pt x="7995" y="7994"/>
                  </a:moveTo>
                  <a:lnTo>
                    <a:pt x="325661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0" name="VectorPath 1650"/>
            <p:cNvSpPr/>
            <p:nvPr/>
          </p:nvSpPr>
          <p:spPr>
            <a:xfrm>
              <a:off x="10239678" y="5388303"/>
              <a:ext cx="79365" cy="17556"/>
            </a:xfrm>
            <a:custGeom>
              <a:avLst/>
              <a:gdLst/>
              <a:ahLst/>
              <a:cxnLst/>
              <a:rect l="l" t="t" r="r" b="b"/>
              <a:pathLst>
                <a:path w="79365" h="17556">
                  <a:moveTo>
                    <a:pt x="74475" y="4181"/>
                  </a:moveTo>
                  <a:lnTo>
                    <a:pt x="77497" y="6480"/>
                  </a:lnTo>
                  <a:lnTo>
                    <a:pt x="77497" y="11090"/>
                  </a:lnTo>
                  <a:lnTo>
                    <a:pt x="71452" y="15687"/>
                  </a:lnTo>
                  <a:lnTo>
                    <a:pt x="7914" y="15687"/>
                  </a:lnTo>
                  <a:lnTo>
                    <a:pt x="4890" y="13388"/>
                  </a:lnTo>
                  <a:lnTo>
                    <a:pt x="4890" y="11090"/>
                  </a:lnTo>
                  <a:lnTo>
                    <a:pt x="1869" y="8778"/>
                  </a:lnTo>
                  <a:lnTo>
                    <a:pt x="4890" y="6480"/>
                  </a:lnTo>
                  <a:lnTo>
                    <a:pt x="4890" y="4181"/>
                  </a:lnTo>
                  <a:lnTo>
                    <a:pt x="7914" y="1869"/>
                  </a:lnTo>
                  <a:lnTo>
                    <a:pt x="7145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1" name="VectorPath 1651"/>
            <p:cNvSpPr/>
            <p:nvPr/>
          </p:nvSpPr>
          <p:spPr>
            <a:xfrm>
              <a:off x="10239678" y="5745275"/>
              <a:ext cx="79365" cy="17556"/>
            </a:xfrm>
            <a:custGeom>
              <a:avLst/>
              <a:gdLst/>
              <a:ahLst/>
              <a:cxnLst/>
              <a:rect l="l" t="t" r="r" b="b"/>
              <a:pathLst>
                <a:path w="79365" h="17556">
                  <a:moveTo>
                    <a:pt x="74475" y="4181"/>
                  </a:moveTo>
                  <a:lnTo>
                    <a:pt x="77497" y="6479"/>
                  </a:lnTo>
                  <a:lnTo>
                    <a:pt x="77497" y="11089"/>
                  </a:lnTo>
                  <a:lnTo>
                    <a:pt x="71452" y="15687"/>
                  </a:lnTo>
                  <a:lnTo>
                    <a:pt x="7914" y="15687"/>
                  </a:lnTo>
                  <a:lnTo>
                    <a:pt x="4890" y="13388"/>
                  </a:lnTo>
                  <a:lnTo>
                    <a:pt x="4890" y="11089"/>
                  </a:lnTo>
                  <a:lnTo>
                    <a:pt x="1869" y="8778"/>
                  </a:lnTo>
                  <a:lnTo>
                    <a:pt x="4890" y="6479"/>
                  </a:lnTo>
                  <a:lnTo>
                    <a:pt x="4890" y="4181"/>
                  </a:lnTo>
                  <a:lnTo>
                    <a:pt x="7914" y="1869"/>
                  </a:lnTo>
                  <a:lnTo>
                    <a:pt x="7145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2" name="VectorPath 1652"/>
            <p:cNvSpPr/>
            <p:nvPr/>
          </p:nvSpPr>
          <p:spPr>
            <a:xfrm>
              <a:off x="10164038" y="5388303"/>
              <a:ext cx="24920" cy="17555"/>
            </a:xfrm>
            <a:custGeom>
              <a:avLst/>
              <a:gdLst/>
              <a:ahLst/>
              <a:cxnLst/>
              <a:rect l="l" t="t" r="r" b="b"/>
              <a:pathLst>
                <a:path w="24920" h="17555">
                  <a:moveTo>
                    <a:pt x="20029" y="4181"/>
                  </a:moveTo>
                  <a:lnTo>
                    <a:pt x="20029" y="6479"/>
                  </a:lnTo>
                  <a:lnTo>
                    <a:pt x="23051" y="8777"/>
                  </a:lnTo>
                  <a:lnTo>
                    <a:pt x="20029" y="11089"/>
                  </a:lnTo>
                  <a:lnTo>
                    <a:pt x="20029" y="13388"/>
                  </a:lnTo>
                  <a:lnTo>
                    <a:pt x="16993" y="15687"/>
                  </a:lnTo>
                  <a:lnTo>
                    <a:pt x="7926" y="15687"/>
                  </a:lnTo>
                  <a:lnTo>
                    <a:pt x="4891" y="13388"/>
                  </a:lnTo>
                  <a:lnTo>
                    <a:pt x="1868" y="11089"/>
                  </a:lnTo>
                  <a:lnTo>
                    <a:pt x="1868" y="6479"/>
                  </a:lnTo>
                  <a:lnTo>
                    <a:pt x="4891" y="4181"/>
                  </a:lnTo>
                  <a:lnTo>
                    <a:pt x="7926" y="1869"/>
                  </a:lnTo>
                  <a:lnTo>
                    <a:pt x="16993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3" name="VectorPath 1653"/>
            <p:cNvSpPr/>
            <p:nvPr/>
          </p:nvSpPr>
          <p:spPr>
            <a:xfrm>
              <a:off x="10372788" y="5388303"/>
              <a:ext cx="21897" cy="17556"/>
            </a:xfrm>
            <a:custGeom>
              <a:avLst/>
              <a:gdLst/>
              <a:ahLst/>
              <a:cxnLst/>
              <a:rect l="l" t="t" r="r" b="b"/>
              <a:pathLst>
                <a:path w="21897" h="17556">
                  <a:moveTo>
                    <a:pt x="16994" y="4181"/>
                  </a:moveTo>
                  <a:lnTo>
                    <a:pt x="20028" y="6480"/>
                  </a:lnTo>
                  <a:lnTo>
                    <a:pt x="20028" y="11090"/>
                  </a:lnTo>
                  <a:lnTo>
                    <a:pt x="16994" y="13388"/>
                  </a:lnTo>
                  <a:lnTo>
                    <a:pt x="13970" y="15687"/>
                  </a:lnTo>
                  <a:lnTo>
                    <a:pt x="7925" y="15687"/>
                  </a:lnTo>
                  <a:lnTo>
                    <a:pt x="4902" y="13388"/>
                  </a:lnTo>
                  <a:lnTo>
                    <a:pt x="1867" y="11090"/>
                  </a:lnTo>
                  <a:lnTo>
                    <a:pt x="1867" y="6480"/>
                  </a:lnTo>
                  <a:lnTo>
                    <a:pt x="4902" y="4181"/>
                  </a:lnTo>
                  <a:lnTo>
                    <a:pt x="7925" y="1869"/>
                  </a:lnTo>
                  <a:lnTo>
                    <a:pt x="13970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654" name="Combination 1654"/>
          <p:cNvGrpSpPr/>
          <p:nvPr/>
        </p:nvGrpSpPr>
        <p:grpSpPr>
          <a:xfrm>
            <a:off x="8602952" y="4655932"/>
            <a:ext cx="363758" cy="273194"/>
            <a:chOff x="8602952" y="4655932"/>
            <a:chExt cx="363758" cy="273194"/>
          </a:xfrm>
        </p:grpSpPr>
        <p:sp>
          <p:nvSpPr>
            <p:cNvPr id="1655" name="VectorPath 1655"/>
            <p:cNvSpPr/>
            <p:nvPr/>
          </p:nvSpPr>
          <p:spPr>
            <a:xfrm>
              <a:off x="8602954" y="4655932"/>
              <a:ext cx="21885" cy="17556"/>
            </a:xfrm>
            <a:custGeom>
              <a:avLst/>
              <a:gdLst/>
              <a:ahLst/>
              <a:cxnLst/>
              <a:rect l="l" t="t" r="r" b="b"/>
              <a:pathLst>
                <a:path w="21885" h="17556">
                  <a:moveTo>
                    <a:pt x="16994" y="4180"/>
                  </a:moveTo>
                  <a:lnTo>
                    <a:pt x="20017" y="6479"/>
                  </a:lnTo>
                  <a:lnTo>
                    <a:pt x="20017" y="11089"/>
                  </a:lnTo>
                  <a:lnTo>
                    <a:pt x="16994" y="13388"/>
                  </a:lnTo>
                  <a:lnTo>
                    <a:pt x="13973" y="15687"/>
                  </a:lnTo>
                  <a:lnTo>
                    <a:pt x="7913" y="15687"/>
                  </a:lnTo>
                  <a:lnTo>
                    <a:pt x="4891" y="13388"/>
                  </a:lnTo>
                  <a:lnTo>
                    <a:pt x="1868" y="11089"/>
                  </a:lnTo>
                  <a:lnTo>
                    <a:pt x="1868" y="6479"/>
                  </a:lnTo>
                  <a:lnTo>
                    <a:pt x="4891" y="4180"/>
                  </a:lnTo>
                  <a:lnTo>
                    <a:pt x="7913" y="1869"/>
                  </a:lnTo>
                  <a:lnTo>
                    <a:pt x="13973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6" name="VectorPath 1656"/>
            <p:cNvSpPr/>
            <p:nvPr/>
          </p:nvSpPr>
          <p:spPr>
            <a:xfrm>
              <a:off x="8602952" y="4814848"/>
              <a:ext cx="21889" cy="17554"/>
            </a:xfrm>
            <a:custGeom>
              <a:avLst/>
              <a:gdLst/>
              <a:ahLst/>
              <a:cxnLst/>
              <a:rect l="l" t="t" r="r" b="b"/>
              <a:pathLst>
                <a:path w="21889" h="17554">
                  <a:moveTo>
                    <a:pt x="16996" y="4168"/>
                  </a:moveTo>
                  <a:lnTo>
                    <a:pt x="20019" y="6479"/>
                  </a:lnTo>
                  <a:lnTo>
                    <a:pt x="20019" y="11076"/>
                  </a:lnTo>
                  <a:lnTo>
                    <a:pt x="16996" y="13388"/>
                  </a:lnTo>
                  <a:lnTo>
                    <a:pt x="13974" y="15686"/>
                  </a:lnTo>
                  <a:lnTo>
                    <a:pt x="7914" y="15686"/>
                  </a:lnTo>
                  <a:lnTo>
                    <a:pt x="4893" y="13388"/>
                  </a:lnTo>
                  <a:lnTo>
                    <a:pt x="1870" y="11076"/>
                  </a:lnTo>
                  <a:lnTo>
                    <a:pt x="1870" y="6479"/>
                  </a:lnTo>
                  <a:lnTo>
                    <a:pt x="4893" y="4168"/>
                  </a:lnTo>
                  <a:lnTo>
                    <a:pt x="7914" y="1869"/>
                  </a:lnTo>
                  <a:lnTo>
                    <a:pt x="1397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7" name="VectorPath 1657"/>
            <p:cNvSpPr/>
            <p:nvPr/>
          </p:nvSpPr>
          <p:spPr>
            <a:xfrm>
              <a:off x="8736062" y="4911570"/>
              <a:ext cx="21897" cy="17556"/>
            </a:xfrm>
            <a:custGeom>
              <a:avLst/>
              <a:gdLst/>
              <a:ahLst/>
              <a:cxnLst/>
              <a:rect l="l" t="t" r="r" b="b"/>
              <a:pathLst>
                <a:path w="21897" h="17556">
                  <a:moveTo>
                    <a:pt x="16994" y="4181"/>
                  </a:moveTo>
                  <a:lnTo>
                    <a:pt x="20029" y="6479"/>
                  </a:lnTo>
                  <a:lnTo>
                    <a:pt x="20029" y="11090"/>
                  </a:lnTo>
                  <a:lnTo>
                    <a:pt x="16994" y="13389"/>
                  </a:lnTo>
                  <a:lnTo>
                    <a:pt x="13972" y="15687"/>
                  </a:lnTo>
                  <a:lnTo>
                    <a:pt x="7925" y="15687"/>
                  </a:lnTo>
                  <a:lnTo>
                    <a:pt x="4904" y="13389"/>
                  </a:lnTo>
                  <a:lnTo>
                    <a:pt x="1868" y="11090"/>
                  </a:lnTo>
                  <a:lnTo>
                    <a:pt x="1868" y="6479"/>
                  </a:lnTo>
                  <a:lnTo>
                    <a:pt x="4904" y="4181"/>
                  </a:lnTo>
                  <a:lnTo>
                    <a:pt x="7925" y="1869"/>
                  </a:lnTo>
                  <a:lnTo>
                    <a:pt x="1397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58" name="VectorPath 1658"/>
            <p:cNvSpPr/>
            <p:nvPr/>
          </p:nvSpPr>
          <p:spPr>
            <a:xfrm>
              <a:off x="8944812" y="4911570"/>
              <a:ext cx="21898" cy="17556"/>
            </a:xfrm>
            <a:custGeom>
              <a:avLst/>
              <a:gdLst/>
              <a:ahLst/>
              <a:cxnLst/>
              <a:rect l="l" t="t" r="r" b="b"/>
              <a:pathLst>
                <a:path w="21898" h="17556">
                  <a:moveTo>
                    <a:pt x="16994" y="4181"/>
                  </a:moveTo>
                  <a:lnTo>
                    <a:pt x="20031" y="6479"/>
                  </a:lnTo>
                  <a:lnTo>
                    <a:pt x="20031" y="11090"/>
                  </a:lnTo>
                  <a:lnTo>
                    <a:pt x="16994" y="13389"/>
                  </a:lnTo>
                  <a:lnTo>
                    <a:pt x="13972" y="15687"/>
                  </a:lnTo>
                  <a:lnTo>
                    <a:pt x="4904" y="15687"/>
                  </a:lnTo>
                  <a:lnTo>
                    <a:pt x="1869" y="13389"/>
                  </a:lnTo>
                  <a:lnTo>
                    <a:pt x="1869" y="4181"/>
                  </a:lnTo>
                  <a:lnTo>
                    <a:pt x="4904" y="1869"/>
                  </a:lnTo>
                  <a:lnTo>
                    <a:pt x="13972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659" name="B3240F27-7884-4D69-D1DE-D8669296B7BA"/>
          <p:cNvPicPr>
            <a:picLocks noChangeAspect="1"/>
          </p:cNvPicPr>
          <p:nvPr/>
        </p:nvPicPr>
        <p:blipFill>
          <a:blip r:embed="rId2" cstate="print">
            <a:extLst>
              <a:ext uri="{1267F229-9758-4AC9-4C99-7C4C0C99D696}"/>
            </a:extLst>
          </a:blip>
          <a:srcRect/>
          <a:stretch>
            <a:fillRect/>
          </a:stretch>
        </p:blipFill>
        <p:spPr>
          <a:xfrm>
            <a:off x="9512428" y="4383748"/>
            <a:ext cx="266230" cy="773824"/>
          </a:xfrm>
          <a:prstGeom prst="rect">
            <a:avLst/>
          </a:prstGeom>
        </p:spPr>
      </p:pic>
      <p:pic>
        <p:nvPicPr>
          <p:cNvPr id="1660" name="9C6E7821-22A3-4C76-029C-0744920EA327"/>
          <p:cNvPicPr>
            <a:picLocks noChangeAspect="1"/>
          </p:cNvPicPr>
          <p:nvPr/>
        </p:nvPicPr>
        <p:blipFill>
          <a:blip r:embed="rId3" cstate="print">
            <a:extLst>
              <a:ext uri="{ADB9D9C6-80A5-4C6F-81D8-5F9F4E86744E}"/>
            </a:extLst>
          </a:blip>
          <a:srcRect/>
          <a:stretch>
            <a:fillRect/>
          </a:stretch>
        </p:blipFill>
        <p:spPr>
          <a:xfrm>
            <a:off x="8084452" y="4383748"/>
            <a:ext cx="266230" cy="773824"/>
          </a:xfrm>
          <a:prstGeom prst="rect">
            <a:avLst/>
          </a:prstGeom>
        </p:spPr>
      </p:pic>
      <p:grpSp>
        <p:nvGrpSpPr>
          <p:cNvPr id="1661" name="Combination 1661"/>
          <p:cNvGrpSpPr/>
          <p:nvPr/>
        </p:nvGrpSpPr>
        <p:grpSpPr>
          <a:xfrm>
            <a:off x="8901304" y="2310994"/>
            <a:ext cx="1493382" cy="3451837"/>
            <a:chOff x="8901304" y="2310994"/>
            <a:chExt cx="1493382" cy="3451837"/>
          </a:xfrm>
        </p:grpSpPr>
        <p:sp>
          <p:nvSpPr>
            <p:cNvPr id="1662" name="VectorPath 1662"/>
            <p:cNvSpPr/>
            <p:nvPr/>
          </p:nvSpPr>
          <p:spPr>
            <a:xfrm>
              <a:off x="10031002" y="5490172"/>
              <a:ext cx="24834" cy="17020"/>
            </a:xfrm>
            <a:custGeom>
              <a:avLst/>
              <a:gdLst/>
              <a:ahLst/>
              <a:cxnLst/>
              <a:rect l="l" t="t" r="r" b="b"/>
              <a:pathLst>
                <a:path w="24834" h="17020">
                  <a:moveTo>
                    <a:pt x="19944" y="3645"/>
                  </a:moveTo>
                  <a:lnTo>
                    <a:pt x="22965" y="8243"/>
                  </a:lnTo>
                  <a:lnTo>
                    <a:pt x="19944" y="10554"/>
                  </a:lnTo>
                  <a:lnTo>
                    <a:pt x="19944" y="12852"/>
                  </a:lnTo>
                  <a:lnTo>
                    <a:pt x="16921" y="15151"/>
                  </a:lnTo>
                  <a:lnTo>
                    <a:pt x="7841" y="15151"/>
                  </a:lnTo>
                  <a:lnTo>
                    <a:pt x="4819" y="12852"/>
                  </a:lnTo>
                  <a:lnTo>
                    <a:pt x="4819" y="10554"/>
                  </a:lnTo>
                  <a:lnTo>
                    <a:pt x="1796" y="8243"/>
                  </a:lnTo>
                  <a:lnTo>
                    <a:pt x="4819" y="3645"/>
                  </a:lnTo>
                  <a:lnTo>
                    <a:pt x="4819" y="1334"/>
                  </a:lnTo>
                  <a:lnTo>
                    <a:pt x="19944" y="133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63" name="VectorPath 1663"/>
            <p:cNvSpPr/>
            <p:nvPr/>
          </p:nvSpPr>
          <p:spPr>
            <a:xfrm>
              <a:off x="10031002" y="5646254"/>
              <a:ext cx="24834" cy="19853"/>
            </a:xfrm>
            <a:custGeom>
              <a:avLst/>
              <a:gdLst/>
              <a:ahLst/>
              <a:cxnLst/>
              <a:rect l="l" t="t" r="r" b="b"/>
              <a:pathLst>
                <a:path w="24834" h="19853">
                  <a:moveTo>
                    <a:pt x="16921" y="4167"/>
                  </a:moveTo>
                  <a:lnTo>
                    <a:pt x="19944" y="4167"/>
                  </a:lnTo>
                  <a:lnTo>
                    <a:pt x="19944" y="6466"/>
                  </a:lnTo>
                  <a:lnTo>
                    <a:pt x="22965" y="8777"/>
                  </a:lnTo>
                  <a:lnTo>
                    <a:pt x="19944" y="13375"/>
                  </a:lnTo>
                  <a:lnTo>
                    <a:pt x="19944" y="15686"/>
                  </a:lnTo>
                  <a:lnTo>
                    <a:pt x="16921" y="15686"/>
                  </a:lnTo>
                  <a:lnTo>
                    <a:pt x="13898" y="17985"/>
                  </a:lnTo>
                  <a:lnTo>
                    <a:pt x="7841" y="15686"/>
                  </a:lnTo>
                  <a:lnTo>
                    <a:pt x="4819" y="15686"/>
                  </a:lnTo>
                  <a:lnTo>
                    <a:pt x="4819" y="13375"/>
                  </a:lnTo>
                  <a:lnTo>
                    <a:pt x="1796" y="8777"/>
                  </a:lnTo>
                  <a:lnTo>
                    <a:pt x="4819" y="6466"/>
                  </a:lnTo>
                  <a:lnTo>
                    <a:pt x="4819" y="4167"/>
                  </a:lnTo>
                  <a:lnTo>
                    <a:pt x="7841" y="4167"/>
                  </a:lnTo>
                  <a:lnTo>
                    <a:pt x="13898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64" name="VectorPath 1664"/>
            <p:cNvSpPr/>
            <p:nvPr/>
          </p:nvSpPr>
          <p:spPr>
            <a:xfrm>
              <a:off x="10164038" y="5745275"/>
              <a:ext cx="24921" cy="17555"/>
            </a:xfrm>
            <a:custGeom>
              <a:avLst/>
              <a:gdLst/>
              <a:ahLst/>
              <a:cxnLst/>
              <a:rect l="l" t="t" r="r" b="b"/>
              <a:pathLst>
                <a:path w="24921" h="17555">
                  <a:moveTo>
                    <a:pt x="20029" y="4180"/>
                  </a:moveTo>
                  <a:lnTo>
                    <a:pt x="20029" y="6479"/>
                  </a:lnTo>
                  <a:lnTo>
                    <a:pt x="23051" y="8778"/>
                  </a:lnTo>
                  <a:lnTo>
                    <a:pt x="20029" y="11089"/>
                  </a:lnTo>
                  <a:lnTo>
                    <a:pt x="20029" y="13388"/>
                  </a:lnTo>
                  <a:lnTo>
                    <a:pt x="16993" y="15686"/>
                  </a:lnTo>
                  <a:lnTo>
                    <a:pt x="7926" y="15686"/>
                  </a:lnTo>
                  <a:lnTo>
                    <a:pt x="4891" y="13388"/>
                  </a:lnTo>
                  <a:lnTo>
                    <a:pt x="1868" y="11089"/>
                  </a:lnTo>
                  <a:lnTo>
                    <a:pt x="1868" y="6479"/>
                  </a:lnTo>
                  <a:lnTo>
                    <a:pt x="4891" y="4180"/>
                  </a:lnTo>
                  <a:lnTo>
                    <a:pt x="7926" y="1869"/>
                  </a:lnTo>
                  <a:lnTo>
                    <a:pt x="16993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65" name="VectorPath 1665"/>
            <p:cNvSpPr/>
            <p:nvPr/>
          </p:nvSpPr>
          <p:spPr>
            <a:xfrm>
              <a:off x="10372788" y="5745275"/>
              <a:ext cx="21897" cy="17556"/>
            </a:xfrm>
            <a:custGeom>
              <a:avLst/>
              <a:gdLst/>
              <a:ahLst/>
              <a:cxnLst/>
              <a:rect l="l" t="t" r="r" b="b"/>
              <a:pathLst>
                <a:path w="21897" h="17556">
                  <a:moveTo>
                    <a:pt x="16994" y="4181"/>
                  </a:moveTo>
                  <a:lnTo>
                    <a:pt x="20028" y="6479"/>
                  </a:lnTo>
                  <a:lnTo>
                    <a:pt x="20028" y="11089"/>
                  </a:lnTo>
                  <a:lnTo>
                    <a:pt x="16994" y="13388"/>
                  </a:lnTo>
                  <a:lnTo>
                    <a:pt x="13970" y="15687"/>
                  </a:lnTo>
                  <a:lnTo>
                    <a:pt x="7925" y="15687"/>
                  </a:lnTo>
                  <a:lnTo>
                    <a:pt x="4902" y="13388"/>
                  </a:lnTo>
                  <a:lnTo>
                    <a:pt x="1867" y="11089"/>
                  </a:lnTo>
                  <a:lnTo>
                    <a:pt x="1867" y="6479"/>
                  </a:lnTo>
                  <a:lnTo>
                    <a:pt x="4902" y="4181"/>
                  </a:lnTo>
                  <a:lnTo>
                    <a:pt x="7925" y="1869"/>
                  </a:lnTo>
                  <a:lnTo>
                    <a:pt x="13970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66" name="VectorPath 1666"/>
            <p:cNvSpPr/>
            <p:nvPr/>
          </p:nvSpPr>
          <p:spPr>
            <a:xfrm>
              <a:off x="8901304" y="2310994"/>
              <a:ext cx="84709" cy="73698"/>
            </a:xfrm>
            <a:custGeom>
              <a:avLst/>
              <a:gdLst/>
              <a:ahLst/>
              <a:cxnLst/>
              <a:rect l="l" t="t" r="r" b="b"/>
              <a:pathLst>
                <a:path w="84709" h="73698">
                  <a:moveTo>
                    <a:pt x="42355" y="0"/>
                  </a:moveTo>
                  <a:lnTo>
                    <a:pt x="33274" y="0"/>
                  </a:lnTo>
                  <a:lnTo>
                    <a:pt x="24206" y="2312"/>
                  </a:lnTo>
                  <a:lnTo>
                    <a:pt x="18148" y="6909"/>
                  </a:lnTo>
                  <a:lnTo>
                    <a:pt x="12102" y="11519"/>
                  </a:lnTo>
                  <a:lnTo>
                    <a:pt x="6058" y="16129"/>
                  </a:lnTo>
                  <a:lnTo>
                    <a:pt x="3022" y="23038"/>
                  </a:lnTo>
                  <a:lnTo>
                    <a:pt x="0" y="29947"/>
                  </a:lnTo>
                  <a:lnTo>
                    <a:pt x="0" y="36856"/>
                  </a:lnTo>
                  <a:lnTo>
                    <a:pt x="0" y="43764"/>
                  </a:lnTo>
                  <a:lnTo>
                    <a:pt x="3022" y="50673"/>
                  </a:lnTo>
                  <a:lnTo>
                    <a:pt x="6058" y="57582"/>
                  </a:lnTo>
                  <a:lnTo>
                    <a:pt x="12102" y="62192"/>
                  </a:lnTo>
                  <a:lnTo>
                    <a:pt x="18148" y="66789"/>
                  </a:lnTo>
                  <a:lnTo>
                    <a:pt x="24206" y="69101"/>
                  </a:lnTo>
                  <a:lnTo>
                    <a:pt x="33274" y="71400"/>
                  </a:lnTo>
                  <a:lnTo>
                    <a:pt x="42355" y="73698"/>
                  </a:lnTo>
                  <a:lnTo>
                    <a:pt x="48413" y="71400"/>
                  </a:lnTo>
                  <a:lnTo>
                    <a:pt x="57480" y="69101"/>
                  </a:lnTo>
                  <a:lnTo>
                    <a:pt x="63538" y="66789"/>
                  </a:lnTo>
                  <a:lnTo>
                    <a:pt x="69583" y="62192"/>
                  </a:lnTo>
                  <a:lnTo>
                    <a:pt x="75640" y="57582"/>
                  </a:lnTo>
                  <a:lnTo>
                    <a:pt x="78664" y="50673"/>
                  </a:lnTo>
                  <a:lnTo>
                    <a:pt x="81686" y="43764"/>
                  </a:lnTo>
                  <a:lnTo>
                    <a:pt x="84709" y="36856"/>
                  </a:lnTo>
                  <a:lnTo>
                    <a:pt x="81686" y="29947"/>
                  </a:lnTo>
                  <a:lnTo>
                    <a:pt x="78664" y="23038"/>
                  </a:lnTo>
                  <a:lnTo>
                    <a:pt x="75640" y="16129"/>
                  </a:lnTo>
                  <a:lnTo>
                    <a:pt x="69583" y="11519"/>
                  </a:lnTo>
                  <a:lnTo>
                    <a:pt x="63538" y="6909"/>
                  </a:lnTo>
                  <a:lnTo>
                    <a:pt x="57480" y="2312"/>
                  </a:lnTo>
                  <a:lnTo>
                    <a:pt x="48413" y="0"/>
                  </a:lnTo>
                  <a:lnTo>
                    <a:pt x="42355" y="0"/>
                  </a:lnTo>
                </a:path>
              </a:pathLst>
            </a:custGeom>
            <a:solidFill>
              <a:srgbClr val="C0C0C0">
                <a:alpha val="100000"/>
              </a:srgbClr>
            </a:solidFill>
          </p:spPr>
        </p:sp>
      </p:grpSp>
      <p:pic>
        <p:nvPicPr>
          <p:cNvPr id="1667" name="4A252DF8-2CF7-45C7-8F4D-416F39C5AF57"/>
          <p:cNvPicPr>
            <a:picLocks noChangeAspect="1"/>
          </p:cNvPicPr>
          <p:nvPr/>
        </p:nvPicPr>
        <p:blipFill>
          <a:blip r:embed="rId3" cstate="print">
            <a:extLst>
              <a:ext uri="{92845E20-ECF3-47AD-4009-7C17AFD01E03}"/>
            </a:extLst>
          </a:blip>
          <a:srcRect/>
          <a:stretch>
            <a:fillRect/>
          </a:stretch>
        </p:blipFill>
        <p:spPr>
          <a:xfrm>
            <a:off x="10943426" y="4383748"/>
            <a:ext cx="266230" cy="773824"/>
          </a:xfrm>
          <a:prstGeom prst="rect">
            <a:avLst/>
          </a:prstGeom>
        </p:spPr>
      </p:pic>
      <p:sp>
        <p:nvSpPr>
          <p:cNvPr id="1668" name="TextBox1668"/>
          <p:cNvSpPr txBox="1"/>
          <p:nvPr/>
        </p:nvSpPr>
        <p:spPr>
          <a:xfrm>
            <a:off x="962736" y="2127922"/>
            <a:ext cx="1898390" cy="3545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395"/>
              </a:lnSpc>
            </a:pP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indent="0" eaLnBrk="0">
              <a:lnSpc>
                <a:spcPct val="11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8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395"/>
              </a:lnSpc>
            </a:pP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6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b="1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b="1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6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6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  <a:p>
            <a:pPr marL="0" marR="0" indent="0" eaLnBrk="0">
              <a:lnSpc>
                <a:spcPct val="11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8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395"/>
              </a:lnSpc>
            </a:pP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b="1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b="1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  <a:p>
            <a:pPr marL="0" marR="0" indent="0" eaLnBrk="0">
              <a:lnSpc>
                <a:spcPct val="11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395"/>
              </a:lnSpc>
            </a:pP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b="1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b="1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marL="0" marR="0" indent="0" eaLnBrk="0">
              <a:lnSpc>
                <a:spcPct val="11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85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395"/>
              </a:lnSpc>
            </a:pP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b="1" kern="0" spc="5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b="1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50" b="1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50" kern="0" spc="-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50" kern="0" spc="-5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669" name="VectorPath 1669"/>
          <p:cNvSpPr/>
          <p:nvPr/>
        </p:nvSpPr>
        <p:spPr>
          <a:xfrm>
            <a:off x="8076457" y="4378052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4"/>
                </a:moveTo>
                <a:lnTo>
                  <a:pt x="274225" y="7994"/>
                </a:lnTo>
                <a:lnTo>
                  <a:pt x="274225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70" name="Combination 1670"/>
          <p:cNvGrpSpPr/>
          <p:nvPr/>
        </p:nvGrpSpPr>
        <p:grpSpPr>
          <a:xfrm>
            <a:off x="8448580" y="4554599"/>
            <a:ext cx="233739" cy="220235"/>
            <a:chOff x="8448580" y="4554599"/>
            <a:chExt cx="233739" cy="220235"/>
          </a:xfrm>
        </p:grpSpPr>
        <p:sp>
          <p:nvSpPr>
            <p:cNvPr id="1671" name="VectorPath 1671"/>
            <p:cNvSpPr/>
            <p:nvPr/>
          </p:nvSpPr>
          <p:spPr>
            <a:xfrm>
              <a:off x="8602954" y="4554599"/>
              <a:ext cx="79366" cy="17556"/>
            </a:xfrm>
            <a:custGeom>
              <a:avLst/>
              <a:gdLst/>
              <a:ahLst/>
              <a:cxnLst/>
              <a:rect l="l" t="t" r="r" b="b"/>
              <a:pathLst>
                <a:path w="79366" h="17556">
                  <a:moveTo>
                    <a:pt x="74475" y="4181"/>
                  </a:moveTo>
                  <a:lnTo>
                    <a:pt x="77497" y="6479"/>
                  </a:lnTo>
                  <a:lnTo>
                    <a:pt x="77497" y="11089"/>
                  </a:lnTo>
                  <a:lnTo>
                    <a:pt x="74475" y="13388"/>
                  </a:lnTo>
                  <a:lnTo>
                    <a:pt x="71453" y="15687"/>
                  </a:lnTo>
                  <a:lnTo>
                    <a:pt x="7913" y="15687"/>
                  </a:lnTo>
                  <a:lnTo>
                    <a:pt x="4891" y="13388"/>
                  </a:lnTo>
                  <a:lnTo>
                    <a:pt x="1868" y="11089"/>
                  </a:lnTo>
                  <a:lnTo>
                    <a:pt x="1868" y="6479"/>
                  </a:lnTo>
                  <a:lnTo>
                    <a:pt x="4891" y="4181"/>
                  </a:lnTo>
                  <a:lnTo>
                    <a:pt x="7913" y="1869"/>
                  </a:lnTo>
                  <a:lnTo>
                    <a:pt x="71453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72" name="VectorPath 1672"/>
            <p:cNvSpPr/>
            <p:nvPr/>
          </p:nvSpPr>
          <p:spPr>
            <a:xfrm>
              <a:off x="8602952" y="4554599"/>
              <a:ext cx="21889" cy="61320"/>
            </a:xfrm>
            <a:custGeom>
              <a:avLst/>
              <a:gdLst/>
              <a:ahLst/>
              <a:cxnLst/>
              <a:rect l="l" t="t" r="r" b="b"/>
              <a:pathLst>
                <a:path w="21889" h="61320">
                  <a:moveTo>
                    <a:pt x="16996" y="4181"/>
                  </a:moveTo>
                  <a:lnTo>
                    <a:pt x="20019" y="6479"/>
                  </a:lnTo>
                  <a:lnTo>
                    <a:pt x="20019" y="54841"/>
                  </a:lnTo>
                  <a:lnTo>
                    <a:pt x="16996" y="57152"/>
                  </a:lnTo>
                  <a:lnTo>
                    <a:pt x="13974" y="59451"/>
                  </a:lnTo>
                  <a:lnTo>
                    <a:pt x="7914" y="59451"/>
                  </a:lnTo>
                  <a:lnTo>
                    <a:pt x="4893" y="57152"/>
                  </a:lnTo>
                  <a:lnTo>
                    <a:pt x="1870" y="54841"/>
                  </a:lnTo>
                  <a:lnTo>
                    <a:pt x="1870" y="6479"/>
                  </a:lnTo>
                  <a:lnTo>
                    <a:pt x="4893" y="4181"/>
                  </a:lnTo>
                  <a:lnTo>
                    <a:pt x="7914" y="1869"/>
                  </a:lnTo>
                  <a:lnTo>
                    <a:pt x="1397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73" name="VectorPath 1673"/>
            <p:cNvSpPr/>
            <p:nvPr/>
          </p:nvSpPr>
          <p:spPr>
            <a:xfrm>
              <a:off x="8602952" y="4713514"/>
              <a:ext cx="21889" cy="61320"/>
            </a:xfrm>
            <a:custGeom>
              <a:avLst/>
              <a:gdLst/>
              <a:ahLst/>
              <a:cxnLst/>
              <a:rect l="l" t="t" r="r" b="b"/>
              <a:pathLst>
                <a:path w="21889" h="61320">
                  <a:moveTo>
                    <a:pt x="16996" y="4168"/>
                  </a:moveTo>
                  <a:lnTo>
                    <a:pt x="20019" y="6479"/>
                  </a:lnTo>
                  <a:lnTo>
                    <a:pt x="20019" y="54840"/>
                  </a:lnTo>
                  <a:lnTo>
                    <a:pt x="16996" y="57140"/>
                  </a:lnTo>
                  <a:lnTo>
                    <a:pt x="13974" y="59450"/>
                  </a:lnTo>
                  <a:lnTo>
                    <a:pt x="7914" y="59450"/>
                  </a:lnTo>
                  <a:lnTo>
                    <a:pt x="4893" y="57140"/>
                  </a:lnTo>
                  <a:lnTo>
                    <a:pt x="1870" y="54840"/>
                  </a:lnTo>
                  <a:lnTo>
                    <a:pt x="1870" y="6479"/>
                  </a:lnTo>
                  <a:lnTo>
                    <a:pt x="4893" y="4168"/>
                  </a:lnTo>
                  <a:lnTo>
                    <a:pt x="7914" y="1869"/>
                  </a:lnTo>
                  <a:lnTo>
                    <a:pt x="13974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74" name="VectorPath 1674"/>
            <p:cNvSpPr/>
            <p:nvPr/>
          </p:nvSpPr>
          <p:spPr>
            <a:xfrm>
              <a:off x="8448580" y="4615263"/>
              <a:ext cx="15990" cy="135750"/>
            </a:xfrm>
            <a:custGeom>
              <a:avLst/>
              <a:gdLst/>
              <a:ahLst/>
              <a:cxnLst/>
              <a:rect l="l" t="t" r="r" b="b"/>
              <a:pathLst>
                <a:path w="15990" h="135750">
                  <a:moveTo>
                    <a:pt x="7995" y="127755"/>
                  </a:moveTo>
                  <a:lnTo>
                    <a:pt x="7995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75" name="VectorPath 1675"/>
            <p:cNvSpPr/>
            <p:nvPr/>
          </p:nvSpPr>
          <p:spPr>
            <a:xfrm>
              <a:off x="8448580" y="4615263"/>
              <a:ext cx="173304" cy="15989"/>
            </a:xfrm>
            <a:custGeom>
              <a:avLst/>
              <a:gdLst/>
              <a:ahLst/>
              <a:cxnLst/>
              <a:rect l="l" t="t" r="r" b="b"/>
              <a:pathLst>
                <a:path w="173304" h="15989">
                  <a:moveTo>
                    <a:pt x="7995" y="7994"/>
                  </a:moveTo>
                  <a:lnTo>
                    <a:pt x="165309" y="7994"/>
                  </a:lnTo>
                </a:path>
              </a:pathLst>
            </a:custGeom>
            <a:ln w="1598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76" name="VectorPath 1676"/>
          <p:cNvSpPr/>
          <p:nvPr/>
        </p:nvSpPr>
        <p:spPr>
          <a:xfrm>
            <a:off x="8736062" y="4554599"/>
            <a:ext cx="21897" cy="17556"/>
          </a:xfrm>
          <a:custGeom>
            <a:avLst/>
            <a:gdLst/>
            <a:ahLst/>
            <a:cxnLst/>
            <a:rect l="l" t="t" r="r" b="b"/>
            <a:pathLst>
              <a:path w="21897" h="17556">
                <a:moveTo>
                  <a:pt x="16994" y="4181"/>
                </a:moveTo>
                <a:lnTo>
                  <a:pt x="20029" y="6479"/>
                </a:lnTo>
                <a:lnTo>
                  <a:pt x="20029" y="11089"/>
                </a:lnTo>
                <a:lnTo>
                  <a:pt x="16994" y="13388"/>
                </a:lnTo>
                <a:lnTo>
                  <a:pt x="13972" y="15687"/>
                </a:lnTo>
                <a:lnTo>
                  <a:pt x="7925" y="15687"/>
                </a:lnTo>
                <a:lnTo>
                  <a:pt x="4904" y="13388"/>
                </a:lnTo>
                <a:lnTo>
                  <a:pt x="1868" y="11089"/>
                </a:lnTo>
                <a:lnTo>
                  <a:pt x="1868" y="6479"/>
                </a:lnTo>
                <a:lnTo>
                  <a:pt x="4904" y="4181"/>
                </a:lnTo>
                <a:lnTo>
                  <a:pt x="7925" y="1869"/>
                </a:lnTo>
                <a:lnTo>
                  <a:pt x="13972" y="1869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77" name="Combination 1677"/>
          <p:cNvGrpSpPr/>
          <p:nvPr/>
        </p:nvGrpSpPr>
        <p:grpSpPr>
          <a:xfrm>
            <a:off x="8602954" y="4872429"/>
            <a:ext cx="79366" cy="56697"/>
            <a:chOff x="8602954" y="4872429"/>
            <a:chExt cx="79366" cy="56697"/>
          </a:xfrm>
        </p:grpSpPr>
        <p:sp>
          <p:nvSpPr>
            <p:cNvPr id="1678" name="VectorPath 1678"/>
            <p:cNvSpPr/>
            <p:nvPr/>
          </p:nvSpPr>
          <p:spPr>
            <a:xfrm>
              <a:off x="8602954" y="4872429"/>
              <a:ext cx="21885" cy="56697"/>
            </a:xfrm>
            <a:custGeom>
              <a:avLst/>
              <a:gdLst/>
              <a:ahLst/>
              <a:cxnLst/>
              <a:rect l="l" t="t" r="r" b="b"/>
              <a:pathLst>
                <a:path w="21885" h="56697">
                  <a:moveTo>
                    <a:pt x="16994" y="4167"/>
                  </a:moveTo>
                  <a:lnTo>
                    <a:pt x="20017" y="6467"/>
                  </a:lnTo>
                  <a:lnTo>
                    <a:pt x="20017" y="50231"/>
                  </a:lnTo>
                  <a:lnTo>
                    <a:pt x="16994" y="52530"/>
                  </a:lnTo>
                  <a:lnTo>
                    <a:pt x="13973" y="54828"/>
                  </a:lnTo>
                  <a:lnTo>
                    <a:pt x="7913" y="54828"/>
                  </a:lnTo>
                  <a:lnTo>
                    <a:pt x="4891" y="52530"/>
                  </a:lnTo>
                  <a:lnTo>
                    <a:pt x="1868" y="50231"/>
                  </a:lnTo>
                  <a:lnTo>
                    <a:pt x="1868" y="6467"/>
                  </a:lnTo>
                  <a:lnTo>
                    <a:pt x="4891" y="4167"/>
                  </a:lnTo>
                  <a:lnTo>
                    <a:pt x="7913" y="1868"/>
                  </a:lnTo>
                  <a:lnTo>
                    <a:pt x="13973" y="186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679" name="VectorPath 1679"/>
            <p:cNvSpPr/>
            <p:nvPr/>
          </p:nvSpPr>
          <p:spPr>
            <a:xfrm>
              <a:off x="8602954" y="4911570"/>
              <a:ext cx="79366" cy="17556"/>
            </a:xfrm>
            <a:custGeom>
              <a:avLst/>
              <a:gdLst/>
              <a:ahLst/>
              <a:cxnLst/>
              <a:rect l="l" t="t" r="r" b="b"/>
              <a:pathLst>
                <a:path w="79366" h="17556">
                  <a:moveTo>
                    <a:pt x="74475" y="4181"/>
                  </a:moveTo>
                  <a:lnTo>
                    <a:pt x="77497" y="6479"/>
                  </a:lnTo>
                  <a:lnTo>
                    <a:pt x="77497" y="11090"/>
                  </a:lnTo>
                  <a:lnTo>
                    <a:pt x="74475" y="13389"/>
                  </a:lnTo>
                  <a:lnTo>
                    <a:pt x="71453" y="15687"/>
                  </a:lnTo>
                  <a:lnTo>
                    <a:pt x="7913" y="15687"/>
                  </a:lnTo>
                  <a:lnTo>
                    <a:pt x="4891" y="13389"/>
                  </a:lnTo>
                  <a:lnTo>
                    <a:pt x="1868" y="11090"/>
                  </a:lnTo>
                  <a:lnTo>
                    <a:pt x="1868" y="6479"/>
                  </a:lnTo>
                  <a:lnTo>
                    <a:pt x="4891" y="4181"/>
                  </a:lnTo>
                  <a:lnTo>
                    <a:pt x="7913" y="1869"/>
                  </a:lnTo>
                  <a:lnTo>
                    <a:pt x="71453" y="186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67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80" name="VectorPath 1680"/>
          <p:cNvSpPr/>
          <p:nvPr/>
        </p:nvSpPr>
        <p:spPr>
          <a:xfrm>
            <a:off x="8944812" y="4554599"/>
            <a:ext cx="21898" cy="17556"/>
          </a:xfrm>
          <a:custGeom>
            <a:avLst/>
            <a:gdLst/>
            <a:ahLst/>
            <a:cxnLst/>
            <a:rect l="l" t="t" r="r" b="b"/>
            <a:pathLst>
              <a:path w="21898" h="17556">
                <a:moveTo>
                  <a:pt x="16994" y="4181"/>
                </a:moveTo>
                <a:lnTo>
                  <a:pt x="20031" y="6479"/>
                </a:lnTo>
                <a:lnTo>
                  <a:pt x="20031" y="11089"/>
                </a:lnTo>
                <a:lnTo>
                  <a:pt x="16994" y="13388"/>
                </a:lnTo>
                <a:lnTo>
                  <a:pt x="13972" y="15687"/>
                </a:lnTo>
                <a:lnTo>
                  <a:pt x="4904" y="15687"/>
                </a:lnTo>
                <a:lnTo>
                  <a:pt x="1869" y="13388"/>
                </a:lnTo>
                <a:lnTo>
                  <a:pt x="1869" y="4181"/>
                </a:lnTo>
                <a:lnTo>
                  <a:pt x="4904" y="1869"/>
                </a:lnTo>
                <a:lnTo>
                  <a:pt x="13972" y="1869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81" name="VectorPath 1681"/>
          <p:cNvSpPr/>
          <p:nvPr/>
        </p:nvSpPr>
        <p:spPr>
          <a:xfrm>
            <a:off x="8811704" y="4554599"/>
            <a:ext cx="79366" cy="17556"/>
          </a:xfrm>
          <a:custGeom>
            <a:avLst/>
            <a:gdLst/>
            <a:ahLst/>
            <a:cxnLst/>
            <a:rect l="l" t="t" r="r" b="b"/>
            <a:pathLst>
              <a:path w="79366" h="17556">
                <a:moveTo>
                  <a:pt x="74474" y="4181"/>
                </a:moveTo>
                <a:lnTo>
                  <a:pt x="77497" y="6479"/>
                </a:lnTo>
                <a:lnTo>
                  <a:pt x="77497" y="11089"/>
                </a:lnTo>
                <a:lnTo>
                  <a:pt x="74474" y="13388"/>
                </a:lnTo>
                <a:lnTo>
                  <a:pt x="71451" y="15687"/>
                </a:lnTo>
                <a:lnTo>
                  <a:pt x="7913" y="15687"/>
                </a:lnTo>
                <a:lnTo>
                  <a:pt x="4890" y="13388"/>
                </a:lnTo>
                <a:lnTo>
                  <a:pt x="1869" y="11089"/>
                </a:lnTo>
                <a:lnTo>
                  <a:pt x="1869" y="6479"/>
                </a:lnTo>
                <a:lnTo>
                  <a:pt x="4890" y="4181"/>
                </a:lnTo>
                <a:lnTo>
                  <a:pt x="7913" y="1869"/>
                </a:lnTo>
                <a:lnTo>
                  <a:pt x="71451" y="1869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82" name="VectorPath 1682"/>
          <p:cNvSpPr/>
          <p:nvPr/>
        </p:nvSpPr>
        <p:spPr>
          <a:xfrm>
            <a:off x="8811704" y="4911570"/>
            <a:ext cx="79366" cy="17556"/>
          </a:xfrm>
          <a:custGeom>
            <a:avLst/>
            <a:gdLst/>
            <a:ahLst/>
            <a:cxnLst/>
            <a:rect l="l" t="t" r="r" b="b"/>
            <a:pathLst>
              <a:path w="79366" h="17556">
                <a:moveTo>
                  <a:pt x="74474" y="4181"/>
                </a:moveTo>
                <a:lnTo>
                  <a:pt x="77497" y="6479"/>
                </a:lnTo>
                <a:lnTo>
                  <a:pt x="77497" y="11090"/>
                </a:lnTo>
                <a:lnTo>
                  <a:pt x="74474" y="13389"/>
                </a:lnTo>
                <a:lnTo>
                  <a:pt x="71451" y="15687"/>
                </a:lnTo>
                <a:lnTo>
                  <a:pt x="7913" y="15687"/>
                </a:lnTo>
                <a:lnTo>
                  <a:pt x="4890" y="13389"/>
                </a:lnTo>
                <a:lnTo>
                  <a:pt x="1869" y="11090"/>
                </a:lnTo>
                <a:lnTo>
                  <a:pt x="1869" y="6479"/>
                </a:lnTo>
                <a:lnTo>
                  <a:pt x="4890" y="4181"/>
                </a:lnTo>
                <a:lnTo>
                  <a:pt x="7913" y="1869"/>
                </a:lnTo>
                <a:lnTo>
                  <a:pt x="71451" y="1869"/>
                </a:lnTo>
              </a:path>
            </a:pathLst>
          </a:custGeom>
          <a:solidFill>
            <a:srgbClr val="000000">
              <a:alpha val="100000"/>
            </a:srgbClr>
          </a:solidFill>
          <a:ln w="2667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83" name="VectorPath 1683"/>
          <p:cNvSpPr/>
          <p:nvPr/>
        </p:nvSpPr>
        <p:spPr>
          <a:xfrm>
            <a:off x="8890774" y="2302104"/>
            <a:ext cx="105766" cy="92301"/>
          </a:xfrm>
          <a:custGeom>
            <a:avLst/>
            <a:gdLst/>
            <a:ahLst/>
            <a:cxnLst/>
            <a:rect l="l" t="t" r="r" b="b"/>
            <a:pathLst>
              <a:path w="105766" h="92301">
                <a:moveTo>
                  <a:pt x="52884" y="8890"/>
                </a:moveTo>
                <a:lnTo>
                  <a:pt x="43803" y="8890"/>
                </a:lnTo>
                <a:lnTo>
                  <a:pt x="34735" y="11202"/>
                </a:lnTo>
                <a:lnTo>
                  <a:pt x="28677" y="15799"/>
                </a:lnTo>
                <a:lnTo>
                  <a:pt x="22631" y="20409"/>
                </a:lnTo>
                <a:lnTo>
                  <a:pt x="16587" y="25019"/>
                </a:lnTo>
                <a:lnTo>
                  <a:pt x="13551" y="31928"/>
                </a:lnTo>
                <a:lnTo>
                  <a:pt x="10529" y="38836"/>
                </a:lnTo>
                <a:lnTo>
                  <a:pt x="10529" y="45745"/>
                </a:lnTo>
                <a:lnTo>
                  <a:pt x="10529" y="52654"/>
                </a:lnTo>
                <a:lnTo>
                  <a:pt x="13551" y="59563"/>
                </a:lnTo>
                <a:lnTo>
                  <a:pt x="16587" y="66472"/>
                </a:lnTo>
                <a:lnTo>
                  <a:pt x="22631" y="71082"/>
                </a:lnTo>
                <a:lnTo>
                  <a:pt x="28677" y="75679"/>
                </a:lnTo>
                <a:lnTo>
                  <a:pt x="34735" y="77991"/>
                </a:lnTo>
                <a:lnTo>
                  <a:pt x="43803" y="80289"/>
                </a:lnTo>
                <a:lnTo>
                  <a:pt x="52884" y="82588"/>
                </a:lnTo>
                <a:lnTo>
                  <a:pt x="58941" y="80289"/>
                </a:lnTo>
                <a:lnTo>
                  <a:pt x="68009" y="77991"/>
                </a:lnTo>
                <a:lnTo>
                  <a:pt x="74067" y="75679"/>
                </a:lnTo>
                <a:lnTo>
                  <a:pt x="80111" y="71082"/>
                </a:lnTo>
                <a:lnTo>
                  <a:pt x="86169" y="66472"/>
                </a:lnTo>
                <a:lnTo>
                  <a:pt x="89193" y="59563"/>
                </a:lnTo>
                <a:lnTo>
                  <a:pt x="92215" y="52654"/>
                </a:lnTo>
                <a:lnTo>
                  <a:pt x="95238" y="45745"/>
                </a:lnTo>
                <a:lnTo>
                  <a:pt x="92215" y="38836"/>
                </a:lnTo>
                <a:lnTo>
                  <a:pt x="89193" y="31928"/>
                </a:lnTo>
                <a:lnTo>
                  <a:pt x="86169" y="25019"/>
                </a:lnTo>
                <a:lnTo>
                  <a:pt x="80111" y="20409"/>
                </a:lnTo>
                <a:lnTo>
                  <a:pt x="74067" y="15799"/>
                </a:lnTo>
                <a:lnTo>
                  <a:pt x="68009" y="11202"/>
                </a:lnTo>
                <a:lnTo>
                  <a:pt x="58941" y="8890"/>
                </a:lnTo>
                <a:lnTo>
                  <a:pt x="52884" y="8890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84" name="VectorPath 1684"/>
          <p:cNvSpPr/>
          <p:nvPr/>
        </p:nvSpPr>
        <p:spPr>
          <a:xfrm>
            <a:off x="9507456" y="4378052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4"/>
                </a:moveTo>
                <a:lnTo>
                  <a:pt x="271202" y="7994"/>
                </a:lnTo>
                <a:lnTo>
                  <a:pt x="271202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85" name="VectorPath 1685"/>
          <p:cNvSpPr/>
          <p:nvPr/>
        </p:nvSpPr>
        <p:spPr>
          <a:xfrm>
            <a:off x="10935430" y="4378052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4"/>
                </a:moveTo>
                <a:lnTo>
                  <a:pt x="274225" y="7994"/>
                </a:lnTo>
                <a:lnTo>
                  <a:pt x="274225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686" name="ADCDAA39-AF0A-4BF6-4B2A-4FED8CE19927"/>
          <p:cNvPicPr>
            <a:picLocks noChangeAspect="1"/>
          </p:cNvPicPr>
          <p:nvPr/>
        </p:nvPicPr>
        <p:blipFill>
          <a:blip r:embed="rId4" cstate="print">
            <a:extLst>
              <a:ext uri="{B60EFA0A-19B1-446D-25B8-83813D988F25}"/>
            </a:extLst>
          </a:blip>
          <a:srcRect/>
          <a:stretch>
            <a:fillRect/>
          </a:stretch>
        </p:blipFill>
        <p:spPr>
          <a:xfrm>
            <a:off x="10943426" y="5217452"/>
            <a:ext cx="266230" cy="773824"/>
          </a:xfrm>
          <a:prstGeom prst="rect">
            <a:avLst/>
          </a:prstGeom>
        </p:spPr>
      </p:pic>
      <p:sp>
        <p:nvSpPr>
          <p:cNvPr id="1687" name="VectorPath 1687"/>
          <p:cNvSpPr/>
          <p:nvPr/>
        </p:nvSpPr>
        <p:spPr>
          <a:xfrm>
            <a:off x="10935430" y="5209457"/>
            <a:ext cx="282220" cy="789813"/>
          </a:xfrm>
          <a:custGeom>
            <a:avLst/>
            <a:gdLst/>
            <a:ahLst/>
            <a:cxnLst/>
            <a:rect l="l" t="t" r="r" b="b"/>
            <a:pathLst>
              <a:path w="282220" h="789813">
                <a:moveTo>
                  <a:pt x="7995" y="7994"/>
                </a:moveTo>
                <a:lnTo>
                  <a:pt x="274225" y="7994"/>
                </a:lnTo>
                <a:lnTo>
                  <a:pt x="274225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688" name="31A741B8-7629-4666-7F15-135B8D1B8C3C"/>
          <p:cNvPicPr>
            <a:picLocks noChangeAspect="1"/>
          </p:cNvPicPr>
          <p:nvPr/>
        </p:nvPicPr>
        <p:blipFill>
          <a:blip r:embed="rId5" cstate="print">
            <a:extLst>
              <a:ext uri="{1B7D107B-7D9A-4BC6-729B-ED91FA2DEF91}"/>
            </a:extLst>
          </a:blip>
          <a:srcRect/>
          <a:stretch>
            <a:fillRect/>
          </a:stretch>
        </p:blipFill>
        <p:spPr>
          <a:xfrm>
            <a:off x="9512428" y="5217452"/>
            <a:ext cx="266230" cy="773824"/>
          </a:xfrm>
          <a:prstGeom prst="rect">
            <a:avLst/>
          </a:prstGeom>
        </p:spPr>
      </p:pic>
      <p:sp>
        <p:nvSpPr>
          <p:cNvPr id="1689" name="VectorPath 1689"/>
          <p:cNvSpPr/>
          <p:nvPr/>
        </p:nvSpPr>
        <p:spPr>
          <a:xfrm>
            <a:off x="9507456" y="5209457"/>
            <a:ext cx="279197" cy="789813"/>
          </a:xfrm>
          <a:custGeom>
            <a:avLst/>
            <a:gdLst/>
            <a:ahLst/>
            <a:cxnLst/>
            <a:rect l="l" t="t" r="r" b="b"/>
            <a:pathLst>
              <a:path w="279197" h="789813">
                <a:moveTo>
                  <a:pt x="7995" y="7994"/>
                </a:moveTo>
                <a:lnTo>
                  <a:pt x="271202" y="7994"/>
                </a:lnTo>
                <a:lnTo>
                  <a:pt x="271202" y="781818"/>
                </a:lnTo>
                <a:lnTo>
                  <a:pt x="7995" y="781818"/>
                </a:lnTo>
                <a:lnTo>
                  <a:pt x="7995" y="7994"/>
                </a:lnTo>
              </a:path>
            </a:pathLst>
          </a:custGeom>
          <a:ln w="1598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690" name="TextBox1690"/>
          <p:cNvSpPr txBox="1"/>
          <p:nvPr/>
        </p:nvSpPr>
        <p:spPr>
          <a:xfrm>
            <a:off x="5107940" y="6103424"/>
            <a:ext cx="2552064" cy="304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>
                <a:solidFill>
                  <a:srgbClr val="080808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流</a:t>
            </a:r>
            <a:r>
              <a:rPr lang="en-US" altLang="zh-CN" sz="2000" kern="0" spc="0" baseline="0" noProof="0" dirty="0">
                <a:solidFill>
                  <a:srgbClr val="080808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水线的数据冲突举例</a:t>
            </a:r>
          </a:p>
        </p:txBody>
      </p:sp>
      <p:sp>
        <p:nvSpPr>
          <p:cNvPr id="1691" name="VectorPath 1691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1692" name="7365A30F-4554-4377-63DF-7F29A2674151"/>
          <p:cNvPicPr>
            <a:picLocks noChangeAspect="1"/>
          </p:cNvPicPr>
          <p:nvPr/>
        </p:nvPicPr>
        <p:blipFill>
          <a:blip r:embed="rId8" cstate="print">
            <a:extLst>
              <a:ext uri="{CFA10041-4B9E-4462-CA94-DE4F79428C1B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1693" name="22913DA1-C2CA-4C2D-F142-8C00D40FCF97"/>
          <p:cNvPicPr>
            <a:picLocks noChangeAspect="1"/>
          </p:cNvPicPr>
          <p:nvPr/>
        </p:nvPicPr>
        <p:blipFill>
          <a:blip r:embed="rId9" cstate="print">
            <a:extLst>
              <a:ext uri="{3F73A128-9433-43C7-332C-445BFA1B7DE6}"/>
            </a:extLst>
          </a:blip>
          <a:srcRect/>
          <a:stretch>
            <a:fillRect/>
          </a:stretch>
        </p:blipFill>
        <p:spPr>
          <a:xfrm>
            <a:off x="6126372" y="2351019"/>
            <a:ext cx="2867025" cy="2162175"/>
          </a:xfrm>
          <a:prstGeom prst="rect">
            <a:avLst/>
          </a:prstGeom>
        </p:spPr>
      </p:pic>
      <p:sp>
        <p:nvSpPr>
          <p:cNvPr id="1694" name="VectorPath 1694"/>
          <p:cNvSpPr/>
          <p:nvPr/>
        </p:nvSpPr>
        <p:spPr>
          <a:xfrm>
            <a:off x="8918118" y="2350935"/>
            <a:ext cx="1445101" cy="3046813"/>
          </a:xfrm>
          <a:custGeom>
            <a:avLst/>
            <a:gdLst/>
            <a:ahLst/>
            <a:cxnLst/>
            <a:rect l="l" t="t" r="r" b="b"/>
            <a:pathLst>
              <a:path w="1445101" h="3046813">
                <a:moveTo>
                  <a:pt x="19494" y="3823"/>
                </a:moveTo>
                <a:lnTo>
                  <a:pt x="22518" y="6122"/>
                </a:lnTo>
                <a:lnTo>
                  <a:pt x="25540" y="8433"/>
                </a:lnTo>
                <a:lnTo>
                  <a:pt x="1416118" y="2961393"/>
                </a:lnTo>
                <a:lnTo>
                  <a:pt x="1438390" y="2924086"/>
                </a:lnTo>
                <a:lnTo>
                  <a:pt x="1444434" y="3046146"/>
                </a:lnTo>
                <a:lnTo>
                  <a:pt x="1344600" y="2951722"/>
                </a:lnTo>
                <a:lnTo>
                  <a:pt x="1392238" y="2968994"/>
                </a:lnTo>
                <a:lnTo>
                  <a:pt x="1333" y="15342"/>
                </a:lnTo>
                <a:lnTo>
                  <a:pt x="1333" y="8433"/>
                </a:lnTo>
                <a:lnTo>
                  <a:pt x="4369" y="3823"/>
                </a:lnTo>
                <a:lnTo>
                  <a:pt x="10415" y="3823"/>
                </a:lnTo>
                <a:lnTo>
                  <a:pt x="13436" y="1512"/>
                </a:lnTo>
              </a:path>
            </a:pathLst>
          </a:custGeom>
          <a:solidFill>
            <a:srgbClr val="FF0000">
              <a:alpha val="100000"/>
            </a:srgbClr>
          </a:solidFill>
          <a:ln w="2667" cap="rnd" cmpd="sng">
            <a:solidFill>
              <a:srgbClr val="FF0000">
                <a:alpha val="100000"/>
              </a:srgbClr>
            </a:solidFill>
            <a:round/>
          </a:ln>
        </p:spPr>
      </p:sp>
    </p:spTree>
    <p:extLst>
      <p:ext uri="{212EEA6B-9B93-4642-0C2D-19F2C302CC9B}"/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VectorPath 169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696" name="C6941C0C-9A13-4429-0924-9EB6F1F320FA"/>
          <p:cNvPicPr>
            <a:picLocks noChangeAspect="1"/>
          </p:cNvPicPr>
          <p:nvPr/>
        </p:nvPicPr>
        <p:blipFill>
          <a:blip r:embed="rId2" cstate="print">
            <a:extLst>
              <a:ext uri="{D6730033-107F-43AB-5A7C-2434A7D29365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697" name="VectorPath 1697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1698" name="TextBox1698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  <p:pic>
        <p:nvPicPr>
          <p:cNvPr id="1699" name="A13C33A4-7990-4B51-85DB-43E2AF81A12B"/>
          <p:cNvPicPr>
            <a:picLocks noChangeAspect="1"/>
          </p:cNvPicPr>
          <p:nvPr/>
        </p:nvPicPr>
        <p:blipFill>
          <a:blip r:embed="rId3" cstate="print">
            <a:extLst>
              <a:ext uri="{531B725B-03E2-4A32-C01E-675BB6C66754}"/>
            </a:extLst>
          </a:blip>
          <a:srcRect/>
          <a:stretch>
            <a:fillRect/>
          </a:stretch>
        </p:blipFill>
        <p:spPr>
          <a:xfrm>
            <a:off x="690563" y="1173797"/>
            <a:ext cx="11096626" cy="5686425"/>
          </a:xfrm>
          <a:prstGeom prst="rect">
            <a:avLst/>
          </a:prstGeom>
        </p:spPr>
      </p:pic>
      <p:sp>
        <p:nvSpPr>
          <p:cNvPr id="1700" name="TextBox1700"/>
          <p:cNvSpPr txBox="1"/>
          <p:nvPr/>
        </p:nvSpPr>
        <p:spPr>
          <a:xfrm>
            <a:off x="690563" y="335493"/>
            <a:ext cx="11409446" cy="6522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98360" marR="0" indent="0" eaLnBrk="0">
              <a:lnSpc>
                <a:spcPct val="98787"/>
              </a:lnSpc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数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据相关</a:t>
            </a:r>
          </a:p>
          <a:p>
            <a:pPr marL="681215" marR="0" indent="0" eaLnBrk="0">
              <a:lnSpc>
                <a:spcPct val="99107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Data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19418" marR="396324" indent="-342900" eaLnBrk="0">
              <a:lnSpc>
                <a:spcPct val="129166"/>
              </a:lnSpc>
            </a:pPr>
            <a:r>
              <a:rPr lang="en-US" altLang="zh-CN" sz="2750" kern="0" spc="3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数据相关是指在流水线中，如果某一条指令必须等前面指令的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运行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果，才能继续执行，那么指令间就存在数据相关。</a:t>
            </a: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961448" marR="0" indent="0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指令i:and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$1,$2,$3</a:t>
            </a: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6518" marR="4350104" indent="3953510" eaLnBrk="0">
              <a:lnSpc>
                <a:spcPct val="135454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指令j:sub</a:t>
            </a:r>
            <a:r>
              <a:rPr lang="en-US" altLang="zh-CN" sz="2750" kern="0" spc="40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$2,$1,$3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750" kern="0" spc="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写后读相关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（Read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after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Write，RAW）</a:t>
            </a: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6518" marR="536024" indent="105410" eaLnBrk="0">
              <a:lnSpc>
                <a:spcPct val="126363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令j需要i的计算结果，但在流水线中，j可能在i写入结果前对保存该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果的寄存器进行读操作，从而读取错误的数据。</a:t>
            </a:r>
          </a:p>
          <a:p>
            <a:pPr marL="0" marR="0" indent="0" eaLnBrk="0">
              <a:lnSpc>
                <a:spcPct val="1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10118" marR="0" indent="0" eaLnBrk="0">
              <a:lnSpc>
                <a:spcPct val="100757"/>
              </a:lnSpc>
              <a:spcAft>
                <a:spcPts val="1225"/>
              </a:spcAft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最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常见的一种数据冲突</a:t>
            </a:r>
          </a:p>
        </p:txBody>
      </p:sp>
    </p:spTree>
    <p:extLst>
      <p:ext uri="{0EF514F8-BC05-42CB-9414-5BC604BB9E8E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36"/>
          <p:cNvSpPr txBox="1"/>
          <p:nvPr/>
        </p:nvSpPr>
        <p:spPr>
          <a:xfrm>
            <a:off x="676910" y="202486"/>
            <a:ext cx="8476614" cy="3349180"/>
          </a:xfrm>
          <a:prstGeom prst="rect">
            <a:avLst/>
          </a:prstGeom>
          <a:noFill/>
        </p:spPr>
        <p:txBody>
          <a:bodyPr wrap="square" lIns="0" tIns="52705" rIns="0" bIns="0" rtlCol="0">
            <a:spAutoFit/>
          </a:bodyPr>
          <a:lstStyle/>
          <a:p>
            <a:pPr marL="0" marR="0" indent="0" eaLnBrk="0">
              <a:lnSpc>
                <a:spcPct val="100303"/>
              </a:lnSpc>
              <a:spcBef>
                <a:spcPts val="413"/>
              </a:spcBef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5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.运算流水线</a:t>
            </a:r>
          </a:p>
          <a:p>
            <a:pPr marL="0" marR="0" indent="0" eaLnBrk="0">
              <a:lnSpc>
                <a:spcPct val="228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1082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比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如：浮点加法流水线</a:t>
            </a:r>
          </a:p>
          <a:p>
            <a:pPr marL="0" marR="0" indent="0" eaLnBrk="0">
              <a:lnSpc>
                <a:spcPct val="18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50290" marR="0" indent="-421640" eaLnBrk="0">
              <a:lnSpc>
                <a:spcPct val="133939"/>
              </a:lnSpc>
              <a:spcBef>
                <a:spcPts val="0"/>
              </a:spcBef>
            </a:pPr>
            <a:r>
              <a:rPr lang="en-US" altLang="zh-CN" sz="2500" kern="0" spc="0" baseline="0" noProof="0" dirty="0">
                <a:solidFill>
                  <a:srgbClr val="000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</a:t>
            </a:r>
            <a:r>
              <a:rPr lang="en-US" altLang="zh-CN" sz="2500" kern="0" spc="-2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把流水线技术应用于运算的执行过程，就形成了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运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算操作流水线，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也称为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部件级流水线。</a:t>
            </a:r>
          </a:p>
          <a:p>
            <a:pPr marL="0" marR="0" indent="0" eaLnBrk="0">
              <a:lnSpc>
                <a:spcPct val="18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2865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浮点加法的全过程分解为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求阶差、对阶、尾数</a:t>
            </a:r>
          </a:p>
        </p:txBody>
      </p:sp>
      <p:sp>
        <p:nvSpPr>
          <p:cNvPr id="37" name="TextBox37"/>
          <p:cNvSpPr txBox="1"/>
          <p:nvPr/>
        </p:nvSpPr>
        <p:spPr>
          <a:xfrm>
            <a:off x="1838960" y="3836375"/>
            <a:ext cx="42665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相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加、规格化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四个子过程。</a:t>
            </a:r>
          </a:p>
        </p:txBody>
      </p:sp>
      <p:sp>
        <p:nvSpPr>
          <p:cNvPr id="38" name="TextBox38"/>
          <p:cNvSpPr txBox="1"/>
          <p:nvPr/>
        </p:nvSpPr>
        <p:spPr>
          <a:xfrm>
            <a:off x="1838960" y="4530138"/>
            <a:ext cx="4088765" cy="428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272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理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想情况：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速度提高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3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倍（</a:t>
            </a:r>
          </a:p>
        </p:txBody>
      </p:sp>
      <p:sp>
        <p:nvSpPr>
          <p:cNvPr id="39" name="TextBox39"/>
          <p:cNvSpPr txBox="1"/>
          <p:nvPr/>
        </p:nvSpPr>
        <p:spPr>
          <a:xfrm>
            <a:off x="7706360" y="4539955"/>
            <a:ext cx="3549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</a:p>
        </p:txBody>
      </p:sp>
      <p:pic>
        <p:nvPicPr>
          <p:cNvPr id="40" name="5C4246C8-0A8D-4BD9-9A75-6F9D66CDF7B7"/>
          <p:cNvPicPr>
            <a:picLocks noChangeAspect="1"/>
          </p:cNvPicPr>
          <p:nvPr/>
        </p:nvPicPr>
        <p:blipFill>
          <a:blip r:embed="rId2" cstate="print">
            <a:extLst>
              <a:ext uri="{AF344DCD-A496-4DE7-796D-3D5F11BA5200}"/>
            </a:extLst>
          </a:blip>
          <a:srcRect/>
          <a:stretch>
            <a:fillRect/>
          </a:stretch>
        </p:blipFill>
        <p:spPr>
          <a:xfrm>
            <a:off x="6046470" y="4556760"/>
            <a:ext cx="1647825" cy="352425"/>
          </a:xfrm>
          <a:prstGeom prst="rect">
            <a:avLst/>
          </a:prstGeom>
        </p:spPr>
      </p:pic>
      <p:sp>
        <p:nvSpPr>
          <p:cNvPr id="41" name="VectorPath 41"/>
          <p:cNvSpPr/>
          <p:nvPr/>
        </p:nvSpPr>
        <p:spPr>
          <a:xfrm>
            <a:off x="2189988" y="5148072"/>
            <a:ext cx="7812024" cy="1091184"/>
          </a:xfrm>
          <a:custGeom>
            <a:avLst/>
            <a:gdLst/>
            <a:ahLst/>
            <a:cxnLst/>
            <a:rect l="l" t="t" r="r" b="b"/>
            <a:pathLst>
              <a:path w="7812024" h="1091184">
                <a:moveTo>
                  <a:pt x="0" y="0"/>
                </a:moveTo>
                <a:lnTo>
                  <a:pt x="7812024" y="0"/>
                </a:lnTo>
                <a:lnTo>
                  <a:pt x="7812024" y="1091184"/>
                </a:lnTo>
                <a:lnTo>
                  <a:pt x="0" y="1091184"/>
                </a:lnTo>
                <a:lnTo>
                  <a:pt x="0" y="0"/>
                </a:lnTo>
              </a:path>
            </a:pathLst>
          </a:custGeom>
          <a:solidFill>
            <a:srgbClr val="F0F0F0">
              <a:alpha val="100000"/>
            </a:srgbClr>
          </a:solidFill>
        </p:spPr>
      </p:sp>
      <p:sp>
        <p:nvSpPr>
          <p:cNvPr id="42" name="VectorPath 42"/>
          <p:cNvSpPr/>
          <p:nvPr/>
        </p:nvSpPr>
        <p:spPr>
          <a:xfrm>
            <a:off x="2386087" y="5515781"/>
            <a:ext cx="651379" cy="97067"/>
          </a:xfrm>
          <a:custGeom>
            <a:avLst/>
            <a:gdLst/>
            <a:ahLst/>
            <a:cxnLst/>
            <a:rect l="l" t="t" r="r" b="b"/>
            <a:pathLst>
              <a:path w="651379" h="97067">
                <a:moveTo>
                  <a:pt x="650674" y="48533"/>
                </a:moveTo>
                <a:lnTo>
                  <a:pt x="509577" y="96362"/>
                </a:lnTo>
                <a:lnTo>
                  <a:pt x="544104" y="59785"/>
                </a:lnTo>
                <a:lnTo>
                  <a:pt x="10048" y="59785"/>
                </a:lnTo>
                <a:lnTo>
                  <a:pt x="7228" y="56979"/>
                </a:lnTo>
                <a:lnTo>
                  <a:pt x="4396" y="54159"/>
                </a:lnTo>
                <a:lnTo>
                  <a:pt x="1577" y="48533"/>
                </a:lnTo>
                <a:lnTo>
                  <a:pt x="4396" y="42907"/>
                </a:lnTo>
                <a:lnTo>
                  <a:pt x="7228" y="40088"/>
                </a:lnTo>
                <a:lnTo>
                  <a:pt x="10048" y="37282"/>
                </a:lnTo>
                <a:lnTo>
                  <a:pt x="544104" y="37282"/>
                </a:lnTo>
                <a:lnTo>
                  <a:pt x="509577" y="705"/>
                </a:lnTo>
              </a:path>
            </a:pathLst>
          </a:custGeom>
          <a:solidFill>
            <a:srgbClr val="000000">
              <a:alpha val="100000"/>
            </a:srgbClr>
          </a:solidFill>
          <a:ln w="281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3" name="VectorPath 43"/>
          <p:cNvSpPr/>
          <p:nvPr/>
        </p:nvSpPr>
        <p:spPr>
          <a:xfrm>
            <a:off x="4079390" y="5515781"/>
            <a:ext cx="651379" cy="97067"/>
          </a:xfrm>
          <a:custGeom>
            <a:avLst/>
            <a:gdLst/>
            <a:ahLst/>
            <a:cxnLst/>
            <a:rect l="l" t="t" r="r" b="b"/>
            <a:pathLst>
              <a:path w="651379" h="97067">
                <a:moveTo>
                  <a:pt x="650674" y="48533"/>
                </a:moveTo>
                <a:lnTo>
                  <a:pt x="509564" y="96362"/>
                </a:lnTo>
                <a:lnTo>
                  <a:pt x="544101" y="59785"/>
                </a:lnTo>
                <a:lnTo>
                  <a:pt x="10048" y="59785"/>
                </a:lnTo>
                <a:lnTo>
                  <a:pt x="7229" y="56979"/>
                </a:lnTo>
                <a:lnTo>
                  <a:pt x="4396" y="54159"/>
                </a:lnTo>
                <a:lnTo>
                  <a:pt x="1577" y="48533"/>
                </a:lnTo>
                <a:lnTo>
                  <a:pt x="4396" y="42907"/>
                </a:lnTo>
                <a:lnTo>
                  <a:pt x="7229" y="40088"/>
                </a:lnTo>
                <a:lnTo>
                  <a:pt x="10048" y="37282"/>
                </a:lnTo>
                <a:lnTo>
                  <a:pt x="544101" y="37282"/>
                </a:lnTo>
                <a:lnTo>
                  <a:pt x="509564" y="705"/>
                </a:lnTo>
              </a:path>
            </a:pathLst>
          </a:custGeom>
          <a:solidFill>
            <a:srgbClr val="000000">
              <a:alpha val="100000"/>
            </a:srgbClr>
          </a:solidFill>
          <a:ln w="281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4" name="VectorPath 44"/>
          <p:cNvSpPr/>
          <p:nvPr/>
        </p:nvSpPr>
        <p:spPr>
          <a:xfrm>
            <a:off x="5772695" y="5507349"/>
            <a:ext cx="651378" cy="97054"/>
          </a:xfrm>
          <a:custGeom>
            <a:avLst/>
            <a:gdLst/>
            <a:ahLst/>
            <a:cxnLst/>
            <a:rect l="l" t="t" r="r" b="b"/>
            <a:pathLst>
              <a:path w="651378" h="97054">
                <a:moveTo>
                  <a:pt x="650674" y="48520"/>
                </a:moveTo>
                <a:lnTo>
                  <a:pt x="509563" y="96349"/>
                </a:lnTo>
                <a:lnTo>
                  <a:pt x="544089" y="59785"/>
                </a:lnTo>
                <a:lnTo>
                  <a:pt x="10047" y="59785"/>
                </a:lnTo>
                <a:lnTo>
                  <a:pt x="7228" y="56966"/>
                </a:lnTo>
                <a:lnTo>
                  <a:pt x="4395" y="54159"/>
                </a:lnTo>
                <a:lnTo>
                  <a:pt x="1576" y="48520"/>
                </a:lnTo>
                <a:lnTo>
                  <a:pt x="4395" y="42894"/>
                </a:lnTo>
                <a:lnTo>
                  <a:pt x="7228" y="40087"/>
                </a:lnTo>
                <a:lnTo>
                  <a:pt x="10047" y="37268"/>
                </a:lnTo>
                <a:lnTo>
                  <a:pt x="544097" y="37268"/>
                </a:lnTo>
                <a:lnTo>
                  <a:pt x="509563" y="705"/>
                </a:lnTo>
              </a:path>
            </a:pathLst>
          </a:custGeom>
          <a:solidFill>
            <a:srgbClr val="000000">
              <a:alpha val="100000"/>
            </a:srgbClr>
          </a:solidFill>
          <a:ln w="281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5" name="VectorPath 45"/>
          <p:cNvSpPr/>
          <p:nvPr/>
        </p:nvSpPr>
        <p:spPr>
          <a:xfrm>
            <a:off x="7465999" y="5507349"/>
            <a:ext cx="651377" cy="97054"/>
          </a:xfrm>
          <a:custGeom>
            <a:avLst/>
            <a:gdLst/>
            <a:ahLst/>
            <a:cxnLst/>
            <a:rect l="l" t="t" r="r" b="b"/>
            <a:pathLst>
              <a:path w="651377" h="97054">
                <a:moveTo>
                  <a:pt x="650672" y="48520"/>
                </a:moveTo>
                <a:lnTo>
                  <a:pt x="509563" y="96349"/>
                </a:lnTo>
                <a:lnTo>
                  <a:pt x="544088" y="59785"/>
                </a:lnTo>
                <a:lnTo>
                  <a:pt x="10046" y="59785"/>
                </a:lnTo>
                <a:lnTo>
                  <a:pt x="7227" y="56966"/>
                </a:lnTo>
                <a:lnTo>
                  <a:pt x="4395" y="54159"/>
                </a:lnTo>
                <a:lnTo>
                  <a:pt x="1576" y="48520"/>
                </a:lnTo>
                <a:lnTo>
                  <a:pt x="4395" y="42894"/>
                </a:lnTo>
                <a:lnTo>
                  <a:pt x="7227" y="40087"/>
                </a:lnTo>
                <a:lnTo>
                  <a:pt x="10046" y="37268"/>
                </a:lnTo>
                <a:lnTo>
                  <a:pt x="544096" y="37268"/>
                </a:lnTo>
                <a:lnTo>
                  <a:pt x="509563" y="705"/>
                </a:lnTo>
              </a:path>
            </a:pathLst>
          </a:custGeom>
          <a:solidFill>
            <a:srgbClr val="000000">
              <a:alpha val="100000"/>
            </a:srgbClr>
          </a:solidFill>
          <a:ln w="2819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6" name="VectorPath 46"/>
          <p:cNvSpPr/>
          <p:nvPr/>
        </p:nvSpPr>
        <p:spPr>
          <a:xfrm>
            <a:off x="9159162" y="5512975"/>
            <a:ext cx="651518" cy="94247"/>
          </a:xfrm>
          <a:custGeom>
            <a:avLst/>
            <a:gdLst/>
            <a:ahLst/>
            <a:cxnLst/>
            <a:rect l="l" t="t" r="r" b="b"/>
            <a:pathLst>
              <a:path w="651518" h="94247">
                <a:moveTo>
                  <a:pt x="650814" y="48533"/>
                </a:moveTo>
                <a:lnTo>
                  <a:pt x="509704" y="93541"/>
                </a:lnTo>
                <a:lnTo>
                  <a:pt x="543575" y="59785"/>
                </a:lnTo>
                <a:lnTo>
                  <a:pt x="15826" y="59785"/>
                </a:lnTo>
                <a:lnTo>
                  <a:pt x="10187" y="56966"/>
                </a:lnTo>
                <a:lnTo>
                  <a:pt x="7355" y="56966"/>
                </a:lnTo>
                <a:lnTo>
                  <a:pt x="4535" y="51340"/>
                </a:lnTo>
                <a:lnTo>
                  <a:pt x="1716" y="48533"/>
                </a:lnTo>
                <a:lnTo>
                  <a:pt x="4535" y="42894"/>
                </a:lnTo>
                <a:lnTo>
                  <a:pt x="7355" y="40088"/>
                </a:lnTo>
                <a:lnTo>
                  <a:pt x="10187" y="37267"/>
                </a:lnTo>
                <a:lnTo>
                  <a:pt x="544228" y="37267"/>
                </a:lnTo>
                <a:lnTo>
                  <a:pt x="509704" y="705"/>
                </a:lnTo>
              </a:path>
            </a:pathLst>
          </a:custGeom>
          <a:solidFill>
            <a:srgbClr val="000000">
              <a:alpha val="100000"/>
            </a:srgbClr>
          </a:solidFill>
          <a:ln w="2819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47" name="Combination 47"/>
          <p:cNvGrpSpPr/>
          <p:nvPr/>
        </p:nvGrpSpPr>
        <p:grpSpPr>
          <a:xfrm>
            <a:off x="3036761" y="5282984"/>
            <a:ext cx="6138227" cy="548602"/>
            <a:chOff x="3036761" y="5282984"/>
            <a:chExt cx="6138227" cy="548602"/>
          </a:xfrm>
        </p:grpSpPr>
        <p:sp>
          <p:nvSpPr>
            <p:cNvPr id="48" name="VectorPath 48"/>
            <p:cNvSpPr/>
            <p:nvPr/>
          </p:nvSpPr>
          <p:spPr>
            <a:xfrm>
              <a:off x="8116671" y="5282984"/>
              <a:ext cx="1058316" cy="548602"/>
            </a:xfrm>
            <a:custGeom>
              <a:avLst/>
              <a:gdLst/>
              <a:ahLst/>
              <a:cxnLst/>
              <a:rect l="l" t="t" r="r" b="b"/>
              <a:pathLst>
                <a:path w="1058316" h="548602">
                  <a:moveTo>
                    <a:pt x="0" y="0"/>
                  </a:moveTo>
                  <a:lnTo>
                    <a:pt x="1058316" y="0"/>
                  </a:lnTo>
                  <a:lnTo>
                    <a:pt x="1058316" y="548602"/>
                  </a:lnTo>
                  <a:lnTo>
                    <a:pt x="0" y="548602"/>
                  </a:lnTo>
                  <a:lnTo>
                    <a:pt x="0" y="0"/>
                  </a:lnTo>
                </a:path>
              </a:pathLst>
            </a:custGeom>
            <a:solidFill>
              <a:srgbClr val="FEC6EF">
                <a:alpha val="100000"/>
              </a:srgbClr>
            </a:solidFill>
          </p:spPr>
        </p:sp>
        <p:sp>
          <p:nvSpPr>
            <p:cNvPr id="49" name="VectorPath 49"/>
            <p:cNvSpPr/>
            <p:nvPr/>
          </p:nvSpPr>
          <p:spPr>
            <a:xfrm>
              <a:off x="6423368" y="5282984"/>
              <a:ext cx="1058316" cy="548602"/>
            </a:xfrm>
            <a:custGeom>
              <a:avLst/>
              <a:gdLst/>
              <a:ahLst/>
              <a:cxnLst/>
              <a:rect l="l" t="t" r="r" b="b"/>
              <a:pathLst>
                <a:path w="1058316" h="548602">
                  <a:moveTo>
                    <a:pt x="0" y="0"/>
                  </a:moveTo>
                  <a:lnTo>
                    <a:pt x="1058316" y="0"/>
                  </a:lnTo>
                  <a:lnTo>
                    <a:pt x="1058316" y="548602"/>
                  </a:lnTo>
                  <a:lnTo>
                    <a:pt x="0" y="548602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50" name="VectorPath 50"/>
            <p:cNvSpPr/>
            <p:nvPr/>
          </p:nvSpPr>
          <p:spPr>
            <a:xfrm>
              <a:off x="4730064" y="5282984"/>
              <a:ext cx="1058316" cy="548602"/>
            </a:xfrm>
            <a:custGeom>
              <a:avLst/>
              <a:gdLst/>
              <a:ahLst/>
              <a:cxnLst/>
              <a:rect l="l" t="t" r="r" b="b"/>
              <a:pathLst>
                <a:path w="1058316" h="548602">
                  <a:moveTo>
                    <a:pt x="0" y="0"/>
                  </a:moveTo>
                  <a:lnTo>
                    <a:pt x="1058316" y="0"/>
                  </a:lnTo>
                  <a:lnTo>
                    <a:pt x="1058316" y="548602"/>
                  </a:lnTo>
                  <a:lnTo>
                    <a:pt x="0" y="548602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1" name="VectorPath 51"/>
            <p:cNvSpPr/>
            <p:nvPr/>
          </p:nvSpPr>
          <p:spPr>
            <a:xfrm>
              <a:off x="3036761" y="5282984"/>
              <a:ext cx="1058317" cy="548602"/>
            </a:xfrm>
            <a:custGeom>
              <a:avLst/>
              <a:gdLst/>
              <a:ahLst/>
              <a:cxnLst/>
              <a:rect l="l" t="t" r="r" b="b"/>
              <a:pathLst>
                <a:path w="1058317" h="548602">
                  <a:moveTo>
                    <a:pt x="0" y="0"/>
                  </a:moveTo>
                  <a:lnTo>
                    <a:pt x="1058317" y="0"/>
                  </a:lnTo>
                  <a:lnTo>
                    <a:pt x="1058317" y="548602"/>
                  </a:lnTo>
                  <a:lnTo>
                    <a:pt x="0" y="548602"/>
                  </a:lnTo>
                  <a:lnTo>
                    <a:pt x="0" y="0"/>
                  </a:lnTo>
                </a:path>
              </a:pathLst>
            </a:custGeom>
            <a:solidFill>
              <a:srgbClr val="FFFF99">
                <a:alpha val="100000"/>
              </a:srgbClr>
            </a:solidFill>
          </p:spPr>
        </p:sp>
      </p:grpSp>
      <p:sp>
        <p:nvSpPr>
          <p:cNvPr id="52" name="TextBox52"/>
          <p:cNvSpPr txBox="1"/>
          <p:nvPr/>
        </p:nvSpPr>
        <p:spPr>
          <a:xfrm>
            <a:off x="2480793" y="5206102"/>
            <a:ext cx="211455" cy="251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入</a:t>
            </a:r>
          </a:p>
        </p:txBody>
      </p:sp>
      <p:sp>
        <p:nvSpPr>
          <p:cNvPr id="53" name="TextBox53"/>
          <p:cNvSpPr txBox="1"/>
          <p:nvPr/>
        </p:nvSpPr>
        <p:spPr>
          <a:xfrm>
            <a:off x="3036761" y="5282984"/>
            <a:ext cx="1058317" cy="548602"/>
          </a:xfrm>
          <a:prstGeom prst="rect">
            <a:avLst/>
          </a:prstGeom>
          <a:noFill/>
          <a:ln w="16904">
            <a:solidFill>
              <a:srgbClr val="000000"/>
            </a:solidFill>
          </a:ln>
        </p:spPr>
        <p:txBody>
          <a:bodyPr wrap="square" lIns="95250" tIns="0" rIns="95250" bIns="46355" rtlCol="0">
            <a:spAutoFit/>
          </a:bodyPr>
          <a:lstStyle/>
          <a:p>
            <a:pPr marL="93842" marR="0" indent="0" eaLnBrk="0">
              <a:lnSpc>
                <a:spcPct val="9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3842" marR="0" indent="0" eaLnBrk="0">
              <a:lnSpc>
                <a:spcPct val="98737"/>
              </a:lnSpc>
              <a:spcAft>
                <a:spcPts val="474"/>
              </a:spcAft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求</a:t>
            </a:r>
            <a:r>
              <a:rPr lang="en-US" altLang="zh-CN" sz="16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阶差</a:t>
            </a:r>
          </a:p>
        </p:txBody>
      </p:sp>
      <p:sp>
        <p:nvSpPr>
          <p:cNvPr id="54" name="TextBox54"/>
          <p:cNvSpPr txBox="1"/>
          <p:nvPr/>
        </p:nvSpPr>
        <p:spPr>
          <a:xfrm>
            <a:off x="4730064" y="5282984"/>
            <a:ext cx="1058316" cy="548602"/>
          </a:xfrm>
          <a:prstGeom prst="rect">
            <a:avLst/>
          </a:prstGeom>
          <a:noFill/>
          <a:ln w="16904">
            <a:solidFill>
              <a:srgbClr val="000000"/>
            </a:solidFill>
          </a:ln>
        </p:spPr>
        <p:txBody>
          <a:bodyPr wrap="square" lIns="95250" tIns="0" rIns="95250" bIns="46355" rtlCol="0">
            <a:spAutoFit/>
          </a:bodyPr>
          <a:lstStyle/>
          <a:p>
            <a:pPr marL="178513" marR="0" indent="0" eaLnBrk="0">
              <a:lnSpc>
                <a:spcPct val="8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78513" marR="0" indent="0" eaLnBrk="0">
              <a:lnSpc>
                <a:spcPct val="102020"/>
              </a:lnSpc>
              <a:spcAft>
                <a:spcPts val="540"/>
              </a:spcAft>
            </a:pPr>
            <a:r>
              <a:rPr lang="en-US" altLang="zh-CN" sz="16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对</a:t>
            </a:r>
            <a:r>
              <a:rPr lang="en-US" altLang="zh-CN" sz="16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6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</a:t>
            </a:r>
          </a:p>
        </p:txBody>
      </p:sp>
      <p:sp>
        <p:nvSpPr>
          <p:cNvPr id="55" name="TextBox55"/>
          <p:cNvSpPr txBox="1"/>
          <p:nvPr/>
        </p:nvSpPr>
        <p:spPr>
          <a:xfrm>
            <a:off x="6423368" y="5282984"/>
            <a:ext cx="1058316" cy="548602"/>
          </a:xfrm>
          <a:prstGeom prst="rect">
            <a:avLst/>
          </a:prstGeom>
          <a:noFill/>
          <a:ln w="16904">
            <a:solidFill>
              <a:srgbClr val="000000"/>
            </a:solidFill>
          </a:ln>
        </p:spPr>
        <p:txBody>
          <a:bodyPr wrap="square" lIns="95250" tIns="0" rIns="88265" bIns="46355" rtlCol="0">
            <a:spAutoFit/>
          </a:bodyPr>
          <a:lstStyle/>
          <a:p>
            <a:pPr marL="26112" marR="0" indent="0" eaLnBrk="0">
              <a:lnSpc>
                <a:spcPct val="9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6112" marR="0" indent="0" eaLnBrk="0">
              <a:lnSpc>
                <a:spcPct val="97474"/>
              </a:lnSpc>
              <a:spcAft>
                <a:spcPts val="452"/>
              </a:spcAft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尾</a:t>
            </a:r>
            <a:r>
              <a:rPr lang="en-US" altLang="zh-CN" sz="16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数相加</a:t>
            </a:r>
          </a:p>
        </p:txBody>
      </p:sp>
      <p:sp>
        <p:nvSpPr>
          <p:cNvPr id="56" name="TextBox56"/>
          <p:cNvSpPr txBox="1"/>
          <p:nvPr/>
        </p:nvSpPr>
        <p:spPr>
          <a:xfrm>
            <a:off x="8116671" y="5282984"/>
            <a:ext cx="1058316" cy="548602"/>
          </a:xfrm>
          <a:prstGeom prst="rect">
            <a:avLst/>
          </a:prstGeom>
          <a:noFill/>
          <a:ln w="16904">
            <a:solidFill>
              <a:srgbClr val="000000"/>
            </a:solidFill>
          </a:ln>
        </p:spPr>
        <p:txBody>
          <a:bodyPr wrap="square" lIns="95250" tIns="0" rIns="95250" bIns="46355" rtlCol="0">
            <a:spAutoFit/>
          </a:bodyPr>
          <a:lstStyle/>
          <a:p>
            <a:pPr marL="124881" marR="0" indent="0" eaLnBrk="0">
              <a:lnSpc>
                <a:spcPct val="8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24881" marR="0" indent="0" eaLnBrk="0">
              <a:lnSpc>
                <a:spcPct val="102020"/>
              </a:lnSpc>
              <a:spcAft>
                <a:spcPts val="540"/>
              </a:spcAft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规</a:t>
            </a:r>
            <a:r>
              <a:rPr lang="en-US" altLang="zh-CN" sz="16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格化</a:t>
            </a:r>
          </a:p>
        </p:txBody>
      </p:sp>
      <p:sp>
        <p:nvSpPr>
          <p:cNvPr id="57" name="TextBox57"/>
          <p:cNvSpPr txBox="1"/>
          <p:nvPr/>
        </p:nvSpPr>
        <p:spPr>
          <a:xfrm>
            <a:off x="9479788" y="5214535"/>
            <a:ext cx="211455" cy="251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出</a:t>
            </a:r>
          </a:p>
        </p:txBody>
      </p:sp>
      <p:sp>
        <p:nvSpPr>
          <p:cNvPr id="58" name="TextBox58"/>
          <p:cNvSpPr txBox="1"/>
          <p:nvPr/>
        </p:nvSpPr>
        <p:spPr>
          <a:xfrm>
            <a:off x="3403651" y="5886343"/>
            <a:ext cx="280452" cy="26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35"/>
              </a:lnSpc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△</a:t>
            </a:r>
            <a:r>
              <a:rPr lang="en-US" altLang="zh-CN" sz="1650" b="1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59" name="TextBox59"/>
          <p:cNvSpPr txBox="1"/>
          <p:nvPr/>
        </p:nvSpPr>
        <p:spPr>
          <a:xfrm>
            <a:off x="5159045" y="5903233"/>
            <a:ext cx="280452" cy="26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35"/>
              </a:lnSpc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△</a:t>
            </a:r>
            <a:r>
              <a:rPr lang="en-US" altLang="zh-CN" sz="1650" b="1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60" name="TextBox60"/>
          <p:cNvSpPr txBox="1"/>
          <p:nvPr/>
        </p:nvSpPr>
        <p:spPr>
          <a:xfrm>
            <a:off x="6804368" y="5894788"/>
            <a:ext cx="280451" cy="26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35"/>
              </a:lnSpc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△</a:t>
            </a:r>
            <a:r>
              <a:rPr lang="en-US" altLang="zh-CN" sz="1650" b="1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8619020" y="5894788"/>
            <a:ext cx="280465" cy="260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35"/>
              </a:lnSpc>
            </a:pPr>
            <a:r>
              <a:rPr lang="en-US" altLang="zh-CN" sz="16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△</a:t>
            </a:r>
            <a:r>
              <a:rPr lang="en-US" altLang="zh-CN" sz="1650" b="1" i="1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</a:p>
        </p:txBody>
      </p:sp>
    </p:spTree>
    <p:extLst>
      <p:ext uri="{B1143CC7-CA77-498B-0C47-8EDDAAF8B512}"/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VectorPath 170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702" name="0E5F0999-460F-44AD-72D9-F6F95E982995"/>
          <p:cNvPicPr>
            <a:picLocks noChangeAspect="1"/>
          </p:cNvPicPr>
          <p:nvPr/>
        </p:nvPicPr>
        <p:blipFill>
          <a:blip r:embed="rId2" cstate="print">
            <a:extLst>
              <a:ext uri="{F00F5298-7C64-41FA-5AB7-1B30C52649FA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703" name="VectorPath 1703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1704" name="VectorPath 1704"/>
          <p:cNvSpPr/>
          <p:nvPr/>
        </p:nvSpPr>
        <p:spPr>
          <a:xfrm>
            <a:off x="725373" y="1275931"/>
            <a:ext cx="10750958" cy="5379085"/>
          </a:xfrm>
          <a:custGeom>
            <a:avLst/>
            <a:gdLst/>
            <a:ahLst/>
            <a:cxnLst/>
            <a:rect l="l" t="t" r="r" b="b"/>
            <a:pathLst>
              <a:path w="10750958" h="5379085">
                <a:moveTo>
                  <a:pt x="10747666" y="241"/>
                </a:moveTo>
                <a:lnTo>
                  <a:pt x="10748990" y="914"/>
                </a:lnTo>
                <a:lnTo>
                  <a:pt x="10750042" y="1968"/>
                </a:lnTo>
                <a:lnTo>
                  <a:pt x="10750714" y="3289"/>
                </a:lnTo>
                <a:lnTo>
                  <a:pt x="10750958" y="4763"/>
                </a:lnTo>
                <a:lnTo>
                  <a:pt x="10750958" y="5374322"/>
                </a:lnTo>
                <a:lnTo>
                  <a:pt x="10750714" y="5375796"/>
                </a:lnTo>
                <a:lnTo>
                  <a:pt x="10750042" y="5377129"/>
                </a:lnTo>
                <a:lnTo>
                  <a:pt x="10748990" y="5378183"/>
                </a:lnTo>
                <a:lnTo>
                  <a:pt x="10747666" y="5378857"/>
                </a:lnTo>
                <a:lnTo>
                  <a:pt x="10746194" y="5379085"/>
                </a:lnTo>
                <a:lnTo>
                  <a:pt x="4763" y="5379085"/>
                </a:lnTo>
                <a:lnTo>
                  <a:pt x="3302" y="5378857"/>
                </a:lnTo>
                <a:lnTo>
                  <a:pt x="1969" y="5378183"/>
                </a:lnTo>
                <a:lnTo>
                  <a:pt x="914" y="5377129"/>
                </a:lnTo>
                <a:lnTo>
                  <a:pt x="241" y="5375796"/>
                </a:lnTo>
                <a:lnTo>
                  <a:pt x="0" y="5374322"/>
                </a:lnTo>
                <a:lnTo>
                  <a:pt x="0" y="4763"/>
                </a:lnTo>
                <a:lnTo>
                  <a:pt x="241" y="3289"/>
                </a:lnTo>
                <a:lnTo>
                  <a:pt x="914" y="1968"/>
                </a:lnTo>
                <a:lnTo>
                  <a:pt x="1969" y="914"/>
                </a:lnTo>
                <a:lnTo>
                  <a:pt x="3302" y="241"/>
                </a:lnTo>
                <a:lnTo>
                  <a:pt x="4763" y="0"/>
                </a:lnTo>
                <a:lnTo>
                  <a:pt x="10746194" y="0"/>
                </a:lnTo>
                <a:moveTo>
                  <a:pt x="9525" y="9525"/>
                </a:moveTo>
                <a:lnTo>
                  <a:pt x="9525" y="5369560"/>
                </a:lnTo>
                <a:lnTo>
                  <a:pt x="10741432" y="5369560"/>
                </a:lnTo>
                <a:lnTo>
                  <a:pt x="10741432" y="9525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1705" name="TextBox1705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  <p:sp>
        <p:nvSpPr>
          <p:cNvPr id="1706" name="TextBox1706"/>
          <p:cNvSpPr txBox="1"/>
          <p:nvPr/>
        </p:nvSpPr>
        <p:spPr>
          <a:xfrm>
            <a:off x="725373" y="335493"/>
            <a:ext cx="11374636" cy="64657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63550" marR="0" indent="0" eaLnBrk="0">
              <a:lnSpc>
                <a:spcPct val="98787"/>
              </a:lnSpc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数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据相关的分类</a:t>
            </a:r>
          </a:p>
          <a:p>
            <a:pPr marL="615290" marR="0" indent="0" eaLnBrk="0">
              <a:lnSpc>
                <a:spcPct val="99107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Classification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of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Data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19418" marR="701238" indent="-342900" eaLnBrk="0">
              <a:lnSpc>
                <a:spcPct val="107929"/>
              </a:lnSpc>
            </a:pPr>
            <a:r>
              <a:rPr lang="en-US" altLang="zh-CN" sz="2750" kern="0" spc="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读后写相关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（Write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after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Read，WAR）：指令j在指令i读取某个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2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寄存器之前对该寄存器进行了写操</a:t>
            </a:r>
            <a:r>
              <a:rPr lang="en-US" altLang="zh-CN" sz="2750" kern="0" spc="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作，导致指令i读取了已经进行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了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写操作的数据，从而发生错误。</a:t>
            </a:r>
          </a:p>
          <a:p>
            <a:pPr marL="0" marR="0" indent="0" eaLnBrk="0">
              <a:lnSpc>
                <a:spcPct val="175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791903" marR="0" indent="0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指令i:and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$1,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$2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,$3</a:t>
            </a: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391343" marR="3200809" indent="-530860" eaLnBrk="0">
              <a:lnSpc>
                <a:spcPct val="103712"/>
              </a:lnSpc>
            </a:pPr>
            <a:r>
              <a:rPr lang="en-US" altLang="zh-CN" sz="2750" kern="0" spc="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令j:sub</a:t>
            </a:r>
            <a:r>
              <a:rPr lang="en-US" altLang="zh-CN" sz="2750" kern="0" spc="40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$2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,$1,$3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(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如$2，正常不构成影响)</a:t>
            </a:r>
          </a:p>
          <a:p>
            <a:pPr marL="1242377" marR="0" indent="0" eaLnBrk="0">
              <a:lnSpc>
                <a:spcPct val="98787"/>
              </a:lnSpc>
              <a:spcAft>
                <a:spcPts val="61"/>
              </a:spcAft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这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种冲突仅发生在这样的情况下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：</a:t>
            </a:r>
          </a:p>
          <a:p>
            <a:pPr marL="1448118" marR="0" indent="0" eaLnBrk="0">
              <a:lnSpc>
                <a:spcPct val="98787"/>
              </a:lnSpc>
              <a:spcAft>
                <a:spcPts val="61"/>
              </a:spcAft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有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些指令的写结果操作提前了，而且有些指令</a:t>
            </a:r>
          </a:p>
          <a:p>
            <a:pPr marL="1933893" marR="0" indent="0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的读操作滞后了；指令被重新排序了。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由反相关引起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9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0E6A3D4B-0862-46F3-C285-145CAE075016}"/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VectorPath 170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708" name="7D30F873-9F47-459A-408E-27383A9051A8"/>
          <p:cNvPicPr>
            <a:picLocks noChangeAspect="1"/>
          </p:cNvPicPr>
          <p:nvPr/>
        </p:nvPicPr>
        <p:blipFill>
          <a:blip r:embed="rId2" cstate="print">
            <a:extLst>
              <a:ext uri="{5640252A-3AF9-4425-784E-8C5358FE543E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709" name="VectorPath 1709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sp>
        <p:nvSpPr>
          <p:cNvPr id="1710" name="TextBox1710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  <p:sp>
        <p:nvSpPr>
          <p:cNvPr id="1711" name="VectorPath 1711"/>
          <p:cNvSpPr/>
          <p:nvPr/>
        </p:nvSpPr>
        <p:spPr>
          <a:xfrm>
            <a:off x="725373" y="1002246"/>
            <a:ext cx="10750958" cy="5668011"/>
          </a:xfrm>
          <a:custGeom>
            <a:avLst/>
            <a:gdLst/>
            <a:ahLst/>
            <a:cxnLst/>
            <a:rect l="l" t="t" r="r" b="b"/>
            <a:pathLst>
              <a:path w="10750958" h="5668011">
                <a:moveTo>
                  <a:pt x="10747666" y="241"/>
                </a:moveTo>
                <a:lnTo>
                  <a:pt x="10748990" y="915"/>
                </a:lnTo>
                <a:lnTo>
                  <a:pt x="10750042" y="1968"/>
                </a:lnTo>
                <a:lnTo>
                  <a:pt x="10750714" y="3289"/>
                </a:lnTo>
                <a:lnTo>
                  <a:pt x="10750958" y="4763"/>
                </a:lnTo>
                <a:lnTo>
                  <a:pt x="10750958" y="5663248"/>
                </a:lnTo>
                <a:lnTo>
                  <a:pt x="10750714" y="5664721"/>
                </a:lnTo>
                <a:lnTo>
                  <a:pt x="10750042" y="5666054"/>
                </a:lnTo>
                <a:lnTo>
                  <a:pt x="10748990" y="5667108"/>
                </a:lnTo>
                <a:lnTo>
                  <a:pt x="10747666" y="5667781"/>
                </a:lnTo>
                <a:lnTo>
                  <a:pt x="10746194" y="5668011"/>
                </a:lnTo>
                <a:lnTo>
                  <a:pt x="4763" y="5668011"/>
                </a:lnTo>
                <a:lnTo>
                  <a:pt x="3302" y="5667781"/>
                </a:lnTo>
                <a:lnTo>
                  <a:pt x="1969" y="5667108"/>
                </a:lnTo>
                <a:lnTo>
                  <a:pt x="914" y="5666054"/>
                </a:lnTo>
                <a:lnTo>
                  <a:pt x="241" y="5664721"/>
                </a:lnTo>
                <a:lnTo>
                  <a:pt x="0" y="5663248"/>
                </a:lnTo>
                <a:lnTo>
                  <a:pt x="0" y="4763"/>
                </a:lnTo>
                <a:lnTo>
                  <a:pt x="241" y="3289"/>
                </a:lnTo>
                <a:lnTo>
                  <a:pt x="914" y="1968"/>
                </a:lnTo>
                <a:lnTo>
                  <a:pt x="1969" y="915"/>
                </a:lnTo>
                <a:lnTo>
                  <a:pt x="3302" y="241"/>
                </a:lnTo>
                <a:lnTo>
                  <a:pt x="4763" y="0"/>
                </a:lnTo>
                <a:lnTo>
                  <a:pt x="10746194" y="0"/>
                </a:lnTo>
                <a:moveTo>
                  <a:pt x="9525" y="9525"/>
                </a:moveTo>
                <a:lnTo>
                  <a:pt x="9525" y="5658486"/>
                </a:lnTo>
                <a:lnTo>
                  <a:pt x="10741432" y="5658486"/>
                </a:lnTo>
                <a:lnTo>
                  <a:pt x="10741432" y="9525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1712" name="TextBox1712"/>
          <p:cNvSpPr txBox="1"/>
          <p:nvPr/>
        </p:nvSpPr>
        <p:spPr>
          <a:xfrm>
            <a:off x="725373" y="335493"/>
            <a:ext cx="11374636" cy="64657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63550" marR="0" indent="0" eaLnBrk="0">
              <a:lnSpc>
                <a:spcPct val="98787"/>
              </a:lnSpc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数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据相关的分类</a:t>
            </a:r>
          </a:p>
          <a:p>
            <a:pPr marL="615290" marR="0" indent="0" eaLnBrk="0">
              <a:lnSpc>
                <a:spcPct val="99107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Classification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of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Data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  <a:p>
            <a:pPr marL="0" marR="0" indent="0" eaLnBrk="0">
              <a:lnSpc>
                <a:spcPct val="81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6518" marR="4312483" indent="0" eaLnBrk="0">
              <a:lnSpc>
                <a:spcPct val="116439"/>
              </a:lnSpc>
            </a:pPr>
            <a:r>
              <a:rPr lang="en-US" altLang="zh-CN" sz="2750" kern="0" spc="0" baseline="0" noProof="0" dirty="0">
                <a:solidFill>
                  <a:srgbClr val="FF0066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写后写相关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（Write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after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Write，WAW）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令i和j对相同的寄存器进行写操作</a:t>
            </a:r>
          </a:p>
          <a:p>
            <a:pPr marL="0" marR="0" indent="0" eaLnBrk="0">
              <a:lnSpc>
                <a:spcPct val="175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318068" marR="0" indent="0" eaLnBrk="0">
              <a:lnSpc>
                <a:spcPct val="100000"/>
              </a:lnSpc>
            </a:pPr>
            <a:r>
              <a:rPr lang="en-US" altLang="zh-CN" sz="2750" kern="0" spc="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令i:and</a:t>
            </a:r>
            <a:r>
              <a:rPr lang="en-US" altLang="zh-CN" sz="2750" kern="0" spc="107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$2</a:t>
            </a:r>
            <a:r>
              <a:rPr lang="en-US" altLang="zh-CN" sz="2750" kern="0" spc="2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</a:t>
            </a:r>
            <a:r>
              <a:rPr lang="en-US" altLang="zh-CN" sz="2750" kern="0" spc="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......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...</a:t>
            </a: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实际执行时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后写）</a:t>
            </a:r>
          </a:p>
          <a:p>
            <a:pPr marL="0" marR="0" indent="0" eaLnBrk="0">
              <a:lnSpc>
                <a:spcPct val="19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570798" marR="0" indent="0" eaLnBrk="0">
              <a:lnSpc>
                <a:spcPct val="101060"/>
              </a:lnSpc>
              <a:spcAft>
                <a:spcPts val="1136"/>
              </a:spcAft>
            </a:pPr>
            <a:r>
              <a:rPr lang="en-US" altLang="zh-CN" sz="2750" kern="0" spc="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令j:sub</a:t>
            </a:r>
            <a:r>
              <a:rPr lang="en-US" altLang="zh-CN" sz="2750" kern="0" spc="26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$2</a:t>
            </a:r>
            <a:r>
              <a:rPr lang="en-US" altLang="zh-CN" sz="2750" kern="0" spc="2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</a:t>
            </a:r>
            <a:r>
              <a:rPr lang="en-US" altLang="zh-CN" sz="2750" kern="0" spc="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......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...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实际执行时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先写)</a:t>
            </a:r>
          </a:p>
          <a:p>
            <a:pPr marL="76518" marR="701238" indent="0" algn="just" eaLnBrk="0">
              <a:lnSpc>
                <a:spcPct val="109545"/>
              </a:lnSpc>
              <a:spcAft>
                <a:spcPts val="443"/>
              </a:spcAft>
            </a:pPr>
            <a:r>
              <a:rPr lang="en-US" altLang="zh-CN" sz="2750" kern="0" spc="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如果在流水线中，指令j先于指令i完成了对寄存</a:t>
            </a:r>
            <a:r>
              <a:rPr lang="en-US" altLang="zh-CN" sz="2750" kern="0" spc="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器的写操作，从而导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致最终寄存器中存放的是指令i的结果，而不是指</a:t>
            </a:r>
            <a:r>
              <a:rPr lang="en-US" altLang="zh-CN" sz="2750" kern="0" spc="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令j的结果，发生写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入顺序的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错误</a:t>
            </a:r>
          </a:p>
          <a:p>
            <a:pPr marL="1048068" marR="0" indent="0" eaLnBrk="0">
              <a:lnSpc>
                <a:spcPct val="101212"/>
              </a:lnSpc>
              <a:spcAft>
                <a:spcPts val="941"/>
              </a:spcAft>
            </a:pPr>
            <a:r>
              <a:rPr lang="en-US" altLang="zh-CN" sz="2750" kern="0" spc="-15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写</a:t>
            </a:r>
            <a:r>
              <a:rPr lang="en-US" altLang="zh-CN" sz="2750" kern="0" spc="0" baseline="0" noProof="0" dirty="0">
                <a:solidFill>
                  <a:srgbClr val="E24C05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后写冲突仅发生在这样的流水线中：</a:t>
            </a:r>
          </a:p>
          <a:p>
            <a:pPr marL="1448118" marR="3881953" indent="0" eaLnBrk="0">
              <a:lnSpc>
                <a:spcPct val="116136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水线中不只一个段可以进行写操作；</a:t>
            </a:r>
            <a:r>
              <a:rPr lang="en-US" altLang="zh-CN" sz="27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令被重新排序了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（乱序调度）</a:t>
            </a:r>
          </a:p>
          <a:p>
            <a:pPr marL="0" marR="0" indent="0" eaLnBrk="0">
              <a:lnSpc>
                <a:spcPct val="16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741DB5FF-5146-421B-6E68-F33AE25F98E8}"/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VectorPath 171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714" name="76423922-6A70-46CF-0CF4-BE2BFB60E5DF"/>
          <p:cNvPicPr>
            <a:picLocks noChangeAspect="1"/>
          </p:cNvPicPr>
          <p:nvPr/>
        </p:nvPicPr>
        <p:blipFill>
          <a:blip r:embed="rId2" cstate="print">
            <a:extLst>
              <a:ext uri="{F0D609CC-3488-41F1-1A14-EF6442355935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715" name="VectorPath 1715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pic>
        <p:nvPicPr>
          <p:cNvPr id="1716" name="8E59BF60-5551-4CD7-74FC-B8AF225CE75F"/>
          <p:cNvPicPr>
            <a:picLocks noChangeAspect="1"/>
          </p:cNvPicPr>
          <p:nvPr/>
        </p:nvPicPr>
        <p:blipFill>
          <a:blip r:embed="rId3" cstate="print">
            <a:extLst>
              <a:ext uri="{9D712DDB-7F7C-4568-6A7E-6FBCC98C274D}"/>
            </a:extLst>
          </a:blip>
          <a:srcRect/>
          <a:stretch>
            <a:fillRect/>
          </a:stretch>
        </p:blipFill>
        <p:spPr>
          <a:xfrm>
            <a:off x="6958940" y="1762557"/>
            <a:ext cx="1847850" cy="2581275"/>
          </a:xfrm>
          <a:prstGeom prst="rect">
            <a:avLst/>
          </a:prstGeom>
        </p:spPr>
      </p:pic>
      <p:sp>
        <p:nvSpPr>
          <p:cNvPr id="1717" name="VectorPath 1717"/>
          <p:cNvSpPr/>
          <p:nvPr/>
        </p:nvSpPr>
        <p:spPr>
          <a:xfrm>
            <a:off x="3282290" y="1467193"/>
            <a:ext cx="136665" cy="53835"/>
          </a:xfrm>
          <a:custGeom>
            <a:avLst/>
            <a:gdLst/>
            <a:ahLst/>
            <a:cxnLst/>
            <a:rect l="l" t="t" r="r" b="b"/>
            <a:pathLst>
              <a:path w="136665" h="53835">
                <a:moveTo>
                  <a:pt x="136665" y="38100"/>
                </a:moveTo>
                <a:lnTo>
                  <a:pt x="38100" y="38100"/>
                </a:lnTo>
                <a:lnTo>
                  <a:pt x="38100" y="53835"/>
                </a:lnTo>
                <a:lnTo>
                  <a:pt x="0" y="53835"/>
                </a:lnTo>
                <a:lnTo>
                  <a:pt x="0" y="0"/>
                </a:lnTo>
                <a:lnTo>
                  <a:pt x="136665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18" name="TextBox1718"/>
          <p:cNvSpPr txBox="1"/>
          <p:nvPr/>
        </p:nvSpPr>
        <p:spPr>
          <a:xfrm>
            <a:off x="1160221" y="1595660"/>
            <a:ext cx="499618" cy="13636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6056"/>
              </a:lnSpc>
            </a:pPr>
            <a:r>
              <a:rPr lang="en-US" altLang="zh-CN" sz="3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1:</a:t>
            </a:r>
            <a:br>
              <a:rPr lang="en-US" altLang="zh-CN" sz="35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3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2:</a:t>
            </a:r>
          </a:p>
        </p:txBody>
      </p:sp>
      <p:sp>
        <p:nvSpPr>
          <p:cNvPr id="1719" name="TextBox1719"/>
          <p:cNvSpPr txBox="1"/>
          <p:nvPr/>
        </p:nvSpPr>
        <p:spPr>
          <a:xfrm>
            <a:off x="1288923" y="335493"/>
            <a:ext cx="260667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数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据相关的分类</a:t>
            </a:r>
          </a:p>
        </p:txBody>
      </p:sp>
      <p:sp>
        <p:nvSpPr>
          <p:cNvPr id="1720" name="TextBox1720"/>
          <p:cNvSpPr txBox="1"/>
          <p:nvPr/>
        </p:nvSpPr>
        <p:spPr>
          <a:xfrm>
            <a:off x="1340663" y="748156"/>
            <a:ext cx="3135181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Classification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of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Data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Dependency</a:t>
            </a:r>
          </a:p>
        </p:txBody>
      </p:sp>
      <p:sp>
        <p:nvSpPr>
          <p:cNvPr id="1721" name="TextBox1721"/>
          <p:cNvSpPr txBox="1"/>
          <p:nvPr/>
        </p:nvSpPr>
        <p:spPr>
          <a:xfrm>
            <a:off x="6715976" y="160711"/>
            <a:ext cx="5055234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问</a:t>
            </a:r>
            <a:r>
              <a:rPr lang="en-US" altLang="zh-CN" sz="23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题1：下列程序存在哪些数据相关？</a:t>
            </a:r>
          </a:p>
        </p:txBody>
      </p:sp>
      <p:grpSp>
        <p:nvGrpSpPr>
          <p:cNvPr id="1722" name="Combination 1722"/>
          <p:cNvGrpSpPr/>
          <p:nvPr/>
        </p:nvGrpSpPr>
        <p:grpSpPr>
          <a:xfrm>
            <a:off x="3282290" y="1635328"/>
            <a:ext cx="38100" cy="419100"/>
            <a:chOff x="3282290" y="1635328"/>
            <a:chExt cx="38100" cy="419100"/>
          </a:xfrm>
        </p:grpSpPr>
        <p:sp>
          <p:nvSpPr>
            <p:cNvPr id="1723" name="VectorPath 1723"/>
            <p:cNvSpPr/>
            <p:nvPr/>
          </p:nvSpPr>
          <p:spPr>
            <a:xfrm>
              <a:off x="3282290" y="1902028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24" name="VectorPath 1724"/>
            <p:cNvSpPr/>
            <p:nvPr/>
          </p:nvSpPr>
          <p:spPr>
            <a:xfrm>
              <a:off x="3282290" y="1635328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sp>
        <p:nvSpPr>
          <p:cNvPr id="1725" name="TextBox1725"/>
          <p:cNvSpPr txBox="1"/>
          <p:nvPr/>
        </p:nvSpPr>
        <p:spPr>
          <a:xfrm>
            <a:off x="2065731" y="1528966"/>
            <a:ext cx="2227453" cy="1413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0633"/>
              </a:lnSpc>
              <a:tabLst>
                <a:tab pos="1457376" algn="l"/>
              </a:tabLst>
            </a:pPr>
            <a:r>
              <a:rPr lang="en-US" altLang="zh-CN" sz="5325" kern="0" spc="45" baseline="1464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</a:t>
            </a:r>
            <a:r>
              <a:rPr lang="en-US" altLang="zh-CN" sz="5325" kern="0" spc="35" baseline="1464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ub</a:t>
            </a:r>
            <a:r>
              <a:rPr lang="en-US" altLang="zh-CN" sz="5325" kern="0" spc="4560" baseline="14643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u="sng" kern="0" spc="0" baseline="14643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sz="5325" u="sng" kern="0" baseline="14643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	</a:t>
            </a:r>
            <a:r>
              <a:rPr lang="en-US" altLang="zh-CN" sz="5325" u="sng" kern="0" spc="-310" baseline="1464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5325" u="sng" kern="0" spc="-225" baseline="1464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</a:t>
            </a:r>
            <a:r>
              <a:rPr lang="en-US" altLang="zh-CN" sz="5325" u="sng" kern="0" spc="-285" baseline="1464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5325" kern="0" spc="-115" baseline="1464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5325" kern="0" spc="0" baseline="14643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kern="0" spc="0" baseline="-6919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and</a:t>
            </a:r>
            <a:r>
              <a:rPr lang="en-US" altLang="zh-CN" sz="5325" kern="0" spc="-25" baseline="-6919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kern="0" spc="0" baseline="-6919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$a0,</a:t>
            </a:r>
          </a:p>
        </p:txBody>
      </p:sp>
      <p:sp>
        <p:nvSpPr>
          <p:cNvPr id="1726" name="TextBox1726"/>
          <p:cNvSpPr txBox="1"/>
          <p:nvPr/>
        </p:nvSpPr>
        <p:spPr>
          <a:xfrm>
            <a:off x="6713994" y="728757"/>
            <a:ext cx="4867911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问</a:t>
            </a:r>
            <a:r>
              <a:rPr lang="en-US" altLang="zh-CN" sz="23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题2：MiniMIPS32处理器中哪些</a:t>
            </a:r>
          </a:p>
        </p:txBody>
      </p:sp>
      <p:sp>
        <p:nvSpPr>
          <p:cNvPr id="1727" name="TextBox1727"/>
          <p:cNvSpPr txBox="1"/>
          <p:nvPr/>
        </p:nvSpPr>
        <p:spPr>
          <a:xfrm>
            <a:off x="4940313" y="1464463"/>
            <a:ext cx="419100" cy="3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3809"/>
              </a:lnSpc>
              <a:tabLst>
                <a:tab pos="152400" algn="l"/>
                <a:tab pos="417195" algn="l"/>
              </a:tabLst>
            </a:pPr>
            <a:r>
              <a:rPr lang="en-US" altLang="zh-CN" sz="1575" u="sng" kern="0" spc="0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1575" kern="0" spc="905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75" u="sng" kern="0" spc="0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728" name="TextBox1728"/>
          <p:cNvSpPr txBox="1"/>
          <p:nvPr/>
        </p:nvSpPr>
        <p:spPr>
          <a:xfrm>
            <a:off x="4940313" y="1094517"/>
            <a:ext cx="5431281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3681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相</a:t>
            </a:r>
            <a:r>
              <a:rPr lang="en-US" altLang="zh-CN" sz="23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关不会产生流水线冒险？</a:t>
            </a:r>
          </a:p>
        </p:txBody>
      </p:sp>
      <p:sp>
        <p:nvSpPr>
          <p:cNvPr id="1729" name="VectorPath 1729"/>
          <p:cNvSpPr/>
          <p:nvPr/>
        </p:nvSpPr>
        <p:spPr>
          <a:xfrm>
            <a:off x="3533255" y="1467193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30" name="VectorPath 1730"/>
          <p:cNvSpPr/>
          <p:nvPr/>
        </p:nvSpPr>
        <p:spPr>
          <a:xfrm>
            <a:off x="3799955" y="1467193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31" name="VectorPath 1731"/>
          <p:cNvSpPr/>
          <p:nvPr/>
        </p:nvSpPr>
        <p:spPr>
          <a:xfrm>
            <a:off x="4066655" y="1467193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grpSp>
        <p:nvGrpSpPr>
          <p:cNvPr id="1732" name="Combination 1732"/>
          <p:cNvGrpSpPr/>
          <p:nvPr/>
        </p:nvGrpSpPr>
        <p:grpSpPr>
          <a:xfrm>
            <a:off x="4291838" y="1508709"/>
            <a:ext cx="38100" cy="419100"/>
            <a:chOff x="4291838" y="1508709"/>
            <a:chExt cx="38100" cy="419100"/>
          </a:xfrm>
        </p:grpSpPr>
        <p:sp>
          <p:nvSpPr>
            <p:cNvPr id="1733" name="VectorPath 1733"/>
            <p:cNvSpPr/>
            <p:nvPr/>
          </p:nvSpPr>
          <p:spPr>
            <a:xfrm>
              <a:off x="4291838" y="1508709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34" name="VectorPath 1734"/>
            <p:cNvSpPr/>
            <p:nvPr/>
          </p:nvSpPr>
          <p:spPr>
            <a:xfrm>
              <a:off x="4291838" y="1775409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sp>
        <p:nvSpPr>
          <p:cNvPr id="1735" name="TextBox1735"/>
          <p:cNvSpPr txBox="1"/>
          <p:nvPr/>
        </p:nvSpPr>
        <p:spPr>
          <a:xfrm>
            <a:off x="4777766" y="1528966"/>
            <a:ext cx="2066290" cy="590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154"/>
              </a:lnSpc>
              <a:tabLst>
                <a:tab pos="152400" algn="l"/>
              </a:tabLst>
            </a:pPr>
            <a:r>
              <a:rPr lang="en-US" altLang="zh-CN" sz="35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35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3550" u="sng" kern="0" spc="-27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u="sng" kern="0" spc="-19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3550" u="sng" kern="0" spc="-2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3550" kern="0" spc="-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3550" kern="0" spc="291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3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t1</a:t>
            </a:r>
          </a:p>
        </p:txBody>
      </p:sp>
      <p:grpSp>
        <p:nvGrpSpPr>
          <p:cNvPr id="1736" name="Combination 1736"/>
          <p:cNvGrpSpPr/>
          <p:nvPr/>
        </p:nvGrpSpPr>
        <p:grpSpPr>
          <a:xfrm>
            <a:off x="4689348" y="1632598"/>
            <a:ext cx="38100" cy="419100"/>
            <a:chOff x="4689348" y="1632598"/>
            <a:chExt cx="38100" cy="419100"/>
          </a:xfrm>
        </p:grpSpPr>
        <p:sp>
          <p:nvSpPr>
            <p:cNvPr id="1737" name="VectorPath 1737"/>
            <p:cNvSpPr/>
            <p:nvPr/>
          </p:nvSpPr>
          <p:spPr>
            <a:xfrm>
              <a:off x="4689348" y="1899298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38" name="VectorPath 1738"/>
            <p:cNvSpPr/>
            <p:nvPr/>
          </p:nvSpPr>
          <p:spPr>
            <a:xfrm>
              <a:off x="4689348" y="1632598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sp>
        <p:nvSpPr>
          <p:cNvPr id="1739" name="VectorPath 1739"/>
          <p:cNvSpPr/>
          <p:nvPr/>
        </p:nvSpPr>
        <p:spPr>
          <a:xfrm>
            <a:off x="5473713" y="1464463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grpSp>
        <p:nvGrpSpPr>
          <p:cNvPr id="1740" name="Combination 1740"/>
          <p:cNvGrpSpPr/>
          <p:nvPr/>
        </p:nvGrpSpPr>
        <p:grpSpPr>
          <a:xfrm>
            <a:off x="5698897" y="1505979"/>
            <a:ext cx="38100" cy="419100"/>
            <a:chOff x="5698897" y="1505979"/>
            <a:chExt cx="38100" cy="419100"/>
          </a:xfrm>
        </p:grpSpPr>
        <p:sp>
          <p:nvSpPr>
            <p:cNvPr id="1741" name="VectorPath 1741"/>
            <p:cNvSpPr/>
            <p:nvPr/>
          </p:nvSpPr>
          <p:spPr>
            <a:xfrm>
              <a:off x="5698897" y="1505979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42" name="VectorPath 1742"/>
            <p:cNvSpPr/>
            <p:nvPr/>
          </p:nvSpPr>
          <p:spPr>
            <a:xfrm>
              <a:off x="5698897" y="1772679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grpSp>
        <p:nvGrpSpPr>
          <p:cNvPr id="1743" name="Combination 1743"/>
          <p:cNvGrpSpPr/>
          <p:nvPr/>
        </p:nvGrpSpPr>
        <p:grpSpPr>
          <a:xfrm>
            <a:off x="4693476" y="2464626"/>
            <a:ext cx="38100" cy="419100"/>
            <a:chOff x="4693476" y="2464626"/>
            <a:chExt cx="38100" cy="419100"/>
          </a:xfrm>
        </p:grpSpPr>
        <p:sp>
          <p:nvSpPr>
            <p:cNvPr id="1744" name="VectorPath 1744"/>
            <p:cNvSpPr/>
            <p:nvPr/>
          </p:nvSpPr>
          <p:spPr>
            <a:xfrm>
              <a:off x="4693476" y="2731326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45" name="VectorPath 1745"/>
            <p:cNvSpPr/>
            <p:nvPr/>
          </p:nvSpPr>
          <p:spPr>
            <a:xfrm>
              <a:off x="4693476" y="2464626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sp>
        <p:nvSpPr>
          <p:cNvPr id="1746" name="VectorPath 1746"/>
          <p:cNvSpPr/>
          <p:nvPr/>
        </p:nvSpPr>
        <p:spPr>
          <a:xfrm>
            <a:off x="4944440" y="229649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47" name="VectorPath 1747"/>
          <p:cNvSpPr/>
          <p:nvPr/>
        </p:nvSpPr>
        <p:spPr>
          <a:xfrm>
            <a:off x="5211140" y="229649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48" name="TextBox1748"/>
          <p:cNvSpPr txBox="1"/>
          <p:nvPr/>
        </p:nvSpPr>
        <p:spPr>
          <a:xfrm>
            <a:off x="4781893" y="2351926"/>
            <a:ext cx="2103438" cy="590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154"/>
              </a:lnSpc>
              <a:tabLst>
                <a:tab pos="152400" algn="l"/>
              </a:tabLst>
            </a:pPr>
            <a:r>
              <a:rPr lang="en-US" altLang="zh-CN" sz="35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35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3550" u="sng" kern="0" spc="-26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u="sng" kern="0" spc="-2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</a:t>
            </a:r>
            <a:r>
              <a:rPr lang="en-US" altLang="zh-CN" sz="3550" u="sng" kern="0" spc="-26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3550" kern="0" spc="-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3550" kern="0" spc="258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3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s1</a:t>
            </a:r>
          </a:p>
        </p:txBody>
      </p:sp>
      <p:sp>
        <p:nvSpPr>
          <p:cNvPr id="1749" name="VectorPath 1749"/>
          <p:cNvSpPr/>
          <p:nvPr/>
        </p:nvSpPr>
        <p:spPr>
          <a:xfrm>
            <a:off x="5477840" y="229649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grpSp>
        <p:nvGrpSpPr>
          <p:cNvPr id="1750" name="Combination 1750"/>
          <p:cNvGrpSpPr/>
          <p:nvPr/>
        </p:nvGrpSpPr>
        <p:grpSpPr>
          <a:xfrm>
            <a:off x="5703024" y="2338007"/>
            <a:ext cx="38100" cy="419100"/>
            <a:chOff x="5703024" y="2338007"/>
            <a:chExt cx="38100" cy="419100"/>
          </a:xfrm>
        </p:grpSpPr>
        <p:sp>
          <p:nvSpPr>
            <p:cNvPr id="1751" name="VectorPath 1751"/>
            <p:cNvSpPr/>
            <p:nvPr/>
          </p:nvSpPr>
          <p:spPr>
            <a:xfrm>
              <a:off x="5703024" y="2338007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52" name="VectorPath 1752"/>
            <p:cNvSpPr/>
            <p:nvPr/>
          </p:nvSpPr>
          <p:spPr>
            <a:xfrm>
              <a:off x="5703024" y="2604707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grpSp>
        <p:nvGrpSpPr>
          <p:cNvPr id="1753" name="Combination 1753"/>
          <p:cNvGrpSpPr/>
          <p:nvPr/>
        </p:nvGrpSpPr>
        <p:grpSpPr>
          <a:xfrm>
            <a:off x="3274048" y="3270542"/>
            <a:ext cx="40614" cy="426263"/>
            <a:chOff x="3274048" y="3270542"/>
            <a:chExt cx="40614" cy="426263"/>
          </a:xfrm>
        </p:grpSpPr>
        <p:sp>
          <p:nvSpPr>
            <p:cNvPr id="1754" name="VectorPath 1754"/>
            <p:cNvSpPr/>
            <p:nvPr/>
          </p:nvSpPr>
          <p:spPr>
            <a:xfrm>
              <a:off x="3274048" y="3537242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55" name="VectorPath 1755"/>
            <p:cNvSpPr/>
            <p:nvPr/>
          </p:nvSpPr>
          <p:spPr>
            <a:xfrm>
              <a:off x="3274048" y="3270542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56" name="VectorPath 1756"/>
            <p:cNvSpPr/>
            <p:nvPr/>
          </p:nvSpPr>
          <p:spPr>
            <a:xfrm>
              <a:off x="3276562" y="3544405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57" name="VectorPath 1757"/>
            <p:cNvSpPr/>
            <p:nvPr/>
          </p:nvSpPr>
          <p:spPr>
            <a:xfrm>
              <a:off x="3276562" y="3277705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758" name="Combination 1758"/>
          <p:cNvGrpSpPr/>
          <p:nvPr/>
        </p:nvGrpSpPr>
        <p:grpSpPr>
          <a:xfrm>
            <a:off x="3525012" y="3102407"/>
            <a:ext cx="154915" cy="45263"/>
            <a:chOff x="3525012" y="3102407"/>
            <a:chExt cx="154915" cy="45263"/>
          </a:xfrm>
        </p:grpSpPr>
        <p:sp>
          <p:nvSpPr>
            <p:cNvPr id="1759" name="VectorPath 1759"/>
            <p:cNvSpPr/>
            <p:nvPr/>
          </p:nvSpPr>
          <p:spPr>
            <a:xfrm>
              <a:off x="3525012" y="3102407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60" name="VectorPath 1760"/>
            <p:cNvSpPr/>
            <p:nvPr/>
          </p:nvSpPr>
          <p:spPr>
            <a:xfrm>
              <a:off x="3527527" y="3109570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761" name="Combination 1761"/>
          <p:cNvGrpSpPr/>
          <p:nvPr/>
        </p:nvGrpSpPr>
        <p:grpSpPr>
          <a:xfrm>
            <a:off x="3791712" y="3102407"/>
            <a:ext cx="154915" cy="45263"/>
            <a:chOff x="3791712" y="3102407"/>
            <a:chExt cx="154915" cy="45263"/>
          </a:xfrm>
        </p:grpSpPr>
        <p:sp>
          <p:nvSpPr>
            <p:cNvPr id="1762" name="VectorPath 1762"/>
            <p:cNvSpPr/>
            <p:nvPr/>
          </p:nvSpPr>
          <p:spPr>
            <a:xfrm>
              <a:off x="3791712" y="3102407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63" name="VectorPath 1763"/>
            <p:cNvSpPr/>
            <p:nvPr/>
          </p:nvSpPr>
          <p:spPr>
            <a:xfrm>
              <a:off x="3794227" y="3109570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764" name="Combination 1764"/>
          <p:cNvGrpSpPr/>
          <p:nvPr/>
        </p:nvGrpSpPr>
        <p:grpSpPr>
          <a:xfrm>
            <a:off x="4058412" y="3102407"/>
            <a:ext cx="154915" cy="45263"/>
            <a:chOff x="4058412" y="3102407"/>
            <a:chExt cx="154915" cy="45263"/>
          </a:xfrm>
        </p:grpSpPr>
        <p:sp>
          <p:nvSpPr>
            <p:cNvPr id="1765" name="VectorPath 1765"/>
            <p:cNvSpPr/>
            <p:nvPr/>
          </p:nvSpPr>
          <p:spPr>
            <a:xfrm>
              <a:off x="4058412" y="3102407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66" name="VectorPath 1766"/>
            <p:cNvSpPr/>
            <p:nvPr/>
          </p:nvSpPr>
          <p:spPr>
            <a:xfrm>
              <a:off x="4060927" y="3109570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767" name="Combination 1767"/>
          <p:cNvGrpSpPr/>
          <p:nvPr/>
        </p:nvGrpSpPr>
        <p:grpSpPr>
          <a:xfrm>
            <a:off x="4283596" y="3143923"/>
            <a:ext cx="40614" cy="426263"/>
            <a:chOff x="4283596" y="3143923"/>
            <a:chExt cx="40614" cy="426263"/>
          </a:xfrm>
        </p:grpSpPr>
        <p:sp>
          <p:nvSpPr>
            <p:cNvPr id="1768" name="VectorPath 1768"/>
            <p:cNvSpPr/>
            <p:nvPr/>
          </p:nvSpPr>
          <p:spPr>
            <a:xfrm>
              <a:off x="4283596" y="3143923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69" name="VectorPath 1769"/>
            <p:cNvSpPr/>
            <p:nvPr/>
          </p:nvSpPr>
          <p:spPr>
            <a:xfrm>
              <a:off x="4283596" y="3410623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70" name="VectorPath 1770"/>
            <p:cNvSpPr/>
            <p:nvPr/>
          </p:nvSpPr>
          <p:spPr>
            <a:xfrm>
              <a:off x="4286110" y="3151086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71" name="VectorPath 1771"/>
            <p:cNvSpPr/>
            <p:nvPr/>
          </p:nvSpPr>
          <p:spPr>
            <a:xfrm>
              <a:off x="4286110" y="3417786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sp>
        <p:nvSpPr>
          <p:cNvPr id="1772" name="TextBox1772"/>
          <p:cNvSpPr txBox="1"/>
          <p:nvPr/>
        </p:nvSpPr>
        <p:spPr>
          <a:xfrm>
            <a:off x="1160221" y="3174886"/>
            <a:ext cx="5753685" cy="590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154"/>
              </a:lnSpc>
              <a:tabLst>
                <a:tab pos="2357158" algn="l"/>
                <a:tab pos="3765829" algn="l"/>
              </a:tabLst>
            </a:pPr>
            <a:r>
              <a:rPr lang="en-US" altLang="zh-CN" sz="3550" kern="0" spc="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3:</a:t>
            </a:r>
            <a:r>
              <a:rPr lang="en-US" altLang="zh-CN" sz="3550" kern="0" spc="222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or</a:t>
            </a:r>
            <a:r>
              <a:rPr lang="en-US" altLang="zh-CN" sz="3550" kern="0" spc="549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3550" u="sng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sz="3550" u="sng" kern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	</a:t>
            </a:r>
            <a:r>
              <a:rPr lang="en-US" altLang="zh-CN" sz="3550" u="sng" kern="0" spc="-29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u="sng" kern="0" spc="-19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3550" u="sng" kern="0" spc="-3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3550" kern="0" spc="-1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3550" kern="0" spc="338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3550" u="sng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sz="3550" u="sng" kern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	</a:t>
            </a:r>
            <a:r>
              <a:rPr lang="en-US" altLang="zh-CN" sz="3550" u="sng" kern="0" spc="-2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u="sng" kern="0" spc="-2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</a:t>
            </a:r>
            <a:r>
              <a:rPr lang="en-US" altLang="zh-CN" sz="3550" u="sng" kern="0" spc="-24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3550" kern="0" spc="-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3550" kern="0" spc="258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35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35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v0</a:t>
            </a:r>
          </a:p>
        </p:txBody>
      </p:sp>
      <p:grpSp>
        <p:nvGrpSpPr>
          <p:cNvPr id="1773" name="Combination 1773"/>
          <p:cNvGrpSpPr/>
          <p:nvPr/>
        </p:nvGrpSpPr>
        <p:grpSpPr>
          <a:xfrm>
            <a:off x="4685234" y="3271927"/>
            <a:ext cx="38100" cy="419100"/>
            <a:chOff x="4685234" y="3271927"/>
            <a:chExt cx="38100" cy="419100"/>
          </a:xfrm>
        </p:grpSpPr>
        <p:sp>
          <p:nvSpPr>
            <p:cNvPr id="1774" name="VectorPath 1774"/>
            <p:cNvSpPr/>
            <p:nvPr/>
          </p:nvSpPr>
          <p:spPr>
            <a:xfrm>
              <a:off x="4685234" y="3538627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75" name="VectorPath 1775"/>
            <p:cNvSpPr/>
            <p:nvPr/>
          </p:nvSpPr>
          <p:spPr>
            <a:xfrm>
              <a:off x="4685234" y="3271927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sp>
        <p:nvSpPr>
          <p:cNvPr id="1776" name="VectorPath 1776"/>
          <p:cNvSpPr/>
          <p:nvPr/>
        </p:nvSpPr>
        <p:spPr>
          <a:xfrm>
            <a:off x="4936198" y="3103791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77" name="VectorPath 1777"/>
          <p:cNvSpPr/>
          <p:nvPr/>
        </p:nvSpPr>
        <p:spPr>
          <a:xfrm>
            <a:off x="5202898" y="3103791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sp>
        <p:nvSpPr>
          <p:cNvPr id="1778" name="VectorPath 1778"/>
          <p:cNvSpPr/>
          <p:nvPr/>
        </p:nvSpPr>
        <p:spPr>
          <a:xfrm>
            <a:off x="5469598" y="3103791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52400" y="38100"/>
                </a:moveTo>
                <a:lnTo>
                  <a:pt x="0" y="381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solidFill>
            <a:srgbClr val="FF0066">
              <a:alpha val="100000"/>
            </a:srgbClr>
          </a:solidFill>
        </p:spPr>
      </p:sp>
      <p:grpSp>
        <p:nvGrpSpPr>
          <p:cNvPr id="1779" name="Combination 1779"/>
          <p:cNvGrpSpPr/>
          <p:nvPr/>
        </p:nvGrpSpPr>
        <p:grpSpPr>
          <a:xfrm>
            <a:off x="5694782" y="3145307"/>
            <a:ext cx="38100" cy="419100"/>
            <a:chOff x="5694782" y="3145307"/>
            <a:chExt cx="38100" cy="419100"/>
          </a:xfrm>
        </p:grpSpPr>
        <p:sp>
          <p:nvSpPr>
            <p:cNvPr id="1780" name="VectorPath 1780"/>
            <p:cNvSpPr/>
            <p:nvPr/>
          </p:nvSpPr>
          <p:spPr>
            <a:xfrm>
              <a:off x="5694782" y="3145307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81" name="VectorPath 1781"/>
            <p:cNvSpPr/>
            <p:nvPr/>
          </p:nvSpPr>
          <p:spPr>
            <a:xfrm>
              <a:off x="5694782" y="3412008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</p:grpSp>
      <p:grpSp>
        <p:nvGrpSpPr>
          <p:cNvPr id="1782" name="Combination 1782"/>
          <p:cNvGrpSpPr/>
          <p:nvPr/>
        </p:nvGrpSpPr>
        <p:grpSpPr>
          <a:xfrm>
            <a:off x="4944440" y="3921011"/>
            <a:ext cx="796684" cy="193916"/>
            <a:chOff x="4944440" y="3921011"/>
            <a:chExt cx="796684" cy="193916"/>
          </a:xfrm>
        </p:grpSpPr>
        <p:sp>
          <p:nvSpPr>
            <p:cNvPr id="1783" name="VectorPath 1783"/>
            <p:cNvSpPr/>
            <p:nvPr/>
          </p:nvSpPr>
          <p:spPr>
            <a:xfrm>
              <a:off x="4944440" y="3921011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84" name="VectorPath 1784"/>
            <p:cNvSpPr/>
            <p:nvPr/>
          </p:nvSpPr>
          <p:spPr>
            <a:xfrm>
              <a:off x="5211140" y="3921011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85" name="VectorPath 1785"/>
            <p:cNvSpPr/>
            <p:nvPr/>
          </p:nvSpPr>
          <p:spPr>
            <a:xfrm>
              <a:off x="5477840" y="3921011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86" name="VectorPath 1786"/>
            <p:cNvSpPr/>
            <p:nvPr/>
          </p:nvSpPr>
          <p:spPr>
            <a:xfrm>
              <a:off x="5703024" y="3962527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787" name="Combination 1787"/>
          <p:cNvGrpSpPr/>
          <p:nvPr/>
        </p:nvGrpSpPr>
        <p:grpSpPr>
          <a:xfrm>
            <a:off x="3527527" y="3922078"/>
            <a:ext cx="798297" cy="196964"/>
            <a:chOff x="3527527" y="3922078"/>
            <a:chExt cx="798297" cy="196964"/>
          </a:xfrm>
        </p:grpSpPr>
        <p:sp>
          <p:nvSpPr>
            <p:cNvPr id="1788" name="VectorPath 1788"/>
            <p:cNvSpPr/>
            <p:nvPr/>
          </p:nvSpPr>
          <p:spPr>
            <a:xfrm>
              <a:off x="3529127" y="3922078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89" name="VectorPath 1789"/>
            <p:cNvSpPr/>
            <p:nvPr/>
          </p:nvSpPr>
          <p:spPr>
            <a:xfrm>
              <a:off x="3795827" y="3922078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90" name="VectorPath 1790"/>
            <p:cNvSpPr/>
            <p:nvPr/>
          </p:nvSpPr>
          <p:spPr>
            <a:xfrm>
              <a:off x="4062527" y="3922078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91" name="VectorPath 1791"/>
            <p:cNvSpPr/>
            <p:nvPr/>
          </p:nvSpPr>
          <p:spPr>
            <a:xfrm>
              <a:off x="4287724" y="3963594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92" name="VectorPath 1792"/>
            <p:cNvSpPr/>
            <p:nvPr/>
          </p:nvSpPr>
          <p:spPr>
            <a:xfrm>
              <a:off x="3527527" y="3925126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93" name="VectorPath 1793"/>
            <p:cNvSpPr/>
            <p:nvPr/>
          </p:nvSpPr>
          <p:spPr>
            <a:xfrm>
              <a:off x="3794227" y="3925126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94" name="VectorPath 1794"/>
            <p:cNvSpPr/>
            <p:nvPr/>
          </p:nvSpPr>
          <p:spPr>
            <a:xfrm>
              <a:off x="4060927" y="3925126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524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24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795" name="VectorPath 1795"/>
            <p:cNvSpPr/>
            <p:nvPr/>
          </p:nvSpPr>
          <p:spPr>
            <a:xfrm>
              <a:off x="4286123" y="3966642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796" name="Combination 1796"/>
          <p:cNvGrpSpPr/>
          <p:nvPr/>
        </p:nvGrpSpPr>
        <p:grpSpPr>
          <a:xfrm>
            <a:off x="3276562" y="4090200"/>
            <a:ext cx="39700" cy="422161"/>
            <a:chOff x="3276562" y="4090200"/>
            <a:chExt cx="39700" cy="422161"/>
          </a:xfrm>
        </p:grpSpPr>
        <p:sp>
          <p:nvSpPr>
            <p:cNvPr id="1797" name="VectorPath 1797"/>
            <p:cNvSpPr/>
            <p:nvPr/>
          </p:nvSpPr>
          <p:spPr>
            <a:xfrm>
              <a:off x="3278162" y="4356900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98" name="VectorPath 1798"/>
            <p:cNvSpPr/>
            <p:nvPr/>
          </p:nvSpPr>
          <p:spPr>
            <a:xfrm>
              <a:off x="3278162" y="4090200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799" name="VectorPath 1799"/>
            <p:cNvSpPr/>
            <p:nvPr/>
          </p:nvSpPr>
          <p:spPr>
            <a:xfrm>
              <a:off x="3276562" y="4359961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00" name="VectorPath 1800"/>
            <p:cNvSpPr/>
            <p:nvPr/>
          </p:nvSpPr>
          <p:spPr>
            <a:xfrm>
              <a:off x="3276562" y="4093261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801" name="Combination 1801"/>
          <p:cNvGrpSpPr/>
          <p:nvPr/>
        </p:nvGrpSpPr>
        <p:grpSpPr>
          <a:xfrm>
            <a:off x="4286123" y="4230294"/>
            <a:ext cx="39701" cy="155448"/>
            <a:chOff x="4286123" y="4230294"/>
            <a:chExt cx="39701" cy="155448"/>
          </a:xfrm>
        </p:grpSpPr>
        <p:sp>
          <p:nvSpPr>
            <p:cNvPr id="1802" name="VectorPath 1802"/>
            <p:cNvSpPr/>
            <p:nvPr/>
          </p:nvSpPr>
          <p:spPr>
            <a:xfrm>
              <a:off x="4287724" y="4230294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03" name="VectorPath 1803"/>
            <p:cNvSpPr/>
            <p:nvPr/>
          </p:nvSpPr>
          <p:spPr>
            <a:xfrm>
              <a:off x="4286123" y="4233342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grpSp>
        <p:nvGrpSpPr>
          <p:cNvPr id="1804" name="Combination 1804"/>
          <p:cNvGrpSpPr/>
          <p:nvPr/>
        </p:nvGrpSpPr>
        <p:grpSpPr>
          <a:xfrm>
            <a:off x="4693476" y="4089133"/>
            <a:ext cx="38100" cy="419100"/>
            <a:chOff x="4693476" y="4089133"/>
            <a:chExt cx="38100" cy="419100"/>
          </a:xfrm>
        </p:grpSpPr>
        <p:sp>
          <p:nvSpPr>
            <p:cNvPr id="1805" name="VectorPath 1805"/>
            <p:cNvSpPr/>
            <p:nvPr/>
          </p:nvSpPr>
          <p:spPr>
            <a:xfrm>
              <a:off x="4693476" y="4355834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06" name="VectorPath 1806"/>
            <p:cNvSpPr/>
            <p:nvPr/>
          </p:nvSpPr>
          <p:spPr>
            <a:xfrm>
              <a:off x="4693476" y="4089133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1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8100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  <p:sp>
        <p:nvSpPr>
          <p:cNvPr id="1807" name="VectorPath 1807"/>
          <p:cNvSpPr/>
          <p:nvPr/>
        </p:nvSpPr>
        <p:spPr>
          <a:xfrm>
            <a:off x="5703024" y="4229228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38100" y="152400"/>
                </a:moveTo>
                <a:lnTo>
                  <a:pt x="0" y="152400"/>
                </a:lnTo>
                <a:lnTo>
                  <a:pt x="0" y="0"/>
                </a:lnTo>
                <a:lnTo>
                  <a:pt x="38100" y="0"/>
                </a:lnTo>
              </a:path>
            </a:pathLst>
          </a:custGeom>
          <a:solidFill>
            <a:srgbClr val="00B050">
              <a:alpha val="100000"/>
            </a:srgbClr>
          </a:solidFill>
        </p:spPr>
      </p:sp>
      <p:sp>
        <p:nvSpPr>
          <p:cNvPr id="1808" name="TextBox1808"/>
          <p:cNvSpPr txBox="1"/>
          <p:nvPr/>
        </p:nvSpPr>
        <p:spPr>
          <a:xfrm>
            <a:off x="1132510" y="5737370"/>
            <a:ext cx="4749140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525" kern="0" spc="50" baseline="6555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i1和i3之间对于寄存器$t0存</a:t>
            </a:r>
            <a:r>
              <a:rPr lang="en-US" altLang="zh-CN" sz="3525" kern="0" spc="45" baseline="6555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</a:t>
            </a:r>
            <a:r>
              <a:rPr lang="en-US" altLang="zh-CN" sz="3525" kern="0" spc="35" baseline="6555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WAR</a:t>
            </a:r>
          </a:p>
        </p:txBody>
      </p:sp>
      <p:sp>
        <p:nvSpPr>
          <p:cNvPr id="1809" name="TextBox1809"/>
          <p:cNvSpPr txBox="1"/>
          <p:nvPr/>
        </p:nvSpPr>
        <p:spPr>
          <a:xfrm>
            <a:off x="1133831" y="6226905"/>
            <a:ext cx="4749140" cy="357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525" kern="0" spc="50" baseline="6555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i1和i4之间对于寄存器$t0存</a:t>
            </a:r>
            <a:r>
              <a:rPr lang="en-US" altLang="zh-CN" sz="3525" kern="0" spc="45" baseline="6555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</a:t>
            </a:r>
            <a:r>
              <a:rPr lang="en-US" altLang="zh-CN" sz="3525" kern="0" spc="35" baseline="6555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WAR</a:t>
            </a:r>
          </a:p>
        </p:txBody>
      </p:sp>
      <p:sp>
        <p:nvSpPr>
          <p:cNvPr id="1810" name="TextBox1810"/>
          <p:cNvSpPr txBox="1"/>
          <p:nvPr/>
        </p:nvSpPr>
        <p:spPr>
          <a:xfrm>
            <a:off x="712254" y="3997845"/>
            <a:ext cx="11076242" cy="2587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47967" marR="0" indent="0" eaLnBrk="0">
              <a:lnSpc>
                <a:spcPct val="109624"/>
              </a:lnSpc>
              <a:spcAft>
                <a:spcPts val="1324"/>
              </a:spcAft>
              <a:tabLst>
                <a:tab pos="2806725" algn="l"/>
                <a:tab pos="4222038" algn="l"/>
              </a:tabLst>
            </a:pPr>
            <a:r>
              <a:rPr lang="en-US" altLang="zh-CN" sz="5325" kern="0" spc="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5325" kern="0" spc="0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4:</a:t>
            </a:r>
            <a:r>
              <a:rPr lang="en-US" altLang="zh-CN" sz="5325" kern="0" spc="339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kern="0" spc="0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add</a:t>
            </a:r>
            <a:r>
              <a:rPr lang="en-US" altLang="zh-CN" sz="5325" kern="0" spc="386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u="sng" kern="0" spc="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sz="5325" u="sng" kern="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	</a:t>
            </a:r>
            <a:r>
              <a:rPr lang="en-US" altLang="zh-CN" sz="5325" u="sng" kern="0" spc="-450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5325" u="sng" kern="0" spc="-28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5325" u="sng" kern="0" spc="-450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5325" kern="0" spc="-190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5325" kern="0" spc="515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u="sng" kern="0" spc="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sz="5325" u="sng" kern="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	</a:t>
            </a:r>
            <a:r>
              <a:rPr lang="en-US" altLang="zh-CN" sz="5325" u="sng" kern="0" spc="-43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5325" u="sng" kern="0" spc="-26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</a:t>
            </a:r>
            <a:r>
              <a:rPr lang="en-US" altLang="zh-CN" sz="5325" u="sng" kern="0" spc="-41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5325" kern="0" spc="-17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lang="en-US" altLang="zh-CN" sz="5325" kern="0" spc="4370" baseline="637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5325" kern="0" spc="-25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5325" kern="0" spc="0" baseline="637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s1</a:t>
            </a:r>
          </a:p>
          <a:p>
            <a:pPr marL="424218" marR="0" indent="0" eaLnBrk="0">
              <a:lnSpc>
                <a:spcPct val="101773"/>
              </a:lnSpc>
              <a:spcAft>
                <a:spcPts val="1036"/>
              </a:spcAft>
            </a:pPr>
            <a:r>
              <a:rPr lang="en-US" altLang="zh-CN" sz="2350" kern="0" spc="40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2350" kern="0" spc="35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1和i2之间对于寄存器$s0存在</a:t>
            </a:r>
            <a:r>
              <a:rPr lang="en-US" altLang="zh-CN" sz="2350" kern="0" spc="30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</a:t>
            </a:r>
            <a:r>
              <a:rPr lang="en-US" altLang="zh-CN" sz="2350" kern="0" spc="25" baseline="0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AW</a:t>
            </a:r>
            <a:r>
              <a:rPr lang="en-US" altLang="zh-CN" sz="2350" kern="0" spc="394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</a:t>
            </a:r>
            <a:r>
              <a:rPr lang="en-US" altLang="zh-CN" sz="2350" kern="0" spc="0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3和i4之间对于寄存器$t0存在RAW</a:t>
            </a:r>
          </a:p>
          <a:p>
            <a:pPr marL="0" marR="440017" indent="422897" eaLnBrk="0">
              <a:lnSpc>
                <a:spcPct val="186682"/>
              </a:lnSpc>
              <a:spcAft>
                <a:spcPts val="0"/>
              </a:spcAft>
            </a:pPr>
            <a:r>
              <a:rPr lang="en-US" altLang="zh-CN" sz="3525" kern="0" spc="50" baseline="1418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i1和i3之间对于寄存器$s0存在</a:t>
            </a:r>
            <a:r>
              <a:rPr lang="en-US" altLang="zh-CN" sz="3525" kern="0" spc="45" baseline="1418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</a:t>
            </a:r>
            <a:r>
              <a:rPr lang="en-US" altLang="zh-CN" sz="3525" kern="0" spc="35" baseline="1418" noProof="0" dirty="0">
                <a:solidFill>
                  <a:srgbClr val="FF0066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AW</a:t>
            </a:r>
            <a:r>
              <a:rPr lang="en-US" altLang="zh-CN" sz="3525" kern="0" spc="5895" baseline="1418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30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i3</a:t>
            </a:r>
            <a:r>
              <a:rPr lang="en-US" altLang="zh-CN" sz="2350" kern="0" spc="-40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和</a:t>
            </a:r>
            <a:r>
              <a:rPr lang="en-US" altLang="zh-CN" sz="2350" kern="0" spc="-30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i4</a:t>
            </a:r>
            <a:r>
              <a:rPr lang="en-US" altLang="zh-CN" sz="2350" kern="0" spc="-40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之间对于寄</a:t>
            </a:r>
            <a:r>
              <a:rPr lang="en-US" altLang="zh-CN" sz="2350" kern="0" spc="-25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存器</a:t>
            </a:r>
            <a:r>
              <a:rPr lang="en-US" altLang="zh-CN" sz="2350" kern="0" spc="-15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$t0</a:t>
            </a:r>
            <a:r>
              <a:rPr lang="en-US" altLang="zh-CN" sz="2350" kern="0" spc="-25" baseline="0" noProof="0" dirty="0">
                <a:solidFill>
                  <a:srgbClr val="00B05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存在WAW</a:t>
            </a:r>
            <a:r>
              <a:rPr lang="en-US" altLang="zh-CN" sz="2350" kern="0" spc="-2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350" kern="0" baseline="2128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0" marR="0" indent="0" eaLnBrk="0">
              <a:lnSpc>
                <a:spcPct val="23499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811" name="VectorPath 1811"/>
          <p:cNvSpPr/>
          <p:nvPr/>
        </p:nvSpPr>
        <p:spPr>
          <a:xfrm>
            <a:off x="6092038" y="5376609"/>
            <a:ext cx="5696459" cy="57150"/>
          </a:xfrm>
          <a:custGeom>
            <a:avLst/>
            <a:gdLst/>
            <a:ahLst/>
            <a:cxnLst/>
            <a:rect l="l" t="t" r="r" b="b"/>
            <a:pathLst>
              <a:path w="5696459" h="57150">
                <a:moveTo>
                  <a:pt x="0" y="0"/>
                </a:moveTo>
                <a:lnTo>
                  <a:pt x="5696459" y="0"/>
                </a:lnTo>
                <a:lnTo>
                  <a:pt x="5696459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1812" name="VectorPath 1812"/>
          <p:cNvSpPr/>
          <p:nvPr/>
        </p:nvSpPr>
        <p:spPr>
          <a:xfrm>
            <a:off x="712254" y="5866130"/>
            <a:ext cx="5696471" cy="57150"/>
          </a:xfrm>
          <a:custGeom>
            <a:avLst/>
            <a:gdLst/>
            <a:ahLst/>
            <a:cxnLst/>
            <a:rect l="l" t="t" r="r" b="b"/>
            <a:pathLst>
              <a:path w="5696471" h="57150">
                <a:moveTo>
                  <a:pt x="0" y="0"/>
                </a:moveTo>
                <a:lnTo>
                  <a:pt x="5696471" y="0"/>
                </a:lnTo>
                <a:lnTo>
                  <a:pt x="5696471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1813" name="VectorPath 1813"/>
          <p:cNvSpPr/>
          <p:nvPr/>
        </p:nvSpPr>
        <p:spPr>
          <a:xfrm>
            <a:off x="712254" y="6348337"/>
            <a:ext cx="5696471" cy="57150"/>
          </a:xfrm>
          <a:custGeom>
            <a:avLst/>
            <a:gdLst/>
            <a:ahLst/>
            <a:cxnLst/>
            <a:rect l="l" t="t" r="r" b="b"/>
            <a:pathLst>
              <a:path w="5696471" h="57150">
                <a:moveTo>
                  <a:pt x="0" y="0"/>
                </a:moveTo>
                <a:lnTo>
                  <a:pt x="5696471" y="0"/>
                </a:lnTo>
                <a:lnTo>
                  <a:pt x="5696471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</p:spPr>
      </p:sp>
      <p:sp>
        <p:nvSpPr>
          <p:cNvPr id="1814" name="TextBox1814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  <p:grpSp>
        <p:nvGrpSpPr>
          <p:cNvPr id="1815" name="Combination 1815"/>
          <p:cNvGrpSpPr/>
          <p:nvPr/>
        </p:nvGrpSpPr>
        <p:grpSpPr>
          <a:xfrm>
            <a:off x="3274048" y="1464463"/>
            <a:ext cx="2467076" cy="3066948"/>
            <a:chOff x="3274048" y="1464463"/>
            <a:chExt cx="2467076" cy="3066948"/>
          </a:xfrm>
        </p:grpSpPr>
        <p:sp>
          <p:nvSpPr>
            <p:cNvPr id="1816" name="VectorPath 1816"/>
            <p:cNvSpPr/>
            <p:nvPr/>
          </p:nvSpPr>
          <p:spPr>
            <a:xfrm>
              <a:off x="4170807" y="2035378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50" y="6731"/>
                  </a:moveTo>
                  <a:lnTo>
                    <a:pt x="159131" y="6731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17" name="VectorPath 1817"/>
            <p:cNvSpPr/>
            <p:nvPr/>
          </p:nvSpPr>
          <p:spPr>
            <a:xfrm>
              <a:off x="4693476" y="2296490"/>
              <a:ext cx="136665" cy="53835"/>
            </a:xfrm>
            <a:custGeom>
              <a:avLst/>
              <a:gdLst/>
              <a:ahLst/>
              <a:cxnLst/>
              <a:rect l="l" t="t" r="r" b="b"/>
              <a:pathLst>
                <a:path w="136665" h="53835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35"/>
                  </a:lnTo>
                  <a:lnTo>
                    <a:pt x="0" y="53835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18" name="VectorPath 1818"/>
            <p:cNvSpPr/>
            <p:nvPr/>
          </p:nvSpPr>
          <p:spPr>
            <a:xfrm>
              <a:off x="5581993" y="2864676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50" y="6731"/>
                  </a:moveTo>
                  <a:lnTo>
                    <a:pt x="159131" y="6731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19" name="VectorPath 1819"/>
            <p:cNvSpPr/>
            <p:nvPr/>
          </p:nvSpPr>
          <p:spPr>
            <a:xfrm>
              <a:off x="4685234" y="3103791"/>
              <a:ext cx="136665" cy="53835"/>
            </a:xfrm>
            <a:custGeom>
              <a:avLst/>
              <a:gdLst/>
              <a:ahLst/>
              <a:cxnLst/>
              <a:rect l="l" t="t" r="r" b="b"/>
              <a:pathLst>
                <a:path w="136665" h="53835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35"/>
                  </a:lnTo>
                  <a:lnTo>
                    <a:pt x="0" y="53835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0" name="VectorPath 1820"/>
            <p:cNvSpPr/>
            <p:nvPr/>
          </p:nvSpPr>
          <p:spPr>
            <a:xfrm>
              <a:off x="5573751" y="3671977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50" y="6731"/>
                  </a:moveTo>
                  <a:lnTo>
                    <a:pt x="159131" y="6731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1" name="VectorPath 1821"/>
            <p:cNvSpPr/>
            <p:nvPr/>
          </p:nvSpPr>
          <p:spPr>
            <a:xfrm>
              <a:off x="4689348" y="1464463"/>
              <a:ext cx="136665" cy="53835"/>
            </a:xfrm>
            <a:custGeom>
              <a:avLst/>
              <a:gdLst/>
              <a:ahLst/>
              <a:cxnLst/>
              <a:rect l="l" t="t" r="r" b="b"/>
              <a:pathLst>
                <a:path w="136665" h="53835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35"/>
                  </a:lnTo>
                  <a:lnTo>
                    <a:pt x="0" y="53835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2" name="VectorPath 1822"/>
            <p:cNvSpPr/>
            <p:nvPr/>
          </p:nvSpPr>
          <p:spPr>
            <a:xfrm>
              <a:off x="5577866" y="2032648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50" y="6731"/>
                  </a:moveTo>
                  <a:lnTo>
                    <a:pt x="159131" y="6731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3" name="VectorPath 1823"/>
            <p:cNvSpPr/>
            <p:nvPr/>
          </p:nvSpPr>
          <p:spPr>
            <a:xfrm>
              <a:off x="3274048" y="3102407"/>
              <a:ext cx="136665" cy="53835"/>
            </a:xfrm>
            <a:custGeom>
              <a:avLst/>
              <a:gdLst/>
              <a:ahLst/>
              <a:cxnLst/>
              <a:rect l="l" t="t" r="r" b="b"/>
              <a:pathLst>
                <a:path w="136665" h="53835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35"/>
                  </a:lnTo>
                  <a:lnTo>
                    <a:pt x="0" y="53835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4" name="VectorPath 1824"/>
            <p:cNvSpPr/>
            <p:nvPr/>
          </p:nvSpPr>
          <p:spPr>
            <a:xfrm>
              <a:off x="4162565" y="3670592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50" y="6731"/>
                  </a:moveTo>
                  <a:lnTo>
                    <a:pt x="159131" y="6731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5" name="VectorPath 1825"/>
            <p:cNvSpPr/>
            <p:nvPr/>
          </p:nvSpPr>
          <p:spPr>
            <a:xfrm>
              <a:off x="3278162" y="3922078"/>
              <a:ext cx="136665" cy="53823"/>
            </a:xfrm>
            <a:custGeom>
              <a:avLst/>
              <a:gdLst/>
              <a:ahLst/>
              <a:cxnLst/>
              <a:rect l="l" t="t" r="r" b="b"/>
              <a:pathLst>
                <a:path w="136665" h="53823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23"/>
                  </a:lnTo>
                  <a:lnTo>
                    <a:pt x="0" y="53823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6" name="VectorPath 1826"/>
            <p:cNvSpPr/>
            <p:nvPr/>
          </p:nvSpPr>
          <p:spPr>
            <a:xfrm>
              <a:off x="4166680" y="4490250"/>
              <a:ext cx="159144" cy="38100"/>
            </a:xfrm>
            <a:custGeom>
              <a:avLst/>
              <a:gdLst/>
              <a:ahLst/>
              <a:cxnLst/>
              <a:rect l="l" t="t" r="r" b="b"/>
              <a:pathLst>
                <a:path w="159144" h="38100">
                  <a:moveTo>
                    <a:pt x="133351" y="6744"/>
                  </a:moveTo>
                  <a:lnTo>
                    <a:pt x="159144" y="6744"/>
                  </a:lnTo>
                  <a:lnTo>
                    <a:pt x="159144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94" y="0"/>
                  </a:lnTo>
                </a:path>
              </a:pathLst>
            </a:custGeom>
            <a:solidFill>
              <a:srgbClr val="FF0066">
                <a:alpha val="100000"/>
              </a:srgbClr>
            </a:solidFill>
          </p:spPr>
        </p:sp>
        <p:sp>
          <p:nvSpPr>
            <p:cNvPr id="1827" name="VectorPath 1827"/>
            <p:cNvSpPr/>
            <p:nvPr/>
          </p:nvSpPr>
          <p:spPr>
            <a:xfrm>
              <a:off x="4693476" y="3921011"/>
              <a:ext cx="136665" cy="53822"/>
            </a:xfrm>
            <a:custGeom>
              <a:avLst/>
              <a:gdLst/>
              <a:ahLst/>
              <a:cxnLst/>
              <a:rect l="l" t="t" r="r" b="b"/>
              <a:pathLst>
                <a:path w="136665" h="53822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22"/>
                  </a:lnTo>
                  <a:lnTo>
                    <a:pt x="0" y="53822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28" name="VectorPath 1828"/>
            <p:cNvSpPr/>
            <p:nvPr/>
          </p:nvSpPr>
          <p:spPr>
            <a:xfrm>
              <a:off x="5581993" y="4489184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37" y="6744"/>
                  </a:moveTo>
                  <a:lnTo>
                    <a:pt x="159131" y="6744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29" name="VectorPath 1829"/>
            <p:cNvSpPr/>
            <p:nvPr/>
          </p:nvSpPr>
          <p:spPr>
            <a:xfrm>
              <a:off x="3276562" y="3109570"/>
              <a:ext cx="136665" cy="53835"/>
            </a:xfrm>
            <a:custGeom>
              <a:avLst/>
              <a:gdLst/>
              <a:ahLst/>
              <a:cxnLst/>
              <a:rect l="l" t="t" r="r" b="b"/>
              <a:pathLst>
                <a:path w="136665" h="53835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35"/>
                  </a:lnTo>
                  <a:lnTo>
                    <a:pt x="0" y="53835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30" name="VectorPath 1830"/>
            <p:cNvSpPr/>
            <p:nvPr/>
          </p:nvSpPr>
          <p:spPr>
            <a:xfrm>
              <a:off x="4165079" y="3677755"/>
              <a:ext cx="159131" cy="38100"/>
            </a:xfrm>
            <a:custGeom>
              <a:avLst/>
              <a:gdLst/>
              <a:ahLst/>
              <a:cxnLst/>
              <a:rect l="l" t="t" r="r" b="b"/>
              <a:pathLst>
                <a:path w="159131" h="38100">
                  <a:moveTo>
                    <a:pt x="133350" y="6731"/>
                  </a:moveTo>
                  <a:lnTo>
                    <a:pt x="159131" y="6731"/>
                  </a:lnTo>
                  <a:lnTo>
                    <a:pt x="159131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81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31" name="VectorPath 1831"/>
            <p:cNvSpPr/>
            <p:nvPr/>
          </p:nvSpPr>
          <p:spPr>
            <a:xfrm>
              <a:off x="3276562" y="3925126"/>
              <a:ext cx="136665" cy="53835"/>
            </a:xfrm>
            <a:custGeom>
              <a:avLst/>
              <a:gdLst/>
              <a:ahLst/>
              <a:cxnLst/>
              <a:rect l="l" t="t" r="r" b="b"/>
              <a:pathLst>
                <a:path w="136665" h="53835">
                  <a:moveTo>
                    <a:pt x="136665" y="38100"/>
                  </a:moveTo>
                  <a:lnTo>
                    <a:pt x="38100" y="38100"/>
                  </a:lnTo>
                  <a:lnTo>
                    <a:pt x="38100" y="53835"/>
                  </a:lnTo>
                  <a:lnTo>
                    <a:pt x="0" y="53835"/>
                  </a:lnTo>
                  <a:lnTo>
                    <a:pt x="0" y="0"/>
                  </a:lnTo>
                  <a:lnTo>
                    <a:pt x="136665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  <p:sp>
          <p:nvSpPr>
            <p:cNvPr id="1832" name="VectorPath 1832"/>
            <p:cNvSpPr/>
            <p:nvPr/>
          </p:nvSpPr>
          <p:spPr>
            <a:xfrm>
              <a:off x="4165079" y="4493311"/>
              <a:ext cx="159144" cy="38100"/>
            </a:xfrm>
            <a:custGeom>
              <a:avLst/>
              <a:gdLst/>
              <a:ahLst/>
              <a:cxnLst/>
              <a:rect l="l" t="t" r="r" b="b"/>
              <a:pathLst>
                <a:path w="159144" h="38100">
                  <a:moveTo>
                    <a:pt x="133363" y="6731"/>
                  </a:moveTo>
                  <a:lnTo>
                    <a:pt x="159144" y="6731"/>
                  </a:lnTo>
                  <a:lnTo>
                    <a:pt x="159144" y="38100"/>
                  </a:lnTo>
                  <a:lnTo>
                    <a:pt x="0" y="38100"/>
                  </a:lnTo>
                  <a:lnTo>
                    <a:pt x="0" y="0"/>
                  </a:lnTo>
                  <a:lnTo>
                    <a:pt x="140094" y="0"/>
                  </a:lnTo>
                </a:path>
              </a:pathLst>
            </a:custGeom>
            <a:solidFill>
              <a:srgbClr val="00B050">
                <a:alpha val="100000"/>
              </a:srgbClr>
            </a:solidFill>
          </p:spPr>
        </p:sp>
      </p:grpSp>
    </p:spTree>
    <p:extLst>
      <p:ext uri="{32DBAF02-B8D4-4768-03FB-B5BA94D68CF8}"/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VectorPath 183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834" name="D0726AC4-FE9D-4B86-19B5-B160E6D7B404"/>
          <p:cNvPicPr>
            <a:picLocks noChangeAspect="1"/>
          </p:cNvPicPr>
          <p:nvPr/>
        </p:nvPicPr>
        <p:blipFill>
          <a:blip r:embed="rId2" cstate="print">
            <a:extLst>
              <a:ext uri="{C93BEBB4-65F1-4367-D7C5-C26F1FA82F70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835" name="TextBox1835"/>
          <p:cNvSpPr txBox="1"/>
          <p:nvPr/>
        </p:nvSpPr>
        <p:spPr>
          <a:xfrm>
            <a:off x="3354286" y="2757837"/>
            <a:ext cx="5486399" cy="723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750" kern="0" spc="-15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4750" kern="0" spc="0" baseline="0" noProof="0" dirty="0">
                <a:solidFill>
                  <a:srgbClr val="0066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据相关的解决办法</a:t>
            </a:r>
          </a:p>
        </p:txBody>
      </p:sp>
      <p:sp>
        <p:nvSpPr>
          <p:cNvPr id="1836" name="TextBox1836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F59A38EA-479C-49E9-C737-D591E988A326}"/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VectorPath 183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838" name="B79442A6-CD34-4F83-87A4-20BA04D0877B"/>
          <p:cNvPicPr>
            <a:picLocks noChangeAspect="1"/>
          </p:cNvPicPr>
          <p:nvPr/>
        </p:nvPicPr>
        <p:blipFill>
          <a:blip r:embed="rId2" cstate="print">
            <a:extLst>
              <a:ext uri="{F59B324E-1D6E-4D9C-3AB9-72A8594C21D4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839" name="VectorPath 1839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pic>
        <p:nvPicPr>
          <p:cNvPr id="1840" name="2C573F56-298A-46DF-BD1D-E10D3BE986D4"/>
          <p:cNvPicPr>
            <a:picLocks noChangeAspect="1"/>
          </p:cNvPicPr>
          <p:nvPr/>
        </p:nvPicPr>
        <p:blipFill>
          <a:blip r:embed="rId3" cstate="print">
            <a:extLst>
              <a:ext uri="{09428DCD-596B-4D38-C1F5-763056B74A17}"/>
            </a:extLst>
          </a:blip>
          <a:srcRect/>
          <a:stretch>
            <a:fillRect/>
          </a:stretch>
        </p:blipFill>
        <p:spPr>
          <a:xfrm>
            <a:off x="755904" y="1066800"/>
            <a:ext cx="10496550" cy="3533775"/>
          </a:xfrm>
          <a:prstGeom prst="rect">
            <a:avLst/>
          </a:prstGeom>
        </p:spPr>
      </p:pic>
      <p:pic>
        <p:nvPicPr>
          <p:cNvPr id="1841" name="37158581-D433-46AE-E702-3F4C29BA18E9"/>
          <p:cNvPicPr>
            <a:picLocks noChangeAspect="1"/>
          </p:cNvPicPr>
          <p:nvPr/>
        </p:nvPicPr>
        <p:blipFill>
          <a:blip r:embed="rId4" cstate="print">
            <a:extLst>
              <a:ext uri="{6CCA1367-0575-449D-60D1-0AC92F755BD9}"/>
            </a:extLst>
          </a:blip>
          <a:srcRect/>
          <a:stretch>
            <a:fillRect/>
          </a:stretch>
        </p:blipFill>
        <p:spPr>
          <a:xfrm>
            <a:off x="589915" y="1538605"/>
            <a:ext cx="3629025" cy="4448175"/>
          </a:xfrm>
          <a:prstGeom prst="rect">
            <a:avLst/>
          </a:prstGeom>
        </p:spPr>
      </p:pic>
      <p:sp>
        <p:nvSpPr>
          <p:cNvPr id="1842" name="TextBox1842"/>
          <p:cNvSpPr txBox="1"/>
          <p:nvPr/>
        </p:nvSpPr>
        <p:spPr>
          <a:xfrm>
            <a:off x="1288923" y="335493"/>
            <a:ext cx="2562225" cy="6393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)插入暂停周期</a:t>
            </a:r>
          </a:p>
          <a:p>
            <a:pPr marL="5555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Insert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Bubbles</a:t>
            </a:r>
          </a:p>
        </p:txBody>
      </p:sp>
      <p:sp>
        <p:nvSpPr>
          <p:cNvPr id="1843" name="TextBox1843"/>
          <p:cNvSpPr txBox="1"/>
          <p:nvPr/>
        </p:nvSpPr>
        <p:spPr>
          <a:xfrm>
            <a:off x="690880" y="3736765"/>
            <a:ext cx="1485392" cy="2186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LUI</a:t>
            </a:r>
            <a:r>
              <a:rPr lang="en-US" altLang="zh-CN" sz="23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$t0,</a:t>
            </a:r>
          </a:p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N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OP</a:t>
            </a:r>
          </a:p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N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OP</a:t>
            </a:r>
          </a:p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N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OP</a:t>
            </a:r>
          </a:p>
          <a:p>
            <a:pPr marL="0" marR="0" indent="0" eaLnBrk="0">
              <a:lnSpc>
                <a:spcPct val="101063"/>
              </a:lnSpc>
            </a:pP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ORI</a:t>
            </a:r>
            <a:r>
              <a:rPr lang="en-US" altLang="zh-CN" sz="2350" kern="0" spc="127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$s0,</a:t>
            </a:r>
            <a:r>
              <a:rPr lang="en-US" altLang="zh-CN" sz="23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xABCD</a:t>
            </a:r>
          </a:p>
        </p:txBody>
      </p:sp>
      <p:sp>
        <p:nvSpPr>
          <p:cNvPr id="1844" name="TextBox1844"/>
          <p:cNvSpPr txBox="1"/>
          <p:nvPr/>
        </p:nvSpPr>
        <p:spPr>
          <a:xfrm>
            <a:off x="2510155" y="3736765"/>
            <a:ext cx="1046658" cy="1820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x1234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2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7305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t0,</a:t>
            </a:r>
          </a:p>
        </p:txBody>
      </p:sp>
      <p:sp>
        <p:nvSpPr>
          <p:cNvPr id="1845" name="TextBox1845"/>
          <p:cNvSpPr txBox="1"/>
          <p:nvPr/>
        </p:nvSpPr>
        <p:spPr>
          <a:xfrm>
            <a:off x="4396804" y="3506163"/>
            <a:ext cx="10661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方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法：</a:t>
            </a:r>
          </a:p>
        </p:txBody>
      </p:sp>
      <p:sp>
        <p:nvSpPr>
          <p:cNvPr id="1846" name="TextBox1846"/>
          <p:cNvSpPr txBox="1"/>
          <p:nvPr/>
        </p:nvSpPr>
        <p:spPr>
          <a:xfrm>
            <a:off x="4923854" y="3932883"/>
            <a:ext cx="3910964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硬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件方法插入空操作气泡</a:t>
            </a:r>
          </a:p>
        </p:txBody>
      </p:sp>
      <p:sp>
        <p:nvSpPr>
          <p:cNvPr id="1847" name="TextBox1847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07921998-3E6B-455B-DD77-CB7A571010F4}"/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8" name="A6387D93-BA38-485E-CACE-BCA1EF7CC74D"/>
          <p:cNvPicPr>
            <a:picLocks noChangeAspect="1"/>
          </p:cNvPicPr>
          <p:nvPr/>
        </p:nvPicPr>
        <p:blipFill>
          <a:blip r:embed="rId2" cstate="print">
            <a:extLst>
              <a:ext uri="{1611D8E1-2015-4AF7-D2D1-DA1B9D9427D8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49" name="Combination 1849"/>
          <p:cNvGrpSpPr/>
          <p:nvPr/>
        </p:nvGrpSpPr>
        <p:grpSpPr>
          <a:xfrm>
            <a:off x="648335" y="1942465"/>
            <a:ext cx="977265" cy="403225"/>
            <a:chOff x="648335" y="1942465"/>
            <a:chExt cx="977265" cy="403225"/>
          </a:xfrm>
        </p:grpSpPr>
        <p:sp>
          <p:nvSpPr>
            <p:cNvPr id="1850" name="VectorPath 1850"/>
            <p:cNvSpPr/>
            <p:nvPr/>
          </p:nvSpPr>
          <p:spPr>
            <a:xfrm>
              <a:off x="648335" y="1942465"/>
              <a:ext cx="503555" cy="403225"/>
            </a:xfrm>
            <a:custGeom>
              <a:avLst/>
              <a:gdLst/>
              <a:ahLst/>
              <a:cxnLst/>
              <a:rect l="l" t="t" r="r" b="b"/>
              <a:pathLst>
                <a:path w="503555" h="403225">
                  <a:moveTo>
                    <a:pt x="0" y="0"/>
                  </a:moveTo>
                  <a:lnTo>
                    <a:pt x="503555" y="0"/>
                  </a:lnTo>
                  <a:lnTo>
                    <a:pt x="503555" y="403225"/>
                  </a:lnTo>
                  <a:lnTo>
                    <a:pt x="0" y="403225"/>
                  </a:lnTo>
                  <a:lnTo>
                    <a:pt x="0" y="0"/>
                  </a:lnTo>
                </a:path>
              </a:pathLst>
            </a:custGeom>
            <a:solidFill>
              <a:srgbClr val="00FFFF">
                <a:alpha val="100000"/>
              </a:srgbClr>
            </a:solidFill>
          </p:spPr>
        </p:sp>
        <p:sp>
          <p:nvSpPr>
            <p:cNvPr id="1851" name="VectorPath 1851"/>
            <p:cNvSpPr/>
            <p:nvPr/>
          </p:nvSpPr>
          <p:spPr>
            <a:xfrm>
              <a:off x="1320165" y="1942465"/>
              <a:ext cx="305435" cy="403225"/>
            </a:xfrm>
            <a:custGeom>
              <a:avLst/>
              <a:gdLst/>
              <a:ahLst/>
              <a:cxnLst/>
              <a:rect l="l" t="t" r="r" b="b"/>
              <a:pathLst>
                <a:path w="305435" h="403225">
                  <a:moveTo>
                    <a:pt x="0" y="0"/>
                  </a:moveTo>
                  <a:lnTo>
                    <a:pt x="305435" y="0"/>
                  </a:lnTo>
                  <a:lnTo>
                    <a:pt x="305435" y="403225"/>
                  </a:lnTo>
                  <a:lnTo>
                    <a:pt x="0" y="403225"/>
                  </a:lnTo>
                  <a:lnTo>
                    <a:pt x="0" y="0"/>
                  </a:lnTo>
                </a:path>
              </a:pathLst>
            </a:custGeom>
            <a:solidFill>
              <a:srgbClr val="FFFF00">
                <a:alpha val="100000"/>
              </a:srgbClr>
            </a:solidFill>
          </p:spPr>
        </p:sp>
      </p:grpSp>
      <p:sp>
        <p:nvSpPr>
          <p:cNvPr id="1852" name="VectorPath 1852"/>
          <p:cNvSpPr/>
          <p:nvPr/>
        </p:nvSpPr>
        <p:spPr>
          <a:xfrm>
            <a:off x="905510" y="1089025"/>
            <a:ext cx="503555" cy="403225"/>
          </a:xfrm>
          <a:custGeom>
            <a:avLst/>
            <a:gdLst/>
            <a:ahLst/>
            <a:cxnLst/>
            <a:rect l="l" t="t" r="r" b="b"/>
            <a:pathLst>
              <a:path w="503555" h="403225">
                <a:moveTo>
                  <a:pt x="0" y="0"/>
                </a:moveTo>
                <a:lnTo>
                  <a:pt x="503555" y="0"/>
                </a:lnTo>
                <a:lnTo>
                  <a:pt x="503555" y="403225"/>
                </a:lnTo>
                <a:lnTo>
                  <a:pt x="0" y="40322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pic>
        <p:nvPicPr>
          <p:cNvPr id="1853" name="F38842D9-30A9-446E-394D-C41445BD2BEA"/>
          <p:cNvPicPr>
            <a:picLocks noChangeAspect="1"/>
          </p:cNvPicPr>
          <p:nvPr/>
        </p:nvPicPr>
        <p:blipFill>
          <a:blip r:embed="rId3" cstate="print">
            <a:extLst>
              <a:ext uri="{99E9A905-F410-41C7-FF04-2ED484363EA4}"/>
            </a:extLst>
          </a:blip>
          <a:srcRect/>
          <a:stretch>
            <a:fillRect/>
          </a:stretch>
        </p:blipFill>
        <p:spPr>
          <a:xfrm>
            <a:off x="934085" y="1159510"/>
            <a:ext cx="466725" cy="295275"/>
          </a:xfrm>
          <a:prstGeom prst="rect">
            <a:avLst/>
          </a:prstGeom>
        </p:spPr>
      </p:pic>
      <p:sp>
        <p:nvSpPr>
          <p:cNvPr id="1854" name="TextBox1854"/>
          <p:cNvSpPr txBox="1"/>
          <p:nvPr/>
        </p:nvSpPr>
        <p:spPr>
          <a:xfrm>
            <a:off x="213360" y="1929395"/>
            <a:ext cx="1411923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5" baseline="62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lw</a:t>
            </a:r>
            <a:r>
              <a:rPr lang="en-US" altLang="zh-CN" sz="4125" kern="0" spc="110" baseline="62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5" baseline="625" noProof="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4125" kern="0" spc="0" baseline="625" noProof="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s1</a:t>
            </a:r>
            <a:r>
              <a:rPr lang="en-US" altLang="zh-CN" sz="4125" kern="0" spc="0" baseline="62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4125" kern="0" spc="110" baseline="62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62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($</a:t>
            </a:r>
          </a:p>
        </p:txBody>
      </p:sp>
      <p:sp>
        <p:nvSpPr>
          <p:cNvPr id="1855" name="VectorPath 1855"/>
          <p:cNvSpPr/>
          <p:nvPr/>
        </p:nvSpPr>
        <p:spPr>
          <a:xfrm>
            <a:off x="1616075" y="1942465"/>
            <a:ext cx="325755" cy="403225"/>
          </a:xfrm>
          <a:custGeom>
            <a:avLst/>
            <a:gdLst/>
            <a:ahLst/>
            <a:cxnLst/>
            <a:rect l="l" t="t" r="r" b="b"/>
            <a:pathLst>
              <a:path w="325755" h="403225">
                <a:moveTo>
                  <a:pt x="0" y="0"/>
                </a:moveTo>
                <a:lnTo>
                  <a:pt x="325755" y="0"/>
                </a:lnTo>
                <a:lnTo>
                  <a:pt x="325755" y="403225"/>
                </a:lnTo>
                <a:lnTo>
                  <a:pt x="0" y="40322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856" name="VectorPath 1856"/>
          <p:cNvSpPr/>
          <p:nvPr/>
        </p:nvSpPr>
        <p:spPr>
          <a:xfrm>
            <a:off x="2150110" y="2795905"/>
            <a:ext cx="503555" cy="403225"/>
          </a:xfrm>
          <a:custGeom>
            <a:avLst/>
            <a:gdLst/>
            <a:ahLst/>
            <a:cxnLst/>
            <a:rect l="l" t="t" r="r" b="b"/>
            <a:pathLst>
              <a:path w="503555" h="403225">
                <a:moveTo>
                  <a:pt x="0" y="0"/>
                </a:moveTo>
                <a:lnTo>
                  <a:pt x="503555" y="0"/>
                </a:lnTo>
                <a:lnTo>
                  <a:pt x="503555" y="403225"/>
                </a:lnTo>
                <a:lnTo>
                  <a:pt x="0" y="403225"/>
                </a:lnTo>
                <a:lnTo>
                  <a:pt x="0" y="0"/>
                </a:lnTo>
              </a:path>
            </a:pathLst>
          </a:custGeom>
          <a:solidFill>
            <a:srgbClr val="00FFFF">
              <a:alpha val="100000"/>
            </a:srgbClr>
          </a:solidFill>
        </p:spPr>
      </p:sp>
      <p:pic>
        <p:nvPicPr>
          <p:cNvPr id="1857" name="3603949F-F80F-4D1F-5151-84E58E1AB68E"/>
          <p:cNvPicPr>
            <a:picLocks noChangeAspect="1"/>
          </p:cNvPicPr>
          <p:nvPr/>
        </p:nvPicPr>
        <p:blipFill>
          <a:blip r:embed="rId4" cstate="print">
            <a:extLst>
              <a:ext uri="{0832F75B-FE0B-4E93-4A7E-DBDCA58DC36C}"/>
            </a:extLst>
          </a:blip>
          <a:srcRect/>
          <a:stretch>
            <a:fillRect/>
          </a:stretch>
        </p:blipFill>
        <p:spPr>
          <a:xfrm>
            <a:off x="2871216" y="1048512"/>
            <a:ext cx="8848344" cy="4137660"/>
          </a:xfrm>
          <a:prstGeom prst="rect">
            <a:avLst/>
          </a:prstGeom>
        </p:spPr>
      </p:pic>
      <p:sp>
        <p:nvSpPr>
          <p:cNvPr id="1858" name="TextBox1858"/>
          <p:cNvSpPr txBox="1"/>
          <p:nvPr/>
        </p:nvSpPr>
        <p:spPr>
          <a:xfrm>
            <a:off x="213360" y="238808"/>
            <a:ext cx="9970770" cy="63623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231F2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画</a:t>
            </a:r>
            <a:r>
              <a:rPr lang="en-US" altLang="zh-CN" sz="2750" kern="0" spc="0" baseline="0" noProof="0" dirty="0">
                <a:solidFill>
                  <a:srgbClr val="231F2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出采用气泡流水线执行下述程序的流水线时空图</a:t>
            </a:r>
          </a:p>
          <a:p>
            <a:pPr marL="0" marR="0" indent="0" eaLnBrk="0">
              <a:lnSpc>
                <a:spcPct val="26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7530782" indent="0" eaLnBrk="0">
              <a:lnSpc>
                <a:spcPct val="172777"/>
              </a:lnSpc>
              <a:tabLst>
                <a:tab pos="1412240" algn="l"/>
              </a:tabLst>
            </a:pPr>
            <a:r>
              <a:rPr lang="en-US" altLang="zh-CN" sz="4125" kern="0" spc="30" baseline="4508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</a:t>
            </a:r>
            <a:r>
              <a:rPr lang="en-US" altLang="zh-CN" sz="4125" kern="0" spc="15" baseline="4508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lang="en-US" altLang="zh-CN" sz="4125" kern="0" spc="5865" baseline="4508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5" baseline="4508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4125" kern="0" spc="0" baseline="4508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5" baseline="4508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</a:t>
            </a:r>
            <a:r>
              <a:rPr lang="en-US" altLang="zh-CN" sz="4125" kern="0" spc="0" baseline="4508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4125" kern="0" spc="0" baseline="4508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4508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4125" kern="0" spc="0" baseline="4508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altLang="zh-CN" sz="100" kern="0" baseline="1859749" dirty="0">
                <a:latin typeface="" charset="0"/>
                <a:ea typeface="" charset="0"/>
                <a:cs typeface="" charset="0"/>
              </a:rPr>
            </a:br>
            <a:r>
              <a:rPr lang="en-US" altLang="zh-CN" sz="4125" kern="0" spc="1385" baseline="14115" noProof="0" dirty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s0</a:t>
            </a:r>
            <a:r>
              <a:rPr lang="en-US" altLang="zh-CN" sz="4125" kern="0" spc="0" baseline="1411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-1685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4125" kern="0" spc="-25" baseline="-1685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-1685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$s2,</a:t>
            </a:r>
            <a:r>
              <a:rPr lang="en-US" altLang="zh-CN" sz="4125" kern="0" spc="-25" baseline="-1685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-1685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$s2,</a:t>
            </a:r>
            <a:r>
              <a:rPr lang="en-US" altLang="zh-CN" sz="4125" kern="0" spc="-25" baseline="-1685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-16855" noProof="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$s1</a:t>
            </a:r>
          </a:p>
          <a:p>
            <a:pPr marL="0" marR="0" indent="0" eaLnBrk="0">
              <a:lnSpc>
                <a:spcPct val="26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40430" marR="0" indent="0" eaLnBrk="0">
              <a:lnSpc>
                <a:spcPct val="24206"/>
              </a:lnSpc>
              <a:tabLst>
                <a:tab pos="6632575" algn="l"/>
              </a:tabLst>
            </a:pPr>
            <a:r>
              <a:rPr lang="en-US" altLang="zh-CN" sz="1575" u="sng" kern="0" spc="0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0" marR="0" indent="0" eaLnBrk="0">
              <a:lnSpc>
                <a:spcPct val="87727"/>
              </a:lnSpc>
              <a:tabLst>
                <a:tab pos="6632575" algn="l"/>
              </a:tabLst>
            </a:pPr>
            <a:r>
              <a:rPr lang="en-US" altLang="zh-CN" sz="2750" kern="0" spc="10" baseline="0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50" kern="0" spc="5" baseline="0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50" kern="0" spc="0" baseline="0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750" kern="0" spc="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$s3,</a:t>
            </a:r>
            <a:r>
              <a:rPr lang="en-US" altLang="zh-CN" sz="2750" kern="0" spc="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$s1,</a:t>
            </a:r>
            <a:r>
              <a:rPr lang="en-US" altLang="zh-CN" sz="2750" kern="0" spc="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$s2</a:t>
            </a:r>
            <a:r>
              <a:rPr lang="en-US" altLang="zh-CN" sz="2750" kern="0" spc="719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u="sng" kern="0" spc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2750" u="sng" kern="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indent="0" eaLnBrk="0">
              <a:lnSpc>
                <a:spcPct val="28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4848"/>
              </a:lnSpc>
              <a:tabLst>
                <a:tab pos="6632588" algn="l"/>
              </a:tabLst>
            </a:pPr>
            <a:r>
              <a:rPr lang="en-US" altLang="zh-CN" sz="4125" kern="0" spc="5" baseline="4646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4125" kern="0" spc="0" baseline="4646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ub</a:t>
            </a:r>
            <a:r>
              <a:rPr lang="en-US" altLang="zh-CN" sz="4125" kern="0" spc="150" baseline="4646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4646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$s4,</a:t>
            </a:r>
            <a:r>
              <a:rPr lang="en-US" altLang="zh-CN" sz="4125" kern="0" spc="150" baseline="4646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4646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$s2,</a:t>
            </a:r>
            <a:r>
              <a:rPr lang="en-US" altLang="zh-CN" sz="4125" kern="0" spc="150" baseline="4646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kern="0" spc="0" baseline="4646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$s2</a:t>
            </a:r>
            <a:r>
              <a:rPr lang="en-US" altLang="zh-CN" sz="4125" kern="0" spc="30410" baseline="4646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25" u="sng" kern="0" spc="0" baseline="4646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4125" u="sng" kern="0" baseline="4646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indent="0" eaLnBrk="0">
              <a:lnSpc>
                <a:spcPct val="36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332355" marR="0" indent="0" eaLnBrk="0">
              <a:lnSpc>
                <a:spcPct val="91969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在的问题：</a:t>
            </a:r>
          </a:p>
          <a:p>
            <a:pPr marL="5704205" marR="0" indent="0" eaLnBrk="0">
              <a:lnSpc>
                <a:spcPct val="106666"/>
              </a:lnSpc>
            </a:pPr>
            <a:r>
              <a:rPr lang="en-US" altLang="zh-CN" sz="4125" kern="0" spc="-25" baseline="113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</a:t>
            </a:r>
            <a:r>
              <a:rPr lang="en-US" altLang="zh-CN" sz="4125" kern="0" spc="0" baseline="1133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减低了流水线的运行效率</a:t>
            </a:r>
          </a:p>
        </p:txBody>
      </p:sp>
      <p:sp>
        <p:nvSpPr>
          <p:cNvPr id="1859" name="VectorPath 1859"/>
          <p:cNvSpPr/>
          <p:nvPr/>
        </p:nvSpPr>
        <p:spPr>
          <a:xfrm>
            <a:off x="1932305" y="1942465"/>
            <a:ext cx="127635" cy="403225"/>
          </a:xfrm>
          <a:custGeom>
            <a:avLst/>
            <a:gdLst/>
            <a:ahLst/>
            <a:cxnLst/>
            <a:rect l="l" t="t" r="r" b="b"/>
            <a:pathLst>
              <a:path w="127635" h="403225">
                <a:moveTo>
                  <a:pt x="0" y="0"/>
                </a:moveTo>
                <a:lnTo>
                  <a:pt x="127635" y="0"/>
                </a:lnTo>
                <a:lnTo>
                  <a:pt x="127635" y="403225"/>
                </a:lnTo>
                <a:lnTo>
                  <a:pt x="0" y="40322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860" name="TextBox1860"/>
          <p:cNvSpPr txBox="1"/>
          <p:nvPr/>
        </p:nvSpPr>
        <p:spPr>
          <a:xfrm>
            <a:off x="1941830" y="1929395"/>
            <a:ext cx="118203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0" baseline="625" noProof="0" dirty="0">
                <a:solidFill>
                  <a:srgbClr val="231F2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1861" name="Combination 1861"/>
          <p:cNvGrpSpPr/>
          <p:nvPr/>
        </p:nvGrpSpPr>
        <p:grpSpPr>
          <a:xfrm>
            <a:off x="5645785" y="3716655"/>
            <a:ext cx="2752738" cy="1489075"/>
            <a:chOff x="5645785" y="3716655"/>
            <a:chExt cx="2752738" cy="1489075"/>
          </a:xfrm>
        </p:grpSpPr>
        <p:sp>
          <p:nvSpPr>
            <p:cNvPr id="1862" name="VectorPath 1862"/>
            <p:cNvSpPr/>
            <p:nvPr/>
          </p:nvSpPr>
          <p:spPr>
            <a:xfrm>
              <a:off x="5645785" y="3716655"/>
              <a:ext cx="469265" cy="453390"/>
            </a:xfrm>
            <a:custGeom>
              <a:avLst/>
              <a:gdLst/>
              <a:ahLst/>
              <a:cxnLst/>
              <a:rect l="l" t="t" r="r" b="b"/>
              <a:pathLst>
                <a:path w="469265" h="453390">
                  <a:moveTo>
                    <a:pt x="469265" y="453390"/>
                  </a:moveTo>
                  <a:lnTo>
                    <a:pt x="0" y="453390"/>
                  </a:lnTo>
                  <a:lnTo>
                    <a:pt x="0" y="0"/>
                  </a:lnTo>
                  <a:lnTo>
                    <a:pt x="469265" y="0"/>
                  </a:lnTo>
                  <a:moveTo>
                    <a:pt x="38100" y="38100"/>
                  </a:moveTo>
                  <a:lnTo>
                    <a:pt x="38100" y="415290"/>
                  </a:lnTo>
                  <a:lnTo>
                    <a:pt x="431165" y="415290"/>
                  </a:lnTo>
                  <a:lnTo>
                    <a:pt x="431165" y="3810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  <p:sp>
          <p:nvSpPr>
            <p:cNvPr id="1863" name="VectorPath 1863"/>
            <p:cNvSpPr/>
            <p:nvPr/>
          </p:nvSpPr>
          <p:spPr>
            <a:xfrm>
              <a:off x="7165975" y="4752340"/>
              <a:ext cx="1052830" cy="453390"/>
            </a:xfrm>
            <a:custGeom>
              <a:avLst/>
              <a:gdLst/>
              <a:ahLst/>
              <a:cxnLst/>
              <a:rect l="l" t="t" r="r" b="b"/>
              <a:pathLst>
                <a:path w="1052830" h="453390">
                  <a:moveTo>
                    <a:pt x="1052830" y="453390"/>
                  </a:moveTo>
                  <a:lnTo>
                    <a:pt x="0" y="453390"/>
                  </a:lnTo>
                  <a:lnTo>
                    <a:pt x="0" y="0"/>
                  </a:lnTo>
                  <a:lnTo>
                    <a:pt x="1052830" y="0"/>
                  </a:lnTo>
                  <a:moveTo>
                    <a:pt x="38100" y="38100"/>
                  </a:moveTo>
                  <a:lnTo>
                    <a:pt x="38100" y="415290"/>
                  </a:lnTo>
                  <a:lnTo>
                    <a:pt x="1014730" y="415290"/>
                  </a:lnTo>
                  <a:lnTo>
                    <a:pt x="1014730" y="3810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  <p:sp>
          <p:nvSpPr>
            <p:cNvPr id="1864" name="VectorPath 1864"/>
            <p:cNvSpPr/>
            <p:nvPr/>
          </p:nvSpPr>
          <p:spPr>
            <a:xfrm>
              <a:off x="6847827" y="4653280"/>
              <a:ext cx="1550695" cy="38735"/>
            </a:xfrm>
            <a:custGeom>
              <a:avLst/>
              <a:gdLst/>
              <a:ahLst/>
              <a:cxnLst/>
              <a:rect l="l" t="t" r="r" b="b"/>
              <a:pathLst>
                <a:path w="1550695" h="38735">
                  <a:moveTo>
                    <a:pt x="1550695" y="38100"/>
                  </a:moveTo>
                  <a:lnTo>
                    <a:pt x="26" y="38735"/>
                  </a:lnTo>
                  <a:lnTo>
                    <a:pt x="0" y="635"/>
                  </a:lnTo>
                  <a:lnTo>
                    <a:pt x="1550670" y="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pic>
        <p:nvPicPr>
          <p:cNvPr id="1865" name="2052D300-536A-424D-FABF-EBEABC11FFFD"/>
          <p:cNvPicPr>
            <a:picLocks noChangeAspect="1"/>
          </p:cNvPicPr>
          <p:nvPr/>
        </p:nvPicPr>
        <p:blipFill>
          <a:blip r:embed="rId5" cstate="print">
            <a:extLst>
              <a:ext uri="{A9247C8D-BD01-45F3-D702-6E5D1852723E}"/>
            </a:extLst>
          </a:blip>
          <a:srcRect/>
          <a:stretch>
            <a:fillRect/>
          </a:stretch>
        </p:blipFill>
        <p:spPr>
          <a:xfrm>
            <a:off x="3077210" y="6208395"/>
            <a:ext cx="2838450" cy="361950"/>
          </a:xfrm>
          <a:prstGeom prst="rect">
            <a:avLst/>
          </a:prstGeom>
        </p:spPr>
      </p:pic>
    </p:spTree>
    <p:extLst>
      <p:ext uri="{9F4F4AF3-92CA-4367-2486-546AEE86E7EB}"/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VectorPath 186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867" name="E70A0D35-F0BE-4C9C-55D0-0819C784D3C2"/>
          <p:cNvPicPr>
            <a:picLocks noChangeAspect="1"/>
          </p:cNvPicPr>
          <p:nvPr/>
        </p:nvPicPr>
        <p:blipFill>
          <a:blip r:embed="rId2" cstate="print">
            <a:extLst>
              <a:ext uri="{FED78113-A88F-4232-B10A-AB72190B7FB1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868" name="VectorPath 1868"/>
          <p:cNvSpPr/>
          <p:nvPr/>
        </p:nvSpPr>
        <p:spPr>
          <a:xfrm>
            <a:off x="457010" y="355613"/>
            <a:ext cx="510476" cy="555244"/>
          </a:xfrm>
          <a:custGeom>
            <a:avLst/>
            <a:gdLst/>
            <a:ahLst/>
            <a:cxnLst/>
            <a:rect l="l" t="t" r="r" b="b"/>
            <a:pathLst>
              <a:path w="510476" h="555244">
                <a:moveTo>
                  <a:pt x="319405" y="0"/>
                </a:moveTo>
                <a:lnTo>
                  <a:pt x="510476" y="2858"/>
                </a:lnTo>
                <a:lnTo>
                  <a:pt x="191567" y="555244"/>
                </a:lnTo>
                <a:lnTo>
                  <a:pt x="0" y="553237"/>
                </a:lnTo>
                <a:lnTo>
                  <a:pt x="319405" y="0"/>
                </a:lnTo>
              </a:path>
            </a:pathLst>
          </a:custGeom>
          <a:solidFill>
            <a:srgbClr val="0075EA">
              <a:alpha val="100000"/>
            </a:srgbClr>
          </a:solidFill>
        </p:spPr>
      </p:sp>
      <p:pic>
        <p:nvPicPr>
          <p:cNvPr id="1869" name="A52F43DE-46A2-4E9E-8C04-7079F3F5A345"/>
          <p:cNvPicPr>
            <a:picLocks noChangeAspect="1"/>
          </p:cNvPicPr>
          <p:nvPr/>
        </p:nvPicPr>
        <p:blipFill>
          <a:blip r:embed="rId3" cstate="print">
            <a:extLst>
              <a:ext uri="{21D82795-DAC1-4006-ACAF-AE421E76D832}"/>
            </a:extLst>
          </a:blip>
          <a:srcRect/>
          <a:stretch>
            <a:fillRect/>
          </a:stretch>
        </p:blipFill>
        <p:spPr>
          <a:xfrm>
            <a:off x="598932" y="1577340"/>
            <a:ext cx="10848976" cy="3124200"/>
          </a:xfrm>
          <a:prstGeom prst="rect">
            <a:avLst/>
          </a:prstGeom>
        </p:spPr>
      </p:pic>
      <p:sp>
        <p:nvSpPr>
          <p:cNvPr id="1870" name="TextBox1870"/>
          <p:cNvSpPr txBox="1"/>
          <p:nvPr/>
        </p:nvSpPr>
        <p:spPr>
          <a:xfrm>
            <a:off x="1288923" y="335493"/>
            <a:ext cx="2937510" cy="6393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636"/>
              </a:lnSpc>
              <a:spcAft>
                <a:spcPts val="57"/>
              </a:spcAft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2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)依靠编译器协助</a:t>
            </a:r>
          </a:p>
          <a:p>
            <a:pPr marL="42215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Assist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with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Compiler</a:t>
            </a:r>
          </a:p>
        </p:txBody>
      </p:sp>
      <p:sp>
        <p:nvSpPr>
          <p:cNvPr id="1871" name="TextBox1871"/>
          <p:cNvSpPr txBox="1"/>
          <p:nvPr/>
        </p:nvSpPr>
        <p:spPr>
          <a:xfrm>
            <a:off x="3969385" y="1069680"/>
            <a:ext cx="14217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令调度</a:t>
            </a:r>
          </a:p>
        </p:txBody>
      </p:sp>
      <p:sp>
        <p:nvSpPr>
          <p:cNvPr id="1872" name="TextBox1872"/>
          <p:cNvSpPr txBox="1"/>
          <p:nvPr/>
        </p:nvSpPr>
        <p:spPr>
          <a:xfrm>
            <a:off x="1711960" y="5162255"/>
            <a:ext cx="9244966" cy="1058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在的问题：</a:t>
            </a:r>
          </a:p>
          <a:p>
            <a:pPr marL="0" marR="0" indent="0" eaLnBrk="0">
              <a:lnSpc>
                <a:spcPct val="14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编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译器需要特别设计；并不是每次都可以找到无关指令调度</a:t>
            </a:r>
          </a:p>
        </p:txBody>
      </p:sp>
      <p:sp>
        <p:nvSpPr>
          <p:cNvPr id="1873" name="TextBox1873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4C970F98-57BF-485F-2B24-1E665AB57256}"/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VectorPath 187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80000"/>
            </a:srgbClr>
          </a:solidFill>
        </p:spPr>
      </p:sp>
      <p:pic>
        <p:nvPicPr>
          <p:cNvPr id="1875" name="89168331-DCEE-422D-0561-B942521373F9"/>
          <p:cNvPicPr>
            <a:picLocks noChangeAspect="1"/>
          </p:cNvPicPr>
          <p:nvPr/>
        </p:nvPicPr>
        <p:blipFill>
          <a:blip r:embed="rId2" cstate="print">
            <a:extLst>
              <a:ext uri="{0B0CD85E-A91F-4164-FFC7-39C7EC076AA6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grpSp>
        <p:nvGrpSpPr>
          <p:cNvPr id="1876" name="Combination 1876"/>
          <p:cNvGrpSpPr/>
          <p:nvPr/>
        </p:nvGrpSpPr>
        <p:grpSpPr>
          <a:xfrm>
            <a:off x="457010" y="355613"/>
            <a:ext cx="9040076" cy="2611717"/>
            <a:chOff x="457010" y="355613"/>
            <a:chExt cx="9040076" cy="2611717"/>
          </a:xfrm>
        </p:grpSpPr>
        <p:sp>
          <p:nvSpPr>
            <p:cNvPr id="1877" name="VectorPath 1877"/>
            <p:cNvSpPr/>
            <p:nvPr/>
          </p:nvSpPr>
          <p:spPr>
            <a:xfrm>
              <a:off x="457010" y="355613"/>
              <a:ext cx="510476" cy="555244"/>
            </a:xfrm>
            <a:custGeom>
              <a:avLst/>
              <a:gdLst/>
              <a:ahLst/>
              <a:cxnLst/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  <p:sp>
          <p:nvSpPr>
            <p:cNvPr id="1878" name="VectorPath 1878"/>
            <p:cNvSpPr/>
            <p:nvPr/>
          </p:nvSpPr>
          <p:spPr>
            <a:xfrm>
              <a:off x="8842794" y="2618588"/>
              <a:ext cx="654291" cy="348742"/>
            </a:xfrm>
            <a:custGeom>
              <a:avLst/>
              <a:gdLst/>
              <a:ahLst/>
              <a:cxnLst/>
              <a:rect l="l" t="t" r="r" b="b"/>
              <a:pathLst>
                <a:path w="654291" h="348742">
                  <a:moveTo>
                    <a:pt x="0" y="0"/>
                  </a:moveTo>
                  <a:lnTo>
                    <a:pt x="654291" y="0"/>
                  </a:lnTo>
                  <a:lnTo>
                    <a:pt x="654291" y="348742"/>
                  </a:lnTo>
                  <a:lnTo>
                    <a:pt x="0" y="348742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1879" name="TextBox1879"/>
          <p:cNvSpPr txBox="1"/>
          <p:nvPr/>
        </p:nvSpPr>
        <p:spPr>
          <a:xfrm>
            <a:off x="1288923" y="335493"/>
            <a:ext cx="2186940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3</a:t>
            </a:r>
            <a:r>
              <a:rPr lang="en-US" altLang="zh-CN" sz="2750" kern="0" spc="0" baseline="0" noProof="0" dirty="0">
                <a:solidFill>
                  <a:srgbClr val="262626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)数据重定向</a:t>
            </a:r>
          </a:p>
        </p:txBody>
      </p:sp>
      <p:sp>
        <p:nvSpPr>
          <p:cNvPr id="1880" name="TextBox1880"/>
          <p:cNvSpPr txBox="1"/>
          <p:nvPr/>
        </p:nvSpPr>
        <p:spPr>
          <a:xfrm>
            <a:off x="1327328" y="761618"/>
            <a:ext cx="2224405" cy="213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Data</a:t>
            </a:r>
            <a:r>
              <a:rPr lang="en-US" altLang="zh-CN" sz="1400" kern="0" spc="-15" baseline="0" noProof="0" dirty="0"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Forward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egoe UI Light" pitchFamily="34" charset="0"/>
                <a:ea typeface="Segoe UI Light" pitchFamily="34" charset="0"/>
                <a:cs typeface="Segoe UI Light" pitchFamily="34" charset="0"/>
              </a:rPr>
              <a:t>Bypass</a:t>
            </a:r>
            <a:r>
              <a:rPr lang="en-US" altLang="zh-CN" sz="1400" kern="0" spc="0" baseline="0" noProof="0" dirty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sp>
        <p:nvSpPr>
          <p:cNvPr id="1881" name="TextBox1881"/>
          <p:cNvSpPr txBox="1"/>
          <p:nvPr/>
        </p:nvSpPr>
        <p:spPr>
          <a:xfrm>
            <a:off x="3035198" y="1051940"/>
            <a:ext cx="869620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300" kern="0" spc="-1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  <a:r>
              <a:rPr lang="en-US" altLang="zh-CN" sz="1300" kern="0" spc="-1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1300" kern="0" spc="-1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</a:p>
        </p:txBody>
      </p:sp>
      <p:pic>
        <p:nvPicPr>
          <p:cNvPr id="1882" name="9E82EE1B-77BD-4FCD-BA8D-D08D4BCDFDCC"/>
          <p:cNvPicPr>
            <a:picLocks noChangeAspect="1"/>
          </p:cNvPicPr>
          <p:nvPr/>
        </p:nvPicPr>
        <p:blipFill>
          <a:blip r:embed="rId3" cstate="print">
            <a:extLst>
              <a:ext uri="{A2827E88-9A65-4B00-10F2-4AAB3F6672A9}"/>
            </a:extLst>
          </a:blip>
          <a:srcRect/>
          <a:stretch>
            <a:fillRect/>
          </a:stretch>
        </p:blipFill>
        <p:spPr>
          <a:xfrm>
            <a:off x="7337425" y="344805"/>
            <a:ext cx="3562350" cy="704850"/>
          </a:xfrm>
          <a:prstGeom prst="rect">
            <a:avLst/>
          </a:prstGeom>
        </p:spPr>
      </p:pic>
      <p:sp>
        <p:nvSpPr>
          <p:cNvPr id="1883" name="TextBox1883"/>
          <p:cNvSpPr txBox="1"/>
          <p:nvPr/>
        </p:nvSpPr>
        <p:spPr>
          <a:xfrm>
            <a:off x="3969906" y="376260"/>
            <a:ext cx="6922885" cy="853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67519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采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用定向技术消除相关</a:t>
            </a:r>
          </a:p>
          <a:p>
            <a:pPr marL="0" marR="0" indent="0" eaLnBrk="0">
              <a:lnSpc>
                <a:spcPct val="17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85256"/>
              </a:lnSpc>
            </a:pPr>
            <a:r>
              <a:rPr lang="en-US" altLang="zh-CN" sz="1950" kern="0" spc="0" baseline="-6063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钟</a:t>
            </a:r>
            <a:r>
              <a:rPr lang="en-US" altLang="zh-CN" sz="1950" kern="0" spc="-175" baseline="-6063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50" kern="0" spc="0" baseline="-6063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周</a:t>
            </a:r>
            <a:r>
              <a:rPr lang="en-US" altLang="zh-CN" sz="1950" kern="0" spc="-175" baseline="-6063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50" kern="0" spc="0" baseline="-6063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期</a:t>
            </a:r>
            <a:r>
              <a:rPr lang="en-US" altLang="zh-CN" sz="1950" kern="0" spc="-175" baseline="-6063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50" kern="0" spc="0" baseline="-6063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</a:t>
            </a:r>
          </a:p>
        </p:txBody>
      </p:sp>
      <p:sp>
        <p:nvSpPr>
          <p:cNvPr id="1884" name="VectorPath 1884"/>
          <p:cNvSpPr/>
          <p:nvPr/>
        </p:nvSpPr>
        <p:spPr>
          <a:xfrm>
            <a:off x="4902730" y="1126201"/>
            <a:ext cx="6557899" cy="77832"/>
          </a:xfrm>
          <a:custGeom>
            <a:avLst/>
            <a:gdLst/>
            <a:ahLst/>
            <a:cxnLst/>
            <a:rect l="l" t="t" r="r" b="b"/>
            <a:pathLst>
              <a:path w="6557899" h="77832">
                <a:moveTo>
                  <a:pt x="6557229" y="38910"/>
                </a:moveTo>
                <a:lnTo>
                  <a:pt x="6401440" y="77162"/>
                </a:lnTo>
                <a:lnTo>
                  <a:pt x="6441943" y="47914"/>
                </a:lnTo>
                <a:lnTo>
                  <a:pt x="8106" y="47914"/>
                </a:lnTo>
                <a:lnTo>
                  <a:pt x="4982" y="45666"/>
                </a:lnTo>
                <a:lnTo>
                  <a:pt x="1871" y="43418"/>
                </a:lnTo>
                <a:lnTo>
                  <a:pt x="1871" y="34414"/>
                </a:lnTo>
                <a:lnTo>
                  <a:pt x="4982" y="32166"/>
                </a:lnTo>
                <a:lnTo>
                  <a:pt x="8106" y="29918"/>
                </a:lnTo>
                <a:lnTo>
                  <a:pt x="6441956" y="29918"/>
                </a:lnTo>
                <a:lnTo>
                  <a:pt x="6401440" y="670"/>
                </a:lnTo>
              </a:path>
            </a:pathLst>
          </a:custGeom>
          <a:solidFill>
            <a:srgbClr val="000000">
              <a:alpha val="100000"/>
            </a:srgbClr>
          </a:solidFill>
          <a:ln w="2680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885" name="Combination 1885"/>
          <p:cNvGrpSpPr/>
          <p:nvPr/>
        </p:nvGrpSpPr>
        <p:grpSpPr>
          <a:xfrm>
            <a:off x="4628549" y="1795484"/>
            <a:ext cx="461694" cy="17242"/>
            <a:chOff x="4628549" y="1795484"/>
            <a:chExt cx="461694" cy="17242"/>
          </a:xfrm>
        </p:grpSpPr>
        <p:sp>
          <p:nvSpPr>
            <p:cNvPr id="1886" name="VectorPath 1886"/>
            <p:cNvSpPr/>
            <p:nvPr/>
          </p:nvSpPr>
          <p:spPr>
            <a:xfrm>
              <a:off x="4746999" y="1796053"/>
              <a:ext cx="343243" cy="16091"/>
            </a:xfrm>
            <a:custGeom>
              <a:avLst/>
              <a:gdLst/>
              <a:ahLst/>
              <a:cxnLst/>
              <a:rect l="l" t="t" r="r" b="b"/>
              <a:pathLst>
                <a:path w="343243" h="16091">
                  <a:moveTo>
                    <a:pt x="8046" y="8045"/>
                  </a:moveTo>
                  <a:lnTo>
                    <a:pt x="335198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887" name="VectorPath 1887"/>
            <p:cNvSpPr/>
            <p:nvPr/>
          </p:nvSpPr>
          <p:spPr>
            <a:xfrm>
              <a:off x="4628549" y="1795484"/>
              <a:ext cx="81630" cy="17242"/>
            </a:xfrm>
            <a:custGeom>
              <a:avLst/>
              <a:gdLst/>
              <a:ahLst/>
              <a:cxnLst/>
              <a:rect l="l" t="t" r="r" b="b"/>
              <a:pathLst>
                <a:path w="81630" h="17242">
                  <a:moveTo>
                    <a:pt x="76648" y="4118"/>
                  </a:moveTo>
                  <a:lnTo>
                    <a:pt x="79760" y="6366"/>
                  </a:lnTo>
                  <a:lnTo>
                    <a:pt x="79760" y="10875"/>
                  </a:lnTo>
                  <a:lnTo>
                    <a:pt x="76648" y="13122"/>
                  </a:lnTo>
                  <a:lnTo>
                    <a:pt x="73537" y="15371"/>
                  </a:lnTo>
                  <a:lnTo>
                    <a:pt x="8106" y="15371"/>
                  </a:lnTo>
                  <a:lnTo>
                    <a:pt x="4982" y="13122"/>
                  </a:lnTo>
                  <a:lnTo>
                    <a:pt x="1871" y="10875"/>
                  </a:lnTo>
                  <a:lnTo>
                    <a:pt x="1871" y="6366"/>
                  </a:lnTo>
                  <a:lnTo>
                    <a:pt x="4982" y="4118"/>
                  </a:lnTo>
                  <a:lnTo>
                    <a:pt x="8106" y="1870"/>
                  </a:lnTo>
                  <a:lnTo>
                    <a:pt x="73537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888" name="TextBox1888"/>
          <p:cNvSpPr txBox="1"/>
          <p:nvPr/>
        </p:nvSpPr>
        <p:spPr>
          <a:xfrm>
            <a:off x="4561878" y="1872828"/>
            <a:ext cx="528365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  <a:tabLst>
                <a:tab pos="148301" algn="l"/>
                <a:tab pos="526460" algn="l"/>
              </a:tabLst>
            </a:pPr>
            <a:r>
              <a:rPr lang="en-US" altLang="zh-CN" sz="1300" u="sng" kern="0" spc="10" baseline="0" noProof="0" dirty="0">
                <a:solidFill>
                  <a:srgbClr val="000000"/>
                </a:solidFill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R</a:t>
            </a:r>
            <a:r>
              <a:rPr lang="en-US" altLang="zh-CN" sz="1300" u="sng" kern="0" spc="0" baseline="0" noProof="0" dirty="0"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 </a:t>
            </a:r>
            <a:r>
              <a:rPr sz="1300" u="sng" kern="0" baseline="0" noProof="0" dirty="0"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	</a:t>
            </a:r>
            <a:r>
              <a:rPr lang="en-US" altLang="zh-CN" sz="1300" u="sng" kern="0" spc="5" baseline="0" noProof="0" dirty="0">
                <a:solidFill>
                  <a:srgbClr val="000000"/>
                </a:solidFill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e</a:t>
            </a:r>
            <a:r>
              <a:rPr lang="en-US" altLang="zh-CN" sz="1300" u="sng" kern="0" spc="410" baseline="0" noProof="0" dirty="0"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 </a:t>
            </a:r>
            <a:r>
              <a:rPr lang="en-US" altLang="zh-CN" sz="1300" u="sng" kern="0" spc="0" baseline="0" noProof="0" dirty="0">
                <a:solidFill>
                  <a:srgbClr val="000000"/>
                </a:solidFill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g</a:t>
            </a:r>
            <a:r>
              <a:rPr lang="en-US" altLang="zh-CN" sz="1300" u="sng" kern="0" spc="0" baseline="0" noProof="0" dirty="0"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 </a:t>
            </a:r>
            <a:r>
              <a:rPr sz="1300" u="sng" kern="0" baseline="0" noProof="0" dirty="0"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	</a:t>
            </a:r>
          </a:p>
        </p:txBody>
      </p:sp>
      <p:sp>
        <p:nvSpPr>
          <p:cNvPr id="1889" name="TextBox1889"/>
          <p:cNvSpPr txBox="1"/>
          <p:nvPr/>
        </p:nvSpPr>
        <p:spPr>
          <a:xfrm>
            <a:off x="4427906" y="2618588"/>
            <a:ext cx="654291" cy="348742"/>
          </a:xfrm>
          <a:prstGeom prst="rect">
            <a:avLst/>
          </a:prstGeom>
          <a:noFill/>
          <a:ln w="16091">
            <a:solidFill>
              <a:srgbClr val="000000"/>
            </a:solidFill>
          </a:ln>
        </p:spPr>
        <p:txBody>
          <a:bodyPr wrap="square" lIns="58420" tIns="52705" rIns="59055" bIns="29210" rtlCol="0">
            <a:spAutoFit/>
          </a:bodyPr>
          <a:lstStyle/>
          <a:p>
            <a:pPr marL="128045" marR="0" indent="0" eaLnBrk="0">
              <a:lnSpc>
                <a:spcPct val="101282"/>
              </a:lnSpc>
              <a:spcBef>
                <a:spcPts val="414"/>
              </a:spcBef>
              <a:spcAft>
                <a:spcPts val="305"/>
              </a:spcAft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-2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890" name="VectorPath 1890"/>
          <p:cNvSpPr/>
          <p:nvPr/>
        </p:nvSpPr>
        <p:spPr>
          <a:xfrm>
            <a:off x="9763222" y="4876248"/>
            <a:ext cx="287159" cy="772072"/>
          </a:xfrm>
          <a:custGeom>
            <a:avLst/>
            <a:gdLst/>
            <a:ahLst/>
            <a:cxnLst/>
            <a:rect l="l" t="t" r="r" b="b"/>
            <a:pathLst>
              <a:path w="287159" h="772072">
                <a:moveTo>
                  <a:pt x="8045" y="8046"/>
                </a:moveTo>
                <a:lnTo>
                  <a:pt x="279114" y="8046"/>
                </a:lnTo>
                <a:lnTo>
                  <a:pt x="279114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891" name="Combination 1891"/>
          <p:cNvGrpSpPr/>
          <p:nvPr/>
        </p:nvGrpSpPr>
        <p:grpSpPr>
          <a:xfrm>
            <a:off x="10143332" y="5051166"/>
            <a:ext cx="240472" cy="215248"/>
            <a:chOff x="10143332" y="5051166"/>
            <a:chExt cx="240472" cy="215248"/>
          </a:xfrm>
        </p:grpSpPr>
        <p:sp>
          <p:nvSpPr>
            <p:cNvPr id="1892" name="VectorPath 1892"/>
            <p:cNvSpPr/>
            <p:nvPr/>
          </p:nvSpPr>
          <p:spPr>
            <a:xfrm>
              <a:off x="10302174" y="5051166"/>
              <a:ext cx="81631" cy="17243"/>
            </a:xfrm>
            <a:custGeom>
              <a:avLst/>
              <a:gdLst/>
              <a:ahLst/>
              <a:cxnLst/>
              <a:rect l="l" t="t" r="r" b="b"/>
              <a:pathLst>
                <a:path w="81631" h="17243">
                  <a:moveTo>
                    <a:pt x="76650" y="4132"/>
                  </a:moveTo>
                  <a:lnTo>
                    <a:pt x="79760" y="6381"/>
                  </a:lnTo>
                  <a:lnTo>
                    <a:pt x="79760" y="10876"/>
                  </a:lnTo>
                  <a:lnTo>
                    <a:pt x="76650" y="13124"/>
                  </a:lnTo>
                  <a:lnTo>
                    <a:pt x="73537" y="15372"/>
                  </a:lnTo>
                  <a:lnTo>
                    <a:pt x="8107" y="15372"/>
                  </a:lnTo>
                  <a:lnTo>
                    <a:pt x="4983" y="13124"/>
                  </a:lnTo>
                  <a:lnTo>
                    <a:pt x="4983" y="10876"/>
                  </a:lnTo>
                  <a:lnTo>
                    <a:pt x="1870" y="8628"/>
                  </a:lnTo>
                  <a:lnTo>
                    <a:pt x="4983" y="6381"/>
                  </a:lnTo>
                  <a:lnTo>
                    <a:pt x="4983" y="4132"/>
                  </a:lnTo>
                  <a:lnTo>
                    <a:pt x="8107" y="1872"/>
                  </a:lnTo>
                  <a:lnTo>
                    <a:pt x="73537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893" name="VectorPath 1893"/>
            <p:cNvSpPr/>
            <p:nvPr/>
          </p:nvSpPr>
          <p:spPr>
            <a:xfrm>
              <a:off x="10302194" y="5051698"/>
              <a:ext cx="25526" cy="59459"/>
            </a:xfrm>
            <a:custGeom>
              <a:avLst/>
              <a:gdLst/>
              <a:ahLst/>
              <a:cxnLst/>
              <a:rect l="l" t="t" r="r" b="b"/>
              <a:pathLst>
                <a:path w="25526" h="59459">
                  <a:moveTo>
                    <a:pt x="20545" y="3601"/>
                  </a:moveTo>
                  <a:lnTo>
                    <a:pt x="20545" y="5849"/>
                  </a:lnTo>
                  <a:lnTo>
                    <a:pt x="23656" y="8096"/>
                  </a:lnTo>
                  <a:lnTo>
                    <a:pt x="23656" y="50845"/>
                  </a:lnTo>
                  <a:lnTo>
                    <a:pt x="20545" y="53092"/>
                  </a:lnTo>
                  <a:lnTo>
                    <a:pt x="20545" y="55340"/>
                  </a:lnTo>
                  <a:lnTo>
                    <a:pt x="17433" y="57588"/>
                  </a:lnTo>
                  <a:lnTo>
                    <a:pt x="8087" y="57588"/>
                  </a:lnTo>
                  <a:lnTo>
                    <a:pt x="4962" y="55340"/>
                  </a:lnTo>
                  <a:lnTo>
                    <a:pt x="4962" y="53092"/>
                  </a:lnTo>
                  <a:lnTo>
                    <a:pt x="1850" y="50845"/>
                  </a:lnTo>
                  <a:lnTo>
                    <a:pt x="1850" y="8096"/>
                  </a:lnTo>
                  <a:lnTo>
                    <a:pt x="4962" y="5849"/>
                  </a:lnTo>
                  <a:lnTo>
                    <a:pt x="4962" y="3601"/>
                  </a:lnTo>
                  <a:lnTo>
                    <a:pt x="8087" y="1340"/>
                  </a:lnTo>
                  <a:lnTo>
                    <a:pt x="17433" y="1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894" name="VectorPath 1894"/>
            <p:cNvSpPr/>
            <p:nvPr/>
          </p:nvSpPr>
          <p:spPr>
            <a:xfrm>
              <a:off x="10302194" y="5206956"/>
              <a:ext cx="25520" cy="59459"/>
            </a:xfrm>
            <a:custGeom>
              <a:avLst/>
              <a:gdLst/>
              <a:ahLst/>
              <a:cxnLst/>
              <a:rect l="l" t="t" r="r" b="b"/>
              <a:pathLst>
                <a:path w="25520" h="59459">
                  <a:moveTo>
                    <a:pt x="20545" y="3588"/>
                  </a:moveTo>
                  <a:lnTo>
                    <a:pt x="23656" y="8083"/>
                  </a:lnTo>
                  <a:lnTo>
                    <a:pt x="23656" y="48583"/>
                  </a:lnTo>
                  <a:lnTo>
                    <a:pt x="20545" y="53080"/>
                  </a:lnTo>
                  <a:lnTo>
                    <a:pt x="20545" y="55327"/>
                  </a:lnTo>
                  <a:lnTo>
                    <a:pt x="17433" y="55327"/>
                  </a:lnTo>
                  <a:lnTo>
                    <a:pt x="14308" y="57588"/>
                  </a:lnTo>
                  <a:lnTo>
                    <a:pt x="8087" y="55327"/>
                  </a:lnTo>
                  <a:lnTo>
                    <a:pt x="4962" y="55327"/>
                  </a:lnTo>
                  <a:lnTo>
                    <a:pt x="4962" y="53080"/>
                  </a:lnTo>
                  <a:lnTo>
                    <a:pt x="1850" y="48583"/>
                  </a:lnTo>
                  <a:lnTo>
                    <a:pt x="1850" y="8083"/>
                  </a:lnTo>
                  <a:lnTo>
                    <a:pt x="4962" y="3588"/>
                  </a:lnTo>
                  <a:lnTo>
                    <a:pt x="4962" y="1340"/>
                  </a:lnTo>
                  <a:lnTo>
                    <a:pt x="20545" y="1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895" name="VectorPath 1895"/>
            <p:cNvSpPr/>
            <p:nvPr/>
          </p:nvSpPr>
          <p:spPr>
            <a:xfrm>
              <a:off x="10143332" y="5110245"/>
              <a:ext cx="16090" cy="130835"/>
            </a:xfrm>
            <a:custGeom>
              <a:avLst/>
              <a:gdLst/>
              <a:ahLst/>
              <a:cxnLst/>
              <a:rect l="l" t="t" r="r" b="b"/>
              <a:pathLst>
                <a:path w="16090" h="130835">
                  <a:moveTo>
                    <a:pt x="8045" y="122790"/>
                  </a:move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896" name="VectorPath 1896"/>
            <p:cNvSpPr/>
            <p:nvPr/>
          </p:nvSpPr>
          <p:spPr>
            <a:xfrm>
              <a:off x="10143332" y="5110245"/>
              <a:ext cx="181216" cy="16091"/>
            </a:xfrm>
            <a:custGeom>
              <a:avLst/>
              <a:gdLst/>
              <a:ahLst/>
              <a:cxnLst/>
              <a:rect l="l" t="t" r="r" b="b"/>
              <a:pathLst>
                <a:path w="181216" h="16091">
                  <a:moveTo>
                    <a:pt x="8045" y="8046"/>
                  </a:moveTo>
                  <a:lnTo>
                    <a:pt x="173171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897" name="Combination 1897"/>
          <p:cNvGrpSpPr/>
          <p:nvPr/>
        </p:nvGrpSpPr>
        <p:grpSpPr>
          <a:xfrm>
            <a:off x="10302174" y="5359423"/>
            <a:ext cx="81631" cy="57728"/>
            <a:chOff x="10302174" y="5359423"/>
            <a:chExt cx="81631" cy="57728"/>
          </a:xfrm>
        </p:grpSpPr>
        <p:sp>
          <p:nvSpPr>
            <p:cNvPr id="1898" name="VectorPath 1898"/>
            <p:cNvSpPr/>
            <p:nvPr/>
          </p:nvSpPr>
          <p:spPr>
            <a:xfrm>
              <a:off x="10302194" y="5359423"/>
              <a:ext cx="25526" cy="57197"/>
            </a:xfrm>
            <a:custGeom>
              <a:avLst/>
              <a:gdLst/>
              <a:ahLst/>
              <a:cxnLst/>
              <a:rect l="l" t="t" r="r" b="b"/>
              <a:pathLst>
                <a:path w="25526" h="57197">
                  <a:moveTo>
                    <a:pt x="17433" y="4118"/>
                  </a:moveTo>
                  <a:lnTo>
                    <a:pt x="20545" y="4118"/>
                  </a:lnTo>
                  <a:lnTo>
                    <a:pt x="20545" y="6366"/>
                  </a:lnTo>
                  <a:lnTo>
                    <a:pt x="23656" y="8613"/>
                  </a:lnTo>
                  <a:lnTo>
                    <a:pt x="23656" y="49114"/>
                  </a:lnTo>
                  <a:lnTo>
                    <a:pt x="20545" y="51362"/>
                  </a:lnTo>
                  <a:lnTo>
                    <a:pt x="20545" y="53610"/>
                  </a:lnTo>
                  <a:lnTo>
                    <a:pt x="17433" y="55857"/>
                  </a:lnTo>
                  <a:lnTo>
                    <a:pt x="8087" y="55857"/>
                  </a:lnTo>
                  <a:lnTo>
                    <a:pt x="4962" y="53610"/>
                  </a:lnTo>
                  <a:lnTo>
                    <a:pt x="4962" y="51362"/>
                  </a:lnTo>
                  <a:lnTo>
                    <a:pt x="1850" y="49114"/>
                  </a:lnTo>
                  <a:lnTo>
                    <a:pt x="1850" y="8613"/>
                  </a:lnTo>
                  <a:lnTo>
                    <a:pt x="4962" y="6366"/>
                  </a:lnTo>
                  <a:lnTo>
                    <a:pt x="4962" y="4118"/>
                  </a:lnTo>
                  <a:lnTo>
                    <a:pt x="8087" y="4118"/>
                  </a:lnTo>
                  <a:lnTo>
                    <a:pt x="14308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899" name="VectorPath 1899"/>
            <p:cNvSpPr/>
            <p:nvPr/>
          </p:nvSpPr>
          <p:spPr>
            <a:xfrm>
              <a:off x="10302174" y="5399908"/>
              <a:ext cx="81631" cy="17243"/>
            </a:xfrm>
            <a:custGeom>
              <a:avLst/>
              <a:gdLst/>
              <a:ahLst/>
              <a:cxnLst/>
              <a:rect l="l" t="t" r="r" b="b"/>
              <a:pathLst>
                <a:path w="81631" h="17243">
                  <a:moveTo>
                    <a:pt x="76650" y="4133"/>
                  </a:moveTo>
                  <a:lnTo>
                    <a:pt x="79760" y="6380"/>
                  </a:lnTo>
                  <a:lnTo>
                    <a:pt x="79760" y="10877"/>
                  </a:lnTo>
                  <a:lnTo>
                    <a:pt x="76650" y="13124"/>
                  </a:lnTo>
                  <a:lnTo>
                    <a:pt x="73537" y="15372"/>
                  </a:lnTo>
                  <a:lnTo>
                    <a:pt x="8107" y="15372"/>
                  </a:lnTo>
                  <a:lnTo>
                    <a:pt x="4983" y="13124"/>
                  </a:lnTo>
                  <a:lnTo>
                    <a:pt x="4983" y="10877"/>
                  </a:lnTo>
                  <a:lnTo>
                    <a:pt x="1870" y="8628"/>
                  </a:lnTo>
                  <a:lnTo>
                    <a:pt x="4983" y="6380"/>
                  </a:lnTo>
                  <a:lnTo>
                    <a:pt x="4983" y="4133"/>
                  </a:lnTo>
                  <a:lnTo>
                    <a:pt x="8107" y="1872"/>
                  </a:lnTo>
                  <a:lnTo>
                    <a:pt x="73537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00" name="Combination 1900"/>
          <p:cNvGrpSpPr/>
          <p:nvPr/>
        </p:nvGrpSpPr>
        <p:grpSpPr>
          <a:xfrm>
            <a:off x="10517160" y="5051166"/>
            <a:ext cx="732748" cy="365985"/>
            <a:chOff x="10517160" y="5051166"/>
            <a:chExt cx="732748" cy="365985"/>
          </a:xfrm>
        </p:grpSpPr>
        <p:sp>
          <p:nvSpPr>
            <p:cNvPr id="1901" name="VectorPath 1901"/>
            <p:cNvSpPr/>
            <p:nvPr/>
          </p:nvSpPr>
          <p:spPr>
            <a:xfrm>
              <a:off x="10962748" y="5155241"/>
              <a:ext cx="287159" cy="16091"/>
            </a:xfrm>
            <a:custGeom>
              <a:avLst/>
              <a:gdLst/>
              <a:ahLst/>
              <a:cxnLst/>
              <a:rect l="l" t="t" r="r" b="b"/>
              <a:pathLst>
                <a:path w="287159" h="16091">
                  <a:moveTo>
                    <a:pt x="8045" y="8046"/>
                  </a:moveTo>
                  <a:lnTo>
                    <a:pt x="279114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02" name="VectorPath 1902"/>
            <p:cNvSpPr/>
            <p:nvPr/>
          </p:nvSpPr>
          <p:spPr>
            <a:xfrm>
              <a:off x="10962748" y="5319490"/>
              <a:ext cx="287159" cy="16091"/>
            </a:xfrm>
            <a:custGeom>
              <a:avLst/>
              <a:gdLst/>
              <a:ahLst/>
              <a:cxnLst/>
              <a:rect l="l" t="t" r="r" b="b"/>
              <a:pathLst>
                <a:path w="287159" h="16091">
                  <a:moveTo>
                    <a:pt x="8045" y="8046"/>
                  </a:moveTo>
                  <a:lnTo>
                    <a:pt x="279114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03" name="VectorPath 1903"/>
            <p:cNvSpPr/>
            <p:nvPr/>
          </p:nvSpPr>
          <p:spPr>
            <a:xfrm>
              <a:off x="10635610" y="5051749"/>
              <a:ext cx="343229" cy="16091"/>
            </a:xfrm>
            <a:custGeom>
              <a:avLst/>
              <a:gdLst/>
              <a:ahLst/>
              <a:cxnLst/>
              <a:rect l="l" t="t" r="r" b="b"/>
              <a:pathLst>
                <a:path w="343229" h="16091">
                  <a:moveTo>
                    <a:pt x="8045" y="8046"/>
                  </a:moveTo>
                  <a:lnTo>
                    <a:pt x="335184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04" name="VectorPath 1904"/>
            <p:cNvSpPr/>
            <p:nvPr/>
          </p:nvSpPr>
          <p:spPr>
            <a:xfrm>
              <a:off x="10962748" y="5051749"/>
              <a:ext cx="16090" cy="364833"/>
            </a:xfrm>
            <a:custGeom>
              <a:avLst/>
              <a:gdLst/>
              <a:ahLst/>
              <a:cxnLst/>
              <a:rect l="l" t="t" r="r" b="b"/>
              <a:pathLst>
                <a:path w="16090" h="364833">
                  <a:moveTo>
                    <a:pt x="8045" y="8046"/>
                  </a:moveTo>
                  <a:lnTo>
                    <a:pt x="8045" y="356788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05" name="VectorPath 1905"/>
            <p:cNvSpPr/>
            <p:nvPr/>
          </p:nvSpPr>
          <p:spPr>
            <a:xfrm>
              <a:off x="10635610" y="5400491"/>
              <a:ext cx="343229" cy="16091"/>
            </a:xfrm>
            <a:custGeom>
              <a:avLst/>
              <a:gdLst/>
              <a:ahLst/>
              <a:cxnLst/>
              <a:rect l="l" t="t" r="r" b="b"/>
              <a:pathLst>
                <a:path w="343229" h="16091">
                  <a:moveTo>
                    <a:pt x="8045" y="8046"/>
                  </a:moveTo>
                  <a:lnTo>
                    <a:pt x="335184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06" name="VectorPath 1906"/>
            <p:cNvSpPr/>
            <p:nvPr/>
          </p:nvSpPr>
          <p:spPr>
            <a:xfrm>
              <a:off x="10517160" y="5051166"/>
              <a:ext cx="81630" cy="17243"/>
            </a:xfrm>
            <a:custGeom>
              <a:avLst/>
              <a:gdLst/>
              <a:ahLst/>
              <a:cxnLst/>
              <a:rect l="l" t="t" r="r" b="b"/>
              <a:pathLst>
                <a:path w="81630" h="17243">
                  <a:moveTo>
                    <a:pt x="76646" y="4132"/>
                  </a:moveTo>
                  <a:lnTo>
                    <a:pt x="79759" y="6381"/>
                  </a:lnTo>
                  <a:lnTo>
                    <a:pt x="79759" y="10876"/>
                  </a:lnTo>
                  <a:lnTo>
                    <a:pt x="76646" y="13124"/>
                  </a:lnTo>
                  <a:lnTo>
                    <a:pt x="73525" y="15372"/>
                  </a:lnTo>
                  <a:lnTo>
                    <a:pt x="8093" y="15372"/>
                  </a:lnTo>
                  <a:lnTo>
                    <a:pt x="4982" y="13124"/>
                  </a:lnTo>
                  <a:lnTo>
                    <a:pt x="4982" y="10876"/>
                  </a:lnTo>
                  <a:lnTo>
                    <a:pt x="1870" y="8628"/>
                  </a:lnTo>
                  <a:lnTo>
                    <a:pt x="4982" y="6381"/>
                  </a:lnTo>
                  <a:lnTo>
                    <a:pt x="4982" y="4132"/>
                  </a:lnTo>
                  <a:lnTo>
                    <a:pt x="8093" y="1872"/>
                  </a:lnTo>
                  <a:lnTo>
                    <a:pt x="73525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07" name="VectorPath 1907"/>
            <p:cNvSpPr/>
            <p:nvPr/>
          </p:nvSpPr>
          <p:spPr>
            <a:xfrm>
              <a:off x="10517160" y="5399908"/>
              <a:ext cx="81630" cy="17243"/>
            </a:xfrm>
            <a:custGeom>
              <a:avLst/>
              <a:gdLst/>
              <a:ahLst/>
              <a:cxnLst/>
              <a:rect l="l" t="t" r="r" b="b"/>
              <a:pathLst>
                <a:path w="81630" h="17243">
                  <a:moveTo>
                    <a:pt x="76646" y="4133"/>
                  </a:moveTo>
                  <a:lnTo>
                    <a:pt x="79759" y="6380"/>
                  </a:lnTo>
                  <a:lnTo>
                    <a:pt x="79759" y="10877"/>
                  </a:lnTo>
                  <a:lnTo>
                    <a:pt x="76646" y="13124"/>
                  </a:lnTo>
                  <a:lnTo>
                    <a:pt x="73525" y="15372"/>
                  </a:lnTo>
                  <a:lnTo>
                    <a:pt x="8093" y="15372"/>
                  </a:lnTo>
                  <a:lnTo>
                    <a:pt x="4982" y="13124"/>
                  </a:lnTo>
                  <a:lnTo>
                    <a:pt x="4982" y="10877"/>
                  </a:lnTo>
                  <a:lnTo>
                    <a:pt x="1870" y="8628"/>
                  </a:lnTo>
                  <a:lnTo>
                    <a:pt x="4982" y="6380"/>
                  </a:lnTo>
                  <a:lnTo>
                    <a:pt x="4982" y="4133"/>
                  </a:lnTo>
                  <a:lnTo>
                    <a:pt x="8093" y="1872"/>
                  </a:lnTo>
                  <a:lnTo>
                    <a:pt x="73525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08" name="TextBox1908"/>
          <p:cNvSpPr txBox="1"/>
          <p:nvPr/>
        </p:nvSpPr>
        <p:spPr>
          <a:xfrm>
            <a:off x="10450488" y="5128511"/>
            <a:ext cx="342895" cy="198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0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09" name="TextBox1909"/>
          <p:cNvSpPr txBox="1"/>
          <p:nvPr/>
        </p:nvSpPr>
        <p:spPr>
          <a:xfrm>
            <a:off x="921385" y="5618186"/>
            <a:ext cx="10311766" cy="845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8787"/>
              </a:lnSpc>
              <a:spcAft>
                <a:spcPts val="61"/>
              </a:spcAft>
            </a:pPr>
            <a:r>
              <a:rPr lang="en-US" altLang="zh-CN" sz="275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关</a:t>
            </a:r>
            <a:r>
              <a:rPr lang="en-US" altLang="zh-CN" sz="275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键思想：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如果能够将</a:t>
            </a:r>
            <a:r>
              <a:rPr lang="en-US" altLang="zh-CN" sz="27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该计算结果从其产生的地方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直接</a:t>
            </a:r>
            <a:r>
              <a:rPr lang="en-US" altLang="zh-CN" sz="2750" kern="0" spc="0" baseline="0" noProof="0" dirty="0">
                <a:solidFill>
                  <a:srgbClr val="44546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送到其它指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35" baseline="0" noProof="0" dirty="0">
                <a:solidFill>
                  <a:srgbClr val="44546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</a:t>
            </a:r>
            <a:r>
              <a:rPr lang="en-US" altLang="zh-CN" sz="2750" kern="0" spc="397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44546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它</a:t>
            </a:r>
            <a:r>
              <a:rPr lang="en-US" altLang="zh-CN" sz="2750" kern="0" spc="0" baseline="0" noProof="0" dirty="0">
                <a:solidFill>
                  <a:srgbClr val="44546A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方，那么就可以避免停顿。</a:t>
            </a:r>
          </a:p>
        </p:txBody>
      </p:sp>
      <p:grpSp>
        <p:nvGrpSpPr>
          <p:cNvPr id="1910" name="Combination 1910"/>
          <p:cNvGrpSpPr/>
          <p:nvPr/>
        </p:nvGrpSpPr>
        <p:grpSpPr>
          <a:xfrm>
            <a:off x="10439270" y="5051166"/>
            <a:ext cx="237408" cy="17243"/>
            <a:chOff x="10439270" y="5051166"/>
            <a:chExt cx="237408" cy="17243"/>
          </a:xfrm>
        </p:grpSpPr>
        <p:sp>
          <p:nvSpPr>
            <p:cNvPr id="1911" name="VectorPath 1911"/>
            <p:cNvSpPr/>
            <p:nvPr/>
          </p:nvSpPr>
          <p:spPr>
            <a:xfrm>
              <a:off x="10439270" y="5051166"/>
              <a:ext cx="25547" cy="17243"/>
            </a:xfrm>
            <a:custGeom>
              <a:avLst/>
              <a:gdLst/>
              <a:ahLst/>
              <a:cxnLst/>
              <a:rect l="l" t="t" r="r" b="b"/>
              <a:pathLst>
                <a:path w="25547" h="17243">
                  <a:moveTo>
                    <a:pt x="20564" y="4132"/>
                  </a:moveTo>
                  <a:lnTo>
                    <a:pt x="20564" y="6381"/>
                  </a:lnTo>
                  <a:lnTo>
                    <a:pt x="23676" y="8628"/>
                  </a:lnTo>
                  <a:lnTo>
                    <a:pt x="20564" y="10876"/>
                  </a:lnTo>
                  <a:lnTo>
                    <a:pt x="20564" y="13124"/>
                  </a:lnTo>
                  <a:lnTo>
                    <a:pt x="17440" y="15372"/>
                  </a:lnTo>
                  <a:lnTo>
                    <a:pt x="8093" y="15372"/>
                  </a:lnTo>
                  <a:lnTo>
                    <a:pt x="4982" y="13124"/>
                  </a:lnTo>
                  <a:lnTo>
                    <a:pt x="1870" y="10876"/>
                  </a:lnTo>
                  <a:lnTo>
                    <a:pt x="1870" y="6381"/>
                  </a:lnTo>
                  <a:lnTo>
                    <a:pt x="4982" y="4132"/>
                  </a:lnTo>
                  <a:lnTo>
                    <a:pt x="8093" y="1872"/>
                  </a:lnTo>
                  <a:lnTo>
                    <a:pt x="17440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12" name="VectorPath 1912"/>
            <p:cNvSpPr/>
            <p:nvPr/>
          </p:nvSpPr>
          <p:spPr>
            <a:xfrm>
              <a:off x="10654244" y="5051166"/>
              <a:ext cx="22435" cy="17243"/>
            </a:xfrm>
            <a:custGeom>
              <a:avLst/>
              <a:gdLst/>
              <a:ahLst/>
              <a:cxnLst/>
              <a:rect l="l" t="t" r="r" b="b"/>
              <a:pathLst>
                <a:path w="22435" h="17243">
                  <a:moveTo>
                    <a:pt x="17453" y="4132"/>
                  </a:moveTo>
                  <a:lnTo>
                    <a:pt x="20565" y="6381"/>
                  </a:lnTo>
                  <a:lnTo>
                    <a:pt x="20565" y="10876"/>
                  </a:lnTo>
                  <a:lnTo>
                    <a:pt x="17453" y="13124"/>
                  </a:lnTo>
                  <a:lnTo>
                    <a:pt x="14340" y="15372"/>
                  </a:lnTo>
                  <a:lnTo>
                    <a:pt x="8105" y="15372"/>
                  </a:lnTo>
                  <a:lnTo>
                    <a:pt x="4994" y="13124"/>
                  </a:lnTo>
                  <a:lnTo>
                    <a:pt x="1870" y="10876"/>
                  </a:lnTo>
                  <a:lnTo>
                    <a:pt x="1870" y="6381"/>
                  </a:lnTo>
                  <a:lnTo>
                    <a:pt x="4994" y="4132"/>
                  </a:lnTo>
                  <a:lnTo>
                    <a:pt x="8105" y="1872"/>
                  </a:lnTo>
                  <a:lnTo>
                    <a:pt x="14340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913" name="27BADFB4-BC0C-47C5-569D-8259B535DA59"/>
          <p:cNvPicPr>
            <a:picLocks noChangeAspect="1"/>
          </p:cNvPicPr>
          <p:nvPr/>
        </p:nvPicPr>
        <p:blipFill>
          <a:blip r:embed="rId4" cstate="print">
            <a:extLst>
              <a:ext uri="{9B524BAE-619F-4422-C87A-39EC694924E6}"/>
            </a:extLst>
          </a:blip>
          <a:srcRect/>
          <a:stretch>
            <a:fillRect/>
          </a:stretch>
        </p:blipFill>
        <p:spPr>
          <a:xfrm>
            <a:off x="11241862" y="4884306"/>
            <a:ext cx="274180" cy="755980"/>
          </a:xfrm>
          <a:prstGeom prst="rect">
            <a:avLst/>
          </a:prstGeom>
        </p:spPr>
      </p:pic>
      <p:sp>
        <p:nvSpPr>
          <p:cNvPr id="1914" name="VectorPath 1914"/>
          <p:cNvSpPr/>
          <p:nvPr/>
        </p:nvSpPr>
        <p:spPr>
          <a:xfrm>
            <a:off x="11233816" y="4876248"/>
            <a:ext cx="290271" cy="772072"/>
          </a:xfrm>
          <a:custGeom>
            <a:avLst/>
            <a:gdLst/>
            <a:ahLst/>
            <a:cxnLst/>
            <a:rect l="l" t="t" r="r" b="b"/>
            <a:pathLst>
              <a:path w="290271" h="772072">
                <a:moveTo>
                  <a:pt x="8045" y="8046"/>
                </a:moveTo>
                <a:lnTo>
                  <a:pt x="282225" y="8046"/>
                </a:lnTo>
                <a:lnTo>
                  <a:pt x="282225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15" name="VectorPath 1915"/>
          <p:cNvSpPr/>
          <p:nvPr/>
        </p:nvSpPr>
        <p:spPr>
          <a:xfrm>
            <a:off x="6435693" y="1971555"/>
            <a:ext cx="399313" cy="16091"/>
          </a:xfrm>
          <a:custGeom>
            <a:avLst/>
            <a:gdLst/>
            <a:ahLst/>
            <a:cxnLst/>
            <a:rect l="l" t="t" r="r" b="b"/>
            <a:pathLst>
              <a:path w="399313" h="16091">
                <a:moveTo>
                  <a:pt x="8046" y="8046"/>
                </a:moveTo>
                <a:lnTo>
                  <a:pt x="391268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16" name="TextBox1916"/>
          <p:cNvSpPr txBox="1"/>
          <p:nvPr/>
        </p:nvSpPr>
        <p:spPr>
          <a:xfrm>
            <a:off x="6115033" y="1815350"/>
            <a:ext cx="220444" cy="34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eaLnBrk="0">
              <a:lnSpc>
                <a:spcPct val="175000"/>
              </a:lnSpc>
            </a:pPr>
            <a:r>
              <a:rPr lang="en-US" altLang="zh-CN" sz="1950" kern="0" spc="15275" baseline="6993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50" kern="0" spc="15" baseline="6993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950" kern="0" spc="0" baseline="69936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</a:p>
        </p:txBody>
      </p:sp>
      <p:grpSp>
        <p:nvGrpSpPr>
          <p:cNvPr id="1917" name="Combination 1917"/>
          <p:cNvGrpSpPr/>
          <p:nvPr/>
        </p:nvGrpSpPr>
        <p:grpSpPr>
          <a:xfrm>
            <a:off x="5728431" y="2609973"/>
            <a:ext cx="240484" cy="75156"/>
            <a:chOff x="5728431" y="2609973"/>
            <a:chExt cx="240484" cy="75156"/>
          </a:xfrm>
        </p:grpSpPr>
        <p:sp>
          <p:nvSpPr>
            <p:cNvPr id="1918" name="VectorPath 1918"/>
            <p:cNvSpPr/>
            <p:nvPr/>
          </p:nvSpPr>
          <p:spPr>
            <a:xfrm>
              <a:off x="5887285" y="2609973"/>
              <a:ext cx="81630" cy="17242"/>
            </a:xfrm>
            <a:custGeom>
              <a:avLst/>
              <a:gdLst/>
              <a:ahLst/>
              <a:cxnLst/>
              <a:rect l="l" t="t" r="r" b="b"/>
              <a:pathLst>
                <a:path w="81630" h="17242">
                  <a:moveTo>
                    <a:pt x="76636" y="4118"/>
                  </a:moveTo>
                  <a:lnTo>
                    <a:pt x="79760" y="6366"/>
                  </a:lnTo>
                  <a:lnTo>
                    <a:pt x="79760" y="10862"/>
                  </a:lnTo>
                  <a:lnTo>
                    <a:pt x="76636" y="13110"/>
                  </a:lnTo>
                  <a:lnTo>
                    <a:pt x="73524" y="15371"/>
                  </a:lnTo>
                  <a:lnTo>
                    <a:pt x="8094" y="15371"/>
                  </a:lnTo>
                  <a:lnTo>
                    <a:pt x="4981" y="13110"/>
                  </a:lnTo>
                  <a:lnTo>
                    <a:pt x="1871" y="10862"/>
                  </a:lnTo>
                  <a:lnTo>
                    <a:pt x="1871" y="6366"/>
                  </a:lnTo>
                  <a:lnTo>
                    <a:pt x="4981" y="4118"/>
                  </a:lnTo>
                  <a:lnTo>
                    <a:pt x="8094" y="1871"/>
                  </a:lnTo>
                  <a:lnTo>
                    <a:pt x="73524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19" name="VectorPath 1919"/>
            <p:cNvSpPr/>
            <p:nvPr/>
          </p:nvSpPr>
          <p:spPr>
            <a:xfrm>
              <a:off x="5887285" y="2609973"/>
              <a:ext cx="22423" cy="59991"/>
            </a:xfrm>
            <a:custGeom>
              <a:avLst/>
              <a:gdLst/>
              <a:ahLst/>
              <a:cxnLst/>
              <a:rect l="l" t="t" r="r" b="b"/>
              <a:pathLst>
                <a:path w="22423" h="59991">
                  <a:moveTo>
                    <a:pt x="17441" y="4118"/>
                  </a:moveTo>
                  <a:lnTo>
                    <a:pt x="20552" y="6366"/>
                  </a:lnTo>
                  <a:lnTo>
                    <a:pt x="20552" y="53611"/>
                  </a:lnTo>
                  <a:lnTo>
                    <a:pt x="17441" y="55858"/>
                  </a:lnTo>
                  <a:lnTo>
                    <a:pt x="14329" y="58119"/>
                  </a:lnTo>
                  <a:lnTo>
                    <a:pt x="8094" y="58119"/>
                  </a:lnTo>
                  <a:lnTo>
                    <a:pt x="4981" y="55858"/>
                  </a:lnTo>
                  <a:lnTo>
                    <a:pt x="1871" y="53611"/>
                  </a:lnTo>
                  <a:lnTo>
                    <a:pt x="1871" y="6366"/>
                  </a:lnTo>
                  <a:lnTo>
                    <a:pt x="4981" y="4118"/>
                  </a:lnTo>
                  <a:lnTo>
                    <a:pt x="8094" y="1871"/>
                  </a:lnTo>
                  <a:lnTo>
                    <a:pt x="14329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20" name="VectorPath 1920"/>
            <p:cNvSpPr/>
            <p:nvPr/>
          </p:nvSpPr>
          <p:spPr>
            <a:xfrm>
              <a:off x="5728431" y="2669038"/>
              <a:ext cx="178118" cy="16091"/>
            </a:xfrm>
            <a:custGeom>
              <a:avLst/>
              <a:gdLst/>
              <a:ahLst/>
              <a:cxnLst/>
              <a:rect l="l" t="t" r="r" b="b"/>
              <a:pathLst>
                <a:path w="178118" h="16091">
                  <a:moveTo>
                    <a:pt x="8046" y="8046"/>
                  </a:moveTo>
                  <a:lnTo>
                    <a:pt x="170072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21" name="Combination 1921"/>
          <p:cNvGrpSpPr/>
          <p:nvPr/>
        </p:nvGrpSpPr>
        <p:grpSpPr>
          <a:xfrm>
            <a:off x="5887284" y="2765218"/>
            <a:ext cx="22424" cy="210739"/>
            <a:chOff x="5887284" y="2765218"/>
            <a:chExt cx="22424" cy="210739"/>
          </a:xfrm>
        </p:grpSpPr>
        <p:sp>
          <p:nvSpPr>
            <p:cNvPr id="1922" name="VectorPath 1922"/>
            <p:cNvSpPr/>
            <p:nvPr/>
          </p:nvSpPr>
          <p:spPr>
            <a:xfrm>
              <a:off x="5887285" y="2765218"/>
              <a:ext cx="22423" cy="59990"/>
            </a:xfrm>
            <a:custGeom>
              <a:avLst/>
              <a:gdLst/>
              <a:ahLst/>
              <a:cxnLst/>
              <a:rect l="l" t="t" r="r" b="b"/>
              <a:pathLst>
                <a:path w="22423" h="59990">
                  <a:moveTo>
                    <a:pt x="20552" y="4118"/>
                  </a:moveTo>
                  <a:lnTo>
                    <a:pt x="20552" y="53623"/>
                  </a:lnTo>
                  <a:lnTo>
                    <a:pt x="17441" y="55871"/>
                  </a:lnTo>
                  <a:lnTo>
                    <a:pt x="14329" y="55871"/>
                  </a:lnTo>
                  <a:lnTo>
                    <a:pt x="11218" y="58119"/>
                  </a:lnTo>
                  <a:lnTo>
                    <a:pt x="8094" y="55871"/>
                  </a:lnTo>
                  <a:lnTo>
                    <a:pt x="4981" y="55871"/>
                  </a:lnTo>
                  <a:lnTo>
                    <a:pt x="1871" y="53623"/>
                  </a:lnTo>
                  <a:lnTo>
                    <a:pt x="1871" y="4118"/>
                  </a:lnTo>
                  <a:lnTo>
                    <a:pt x="4981" y="1871"/>
                  </a:lnTo>
                  <a:lnTo>
                    <a:pt x="17441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23" name="VectorPath 1923"/>
            <p:cNvSpPr/>
            <p:nvPr/>
          </p:nvSpPr>
          <p:spPr>
            <a:xfrm>
              <a:off x="5887284" y="2918215"/>
              <a:ext cx="22424" cy="57742"/>
            </a:xfrm>
            <a:custGeom>
              <a:avLst/>
              <a:gdLst/>
              <a:ahLst/>
              <a:cxnLst/>
              <a:rect l="l" t="t" r="r" b="b"/>
              <a:pathLst>
                <a:path w="22424" h="57742">
                  <a:moveTo>
                    <a:pt x="14330" y="4119"/>
                  </a:moveTo>
                  <a:lnTo>
                    <a:pt x="17442" y="4119"/>
                  </a:lnTo>
                  <a:lnTo>
                    <a:pt x="20553" y="6366"/>
                  </a:lnTo>
                  <a:lnTo>
                    <a:pt x="20553" y="51363"/>
                  </a:lnTo>
                  <a:lnTo>
                    <a:pt x="17442" y="53623"/>
                  </a:lnTo>
                  <a:lnTo>
                    <a:pt x="14330" y="55871"/>
                  </a:lnTo>
                  <a:lnTo>
                    <a:pt x="8094" y="55871"/>
                  </a:lnTo>
                  <a:lnTo>
                    <a:pt x="4982" y="53623"/>
                  </a:lnTo>
                  <a:lnTo>
                    <a:pt x="1872" y="51363"/>
                  </a:lnTo>
                  <a:lnTo>
                    <a:pt x="1872" y="6366"/>
                  </a:lnTo>
                  <a:lnTo>
                    <a:pt x="4982" y="4119"/>
                  </a:lnTo>
                  <a:lnTo>
                    <a:pt x="8094" y="4119"/>
                  </a:lnTo>
                  <a:lnTo>
                    <a:pt x="11219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24" name="TextBox1924"/>
          <p:cNvSpPr txBox="1"/>
          <p:nvPr/>
        </p:nvSpPr>
        <p:spPr>
          <a:xfrm>
            <a:off x="5619388" y="2609973"/>
            <a:ext cx="941451" cy="1103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82869" marR="0" indent="0" eaLnBrk="0">
              <a:lnSpc>
                <a:spcPct val="13095"/>
              </a:lnSpc>
              <a:spcAft>
                <a:spcPts val="329"/>
              </a:spcAft>
              <a:tabLst>
                <a:tab pos="564500" algn="l"/>
                <a:tab pos="939533" algn="l"/>
              </a:tabLst>
            </a:pPr>
            <a:r>
              <a:rPr lang="en-US" altLang="zh-CN" sz="1575" u="sng" kern="0" spc="0" baseline="-1586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586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1575" kern="0" spc="-60" baseline="-1586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75" u="sng" kern="0" spc="0" baseline="-1586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586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0" marR="0" indent="0" eaLnBrk="0">
              <a:lnSpc>
                <a:spcPct val="154807"/>
              </a:lnSpc>
              <a:tabLst>
                <a:tab pos="564500" algn="l"/>
                <a:tab pos="939533" algn="l"/>
              </a:tabLst>
            </a:pPr>
            <a:r>
              <a:rPr lang="en-US" altLang="zh-CN" sz="1950" u="sng" kern="0" spc="255" baseline="27932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950" u="sng" kern="0" spc="0" baseline="27932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950" u="sng" kern="0" baseline="27932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950" u="sng" kern="0" spc="0" baseline="27932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950" u="sng" kern="0" spc="-75" baseline="27932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50" u="sng" kern="0" spc="0" baseline="27932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950" u="sng" kern="0" spc="0" baseline="27932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950" u="sng" kern="0" baseline="27932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71069" marR="0" indent="0" eaLnBrk="0">
              <a:lnSpc>
                <a:spcPct val="12999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925" name="VectorPath 1925"/>
          <p:cNvSpPr/>
          <p:nvPr/>
        </p:nvSpPr>
        <p:spPr>
          <a:xfrm>
            <a:off x="5890457" y="3425031"/>
            <a:ext cx="670382" cy="364833"/>
          </a:xfrm>
          <a:custGeom>
            <a:avLst/>
            <a:gdLst/>
            <a:ahLst/>
            <a:cxnLst/>
            <a:rect l="l" t="t" r="r" b="b"/>
            <a:pathLst>
              <a:path w="670382" h="364833">
                <a:moveTo>
                  <a:pt x="8046" y="8046"/>
                </a:moveTo>
                <a:lnTo>
                  <a:pt x="662337" y="8046"/>
                </a:lnTo>
                <a:lnTo>
                  <a:pt x="662337" y="356788"/>
                </a:lnTo>
                <a:lnTo>
                  <a:pt x="8046" y="356788"/>
                </a:lnTo>
                <a:lnTo>
                  <a:pt x="8046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26" name="TextBox1926"/>
          <p:cNvSpPr txBox="1"/>
          <p:nvPr/>
        </p:nvSpPr>
        <p:spPr>
          <a:xfrm>
            <a:off x="6088558" y="3515293"/>
            <a:ext cx="227768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50" kern="0" spc="-25" baseline="625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50" kern="0" spc="-150" baseline="625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50" kern="0" spc="-40" baseline="625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pic>
        <p:nvPicPr>
          <p:cNvPr id="1927" name="1F529C17-DCB3-48CE-64F9-3EC65AD39114"/>
          <p:cNvPicPr>
            <a:picLocks noChangeAspect="1"/>
          </p:cNvPicPr>
          <p:nvPr/>
        </p:nvPicPr>
        <p:blipFill>
          <a:blip r:embed="rId5" cstate="print">
            <a:extLst>
              <a:ext uri="{5958CAE8-1D71-487C-2BFB-3D9D3644AFA5}"/>
            </a:extLst>
          </a:blip>
          <a:srcRect/>
          <a:stretch>
            <a:fillRect/>
          </a:stretch>
        </p:blipFill>
        <p:spPr>
          <a:xfrm>
            <a:off x="6823849" y="1628610"/>
            <a:ext cx="274180" cy="755980"/>
          </a:xfrm>
          <a:prstGeom prst="rect">
            <a:avLst/>
          </a:prstGeom>
        </p:spPr>
      </p:pic>
      <p:sp>
        <p:nvSpPr>
          <p:cNvPr id="1928" name="VectorPath 1928"/>
          <p:cNvSpPr/>
          <p:nvPr/>
        </p:nvSpPr>
        <p:spPr>
          <a:xfrm>
            <a:off x="6818916" y="1622812"/>
            <a:ext cx="287159" cy="772071"/>
          </a:xfrm>
          <a:custGeom>
            <a:avLst/>
            <a:gdLst/>
            <a:ahLst/>
            <a:cxnLst/>
            <a:rect l="l" t="t" r="r" b="b"/>
            <a:pathLst>
              <a:path w="287159" h="772071">
                <a:moveTo>
                  <a:pt x="8045" y="8046"/>
                </a:moveTo>
                <a:lnTo>
                  <a:pt x="279114" y="8046"/>
                </a:lnTo>
                <a:lnTo>
                  <a:pt x="279114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29" name="VectorPath 1929"/>
          <p:cNvSpPr/>
          <p:nvPr/>
        </p:nvSpPr>
        <p:spPr>
          <a:xfrm>
            <a:off x="6927838" y="2668907"/>
            <a:ext cx="561591" cy="25359"/>
          </a:xfrm>
          <a:custGeom>
            <a:avLst/>
            <a:gdLst/>
            <a:ahLst/>
            <a:cxnLst/>
            <a:rect l="l" t="t" r="r" b="b"/>
            <a:pathLst>
              <a:path w="561591" h="25359">
                <a:moveTo>
                  <a:pt x="8177" y="17182"/>
                </a:moveTo>
                <a:lnTo>
                  <a:pt x="553414" y="8177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30" name="VectorPath 1930"/>
          <p:cNvSpPr/>
          <p:nvPr/>
        </p:nvSpPr>
        <p:spPr>
          <a:xfrm>
            <a:off x="6871888" y="2966041"/>
            <a:ext cx="617410" cy="16091"/>
          </a:xfrm>
          <a:custGeom>
            <a:avLst/>
            <a:gdLst/>
            <a:ahLst/>
            <a:cxnLst/>
            <a:rect l="l" t="t" r="r" b="b"/>
            <a:pathLst>
              <a:path w="617410" h="16091">
                <a:moveTo>
                  <a:pt x="8045" y="8045"/>
                </a:moveTo>
                <a:lnTo>
                  <a:pt x="609364" y="8045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31" name="VectorPath 1931"/>
          <p:cNvSpPr/>
          <p:nvPr/>
        </p:nvSpPr>
        <p:spPr>
          <a:xfrm>
            <a:off x="7909402" y="2599290"/>
            <a:ext cx="16090" cy="445833"/>
          </a:xfrm>
          <a:custGeom>
            <a:avLst/>
            <a:gdLst/>
            <a:ahLst/>
            <a:cxnLst/>
            <a:rect l="l" t="t" r="r" b="b"/>
            <a:pathLst>
              <a:path w="16090" h="445833">
                <a:moveTo>
                  <a:pt x="8045" y="8045"/>
                </a:moveTo>
                <a:lnTo>
                  <a:pt x="8045" y="437788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932" name="Combination 1932"/>
          <p:cNvGrpSpPr/>
          <p:nvPr/>
        </p:nvGrpSpPr>
        <p:grpSpPr>
          <a:xfrm>
            <a:off x="7089986" y="1971555"/>
            <a:ext cx="290271" cy="247840"/>
            <a:chOff x="7089986" y="1971555"/>
            <a:chExt cx="290271" cy="247840"/>
          </a:xfrm>
        </p:grpSpPr>
        <p:sp>
          <p:nvSpPr>
            <p:cNvPr id="1933" name="VectorPath 1933"/>
            <p:cNvSpPr/>
            <p:nvPr/>
          </p:nvSpPr>
          <p:spPr>
            <a:xfrm>
              <a:off x="7089986" y="1971555"/>
              <a:ext cx="290271" cy="16091"/>
            </a:xfrm>
            <a:custGeom>
              <a:avLst/>
              <a:gdLst/>
              <a:ahLst/>
              <a:cxnLst/>
              <a:rect l="l" t="t" r="r" b="b"/>
              <a:pathLst>
                <a:path w="290271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34" name="VectorPath 1934"/>
            <p:cNvSpPr/>
            <p:nvPr/>
          </p:nvSpPr>
          <p:spPr>
            <a:xfrm>
              <a:off x="7199028" y="1971555"/>
              <a:ext cx="16090" cy="247840"/>
            </a:xfrm>
            <a:custGeom>
              <a:avLst/>
              <a:gdLst/>
              <a:ahLst/>
              <a:cxnLst/>
              <a:rect l="l" t="t" r="r" b="b"/>
              <a:pathLst>
                <a:path w="16090" h="247840">
                  <a:moveTo>
                    <a:pt x="8045" y="8046"/>
                  </a:moveTo>
                  <a:lnTo>
                    <a:pt x="8045" y="23979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35" name="Combination 1935"/>
          <p:cNvGrpSpPr/>
          <p:nvPr/>
        </p:nvGrpSpPr>
        <p:grpSpPr>
          <a:xfrm>
            <a:off x="7089986" y="3481280"/>
            <a:ext cx="293443" cy="156157"/>
            <a:chOff x="7089986" y="3481280"/>
            <a:chExt cx="293443" cy="156157"/>
          </a:xfrm>
        </p:grpSpPr>
        <p:sp>
          <p:nvSpPr>
            <p:cNvPr id="1936" name="VectorPath 1936"/>
            <p:cNvSpPr/>
            <p:nvPr/>
          </p:nvSpPr>
          <p:spPr>
            <a:xfrm>
              <a:off x="7089986" y="3598272"/>
              <a:ext cx="290271" cy="16091"/>
            </a:xfrm>
            <a:custGeom>
              <a:avLst/>
              <a:gdLst/>
              <a:ahLst/>
              <a:cxnLst/>
              <a:rect l="l" t="t" r="r" b="b"/>
              <a:pathLst>
                <a:path w="290271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37" name="VectorPath 1937"/>
            <p:cNvSpPr/>
            <p:nvPr/>
          </p:nvSpPr>
          <p:spPr>
            <a:xfrm>
              <a:off x="7357869" y="3577447"/>
              <a:ext cx="25559" cy="59990"/>
            </a:xfrm>
            <a:custGeom>
              <a:avLst/>
              <a:gdLst/>
              <a:ahLst/>
              <a:cxnLst/>
              <a:rect l="l" t="t" r="r" b="b"/>
              <a:pathLst>
                <a:path w="25559" h="59990">
                  <a:moveTo>
                    <a:pt x="17454" y="4118"/>
                  </a:moveTo>
                  <a:lnTo>
                    <a:pt x="20565" y="4118"/>
                  </a:lnTo>
                  <a:lnTo>
                    <a:pt x="20565" y="6379"/>
                  </a:lnTo>
                  <a:lnTo>
                    <a:pt x="23689" y="8627"/>
                  </a:lnTo>
                  <a:lnTo>
                    <a:pt x="23689" y="51375"/>
                  </a:lnTo>
                  <a:lnTo>
                    <a:pt x="20565" y="53623"/>
                  </a:lnTo>
                  <a:lnTo>
                    <a:pt x="20565" y="55871"/>
                  </a:lnTo>
                  <a:lnTo>
                    <a:pt x="17454" y="58119"/>
                  </a:lnTo>
                  <a:lnTo>
                    <a:pt x="8106" y="58119"/>
                  </a:lnTo>
                  <a:lnTo>
                    <a:pt x="4994" y="55871"/>
                  </a:lnTo>
                  <a:lnTo>
                    <a:pt x="4994" y="53623"/>
                  </a:lnTo>
                  <a:lnTo>
                    <a:pt x="1870" y="51375"/>
                  </a:lnTo>
                  <a:lnTo>
                    <a:pt x="1870" y="8627"/>
                  </a:lnTo>
                  <a:lnTo>
                    <a:pt x="4994" y="6379"/>
                  </a:lnTo>
                  <a:lnTo>
                    <a:pt x="4994" y="4118"/>
                  </a:lnTo>
                  <a:lnTo>
                    <a:pt x="8106" y="4118"/>
                  </a:lnTo>
                  <a:lnTo>
                    <a:pt x="14342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38" name="VectorPath 1938"/>
            <p:cNvSpPr/>
            <p:nvPr/>
          </p:nvSpPr>
          <p:spPr>
            <a:xfrm>
              <a:off x="7199028" y="3481280"/>
              <a:ext cx="16090" cy="133084"/>
            </a:xfrm>
            <a:custGeom>
              <a:avLst/>
              <a:gdLst/>
              <a:ahLst/>
              <a:cxnLst/>
              <a:rect l="l" t="t" r="r" b="b"/>
              <a:pathLst>
                <a:path w="16090" h="133084">
                  <a:moveTo>
                    <a:pt x="8045" y="125038"/>
                  </a:move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39" name="VectorPath 1939"/>
            <p:cNvSpPr/>
            <p:nvPr/>
          </p:nvSpPr>
          <p:spPr>
            <a:xfrm>
              <a:off x="7199028" y="3481280"/>
              <a:ext cx="181228" cy="16091"/>
            </a:xfrm>
            <a:custGeom>
              <a:avLst/>
              <a:gdLst/>
              <a:ahLst/>
              <a:cxnLst/>
              <a:rect l="l" t="t" r="r" b="b"/>
              <a:pathLst>
                <a:path w="181228" h="16091">
                  <a:moveTo>
                    <a:pt x="8045" y="8046"/>
                  </a:moveTo>
                  <a:lnTo>
                    <a:pt x="173183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40" name="Combination 1940"/>
          <p:cNvGrpSpPr/>
          <p:nvPr/>
        </p:nvGrpSpPr>
        <p:grpSpPr>
          <a:xfrm>
            <a:off x="6544737" y="2610542"/>
            <a:ext cx="290270" cy="364833"/>
            <a:chOff x="6544737" y="2610542"/>
            <a:chExt cx="290270" cy="364833"/>
          </a:xfrm>
        </p:grpSpPr>
        <p:sp>
          <p:nvSpPr>
            <p:cNvPr id="1941" name="VectorPath 1941"/>
            <p:cNvSpPr/>
            <p:nvPr/>
          </p:nvSpPr>
          <p:spPr>
            <a:xfrm>
              <a:off x="6544737" y="2714047"/>
              <a:ext cx="290270" cy="16091"/>
            </a:xfrm>
            <a:custGeom>
              <a:avLst/>
              <a:gdLst/>
              <a:ahLst/>
              <a:cxnLst/>
              <a:rect l="l" t="t" r="r" b="b"/>
              <a:pathLst>
                <a:path w="290270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42" name="VectorPath 1942"/>
            <p:cNvSpPr/>
            <p:nvPr/>
          </p:nvSpPr>
          <p:spPr>
            <a:xfrm>
              <a:off x="6544737" y="2878284"/>
              <a:ext cx="290270" cy="16091"/>
            </a:xfrm>
            <a:custGeom>
              <a:avLst/>
              <a:gdLst/>
              <a:ahLst/>
              <a:cxnLst/>
              <a:rect l="l" t="t" r="r" b="b"/>
              <a:pathLst>
                <a:path w="290270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43" name="VectorPath 1943"/>
            <p:cNvSpPr/>
            <p:nvPr/>
          </p:nvSpPr>
          <p:spPr>
            <a:xfrm>
              <a:off x="6544737" y="2610542"/>
              <a:ext cx="16090" cy="364833"/>
            </a:xfrm>
            <a:custGeom>
              <a:avLst/>
              <a:gdLst/>
              <a:ahLst/>
              <a:cxnLst/>
              <a:rect l="l" t="t" r="r" b="b"/>
              <a:pathLst>
                <a:path w="16090" h="364833">
                  <a:moveTo>
                    <a:pt x="8045" y="8045"/>
                  </a:moveTo>
                  <a:lnTo>
                    <a:pt x="8045" y="356788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44" name="VectorPath 1944"/>
          <p:cNvSpPr/>
          <p:nvPr/>
        </p:nvSpPr>
        <p:spPr>
          <a:xfrm>
            <a:off x="6544737" y="3598272"/>
            <a:ext cx="290270" cy="16091"/>
          </a:xfrm>
          <a:custGeom>
            <a:avLst/>
            <a:gdLst/>
            <a:ahLst/>
            <a:cxnLst/>
            <a:rect l="l" t="t" r="r" b="b"/>
            <a:pathLst>
              <a:path w="290270" h="16091">
                <a:moveTo>
                  <a:pt x="8045" y="8046"/>
                </a:moveTo>
                <a:lnTo>
                  <a:pt x="28222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1945" name="3F509558-5E43-473C-7484-4BADED1084DD"/>
          <p:cNvPicPr>
            <a:picLocks noChangeAspect="1"/>
          </p:cNvPicPr>
          <p:nvPr/>
        </p:nvPicPr>
        <p:blipFill>
          <a:blip r:embed="rId6" cstate="print">
            <a:extLst>
              <a:ext uri="{D60E1B1A-C278-40B7-4436-5D5AD8379CCB}"/>
            </a:extLst>
          </a:blip>
          <a:srcRect/>
          <a:stretch>
            <a:fillRect/>
          </a:stretch>
        </p:blipFill>
        <p:spPr>
          <a:xfrm>
            <a:off x="6823849" y="2443099"/>
            <a:ext cx="274180" cy="755980"/>
          </a:xfrm>
          <a:prstGeom prst="rect">
            <a:avLst/>
          </a:prstGeom>
        </p:spPr>
      </p:pic>
      <p:pic>
        <p:nvPicPr>
          <p:cNvPr id="1946" name="222968A8-2E6C-40DD-0F1E-08F31E8D10C9"/>
          <p:cNvPicPr>
            <a:picLocks noChangeAspect="1"/>
          </p:cNvPicPr>
          <p:nvPr/>
        </p:nvPicPr>
        <p:blipFill>
          <a:blip r:embed="rId7" cstate="print">
            <a:extLst>
              <a:ext uri="{3884EB92-9523-4B22-8D80-E58B8C61678E}"/>
            </a:extLst>
          </a:blip>
          <a:srcRect/>
          <a:stretch>
            <a:fillRect/>
          </a:stretch>
        </p:blipFill>
        <p:spPr>
          <a:xfrm>
            <a:off x="6823849" y="3257588"/>
            <a:ext cx="274180" cy="755980"/>
          </a:xfrm>
          <a:prstGeom prst="rect">
            <a:avLst/>
          </a:prstGeom>
        </p:spPr>
      </p:pic>
      <p:grpSp>
        <p:nvGrpSpPr>
          <p:cNvPr id="1947" name="Combination 1947"/>
          <p:cNvGrpSpPr/>
          <p:nvPr/>
        </p:nvGrpSpPr>
        <p:grpSpPr>
          <a:xfrm>
            <a:off x="6818916" y="2435041"/>
            <a:ext cx="287159" cy="1586561"/>
            <a:chOff x="6818916" y="2435041"/>
            <a:chExt cx="287159" cy="1586561"/>
          </a:xfrm>
        </p:grpSpPr>
        <p:sp>
          <p:nvSpPr>
            <p:cNvPr id="1948" name="VectorPath 1948"/>
            <p:cNvSpPr/>
            <p:nvPr/>
          </p:nvSpPr>
          <p:spPr>
            <a:xfrm>
              <a:off x="6818916" y="2435041"/>
              <a:ext cx="287159" cy="772071"/>
            </a:xfrm>
            <a:custGeom>
              <a:avLst/>
              <a:gdLst/>
              <a:ahLst/>
              <a:cxnLst/>
              <a:rect l="l" t="t" r="r" b="b"/>
              <a:pathLst>
                <a:path w="287159" h="772071">
                  <a:moveTo>
                    <a:pt x="8045" y="8046"/>
                  </a:moveTo>
                  <a:lnTo>
                    <a:pt x="279114" y="8046"/>
                  </a:lnTo>
                  <a:lnTo>
                    <a:pt x="279114" y="764026"/>
                  </a:lnTo>
                  <a:lnTo>
                    <a:pt x="8045" y="764026"/>
                  </a:ln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49" name="VectorPath 1949"/>
            <p:cNvSpPr/>
            <p:nvPr/>
          </p:nvSpPr>
          <p:spPr>
            <a:xfrm>
              <a:off x="6818916" y="3249530"/>
              <a:ext cx="287159" cy="772071"/>
            </a:xfrm>
            <a:custGeom>
              <a:avLst/>
              <a:gdLst/>
              <a:ahLst/>
              <a:cxnLst/>
              <a:rect l="l" t="t" r="r" b="b"/>
              <a:pathLst>
                <a:path w="287159" h="772071">
                  <a:moveTo>
                    <a:pt x="8045" y="8045"/>
                  </a:moveTo>
                  <a:lnTo>
                    <a:pt x="279114" y="8045"/>
                  </a:lnTo>
                  <a:lnTo>
                    <a:pt x="279114" y="764025"/>
                  </a:lnTo>
                  <a:lnTo>
                    <a:pt x="8045" y="764025"/>
                  </a:lnTo>
                  <a:lnTo>
                    <a:pt x="8045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50" name="VectorPath 1950"/>
          <p:cNvSpPr/>
          <p:nvPr/>
        </p:nvSpPr>
        <p:spPr>
          <a:xfrm>
            <a:off x="7199028" y="2203304"/>
            <a:ext cx="944563" cy="16090"/>
          </a:xfrm>
          <a:custGeom>
            <a:avLst/>
            <a:gdLst/>
            <a:ahLst/>
            <a:cxnLst/>
            <a:rect l="l" t="t" r="r" b="b"/>
            <a:pathLst>
              <a:path w="944563" h="16090">
                <a:moveTo>
                  <a:pt x="8045" y="8045"/>
                </a:moveTo>
                <a:lnTo>
                  <a:pt x="936517" y="8045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951" name="TextBox1951"/>
          <p:cNvSpPr txBox="1"/>
          <p:nvPr/>
        </p:nvSpPr>
        <p:spPr>
          <a:xfrm>
            <a:off x="7372211" y="1804099"/>
            <a:ext cx="654291" cy="348742"/>
          </a:xfrm>
          <a:prstGeom prst="rect">
            <a:avLst/>
          </a:prstGeom>
          <a:noFill/>
          <a:ln w="16091">
            <a:solidFill>
              <a:srgbClr val="000000"/>
            </a:solidFill>
          </a:ln>
        </p:spPr>
        <p:txBody>
          <a:bodyPr wrap="square" lIns="59055" tIns="39370" rIns="59055" bIns="29845" rtlCol="0">
            <a:spAutoFit/>
          </a:bodyPr>
          <a:lstStyle/>
          <a:p>
            <a:pPr marL="128045" marR="0" indent="0" eaLnBrk="0">
              <a:lnSpc>
                <a:spcPct val="101282"/>
              </a:lnSpc>
              <a:spcBef>
                <a:spcPts val="307"/>
              </a:spcBef>
              <a:spcAft>
                <a:spcPts val="412"/>
              </a:spcAft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1952" name="TextBox1952"/>
          <p:cNvSpPr txBox="1"/>
          <p:nvPr/>
        </p:nvSpPr>
        <p:spPr>
          <a:xfrm rot="5400000">
            <a:off x="7528523" y="2704234"/>
            <a:ext cx="346799" cy="198012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</a:t>
            </a:r>
          </a:p>
        </p:txBody>
      </p:sp>
      <p:grpSp>
        <p:nvGrpSpPr>
          <p:cNvPr id="1953" name="Combination 1953"/>
          <p:cNvGrpSpPr/>
          <p:nvPr/>
        </p:nvGrpSpPr>
        <p:grpSpPr>
          <a:xfrm>
            <a:off x="7357870" y="3422203"/>
            <a:ext cx="81641" cy="59989"/>
            <a:chOff x="7357870" y="3422203"/>
            <a:chExt cx="81641" cy="59989"/>
          </a:xfrm>
        </p:grpSpPr>
        <p:sp>
          <p:nvSpPr>
            <p:cNvPr id="1954" name="VectorPath 1954"/>
            <p:cNvSpPr/>
            <p:nvPr/>
          </p:nvSpPr>
          <p:spPr>
            <a:xfrm>
              <a:off x="7357889" y="3422203"/>
              <a:ext cx="81621" cy="19269"/>
            </a:xfrm>
            <a:custGeom>
              <a:avLst/>
              <a:gdLst/>
              <a:ahLst/>
              <a:cxnLst/>
              <a:rect l="l" t="t" r="r" b="b"/>
              <a:pathLst>
                <a:path w="81621" h="19269">
                  <a:moveTo>
                    <a:pt x="73516" y="4118"/>
                  </a:moveTo>
                  <a:lnTo>
                    <a:pt x="76628" y="4118"/>
                  </a:lnTo>
                  <a:lnTo>
                    <a:pt x="79751" y="6366"/>
                  </a:lnTo>
                  <a:lnTo>
                    <a:pt x="79751" y="13122"/>
                  </a:lnTo>
                  <a:lnTo>
                    <a:pt x="76628" y="15370"/>
                  </a:lnTo>
                  <a:lnTo>
                    <a:pt x="73516" y="15370"/>
                  </a:lnTo>
                  <a:lnTo>
                    <a:pt x="70393" y="17618"/>
                  </a:lnTo>
                  <a:lnTo>
                    <a:pt x="14322" y="17618"/>
                  </a:lnTo>
                  <a:lnTo>
                    <a:pt x="8086" y="15370"/>
                  </a:lnTo>
                  <a:lnTo>
                    <a:pt x="4974" y="15370"/>
                  </a:lnTo>
                  <a:lnTo>
                    <a:pt x="4974" y="13122"/>
                  </a:lnTo>
                  <a:lnTo>
                    <a:pt x="1850" y="10874"/>
                  </a:lnTo>
                  <a:lnTo>
                    <a:pt x="4974" y="6366"/>
                  </a:lnTo>
                  <a:lnTo>
                    <a:pt x="4974" y="4118"/>
                  </a:lnTo>
                  <a:lnTo>
                    <a:pt x="8086" y="4118"/>
                  </a:lnTo>
                  <a:lnTo>
                    <a:pt x="14322" y="1870"/>
                  </a:lnTo>
                  <a:lnTo>
                    <a:pt x="70393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55" name="VectorPath 1955"/>
            <p:cNvSpPr/>
            <p:nvPr/>
          </p:nvSpPr>
          <p:spPr>
            <a:xfrm>
              <a:off x="7357870" y="3422573"/>
              <a:ext cx="25558" cy="59619"/>
            </a:xfrm>
            <a:custGeom>
              <a:avLst/>
              <a:gdLst/>
              <a:ahLst/>
              <a:cxnLst/>
              <a:rect l="l" t="t" r="r" b="b"/>
              <a:pathLst>
                <a:path w="25558" h="59619">
                  <a:moveTo>
                    <a:pt x="17453" y="3748"/>
                  </a:moveTo>
                  <a:lnTo>
                    <a:pt x="20564" y="3748"/>
                  </a:lnTo>
                  <a:lnTo>
                    <a:pt x="20564" y="5996"/>
                  </a:lnTo>
                  <a:lnTo>
                    <a:pt x="23688" y="10504"/>
                  </a:lnTo>
                  <a:lnTo>
                    <a:pt x="23688" y="51005"/>
                  </a:lnTo>
                  <a:lnTo>
                    <a:pt x="20564" y="53252"/>
                  </a:lnTo>
                  <a:lnTo>
                    <a:pt x="20564" y="55500"/>
                  </a:lnTo>
                  <a:lnTo>
                    <a:pt x="17453" y="57748"/>
                  </a:lnTo>
                  <a:lnTo>
                    <a:pt x="8106" y="57748"/>
                  </a:lnTo>
                  <a:lnTo>
                    <a:pt x="4993" y="55500"/>
                  </a:lnTo>
                  <a:lnTo>
                    <a:pt x="4993" y="53252"/>
                  </a:lnTo>
                  <a:lnTo>
                    <a:pt x="1870" y="51005"/>
                  </a:lnTo>
                  <a:lnTo>
                    <a:pt x="1870" y="10504"/>
                  </a:lnTo>
                  <a:lnTo>
                    <a:pt x="4993" y="5996"/>
                  </a:lnTo>
                  <a:lnTo>
                    <a:pt x="4993" y="3748"/>
                  </a:lnTo>
                  <a:lnTo>
                    <a:pt x="8106" y="3748"/>
                  </a:lnTo>
                  <a:lnTo>
                    <a:pt x="14341" y="15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56" name="Combination 1956"/>
          <p:cNvGrpSpPr/>
          <p:nvPr/>
        </p:nvGrpSpPr>
        <p:grpSpPr>
          <a:xfrm>
            <a:off x="7572855" y="3422202"/>
            <a:ext cx="461680" cy="19270"/>
            <a:chOff x="7572855" y="3422202"/>
            <a:chExt cx="461680" cy="19270"/>
          </a:xfrm>
        </p:grpSpPr>
        <p:sp>
          <p:nvSpPr>
            <p:cNvPr id="1957" name="VectorPath 1957"/>
            <p:cNvSpPr/>
            <p:nvPr/>
          </p:nvSpPr>
          <p:spPr>
            <a:xfrm>
              <a:off x="7691304" y="3425031"/>
              <a:ext cx="343230" cy="16091"/>
            </a:xfrm>
            <a:custGeom>
              <a:avLst/>
              <a:gdLst/>
              <a:ahLst/>
              <a:cxnLst/>
              <a:rect l="l" t="t" r="r" b="b"/>
              <a:pathLst>
                <a:path w="343230" h="16091">
                  <a:moveTo>
                    <a:pt x="8045" y="8046"/>
                  </a:moveTo>
                  <a:lnTo>
                    <a:pt x="33518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58" name="VectorPath 1958"/>
            <p:cNvSpPr/>
            <p:nvPr/>
          </p:nvSpPr>
          <p:spPr>
            <a:xfrm>
              <a:off x="7572855" y="3422202"/>
              <a:ext cx="81629" cy="19270"/>
            </a:xfrm>
            <a:custGeom>
              <a:avLst/>
              <a:gdLst/>
              <a:ahLst/>
              <a:cxnLst/>
              <a:rect l="l" t="t" r="r" b="b"/>
              <a:pathLst>
                <a:path w="81629" h="19270">
                  <a:moveTo>
                    <a:pt x="73523" y="4118"/>
                  </a:moveTo>
                  <a:lnTo>
                    <a:pt x="76647" y="4118"/>
                  </a:lnTo>
                  <a:lnTo>
                    <a:pt x="79759" y="6366"/>
                  </a:lnTo>
                  <a:lnTo>
                    <a:pt x="79759" y="13122"/>
                  </a:lnTo>
                  <a:lnTo>
                    <a:pt x="76647" y="15371"/>
                  </a:lnTo>
                  <a:lnTo>
                    <a:pt x="73523" y="15371"/>
                  </a:lnTo>
                  <a:lnTo>
                    <a:pt x="70412" y="17618"/>
                  </a:lnTo>
                  <a:lnTo>
                    <a:pt x="11216" y="17618"/>
                  </a:lnTo>
                  <a:lnTo>
                    <a:pt x="8106" y="15371"/>
                  </a:lnTo>
                  <a:lnTo>
                    <a:pt x="4981" y="15371"/>
                  </a:lnTo>
                  <a:lnTo>
                    <a:pt x="4981" y="13122"/>
                  </a:lnTo>
                  <a:lnTo>
                    <a:pt x="1870" y="10875"/>
                  </a:lnTo>
                  <a:lnTo>
                    <a:pt x="4981" y="6366"/>
                  </a:lnTo>
                  <a:lnTo>
                    <a:pt x="4981" y="4118"/>
                  </a:lnTo>
                  <a:lnTo>
                    <a:pt x="8106" y="4118"/>
                  </a:lnTo>
                  <a:lnTo>
                    <a:pt x="11216" y="1871"/>
                  </a:lnTo>
                  <a:lnTo>
                    <a:pt x="70412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59" name="Combination 1959"/>
          <p:cNvGrpSpPr/>
          <p:nvPr/>
        </p:nvGrpSpPr>
        <p:grpSpPr>
          <a:xfrm>
            <a:off x="7357869" y="3732691"/>
            <a:ext cx="81642" cy="57524"/>
            <a:chOff x="7357869" y="3732691"/>
            <a:chExt cx="81642" cy="57524"/>
          </a:xfrm>
        </p:grpSpPr>
        <p:sp>
          <p:nvSpPr>
            <p:cNvPr id="1960" name="VectorPath 1960"/>
            <p:cNvSpPr/>
            <p:nvPr/>
          </p:nvSpPr>
          <p:spPr>
            <a:xfrm>
              <a:off x="7357869" y="3732691"/>
              <a:ext cx="25559" cy="57372"/>
            </a:xfrm>
            <a:custGeom>
              <a:avLst/>
              <a:gdLst/>
              <a:ahLst/>
              <a:cxnLst/>
              <a:rect l="l" t="t" r="r" b="b"/>
              <a:pathLst>
                <a:path w="25559" h="57372">
                  <a:moveTo>
                    <a:pt x="20565" y="4132"/>
                  </a:moveTo>
                  <a:lnTo>
                    <a:pt x="20565" y="6380"/>
                  </a:lnTo>
                  <a:lnTo>
                    <a:pt x="23689" y="8628"/>
                  </a:lnTo>
                  <a:lnTo>
                    <a:pt x="23689" y="49128"/>
                  </a:lnTo>
                  <a:lnTo>
                    <a:pt x="20565" y="51376"/>
                  </a:lnTo>
                  <a:lnTo>
                    <a:pt x="20565" y="53624"/>
                  </a:lnTo>
                  <a:lnTo>
                    <a:pt x="17454" y="53624"/>
                  </a:lnTo>
                  <a:lnTo>
                    <a:pt x="14342" y="55872"/>
                  </a:lnTo>
                  <a:lnTo>
                    <a:pt x="8106" y="53624"/>
                  </a:lnTo>
                  <a:lnTo>
                    <a:pt x="4994" y="53624"/>
                  </a:lnTo>
                  <a:lnTo>
                    <a:pt x="4994" y="51376"/>
                  </a:lnTo>
                  <a:lnTo>
                    <a:pt x="1870" y="49128"/>
                  </a:lnTo>
                  <a:lnTo>
                    <a:pt x="1870" y="8628"/>
                  </a:lnTo>
                  <a:lnTo>
                    <a:pt x="4994" y="6380"/>
                  </a:lnTo>
                  <a:lnTo>
                    <a:pt x="4994" y="4132"/>
                  </a:lnTo>
                  <a:lnTo>
                    <a:pt x="8106" y="1872"/>
                  </a:lnTo>
                  <a:lnTo>
                    <a:pt x="17454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61" name="VectorPath 1961"/>
            <p:cNvSpPr/>
            <p:nvPr/>
          </p:nvSpPr>
          <p:spPr>
            <a:xfrm>
              <a:off x="7357887" y="3770944"/>
              <a:ext cx="81624" cy="19271"/>
            </a:xfrm>
            <a:custGeom>
              <a:avLst/>
              <a:gdLst/>
              <a:ahLst/>
              <a:cxnLst/>
              <a:rect l="l" t="t" r="r" b="b"/>
              <a:pathLst>
                <a:path w="81624" h="19271">
                  <a:moveTo>
                    <a:pt x="73518" y="4118"/>
                  </a:moveTo>
                  <a:lnTo>
                    <a:pt x="76630" y="4118"/>
                  </a:lnTo>
                  <a:lnTo>
                    <a:pt x="79753" y="6378"/>
                  </a:lnTo>
                  <a:lnTo>
                    <a:pt x="79753" y="13122"/>
                  </a:lnTo>
                  <a:lnTo>
                    <a:pt x="76630" y="15370"/>
                  </a:lnTo>
                  <a:lnTo>
                    <a:pt x="73518" y="15370"/>
                  </a:lnTo>
                  <a:lnTo>
                    <a:pt x="70395" y="17618"/>
                  </a:lnTo>
                  <a:lnTo>
                    <a:pt x="14324" y="17618"/>
                  </a:lnTo>
                  <a:lnTo>
                    <a:pt x="8089" y="15370"/>
                  </a:lnTo>
                  <a:lnTo>
                    <a:pt x="4976" y="15370"/>
                  </a:lnTo>
                  <a:lnTo>
                    <a:pt x="4976" y="13122"/>
                  </a:lnTo>
                  <a:lnTo>
                    <a:pt x="1853" y="10875"/>
                  </a:lnTo>
                  <a:lnTo>
                    <a:pt x="4976" y="6378"/>
                  </a:lnTo>
                  <a:lnTo>
                    <a:pt x="4976" y="4118"/>
                  </a:lnTo>
                  <a:lnTo>
                    <a:pt x="8089" y="4118"/>
                  </a:lnTo>
                  <a:lnTo>
                    <a:pt x="14324" y="1870"/>
                  </a:lnTo>
                  <a:lnTo>
                    <a:pt x="70395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62" name="Combination 1962"/>
          <p:cNvGrpSpPr/>
          <p:nvPr/>
        </p:nvGrpSpPr>
        <p:grpSpPr>
          <a:xfrm>
            <a:off x="7572855" y="3770944"/>
            <a:ext cx="461680" cy="19271"/>
            <a:chOff x="7572855" y="3770944"/>
            <a:chExt cx="461680" cy="19271"/>
          </a:xfrm>
        </p:grpSpPr>
        <p:sp>
          <p:nvSpPr>
            <p:cNvPr id="1963" name="VectorPath 1963"/>
            <p:cNvSpPr/>
            <p:nvPr/>
          </p:nvSpPr>
          <p:spPr>
            <a:xfrm>
              <a:off x="7691304" y="3773773"/>
              <a:ext cx="343230" cy="16091"/>
            </a:xfrm>
            <a:custGeom>
              <a:avLst/>
              <a:gdLst/>
              <a:ahLst/>
              <a:cxnLst/>
              <a:rect l="l" t="t" r="r" b="b"/>
              <a:pathLst>
                <a:path w="343230" h="16091">
                  <a:moveTo>
                    <a:pt x="8045" y="8046"/>
                  </a:moveTo>
                  <a:lnTo>
                    <a:pt x="33518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64" name="VectorPath 1964"/>
            <p:cNvSpPr/>
            <p:nvPr/>
          </p:nvSpPr>
          <p:spPr>
            <a:xfrm>
              <a:off x="7572855" y="3770944"/>
              <a:ext cx="81631" cy="19271"/>
            </a:xfrm>
            <a:custGeom>
              <a:avLst/>
              <a:gdLst/>
              <a:ahLst/>
              <a:cxnLst/>
              <a:rect l="l" t="t" r="r" b="b"/>
              <a:pathLst>
                <a:path w="81631" h="19271">
                  <a:moveTo>
                    <a:pt x="73523" y="4119"/>
                  </a:moveTo>
                  <a:lnTo>
                    <a:pt x="76647" y="4119"/>
                  </a:lnTo>
                  <a:lnTo>
                    <a:pt x="79759" y="6379"/>
                  </a:lnTo>
                  <a:lnTo>
                    <a:pt x="79759" y="13122"/>
                  </a:lnTo>
                  <a:lnTo>
                    <a:pt x="76647" y="15371"/>
                  </a:lnTo>
                  <a:lnTo>
                    <a:pt x="73523" y="15371"/>
                  </a:lnTo>
                  <a:lnTo>
                    <a:pt x="70412" y="17619"/>
                  </a:lnTo>
                  <a:lnTo>
                    <a:pt x="11216" y="17619"/>
                  </a:lnTo>
                  <a:lnTo>
                    <a:pt x="8106" y="15371"/>
                  </a:lnTo>
                  <a:lnTo>
                    <a:pt x="4981" y="15371"/>
                  </a:lnTo>
                  <a:lnTo>
                    <a:pt x="4981" y="13122"/>
                  </a:lnTo>
                  <a:lnTo>
                    <a:pt x="1870" y="10875"/>
                  </a:lnTo>
                  <a:lnTo>
                    <a:pt x="4981" y="6379"/>
                  </a:lnTo>
                  <a:lnTo>
                    <a:pt x="4981" y="4119"/>
                  </a:lnTo>
                  <a:lnTo>
                    <a:pt x="8106" y="4119"/>
                  </a:lnTo>
                  <a:lnTo>
                    <a:pt x="11216" y="1871"/>
                  </a:lnTo>
                  <a:lnTo>
                    <a:pt x="70412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65" name="TextBox1965"/>
          <p:cNvSpPr txBox="1"/>
          <p:nvPr/>
        </p:nvSpPr>
        <p:spPr>
          <a:xfrm>
            <a:off x="7372211" y="4245305"/>
            <a:ext cx="654291" cy="348742"/>
          </a:xfrm>
          <a:prstGeom prst="rect">
            <a:avLst/>
          </a:prstGeom>
          <a:noFill/>
          <a:ln w="16091">
            <a:solidFill>
              <a:srgbClr val="000000"/>
            </a:solidFill>
          </a:ln>
        </p:spPr>
        <p:txBody>
          <a:bodyPr wrap="square" lIns="59055" tIns="52705" rIns="59055" bIns="29210" rtlCol="0">
            <a:spAutoFit/>
          </a:bodyPr>
          <a:lstStyle/>
          <a:p>
            <a:pPr marL="128045" marR="0" indent="0" eaLnBrk="0">
              <a:lnSpc>
                <a:spcPct val="101282"/>
              </a:lnSpc>
              <a:spcBef>
                <a:spcPts val="414"/>
              </a:spcBef>
              <a:spcAft>
                <a:spcPts val="305"/>
              </a:spcAft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-2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grpSp>
        <p:nvGrpSpPr>
          <p:cNvPr id="1966" name="Combination 1966"/>
          <p:cNvGrpSpPr/>
          <p:nvPr/>
        </p:nvGrpSpPr>
        <p:grpSpPr>
          <a:xfrm>
            <a:off x="6906153" y="1928806"/>
            <a:ext cx="825690" cy="1861409"/>
            <a:chOff x="6906153" y="1928806"/>
            <a:chExt cx="825690" cy="1861409"/>
          </a:xfrm>
        </p:grpSpPr>
        <p:sp>
          <p:nvSpPr>
            <p:cNvPr id="1967" name="VectorPath 1967"/>
            <p:cNvSpPr/>
            <p:nvPr/>
          </p:nvSpPr>
          <p:spPr>
            <a:xfrm>
              <a:off x="7494965" y="3422203"/>
              <a:ext cx="25547" cy="19269"/>
            </a:xfrm>
            <a:custGeom>
              <a:avLst/>
              <a:gdLst/>
              <a:ahLst/>
              <a:cxnLst/>
              <a:rect l="l" t="t" r="r" b="b"/>
              <a:pathLst>
                <a:path w="25547" h="19269">
                  <a:moveTo>
                    <a:pt x="17441" y="4118"/>
                  </a:moveTo>
                  <a:lnTo>
                    <a:pt x="20565" y="4118"/>
                  </a:lnTo>
                  <a:lnTo>
                    <a:pt x="20565" y="6366"/>
                  </a:lnTo>
                  <a:lnTo>
                    <a:pt x="23676" y="10874"/>
                  </a:lnTo>
                  <a:lnTo>
                    <a:pt x="20565" y="13122"/>
                  </a:lnTo>
                  <a:lnTo>
                    <a:pt x="20565" y="15370"/>
                  </a:lnTo>
                  <a:lnTo>
                    <a:pt x="17441" y="15370"/>
                  </a:lnTo>
                  <a:lnTo>
                    <a:pt x="11218" y="17618"/>
                  </a:lnTo>
                  <a:lnTo>
                    <a:pt x="8094" y="15370"/>
                  </a:lnTo>
                  <a:lnTo>
                    <a:pt x="4982" y="15370"/>
                  </a:lnTo>
                  <a:lnTo>
                    <a:pt x="1870" y="13122"/>
                  </a:lnTo>
                  <a:lnTo>
                    <a:pt x="1870" y="6366"/>
                  </a:lnTo>
                  <a:lnTo>
                    <a:pt x="4982" y="4118"/>
                  </a:lnTo>
                  <a:lnTo>
                    <a:pt x="8094" y="4118"/>
                  </a:lnTo>
                  <a:lnTo>
                    <a:pt x="11218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68" name="VectorPath 1968"/>
            <p:cNvSpPr/>
            <p:nvPr/>
          </p:nvSpPr>
          <p:spPr>
            <a:xfrm>
              <a:off x="7709938" y="3422203"/>
              <a:ext cx="21905" cy="19269"/>
            </a:xfrm>
            <a:custGeom>
              <a:avLst/>
              <a:gdLst/>
              <a:ahLst/>
              <a:cxnLst/>
              <a:rect l="l" t="t" r="r" b="b"/>
              <a:pathLst>
                <a:path w="21905" h="19269">
                  <a:moveTo>
                    <a:pt x="14342" y="4118"/>
                  </a:moveTo>
                  <a:lnTo>
                    <a:pt x="17453" y="4118"/>
                  </a:lnTo>
                  <a:lnTo>
                    <a:pt x="20565" y="6366"/>
                  </a:lnTo>
                  <a:lnTo>
                    <a:pt x="20565" y="13122"/>
                  </a:lnTo>
                  <a:lnTo>
                    <a:pt x="17453" y="15370"/>
                  </a:lnTo>
                  <a:lnTo>
                    <a:pt x="14342" y="15370"/>
                  </a:lnTo>
                  <a:lnTo>
                    <a:pt x="11218" y="17618"/>
                  </a:lnTo>
                  <a:lnTo>
                    <a:pt x="8106" y="15370"/>
                  </a:lnTo>
                  <a:lnTo>
                    <a:pt x="4995" y="15370"/>
                  </a:lnTo>
                  <a:lnTo>
                    <a:pt x="1870" y="13122"/>
                  </a:lnTo>
                  <a:lnTo>
                    <a:pt x="1870" y="6366"/>
                  </a:lnTo>
                  <a:lnTo>
                    <a:pt x="4995" y="4118"/>
                  </a:lnTo>
                  <a:lnTo>
                    <a:pt x="8106" y="4118"/>
                  </a:lnTo>
                  <a:lnTo>
                    <a:pt x="11218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69" name="VectorPath 1969"/>
            <p:cNvSpPr/>
            <p:nvPr/>
          </p:nvSpPr>
          <p:spPr>
            <a:xfrm>
              <a:off x="7357870" y="3521198"/>
              <a:ext cx="25558" cy="19490"/>
            </a:xfrm>
            <a:custGeom>
              <a:avLst/>
              <a:gdLst/>
              <a:ahLst/>
              <a:cxnLst/>
              <a:rect l="l" t="t" r="r" b="b"/>
              <a:pathLst>
                <a:path w="25558" h="19490">
                  <a:moveTo>
                    <a:pt x="20564" y="4119"/>
                  </a:moveTo>
                  <a:lnTo>
                    <a:pt x="20564" y="6380"/>
                  </a:lnTo>
                  <a:lnTo>
                    <a:pt x="23688" y="8627"/>
                  </a:lnTo>
                  <a:lnTo>
                    <a:pt x="20564" y="13123"/>
                  </a:lnTo>
                  <a:lnTo>
                    <a:pt x="20564" y="15371"/>
                  </a:lnTo>
                  <a:lnTo>
                    <a:pt x="17453" y="15371"/>
                  </a:lnTo>
                  <a:lnTo>
                    <a:pt x="14341" y="17619"/>
                  </a:lnTo>
                  <a:lnTo>
                    <a:pt x="8106" y="15371"/>
                  </a:lnTo>
                  <a:lnTo>
                    <a:pt x="4993" y="15371"/>
                  </a:lnTo>
                  <a:lnTo>
                    <a:pt x="4993" y="13123"/>
                  </a:lnTo>
                  <a:lnTo>
                    <a:pt x="1870" y="8627"/>
                  </a:lnTo>
                  <a:lnTo>
                    <a:pt x="4993" y="6380"/>
                  </a:lnTo>
                  <a:lnTo>
                    <a:pt x="4993" y="4119"/>
                  </a:lnTo>
                  <a:lnTo>
                    <a:pt x="8106" y="1871"/>
                  </a:lnTo>
                  <a:lnTo>
                    <a:pt x="17453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70" name="VectorPath 1970"/>
            <p:cNvSpPr/>
            <p:nvPr/>
          </p:nvSpPr>
          <p:spPr>
            <a:xfrm>
              <a:off x="7357869" y="3676442"/>
              <a:ext cx="25559" cy="17242"/>
            </a:xfrm>
            <a:custGeom>
              <a:avLst/>
              <a:gdLst/>
              <a:ahLst/>
              <a:cxnLst/>
              <a:rect l="l" t="t" r="r" b="b"/>
              <a:pathLst>
                <a:path w="25559" h="17242">
                  <a:moveTo>
                    <a:pt x="20565" y="4132"/>
                  </a:moveTo>
                  <a:lnTo>
                    <a:pt x="20565" y="6380"/>
                  </a:lnTo>
                  <a:lnTo>
                    <a:pt x="23689" y="8628"/>
                  </a:lnTo>
                  <a:lnTo>
                    <a:pt x="20565" y="10876"/>
                  </a:lnTo>
                  <a:lnTo>
                    <a:pt x="20565" y="13124"/>
                  </a:lnTo>
                  <a:lnTo>
                    <a:pt x="17454" y="15372"/>
                  </a:lnTo>
                  <a:lnTo>
                    <a:pt x="8106" y="15372"/>
                  </a:lnTo>
                  <a:lnTo>
                    <a:pt x="4994" y="13124"/>
                  </a:lnTo>
                  <a:lnTo>
                    <a:pt x="4994" y="10876"/>
                  </a:lnTo>
                  <a:lnTo>
                    <a:pt x="1870" y="8628"/>
                  </a:lnTo>
                  <a:lnTo>
                    <a:pt x="4994" y="6380"/>
                  </a:lnTo>
                  <a:lnTo>
                    <a:pt x="4994" y="4132"/>
                  </a:lnTo>
                  <a:lnTo>
                    <a:pt x="8106" y="1872"/>
                  </a:lnTo>
                  <a:lnTo>
                    <a:pt x="17454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71" name="VectorPath 1971"/>
            <p:cNvSpPr/>
            <p:nvPr/>
          </p:nvSpPr>
          <p:spPr>
            <a:xfrm>
              <a:off x="7494963" y="3770945"/>
              <a:ext cx="25548" cy="19270"/>
            </a:xfrm>
            <a:custGeom>
              <a:avLst/>
              <a:gdLst/>
              <a:ahLst/>
              <a:cxnLst/>
              <a:rect l="l" t="t" r="r" b="b"/>
              <a:pathLst>
                <a:path w="25548" h="19270">
                  <a:moveTo>
                    <a:pt x="17442" y="4118"/>
                  </a:moveTo>
                  <a:lnTo>
                    <a:pt x="20567" y="4118"/>
                  </a:lnTo>
                  <a:lnTo>
                    <a:pt x="20567" y="6378"/>
                  </a:lnTo>
                  <a:lnTo>
                    <a:pt x="23678" y="10874"/>
                  </a:lnTo>
                  <a:lnTo>
                    <a:pt x="20567" y="13122"/>
                  </a:lnTo>
                  <a:lnTo>
                    <a:pt x="20567" y="15370"/>
                  </a:lnTo>
                  <a:lnTo>
                    <a:pt x="17442" y="15370"/>
                  </a:lnTo>
                  <a:lnTo>
                    <a:pt x="11219" y="17618"/>
                  </a:lnTo>
                  <a:lnTo>
                    <a:pt x="8096" y="15370"/>
                  </a:lnTo>
                  <a:lnTo>
                    <a:pt x="4983" y="15370"/>
                  </a:lnTo>
                  <a:lnTo>
                    <a:pt x="1872" y="13122"/>
                  </a:lnTo>
                  <a:lnTo>
                    <a:pt x="1872" y="6378"/>
                  </a:lnTo>
                  <a:lnTo>
                    <a:pt x="4983" y="4118"/>
                  </a:lnTo>
                  <a:lnTo>
                    <a:pt x="8096" y="4118"/>
                  </a:lnTo>
                  <a:lnTo>
                    <a:pt x="11219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72" name="VectorPath 1972"/>
            <p:cNvSpPr/>
            <p:nvPr/>
          </p:nvSpPr>
          <p:spPr>
            <a:xfrm>
              <a:off x="7709938" y="3770944"/>
              <a:ext cx="21906" cy="19271"/>
            </a:xfrm>
            <a:custGeom>
              <a:avLst/>
              <a:gdLst/>
              <a:ahLst/>
              <a:cxnLst/>
              <a:rect l="l" t="t" r="r" b="b"/>
              <a:pathLst>
                <a:path w="21906" h="19271">
                  <a:moveTo>
                    <a:pt x="14343" y="4119"/>
                  </a:moveTo>
                  <a:lnTo>
                    <a:pt x="17454" y="4119"/>
                  </a:lnTo>
                  <a:lnTo>
                    <a:pt x="20565" y="6379"/>
                  </a:lnTo>
                  <a:lnTo>
                    <a:pt x="20565" y="13122"/>
                  </a:lnTo>
                  <a:lnTo>
                    <a:pt x="17454" y="15371"/>
                  </a:lnTo>
                  <a:lnTo>
                    <a:pt x="14343" y="15371"/>
                  </a:lnTo>
                  <a:lnTo>
                    <a:pt x="11219" y="17619"/>
                  </a:lnTo>
                  <a:lnTo>
                    <a:pt x="8107" y="15371"/>
                  </a:lnTo>
                  <a:lnTo>
                    <a:pt x="4996" y="15371"/>
                  </a:lnTo>
                  <a:lnTo>
                    <a:pt x="1871" y="13122"/>
                  </a:lnTo>
                  <a:lnTo>
                    <a:pt x="1871" y="6379"/>
                  </a:lnTo>
                  <a:lnTo>
                    <a:pt x="4996" y="4119"/>
                  </a:lnTo>
                  <a:lnTo>
                    <a:pt x="8107" y="4119"/>
                  </a:lnTo>
                  <a:lnTo>
                    <a:pt x="11219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73" name="VectorPath 1973"/>
            <p:cNvSpPr/>
            <p:nvPr/>
          </p:nvSpPr>
          <p:spPr>
            <a:xfrm>
              <a:off x="7278738" y="2645588"/>
              <a:ext cx="87237" cy="71996"/>
            </a:xfrm>
            <a:custGeom>
              <a:avLst/>
              <a:gdLst/>
              <a:ahLst/>
              <a:cxnLst/>
              <a:rect l="l" t="t" r="r" b="b"/>
              <a:pathLst>
                <a:path w="87237" h="71996">
                  <a:moveTo>
                    <a:pt x="43612" y="0"/>
                  </a:moveTo>
                  <a:lnTo>
                    <a:pt x="37389" y="2248"/>
                  </a:lnTo>
                  <a:lnTo>
                    <a:pt x="28042" y="4496"/>
                  </a:lnTo>
                  <a:lnTo>
                    <a:pt x="21806" y="6757"/>
                  </a:lnTo>
                  <a:lnTo>
                    <a:pt x="12459" y="11252"/>
                  </a:lnTo>
                  <a:lnTo>
                    <a:pt x="9347" y="15748"/>
                  </a:lnTo>
                  <a:lnTo>
                    <a:pt x="3112" y="22504"/>
                  </a:lnTo>
                  <a:lnTo>
                    <a:pt x="3112" y="29248"/>
                  </a:lnTo>
                  <a:lnTo>
                    <a:pt x="0" y="36004"/>
                  </a:lnTo>
                  <a:lnTo>
                    <a:pt x="3112" y="42748"/>
                  </a:lnTo>
                  <a:lnTo>
                    <a:pt x="3112" y="49504"/>
                  </a:lnTo>
                  <a:lnTo>
                    <a:pt x="9347" y="56248"/>
                  </a:lnTo>
                  <a:lnTo>
                    <a:pt x="12459" y="60744"/>
                  </a:lnTo>
                  <a:lnTo>
                    <a:pt x="21806" y="65253"/>
                  </a:lnTo>
                  <a:lnTo>
                    <a:pt x="28042" y="69748"/>
                  </a:lnTo>
                  <a:lnTo>
                    <a:pt x="37389" y="71996"/>
                  </a:lnTo>
                  <a:lnTo>
                    <a:pt x="43612" y="71996"/>
                  </a:lnTo>
                  <a:lnTo>
                    <a:pt x="52960" y="71996"/>
                  </a:lnTo>
                  <a:lnTo>
                    <a:pt x="62307" y="69748"/>
                  </a:lnTo>
                  <a:lnTo>
                    <a:pt x="68542" y="65253"/>
                  </a:lnTo>
                  <a:lnTo>
                    <a:pt x="74778" y="60744"/>
                  </a:lnTo>
                  <a:lnTo>
                    <a:pt x="81001" y="56248"/>
                  </a:lnTo>
                  <a:lnTo>
                    <a:pt x="84125" y="49504"/>
                  </a:lnTo>
                  <a:lnTo>
                    <a:pt x="87237" y="42748"/>
                  </a:lnTo>
                  <a:lnTo>
                    <a:pt x="87237" y="36004"/>
                  </a:lnTo>
                  <a:lnTo>
                    <a:pt x="87237" y="29248"/>
                  </a:lnTo>
                  <a:lnTo>
                    <a:pt x="84125" y="22504"/>
                  </a:lnTo>
                  <a:lnTo>
                    <a:pt x="81001" y="15748"/>
                  </a:lnTo>
                  <a:lnTo>
                    <a:pt x="74778" y="11252"/>
                  </a:lnTo>
                  <a:lnTo>
                    <a:pt x="68542" y="6757"/>
                  </a:lnTo>
                  <a:lnTo>
                    <a:pt x="62307" y="4496"/>
                  </a:lnTo>
                  <a:lnTo>
                    <a:pt x="52960" y="2248"/>
                  </a:lnTo>
                  <a:lnTo>
                    <a:pt x="43612" y="0"/>
                  </a:lnTo>
                </a:path>
              </a:pathLst>
            </a:custGeom>
            <a:solidFill>
              <a:srgbClr val="C0C0C0">
                <a:alpha val="100000"/>
              </a:srgbClr>
            </a:solidFill>
          </p:spPr>
        </p:sp>
        <p:sp>
          <p:nvSpPr>
            <p:cNvPr id="1974" name="VectorPath 1974"/>
            <p:cNvSpPr/>
            <p:nvPr/>
          </p:nvSpPr>
          <p:spPr>
            <a:xfrm>
              <a:off x="7269878" y="2635288"/>
              <a:ext cx="106771" cy="90342"/>
            </a:xfrm>
            <a:custGeom>
              <a:avLst/>
              <a:gdLst/>
              <a:ahLst/>
              <a:cxnLst/>
              <a:rect l="l" t="t" r="r" b="b"/>
              <a:pathLst>
                <a:path w="106771" h="90342">
                  <a:moveTo>
                    <a:pt x="52472" y="10300"/>
                  </a:moveTo>
                  <a:lnTo>
                    <a:pt x="46249" y="12548"/>
                  </a:lnTo>
                  <a:lnTo>
                    <a:pt x="36902" y="14796"/>
                  </a:lnTo>
                  <a:lnTo>
                    <a:pt x="30666" y="17057"/>
                  </a:lnTo>
                  <a:lnTo>
                    <a:pt x="21319" y="21553"/>
                  </a:lnTo>
                  <a:lnTo>
                    <a:pt x="18207" y="26048"/>
                  </a:lnTo>
                  <a:lnTo>
                    <a:pt x="11972" y="32805"/>
                  </a:lnTo>
                  <a:lnTo>
                    <a:pt x="11972" y="39548"/>
                  </a:lnTo>
                  <a:lnTo>
                    <a:pt x="8860" y="46305"/>
                  </a:lnTo>
                  <a:lnTo>
                    <a:pt x="11972" y="53048"/>
                  </a:lnTo>
                  <a:lnTo>
                    <a:pt x="11972" y="59804"/>
                  </a:lnTo>
                  <a:lnTo>
                    <a:pt x="18207" y="66548"/>
                  </a:lnTo>
                  <a:lnTo>
                    <a:pt x="21319" y="71044"/>
                  </a:lnTo>
                  <a:lnTo>
                    <a:pt x="30666" y="75553"/>
                  </a:lnTo>
                  <a:lnTo>
                    <a:pt x="36902" y="80049"/>
                  </a:lnTo>
                  <a:lnTo>
                    <a:pt x="46249" y="82297"/>
                  </a:lnTo>
                  <a:lnTo>
                    <a:pt x="52472" y="82297"/>
                  </a:lnTo>
                  <a:lnTo>
                    <a:pt x="61819" y="82297"/>
                  </a:lnTo>
                  <a:lnTo>
                    <a:pt x="71167" y="80049"/>
                  </a:lnTo>
                  <a:lnTo>
                    <a:pt x="77402" y="75553"/>
                  </a:lnTo>
                  <a:lnTo>
                    <a:pt x="83638" y="71044"/>
                  </a:lnTo>
                  <a:lnTo>
                    <a:pt x="89861" y="66548"/>
                  </a:lnTo>
                  <a:lnTo>
                    <a:pt x="92985" y="59804"/>
                  </a:lnTo>
                  <a:lnTo>
                    <a:pt x="96097" y="53048"/>
                  </a:lnTo>
                  <a:lnTo>
                    <a:pt x="96097" y="46305"/>
                  </a:lnTo>
                  <a:lnTo>
                    <a:pt x="96097" y="39548"/>
                  </a:lnTo>
                  <a:lnTo>
                    <a:pt x="92985" y="32805"/>
                  </a:lnTo>
                  <a:lnTo>
                    <a:pt x="89861" y="26048"/>
                  </a:lnTo>
                  <a:lnTo>
                    <a:pt x="83638" y="21553"/>
                  </a:lnTo>
                  <a:lnTo>
                    <a:pt x="77402" y="17057"/>
                  </a:lnTo>
                  <a:lnTo>
                    <a:pt x="71167" y="14796"/>
                  </a:lnTo>
                  <a:lnTo>
                    <a:pt x="61819" y="12548"/>
                  </a:lnTo>
                  <a:lnTo>
                    <a:pt x="52472" y="10300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75" name="VectorPath 1975"/>
            <p:cNvSpPr/>
            <p:nvPr/>
          </p:nvSpPr>
          <p:spPr>
            <a:xfrm>
              <a:off x="6944023" y="1969256"/>
              <a:ext cx="341608" cy="650002"/>
            </a:xfrm>
            <a:custGeom>
              <a:avLst/>
              <a:gdLst/>
              <a:ahLst/>
              <a:cxnLst/>
              <a:rect l="l" t="t" r="r" b="b"/>
              <a:pathLst>
                <a:path w="341608" h="650002">
                  <a:moveTo>
                    <a:pt x="23147" y="3601"/>
                  </a:moveTo>
                  <a:lnTo>
                    <a:pt x="26257" y="5848"/>
                  </a:lnTo>
                  <a:lnTo>
                    <a:pt x="312803" y="568766"/>
                  </a:lnTo>
                  <a:lnTo>
                    <a:pt x="334715" y="530092"/>
                  </a:lnTo>
                  <a:lnTo>
                    <a:pt x="340938" y="649332"/>
                  </a:lnTo>
                  <a:lnTo>
                    <a:pt x="238133" y="557079"/>
                  </a:lnTo>
                  <a:lnTo>
                    <a:pt x="290291" y="574204"/>
                  </a:lnTo>
                  <a:lnTo>
                    <a:pt x="1340" y="12592"/>
                  </a:lnTo>
                  <a:lnTo>
                    <a:pt x="1340" y="5848"/>
                  </a:lnTo>
                  <a:lnTo>
                    <a:pt x="4452" y="3601"/>
                  </a:lnTo>
                  <a:lnTo>
                    <a:pt x="10688" y="1340"/>
                  </a:lnTo>
                  <a:lnTo>
                    <a:pt x="20034" y="134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2680" cap="rnd" cmpd="sng">
              <a:solidFill>
                <a:srgbClr val="FF0000">
                  <a:alpha val="100000"/>
                </a:srgbClr>
              </a:solidFill>
              <a:round/>
            </a:ln>
          </p:spPr>
        </p:sp>
        <p:sp>
          <p:nvSpPr>
            <p:cNvPr id="1976" name="VectorPath 1976"/>
            <p:cNvSpPr/>
            <p:nvPr/>
          </p:nvSpPr>
          <p:spPr>
            <a:xfrm>
              <a:off x="6914198" y="1936852"/>
              <a:ext cx="87249" cy="69748"/>
            </a:xfrm>
            <a:custGeom>
              <a:avLst/>
              <a:gdLst/>
              <a:ahLst/>
              <a:cxnLst/>
              <a:rect l="l" t="t" r="r" b="b"/>
              <a:pathLst>
                <a:path w="87249" h="69748">
                  <a:moveTo>
                    <a:pt x="43624" y="0"/>
                  </a:moveTo>
                  <a:lnTo>
                    <a:pt x="34277" y="0"/>
                  </a:lnTo>
                  <a:lnTo>
                    <a:pt x="24929" y="2248"/>
                  </a:lnTo>
                  <a:lnTo>
                    <a:pt x="18694" y="4496"/>
                  </a:lnTo>
                  <a:lnTo>
                    <a:pt x="12471" y="9004"/>
                  </a:lnTo>
                  <a:lnTo>
                    <a:pt x="6235" y="15748"/>
                  </a:lnTo>
                  <a:lnTo>
                    <a:pt x="3123" y="20244"/>
                  </a:lnTo>
                  <a:lnTo>
                    <a:pt x="0" y="27000"/>
                  </a:lnTo>
                  <a:lnTo>
                    <a:pt x="0" y="33744"/>
                  </a:lnTo>
                  <a:lnTo>
                    <a:pt x="0" y="42749"/>
                  </a:lnTo>
                  <a:lnTo>
                    <a:pt x="3123" y="49505"/>
                  </a:lnTo>
                  <a:lnTo>
                    <a:pt x="6235" y="54001"/>
                  </a:lnTo>
                  <a:lnTo>
                    <a:pt x="12471" y="60744"/>
                  </a:lnTo>
                  <a:lnTo>
                    <a:pt x="18694" y="65253"/>
                  </a:lnTo>
                  <a:lnTo>
                    <a:pt x="24929" y="67501"/>
                  </a:lnTo>
                  <a:lnTo>
                    <a:pt x="34277" y="69748"/>
                  </a:lnTo>
                  <a:lnTo>
                    <a:pt x="43624" y="69748"/>
                  </a:lnTo>
                  <a:lnTo>
                    <a:pt x="52971" y="69748"/>
                  </a:lnTo>
                  <a:lnTo>
                    <a:pt x="59207" y="67501"/>
                  </a:lnTo>
                  <a:lnTo>
                    <a:pt x="68554" y="65253"/>
                  </a:lnTo>
                  <a:lnTo>
                    <a:pt x="74777" y="60744"/>
                  </a:lnTo>
                  <a:lnTo>
                    <a:pt x="77901" y="54001"/>
                  </a:lnTo>
                  <a:lnTo>
                    <a:pt x="84124" y="49505"/>
                  </a:lnTo>
                  <a:lnTo>
                    <a:pt x="84124" y="42749"/>
                  </a:lnTo>
                  <a:lnTo>
                    <a:pt x="87249" y="33744"/>
                  </a:lnTo>
                  <a:lnTo>
                    <a:pt x="84124" y="27000"/>
                  </a:lnTo>
                  <a:lnTo>
                    <a:pt x="84124" y="20244"/>
                  </a:lnTo>
                  <a:lnTo>
                    <a:pt x="77901" y="15748"/>
                  </a:lnTo>
                  <a:lnTo>
                    <a:pt x="74777" y="9004"/>
                  </a:lnTo>
                  <a:lnTo>
                    <a:pt x="68554" y="4496"/>
                  </a:lnTo>
                  <a:lnTo>
                    <a:pt x="59207" y="2248"/>
                  </a:lnTo>
                  <a:lnTo>
                    <a:pt x="52971" y="0"/>
                  </a:lnTo>
                  <a:lnTo>
                    <a:pt x="43624" y="0"/>
                  </a:lnTo>
                </a:path>
              </a:pathLst>
            </a:custGeom>
            <a:solidFill>
              <a:srgbClr val="C0C0C0">
                <a:alpha val="100000"/>
              </a:srgbClr>
            </a:solidFill>
          </p:spPr>
        </p:sp>
        <p:sp>
          <p:nvSpPr>
            <p:cNvPr id="1977" name="VectorPath 1977"/>
            <p:cNvSpPr/>
            <p:nvPr/>
          </p:nvSpPr>
          <p:spPr>
            <a:xfrm>
              <a:off x="6906153" y="1928806"/>
              <a:ext cx="103961" cy="85839"/>
            </a:xfrm>
            <a:custGeom>
              <a:avLst/>
              <a:gdLst/>
              <a:ahLst/>
              <a:cxnLst/>
              <a:rect l="l" t="t" r="r" b="b"/>
              <a:pathLst>
                <a:path w="103961" h="85839">
                  <a:moveTo>
                    <a:pt x="51669" y="8046"/>
                  </a:moveTo>
                  <a:lnTo>
                    <a:pt x="42322" y="8046"/>
                  </a:lnTo>
                  <a:lnTo>
                    <a:pt x="32975" y="10294"/>
                  </a:lnTo>
                  <a:lnTo>
                    <a:pt x="26739" y="12541"/>
                  </a:lnTo>
                  <a:lnTo>
                    <a:pt x="20517" y="17050"/>
                  </a:lnTo>
                  <a:lnTo>
                    <a:pt x="14281" y="23794"/>
                  </a:lnTo>
                  <a:lnTo>
                    <a:pt x="11168" y="28289"/>
                  </a:lnTo>
                  <a:lnTo>
                    <a:pt x="8045" y="35046"/>
                  </a:lnTo>
                  <a:lnTo>
                    <a:pt x="8045" y="41790"/>
                  </a:lnTo>
                  <a:lnTo>
                    <a:pt x="8045" y="50794"/>
                  </a:lnTo>
                  <a:lnTo>
                    <a:pt x="11168" y="57550"/>
                  </a:lnTo>
                  <a:lnTo>
                    <a:pt x="14281" y="62046"/>
                  </a:lnTo>
                  <a:lnTo>
                    <a:pt x="20517" y="68790"/>
                  </a:lnTo>
                  <a:lnTo>
                    <a:pt x="26739" y="73298"/>
                  </a:lnTo>
                  <a:lnTo>
                    <a:pt x="32975" y="75546"/>
                  </a:lnTo>
                  <a:lnTo>
                    <a:pt x="42322" y="77794"/>
                  </a:lnTo>
                  <a:lnTo>
                    <a:pt x="51669" y="77794"/>
                  </a:lnTo>
                  <a:lnTo>
                    <a:pt x="61016" y="77794"/>
                  </a:lnTo>
                  <a:lnTo>
                    <a:pt x="67252" y="75546"/>
                  </a:lnTo>
                  <a:lnTo>
                    <a:pt x="76599" y="73298"/>
                  </a:lnTo>
                  <a:lnTo>
                    <a:pt x="82822" y="68790"/>
                  </a:lnTo>
                  <a:lnTo>
                    <a:pt x="85946" y="62046"/>
                  </a:lnTo>
                  <a:lnTo>
                    <a:pt x="92169" y="57550"/>
                  </a:lnTo>
                  <a:lnTo>
                    <a:pt x="92169" y="50794"/>
                  </a:lnTo>
                  <a:lnTo>
                    <a:pt x="95294" y="41790"/>
                  </a:lnTo>
                  <a:lnTo>
                    <a:pt x="92169" y="35046"/>
                  </a:lnTo>
                  <a:lnTo>
                    <a:pt x="92169" y="28289"/>
                  </a:lnTo>
                  <a:lnTo>
                    <a:pt x="85946" y="23794"/>
                  </a:lnTo>
                  <a:lnTo>
                    <a:pt x="82822" y="17050"/>
                  </a:lnTo>
                  <a:lnTo>
                    <a:pt x="76599" y="12541"/>
                  </a:lnTo>
                  <a:lnTo>
                    <a:pt x="67252" y="10294"/>
                  </a:lnTo>
                  <a:lnTo>
                    <a:pt x="61016" y="8046"/>
                  </a:lnTo>
                  <a:lnTo>
                    <a:pt x="51669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78" name="VectorPath 1978"/>
          <p:cNvSpPr/>
          <p:nvPr/>
        </p:nvSpPr>
        <p:spPr>
          <a:xfrm>
            <a:off x="10034290" y="5224989"/>
            <a:ext cx="290257" cy="16091"/>
          </a:xfrm>
          <a:custGeom>
            <a:avLst/>
            <a:gdLst/>
            <a:ahLst/>
            <a:cxnLst/>
            <a:rect l="l" t="t" r="r" b="b"/>
            <a:pathLst>
              <a:path w="290257" h="16091">
                <a:moveTo>
                  <a:pt x="8045" y="8046"/>
                </a:moveTo>
                <a:lnTo>
                  <a:pt x="282212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979" name="Combination 1979"/>
          <p:cNvGrpSpPr/>
          <p:nvPr/>
        </p:nvGrpSpPr>
        <p:grpSpPr>
          <a:xfrm>
            <a:off x="8834750" y="5051749"/>
            <a:ext cx="944562" cy="364833"/>
            <a:chOff x="8834750" y="5051749"/>
            <a:chExt cx="944562" cy="364833"/>
          </a:xfrm>
        </p:grpSpPr>
        <p:sp>
          <p:nvSpPr>
            <p:cNvPr id="1980" name="VectorPath 1980"/>
            <p:cNvSpPr/>
            <p:nvPr/>
          </p:nvSpPr>
          <p:spPr>
            <a:xfrm>
              <a:off x="8834750" y="5051749"/>
              <a:ext cx="670382" cy="364833"/>
            </a:xfrm>
            <a:custGeom>
              <a:avLst/>
              <a:gdLst/>
              <a:ahLst/>
              <a:cxnLst/>
              <a:rect l="l" t="t" r="r" b="b"/>
              <a:pathLst>
                <a:path w="670382" h="364833">
                  <a:moveTo>
                    <a:pt x="8045" y="8046"/>
                  </a:moveTo>
                  <a:lnTo>
                    <a:pt x="662336" y="8046"/>
                  </a:lnTo>
                  <a:lnTo>
                    <a:pt x="662336" y="356788"/>
                  </a:lnTo>
                  <a:lnTo>
                    <a:pt x="8045" y="356788"/>
                  </a:ln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81" name="VectorPath 1981"/>
            <p:cNvSpPr/>
            <p:nvPr/>
          </p:nvSpPr>
          <p:spPr>
            <a:xfrm>
              <a:off x="9489040" y="5224989"/>
              <a:ext cx="290271" cy="16091"/>
            </a:xfrm>
            <a:custGeom>
              <a:avLst/>
              <a:gdLst/>
              <a:ahLst/>
              <a:cxnLst/>
              <a:rect l="l" t="t" r="r" b="b"/>
              <a:pathLst>
                <a:path w="290271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1982" name="1C295FEF-09A3-4E4A-6FA6-4658D1ED7ED4"/>
          <p:cNvPicPr>
            <a:picLocks noChangeAspect="1"/>
          </p:cNvPicPr>
          <p:nvPr/>
        </p:nvPicPr>
        <p:blipFill>
          <a:blip r:embed="rId6" cstate="print">
            <a:extLst>
              <a:ext uri="{6EA183AD-46CB-4F6D-2A10-21D8EBD18477}"/>
            </a:extLst>
          </a:blip>
          <a:srcRect/>
          <a:stretch>
            <a:fillRect/>
          </a:stretch>
        </p:blipFill>
        <p:spPr>
          <a:xfrm>
            <a:off x="9768154" y="4884306"/>
            <a:ext cx="274180" cy="755980"/>
          </a:xfrm>
          <a:prstGeom prst="rect">
            <a:avLst/>
          </a:prstGeom>
        </p:spPr>
      </p:pic>
      <p:sp>
        <p:nvSpPr>
          <p:cNvPr id="1983" name="VectorPath 1983"/>
          <p:cNvSpPr/>
          <p:nvPr/>
        </p:nvSpPr>
        <p:spPr>
          <a:xfrm>
            <a:off x="9211688" y="1795484"/>
            <a:ext cx="81642" cy="17242"/>
          </a:xfrm>
          <a:custGeom>
            <a:avLst/>
            <a:gdLst/>
            <a:ahLst/>
            <a:cxnLst/>
            <a:rect l="l" t="t" r="r" b="b"/>
            <a:pathLst>
              <a:path w="81642" h="17242">
                <a:moveTo>
                  <a:pt x="76647" y="4118"/>
                </a:moveTo>
                <a:lnTo>
                  <a:pt x="79771" y="6366"/>
                </a:lnTo>
                <a:lnTo>
                  <a:pt x="79771" y="10875"/>
                </a:lnTo>
                <a:lnTo>
                  <a:pt x="76647" y="13122"/>
                </a:lnTo>
                <a:lnTo>
                  <a:pt x="73536" y="15371"/>
                </a:lnTo>
                <a:lnTo>
                  <a:pt x="8106" y="15371"/>
                </a:lnTo>
                <a:lnTo>
                  <a:pt x="4994" y="13122"/>
                </a:lnTo>
                <a:lnTo>
                  <a:pt x="4994" y="10875"/>
                </a:lnTo>
                <a:lnTo>
                  <a:pt x="1870" y="8614"/>
                </a:lnTo>
                <a:lnTo>
                  <a:pt x="4994" y="6366"/>
                </a:lnTo>
                <a:lnTo>
                  <a:pt x="4994" y="4118"/>
                </a:lnTo>
                <a:lnTo>
                  <a:pt x="8106" y="1870"/>
                </a:lnTo>
                <a:lnTo>
                  <a:pt x="73536" y="1870"/>
                </a:lnTo>
              </a:path>
            </a:pathLst>
          </a:custGeom>
          <a:solidFill>
            <a:srgbClr val="000000">
              <a:alpha val="100000"/>
            </a:srgbClr>
          </a:solidFill>
          <a:ln w="2680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984" name="Combination 1984"/>
          <p:cNvGrpSpPr/>
          <p:nvPr/>
        </p:nvGrpSpPr>
        <p:grpSpPr>
          <a:xfrm>
            <a:off x="9426674" y="1795484"/>
            <a:ext cx="81631" cy="59989"/>
            <a:chOff x="9426674" y="1795484"/>
            <a:chExt cx="81631" cy="59989"/>
          </a:xfrm>
        </p:grpSpPr>
        <p:sp>
          <p:nvSpPr>
            <p:cNvPr id="1985" name="VectorPath 1985"/>
            <p:cNvSpPr/>
            <p:nvPr/>
          </p:nvSpPr>
          <p:spPr>
            <a:xfrm>
              <a:off x="9426674" y="1795484"/>
              <a:ext cx="81631" cy="17242"/>
            </a:xfrm>
            <a:custGeom>
              <a:avLst/>
              <a:gdLst/>
              <a:ahLst/>
              <a:cxnLst/>
              <a:rect l="l" t="t" r="r" b="b"/>
              <a:pathLst>
                <a:path w="81631" h="17242">
                  <a:moveTo>
                    <a:pt x="76649" y="4118"/>
                  </a:moveTo>
                  <a:lnTo>
                    <a:pt x="79760" y="6366"/>
                  </a:lnTo>
                  <a:lnTo>
                    <a:pt x="79760" y="10875"/>
                  </a:lnTo>
                  <a:lnTo>
                    <a:pt x="76649" y="13122"/>
                  </a:lnTo>
                  <a:lnTo>
                    <a:pt x="73537" y="15371"/>
                  </a:lnTo>
                  <a:lnTo>
                    <a:pt x="8106" y="15371"/>
                  </a:lnTo>
                  <a:lnTo>
                    <a:pt x="4983" y="13122"/>
                  </a:lnTo>
                  <a:lnTo>
                    <a:pt x="4983" y="10875"/>
                  </a:lnTo>
                  <a:lnTo>
                    <a:pt x="1871" y="8614"/>
                  </a:lnTo>
                  <a:lnTo>
                    <a:pt x="4983" y="6366"/>
                  </a:lnTo>
                  <a:lnTo>
                    <a:pt x="4983" y="4118"/>
                  </a:lnTo>
                  <a:lnTo>
                    <a:pt x="8106" y="1870"/>
                  </a:lnTo>
                  <a:lnTo>
                    <a:pt x="73537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86" name="VectorPath 1986"/>
            <p:cNvSpPr/>
            <p:nvPr/>
          </p:nvSpPr>
          <p:spPr>
            <a:xfrm>
              <a:off x="9485868" y="1795484"/>
              <a:ext cx="22435" cy="59989"/>
            </a:xfrm>
            <a:custGeom>
              <a:avLst/>
              <a:gdLst/>
              <a:ahLst/>
              <a:cxnLst/>
              <a:rect l="l" t="t" r="r" b="b"/>
              <a:pathLst>
                <a:path w="22435" h="59989">
                  <a:moveTo>
                    <a:pt x="17453" y="4118"/>
                  </a:moveTo>
                  <a:lnTo>
                    <a:pt x="20565" y="6366"/>
                  </a:lnTo>
                  <a:lnTo>
                    <a:pt x="20565" y="53623"/>
                  </a:lnTo>
                  <a:lnTo>
                    <a:pt x="17453" y="55871"/>
                  </a:lnTo>
                  <a:lnTo>
                    <a:pt x="14341" y="58119"/>
                  </a:lnTo>
                  <a:lnTo>
                    <a:pt x="8106" y="58119"/>
                  </a:lnTo>
                  <a:lnTo>
                    <a:pt x="4994" y="55871"/>
                  </a:lnTo>
                  <a:lnTo>
                    <a:pt x="1870" y="53623"/>
                  </a:lnTo>
                  <a:lnTo>
                    <a:pt x="1870" y="6366"/>
                  </a:lnTo>
                  <a:lnTo>
                    <a:pt x="4994" y="4118"/>
                  </a:lnTo>
                  <a:lnTo>
                    <a:pt x="8106" y="1870"/>
                  </a:lnTo>
                  <a:lnTo>
                    <a:pt x="143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87" name="VectorPath 1987"/>
          <p:cNvSpPr/>
          <p:nvPr/>
        </p:nvSpPr>
        <p:spPr>
          <a:xfrm>
            <a:off x="9485868" y="1950729"/>
            <a:ext cx="22435" cy="59991"/>
          </a:xfrm>
          <a:custGeom>
            <a:avLst/>
            <a:gdLst/>
            <a:ahLst/>
            <a:cxnLst/>
            <a:rect l="l" t="t" r="r" b="b"/>
            <a:pathLst>
              <a:path w="22435" h="59991">
                <a:moveTo>
                  <a:pt x="17453" y="4119"/>
                </a:moveTo>
                <a:lnTo>
                  <a:pt x="20565" y="6367"/>
                </a:lnTo>
                <a:lnTo>
                  <a:pt x="20565" y="53623"/>
                </a:lnTo>
                <a:lnTo>
                  <a:pt x="17453" y="55871"/>
                </a:lnTo>
                <a:lnTo>
                  <a:pt x="14341" y="58119"/>
                </a:lnTo>
                <a:lnTo>
                  <a:pt x="8106" y="58119"/>
                </a:lnTo>
                <a:lnTo>
                  <a:pt x="4994" y="55871"/>
                </a:lnTo>
                <a:lnTo>
                  <a:pt x="1870" y="53623"/>
                </a:lnTo>
                <a:lnTo>
                  <a:pt x="1870" y="6367"/>
                </a:lnTo>
                <a:lnTo>
                  <a:pt x="4994" y="4119"/>
                </a:lnTo>
                <a:lnTo>
                  <a:pt x="8106" y="1871"/>
                </a:lnTo>
                <a:lnTo>
                  <a:pt x="14341" y="1871"/>
                </a:lnTo>
              </a:path>
            </a:pathLst>
          </a:custGeom>
          <a:solidFill>
            <a:srgbClr val="000000">
              <a:alpha val="100000"/>
            </a:srgbClr>
          </a:solidFill>
          <a:ln w="2680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988" name="Combination 1988"/>
          <p:cNvGrpSpPr/>
          <p:nvPr/>
        </p:nvGrpSpPr>
        <p:grpSpPr>
          <a:xfrm>
            <a:off x="9116306" y="2142509"/>
            <a:ext cx="177025" cy="2119215"/>
            <a:chOff x="9116306" y="2142509"/>
            <a:chExt cx="177025" cy="2119215"/>
          </a:xfrm>
        </p:grpSpPr>
        <p:sp>
          <p:nvSpPr>
            <p:cNvPr id="1989" name="VectorPath 1989"/>
            <p:cNvSpPr/>
            <p:nvPr/>
          </p:nvSpPr>
          <p:spPr>
            <a:xfrm>
              <a:off x="9116306" y="2142509"/>
              <a:ext cx="107270" cy="2119215"/>
            </a:xfrm>
            <a:custGeom>
              <a:avLst/>
              <a:gdLst/>
              <a:ahLst/>
              <a:cxnLst/>
              <a:rect l="l" t="t" r="r" b="b"/>
              <a:pathLst>
                <a:path w="107270" h="2119215">
                  <a:moveTo>
                    <a:pt x="62988" y="3588"/>
                  </a:moveTo>
                  <a:lnTo>
                    <a:pt x="66101" y="8084"/>
                  </a:lnTo>
                  <a:lnTo>
                    <a:pt x="66101" y="2035300"/>
                  </a:lnTo>
                  <a:lnTo>
                    <a:pt x="106600" y="2006047"/>
                  </a:lnTo>
                  <a:lnTo>
                    <a:pt x="53641" y="2118545"/>
                  </a:lnTo>
                  <a:lnTo>
                    <a:pt x="670" y="2006047"/>
                  </a:lnTo>
                  <a:lnTo>
                    <a:pt x="41170" y="2035294"/>
                  </a:lnTo>
                  <a:lnTo>
                    <a:pt x="41170" y="8084"/>
                  </a:lnTo>
                  <a:lnTo>
                    <a:pt x="44295" y="3588"/>
                  </a:lnTo>
                  <a:lnTo>
                    <a:pt x="47406" y="1340"/>
                  </a:lnTo>
                  <a:lnTo>
                    <a:pt x="59865" y="134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2680" cap="rnd" cmpd="sng">
              <a:solidFill>
                <a:srgbClr val="FF0000">
                  <a:alpha val="100000"/>
                </a:srgbClr>
              </a:solidFill>
              <a:round/>
            </a:ln>
          </p:spPr>
        </p:sp>
        <p:sp>
          <p:nvSpPr>
            <p:cNvPr id="1990" name="VectorPath 1990"/>
            <p:cNvSpPr/>
            <p:nvPr/>
          </p:nvSpPr>
          <p:spPr>
            <a:xfrm>
              <a:off x="9211688" y="2144226"/>
              <a:ext cx="81642" cy="17242"/>
            </a:xfrm>
            <a:custGeom>
              <a:avLst/>
              <a:gdLst/>
              <a:ahLst/>
              <a:cxnLst/>
              <a:rect l="l" t="t" r="r" b="b"/>
              <a:pathLst>
                <a:path w="81642" h="17242">
                  <a:moveTo>
                    <a:pt x="76647" y="4119"/>
                  </a:moveTo>
                  <a:lnTo>
                    <a:pt x="79771" y="6367"/>
                  </a:lnTo>
                  <a:lnTo>
                    <a:pt x="79771" y="10875"/>
                  </a:lnTo>
                  <a:lnTo>
                    <a:pt x="76647" y="13123"/>
                  </a:lnTo>
                  <a:lnTo>
                    <a:pt x="73536" y="15371"/>
                  </a:lnTo>
                  <a:lnTo>
                    <a:pt x="8106" y="15371"/>
                  </a:lnTo>
                  <a:lnTo>
                    <a:pt x="4994" y="13123"/>
                  </a:lnTo>
                  <a:lnTo>
                    <a:pt x="4994" y="10875"/>
                  </a:lnTo>
                  <a:lnTo>
                    <a:pt x="1870" y="8627"/>
                  </a:lnTo>
                  <a:lnTo>
                    <a:pt x="4994" y="6367"/>
                  </a:lnTo>
                  <a:lnTo>
                    <a:pt x="4994" y="4119"/>
                  </a:lnTo>
                  <a:lnTo>
                    <a:pt x="8106" y="1871"/>
                  </a:lnTo>
                  <a:lnTo>
                    <a:pt x="73536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91" name="Combination 1991"/>
          <p:cNvGrpSpPr/>
          <p:nvPr/>
        </p:nvGrpSpPr>
        <p:grpSpPr>
          <a:xfrm>
            <a:off x="9426674" y="2105974"/>
            <a:ext cx="81631" cy="55494"/>
            <a:chOff x="9426674" y="2105974"/>
            <a:chExt cx="81631" cy="55494"/>
          </a:xfrm>
        </p:grpSpPr>
        <p:sp>
          <p:nvSpPr>
            <p:cNvPr id="1992" name="VectorPath 1992"/>
            <p:cNvSpPr/>
            <p:nvPr/>
          </p:nvSpPr>
          <p:spPr>
            <a:xfrm>
              <a:off x="9485868" y="2105974"/>
              <a:ext cx="22436" cy="55494"/>
            </a:xfrm>
            <a:custGeom>
              <a:avLst/>
              <a:gdLst/>
              <a:ahLst/>
              <a:cxnLst/>
              <a:rect l="l" t="t" r="r" b="b"/>
              <a:pathLst>
                <a:path w="22436" h="55494">
                  <a:moveTo>
                    <a:pt x="17453" y="4118"/>
                  </a:moveTo>
                  <a:lnTo>
                    <a:pt x="20565" y="6379"/>
                  </a:lnTo>
                  <a:lnTo>
                    <a:pt x="20565" y="49127"/>
                  </a:lnTo>
                  <a:lnTo>
                    <a:pt x="17453" y="51376"/>
                  </a:lnTo>
                  <a:lnTo>
                    <a:pt x="14341" y="53623"/>
                  </a:lnTo>
                  <a:lnTo>
                    <a:pt x="8106" y="53623"/>
                  </a:lnTo>
                  <a:lnTo>
                    <a:pt x="4994" y="51376"/>
                  </a:lnTo>
                  <a:lnTo>
                    <a:pt x="1870" y="49127"/>
                  </a:lnTo>
                  <a:lnTo>
                    <a:pt x="1870" y="6379"/>
                  </a:lnTo>
                  <a:lnTo>
                    <a:pt x="4994" y="4118"/>
                  </a:lnTo>
                  <a:lnTo>
                    <a:pt x="8106" y="1870"/>
                  </a:lnTo>
                  <a:lnTo>
                    <a:pt x="143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93" name="VectorPath 1993"/>
            <p:cNvSpPr/>
            <p:nvPr/>
          </p:nvSpPr>
          <p:spPr>
            <a:xfrm>
              <a:off x="9426674" y="2144226"/>
              <a:ext cx="81631" cy="17241"/>
            </a:xfrm>
            <a:custGeom>
              <a:avLst/>
              <a:gdLst/>
              <a:ahLst/>
              <a:cxnLst/>
              <a:rect l="l" t="t" r="r" b="b"/>
              <a:pathLst>
                <a:path w="81631" h="17241">
                  <a:moveTo>
                    <a:pt x="76649" y="4119"/>
                  </a:moveTo>
                  <a:lnTo>
                    <a:pt x="79760" y="6367"/>
                  </a:lnTo>
                  <a:lnTo>
                    <a:pt x="79760" y="10875"/>
                  </a:lnTo>
                  <a:lnTo>
                    <a:pt x="76649" y="13123"/>
                  </a:lnTo>
                  <a:lnTo>
                    <a:pt x="73537" y="15371"/>
                  </a:lnTo>
                  <a:lnTo>
                    <a:pt x="8106" y="15371"/>
                  </a:lnTo>
                  <a:lnTo>
                    <a:pt x="4983" y="13123"/>
                  </a:lnTo>
                  <a:lnTo>
                    <a:pt x="4983" y="10875"/>
                  </a:lnTo>
                  <a:lnTo>
                    <a:pt x="1871" y="8627"/>
                  </a:lnTo>
                  <a:lnTo>
                    <a:pt x="4983" y="6367"/>
                  </a:lnTo>
                  <a:lnTo>
                    <a:pt x="4983" y="4119"/>
                  </a:lnTo>
                  <a:lnTo>
                    <a:pt x="8106" y="1871"/>
                  </a:lnTo>
                  <a:lnTo>
                    <a:pt x="73537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994" name="VectorPath 1994"/>
          <p:cNvSpPr/>
          <p:nvPr/>
        </p:nvSpPr>
        <p:spPr>
          <a:xfrm>
            <a:off x="9489040" y="2783796"/>
            <a:ext cx="290271" cy="16091"/>
          </a:xfrm>
          <a:custGeom>
            <a:avLst/>
            <a:gdLst/>
            <a:ahLst/>
            <a:cxnLst/>
            <a:rect l="l" t="t" r="r" b="b"/>
            <a:pathLst>
              <a:path w="290271" h="16091">
                <a:moveTo>
                  <a:pt x="8045" y="8046"/>
                </a:moveTo>
                <a:lnTo>
                  <a:pt x="28222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995" name="Combination 1995"/>
          <p:cNvGrpSpPr/>
          <p:nvPr/>
        </p:nvGrpSpPr>
        <p:grpSpPr>
          <a:xfrm>
            <a:off x="9598096" y="2842292"/>
            <a:ext cx="181216" cy="191580"/>
            <a:chOff x="9598096" y="2842292"/>
            <a:chExt cx="181216" cy="191580"/>
          </a:xfrm>
        </p:grpSpPr>
        <p:sp>
          <p:nvSpPr>
            <p:cNvPr id="1996" name="VectorPath 1996"/>
            <p:cNvSpPr/>
            <p:nvPr/>
          </p:nvSpPr>
          <p:spPr>
            <a:xfrm>
              <a:off x="9598096" y="2842292"/>
              <a:ext cx="16090" cy="191580"/>
            </a:xfrm>
            <a:custGeom>
              <a:avLst/>
              <a:gdLst/>
              <a:ahLst/>
              <a:cxnLst/>
              <a:rect l="l" t="t" r="r" b="b"/>
              <a:pathLst>
                <a:path w="16090" h="191580">
                  <a:moveTo>
                    <a:pt x="8045" y="183534"/>
                  </a:moveTo>
                  <a:lnTo>
                    <a:pt x="8045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97" name="VectorPath 1997"/>
            <p:cNvSpPr/>
            <p:nvPr/>
          </p:nvSpPr>
          <p:spPr>
            <a:xfrm>
              <a:off x="9598096" y="2842292"/>
              <a:ext cx="181216" cy="16091"/>
            </a:xfrm>
            <a:custGeom>
              <a:avLst/>
              <a:gdLst/>
              <a:ahLst/>
              <a:cxnLst/>
              <a:rect l="l" t="t" r="r" b="b"/>
              <a:pathLst>
                <a:path w="181216" h="16091">
                  <a:moveTo>
                    <a:pt x="8045" y="8045"/>
                  </a:moveTo>
                  <a:lnTo>
                    <a:pt x="173171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1998" name="Combination 1998"/>
          <p:cNvGrpSpPr/>
          <p:nvPr/>
        </p:nvGrpSpPr>
        <p:grpSpPr>
          <a:xfrm>
            <a:off x="9379998" y="3411531"/>
            <a:ext cx="399313" cy="448082"/>
            <a:chOff x="9379998" y="3411531"/>
            <a:chExt cx="399313" cy="448082"/>
          </a:xfrm>
        </p:grpSpPr>
        <p:sp>
          <p:nvSpPr>
            <p:cNvPr id="1999" name="VectorPath 1999"/>
            <p:cNvSpPr/>
            <p:nvPr/>
          </p:nvSpPr>
          <p:spPr>
            <a:xfrm>
              <a:off x="9379998" y="3411531"/>
              <a:ext cx="16090" cy="448082"/>
            </a:xfrm>
            <a:custGeom>
              <a:avLst/>
              <a:gdLst/>
              <a:ahLst/>
              <a:cxnLst/>
              <a:rect l="l" t="t" r="r" b="b"/>
              <a:pathLst>
                <a:path w="16090" h="448082">
                  <a:moveTo>
                    <a:pt x="8045" y="8046"/>
                  </a:moveTo>
                  <a:lnTo>
                    <a:pt x="8045" y="44003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00" name="VectorPath 2000"/>
            <p:cNvSpPr/>
            <p:nvPr/>
          </p:nvSpPr>
          <p:spPr>
            <a:xfrm>
              <a:off x="9379998" y="3598272"/>
              <a:ext cx="399313" cy="16091"/>
            </a:xfrm>
            <a:custGeom>
              <a:avLst/>
              <a:gdLst/>
              <a:ahLst/>
              <a:cxnLst/>
              <a:rect l="l" t="t" r="r" b="b"/>
              <a:pathLst>
                <a:path w="399313" h="16091">
                  <a:moveTo>
                    <a:pt x="8045" y="8046"/>
                  </a:moveTo>
                  <a:lnTo>
                    <a:pt x="391268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01" name="Combination 2001"/>
          <p:cNvGrpSpPr/>
          <p:nvPr/>
        </p:nvGrpSpPr>
        <p:grpSpPr>
          <a:xfrm>
            <a:off x="9161900" y="4237260"/>
            <a:ext cx="617410" cy="364833"/>
            <a:chOff x="9161900" y="4237260"/>
            <a:chExt cx="617410" cy="364833"/>
          </a:xfrm>
        </p:grpSpPr>
        <p:sp>
          <p:nvSpPr>
            <p:cNvPr id="2002" name="VectorPath 2002"/>
            <p:cNvSpPr/>
            <p:nvPr/>
          </p:nvSpPr>
          <p:spPr>
            <a:xfrm>
              <a:off x="9489040" y="4340765"/>
              <a:ext cx="290271" cy="16091"/>
            </a:xfrm>
            <a:custGeom>
              <a:avLst/>
              <a:gdLst/>
              <a:ahLst/>
              <a:cxnLst/>
              <a:rect l="l" t="t" r="r" b="b"/>
              <a:pathLst>
                <a:path w="290271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03" name="VectorPath 2003"/>
            <p:cNvSpPr/>
            <p:nvPr/>
          </p:nvSpPr>
          <p:spPr>
            <a:xfrm>
              <a:off x="9489040" y="4505001"/>
              <a:ext cx="290271" cy="16091"/>
            </a:xfrm>
            <a:custGeom>
              <a:avLst/>
              <a:gdLst/>
              <a:ahLst/>
              <a:cxnLst/>
              <a:rect l="l" t="t" r="r" b="b"/>
              <a:pathLst>
                <a:path w="290271" h="16091">
                  <a:moveTo>
                    <a:pt x="8045" y="8046"/>
                  </a:moveTo>
                  <a:lnTo>
                    <a:pt x="28222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04" name="VectorPath 2004"/>
            <p:cNvSpPr/>
            <p:nvPr/>
          </p:nvSpPr>
          <p:spPr>
            <a:xfrm>
              <a:off x="9161900" y="4237260"/>
              <a:ext cx="343230" cy="16091"/>
            </a:xfrm>
            <a:custGeom>
              <a:avLst/>
              <a:gdLst/>
              <a:ahLst/>
              <a:cxnLst/>
              <a:rect l="l" t="t" r="r" b="b"/>
              <a:pathLst>
                <a:path w="343230" h="16091">
                  <a:moveTo>
                    <a:pt x="8045" y="8046"/>
                  </a:moveTo>
                  <a:lnTo>
                    <a:pt x="33518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05" name="VectorPath 2005"/>
            <p:cNvSpPr/>
            <p:nvPr/>
          </p:nvSpPr>
          <p:spPr>
            <a:xfrm>
              <a:off x="9489040" y="4237260"/>
              <a:ext cx="16090" cy="364833"/>
            </a:xfrm>
            <a:custGeom>
              <a:avLst/>
              <a:gdLst/>
              <a:ahLst/>
              <a:cxnLst/>
              <a:rect l="l" t="t" r="r" b="b"/>
              <a:pathLst>
                <a:path w="16090" h="364833">
                  <a:moveTo>
                    <a:pt x="8045" y="8046"/>
                  </a:moveTo>
                  <a:lnTo>
                    <a:pt x="8045" y="356788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06" name="VectorPath 2006"/>
            <p:cNvSpPr/>
            <p:nvPr/>
          </p:nvSpPr>
          <p:spPr>
            <a:xfrm>
              <a:off x="9161900" y="4586002"/>
              <a:ext cx="343230" cy="16091"/>
            </a:xfrm>
            <a:custGeom>
              <a:avLst/>
              <a:gdLst/>
              <a:ahLst/>
              <a:cxnLst/>
              <a:rect l="l" t="t" r="r" b="b"/>
              <a:pathLst>
                <a:path w="343230" h="16091">
                  <a:moveTo>
                    <a:pt x="8045" y="8046"/>
                  </a:moveTo>
                  <a:lnTo>
                    <a:pt x="33518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07" name="VectorPath 2007"/>
          <p:cNvSpPr/>
          <p:nvPr/>
        </p:nvSpPr>
        <p:spPr>
          <a:xfrm>
            <a:off x="9872210" y="4293442"/>
            <a:ext cx="564569" cy="20731"/>
          </a:xfrm>
          <a:custGeom>
            <a:avLst/>
            <a:gdLst/>
            <a:ahLst/>
            <a:cxnLst/>
            <a:rect l="l" t="t" r="r" b="b"/>
            <a:pathLst>
              <a:path w="564569" h="20731">
                <a:moveTo>
                  <a:pt x="8111" y="12620"/>
                </a:moveTo>
                <a:lnTo>
                  <a:pt x="556458" y="8112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08" name="VectorPath 2008"/>
          <p:cNvSpPr/>
          <p:nvPr/>
        </p:nvSpPr>
        <p:spPr>
          <a:xfrm>
            <a:off x="9816194" y="4595006"/>
            <a:ext cx="617410" cy="16091"/>
          </a:xfrm>
          <a:custGeom>
            <a:avLst/>
            <a:gdLst/>
            <a:ahLst/>
            <a:cxnLst/>
            <a:rect l="l" t="t" r="r" b="b"/>
            <a:pathLst>
              <a:path w="617410" h="16091">
                <a:moveTo>
                  <a:pt x="8045" y="8046"/>
                </a:moveTo>
                <a:lnTo>
                  <a:pt x="60936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009" name="Combination 2009"/>
          <p:cNvGrpSpPr/>
          <p:nvPr/>
        </p:nvGrpSpPr>
        <p:grpSpPr>
          <a:xfrm>
            <a:off x="10415214" y="4061722"/>
            <a:ext cx="456881" cy="776667"/>
            <a:chOff x="10415214" y="4061722"/>
            <a:chExt cx="456881" cy="776667"/>
          </a:xfrm>
        </p:grpSpPr>
        <p:sp>
          <p:nvSpPr>
            <p:cNvPr id="2010" name="VectorPath 2010"/>
            <p:cNvSpPr/>
            <p:nvPr/>
          </p:nvSpPr>
          <p:spPr>
            <a:xfrm>
              <a:off x="10853706" y="4226008"/>
              <a:ext cx="16090" cy="448082"/>
            </a:xfrm>
            <a:custGeom>
              <a:avLst/>
              <a:gdLst/>
              <a:ahLst/>
              <a:cxnLst/>
              <a:rect l="l" t="t" r="r" b="b"/>
              <a:pathLst>
                <a:path w="16090" h="448082">
                  <a:moveTo>
                    <a:pt x="8045" y="8046"/>
                  </a:moveTo>
                  <a:lnTo>
                    <a:pt x="8045" y="44003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11" name="VectorPath 2011"/>
            <p:cNvSpPr/>
            <p:nvPr/>
          </p:nvSpPr>
          <p:spPr>
            <a:xfrm>
              <a:off x="10415214" y="4061722"/>
              <a:ext cx="456879" cy="182675"/>
            </a:xfrm>
            <a:custGeom>
              <a:avLst/>
              <a:gdLst/>
              <a:ahLst/>
              <a:cxnLst/>
              <a:rect l="l" t="t" r="r" b="b"/>
              <a:pathLst>
                <a:path w="456879" h="182675">
                  <a:moveTo>
                    <a:pt x="10343" y="10343"/>
                  </a:moveTo>
                  <a:lnTo>
                    <a:pt x="446536" y="172331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12" name="VectorPath 2012"/>
            <p:cNvSpPr/>
            <p:nvPr/>
          </p:nvSpPr>
          <p:spPr>
            <a:xfrm>
              <a:off x="10415214" y="4655700"/>
              <a:ext cx="456881" cy="182688"/>
            </a:xfrm>
            <a:custGeom>
              <a:avLst/>
              <a:gdLst/>
              <a:ahLst/>
              <a:cxnLst/>
              <a:rect l="l" t="t" r="r" b="b"/>
              <a:pathLst>
                <a:path w="456881" h="182688">
                  <a:moveTo>
                    <a:pt x="446537" y="10343"/>
                  </a:moveTo>
                  <a:lnTo>
                    <a:pt x="10344" y="1723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13" name="VectorPath 2013"/>
            <p:cNvSpPr/>
            <p:nvPr/>
          </p:nvSpPr>
          <p:spPr>
            <a:xfrm>
              <a:off x="10417512" y="4064019"/>
              <a:ext cx="16090" cy="232080"/>
            </a:xfrm>
            <a:custGeom>
              <a:avLst/>
              <a:gdLst/>
              <a:ahLst/>
              <a:cxnLst/>
              <a:rect l="l" t="t" r="r" b="b"/>
              <a:pathLst>
                <a:path w="16090" h="232080">
                  <a:moveTo>
                    <a:pt x="8045" y="8046"/>
                  </a:moveTo>
                  <a:lnTo>
                    <a:pt x="8045" y="22403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14" name="VectorPath 2014"/>
            <p:cNvSpPr/>
            <p:nvPr/>
          </p:nvSpPr>
          <p:spPr>
            <a:xfrm>
              <a:off x="10417512" y="4604010"/>
              <a:ext cx="16090" cy="232080"/>
            </a:xfrm>
            <a:custGeom>
              <a:avLst/>
              <a:gdLst/>
              <a:ahLst/>
              <a:cxnLst/>
              <a:rect l="l" t="t" r="r" b="b"/>
              <a:pathLst>
                <a:path w="16090" h="232080">
                  <a:moveTo>
                    <a:pt x="8045" y="8046"/>
                  </a:moveTo>
                  <a:lnTo>
                    <a:pt x="8045" y="22403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2015" name="C7929724-DA59-46FF-9560-C9B67CF96937"/>
          <p:cNvPicPr>
            <a:picLocks noChangeAspect="1"/>
          </p:cNvPicPr>
          <p:nvPr/>
        </p:nvPicPr>
        <p:blipFill>
          <a:blip r:embed="rId7" cstate="print">
            <a:extLst>
              <a:ext uri="{CBEE1179-19F3-4AE4-A6DE-E967D171DC1D}"/>
            </a:extLst>
          </a:blip>
          <a:srcRect/>
          <a:stretch>
            <a:fillRect/>
          </a:stretch>
        </p:blipFill>
        <p:spPr>
          <a:xfrm>
            <a:off x="9768154" y="3257588"/>
            <a:ext cx="274180" cy="755980"/>
          </a:xfrm>
          <a:prstGeom prst="rect">
            <a:avLst/>
          </a:prstGeom>
        </p:spPr>
      </p:pic>
      <p:grpSp>
        <p:nvGrpSpPr>
          <p:cNvPr id="2016" name="Combination 2016"/>
          <p:cNvGrpSpPr/>
          <p:nvPr/>
        </p:nvGrpSpPr>
        <p:grpSpPr>
          <a:xfrm>
            <a:off x="10414244" y="4276740"/>
            <a:ext cx="153489" cy="346630"/>
            <a:chOff x="10414244" y="4276740"/>
            <a:chExt cx="153489" cy="346630"/>
          </a:xfrm>
        </p:grpSpPr>
        <p:sp>
          <p:nvSpPr>
            <p:cNvPr id="2017" name="VectorPath 2017"/>
            <p:cNvSpPr/>
            <p:nvPr/>
          </p:nvSpPr>
          <p:spPr>
            <a:xfrm>
              <a:off x="10414244" y="4276740"/>
              <a:ext cx="153489" cy="184629"/>
            </a:xfrm>
            <a:custGeom>
              <a:avLst/>
              <a:gdLst/>
              <a:ahLst/>
              <a:cxnLst/>
              <a:rect l="l" t="t" r="r" b="b"/>
              <a:pathLst>
                <a:path w="153489" h="184629">
                  <a:moveTo>
                    <a:pt x="11314" y="11314"/>
                  </a:moveTo>
                  <a:lnTo>
                    <a:pt x="142175" y="17331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18" name="VectorPath 2018"/>
            <p:cNvSpPr/>
            <p:nvPr/>
          </p:nvSpPr>
          <p:spPr>
            <a:xfrm>
              <a:off x="10414244" y="4438740"/>
              <a:ext cx="153489" cy="184629"/>
            </a:xfrm>
            <a:custGeom>
              <a:avLst/>
              <a:gdLst/>
              <a:ahLst/>
              <a:cxnLst/>
              <a:rect l="l" t="t" r="r" b="b"/>
              <a:pathLst>
                <a:path w="153489" h="184629">
                  <a:moveTo>
                    <a:pt x="142175" y="11314"/>
                  </a:moveTo>
                  <a:lnTo>
                    <a:pt x="11314" y="17331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19" name="Combination 2019"/>
          <p:cNvGrpSpPr/>
          <p:nvPr/>
        </p:nvGrpSpPr>
        <p:grpSpPr>
          <a:xfrm>
            <a:off x="10956486" y="2765749"/>
            <a:ext cx="25526" cy="209677"/>
            <a:chOff x="10956486" y="2765749"/>
            <a:chExt cx="25526" cy="209677"/>
          </a:xfrm>
        </p:grpSpPr>
        <p:sp>
          <p:nvSpPr>
            <p:cNvPr id="2020" name="VectorPath 2020"/>
            <p:cNvSpPr/>
            <p:nvPr/>
          </p:nvSpPr>
          <p:spPr>
            <a:xfrm>
              <a:off x="10956486" y="2765749"/>
              <a:ext cx="25520" cy="59458"/>
            </a:xfrm>
            <a:custGeom>
              <a:avLst/>
              <a:gdLst/>
              <a:ahLst/>
              <a:cxnLst/>
              <a:rect l="l" t="t" r="r" b="b"/>
              <a:pathLst>
                <a:path w="25520" h="59458">
                  <a:moveTo>
                    <a:pt x="20545" y="3587"/>
                  </a:moveTo>
                  <a:lnTo>
                    <a:pt x="23656" y="8083"/>
                  </a:lnTo>
                  <a:lnTo>
                    <a:pt x="23656" y="48584"/>
                  </a:lnTo>
                  <a:lnTo>
                    <a:pt x="20545" y="53092"/>
                  </a:lnTo>
                  <a:lnTo>
                    <a:pt x="20545" y="55340"/>
                  </a:lnTo>
                  <a:lnTo>
                    <a:pt x="17433" y="55340"/>
                  </a:lnTo>
                  <a:lnTo>
                    <a:pt x="14308" y="57588"/>
                  </a:lnTo>
                  <a:lnTo>
                    <a:pt x="8086" y="55340"/>
                  </a:lnTo>
                  <a:lnTo>
                    <a:pt x="4960" y="55340"/>
                  </a:lnTo>
                  <a:lnTo>
                    <a:pt x="4960" y="53092"/>
                  </a:lnTo>
                  <a:lnTo>
                    <a:pt x="1849" y="48584"/>
                  </a:lnTo>
                  <a:lnTo>
                    <a:pt x="1849" y="8083"/>
                  </a:lnTo>
                  <a:lnTo>
                    <a:pt x="4960" y="3587"/>
                  </a:lnTo>
                  <a:lnTo>
                    <a:pt x="4960" y="1340"/>
                  </a:lnTo>
                  <a:lnTo>
                    <a:pt x="20545" y="1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21" name="VectorPath 2021"/>
            <p:cNvSpPr/>
            <p:nvPr/>
          </p:nvSpPr>
          <p:spPr>
            <a:xfrm>
              <a:off x="10956486" y="2918216"/>
              <a:ext cx="25526" cy="57210"/>
            </a:xfrm>
            <a:custGeom>
              <a:avLst/>
              <a:gdLst/>
              <a:ahLst/>
              <a:cxnLst/>
              <a:rect l="l" t="t" r="r" b="b"/>
              <a:pathLst>
                <a:path w="25526" h="57210">
                  <a:moveTo>
                    <a:pt x="17433" y="4118"/>
                  </a:moveTo>
                  <a:lnTo>
                    <a:pt x="20545" y="4118"/>
                  </a:lnTo>
                  <a:lnTo>
                    <a:pt x="20545" y="6366"/>
                  </a:lnTo>
                  <a:lnTo>
                    <a:pt x="23656" y="8613"/>
                  </a:lnTo>
                  <a:lnTo>
                    <a:pt x="23656" y="49114"/>
                  </a:lnTo>
                  <a:lnTo>
                    <a:pt x="20545" y="51362"/>
                  </a:lnTo>
                  <a:lnTo>
                    <a:pt x="20545" y="53622"/>
                  </a:lnTo>
                  <a:lnTo>
                    <a:pt x="17433" y="55870"/>
                  </a:lnTo>
                  <a:lnTo>
                    <a:pt x="8086" y="55870"/>
                  </a:lnTo>
                  <a:lnTo>
                    <a:pt x="4960" y="53622"/>
                  </a:lnTo>
                  <a:lnTo>
                    <a:pt x="4960" y="51362"/>
                  </a:lnTo>
                  <a:lnTo>
                    <a:pt x="1849" y="49114"/>
                  </a:lnTo>
                  <a:lnTo>
                    <a:pt x="1849" y="8613"/>
                  </a:lnTo>
                  <a:lnTo>
                    <a:pt x="4960" y="6366"/>
                  </a:lnTo>
                  <a:lnTo>
                    <a:pt x="4960" y="4118"/>
                  </a:lnTo>
                  <a:lnTo>
                    <a:pt x="8086" y="4118"/>
                  </a:lnTo>
                  <a:lnTo>
                    <a:pt x="14308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22" name="TextBox2022"/>
          <p:cNvSpPr txBox="1"/>
          <p:nvPr/>
        </p:nvSpPr>
        <p:spPr>
          <a:xfrm>
            <a:off x="10450488" y="2678485"/>
            <a:ext cx="531524" cy="1021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50000"/>
              </a:lnSpc>
              <a:tabLst>
                <a:tab pos="529619" algn="l"/>
              </a:tabLst>
            </a:pPr>
            <a:r>
              <a:rPr lang="en-US" altLang="zh-CN" sz="1950" kern="0" spc="15" baseline="2949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950" kern="0" spc="225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50" kern="0" spc="5" baseline="2949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950" kern="0" spc="225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50" kern="0" spc="0" baseline="2949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950" kern="0" spc="225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50" u="sng" kern="0" spc="0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950" u="sng" kern="0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374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2959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023" name="VectorPath 2023"/>
          <p:cNvSpPr/>
          <p:nvPr/>
        </p:nvSpPr>
        <p:spPr>
          <a:xfrm>
            <a:off x="10853706" y="4412761"/>
            <a:ext cx="396201" cy="16091"/>
          </a:xfrm>
          <a:custGeom>
            <a:avLst/>
            <a:gdLst/>
            <a:ahLst/>
            <a:cxnLst/>
            <a:rect l="l" t="t" r="r" b="b"/>
            <a:pathLst>
              <a:path w="396201" h="16091">
                <a:moveTo>
                  <a:pt x="8045" y="8046"/>
                </a:moveTo>
                <a:lnTo>
                  <a:pt x="388156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24" name="TextBox2024"/>
          <p:cNvSpPr txBox="1"/>
          <p:nvPr/>
        </p:nvSpPr>
        <p:spPr>
          <a:xfrm>
            <a:off x="10533046" y="4256558"/>
            <a:ext cx="220444" cy="346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eaLnBrk="0">
              <a:lnSpc>
                <a:spcPct val="175000"/>
              </a:lnSpc>
              <a:spcAft>
                <a:spcPts val="0"/>
              </a:spcAft>
            </a:pPr>
            <a:r>
              <a:rPr lang="en-US" altLang="zh-CN" sz="1950" kern="0" spc="96975" baseline="4163411" noProof="0" dirty="0">
                <a:solidFill>
                  <a:srgbClr val="000000"/>
                </a:solidFill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A</a:t>
            </a:r>
            <a:r>
              <a:rPr lang="en-US" altLang="zh-CN" sz="1950" kern="0" spc="-1375" baseline="4163411" noProof="0" dirty="0">
                <a:solidFill>
                  <a:srgbClr val="000000"/>
                </a:solidFill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L</a:t>
            </a:r>
            <a:r>
              <a:rPr lang="en-US" altLang="zh-CN" sz="1950" kern="0" spc="-1435" baseline="4163411" noProof="0" dirty="0">
                <a:solidFill>
                  <a:srgbClr val="000000"/>
                </a:solidFill>
                <a:latin typeface="Bodoni MT Condensed" pitchFamily="18" charset="0"/>
                <a:ea typeface="Bodoni MT Condensed" pitchFamily="18" charset="0"/>
                <a:cs typeface="Bodoni MT Condensed" pitchFamily="18" charset="0"/>
              </a:rPr>
              <a:t>U</a:t>
            </a:r>
          </a:p>
        </p:txBody>
      </p:sp>
      <p:grpSp>
        <p:nvGrpSpPr>
          <p:cNvPr id="2025" name="Combination 2025"/>
          <p:cNvGrpSpPr/>
          <p:nvPr/>
        </p:nvGrpSpPr>
        <p:grpSpPr>
          <a:xfrm>
            <a:off x="9763222" y="3249530"/>
            <a:ext cx="1486687" cy="772071"/>
            <a:chOff x="9763222" y="3249530"/>
            <a:chExt cx="1486687" cy="772071"/>
          </a:xfrm>
        </p:grpSpPr>
        <p:sp>
          <p:nvSpPr>
            <p:cNvPr id="2026" name="VectorPath 2026"/>
            <p:cNvSpPr/>
            <p:nvPr/>
          </p:nvSpPr>
          <p:spPr>
            <a:xfrm>
              <a:off x="10308458" y="3425031"/>
              <a:ext cx="670382" cy="364833"/>
            </a:xfrm>
            <a:custGeom>
              <a:avLst/>
              <a:gdLst/>
              <a:ahLst/>
              <a:cxnLst/>
              <a:rect l="l" t="t" r="r" b="b"/>
              <a:pathLst>
                <a:path w="670382" h="364833">
                  <a:moveTo>
                    <a:pt x="8045" y="8046"/>
                  </a:moveTo>
                  <a:lnTo>
                    <a:pt x="662336" y="8046"/>
                  </a:lnTo>
                  <a:lnTo>
                    <a:pt x="662336" y="356788"/>
                  </a:lnTo>
                  <a:lnTo>
                    <a:pt x="8045" y="356788"/>
                  </a:ln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27" name="VectorPath 2027"/>
            <p:cNvSpPr/>
            <p:nvPr/>
          </p:nvSpPr>
          <p:spPr>
            <a:xfrm>
              <a:off x="9763222" y="3249530"/>
              <a:ext cx="287159" cy="772071"/>
            </a:xfrm>
            <a:custGeom>
              <a:avLst/>
              <a:gdLst/>
              <a:ahLst/>
              <a:cxnLst/>
              <a:rect l="l" t="t" r="r" b="b"/>
              <a:pathLst>
                <a:path w="287159" h="772071">
                  <a:moveTo>
                    <a:pt x="8045" y="8045"/>
                  </a:moveTo>
                  <a:lnTo>
                    <a:pt x="279114" y="8045"/>
                  </a:lnTo>
                  <a:lnTo>
                    <a:pt x="279114" y="764025"/>
                  </a:lnTo>
                  <a:lnTo>
                    <a:pt x="8045" y="764025"/>
                  </a:lnTo>
                  <a:lnTo>
                    <a:pt x="8045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28" name="VectorPath 2028"/>
            <p:cNvSpPr/>
            <p:nvPr/>
          </p:nvSpPr>
          <p:spPr>
            <a:xfrm>
              <a:off x="10034290" y="3598272"/>
              <a:ext cx="290257" cy="16091"/>
            </a:xfrm>
            <a:custGeom>
              <a:avLst/>
              <a:gdLst/>
              <a:ahLst/>
              <a:cxnLst/>
              <a:rect l="l" t="t" r="r" b="b"/>
              <a:pathLst>
                <a:path w="290257" h="16091">
                  <a:moveTo>
                    <a:pt x="8045" y="8046"/>
                  </a:moveTo>
                  <a:lnTo>
                    <a:pt x="282212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29" name="VectorPath 2029"/>
            <p:cNvSpPr/>
            <p:nvPr/>
          </p:nvSpPr>
          <p:spPr>
            <a:xfrm>
              <a:off x="10962748" y="3598272"/>
              <a:ext cx="287159" cy="16091"/>
            </a:xfrm>
            <a:custGeom>
              <a:avLst/>
              <a:gdLst/>
              <a:ahLst/>
              <a:cxnLst/>
              <a:rect l="l" t="t" r="r" b="b"/>
              <a:pathLst>
                <a:path w="287159" h="16091">
                  <a:moveTo>
                    <a:pt x="8045" y="8046"/>
                  </a:moveTo>
                  <a:lnTo>
                    <a:pt x="279114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0" name="VectorPath 2030"/>
            <p:cNvSpPr/>
            <p:nvPr/>
          </p:nvSpPr>
          <p:spPr>
            <a:xfrm>
              <a:off x="10143332" y="3598272"/>
              <a:ext cx="16090" cy="247841"/>
            </a:xfrm>
            <a:custGeom>
              <a:avLst/>
              <a:gdLst/>
              <a:ahLst/>
              <a:cxnLst/>
              <a:rect l="l" t="t" r="r" b="b"/>
              <a:pathLst>
                <a:path w="16090" h="247841">
                  <a:moveTo>
                    <a:pt x="8045" y="8046"/>
                  </a:moveTo>
                  <a:lnTo>
                    <a:pt x="8045" y="23979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1" name="VectorPath 2031"/>
            <p:cNvSpPr/>
            <p:nvPr/>
          </p:nvSpPr>
          <p:spPr>
            <a:xfrm>
              <a:off x="10143332" y="3830022"/>
              <a:ext cx="944563" cy="16091"/>
            </a:xfrm>
            <a:custGeom>
              <a:avLst/>
              <a:gdLst/>
              <a:ahLst/>
              <a:cxnLst/>
              <a:rect l="l" t="t" r="r" b="b"/>
              <a:pathLst>
                <a:path w="944563" h="16091">
                  <a:moveTo>
                    <a:pt x="8045" y="8046"/>
                  </a:moveTo>
                  <a:lnTo>
                    <a:pt x="936517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2" name="VectorPath 2032"/>
            <p:cNvSpPr/>
            <p:nvPr/>
          </p:nvSpPr>
          <p:spPr>
            <a:xfrm>
              <a:off x="11071804" y="3656768"/>
              <a:ext cx="16090" cy="189345"/>
            </a:xfrm>
            <a:custGeom>
              <a:avLst/>
              <a:gdLst/>
              <a:ahLst/>
              <a:cxnLst/>
              <a:rect l="l" t="t" r="r" b="b"/>
              <a:pathLst>
                <a:path w="16090" h="189345">
                  <a:moveTo>
                    <a:pt x="8045" y="181299"/>
                  </a:move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3" name="VectorPath 2033"/>
            <p:cNvSpPr/>
            <p:nvPr/>
          </p:nvSpPr>
          <p:spPr>
            <a:xfrm>
              <a:off x="11071804" y="3656768"/>
              <a:ext cx="178104" cy="16091"/>
            </a:xfrm>
            <a:custGeom>
              <a:avLst/>
              <a:gdLst/>
              <a:ahLst/>
              <a:cxnLst/>
              <a:rect l="l" t="t" r="r" b="b"/>
              <a:pathLst>
                <a:path w="178104" h="16091">
                  <a:moveTo>
                    <a:pt x="8045" y="8046"/>
                  </a:moveTo>
                  <a:lnTo>
                    <a:pt x="170059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34" name="Combination 2034"/>
          <p:cNvGrpSpPr/>
          <p:nvPr/>
        </p:nvGrpSpPr>
        <p:grpSpPr>
          <a:xfrm>
            <a:off x="10034290" y="2609973"/>
            <a:ext cx="732748" cy="365983"/>
            <a:chOff x="10034290" y="2609973"/>
            <a:chExt cx="732748" cy="365983"/>
          </a:xfrm>
        </p:grpSpPr>
        <p:sp>
          <p:nvSpPr>
            <p:cNvPr id="2035" name="VectorPath 2035"/>
            <p:cNvSpPr/>
            <p:nvPr/>
          </p:nvSpPr>
          <p:spPr>
            <a:xfrm>
              <a:off x="10034290" y="2783796"/>
              <a:ext cx="290257" cy="16091"/>
            </a:xfrm>
            <a:custGeom>
              <a:avLst/>
              <a:gdLst/>
              <a:ahLst/>
              <a:cxnLst/>
              <a:rect l="l" t="t" r="r" b="b"/>
              <a:pathLst>
                <a:path w="290257" h="16091">
                  <a:moveTo>
                    <a:pt x="8045" y="8046"/>
                  </a:moveTo>
                  <a:lnTo>
                    <a:pt x="282212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6" name="VectorPath 2036"/>
            <p:cNvSpPr/>
            <p:nvPr/>
          </p:nvSpPr>
          <p:spPr>
            <a:xfrm>
              <a:off x="10308458" y="2610542"/>
              <a:ext cx="343243" cy="16091"/>
            </a:xfrm>
            <a:custGeom>
              <a:avLst/>
              <a:gdLst/>
              <a:ahLst/>
              <a:cxnLst/>
              <a:rect l="l" t="t" r="r" b="b"/>
              <a:pathLst>
                <a:path w="343243" h="16091">
                  <a:moveTo>
                    <a:pt x="8045" y="8045"/>
                  </a:moveTo>
                  <a:lnTo>
                    <a:pt x="335197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7" name="VectorPath 2037"/>
            <p:cNvSpPr/>
            <p:nvPr/>
          </p:nvSpPr>
          <p:spPr>
            <a:xfrm>
              <a:off x="10308458" y="2610542"/>
              <a:ext cx="16090" cy="364833"/>
            </a:xfrm>
            <a:custGeom>
              <a:avLst/>
              <a:gdLst/>
              <a:ahLst/>
              <a:cxnLst/>
              <a:rect l="l" t="t" r="r" b="b"/>
              <a:pathLst>
                <a:path w="16090" h="364833">
                  <a:moveTo>
                    <a:pt x="8045" y="8045"/>
                  </a:moveTo>
                  <a:lnTo>
                    <a:pt x="8045" y="356788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8" name="VectorPath 2038"/>
            <p:cNvSpPr/>
            <p:nvPr/>
          </p:nvSpPr>
          <p:spPr>
            <a:xfrm>
              <a:off x="10308458" y="2959284"/>
              <a:ext cx="343243" cy="16091"/>
            </a:xfrm>
            <a:custGeom>
              <a:avLst/>
              <a:gdLst/>
              <a:ahLst/>
              <a:cxnLst/>
              <a:rect l="l" t="t" r="r" b="b"/>
              <a:pathLst>
                <a:path w="343243" h="16091">
                  <a:moveTo>
                    <a:pt x="8045" y="8046"/>
                  </a:moveTo>
                  <a:lnTo>
                    <a:pt x="335197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39" name="VectorPath 2039"/>
            <p:cNvSpPr/>
            <p:nvPr/>
          </p:nvSpPr>
          <p:spPr>
            <a:xfrm>
              <a:off x="10685408" y="2609973"/>
              <a:ext cx="81629" cy="17242"/>
            </a:xfrm>
            <a:custGeom>
              <a:avLst/>
              <a:gdLst/>
              <a:ahLst/>
              <a:cxnLst/>
              <a:rect l="l" t="t" r="r" b="b"/>
              <a:pathLst>
                <a:path w="81629" h="17242">
                  <a:moveTo>
                    <a:pt x="76636" y="4118"/>
                  </a:moveTo>
                  <a:lnTo>
                    <a:pt x="79759" y="6366"/>
                  </a:lnTo>
                  <a:lnTo>
                    <a:pt x="79759" y="10862"/>
                  </a:lnTo>
                  <a:lnTo>
                    <a:pt x="76636" y="13110"/>
                  </a:lnTo>
                  <a:lnTo>
                    <a:pt x="73523" y="15371"/>
                  </a:lnTo>
                  <a:lnTo>
                    <a:pt x="8093" y="15371"/>
                  </a:lnTo>
                  <a:lnTo>
                    <a:pt x="4983" y="13110"/>
                  </a:lnTo>
                  <a:lnTo>
                    <a:pt x="1870" y="10862"/>
                  </a:lnTo>
                  <a:lnTo>
                    <a:pt x="1870" y="6366"/>
                  </a:lnTo>
                  <a:lnTo>
                    <a:pt x="4983" y="4118"/>
                  </a:lnTo>
                  <a:lnTo>
                    <a:pt x="8093" y="1871"/>
                  </a:lnTo>
                  <a:lnTo>
                    <a:pt x="73523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40" name="VectorPath 2040"/>
            <p:cNvSpPr/>
            <p:nvPr/>
          </p:nvSpPr>
          <p:spPr>
            <a:xfrm>
              <a:off x="10685408" y="2958715"/>
              <a:ext cx="81630" cy="17242"/>
            </a:xfrm>
            <a:custGeom>
              <a:avLst/>
              <a:gdLst/>
              <a:ahLst/>
              <a:cxnLst/>
              <a:rect l="l" t="t" r="r" b="b"/>
              <a:pathLst>
                <a:path w="81630" h="17242">
                  <a:moveTo>
                    <a:pt x="76636" y="4119"/>
                  </a:moveTo>
                  <a:lnTo>
                    <a:pt x="79759" y="6367"/>
                  </a:lnTo>
                  <a:lnTo>
                    <a:pt x="79759" y="10863"/>
                  </a:lnTo>
                  <a:lnTo>
                    <a:pt x="76636" y="13123"/>
                  </a:lnTo>
                  <a:lnTo>
                    <a:pt x="73524" y="15371"/>
                  </a:lnTo>
                  <a:lnTo>
                    <a:pt x="8094" y="15371"/>
                  </a:lnTo>
                  <a:lnTo>
                    <a:pt x="4983" y="13123"/>
                  </a:lnTo>
                  <a:lnTo>
                    <a:pt x="1871" y="10863"/>
                  </a:lnTo>
                  <a:lnTo>
                    <a:pt x="1871" y="6367"/>
                  </a:lnTo>
                  <a:lnTo>
                    <a:pt x="4983" y="4119"/>
                  </a:lnTo>
                  <a:lnTo>
                    <a:pt x="8094" y="1871"/>
                  </a:lnTo>
                  <a:lnTo>
                    <a:pt x="73524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41" name="Combination 2041"/>
          <p:cNvGrpSpPr/>
          <p:nvPr/>
        </p:nvGrpSpPr>
        <p:grpSpPr>
          <a:xfrm>
            <a:off x="10900382" y="2609973"/>
            <a:ext cx="81630" cy="59990"/>
            <a:chOff x="10900382" y="2609973"/>
            <a:chExt cx="81630" cy="59990"/>
          </a:xfrm>
        </p:grpSpPr>
        <p:sp>
          <p:nvSpPr>
            <p:cNvPr id="2042" name="VectorPath 2042"/>
            <p:cNvSpPr/>
            <p:nvPr/>
          </p:nvSpPr>
          <p:spPr>
            <a:xfrm>
              <a:off x="10900382" y="2609973"/>
              <a:ext cx="81630" cy="17242"/>
            </a:xfrm>
            <a:custGeom>
              <a:avLst/>
              <a:gdLst/>
              <a:ahLst/>
              <a:cxnLst/>
              <a:rect l="l" t="t" r="r" b="b"/>
              <a:pathLst>
                <a:path w="81630" h="17242">
                  <a:moveTo>
                    <a:pt x="76649" y="4118"/>
                  </a:moveTo>
                  <a:lnTo>
                    <a:pt x="76649" y="6366"/>
                  </a:lnTo>
                  <a:lnTo>
                    <a:pt x="79759" y="8614"/>
                  </a:lnTo>
                  <a:lnTo>
                    <a:pt x="76649" y="10862"/>
                  </a:lnTo>
                  <a:lnTo>
                    <a:pt x="76649" y="13110"/>
                  </a:lnTo>
                  <a:lnTo>
                    <a:pt x="73537" y="15371"/>
                  </a:lnTo>
                  <a:lnTo>
                    <a:pt x="8106" y="15371"/>
                  </a:lnTo>
                  <a:lnTo>
                    <a:pt x="4982" y="13110"/>
                  </a:lnTo>
                  <a:lnTo>
                    <a:pt x="1871" y="10862"/>
                  </a:lnTo>
                  <a:lnTo>
                    <a:pt x="1871" y="6366"/>
                  </a:lnTo>
                  <a:lnTo>
                    <a:pt x="4982" y="4118"/>
                  </a:lnTo>
                  <a:lnTo>
                    <a:pt x="8106" y="1871"/>
                  </a:lnTo>
                  <a:lnTo>
                    <a:pt x="73537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43" name="VectorPath 2043"/>
            <p:cNvSpPr/>
            <p:nvPr/>
          </p:nvSpPr>
          <p:spPr>
            <a:xfrm>
              <a:off x="10956486" y="2610504"/>
              <a:ext cx="25526" cy="59459"/>
            </a:xfrm>
            <a:custGeom>
              <a:avLst/>
              <a:gdLst/>
              <a:ahLst/>
              <a:cxnLst/>
              <a:rect l="l" t="t" r="r" b="b"/>
              <a:pathLst>
                <a:path w="25526" h="59459">
                  <a:moveTo>
                    <a:pt x="20545" y="3587"/>
                  </a:moveTo>
                  <a:lnTo>
                    <a:pt x="20545" y="5835"/>
                  </a:lnTo>
                  <a:lnTo>
                    <a:pt x="23656" y="8083"/>
                  </a:lnTo>
                  <a:lnTo>
                    <a:pt x="23656" y="50832"/>
                  </a:lnTo>
                  <a:lnTo>
                    <a:pt x="20545" y="53080"/>
                  </a:lnTo>
                  <a:lnTo>
                    <a:pt x="20545" y="55327"/>
                  </a:lnTo>
                  <a:lnTo>
                    <a:pt x="17433" y="57588"/>
                  </a:lnTo>
                  <a:lnTo>
                    <a:pt x="8086" y="57588"/>
                  </a:lnTo>
                  <a:lnTo>
                    <a:pt x="4960" y="55327"/>
                  </a:lnTo>
                  <a:lnTo>
                    <a:pt x="4960" y="53080"/>
                  </a:lnTo>
                  <a:lnTo>
                    <a:pt x="1849" y="50832"/>
                  </a:lnTo>
                  <a:lnTo>
                    <a:pt x="1849" y="8083"/>
                  </a:lnTo>
                  <a:lnTo>
                    <a:pt x="4960" y="5835"/>
                  </a:lnTo>
                  <a:lnTo>
                    <a:pt x="4960" y="3587"/>
                  </a:lnTo>
                  <a:lnTo>
                    <a:pt x="8086" y="1340"/>
                  </a:lnTo>
                  <a:lnTo>
                    <a:pt x="17433" y="1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2044" name="8613A5A0-7711-41CA-4C42-3B5B5E47CFF0"/>
          <p:cNvPicPr>
            <a:picLocks noChangeAspect="1"/>
          </p:cNvPicPr>
          <p:nvPr/>
        </p:nvPicPr>
        <p:blipFill>
          <a:blip r:embed="rId8" cstate="print">
            <a:extLst>
              <a:ext uri="{B0CDCFD7-E9DB-482F-F0E4-7944603E80A7}"/>
            </a:extLst>
          </a:blip>
          <a:srcRect/>
          <a:stretch>
            <a:fillRect/>
          </a:stretch>
        </p:blipFill>
        <p:spPr>
          <a:xfrm>
            <a:off x="11241862" y="3257588"/>
            <a:ext cx="274180" cy="755980"/>
          </a:xfrm>
          <a:prstGeom prst="rect">
            <a:avLst/>
          </a:prstGeom>
        </p:spPr>
      </p:pic>
      <p:pic>
        <p:nvPicPr>
          <p:cNvPr id="2045" name="4EE4BEB8-13C1-41A2-7217-4CC6E1102F2E"/>
          <p:cNvPicPr>
            <a:picLocks noChangeAspect="1"/>
          </p:cNvPicPr>
          <p:nvPr/>
        </p:nvPicPr>
        <p:blipFill>
          <a:blip r:embed="rId9" cstate="print">
            <a:extLst>
              <a:ext uri="{BE1A2555-BFCE-4924-7BAA-0D635D7C897F}"/>
            </a:extLst>
          </a:blip>
          <a:srcRect/>
          <a:stretch>
            <a:fillRect/>
          </a:stretch>
        </p:blipFill>
        <p:spPr>
          <a:xfrm>
            <a:off x="11241862" y="4069816"/>
            <a:ext cx="274180" cy="755980"/>
          </a:xfrm>
          <a:prstGeom prst="rect">
            <a:avLst/>
          </a:prstGeom>
        </p:spPr>
      </p:pic>
      <p:grpSp>
        <p:nvGrpSpPr>
          <p:cNvPr id="2046" name="Combination 2046"/>
          <p:cNvGrpSpPr/>
          <p:nvPr/>
        </p:nvGrpSpPr>
        <p:grpSpPr>
          <a:xfrm>
            <a:off x="11233816" y="3249530"/>
            <a:ext cx="290271" cy="1586560"/>
            <a:chOff x="11233816" y="3249530"/>
            <a:chExt cx="290271" cy="1586560"/>
          </a:xfrm>
        </p:grpSpPr>
        <p:sp>
          <p:nvSpPr>
            <p:cNvPr id="2047" name="VectorPath 2047"/>
            <p:cNvSpPr/>
            <p:nvPr/>
          </p:nvSpPr>
          <p:spPr>
            <a:xfrm>
              <a:off x="11233816" y="3249530"/>
              <a:ext cx="290271" cy="772071"/>
            </a:xfrm>
            <a:custGeom>
              <a:avLst/>
              <a:gdLst/>
              <a:ahLst/>
              <a:cxnLst/>
              <a:rect l="l" t="t" r="r" b="b"/>
              <a:pathLst>
                <a:path w="290271" h="772071">
                  <a:moveTo>
                    <a:pt x="8045" y="8045"/>
                  </a:moveTo>
                  <a:lnTo>
                    <a:pt x="282225" y="8045"/>
                  </a:lnTo>
                  <a:lnTo>
                    <a:pt x="282225" y="764025"/>
                  </a:lnTo>
                  <a:lnTo>
                    <a:pt x="8045" y="764025"/>
                  </a:lnTo>
                  <a:lnTo>
                    <a:pt x="8045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48" name="VectorPath 2048"/>
            <p:cNvSpPr/>
            <p:nvPr/>
          </p:nvSpPr>
          <p:spPr>
            <a:xfrm>
              <a:off x="11233816" y="4064019"/>
              <a:ext cx="290271" cy="772072"/>
            </a:xfrm>
            <a:custGeom>
              <a:avLst/>
              <a:gdLst/>
              <a:ahLst/>
              <a:cxnLst/>
              <a:rect l="l" t="t" r="r" b="b"/>
              <a:pathLst>
                <a:path w="290271" h="772072">
                  <a:moveTo>
                    <a:pt x="8045" y="8046"/>
                  </a:moveTo>
                  <a:lnTo>
                    <a:pt x="282225" y="8046"/>
                  </a:lnTo>
                  <a:lnTo>
                    <a:pt x="282225" y="764026"/>
                  </a:lnTo>
                  <a:lnTo>
                    <a:pt x="8045" y="764026"/>
                  </a:ln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2049" name="4147EC98-D98F-49E4-75D2-B4BF92E5FC79"/>
          <p:cNvPicPr>
            <a:picLocks noChangeAspect="1"/>
          </p:cNvPicPr>
          <p:nvPr/>
        </p:nvPicPr>
        <p:blipFill>
          <a:blip r:embed="rId6" cstate="print">
            <a:extLst>
              <a:ext uri="{26A33890-4E45-49EE-79D0-3E5A8F7F8D9C}"/>
            </a:extLst>
          </a:blip>
          <a:srcRect/>
          <a:stretch>
            <a:fillRect/>
          </a:stretch>
        </p:blipFill>
        <p:spPr>
          <a:xfrm>
            <a:off x="9768154" y="2443099"/>
            <a:ext cx="274180" cy="755980"/>
          </a:xfrm>
          <a:prstGeom prst="rect">
            <a:avLst/>
          </a:prstGeom>
        </p:spPr>
      </p:pic>
      <p:pic>
        <p:nvPicPr>
          <p:cNvPr id="2050" name="0E0E3AFF-BB7C-46B3-F0DF-15E4882B8F36"/>
          <p:cNvPicPr>
            <a:picLocks noChangeAspect="1"/>
          </p:cNvPicPr>
          <p:nvPr/>
        </p:nvPicPr>
        <p:blipFill>
          <a:blip r:embed="rId5" cstate="print">
            <a:extLst>
              <a:ext uri="{BA0BB353-475F-4002-9334-D5F13FAC77EC}"/>
            </a:extLst>
          </a:blip>
          <a:srcRect/>
          <a:stretch>
            <a:fillRect/>
          </a:stretch>
        </p:blipFill>
        <p:spPr>
          <a:xfrm>
            <a:off x="9768154" y="4069816"/>
            <a:ext cx="274180" cy="755980"/>
          </a:xfrm>
          <a:prstGeom prst="rect">
            <a:avLst/>
          </a:prstGeom>
        </p:spPr>
      </p:pic>
      <p:sp>
        <p:nvSpPr>
          <p:cNvPr id="2051" name="VectorPath 2051"/>
          <p:cNvSpPr/>
          <p:nvPr/>
        </p:nvSpPr>
        <p:spPr>
          <a:xfrm>
            <a:off x="9763222" y="2435041"/>
            <a:ext cx="287159" cy="772071"/>
          </a:xfrm>
          <a:custGeom>
            <a:avLst/>
            <a:gdLst/>
            <a:ahLst/>
            <a:cxnLst/>
            <a:rect l="l" t="t" r="r" b="b"/>
            <a:pathLst>
              <a:path w="287159" h="772071">
                <a:moveTo>
                  <a:pt x="8045" y="8046"/>
                </a:moveTo>
                <a:lnTo>
                  <a:pt x="279114" y="8046"/>
                </a:lnTo>
                <a:lnTo>
                  <a:pt x="279114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52" name="VectorPath 2052"/>
          <p:cNvSpPr/>
          <p:nvPr/>
        </p:nvSpPr>
        <p:spPr>
          <a:xfrm>
            <a:off x="9763222" y="4064019"/>
            <a:ext cx="287159" cy="772072"/>
          </a:xfrm>
          <a:custGeom>
            <a:avLst/>
            <a:gdLst/>
            <a:ahLst/>
            <a:cxnLst/>
            <a:rect l="l" t="t" r="r" b="b"/>
            <a:pathLst>
              <a:path w="287159" h="772072">
                <a:moveTo>
                  <a:pt x="8045" y="8046"/>
                </a:moveTo>
                <a:lnTo>
                  <a:pt x="279114" y="8046"/>
                </a:lnTo>
                <a:lnTo>
                  <a:pt x="279114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053" name="Combination 2053"/>
          <p:cNvGrpSpPr/>
          <p:nvPr/>
        </p:nvGrpSpPr>
        <p:grpSpPr>
          <a:xfrm>
            <a:off x="7469938" y="2432722"/>
            <a:ext cx="457873" cy="776701"/>
            <a:chOff x="7469938" y="2432722"/>
            <a:chExt cx="457873" cy="776701"/>
          </a:xfrm>
        </p:grpSpPr>
        <p:sp>
          <p:nvSpPr>
            <p:cNvPr id="2054" name="VectorPath 2054"/>
            <p:cNvSpPr/>
            <p:nvPr/>
          </p:nvSpPr>
          <p:spPr>
            <a:xfrm>
              <a:off x="7470888" y="2432722"/>
              <a:ext cx="456923" cy="184978"/>
            </a:xfrm>
            <a:custGeom>
              <a:avLst/>
              <a:gdLst/>
              <a:ahLst/>
              <a:cxnLst/>
              <a:rect l="l" t="t" r="r" b="b"/>
              <a:pathLst>
                <a:path w="456923" h="184978">
                  <a:moveTo>
                    <a:pt x="10364" y="10364"/>
                  </a:moveTo>
                  <a:lnTo>
                    <a:pt x="446559" y="174613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55" name="VectorPath 2055"/>
            <p:cNvSpPr/>
            <p:nvPr/>
          </p:nvSpPr>
          <p:spPr>
            <a:xfrm>
              <a:off x="7470909" y="3026735"/>
              <a:ext cx="456881" cy="182688"/>
            </a:xfrm>
            <a:custGeom>
              <a:avLst/>
              <a:gdLst/>
              <a:ahLst/>
              <a:cxnLst/>
              <a:rect l="l" t="t" r="r" b="b"/>
              <a:pathLst>
                <a:path w="456881" h="182688">
                  <a:moveTo>
                    <a:pt x="446538" y="10344"/>
                  </a:moveTo>
                  <a:lnTo>
                    <a:pt x="10344" y="1723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56" name="VectorPath 2056"/>
            <p:cNvSpPr/>
            <p:nvPr/>
          </p:nvSpPr>
          <p:spPr>
            <a:xfrm>
              <a:off x="7473208" y="2435041"/>
              <a:ext cx="16090" cy="232092"/>
            </a:xfrm>
            <a:custGeom>
              <a:avLst/>
              <a:gdLst/>
              <a:ahLst/>
              <a:cxnLst/>
              <a:rect l="l" t="t" r="r" b="b"/>
              <a:pathLst>
                <a:path w="16090" h="232092">
                  <a:moveTo>
                    <a:pt x="8045" y="8046"/>
                  </a:moveTo>
                  <a:lnTo>
                    <a:pt x="8045" y="224047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57" name="VectorPath 2057"/>
            <p:cNvSpPr/>
            <p:nvPr/>
          </p:nvSpPr>
          <p:spPr>
            <a:xfrm>
              <a:off x="7473208" y="2975033"/>
              <a:ext cx="16090" cy="232092"/>
            </a:xfrm>
            <a:custGeom>
              <a:avLst/>
              <a:gdLst/>
              <a:ahLst/>
              <a:cxnLst/>
              <a:rect l="l" t="t" r="r" b="b"/>
              <a:pathLst>
                <a:path w="16090" h="232092">
                  <a:moveTo>
                    <a:pt x="8045" y="8045"/>
                  </a:moveTo>
                  <a:lnTo>
                    <a:pt x="8045" y="224047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58" name="VectorPath 2058"/>
            <p:cNvSpPr/>
            <p:nvPr/>
          </p:nvSpPr>
          <p:spPr>
            <a:xfrm>
              <a:off x="7469938" y="2647774"/>
              <a:ext cx="153488" cy="184629"/>
            </a:xfrm>
            <a:custGeom>
              <a:avLst/>
              <a:gdLst/>
              <a:ahLst/>
              <a:cxnLst/>
              <a:rect l="l" t="t" r="r" b="b"/>
              <a:pathLst>
                <a:path w="153488" h="184629">
                  <a:moveTo>
                    <a:pt x="11314" y="11314"/>
                  </a:moveTo>
                  <a:lnTo>
                    <a:pt x="142174" y="17331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59" name="VectorPath 2059"/>
            <p:cNvSpPr/>
            <p:nvPr/>
          </p:nvSpPr>
          <p:spPr>
            <a:xfrm>
              <a:off x="7469938" y="2809775"/>
              <a:ext cx="153488" cy="184617"/>
            </a:xfrm>
            <a:custGeom>
              <a:avLst/>
              <a:gdLst/>
              <a:ahLst/>
              <a:cxnLst/>
              <a:rect l="l" t="t" r="r" b="b"/>
              <a:pathLst>
                <a:path w="153488" h="184617">
                  <a:moveTo>
                    <a:pt x="142174" y="11314"/>
                  </a:moveTo>
                  <a:lnTo>
                    <a:pt x="11314" y="173303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60" name="VectorPath 2060"/>
          <p:cNvSpPr/>
          <p:nvPr/>
        </p:nvSpPr>
        <p:spPr>
          <a:xfrm>
            <a:off x="8018445" y="1971555"/>
            <a:ext cx="287158" cy="16091"/>
          </a:xfrm>
          <a:custGeom>
            <a:avLst/>
            <a:gdLst/>
            <a:ahLst/>
            <a:cxnLst/>
            <a:rect l="l" t="t" r="r" b="b"/>
            <a:pathLst>
              <a:path w="287158" h="16091">
                <a:moveTo>
                  <a:pt x="8045" y="8046"/>
                </a:moveTo>
                <a:lnTo>
                  <a:pt x="279113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061" name="Combination 2061"/>
          <p:cNvGrpSpPr/>
          <p:nvPr/>
        </p:nvGrpSpPr>
        <p:grpSpPr>
          <a:xfrm>
            <a:off x="8127499" y="2030050"/>
            <a:ext cx="178103" cy="189344"/>
            <a:chOff x="8127499" y="2030050"/>
            <a:chExt cx="178103" cy="189344"/>
          </a:xfrm>
        </p:grpSpPr>
        <p:sp>
          <p:nvSpPr>
            <p:cNvPr id="2062" name="VectorPath 2062"/>
            <p:cNvSpPr/>
            <p:nvPr/>
          </p:nvSpPr>
          <p:spPr>
            <a:xfrm>
              <a:off x="8127499" y="2030050"/>
              <a:ext cx="16090" cy="189344"/>
            </a:xfrm>
            <a:custGeom>
              <a:avLst/>
              <a:gdLst/>
              <a:ahLst/>
              <a:cxnLst/>
              <a:rect l="l" t="t" r="r" b="b"/>
              <a:pathLst>
                <a:path w="16090" h="189344">
                  <a:moveTo>
                    <a:pt x="8045" y="181299"/>
                  </a:moveTo>
                  <a:lnTo>
                    <a:pt x="8045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63" name="VectorPath 2063"/>
            <p:cNvSpPr/>
            <p:nvPr/>
          </p:nvSpPr>
          <p:spPr>
            <a:xfrm>
              <a:off x="8127499" y="2030050"/>
              <a:ext cx="178103" cy="16091"/>
            </a:xfrm>
            <a:custGeom>
              <a:avLst/>
              <a:gdLst/>
              <a:ahLst/>
              <a:cxnLst/>
              <a:rect l="l" t="t" r="r" b="b"/>
              <a:pathLst>
                <a:path w="178103" h="16091">
                  <a:moveTo>
                    <a:pt x="8045" y="8045"/>
                  </a:moveTo>
                  <a:lnTo>
                    <a:pt x="170058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64" name="Combination 2064"/>
          <p:cNvGrpSpPr/>
          <p:nvPr/>
        </p:nvGrpSpPr>
        <p:grpSpPr>
          <a:xfrm>
            <a:off x="8018445" y="3425031"/>
            <a:ext cx="287158" cy="364834"/>
            <a:chOff x="8018445" y="3425031"/>
            <a:chExt cx="287158" cy="364834"/>
          </a:xfrm>
        </p:grpSpPr>
        <p:sp>
          <p:nvSpPr>
            <p:cNvPr id="2065" name="VectorPath 2065"/>
            <p:cNvSpPr/>
            <p:nvPr/>
          </p:nvSpPr>
          <p:spPr>
            <a:xfrm>
              <a:off x="8018445" y="3526276"/>
              <a:ext cx="287158" cy="16091"/>
            </a:xfrm>
            <a:custGeom>
              <a:avLst/>
              <a:gdLst/>
              <a:ahLst/>
              <a:cxnLst/>
              <a:rect l="l" t="t" r="r" b="b"/>
              <a:pathLst>
                <a:path w="287158" h="16091">
                  <a:moveTo>
                    <a:pt x="8045" y="8046"/>
                  </a:moveTo>
                  <a:lnTo>
                    <a:pt x="279113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66" name="VectorPath 2066"/>
            <p:cNvSpPr/>
            <p:nvPr/>
          </p:nvSpPr>
          <p:spPr>
            <a:xfrm>
              <a:off x="8018445" y="3692773"/>
              <a:ext cx="287158" cy="16091"/>
            </a:xfrm>
            <a:custGeom>
              <a:avLst/>
              <a:gdLst/>
              <a:ahLst/>
              <a:cxnLst/>
              <a:rect l="l" t="t" r="r" b="b"/>
              <a:pathLst>
                <a:path w="287158" h="16091">
                  <a:moveTo>
                    <a:pt x="8045" y="8046"/>
                  </a:moveTo>
                  <a:lnTo>
                    <a:pt x="279113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67" name="VectorPath 2067"/>
            <p:cNvSpPr/>
            <p:nvPr/>
          </p:nvSpPr>
          <p:spPr>
            <a:xfrm>
              <a:off x="8018445" y="3425031"/>
              <a:ext cx="16090" cy="364834"/>
            </a:xfrm>
            <a:custGeom>
              <a:avLst/>
              <a:gdLst/>
              <a:ahLst/>
              <a:cxnLst/>
              <a:rect l="l" t="t" r="r" b="b"/>
              <a:pathLst>
                <a:path w="16090" h="364834">
                  <a:moveTo>
                    <a:pt x="8045" y="8046"/>
                  </a:moveTo>
                  <a:lnTo>
                    <a:pt x="8045" y="356788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68" name="VectorPath 2068"/>
          <p:cNvSpPr/>
          <p:nvPr/>
        </p:nvSpPr>
        <p:spPr>
          <a:xfrm>
            <a:off x="8018445" y="4412761"/>
            <a:ext cx="287158" cy="16091"/>
          </a:xfrm>
          <a:custGeom>
            <a:avLst/>
            <a:gdLst/>
            <a:ahLst/>
            <a:cxnLst/>
            <a:rect l="l" t="t" r="r" b="b"/>
            <a:pathLst>
              <a:path w="287158" h="16091">
                <a:moveTo>
                  <a:pt x="8045" y="8046"/>
                </a:moveTo>
                <a:lnTo>
                  <a:pt x="279113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69" name="VectorPath 2069"/>
          <p:cNvSpPr/>
          <p:nvPr/>
        </p:nvSpPr>
        <p:spPr>
          <a:xfrm>
            <a:off x="5454131" y="1854430"/>
            <a:ext cx="561591" cy="25346"/>
          </a:xfrm>
          <a:custGeom>
            <a:avLst/>
            <a:gdLst/>
            <a:ahLst/>
            <a:cxnLst/>
            <a:rect l="l" t="t" r="r" b="b"/>
            <a:pathLst>
              <a:path w="561591" h="25346">
                <a:moveTo>
                  <a:pt x="8177" y="17169"/>
                </a:moveTo>
                <a:lnTo>
                  <a:pt x="553414" y="8177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70" name="VectorPath 2070"/>
          <p:cNvSpPr/>
          <p:nvPr/>
        </p:nvSpPr>
        <p:spPr>
          <a:xfrm>
            <a:off x="5401291" y="2153800"/>
            <a:ext cx="614299" cy="16090"/>
          </a:xfrm>
          <a:custGeom>
            <a:avLst/>
            <a:gdLst/>
            <a:ahLst/>
            <a:cxnLst/>
            <a:rect l="l" t="t" r="r" b="b"/>
            <a:pathLst>
              <a:path w="614299" h="16090">
                <a:moveTo>
                  <a:pt x="8046" y="8045"/>
                </a:moveTo>
                <a:lnTo>
                  <a:pt x="606254" y="8045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071" name="Combination 2071"/>
          <p:cNvGrpSpPr/>
          <p:nvPr/>
        </p:nvGrpSpPr>
        <p:grpSpPr>
          <a:xfrm>
            <a:off x="5996230" y="1620514"/>
            <a:ext cx="457873" cy="776688"/>
            <a:chOff x="5996230" y="1620514"/>
            <a:chExt cx="457873" cy="776688"/>
          </a:xfrm>
        </p:grpSpPr>
        <p:sp>
          <p:nvSpPr>
            <p:cNvPr id="2072" name="VectorPath 2072"/>
            <p:cNvSpPr/>
            <p:nvPr/>
          </p:nvSpPr>
          <p:spPr>
            <a:xfrm>
              <a:off x="6435693" y="1784814"/>
              <a:ext cx="16091" cy="445833"/>
            </a:xfrm>
            <a:custGeom>
              <a:avLst/>
              <a:gdLst/>
              <a:ahLst/>
              <a:cxnLst/>
              <a:rect l="l" t="t" r="r" b="b"/>
              <a:pathLst>
                <a:path w="16091" h="445833">
                  <a:moveTo>
                    <a:pt x="8046" y="8046"/>
                  </a:moveTo>
                  <a:lnTo>
                    <a:pt x="8046" y="437788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73" name="VectorPath 2073"/>
            <p:cNvSpPr/>
            <p:nvPr/>
          </p:nvSpPr>
          <p:spPr>
            <a:xfrm>
              <a:off x="5997201" y="1620514"/>
              <a:ext cx="456880" cy="182688"/>
            </a:xfrm>
            <a:custGeom>
              <a:avLst/>
              <a:gdLst/>
              <a:ahLst/>
              <a:cxnLst/>
              <a:rect l="l" t="t" r="r" b="b"/>
              <a:pathLst>
                <a:path w="456880" h="182688">
                  <a:moveTo>
                    <a:pt x="10343" y="10344"/>
                  </a:moveTo>
                  <a:lnTo>
                    <a:pt x="446537" y="1723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74" name="VectorPath 2074"/>
            <p:cNvSpPr/>
            <p:nvPr/>
          </p:nvSpPr>
          <p:spPr>
            <a:xfrm>
              <a:off x="5997180" y="2212237"/>
              <a:ext cx="456923" cy="184965"/>
            </a:xfrm>
            <a:custGeom>
              <a:avLst/>
              <a:gdLst/>
              <a:ahLst/>
              <a:cxnLst/>
              <a:rect l="l" t="t" r="r" b="b"/>
              <a:pathLst>
                <a:path w="456923" h="184965">
                  <a:moveTo>
                    <a:pt x="446558" y="10364"/>
                  </a:moveTo>
                  <a:lnTo>
                    <a:pt x="10364" y="174601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75" name="VectorPath 2075"/>
            <p:cNvSpPr/>
            <p:nvPr/>
          </p:nvSpPr>
          <p:spPr>
            <a:xfrm>
              <a:off x="5999499" y="1622812"/>
              <a:ext cx="16091" cy="232092"/>
            </a:xfrm>
            <a:custGeom>
              <a:avLst/>
              <a:gdLst/>
              <a:ahLst/>
              <a:cxnLst/>
              <a:rect l="l" t="t" r="r" b="b"/>
              <a:pathLst>
                <a:path w="16091" h="232092">
                  <a:moveTo>
                    <a:pt x="8046" y="8046"/>
                  </a:moveTo>
                  <a:lnTo>
                    <a:pt x="8046" y="224047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76" name="VectorPath 2076"/>
            <p:cNvSpPr/>
            <p:nvPr/>
          </p:nvSpPr>
          <p:spPr>
            <a:xfrm>
              <a:off x="5999499" y="2162804"/>
              <a:ext cx="16091" cy="232080"/>
            </a:xfrm>
            <a:custGeom>
              <a:avLst/>
              <a:gdLst/>
              <a:ahLst/>
              <a:cxnLst/>
              <a:rect l="l" t="t" r="r" b="b"/>
              <a:pathLst>
                <a:path w="16091" h="232080">
                  <a:moveTo>
                    <a:pt x="8046" y="8045"/>
                  </a:moveTo>
                  <a:lnTo>
                    <a:pt x="8046" y="224034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77" name="VectorPath 2077"/>
            <p:cNvSpPr/>
            <p:nvPr/>
          </p:nvSpPr>
          <p:spPr>
            <a:xfrm>
              <a:off x="5996230" y="1835545"/>
              <a:ext cx="153489" cy="184618"/>
            </a:xfrm>
            <a:custGeom>
              <a:avLst/>
              <a:gdLst/>
              <a:ahLst/>
              <a:cxnLst/>
              <a:rect l="l" t="t" r="r" b="b"/>
              <a:pathLst>
                <a:path w="153489" h="184618">
                  <a:moveTo>
                    <a:pt x="11314" y="11314"/>
                  </a:moveTo>
                  <a:lnTo>
                    <a:pt x="142175" y="173303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78" name="VectorPath 2078"/>
            <p:cNvSpPr/>
            <p:nvPr/>
          </p:nvSpPr>
          <p:spPr>
            <a:xfrm>
              <a:off x="5996231" y="1997534"/>
              <a:ext cx="153489" cy="184629"/>
            </a:xfrm>
            <a:custGeom>
              <a:avLst/>
              <a:gdLst/>
              <a:ahLst/>
              <a:cxnLst/>
              <a:rect l="l" t="t" r="r" b="b"/>
              <a:pathLst>
                <a:path w="153489" h="184629">
                  <a:moveTo>
                    <a:pt x="142175" y="11314"/>
                  </a:moveTo>
                  <a:lnTo>
                    <a:pt x="11314" y="17331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79" name="Combination 2079"/>
          <p:cNvGrpSpPr/>
          <p:nvPr/>
        </p:nvGrpSpPr>
        <p:grpSpPr>
          <a:xfrm>
            <a:off x="5074152" y="1796053"/>
            <a:ext cx="287148" cy="364845"/>
            <a:chOff x="5074152" y="1796053"/>
            <a:chExt cx="287148" cy="364845"/>
          </a:xfrm>
        </p:grpSpPr>
        <p:sp>
          <p:nvSpPr>
            <p:cNvPr id="2080" name="VectorPath 2080"/>
            <p:cNvSpPr/>
            <p:nvPr/>
          </p:nvSpPr>
          <p:spPr>
            <a:xfrm>
              <a:off x="5074152" y="1899558"/>
              <a:ext cx="287148" cy="16091"/>
            </a:xfrm>
            <a:custGeom>
              <a:avLst/>
              <a:gdLst/>
              <a:ahLst/>
              <a:cxnLst/>
              <a:rect l="l" t="t" r="r" b="b"/>
              <a:pathLst>
                <a:path w="287148" h="16091">
                  <a:moveTo>
                    <a:pt x="8046" y="8046"/>
                  </a:moveTo>
                  <a:lnTo>
                    <a:pt x="279102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81" name="VectorPath 2081"/>
            <p:cNvSpPr/>
            <p:nvPr/>
          </p:nvSpPr>
          <p:spPr>
            <a:xfrm>
              <a:off x="5074152" y="2063807"/>
              <a:ext cx="287148" cy="16090"/>
            </a:xfrm>
            <a:custGeom>
              <a:avLst/>
              <a:gdLst/>
              <a:ahLst/>
              <a:cxnLst/>
              <a:rect l="l" t="t" r="r" b="b"/>
              <a:pathLst>
                <a:path w="287148" h="16090">
                  <a:moveTo>
                    <a:pt x="8046" y="8045"/>
                  </a:moveTo>
                  <a:lnTo>
                    <a:pt x="279102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82" name="VectorPath 2082"/>
            <p:cNvSpPr/>
            <p:nvPr/>
          </p:nvSpPr>
          <p:spPr>
            <a:xfrm>
              <a:off x="5074152" y="1796053"/>
              <a:ext cx="16091" cy="364845"/>
            </a:xfrm>
            <a:custGeom>
              <a:avLst/>
              <a:gdLst/>
              <a:ahLst/>
              <a:cxnLst/>
              <a:rect l="l" t="t" r="r" b="b"/>
              <a:pathLst>
                <a:path w="16091" h="364845">
                  <a:moveTo>
                    <a:pt x="8046" y="8045"/>
                  </a:moveTo>
                  <a:lnTo>
                    <a:pt x="8046" y="356800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83" name="VectorPath 2083"/>
          <p:cNvSpPr/>
          <p:nvPr/>
        </p:nvSpPr>
        <p:spPr>
          <a:xfrm>
            <a:off x="5074152" y="2783796"/>
            <a:ext cx="287148" cy="16091"/>
          </a:xfrm>
          <a:custGeom>
            <a:avLst/>
            <a:gdLst/>
            <a:ahLst/>
            <a:cxnLst/>
            <a:rect l="l" t="t" r="r" b="b"/>
            <a:pathLst>
              <a:path w="287148" h="16091">
                <a:moveTo>
                  <a:pt x="8046" y="8046"/>
                </a:moveTo>
                <a:lnTo>
                  <a:pt x="279102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2084" name="550DCFA6-80EA-4E71-6D06-25E79C8CAA23"/>
          <p:cNvPicPr>
            <a:picLocks noChangeAspect="1"/>
          </p:cNvPicPr>
          <p:nvPr/>
        </p:nvPicPr>
        <p:blipFill>
          <a:blip r:embed="rId9" cstate="print">
            <a:extLst>
              <a:ext uri="{B7A1FA21-9C19-4C26-E14E-0E78FB93911E}"/>
            </a:extLst>
          </a:blip>
          <a:srcRect/>
          <a:stretch>
            <a:fillRect/>
          </a:stretch>
        </p:blipFill>
        <p:spPr>
          <a:xfrm>
            <a:off x="5353254" y="1628610"/>
            <a:ext cx="274180" cy="755980"/>
          </a:xfrm>
          <a:prstGeom prst="rect">
            <a:avLst/>
          </a:prstGeom>
        </p:spPr>
      </p:pic>
      <p:pic>
        <p:nvPicPr>
          <p:cNvPr id="2085" name="0A873785-3365-4A93-2E2B-31C0EA6C9373"/>
          <p:cNvPicPr>
            <a:picLocks noChangeAspect="1"/>
          </p:cNvPicPr>
          <p:nvPr/>
        </p:nvPicPr>
        <p:blipFill>
          <a:blip r:embed="rId4" cstate="print">
            <a:extLst>
              <a:ext uri="{15FFE2CE-70F9-4D49-7119-2C844DCD719D}"/>
            </a:extLst>
          </a:blip>
          <a:srcRect/>
          <a:stretch>
            <a:fillRect/>
          </a:stretch>
        </p:blipFill>
        <p:spPr>
          <a:xfrm>
            <a:off x="5353254" y="2443099"/>
            <a:ext cx="274180" cy="755980"/>
          </a:xfrm>
          <a:prstGeom prst="rect">
            <a:avLst/>
          </a:prstGeom>
        </p:spPr>
      </p:pic>
      <p:grpSp>
        <p:nvGrpSpPr>
          <p:cNvPr id="2086" name="Combination 2086"/>
          <p:cNvGrpSpPr/>
          <p:nvPr/>
        </p:nvGrpSpPr>
        <p:grpSpPr>
          <a:xfrm>
            <a:off x="5345208" y="1622812"/>
            <a:ext cx="290271" cy="1584300"/>
            <a:chOff x="5345208" y="1622812"/>
            <a:chExt cx="290271" cy="1584300"/>
          </a:xfrm>
        </p:grpSpPr>
        <p:sp>
          <p:nvSpPr>
            <p:cNvPr id="2087" name="VectorPath 2087"/>
            <p:cNvSpPr/>
            <p:nvPr/>
          </p:nvSpPr>
          <p:spPr>
            <a:xfrm>
              <a:off x="5345208" y="1622812"/>
              <a:ext cx="290271" cy="772071"/>
            </a:xfrm>
            <a:custGeom>
              <a:avLst/>
              <a:gdLst/>
              <a:ahLst/>
              <a:cxnLst/>
              <a:rect l="l" t="t" r="r" b="b"/>
              <a:pathLst>
                <a:path w="290271" h="772071">
                  <a:moveTo>
                    <a:pt x="8046" y="8046"/>
                  </a:moveTo>
                  <a:lnTo>
                    <a:pt x="282226" y="8046"/>
                  </a:lnTo>
                  <a:lnTo>
                    <a:pt x="282226" y="764026"/>
                  </a:lnTo>
                  <a:lnTo>
                    <a:pt x="8046" y="764026"/>
                  </a:lnTo>
                  <a:lnTo>
                    <a:pt x="8046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88" name="VectorPath 2088"/>
            <p:cNvSpPr/>
            <p:nvPr/>
          </p:nvSpPr>
          <p:spPr>
            <a:xfrm>
              <a:off x="5345208" y="2435041"/>
              <a:ext cx="290271" cy="772071"/>
            </a:xfrm>
            <a:custGeom>
              <a:avLst/>
              <a:gdLst/>
              <a:ahLst/>
              <a:cxnLst/>
              <a:rect l="l" t="t" r="r" b="b"/>
              <a:pathLst>
                <a:path w="290271" h="772071">
                  <a:moveTo>
                    <a:pt x="8046" y="8046"/>
                  </a:moveTo>
                  <a:lnTo>
                    <a:pt x="282226" y="8046"/>
                  </a:lnTo>
                  <a:lnTo>
                    <a:pt x="282226" y="764026"/>
                  </a:lnTo>
                  <a:lnTo>
                    <a:pt x="8046" y="764026"/>
                  </a:lnTo>
                  <a:lnTo>
                    <a:pt x="8046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89" name="TextBox2089"/>
          <p:cNvSpPr txBox="1"/>
          <p:nvPr/>
        </p:nvSpPr>
        <p:spPr>
          <a:xfrm>
            <a:off x="854240" y="2682809"/>
            <a:ext cx="1950574" cy="20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25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90" name="TextBox2090"/>
          <p:cNvSpPr txBox="1"/>
          <p:nvPr/>
        </p:nvSpPr>
        <p:spPr>
          <a:xfrm>
            <a:off x="854240" y="1868332"/>
            <a:ext cx="1994199" cy="20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25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91" name="TextBox2091"/>
          <p:cNvSpPr txBox="1"/>
          <p:nvPr/>
        </p:nvSpPr>
        <p:spPr>
          <a:xfrm>
            <a:off x="2954198" y="1804099"/>
            <a:ext cx="928459" cy="348742"/>
          </a:xfrm>
          <a:prstGeom prst="rect">
            <a:avLst/>
          </a:prstGeom>
          <a:noFill/>
          <a:ln w="16091">
            <a:solidFill>
              <a:srgbClr val="000000"/>
            </a:solidFill>
          </a:ln>
        </p:spPr>
        <p:txBody>
          <a:bodyPr wrap="square" lIns="83185" tIns="52705" rIns="0" bIns="29845" rtlCol="0">
            <a:spAutoFit/>
          </a:bodyPr>
          <a:lstStyle/>
          <a:p>
            <a:pPr marL="106494" marR="0" indent="0" eaLnBrk="0">
              <a:lnSpc>
                <a:spcPct val="101282"/>
              </a:lnSpc>
              <a:spcBef>
                <a:spcPts val="414"/>
              </a:spcBef>
              <a:spcAft>
                <a:spcPts val="305"/>
              </a:spcAft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-2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092" name="VectorPath 2092"/>
          <p:cNvSpPr/>
          <p:nvPr/>
        </p:nvSpPr>
        <p:spPr>
          <a:xfrm>
            <a:off x="3600444" y="1971555"/>
            <a:ext cx="290259" cy="16091"/>
          </a:xfrm>
          <a:custGeom>
            <a:avLst/>
            <a:gdLst/>
            <a:ahLst/>
            <a:cxnLst/>
            <a:rect l="l" t="t" r="r" b="b"/>
            <a:pathLst>
              <a:path w="290259" h="16091">
                <a:moveTo>
                  <a:pt x="8046" y="8046"/>
                </a:moveTo>
                <a:lnTo>
                  <a:pt x="282213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093" name="Combination 2093"/>
          <p:cNvGrpSpPr/>
          <p:nvPr/>
        </p:nvGrpSpPr>
        <p:grpSpPr>
          <a:xfrm>
            <a:off x="4145680" y="1795484"/>
            <a:ext cx="349526" cy="215235"/>
            <a:chOff x="4145680" y="1795484"/>
            <a:chExt cx="349526" cy="215235"/>
          </a:xfrm>
        </p:grpSpPr>
        <p:sp>
          <p:nvSpPr>
            <p:cNvPr id="2094" name="VectorPath 2094"/>
            <p:cNvSpPr/>
            <p:nvPr/>
          </p:nvSpPr>
          <p:spPr>
            <a:xfrm>
              <a:off x="4145680" y="1971555"/>
              <a:ext cx="290271" cy="16091"/>
            </a:xfrm>
            <a:custGeom>
              <a:avLst/>
              <a:gdLst/>
              <a:ahLst/>
              <a:cxnLst/>
              <a:rect l="l" t="t" r="r" b="b"/>
              <a:pathLst>
                <a:path w="290271" h="16091">
                  <a:moveTo>
                    <a:pt x="8046" y="8046"/>
                  </a:moveTo>
                  <a:lnTo>
                    <a:pt x="282226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95" name="VectorPath 2095"/>
            <p:cNvSpPr/>
            <p:nvPr/>
          </p:nvSpPr>
          <p:spPr>
            <a:xfrm>
              <a:off x="4413564" y="1795484"/>
              <a:ext cx="81643" cy="17242"/>
            </a:xfrm>
            <a:custGeom>
              <a:avLst/>
              <a:gdLst/>
              <a:ahLst/>
              <a:cxnLst/>
              <a:rect l="l" t="t" r="r" b="b"/>
              <a:pathLst>
                <a:path w="81643" h="17242">
                  <a:moveTo>
                    <a:pt x="76648" y="4118"/>
                  </a:moveTo>
                  <a:lnTo>
                    <a:pt x="79773" y="6366"/>
                  </a:lnTo>
                  <a:lnTo>
                    <a:pt x="79773" y="10875"/>
                  </a:lnTo>
                  <a:lnTo>
                    <a:pt x="76648" y="13122"/>
                  </a:lnTo>
                  <a:lnTo>
                    <a:pt x="73537" y="15371"/>
                  </a:lnTo>
                  <a:lnTo>
                    <a:pt x="8106" y="15371"/>
                  </a:lnTo>
                  <a:lnTo>
                    <a:pt x="4995" y="13122"/>
                  </a:lnTo>
                  <a:lnTo>
                    <a:pt x="4995" y="10875"/>
                  </a:lnTo>
                  <a:lnTo>
                    <a:pt x="1871" y="8614"/>
                  </a:lnTo>
                  <a:lnTo>
                    <a:pt x="4995" y="6366"/>
                  </a:lnTo>
                  <a:lnTo>
                    <a:pt x="4995" y="4118"/>
                  </a:lnTo>
                  <a:lnTo>
                    <a:pt x="8106" y="1870"/>
                  </a:lnTo>
                  <a:lnTo>
                    <a:pt x="73537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96" name="VectorPath 2096"/>
            <p:cNvSpPr/>
            <p:nvPr/>
          </p:nvSpPr>
          <p:spPr>
            <a:xfrm>
              <a:off x="4413565" y="1796015"/>
              <a:ext cx="25558" cy="59459"/>
            </a:xfrm>
            <a:custGeom>
              <a:avLst/>
              <a:gdLst/>
              <a:ahLst/>
              <a:cxnLst/>
              <a:rect l="l" t="t" r="r" b="b"/>
              <a:pathLst>
                <a:path w="25558" h="59459">
                  <a:moveTo>
                    <a:pt x="20564" y="3587"/>
                  </a:moveTo>
                  <a:lnTo>
                    <a:pt x="20564" y="5835"/>
                  </a:lnTo>
                  <a:lnTo>
                    <a:pt x="23688" y="8083"/>
                  </a:lnTo>
                  <a:lnTo>
                    <a:pt x="23688" y="50844"/>
                  </a:lnTo>
                  <a:lnTo>
                    <a:pt x="20564" y="53092"/>
                  </a:lnTo>
                  <a:lnTo>
                    <a:pt x="20564" y="55340"/>
                  </a:lnTo>
                  <a:lnTo>
                    <a:pt x="17452" y="57588"/>
                  </a:lnTo>
                  <a:lnTo>
                    <a:pt x="8105" y="57588"/>
                  </a:lnTo>
                  <a:lnTo>
                    <a:pt x="4994" y="55340"/>
                  </a:lnTo>
                  <a:lnTo>
                    <a:pt x="4994" y="53092"/>
                  </a:lnTo>
                  <a:lnTo>
                    <a:pt x="1870" y="50844"/>
                  </a:lnTo>
                  <a:lnTo>
                    <a:pt x="1870" y="8083"/>
                  </a:lnTo>
                  <a:lnTo>
                    <a:pt x="4994" y="5835"/>
                  </a:lnTo>
                  <a:lnTo>
                    <a:pt x="4994" y="3587"/>
                  </a:lnTo>
                  <a:lnTo>
                    <a:pt x="8105" y="1339"/>
                  </a:lnTo>
                  <a:lnTo>
                    <a:pt x="17452" y="133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97" name="VectorPath 2097"/>
            <p:cNvSpPr/>
            <p:nvPr/>
          </p:nvSpPr>
          <p:spPr>
            <a:xfrm>
              <a:off x="4413564" y="1950729"/>
              <a:ext cx="25560" cy="59990"/>
            </a:xfrm>
            <a:custGeom>
              <a:avLst/>
              <a:gdLst/>
              <a:ahLst/>
              <a:cxnLst/>
              <a:rect l="l" t="t" r="r" b="b"/>
              <a:pathLst>
                <a:path w="25560" h="59990">
                  <a:moveTo>
                    <a:pt x="20565" y="4118"/>
                  </a:moveTo>
                  <a:lnTo>
                    <a:pt x="20565" y="6366"/>
                  </a:lnTo>
                  <a:lnTo>
                    <a:pt x="23690" y="8627"/>
                  </a:lnTo>
                  <a:lnTo>
                    <a:pt x="23690" y="51375"/>
                  </a:lnTo>
                  <a:lnTo>
                    <a:pt x="20565" y="53623"/>
                  </a:lnTo>
                  <a:lnTo>
                    <a:pt x="20565" y="55871"/>
                  </a:lnTo>
                  <a:lnTo>
                    <a:pt x="17454" y="58119"/>
                  </a:lnTo>
                  <a:lnTo>
                    <a:pt x="8106" y="58119"/>
                  </a:lnTo>
                  <a:lnTo>
                    <a:pt x="4995" y="55871"/>
                  </a:lnTo>
                  <a:lnTo>
                    <a:pt x="4995" y="53623"/>
                  </a:lnTo>
                  <a:lnTo>
                    <a:pt x="1871" y="51375"/>
                  </a:lnTo>
                  <a:lnTo>
                    <a:pt x="1871" y="8627"/>
                  </a:lnTo>
                  <a:lnTo>
                    <a:pt x="4995" y="6366"/>
                  </a:lnTo>
                  <a:lnTo>
                    <a:pt x="4995" y="4118"/>
                  </a:lnTo>
                  <a:lnTo>
                    <a:pt x="8106" y="1870"/>
                  </a:lnTo>
                  <a:lnTo>
                    <a:pt x="17454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98" name="VectorPath 2098"/>
            <p:cNvSpPr/>
            <p:nvPr/>
          </p:nvSpPr>
          <p:spPr>
            <a:xfrm>
              <a:off x="4254723" y="1854562"/>
              <a:ext cx="16091" cy="133083"/>
            </a:xfrm>
            <a:custGeom>
              <a:avLst/>
              <a:gdLst/>
              <a:ahLst/>
              <a:cxnLst/>
              <a:rect l="l" t="t" r="r" b="b"/>
              <a:pathLst>
                <a:path w="16091" h="133083">
                  <a:moveTo>
                    <a:pt x="8046" y="125038"/>
                  </a:moveTo>
                  <a:lnTo>
                    <a:pt x="8046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99" name="VectorPath 2099"/>
            <p:cNvSpPr/>
            <p:nvPr/>
          </p:nvSpPr>
          <p:spPr>
            <a:xfrm>
              <a:off x="4254723" y="1854562"/>
              <a:ext cx="181229" cy="16091"/>
            </a:xfrm>
            <a:custGeom>
              <a:avLst/>
              <a:gdLst/>
              <a:ahLst/>
              <a:cxnLst/>
              <a:rect l="l" t="t" r="r" b="b"/>
              <a:pathLst>
                <a:path w="181229" h="16091">
                  <a:moveTo>
                    <a:pt x="8046" y="8045"/>
                  </a:moveTo>
                  <a:lnTo>
                    <a:pt x="173184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100" name="Combination 2100"/>
          <p:cNvGrpSpPr/>
          <p:nvPr/>
        </p:nvGrpSpPr>
        <p:grpSpPr>
          <a:xfrm>
            <a:off x="4413564" y="2105974"/>
            <a:ext cx="81643" cy="55494"/>
            <a:chOff x="4413564" y="2105974"/>
            <a:chExt cx="81643" cy="55494"/>
          </a:xfrm>
        </p:grpSpPr>
        <p:sp>
          <p:nvSpPr>
            <p:cNvPr id="2101" name="VectorPath 2101"/>
            <p:cNvSpPr/>
            <p:nvPr/>
          </p:nvSpPr>
          <p:spPr>
            <a:xfrm>
              <a:off x="4413565" y="2105974"/>
              <a:ext cx="25558" cy="54963"/>
            </a:xfrm>
            <a:custGeom>
              <a:avLst/>
              <a:gdLst/>
              <a:ahLst/>
              <a:cxnLst/>
              <a:rect l="l" t="t" r="r" b="b"/>
              <a:pathLst>
                <a:path w="25558" h="54963">
                  <a:moveTo>
                    <a:pt x="20564" y="4118"/>
                  </a:moveTo>
                  <a:lnTo>
                    <a:pt x="20564" y="6379"/>
                  </a:lnTo>
                  <a:lnTo>
                    <a:pt x="23688" y="8627"/>
                  </a:lnTo>
                  <a:lnTo>
                    <a:pt x="23688" y="46879"/>
                  </a:lnTo>
                  <a:lnTo>
                    <a:pt x="20564" y="49127"/>
                  </a:lnTo>
                  <a:lnTo>
                    <a:pt x="20564" y="51376"/>
                  </a:lnTo>
                  <a:lnTo>
                    <a:pt x="17452" y="53623"/>
                  </a:lnTo>
                  <a:lnTo>
                    <a:pt x="8105" y="53623"/>
                  </a:lnTo>
                  <a:lnTo>
                    <a:pt x="4994" y="51376"/>
                  </a:lnTo>
                  <a:lnTo>
                    <a:pt x="4994" y="49127"/>
                  </a:lnTo>
                  <a:lnTo>
                    <a:pt x="1870" y="46879"/>
                  </a:lnTo>
                  <a:lnTo>
                    <a:pt x="1870" y="8627"/>
                  </a:lnTo>
                  <a:lnTo>
                    <a:pt x="4994" y="6379"/>
                  </a:lnTo>
                  <a:lnTo>
                    <a:pt x="4994" y="4118"/>
                  </a:lnTo>
                  <a:lnTo>
                    <a:pt x="8105" y="1870"/>
                  </a:lnTo>
                  <a:lnTo>
                    <a:pt x="17452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02" name="VectorPath 2102"/>
            <p:cNvSpPr/>
            <p:nvPr/>
          </p:nvSpPr>
          <p:spPr>
            <a:xfrm>
              <a:off x="4413564" y="2144226"/>
              <a:ext cx="81643" cy="17242"/>
            </a:xfrm>
            <a:custGeom>
              <a:avLst/>
              <a:gdLst/>
              <a:ahLst/>
              <a:cxnLst/>
              <a:rect l="l" t="t" r="r" b="b"/>
              <a:pathLst>
                <a:path w="81643" h="17242">
                  <a:moveTo>
                    <a:pt x="76648" y="4119"/>
                  </a:moveTo>
                  <a:lnTo>
                    <a:pt x="79773" y="6367"/>
                  </a:lnTo>
                  <a:lnTo>
                    <a:pt x="79773" y="10875"/>
                  </a:lnTo>
                  <a:lnTo>
                    <a:pt x="76648" y="13123"/>
                  </a:lnTo>
                  <a:lnTo>
                    <a:pt x="73537" y="15371"/>
                  </a:lnTo>
                  <a:lnTo>
                    <a:pt x="8106" y="15371"/>
                  </a:lnTo>
                  <a:lnTo>
                    <a:pt x="4995" y="13123"/>
                  </a:lnTo>
                  <a:lnTo>
                    <a:pt x="4995" y="10875"/>
                  </a:lnTo>
                  <a:lnTo>
                    <a:pt x="1871" y="8627"/>
                  </a:lnTo>
                  <a:lnTo>
                    <a:pt x="4995" y="6367"/>
                  </a:lnTo>
                  <a:lnTo>
                    <a:pt x="4995" y="4119"/>
                  </a:lnTo>
                  <a:lnTo>
                    <a:pt x="8106" y="1871"/>
                  </a:lnTo>
                  <a:lnTo>
                    <a:pt x="73537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2103" name="DF679E1C-045E-4FBC-1DE0-86DFB4427951"/>
          <p:cNvPicPr>
            <a:picLocks noChangeAspect="1"/>
          </p:cNvPicPr>
          <p:nvPr/>
        </p:nvPicPr>
        <p:blipFill>
          <a:blip r:embed="rId5" cstate="print">
            <a:extLst>
              <a:ext uri="{20333EEF-B7C5-402F-7B73-5FED686A84A9}"/>
            </a:extLst>
          </a:blip>
          <a:srcRect/>
          <a:stretch>
            <a:fillRect/>
          </a:stretch>
        </p:blipFill>
        <p:spPr>
          <a:xfrm>
            <a:off x="3879546" y="1628610"/>
            <a:ext cx="274180" cy="755980"/>
          </a:xfrm>
          <a:prstGeom prst="rect">
            <a:avLst/>
          </a:prstGeom>
        </p:spPr>
      </p:pic>
      <p:sp>
        <p:nvSpPr>
          <p:cNvPr id="2104" name="VectorPath 2104"/>
          <p:cNvSpPr/>
          <p:nvPr/>
        </p:nvSpPr>
        <p:spPr>
          <a:xfrm>
            <a:off x="3874611" y="1622812"/>
            <a:ext cx="287160" cy="772071"/>
          </a:xfrm>
          <a:custGeom>
            <a:avLst/>
            <a:gdLst/>
            <a:ahLst/>
            <a:cxnLst/>
            <a:rect l="l" t="t" r="r" b="b"/>
            <a:pathLst>
              <a:path w="287160" h="772071">
                <a:moveTo>
                  <a:pt x="8046" y="8046"/>
                </a:moveTo>
                <a:lnTo>
                  <a:pt x="279114" y="8046"/>
                </a:lnTo>
                <a:lnTo>
                  <a:pt x="279114" y="764026"/>
                </a:lnTo>
                <a:lnTo>
                  <a:pt x="8046" y="764026"/>
                </a:lnTo>
                <a:lnTo>
                  <a:pt x="8046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05" name="TextBox2105"/>
          <p:cNvSpPr txBox="1"/>
          <p:nvPr/>
        </p:nvSpPr>
        <p:spPr>
          <a:xfrm>
            <a:off x="854240" y="4311787"/>
            <a:ext cx="1875796" cy="1017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25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525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06" name="TextBox2106"/>
          <p:cNvSpPr txBox="1"/>
          <p:nvPr/>
        </p:nvSpPr>
        <p:spPr>
          <a:xfrm>
            <a:off x="10450488" y="1337332"/>
            <a:ext cx="8429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107" name="TextBox2107"/>
          <p:cNvSpPr txBox="1"/>
          <p:nvPr/>
        </p:nvSpPr>
        <p:spPr>
          <a:xfrm>
            <a:off x="7909402" y="2783796"/>
            <a:ext cx="396201" cy="1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920"/>
              </a:lnSpc>
              <a:tabLst>
                <a:tab pos="394295" algn="l"/>
              </a:tabLst>
            </a:pPr>
            <a:r>
              <a:rPr lang="en-US" altLang="zh-CN" sz="1575" u="sng" kern="0" spc="0" baseline="-18322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322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2108" name="TextBox2108"/>
          <p:cNvSpPr txBox="1"/>
          <p:nvPr/>
        </p:nvSpPr>
        <p:spPr>
          <a:xfrm>
            <a:off x="7506183" y="3501793"/>
            <a:ext cx="342894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00" kern="0" spc="-4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2109" name="Combination 2109"/>
          <p:cNvGrpSpPr/>
          <p:nvPr/>
        </p:nvGrpSpPr>
        <p:grpSpPr>
          <a:xfrm>
            <a:off x="9348786" y="1795484"/>
            <a:ext cx="159520" cy="365983"/>
            <a:chOff x="9348786" y="1795484"/>
            <a:chExt cx="159520" cy="365983"/>
          </a:xfrm>
        </p:grpSpPr>
        <p:sp>
          <p:nvSpPr>
            <p:cNvPr id="2110" name="VectorPath 2110"/>
            <p:cNvSpPr/>
            <p:nvPr/>
          </p:nvSpPr>
          <p:spPr>
            <a:xfrm>
              <a:off x="9348786" y="1795484"/>
              <a:ext cx="25547" cy="17242"/>
            </a:xfrm>
            <a:custGeom>
              <a:avLst/>
              <a:gdLst/>
              <a:ahLst/>
              <a:cxnLst/>
              <a:rect l="l" t="t" r="r" b="b"/>
              <a:pathLst>
                <a:path w="25547" h="17242">
                  <a:moveTo>
                    <a:pt x="20565" y="4118"/>
                  </a:moveTo>
                  <a:lnTo>
                    <a:pt x="20565" y="6366"/>
                  </a:lnTo>
                  <a:lnTo>
                    <a:pt x="23676" y="8614"/>
                  </a:lnTo>
                  <a:lnTo>
                    <a:pt x="20565" y="10875"/>
                  </a:lnTo>
                  <a:lnTo>
                    <a:pt x="20565" y="13122"/>
                  </a:lnTo>
                  <a:lnTo>
                    <a:pt x="17442" y="15371"/>
                  </a:lnTo>
                  <a:lnTo>
                    <a:pt x="8093" y="15371"/>
                  </a:lnTo>
                  <a:lnTo>
                    <a:pt x="4982" y="13122"/>
                  </a:lnTo>
                  <a:lnTo>
                    <a:pt x="1870" y="10875"/>
                  </a:lnTo>
                  <a:lnTo>
                    <a:pt x="1870" y="6366"/>
                  </a:lnTo>
                  <a:lnTo>
                    <a:pt x="4982" y="4118"/>
                  </a:lnTo>
                  <a:lnTo>
                    <a:pt x="8093" y="1870"/>
                  </a:lnTo>
                  <a:lnTo>
                    <a:pt x="17442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11" name="VectorPath 2111"/>
            <p:cNvSpPr/>
            <p:nvPr/>
          </p:nvSpPr>
          <p:spPr>
            <a:xfrm>
              <a:off x="9485868" y="1894481"/>
              <a:ext cx="22435" cy="17242"/>
            </a:xfrm>
            <a:custGeom>
              <a:avLst/>
              <a:gdLst/>
              <a:ahLst/>
              <a:cxnLst/>
              <a:rect l="l" t="t" r="r" b="b"/>
              <a:pathLst>
                <a:path w="22435" h="17242">
                  <a:moveTo>
                    <a:pt x="17453" y="4118"/>
                  </a:moveTo>
                  <a:lnTo>
                    <a:pt x="20565" y="6367"/>
                  </a:lnTo>
                  <a:lnTo>
                    <a:pt x="20565" y="10875"/>
                  </a:lnTo>
                  <a:lnTo>
                    <a:pt x="17453" y="13123"/>
                  </a:lnTo>
                  <a:lnTo>
                    <a:pt x="14341" y="15371"/>
                  </a:lnTo>
                  <a:lnTo>
                    <a:pt x="8106" y="15371"/>
                  </a:lnTo>
                  <a:lnTo>
                    <a:pt x="4994" y="13123"/>
                  </a:lnTo>
                  <a:lnTo>
                    <a:pt x="1870" y="10875"/>
                  </a:lnTo>
                  <a:lnTo>
                    <a:pt x="1870" y="6367"/>
                  </a:lnTo>
                  <a:lnTo>
                    <a:pt x="4994" y="4118"/>
                  </a:lnTo>
                  <a:lnTo>
                    <a:pt x="8106" y="1871"/>
                  </a:lnTo>
                  <a:lnTo>
                    <a:pt x="14341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12" name="VectorPath 2112"/>
            <p:cNvSpPr/>
            <p:nvPr/>
          </p:nvSpPr>
          <p:spPr>
            <a:xfrm>
              <a:off x="9485868" y="2049725"/>
              <a:ext cx="22436" cy="17242"/>
            </a:xfrm>
            <a:custGeom>
              <a:avLst/>
              <a:gdLst/>
              <a:ahLst/>
              <a:cxnLst/>
              <a:rect l="l" t="t" r="r" b="b"/>
              <a:pathLst>
                <a:path w="22436" h="17242">
                  <a:moveTo>
                    <a:pt x="17453" y="4119"/>
                  </a:moveTo>
                  <a:lnTo>
                    <a:pt x="20565" y="6379"/>
                  </a:lnTo>
                  <a:lnTo>
                    <a:pt x="20565" y="10875"/>
                  </a:lnTo>
                  <a:lnTo>
                    <a:pt x="17453" y="13123"/>
                  </a:lnTo>
                  <a:lnTo>
                    <a:pt x="14341" y="15371"/>
                  </a:lnTo>
                  <a:lnTo>
                    <a:pt x="8106" y="15371"/>
                  </a:lnTo>
                  <a:lnTo>
                    <a:pt x="4994" y="13123"/>
                  </a:lnTo>
                  <a:lnTo>
                    <a:pt x="1870" y="10875"/>
                  </a:lnTo>
                  <a:lnTo>
                    <a:pt x="1870" y="6379"/>
                  </a:lnTo>
                  <a:lnTo>
                    <a:pt x="4994" y="4119"/>
                  </a:lnTo>
                  <a:lnTo>
                    <a:pt x="8106" y="1871"/>
                  </a:lnTo>
                  <a:lnTo>
                    <a:pt x="14341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13" name="VectorPath 2113"/>
            <p:cNvSpPr/>
            <p:nvPr/>
          </p:nvSpPr>
          <p:spPr>
            <a:xfrm>
              <a:off x="9348786" y="2144226"/>
              <a:ext cx="25547" cy="17242"/>
            </a:xfrm>
            <a:custGeom>
              <a:avLst/>
              <a:gdLst/>
              <a:ahLst/>
              <a:cxnLst/>
              <a:rect l="l" t="t" r="r" b="b"/>
              <a:pathLst>
                <a:path w="25547" h="17242">
                  <a:moveTo>
                    <a:pt x="20565" y="4119"/>
                  </a:moveTo>
                  <a:lnTo>
                    <a:pt x="20565" y="6367"/>
                  </a:lnTo>
                  <a:lnTo>
                    <a:pt x="23676" y="8627"/>
                  </a:lnTo>
                  <a:lnTo>
                    <a:pt x="20565" y="10875"/>
                  </a:lnTo>
                  <a:lnTo>
                    <a:pt x="20565" y="13123"/>
                  </a:lnTo>
                  <a:lnTo>
                    <a:pt x="17442" y="15371"/>
                  </a:lnTo>
                  <a:lnTo>
                    <a:pt x="8093" y="15371"/>
                  </a:lnTo>
                  <a:lnTo>
                    <a:pt x="4982" y="13123"/>
                  </a:lnTo>
                  <a:lnTo>
                    <a:pt x="1870" y="10875"/>
                  </a:lnTo>
                  <a:lnTo>
                    <a:pt x="1870" y="6367"/>
                  </a:lnTo>
                  <a:lnTo>
                    <a:pt x="4982" y="4119"/>
                  </a:lnTo>
                  <a:lnTo>
                    <a:pt x="8093" y="1871"/>
                  </a:lnTo>
                  <a:lnTo>
                    <a:pt x="17442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2114" name="A78E2C10-A805-4EA9-19C7-648228EF5120"/>
          <p:cNvPicPr>
            <a:picLocks noChangeAspect="1"/>
          </p:cNvPicPr>
          <p:nvPr/>
        </p:nvPicPr>
        <p:blipFill>
          <a:blip r:embed="rId4" cstate="print">
            <a:extLst>
              <a:ext uri="{760BB29E-B2DC-4BBE-DFF2-1544F611AB52}"/>
            </a:extLst>
          </a:blip>
          <a:srcRect/>
          <a:stretch>
            <a:fillRect/>
          </a:stretch>
        </p:blipFill>
        <p:spPr>
          <a:xfrm>
            <a:off x="8297557" y="2443099"/>
            <a:ext cx="274180" cy="755980"/>
          </a:xfrm>
          <a:prstGeom prst="rect">
            <a:avLst/>
          </a:prstGeom>
        </p:spPr>
      </p:pic>
      <p:grpSp>
        <p:nvGrpSpPr>
          <p:cNvPr id="2115" name="Combination 2115"/>
          <p:cNvGrpSpPr/>
          <p:nvPr/>
        </p:nvGrpSpPr>
        <p:grpSpPr>
          <a:xfrm>
            <a:off x="8831576" y="3247233"/>
            <a:ext cx="566810" cy="1355442"/>
            <a:chOff x="8831576" y="3247233"/>
            <a:chExt cx="566810" cy="1355442"/>
          </a:xfrm>
        </p:grpSpPr>
        <p:sp>
          <p:nvSpPr>
            <p:cNvPr id="2116" name="VectorPath 2116"/>
            <p:cNvSpPr/>
            <p:nvPr/>
          </p:nvSpPr>
          <p:spPr>
            <a:xfrm>
              <a:off x="8941506" y="3247233"/>
              <a:ext cx="456881" cy="182687"/>
            </a:xfrm>
            <a:custGeom>
              <a:avLst/>
              <a:gdLst/>
              <a:ahLst/>
              <a:cxnLst/>
              <a:rect l="l" t="t" r="r" b="b"/>
              <a:pathLst>
                <a:path w="456881" h="182687">
                  <a:moveTo>
                    <a:pt x="10344" y="10343"/>
                  </a:moveTo>
                  <a:lnTo>
                    <a:pt x="446538" y="172344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17" name="VectorPath 2117"/>
            <p:cNvSpPr/>
            <p:nvPr/>
          </p:nvSpPr>
          <p:spPr>
            <a:xfrm>
              <a:off x="8941506" y="3841224"/>
              <a:ext cx="456881" cy="182687"/>
            </a:xfrm>
            <a:custGeom>
              <a:avLst/>
              <a:gdLst/>
              <a:ahLst/>
              <a:cxnLst/>
              <a:rect l="l" t="t" r="r" b="b"/>
              <a:pathLst>
                <a:path w="456881" h="182687">
                  <a:moveTo>
                    <a:pt x="446538" y="10343"/>
                  </a:moveTo>
                  <a:lnTo>
                    <a:pt x="10344" y="172344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18" name="VectorPath 2118"/>
            <p:cNvSpPr/>
            <p:nvPr/>
          </p:nvSpPr>
          <p:spPr>
            <a:xfrm>
              <a:off x="8831576" y="4335687"/>
              <a:ext cx="22435" cy="17242"/>
            </a:xfrm>
            <a:custGeom>
              <a:avLst/>
              <a:gdLst/>
              <a:ahLst/>
              <a:cxnLst/>
              <a:rect l="l" t="t" r="r" b="b"/>
              <a:pathLst>
                <a:path w="22435" h="17242">
                  <a:moveTo>
                    <a:pt x="17455" y="4119"/>
                  </a:moveTo>
                  <a:lnTo>
                    <a:pt x="20565" y="6367"/>
                  </a:lnTo>
                  <a:lnTo>
                    <a:pt x="20565" y="10862"/>
                  </a:lnTo>
                  <a:lnTo>
                    <a:pt x="17455" y="13123"/>
                  </a:lnTo>
                  <a:lnTo>
                    <a:pt x="14341" y="15371"/>
                  </a:lnTo>
                  <a:lnTo>
                    <a:pt x="8106" y="15371"/>
                  </a:lnTo>
                  <a:lnTo>
                    <a:pt x="4995" y="13123"/>
                  </a:lnTo>
                  <a:lnTo>
                    <a:pt x="1870" y="10862"/>
                  </a:lnTo>
                  <a:lnTo>
                    <a:pt x="1870" y="6367"/>
                  </a:lnTo>
                  <a:lnTo>
                    <a:pt x="4995" y="4119"/>
                  </a:lnTo>
                  <a:lnTo>
                    <a:pt x="8106" y="1871"/>
                  </a:lnTo>
                  <a:lnTo>
                    <a:pt x="14341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19" name="VectorPath 2119"/>
            <p:cNvSpPr/>
            <p:nvPr/>
          </p:nvSpPr>
          <p:spPr>
            <a:xfrm>
              <a:off x="8831578" y="4490932"/>
              <a:ext cx="22434" cy="17241"/>
            </a:xfrm>
            <a:custGeom>
              <a:avLst/>
              <a:gdLst/>
              <a:ahLst/>
              <a:cxnLst/>
              <a:rect l="l" t="t" r="r" b="b"/>
              <a:pathLst>
                <a:path w="22434" h="17241">
                  <a:moveTo>
                    <a:pt x="17454" y="4119"/>
                  </a:moveTo>
                  <a:lnTo>
                    <a:pt x="20564" y="6367"/>
                  </a:lnTo>
                  <a:lnTo>
                    <a:pt x="20564" y="10875"/>
                  </a:lnTo>
                  <a:lnTo>
                    <a:pt x="17454" y="13123"/>
                  </a:lnTo>
                  <a:lnTo>
                    <a:pt x="14340" y="15370"/>
                  </a:lnTo>
                  <a:lnTo>
                    <a:pt x="8106" y="15370"/>
                  </a:lnTo>
                  <a:lnTo>
                    <a:pt x="4994" y="13123"/>
                  </a:lnTo>
                  <a:lnTo>
                    <a:pt x="1869" y="10875"/>
                  </a:lnTo>
                  <a:lnTo>
                    <a:pt x="1869" y="6367"/>
                  </a:lnTo>
                  <a:lnTo>
                    <a:pt x="4994" y="4119"/>
                  </a:lnTo>
                  <a:lnTo>
                    <a:pt x="8106" y="1871"/>
                  </a:lnTo>
                  <a:lnTo>
                    <a:pt x="14340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20" name="VectorPath 2120"/>
            <p:cNvSpPr/>
            <p:nvPr/>
          </p:nvSpPr>
          <p:spPr>
            <a:xfrm>
              <a:off x="8968672" y="4585434"/>
              <a:ext cx="22437" cy="17241"/>
            </a:xfrm>
            <a:custGeom>
              <a:avLst/>
              <a:gdLst/>
              <a:ahLst/>
              <a:cxnLst/>
              <a:rect l="l" t="t" r="r" b="b"/>
              <a:pathLst>
                <a:path w="22437" h="17241">
                  <a:moveTo>
                    <a:pt x="17442" y="4118"/>
                  </a:moveTo>
                  <a:lnTo>
                    <a:pt x="20566" y="6366"/>
                  </a:lnTo>
                  <a:lnTo>
                    <a:pt x="20566" y="10862"/>
                  </a:lnTo>
                  <a:lnTo>
                    <a:pt x="17442" y="13122"/>
                  </a:lnTo>
                  <a:lnTo>
                    <a:pt x="14329" y="15370"/>
                  </a:lnTo>
                  <a:lnTo>
                    <a:pt x="8094" y="15370"/>
                  </a:lnTo>
                  <a:lnTo>
                    <a:pt x="4983" y="13122"/>
                  </a:lnTo>
                  <a:lnTo>
                    <a:pt x="1871" y="10862"/>
                  </a:lnTo>
                  <a:lnTo>
                    <a:pt x="1871" y="6366"/>
                  </a:lnTo>
                  <a:lnTo>
                    <a:pt x="4983" y="4118"/>
                  </a:lnTo>
                  <a:lnTo>
                    <a:pt x="8094" y="1870"/>
                  </a:lnTo>
                  <a:lnTo>
                    <a:pt x="14329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21" name="VectorPath 2121"/>
            <p:cNvSpPr/>
            <p:nvPr/>
          </p:nvSpPr>
          <p:spPr>
            <a:xfrm>
              <a:off x="9183646" y="4585434"/>
              <a:ext cx="22434" cy="17241"/>
            </a:xfrm>
            <a:custGeom>
              <a:avLst/>
              <a:gdLst/>
              <a:ahLst/>
              <a:cxnLst/>
              <a:rect l="l" t="t" r="r" b="b"/>
              <a:pathLst>
                <a:path w="22434" h="17241">
                  <a:moveTo>
                    <a:pt x="17452" y="4118"/>
                  </a:moveTo>
                  <a:lnTo>
                    <a:pt x="20564" y="6366"/>
                  </a:lnTo>
                  <a:lnTo>
                    <a:pt x="20564" y="10862"/>
                  </a:lnTo>
                  <a:lnTo>
                    <a:pt x="17452" y="13122"/>
                  </a:lnTo>
                  <a:lnTo>
                    <a:pt x="14341" y="15370"/>
                  </a:lnTo>
                  <a:lnTo>
                    <a:pt x="4994" y="15370"/>
                  </a:lnTo>
                  <a:lnTo>
                    <a:pt x="1870" y="13122"/>
                  </a:lnTo>
                  <a:lnTo>
                    <a:pt x="1870" y="4118"/>
                  </a:lnTo>
                  <a:lnTo>
                    <a:pt x="4994" y="1870"/>
                  </a:lnTo>
                  <a:lnTo>
                    <a:pt x="143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122" name="TextBox2122"/>
          <p:cNvSpPr txBox="1"/>
          <p:nvPr/>
        </p:nvSpPr>
        <p:spPr>
          <a:xfrm>
            <a:off x="9032850" y="1337332"/>
            <a:ext cx="8429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</p:txBody>
      </p:sp>
      <p:grpSp>
        <p:nvGrpSpPr>
          <p:cNvPr id="2123" name="Combination 2123"/>
          <p:cNvGrpSpPr/>
          <p:nvPr/>
        </p:nvGrpSpPr>
        <p:grpSpPr>
          <a:xfrm>
            <a:off x="8563692" y="1796053"/>
            <a:ext cx="614298" cy="364845"/>
            <a:chOff x="8563692" y="1796053"/>
            <a:chExt cx="614298" cy="364845"/>
          </a:xfrm>
        </p:grpSpPr>
        <p:sp>
          <p:nvSpPr>
            <p:cNvPr id="2124" name="VectorPath 2124"/>
            <p:cNvSpPr/>
            <p:nvPr/>
          </p:nvSpPr>
          <p:spPr>
            <a:xfrm>
              <a:off x="8563692" y="1971555"/>
              <a:ext cx="287147" cy="16091"/>
            </a:xfrm>
            <a:custGeom>
              <a:avLst/>
              <a:gdLst/>
              <a:ahLst/>
              <a:cxnLst/>
              <a:rect l="l" t="t" r="r" b="b"/>
              <a:pathLst>
                <a:path w="287147" h="16091">
                  <a:moveTo>
                    <a:pt x="8045" y="8046"/>
                  </a:moveTo>
                  <a:lnTo>
                    <a:pt x="279102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25" name="VectorPath 2125"/>
            <p:cNvSpPr/>
            <p:nvPr/>
          </p:nvSpPr>
          <p:spPr>
            <a:xfrm>
              <a:off x="8834750" y="1796053"/>
              <a:ext cx="343242" cy="16091"/>
            </a:xfrm>
            <a:custGeom>
              <a:avLst/>
              <a:gdLst/>
              <a:ahLst/>
              <a:cxnLst/>
              <a:rect l="l" t="t" r="r" b="b"/>
              <a:pathLst>
                <a:path w="343242" h="16091">
                  <a:moveTo>
                    <a:pt x="8045" y="8045"/>
                  </a:moveTo>
                  <a:lnTo>
                    <a:pt x="335197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26" name="VectorPath 2126"/>
            <p:cNvSpPr/>
            <p:nvPr/>
          </p:nvSpPr>
          <p:spPr>
            <a:xfrm>
              <a:off x="8834750" y="1796053"/>
              <a:ext cx="16090" cy="364845"/>
            </a:xfrm>
            <a:custGeom>
              <a:avLst/>
              <a:gdLst/>
              <a:ahLst/>
              <a:cxnLst/>
              <a:rect l="l" t="t" r="r" b="b"/>
              <a:pathLst>
                <a:path w="16090" h="364845">
                  <a:moveTo>
                    <a:pt x="8045" y="8045"/>
                  </a:moveTo>
                  <a:lnTo>
                    <a:pt x="8045" y="356800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27" name="VectorPath 2127"/>
            <p:cNvSpPr/>
            <p:nvPr/>
          </p:nvSpPr>
          <p:spPr>
            <a:xfrm>
              <a:off x="8834750" y="2144808"/>
              <a:ext cx="343242" cy="16090"/>
            </a:xfrm>
            <a:custGeom>
              <a:avLst/>
              <a:gdLst/>
              <a:ahLst/>
              <a:cxnLst/>
              <a:rect l="l" t="t" r="r" b="b"/>
              <a:pathLst>
                <a:path w="343242" h="16090">
                  <a:moveTo>
                    <a:pt x="8045" y="8045"/>
                  </a:moveTo>
                  <a:lnTo>
                    <a:pt x="335197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128" name="TextBox2128"/>
          <p:cNvSpPr txBox="1"/>
          <p:nvPr/>
        </p:nvSpPr>
        <p:spPr>
          <a:xfrm>
            <a:off x="8976768" y="1872828"/>
            <a:ext cx="34290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2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300" kern="0" spc="-2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</p:txBody>
      </p:sp>
      <p:grpSp>
        <p:nvGrpSpPr>
          <p:cNvPr id="2129" name="Combination 2129"/>
          <p:cNvGrpSpPr/>
          <p:nvPr/>
        </p:nvGrpSpPr>
        <p:grpSpPr>
          <a:xfrm>
            <a:off x="8289512" y="2435041"/>
            <a:ext cx="1324673" cy="772071"/>
            <a:chOff x="8289512" y="2435041"/>
            <a:chExt cx="1324673" cy="772071"/>
          </a:xfrm>
        </p:grpSpPr>
        <p:sp>
          <p:nvSpPr>
            <p:cNvPr id="2130" name="VectorPath 2130"/>
            <p:cNvSpPr/>
            <p:nvPr/>
          </p:nvSpPr>
          <p:spPr>
            <a:xfrm>
              <a:off x="8834750" y="2610542"/>
              <a:ext cx="670382" cy="364833"/>
            </a:xfrm>
            <a:custGeom>
              <a:avLst/>
              <a:gdLst/>
              <a:ahLst/>
              <a:cxnLst/>
              <a:rect l="l" t="t" r="r" b="b"/>
              <a:pathLst>
                <a:path w="670382" h="364833">
                  <a:moveTo>
                    <a:pt x="8045" y="8045"/>
                  </a:moveTo>
                  <a:lnTo>
                    <a:pt x="662336" y="8045"/>
                  </a:lnTo>
                  <a:lnTo>
                    <a:pt x="662336" y="356788"/>
                  </a:lnTo>
                  <a:lnTo>
                    <a:pt x="8045" y="356788"/>
                  </a:lnTo>
                  <a:lnTo>
                    <a:pt x="8045" y="804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31" name="VectorPath 2131"/>
            <p:cNvSpPr/>
            <p:nvPr/>
          </p:nvSpPr>
          <p:spPr>
            <a:xfrm>
              <a:off x="8289512" y="2435041"/>
              <a:ext cx="290271" cy="772071"/>
            </a:xfrm>
            <a:custGeom>
              <a:avLst/>
              <a:gdLst/>
              <a:ahLst/>
              <a:cxnLst/>
              <a:rect l="l" t="t" r="r" b="b"/>
              <a:pathLst>
                <a:path w="290271" h="772071">
                  <a:moveTo>
                    <a:pt x="8045" y="8046"/>
                  </a:moveTo>
                  <a:lnTo>
                    <a:pt x="282225" y="8046"/>
                  </a:lnTo>
                  <a:lnTo>
                    <a:pt x="282225" y="764026"/>
                  </a:lnTo>
                  <a:lnTo>
                    <a:pt x="8045" y="764026"/>
                  </a:ln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32" name="VectorPath 2132"/>
            <p:cNvSpPr/>
            <p:nvPr/>
          </p:nvSpPr>
          <p:spPr>
            <a:xfrm>
              <a:off x="8563692" y="2783796"/>
              <a:ext cx="287147" cy="16091"/>
            </a:xfrm>
            <a:custGeom>
              <a:avLst/>
              <a:gdLst/>
              <a:ahLst/>
              <a:cxnLst/>
              <a:rect l="l" t="t" r="r" b="b"/>
              <a:pathLst>
                <a:path w="287147" h="16091">
                  <a:moveTo>
                    <a:pt x="8045" y="8046"/>
                  </a:moveTo>
                  <a:lnTo>
                    <a:pt x="279102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33" name="VectorPath 2133"/>
            <p:cNvSpPr/>
            <p:nvPr/>
          </p:nvSpPr>
          <p:spPr>
            <a:xfrm>
              <a:off x="8672736" y="2783796"/>
              <a:ext cx="16090" cy="250076"/>
            </a:xfrm>
            <a:custGeom>
              <a:avLst/>
              <a:gdLst/>
              <a:ahLst/>
              <a:cxnLst/>
              <a:rect l="l" t="t" r="r" b="b"/>
              <a:pathLst>
                <a:path w="16090" h="250076">
                  <a:moveTo>
                    <a:pt x="8045" y="8046"/>
                  </a:moveTo>
                  <a:lnTo>
                    <a:pt x="8045" y="242030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34" name="VectorPath 2134"/>
            <p:cNvSpPr/>
            <p:nvPr/>
          </p:nvSpPr>
          <p:spPr>
            <a:xfrm>
              <a:off x="8672736" y="3017780"/>
              <a:ext cx="941450" cy="16091"/>
            </a:xfrm>
            <a:custGeom>
              <a:avLst/>
              <a:gdLst/>
              <a:ahLst/>
              <a:cxnLst/>
              <a:rect l="l" t="t" r="r" b="b"/>
              <a:pathLst>
                <a:path w="941450" h="16091">
                  <a:moveTo>
                    <a:pt x="8045" y="8046"/>
                  </a:moveTo>
                  <a:lnTo>
                    <a:pt x="93340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135" name="TextBox2135"/>
          <p:cNvSpPr txBox="1"/>
          <p:nvPr/>
        </p:nvSpPr>
        <p:spPr>
          <a:xfrm>
            <a:off x="9032850" y="2687317"/>
            <a:ext cx="318129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grpSp>
        <p:nvGrpSpPr>
          <p:cNvPr id="2136" name="Combination 2136"/>
          <p:cNvGrpSpPr/>
          <p:nvPr/>
        </p:nvGrpSpPr>
        <p:grpSpPr>
          <a:xfrm>
            <a:off x="8398490" y="3249530"/>
            <a:ext cx="561405" cy="250154"/>
            <a:chOff x="8398490" y="3249530"/>
            <a:chExt cx="561405" cy="250154"/>
          </a:xfrm>
        </p:grpSpPr>
        <p:sp>
          <p:nvSpPr>
            <p:cNvPr id="2137" name="VectorPath 2137"/>
            <p:cNvSpPr/>
            <p:nvPr/>
          </p:nvSpPr>
          <p:spPr>
            <a:xfrm>
              <a:off x="8398490" y="3478965"/>
              <a:ext cx="558361" cy="20719"/>
            </a:xfrm>
            <a:custGeom>
              <a:avLst/>
              <a:gdLst/>
              <a:ahLst/>
              <a:cxnLst/>
              <a:rect l="l" t="t" r="r" b="b"/>
              <a:pathLst>
                <a:path w="558361" h="20719">
                  <a:moveTo>
                    <a:pt x="8112" y="12607"/>
                  </a:moveTo>
                  <a:lnTo>
                    <a:pt x="550249" y="8112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38" name="VectorPath 2138"/>
            <p:cNvSpPr/>
            <p:nvPr/>
          </p:nvSpPr>
          <p:spPr>
            <a:xfrm>
              <a:off x="8943804" y="3249530"/>
              <a:ext cx="16090" cy="232092"/>
            </a:xfrm>
            <a:custGeom>
              <a:avLst/>
              <a:gdLst/>
              <a:ahLst/>
              <a:cxnLst/>
              <a:rect l="l" t="t" r="r" b="b"/>
              <a:pathLst>
                <a:path w="16090" h="232092">
                  <a:moveTo>
                    <a:pt x="8045" y="8045"/>
                  </a:moveTo>
                  <a:lnTo>
                    <a:pt x="8045" y="224047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139" name="Combination 2139"/>
          <p:cNvGrpSpPr/>
          <p:nvPr/>
        </p:nvGrpSpPr>
        <p:grpSpPr>
          <a:xfrm>
            <a:off x="8345596" y="3780517"/>
            <a:ext cx="614298" cy="241097"/>
            <a:chOff x="8345596" y="3780517"/>
            <a:chExt cx="614298" cy="241097"/>
          </a:xfrm>
        </p:grpSpPr>
        <p:sp>
          <p:nvSpPr>
            <p:cNvPr id="2140" name="VectorPath 2140"/>
            <p:cNvSpPr/>
            <p:nvPr/>
          </p:nvSpPr>
          <p:spPr>
            <a:xfrm>
              <a:off x="8345596" y="3780517"/>
              <a:ext cx="614298" cy="16091"/>
            </a:xfrm>
            <a:custGeom>
              <a:avLst/>
              <a:gdLst/>
              <a:ahLst/>
              <a:cxnLst/>
              <a:rect l="l" t="t" r="r" b="b"/>
              <a:pathLst>
                <a:path w="614298" h="16091">
                  <a:moveTo>
                    <a:pt x="8045" y="8046"/>
                  </a:moveTo>
                  <a:lnTo>
                    <a:pt x="606253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41" name="VectorPath 2141"/>
            <p:cNvSpPr/>
            <p:nvPr/>
          </p:nvSpPr>
          <p:spPr>
            <a:xfrm>
              <a:off x="8943804" y="3789521"/>
              <a:ext cx="16090" cy="232093"/>
            </a:xfrm>
            <a:custGeom>
              <a:avLst/>
              <a:gdLst/>
              <a:ahLst/>
              <a:cxnLst/>
              <a:rect l="l" t="t" r="r" b="b"/>
              <a:pathLst>
                <a:path w="16090" h="232093">
                  <a:moveTo>
                    <a:pt x="8045" y="8046"/>
                  </a:moveTo>
                  <a:lnTo>
                    <a:pt x="8045" y="224047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142" name="VectorPath 2142"/>
          <p:cNvSpPr/>
          <p:nvPr/>
        </p:nvSpPr>
        <p:spPr>
          <a:xfrm>
            <a:off x="8563692" y="4412761"/>
            <a:ext cx="287147" cy="16091"/>
          </a:xfrm>
          <a:custGeom>
            <a:avLst/>
            <a:gdLst/>
            <a:ahLst/>
            <a:cxnLst/>
            <a:rect l="l" t="t" r="r" b="b"/>
            <a:pathLst>
              <a:path w="287147" h="16091">
                <a:moveTo>
                  <a:pt x="8045" y="8046"/>
                </a:moveTo>
                <a:lnTo>
                  <a:pt x="279102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143" name="Combination 2143"/>
          <p:cNvGrpSpPr/>
          <p:nvPr/>
        </p:nvGrpSpPr>
        <p:grpSpPr>
          <a:xfrm>
            <a:off x="8672736" y="4236692"/>
            <a:ext cx="240485" cy="215234"/>
            <a:chOff x="8672736" y="4236692"/>
            <a:chExt cx="240485" cy="215234"/>
          </a:xfrm>
        </p:grpSpPr>
        <p:sp>
          <p:nvSpPr>
            <p:cNvPr id="2144" name="VectorPath 2144"/>
            <p:cNvSpPr/>
            <p:nvPr/>
          </p:nvSpPr>
          <p:spPr>
            <a:xfrm>
              <a:off x="8831576" y="4236692"/>
              <a:ext cx="81643" cy="17241"/>
            </a:xfrm>
            <a:custGeom>
              <a:avLst/>
              <a:gdLst/>
              <a:ahLst/>
              <a:cxnLst/>
              <a:rect l="l" t="t" r="r" b="b"/>
              <a:pathLst>
                <a:path w="81643" h="17241">
                  <a:moveTo>
                    <a:pt x="76649" y="4118"/>
                  </a:moveTo>
                  <a:lnTo>
                    <a:pt x="79772" y="6366"/>
                  </a:lnTo>
                  <a:lnTo>
                    <a:pt x="79772" y="10861"/>
                  </a:lnTo>
                  <a:lnTo>
                    <a:pt x="76649" y="13122"/>
                  </a:lnTo>
                  <a:lnTo>
                    <a:pt x="73537" y="15370"/>
                  </a:lnTo>
                  <a:lnTo>
                    <a:pt x="8106" y="15370"/>
                  </a:lnTo>
                  <a:lnTo>
                    <a:pt x="4995" y="13122"/>
                  </a:lnTo>
                  <a:lnTo>
                    <a:pt x="1870" y="10861"/>
                  </a:lnTo>
                  <a:lnTo>
                    <a:pt x="1870" y="6366"/>
                  </a:lnTo>
                  <a:lnTo>
                    <a:pt x="4995" y="4118"/>
                  </a:lnTo>
                  <a:lnTo>
                    <a:pt x="8106" y="1870"/>
                  </a:lnTo>
                  <a:lnTo>
                    <a:pt x="73537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45" name="VectorPath 2145"/>
            <p:cNvSpPr/>
            <p:nvPr/>
          </p:nvSpPr>
          <p:spPr>
            <a:xfrm>
              <a:off x="8831576" y="4236692"/>
              <a:ext cx="22435" cy="59989"/>
            </a:xfrm>
            <a:custGeom>
              <a:avLst/>
              <a:gdLst/>
              <a:ahLst/>
              <a:cxnLst/>
              <a:rect l="l" t="t" r="r" b="b"/>
              <a:pathLst>
                <a:path w="22435" h="59989">
                  <a:moveTo>
                    <a:pt x="17455" y="4118"/>
                  </a:moveTo>
                  <a:lnTo>
                    <a:pt x="20565" y="6366"/>
                  </a:lnTo>
                  <a:lnTo>
                    <a:pt x="20565" y="53610"/>
                  </a:lnTo>
                  <a:lnTo>
                    <a:pt x="17455" y="55870"/>
                  </a:lnTo>
                  <a:lnTo>
                    <a:pt x="14341" y="58119"/>
                  </a:lnTo>
                  <a:lnTo>
                    <a:pt x="8106" y="58119"/>
                  </a:lnTo>
                  <a:lnTo>
                    <a:pt x="4995" y="55870"/>
                  </a:lnTo>
                  <a:lnTo>
                    <a:pt x="1870" y="53610"/>
                  </a:lnTo>
                  <a:lnTo>
                    <a:pt x="1870" y="6366"/>
                  </a:lnTo>
                  <a:lnTo>
                    <a:pt x="4995" y="4118"/>
                  </a:lnTo>
                  <a:lnTo>
                    <a:pt x="8106" y="1870"/>
                  </a:lnTo>
                  <a:lnTo>
                    <a:pt x="143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46" name="VectorPath 2146"/>
            <p:cNvSpPr/>
            <p:nvPr/>
          </p:nvSpPr>
          <p:spPr>
            <a:xfrm>
              <a:off x="8831578" y="4391936"/>
              <a:ext cx="22434" cy="59990"/>
            </a:xfrm>
            <a:custGeom>
              <a:avLst/>
              <a:gdLst/>
              <a:ahLst/>
              <a:cxnLst/>
              <a:rect l="l" t="t" r="r" b="b"/>
              <a:pathLst>
                <a:path w="22434" h="59990">
                  <a:moveTo>
                    <a:pt x="17454" y="4119"/>
                  </a:moveTo>
                  <a:lnTo>
                    <a:pt x="20564" y="6366"/>
                  </a:lnTo>
                  <a:lnTo>
                    <a:pt x="20564" y="53623"/>
                  </a:lnTo>
                  <a:lnTo>
                    <a:pt x="17454" y="55871"/>
                  </a:lnTo>
                  <a:lnTo>
                    <a:pt x="14340" y="58119"/>
                  </a:lnTo>
                  <a:lnTo>
                    <a:pt x="8106" y="58119"/>
                  </a:lnTo>
                  <a:lnTo>
                    <a:pt x="4994" y="55871"/>
                  </a:lnTo>
                  <a:lnTo>
                    <a:pt x="1869" y="53623"/>
                  </a:lnTo>
                  <a:lnTo>
                    <a:pt x="1869" y="6366"/>
                  </a:lnTo>
                  <a:lnTo>
                    <a:pt x="4994" y="4119"/>
                  </a:lnTo>
                  <a:lnTo>
                    <a:pt x="8106" y="1871"/>
                  </a:lnTo>
                  <a:lnTo>
                    <a:pt x="14340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47" name="VectorPath 2147"/>
            <p:cNvSpPr/>
            <p:nvPr/>
          </p:nvSpPr>
          <p:spPr>
            <a:xfrm>
              <a:off x="8672736" y="4295756"/>
              <a:ext cx="16090" cy="133097"/>
            </a:xfrm>
            <a:custGeom>
              <a:avLst/>
              <a:gdLst/>
              <a:ahLst/>
              <a:cxnLst/>
              <a:rect l="l" t="t" r="r" b="b"/>
              <a:pathLst>
                <a:path w="16090" h="133097">
                  <a:moveTo>
                    <a:pt x="8045" y="125051"/>
                  </a:moveTo>
                  <a:lnTo>
                    <a:pt x="8045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48" name="VectorPath 2148"/>
            <p:cNvSpPr/>
            <p:nvPr/>
          </p:nvSpPr>
          <p:spPr>
            <a:xfrm>
              <a:off x="8672736" y="4295756"/>
              <a:ext cx="178105" cy="16091"/>
            </a:xfrm>
            <a:custGeom>
              <a:avLst/>
              <a:gdLst/>
              <a:ahLst/>
              <a:cxnLst/>
              <a:rect l="l" t="t" r="r" b="b"/>
              <a:pathLst>
                <a:path w="178105" h="16091">
                  <a:moveTo>
                    <a:pt x="8045" y="8046"/>
                  </a:moveTo>
                  <a:lnTo>
                    <a:pt x="170059" y="8046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149" name="Combination 2149"/>
          <p:cNvGrpSpPr/>
          <p:nvPr/>
        </p:nvGrpSpPr>
        <p:grpSpPr>
          <a:xfrm>
            <a:off x="8968672" y="4236692"/>
            <a:ext cx="237409" cy="17241"/>
            <a:chOff x="8968672" y="4236692"/>
            <a:chExt cx="237409" cy="17241"/>
          </a:xfrm>
        </p:grpSpPr>
        <p:sp>
          <p:nvSpPr>
            <p:cNvPr id="2150" name="VectorPath 2150"/>
            <p:cNvSpPr/>
            <p:nvPr/>
          </p:nvSpPr>
          <p:spPr>
            <a:xfrm>
              <a:off x="8968672" y="4236692"/>
              <a:ext cx="22437" cy="17240"/>
            </a:xfrm>
            <a:custGeom>
              <a:avLst/>
              <a:gdLst/>
              <a:ahLst/>
              <a:cxnLst/>
              <a:rect l="l" t="t" r="r" b="b"/>
              <a:pathLst>
                <a:path w="22437" h="17240">
                  <a:moveTo>
                    <a:pt x="17442" y="4118"/>
                  </a:moveTo>
                  <a:lnTo>
                    <a:pt x="20566" y="6366"/>
                  </a:lnTo>
                  <a:lnTo>
                    <a:pt x="20566" y="10861"/>
                  </a:lnTo>
                  <a:lnTo>
                    <a:pt x="17442" y="13122"/>
                  </a:lnTo>
                  <a:lnTo>
                    <a:pt x="14329" y="15370"/>
                  </a:lnTo>
                  <a:lnTo>
                    <a:pt x="8094" y="15370"/>
                  </a:lnTo>
                  <a:lnTo>
                    <a:pt x="4983" y="13122"/>
                  </a:lnTo>
                  <a:lnTo>
                    <a:pt x="1871" y="10861"/>
                  </a:lnTo>
                  <a:lnTo>
                    <a:pt x="1871" y="6366"/>
                  </a:lnTo>
                  <a:lnTo>
                    <a:pt x="4983" y="4118"/>
                  </a:lnTo>
                  <a:lnTo>
                    <a:pt x="8094" y="1870"/>
                  </a:lnTo>
                  <a:lnTo>
                    <a:pt x="14329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51" name="VectorPath 2151"/>
            <p:cNvSpPr/>
            <p:nvPr/>
          </p:nvSpPr>
          <p:spPr>
            <a:xfrm>
              <a:off x="9046562" y="4236692"/>
              <a:ext cx="81631" cy="17240"/>
            </a:xfrm>
            <a:custGeom>
              <a:avLst/>
              <a:gdLst/>
              <a:ahLst/>
              <a:cxnLst/>
              <a:rect l="l" t="t" r="r" b="b"/>
              <a:pathLst>
                <a:path w="81631" h="17240">
                  <a:moveTo>
                    <a:pt x="76648" y="4118"/>
                  </a:moveTo>
                  <a:lnTo>
                    <a:pt x="79759" y="6366"/>
                  </a:lnTo>
                  <a:lnTo>
                    <a:pt x="79759" y="10861"/>
                  </a:lnTo>
                  <a:lnTo>
                    <a:pt x="76648" y="13122"/>
                  </a:lnTo>
                  <a:lnTo>
                    <a:pt x="73537" y="15370"/>
                  </a:lnTo>
                  <a:lnTo>
                    <a:pt x="8106" y="15370"/>
                  </a:lnTo>
                  <a:lnTo>
                    <a:pt x="4982" y="13122"/>
                  </a:lnTo>
                  <a:lnTo>
                    <a:pt x="1871" y="10861"/>
                  </a:lnTo>
                  <a:lnTo>
                    <a:pt x="1871" y="6366"/>
                  </a:lnTo>
                  <a:lnTo>
                    <a:pt x="4982" y="4118"/>
                  </a:lnTo>
                  <a:lnTo>
                    <a:pt x="8106" y="1870"/>
                  </a:lnTo>
                  <a:lnTo>
                    <a:pt x="73537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52" name="VectorPath 2152"/>
            <p:cNvSpPr/>
            <p:nvPr/>
          </p:nvSpPr>
          <p:spPr>
            <a:xfrm>
              <a:off x="9183646" y="4236692"/>
              <a:ext cx="22434" cy="17241"/>
            </a:xfrm>
            <a:custGeom>
              <a:avLst/>
              <a:gdLst/>
              <a:ahLst/>
              <a:cxnLst/>
              <a:rect l="l" t="t" r="r" b="b"/>
              <a:pathLst>
                <a:path w="22434" h="17241">
                  <a:moveTo>
                    <a:pt x="17452" y="4118"/>
                  </a:moveTo>
                  <a:lnTo>
                    <a:pt x="20564" y="6366"/>
                  </a:lnTo>
                  <a:lnTo>
                    <a:pt x="20564" y="10861"/>
                  </a:lnTo>
                  <a:lnTo>
                    <a:pt x="17452" y="13122"/>
                  </a:lnTo>
                  <a:lnTo>
                    <a:pt x="14341" y="15370"/>
                  </a:lnTo>
                  <a:lnTo>
                    <a:pt x="4994" y="15370"/>
                  </a:lnTo>
                  <a:lnTo>
                    <a:pt x="1870" y="13122"/>
                  </a:lnTo>
                  <a:lnTo>
                    <a:pt x="1870" y="4118"/>
                  </a:lnTo>
                  <a:lnTo>
                    <a:pt x="4994" y="1870"/>
                  </a:lnTo>
                  <a:lnTo>
                    <a:pt x="143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153" name="VectorPath 2153"/>
          <p:cNvSpPr/>
          <p:nvPr/>
        </p:nvSpPr>
        <p:spPr>
          <a:xfrm>
            <a:off x="8831576" y="4547180"/>
            <a:ext cx="22435" cy="55494"/>
          </a:xfrm>
          <a:custGeom>
            <a:avLst/>
            <a:gdLst/>
            <a:ahLst/>
            <a:cxnLst/>
            <a:rect l="l" t="t" r="r" b="b"/>
            <a:pathLst>
              <a:path w="22435" h="55494">
                <a:moveTo>
                  <a:pt x="17455" y="4119"/>
                </a:moveTo>
                <a:lnTo>
                  <a:pt x="20565" y="6367"/>
                </a:lnTo>
                <a:lnTo>
                  <a:pt x="20565" y="49115"/>
                </a:lnTo>
                <a:lnTo>
                  <a:pt x="17455" y="51376"/>
                </a:lnTo>
                <a:lnTo>
                  <a:pt x="14341" y="53623"/>
                </a:lnTo>
                <a:lnTo>
                  <a:pt x="8106" y="53623"/>
                </a:lnTo>
                <a:lnTo>
                  <a:pt x="4995" y="51376"/>
                </a:lnTo>
                <a:lnTo>
                  <a:pt x="1870" y="49115"/>
                </a:lnTo>
                <a:lnTo>
                  <a:pt x="1870" y="6367"/>
                </a:lnTo>
                <a:lnTo>
                  <a:pt x="4995" y="4119"/>
                </a:lnTo>
                <a:lnTo>
                  <a:pt x="8106" y="1871"/>
                </a:lnTo>
                <a:lnTo>
                  <a:pt x="14341" y="1871"/>
                </a:lnTo>
              </a:path>
            </a:pathLst>
          </a:custGeom>
          <a:solidFill>
            <a:srgbClr val="000000">
              <a:alpha val="100000"/>
            </a:srgbClr>
          </a:solidFill>
          <a:ln w="268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54" name="TextBox2154"/>
          <p:cNvSpPr txBox="1"/>
          <p:nvPr/>
        </p:nvSpPr>
        <p:spPr>
          <a:xfrm>
            <a:off x="8831576" y="4305203"/>
            <a:ext cx="488097" cy="1034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50000"/>
              </a:lnSpc>
              <a:tabLst>
                <a:tab pos="81643" algn="l"/>
                <a:tab pos="296616" algn="l"/>
              </a:tabLst>
            </a:pPr>
            <a:r>
              <a:rPr lang="en-US" altLang="zh-CN" sz="1950" u="sng" kern="0" spc="0" baseline="2949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950" u="sng" kern="0" baseline="29498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1950" u="sng" kern="0" spc="255" baseline="2949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950" u="sng" kern="0" spc="0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sz="1950" u="sng" kern="0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950" kern="0" spc="0" baseline="2949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950" kern="0" spc="-100" baseline="29498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50" kern="0" spc="0" baseline="29498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0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01273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300" kern="0" spc="-100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-2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</a:p>
        </p:txBody>
      </p:sp>
      <p:pic>
        <p:nvPicPr>
          <p:cNvPr id="2155" name="178E4C34-A044-4E19-7D74-E0AF2F22891D"/>
          <p:cNvPicPr>
            <a:picLocks noChangeAspect="1"/>
          </p:cNvPicPr>
          <p:nvPr/>
        </p:nvPicPr>
        <p:blipFill>
          <a:blip r:embed="rId9" cstate="print">
            <a:extLst>
              <a:ext uri="{60A5DF1A-D71F-4B7B-1D5B-F1C5DA5082B0}"/>
            </a:extLst>
          </a:blip>
          <a:srcRect/>
          <a:stretch>
            <a:fillRect/>
          </a:stretch>
        </p:blipFill>
        <p:spPr>
          <a:xfrm>
            <a:off x="8297557" y="1628610"/>
            <a:ext cx="274180" cy="755980"/>
          </a:xfrm>
          <a:prstGeom prst="rect">
            <a:avLst/>
          </a:prstGeom>
        </p:spPr>
      </p:pic>
      <p:pic>
        <p:nvPicPr>
          <p:cNvPr id="2156" name="04C80F3D-F6BA-488F-2039-EC1CFA64553D"/>
          <p:cNvPicPr>
            <a:picLocks noChangeAspect="1"/>
          </p:cNvPicPr>
          <p:nvPr/>
        </p:nvPicPr>
        <p:blipFill>
          <a:blip r:embed="rId8" cstate="print">
            <a:extLst>
              <a:ext uri="{28252521-47B8-4DE8-6392-3A9FB5653881}"/>
            </a:extLst>
          </a:blip>
          <a:srcRect/>
          <a:stretch>
            <a:fillRect/>
          </a:stretch>
        </p:blipFill>
        <p:spPr>
          <a:xfrm>
            <a:off x="8297557" y="3257588"/>
            <a:ext cx="274180" cy="755980"/>
          </a:xfrm>
          <a:prstGeom prst="rect">
            <a:avLst/>
          </a:prstGeom>
        </p:spPr>
      </p:pic>
      <p:sp>
        <p:nvSpPr>
          <p:cNvPr id="2157" name="VectorPath 2157"/>
          <p:cNvSpPr/>
          <p:nvPr/>
        </p:nvSpPr>
        <p:spPr>
          <a:xfrm>
            <a:off x="8289512" y="1622812"/>
            <a:ext cx="290271" cy="772071"/>
          </a:xfrm>
          <a:custGeom>
            <a:avLst/>
            <a:gdLst/>
            <a:ahLst/>
            <a:cxnLst/>
            <a:rect l="l" t="t" r="r" b="b"/>
            <a:pathLst>
              <a:path w="290271" h="772071">
                <a:moveTo>
                  <a:pt x="8045" y="8046"/>
                </a:moveTo>
                <a:lnTo>
                  <a:pt x="282225" y="8046"/>
                </a:lnTo>
                <a:lnTo>
                  <a:pt x="282225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58" name="VectorPath 2158"/>
          <p:cNvSpPr/>
          <p:nvPr/>
        </p:nvSpPr>
        <p:spPr>
          <a:xfrm>
            <a:off x="8289512" y="3249530"/>
            <a:ext cx="290271" cy="772071"/>
          </a:xfrm>
          <a:custGeom>
            <a:avLst/>
            <a:gdLst/>
            <a:ahLst/>
            <a:cxnLst/>
            <a:rect l="l" t="t" r="r" b="b"/>
            <a:pathLst>
              <a:path w="290271" h="772071">
                <a:moveTo>
                  <a:pt x="8045" y="8045"/>
                </a:moveTo>
                <a:lnTo>
                  <a:pt x="282225" y="8045"/>
                </a:lnTo>
                <a:lnTo>
                  <a:pt x="282225" y="764025"/>
                </a:lnTo>
                <a:lnTo>
                  <a:pt x="8045" y="764025"/>
                </a:lnTo>
                <a:lnTo>
                  <a:pt x="8045" y="8045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159" name="Combination 2159"/>
          <p:cNvGrpSpPr/>
          <p:nvPr/>
        </p:nvGrpSpPr>
        <p:grpSpPr>
          <a:xfrm>
            <a:off x="8940536" y="3462263"/>
            <a:ext cx="153489" cy="346618"/>
            <a:chOff x="8940536" y="3462263"/>
            <a:chExt cx="153489" cy="346618"/>
          </a:xfrm>
        </p:grpSpPr>
        <p:sp>
          <p:nvSpPr>
            <p:cNvPr id="2160" name="VectorPath 2160"/>
            <p:cNvSpPr/>
            <p:nvPr/>
          </p:nvSpPr>
          <p:spPr>
            <a:xfrm>
              <a:off x="8940536" y="3462263"/>
              <a:ext cx="153489" cy="184617"/>
            </a:xfrm>
            <a:custGeom>
              <a:avLst/>
              <a:gdLst/>
              <a:ahLst/>
              <a:cxnLst/>
              <a:rect l="l" t="t" r="r" b="b"/>
              <a:pathLst>
                <a:path w="153489" h="184617">
                  <a:moveTo>
                    <a:pt x="11314" y="11314"/>
                  </a:moveTo>
                  <a:lnTo>
                    <a:pt x="142175" y="173303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61" name="VectorPath 2161"/>
            <p:cNvSpPr/>
            <p:nvPr/>
          </p:nvSpPr>
          <p:spPr>
            <a:xfrm>
              <a:off x="8940536" y="3624252"/>
              <a:ext cx="153489" cy="184629"/>
            </a:xfrm>
            <a:custGeom>
              <a:avLst/>
              <a:gdLst/>
              <a:ahLst/>
              <a:cxnLst/>
              <a:rect l="l" t="t" r="r" b="b"/>
              <a:pathLst>
                <a:path w="153489" h="184629">
                  <a:moveTo>
                    <a:pt x="142175" y="11314"/>
                  </a:moveTo>
                  <a:lnTo>
                    <a:pt x="11314" y="173315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pic>
        <p:nvPicPr>
          <p:cNvPr id="2162" name="AC483AE9-CD8C-43C5-775A-0AB7C24E9C5D"/>
          <p:cNvPicPr>
            <a:picLocks noChangeAspect="1"/>
          </p:cNvPicPr>
          <p:nvPr/>
        </p:nvPicPr>
        <p:blipFill>
          <a:blip r:embed="rId9" cstate="print">
            <a:extLst>
              <a:ext uri="{973AF06A-6AB8-41A8-7C0E-E48C0C76FE16}"/>
            </a:extLst>
          </a:blip>
          <a:srcRect/>
          <a:stretch>
            <a:fillRect/>
          </a:stretch>
        </p:blipFill>
        <p:spPr>
          <a:xfrm>
            <a:off x="8297557" y="4069816"/>
            <a:ext cx="274180" cy="755980"/>
          </a:xfrm>
          <a:prstGeom prst="rect">
            <a:avLst/>
          </a:prstGeom>
        </p:spPr>
      </p:pic>
      <p:grpSp>
        <p:nvGrpSpPr>
          <p:cNvPr id="2163" name="Combination 2163"/>
          <p:cNvGrpSpPr/>
          <p:nvPr/>
        </p:nvGrpSpPr>
        <p:grpSpPr>
          <a:xfrm>
            <a:off x="8384795" y="1936852"/>
            <a:ext cx="464236" cy="1588465"/>
            <a:chOff x="8384795" y="1936852"/>
            <a:chExt cx="464236" cy="1588465"/>
          </a:xfrm>
        </p:grpSpPr>
        <p:sp>
          <p:nvSpPr>
            <p:cNvPr id="2164" name="VectorPath 2164"/>
            <p:cNvSpPr/>
            <p:nvPr/>
          </p:nvSpPr>
          <p:spPr>
            <a:xfrm>
              <a:off x="8761794" y="3455569"/>
              <a:ext cx="87237" cy="69748"/>
            </a:xfrm>
            <a:custGeom>
              <a:avLst/>
              <a:gdLst/>
              <a:ahLst/>
              <a:cxnLst/>
              <a:rect l="l" t="t" r="r" b="b"/>
              <a:pathLst>
                <a:path w="87237" h="69748">
                  <a:moveTo>
                    <a:pt x="43611" y="0"/>
                  </a:moveTo>
                  <a:lnTo>
                    <a:pt x="34264" y="0"/>
                  </a:lnTo>
                  <a:lnTo>
                    <a:pt x="28041" y="2261"/>
                  </a:lnTo>
                  <a:lnTo>
                    <a:pt x="18694" y="4508"/>
                  </a:lnTo>
                  <a:lnTo>
                    <a:pt x="12458" y="9004"/>
                  </a:lnTo>
                  <a:lnTo>
                    <a:pt x="9346" y="15748"/>
                  </a:lnTo>
                  <a:lnTo>
                    <a:pt x="3111" y="20256"/>
                  </a:lnTo>
                  <a:lnTo>
                    <a:pt x="3111" y="27000"/>
                  </a:lnTo>
                  <a:lnTo>
                    <a:pt x="0" y="33756"/>
                  </a:lnTo>
                  <a:lnTo>
                    <a:pt x="3111" y="42748"/>
                  </a:lnTo>
                  <a:lnTo>
                    <a:pt x="3111" y="49504"/>
                  </a:lnTo>
                  <a:lnTo>
                    <a:pt x="9346" y="54000"/>
                  </a:lnTo>
                  <a:lnTo>
                    <a:pt x="12458" y="60757"/>
                  </a:lnTo>
                  <a:lnTo>
                    <a:pt x="18694" y="65253"/>
                  </a:lnTo>
                  <a:lnTo>
                    <a:pt x="28041" y="67500"/>
                  </a:lnTo>
                  <a:lnTo>
                    <a:pt x="34264" y="69748"/>
                  </a:lnTo>
                  <a:lnTo>
                    <a:pt x="43611" y="69748"/>
                  </a:lnTo>
                  <a:lnTo>
                    <a:pt x="52959" y="69748"/>
                  </a:lnTo>
                  <a:lnTo>
                    <a:pt x="62306" y="67500"/>
                  </a:lnTo>
                  <a:lnTo>
                    <a:pt x="68542" y="65253"/>
                  </a:lnTo>
                  <a:lnTo>
                    <a:pt x="74778" y="60757"/>
                  </a:lnTo>
                  <a:lnTo>
                    <a:pt x="81000" y="54000"/>
                  </a:lnTo>
                  <a:lnTo>
                    <a:pt x="84124" y="49504"/>
                  </a:lnTo>
                  <a:lnTo>
                    <a:pt x="87237" y="42748"/>
                  </a:lnTo>
                  <a:lnTo>
                    <a:pt x="87237" y="33756"/>
                  </a:lnTo>
                  <a:lnTo>
                    <a:pt x="87237" y="27000"/>
                  </a:lnTo>
                  <a:lnTo>
                    <a:pt x="84124" y="20256"/>
                  </a:lnTo>
                  <a:lnTo>
                    <a:pt x="81000" y="15748"/>
                  </a:lnTo>
                  <a:lnTo>
                    <a:pt x="74778" y="9004"/>
                  </a:lnTo>
                  <a:lnTo>
                    <a:pt x="68542" y="4508"/>
                  </a:lnTo>
                  <a:lnTo>
                    <a:pt x="62306" y="2261"/>
                  </a:lnTo>
                  <a:lnTo>
                    <a:pt x="52959" y="0"/>
                  </a:lnTo>
                  <a:lnTo>
                    <a:pt x="43611" y="0"/>
                  </a:lnTo>
                </a:path>
              </a:pathLst>
            </a:custGeom>
            <a:solidFill>
              <a:srgbClr val="C0C0C0">
                <a:alpha val="100000"/>
              </a:srgbClr>
            </a:solidFill>
          </p:spPr>
        </p:sp>
        <p:sp>
          <p:nvSpPr>
            <p:cNvPr id="2165" name="VectorPath 2165"/>
            <p:cNvSpPr/>
            <p:nvPr/>
          </p:nvSpPr>
          <p:spPr>
            <a:xfrm>
              <a:off x="8436426" y="1969256"/>
              <a:ext cx="369650" cy="1464491"/>
            </a:xfrm>
            <a:custGeom>
              <a:avLst/>
              <a:gdLst/>
              <a:ahLst/>
              <a:cxnLst/>
              <a:rect l="l" t="t" r="r" b="b"/>
              <a:pathLst>
                <a:path w="369650" h="1464491">
                  <a:moveTo>
                    <a:pt x="26257" y="3601"/>
                  </a:moveTo>
                  <a:lnTo>
                    <a:pt x="26257" y="8096"/>
                  </a:lnTo>
                  <a:lnTo>
                    <a:pt x="335984" y="1379159"/>
                  </a:lnTo>
                  <a:lnTo>
                    <a:pt x="368980" y="1346816"/>
                  </a:lnTo>
                  <a:lnTo>
                    <a:pt x="340938" y="1463821"/>
                  </a:lnTo>
                  <a:lnTo>
                    <a:pt x="266174" y="1358068"/>
                  </a:lnTo>
                  <a:lnTo>
                    <a:pt x="311208" y="1382030"/>
                  </a:lnTo>
                  <a:lnTo>
                    <a:pt x="1340" y="10344"/>
                  </a:lnTo>
                  <a:lnTo>
                    <a:pt x="1340" y="8096"/>
                  </a:lnTo>
                  <a:lnTo>
                    <a:pt x="4452" y="3601"/>
                  </a:lnTo>
                  <a:lnTo>
                    <a:pt x="7563" y="1340"/>
                  </a:lnTo>
                  <a:lnTo>
                    <a:pt x="23146" y="1340"/>
                  </a:lnTo>
                </a:path>
              </a:pathLst>
            </a:custGeom>
            <a:solidFill>
              <a:srgbClr val="FF0000">
                <a:alpha val="100000"/>
              </a:srgbClr>
            </a:solidFill>
            <a:ln w="2680" cap="rnd" cmpd="sng">
              <a:solidFill>
                <a:srgbClr val="FF0000">
                  <a:alpha val="100000"/>
                </a:srgbClr>
              </a:solidFill>
              <a:round/>
            </a:ln>
          </p:spPr>
        </p:sp>
        <p:sp>
          <p:nvSpPr>
            <p:cNvPr id="2166" name="VectorPath 2166"/>
            <p:cNvSpPr/>
            <p:nvPr/>
          </p:nvSpPr>
          <p:spPr>
            <a:xfrm>
              <a:off x="8384795" y="1936852"/>
              <a:ext cx="87236" cy="69748"/>
            </a:xfrm>
            <a:custGeom>
              <a:avLst/>
              <a:gdLst/>
              <a:ahLst/>
              <a:cxnLst/>
              <a:rect l="l" t="t" r="r" b="b"/>
              <a:pathLst>
                <a:path w="87236" h="69748">
                  <a:moveTo>
                    <a:pt x="43624" y="0"/>
                  </a:moveTo>
                  <a:lnTo>
                    <a:pt x="37388" y="0"/>
                  </a:lnTo>
                  <a:lnTo>
                    <a:pt x="28042" y="2248"/>
                  </a:lnTo>
                  <a:lnTo>
                    <a:pt x="21806" y="4496"/>
                  </a:lnTo>
                  <a:lnTo>
                    <a:pt x="12458" y="9004"/>
                  </a:lnTo>
                  <a:lnTo>
                    <a:pt x="9347" y="15748"/>
                  </a:lnTo>
                  <a:lnTo>
                    <a:pt x="3124" y="20244"/>
                  </a:lnTo>
                  <a:lnTo>
                    <a:pt x="3124" y="27000"/>
                  </a:lnTo>
                  <a:lnTo>
                    <a:pt x="0" y="33744"/>
                  </a:lnTo>
                  <a:lnTo>
                    <a:pt x="3124" y="42749"/>
                  </a:lnTo>
                  <a:lnTo>
                    <a:pt x="3124" y="49505"/>
                  </a:lnTo>
                  <a:lnTo>
                    <a:pt x="9347" y="54001"/>
                  </a:lnTo>
                  <a:lnTo>
                    <a:pt x="12458" y="60744"/>
                  </a:lnTo>
                  <a:lnTo>
                    <a:pt x="21806" y="65253"/>
                  </a:lnTo>
                  <a:lnTo>
                    <a:pt x="28042" y="67501"/>
                  </a:lnTo>
                  <a:lnTo>
                    <a:pt x="37388" y="69748"/>
                  </a:lnTo>
                  <a:lnTo>
                    <a:pt x="43624" y="69748"/>
                  </a:lnTo>
                  <a:lnTo>
                    <a:pt x="52971" y="69748"/>
                  </a:lnTo>
                  <a:lnTo>
                    <a:pt x="62319" y="67501"/>
                  </a:lnTo>
                  <a:lnTo>
                    <a:pt x="68542" y="65253"/>
                  </a:lnTo>
                  <a:lnTo>
                    <a:pt x="74777" y="60744"/>
                  </a:lnTo>
                  <a:lnTo>
                    <a:pt x="81013" y="54001"/>
                  </a:lnTo>
                  <a:lnTo>
                    <a:pt x="84124" y="49505"/>
                  </a:lnTo>
                  <a:lnTo>
                    <a:pt x="87236" y="42749"/>
                  </a:lnTo>
                  <a:lnTo>
                    <a:pt x="87236" y="33744"/>
                  </a:lnTo>
                  <a:lnTo>
                    <a:pt x="87236" y="27000"/>
                  </a:lnTo>
                  <a:lnTo>
                    <a:pt x="84124" y="20244"/>
                  </a:lnTo>
                  <a:lnTo>
                    <a:pt x="81013" y="15748"/>
                  </a:lnTo>
                  <a:lnTo>
                    <a:pt x="74777" y="9004"/>
                  </a:lnTo>
                  <a:lnTo>
                    <a:pt x="68542" y="4496"/>
                  </a:lnTo>
                  <a:lnTo>
                    <a:pt x="62319" y="2248"/>
                  </a:lnTo>
                  <a:lnTo>
                    <a:pt x="52971" y="0"/>
                  </a:lnTo>
                  <a:lnTo>
                    <a:pt x="43624" y="0"/>
                  </a:lnTo>
                </a:path>
              </a:pathLst>
            </a:custGeom>
            <a:solidFill>
              <a:srgbClr val="C0C0C0">
                <a:alpha val="100000"/>
              </a:srgbClr>
            </a:solidFill>
          </p:spPr>
        </p:sp>
      </p:grpSp>
      <p:sp>
        <p:nvSpPr>
          <p:cNvPr id="2167" name="TextBox2167"/>
          <p:cNvSpPr txBox="1"/>
          <p:nvPr/>
        </p:nvSpPr>
        <p:spPr>
          <a:xfrm rot="5400000">
            <a:off x="8999112" y="3516469"/>
            <a:ext cx="346813" cy="198012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</a:t>
            </a:r>
          </a:p>
        </p:txBody>
      </p:sp>
      <p:sp>
        <p:nvSpPr>
          <p:cNvPr id="2168" name="VectorPath 2168"/>
          <p:cNvSpPr/>
          <p:nvPr/>
        </p:nvSpPr>
        <p:spPr>
          <a:xfrm>
            <a:off x="8753134" y="3447523"/>
            <a:ext cx="103942" cy="85839"/>
          </a:xfrm>
          <a:custGeom>
            <a:avLst/>
            <a:gdLst/>
            <a:ahLst/>
            <a:cxnLst/>
            <a:rect l="l" t="t" r="r" b="b"/>
            <a:pathLst>
              <a:path w="103942" h="85839">
                <a:moveTo>
                  <a:pt x="52272" y="8046"/>
                </a:moveTo>
                <a:lnTo>
                  <a:pt x="42925" y="8046"/>
                </a:lnTo>
                <a:lnTo>
                  <a:pt x="36702" y="10306"/>
                </a:lnTo>
                <a:lnTo>
                  <a:pt x="27355" y="12554"/>
                </a:lnTo>
                <a:lnTo>
                  <a:pt x="21119" y="17050"/>
                </a:lnTo>
                <a:lnTo>
                  <a:pt x="18007" y="23794"/>
                </a:lnTo>
                <a:lnTo>
                  <a:pt x="11771" y="28302"/>
                </a:lnTo>
                <a:lnTo>
                  <a:pt x="11771" y="35046"/>
                </a:lnTo>
                <a:lnTo>
                  <a:pt x="8661" y="41802"/>
                </a:lnTo>
                <a:lnTo>
                  <a:pt x="11771" y="50793"/>
                </a:lnTo>
                <a:lnTo>
                  <a:pt x="11771" y="57550"/>
                </a:lnTo>
                <a:lnTo>
                  <a:pt x="18007" y="62046"/>
                </a:lnTo>
                <a:lnTo>
                  <a:pt x="21119" y="68802"/>
                </a:lnTo>
                <a:lnTo>
                  <a:pt x="27355" y="73298"/>
                </a:lnTo>
                <a:lnTo>
                  <a:pt x="36702" y="75546"/>
                </a:lnTo>
                <a:lnTo>
                  <a:pt x="42925" y="77794"/>
                </a:lnTo>
                <a:lnTo>
                  <a:pt x="52272" y="77794"/>
                </a:lnTo>
                <a:lnTo>
                  <a:pt x="61619" y="77794"/>
                </a:lnTo>
                <a:lnTo>
                  <a:pt x="70966" y="75546"/>
                </a:lnTo>
                <a:lnTo>
                  <a:pt x="77202" y="73298"/>
                </a:lnTo>
                <a:lnTo>
                  <a:pt x="83438" y="68802"/>
                </a:lnTo>
                <a:lnTo>
                  <a:pt x="89661" y="62046"/>
                </a:lnTo>
                <a:lnTo>
                  <a:pt x="92785" y="57550"/>
                </a:lnTo>
                <a:lnTo>
                  <a:pt x="95897" y="50793"/>
                </a:lnTo>
                <a:lnTo>
                  <a:pt x="95897" y="41802"/>
                </a:lnTo>
                <a:lnTo>
                  <a:pt x="95897" y="35046"/>
                </a:lnTo>
                <a:lnTo>
                  <a:pt x="92785" y="28302"/>
                </a:lnTo>
                <a:lnTo>
                  <a:pt x="89661" y="23794"/>
                </a:lnTo>
                <a:lnTo>
                  <a:pt x="83438" y="17050"/>
                </a:lnTo>
                <a:lnTo>
                  <a:pt x="77202" y="12554"/>
                </a:lnTo>
                <a:lnTo>
                  <a:pt x="70966" y="10306"/>
                </a:lnTo>
                <a:lnTo>
                  <a:pt x="61619" y="8046"/>
                </a:lnTo>
                <a:lnTo>
                  <a:pt x="52272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69" name="VectorPath 2169"/>
          <p:cNvSpPr/>
          <p:nvPr/>
        </p:nvSpPr>
        <p:spPr>
          <a:xfrm>
            <a:off x="8376129" y="1928806"/>
            <a:ext cx="103946" cy="85839"/>
          </a:xfrm>
          <a:custGeom>
            <a:avLst/>
            <a:gdLst/>
            <a:ahLst/>
            <a:cxnLst/>
            <a:rect l="l" t="t" r="r" b="b"/>
            <a:pathLst>
              <a:path w="103946" h="85839">
                <a:moveTo>
                  <a:pt x="52289" y="8045"/>
                </a:moveTo>
                <a:lnTo>
                  <a:pt x="46054" y="8045"/>
                </a:lnTo>
                <a:lnTo>
                  <a:pt x="36707" y="10293"/>
                </a:lnTo>
                <a:lnTo>
                  <a:pt x="30472" y="12541"/>
                </a:lnTo>
                <a:lnTo>
                  <a:pt x="21124" y="17049"/>
                </a:lnTo>
                <a:lnTo>
                  <a:pt x="18012" y="23793"/>
                </a:lnTo>
                <a:lnTo>
                  <a:pt x="11789" y="28289"/>
                </a:lnTo>
                <a:lnTo>
                  <a:pt x="11789" y="35046"/>
                </a:lnTo>
                <a:lnTo>
                  <a:pt x="8665" y="41789"/>
                </a:lnTo>
                <a:lnTo>
                  <a:pt x="11789" y="50794"/>
                </a:lnTo>
                <a:lnTo>
                  <a:pt x="11789" y="57550"/>
                </a:lnTo>
                <a:lnTo>
                  <a:pt x="18012" y="62046"/>
                </a:lnTo>
                <a:lnTo>
                  <a:pt x="21124" y="68790"/>
                </a:lnTo>
                <a:lnTo>
                  <a:pt x="30472" y="73298"/>
                </a:lnTo>
                <a:lnTo>
                  <a:pt x="36707" y="75546"/>
                </a:lnTo>
                <a:lnTo>
                  <a:pt x="46054" y="77794"/>
                </a:lnTo>
                <a:lnTo>
                  <a:pt x="52289" y="77794"/>
                </a:lnTo>
                <a:lnTo>
                  <a:pt x="61637" y="77794"/>
                </a:lnTo>
                <a:lnTo>
                  <a:pt x="70984" y="75546"/>
                </a:lnTo>
                <a:lnTo>
                  <a:pt x="77207" y="73298"/>
                </a:lnTo>
                <a:lnTo>
                  <a:pt x="83442" y="68790"/>
                </a:lnTo>
                <a:lnTo>
                  <a:pt x="89678" y="62046"/>
                </a:lnTo>
                <a:lnTo>
                  <a:pt x="92790" y="57550"/>
                </a:lnTo>
                <a:lnTo>
                  <a:pt x="95901" y="50794"/>
                </a:lnTo>
                <a:lnTo>
                  <a:pt x="95901" y="41789"/>
                </a:lnTo>
                <a:lnTo>
                  <a:pt x="95901" y="35046"/>
                </a:lnTo>
                <a:lnTo>
                  <a:pt x="92790" y="28289"/>
                </a:lnTo>
                <a:lnTo>
                  <a:pt x="89678" y="23793"/>
                </a:lnTo>
                <a:lnTo>
                  <a:pt x="83442" y="17049"/>
                </a:lnTo>
                <a:lnTo>
                  <a:pt x="77207" y="12541"/>
                </a:lnTo>
                <a:lnTo>
                  <a:pt x="70984" y="10293"/>
                </a:lnTo>
                <a:lnTo>
                  <a:pt x="61637" y="8045"/>
                </a:lnTo>
                <a:lnTo>
                  <a:pt x="52289" y="8045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70" name="VectorPath 2170"/>
          <p:cNvSpPr/>
          <p:nvPr/>
        </p:nvSpPr>
        <p:spPr>
          <a:xfrm>
            <a:off x="8289512" y="4064019"/>
            <a:ext cx="290271" cy="772072"/>
          </a:xfrm>
          <a:custGeom>
            <a:avLst/>
            <a:gdLst/>
            <a:ahLst/>
            <a:cxnLst/>
            <a:rect l="l" t="t" r="r" b="b"/>
            <a:pathLst>
              <a:path w="290271" h="772072">
                <a:moveTo>
                  <a:pt x="8045" y="8046"/>
                </a:moveTo>
                <a:lnTo>
                  <a:pt x="282225" y="8046"/>
                </a:lnTo>
                <a:lnTo>
                  <a:pt x="282225" y="764026"/>
                </a:lnTo>
                <a:lnTo>
                  <a:pt x="8045" y="764026"/>
                </a:lnTo>
                <a:lnTo>
                  <a:pt x="8045" y="8046"/>
                </a:lnTo>
              </a:path>
            </a:pathLst>
          </a:custGeom>
          <a:ln w="1609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71" name="TextBox2171"/>
          <p:cNvSpPr txBox="1"/>
          <p:nvPr/>
        </p:nvSpPr>
        <p:spPr>
          <a:xfrm>
            <a:off x="7559142" y="1337332"/>
            <a:ext cx="8429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172" name="TextBox2172"/>
          <p:cNvSpPr txBox="1"/>
          <p:nvPr/>
        </p:nvSpPr>
        <p:spPr>
          <a:xfrm>
            <a:off x="6141517" y="1337332"/>
            <a:ext cx="8429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173" name="TextBox2173"/>
          <p:cNvSpPr txBox="1"/>
          <p:nvPr/>
        </p:nvSpPr>
        <p:spPr>
          <a:xfrm>
            <a:off x="4670921" y="1337332"/>
            <a:ext cx="8429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74" name="TextBox2174"/>
          <p:cNvSpPr txBox="1"/>
          <p:nvPr/>
        </p:nvSpPr>
        <p:spPr>
          <a:xfrm>
            <a:off x="3197212" y="1337332"/>
            <a:ext cx="84296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-15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175" name="TextBox2175"/>
          <p:cNvSpPr txBox="1"/>
          <p:nvPr/>
        </p:nvSpPr>
        <p:spPr>
          <a:xfrm>
            <a:off x="2433879" y="3495050"/>
            <a:ext cx="240074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176" name="TextBox2176"/>
          <p:cNvSpPr txBox="1"/>
          <p:nvPr/>
        </p:nvSpPr>
        <p:spPr>
          <a:xfrm>
            <a:off x="854240" y="3495050"/>
            <a:ext cx="1514551" cy="20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525"/>
              </a:lnSpc>
            </a:pP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300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13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300" b="1" kern="0" spc="-15" baseline="0" noProof="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</a:p>
        </p:txBody>
      </p:sp>
      <p:pic>
        <p:nvPicPr>
          <p:cNvPr id="2177" name="C967396A-7E37-4309-A532-9229E7287130"/>
          <p:cNvPicPr>
            <a:picLocks noChangeAspect="1"/>
          </p:cNvPicPr>
          <p:nvPr/>
        </p:nvPicPr>
        <p:blipFill>
          <a:blip r:embed="rId10" cstate="print">
            <a:extLst>
              <a:ext uri="{E49D811B-FB16-4091-6F8C-F47525040686}"/>
            </a:extLst>
          </a:blip>
          <a:srcRect/>
          <a:stretch>
            <a:fillRect/>
          </a:stretch>
        </p:blipFill>
        <p:spPr>
          <a:xfrm>
            <a:off x="1283970" y="6076950"/>
            <a:ext cx="714375" cy="333375"/>
          </a:xfrm>
          <a:prstGeom prst="rect">
            <a:avLst/>
          </a:prstGeom>
        </p:spPr>
      </p:pic>
      <p:grpSp>
        <p:nvGrpSpPr>
          <p:cNvPr id="2178" name="Combination 2178"/>
          <p:cNvGrpSpPr/>
          <p:nvPr/>
        </p:nvGrpSpPr>
        <p:grpSpPr>
          <a:xfrm>
            <a:off x="4413564" y="1795484"/>
            <a:ext cx="374505" cy="365983"/>
            <a:chOff x="4413564" y="1795484"/>
            <a:chExt cx="374505" cy="365983"/>
          </a:xfrm>
        </p:grpSpPr>
        <p:sp>
          <p:nvSpPr>
            <p:cNvPr id="2179" name="VectorPath 2179"/>
            <p:cNvSpPr/>
            <p:nvPr/>
          </p:nvSpPr>
          <p:spPr>
            <a:xfrm>
              <a:off x="4550660" y="1795485"/>
              <a:ext cx="22435" cy="17240"/>
            </a:xfrm>
            <a:custGeom>
              <a:avLst/>
              <a:gdLst/>
              <a:ahLst/>
              <a:cxnLst/>
              <a:rect l="l" t="t" r="r" b="b"/>
              <a:pathLst>
                <a:path w="22435" h="17240">
                  <a:moveTo>
                    <a:pt x="20565" y="4118"/>
                  </a:moveTo>
                  <a:lnTo>
                    <a:pt x="20565" y="13122"/>
                  </a:lnTo>
                  <a:lnTo>
                    <a:pt x="17441" y="15370"/>
                  </a:lnTo>
                  <a:lnTo>
                    <a:pt x="8106" y="15370"/>
                  </a:lnTo>
                  <a:lnTo>
                    <a:pt x="4983" y="13122"/>
                  </a:lnTo>
                  <a:lnTo>
                    <a:pt x="1870" y="10875"/>
                  </a:lnTo>
                  <a:lnTo>
                    <a:pt x="1870" y="6366"/>
                  </a:lnTo>
                  <a:lnTo>
                    <a:pt x="4983" y="4118"/>
                  </a:lnTo>
                  <a:lnTo>
                    <a:pt x="8106" y="1870"/>
                  </a:lnTo>
                  <a:lnTo>
                    <a:pt x="174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0" name="VectorPath 2180"/>
            <p:cNvSpPr/>
            <p:nvPr/>
          </p:nvSpPr>
          <p:spPr>
            <a:xfrm>
              <a:off x="4765634" y="1795484"/>
              <a:ext cx="22435" cy="17242"/>
            </a:xfrm>
            <a:custGeom>
              <a:avLst/>
              <a:gdLst/>
              <a:ahLst/>
              <a:cxnLst/>
              <a:rect l="l" t="t" r="r" b="b"/>
              <a:pathLst>
                <a:path w="22435" h="17242">
                  <a:moveTo>
                    <a:pt x="17453" y="4118"/>
                  </a:moveTo>
                  <a:lnTo>
                    <a:pt x="20565" y="6366"/>
                  </a:lnTo>
                  <a:lnTo>
                    <a:pt x="20565" y="10875"/>
                  </a:lnTo>
                  <a:lnTo>
                    <a:pt x="17453" y="13122"/>
                  </a:lnTo>
                  <a:lnTo>
                    <a:pt x="14342" y="15371"/>
                  </a:lnTo>
                  <a:lnTo>
                    <a:pt x="8105" y="15371"/>
                  </a:lnTo>
                  <a:lnTo>
                    <a:pt x="4995" y="13122"/>
                  </a:lnTo>
                  <a:lnTo>
                    <a:pt x="1870" y="10875"/>
                  </a:lnTo>
                  <a:lnTo>
                    <a:pt x="1870" y="6366"/>
                  </a:lnTo>
                  <a:lnTo>
                    <a:pt x="4995" y="4118"/>
                  </a:lnTo>
                  <a:lnTo>
                    <a:pt x="8105" y="1870"/>
                  </a:lnTo>
                  <a:lnTo>
                    <a:pt x="14342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1" name="VectorPath 2181"/>
            <p:cNvSpPr/>
            <p:nvPr/>
          </p:nvSpPr>
          <p:spPr>
            <a:xfrm>
              <a:off x="4413564" y="1894481"/>
              <a:ext cx="25560" cy="17242"/>
            </a:xfrm>
            <a:custGeom>
              <a:avLst/>
              <a:gdLst/>
              <a:ahLst/>
              <a:cxnLst/>
              <a:rect l="l" t="t" r="r" b="b"/>
              <a:pathLst>
                <a:path w="25560" h="17242">
                  <a:moveTo>
                    <a:pt x="20565" y="4118"/>
                  </a:moveTo>
                  <a:lnTo>
                    <a:pt x="20565" y="6367"/>
                  </a:lnTo>
                  <a:lnTo>
                    <a:pt x="23690" y="8627"/>
                  </a:lnTo>
                  <a:lnTo>
                    <a:pt x="20565" y="10875"/>
                  </a:lnTo>
                  <a:lnTo>
                    <a:pt x="20565" y="13123"/>
                  </a:lnTo>
                  <a:lnTo>
                    <a:pt x="17454" y="15371"/>
                  </a:lnTo>
                  <a:lnTo>
                    <a:pt x="8106" y="15371"/>
                  </a:lnTo>
                  <a:lnTo>
                    <a:pt x="4995" y="13123"/>
                  </a:lnTo>
                  <a:lnTo>
                    <a:pt x="4995" y="10875"/>
                  </a:lnTo>
                  <a:lnTo>
                    <a:pt x="1871" y="8627"/>
                  </a:lnTo>
                  <a:lnTo>
                    <a:pt x="4995" y="6367"/>
                  </a:lnTo>
                  <a:lnTo>
                    <a:pt x="4995" y="4118"/>
                  </a:lnTo>
                  <a:lnTo>
                    <a:pt x="8106" y="1871"/>
                  </a:lnTo>
                  <a:lnTo>
                    <a:pt x="17454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2" name="VectorPath 2182"/>
            <p:cNvSpPr/>
            <p:nvPr/>
          </p:nvSpPr>
          <p:spPr>
            <a:xfrm>
              <a:off x="4413565" y="2049725"/>
              <a:ext cx="25558" cy="17242"/>
            </a:xfrm>
            <a:custGeom>
              <a:avLst/>
              <a:gdLst/>
              <a:ahLst/>
              <a:cxnLst/>
              <a:rect l="l" t="t" r="r" b="b"/>
              <a:pathLst>
                <a:path w="25558" h="17242">
                  <a:moveTo>
                    <a:pt x="20564" y="4119"/>
                  </a:moveTo>
                  <a:lnTo>
                    <a:pt x="20564" y="6379"/>
                  </a:lnTo>
                  <a:lnTo>
                    <a:pt x="23688" y="8627"/>
                  </a:lnTo>
                  <a:lnTo>
                    <a:pt x="20564" y="10875"/>
                  </a:lnTo>
                  <a:lnTo>
                    <a:pt x="20564" y="13123"/>
                  </a:lnTo>
                  <a:lnTo>
                    <a:pt x="17452" y="15371"/>
                  </a:lnTo>
                  <a:lnTo>
                    <a:pt x="8105" y="15371"/>
                  </a:lnTo>
                  <a:lnTo>
                    <a:pt x="4994" y="13123"/>
                  </a:lnTo>
                  <a:lnTo>
                    <a:pt x="4994" y="10875"/>
                  </a:lnTo>
                  <a:lnTo>
                    <a:pt x="1870" y="8627"/>
                  </a:lnTo>
                  <a:lnTo>
                    <a:pt x="4994" y="6379"/>
                  </a:lnTo>
                  <a:lnTo>
                    <a:pt x="4994" y="4119"/>
                  </a:lnTo>
                  <a:lnTo>
                    <a:pt x="8105" y="1871"/>
                  </a:lnTo>
                  <a:lnTo>
                    <a:pt x="17452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3" name="VectorPath 2183"/>
            <p:cNvSpPr/>
            <p:nvPr/>
          </p:nvSpPr>
          <p:spPr>
            <a:xfrm>
              <a:off x="4550660" y="2144227"/>
              <a:ext cx="22435" cy="17241"/>
            </a:xfrm>
            <a:custGeom>
              <a:avLst/>
              <a:gdLst/>
              <a:ahLst/>
              <a:cxnLst/>
              <a:rect l="l" t="t" r="r" b="b"/>
              <a:pathLst>
                <a:path w="22435" h="17241">
                  <a:moveTo>
                    <a:pt x="20565" y="4118"/>
                  </a:moveTo>
                  <a:lnTo>
                    <a:pt x="20565" y="13123"/>
                  </a:lnTo>
                  <a:lnTo>
                    <a:pt x="17441" y="15370"/>
                  </a:lnTo>
                  <a:lnTo>
                    <a:pt x="8106" y="15370"/>
                  </a:lnTo>
                  <a:lnTo>
                    <a:pt x="4983" y="13123"/>
                  </a:lnTo>
                  <a:lnTo>
                    <a:pt x="1870" y="10875"/>
                  </a:lnTo>
                  <a:lnTo>
                    <a:pt x="1870" y="6366"/>
                  </a:lnTo>
                  <a:lnTo>
                    <a:pt x="4983" y="4118"/>
                  </a:lnTo>
                  <a:lnTo>
                    <a:pt x="8106" y="1870"/>
                  </a:lnTo>
                  <a:lnTo>
                    <a:pt x="17441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4" name="VectorPath 2184"/>
            <p:cNvSpPr/>
            <p:nvPr/>
          </p:nvSpPr>
          <p:spPr>
            <a:xfrm>
              <a:off x="4765634" y="2144226"/>
              <a:ext cx="22435" cy="17242"/>
            </a:xfrm>
            <a:custGeom>
              <a:avLst/>
              <a:gdLst/>
              <a:ahLst/>
              <a:cxnLst/>
              <a:rect l="l" t="t" r="r" b="b"/>
              <a:pathLst>
                <a:path w="22435" h="17242">
                  <a:moveTo>
                    <a:pt x="17453" y="4119"/>
                  </a:moveTo>
                  <a:lnTo>
                    <a:pt x="20565" y="6367"/>
                  </a:lnTo>
                  <a:lnTo>
                    <a:pt x="20565" y="10875"/>
                  </a:lnTo>
                  <a:lnTo>
                    <a:pt x="17453" y="13124"/>
                  </a:lnTo>
                  <a:lnTo>
                    <a:pt x="14342" y="15371"/>
                  </a:lnTo>
                  <a:lnTo>
                    <a:pt x="8105" y="15371"/>
                  </a:lnTo>
                  <a:lnTo>
                    <a:pt x="4995" y="13124"/>
                  </a:lnTo>
                  <a:lnTo>
                    <a:pt x="1870" y="10875"/>
                  </a:lnTo>
                  <a:lnTo>
                    <a:pt x="1870" y="6367"/>
                  </a:lnTo>
                  <a:lnTo>
                    <a:pt x="4995" y="4119"/>
                  </a:lnTo>
                  <a:lnTo>
                    <a:pt x="8105" y="1871"/>
                  </a:lnTo>
                  <a:lnTo>
                    <a:pt x="14342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185" name="Combination 2185"/>
          <p:cNvGrpSpPr/>
          <p:nvPr/>
        </p:nvGrpSpPr>
        <p:grpSpPr>
          <a:xfrm>
            <a:off x="5887284" y="2609973"/>
            <a:ext cx="374505" cy="365983"/>
            <a:chOff x="5887284" y="2609973"/>
            <a:chExt cx="374505" cy="365983"/>
          </a:xfrm>
        </p:grpSpPr>
        <p:sp>
          <p:nvSpPr>
            <p:cNvPr id="2186" name="VectorPath 2186"/>
            <p:cNvSpPr/>
            <p:nvPr/>
          </p:nvSpPr>
          <p:spPr>
            <a:xfrm>
              <a:off x="6024369" y="2609974"/>
              <a:ext cx="22436" cy="17241"/>
            </a:xfrm>
            <a:custGeom>
              <a:avLst/>
              <a:gdLst/>
              <a:ahLst/>
              <a:cxnLst/>
              <a:rect l="l" t="t" r="r" b="b"/>
              <a:pathLst>
                <a:path w="22436" h="17241">
                  <a:moveTo>
                    <a:pt x="17454" y="4118"/>
                  </a:moveTo>
                  <a:lnTo>
                    <a:pt x="20565" y="6366"/>
                  </a:lnTo>
                  <a:lnTo>
                    <a:pt x="20565" y="10861"/>
                  </a:lnTo>
                  <a:lnTo>
                    <a:pt x="17454" y="13109"/>
                  </a:lnTo>
                  <a:lnTo>
                    <a:pt x="14329" y="15370"/>
                  </a:lnTo>
                  <a:lnTo>
                    <a:pt x="8106" y="15370"/>
                  </a:lnTo>
                  <a:lnTo>
                    <a:pt x="4982" y="13109"/>
                  </a:lnTo>
                  <a:lnTo>
                    <a:pt x="1870" y="10861"/>
                  </a:lnTo>
                  <a:lnTo>
                    <a:pt x="1870" y="6366"/>
                  </a:lnTo>
                  <a:lnTo>
                    <a:pt x="4982" y="4118"/>
                  </a:lnTo>
                  <a:lnTo>
                    <a:pt x="8106" y="1870"/>
                  </a:lnTo>
                  <a:lnTo>
                    <a:pt x="14329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7" name="VectorPath 2187"/>
            <p:cNvSpPr/>
            <p:nvPr/>
          </p:nvSpPr>
          <p:spPr>
            <a:xfrm>
              <a:off x="6236231" y="2609973"/>
              <a:ext cx="25559" cy="17242"/>
            </a:xfrm>
            <a:custGeom>
              <a:avLst/>
              <a:gdLst/>
              <a:ahLst/>
              <a:cxnLst/>
              <a:rect l="l" t="t" r="r" b="b"/>
              <a:pathLst>
                <a:path w="25559" h="17242">
                  <a:moveTo>
                    <a:pt x="20565" y="4118"/>
                  </a:moveTo>
                  <a:lnTo>
                    <a:pt x="20565" y="6366"/>
                  </a:lnTo>
                  <a:lnTo>
                    <a:pt x="23689" y="8614"/>
                  </a:lnTo>
                  <a:lnTo>
                    <a:pt x="20565" y="10862"/>
                  </a:lnTo>
                  <a:lnTo>
                    <a:pt x="20565" y="13110"/>
                  </a:lnTo>
                  <a:lnTo>
                    <a:pt x="17453" y="15371"/>
                  </a:lnTo>
                  <a:lnTo>
                    <a:pt x="8106" y="15371"/>
                  </a:lnTo>
                  <a:lnTo>
                    <a:pt x="4994" y="13110"/>
                  </a:lnTo>
                  <a:lnTo>
                    <a:pt x="4994" y="10862"/>
                  </a:lnTo>
                  <a:lnTo>
                    <a:pt x="1870" y="8614"/>
                  </a:lnTo>
                  <a:lnTo>
                    <a:pt x="4994" y="6366"/>
                  </a:lnTo>
                  <a:lnTo>
                    <a:pt x="4994" y="4118"/>
                  </a:lnTo>
                  <a:lnTo>
                    <a:pt x="8106" y="1871"/>
                  </a:lnTo>
                  <a:lnTo>
                    <a:pt x="17453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8" name="VectorPath 2188"/>
            <p:cNvSpPr/>
            <p:nvPr/>
          </p:nvSpPr>
          <p:spPr>
            <a:xfrm>
              <a:off x="5887284" y="2708970"/>
              <a:ext cx="22424" cy="17242"/>
            </a:xfrm>
            <a:custGeom>
              <a:avLst/>
              <a:gdLst/>
              <a:ahLst/>
              <a:cxnLst/>
              <a:rect l="l" t="t" r="r" b="b"/>
              <a:pathLst>
                <a:path w="22424" h="17242">
                  <a:moveTo>
                    <a:pt x="20553" y="4119"/>
                  </a:moveTo>
                  <a:lnTo>
                    <a:pt x="20553" y="10863"/>
                  </a:lnTo>
                  <a:lnTo>
                    <a:pt x="17442" y="13123"/>
                  </a:lnTo>
                  <a:lnTo>
                    <a:pt x="14330" y="15371"/>
                  </a:lnTo>
                  <a:lnTo>
                    <a:pt x="8094" y="15371"/>
                  </a:lnTo>
                  <a:lnTo>
                    <a:pt x="4982" y="13123"/>
                  </a:lnTo>
                  <a:lnTo>
                    <a:pt x="1872" y="10863"/>
                  </a:lnTo>
                  <a:lnTo>
                    <a:pt x="1872" y="4119"/>
                  </a:lnTo>
                  <a:lnTo>
                    <a:pt x="4982" y="1871"/>
                  </a:lnTo>
                  <a:lnTo>
                    <a:pt x="17442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89" name="VectorPath 2189"/>
            <p:cNvSpPr/>
            <p:nvPr/>
          </p:nvSpPr>
          <p:spPr>
            <a:xfrm>
              <a:off x="5887285" y="2861966"/>
              <a:ext cx="22423" cy="19490"/>
            </a:xfrm>
            <a:custGeom>
              <a:avLst/>
              <a:gdLst/>
              <a:ahLst/>
              <a:cxnLst/>
              <a:rect l="l" t="t" r="r" b="b"/>
              <a:pathLst>
                <a:path w="22423" h="19490">
                  <a:moveTo>
                    <a:pt x="14329" y="4119"/>
                  </a:moveTo>
                  <a:lnTo>
                    <a:pt x="17441" y="4119"/>
                  </a:lnTo>
                  <a:lnTo>
                    <a:pt x="20552" y="6367"/>
                  </a:lnTo>
                  <a:lnTo>
                    <a:pt x="20552" y="13123"/>
                  </a:lnTo>
                  <a:lnTo>
                    <a:pt x="17441" y="15371"/>
                  </a:lnTo>
                  <a:lnTo>
                    <a:pt x="14329" y="15371"/>
                  </a:lnTo>
                  <a:lnTo>
                    <a:pt x="11218" y="17619"/>
                  </a:lnTo>
                  <a:lnTo>
                    <a:pt x="8094" y="15371"/>
                  </a:lnTo>
                  <a:lnTo>
                    <a:pt x="4981" y="15371"/>
                  </a:lnTo>
                  <a:lnTo>
                    <a:pt x="1871" y="13123"/>
                  </a:lnTo>
                  <a:lnTo>
                    <a:pt x="1871" y="6367"/>
                  </a:lnTo>
                  <a:lnTo>
                    <a:pt x="4981" y="4119"/>
                  </a:lnTo>
                  <a:lnTo>
                    <a:pt x="8094" y="4119"/>
                  </a:lnTo>
                  <a:lnTo>
                    <a:pt x="11218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90" name="VectorPath 2190"/>
            <p:cNvSpPr/>
            <p:nvPr/>
          </p:nvSpPr>
          <p:spPr>
            <a:xfrm>
              <a:off x="6024367" y="2958716"/>
              <a:ext cx="22438" cy="17241"/>
            </a:xfrm>
            <a:custGeom>
              <a:avLst/>
              <a:gdLst/>
              <a:ahLst/>
              <a:cxnLst/>
              <a:rect l="l" t="t" r="r" b="b"/>
              <a:pathLst>
                <a:path w="22438" h="17241">
                  <a:moveTo>
                    <a:pt x="17455" y="4118"/>
                  </a:moveTo>
                  <a:lnTo>
                    <a:pt x="20566" y="6366"/>
                  </a:lnTo>
                  <a:lnTo>
                    <a:pt x="20566" y="10862"/>
                  </a:lnTo>
                  <a:lnTo>
                    <a:pt x="17455" y="13122"/>
                  </a:lnTo>
                  <a:lnTo>
                    <a:pt x="14330" y="15370"/>
                  </a:lnTo>
                  <a:lnTo>
                    <a:pt x="8107" y="15370"/>
                  </a:lnTo>
                  <a:lnTo>
                    <a:pt x="4983" y="13122"/>
                  </a:lnTo>
                  <a:lnTo>
                    <a:pt x="1872" y="10862"/>
                  </a:lnTo>
                  <a:lnTo>
                    <a:pt x="1872" y="6366"/>
                  </a:lnTo>
                  <a:lnTo>
                    <a:pt x="4983" y="4118"/>
                  </a:lnTo>
                  <a:lnTo>
                    <a:pt x="8107" y="1870"/>
                  </a:lnTo>
                  <a:lnTo>
                    <a:pt x="14330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91" name="VectorPath 2191"/>
            <p:cNvSpPr/>
            <p:nvPr/>
          </p:nvSpPr>
          <p:spPr>
            <a:xfrm>
              <a:off x="6236231" y="2958716"/>
              <a:ext cx="25559" cy="17241"/>
            </a:xfrm>
            <a:custGeom>
              <a:avLst/>
              <a:gdLst/>
              <a:ahLst/>
              <a:cxnLst/>
              <a:rect l="l" t="t" r="r" b="b"/>
              <a:pathLst>
                <a:path w="25559" h="17241">
                  <a:moveTo>
                    <a:pt x="20565" y="4118"/>
                  </a:moveTo>
                  <a:lnTo>
                    <a:pt x="20565" y="6366"/>
                  </a:lnTo>
                  <a:lnTo>
                    <a:pt x="23689" y="8614"/>
                  </a:lnTo>
                  <a:lnTo>
                    <a:pt x="20565" y="10862"/>
                  </a:lnTo>
                  <a:lnTo>
                    <a:pt x="20565" y="13122"/>
                  </a:lnTo>
                  <a:lnTo>
                    <a:pt x="17453" y="15370"/>
                  </a:lnTo>
                  <a:lnTo>
                    <a:pt x="8106" y="15370"/>
                  </a:lnTo>
                  <a:lnTo>
                    <a:pt x="4994" y="13122"/>
                  </a:lnTo>
                  <a:lnTo>
                    <a:pt x="4994" y="10862"/>
                  </a:lnTo>
                  <a:lnTo>
                    <a:pt x="1870" y="8614"/>
                  </a:lnTo>
                  <a:lnTo>
                    <a:pt x="4994" y="6366"/>
                  </a:lnTo>
                  <a:lnTo>
                    <a:pt x="4994" y="4118"/>
                  </a:lnTo>
                  <a:lnTo>
                    <a:pt x="8106" y="1870"/>
                  </a:lnTo>
                  <a:lnTo>
                    <a:pt x="17453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192" name="Combination 2192"/>
          <p:cNvGrpSpPr/>
          <p:nvPr/>
        </p:nvGrpSpPr>
        <p:grpSpPr>
          <a:xfrm>
            <a:off x="9118770" y="4277757"/>
            <a:ext cx="106777" cy="91279"/>
            <a:chOff x="9118770" y="4277757"/>
            <a:chExt cx="106777" cy="91279"/>
          </a:xfrm>
        </p:grpSpPr>
        <p:sp>
          <p:nvSpPr>
            <p:cNvPr id="2193" name="VectorPath 2193"/>
            <p:cNvSpPr/>
            <p:nvPr/>
          </p:nvSpPr>
          <p:spPr>
            <a:xfrm>
              <a:off x="9129446" y="4288054"/>
              <a:ext cx="87237" cy="71996"/>
            </a:xfrm>
            <a:custGeom>
              <a:avLst/>
              <a:gdLst/>
              <a:ahLst/>
              <a:cxnLst/>
              <a:rect l="l" t="t" r="r" b="b"/>
              <a:pathLst>
                <a:path w="87237" h="71996">
                  <a:moveTo>
                    <a:pt x="43612" y="0"/>
                  </a:moveTo>
                  <a:lnTo>
                    <a:pt x="34265" y="2248"/>
                  </a:lnTo>
                  <a:lnTo>
                    <a:pt x="24917" y="4508"/>
                  </a:lnTo>
                  <a:lnTo>
                    <a:pt x="18694" y="6756"/>
                  </a:lnTo>
                  <a:lnTo>
                    <a:pt x="12459" y="11252"/>
                  </a:lnTo>
                  <a:lnTo>
                    <a:pt x="6223" y="15747"/>
                  </a:lnTo>
                  <a:lnTo>
                    <a:pt x="3111" y="22504"/>
                  </a:lnTo>
                  <a:lnTo>
                    <a:pt x="0" y="29248"/>
                  </a:lnTo>
                  <a:lnTo>
                    <a:pt x="0" y="36004"/>
                  </a:lnTo>
                  <a:lnTo>
                    <a:pt x="0" y="42748"/>
                  </a:lnTo>
                  <a:lnTo>
                    <a:pt x="3111" y="49504"/>
                  </a:lnTo>
                  <a:lnTo>
                    <a:pt x="6223" y="56248"/>
                  </a:lnTo>
                  <a:lnTo>
                    <a:pt x="12459" y="60756"/>
                  </a:lnTo>
                  <a:lnTo>
                    <a:pt x="18694" y="65252"/>
                  </a:lnTo>
                  <a:lnTo>
                    <a:pt x="24917" y="69748"/>
                  </a:lnTo>
                  <a:lnTo>
                    <a:pt x="34265" y="71996"/>
                  </a:lnTo>
                  <a:lnTo>
                    <a:pt x="43612" y="71996"/>
                  </a:lnTo>
                  <a:lnTo>
                    <a:pt x="49847" y="71996"/>
                  </a:lnTo>
                  <a:lnTo>
                    <a:pt x="59195" y="69748"/>
                  </a:lnTo>
                  <a:lnTo>
                    <a:pt x="65418" y="65252"/>
                  </a:lnTo>
                  <a:lnTo>
                    <a:pt x="74764" y="60756"/>
                  </a:lnTo>
                  <a:lnTo>
                    <a:pt x="77890" y="56248"/>
                  </a:lnTo>
                  <a:lnTo>
                    <a:pt x="84113" y="49504"/>
                  </a:lnTo>
                  <a:lnTo>
                    <a:pt x="84113" y="42748"/>
                  </a:lnTo>
                  <a:lnTo>
                    <a:pt x="87237" y="36004"/>
                  </a:lnTo>
                  <a:lnTo>
                    <a:pt x="84113" y="29248"/>
                  </a:lnTo>
                  <a:lnTo>
                    <a:pt x="84113" y="22504"/>
                  </a:lnTo>
                  <a:lnTo>
                    <a:pt x="77890" y="15747"/>
                  </a:lnTo>
                  <a:lnTo>
                    <a:pt x="74764" y="11252"/>
                  </a:lnTo>
                  <a:lnTo>
                    <a:pt x="65418" y="6756"/>
                  </a:lnTo>
                  <a:lnTo>
                    <a:pt x="59195" y="4508"/>
                  </a:lnTo>
                  <a:lnTo>
                    <a:pt x="49847" y="2248"/>
                  </a:lnTo>
                  <a:lnTo>
                    <a:pt x="43612" y="0"/>
                  </a:lnTo>
                </a:path>
              </a:pathLst>
            </a:custGeom>
            <a:solidFill>
              <a:srgbClr val="C0C0C0">
                <a:alpha val="100000"/>
              </a:srgbClr>
            </a:solidFill>
          </p:spPr>
        </p:sp>
        <p:sp>
          <p:nvSpPr>
            <p:cNvPr id="2194" name="VectorPath 2194"/>
            <p:cNvSpPr/>
            <p:nvPr/>
          </p:nvSpPr>
          <p:spPr>
            <a:xfrm>
              <a:off x="9118770" y="4277757"/>
              <a:ext cx="106777" cy="91279"/>
            </a:xfrm>
            <a:custGeom>
              <a:avLst/>
              <a:gdLst/>
              <a:ahLst/>
              <a:cxnLst/>
              <a:rect l="l" t="t" r="r" b="b"/>
              <a:pathLst>
                <a:path w="106777" h="91279">
                  <a:moveTo>
                    <a:pt x="54288" y="10297"/>
                  </a:moveTo>
                  <a:lnTo>
                    <a:pt x="44941" y="12545"/>
                  </a:lnTo>
                  <a:lnTo>
                    <a:pt x="35593" y="14805"/>
                  </a:lnTo>
                  <a:lnTo>
                    <a:pt x="29370" y="17053"/>
                  </a:lnTo>
                  <a:lnTo>
                    <a:pt x="23135" y="21549"/>
                  </a:lnTo>
                  <a:lnTo>
                    <a:pt x="16899" y="26045"/>
                  </a:lnTo>
                  <a:lnTo>
                    <a:pt x="13788" y="32801"/>
                  </a:lnTo>
                  <a:lnTo>
                    <a:pt x="10676" y="39545"/>
                  </a:lnTo>
                  <a:lnTo>
                    <a:pt x="10676" y="46301"/>
                  </a:lnTo>
                  <a:lnTo>
                    <a:pt x="10676" y="53045"/>
                  </a:lnTo>
                  <a:lnTo>
                    <a:pt x="13788" y="59801"/>
                  </a:lnTo>
                  <a:lnTo>
                    <a:pt x="16899" y="66545"/>
                  </a:lnTo>
                  <a:lnTo>
                    <a:pt x="23135" y="71053"/>
                  </a:lnTo>
                  <a:lnTo>
                    <a:pt x="29370" y="75549"/>
                  </a:lnTo>
                  <a:lnTo>
                    <a:pt x="35593" y="80045"/>
                  </a:lnTo>
                  <a:lnTo>
                    <a:pt x="44941" y="82293"/>
                  </a:lnTo>
                  <a:lnTo>
                    <a:pt x="54288" y="82293"/>
                  </a:lnTo>
                  <a:lnTo>
                    <a:pt x="60523" y="82293"/>
                  </a:lnTo>
                  <a:lnTo>
                    <a:pt x="69871" y="80045"/>
                  </a:lnTo>
                  <a:lnTo>
                    <a:pt x="76094" y="75549"/>
                  </a:lnTo>
                  <a:lnTo>
                    <a:pt x="85441" y="71053"/>
                  </a:lnTo>
                  <a:lnTo>
                    <a:pt x="88566" y="66545"/>
                  </a:lnTo>
                  <a:lnTo>
                    <a:pt x="94789" y="59801"/>
                  </a:lnTo>
                  <a:lnTo>
                    <a:pt x="94789" y="53045"/>
                  </a:lnTo>
                  <a:lnTo>
                    <a:pt x="97913" y="46301"/>
                  </a:lnTo>
                  <a:lnTo>
                    <a:pt x="94789" y="39545"/>
                  </a:lnTo>
                  <a:lnTo>
                    <a:pt x="94789" y="32801"/>
                  </a:lnTo>
                  <a:lnTo>
                    <a:pt x="88566" y="26045"/>
                  </a:lnTo>
                  <a:lnTo>
                    <a:pt x="85441" y="21549"/>
                  </a:lnTo>
                  <a:lnTo>
                    <a:pt x="76094" y="17053"/>
                  </a:lnTo>
                  <a:lnTo>
                    <a:pt x="69871" y="14805"/>
                  </a:lnTo>
                  <a:lnTo>
                    <a:pt x="60523" y="12545"/>
                  </a:lnTo>
                  <a:lnTo>
                    <a:pt x="54288" y="10297"/>
                  </a:lnTo>
                </a:path>
              </a:pathLst>
            </a:custGeom>
            <a:ln w="160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195" name="Combination 2195"/>
          <p:cNvGrpSpPr/>
          <p:nvPr/>
        </p:nvGrpSpPr>
        <p:grpSpPr>
          <a:xfrm>
            <a:off x="10302194" y="5150695"/>
            <a:ext cx="374485" cy="266456"/>
            <a:chOff x="10302194" y="5150695"/>
            <a:chExt cx="374485" cy="266456"/>
          </a:xfrm>
        </p:grpSpPr>
        <p:sp>
          <p:nvSpPr>
            <p:cNvPr id="2196" name="VectorPath 2196"/>
            <p:cNvSpPr/>
            <p:nvPr/>
          </p:nvSpPr>
          <p:spPr>
            <a:xfrm>
              <a:off x="10302194" y="5150695"/>
              <a:ext cx="25526" cy="16710"/>
            </a:xfrm>
            <a:custGeom>
              <a:avLst/>
              <a:gdLst/>
              <a:ahLst/>
              <a:cxnLst/>
              <a:rect l="l" t="t" r="r" b="b"/>
              <a:pathLst>
                <a:path w="25526" h="16710">
                  <a:moveTo>
                    <a:pt x="20545" y="3599"/>
                  </a:moveTo>
                  <a:lnTo>
                    <a:pt x="23656" y="8096"/>
                  </a:lnTo>
                  <a:lnTo>
                    <a:pt x="20545" y="10344"/>
                  </a:lnTo>
                  <a:lnTo>
                    <a:pt x="20545" y="12592"/>
                  </a:lnTo>
                  <a:lnTo>
                    <a:pt x="17433" y="14839"/>
                  </a:lnTo>
                  <a:lnTo>
                    <a:pt x="8087" y="14839"/>
                  </a:lnTo>
                  <a:lnTo>
                    <a:pt x="4962" y="12592"/>
                  </a:lnTo>
                  <a:lnTo>
                    <a:pt x="4962" y="10344"/>
                  </a:lnTo>
                  <a:lnTo>
                    <a:pt x="1850" y="8096"/>
                  </a:lnTo>
                  <a:lnTo>
                    <a:pt x="4962" y="3599"/>
                  </a:lnTo>
                  <a:lnTo>
                    <a:pt x="4962" y="1340"/>
                  </a:lnTo>
                  <a:lnTo>
                    <a:pt x="20545" y="1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97" name="VectorPath 2197"/>
            <p:cNvSpPr/>
            <p:nvPr/>
          </p:nvSpPr>
          <p:spPr>
            <a:xfrm>
              <a:off x="10302194" y="5303161"/>
              <a:ext cx="25526" cy="19502"/>
            </a:xfrm>
            <a:custGeom>
              <a:avLst/>
              <a:gdLst/>
              <a:ahLst/>
              <a:cxnLst/>
              <a:rect l="l" t="t" r="r" b="b"/>
              <a:pathLst>
                <a:path w="25526" h="19502">
                  <a:moveTo>
                    <a:pt x="17433" y="4131"/>
                  </a:moveTo>
                  <a:lnTo>
                    <a:pt x="20545" y="4131"/>
                  </a:lnTo>
                  <a:lnTo>
                    <a:pt x="20545" y="6379"/>
                  </a:lnTo>
                  <a:lnTo>
                    <a:pt x="23656" y="8627"/>
                  </a:lnTo>
                  <a:lnTo>
                    <a:pt x="20545" y="13123"/>
                  </a:lnTo>
                  <a:lnTo>
                    <a:pt x="20545" y="15371"/>
                  </a:lnTo>
                  <a:lnTo>
                    <a:pt x="17433" y="15371"/>
                  </a:lnTo>
                  <a:lnTo>
                    <a:pt x="14308" y="17631"/>
                  </a:lnTo>
                  <a:lnTo>
                    <a:pt x="8087" y="15371"/>
                  </a:lnTo>
                  <a:lnTo>
                    <a:pt x="4962" y="15371"/>
                  </a:lnTo>
                  <a:lnTo>
                    <a:pt x="4962" y="13123"/>
                  </a:lnTo>
                  <a:lnTo>
                    <a:pt x="1850" y="8627"/>
                  </a:lnTo>
                  <a:lnTo>
                    <a:pt x="4962" y="6379"/>
                  </a:lnTo>
                  <a:lnTo>
                    <a:pt x="4962" y="4131"/>
                  </a:lnTo>
                  <a:lnTo>
                    <a:pt x="8087" y="4131"/>
                  </a:lnTo>
                  <a:lnTo>
                    <a:pt x="14308" y="1871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98" name="VectorPath 2198"/>
            <p:cNvSpPr/>
            <p:nvPr/>
          </p:nvSpPr>
          <p:spPr>
            <a:xfrm>
              <a:off x="10439270" y="5399908"/>
              <a:ext cx="25547" cy="17243"/>
            </a:xfrm>
            <a:custGeom>
              <a:avLst/>
              <a:gdLst/>
              <a:ahLst/>
              <a:cxnLst/>
              <a:rect l="l" t="t" r="r" b="b"/>
              <a:pathLst>
                <a:path w="25547" h="17243">
                  <a:moveTo>
                    <a:pt x="20564" y="4133"/>
                  </a:moveTo>
                  <a:lnTo>
                    <a:pt x="20564" y="6380"/>
                  </a:lnTo>
                  <a:lnTo>
                    <a:pt x="23676" y="8628"/>
                  </a:lnTo>
                  <a:lnTo>
                    <a:pt x="20564" y="10877"/>
                  </a:lnTo>
                  <a:lnTo>
                    <a:pt x="20564" y="13124"/>
                  </a:lnTo>
                  <a:lnTo>
                    <a:pt x="17440" y="15372"/>
                  </a:lnTo>
                  <a:lnTo>
                    <a:pt x="8093" y="15372"/>
                  </a:lnTo>
                  <a:lnTo>
                    <a:pt x="4982" y="13124"/>
                  </a:lnTo>
                  <a:lnTo>
                    <a:pt x="1870" y="10877"/>
                  </a:lnTo>
                  <a:lnTo>
                    <a:pt x="1870" y="6380"/>
                  </a:lnTo>
                  <a:lnTo>
                    <a:pt x="4982" y="4133"/>
                  </a:lnTo>
                  <a:lnTo>
                    <a:pt x="8093" y="1872"/>
                  </a:lnTo>
                  <a:lnTo>
                    <a:pt x="17440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199" name="VectorPath 2199"/>
            <p:cNvSpPr/>
            <p:nvPr/>
          </p:nvSpPr>
          <p:spPr>
            <a:xfrm>
              <a:off x="10654244" y="5399908"/>
              <a:ext cx="22435" cy="17243"/>
            </a:xfrm>
            <a:custGeom>
              <a:avLst/>
              <a:gdLst/>
              <a:ahLst/>
              <a:cxnLst/>
              <a:rect l="l" t="t" r="r" b="b"/>
              <a:pathLst>
                <a:path w="22435" h="17243">
                  <a:moveTo>
                    <a:pt x="17453" y="4133"/>
                  </a:moveTo>
                  <a:lnTo>
                    <a:pt x="20565" y="6380"/>
                  </a:lnTo>
                  <a:lnTo>
                    <a:pt x="20565" y="10877"/>
                  </a:lnTo>
                  <a:lnTo>
                    <a:pt x="17453" y="13124"/>
                  </a:lnTo>
                  <a:lnTo>
                    <a:pt x="14340" y="15372"/>
                  </a:lnTo>
                  <a:lnTo>
                    <a:pt x="8105" y="15372"/>
                  </a:lnTo>
                  <a:lnTo>
                    <a:pt x="4994" y="13124"/>
                  </a:lnTo>
                  <a:lnTo>
                    <a:pt x="1870" y="10877"/>
                  </a:lnTo>
                  <a:lnTo>
                    <a:pt x="1870" y="6380"/>
                  </a:lnTo>
                  <a:lnTo>
                    <a:pt x="4994" y="4133"/>
                  </a:lnTo>
                  <a:lnTo>
                    <a:pt x="8105" y="1872"/>
                  </a:lnTo>
                  <a:lnTo>
                    <a:pt x="14340" y="187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200" name="Combination 2200"/>
          <p:cNvGrpSpPr/>
          <p:nvPr/>
        </p:nvGrpSpPr>
        <p:grpSpPr>
          <a:xfrm>
            <a:off x="10822492" y="2609974"/>
            <a:ext cx="159520" cy="365982"/>
            <a:chOff x="10822492" y="2609974"/>
            <a:chExt cx="159520" cy="365982"/>
          </a:xfrm>
        </p:grpSpPr>
        <p:sp>
          <p:nvSpPr>
            <p:cNvPr id="2201" name="VectorPath 2201"/>
            <p:cNvSpPr/>
            <p:nvPr/>
          </p:nvSpPr>
          <p:spPr>
            <a:xfrm>
              <a:off x="10822492" y="2609974"/>
              <a:ext cx="22436" cy="17241"/>
            </a:xfrm>
            <a:custGeom>
              <a:avLst/>
              <a:gdLst/>
              <a:ahLst/>
              <a:cxnLst/>
              <a:rect l="l" t="t" r="r" b="b"/>
              <a:pathLst>
                <a:path w="22436" h="17241">
                  <a:moveTo>
                    <a:pt x="17454" y="4118"/>
                  </a:moveTo>
                  <a:lnTo>
                    <a:pt x="20565" y="6366"/>
                  </a:lnTo>
                  <a:lnTo>
                    <a:pt x="20565" y="10861"/>
                  </a:lnTo>
                  <a:lnTo>
                    <a:pt x="17454" y="13109"/>
                  </a:lnTo>
                  <a:lnTo>
                    <a:pt x="14329" y="15370"/>
                  </a:lnTo>
                  <a:lnTo>
                    <a:pt x="8106" y="15370"/>
                  </a:lnTo>
                  <a:lnTo>
                    <a:pt x="4983" y="13109"/>
                  </a:lnTo>
                  <a:lnTo>
                    <a:pt x="1870" y="10861"/>
                  </a:lnTo>
                  <a:lnTo>
                    <a:pt x="1870" y="6366"/>
                  </a:lnTo>
                  <a:lnTo>
                    <a:pt x="4983" y="4118"/>
                  </a:lnTo>
                  <a:lnTo>
                    <a:pt x="8106" y="1870"/>
                  </a:lnTo>
                  <a:lnTo>
                    <a:pt x="14329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202" name="VectorPath 2202"/>
            <p:cNvSpPr/>
            <p:nvPr/>
          </p:nvSpPr>
          <p:spPr>
            <a:xfrm>
              <a:off x="10956486" y="2709501"/>
              <a:ext cx="25526" cy="16711"/>
            </a:xfrm>
            <a:custGeom>
              <a:avLst/>
              <a:gdLst/>
              <a:ahLst/>
              <a:cxnLst/>
              <a:rect l="l" t="t" r="r" b="b"/>
              <a:pathLst>
                <a:path w="25526" h="16711">
                  <a:moveTo>
                    <a:pt x="20545" y="3588"/>
                  </a:moveTo>
                  <a:lnTo>
                    <a:pt x="23656" y="8084"/>
                  </a:lnTo>
                  <a:lnTo>
                    <a:pt x="20545" y="10332"/>
                  </a:lnTo>
                  <a:lnTo>
                    <a:pt x="20545" y="12592"/>
                  </a:lnTo>
                  <a:lnTo>
                    <a:pt x="17433" y="14840"/>
                  </a:lnTo>
                  <a:lnTo>
                    <a:pt x="8086" y="14840"/>
                  </a:lnTo>
                  <a:lnTo>
                    <a:pt x="4960" y="12592"/>
                  </a:lnTo>
                  <a:lnTo>
                    <a:pt x="4960" y="10332"/>
                  </a:lnTo>
                  <a:lnTo>
                    <a:pt x="1849" y="8084"/>
                  </a:lnTo>
                  <a:lnTo>
                    <a:pt x="4960" y="3588"/>
                  </a:lnTo>
                  <a:lnTo>
                    <a:pt x="4960" y="1340"/>
                  </a:lnTo>
                  <a:lnTo>
                    <a:pt x="20545" y="1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203" name="VectorPath 2203"/>
            <p:cNvSpPr/>
            <p:nvPr/>
          </p:nvSpPr>
          <p:spPr>
            <a:xfrm>
              <a:off x="10956486" y="2861967"/>
              <a:ext cx="25526" cy="19488"/>
            </a:xfrm>
            <a:custGeom>
              <a:avLst/>
              <a:gdLst/>
              <a:ahLst/>
              <a:cxnLst/>
              <a:rect l="l" t="t" r="r" b="b"/>
              <a:pathLst>
                <a:path w="25526" h="19488">
                  <a:moveTo>
                    <a:pt x="17433" y="4118"/>
                  </a:moveTo>
                  <a:lnTo>
                    <a:pt x="20545" y="4118"/>
                  </a:lnTo>
                  <a:lnTo>
                    <a:pt x="20545" y="6366"/>
                  </a:lnTo>
                  <a:lnTo>
                    <a:pt x="23656" y="8614"/>
                  </a:lnTo>
                  <a:lnTo>
                    <a:pt x="20545" y="13122"/>
                  </a:lnTo>
                  <a:lnTo>
                    <a:pt x="20545" y="15370"/>
                  </a:lnTo>
                  <a:lnTo>
                    <a:pt x="17433" y="15370"/>
                  </a:lnTo>
                  <a:lnTo>
                    <a:pt x="14308" y="17618"/>
                  </a:lnTo>
                  <a:lnTo>
                    <a:pt x="8086" y="15370"/>
                  </a:lnTo>
                  <a:lnTo>
                    <a:pt x="4960" y="15370"/>
                  </a:lnTo>
                  <a:lnTo>
                    <a:pt x="4960" y="13122"/>
                  </a:lnTo>
                  <a:lnTo>
                    <a:pt x="1849" y="8614"/>
                  </a:lnTo>
                  <a:lnTo>
                    <a:pt x="4960" y="6366"/>
                  </a:lnTo>
                  <a:lnTo>
                    <a:pt x="4960" y="4118"/>
                  </a:lnTo>
                  <a:lnTo>
                    <a:pt x="8086" y="4118"/>
                  </a:lnTo>
                  <a:lnTo>
                    <a:pt x="14308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204" name="VectorPath 2204"/>
            <p:cNvSpPr/>
            <p:nvPr/>
          </p:nvSpPr>
          <p:spPr>
            <a:xfrm>
              <a:off x="10822492" y="2958716"/>
              <a:ext cx="22438" cy="17240"/>
            </a:xfrm>
            <a:custGeom>
              <a:avLst/>
              <a:gdLst/>
              <a:ahLst/>
              <a:cxnLst/>
              <a:rect l="l" t="t" r="r" b="b"/>
              <a:pathLst>
                <a:path w="22438" h="17240">
                  <a:moveTo>
                    <a:pt x="17455" y="4118"/>
                  </a:moveTo>
                  <a:lnTo>
                    <a:pt x="20566" y="6366"/>
                  </a:lnTo>
                  <a:lnTo>
                    <a:pt x="20566" y="10862"/>
                  </a:lnTo>
                  <a:lnTo>
                    <a:pt x="17455" y="13122"/>
                  </a:lnTo>
                  <a:lnTo>
                    <a:pt x="14330" y="15370"/>
                  </a:lnTo>
                  <a:lnTo>
                    <a:pt x="8106" y="15370"/>
                  </a:lnTo>
                  <a:lnTo>
                    <a:pt x="4983" y="13122"/>
                  </a:lnTo>
                  <a:lnTo>
                    <a:pt x="1871" y="10862"/>
                  </a:lnTo>
                  <a:lnTo>
                    <a:pt x="1871" y="6366"/>
                  </a:lnTo>
                  <a:lnTo>
                    <a:pt x="4983" y="4118"/>
                  </a:lnTo>
                  <a:lnTo>
                    <a:pt x="8106" y="1870"/>
                  </a:lnTo>
                  <a:lnTo>
                    <a:pt x="14330" y="187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268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205" name="TextBox2205"/>
          <p:cNvSpPr txBox="1"/>
          <p:nvPr/>
        </p:nvSpPr>
        <p:spPr>
          <a:xfrm>
            <a:off x="11179810" y="6665988"/>
            <a:ext cx="920199" cy="144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Tianjin</a:t>
            </a:r>
            <a:r>
              <a:rPr lang="en-US" altLang="zh-CN" sz="9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9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University</a:t>
            </a:r>
          </a:p>
        </p:txBody>
      </p:sp>
    </p:spTree>
    <p:extLst>
      <p:ext uri="{4FB79664-4730-4077-4572-98010F4888D7}"/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VectorPath 2206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2207" name="VectorPath 2207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208" name="06E10F7E-6F69-4D72-3CF4-0521D6EA76F5"/>
          <p:cNvPicPr>
            <a:picLocks noChangeAspect="1"/>
          </p:cNvPicPr>
          <p:nvPr/>
        </p:nvPicPr>
        <p:blipFill>
          <a:blip r:embed="rId2" cstate="print">
            <a:extLst>
              <a:ext uri="{EEDA2F6C-AC3B-40C9-B28F-AED0B68B72D2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2209" name="TextBox2209"/>
          <p:cNvSpPr txBox="1"/>
          <p:nvPr/>
        </p:nvSpPr>
        <p:spPr>
          <a:xfrm>
            <a:off x="0" y="337334"/>
            <a:ext cx="12192000" cy="6059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260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据相关处理机制</a:t>
            </a:r>
          </a:p>
          <a:p>
            <a:pPr marL="0" marR="0" indent="0" eaLnBrk="0">
              <a:lnSpc>
                <a:spcPct val="23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9260" marR="0" indent="0" eaLnBrk="0">
              <a:lnSpc>
                <a:spcPct val="107092"/>
              </a:lnSpc>
              <a:spcAft>
                <a:spcPts val="1340"/>
              </a:spcAft>
            </a:pPr>
            <a:r>
              <a:rPr lang="en-US" altLang="zh-CN" sz="2350" kern="0" spc="-1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软件方法（编译器完成）</a:t>
            </a:r>
          </a:p>
          <a:p>
            <a:pPr marL="1392060" marR="0" lvl="0" indent="-355600" eaLnBrk="0">
              <a:lnSpc>
                <a:spcPct val="106666"/>
              </a:lnSpc>
              <a:spcAft>
                <a:spcPts val="1323"/>
              </a:spcAft>
              <a:buClr>
                <a:srgbClr val="FFC000"/>
              </a:buClr>
              <a:buFont typeface="Wingdings" panose="02000000000000000000" charset="0"/>
              <a:buChar char=""/>
            </a:pPr>
            <a:r>
              <a:rPr lang="en-US" altLang="zh-CN" sz="20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插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入空指令</a:t>
            </a:r>
          </a:p>
          <a:p>
            <a:pPr marL="1392060" marR="0" lvl="0" indent="-35560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"/>
            </a:pPr>
            <a:r>
              <a:rPr lang="en-US" altLang="zh-CN" sz="200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调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整程序顺序，使相关性在流水线中消失</a:t>
            </a:r>
          </a:p>
          <a:p>
            <a:pPr marL="0" marR="0" indent="0" eaLnBrk="0">
              <a:lnSpc>
                <a:spcPct val="169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9260" marR="0" indent="0" eaLnBrk="0">
              <a:lnSpc>
                <a:spcPct val="107092"/>
              </a:lnSpc>
              <a:spcAft>
                <a:spcPts val="1340"/>
              </a:spcAft>
            </a:pPr>
            <a:r>
              <a:rPr lang="en-US" altLang="zh-CN" sz="2350" kern="0" spc="-1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35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硬件方法</a:t>
            </a:r>
          </a:p>
          <a:p>
            <a:pPr marL="1392060" marR="0" lvl="0" indent="-355600" eaLnBrk="0">
              <a:lnSpc>
                <a:spcPct val="107083"/>
              </a:lnSpc>
              <a:spcAft>
                <a:spcPts val="1533"/>
              </a:spcAft>
              <a:buClr>
                <a:srgbClr val="FFC000"/>
              </a:buClr>
              <a:buFont typeface="Wingdings" panose="02000000000000000000" charset="0"/>
              <a:buChar char=""/>
            </a:pPr>
            <a:r>
              <a:rPr lang="en-US" altLang="zh-CN" sz="20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插</a:t>
            </a:r>
            <a:r>
              <a:rPr lang="en-US" altLang="zh-CN" sz="20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入气泡（空操作）</a:t>
            </a:r>
          </a:p>
          <a:p>
            <a:pPr marL="1792110" marR="0" lvl="1" indent="-355600" eaLnBrk="0">
              <a:lnSpc>
                <a:spcPct val="103900"/>
              </a:lnSpc>
              <a:spcAft>
                <a:spcPts val="1550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向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后段插入气泡（接口信号清零）</a:t>
            </a:r>
          </a:p>
          <a:p>
            <a:pPr marL="1792110" marR="0" lvl="1" indent="-355600" eaLnBrk="0">
              <a:lnSpc>
                <a:spcPct val="107092"/>
              </a:lnSpc>
              <a:spcAft>
                <a:spcPts val="1340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向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前给出阻塞信号（流水线停顿）避免当前指令被新指令取代</a:t>
            </a:r>
          </a:p>
          <a:p>
            <a:pPr marL="1392060" marR="0" lvl="0" indent="-355600" eaLnBrk="0">
              <a:lnSpc>
                <a:spcPct val="105625"/>
              </a:lnSpc>
              <a:buClr>
                <a:srgbClr val="FFC000"/>
              </a:buClr>
              <a:buFont typeface="Wingdings" panose="02000000000000000000" charset="0"/>
              <a:buChar char=""/>
            </a:pPr>
            <a:r>
              <a:rPr lang="en-US" altLang="zh-CN" sz="20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数据重定</a:t>
            </a:r>
            <a:r>
              <a:rPr lang="en-US" altLang="zh-CN" sz="20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向bypass（数据旁路）</a:t>
            </a:r>
          </a:p>
          <a:p>
            <a:pPr marL="0" marR="0" indent="0" eaLnBrk="0">
              <a:lnSpc>
                <a:spcPct val="127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98015"/>
              </a:lnSpc>
            </a:pP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210" name="TextBox2210"/>
          <p:cNvSpPr txBox="1"/>
          <p:nvPr/>
        </p:nvSpPr>
        <p:spPr>
          <a:xfrm>
            <a:off x="1493660" y="5442661"/>
            <a:ext cx="6701155" cy="378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5673"/>
              </a:lnSpc>
            </a:pPr>
            <a:r>
              <a:rPr lang="en-US" altLang="zh-CN" sz="2350" kern="0" spc="-1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将后端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处理后的数据（还没来得及写回）重定向</a:t>
            </a:r>
          </a:p>
        </p:txBody>
      </p:sp>
      <p:sp>
        <p:nvSpPr>
          <p:cNvPr id="2211" name="TextBox2211"/>
          <p:cNvSpPr txBox="1"/>
          <p:nvPr/>
        </p:nvSpPr>
        <p:spPr>
          <a:xfrm>
            <a:off x="1493660" y="6017971"/>
            <a:ext cx="3957955" cy="3784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5673"/>
              </a:lnSpc>
            </a:pPr>
            <a:r>
              <a:rPr lang="en-US" altLang="zh-CN" sz="3525" kern="0" spc="75" baseline="461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3525" kern="0" spc="75" baseline="461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数据在哪就从哪送到运</a:t>
            </a:r>
            <a:r>
              <a:rPr lang="en-US" altLang="zh-CN" sz="3525" kern="0" spc="65" baseline="461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算</a:t>
            </a:r>
            <a:r>
              <a:rPr lang="en-US" altLang="zh-CN" sz="3525" kern="0" spc="50" baseline="461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器</a:t>
            </a:r>
          </a:p>
        </p:txBody>
      </p:sp>
    </p:spTree>
    <p:extLst>
      <p:ext uri="{2983C095-F579-4098-758E-054FD2C4B91D}"/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Combination 2212"/>
          <p:cNvGrpSpPr/>
          <p:nvPr/>
        </p:nvGrpSpPr>
        <p:grpSpPr>
          <a:xfrm>
            <a:off x="326568" y="359905"/>
            <a:ext cx="11211244" cy="6482538"/>
            <a:chOff x="326568" y="359905"/>
            <a:chExt cx="11211244" cy="6482538"/>
          </a:xfrm>
        </p:grpSpPr>
        <p:sp>
          <p:nvSpPr>
            <p:cNvPr id="2213" name="VectorPath 2213"/>
            <p:cNvSpPr/>
            <p:nvPr/>
          </p:nvSpPr>
          <p:spPr>
            <a:xfrm>
              <a:off x="326568" y="359905"/>
              <a:ext cx="1386789" cy="432003"/>
            </a:xfrm>
            <a:custGeom>
              <a:avLst/>
              <a:gdLst/>
              <a:ahLst/>
              <a:cxnLst/>
              <a:rect l="l" t="t" r="r" b="b"/>
              <a:pathLst>
                <a:path w="1386789" h="432003">
                  <a:moveTo>
                    <a:pt x="167831" y="0"/>
                  </a:moveTo>
                  <a:lnTo>
                    <a:pt x="168846" y="0"/>
                  </a:lnTo>
                  <a:lnTo>
                    <a:pt x="168846" y="419989"/>
                  </a:lnTo>
                  <a:lnTo>
                    <a:pt x="1386789" y="419989"/>
                  </a:lnTo>
                  <a:lnTo>
                    <a:pt x="1386789" y="432003"/>
                  </a:lnTo>
                  <a:lnTo>
                    <a:pt x="167831" y="432003"/>
                  </a:lnTo>
                  <a:lnTo>
                    <a:pt x="152997" y="432003"/>
                  </a:lnTo>
                  <a:lnTo>
                    <a:pt x="152997" y="14542"/>
                  </a:lnTo>
                  <a:lnTo>
                    <a:pt x="107277" y="14542"/>
                  </a:lnTo>
                  <a:lnTo>
                    <a:pt x="107277" y="432003"/>
                  </a:lnTo>
                  <a:lnTo>
                    <a:pt x="0" y="432003"/>
                  </a:lnTo>
                  <a:lnTo>
                    <a:pt x="0" y="0"/>
                  </a:lnTo>
                  <a:lnTo>
                    <a:pt x="33833" y="0"/>
                  </a:lnTo>
                  <a:lnTo>
                    <a:pt x="33833" y="412407"/>
                  </a:lnTo>
                  <a:lnTo>
                    <a:pt x="79553" y="412407"/>
                  </a:lnTo>
                  <a:lnTo>
                    <a:pt x="79553" y="0"/>
                  </a:lnTo>
                  <a:lnTo>
                    <a:pt x="167831" y="0"/>
                  </a:lnTo>
                  <a:lnTo>
                    <a:pt x="167831" y="0"/>
                  </a:lnTo>
                </a:path>
              </a:pathLst>
            </a:custGeom>
            <a:solidFill>
              <a:srgbClr val="28A9D6">
                <a:alpha val="100000"/>
              </a:srgbClr>
            </a:solidFill>
          </p:spPr>
        </p:sp>
        <p:sp>
          <p:nvSpPr>
            <p:cNvPr id="2214" name="VectorPath 2214"/>
            <p:cNvSpPr/>
            <p:nvPr/>
          </p:nvSpPr>
          <p:spPr>
            <a:xfrm>
              <a:off x="11290922" y="6595555"/>
              <a:ext cx="246889" cy="246888"/>
            </a:xfrm>
            <a:custGeom>
              <a:avLst/>
              <a:gdLst/>
              <a:ahLst/>
              <a:cxnLst/>
              <a:rect l="l" t="t" r="r" b="b"/>
              <a:pathLst>
                <a:path w="246889" h="246888">
                  <a:moveTo>
                    <a:pt x="395" y="123761"/>
                  </a:moveTo>
                  <a:cubicBezTo>
                    <a:pt x="0" y="55257"/>
                    <a:pt x="55271" y="0"/>
                    <a:pt x="123444" y="0"/>
                  </a:cubicBezTo>
                  <a:cubicBezTo>
                    <a:pt x="191631" y="0"/>
                    <a:pt x="246889" y="55257"/>
                    <a:pt x="246889" y="123444"/>
                  </a:cubicBezTo>
                  <a:cubicBezTo>
                    <a:pt x="246889" y="191618"/>
                    <a:pt x="191631" y="246888"/>
                    <a:pt x="123444" y="246888"/>
                  </a:cubicBezTo>
                  <a:cubicBezTo>
                    <a:pt x="55271" y="246888"/>
                    <a:pt x="0" y="191618"/>
                    <a:pt x="395" y="123761"/>
                  </a:cubicBezTo>
                </a:path>
              </a:pathLst>
            </a:custGeom>
            <a:solidFill>
              <a:srgbClr val="1387B7">
                <a:alpha val="100000"/>
              </a:srgbClr>
            </a:solidFill>
          </p:spPr>
        </p:sp>
      </p:grpSp>
      <p:pic>
        <p:nvPicPr>
          <p:cNvPr id="2215" name="04A792AA-78C9-4627-0481-CA64CE6D9A87"/>
          <p:cNvPicPr>
            <a:picLocks noChangeAspect="1"/>
          </p:cNvPicPr>
          <p:nvPr/>
        </p:nvPicPr>
        <p:blipFill>
          <a:blip r:embed="rId2" cstate="print">
            <a:extLst>
              <a:ext uri="{D479E4AA-F0CD-4A1B-0BB9-425B4019AA51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grpSp>
        <p:nvGrpSpPr>
          <p:cNvPr id="2216" name="Combination 2216"/>
          <p:cNvGrpSpPr/>
          <p:nvPr/>
        </p:nvGrpSpPr>
        <p:grpSpPr>
          <a:xfrm>
            <a:off x="513588" y="2766060"/>
            <a:ext cx="11134344" cy="3834384"/>
            <a:chOff x="513588" y="2766060"/>
            <a:chExt cx="11134344" cy="3834384"/>
          </a:xfrm>
        </p:grpSpPr>
        <p:sp>
          <p:nvSpPr>
            <p:cNvPr id="2217" name="VectorPath 2217"/>
            <p:cNvSpPr/>
            <p:nvPr/>
          </p:nvSpPr>
          <p:spPr>
            <a:xfrm>
              <a:off x="513588" y="2766060"/>
              <a:ext cx="990600" cy="384048"/>
            </a:xfrm>
            <a:custGeom>
              <a:avLst/>
              <a:gdLst/>
              <a:ahLst/>
              <a:cxnLst/>
              <a:rect l="l" t="t" r="r" b="b"/>
              <a:pathLst>
                <a:path w="990600" h="384048">
                  <a:moveTo>
                    <a:pt x="0" y="0"/>
                  </a:moveTo>
                  <a:lnTo>
                    <a:pt x="990600" y="0"/>
                  </a:lnTo>
                  <a:lnTo>
                    <a:pt x="990600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218" name="VectorPath 2218"/>
            <p:cNvSpPr/>
            <p:nvPr/>
          </p:nvSpPr>
          <p:spPr>
            <a:xfrm>
              <a:off x="1504188" y="2766060"/>
              <a:ext cx="2029968" cy="384048"/>
            </a:xfrm>
            <a:custGeom>
              <a:avLst/>
              <a:gdLst/>
              <a:ahLst/>
              <a:cxnLst/>
              <a:rect l="l" t="t" r="r" b="b"/>
              <a:pathLst>
                <a:path w="2029968" h="384048">
                  <a:moveTo>
                    <a:pt x="0" y="0"/>
                  </a:moveTo>
                  <a:lnTo>
                    <a:pt x="2029968" y="0"/>
                  </a:lnTo>
                  <a:lnTo>
                    <a:pt x="2029968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219" name="VectorPath 2219"/>
            <p:cNvSpPr/>
            <p:nvPr/>
          </p:nvSpPr>
          <p:spPr>
            <a:xfrm>
              <a:off x="3534156" y="2766060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220" name="VectorPath 2220"/>
            <p:cNvSpPr/>
            <p:nvPr/>
          </p:nvSpPr>
          <p:spPr>
            <a:xfrm>
              <a:off x="5562600" y="2766060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221" name="VectorPath 2221"/>
            <p:cNvSpPr/>
            <p:nvPr/>
          </p:nvSpPr>
          <p:spPr>
            <a:xfrm>
              <a:off x="7591045" y="2766060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222" name="VectorPath 2222"/>
            <p:cNvSpPr/>
            <p:nvPr/>
          </p:nvSpPr>
          <p:spPr>
            <a:xfrm>
              <a:off x="9619488" y="2766060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223" name="VectorPath 2223"/>
            <p:cNvSpPr/>
            <p:nvPr/>
          </p:nvSpPr>
          <p:spPr>
            <a:xfrm>
              <a:off x="513588" y="3150108"/>
              <a:ext cx="990600" cy="384048"/>
            </a:xfrm>
            <a:custGeom>
              <a:avLst/>
              <a:gdLst/>
              <a:ahLst/>
              <a:cxnLst/>
              <a:rect l="l" t="t" r="r" b="b"/>
              <a:pathLst>
                <a:path w="990600" h="384048">
                  <a:moveTo>
                    <a:pt x="0" y="0"/>
                  </a:moveTo>
                  <a:lnTo>
                    <a:pt x="990600" y="0"/>
                  </a:lnTo>
                  <a:lnTo>
                    <a:pt x="990600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24" name="VectorPath 2224"/>
            <p:cNvSpPr/>
            <p:nvPr/>
          </p:nvSpPr>
          <p:spPr>
            <a:xfrm>
              <a:off x="1504188" y="3150108"/>
              <a:ext cx="2029968" cy="384048"/>
            </a:xfrm>
            <a:custGeom>
              <a:avLst/>
              <a:gdLst/>
              <a:ahLst/>
              <a:cxnLst/>
              <a:rect l="l" t="t" r="r" b="b"/>
              <a:pathLst>
                <a:path w="2029968" h="384048">
                  <a:moveTo>
                    <a:pt x="0" y="0"/>
                  </a:moveTo>
                  <a:lnTo>
                    <a:pt x="2029968" y="0"/>
                  </a:lnTo>
                  <a:lnTo>
                    <a:pt x="2029968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25" name="VectorPath 2225"/>
            <p:cNvSpPr/>
            <p:nvPr/>
          </p:nvSpPr>
          <p:spPr>
            <a:xfrm>
              <a:off x="3534156" y="3150108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26" name="VectorPath 2226"/>
            <p:cNvSpPr/>
            <p:nvPr/>
          </p:nvSpPr>
          <p:spPr>
            <a:xfrm>
              <a:off x="7591045" y="3150108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27" name="VectorPath 2227"/>
            <p:cNvSpPr/>
            <p:nvPr/>
          </p:nvSpPr>
          <p:spPr>
            <a:xfrm>
              <a:off x="9619488" y="3150108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28" name="VectorPath 2228"/>
            <p:cNvSpPr/>
            <p:nvPr/>
          </p:nvSpPr>
          <p:spPr>
            <a:xfrm>
              <a:off x="513588" y="3916680"/>
              <a:ext cx="990600" cy="382524"/>
            </a:xfrm>
            <a:custGeom>
              <a:avLst/>
              <a:gdLst/>
              <a:ahLst/>
              <a:cxnLst/>
              <a:rect l="l" t="t" r="r" b="b"/>
              <a:pathLst>
                <a:path w="990600" h="382524">
                  <a:moveTo>
                    <a:pt x="0" y="0"/>
                  </a:moveTo>
                  <a:lnTo>
                    <a:pt x="990600" y="0"/>
                  </a:lnTo>
                  <a:lnTo>
                    <a:pt x="990600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29" name="VectorPath 2229"/>
            <p:cNvSpPr/>
            <p:nvPr/>
          </p:nvSpPr>
          <p:spPr>
            <a:xfrm>
              <a:off x="1504188" y="3916680"/>
              <a:ext cx="2029968" cy="382524"/>
            </a:xfrm>
            <a:custGeom>
              <a:avLst/>
              <a:gdLst/>
              <a:ahLst/>
              <a:cxnLst/>
              <a:rect l="l" t="t" r="r" b="b"/>
              <a:pathLst>
                <a:path w="2029968" h="382524">
                  <a:moveTo>
                    <a:pt x="0" y="0"/>
                  </a:moveTo>
                  <a:lnTo>
                    <a:pt x="2029968" y="0"/>
                  </a:lnTo>
                  <a:lnTo>
                    <a:pt x="2029968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0" name="VectorPath 2230"/>
            <p:cNvSpPr/>
            <p:nvPr/>
          </p:nvSpPr>
          <p:spPr>
            <a:xfrm>
              <a:off x="3534156" y="391668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1" name="VectorPath 2231"/>
            <p:cNvSpPr/>
            <p:nvPr/>
          </p:nvSpPr>
          <p:spPr>
            <a:xfrm>
              <a:off x="5562600" y="391668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2" name="VectorPath 2232"/>
            <p:cNvSpPr/>
            <p:nvPr/>
          </p:nvSpPr>
          <p:spPr>
            <a:xfrm>
              <a:off x="7591045" y="391668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3" name="VectorPath 2233"/>
            <p:cNvSpPr/>
            <p:nvPr/>
          </p:nvSpPr>
          <p:spPr>
            <a:xfrm>
              <a:off x="9619488" y="391668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4" name="VectorPath 2234"/>
            <p:cNvSpPr/>
            <p:nvPr/>
          </p:nvSpPr>
          <p:spPr>
            <a:xfrm>
              <a:off x="513588" y="4683252"/>
              <a:ext cx="990600" cy="384048"/>
            </a:xfrm>
            <a:custGeom>
              <a:avLst/>
              <a:gdLst/>
              <a:ahLst/>
              <a:cxnLst/>
              <a:rect l="l" t="t" r="r" b="b"/>
              <a:pathLst>
                <a:path w="990600" h="384048">
                  <a:moveTo>
                    <a:pt x="0" y="0"/>
                  </a:moveTo>
                  <a:lnTo>
                    <a:pt x="990600" y="0"/>
                  </a:lnTo>
                  <a:lnTo>
                    <a:pt x="990600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5" name="VectorPath 2235"/>
            <p:cNvSpPr/>
            <p:nvPr/>
          </p:nvSpPr>
          <p:spPr>
            <a:xfrm>
              <a:off x="1504188" y="4683252"/>
              <a:ext cx="2029968" cy="384048"/>
            </a:xfrm>
            <a:custGeom>
              <a:avLst/>
              <a:gdLst/>
              <a:ahLst/>
              <a:cxnLst/>
              <a:rect l="l" t="t" r="r" b="b"/>
              <a:pathLst>
                <a:path w="2029968" h="384048">
                  <a:moveTo>
                    <a:pt x="0" y="0"/>
                  </a:moveTo>
                  <a:lnTo>
                    <a:pt x="2029968" y="0"/>
                  </a:lnTo>
                  <a:lnTo>
                    <a:pt x="2029968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6" name="VectorPath 2236"/>
            <p:cNvSpPr/>
            <p:nvPr/>
          </p:nvSpPr>
          <p:spPr>
            <a:xfrm>
              <a:off x="3534156" y="4683252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7" name="VectorPath 2237"/>
            <p:cNvSpPr/>
            <p:nvPr/>
          </p:nvSpPr>
          <p:spPr>
            <a:xfrm>
              <a:off x="5562600" y="4683252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8" name="VectorPath 2238"/>
            <p:cNvSpPr/>
            <p:nvPr/>
          </p:nvSpPr>
          <p:spPr>
            <a:xfrm>
              <a:off x="7591045" y="4683252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39" name="VectorPath 2239"/>
            <p:cNvSpPr/>
            <p:nvPr/>
          </p:nvSpPr>
          <p:spPr>
            <a:xfrm>
              <a:off x="9619488" y="4683252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0" name="VectorPath 2240"/>
            <p:cNvSpPr/>
            <p:nvPr/>
          </p:nvSpPr>
          <p:spPr>
            <a:xfrm>
              <a:off x="513588" y="5449824"/>
              <a:ext cx="990600" cy="384048"/>
            </a:xfrm>
            <a:custGeom>
              <a:avLst/>
              <a:gdLst/>
              <a:ahLst/>
              <a:cxnLst/>
              <a:rect l="l" t="t" r="r" b="b"/>
              <a:pathLst>
                <a:path w="990600" h="384048">
                  <a:moveTo>
                    <a:pt x="0" y="0"/>
                  </a:moveTo>
                  <a:lnTo>
                    <a:pt x="990600" y="0"/>
                  </a:lnTo>
                  <a:lnTo>
                    <a:pt x="990600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1" name="VectorPath 2241"/>
            <p:cNvSpPr/>
            <p:nvPr/>
          </p:nvSpPr>
          <p:spPr>
            <a:xfrm>
              <a:off x="1504188" y="5449824"/>
              <a:ext cx="2029968" cy="384048"/>
            </a:xfrm>
            <a:custGeom>
              <a:avLst/>
              <a:gdLst/>
              <a:ahLst/>
              <a:cxnLst/>
              <a:rect l="l" t="t" r="r" b="b"/>
              <a:pathLst>
                <a:path w="2029968" h="384048">
                  <a:moveTo>
                    <a:pt x="0" y="0"/>
                  </a:moveTo>
                  <a:lnTo>
                    <a:pt x="2029968" y="0"/>
                  </a:lnTo>
                  <a:lnTo>
                    <a:pt x="2029968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2" name="VectorPath 2242"/>
            <p:cNvSpPr/>
            <p:nvPr/>
          </p:nvSpPr>
          <p:spPr>
            <a:xfrm>
              <a:off x="3534156" y="544982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3" name="VectorPath 2243"/>
            <p:cNvSpPr/>
            <p:nvPr/>
          </p:nvSpPr>
          <p:spPr>
            <a:xfrm>
              <a:off x="5562600" y="544982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4" name="VectorPath 2244"/>
            <p:cNvSpPr/>
            <p:nvPr/>
          </p:nvSpPr>
          <p:spPr>
            <a:xfrm>
              <a:off x="7591045" y="544982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5" name="VectorPath 2245"/>
            <p:cNvSpPr/>
            <p:nvPr/>
          </p:nvSpPr>
          <p:spPr>
            <a:xfrm>
              <a:off x="9619488" y="544982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6" name="VectorPath 2246"/>
            <p:cNvSpPr/>
            <p:nvPr/>
          </p:nvSpPr>
          <p:spPr>
            <a:xfrm>
              <a:off x="513588" y="6216396"/>
              <a:ext cx="990600" cy="384048"/>
            </a:xfrm>
            <a:custGeom>
              <a:avLst/>
              <a:gdLst/>
              <a:ahLst/>
              <a:cxnLst/>
              <a:rect l="l" t="t" r="r" b="b"/>
              <a:pathLst>
                <a:path w="990600" h="384048">
                  <a:moveTo>
                    <a:pt x="0" y="0"/>
                  </a:moveTo>
                  <a:lnTo>
                    <a:pt x="990600" y="0"/>
                  </a:lnTo>
                  <a:lnTo>
                    <a:pt x="990600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7" name="VectorPath 2247"/>
            <p:cNvSpPr/>
            <p:nvPr/>
          </p:nvSpPr>
          <p:spPr>
            <a:xfrm>
              <a:off x="1504188" y="6216396"/>
              <a:ext cx="2029968" cy="384048"/>
            </a:xfrm>
            <a:custGeom>
              <a:avLst/>
              <a:gdLst/>
              <a:ahLst/>
              <a:cxnLst/>
              <a:rect l="l" t="t" r="r" b="b"/>
              <a:pathLst>
                <a:path w="2029968" h="384048">
                  <a:moveTo>
                    <a:pt x="0" y="0"/>
                  </a:moveTo>
                  <a:lnTo>
                    <a:pt x="2029968" y="0"/>
                  </a:lnTo>
                  <a:lnTo>
                    <a:pt x="2029968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8" name="VectorPath 2248"/>
            <p:cNvSpPr/>
            <p:nvPr/>
          </p:nvSpPr>
          <p:spPr>
            <a:xfrm>
              <a:off x="3534156" y="6216396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49" name="VectorPath 2249"/>
            <p:cNvSpPr/>
            <p:nvPr/>
          </p:nvSpPr>
          <p:spPr>
            <a:xfrm>
              <a:off x="5562600" y="6216396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50" name="VectorPath 2250"/>
            <p:cNvSpPr/>
            <p:nvPr/>
          </p:nvSpPr>
          <p:spPr>
            <a:xfrm>
              <a:off x="7591045" y="6216396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51" name="VectorPath 2251"/>
            <p:cNvSpPr/>
            <p:nvPr/>
          </p:nvSpPr>
          <p:spPr>
            <a:xfrm>
              <a:off x="9619488" y="6216396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52" name="VectorPath 2252"/>
            <p:cNvSpPr/>
            <p:nvPr/>
          </p:nvSpPr>
          <p:spPr>
            <a:xfrm>
              <a:off x="5562600" y="3150108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D2DEEF">
                <a:alpha val="100000"/>
              </a:srgbClr>
            </a:solidFill>
          </p:spPr>
        </p:sp>
        <p:sp>
          <p:nvSpPr>
            <p:cNvPr id="2253" name="VectorPath 2253"/>
            <p:cNvSpPr/>
            <p:nvPr/>
          </p:nvSpPr>
          <p:spPr>
            <a:xfrm>
              <a:off x="513588" y="3534156"/>
              <a:ext cx="990600" cy="382524"/>
            </a:xfrm>
            <a:custGeom>
              <a:avLst/>
              <a:gdLst/>
              <a:ahLst/>
              <a:cxnLst/>
              <a:rect l="l" t="t" r="r" b="b"/>
              <a:pathLst>
                <a:path w="990600" h="382524">
                  <a:moveTo>
                    <a:pt x="0" y="0"/>
                  </a:moveTo>
                  <a:lnTo>
                    <a:pt x="990600" y="0"/>
                  </a:lnTo>
                  <a:lnTo>
                    <a:pt x="990600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54" name="VectorPath 2254"/>
            <p:cNvSpPr/>
            <p:nvPr/>
          </p:nvSpPr>
          <p:spPr>
            <a:xfrm>
              <a:off x="1504188" y="3534156"/>
              <a:ext cx="2029968" cy="382524"/>
            </a:xfrm>
            <a:custGeom>
              <a:avLst/>
              <a:gdLst/>
              <a:ahLst/>
              <a:cxnLst/>
              <a:rect l="l" t="t" r="r" b="b"/>
              <a:pathLst>
                <a:path w="2029968" h="382524">
                  <a:moveTo>
                    <a:pt x="0" y="0"/>
                  </a:moveTo>
                  <a:lnTo>
                    <a:pt x="2029968" y="0"/>
                  </a:lnTo>
                  <a:lnTo>
                    <a:pt x="2029968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55" name="VectorPath 2255"/>
            <p:cNvSpPr/>
            <p:nvPr/>
          </p:nvSpPr>
          <p:spPr>
            <a:xfrm>
              <a:off x="3534156" y="3534156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56" name="VectorPath 2256"/>
            <p:cNvSpPr/>
            <p:nvPr/>
          </p:nvSpPr>
          <p:spPr>
            <a:xfrm>
              <a:off x="5562600" y="3534156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57" name="VectorPath 2257"/>
            <p:cNvSpPr/>
            <p:nvPr/>
          </p:nvSpPr>
          <p:spPr>
            <a:xfrm>
              <a:off x="7591045" y="3534156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58" name="VectorPath 2258"/>
            <p:cNvSpPr/>
            <p:nvPr/>
          </p:nvSpPr>
          <p:spPr>
            <a:xfrm>
              <a:off x="9619488" y="3534156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59" name="VectorPath 2259"/>
            <p:cNvSpPr/>
            <p:nvPr/>
          </p:nvSpPr>
          <p:spPr>
            <a:xfrm>
              <a:off x="513588" y="4299204"/>
              <a:ext cx="990600" cy="384048"/>
            </a:xfrm>
            <a:custGeom>
              <a:avLst/>
              <a:gdLst/>
              <a:ahLst/>
              <a:cxnLst/>
              <a:rect l="l" t="t" r="r" b="b"/>
              <a:pathLst>
                <a:path w="990600" h="384048">
                  <a:moveTo>
                    <a:pt x="0" y="0"/>
                  </a:moveTo>
                  <a:lnTo>
                    <a:pt x="990600" y="0"/>
                  </a:lnTo>
                  <a:lnTo>
                    <a:pt x="990600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0" name="VectorPath 2260"/>
            <p:cNvSpPr/>
            <p:nvPr/>
          </p:nvSpPr>
          <p:spPr>
            <a:xfrm>
              <a:off x="1504188" y="4299204"/>
              <a:ext cx="2029968" cy="384048"/>
            </a:xfrm>
            <a:custGeom>
              <a:avLst/>
              <a:gdLst/>
              <a:ahLst/>
              <a:cxnLst/>
              <a:rect l="l" t="t" r="r" b="b"/>
              <a:pathLst>
                <a:path w="2029968" h="384048">
                  <a:moveTo>
                    <a:pt x="0" y="0"/>
                  </a:moveTo>
                  <a:lnTo>
                    <a:pt x="2029968" y="0"/>
                  </a:lnTo>
                  <a:lnTo>
                    <a:pt x="2029968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1" name="VectorPath 2261"/>
            <p:cNvSpPr/>
            <p:nvPr/>
          </p:nvSpPr>
          <p:spPr>
            <a:xfrm>
              <a:off x="3534156" y="429920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2" name="VectorPath 2262"/>
            <p:cNvSpPr/>
            <p:nvPr/>
          </p:nvSpPr>
          <p:spPr>
            <a:xfrm>
              <a:off x="5562600" y="429920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3" name="VectorPath 2263"/>
            <p:cNvSpPr/>
            <p:nvPr/>
          </p:nvSpPr>
          <p:spPr>
            <a:xfrm>
              <a:off x="7591045" y="429920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4" name="VectorPath 2264"/>
            <p:cNvSpPr/>
            <p:nvPr/>
          </p:nvSpPr>
          <p:spPr>
            <a:xfrm>
              <a:off x="9619488" y="4299204"/>
              <a:ext cx="2028444" cy="384048"/>
            </a:xfrm>
            <a:custGeom>
              <a:avLst/>
              <a:gdLst/>
              <a:ahLst/>
              <a:cxnLst/>
              <a:rect l="l" t="t" r="r" b="b"/>
              <a:pathLst>
                <a:path w="2028444" h="384048">
                  <a:moveTo>
                    <a:pt x="0" y="0"/>
                  </a:moveTo>
                  <a:lnTo>
                    <a:pt x="2028444" y="0"/>
                  </a:lnTo>
                  <a:lnTo>
                    <a:pt x="2028444" y="384048"/>
                  </a:lnTo>
                  <a:lnTo>
                    <a:pt x="0" y="384048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5" name="VectorPath 2265"/>
            <p:cNvSpPr/>
            <p:nvPr/>
          </p:nvSpPr>
          <p:spPr>
            <a:xfrm>
              <a:off x="513588" y="5067300"/>
              <a:ext cx="990600" cy="382524"/>
            </a:xfrm>
            <a:custGeom>
              <a:avLst/>
              <a:gdLst/>
              <a:ahLst/>
              <a:cxnLst/>
              <a:rect l="l" t="t" r="r" b="b"/>
              <a:pathLst>
                <a:path w="990600" h="382524">
                  <a:moveTo>
                    <a:pt x="0" y="0"/>
                  </a:moveTo>
                  <a:lnTo>
                    <a:pt x="990600" y="0"/>
                  </a:lnTo>
                  <a:lnTo>
                    <a:pt x="990600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6" name="VectorPath 2266"/>
            <p:cNvSpPr/>
            <p:nvPr/>
          </p:nvSpPr>
          <p:spPr>
            <a:xfrm>
              <a:off x="1504188" y="5067300"/>
              <a:ext cx="2029968" cy="382524"/>
            </a:xfrm>
            <a:custGeom>
              <a:avLst/>
              <a:gdLst/>
              <a:ahLst/>
              <a:cxnLst/>
              <a:rect l="l" t="t" r="r" b="b"/>
              <a:pathLst>
                <a:path w="2029968" h="382524">
                  <a:moveTo>
                    <a:pt x="0" y="0"/>
                  </a:moveTo>
                  <a:lnTo>
                    <a:pt x="2029968" y="0"/>
                  </a:lnTo>
                  <a:lnTo>
                    <a:pt x="2029968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7" name="VectorPath 2267"/>
            <p:cNvSpPr/>
            <p:nvPr/>
          </p:nvSpPr>
          <p:spPr>
            <a:xfrm>
              <a:off x="3534156" y="506730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8" name="VectorPath 2268"/>
            <p:cNvSpPr/>
            <p:nvPr/>
          </p:nvSpPr>
          <p:spPr>
            <a:xfrm>
              <a:off x="5562600" y="506730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69" name="VectorPath 2269"/>
            <p:cNvSpPr/>
            <p:nvPr/>
          </p:nvSpPr>
          <p:spPr>
            <a:xfrm>
              <a:off x="7591045" y="506730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0" name="VectorPath 2270"/>
            <p:cNvSpPr/>
            <p:nvPr/>
          </p:nvSpPr>
          <p:spPr>
            <a:xfrm>
              <a:off x="9619488" y="5067300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1" name="VectorPath 2271"/>
            <p:cNvSpPr/>
            <p:nvPr/>
          </p:nvSpPr>
          <p:spPr>
            <a:xfrm>
              <a:off x="513588" y="5833872"/>
              <a:ext cx="990600" cy="382524"/>
            </a:xfrm>
            <a:custGeom>
              <a:avLst/>
              <a:gdLst/>
              <a:ahLst/>
              <a:cxnLst/>
              <a:rect l="l" t="t" r="r" b="b"/>
              <a:pathLst>
                <a:path w="990600" h="382524">
                  <a:moveTo>
                    <a:pt x="0" y="0"/>
                  </a:moveTo>
                  <a:lnTo>
                    <a:pt x="990600" y="0"/>
                  </a:lnTo>
                  <a:lnTo>
                    <a:pt x="990600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2" name="VectorPath 2272"/>
            <p:cNvSpPr/>
            <p:nvPr/>
          </p:nvSpPr>
          <p:spPr>
            <a:xfrm>
              <a:off x="1504188" y="5833872"/>
              <a:ext cx="2029968" cy="382524"/>
            </a:xfrm>
            <a:custGeom>
              <a:avLst/>
              <a:gdLst/>
              <a:ahLst/>
              <a:cxnLst/>
              <a:rect l="l" t="t" r="r" b="b"/>
              <a:pathLst>
                <a:path w="2029968" h="382524">
                  <a:moveTo>
                    <a:pt x="0" y="0"/>
                  </a:moveTo>
                  <a:lnTo>
                    <a:pt x="2029968" y="0"/>
                  </a:lnTo>
                  <a:lnTo>
                    <a:pt x="2029968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3" name="VectorPath 2273"/>
            <p:cNvSpPr/>
            <p:nvPr/>
          </p:nvSpPr>
          <p:spPr>
            <a:xfrm>
              <a:off x="3534156" y="5833872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4" name="VectorPath 2274"/>
            <p:cNvSpPr/>
            <p:nvPr/>
          </p:nvSpPr>
          <p:spPr>
            <a:xfrm>
              <a:off x="5562600" y="5833872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5" name="VectorPath 2275"/>
            <p:cNvSpPr/>
            <p:nvPr/>
          </p:nvSpPr>
          <p:spPr>
            <a:xfrm>
              <a:off x="7591045" y="5833872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  <p:sp>
          <p:nvSpPr>
            <p:cNvPr id="2276" name="VectorPath 2276"/>
            <p:cNvSpPr/>
            <p:nvPr/>
          </p:nvSpPr>
          <p:spPr>
            <a:xfrm>
              <a:off x="9619488" y="5833872"/>
              <a:ext cx="2028444" cy="382524"/>
            </a:xfrm>
            <a:custGeom>
              <a:avLst/>
              <a:gdLst/>
              <a:ahLst/>
              <a:cxnLst/>
              <a:rect l="l" t="t" r="r" b="b"/>
              <a:pathLst>
                <a:path w="2028444" h="382524">
                  <a:moveTo>
                    <a:pt x="0" y="0"/>
                  </a:moveTo>
                  <a:lnTo>
                    <a:pt x="2028444" y="0"/>
                  </a:lnTo>
                  <a:lnTo>
                    <a:pt x="2028444" y="382524"/>
                  </a:lnTo>
                  <a:lnTo>
                    <a:pt x="0" y="382524"/>
                  </a:lnTo>
                  <a:lnTo>
                    <a:pt x="0" y="0"/>
                  </a:lnTo>
                </a:path>
              </a:pathLst>
            </a:custGeom>
            <a:solidFill>
              <a:srgbClr val="EAEFF7">
                <a:alpha val="100000"/>
              </a:srgbClr>
            </a:solidFill>
          </p:spPr>
        </p:sp>
      </p:grpSp>
      <p:pic>
        <p:nvPicPr>
          <p:cNvPr id="2277" name="9CC0791A-D679-42CC-234B-1BCE8DE94C22"/>
          <p:cNvPicPr>
            <a:picLocks noChangeAspect="1"/>
          </p:cNvPicPr>
          <p:nvPr/>
        </p:nvPicPr>
        <p:blipFill>
          <a:blip r:embed="rId3" cstate="print">
            <a:extLst>
              <a:ext uri="{18C32E0B-E14A-45F7-B07C-10C2C35C94C7}"/>
            </a:extLst>
          </a:blip>
          <a:srcRect/>
          <a:stretch>
            <a:fillRect/>
          </a:stretch>
        </p:blipFill>
        <p:spPr>
          <a:xfrm>
            <a:off x="798576" y="874776"/>
            <a:ext cx="7200900" cy="1809750"/>
          </a:xfrm>
          <a:prstGeom prst="rect">
            <a:avLst/>
          </a:prstGeom>
        </p:spPr>
      </p:pic>
      <p:sp>
        <p:nvSpPr>
          <p:cNvPr id="2278" name="TextBox2278"/>
          <p:cNvSpPr txBox="1"/>
          <p:nvPr/>
        </p:nvSpPr>
        <p:spPr>
          <a:xfrm>
            <a:off x="579260" y="337334"/>
            <a:ext cx="4977765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据相关执行动态（插入气泡）</a:t>
            </a:r>
          </a:p>
        </p:txBody>
      </p:sp>
      <p:sp>
        <p:nvSpPr>
          <p:cNvPr id="2279" name="TextBox2279"/>
          <p:cNvSpPr txBox="1"/>
          <p:nvPr/>
        </p:nvSpPr>
        <p:spPr>
          <a:xfrm>
            <a:off x="8211820" y="1854794"/>
            <a:ext cx="3233420" cy="670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add需要读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$5的值，但LW指</a:t>
            </a:r>
            <a:r>
              <a:rPr lang="en-US" altLang="zh-CN" sz="2000" b="1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000" b="1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令的$5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正确值在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</a:t>
            </a:r>
            <a:r>
              <a:rPr lang="en-US" altLang="zh-CN" sz="2000" b="1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B段生成</a:t>
            </a:r>
          </a:p>
        </p:txBody>
      </p:sp>
      <p:graphicFrame>
        <p:nvGraphicFramePr>
          <p:cNvPr id="2280" name="Table2280"/>
          <p:cNvGraphicFramePr>
            <a:graphicFrameLocks noGrp="1"/>
          </p:cNvGraphicFramePr>
          <p:nvPr/>
        </p:nvGraphicFramePr>
        <p:xfrm>
          <a:off x="514350" y="2842552"/>
          <a:ext cx="11133454" cy="3757931"/>
        </p:xfrm>
        <a:graphic>
          <a:graphicData uri="http://schemas.openxmlformats.org/drawingml/2006/table">
            <a:tbl>
              <a:tblPr firstRow="1" bandRow="1"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87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5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7916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58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6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6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6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6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6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625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281" name="Combination 2281"/>
          <p:cNvGrpSpPr/>
          <p:nvPr/>
        </p:nvGrpSpPr>
        <p:grpSpPr>
          <a:xfrm>
            <a:off x="3543300" y="726440"/>
            <a:ext cx="8100060" cy="5863336"/>
            <a:chOff x="3543300" y="726440"/>
            <a:chExt cx="8100060" cy="5863336"/>
          </a:xfrm>
        </p:grpSpPr>
        <p:sp>
          <p:nvSpPr>
            <p:cNvPr id="2282" name="VectorPath 2282"/>
            <p:cNvSpPr/>
            <p:nvPr/>
          </p:nvSpPr>
          <p:spPr>
            <a:xfrm>
              <a:off x="3543300" y="3540252"/>
              <a:ext cx="2011680" cy="370332"/>
            </a:xfrm>
            <a:custGeom>
              <a:avLst/>
              <a:gdLst/>
              <a:ahLst/>
              <a:cxnLst/>
              <a:rect l="l" t="t" r="r" b="b"/>
              <a:pathLst>
                <a:path w="2011680" h="370332">
                  <a:moveTo>
                    <a:pt x="0" y="0"/>
                  </a:moveTo>
                  <a:lnTo>
                    <a:pt x="2011680" y="0"/>
                  </a:lnTo>
                  <a:lnTo>
                    <a:pt x="2011680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83" name="VectorPath 2283"/>
            <p:cNvSpPr/>
            <p:nvPr/>
          </p:nvSpPr>
          <p:spPr>
            <a:xfrm>
              <a:off x="5567172" y="3540252"/>
              <a:ext cx="2010156" cy="370332"/>
            </a:xfrm>
            <a:custGeom>
              <a:avLst/>
              <a:gdLst/>
              <a:ahLst/>
              <a:cxnLst/>
              <a:rect l="l" t="t" r="r" b="b"/>
              <a:pathLst>
                <a:path w="2010156" h="370332">
                  <a:moveTo>
                    <a:pt x="0" y="0"/>
                  </a:moveTo>
                  <a:lnTo>
                    <a:pt x="2010156" y="0"/>
                  </a:lnTo>
                  <a:lnTo>
                    <a:pt x="2010156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84" name="VectorPath 2284"/>
            <p:cNvSpPr/>
            <p:nvPr/>
          </p:nvSpPr>
          <p:spPr>
            <a:xfrm>
              <a:off x="7598665" y="3540252"/>
              <a:ext cx="2010156" cy="370332"/>
            </a:xfrm>
            <a:custGeom>
              <a:avLst/>
              <a:gdLst/>
              <a:ahLst/>
              <a:cxnLst/>
              <a:rect l="l" t="t" r="r" b="b"/>
              <a:pathLst>
                <a:path w="2010156" h="370332">
                  <a:moveTo>
                    <a:pt x="0" y="0"/>
                  </a:moveTo>
                  <a:lnTo>
                    <a:pt x="2010156" y="0"/>
                  </a:lnTo>
                  <a:lnTo>
                    <a:pt x="2010156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85" name="VectorPath 2285"/>
            <p:cNvSpPr/>
            <p:nvPr/>
          </p:nvSpPr>
          <p:spPr>
            <a:xfrm>
              <a:off x="5567172" y="3921252"/>
              <a:ext cx="2010156" cy="370332"/>
            </a:xfrm>
            <a:custGeom>
              <a:avLst/>
              <a:gdLst/>
              <a:ahLst/>
              <a:cxnLst/>
              <a:rect l="l" t="t" r="r" b="b"/>
              <a:pathLst>
                <a:path w="2010156" h="370332">
                  <a:moveTo>
                    <a:pt x="0" y="0"/>
                  </a:moveTo>
                  <a:lnTo>
                    <a:pt x="2010156" y="0"/>
                  </a:lnTo>
                  <a:lnTo>
                    <a:pt x="2010156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86" name="VectorPath 2286"/>
            <p:cNvSpPr/>
            <p:nvPr/>
          </p:nvSpPr>
          <p:spPr>
            <a:xfrm>
              <a:off x="7598665" y="3921252"/>
              <a:ext cx="2010156" cy="370332"/>
            </a:xfrm>
            <a:custGeom>
              <a:avLst/>
              <a:gdLst/>
              <a:ahLst/>
              <a:cxnLst/>
              <a:rect l="l" t="t" r="r" b="b"/>
              <a:pathLst>
                <a:path w="2010156" h="370332">
                  <a:moveTo>
                    <a:pt x="0" y="0"/>
                  </a:moveTo>
                  <a:lnTo>
                    <a:pt x="2010156" y="0"/>
                  </a:lnTo>
                  <a:lnTo>
                    <a:pt x="2010156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87" name="VectorPath 2287"/>
            <p:cNvSpPr/>
            <p:nvPr/>
          </p:nvSpPr>
          <p:spPr>
            <a:xfrm>
              <a:off x="7600188" y="4306824"/>
              <a:ext cx="2011680" cy="368808"/>
            </a:xfrm>
            <a:custGeom>
              <a:avLst/>
              <a:gdLst/>
              <a:ahLst/>
              <a:cxnLst/>
              <a:rect l="l" t="t" r="r" b="b"/>
              <a:pathLst>
                <a:path w="2011680" h="368808">
                  <a:moveTo>
                    <a:pt x="0" y="0"/>
                  </a:moveTo>
                  <a:lnTo>
                    <a:pt x="2011680" y="0"/>
                  </a:lnTo>
                  <a:lnTo>
                    <a:pt x="2011680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88" name="VectorPath 2288"/>
            <p:cNvSpPr/>
            <p:nvPr/>
          </p:nvSpPr>
          <p:spPr>
            <a:xfrm>
              <a:off x="9630156" y="4306824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89" name="VectorPath 2289"/>
            <p:cNvSpPr/>
            <p:nvPr/>
          </p:nvSpPr>
          <p:spPr>
            <a:xfrm>
              <a:off x="3547872" y="4686300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90" name="VectorPath 2290"/>
            <p:cNvSpPr/>
            <p:nvPr/>
          </p:nvSpPr>
          <p:spPr>
            <a:xfrm>
              <a:off x="7601712" y="4686300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91" name="VectorPath 2291"/>
            <p:cNvSpPr/>
            <p:nvPr/>
          </p:nvSpPr>
          <p:spPr>
            <a:xfrm>
              <a:off x="9631680" y="4686300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92" name="VectorPath 2292"/>
            <p:cNvSpPr/>
            <p:nvPr/>
          </p:nvSpPr>
          <p:spPr>
            <a:xfrm>
              <a:off x="5571744" y="5067300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93" name="VectorPath 2293"/>
            <p:cNvSpPr/>
            <p:nvPr/>
          </p:nvSpPr>
          <p:spPr>
            <a:xfrm>
              <a:off x="3547872" y="5460492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94" name="VectorPath 2294"/>
            <p:cNvSpPr/>
            <p:nvPr/>
          </p:nvSpPr>
          <p:spPr>
            <a:xfrm>
              <a:off x="7601712" y="5460492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95" name="VectorPath 2295"/>
            <p:cNvSpPr/>
            <p:nvPr/>
          </p:nvSpPr>
          <p:spPr>
            <a:xfrm>
              <a:off x="3549396" y="5839968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96" name="VectorPath 2296"/>
            <p:cNvSpPr/>
            <p:nvPr/>
          </p:nvSpPr>
          <p:spPr>
            <a:xfrm>
              <a:off x="5573268" y="5839968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97" name="VectorPath 2297"/>
            <p:cNvSpPr/>
            <p:nvPr/>
          </p:nvSpPr>
          <p:spPr>
            <a:xfrm>
              <a:off x="7603236" y="5839968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298" name="VectorPath 2298"/>
            <p:cNvSpPr/>
            <p:nvPr/>
          </p:nvSpPr>
          <p:spPr>
            <a:xfrm>
              <a:off x="9633204" y="5839968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299" name="VectorPath 2299"/>
            <p:cNvSpPr/>
            <p:nvPr/>
          </p:nvSpPr>
          <p:spPr>
            <a:xfrm>
              <a:off x="5573268" y="6220968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300" name="VectorPath 2300"/>
            <p:cNvSpPr/>
            <p:nvPr/>
          </p:nvSpPr>
          <p:spPr>
            <a:xfrm>
              <a:off x="7603236" y="6220968"/>
              <a:ext cx="2010156" cy="368808"/>
            </a:xfrm>
            <a:custGeom>
              <a:avLst/>
              <a:gdLst/>
              <a:ahLst/>
              <a:cxnLst/>
              <a:rect l="l" t="t" r="r" b="b"/>
              <a:pathLst>
                <a:path w="2010156" h="368808">
                  <a:moveTo>
                    <a:pt x="0" y="0"/>
                  </a:moveTo>
                  <a:lnTo>
                    <a:pt x="2010156" y="0"/>
                  </a:lnTo>
                  <a:lnTo>
                    <a:pt x="2010156" y="368808"/>
                  </a:lnTo>
                  <a:lnTo>
                    <a:pt x="0" y="368808"/>
                  </a:lnTo>
                  <a:lnTo>
                    <a:pt x="0" y="0"/>
                  </a:lnTo>
                </a:path>
              </a:pathLst>
            </a:custGeom>
            <a:solidFill>
              <a:srgbClr val="A9D18E">
                <a:alpha val="100000"/>
              </a:srgbClr>
            </a:solidFill>
          </p:spPr>
        </p:sp>
        <p:sp>
          <p:nvSpPr>
            <p:cNvPr id="2301" name="VectorPath 2301"/>
            <p:cNvSpPr/>
            <p:nvPr/>
          </p:nvSpPr>
          <p:spPr>
            <a:xfrm>
              <a:off x="3543300" y="3160776"/>
              <a:ext cx="2010156" cy="370332"/>
            </a:xfrm>
            <a:custGeom>
              <a:avLst/>
              <a:gdLst/>
              <a:ahLst/>
              <a:cxnLst/>
              <a:rect l="l" t="t" r="r" b="b"/>
              <a:pathLst>
                <a:path w="2010156" h="370332">
                  <a:moveTo>
                    <a:pt x="0" y="0"/>
                  </a:moveTo>
                  <a:lnTo>
                    <a:pt x="2010156" y="0"/>
                  </a:lnTo>
                  <a:lnTo>
                    <a:pt x="2010156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302" name="VectorPath 2302"/>
            <p:cNvSpPr/>
            <p:nvPr/>
          </p:nvSpPr>
          <p:spPr>
            <a:xfrm>
              <a:off x="5565649" y="3160776"/>
              <a:ext cx="2011680" cy="370332"/>
            </a:xfrm>
            <a:custGeom>
              <a:avLst/>
              <a:gdLst/>
              <a:ahLst/>
              <a:cxnLst/>
              <a:rect l="l" t="t" r="r" b="b"/>
              <a:pathLst>
                <a:path w="2011680" h="370332">
                  <a:moveTo>
                    <a:pt x="0" y="0"/>
                  </a:moveTo>
                  <a:lnTo>
                    <a:pt x="2011680" y="0"/>
                  </a:lnTo>
                  <a:lnTo>
                    <a:pt x="2011680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8CBAD">
                <a:alpha val="100000"/>
              </a:srgbClr>
            </a:solidFill>
          </p:spPr>
        </p:sp>
        <p:sp>
          <p:nvSpPr>
            <p:cNvPr id="2303" name="VectorPath 2303"/>
            <p:cNvSpPr/>
            <p:nvPr/>
          </p:nvSpPr>
          <p:spPr>
            <a:xfrm>
              <a:off x="10694670" y="742315"/>
              <a:ext cx="884555" cy="554355"/>
            </a:xfrm>
            <a:custGeom>
              <a:avLst/>
              <a:gdLst/>
              <a:ahLst/>
              <a:cxnLst/>
              <a:rect l="l" t="t" r="r" b="b"/>
              <a:pathLst>
                <a:path w="884555" h="554355">
                  <a:moveTo>
                    <a:pt x="884555" y="7620"/>
                  </a:moveTo>
                  <a:lnTo>
                    <a:pt x="445770" y="7620"/>
                  </a:lnTo>
                  <a:lnTo>
                    <a:pt x="445770" y="554355"/>
                  </a:lnTo>
                  <a:lnTo>
                    <a:pt x="0" y="554355"/>
                  </a:lnTo>
                  <a:lnTo>
                    <a:pt x="0" y="546735"/>
                  </a:lnTo>
                  <a:lnTo>
                    <a:pt x="438150" y="546735"/>
                  </a:lnTo>
                  <a:lnTo>
                    <a:pt x="438150" y="0"/>
                  </a:lnTo>
                  <a:lnTo>
                    <a:pt x="884555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304" name="VectorPath 2304"/>
            <p:cNvSpPr/>
            <p:nvPr/>
          </p:nvSpPr>
          <p:spPr>
            <a:xfrm>
              <a:off x="9906000" y="726440"/>
              <a:ext cx="788670" cy="570230"/>
            </a:xfrm>
            <a:custGeom>
              <a:avLst/>
              <a:gdLst/>
              <a:ahLst/>
              <a:cxnLst/>
              <a:rect l="l" t="t" r="r" b="b"/>
              <a:pathLst>
                <a:path w="788670" h="570230">
                  <a:moveTo>
                    <a:pt x="397510" y="562610"/>
                  </a:moveTo>
                  <a:lnTo>
                    <a:pt x="788670" y="562610"/>
                  </a:lnTo>
                  <a:lnTo>
                    <a:pt x="788670" y="570230"/>
                  </a:lnTo>
                  <a:lnTo>
                    <a:pt x="389890" y="570230"/>
                  </a:lnTo>
                  <a:lnTo>
                    <a:pt x="389890" y="7620"/>
                  </a:lnTo>
                  <a:lnTo>
                    <a:pt x="0" y="7620"/>
                  </a:lnTo>
                  <a:lnTo>
                    <a:pt x="0" y="0"/>
                  </a:lnTo>
                  <a:lnTo>
                    <a:pt x="397510" y="0"/>
                  </a:lnTo>
                </a:path>
              </a:pathLst>
            </a:custGeom>
            <a:solidFill>
              <a:srgbClr val="5B9BD5">
                <a:alpha val="100000"/>
              </a:srgbClr>
            </a:solidFill>
          </p:spPr>
        </p:sp>
        <p:sp>
          <p:nvSpPr>
            <p:cNvPr id="2305" name="VectorPath 2305"/>
            <p:cNvSpPr/>
            <p:nvPr/>
          </p:nvSpPr>
          <p:spPr>
            <a:xfrm>
              <a:off x="11067912" y="762635"/>
              <a:ext cx="128460" cy="579514"/>
            </a:xfrm>
            <a:custGeom>
              <a:avLst/>
              <a:gdLst/>
              <a:ahLst/>
              <a:cxnLst/>
              <a:rect l="l" t="t" r="r" b="b"/>
              <a:pathLst>
                <a:path w="128460" h="579514">
                  <a:moveTo>
                    <a:pt x="126354" y="105131"/>
                  </a:moveTo>
                  <a:lnTo>
                    <a:pt x="127647" y="107823"/>
                  </a:lnTo>
                  <a:lnTo>
                    <a:pt x="128372" y="110719"/>
                  </a:lnTo>
                  <a:lnTo>
                    <a:pt x="128460" y="113703"/>
                  </a:lnTo>
                  <a:lnTo>
                    <a:pt x="127939" y="116649"/>
                  </a:lnTo>
                  <a:lnTo>
                    <a:pt x="126810" y="119418"/>
                  </a:lnTo>
                  <a:lnTo>
                    <a:pt x="125133" y="121882"/>
                  </a:lnTo>
                  <a:lnTo>
                    <a:pt x="122974" y="123952"/>
                  </a:lnTo>
                  <a:lnTo>
                    <a:pt x="120435" y="125527"/>
                  </a:lnTo>
                  <a:lnTo>
                    <a:pt x="117627" y="126543"/>
                  </a:lnTo>
                  <a:lnTo>
                    <a:pt x="114668" y="126949"/>
                  </a:lnTo>
                  <a:lnTo>
                    <a:pt x="111684" y="126733"/>
                  </a:lnTo>
                  <a:lnTo>
                    <a:pt x="108826" y="125895"/>
                  </a:lnTo>
                  <a:lnTo>
                    <a:pt x="106184" y="124485"/>
                  </a:lnTo>
                  <a:lnTo>
                    <a:pt x="103911" y="122555"/>
                  </a:lnTo>
                  <a:lnTo>
                    <a:pt x="102070" y="120206"/>
                  </a:lnTo>
                  <a:lnTo>
                    <a:pt x="77611" y="80795"/>
                  </a:lnTo>
                  <a:lnTo>
                    <a:pt x="91262" y="578727"/>
                  </a:lnTo>
                  <a:lnTo>
                    <a:pt x="62688" y="579514"/>
                  </a:lnTo>
                  <a:lnTo>
                    <a:pt x="49047" y="81555"/>
                  </a:lnTo>
                  <a:lnTo>
                    <a:pt x="26772" y="122263"/>
                  </a:lnTo>
                  <a:lnTo>
                    <a:pt x="25070" y="124727"/>
                  </a:lnTo>
                  <a:lnTo>
                    <a:pt x="22899" y="126771"/>
                  </a:lnTo>
                  <a:lnTo>
                    <a:pt x="20346" y="128321"/>
                  </a:lnTo>
                  <a:lnTo>
                    <a:pt x="17525" y="129311"/>
                  </a:lnTo>
                  <a:lnTo>
                    <a:pt x="14567" y="129692"/>
                  </a:lnTo>
                  <a:lnTo>
                    <a:pt x="11583" y="129451"/>
                  </a:lnTo>
                  <a:lnTo>
                    <a:pt x="8725" y="128588"/>
                  </a:lnTo>
                  <a:lnTo>
                    <a:pt x="6108" y="127152"/>
                  </a:lnTo>
                  <a:lnTo>
                    <a:pt x="3849" y="125209"/>
                  </a:lnTo>
                  <a:lnTo>
                    <a:pt x="2032" y="122834"/>
                  </a:lnTo>
                  <a:lnTo>
                    <a:pt x="749" y="120129"/>
                  </a:lnTo>
                  <a:lnTo>
                    <a:pt x="64" y="117221"/>
                  </a:lnTo>
                  <a:lnTo>
                    <a:pt x="0" y="114236"/>
                  </a:lnTo>
                  <a:lnTo>
                    <a:pt x="547" y="111303"/>
                  </a:lnTo>
                  <a:lnTo>
                    <a:pt x="1701" y="108547"/>
                  </a:lnTo>
                  <a:lnTo>
                    <a:pt x="61099" y="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2306" name="VectorPath 2306"/>
            <p:cNvSpPr/>
            <p:nvPr/>
          </p:nvSpPr>
          <p:spPr>
            <a:xfrm>
              <a:off x="10236112" y="762635"/>
              <a:ext cx="128447" cy="546735"/>
            </a:xfrm>
            <a:custGeom>
              <a:avLst/>
              <a:gdLst/>
              <a:ahLst/>
              <a:cxnLst/>
              <a:rect l="l" t="t" r="r" b="b"/>
              <a:pathLst>
                <a:path w="128447" h="546735">
                  <a:moveTo>
                    <a:pt x="78511" y="465527"/>
                  </a:moveTo>
                  <a:lnTo>
                    <a:pt x="101891" y="425450"/>
                  </a:lnTo>
                  <a:lnTo>
                    <a:pt x="103656" y="423050"/>
                  </a:lnTo>
                  <a:lnTo>
                    <a:pt x="105880" y="421056"/>
                  </a:lnTo>
                  <a:lnTo>
                    <a:pt x="108471" y="419583"/>
                  </a:lnTo>
                  <a:lnTo>
                    <a:pt x="111315" y="418668"/>
                  </a:lnTo>
                  <a:lnTo>
                    <a:pt x="114288" y="418364"/>
                  </a:lnTo>
                  <a:lnTo>
                    <a:pt x="117259" y="418694"/>
                  </a:lnTo>
                  <a:lnTo>
                    <a:pt x="120104" y="419634"/>
                  </a:lnTo>
                  <a:lnTo>
                    <a:pt x="122681" y="421132"/>
                  </a:lnTo>
                  <a:lnTo>
                    <a:pt x="124892" y="423139"/>
                  </a:lnTo>
                  <a:lnTo>
                    <a:pt x="126632" y="425565"/>
                  </a:lnTo>
                  <a:lnTo>
                    <a:pt x="127837" y="428295"/>
                  </a:lnTo>
                  <a:lnTo>
                    <a:pt x="128446" y="431229"/>
                  </a:lnTo>
                  <a:lnTo>
                    <a:pt x="128433" y="434213"/>
                  </a:lnTo>
                  <a:lnTo>
                    <a:pt x="127800" y="437134"/>
                  </a:lnTo>
                  <a:lnTo>
                    <a:pt x="126567" y="439852"/>
                  </a:lnTo>
                  <a:lnTo>
                    <a:pt x="64223" y="546735"/>
                  </a:lnTo>
                  <a:lnTo>
                    <a:pt x="1878" y="439852"/>
                  </a:lnTo>
                  <a:lnTo>
                    <a:pt x="647" y="437134"/>
                  </a:lnTo>
                  <a:lnTo>
                    <a:pt x="13" y="434213"/>
                  </a:lnTo>
                  <a:lnTo>
                    <a:pt x="0" y="431229"/>
                  </a:lnTo>
                  <a:lnTo>
                    <a:pt x="608" y="428295"/>
                  </a:lnTo>
                  <a:lnTo>
                    <a:pt x="1815" y="425565"/>
                  </a:lnTo>
                  <a:lnTo>
                    <a:pt x="3556" y="423139"/>
                  </a:lnTo>
                  <a:lnTo>
                    <a:pt x="5766" y="421132"/>
                  </a:lnTo>
                  <a:lnTo>
                    <a:pt x="8344" y="419634"/>
                  </a:lnTo>
                  <a:lnTo>
                    <a:pt x="11188" y="418694"/>
                  </a:lnTo>
                  <a:lnTo>
                    <a:pt x="14146" y="418364"/>
                  </a:lnTo>
                  <a:lnTo>
                    <a:pt x="17118" y="418668"/>
                  </a:lnTo>
                  <a:lnTo>
                    <a:pt x="19965" y="419583"/>
                  </a:lnTo>
                  <a:lnTo>
                    <a:pt x="22568" y="421056"/>
                  </a:lnTo>
                  <a:lnTo>
                    <a:pt x="24791" y="423050"/>
                  </a:lnTo>
                  <a:lnTo>
                    <a:pt x="26557" y="425450"/>
                  </a:lnTo>
                  <a:lnTo>
                    <a:pt x="49936" y="465526"/>
                  </a:lnTo>
                  <a:lnTo>
                    <a:pt x="49936" y="0"/>
                  </a:lnTo>
                  <a:lnTo>
                    <a:pt x="78511" y="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sp>
        <p:nvSpPr>
          <p:cNvPr id="2307" name="TextBox2307"/>
          <p:cNvSpPr txBox="1"/>
          <p:nvPr/>
        </p:nvSpPr>
        <p:spPr>
          <a:xfrm>
            <a:off x="3668941" y="3591731"/>
            <a:ext cx="175999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08" name="TextBox2308"/>
          <p:cNvSpPr txBox="1"/>
          <p:nvPr/>
        </p:nvSpPr>
        <p:spPr>
          <a:xfrm>
            <a:off x="3672840" y="5117700"/>
            <a:ext cx="175999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09" name="TextBox2309"/>
          <p:cNvSpPr txBox="1"/>
          <p:nvPr/>
        </p:nvSpPr>
        <p:spPr>
          <a:xfrm>
            <a:off x="3668941" y="3972680"/>
            <a:ext cx="175999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10" name="TextBox2310"/>
          <p:cNvSpPr txBox="1"/>
          <p:nvPr/>
        </p:nvSpPr>
        <p:spPr>
          <a:xfrm>
            <a:off x="3672840" y="4736737"/>
            <a:ext cx="175999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11" name="VectorPath 2311"/>
          <p:cNvSpPr/>
          <p:nvPr/>
        </p:nvSpPr>
        <p:spPr>
          <a:xfrm>
            <a:off x="514350" y="2760002"/>
            <a:ext cx="11133454" cy="12700"/>
          </a:xfrm>
          <a:custGeom>
            <a:avLst/>
            <a:gdLst/>
            <a:ahLst/>
            <a:cxnLst/>
            <a:rect l="l" t="t" r="r" b="b"/>
            <a:pathLst>
              <a:path w="11133454" h="12700">
                <a:moveTo>
                  <a:pt x="0" y="0"/>
                </a:moveTo>
                <a:lnTo>
                  <a:pt x="11133454" y="0"/>
                </a:lnTo>
                <a:lnTo>
                  <a:pt x="11133454" y="12700"/>
                </a:lnTo>
                <a:lnTo>
                  <a:pt x="0" y="12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2312" name="TextBox2312"/>
          <p:cNvSpPr txBox="1"/>
          <p:nvPr/>
        </p:nvSpPr>
        <p:spPr>
          <a:xfrm>
            <a:off x="10318560" y="2830740"/>
            <a:ext cx="1131342" cy="1408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5605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W</a:t>
            </a:r>
            <a:r>
              <a:rPr lang="en-US" altLang="zh-CN" sz="17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B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b="1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4($1)</a:t>
            </a:r>
          </a:p>
        </p:txBody>
      </p:sp>
      <p:grpSp>
        <p:nvGrpSpPr>
          <p:cNvPr id="2313" name="Combination 2313"/>
          <p:cNvGrpSpPr/>
          <p:nvPr/>
        </p:nvGrpSpPr>
        <p:grpSpPr>
          <a:xfrm>
            <a:off x="9695688" y="4205846"/>
            <a:ext cx="1734439" cy="104534"/>
            <a:chOff x="9695688" y="4205846"/>
            <a:chExt cx="1734439" cy="104534"/>
          </a:xfrm>
        </p:grpSpPr>
        <p:sp>
          <p:nvSpPr>
            <p:cNvPr id="2314" name="VectorPath 2314"/>
            <p:cNvSpPr/>
            <p:nvPr/>
          </p:nvSpPr>
          <p:spPr>
            <a:xfrm>
              <a:off x="10312464" y="4205846"/>
              <a:ext cx="263651" cy="12192"/>
            </a:xfrm>
            <a:custGeom>
              <a:avLst/>
              <a:gdLst/>
              <a:ahLst/>
              <a:cxnLst/>
              <a:rect l="l" t="t" r="r" b="b"/>
              <a:pathLst>
                <a:path w="263651" h="12192">
                  <a:moveTo>
                    <a:pt x="6096" y="6096"/>
                  </a:moveTo>
                  <a:lnTo>
                    <a:pt x="257556" y="6096"/>
                  </a:lnTo>
                </a:path>
              </a:pathLst>
            </a:custGeom>
            <a:ln w="12192" cap="flat" cmpd="sng">
              <a:solidFill>
                <a:srgbClr val="C00000">
                  <a:alpha val="100000"/>
                </a:srgbClr>
              </a:solidFill>
              <a:bevel/>
            </a:ln>
          </p:spPr>
        </p:sp>
        <p:sp>
          <p:nvSpPr>
            <p:cNvPr id="2315" name="VectorPath 2315"/>
            <p:cNvSpPr/>
            <p:nvPr/>
          </p:nvSpPr>
          <p:spPr>
            <a:xfrm>
              <a:off x="9695688" y="4260850"/>
              <a:ext cx="1734439" cy="49530"/>
            </a:xfrm>
            <a:custGeom>
              <a:avLst/>
              <a:gdLst/>
              <a:ahLst/>
              <a:cxnLst/>
              <a:rect l="l" t="t" r="r" b="b"/>
              <a:pathLst>
                <a:path w="1734439" h="49530">
                  <a:moveTo>
                    <a:pt x="1734439" y="38100"/>
                  </a:moveTo>
                  <a:lnTo>
                    <a:pt x="254" y="49530"/>
                  </a:lnTo>
                  <a:lnTo>
                    <a:pt x="0" y="11430"/>
                  </a:lnTo>
                  <a:lnTo>
                    <a:pt x="1734186" y="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sp>
        <p:nvSpPr>
          <p:cNvPr id="2316" name="TextBox2316"/>
          <p:cNvSpPr txBox="1"/>
          <p:nvPr/>
        </p:nvSpPr>
        <p:spPr>
          <a:xfrm>
            <a:off x="830580" y="2830740"/>
            <a:ext cx="35697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c</a:t>
            </a:r>
            <a:r>
              <a:rPr lang="en-US" altLang="zh-CN" sz="17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lks</a:t>
            </a:r>
          </a:p>
        </p:txBody>
      </p:sp>
      <p:grpSp>
        <p:nvGrpSpPr>
          <p:cNvPr id="2317" name="Combination 2317"/>
          <p:cNvGrpSpPr/>
          <p:nvPr/>
        </p:nvGrpSpPr>
        <p:grpSpPr>
          <a:xfrm>
            <a:off x="9607424" y="5350866"/>
            <a:ext cx="1734438" cy="104420"/>
            <a:chOff x="9607424" y="5350866"/>
            <a:chExt cx="1734438" cy="104420"/>
          </a:xfrm>
        </p:grpSpPr>
        <p:sp>
          <p:nvSpPr>
            <p:cNvPr id="2318" name="VectorPath 2318"/>
            <p:cNvSpPr/>
            <p:nvPr/>
          </p:nvSpPr>
          <p:spPr>
            <a:xfrm>
              <a:off x="10756418" y="5350866"/>
              <a:ext cx="263651" cy="12192"/>
            </a:xfrm>
            <a:custGeom>
              <a:avLst/>
              <a:gdLst/>
              <a:ahLst/>
              <a:cxnLst/>
              <a:rect l="l" t="t" r="r" b="b"/>
              <a:pathLst>
                <a:path w="263651" h="12192">
                  <a:moveTo>
                    <a:pt x="6096" y="6096"/>
                  </a:moveTo>
                  <a:lnTo>
                    <a:pt x="257556" y="6096"/>
                  </a:lnTo>
                </a:path>
              </a:pathLst>
            </a:custGeom>
            <a:ln w="12192" cap="flat" cmpd="sng">
              <a:solidFill>
                <a:srgbClr val="C00000">
                  <a:alpha val="100000"/>
                </a:srgbClr>
              </a:solidFill>
              <a:bevel/>
            </a:ln>
          </p:spPr>
        </p:sp>
        <p:sp>
          <p:nvSpPr>
            <p:cNvPr id="2319" name="VectorPath 2319"/>
            <p:cNvSpPr/>
            <p:nvPr/>
          </p:nvSpPr>
          <p:spPr>
            <a:xfrm>
              <a:off x="9607424" y="5405755"/>
              <a:ext cx="1734438" cy="49530"/>
            </a:xfrm>
            <a:custGeom>
              <a:avLst/>
              <a:gdLst/>
              <a:ahLst/>
              <a:cxnLst/>
              <a:rect l="l" t="t" r="r" b="b"/>
              <a:pathLst>
                <a:path w="1734438" h="49530">
                  <a:moveTo>
                    <a:pt x="1734438" y="38100"/>
                  </a:moveTo>
                  <a:lnTo>
                    <a:pt x="253" y="49530"/>
                  </a:lnTo>
                  <a:lnTo>
                    <a:pt x="0" y="11430"/>
                  </a:lnTo>
                  <a:lnTo>
                    <a:pt x="1734184" y="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</p:grpSp>
      <p:grpSp>
        <p:nvGrpSpPr>
          <p:cNvPr id="2320" name="Combination 2320"/>
          <p:cNvGrpSpPr/>
          <p:nvPr/>
        </p:nvGrpSpPr>
        <p:grpSpPr>
          <a:xfrm>
            <a:off x="3579368" y="5350866"/>
            <a:ext cx="1734439" cy="89179"/>
            <a:chOff x="3579368" y="5350866"/>
            <a:chExt cx="1734439" cy="89179"/>
          </a:xfrm>
        </p:grpSpPr>
        <p:sp>
          <p:nvSpPr>
            <p:cNvPr id="2321" name="VectorPath 2321"/>
            <p:cNvSpPr/>
            <p:nvPr/>
          </p:nvSpPr>
          <p:spPr>
            <a:xfrm>
              <a:off x="4672584" y="5350866"/>
              <a:ext cx="263653" cy="12192"/>
            </a:xfrm>
            <a:custGeom>
              <a:avLst/>
              <a:gdLst/>
              <a:ahLst/>
              <a:cxnLst/>
              <a:rect l="l" t="t" r="r" b="b"/>
              <a:pathLst>
                <a:path w="263653" h="12192">
                  <a:moveTo>
                    <a:pt x="6096" y="6096"/>
                  </a:moveTo>
                  <a:lnTo>
                    <a:pt x="257556" y="6096"/>
                  </a:lnTo>
                </a:path>
              </a:pathLst>
            </a:custGeom>
            <a:ln w="12192" cap="flat" cmpd="sng">
              <a:solidFill>
                <a:srgbClr val="38A5EF">
                  <a:alpha val="100000"/>
                </a:srgbClr>
              </a:solidFill>
              <a:bevel/>
            </a:ln>
          </p:spPr>
        </p:sp>
        <p:sp>
          <p:nvSpPr>
            <p:cNvPr id="2322" name="VectorPath 2322"/>
            <p:cNvSpPr/>
            <p:nvPr/>
          </p:nvSpPr>
          <p:spPr>
            <a:xfrm>
              <a:off x="3579368" y="5390515"/>
              <a:ext cx="1734439" cy="49530"/>
            </a:xfrm>
            <a:custGeom>
              <a:avLst/>
              <a:gdLst/>
              <a:ahLst/>
              <a:cxnLst/>
              <a:rect l="l" t="t" r="r" b="b"/>
              <a:pathLst>
                <a:path w="1734439" h="49530">
                  <a:moveTo>
                    <a:pt x="1734439" y="38100"/>
                  </a:moveTo>
                  <a:lnTo>
                    <a:pt x="254" y="49530"/>
                  </a:lnTo>
                  <a:lnTo>
                    <a:pt x="0" y="11430"/>
                  </a:lnTo>
                  <a:lnTo>
                    <a:pt x="1734185" y="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</p:grpSp>
      <p:grpSp>
        <p:nvGrpSpPr>
          <p:cNvPr id="2323" name="Combination 2323"/>
          <p:cNvGrpSpPr/>
          <p:nvPr/>
        </p:nvGrpSpPr>
        <p:grpSpPr>
          <a:xfrm>
            <a:off x="514350" y="6504788"/>
            <a:ext cx="11133454" cy="104293"/>
            <a:chOff x="514350" y="6504788"/>
            <a:chExt cx="11133454" cy="104293"/>
          </a:xfrm>
        </p:grpSpPr>
        <p:sp>
          <p:nvSpPr>
            <p:cNvPr id="2324" name="VectorPath 2324"/>
            <p:cNvSpPr/>
            <p:nvPr/>
          </p:nvSpPr>
          <p:spPr>
            <a:xfrm>
              <a:off x="514350" y="6594133"/>
              <a:ext cx="11133454" cy="12700"/>
            </a:xfrm>
            <a:custGeom>
              <a:avLst/>
              <a:gdLst/>
              <a:ahLst/>
              <a:cxnLst/>
              <a:rect l="l" t="t" r="r" b="b"/>
              <a:pathLst>
                <a:path w="11133454" h="12700">
                  <a:moveTo>
                    <a:pt x="0" y="0"/>
                  </a:moveTo>
                  <a:lnTo>
                    <a:pt x="11133454" y="0"/>
                  </a:lnTo>
                  <a:lnTo>
                    <a:pt x="11133454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2325" name="VectorPath 2325"/>
            <p:cNvSpPr/>
            <p:nvPr/>
          </p:nvSpPr>
          <p:spPr>
            <a:xfrm>
              <a:off x="4673765" y="6504788"/>
              <a:ext cx="263653" cy="12192"/>
            </a:xfrm>
            <a:custGeom>
              <a:avLst/>
              <a:gdLst/>
              <a:ahLst/>
              <a:cxnLst/>
              <a:rect l="l" t="t" r="r" b="b"/>
              <a:pathLst>
                <a:path w="263653" h="12192">
                  <a:moveTo>
                    <a:pt x="6096" y="6096"/>
                  </a:moveTo>
                  <a:lnTo>
                    <a:pt x="257556" y="6096"/>
                  </a:lnTo>
                </a:path>
              </a:pathLst>
            </a:custGeom>
            <a:ln w="12192" cap="flat" cmpd="sng">
              <a:solidFill>
                <a:srgbClr val="C00000">
                  <a:alpha val="100000"/>
                </a:srgbClr>
              </a:solidFill>
              <a:bevel/>
            </a:ln>
          </p:spPr>
        </p:sp>
        <p:sp>
          <p:nvSpPr>
            <p:cNvPr id="2326" name="VectorPath 2326"/>
            <p:cNvSpPr/>
            <p:nvPr/>
          </p:nvSpPr>
          <p:spPr>
            <a:xfrm>
              <a:off x="10254680" y="6504788"/>
              <a:ext cx="263651" cy="12192"/>
            </a:xfrm>
            <a:custGeom>
              <a:avLst/>
              <a:gdLst/>
              <a:ahLst/>
              <a:cxnLst/>
              <a:rect l="l" t="t" r="r" b="b"/>
              <a:pathLst>
                <a:path w="263651" h="12192">
                  <a:moveTo>
                    <a:pt x="6096" y="6096"/>
                  </a:moveTo>
                  <a:lnTo>
                    <a:pt x="257556" y="6096"/>
                  </a:lnTo>
                </a:path>
              </a:pathLst>
            </a:custGeom>
            <a:ln w="12192" cap="flat" cmpd="sng">
              <a:solidFill>
                <a:srgbClr val="C00000">
                  <a:alpha val="100000"/>
                </a:srgbClr>
              </a:solidFill>
              <a:bevel/>
            </a:ln>
          </p:spPr>
        </p:sp>
        <p:sp>
          <p:nvSpPr>
            <p:cNvPr id="2327" name="VectorPath 2327"/>
            <p:cNvSpPr/>
            <p:nvPr/>
          </p:nvSpPr>
          <p:spPr>
            <a:xfrm>
              <a:off x="10757600" y="6504788"/>
              <a:ext cx="263651" cy="12192"/>
            </a:xfrm>
            <a:custGeom>
              <a:avLst/>
              <a:gdLst/>
              <a:ahLst/>
              <a:cxnLst/>
              <a:rect l="l" t="t" r="r" b="b"/>
              <a:pathLst>
                <a:path w="263651" h="12192">
                  <a:moveTo>
                    <a:pt x="6096" y="6096"/>
                  </a:moveTo>
                  <a:lnTo>
                    <a:pt x="257556" y="6096"/>
                  </a:lnTo>
                </a:path>
              </a:pathLst>
            </a:custGeom>
            <a:ln w="12192" cap="flat" cmpd="sng">
              <a:solidFill>
                <a:srgbClr val="38A5EF">
                  <a:alpha val="100000"/>
                </a:srgbClr>
              </a:solidFill>
              <a:bevel/>
            </a:ln>
          </p:spPr>
        </p:sp>
        <p:sp>
          <p:nvSpPr>
            <p:cNvPr id="2328" name="VectorPath 2328"/>
            <p:cNvSpPr/>
            <p:nvPr/>
          </p:nvSpPr>
          <p:spPr>
            <a:xfrm>
              <a:off x="9695688" y="6559550"/>
              <a:ext cx="1734439" cy="49530"/>
            </a:xfrm>
            <a:custGeom>
              <a:avLst/>
              <a:gdLst/>
              <a:ahLst/>
              <a:cxnLst/>
              <a:rect l="l" t="t" r="r" b="b"/>
              <a:pathLst>
                <a:path w="1734439" h="49530">
                  <a:moveTo>
                    <a:pt x="1734439" y="38100"/>
                  </a:moveTo>
                  <a:lnTo>
                    <a:pt x="254" y="49530"/>
                  </a:lnTo>
                  <a:lnTo>
                    <a:pt x="0" y="11430"/>
                  </a:lnTo>
                  <a:lnTo>
                    <a:pt x="1734186" y="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sp>
        <p:nvSpPr>
          <p:cNvPr id="2329" name="TextBox2329"/>
          <p:cNvSpPr txBox="1"/>
          <p:nvPr/>
        </p:nvSpPr>
        <p:spPr>
          <a:xfrm>
            <a:off x="7727176" y="4736737"/>
            <a:ext cx="1759992" cy="647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428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</a:p>
        </p:txBody>
      </p:sp>
      <p:sp>
        <p:nvSpPr>
          <p:cNvPr id="2330" name="TextBox2330"/>
          <p:cNvSpPr txBox="1"/>
          <p:nvPr/>
        </p:nvSpPr>
        <p:spPr>
          <a:xfrm>
            <a:off x="7728357" y="5890673"/>
            <a:ext cx="175999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31" name="TextBox2331"/>
          <p:cNvSpPr txBox="1"/>
          <p:nvPr/>
        </p:nvSpPr>
        <p:spPr>
          <a:xfrm>
            <a:off x="10762514" y="5117700"/>
            <a:ext cx="754152" cy="660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3690"/>
              </a:lnSpc>
            </a:pPr>
            <a:r>
              <a:rPr lang="en-US" altLang="zh-CN" sz="1750" b="1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15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br>
              <a:rPr lang="en-US" altLang="zh-CN" sz="1750" kern="0" dirty="0">
                <a:latin typeface="Consolas" pitchFamily="49" charset="0"/>
                <a:ea typeface="Consolas" pitchFamily="49" charset="0"/>
                <a:cs typeface="Consolas" pitchFamily="49" charset="0"/>
              </a:rPr>
            </a:b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</a:p>
        </p:txBody>
      </p:sp>
      <p:sp>
        <p:nvSpPr>
          <p:cNvPr id="2332" name="TextBox2332"/>
          <p:cNvSpPr txBox="1"/>
          <p:nvPr/>
        </p:nvSpPr>
        <p:spPr>
          <a:xfrm>
            <a:off x="5696445" y="5511184"/>
            <a:ext cx="175999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33" name="TextBox2333"/>
          <p:cNvSpPr txBox="1"/>
          <p:nvPr/>
        </p:nvSpPr>
        <p:spPr>
          <a:xfrm>
            <a:off x="875665" y="3227405"/>
            <a:ext cx="267945" cy="333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6675" marR="0" indent="0" eaLnBrk="0">
              <a:lnSpc>
                <a:spcPct val="100714"/>
              </a:lnSpc>
              <a:spcAft>
                <a:spcPts val="916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</a:p>
          <a:p>
            <a:pPr marL="66675" marR="0" indent="0" eaLnBrk="0">
              <a:lnSpc>
                <a:spcPct val="100952"/>
              </a:lnSpc>
              <a:spcAft>
                <a:spcPts val="921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4</a:t>
            </a:r>
          </a:p>
          <a:p>
            <a:pPr marL="66675" marR="0" indent="0" eaLnBrk="0">
              <a:lnSpc>
                <a:spcPct val="100952"/>
              </a:lnSpc>
              <a:spcAft>
                <a:spcPts val="921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5</a:t>
            </a:r>
          </a:p>
          <a:p>
            <a:pPr marL="66675" marR="0" indent="0" eaLnBrk="0">
              <a:lnSpc>
                <a:spcPct val="100952"/>
              </a:lnSpc>
              <a:spcAft>
                <a:spcPts val="921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6</a:t>
            </a:r>
          </a:p>
          <a:p>
            <a:pPr marL="66675" marR="0" indent="0" eaLnBrk="0">
              <a:lnSpc>
                <a:spcPct val="100714"/>
              </a:lnSpc>
              <a:spcAft>
                <a:spcPts val="916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7</a:t>
            </a:r>
          </a:p>
          <a:p>
            <a:pPr marL="66675" marR="0" indent="0" eaLnBrk="0">
              <a:lnSpc>
                <a:spcPct val="100952"/>
              </a:lnSpc>
              <a:spcAft>
                <a:spcPts val="921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8</a:t>
            </a:r>
          </a:p>
          <a:p>
            <a:pPr marL="66675" marR="0" indent="0" eaLnBrk="0">
              <a:lnSpc>
                <a:spcPct val="100952"/>
              </a:lnSpc>
              <a:spcAft>
                <a:spcPts val="921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9</a:t>
            </a:r>
          </a:p>
          <a:p>
            <a:pPr marL="0" marR="0" indent="0" eaLnBrk="0">
              <a:lnSpc>
                <a:spcPct val="100952"/>
              </a:lnSpc>
              <a:spcAft>
                <a:spcPts val="921"/>
              </a:spcAft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0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</a:p>
        </p:txBody>
      </p:sp>
      <p:sp>
        <p:nvSpPr>
          <p:cNvPr id="2334" name="TextBox2334"/>
          <p:cNvSpPr txBox="1"/>
          <p:nvPr/>
        </p:nvSpPr>
        <p:spPr>
          <a:xfrm>
            <a:off x="1638935" y="3212230"/>
            <a:ext cx="1765071" cy="3325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43650"/>
              </a:lnSpc>
            </a:pP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43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43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$6,</a:t>
            </a:r>
            <a:r>
              <a:rPr lang="en-US" altLang="zh-CN" sz="1750" kern="0" spc="43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and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$9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$7,</a:t>
            </a:r>
            <a:r>
              <a:rPr lang="en-US" altLang="zh-CN" sz="1750" kern="0" spc="11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and</a:t>
            </a:r>
            <a:r>
              <a:rPr lang="en-US" altLang="zh-CN" sz="1750" kern="0" spc="-2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$9,</a:t>
            </a:r>
            <a:r>
              <a:rPr lang="en-US" altLang="zh-CN" sz="1750" kern="0" spc="-2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$7,</a:t>
            </a:r>
            <a:r>
              <a:rPr lang="en-US" altLang="zh-CN" sz="1750" kern="0" spc="-2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</a:p>
          <a:p>
            <a:pPr marL="256540" marR="0" indent="0" eaLnBrk="0">
              <a:lnSpc>
                <a:spcPct val="99523"/>
              </a:lnSpc>
              <a:spcAft>
                <a:spcPts val="889"/>
              </a:spcAft>
            </a:pPr>
            <a:r>
              <a:rPr lang="en-US" altLang="zh-CN" sz="1750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Next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Instr</a:t>
            </a:r>
          </a:p>
          <a:p>
            <a:pPr marL="257721" marR="0" indent="0" eaLnBrk="0">
              <a:lnSpc>
                <a:spcPct val="100000"/>
              </a:lnSpc>
              <a:spcAft>
                <a:spcPts val="900"/>
              </a:spcAft>
            </a:pPr>
            <a:r>
              <a:rPr lang="en-US" altLang="zh-CN" sz="1750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Next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Instr</a:t>
            </a:r>
          </a:p>
          <a:p>
            <a:pPr marL="257721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Next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Instr</a:t>
            </a:r>
          </a:p>
        </p:txBody>
      </p:sp>
      <p:sp>
        <p:nvSpPr>
          <p:cNvPr id="2335" name="TextBox2335"/>
          <p:cNvSpPr txBox="1"/>
          <p:nvPr/>
        </p:nvSpPr>
        <p:spPr>
          <a:xfrm>
            <a:off x="9756674" y="5117700"/>
            <a:ext cx="879882" cy="660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369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</a:p>
        </p:txBody>
      </p:sp>
      <p:sp>
        <p:nvSpPr>
          <p:cNvPr id="2336" name="TextBox2336"/>
          <p:cNvSpPr txBox="1"/>
          <p:nvPr/>
        </p:nvSpPr>
        <p:spPr>
          <a:xfrm>
            <a:off x="3672840" y="5511184"/>
            <a:ext cx="1383982" cy="6460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71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and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$9,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and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$9,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</a:p>
        </p:txBody>
      </p:sp>
      <p:sp>
        <p:nvSpPr>
          <p:cNvPr id="2337" name="TextBox2337"/>
          <p:cNvSpPr txBox="1"/>
          <p:nvPr/>
        </p:nvSpPr>
        <p:spPr>
          <a:xfrm>
            <a:off x="3579368" y="6178550"/>
            <a:ext cx="1734439" cy="359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34523"/>
              </a:lnSpc>
              <a:spcAft>
                <a:spcPts val="342"/>
              </a:spcAft>
              <a:tabLst>
                <a:tab pos="1732534" algn="l"/>
              </a:tabLst>
            </a:pPr>
            <a:r>
              <a:rPr lang="en-US" altLang="zh-CN" sz="10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0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94653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and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$9,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</a:p>
        </p:txBody>
      </p:sp>
      <p:sp>
        <p:nvSpPr>
          <p:cNvPr id="2338" name="TextBox2338"/>
          <p:cNvSpPr txBox="1"/>
          <p:nvPr/>
        </p:nvSpPr>
        <p:spPr>
          <a:xfrm>
            <a:off x="9815640" y="3972680"/>
            <a:ext cx="25123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w</a:t>
            </a:r>
          </a:p>
        </p:txBody>
      </p:sp>
      <p:sp>
        <p:nvSpPr>
          <p:cNvPr id="2339" name="TextBox2339"/>
          <p:cNvSpPr txBox="1"/>
          <p:nvPr/>
        </p:nvSpPr>
        <p:spPr>
          <a:xfrm>
            <a:off x="9757856" y="6271622"/>
            <a:ext cx="175999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40" name="TextBox2340"/>
          <p:cNvSpPr txBox="1"/>
          <p:nvPr/>
        </p:nvSpPr>
        <p:spPr>
          <a:xfrm>
            <a:off x="8282966" y="2830740"/>
            <a:ext cx="1137438" cy="1027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6015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M</a:t>
            </a:r>
            <a:r>
              <a:rPr lang="en-US" altLang="zh-CN" sz="17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EM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7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4($1)</a:t>
            </a:r>
          </a:p>
        </p:txBody>
      </p:sp>
      <p:sp>
        <p:nvSpPr>
          <p:cNvPr id="2341" name="TextBox2341"/>
          <p:cNvSpPr txBox="1"/>
          <p:nvPr/>
        </p:nvSpPr>
        <p:spPr>
          <a:xfrm>
            <a:off x="7786142" y="3591731"/>
            <a:ext cx="25123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w</a:t>
            </a:r>
          </a:p>
        </p:txBody>
      </p:sp>
      <p:sp>
        <p:nvSpPr>
          <p:cNvPr id="2342" name="TextBox2342"/>
          <p:cNvSpPr txBox="1"/>
          <p:nvPr/>
        </p:nvSpPr>
        <p:spPr>
          <a:xfrm>
            <a:off x="6452235" y="2830740"/>
            <a:ext cx="247243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E</a:t>
            </a:r>
            <a:r>
              <a:rPr lang="en-US" altLang="zh-CN" sz="17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X</a:t>
            </a:r>
          </a:p>
        </p:txBody>
      </p:sp>
      <p:sp>
        <p:nvSpPr>
          <p:cNvPr id="2343" name="TextBox2343"/>
          <p:cNvSpPr txBox="1"/>
          <p:nvPr/>
        </p:nvSpPr>
        <p:spPr>
          <a:xfrm>
            <a:off x="5181600" y="5511184"/>
            <a:ext cx="252412" cy="1026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28333"/>
              </a:lnSpc>
            </a:pPr>
            <a:r>
              <a:rPr lang="en-US" altLang="zh-CN" sz="1750" kern="0" spc="2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6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br>
              <a:rPr lang="en-US" altLang="zh-CN" sz="1750" kern="0" dirty="0">
                <a:latin typeface="Consolas" pitchFamily="49" charset="0"/>
                <a:ea typeface="Consolas" pitchFamily="49" charset="0"/>
                <a:cs typeface="Consolas" pitchFamily="49" charset="0"/>
              </a:rPr>
            </a:br>
            <a:r>
              <a:rPr lang="en-US" altLang="zh-CN" sz="1750" kern="0" spc="2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</a:t>
            </a:r>
            <a:r>
              <a:rPr lang="en-US" altLang="zh-CN" sz="1750" kern="0" spc="1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6</a:t>
            </a:r>
            <a:r>
              <a:rPr lang="en-US" altLang="zh-CN" sz="1750" kern="0" spc="0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br>
              <a:rPr lang="en-US" altLang="zh-CN" sz="1750" kern="0" dirty="0">
                <a:latin typeface="Consolas" pitchFamily="49" charset="0"/>
                <a:ea typeface="Consolas" pitchFamily="49" charset="0"/>
                <a:cs typeface="Consolas" pitchFamily="49" charset="0"/>
              </a:rPr>
            </a:br>
            <a:r>
              <a:rPr lang="en-US" altLang="zh-CN" sz="1750" kern="0" spc="-4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</a:t>
            </a:r>
            <a:r>
              <a:rPr lang="en-US" altLang="zh-CN" sz="1750" kern="0" spc="-25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344" name="TextBox2344"/>
          <p:cNvSpPr txBox="1"/>
          <p:nvPr/>
        </p:nvSpPr>
        <p:spPr>
          <a:xfrm>
            <a:off x="4439920" y="2830740"/>
            <a:ext cx="214198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I</a:t>
            </a:r>
            <a:r>
              <a:rPr lang="en-US" altLang="zh-CN" sz="17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D</a:t>
            </a:r>
          </a:p>
        </p:txBody>
      </p:sp>
      <p:sp>
        <p:nvSpPr>
          <p:cNvPr id="2345" name="TextBox2345"/>
          <p:cNvSpPr txBox="1"/>
          <p:nvPr/>
        </p:nvSpPr>
        <p:spPr>
          <a:xfrm>
            <a:off x="3667760" y="3212230"/>
            <a:ext cx="3788677" cy="1791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lw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4($1)</a:t>
            </a:r>
          </a:p>
          <a:p>
            <a:pPr marL="0" marR="0" indent="0" eaLnBrk="0">
              <a:lnSpc>
                <a:spcPct val="22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6383" marR="0" indent="0" eaLnBrk="0">
              <a:lnSpc>
                <a:spcPct val="38492"/>
              </a:lnSpc>
              <a:tabLst>
                <a:tab pos="1748917" algn="l"/>
              </a:tabLst>
            </a:pPr>
            <a:r>
              <a:rPr lang="en-US" altLang="zh-CN" sz="10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0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0" marR="0" indent="0" eaLnBrk="0">
              <a:lnSpc>
                <a:spcPct val="8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00925" marR="0" indent="0" eaLnBrk="0">
              <a:lnSpc>
                <a:spcPct val="7539"/>
              </a:lnSpc>
              <a:tabLst>
                <a:tab pos="1262672" algn="l"/>
              </a:tabLst>
            </a:pPr>
            <a:r>
              <a:rPr lang="en-US" altLang="zh-CN" sz="1575" u="sng" kern="0" spc="0" baseline="-1826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266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0" marR="0" indent="0" eaLnBrk="0">
              <a:lnSpc>
                <a:spcPct val="91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899" marR="0" indent="0" eaLnBrk="0">
              <a:lnSpc>
                <a:spcPct val="99523"/>
              </a:lnSpc>
              <a:spcAft>
                <a:spcPts val="889"/>
              </a:spcAft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  <a:p>
            <a:pPr marL="1004824" marR="0" indent="0" eaLnBrk="0">
              <a:lnSpc>
                <a:spcPct val="100000"/>
              </a:lnSpc>
              <a:tabLst>
                <a:tab pos="1268477" algn="l"/>
              </a:tabLst>
            </a:pPr>
            <a:r>
              <a:rPr lang="en-US" altLang="zh-CN" sz="1050" u="sng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050" u="sng" kern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r>
              <a:rPr lang="en-US" altLang="zh-CN" sz="1750" kern="0" spc="548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sub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$1,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$2,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$3</a:t>
            </a:r>
          </a:p>
        </p:txBody>
      </p:sp>
      <p:sp>
        <p:nvSpPr>
          <p:cNvPr id="2346" name="TextBox2346"/>
          <p:cNvSpPr txBox="1"/>
          <p:nvPr/>
        </p:nvSpPr>
        <p:spPr>
          <a:xfrm>
            <a:off x="2435860" y="2830740"/>
            <a:ext cx="165964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I</a:t>
            </a:r>
            <a:r>
              <a:rPr lang="en-US" altLang="zh-CN" sz="1750" kern="0" spc="0" baseline="0" noProof="0" dirty="0">
                <a:solidFill>
                  <a:srgbClr val="FFFFFF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F</a:t>
            </a:r>
          </a:p>
        </p:txBody>
      </p:sp>
    </p:spTree>
    <p:extLst>
      <p:ext uri="{67897712-F00D-423E-FBE7-D3CA2FED9114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VectorPath 62"/>
          <p:cNvSpPr/>
          <p:nvPr/>
        </p:nvSpPr>
        <p:spPr>
          <a:xfrm>
            <a:off x="4136568" y="5443170"/>
            <a:ext cx="482245" cy="725703"/>
          </a:xfrm>
          <a:custGeom>
            <a:avLst/>
            <a:gdLst/>
            <a:ahLst/>
            <a:cxnLst/>
            <a:rect l="l" t="t" r="r" b="b"/>
            <a:pathLst>
              <a:path w="482245" h="725703">
                <a:moveTo>
                  <a:pt x="0" y="0"/>
                </a:moveTo>
                <a:lnTo>
                  <a:pt x="482245" y="0"/>
                </a:lnTo>
                <a:lnTo>
                  <a:pt x="482245" y="725703"/>
                </a:lnTo>
                <a:lnTo>
                  <a:pt x="0" y="725703"/>
                </a:lnTo>
                <a:lnTo>
                  <a:pt x="0" y="0"/>
                </a:lnTo>
              </a:path>
            </a:pathLst>
          </a:custGeom>
          <a:solidFill>
            <a:srgbClr val="11FFFF">
              <a:alpha val="100000"/>
            </a:srgbClr>
          </a:solidFill>
        </p:spPr>
      </p:sp>
      <p:sp>
        <p:nvSpPr>
          <p:cNvPr id="63" name="TextBox63"/>
          <p:cNvSpPr txBox="1"/>
          <p:nvPr/>
        </p:nvSpPr>
        <p:spPr>
          <a:xfrm>
            <a:off x="622935" y="303235"/>
            <a:ext cx="10686414" cy="1759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eaLnBrk="0">
              <a:lnSpc>
                <a:spcPct val="100606"/>
              </a:lnSpc>
              <a:spcAft>
                <a:spcPts val="221"/>
              </a:spcAft>
              <a:buAutoNum type="arabicPeriod" startAt="6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－空图</a:t>
            </a:r>
          </a:p>
          <a:p>
            <a:pPr marL="1085850" marR="0" lvl="1" indent="-457200" eaLnBrk="0">
              <a:lnSpc>
                <a:spcPct val="100606"/>
              </a:lnSpc>
              <a:spcAft>
                <a:spcPts val="221"/>
              </a:spcAft>
              <a:buClr>
                <a:srgbClr val="000000"/>
              </a:buClr>
              <a:buFont typeface="Wingdings" panose="02000000000000000000" charset="0"/>
              <a:buChar char="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－空图从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和</a:t>
            </a:r>
            <a:r>
              <a:rPr lang="en-US" altLang="zh-CN" sz="2750" kern="0" spc="0" baseline="0" noProof="0" dirty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空间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两个方面描述了流水线的工作过程。</a:t>
            </a:r>
          </a:p>
          <a:p>
            <a:pPr marL="1085850" marR="0" lvl="1" indent="-457200" eaLnBrk="0">
              <a:lnSpc>
                <a:spcPct val="100606"/>
              </a:lnSpc>
              <a:spcAft>
                <a:spcPts val="221"/>
              </a:spcAft>
              <a:buClr>
                <a:srgbClr val="000000"/>
              </a:buClr>
              <a:buFont typeface="Wingdings" panose="02000000000000000000" charset="0"/>
              <a:buChar char="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－空图中，横坐标代表时间，纵坐标代表流水线的各个段。</a:t>
            </a:r>
          </a:p>
          <a:p>
            <a:pPr marL="1085850" marR="0" lvl="1" indent="-457200" eaLnBrk="0">
              <a:lnSpc>
                <a:spcPct val="100000"/>
              </a:lnSpc>
              <a:buClr>
                <a:srgbClr val="000000"/>
              </a:buClr>
              <a:buFont typeface="Wingdings" panose="02000000000000000000" charset="0"/>
              <a:buChar char="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浮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点加法流水线的时空图</a:t>
            </a:r>
          </a:p>
        </p:txBody>
      </p:sp>
      <p:sp>
        <p:nvSpPr>
          <p:cNvPr id="64" name="VectorPath 64"/>
          <p:cNvSpPr/>
          <p:nvPr/>
        </p:nvSpPr>
        <p:spPr>
          <a:xfrm>
            <a:off x="4127177" y="5433778"/>
            <a:ext cx="501028" cy="744487"/>
          </a:xfrm>
          <a:custGeom>
            <a:avLst/>
            <a:gdLst/>
            <a:ahLst/>
            <a:cxnLst/>
            <a:rect l="l" t="t" r="r" b="b"/>
            <a:pathLst>
              <a:path w="501028" h="744487">
                <a:moveTo>
                  <a:pt x="9392" y="9392"/>
                </a:moveTo>
                <a:lnTo>
                  <a:pt x="491636" y="9392"/>
                </a:lnTo>
                <a:lnTo>
                  <a:pt x="491636" y="735095"/>
                </a:lnTo>
                <a:lnTo>
                  <a:pt x="9392" y="735095"/>
                </a:lnTo>
                <a:lnTo>
                  <a:pt x="9392" y="9392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65" name="Combination 65"/>
          <p:cNvGrpSpPr/>
          <p:nvPr/>
        </p:nvGrpSpPr>
        <p:grpSpPr>
          <a:xfrm>
            <a:off x="4609421" y="4701026"/>
            <a:ext cx="495541" cy="751522"/>
            <a:chOff x="4609421" y="4701026"/>
            <a:chExt cx="495541" cy="751522"/>
          </a:xfrm>
        </p:grpSpPr>
        <p:sp>
          <p:nvSpPr>
            <p:cNvPr id="66" name="VectorPath 66"/>
            <p:cNvSpPr/>
            <p:nvPr/>
          </p:nvSpPr>
          <p:spPr>
            <a:xfrm>
              <a:off x="4618813" y="4710417"/>
              <a:ext cx="476758" cy="732739"/>
            </a:xfrm>
            <a:custGeom>
              <a:avLst/>
              <a:gdLst/>
              <a:ahLst/>
              <a:cxnLst/>
              <a:rect l="l" t="t" r="r" b="b"/>
              <a:pathLst>
                <a:path w="476758" h="732739">
                  <a:moveTo>
                    <a:pt x="0" y="0"/>
                  </a:moveTo>
                  <a:lnTo>
                    <a:pt x="476758" y="0"/>
                  </a:lnTo>
                  <a:lnTo>
                    <a:pt x="476758" y="732739"/>
                  </a:lnTo>
                  <a:lnTo>
                    <a:pt x="0" y="732739"/>
                  </a:lnTo>
                  <a:lnTo>
                    <a:pt x="0" y="0"/>
                  </a:lnTo>
                </a:path>
              </a:pathLst>
            </a:custGeom>
            <a:solidFill>
              <a:srgbClr val="11FFFF">
                <a:alpha val="100000"/>
              </a:srgbClr>
            </a:solidFill>
          </p:spPr>
        </p:sp>
        <p:sp>
          <p:nvSpPr>
            <p:cNvPr id="67" name="VectorPath 67"/>
            <p:cNvSpPr/>
            <p:nvPr/>
          </p:nvSpPr>
          <p:spPr>
            <a:xfrm>
              <a:off x="4609421" y="4701026"/>
              <a:ext cx="495541" cy="751522"/>
            </a:xfrm>
            <a:custGeom>
              <a:avLst/>
              <a:gdLst/>
              <a:ahLst/>
              <a:cxnLst/>
              <a:rect l="l" t="t" r="r" b="b"/>
              <a:pathLst>
                <a:path w="495541" h="751522">
                  <a:moveTo>
                    <a:pt x="9392" y="9392"/>
                  </a:moveTo>
                  <a:lnTo>
                    <a:pt x="486150" y="9392"/>
                  </a:lnTo>
                  <a:lnTo>
                    <a:pt x="486150" y="742131"/>
                  </a:lnTo>
                  <a:lnTo>
                    <a:pt x="9392" y="742131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68" name="VectorPath 68"/>
          <p:cNvSpPr/>
          <p:nvPr/>
        </p:nvSpPr>
        <p:spPr>
          <a:xfrm>
            <a:off x="5095571" y="3984714"/>
            <a:ext cx="482244" cy="725703"/>
          </a:xfrm>
          <a:custGeom>
            <a:avLst/>
            <a:gdLst/>
            <a:ahLst/>
            <a:cxnLst/>
            <a:rect l="l" t="t" r="r" b="b"/>
            <a:pathLst>
              <a:path w="482244" h="725703">
                <a:moveTo>
                  <a:pt x="0" y="0"/>
                </a:moveTo>
                <a:lnTo>
                  <a:pt x="482244" y="0"/>
                </a:lnTo>
                <a:lnTo>
                  <a:pt x="482244" y="725703"/>
                </a:lnTo>
                <a:lnTo>
                  <a:pt x="0" y="725703"/>
                </a:lnTo>
                <a:lnTo>
                  <a:pt x="0" y="0"/>
                </a:lnTo>
              </a:path>
            </a:pathLst>
          </a:custGeom>
          <a:solidFill>
            <a:srgbClr val="11FFFF">
              <a:alpha val="100000"/>
            </a:srgbClr>
          </a:solidFill>
        </p:spPr>
      </p:sp>
      <p:grpSp>
        <p:nvGrpSpPr>
          <p:cNvPr id="69" name="Combination 69"/>
          <p:cNvGrpSpPr/>
          <p:nvPr/>
        </p:nvGrpSpPr>
        <p:grpSpPr>
          <a:xfrm>
            <a:off x="2700808" y="3249632"/>
            <a:ext cx="7106012" cy="2928633"/>
            <a:chOff x="2700808" y="3249632"/>
            <a:chExt cx="7106012" cy="2928633"/>
          </a:xfrm>
        </p:grpSpPr>
        <p:sp>
          <p:nvSpPr>
            <p:cNvPr id="70" name="VectorPath 70"/>
            <p:cNvSpPr/>
            <p:nvPr/>
          </p:nvSpPr>
          <p:spPr>
            <a:xfrm>
              <a:off x="5086179" y="3975322"/>
              <a:ext cx="501028" cy="744487"/>
            </a:xfrm>
            <a:custGeom>
              <a:avLst/>
              <a:gdLst/>
              <a:ahLst/>
              <a:cxnLst/>
              <a:rect l="l" t="t" r="r" b="b"/>
              <a:pathLst>
                <a:path w="501028" h="744487">
                  <a:moveTo>
                    <a:pt x="9392" y="9392"/>
                  </a:moveTo>
                  <a:lnTo>
                    <a:pt x="491636" y="9392"/>
                  </a:lnTo>
                  <a:lnTo>
                    <a:pt x="491636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71" name="VectorPath 71"/>
            <p:cNvSpPr/>
            <p:nvPr/>
          </p:nvSpPr>
          <p:spPr>
            <a:xfrm>
              <a:off x="5577815" y="3259024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11FFFF">
                <a:alpha val="100000"/>
              </a:srgbClr>
            </a:solidFill>
          </p:spPr>
        </p:sp>
        <p:sp>
          <p:nvSpPr>
            <p:cNvPr id="72" name="VectorPath 72"/>
            <p:cNvSpPr/>
            <p:nvPr/>
          </p:nvSpPr>
          <p:spPr>
            <a:xfrm>
              <a:off x="7879424" y="5443170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00CDC8">
                <a:alpha val="100000"/>
              </a:srgbClr>
            </a:solidFill>
          </p:spPr>
        </p:sp>
        <p:sp>
          <p:nvSpPr>
            <p:cNvPr id="73" name="VectorPath 73"/>
            <p:cNvSpPr/>
            <p:nvPr/>
          </p:nvSpPr>
          <p:spPr>
            <a:xfrm>
              <a:off x="5568423" y="3249632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50" y="9392"/>
                  </a:lnTo>
                  <a:lnTo>
                    <a:pt x="486150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74" name="VectorPath 74"/>
            <p:cNvSpPr/>
            <p:nvPr/>
          </p:nvSpPr>
          <p:spPr>
            <a:xfrm>
              <a:off x="7870032" y="5433778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49" y="9392"/>
                  </a:lnTo>
                  <a:lnTo>
                    <a:pt x="486149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75" name="VectorPath 75"/>
            <p:cNvSpPr/>
            <p:nvPr/>
          </p:nvSpPr>
          <p:spPr>
            <a:xfrm>
              <a:off x="8356182" y="4710417"/>
              <a:ext cx="482244" cy="732739"/>
            </a:xfrm>
            <a:custGeom>
              <a:avLst/>
              <a:gdLst/>
              <a:ahLst/>
              <a:cxnLst/>
              <a:rect l="l" t="t" r="r" b="b"/>
              <a:pathLst>
                <a:path w="482244" h="732739">
                  <a:moveTo>
                    <a:pt x="0" y="0"/>
                  </a:moveTo>
                  <a:lnTo>
                    <a:pt x="482244" y="0"/>
                  </a:lnTo>
                  <a:lnTo>
                    <a:pt x="482244" y="732739"/>
                  </a:lnTo>
                  <a:lnTo>
                    <a:pt x="0" y="732739"/>
                  </a:lnTo>
                  <a:lnTo>
                    <a:pt x="0" y="0"/>
                  </a:lnTo>
                </a:path>
              </a:pathLst>
            </a:custGeom>
            <a:solidFill>
              <a:srgbClr val="00CDC8">
                <a:alpha val="100000"/>
              </a:srgbClr>
            </a:solidFill>
          </p:spPr>
        </p:sp>
        <p:sp>
          <p:nvSpPr>
            <p:cNvPr id="76" name="VectorPath 76"/>
            <p:cNvSpPr/>
            <p:nvPr/>
          </p:nvSpPr>
          <p:spPr>
            <a:xfrm>
              <a:off x="8346790" y="4701026"/>
              <a:ext cx="501028" cy="751522"/>
            </a:xfrm>
            <a:custGeom>
              <a:avLst/>
              <a:gdLst/>
              <a:ahLst/>
              <a:cxnLst/>
              <a:rect l="l" t="t" r="r" b="b"/>
              <a:pathLst>
                <a:path w="501028" h="751522">
                  <a:moveTo>
                    <a:pt x="9392" y="9392"/>
                  </a:moveTo>
                  <a:lnTo>
                    <a:pt x="491636" y="9392"/>
                  </a:lnTo>
                  <a:lnTo>
                    <a:pt x="491636" y="742131"/>
                  </a:lnTo>
                  <a:lnTo>
                    <a:pt x="9392" y="742131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77" name="VectorPath 77"/>
            <p:cNvSpPr/>
            <p:nvPr/>
          </p:nvSpPr>
          <p:spPr>
            <a:xfrm>
              <a:off x="8838426" y="3984714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00CDC8">
                <a:alpha val="100000"/>
              </a:srgbClr>
            </a:solidFill>
          </p:spPr>
        </p:sp>
        <p:sp>
          <p:nvSpPr>
            <p:cNvPr id="78" name="VectorPath 78"/>
            <p:cNvSpPr/>
            <p:nvPr/>
          </p:nvSpPr>
          <p:spPr>
            <a:xfrm>
              <a:off x="8829034" y="3975322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49" y="9392"/>
                  </a:lnTo>
                  <a:lnTo>
                    <a:pt x="486149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79" name="VectorPath 79"/>
            <p:cNvSpPr/>
            <p:nvPr/>
          </p:nvSpPr>
          <p:spPr>
            <a:xfrm>
              <a:off x="9315184" y="3259024"/>
              <a:ext cx="482244" cy="725703"/>
            </a:xfrm>
            <a:custGeom>
              <a:avLst/>
              <a:gdLst/>
              <a:ahLst/>
              <a:cxnLst/>
              <a:rect l="l" t="t" r="r" b="b"/>
              <a:pathLst>
                <a:path w="482244" h="725703">
                  <a:moveTo>
                    <a:pt x="0" y="0"/>
                  </a:moveTo>
                  <a:lnTo>
                    <a:pt x="482244" y="0"/>
                  </a:lnTo>
                  <a:lnTo>
                    <a:pt x="482244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00CDC8">
                <a:alpha val="100000"/>
              </a:srgbClr>
            </a:solidFill>
          </p:spPr>
        </p:sp>
        <p:sp>
          <p:nvSpPr>
            <p:cNvPr id="80" name="VectorPath 80"/>
            <p:cNvSpPr/>
            <p:nvPr/>
          </p:nvSpPr>
          <p:spPr>
            <a:xfrm>
              <a:off x="5095571" y="3259024"/>
              <a:ext cx="482244" cy="725703"/>
            </a:xfrm>
            <a:custGeom>
              <a:avLst/>
              <a:gdLst/>
              <a:ahLst/>
              <a:cxnLst/>
              <a:rect l="l" t="t" r="r" b="b"/>
              <a:pathLst>
                <a:path w="482244" h="725703">
                  <a:moveTo>
                    <a:pt x="0" y="0"/>
                  </a:moveTo>
                  <a:lnTo>
                    <a:pt x="482244" y="0"/>
                  </a:lnTo>
                  <a:lnTo>
                    <a:pt x="482244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89FFFF">
                <a:alpha val="100000"/>
              </a:srgbClr>
            </a:solidFill>
          </p:spPr>
        </p:sp>
        <p:sp>
          <p:nvSpPr>
            <p:cNvPr id="81" name="VectorPath 81"/>
            <p:cNvSpPr/>
            <p:nvPr/>
          </p:nvSpPr>
          <p:spPr>
            <a:xfrm>
              <a:off x="5086179" y="3249632"/>
              <a:ext cx="501028" cy="744487"/>
            </a:xfrm>
            <a:custGeom>
              <a:avLst/>
              <a:gdLst/>
              <a:ahLst/>
              <a:cxnLst/>
              <a:rect l="l" t="t" r="r" b="b"/>
              <a:pathLst>
                <a:path w="501028" h="744487">
                  <a:moveTo>
                    <a:pt x="9392" y="9392"/>
                  </a:moveTo>
                  <a:lnTo>
                    <a:pt x="491636" y="9392"/>
                  </a:lnTo>
                  <a:lnTo>
                    <a:pt x="491636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82" name="VectorPath 82"/>
            <p:cNvSpPr/>
            <p:nvPr/>
          </p:nvSpPr>
          <p:spPr>
            <a:xfrm>
              <a:off x="9305792" y="3249632"/>
              <a:ext cx="501028" cy="744487"/>
            </a:xfrm>
            <a:custGeom>
              <a:avLst/>
              <a:gdLst/>
              <a:ahLst/>
              <a:cxnLst/>
              <a:rect l="l" t="t" r="r" b="b"/>
              <a:pathLst>
                <a:path w="501028" h="744487">
                  <a:moveTo>
                    <a:pt x="9392" y="9392"/>
                  </a:moveTo>
                  <a:lnTo>
                    <a:pt x="491636" y="9392"/>
                  </a:lnTo>
                  <a:lnTo>
                    <a:pt x="491636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83" name="VectorPath 83"/>
            <p:cNvSpPr/>
            <p:nvPr/>
          </p:nvSpPr>
          <p:spPr>
            <a:xfrm>
              <a:off x="4618813" y="3984714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89FFFF">
                <a:alpha val="100000"/>
              </a:srgbClr>
            </a:solidFill>
          </p:spPr>
        </p:sp>
        <p:sp>
          <p:nvSpPr>
            <p:cNvPr id="84" name="VectorPath 84"/>
            <p:cNvSpPr/>
            <p:nvPr/>
          </p:nvSpPr>
          <p:spPr>
            <a:xfrm>
              <a:off x="4609421" y="3975322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50" y="9392"/>
                  </a:lnTo>
                  <a:lnTo>
                    <a:pt x="486150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85" name="VectorPath 85"/>
            <p:cNvSpPr/>
            <p:nvPr/>
          </p:nvSpPr>
          <p:spPr>
            <a:xfrm>
              <a:off x="4136568" y="4710417"/>
              <a:ext cx="482245" cy="732739"/>
            </a:xfrm>
            <a:custGeom>
              <a:avLst/>
              <a:gdLst/>
              <a:ahLst/>
              <a:cxnLst/>
              <a:rect l="l" t="t" r="r" b="b"/>
              <a:pathLst>
                <a:path w="482245" h="732739">
                  <a:moveTo>
                    <a:pt x="0" y="0"/>
                  </a:moveTo>
                  <a:lnTo>
                    <a:pt x="482245" y="0"/>
                  </a:lnTo>
                  <a:lnTo>
                    <a:pt x="482245" y="732739"/>
                  </a:lnTo>
                  <a:lnTo>
                    <a:pt x="0" y="732739"/>
                  </a:lnTo>
                  <a:lnTo>
                    <a:pt x="0" y="0"/>
                  </a:lnTo>
                </a:path>
              </a:pathLst>
            </a:custGeom>
            <a:solidFill>
              <a:srgbClr val="89FFFF">
                <a:alpha val="100000"/>
              </a:srgbClr>
            </a:solidFill>
          </p:spPr>
        </p:sp>
        <p:sp>
          <p:nvSpPr>
            <p:cNvPr id="86" name="VectorPath 86"/>
            <p:cNvSpPr/>
            <p:nvPr/>
          </p:nvSpPr>
          <p:spPr>
            <a:xfrm>
              <a:off x="4127177" y="4701026"/>
              <a:ext cx="501028" cy="751522"/>
            </a:xfrm>
            <a:custGeom>
              <a:avLst/>
              <a:gdLst/>
              <a:ahLst/>
              <a:cxnLst/>
              <a:rect l="l" t="t" r="r" b="b"/>
              <a:pathLst>
                <a:path w="501028" h="751522">
                  <a:moveTo>
                    <a:pt x="9392" y="9392"/>
                  </a:moveTo>
                  <a:lnTo>
                    <a:pt x="491636" y="9392"/>
                  </a:lnTo>
                  <a:lnTo>
                    <a:pt x="491636" y="742131"/>
                  </a:lnTo>
                  <a:lnTo>
                    <a:pt x="9392" y="742131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87" name="VectorPath 87"/>
            <p:cNvSpPr/>
            <p:nvPr/>
          </p:nvSpPr>
          <p:spPr>
            <a:xfrm>
              <a:off x="3659810" y="5443170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89FFFF">
                <a:alpha val="100000"/>
              </a:srgbClr>
            </a:solidFill>
          </p:spPr>
        </p:sp>
        <p:sp>
          <p:nvSpPr>
            <p:cNvPr id="88" name="VectorPath 88"/>
            <p:cNvSpPr/>
            <p:nvPr/>
          </p:nvSpPr>
          <p:spPr>
            <a:xfrm>
              <a:off x="4136568" y="3259024"/>
              <a:ext cx="482245" cy="725703"/>
            </a:xfrm>
            <a:custGeom>
              <a:avLst/>
              <a:gdLst/>
              <a:ahLst/>
              <a:cxnLst/>
              <a:rect l="l" t="t" r="r" b="b"/>
              <a:pathLst>
                <a:path w="482245" h="725703">
                  <a:moveTo>
                    <a:pt x="0" y="0"/>
                  </a:moveTo>
                  <a:lnTo>
                    <a:pt x="482245" y="0"/>
                  </a:lnTo>
                  <a:lnTo>
                    <a:pt x="482245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  <p:sp>
          <p:nvSpPr>
            <p:cNvPr id="89" name="VectorPath 89"/>
            <p:cNvSpPr/>
            <p:nvPr/>
          </p:nvSpPr>
          <p:spPr>
            <a:xfrm>
              <a:off x="4127177" y="3249632"/>
              <a:ext cx="501028" cy="744487"/>
            </a:xfrm>
            <a:custGeom>
              <a:avLst/>
              <a:gdLst/>
              <a:ahLst/>
              <a:cxnLst/>
              <a:rect l="l" t="t" r="r" b="b"/>
              <a:pathLst>
                <a:path w="501028" h="744487">
                  <a:moveTo>
                    <a:pt x="9392" y="9392"/>
                  </a:moveTo>
                  <a:lnTo>
                    <a:pt x="491636" y="9392"/>
                  </a:lnTo>
                  <a:lnTo>
                    <a:pt x="491636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0" name="VectorPath 90"/>
            <p:cNvSpPr/>
            <p:nvPr/>
          </p:nvSpPr>
          <p:spPr>
            <a:xfrm>
              <a:off x="3650418" y="5433778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50" y="9392"/>
                  </a:lnTo>
                  <a:lnTo>
                    <a:pt x="486150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1" name="VectorPath 91"/>
            <p:cNvSpPr/>
            <p:nvPr/>
          </p:nvSpPr>
          <p:spPr>
            <a:xfrm>
              <a:off x="3659810" y="3984714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  <p:sp>
          <p:nvSpPr>
            <p:cNvPr id="92" name="VectorPath 92"/>
            <p:cNvSpPr/>
            <p:nvPr/>
          </p:nvSpPr>
          <p:spPr>
            <a:xfrm>
              <a:off x="3650418" y="3975322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50" y="9392"/>
                  </a:lnTo>
                  <a:lnTo>
                    <a:pt x="486150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3" name="VectorPath 93"/>
            <p:cNvSpPr/>
            <p:nvPr/>
          </p:nvSpPr>
          <p:spPr>
            <a:xfrm>
              <a:off x="3177566" y="4710417"/>
              <a:ext cx="482245" cy="732739"/>
            </a:xfrm>
            <a:custGeom>
              <a:avLst/>
              <a:gdLst/>
              <a:ahLst/>
              <a:cxnLst/>
              <a:rect l="l" t="t" r="r" b="b"/>
              <a:pathLst>
                <a:path w="482245" h="732739">
                  <a:moveTo>
                    <a:pt x="0" y="0"/>
                  </a:moveTo>
                  <a:lnTo>
                    <a:pt x="482245" y="0"/>
                  </a:lnTo>
                  <a:lnTo>
                    <a:pt x="482245" y="732739"/>
                  </a:lnTo>
                  <a:lnTo>
                    <a:pt x="0" y="732739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  <p:sp>
          <p:nvSpPr>
            <p:cNvPr id="94" name="VectorPath 94"/>
            <p:cNvSpPr/>
            <p:nvPr/>
          </p:nvSpPr>
          <p:spPr>
            <a:xfrm>
              <a:off x="4618813" y="3259024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95" name="VectorPath 95"/>
            <p:cNvSpPr/>
            <p:nvPr/>
          </p:nvSpPr>
          <p:spPr>
            <a:xfrm>
              <a:off x="4609421" y="3249632"/>
              <a:ext cx="495541" cy="744487"/>
            </a:xfrm>
            <a:custGeom>
              <a:avLst/>
              <a:gdLst/>
              <a:ahLst/>
              <a:cxnLst/>
              <a:rect l="l" t="t" r="r" b="b"/>
              <a:pathLst>
                <a:path w="495541" h="744487">
                  <a:moveTo>
                    <a:pt x="9392" y="9392"/>
                  </a:moveTo>
                  <a:lnTo>
                    <a:pt x="486150" y="9392"/>
                  </a:lnTo>
                  <a:lnTo>
                    <a:pt x="486150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6" name="VectorPath 96"/>
            <p:cNvSpPr/>
            <p:nvPr/>
          </p:nvSpPr>
          <p:spPr>
            <a:xfrm>
              <a:off x="3168174" y="4701026"/>
              <a:ext cx="501028" cy="751522"/>
            </a:xfrm>
            <a:custGeom>
              <a:avLst/>
              <a:gdLst/>
              <a:ahLst/>
              <a:cxnLst/>
              <a:rect l="l" t="t" r="r" b="b"/>
              <a:pathLst>
                <a:path w="501028" h="751522">
                  <a:moveTo>
                    <a:pt x="9392" y="9392"/>
                  </a:moveTo>
                  <a:lnTo>
                    <a:pt x="491636" y="9392"/>
                  </a:lnTo>
                  <a:lnTo>
                    <a:pt x="491636" y="742131"/>
                  </a:lnTo>
                  <a:lnTo>
                    <a:pt x="9392" y="742131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7" name="VectorPath 97"/>
            <p:cNvSpPr/>
            <p:nvPr/>
          </p:nvSpPr>
          <p:spPr>
            <a:xfrm>
              <a:off x="4136568" y="3984714"/>
              <a:ext cx="482245" cy="725703"/>
            </a:xfrm>
            <a:custGeom>
              <a:avLst/>
              <a:gdLst/>
              <a:ahLst/>
              <a:cxnLst/>
              <a:rect l="l" t="t" r="r" b="b"/>
              <a:pathLst>
                <a:path w="482245" h="725703">
                  <a:moveTo>
                    <a:pt x="0" y="0"/>
                  </a:moveTo>
                  <a:lnTo>
                    <a:pt x="482245" y="0"/>
                  </a:lnTo>
                  <a:lnTo>
                    <a:pt x="482245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98" name="VectorPath 98"/>
            <p:cNvSpPr/>
            <p:nvPr/>
          </p:nvSpPr>
          <p:spPr>
            <a:xfrm>
              <a:off x="4127177" y="3975322"/>
              <a:ext cx="501028" cy="744487"/>
            </a:xfrm>
            <a:custGeom>
              <a:avLst/>
              <a:gdLst/>
              <a:ahLst/>
              <a:cxnLst/>
              <a:rect l="l" t="t" r="r" b="b"/>
              <a:pathLst>
                <a:path w="501028" h="744487">
                  <a:moveTo>
                    <a:pt x="9392" y="9392"/>
                  </a:moveTo>
                  <a:lnTo>
                    <a:pt x="491636" y="9392"/>
                  </a:lnTo>
                  <a:lnTo>
                    <a:pt x="491636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99" name="VectorPath 99"/>
            <p:cNvSpPr/>
            <p:nvPr/>
          </p:nvSpPr>
          <p:spPr>
            <a:xfrm>
              <a:off x="3659810" y="4710417"/>
              <a:ext cx="476758" cy="732739"/>
            </a:xfrm>
            <a:custGeom>
              <a:avLst/>
              <a:gdLst/>
              <a:ahLst/>
              <a:cxnLst/>
              <a:rect l="l" t="t" r="r" b="b"/>
              <a:pathLst>
                <a:path w="476758" h="732739">
                  <a:moveTo>
                    <a:pt x="0" y="0"/>
                  </a:moveTo>
                  <a:lnTo>
                    <a:pt x="476758" y="0"/>
                  </a:lnTo>
                  <a:lnTo>
                    <a:pt x="476758" y="732739"/>
                  </a:lnTo>
                  <a:lnTo>
                    <a:pt x="0" y="732739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100" name="VectorPath 100"/>
            <p:cNvSpPr/>
            <p:nvPr/>
          </p:nvSpPr>
          <p:spPr>
            <a:xfrm>
              <a:off x="3650418" y="4701026"/>
              <a:ext cx="495541" cy="751522"/>
            </a:xfrm>
            <a:custGeom>
              <a:avLst/>
              <a:gdLst/>
              <a:ahLst/>
              <a:cxnLst/>
              <a:rect l="l" t="t" r="r" b="b"/>
              <a:pathLst>
                <a:path w="495541" h="751522">
                  <a:moveTo>
                    <a:pt x="9392" y="9392"/>
                  </a:moveTo>
                  <a:lnTo>
                    <a:pt x="486150" y="9392"/>
                  </a:lnTo>
                  <a:lnTo>
                    <a:pt x="486150" y="742131"/>
                  </a:lnTo>
                  <a:lnTo>
                    <a:pt x="9392" y="742131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1" name="VectorPath 101"/>
            <p:cNvSpPr/>
            <p:nvPr/>
          </p:nvSpPr>
          <p:spPr>
            <a:xfrm>
              <a:off x="3177566" y="5443170"/>
              <a:ext cx="482245" cy="725703"/>
            </a:xfrm>
            <a:custGeom>
              <a:avLst/>
              <a:gdLst/>
              <a:ahLst/>
              <a:cxnLst/>
              <a:rect l="l" t="t" r="r" b="b"/>
              <a:pathLst>
                <a:path w="482245" h="725703">
                  <a:moveTo>
                    <a:pt x="0" y="0"/>
                  </a:moveTo>
                  <a:lnTo>
                    <a:pt x="482245" y="0"/>
                  </a:lnTo>
                  <a:lnTo>
                    <a:pt x="482245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102" name="VectorPath 102"/>
            <p:cNvSpPr/>
            <p:nvPr/>
          </p:nvSpPr>
          <p:spPr>
            <a:xfrm>
              <a:off x="3168174" y="5433778"/>
              <a:ext cx="501028" cy="744487"/>
            </a:xfrm>
            <a:custGeom>
              <a:avLst/>
              <a:gdLst/>
              <a:ahLst/>
              <a:cxnLst/>
              <a:rect l="l" t="t" r="r" b="b"/>
              <a:pathLst>
                <a:path w="501028" h="744487">
                  <a:moveTo>
                    <a:pt x="9392" y="9392"/>
                  </a:moveTo>
                  <a:lnTo>
                    <a:pt x="491636" y="9392"/>
                  </a:lnTo>
                  <a:lnTo>
                    <a:pt x="491636" y="735095"/>
                  </a:lnTo>
                  <a:lnTo>
                    <a:pt x="9392" y="735095"/>
                  </a:lnTo>
                  <a:lnTo>
                    <a:pt x="9392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03" name="VectorPath 103"/>
            <p:cNvSpPr/>
            <p:nvPr/>
          </p:nvSpPr>
          <p:spPr>
            <a:xfrm>
              <a:off x="2700808" y="5443170"/>
              <a:ext cx="476758" cy="725703"/>
            </a:xfrm>
            <a:custGeom>
              <a:avLst/>
              <a:gdLst/>
              <a:ahLst/>
              <a:cxnLst/>
              <a:rect l="l" t="t" r="r" b="b"/>
              <a:pathLst>
                <a:path w="476758" h="725703">
                  <a:moveTo>
                    <a:pt x="0" y="0"/>
                  </a:moveTo>
                  <a:lnTo>
                    <a:pt x="476758" y="0"/>
                  </a:lnTo>
                  <a:lnTo>
                    <a:pt x="476758" y="725703"/>
                  </a:lnTo>
                  <a:lnTo>
                    <a:pt x="0" y="725703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</p:grpSp>
      <p:sp>
        <p:nvSpPr>
          <p:cNvPr id="104" name="TextBox104"/>
          <p:cNvSpPr txBox="1"/>
          <p:nvPr/>
        </p:nvSpPr>
        <p:spPr>
          <a:xfrm>
            <a:off x="1813039" y="2404857"/>
            <a:ext cx="893534" cy="2856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6210" marR="0" indent="0" eaLnBrk="0">
              <a:lnSpc>
                <a:spcPct val="100000"/>
              </a:lnSpc>
            </a:pPr>
            <a:r>
              <a:rPr lang="en-US" altLang="zh-CN" sz="21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空间</a:t>
            </a:r>
          </a:p>
          <a:p>
            <a:pPr marL="0" marR="0" indent="0" eaLnBrk="0">
              <a:lnSpc>
                <a:spcPct val="175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9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3167" marR="0" indent="0" eaLnBrk="0">
              <a:lnSpc>
                <a:spcPct val="100000"/>
              </a:lnSpc>
            </a:pPr>
            <a:r>
              <a:rPr lang="en-US" altLang="zh-CN" sz="2100" kern="0" spc="-3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规格</a:t>
            </a:r>
            <a:r>
              <a:rPr lang="en-US" altLang="zh-CN" sz="2100" kern="0" spc="-30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化</a:t>
            </a:r>
          </a:p>
          <a:p>
            <a:pPr marL="0" marR="0" indent="0" eaLnBrk="0">
              <a:lnSpc>
                <a:spcPct val="261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35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尾数</a:t>
            </a:r>
            <a:r>
              <a:rPr lang="en-US" altLang="zh-CN" sz="2100" kern="0" spc="-34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相加</a:t>
            </a:r>
          </a:p>
          <a:p>
            <a:pPr marL="0" marR="0" indent="0" eaLnBrk="0">
              <a:lnSpc>
                <a:spcPct val="29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481" marR="0" indent="0" eaLnBrk="0">
              <a:lnSpc>
                <a:spcPct val="100000"/>
              </a:lnSpc>
            </a:pPr>
            <a:r>
              <a:rPr lang="en-US" altLang="zh-CN" sz="2100" kern="0" spc="-2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对</a:t>
            </a:r>
            <a:r>
              <a:rPr lang="en-US" altLang="zh-CN" sz="2100" kern="0" spc="-3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-2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</a:t>
            </a:r>
          </a:p>
        </p:txBody>
      </p:sp>
      <p:sp>
        <p:nvSpPr>
          <p:cNvPr id="105" name="TextBox105"/>
          <p:cNvSpPr txBox="1"/>
          <p:nvPr/>
        </p:nvSpPr>
        <p:spPr>
          <a:xfrm>
            <a:off x="6509423" y="3426238"/>
            <a:ext cx="552362" cy="1824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66203"/>
              </a:lnSpc>
            </a:pPr>
            <a:r>
              <a:rPr lang="en-US" altLang="zh-CN" sz="24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……</a:t>
            </a:r>
            <a:r>
              <a:rPr lang="en-US" altLang="zh-CN" sz="240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40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4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……</a:t>
            </a:r>
            <a:r>
              <a:rPr lang="en-US" altLang="zh-CN" sz="240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40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4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……</a:t>
            </a:r>
          </a:p>
        </p:txBody>
      </p:sp>
      <p:sp>
        <p:nvSpPr>
          <p:cNvPr id="106" name="TextBox106"/>
          <p:cNvSpPr txBox="1"/>
          <p:nvPr/>
        </p:nvSpPr>
        <p:spPr>
          <a:xfrm>
            <a:off x="1906207" y="5624713"/>
            <a:ext cx="685292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3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求阶</a:t>
            </a:r>
            <a:r>
              <a:rPr lang="en-US" altLang="zh-CN" sz="2100" kern="0" spc="-30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差</a:t>
            </a:r>
          </a:p>
        </p:txBody>
      </p:sp>
      <p:graphicFrame>
        <p:nvGraphicFramePr>
          <p:cNvPr id="107" name="Table107"/>
          <p:cNvGraphicFramePr>
            <a:graphicFrameLocks noGrp="1"/>
          </p:cNvGraphicFramePr>
          <p:nvPr/>
        </p:nvGraphicFramePr>
        <p:xfrm>
          <a:off x="2700808" y="5443170"/>
          <a:ext cx="2404155" cy="725703"/>
        </p:xfrm>
        <a:graphic>
          <a:graphicData uri="http://schemas.openxmlformats.org/drawingml/2006/table">
            <a:tbl>
              <a:tblPr firstRow="1" bandRow="1"/>
              <a:tblGrid>
                <a:gridCol w="47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03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67005" marR="0" indent="0" eaLnBrk="0">
                        <a:lnSpc>
                          <a:spcPct val="98809"/>
                        </a:lnSpc>
                        <a:spcAft>
                          <a:spcPts val="1170"/>
                        </a:spcAft>
                      </a:pPr>
                      <a:r>
                        <a:rPr lang="en-US" altLang="zh-CN" sz="2100" kern="0" spc="-15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1</a:t>
                      </a:r>
                    </a:p>
                  </a:txBody>
                  <a:tcPr marL="9392" marR="9392" marT="9392" marB="9392">
                    <a:lnL w="187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7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82150" marR="0" indent="0" eaLnBrk="0">
                        <a:lnSpc>
                          <a:spcPct val="100000"/>
                        </a:lnSpc>
                      </a:pPr>
                      <a:r>
                        <a:rPr lang="en-US" altLang="zh-CN" sz="21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2</a:t>
                      </a:r>
                      <a:r>
                        <a:rPr lang="en-US" altLang="zh-CN" sz="2100" kern="0" spc="1650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21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3</a:t>
                      </a:r>
                      <a:r>
                        <a:rPr lang="en-US" altLang="zh-CN" sz="2100" kern="0" spc="-15" baseline="0" noProof="0" dirty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2100" kern="0" spc="0" baseline="0" noProof="0" dirty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4</a:t>
                      </a:r>
                    </a:p>
                    <a:p>
                      <a:pPr marL="0" marR="0" indent="0" eaLnBrk="0">
                        <a:lnSpc>
                          <a:spcPct val="11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9392" marR="0" marT="0" marB="9392">
                    <a:lnL w="187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87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108"/>
          <p:cNvSpPr txBox="1"/>
          <p:nvPr/>
        </p:nvSpPr>
        <p:spPr>
          <a:xfrm>
            <a:off x="6509423" y="5610384"/>
            <a:ext cx="552362" cy="365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……</a:t>
            </a:r>
          </a:p>
        </p:txBody>
      </p:sp>
      <p:grpSp>
        <p:nvGrpSpPr>
          <p:cNvPr id="109" name="Combination 109"/>
          <p:cNvGrpSpPr/>
          <p:nvPr/>
        </p:nvGrpSpPr>
        <p:grpSpPr>
          <a:xfrm>
            <a:off x="7870032" y="5433778"/>
            <a:ext cx="977785" cy="744474"/>
            <a:chOff x="7870032" y="5433778"/>
            <a:chExt cx="977785" cy="744474"/>
          </a:xfrm>
        </p:grpSpPr>
        <p:sp>
          <p:nvSpPr>
            <p:cNvPr id="110" name="VectorPath 110"/>
            <p:cNvSpPr/>
            <p:nvPr/>
          </p:nvSpPr>
          <p:spPr>
            <a:xfrm>
              <a:off x="7870032" y="5433778"/>
              <a:ext cx="18783" cy="744474"/>
            </a:xfrm>
            <a:custGeom>
              <a:avLst/>
              <a:gdLst/>
              <a:ahLst/>
              <a:cxnLst/>
              <a:rect l="l" t="t" r="r" b="b"/>
              <a:pathLst>
                <a:path w="18783" h="744474">
                  <a:moveTo>
                    <a:pt x="9392" y="9392"/>
                  </a:moveTo>
                  <a:lnTo>
                    <a:pt x="9392" y="73508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1" name="VectorPath 111"/>
            <p:cNvSpPr/>
            <p:nvPr/>
          </p:nvSpPr>
          <p:spPr>
            <a:xfrm>
              <a:off x="7870032" y="5433778"/>
              <a:ext cx="977785" cy="18783"/>
            </a:xfrm>
            <a:custGeom>
              <a:avLst/>
              <a:gdLst/>
              <a:ahLst/>
              <a:cxnLst/>
              <a:rect l="l" t="t" r="r" b="b"/>
              <a:pathLst>
                <a:path w="977785" h="18783">
                  <a:moveTo>
                    <a:pt x="9392" y="9392"/>
                  </a:moveTo>
                  <a:lnTo>
                    <a:pt x="968394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12" name="VectorPath 112"/>
          <p:cNvSpPr/>
          <p:nvPr/>
        </p:nvSpPr>
        <p:spPr>
          <a:xfrm>
            <a:off x="3168174" y="4701026"/>
            <a:ext cx="18783" cy="1477226"/>
          </a:xfrm>
          <a:custGeom>
            <a:avLst/>
            <a:gdLst/>
            <a:ahLst/>
            <a:cxnLst/>
            <a:rect l="l" t="t" r="r" b="b"/>
            <a:pathLst>
              <a:path w="18783" h="1477226">
                <a:moveTo>
                  <a:pt x="9392" y="9392"/>
                </a:moveTo>
                <a:lnTo>
                  <a:pt x="9392" y="1467834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3" name="VectorPath 113"/>
          <p:cNvSpPr/>
          <p:nvPr/>
        </p:nvSpPr>
        <p:spPr>
          <a:xfrm>
            <a:off x="3650418" y="3975322"/>
            <a:ext cx="18783" cy="2202930"/>
          </a:xfrm>
          <a:custGeom>
            <a:avLst/>
            <a:gdLst/>
            <a:ahLst/>
            <a:cxnLst/>
            <a:rect l="l" t="t" r="r" b="b"/>
            <a:pathLst>
              <a:path w="18783" h="2202930">
                <a:moveTo>
                  <a:pt x="9392" y="9392"/>
                </a:moveTo>
                <a:lnTo>
                  <a:pt x="9392" y="2193538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4" name="VectorPath 114"/>
          <p:cNvSpPr/>
          <p:nvPr/>
        </p:nvSpPr>
        <p:spPr>
          <a:xfrm>
            <a:off x="4127177" y="3249632"/>
            <a:ext cx="18783" cy="2928620"/>
          </a:xfrm>
          <a:custGeom>
            <a:avLst/>
            <a:gdLst/>
            <a:ahLst/>
            <a:cxnLst/>
            <a:rect l="l" t="t" r="r" b="b"/>
            <a:pathLst>
              <a:path w="18783" h="2928620">
                <a:moveTo>
                  <a:pt x="9392" y="9392"/>
                </a:moveTo>
                <a:lnTo>
                  <a:pt x="9392" y="2919228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5" name="VectorPath 115"/>
          <p:cNvSpPr/>
          <p:nvPr/>
        </p:nvSpPr>
        <p:spPr>
          <a:xfrm>
            <a:off x="4609421" y="3249632"/>
            <a:ext cx="18783" cy="2928620"/>
          </a:xfrm>
          <a:custGeom>
            <a:avLst/>
            <a:gdLst/>
            <a:ahLst/>
            <a:cxnLst/>
            <a:rect l="l" t="t" r="r" b="b"/>
            <a:pathLst>
              <a:path w="18783" h="2928620">
                <a:moveTo>
                  <a:pt x="9392" y="9392"/>
                </a:moveTo>
                <a:lnTo>
                  <a:pt x="9392" y="2919228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16" name="VectorPath 116"/>
          <p:cNvSpPr/>
          <p:nvPr/>
        </p:nvSpPr>
        <p:spPr>
          <a:xfrm>
            <a:off x="5086179" y="3249632"/>
            <a:ext cx="18783" cy="2202929"/>
          </a:xfrm>
          <a:custGeom>
            <a:avLst/>
            <a:gdLst/>
            <a:ahLst/>
            <a:cxnLst/>
            <a:rect l="l" t="t" r="r" b="b"/>
            <a:pathLst>
              <a:path w="18783" h="2202929">
                <a:moveTo>
                  <a:pt x="9392" y="9392"/>
                </a:moveTo>
                <a:lnTo>
                  <a:pt x="9392" y="2193538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17" name="Combination 117"/>
          <p:cNvGrpSpPr/>
          <p:nvPr/>
        </p:nvGrpSpPr>
        <p:grpSpPr>
          <a:xfrm>
            <a:off x="2649928" y="2433114"/>
            <a:ext cx="7866946" cy="3793675"/>
            <a:chOff x="2649928" y="2433114"/>
            <a:chExt cx="7866946" cy="3793675"/>
          </a:xfrm>
        </p:grpSpPr>
        <p:sp>
          <p:nvSpPr>
            <p:cNvPr id="118" name="VectorPath 118"/>
            <p:cNvSpPr/>
            <p:nvPr/>
          </p:nvSpPr>
          <p:spPr>
            <a:xfrm>
              <a:off x="5568423" y="3249632"/>
              <a:ext cx="18783" cy="1470177"/>
            </a:xfrm>
            <a:custGeom>
              <a:avLst/>
              <a:gdLst/>
              <a:ahLst/>
              <a:cxnLst/>
              <a:rect l="l" t="t" r="r" b="b"/>
              <a:pathLst>
                <a:path w="18783" h="1470177">
                  <a:moveTo>
                    <a:pt x="9392" y="9392"/>
                  </a:moveTo>
                  <a:lnTo>
                    <a:pt x="9392" y="1460785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19" name="VectorPath 119"/>
            <p:cNvSpPr/>
            <p:nvPr/>
          </p:nvSpPr>
          <p:spPr>
            <a:xfrm>
              <a:off x="2649928" y="2433114"/>
              <a:ext cx="96285" cy="3752974"/>
            </a:xfrm>
            <a:custGeom>
              <a:avLst/>
              <a:gdLst/>
              <a:ahLst/>
              <a:cxnLst/>
              <a:rect l="l" t="t" r="r" b="b"/>
              <a:pathLst>
                <a:path w="96285" h="3752974">
                  <a:moveTo>
                    <a:pt x="94720" y="177715"/>
                  </a:moveTo>
                  <a:lnTo>
                    <a:pt x="61839" y="135433"/>
                  </a:lnTo>
                  <a:lnTo>
                    <a:pt x="61839" y="3735747"/>
                  </a:lnTo>
                  <a:lnTo>
                    <a:pt x="56366" y="3742796"/>
                  </a:lnTo>
                  <a:lnTo>
                    <a:pt x="56366" y="3749843"/>
                  </a:lnTo>
                  <a:lnTo>
                    <a:pt x="39919" y="3749843"/>
                  </a:lnTo>
                  <a:lnTo>
                    <a:pt x="39919" y="3742796"/>
                  </a:lnTo>
                  <a:lnTo>
                    <a:pt x="34445" y="3735747"/>
                  </a:lnTo>
                  <a:lnTo>
                    <a:pt x="34445" y="140126"/>
                  </a:lnTo>
                  <a:lnTo>
                    <a:pt x="1565" y="177715"/>
                  </a:lnTo>
                  <a:lnTo>
                    <a:pt x="50879" y="156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62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0" name="VectorPath 120"/>
            <p:cNvSpPr/>
            <p:nvPr/>
          </p:nvSpPr>
          <p:spPr>
            <a:xfrm>
              <a:off x="2682809" y="6110932"/>
              <a:ext cx="7834066" cy="115856"/>
            </a:xfrm>
            <a:custGeom>
              <a:avLst/>
              <a:gdLst/>
              <a:ahLst/>
              <a:cxnLst/>
              <a:rect l="l" t="t" r="r" b="b"/>
              <a:pathLst>
                <a:path w="7834066" h="115856">
                  <a:moveTo>
                    <a:pt x="7832500" y="57928"/>
                  </a:moveTo>
                  <a:lnTo>
                    <a:pt x="7695505" y="114290"/>
                  </a:lnTo>
                  <a:lnTo>
                    <a:pt x="7728373" y="72035"/>
                  </a:lnTo>
                  <a:lnTo>
                    <a:pt x="17999" y="79073"/>
                  </a:lnTo>
                  <a:lnTo>
                    <a:pt x="12525" y="79073"/>
                  </a:lnTo>
                  <a:lnTo>
                    <a:pt x="7039" y="72025"/>
                  </a:lnTo>
                  <a:lnTo>
                    <a:pt x="7039" y="64977"/>
                  </a:lnTo>
                  <a:lnTo>
                    <a:pt x="1565" y="64977"/>
                  </a:lnTo>
                  <a:lnTo>
                    <a:pt x="7039" y="57928"/>
                  </a:lnTo>
                  <a:lnTo>
                    <a:pt x="7039" y="50879"/>
                  </a:lnTo>
                  <a:lnTo>
                    <a:pt x="17999" y="50879"/>
                  </a:lnTo>
                  <a:lnTo>
                    <a:pt x="7728398" y="43854"/>
                  </a:lnTo>
                  <a:lnTo>
                    <a:pt x="7695505" y="156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62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1" name="VectorPath 121"/>
            <p:cNvSpPr/>
            <p:nvPr/>
          </p:nvSpPr>
          <p:spPr>
            <a:xfrm>
              <a:off x="3650418" y="3975322"/>
              <a:ext cx="2413546" cy="18783"/>
            </a:xfrm>
            <a:custGeom>
              <a:avLst/>
              <a:gdLst/>
              <a:ahLst/>
              <a:cxnLst/>
              <a:rect l="l" t="t" r="r" b="b"/>
              <a:pathLst>
                <a:path w="2413546" h="18783">
                  <a:moveTo>
                    <a:pt x="9392" y="9392"/>
                  </a:moveTo>
                  <a:lnTo>
                    <a:pt x="2404155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2" name="VectorPath 122"/>
            <p:cNvSpPr/>
            <p:nvPr/>
          </p:nvSpPr>
          <p:spPr>
            <a:xfrm>
              <a:off x="4127177" y="3249632"/>
              <a:ext cx="1936788" cy="18783"/>
            </a:xfrm>
            <a:custGeom>
              <a:avLst/>
              <a:gdLst/>
              <a:ahLst/>
              <a:cxnLst/>
              <a:rect l="l" t="t" r="r" b="b"/>
              <a:pathLst>
                <a:path w="1936788" h="18783">
                  <a:moveTo>
                    <a:pt x="9392" y="9392"/>
                  </a:moveTo>
                  <a:lnTo>
                    <a:pt x="1927396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23" name="VectorPath 123"/>
            <p:cNvSpPr/>
            <p:nvPr/>
          </p:nvSpPr>
          <p:spPr>
            <a:xfrm>
              <a:off x="6045181" y="3249632"/>
              <a:ext cx="18783" cy="744474"/>
            </a:xfrm>
            <a:custGeom>
              <a:avLst/>
              <a:gdLst/>
              <a:ahLst/>
              <a:cxnLst/>
              <a:rect l="l" t="t" r="r" b="b"/>
              <a:pathLst>
                <a:path w="18783" h="744474">
                  <a:moveTo>
                    <a:pt x="9392" y="9392"/>
                  </a:moveTo>
                  <a:lnTo>
                    <a:pt x="9392" y="73508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24" name="TextBox124"/>
          <p:cNvSpPr txBox="1"/>
          <p:nvPr/>
        </p:nvSpPr>
        <p:spPr>
          <a:xfrm>
            <a:off x="4328376" y="3496930"/>
            <a:ext cx="1570165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100" kern="0" spc="16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21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21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</p:txBody>
      </p:sp>
      <p:sp>
        <p:nvSpPr>
          <p:cNvPr id="125" name="TextBox125"/>
          <p:cNvSpPr txBox="1"/>
          <p:nvPr/>
        </p:nvSpPr>
        <p:spPr>
          <a:xfrm>
            <a:off x="3846132" y="4222633"/>
            <a:ext cx="1575651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100" kern="0" spc="167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21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21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</p:txBody>
      </p:sp>
      <p:sp>
        <p:nvSpPr>
          <p:cNvPr id="126" name="VectorPath 126"/>
          <p:cNvSpPr/>
          <p:nvPr/>
        </p:nvSpPr>
        <p:spPr>
          <a:xfrm>
            <a:off x="3168174" y="4701026"/>
            <a:ext cx="2419033" cy="18783"/>
          </a:xfrm>
          <a:custGeom>
            <a:avLst/>
            <a:gdLst/>
            <a:ahLst/>
            <a:cxnLst/>
            <a:rect l="l" t="t" r="r" b="b"/>
            <a:pathLst>
              <a:path w="2419033" h="18783">
                <a:moveTo>
                  <a:pt x="9392" y="9392"/>
                </a:moveTo>
                <a:lnTo>
                  <a:pt x="2409641" y="9392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27" name="TextBox127"/>
          <p:cNvSpPr txBox="1"/>
          <p:nvPr/>
        </p:nvSpPr>
        <p:spPr>
          <a:xfrm>
            <a:off x="3369374" y="4948324"/>
            <a:ext cx="1570164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100" kern="0" spc="165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21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210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</p:txBody>
      </p:sp>
      <p:pic>
        <p:nvPicPr>
          <p:cNvPr id="128" name="F54A11B1-8597-498F-806D-33410AF24939"/>
          <p:cNvPicPr>
            <a:picLocks noChangeAspect="1"/>
          </p:cNvPicPr>
          <p:nvPr/>
        </p:nvPicPr>
        <p:blipFill>
          <a:blip r:embed="rId2" cstate="print">
            <a:extLst>
              <a:ext uri="{8621A6E9-175F-4B3C-7339-AED4D2F5EBA6}"/>
            </a:extLst>
          </a:blip>
          <a:srcRect/>
          <a:stretch>
            <a:fillRect/>
          </a:stretch>
        </p:blipFill>
        <p:spPr>
          <a:xfrm>
            <a:off x="7887253" y="2558371"/>
            <a:ext cx="28575" cy="2886075"/>
          </a:xfrm>
          <a:prstGeom prst="rect">
            <a:avLst/>
          </a:prstGeom>
        </p:spPr>
      </p:pic>
      <p:sp>
        <p:nvSpPr>
          <p:cNvPr id="129" name="TextBox129"/>
          <p:cNvSpPr txBox="1"/>
          <p:nvPr/>
        </p:nvSpPr>
        <p:spPr>
          <a:xfrm>
            <a:off x="3270733" y="2538727"/>
            <a:ext cx="893521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150" kern="0" spc="-535" baseline="4211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通过</a:t>
            </a:r>
            <a:r>
              <a:rPr lang="en-US" altLang="zh-CN" sz="3150" kern="0" spc="-510" baseline="4211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时间</a:t>
            </a:r>
          </a:p>
        </p:txBody>
      </p:sp>
      <p:sp>
        <p:nvSpPr>
          <p:cNvPr id="130" name="TextBox130"/>
          <p:cNvSpPr txBox="1"/>
          <p:nvPr/>
        </p:nvSpPr>
        <p:spPr>
          <a:xfrm>
            <a:off x="2699242" y="2538727"/>
            <a:ext cx="1921136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0999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31" name="VectorPath 131"/>
          <p:cNvSpPr/>
          <p:nvPr/>
        </p:nvSpPr>
        <p:spPr>
          <a:xfrm>
            <a:off x="2699242" y="2834713"/>
            <a:ext cx="1921136" cy="115868"/>
          </a:xfrm>
          <a:custGeom>
            <a:avLst/>
            <a:gdLst/>
            <a:ahLst/>
            <a:cxnLst/>
            <a:rect l="l" t="t" r="r" b="b"/>
            <a:pathLst>
              <a:path w="1921136" h="115868">
                <a:moveTo>
                  <a:pt x="1919570" y="57941"/>
                </a:moveTo>
                <a:lnTo>
                  <a:pt x="1782575" y="114303"/>
                </a:lnTo>
                <a:lnTo>
                  <a:pt x="1815460" y="72025"/>
                </a:lnTo>
                <a:lnTo>
                  <a:pt x="101569" y="72025"/>
                </a:lnTo>
                <a:lnTo>
                  <a:pt x="138560" y="114303"/>
                </a:lnTo>
                <a:lnTo>
                  <a:pt x="1565" y="57941"/>
                </a:lnTo>
                <a:lnTo>
                  <a:pt x="138560" y="1566"/>
                </a:lnTo>
                <a:lnTo>
                  <a:pt x="101577" y="43844"/>
                </a:lnTo>
                <a:lnTo>
                  <a:pt x="1815453" y="43844"/>
                </a:lnTo>
                <a:lnTo>
                  <a:pt x="1782575" y="1566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2" name="VectorPath 132"/>
          <p:cNvSpPr/>
          <p:nvPr/>
        </p:nvSpPr>
        <p:spPr>
          <a:xfrm>
            <a:off x="4604721" y="2558370"/>
            <a:ext cx="22708" cy="710832"/>
          </a:xfrm>
          <a:custGeom>
            <a:avLst/>
            <a:gdLst/>
            <a:ahLst/>
            <a:cxnLst/>
            <a:rect l="l" t="t" r="r" b="b"/>
            <a:pathLst>
              <a:path w="22708" h="710832">
                <a:moveTo>
                  <a:pt x="19577" y="707702"/>
                </a:moveTo>
                <a:lnTo>
                  <a:pt x="3130" y="707702"/>
                </a:lnTo>
                <a:lnTo>
                  <a:pt x="3130" y="623145"/>
                </a:lnTo>
                <a:lnTo>
                  <a:pt x="19577" y="623145"/>
                </a:lnTo>
                <a:moveTo>
                  <a:pt x="19577" y="552698"/>
                </a:moveTo>
                <a:lnTo>
                  <a:pt x="3130" y="552698"/>
                </a:lnTo>
                <a:lnTo>
                  <a:pt x="3130" y="468141"/>
                </a:lnTo>
                <a:lnTo>
                  <a:pt x="19577" y="468141"/>
                </a:lnTo>
                <a:moveTo>
                  <a:pt x="19577" y="397694"/>
                </a:moveTo>
                <a:lnTo>
                  <a:pt x="14091" y="404730"/>
                </a:lnTo>
                <a:lnTo>
                  <a:pt x="3130" y="397694"/>
                </a:lnTo>
                <a:lnTo>
                  <a:pt x="3130" y="313138"/>
                </a:lnTo>
                <a:lnTo>
                  <a:pt x="19577" y="313138"/>
                </a:lnTo>
                <a:moveTo>
                  <a:pt x="19577" y="165183"/>
                </a:moveTo>
                <a:lnTo>
                  <a:pt x="19577" y="242691"/>
                </a:lnTo>
                <a:lnTo>
                  <a:pt x="14091" y="249727"/>
                </a:lnTo>
                <a:lnTo>
                  <a:pt x="3130" y="242691"/>
                </a:lnTo>
                <a:lnTo>
                  <a:pt x="3130" y="165183"/>
                </a:lnTo>
                <a:lnTo>
                  <a:pt x="8617" y="158135"/>
                </a:lnTo>
                <a:lnTo>
                  <a:pt x="14091" y="158135"/>
                </a:lnTo>
                <a:moveTo>
                  <a:pt x="19577" y="10179"/>
                </a:moveTo>
                <a:lnTo>
                  <a:pt x="19577" y="87675"/>
                </a:lnTo>
                <a:lnTo>
                  <a:pt x="14091" y="94723"/>
                </a:lnTo>
                <a:lnTo>
                  <a:pt x="3130" y="87675"/>
                </a:lnTo>
                <a:lnTo>
                  <a:pt x="3130" y="10179"/>
                </a:lnTo>
                <a:lnTo>
                  <a:pt x="8617" y="3131"/>
                </a:lnTo>
                <a:lnTo>
                  <a:pt x="14091" y="3131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3" name="VectorPath 133"/>
          <p:cNvSpPr/>
          <p:nvPr/>
        </p:nvSpPr>
        <p:spPr>
          <a:xfrm>
            <a:off x="5086966" y="5425942"/>
            <a:ext cx="22694" cy="710819"/>
          </a:xfrm>
          <a:custGeom>
            <a:avLst/>
            <a:gdLst/>
            <a:ahLst/>
            <a:cxnLst/>
            <a:rect l="l" t="t" r="r" b="b"/>
            <a:pathLst>
              <a:path w="22694" h="710819">
                <a:moveTo>
                  <a:pt x="19564" y="707689"/>
                </a:moveTo>
                <a:lnTo>
                  <a:pt x="8604" y="707689"/>
                </a:lnTo>
                <a:lnTo>
                  <a:pt x="3130" y="700653"/>
                </a:lnTo>
                <a:lnTo>
                  <a:pt x="3130" y="630193"/>
                </a:lnTo>
                <a:lnTo>
                  <a:pt x="8604" y="623145"/>
                </a:lnTo>
                <a:lnTo>
                  <a:pt x="19564" y="623145"/>
                </a:lnTo>
                <a:moveTo>
                  <a:pt x="19564" y="552685"/>
                </a:moveTo>
                <a:lnTo>
                  <a:pt x="8604" y="552685"/>
                </a:lnTo>
                <a:lnTo>
                  <a:pt x="3130" y="545649"/>
                </a:lnTo>
                <a:lnTo>
                  <a:pt x="3130" y="475190"/>
                </a:lnTo>
                <a:lnTo>
                  <a:pt x="8604" y="468141"/>
                </a:lnTo>
                <a:lnTo>
                  <a:pt x="19564" y="468141"/>
                </a:lnTo>
                <a:moveTo>
                  <a:pt x="19564" y="397681"/>
                </a:moveTo>
                <a:lnTo>
                  <a:pt x="8604" y="397681"/>
                </a:lnTo>
                <a:lnTo>
                  <a:pt x="3130" y="390646"/>
                </a:lnTo>
                <a:lnTo>
                  <a:pt x="3130" y="320186"/>
                </a:lnTo>
                <a:lnTo>
                  <a:pt x="8604" y="313137"/>
                </a:lnTo>
                <a:lnTo>
                  <a:pt x="19564" y="313137"/>
                </a:lnTo>
                <a:moveTo>
                  <a:pt x="19564" y="242678"/>
                </a:moveTo>
                <a:lnTo>
                  <a:pt x="14090" y="249727"/>
                </a:lnTo>
                <a:lnTo>
                  <a:pt x="8604" y="242678"/>
                </a:lnTo>
                <a:lnTo>
                  <a:pt x="3130" y="242678"/>
                </a:lnTo>
                <a:lnTo>
                  <a:pt x="3130" y="165183"/>
                </a:lnTo>
                <a:lnTo>
                  <a:pt x="8604" y="158134"/>
                </a:lnTo>
                <a:lnTo>
                  <a:pt x="19564" y="158134"/>
                </a:lnTo>
                <a:moveTo>
                  <a:pt x="19564" y="10179"/>
                </a:moveTo>
                <a:lnTo>
                  <a:pt x="19564" y="87674"/>
                </a:lnTo>
                <a:lnTo>
                  <a:pt x="14090" y="94723"/>
                </a:lnTo>
                <a:lnTo>
                  <a:pt x="8604" y="87674"/>
                </a:lnTo>
                <a:lnTo>
                  <a:pt x="3130" y="87674"/>
                </a:lnTo>
                <a:lnTo>
                  <a:pt x="3130" y="10179"/>
                </a:lnTo>
                <a:lnTo>
                  <a:pt x="8604" y="10179"/>
                </a:lnTo>
                <a:lnTo>
                  <a:pt x="8604" y="3130"/>
                </a:lnTo>
                <a:lnTo>
                  <a:pt x="14090" y="3130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4" name="VectorPath 134"/>
          <p:cNvSpPr/>
          <p:nvPr/>
        </p:nvSpPr>
        <p:spPr>
          <a:xfrm>
            <a:off x="5569211" y="4700238"/>
            <a:ext cx="23957" cy="1478801"/>
          </a:xfrm>
          <a:custGeom>
            <a:avLst/>
            <a:gdLst/>
            <a:ahLst/>
            <a:cxnLst/>
            <a:rect l="l" t="t" r="r" b="b"/>
            <a:pathLst>
              <a:path w="23957" h="1478801">
                <a:moveTo>
                  <a:pt x="19564" y="1398162"/>
                </a:moveTo>
                <a:lnTo>
                  <a:pt x="19564" y="1468622"/>
                </a:lnTo>
                <a:lnTo>
                  <a:pt x="14091" y="1475671"/>
                </a:lnTo>
                <a:lnTo>
                  <a:pt x="3130" y="1475671"/>
                </a:lnTo>
                <a:lnTo>
                  <a:pt x="3130" y="1391126"/>
                </a:lnTo>
                <a:lnTo>
                  <a:pt x="14091" y="1391126"/>
                </a:lnTo>
                <a:moveTo>
                  <a:pt x="19564" y="1243158"/>
                </a:moveTo>
                <a:lnTo>
                  <a:pt x="19564" y="1320666"/>
                </a:lnTo>
                <a:lnTo>
                  <a:pt x="14091" y="1320666"/>
                </a:lnTo>
                <a:lnTo>
                  <a:pt x="8604" y="1327716"/>
                </a:lnTo>
                <a:lnTo>
                  <a:pt x="3130" y="1320666"/>
                </a:lnTo>
                <a:lnTo>
                  <a:pt x="3130" y="1236123"/>
                </a:lnTo>
                <a:lnTo>
                  <a:pt x="14091" y="1236123"/>
                </a:lnTo>
                <a:moveTo>
                  <a:pt x="14091" y="1088156"/>
                </a:moveTo>
                <a:lnTo>
                  <a:pt x="19564" y="1088156"/>
                </a:lnTo>
                <a:lnTo>
                  <a:pt x="19564" y="1165663"/>
                </a:lnTo>
                <a:lnTo>
                  <a:pt x="14091" y="1165663"/>
                </a:lnTo>
                <a:lnTo>
                  <a:pt x="8604" y="1172712"/>
                </a:lnTo>
                <a:lnTo>
                  <a:pt x="3130" y="1165663"/>
                </a:lnTo>
                <a:lnTo>
                  <a:pt x="3130" y="1088156"/>
                </a:lnTo>
                <a:lnTo>
                  <a:pt x="8604" y="1081119"/>
                </a:lnTo>
                <a:lnTo>
                  <a:pt x="14091" y="1081119"/>
                </a:lnTo>
                <a:moveTo>
                  <a:pt x="14091" y="933152"/>
                </a:moveTo>
                <a:lnTo>
                  <a:pt x="19564" y="933152"/>
                </a:lnTo>
                <a:lnTo>
                  <a:pt x="19564" y="1010660"/>
                </a:lnTo>
                <a:lnTo>
                  <a:pt x="14091" y="1010660"/>
                </a:lnTo>
                <a:lnTo>
                  <a:pt x="8604" y="1017708"/>
                </a:lnTo>
                <a:lnTo>
                  <a:pt x="3130" y="1010660"/>
                </a:lnTo>
                <a:lnTo>
                  <a:pt x="3130" y="933152"/>
                </a:lnTo>
                <a:lnTo>
                  <a:pt x="8604" y="926116"/>
                </a:lnTo>
                <a:lnTo>
                  <a:pt x="14091" y="926116"/>
                </a:lnTo>
                <a:moveTo>
                  <a:pt x="14091" y="778148"/>
                </a:moveTo>
                <a:lnTo>
                  <a:pt x="19564" y="778148"/>
                </a:lnTo>
                <a:lnTo>
                  <a:pt x="19564" y="855656"/>
                </a:lnTo>
                <a:lnTo>
                  <a:pt x="14091" y="855656"/>
                </a:lnTo>
                <a:lnTo>
                  <a:pt x="8604" y="862704"/>
                </a:lnTo>
                <a:lnTo>
                  <a:pt x="3130" y="855656"/>
                </a:lnTo>
                <a:lnTo>
                  <a:pt x="3130" y="778148"/>
                </a:lnTo>
                <a:lnTo>
                  <a:pt x="8604" y="778148"/>
                </a:lnTo>
                <a:lnTo>
                  <a:pt x="8604" y="771112"/>
                </a:lnTo>
                <a:moveTo>
                  <a:pt x="19564" y="700653"/>
                </a:moveTo>
                <a:lnTo>
                  <a:pt x="14091" y="707701"/>
                </a:lnTo>
                <a:lnTo>
                  <a:pt x="3130" y="707701"/>
                </a:lnTo>
                <a:lnTo>
                  <a:pt x="3130" y="623145"/>
                </a:lnTo>
                <a:lnTo>
                  <a:pt x="19564" y="623145"/>
                </a:lnTo>
                <a:moveTo>
                  <a:pt x="19564" y="475190"/>
                </a:moveTo>
                <a:lnTo>
                  <a:pt x="19564" y="545649"/>
                </a:lnTo>
                <a:lnTo>
                  <a:pt x="14091" y="552698"/>
                </a:lnTo>
                <a:lnTo>
                  <a:pt x="3130" y="552698"/>
                </a:lnTo>
                <a:lnTo>
                  <a:pt x="3130" y="468141"/>
                </a:lnTo>
                <a:lnTo>
                  <a:pt x="14091" y="468141"/>
                </a:lnTo>
                <a:moveTo>
                  <a:pt x="19564" y="320186"/>
                </a:moveTo>
                <a:lnTo>
                  <a:pt x="19564" y="390645"/>
                </a:lnTo>
                <a:lnTo>
                  <a:pt x="14091" y="397694"/>
                </a:lnTo>
                <a:lnTo>
                  <a:pt x="3130" y="397694"/>
                </a:lnTo>
                <a:lnTo>
                  <a:pt x="3130" y="313137"/>
                </a:lnTo>
                <a:lnTo>
                  <a:pt x="14091" y="313137"/>
                </a:lnTo>
                <a:moveTo>
                  <a:pt x="19564" y="165183"/>
                </a:moveTo>
                <a:lnTo>
                  <a:pt x="19564" y="235642"/>
                </a:lnTo>
                <a:lnTo>
                  <a:pt x="14091" y="242691"/>
                </a:lnTo>
                <a:lnTo>
                  <a:pt x="3130" y="242691"/>
                </a:lnTo>
                <a:lnTo>
                  <a:pt x="3130" y="158134"/>
                </a:lnTo>
                <a:lnTo>
                  <a:pt x="14091" y="158134"/>
                </a:lnTo>
                <a:moveTo>
                  <a:pt x="19564" y="10179"/>
                </a:moveTo>
                <a:lnTo>
                  <a:pt x="19564" y="87687"/>
                </a:lnTo>
                <a:lnTo>
                  <a:pt x="14091" y="87687"/>
                </a:lnTo>
                <a:lnTo>
                  <a:pt x="8604" y="94723"/>
                </a:lnTo>
                <a:lnTo>
                  <a:pt x="3130" y="87687"/>
                </a:lnTo>
                <a:lnTo>
                  <a:pt x="3130" y="3130"/>
                </a:lnTo>
                <a:lnTo>
                  <a:pt x="14091" y="3130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5" name="VectorPath 135"/>
          <p:cNvSpPr/>
          <p:nvPr/>
        </p:nvSpPr>
        <p:spPr>
          <a:xfrm>
            <a:off x="6045969" y="3960451"/>
            <a:ext cx="22695" cy="2211540"/>
          </a:xfrm>
          <a:custGeom>
            <a:avLst/>
            <a:gdLst/>
            <a:ahLst/>
            <a:cxnLst/>
            <a:rect l="l" t="t" r="r" b="b"/>
            <a:pathLst>
              <a:path w="22695" h="2211540">
                <a:moveTo>
                  <a:pt x="19565" y="2166144"/>
                </a:moveTo>
                <a:lnTo>
                  <a:pt x="19565" y="2208410"/>
                </a:lnTo>
                <a:lnTo>
                  <a:pt x="8605" y="2208410"/>
                </a:lnTo>
                <a:lnTo>
                  <a:pt x="8605" y="2201361"/>
                </a:lnTo>
                <a:lnTo>
                  <a:pt x="3130" y="2194325"/>
                </a:lnTo>
                <a:lnTo>
                  <a:pt x="3130" y="2173180"/>
                </a:lnTo>
                <a:lnTo>
                  <a:pt x="8605" y="2166144"/>
                </a:lnTo>
                <a:lnTo>
                  <a:pt x="14091" y="2159095"/>
                </a:lnTo>
                <a:moveTo>
                  <a:pt x="19565" y="2095684"/>
                </a:moveTo>
                <a:lnTo>
                  <a:pt x="8605" y="2095684"/>
                </a:lnTo>
                <a:lnTo>
                  <a:pt x="3130" y="2088636"/>
                </a:lnTo>
                <a:lnTo>
                  <a:pt x="3130" y="2018176"/>
                </a:lnTo>
                <a:lnTo>
                  <a:pt x="8605" y="2011141"/>
                </a:lnTo>
                <a:lnTo>
                  <a:pt x="19565" y="2011141"/>
                </a:lnTo>
                <a:moveTo>
                  <a:pt x="19565" y="1940681"/>
                </a:moveTo>
                <a:lnTo>
                  <a:pt x="8605" y="1940681"/>
                </a:lnTo>
                <a:lnTo>
                  <a:pt x="3130" y="1933632"/>
                </a:lnTo>
                <a:lnTo>
                  <a:pt x="3130" y="1863172"/>
                </a:lnTo>
                <a:lnTo>
                  <a:pt x="8605" y="1856137"/>
                </a:lnTo>
                <a:lnTo>
                  <a:pt x="19565" y="1856137"/>
                </a:lnTo>
                <a:moveTo>
                  <a:pt x="19565" y="1785677"/>
                </a:moveTo>
                <a:lnTo>
                  <a:pt x="8605" y="1785677"/>
                </a:lnTo>
                <a:lnTo>
                  <a:pt x="3130" y="1778629"/>
                </a:lnTo>
                <a:lnTo>
                  <a:pt x="3130" y="1708169"/>
                </a:lnTo>
                <a:lnTo>
                  <a:pt x="8605" y="1701133"/>
                </a:lnTo>
                <a:lnTo>
                  <a:pt x="19565" y="1701133"/>
                </a:lnTo>
                <a:moveTo>
                  <a:pt x="19565" y="1630674"/>
                </a:moveTo>
                <a:lnTo>
                  <a:pt x="3130" y="1630674"/>
                </a:lnTo>
                <a:lnTo>
                  <a:pt x="3130" y="1553166"/>
                </a:lnTo>
                <a:lnTo>
                  <a:pt x="8605" y="1546130"/>
                </a:lnTo>
                <a:lnTo>
                  <a:pt x="19565" y="1546130"/>
                </a:lnTo>
                <a:moveTo>
                  <a:pt x="19565" y="1398162"/>
                </a:moveTo>
                <a:lnTo>
                  <a:pt x="19565" y="1475670"/>
                </a:lnTo>
                <a:lnTo>
                  <a:pt x="14091" y="1475670"/>
                </a:lnTo>
                <a:lnTo>
                  <a:pt x="14091" y="1482719"/>
                </a:lnTo>
                <a:lnTo>
                  <a:pt x="8605" y="1475670"/>
                </a:lnTo>
                <a:lnTo>
                  <a:pt x="3130" y="1475670"/>
                </a:lnTo>
                <a:lnTo>
                  <a:pt x="3130" y="1398162"/>
                </a:lnTo>
                <a:lnTo>
                  <a:pt x="8605" y="1398162"/>
                </a:lnTo>
                <a:lnTo>
                  <a:pt x="8605" y="1391113"/>
                </a:lnTo>
                <a:lnTo>
                  <a:pt x="14091" y="1391113"/>
                </a:lnTo>
                <a:moveTo>
                  <a:pt x="19565" y="1243159"/>
                </a:moveTo>
                <a:lnTo>
                  <a:pt x="19565" y="1320667"/>
                </a:lnTo>
                <a:lnTo>
                  <a:pt x="14091" y="1327715"/>
                </a:lnTo>
                <a:lnTo>
                  <a:pt x="8605" y="1327715"/>
                </a:lnTo>
                <a:lnTo>
                  <a:pt x="8605" y="1320667"/>
                </a:lnTo>
                <a:lnTo>
                  <a:pt x="3130" y="1320667"/>
                </a:lnTo>
                <a:lnTo>
                  <a:pt x="3130" y="1243159"/>
                </a:lnTo>
                <a:lnTo>
                  <a:pt x="8605" y="1243159"/>
                </a:lnTo>
                <a:lnTo>
                  <a:pt x="8605" y="1236110"/>
                </a:lnTo>
                <a:lnTo>
                  <a:pt x="14091" y="1236110"/>
                </a:lnTo>
                <a:moveTo>
                  <a:pt x="19565" y="1088155"/>
                </a:moveTo>
                <a:lnTo>
                  <a:pt x="19565" y="1165663"/>
                </a:lnTo>
                <a:lnTo>
                  <a:pt x="14091" y="1172712"/>
                </a:lnTo>
                <a:lnTo>
                  <a:pt x="8605" y="1172712"/>
                </a:lnTo>
                <a:lnTo>
                  <a:pt x="8605" y="1165663"/>
                </a:lnTo>
                <a:lnTo>
                  <a:pt x="3130" y="1158615"/>
                </a:lnTo>
                <a:lnTo>
                  <a:pt x="3130" y="1095203"/>
                </a:lnTo>
                <a:lnTo>
                  <a:pt x="8605" y="1088155"/>
                </a:lnTo>
                <a:lnTo>
                  <a:pt x="8605" y="1081107"/>
                </a:lnTo>
                <a:lnTo>
                  <a:pt x="14091" y="1081107"/>
                </a:lnTo>
                <a:moveTo>
                  <a:pt x="14091" y="933151"/>
                </a:moveTo>
                <a:lnTo>
                  <a:pt x="19565" y="933151"/>
                </a:lnTo>
                <a:lnTo>
                  <a:pt x="19565" y="1017696"/>
                </a:lnTo>
                <a:lnTo>
                  <a:pt x="8605" y="1017696"/>
                </a:lnTo>
                <a:lnTo>
                  <a:pt x="3130" y="1003611"/>
                </a:lnTo>
                <a:lnTo>
                  <a:pt x="3130" y="940200"/>
                </a:lnTo>
                <a:lnTo>
                  <a:pt x="8605" y="933151"/>
                </a:lnTo>
                <a:lnTo>
                  <a:pt x="14091" y="926103"/>
                </a:lnTo>
                <a:moveTo>
                  <a:pt x="19565" y="862693"/>
                </a:moveTo>
                <a:lnTo>
                  <a:pt x="8605" y="862693"/>
                </a:lnTo>
                <a:lnTo>
                  <a:pt x="3130" y="855656"/>
                </a:lnTo>
                <a:lnTo>
                  <a:pt x="3130" y="785197"/>
                </a:lnTo>
                <a:lnTo>
                  <a:pt x="8605" y="778148"/>
                </a:lnTo>
                <a:lnTo>
                  <a:pt x="19565" y="778148"/>
                </a:lnTo>
                <a:moveTo>
                  <a:pt x="19565" y="707689"/>
                </a:moveTo>
                <a:lnTo>
                  <a:pt x="8605" y="707689"/>
                </a:lnTo>
                <a:lnTo>
                  <a:pt x="3130" y="700653"/>
                </a:lnTo>
                <a:lnTo>
                  <a:pt x="3130" y="630193"/>
                </a:lnTo>
                <a:lnTo>
                  <a:pt x="8605" y="623145"/>
                </a:lnTo>
                <a:lnTo>
                  <a:pt x="19565" y="623145"/>
                </a:lnTo>
                <a:moveTo>
                  <a:pt x="19565" y="552685"/>
                </a:moveTo>
                <a:lnTo>
                  <a:pt x="8605" y="552685"/>
                </a:lnTo>
                <a:lnTo>
                  <a:pt x="3130" y="545649"/>
                </a:lnTo>
                <a:lnTo>
                  <a:pt x="3130" y="475190"/>
                </a:lnTo>
                <a:lnTo>
                  <a:pt x="8605" y="468141"/>
                </a:lnTo>
                <a:lnTo>
                  <a:pt x="19565" y="468141"/>
                </a:lnTo>
                <a:moveTo>
                  <a:pt x="19565" y="397682"/>
                </a:moveTo>
                <a:lnTo>
                  <a:pt x="3130" y="397682"/>
                </a:lnTo>
                <a:lnTo>
                  <a:pt x="3130" y="320186"/>
                </a:lnTo>
                <a:lnTo>
                  <a:pt x="8605" y="313137"/>
                </a:lnTo>
                <a:lnTo>
                  <a:pt x="19565" y="313137"/>
                </a:lnTo>
                <a:moveTo>
                  <a:pt x="19565" y="165182"/>
                </a:moveTo>
                <a:lnTo>
                  <a:pt x="19565" y="242678"/>
                </a:lnTo>
                <a:lnTo>
                  <a:pt x="14091" y="242678"/>
                </a:lnTo>
                <a:lnTo>
                  <a:pt x="14091" y="249727"/>
                </a:lnTo>
                <a:lnTo>
                  <a:pt x="8605" y="242678"/>
                </a:lnTo>
                <a:lnTo>
                  <a:pt x="3130" y="242678"/>
                </a:lnTo>
                <a:lnTo>
                  <a:pt x="3130" y="165182"/>
                </a:lnTo>
                <a:lnTo>
                  <a:pt x="8605" y="165182"/>
                </a:lnTo>
                <a:lnTo>
                  <a:pt x="8605" y="158134"/>
                </a:lnTo>
                <a:lnTo>
                  <a:pt x="14091" y="158134"/>
                </a:lnTo>
                <a:moveTo>
                  <a:pt x="19565" y="10179"/>
                </a:moveTo>
                <a:lnTo>
                  <a:pt x="19565" y="87674"/>
                </a:lnTo>
                <a:lnTo>
                  <a:pt x="14091" y="94723"/>
                </a:lnTo>
                <a:lnTo>
                  <a:pt x="8605" y="94723"/>
                </a:lnTo>
                <a:lnTo>
                  <a:pt x="8605" y="87674"/>
                </a:lnTo>
                <a:lnTo>
                  <a:pt x="3130" y="87674"/>
                </a:lnTo>
                <a:lnTo>
                  <a:pt x="3130" y="10179"/>
                </a:lnTo>
                <a:lnTo>
                  <a:pt x="8605" y="10179"/>
                </a:lnTo>
                <a:lnTo>
                  <a:pt x="8605" y="3130"/>
                </a:lnTo>
                <a:lnTo>
                  <a:pt x="14091" y="3130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6" name="VectorPath 136"/>
          <p:cNvSpPr/>
          <p:nvPr/>
        </p:nvSpPr>
        <p:spPr>
          <a:xfrm>
            <a:off x="9805258" y="2558371"/>
            <a:ext cx="22695" cy="710832"/>
          </a:xfrm>
          <a:custGeom>
            <a:avLst/>
            <a:gdLst/>
            <a:ahLst/>
            <a:cxnLst/>
            <a:rect l="l" t="t" r="r" b="b"/>
            <a:pathLst>
              <a:path w="22695" h="710832">
                <a:moveTo>
                  <a:pt x="19564" y="707701"/>
                </a:moveTo>
                <a:lnTo>
                  <a:pt x="8603" y="707701"/>
                </a:lnTo>
                <a:lnTo>
                  <a:pt x="3131" y="700653"/>
                </a:lnTo>
                <a:lnTo>
                  <a:pt x="3131" y="630193"/>
                </a:lnTo>
                <a:lnTo>
                  <a:pt x="8603" y="623145"/>
                </a:lnTo>
                <a:lnTo>
                  <a:pt x="19564" y="623145"/>
                </a:lnTo>
                <a:moveTo>
                  <a:pt x="19564" y="552697"/>
                </a:moveTo>
                <a:lnTo>
                  <a:pt x="8603" y="552697"/>
                </a:lnTo>
                <a:lnTo>
                  <a:pt x="3131" y="545649"/>
                </a:lnTo>
                <a:lnTo>
                  <a:pt x="3131" y="475190"/>
                </a:lnTo>
                <a:lnTo>
                  <a:pt x="8603" y="468141"/>
                </a:lnTo>
                <a:lnTo>
                  <a:pt x="19564" y="468141"/>
                </a:lnTo>
                <a:moveTo>
                  <a:pt x="19564" y="397694"/>
                </a:moveTo>
                <a:lnTo>
                  <a:pt x="14091" y="404730"/>
                </a:lnTo>
                <a:lnTo>
                  <a:pt x="8603" y="397694"/>
                </a:lnTo>
                <a:lnTo>
                  <a:pt x="3131" y="397694"/>
                </a:lnTo>
                <a:lnTo>
                  <a:pt x="3131" y="320186"/>
                </a:lnTo>
                <a:lnTo>
                  <a:pt x="8603" y="313138"/>
                </a:lnTo>
                <a:lnTo>
                  <a:pt x="19564" y="313138"/>
                </a:lnTo>
                <a:moveTo>
                  <a:pt x="19564" y="242691"/>
                </a:moveTo>
                <a:lnTo>
                  <a:pt x="14091" y="249726"/>
                </a:lnTo>
                <a:lnTo>
                  <a:pt x="8603" y="242691"/>
                </a:lnTo>
                <a:lnTo>
                  <a:pt x="3131" y="242691"/>
                </a:lnTo>
                <a:lnTo>
                  <a:pt x="3131" y="165183"/>
                </a:lnTo>
                <a:lnTo>
                  <a:pt x="8603" y="165183"/>
                </a:lnTo>
                <a:lnTo>
                  <a:pt x="8603" y="158134"/>
                </a:lnTo>
                <a:lnTo>
                  <a:pt x="19564" y="158134"/>
                </a:lnTo>
                <a:moveTo>
                  <a:pt x="19564" y="87674"/>
                </a:moveTo>
                <a:lnTo>
                  <a:pt x="14091" y="94723"/>
                </a:lnTo>
                <a:lnTo>
                  <a:pt x="8603" y="87674"/>
                </a:lnTo>
                <a:lnTo>
                  <a:pt x="3131" y="87674"/>
                </a:lnTo>
                <a:lnTo>
                  <a:pt x="3131" y="10179"/>
                </a:lnTo>
                <a:lnTo>
                  <a:pt x="8603" y="10179"/>
                </a:lnTo>
                <a:lnTo>
                  <a:pt x="8603" y="3130"/>
                </a:lnTo>
                <a:lnTo>
                  <a:pt x="19564" y="3130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7" name="VectorPath 137"/>
          <p:cNvSpPr/>
          <p:nvPr/>
        </p:nvSpPr>
        <p:spPr>
          <a:xfrm>
            <a:off x="7899777" y="2834713"/>
            <a:ext cx="1921136" cy="115868"/>
          </a:xfrm>
          <a:custGeom>
            <a:avLst/>
            <a:gdLst/>
            <a:ahLst/>
            <a:cxnLst/>
            <a:rect l="l" t="t" r="r" b="b"/>
            <a:pathLst>
              <a:path w="1921136" h="115868">
                <a:moveTo>
                  <a:pt x="1919571" y="57941"/>
                </a:moveTo>
                <a:lnTo>
                  <a:pt x="1782576" y="114303"/>
                </a:lnTo>
                <a:lnTo>
                  <a:pt x="1815450" y="72025"/>
                </a:lnTo>
                <a:lnTo>
                  <a:pt x="105676" y="72025"/>
                </a:lnTo>
                <a:lnTo>
                  <a:pt x="138561" y="114303"/>
                </a:lnTo>
                <a:lnTo>
                  <a:pt x="1565" y="57941"/>
                </a:lnTo>
                <a:lnTo>
                  <a:pt x="138561" y="1566"/>
                </a:lnTo>
                <a:lnTo>
                  <a:pt x="105683" y="43844"/>
                </a:lnTo>
                <a:lnTo>
                  <a:pt x="1815443" y="43844"/>
                </a:lnTo>
                <a:lnTo>
                  <a:pt x="1782576" y="1566"/>
                </a:lnTo>
              </a:path>
            </a:pathLst>
          </a:custGeom>
          <a:solidFill>
            <a:srgbClr val="000000">
              <a:alpha val="100000"/>
            </a:srgbClr>
          </a:solidFill>
          <a:ln w="62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38" name="TextBox138"/>
          <p:cNvSpPr txBox="1"/>
          <p:nvPr/>
        </p:nvSpPr>
        <p:spPr>
          <a:xfrm>
            <a:off x="7899777" y="2538727"/>
            <a:ext cx="1921136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209999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39" name="TextBox139"/>
          <p:cNvSpPr txBox="1"/>
          <p:nvPr/>
        </p:nvSpPr>
        <p:spPr>
          <a:xfrm>
            <a:off x="8449348" y="2538727"/>
            <a:ext cx="893522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150" kern="0" spc="-535" baseline="4211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排空</a:t>
            </a:r>
            <a:r>
              <a:rPr lang="en-US" altLang="zh-CN" sz="3150" kern="0" spc="-510" baseline="4211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时间</a:t>
            </a:r>
          </a:p>
        </p:txBody>
      </p:sp>
      <p:sp>
        <p:nvSpPr>
          <p:cNvPr id="140" name="TextBox140"/>
          <p:cNvSpPr txBox="1"/>
          <p:nvPr/>
        </p:nvSpPr>
        <p:spPr>
          <a:xfrm>
            <a:off x="8065745" y="5681076"/>
            <a:ext cx="134404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grpSp>
        <p:nvGrpSpPr>
          <p:cNvPr id="141" name="Combination 141"/>
          <p:cNvGrpSpPr/>
          <p:nvPr/>
        </p:nvGrpSpPr>
        <p:grpSpPr>
          <a:xfrm>
            <a:off x="8346790" y="3975322"/>
            <a:ext cx="993445" cy="2209200"/>
            <a:chOff x="8346790" y="3975322"/>
            <a:chExt cx="993445" cy="2209200"/>
          </a:xfrm>
        </p:grpSpPr>
        <p:sp>
          <p:nvSpPr>
            <p:cNvPr id="142" name="VectorPath 142"/>
            <p:cNvSpPr/>
            <p:nvPr/>
          </p:nvSpPr>
          <p:spPr>
            <a:xfrm>
              <a:off x="8346790" y="4701026"/>
              <a:ext cx="18783" cy="1477226"/>
            </a:xfrm>
            <a:custGeom>
              <a:avLst/>
              <a:gdLst/>
              <a:ahLst/>
              <a:cxnLst/>
              <a:rect l="l" t="t" r="r" b="b"/>
              <a:pathLst>
                <a:path w="18783" h="1477226">
                  <a:moveTo>
                    <a:pt x="9392" y="9392"/>
                  </a:moveTo>
                  <a:lnTo>
                    <a:pt x="9392" y="1467834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3" name="VectorPath 143"/>
            <p:cNvSpPr/>
            <p:nvPr/>
          </p:nvSpPr>
          <p:spPr>
            <a:xfrm>
              <a:off x="8346790" y="4701026"/>
              <a:ext cx="977785" cy="18783"/>
            </a:xfrm>
            <a:custGeom>
              <a:avLst/>
              <a:gdLst/>
              <a:ahLst/>
              <a:cxnLst/>
              <a:rect l="l" t="t" r="r" b="b"/>
              <a:pathLst>
                <a:path w="977785" h="18783">
                  <a:moveTo>
                    <a:pt x="9392" y="9392"/>
                  </a:moveTo>
                  <a:lnTo>
                    <a:pt x="968394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4" name="VectorPath 144"/>
            <p:cNvSpPr/>
            <p:nvPr/>
          </p:nvSpPr>
          <p:spPr>
            <a:xfrm>
              <a:off x="8829034" y="3975322"/>
              <a:ext cx="18783" cy="1477239"/>
            </a:xfrm>
            <a:custGeom>
              <a:avLst/>
              <a:gdLst/>
              <a:ahLst/>
              <a:cxnLst/>
              <a:rect l="l" t="t" r="r" b="b"/>
              <a:pathLst>
                <a:path w="18783" h="1477239">
                  <a:moveTo>
                    <a:pt x="9392" y="9392"/>
                  </a:moveTo>
                  <a:lnTo>
                    <a:pt x="9392" y="1467847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5" name="VectorPath 145"/>
            <p:cNvSpPr/>
            <p:nvPr/>
          </p:nvSpPr>
          <p:spPr>
            <a:xfrm>
              <a:off x="8840768" y="5448640"/>
              <a:ext cx="22708" cy="709266"/>
            </a:xfrm>
            <a:custGeom>
              <a:avLst/>
              <a:gdLst/>
              <a:ahLst/>
              <a:cxnLst/>
              <a:rect l="l" t="t" r="r" b="b"/>
              <a:pathLst>
                <a:path w="22708" h="709266">
                  <a:moveTo>
                    <a:pt x="19577" y="628628"/>
                  </a:moveTo>
                  <a:lnTo>
                    <a:pt x="19577" y="706136"/>
                  </a:lnTo>
                  <a:lnTo>
                    <a:pt x="3131" y="706136"/>
                  </a:lnTo>
                  <a:lnTo>
                    <a:pt x="3131" y="621580"/>
                  </a:lnTo>
                  <a:lnTo>
                    <a:pt x="14091" y="621580"/>
                  </a:lnTo>
                  <a:moveTo>
                    <a:pt x="14091" y="473624"/>
                  </a:moveTo>
                  <a:lnTo>
                    <a:pt x="19577" y="473624"/>
                  </a:lnTo>
                  <a:lnTo>
                    <a:pt x="19577" y="551132"/>
                  </a:lnTo>
                  <a:lnTo>
                    <a:pt x="14091" y="551132"/>
                  </a:lnTo>
                  <a:lnTo>
                    <a:pt x="8617" y="558168"/>
                  </a:lnTo>
                  <a:lnTo>
                    <a:pt x="8617" y="551132"/>
                  </a:lnTo>
                  <a:lnTo>
                    <a:pt x="3131" y="551132"/>
                  </a:lnTo>
                  <a:lnTo>
                    <a:pt x="3131" y="473624"/>
                  </a:lnTo>
                  <a:lnTo>
                    <a:pt x="8617" y="466576"/>
                  </a:lnTo>
                  <a:lnTo>
                    <a:pt x="14091" y="466576"/>
                  </a:lnTo>
                  <a:moveTo>
                    <a:pt x="14091" y="318622"/>
                  </a:moveTo>
                  <a:lnTo>
                    <a:pt x="19577" y="318622"/>
                  </a:lnTo>
                  <a:lnTo>
                    <a:pt x="19577" y="396129"/>
                  </a:lnTo>
                  <a:lnTo>
                    <a:pt x="14091" y="396129"/>
                  </a:lnTo>
                  <a:lnTo>
                    <a:pt x="14091" y="403165"/>
                  </a:lnTo>
                  <a:lnTo>
                    <a:pt x="8617" y="403165"/>
                  </a:lnTo>
                  <a:lnTo>
                    <a:pt x="3131" y="396129"/>
                  </a:lnTo>
                  <a:lnTo>
                    <a:pt x="3131" y="318622"/>
                  </a:lnTo>
                  <a:lnTo>
                    <a:pt x="8617" y="311572"/>
                  </a:lnTo>
                  <a:lnTo>
                    <a:pt x="14091" y="311572"/>
                  </a:lnTo>
                  <a:moveTo>
                    <a:pt x="14091" y="163618"/>
                  </a:moveTo>
                  <a:lnTo>
                    <a:pt x="19577" y="163618"/>
                  </a:lnTo>
                  <a:lnTo>
                    <a:pt x="19577" y="241126"/>
                  </a:lnTo>
                  <a:lnTo>
                    <a:pt x="14091" y="241126"/>
                  </a:lnTo>
                  <a:lnTo>
                    <a:pt x="14091" y="248161"/>
                  </a:lnTo>
                  <a:lnTo>
                    <a:pt x="8617" y="248161"/>
                  </a:lnTo>
                  <a:lnTo>
                    <a:pt x="3131" y="241126"/>
                  </a:lnTo>
                  <a:lnTo>
                    <a:pt x="3131" y="163618"/>
                  </a:lnTo>
                  <a:lnTo>
                    <a:pt x="8617" y="156569"/>
                  </a:lnTo>
                  <a:lnTo>
                    <a:pt x="14091" y="156569"/>
                  </a:lnTo>
                  <a:moveTo>
                    <a:pt x="14091" y="8614"/>
                  </a:moveTo>
                  <a:lnTo>
                    <a:pt x="19577" y="8614"/>
                  </a:lnTo>
                  <a:lnTo>
                    <a:pt x="19577" y="86122"/>
                  </a:lnTo>
                  <a:lnTo>
                    <a:pt x="14091" y="93158"/>
                  </a:lnTo>
                  <a:lnTo>
                    <a:pt x="3131" y="93158"/>
                  </a:lnTo>
                  <a:lnTo>
                    <a:pt x="3131" y="8614"/>
                  </a:lnTo>
                  <a:lnTo>
                    <a:pt x="8617" y="8614"/>
                  </a:lnTo>
                  <a:lnTo>
                    <a:pt x="8617" y="156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62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46" name="VectorPath 146"/>
            <p:cNvSpPr/>
            <p:nvPr/>
          </p:nvSpPr>
          <p:spPr>
            <a:xfrm>
              <a:off x="9316278" y="4700238"/>
              <a:ext cx="23957" cy="1484284"/>
            </a:xfrm>
            <a:custGeom>
              <a:avLst/>
              <a:gdLst/>
              <a:ahLst/>
              <a:cxnLst/>
              <a:rect l="l" t="t" r="r" b="b"/>
              <a:pathLst>
                <a:path w="23957" h="1484284">
                  <a:moveTo>
                    <a:pt x="20827" y="1398162"/>
                  </a:moveTo>
                  <a:lnTo>
                    <a:pt x="20827" y="1475671"/>
                  </a:lnTo>
                  <a:lnTo>
                    <a:pt x="15354" y="1475671"/>
                  </a:lnTo>
                  <a:lnTo>
                    <a:pt x="15354" y="1482718"/>
                  </a:lnTo>
                  <a:lnTo>
                    <a:pt x="9866" y="1475671"/>
                  </a:lnTo>
                  <a:lnTo>
                    <a:pt x="4393" y="1468622"/>
                  </a:lnTo>
                  <a:lnTo>
                    <a:pt x="4393" y="1405210"/>
                  </a:lnTo>
                  <a:lnTo>
                    <a:pt x="9866" y="1398162"/>
                  </a:lnTo>
                  <a:lnTo>
                    <a:pt x="9866" y="1391126"/>
                  </a:lnTo>
                  <a:lnTo>
                    <a:pt x="15354" y="1391126"/>
                  </a:lnTo>
                  <a:moveTo>
                    <a:pt x="20827" y="1243158"/>
                  </a:moveTo>
                  <a:lnTo>
                    <a:pt x="20827" y="1320666"/>
                  </a:lnTo>
                  <a:lnTo>
                    <a:pt x="15354" y="1327716"/>
                  </a:lnTo>
                  <a:lnTo>
                    <a:pt x="9866" y="1327716"/>
                  </a:lnTo>
                  <a:lnTo>
                    <a:pt x="9866" y="1320666"/>
                  </a:lnTo>
                  <a:lnTo>
                    <a:pt x="4393" y="1313618"/>
                  </a:lnTo>
                  <a:lnTo>
                    <a:pt x="4393" y="1250207"/>
                  </a:lnTo>
                  <a:lnTo>
                    <a:pt x="9866" y="1243158"/>
                  </a:lnTo>
                  <a:lnTo>
                    <a:pt x="9866" y="1236123"/>
                  </a:lnTo>
                  <a:lnTo>
                    <a:pt x="15354" y="1236123"/>
                  </a:lnTo>
                  <a:moveTo>
                    <a:pt x="20827" y="1088156"/>
                  </a:moveTo>
                  <a:lnTo>
                    <a:pt x="20827" y="1165663"/>
                  </a:lnTo>
                  <a:lnTo>
                    <a:pt x="15354" y="1172712"/>
                  </a:lnTo>
                  <a:lnTo>
                    <a:pt x="9866" y="1172712"/>
                  </a:lnTo>
                  <a:lnTo>
                    <a:pt x="9866" y="1165663"/>
                  </a:lnTo>
                  <a:lnTo>
                    <a:pt x="4393" y="1158614"/>
                  </a:lnTo>
                  <a:lnTo>
                    <a:pt x="4393" y="1095204"/>
                  </a:lnTo>
                  <a:lnTo>
                    <a:pt x="9866" y="1088156"/>
                  </a:lnTo>
                  <a:lnTo>
                    <a:pt x="9866" y="1081119"/>
                  </a:lnTo>
                  <a:lnTo>
                    <a:pt x="15354" y="1081119"/>
                  </a:lnTo>
                  <a:moveTo>
                    <a:pt x="15354" y="933152"/>
                  </a:moveTo>
                  <a:lnTo>
                    <a:pt x="20827" y="933152"/>
                  </a:lnTo>
                  <a:lnTo>
                    <a:pt x="20827" y="1017708"/>
                  </a:lnTo>
                  <a:lnTo>
                    <a:pt x="9866" y="1017708"/>
                  </a:lnTo>
                  <a:lnTo>
                    <a:pt x="4393" y="1003611"/>
                  </a:lnTo>
                  <a:lnTo>
                    <a:pt x="4393" y="940200"/>
                  </a:lnTo>
                  <a:lnTo>
                    <a:pt x="9866" y="933152"/>
                  </a:lnTo>
                  <a:lnTo>
                    <a:pt x="15354" y="926116"/>
                  </a:lnTo>
                  <a:moveTo>
                    <a:pt x="20827" y="862704"/>
                  </a:moveTo>
                  <a:lnTo>
                    <a:pt x="9866" y="862704"/>
                  </a:lnTo>
                  <a:lnTo>
                    <a:pt x="4393" y="855656"/>
                  </a:lnTo>
                  <a:lnTo>
                    <a:pt x="4393" y="785197"/>
                  </a:lnTo>
                  <a:lnTo>
                    <a:pt x="9866" y="778148"/>
                  </a:lnTo>
                  <a:lnTo>
                    <a:pt x="20827" y="778148"/>
                  </a:lnTo>
                  <a:moveTo>
                    <a:pt x="20827" y="707701"/>
                  </a:moveTo>
                  <a:lnTo>
                    <a:pt x="9866" y="707701"/>
                  </a:lnTo>
                  <a:lnTo>
                    <a:pt x="4393" y="700653"/>
                  </a:lnTo>
                  <a:lnTo>
                    <a:pt x="4393" y="630194"/>
                  </a:lnTo>
                  <a:lnTo>
                    <a:pt x="9866" y="623145"/>
                  </a:lnTo>
                  <a:lnTo>
                    <a:pt x="20827" y="623145"/>
                  </a:lnTo>
                  <a:moveTo>
                    <a:pt x="20827" y="552698"/>
                  </a:moveTo>
                  <a:lnTo>
                    <a:pt x="9866" y="552698"/>
                  </a:lnTo>
                  <a:lnTo>
                    <a:pt x="4393" y="545649"/>
                  </a:lnTo>
                  <a:lnTo>
                    <a:pt x="4393" y="475190"/>
                  </a:lnTo>
                  <a:lnTo>
                    <a:pt x="9866" y="468141"/>
                  </a:lnTo>
                  <a:lnTo>
                    <a:pt x="20827" y="468141"/>
                  </a:lnTo>
                  <a:moveTo>
                    <a:pt x="20827" y="397694"/>
                  </a:moveTo>
                  <a:lnTo>
                    <a:pt x="9866" y="397694"/>
                  </a:lnTo>
                  <a:lnTo>
                    <a:pt x="4393" y="390645"/>
                  </a:lnTo>
                  <a:lnTo>
                    <a:pt x="4393" y="327235"/>
                  </a:lnTo>
                  <a:lnTo>
                    <a:pt x="9866" y="313137"/>
                  </a:lnTo>
                  <a:lnTo>
                    <a:pt x="20827" y="313137"/>
                  </a:lnTo>
                  <a:moveTo>
                    <a:pt x="20827" y="165183"/>
                  </a:moveTo>
                  <a:lnTo>
                    <a:pt x="20827" y="242691"/>
                  </a:lnTo>
                  <a:lnTo>
                    <a:pt x="15354" y="242691"/>
                  </a:lnTo>
                  <a:lnTo>
                    <a:pt x="15354" y="249726"/>
                  </a:lnTo>
                  <a:lnTo>
                    <a:pt x="9866" y="242691"/>
                  </a:lnTo>
                  <a:lnTo>
                    <a:pt x="4393" y="235642"/>
                  </a:lnTo>
                  <a:lnTo>
                    <a:pt x="4393" y="172231"/>
                  </a:lnTo>
                  <a:lnTo>
                    <a:pt x="9866" y="165183"/>
                  </a:lnTo>
                  <a:lnTo>
                    <a:pt x="9866" y="158134"/>
                  </a:lnTo>
                  <a:lnTo>
                    <a:pt x="15354" y="158134"/>
                  </a:lnTo>
                  <a:moveTo>
                    <a:pt x="20827" y="10179"/>
                  </a:moveTo>
                  <a:lnTo>
                    <a:pt x="20827" y="87687"/>
                  </a:lnTo>
                  <a:lnTo>
                    <a:pt x="15354" y="94723"/>
                  </a:lnTo>
                  <a:lnTo>
                    <a:pt x="9866" y="94723"/>
                  </a:lnTo>
                  <a:lnTo>
                    <a:pt x="9866" y="87687"/>
                  </a:lnTo>
                  <a:lnTo>
                    <a:pt x="4393" y="80638"/>
                  </a:lnTo>
                  <a:lnTo>
                    <a:pt x="4393" y="17227"/>
                  </a:lnTo>
                  <a:lnTo>
                    <a:pt x="9866" y="10179"/>
                  </a:lnTo>
                  <a:lnTo>
                    <a:pt x="9866" y="3130"/>
                  </a:lnTo>
                  <a:lnTo>
                    <a:pt x="15354" y="313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62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47" name="TextBox147"/>
          <p:cNvSpPr txBox="1"/>
          <p:nvPr/>
        </p:nvSpPr>
        <p:spPr>
          <a:xfrm>
            <a:off x="8547990" y="4948324"/>
            <a:ext cx="134404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148" name="TextBox148"/>
          <p:cNvSpPr txBox="1"/>
          <p:nvPr/>
        </p:nvSpPr>
        <p:spPr>
          <a:xfrm>
            <a:off x="9024748" y="4222633"/>
            <a:ext cx="134404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149" name="VectorPath 149"/>
          <p:cNvSpPr/>
          <p:nvPr/>
        </p:nvSpPr>
        <p:spPr>
          <a:xfrm>
            <a:off x="8829034" y="3975322"/>
            <a:ext cx="977785" cy="18783"/>
          </a:xfrm>
          <a:custGeom>
            <a:avLst/>
            <a:gdLst/>
            <a:ahLst/>
            <a:cxnLst/>
            <a:rect l="l" t="t" r="r" b="b"/>
            <a:pathLst>
              <a:path w="977785" h="18783">
                <a:moveTo>
                  <a:pt x="9392" y="9392"/>
                </a:moveTo>
                <a:lnTo>
                  <a:pt x="968394" y="9392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50" name="VectorPath 150"/>
          <p:cNvSpPr/>
          <p:nvPr/>
        </p:nvSpPr>
        <p:spPr>
          <a:xfrm>
            <a:off x="9305792" y="3249632"/>
            <a:ext cx="18783" cy="1470177"/>
          </a:xfrm>
          <a:custGeom>
            <a:avLst/>
            <a:gdLst/>
            <a:ahLst/>
            <a:cxnLst/>
            <a:rect l="l" t="t" r="r" b="b"/>
            <a:pathLst>
              <a:path w="18783" h="1470177">
                <a:moveTo>
                  <a:pt x="9392" y="1460785"/>
                </a:moveTo>
                <a:lnTo>
                  <a:pt x="9392" y="9392"/>
                </a:lnTo>
              </a:path>
            </a:pathLst>
          </a:custGeom>
          <a:ln w="18783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51" name="Combination 151"/>
          <p:cNvGrpSpPr/>
          <p:nvPr/>
        </p:nvGrpSpPr>
        <p:grpSpPr>
          <a:xfrm>
            <a:off x="9305792" y="3249632"/>
            <a:ext cx="501028" cy="744474"/>
            <a:chOff x="9305792" y="3249632"/>
            <a:chExt cx="501028" cy="744474"/>
          </a:xfrm>
        </p:grpSpPr>
        <p:sp>
          <p:nvSpPr>
            <p:cNvPr id="152" name="VectorPath 152"/>
            <p:cNvSpPr/>
            <p:nvPr/>
          </p:nvSpPr>
          <p:spPr>
            <a:xfrm>
              <a:off x="9305792" y="3249632"/>
              <a:ext cx="501028" cy="18783"/>
            </a:xfrm>
            <a:custGeom>
              <a:avLst/>
              <a:gdLst/>
              <a:ahLst/>
              <a:cxnLst/>
              <a:rect l="l" t="t" r="r" b="b"/>
              <a:pathLst>
                <a:path w="501028" h="18783">
                  <a:moveTo>
                    <a:pt x="9392" y="9392"/>
                  </a:moveTo>
                  <a:lnTo>
                    <a:pt x="491636" y="939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53" name="VectorPath 153"/>
            <p:cNvSpPr/>
            <p:nvPr/>
          </p:nvSpPr>
          <p:spPr>
            <a:xfrm>
              <a:off x="9788036" y="3249632"/>
              <a:ext cx="18783" cy="744474"/>
            </a:xfrm>
            <a:custGeom>
              <a:avLst/>
              <a:gdLst/>
              <a:ahLst/>
              <a:cxnLst/>
              <a:rect l="l" t="t" r="r" b="b"/>
              <a:pathLst>
                <a:path w="18783" h="744474">
                  <a:moveTo>
                    <a:pt x="9392" y="9392"/>
                  </a:moveTo>
                  <a:lnTo>
                    <a:pt x="9392" y="735082"/>
                  </a:lnTo>
                </a:path>
              </a:pathLst>
            </a:custGeom>
            <a:ln w="1878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54" name="TextBox154"/>
          <p:cNvSpPr txBox="1"/>
          <p:nvPr/>
        </p:nvSpPr>
        <p:spPr>
          <a:xfrm>
            <a:off x="9506992" y="3496930"/>
            <a:ext cx="134404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155" name="TextBox155"/>
          <p:cNvSpPr txBox="1"/>
          <p:nvPr/>
        </p:nvSpPr>
        <p:spPr>
          <a:xfrm>
            <a:off x="2695334" y="6202217"/>
            <a:ext cx="5832176" cy="365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150" kern="0" spc="5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</a:t>
            </a:r>
            <a:r>
              <a:rPr lang="en-US" altLang="zh-CN" sz="3150" kern="0" spc="22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15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3150" kern="0" spc="25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5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3150" kern="0" spc="25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5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3150" kern="0" spc="25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0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  <a:r>
              <a:rPr lang="en-US" altLang="zh-CN" sz="3150" kern="0" spc="25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0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lang="en-US" altLang="zh-CN" sz="3150" kern="0" spc="25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0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6</a:t>
            </a:r>
            <a:r>
              <a:rPr lang="en-US" altLang="zh-CN" sz="3150" kern="0" spc="255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0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7</a:t>
            </a:r>
            <a:r>
              <a:rPr lang="en-US" altLang="zh-CN" sz="3150" kern="0" spc="4470" baseline="3175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4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2400" kern="0" spc="-2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2400" kern="0" spc="367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0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105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n-1</a:t>
            </a:r>
            <a:r>
              <a:rPr lang="en-US" altLang="zh-CN" sz="1050" b="1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150" kern="0" spc="0" baseline="3175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105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156" name="TextBox156"/>
          <p:cNvSpPr txBox="1"/>
          <p:nvPr/>
        </p:nvSpPr>
        <p:spPr>
          <a:xfrm>
            <a:off x="8832940" y="6223582"/>
            <a:ext cx="275444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19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1575" b="1" kern="0" spc="-160" baseline="-6349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1575" kern="0" spc="-135" baseline="-6349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+1</a:t>
            </a:r>
          </a:p>
        </p:txBody>
      </p:sp>
      <p:sp>
        <p:nvSpPr>
          <p:cNvPr id="157" name="TextBox157"/>
          <p:cNvSpPr txBox="1"/>
          <p:nvPr/>
        </p:nvSpPr>
        <p:spPr>
          <a:xfrm>
            <a:off x="9315184" y="6223582"/>
            <a:ext cx="752202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18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1575" b="1" kern="0" spc="-160" baseline="-6349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1575" b="1" kern="0" spc="-135" baseline="-6349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+2</a:t>
            </a:r>
            <a:r>
              <a:rPr lang="en-US" altLang="zh-CN" sz="1575" b="1" kern="0" spc="1575" baseline="-6349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-19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1575" b="1" kern="0" spc="-160" baseline="-6349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1575" kern="0" spc="-135" baseline="-6349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+3</a:t>
            </a:r>
          </a:p>
        </p:txBody>
      </p:sp>
      <p:sp>
        <p:nvSpPr>
          <p:cNvPr id="158" name="TextBox158"/>
          <p:cNvSpPr txBox="1"/>
          <p:nvPr/>
        </p:nvSpPr>
        <p:spPr>
          <a:xfrm>
            <a:off x="10296108" y="6315187"/>
            <a:ext cx="477050" cy="319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00" kern="0" spc="-2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时间</a:t>
            </a:r>
          </a:p>
        </p:txBody>
      </p:sp>
      <p:pic>
        <p:nvPicPr>
          <p:cNvPr id="159" name="258C0AB2-1FC3-4A19-C848-3173A80DCAAA"/>
          <p:cNvPicPr>
            <a:picLocks noChangeAspect="1"/>
          </p:cNvPicPr>
          <p:nvPr/>
        </p:nvPicPr>
        <p:blipFill>
          <a:blip r:embed="rId3" cstate="print">
            <a:extLst>
              <a:ext uri="{C8CEA58C-ACDB-433E-3D0F-3E6CB81E298C}"/>
            </a:extLst>
          </a:blip>
          <a:srcRect/>
          <a:stretch>
            <a:fillRect/>
          </a:stretch>
        </p:blipFill>
        <p:spPr>
          <a:xfrm>
            <a:off x="4072255" y="2838450"/>
            <a:ext cx="5762625" cy="4019550"/>
          </a:xfrm>
          <a:prstGeom prst="rect">
            <a:avLst/>
          </a:prstGeom>
        </p:spPr>
      </p:pic>
    </p:spTree>
    <p:extLst>
      <p:ext uri="{C9A4822E-6A7E-4C6D-9FC4-C4B2DD4F0257}"/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VectorPath 2347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2348" name="TextBox2348"/>
          <p:cNvSpPr txBox="1"/>
          <p:nvPr/>
        </p:nvSpPr>
        <p:spPr>
          <a:xfrm>
            <a:off x="326568" y="337334"/>
            <a:ext cx="4440804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2692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据相关执行动态(重定向)</a:t>
            </a:r>
          </a:p>
        </p:txBody>
      </p:sp>
      <p:sp>
        <p:nvSpPr>
          <p:cNvPr id="2349" name="TextBox2349"/>
          <p:cNvSpPr txBox="1"/>
          <p:nvPr/>
        </p:nvSpPr>
        <p:spPr>
          <a:xfrm>
            <a:off x="3671659" y="4721320"/>
            <a:ext cx="175999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50" name="TextBox2350"/>
          <p:cNvSpPr txBox="1"/>
          <p:nvPr/>
        </p:nvSpPr>
        <p:spPr>
          <a:xfrm>
            <a:off x="7725994" y="4721320"/>
            <a:ext cx="175999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add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38A5EF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$5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sp>
        <p:nvSpPr>
          <p:cNvPr id="2351" name="TextBox2351"/>
          <p:cNvSpPr txBox="1"/>
          <p:nvPr/>
        </p:nvSpPr>
        <p:spPr>
          <a:xfrm>
            <a:off x="3672840" y="5100808"/>
            <a:ext cx="1759991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and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$9,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</a:t>
            </a:r>
          </a:p>
        </p:txBody>
      </p:sp>
      <p:sp>
        <p:nvSpPr>
          <p:cNvPr id="2352" name="TextBox2352"/>
          <p:cNvSpPr txBox="1"/>
          <p:nvPr/>
        </p:nvSpPr>
        <p:spPr>
          <a:xfrm>
            <a:off x="5759310" y="5100808"/>
            <a:ext cx="1634262" cy="266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or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b="1" u="sng" kern="0" spc="0" baseline="0" noProof="0" dirty="0">
                <a:solidFill>
                  <a:srgbClr val="C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$6,</a:t>
            </a:r>
            <a:r>
              <a:rPr lang="en-US" altLang="zh-CN" sz="1750" kern="0" spc="-15" baseline="0" noProof="0" dirty="0">
                <a:latin typeface="Consolas" pitchFamily="49" charset="0"/>
                <a:ea typeface="Consolas" pitchFamily="49" charset="0"/>
                <a:cs typeface="Consolas" pitchFamily="49" charset="0"/>
              </a:rPr>
              <a:t> </a:t>
            </a:r>
            <a:r>
              <a:rPr lang="en-US" altLang="zh-CN" sz="1750" kern="0" spc="0" baseline="0" noProof="0" dirty="0">
                <a:solidFill>
                  <a:srgbClr val="000000"/>
                </a:solidFill>
                <a:latin typeface="Consolas" pitchFamily="49" charset="0"/>
                <a:ea typeface="Consolas" pitchFamily="49" charset="0"/>
                <a:cs typeface="Consolas" pitchFamily="49" charset="0"/>
              </a:rPr>
              <a:t>$7</a:t>
            </a:r>
          </a:p>
        </p:txBody>
      </p:sp>
      <p:graphicFrame>
        <p:nvGraphicFramePr>
          <p:cNvPr id="2353" name="Table2353"/>
          <p:cNvGraphicFramePr>
            <a:graphicFrameLocks noGrp="1"/>
          </p:cNvGraphicFramePr>
          <p:nvPr/>
        </p:nvGraphicFramePr>
        <p:xfrm>
          <a:off x="514350" y="3130423"/>
          <a:ext cx="11133454" cy="3067050"/>
        </p:xfrm>
        <a:graphic>
          <a:graphicData uri="http://schemas.openxmlformats.org/drawingml/2006/table">
            <a:tbl>
              <a:tblPr firstRow="1" bandRow="1"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c</a:t>
                      </a:r>
                      <a:r>
                        <a:rPr lang="en-US" altLang="zh-CN" sz="1750" kern="0" spc="0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lks</a:t>
                      </a:r>
                    </a:p>
                  </a:txBody>
                  <a:tcPr marL="6350" marR="6350" marT="7048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I</a:t>
                      </a:r>
                      <a:r>
                        <a:rPr lang="en-US" altLang="zh-CN" sz="1750" kern="0" spc="0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F</a:t>
                      </a:r>
                    </a:p>
                  </a:txBody>
                  <a:tcPr marL="6350" marR="6350" marT="7048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I</a:t>
                      </a:r>
                      <a:r>
                        <a:rPr lang="en-US" altLang="zh-CN" sz="1750" kern="0" spc="0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D</a:t>
                      </a:r>
                    </a:p>
                  </a:txBody>
                  <a:tcPr marL="6350" marR="6350" marT="7048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E</a:t>
                      </a:r>
                      <a:r>
                        <a:rPr lang="en-US" altLang="zh-CN" sz="1750" kern="0" spc="0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X</a:t>
                      </a:r>
                    </a:p>
                  </a:txBody>
                  <a:tcPr marL="6350" marR="6350" marT="7048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M</a:t>
                      </a:r>
                      <a:r>
                        <a:rPr lang="en-US" altLang="zh-CN" sz="1750" kern="0" spc="0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EM</a:t>
                      </a:r>
                    </a:p>
                  </a:txBody>
                  <a:tcPr marL="6350" marR="6350" marT="7048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W</a:t>
                      </a:r>
                      <a:r>
                        <a:rPr lang="en-US" altLang="zh-CN" sz="1750" kern="0" spc="0" baseline="0" noProof="0" dirty="0">
                          <a:solidFill>
                            <a:srgbClr val="FFFFFF"/>
                          </a:solidFill>
                          <a:latin typeface="DengXian" pitchFamily="2" charset="0"/>
                          <a:ea typeface="DengXian" pitchFamily="2" charset="0"/>
                          <a:cs typeface="DengXian" pitchFamily="2" charset="0"/>
                        </a:rPr>
                        <a:t>B</a:t>
                      </a:r>
                    </a:p>
                  </a:txBody>
                  <a:tcPr marL="6350" marR="6350" marT="7048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460"/>
                        </a:spcBef>
                        <a:spcAft>
                          <a:spcPts val="260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3</a:t>
                      </a:r>
                    </a:p>
                  </a:txBody>
                  <a:tcPr marL="6350" marR="6350" marT="6477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40"/>
                        </a:spcBef>
                        <a:spcAft>
                          <a:spcPts val="380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sub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$1,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$2,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$3</a:t>
                      </a:r>
                    </a:p>
                  </a:txBody>
                  <a:tcPr marL="6350" marR="6350" marT="4953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40"/>
                        </a:spcBef>
                        <a:spcAft>
                          <a:spcPts val="380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add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</a:t>
                      </a:r>
                    </a:p>
                  </a:txBody>
                  <a:tcPr marL="6350" marR="6350" marT="4953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40"/>
                        </a:spcBef>
                        <a:spcAft>
                          <a:spcPts val="380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lw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4($1)</a:t>
                      </a:r>
                    </a:p>
                  </a:txBody>
                  <a:tcPr marL="6350" marR="6350" marT="4953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625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5952"/>
                        </a:lnSpc>
                        <a:spcBef>
                          <a:spcPts val="555"/>
                        </a:spcBef>
                        <a:spcAft>
                          <a:spcPts val="260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4</a:t>
                      </a:r>
                    </a:p>
                  </a:txBody>
                  <a:tcPr marL="6350" marR="6350" marT="7683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409"/>
                        </a:spcBef>
                        <a:spcAft>
                          <a:spcPts val="40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sub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$1,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$2,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$3</a:t>
                      </a:r>
                    </a:p>
                  </a:txBody>
                  <a:tcPr marL="6350" marR="6350" marT="5842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409"/>
                        </a:spcBef>
                        <a:spcAft>
                          <a:spcPts val="40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add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</a:t>
                      </a:r>
                    </a:p>
                  </a:txBody>
                  <a:tcPr marL="6350" marR="6350" marT="5842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409"/>
                        </a:spcBef>
                        <a:spcAft>
                          <a:spcPts val="40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lw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4($1)</a:t>
                      </a:r>
                    </a:p>
                  </a:txBody>
                  <a:tcPr marL="6350" marR="6350" marT="5842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958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560"/>
                        </a:spcBef>
                        <a:spcAft>
                          <a:spcPts val="260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5</a:t>
                      </a:r>
                    </a:p>
                  </a:txBody>
                  <a:tcPr marL="6350" marR="6350" marT="774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93"/>
                        </a:spcBef>
                        <a:spcAft>
                          <a:spcPts val="42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or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</a:t>
                      </a:r>
                    </a:p>
                  </a:txBody>
                  <a:tcPr marL="6350" marR="6350" marT="5651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93"/>
                        </a:spcBef>
                        <a:spcAft>
                          <a:spcPts val="42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sub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$1,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$2,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$3</a:t>
                      </a:r>
                    </a:p>
                  </a:txBody>
                  <a:tcPr marL="6350" marR="6350" marT="5651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93"/>
                        </a:spcBef>
                        <a:spcAft>
                          <a:spcPts val="42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add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</a:t>
                      </a:r>
                    </a:p>
                  </a:txBody>
                  <a:tcPr marL="6350" marR="6350" marT="5651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393"/>
                        </a:spcBef>
                        <a:spcAft>
                          <a:spcPts val="427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lw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4($1)</a:t>
                      </a:r>
                    </a:p>
                  </a:txBody>
                  <a:tcPr marL="6350" marR="6350" marT="5651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560"/>
                        </a:spcBef>
                        <a:spcAft>
                          <a:spcPts val="260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6</a:t>
                      </a:r>
                    </a:p>
                  </a:txBody>
                  <a:tcPr marL="6350" marR="6350" marT="774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401"/>
                        </a:spcBef>
                        <a:spcAft>
                          <a:spcPts val="419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and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$9,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</a:t>
                      </a:r>
                    </a:p>
                  </a:txBody>
                  <a:tcPr marL="6350" marR="6350" marT="571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952"/>
                        </a:lnSpc>
                        <a:spcBef>
                          <a:spcPts val="401"/>
                        </a:spcBef>
                        <a:spcAft>
                          <a:spcPts val="419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sub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$1,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$2,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$3</a:t>
                      </a:r>
                    </a:p>
                  </a:txBody>
                  <a:tcPr marL="6350" marR="6350" marT="571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560"/>
                        </a:spcBef>
                        <a:spcAft>
                          <a:spcPts val="260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7</a:t>
                      </a:r>
                    </a:p>
                  </a:txBody>
                  <a:tcPr marL="6350" marR="6350" marT="774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369"/>
                        </a:spcBef>
                        <a:spcAft>
                          <a:spcPts val="451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Next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Instr</a:t>
                      </a:r>
                    </a:p>
                  </a:txBody>
                  <a:tcPr marL="6350" marR="6350" marT="5334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0000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369"/>
                        </a:spcBef>
                        <a:spcAft>
                          <a:spcPts val="451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sub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$1,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$2,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$3</a:t>
                      </a:r>
                    </a:p>
                  </a:txBody>
                  <a:tcPr marL="6350" marR="6350" marT="5334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6190"/>
                        </a:lnSpc>
                        <a:spcBef>
                          <a:spcPts val="369"/>
                        </a:spcBef>
                        <a:spcAft>
                          <a:spcPts val="451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add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b="1" u="sng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$5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</a:t>
                      </a:r>
                    </a:p>
                  </a:txBody>
                  <a:tcPr marL="6350" marR="6350" marT="5334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95952"/>
                        </a:lnSpc>
                        <a:spcBef>
                          <a:spcPts val="555"/>
                        </a:spcBef>
                        <a:spcAft>
                          <a:spcPts val="260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8</a:t>
                      </a:r>
                    </a:p>
                  </a:txBody>
                  <a:tcPr marL="6350" marR="6350" marT="7683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349"/>
                        </a:spcBef>
                        <a:spcAft>
                          <a:spcPts val="466"/>
                        </a:spcAft>
                      </a:pPr>
                      <a:r>
                        <a:rPr lang="en-US" altLang="zh-CN" sz="1750" kern="0" spc="-15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6350" marR="6350" marT="508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349"/>
                        </a:spcBef>
                        <a:spcAft>
                          <a:spcPts val="466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Next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C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Instr</a:t>
                      </a:r>
                    </a:p>
                  </a:txBody>
                  <a:tcPr marL="6350" marR="6350" marT="508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349"/>
                        </a:spcBef>
                        <a:spcAft>
                          <a:spcPts val="466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and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$9,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</a:t>
                      </a:r>
                    </a:p>
                  </a:txBody>
                  <a:tcPr marL="6350" marR="6350" marT="508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349"/>
                        </a:spcBef>
                        <a:spcAft>
                          <a:spcPts val="466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or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$6,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$7</a:t>
                      </a:r>
                    </a:p>
                  </a:txBody>
                  <a:tcPr marL="6350" marR="6350" marT="508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>
                        <a:lnSpc>
                          <a:spcPct val="100714"/>
                        </a:lnSpc>
                        <a:spcBef>
                          <a:spcPts val="349"/>
                        </a:spcBef>
                        <a:spcAft>
                          <a:spcPts val="466"/>
                        </a:spcAft>
                      </a:pP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sub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$1,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$2,</a:t>
                      </a:r>
                      <a:r>
                        <a:rPr lang="en-US" altLang="zh-CN" sz="1750" kern="0" spc="-15" baseline="0" noProof="0" dirty="0"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>
                          <a:solidFill>
                            <a:srgbClr val="000000"/>
                          </a:solidFill>
                          <a:latin typeface="Consolas" pitchFamily="49" charset="0"/>
                          <a:ea typeface="Consolas" pitchFamily="49" charset="0"/>
                          <a:cs typeface="Consolas" pitchFamily="49" charset="0"/>
                        </a:rPr>
                        <a:t>$3</a:t>
                      </a:r>
                    </a:p>
                  </a:txBody>
                  <a:tcPr marL="6350" marR="6350" marT="508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5833"/>
                        </a:lnSpc>
                      </a:pPr>
                      <a:endParaRPr lang="en-US" altLang="zh-CN" sz="1000" kern="0" spc="0" baseline="0" noProof="0" dirty="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354" name="Combination 2354"/>
          <p:cNvGrpSpPr/>
          <p:nvPr/>
        </p:nvGrpSpPr>
        <p:grpSpPr>
          <a:xfrm>
            <a:off x="3509963" y="4644073"/>
            <a:ext cx="6146800" cy="796925"/>
            <a:chOff x="3509963" y="4644073"/>
            <a:chExt cx="6146800" cy="796925"/>
          </a:xfrm>
        </p:grpSpPr>
        <p:sp>
          <p:nvSpPr>
            <p:cNvPr id="2355" name="VectorPath 2355"/>
            <p:cNvSpPr/>
            <p:nvPr/>
          </p:nvSpPr>
          <p:spPr>
            <a:xfrm>
              <a:off x="7510463" y="4658678"/>
              <a:ext cx="2146300" cy="408940"/>
            </a:xfrm>
            <a:custGeom>
              <a:avLst/>
              <a:gdLst/>
              <a:ahLst/>
              <a:cxnLst/>
              <a:rect l="l" t="t" r="r" b="b"/>
              <a:pathLst>
                <a:path w="2146300" h="408940">
                  <a:moveTo>
                    <a:pt x="2146301" y="408940"/>
                  </a:moveTo>
                  <a:lnTo>
                    <a:pt x="0" y="408940"/>
                  </a:lnTo>
                  <a:lnTo>
                    <a:pt x="0" y="0"/>
                  </a:lnTo>
                  <a:lnTo>
                    <a:pt x="2146301" y="0"/>
                  </a:lnTo>
                  <a:moveTo>
                    <a:pt x="28575" y="28575"/>
                  </a:moveTo>
                  <a:lnTo>
                    <a:pt x="28575" y="380366"/>
                  </a:lnTo>
                  <a:lnTo>
                    <a:pt x="2117724" y="380366"/>
                  </a:lnTo>
                  <a:lnTo>
                    <a:pt x="2117724" y="28575"/>
                  </a:lnTo>
                </a:path>
              </a:pathLst>
            </a:custGeom>
            <a:solidFill>
              <a:srgbClr val="ED7D31">
                <a:alpha val="100000"/>
              </a:srgbClr>
            </a:solidFill>
          </p:spPr>
        </p:sp>
        <p:sp>
          <p:nvSpPr>
            <p:cNvPr id="2356" name="VectorPath 2356"/>
            <p:cNvSpPr/>
            <p:nvPr/>
          </p:nvSpPr>
          <p:spPr>
            <a:xfrm>
              <a:off x="3509963" y="4644073"/>
              <a:ext cx="2146300" cy="408940"/>
            </a:xfrm>
            <a:custGeom>
              <a:avLst/>
              <a:gdLst/>
              <a:ahLst/>
              <a:cxnLst/>
              <a:rect l="l" t="t" r="r" b="b"/>
              <a:pathLst>
                <a:path w="2146300" h="408940">
                  <a:moveTo>
                    <a:pt x="2146300" y="408940"/>
                  </a:moveTo>
                  <a:lnTo>
                    <a:pt x="0" y="408940"/>
                  </a:lnTo>
                  <a:lnTo>
                    <a:pt x="0" y="0"/>
                  </a:lnTo>
                  <a:lnTo>
                    <a:pt x="2146300" y="0"/>
                  </a:lnTo>
                  <a:moveTo>
                    <a:pt x="28575" y="28575"/>
                  </a:moveTo>
                  <a:lnTo>
                    <a:pt x="28575" y="380365"/>
                  </a:lnTo>
                  <a:lnTo>
                    <a:pt x="2117725" y="380365"/>
                  </a:lnTo>
                  <a:lnTo>
                    <a:pt x="2117725" y="28575"/>
                  </a:lnTo>
                </a:path>
              </a:pathLst>
            </a:custGeom>
            <a:solidFill>
              <a:srgbClr val="ED7D31">
                <a:alpha val="100000"/>
              </a:srgbClr>
            </a:solidFill>
          </p:spPr>
        </p:sp>
        <p:sp>
          <p:nvSpPr>
            <p:cNvPr id="2357" name="VectorPath 2357"/>
            <p:cNvSpPr/>
            <p:nvPr/>
          </p:nvSpPr>
          <p:spPr>
            <a:xfrm>
              <a:off x="5541963" y="5032058"/>
              <a:ext cx="2146300" cy="408940"/>
            </a:xfrm>
            <a:custGeom>
              <a:avLst/>
              <a:gdLst/>
              <a:ahLst/>
              <a:cxnLst/>
              <a:rect l="l" t="t" r="r" b="b"/>
              <a:pathLst>
                <a:path w="2146300" h="408940">
                  <a:moveTo>
                    <a:pt x="2146300" y="408940"/>
                  </a:moveTo>
                  <a:lnTo>
                    <a:pt x="0" y="408940"/>
                  </a:lnTo>
                  <a:lnTo>
                    <a:pt x="0" y="0"/>
                  </a:lnTo>
                  <a:lnTo>
                    <a:pt x="2146300" y="0"/>
                  </a:lnTo>
                  <a:moveTo>
                    <a:pt x="28575" y="28575"/>
                  </a:moveTo>
                  <a:lnTo>
                    <a:pt x="28575" y="380365"/>
                  </a:lnTo>
                  <a:lnTo>
                    <a:pt x="2117725" y="380365"/>
                  </a:lnTo>
                  <a:lnTo>
                    <a:pt x="2117725" y="28575"/>
                  </a:lnTo>
                </a:path>
              </a:pathLst>
            </a:custGeom>
            <a:solidFill>
              <a:srgbClr val="ED7D31">
                <a:alpha val="100000"/>
              </a:srgbClr>
            </a:solidFill>
          </p:spPr>
        </p:sp>
        <p:sp>
          <p:nvSpPr>
            <p:cNvPr id="2358" name="VectorPath 2358"/>
            <p:cNvSpPr/>
            <p:nvPr/>
          </p:nvSpPr>
          <p:spPr>
            <a:xfrm>
              <a:off x="3509963" y="5032058"/>
              <a:ext cx="2146300" cy="408940"/>
            </a:xfrm>
            <a:custGeom>
              <a:avLst/>
              <a:gdLst/>
              <a:ahLst/>
              <a:cxnLst/>
              <a:rect l="l" t="t" r="r" b="b"/>
              <a:pathLst>
                <a:path w="2146300" h="408940">
                  <a:moveTo>
                    <a:pt x="2146300" y="408940"/>
                  </a:moveTo>
                  <a:lnTo>
                    <a:pt x="0" y="408940"/>
                  </a:lnTo>
                  <a:lnTo>
                    <a:pt x="0" y="0"/>
                  </a:lnTo>
                  <a:lnTo>
                    <a:pt x="2146300" y="0"/>
                  </a:lnTo>
                  <a:moveTo>
                    <a:pt x="28575" y="28575"/>
                  </a:moveTo>
                  <a:lnTo>
                    <a:pt x="28575" y="380365"/>
                  </a:lnTo>
                  <a:lnTo>
                    <a:pt x="2117725" y="380365"/>
                  </a:lnTo>
                  <a:lnTo>
                    <a:pt x="2117725" y="28575"/>
                  </a:lnTo>
                </a:path>
              </a:pathLst>
            </a:custGeom>
            <a:solidFill>
              <a:srgbClr val="ED7D31">
                <a:alpha val="100000"/>
              </a:srgbClr>
            </a:solidFill>
          </p:spPr>
        </p:sp>
      </p:grpSp>
      <p:sp>
        <p:nvSpPr>
          <p:cNvPr id="2359" name="VectorPath 2359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360" name="C0C3446C-1424-42B8-2918-1D74A81AE60B"/>
          <p:cNvPicPr>
            <a:picLocks noChangeAspect="1"/>
          </p:cNvPicPr>
          <p:nvPr/>
        </p:nvPicPr>
        <p:blipFill>
          <a:blip r:embed="rId2" cstate="print">
            <a:extLst>
              <a:ext uri="{77DF48BB-8A43-41BB-DF85-6AAF2034F674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2361" name="24D66E73-65BC-479C-66AA-EAE4E49388DF"/>
          <p:cNvPicPr>
            <a:picLocks noChangeAspect="1"/>
          </p:cNvPicPr>
          <p:nvPr/>
        </p:nvPicPr>
        <p:blipFill>
          <a:blip r:embed="rId3" cstate="print">
            <a:extLst>
              <a:ext uri="{50A1CC61-DCA0-4DB4-37D8-43A78638B000}"/>
            </a:extLst>
          </a:blip>
          <a:srcRect/>
          <a:stretch>
            <a:fillRect/>
          </a:stretch>
        </p:blipFill>
        <p:spPr>
          <a:xfrm>
            <a:off x="2438400" y="950976"/>
            <a:ext cx="7191375" cy="1809750"/>
          </a:xfrm>
          <a:prstGeom prst="rect">
            <a:avLst/>
          </a:prstGeom>
        </p:spPr>
      </p:pic>
    </p:spTree>
    <p:extLst>
      <p:ext uri="{B353E03B-7DEB-4D75-12AC-A052605EDA87}"/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VectorPath 2362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2363" name="TextBox2363"/>
          <p:cNvSpPr txBox="1"/>
          <p:nvPr/>
        </p:nvSpPr>
        <p:spPr>
          <a:xfrm>
            <a:off x="0" y="337334"/>
            <a:ext cx="12192000" cy="5874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260" marR="0" indent="0" eaLnBrk="0">
              <a:lnSpc>
                <a:spcPct val="100000"/>
              </a:lnSpc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水线性能分析</a:t>
            </a:r>
          </a:p>
          <a:p>
            <a:pPr marL="0" marR="0" indent="0" eaLnBrk="0">
              <a:lnSpc>
                <a:spcPct val="21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46405" marR="187325" indent="0" eaLnBrk="0">
              <a:lnSpc>
                <a:spcPct val="126595"/>
              </a:lnSpc>
            </a:pP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例</a:t>
            </a:r>
            <a:r>
              <a:rPr lang="en-US" altLang="zh-CN" sz="23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SPECINT2000</a:t>
            </a:r>
            <a:r>
              <a:rPr lang="en-US" altLang="zh-CN" sz="23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基准测试程序包含的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取数据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、存数据、条件分支指令、跳转指令、R型</a:t>
            </a:r>
            <a:r>
              <a:rPr lang="en-US" altLang="zh-CN" sz="23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算术逻辑运算指令；比例分别为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25%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、10%、</a:t>
            </a:r>
            <a:r>
              <a:rPr lang="en-US" altLang="zh-CN" sz="23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11%、</a:t>
            </a:r>
            <a:r>
              <a:rPr lang="en-US" altLang="zh-CN" sz="23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2%、52%。</a:t>
            </a:r>
          </a:p>
          <a:p>
            <a:pPr marL="0" marR="0" indent="0" eaLnBrk="0">
              <a:lnSpc>
                <a:spcPct val="12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46405" marR="0" indent="0" eaLnBrk="0">
              <a:lnSpc>
                <a:spcPct val="100000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假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设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40%的取数据指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令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存在Load-Use相关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，</a:t>
            </a:r>
          </a:p>
          <a:p>
            <a:pPr marL="0" marR="0" indent="0" eaLnBrk="0">
              <a:lnSpc>
                <a:spcPct val="12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46405" marR="1555751" indent="0" eaLnBrk="0">
              <a:lnSpc>
                <a:spcPct val="126595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而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1/4的条件分支指令分支预测会失败，跳转指令不预测，不考虑其他冲突，</a:t>
            </a:r>
            <a:r>
              <a:rPr lang="en-US" altLang="zh-CN" sz="23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请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计算(1)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该程序在MIPS指令流水线中执行的CPI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?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46405" marR="2856230" indent="1422400" eaLnBrk="0">
              <a:lnSpc>
                <a:spcPct val="122121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解: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程序的CPI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等于各指令CPI的加权平均值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取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数据指令如果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不存在Load-Use相关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CPI=1:</a:t>
            </a:r>
          </a:p>
          <a:p>
            <a:pPr marL="0" marR="0" indent="0" eaLnBrk="0">
              <a:lnSpc>
                <a:spcPct val="290873"/>
              </a:lnSpc>
            </a:pP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050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05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364" name="VectorPath 2364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365" name="CA414342-4D92-4BFF-A339-8EEC49531FD6"/>
          <p:cNvPicPr>
            <a:picLocks noChangeAspect="1"/>
          </p:cNvPicPr>
          <p:nvPr/>
        </p:nvPicPr>
        <p:blipFill>
          <a:blip r:embed="rId2" cstate="print">
            <a:extLst>
              <a:ext uri="{E177C41B-B692-4270-5838-03DA007A958D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2366" name="TextBox2366"/>
          <p:cNvSpPr txBox="1"/>
          <p:nvPr/>
        </p:nvSpPr>
        <p:spPr>
          <a:xfrm>
            <a:off x="446405" y="5280708"/>
            <a:ext cx="11072812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00000"/>
              </a:lnSpc>
            </a:pP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如果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存在Load-Use相关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，需要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插入一个气泡来消除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这种相关性</a:t>
            </a:r>
            <a:r>
              <a:rPr lang="en-US" altLang="zh-CN" sz="2750" kern="0" spc="-6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CPI=2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,</a:t>
            </a:r>
          </a:p>
        </p:txBody>
      </p:sp>
      <p:sp>
        <p:nvSpPr>
          <p:cNvPr id="2367" name="TextBox2367"/>
          <p:cNvSpPr txBox="1"/>
          <p:nvPr/>
        </p:nvSpPr>
        <p:spPr>
          <a:xfrm>
            <a:off x="2962275" y="5792518"/>
            <a:ext cx="6061710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5" baseline="4211" noProof="0" dirty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取</a:t>
            </a:r>
            <a:r>
              <a:rPr lang="en-US" altLang="zh-CN" sz="4125" kern="0" spc="0" baseline="4211" noProof="0" dirty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数据指令的CPI</a:t>
            </a:r>
            <a:r>
              <a:rPr lang="en-US" altLang="zh-CN" sz="4125" kern="0" spc="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=</a:t>
            </a:r>
            <a:r>
              <a:rPr lang="en-US" altLang="zh-CN" sz="4125" kern="0" spc="1440" baseline="4211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4125" kern="0" spc="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1*0.6+2*0.4=1.4。</a:t>
            </a:r>
          </a:p>
        </p:txBody>
      </p:sp>
    </p:spTree>
    <p:extLst>
      <p:ext uri="{1CF3AC8A-5680-4811-CF6E-DA6913DC7605}"/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8" name="9B658A06-9D0B-4319-ACAA-9A8986914657"/>
          <p:cNvPicPr>
            <a:picLocks noChangeAspect="1"/>
          </p:cNvPicPr>
          <p:nvPr/>
        </p:nvPicPr>
        <p:blipFill>
          <a:blip r:embed="rId2" cstate="print">
            <a:extLst>
              <a:ext uri="{92D21A9B-8DDF-407B-0DEE-6A891CB1E005}"/>
            </a:extLst>
          </a:blip>
          <a:srcRect/>
          <a:stretch>
            <a:fillRect/>
          </a:stretch>
        </p:blipFill>
        <p:spPr>
          <a:xfrm>
            <a:off x="802005" y="2423478"/>
            <a:ext cx="10210800" cy="352425"/>
          </a:xfrm>
          <a:prstGeom prst="rect">
            <a:avLst/>
          </a:prstGeom>
        </p:spPr>
      </p:pic>
      <p:sp>
        <p:nvSpPr>
          <p:cNvPr id="2369" name="VectorPath 2369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2370" name="TextBox2370"/>
          <p:cNvSpPr txBox="1"/>
          <p:nvPr/>
        </p:nvSpPr>
        <p:spPr>
          <a:xfrm>
            <a:off x="0" y="337334"/>
            <a:ext cx="12192000" cy="5035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260" marR="0" indent="0" eaLnBrk="0">
              <a:lnSpc>
                <a:spcPct val="99090"/>
              </a:lnSpc>
              <a:spcAft>
                <a:spcPts val="1373"/>
              </a:spcAft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水线性能分析</a:t>
            </a:r>
          </a:p>
          <a:p>
            <a:pPr marL="446405" marR="460375" indent="0" eaLnBrk="0">
              <a:lnSpc>
                <a:spcPct val="101595"/>
              </a:lnSpc>
            </a:pPr>
            <a:r>
              <a:rPr lang="en-US" altLang="zh-CN" sz="2350" kern="0" spc="25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取数据</a:t>
            </a:r>
            <a:r>
              <a:rPr lang="en-US" altLang="zh-CN" sz="2350" kern="0" spc="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、存数据、条件分支指令、跳转指令、R型算术逻辑运算指令比例分别</a:t>
            </a:r>
            <a:r>
              <a:rPr lang="en-US" altLang="zh-CN" sz="2350" kern="0" spc="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为</a:t>
            </a:r>
            <a:r>
              <a:rPr lang="en-US" altLang="zh-CN" sz="2350" kern="0" spc="1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25%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、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0%、</a:t>
            </a:r>
            <a:r>
              <a:rPr lang="en-US" altLang="zh-CN" sz="2350" kern="0" spc="16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11%、</a:t>
            </a:r>
            <a:r>
              <a:rPr lang="en-US" altLang="zh-CN" sz="2350" kern="0" spc="16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2%、52%。假设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40%的取数据指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存在Load-Use相关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，而1/4的条件分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支指令分支预测会失败，跳转指令不预测，不考虑其他冲</a:t>
            </a:r>
            <a:r>
              <a:rPr lang="en-US" altLang="zh-CN" sz="2350" kern="0" spc="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突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(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2)如果流水线时钟周期是400ps,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求测试程序执行时间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?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65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46405" marR="0" indent="0" eaLnBrk="0">
              <a:lnSpc>
                <a:spcPct val="98787"/>
              </a:lnSpc>
              <a:spcAft>
                <a:spcPts val="61"/>
              </a:spcAft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设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条件分支指令在EX段执行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</a:p>
          <a:p>
            <a:pPr marL="446405" marR="1433513" indent="0" eaLnBrk="0">
              <a:lnSpc>
                <a:spcPct val="100909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如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果预测失败，则会引起流水线清空，两个时钟周期的损失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CPI=3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;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考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虑预测失败因素，</a:t>
            </a:r>
            <a:r>
              <a:rPr lang="en-US" altLang="zh-CN" sz="2750" kern="0" spc="0" baseline="0" noProof="0" dirty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分支指令的CPI=1*0.75+3*0.25=1.5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</a:t>
            </a:r>
          </a:p>
          <a:p>
            <a:pPr marL="0" marR="0" indent="0" eaLnBrk="0">
              <a:lnSpc>
                <a:spcPct val="28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5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2371" name="VectorPath 2371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372" name="AB97B57D-580D-44AE-1748-37038C36E0DD"/>
          <p:cNvPicPr>
            <a:picLocks noChangeAspect="1"/>
          </p:cNvPicPr>
          <p:nvPr/>
        </p:nvPicPr>
        <p:blipFill>
          <a:blip r:embed="rId3" cstate="print">
            <a:extLst>
              <a:ext uri="{F9A6475C-9E54-4B82-6044-40F10384034F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sp>
        <p:nvSpPr>
          <p:cNvPr id="2373" name="TextBox2373"/>
          <p:cNvSpPr txBox="1"/>
          <p:nvPr/>
        </p:nvSpPr>
        <p:spPr>
          <a:xfrm>
            <a:off x="446405" y="4954318"/>
            <a:ext cx="10489882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60" baseline="4211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跳</a:t>
            </a:r>
            <a:r>
              <a:rPr lang="en-US" altLang="zh-CN" sz="4125" kern="0" spc="50" baseline="4211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转指令不进行预测</a:t>
            </a:r>
            <a:r>
              <a:rPr lang="en-US" altLang="zh-CN" sz="4125" kern="0" spc="5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，两个时钟周期损失，</a:t>
            </a:r>
            <a:r>
              <a:rPr lang="en-US" altLang="zh-CN" sz="4125" kern="0" spc="50" baseline="4211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CPI=3</a:t>
            </a:r>
            <a:r>
              <a:rPr lang="en-US" altLang="zh-CN" sz="4125" kern="0" spc="5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;</a:t>
            </a:r>
            <a:r>
              <a:rPr lang="en-US" altLang="zh-CN" sz="4125" kern="0" spc="410" baseline="4211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4125" kern="0" spc="50" baseline="4211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其他指令</a:t>
            </a:r>
            <a:r>
              <a:rPr lang="en-US" altLang="zh-CN" sz="4125" kern="0" spc="50" baseline="4211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</a:t>
            </a:r>
            <a:r>
              <a:rPr lang="en-US" altLang="zh-CN" sz="4125" kern="0" spc="35" baseline="4211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PI=</a:t>
            </a:r>
            <a:r>
              <a:rPr lang="en-US" altLang="zh-CN" sz="4125" kern="0" spc="45" baseline="4211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4125" kern="0" spc="0" baseline="4211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</a:p>
        </p:txBody>
      </p:sp>
    </p:spTree>
    <p:extLst>
      <p:ext uri="{CFC4AB79-CAD3-4293-B1D3-D5CFD1F2FBCB}"/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4" name="FE4AFDB8-5DF9-4592-D417-61F62980892C"/>
          <p:cNvPicPr>
            <a:picLocks noChangeAspect="1"/>
          </p:cNvPicPr>
          <p:nvPr/>
        </p:nvPicPr>
        <p:blipFill>
          <a:blip r:embed="rId2" cstate="print">
            <a:extLst>
              <a:ext uri="{5AECCEF8-BFB6-42F4-C74A-EE73D85F3430}"/>
            </a:extLst>
          </a:blip>
          <a:srcRect/>
          <a:stretch>
            <a:fillRect/>
          </a:stretch>
        </p:blipFill>
        <p:spPr>
          <a:xfrm>
            <a:off x="446405" y="2850197"/>
            <a:ext cx="10220326" cy="352425"/>
          </a:xfrm>
          <a:prstGeom prst="rect">
            <a:avLst/>
          </a:prstGeom>
        </p:spPr>
      </p:pic>
      <p:sp>
        <p:nvSpPr>
          <p:cNvPr id="2375" name="VectorPath 2375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sp>
        <p:nvSpPr>
          <p:cNvPr id="2376" name="TextBox2376"/>
          <p:cNvSpPr txBox="1"/>
          <p:nvPr/>
        </p:nvSpPr>
        <p:spPr>
          <a:xfrm>
            <a:off x="326568" y="337334"/>
            <a:ext cx="11563808" cy="4192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2692" marR="0" indent="0" eaLnBrk="0">
              <a:lnSpc>
                <a:spcPct val="99090"/>
              </a:lnSpc>
              <a:spcAft>
                <a:spcPts val="1373"/>
              </a:spcAft>
            </a:pPr>
            <a:r>
              <a:rPr lang="en-US" altLang="zh-CN" sz="2750" b="1" kern="0" spc="-15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b="1" kern="0" spc="0" baseline="0" noProof="0" dirty="0">
                <a:solidFill>
                  <a:srgbClr val="005D9C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水线性能分析</a:t>
            </a:r>
          </a:p>
          <a:p>
            <a:pPr marL="119837" marR="0" indent="0" eaLnBrk="0">
              <a:lnSpc>
                <a:spcPct val="101595"/>
              </a:lnSpc>
            </a:pPr>
            <a:r>
              <a:rPr lang="en-US" altLang="zh-CN" sz="2350" kern="0" spc="2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例</a:t>
            </a:r>
            <a:r>
              <a:rPr lang="en-US" altLang="zh-CN" sz="2350" kern="0" spc="2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2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SPECINT2000</a:t>
            </a:r>
            <a:r>
              <a:rPr lang="en-US" altLang="zh-CN" sz="2350" kern="0" spc="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2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基准测试程序包含的</a:t>
            </a:r>
            <a:r>
              <a:rPr lang="en-US" altLang="zh-CN" sz="2350" kern="0" spc="2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取数据</a:t>
            </a:r>
            <a:r>
              <a:rPr lang="en-US" altLang="zh-CN" sz="2350" kern="0" spc="2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、存数据、条件分</a:t>
            </a:r>
            <a:r>
              <a:rPr lang="en-US" altLang="zh-CN" sz="2350" kern="0" spc="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支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指令、跳转指令、R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型算术逻辑运算指令比例分别为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25%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、10%、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11%、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2%、52%。假设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40%的取数据指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在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Load-Use相关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，而1/4的条件分支指令分支预测会失败，跳转指令不预测，不考虑其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他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冲突，如果流水线时钟周期是400ps,</a:t>
            </a:r>
            <a:r>
              <a:rPr lang="en-US" altLang="zh-CN" sz="23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求测试程序执行时间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?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654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19837" marR="242888" indent="0" eaLnBrk="0">
              <a:lnSpc>
                <a:spcPct val="152954"/>
              </a:lnSpc>
              <a:spcBef>
                <a:spcPts val="0"/>
              </a:spcBef>
            </a:pP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条件分支指令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CPI=1*0.75+3*0.25=1.5.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跳转指令CPI=3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;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其他指令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CPI=</a:t>
            </a:r>
            <a:r>
              <a:rPr lang="en-US" altLang="zh-CN" sz="27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7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CPI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=1.4*25%+1*10%+1.5*11%+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3*2%+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1*52%=</a:t>
            </a:r>
            <a:r>
              <a:rPr lang="en-US" altLang="zh-CN" sz="2750" kern="0" spc="-15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1.195</a:t>
            </a:r>
          </a:p>
        </p:txBody>
      </p:sp>
      <p:sp>
        <p:nvSpPr>
          <p:cNvPr id="2377" name="TextBox2377"/>
          <p:cNvSpPr txBox="1"/>
          <p:nvPr/>
        </p:nvSpPr>
        <p:spPr>
          <a:xfrm>
            <a:off x="446405" y="4955665"/>
            <a:ext cx="4299137" cy="845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909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故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测试程序执行时间为:</a:t>
            </a:r>
            <a:br>
              <a:rPr lang="en-US" altLang="zh-CN" sz="2750" kern="0" dirty="0">
                <a:latin typeface="DengXian" pitchFamily="2" charset="0"/>
                <a:ea typeface="DengXian" pitchFamily="2" charset="0"/>
                <a:cs typeface="DengXian" pitchFamily="2" charset="0"/>
              </a:rPr>
            </a:b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T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=指令条数*CPI*时钟周期=</a:t>
            </a:r>
          </a:p>
        </p:txBody>
      </p:sp>
      <p:sp>
        <p:nvSpPr>
          <p:cNvPr id="2378" name="TextBox2378"/>
          <p:cNvSpPr txBox="1"/>
          <p:nvPr/>
        </p:nvSpPr>
        <p:spPr>
          <a:xfrm>
            <a:off x="6235700" y="5382385"/>
            <a:ext cx="3583276" cy="418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*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1.195*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400*10</a:t>
            </a:r>
            <a:r>
              <a:rPr lang="en-US" altLang="zh-CN" sz="2700" kern="0" spc="0" baseline="25926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-12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=47.8s</a:t>
            </a:r>
          </a:p>
        </p:txBody>
      </p:sp>
      <p:pic>
        <p:nvPicPr>
          <p:cNvPr id="2379" name="8D1B7810-7A6D-4107-8634-7A2A69CDDCCA"/>
          <p:cNvPicPr>
            <a:picLocks noChangeAspect="1"/>
          </p:cNvPicPr>
          <p:nvPr/>
        </p:nvPicPr>
        <p:blipFill>
          <a:blip r:embed="rId3" cstate="print">
            <a:extLst>
              <a:ext uri="{665AC4C2-97E2-4E31-CD37-FC7A15AD77B2}"/>
            </a:extLst>
          </a:blip>
          <a:srcRect/>
          <a:stretch>
            <a:fillRect/>
          </a:stretch>
        </p:blipFill>
        <p:spPr>
          <a:xfrm>
            <a:off x="4870450" y="5441315"/>
            <a:ext cx="1362075" cy="266700"/>
          </a:xfrm>
          <a:prstGeom prst="rect">
            <a:avLst/>
          </a:prstGeom>
        </p:spPr>
      </p:pic>
      <p:sp>
        <p:nvSpPr>
          <p:cNvPr id="2380" name="VectorPath 2380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381" name="DAF241EB-3646-4DD3-475E-127B23435C6B"/>
          <p:cNvPicPr>
            <a:picLocks noChangeAspect="1"/>
          </p:cNvPicPr>
          <p:nvPr/>
        </p:nvPicPr>
        <p:blipFill>
          <a:blip r:embed="rId4" cstate="print">
            <a:extLst>
              <a:ext uri="{B9907F5A-B4E8-4959-E4AD-6B5B31CABB92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</p:spTree>
    <p:extLst>
      <p:ext uri="{8E0A50DB-1A9D-474B-E672-669BD90EEB59}"/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2" name="75224902-11E0-4B13-45E7-081739040766"/>
          <p:cNvPicPr>
            <a:picLocks noChangeAspect="1"/>
          </p:cNvPicPr>
          <p:nvPr/>
        </p:nvPicPr>
        <p:blipFill>
          <a:blip r:embed="rId2" cstate="print">
            <a:extLst>
              <a:ext uri="{568FEC35-C57D-4F77-ECB1-4EAC028A6552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83" name="4AD86F1D-FBC4-4C85-278B-FAC826F201E9"/>
          <p:cNvPicPr>
            <a:picLocks noChangeAspect="1"/>
          </p:cNvPicPr>
          <p:nvPr/>
        </p:nvPicPr>
        <p:blipFill>
          <a:blip r:embed="rId3" cstate="print">
            <a:extLst>
              <a:ext uri="{594C0CC5-7119-46C3-0BD1-BF39438E24DA}"/>
            </a:extLst>
          </a:blip>
          <a:srcRect/>
          <a:stretch>
            <a:fillRect/>
          </a:stretch>
        </p:blipFill>
        <p:spPr>
          <a:xfrm>
            <a:off x="11293678" y="6128093"/>
            <a:ext cx="228600" cy="228600"/>
          </a:xfrm>
          <a:prstGeom prst="rect">
            <a:avLst/>
          </a:prstGeom>
        </p:spPr>
      </p:pic>
      <p:sp>
        <p:nvSpPr>
          <p:cNvPr id="2384" name="TextBox2384"/>
          <p:cNvSpPr txBox="1"/>
          <p:nvPr/>
        </p:nvSpPr>
        <p:spPr>
          <a:xfrm>
            <a:off x="857885" y="1760147"/>
            <a:ext cx="1968196" cy="48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Part</a:t>
            </a:r>
            <a:r>
              <a:rPr lang="en-US" altLang="zh-CN" sz="32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Five</a:t>
            </a:r>
          </a:p>
        </p:txBody>
      </p:sp>
      <p:sp>
        <p:nvSpPr>
          <p:cNvPr id="2385" name="TextBox2385"/>
          <p:cNvSpPr txBox="1"/>
          <p:nvPr/>
        </p:nvSpPr>
        <p:spPr>
          <a:xfrm>
            <a:off x="857250" y="2531352"/>
            <a:ext cx="5341620" cy="906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5950" b="1" kern="0" spc="-15" baseline="0" noProof="0" dirty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高</a:t>
            </a:r>
            <a:r>
              <a:rPr lang="en-US" altLang="zh-CN" sz="5950" b="1" kern="0" spc="0" baseline="0" noProof="0" dirty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级流水线技术</a:t>
            </a:r>
          </a:p>
        </p:txBody>
      </p:sp>
      <p:sp>
        <p:nvSpPr>
          <p:cNvPr id="2386" name="VectorPath 2386"/>
          <p:cNvSpPr/>
          <p:nvPr/>
        </p:nvSpPr>
        <p:spPr>
          <a:xfrm>
            <a:off x="857758" y="4510532"/>
            <a:ext cx="576898" cy="19050"/>
          </a:xfrm>
          <a:custGeom>
            <a:avLst/>
            <a:gdLst/>
            <a:ahLst/>
            <a:cxnLst/>
            <a:rect l="l" t="t" r="r" b="b"/>
            <a:pathLst>
              <a:path w="576898" h="19050">
                <a:moveTo>
                  <a:pt x="0" y="0"/>
                </a:moveTo>
                <a:lnTo>
                  <a:pt x="576898" y="0"/>
                </a:lnTo>
                <a:lnTo>
                  <a:pt x="576898" y="19050"/>
                </a:lnTo>
                <a:lnTo>
                  <a:pt x="0" y="19050"/>
                </a:lnTo>
                <a:lnTo>
                  <a:pt x="0" y="0"/>
                </a:lnTo>
              </a:path>
            </a:pathLst>
          </a:custGeom>
          <a:solidFill>
            <a:srgbClr val="116CEE">
              <a:alpha val="100000"/>
            </a:srgbClr>
          </a:solidFill>
        </p:spPr>
      </p:sp>
    </p:spTree>
    <p:extLst>
      <p:ext uri="{F9490E3B-4149-403D-0ECB-99E72E701A0E}"/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7" name="475D43D2-1FD4-4478-331E-81A73551BD36"/>
          <p:cNvPicPr>
            <a:picLocks noChangeAspect="1"/>
          </p:cNvPicPr>
          <p:nvPr/>
        </p:nvPicPr>
        <p:blipFill>
          <a:blip r:embed="rId2" cstate="print">
            <a:extLst>
              <a:ext uri="{85010269-9202-435D-7A3B-44A5A03573A5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88" name="B962D105-689C-409C-380D-8DC1AFF42BD4"/>
          <p:cNvPicPr>
            <a:picLocks noChangeAspect="1"/>
          </p:cNvPicPr>
          <p:nvPr/>
        </p:nvPicPr>
        <p:blipFill>
          <a:blip r:embed="rId3" cstate="print">
            <a:extLst>
              <a:ext uri="{C35DC2B1-D54A-4434-F7CC-A55157D9D836}"/>
            </a:extLst>
          </a:blip>
          <a:srcRect/>
          <a:stretch>
            <a:fillRect/>
          </a:stretch>
        </p:blipFill>
        <p:spPr>
          <a:xfrm>
            <a:off x="320104" y="484746"/>
            <a:ext cx="495300" cy="819150"/>
          </a:xfrm>
          <a:prstGeom prst="rect">
            <a:avLst/>
          </a:prstGeom>
        </p:spPr>
      </p:pic>
      <p:sp>
        <p:nvSpPr>
          <p:cNvPr id="2389" name="TextBox2389"/>
          <p:cNvSpPr txBox="1"/>
          <p:nvPr/>
        </p:nvSpPr>
        <p:spPr>
          <a:xfrm>
            <a:off x="784860" y="614868"/>
            <a:ext cx="10470516" cy="4614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5895" marR="0" indent="0" eaLnBrk="0">
              <a:lnSpc>
                <a:spcPct val="100000"/>
              </a:lnSpc>
            </a:pPr>
            <a:r>
              <a:rPr lang="en-US" altLang="zh-CN" sz="3200" b="1" kern="0" spc="-15" baseline="0" noProof="0" dirty="0">
                <a:solidFill>
                  <a:srgbClr val="116CEE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两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种增加指令级并行的策略:</a:t>
            </a:r>
          </a:p>
          <a:p>
            <a:pPr marL="0" marR="0" indent="0" eaLnBrk="0">
              <a:lnSpc>
                <a:spcPct val="19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6212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多发射技术</a:t>
            </a:r>
          </a:p>
          <a:p>
            <a:pPr marL="0" marR="0" indent="0" eaLnBrk="0">
              <a:lnSpc>
                <a:spcPct val="18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125730" indent="248920" eaLnBrk="0">
              <a:lnSpc>
                <a:spcPct val="116136"/>
              </a:lnSpc>
            </a:pP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通过采用多个内部功能部件，使流水线功能段能同时处理</a:t>
            </a:r>
            <a:r>
              <a:rPr lang="en-US" altLang="zh-CN" sz="2750" kern="0" spc="9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</a:t>
            </a:r>
            <a:r>
              <a:rPr lang="en-US" altLang="zh-CN" sz="2750" kern="0" spc="8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条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令，处理机一次可以发射多条指令进入流水线执行;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6212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超流水线技术</a:t>
            </a:r>
          </a:p>
          <a:p>
            <a:pPr marL="0" marR="0" indent="0" eaLnBrk="0">
              <a:lnSpc>
                <a:spcPct val="188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过增加流水线级数来使更多的指令同时在流水线中重叠执行</a:t>
            </a:r>
            <a:r>
              <a:rPr lang="en-US" altLang="zh-CN" sz="2750" kern="0" spc="0" baseline="0" noProof="0" dirty="0">
                <a:solidFill>
                  <a:srgbClr val="40404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</p:txBody>
      </p:sp>
    </p:spTree>
    <p:extLst>
      <p:ext uri="{86ABE0A4-AEA6-4EF9-78EA-F397451D4A57}"/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0" name="9AC19D29-F822-4862-0224-85B49F96D107"/>
          <p:cNvPicPr>
            <a:picLocks noChangeAspect="1"/>
          </p:cNvPicPr>
          <p:nvPr/>
        </p:nvPicPr>
        <p:blipFill>
          <a:blip r:embed="rId2" cstate="print">
            <a:extLst>
              <a:ext uri="{D0E36C03-BB32-40DD-793B-458B70563F2B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91" name="5D4C5F3E-DEF4-4CD6-E4EA-AFB1C3316A20"/>
          <p:cNvPicPr>
            <a:picLocks noChangeAspect="1"/>
          </p:cNvPicPr>
          <p:nvPr/>
        </p:nvPicPr>
        <p:blipFill>
          <a:blip r:embed="rId3" cstate="print">
            <a:extLst>
              <a:ext uri="{AD8E3754-09D0-47B9-E4EB-6FA349E9AC02}"/>
            </a:extLst>
          </a:blip>
          <a:srcRect/>
          <a:stretch>
            <a:fillRect/>
          </a:stretch>
        </p:blipFill>
        <p:spPr>
          <a:xfrm>
            <a:off x="320104" y="484746"/>
            <a:ext cx="495300" cy="819150"/>
          </a:xfrm>
          <a:prstGeom prst="rect">
            <a:avLst/>
          </a:prstGeom>
        </p:spPr>
      </p:pic>
      <p:pic>
        <p:nvPicPr>
          <p:cNvPr id="2392" name="F5E3BBC6-B378-4B41-9BAF-BAAD92DAB02C"/>
          <p:cNvPicPr>
            <a:picLocks noChangeAspect="1"/>
          </p:cNvPicPr>
          <p:nvPr/>
        </p:nvPicPr>
        <p:blipFill>
          <a:blip r:embed="rId4" cstate="print">
            <a:extLst>
              <a:ext uri="{5B7063E0-3FDF-4610-7137-07C24042B384}"/>
            </a:extLst>
          </a:blip>
          <a:srcRect/>
          <a:stretch>
            <a:fillRect/>
          </a:stretch>
        </p:blipFill>
        <p:spPr>
          <a:xfrm>
            <a:off x="2482596" y="3429000"/>
            <a:ext cx="6643117" cy="3429000"/>
          </a:xfrm>
          <a:prstGeom prst="rect">
            <a:avLst/>
          </a:prstGeom>
        </p:spPr>
      </p:pic>
      <p:sp>
        <p:nvSpPr>
          <p:cNvPr id="2393" name="TextBox2393"/>
          <p:cNvSpPr txBox="1"/>
          <p:nvPr/>
        </p:nvSpPr>
        <p:spPr>
          <a:xfrm>
            <a:off x="784860" y="200213"/>
            <a:ext cx="10704196" cy="3181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05" marR="0" indent="0" eaLnBrk="0">
              <a:lnSpc>
                <a:spcPct val="100000"/>
              </a:lnSpc>
            </a:pPr>
            <a:r>
              <a:rPr lang="en-US" altLang="zh-CN" sz="32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</a:t>
            </a:r>
            <a:r>
              <a:rPr lang="en-US" altLang="zh-CN" sz="32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标量流水线技术（动态多发射技术）</a:t>
            </a:r>
          </a:p>
          <a:p>
            <a:pPr marL="0" marR="0" indent="0" eaLnBrk="0">
              <a:lnSpc>
                <a:spcPct val="28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374651" indent="-228600" eaLnBrk="0">
              <a:lnSpc>
                <a:spcPct val="119242"/>
              </a:lnSpc>
            </a:pPr>
            <a:r>
              <a:rPr lang="en-US" altLang="zh-CN" sz="2750" kern="0" spc="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每个时钟周期内</a:t>
            </a:r>
            <a:r>
              <a:rPr lang="en-US" altLang="zh-CN" sz="2750" kern="0" spc="10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可并发</a:t>
            </a:r>
            <a:r>
              <a:rPr lang="en-US" altLang="zh-CN" sz="2750" kern="0" spc="10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多条独立指令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，以并行操作方式将两条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或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多条指令编译并执行，为此需配置多个功能部件。</a:t>
            </a:r>
          </a:p>
          <a:p>
            <a:pPr marL="0" marR="0" indent="0" eaLnBrk="0">
              <a:lnSpc>
                <a:spcPct val="171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>
              <a:lnSpc>
                <a:spcPct val="119242"/>
              </a:lnSpc>
            </a:pPr>
            <a:r>
              <a:rPr lang="en-US" altLang="zh-CN" sz="2750" kern="0" spc="1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1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超标量技术不能调整指令的执行</a:t>
            </a:r>
            <a:r>
              <a:rPr lang="en-US" altLang="zh-CN" sz="2750" kern="0" spc="1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顺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序，因此通过</a:t>
            </a:r>
            <a:r>
              <a:rPr lang="en-US" altLang="zh-CN" sz="2750" kern="0" spc="10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编译优化技术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把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可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并行执行的指令搭配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起来，挖掘更多的指令并行性</a:t>
            </a:r>
          </a:p>
        </p:txBody>
      </p:sp>
    </p:spTree>
    <p:extLst>
      <p:ext uri="{ED22A252-266F-4AEA-08C1-6FCED42CF9CD}"/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4" name="EDD88962-DC44-4150-CF9D-4C7CF5C8CC2D"/>
          <p:cNvPicPr>
            <a:picLocks noChangeAspect="1"/>
          </p:cNvPicPr>
          <p:nvPr/>
        </p:nvPicPr>
        <p:blipFill>
          <a:blip r:embed="rId2" cstate="print">
            <a:extLst>
              <a:ext uri="{5A6A16DE-25F4-43E4-1149-EF38F27A1D37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95" name="913B33A2-6A29-4724-7C31-7620B2B54FCF"/>
          <p:cNvPicPr>
            <a:picLocks noChangeAspect="1"/>
          </p:cNvPicPr>
          <p:nvPr/>
        </p:nvPicPr>
        <p:blipFill>
          <a:blip r:embed="rId3" cstate="print">
            <a:extLst>
              <a:ext uri="{1C140F6C-0239-4644-4D3A-9DD6181FD14E}"/>
            </a:extLst>
          </a:blip>
          <a:srcRect/>
          <a:stretch>
            <a:fillRect/>
          </a:stretch>
        </p:blipFill>
        <p:spPr>
          <a:xfrm>
            <a:off x="320104" y="484746"/>
            <a:ext cx="495300" cy="819150"/>
          </a:xfrm>
          <a:prstGeom prst="rect">
            <a:avLst/>
          </a:prstGeom>
        </p:spPr>
      </p:pic>
      <p:sp>
        <p:nvSpPr>
          <p:cNvPr id="2396" name="TextBox2396"/>
          <p:cNvSpPr txBox="1"/>
          <p:nvPr/>
        </p:nvSpPr>
        <p:spPr>
          <a:xfrm>
            <a:off x="694690" y="461198"/>
            <a:ext cx="10419714" cy="3471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</a:t>
            </a:r>
            <a:r>
              <a:rPr lang="en-US" altLang="zh-CN" sz="32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长指令字技术（</a:t>
            </a:r>
            <a:r>
              <a:rPr lang="en-US" altLang="zh-CN" sz="3200" b="1" kern="0" spc="0" baseline="0" noProof="0" dirty="0">
                <a:solidFill>
                  <a:srgbClr val="116CEE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静</a:t>
            </a:r>
            <a:r>
              <a:rPr lang="en-US" altLang="zh-CN" sz="32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态多发射技术）</a:t>
            </a:r>
          </a:p>
          <a:p>
            <a:pPr marL="0" marR="0" indent="0" eaLnBrk="0">
              <a:lnSpc>
                <a:spcPct val="37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0170" marR="0" indent="0" eaLnBrk="0">
              <a:lnSpc>
                <a:spcPct val="106212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由编译程序挖掘出指令间潜在的并行性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18770" marR="0" indent="-228600" eaLnBrk="0">
              <a:lnSpc>
                <a:spcPct val="119242"/>
              </a:lnSpc>
            </a:pPr>
            <a:r>
              <a:rPr lang="en-US" altLang="zh-CN" sz="2750" kern="0" spc="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将多条能并行操作的指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令组合成一条具有多个操作码字段的超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长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指令字(可达几百位)，为此需要采用多个处理部件。</a:t>
            </a:r>
          </a:p>
        </p:txBody>
      </p:sp>
    </p:spTree>
    <p:extLst>
      <p:ext uri="{371B1FE0-9788-4A12-0A47-59038F0CEE7D}"/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7" name="F4EC621E-45C2-472F-83E3-A6A66D7EB6B7"/>
          <p:cNvPicPr>
            <a:picLocks noChangeAspect="1"/>
          </p:cNvPicPr>
          <p:nvPr/>
        </p:nvPicPr>
        <p:blipFill>
          <a:blip r:embed="rId2" cstate="print">
            <a:extLst>
              <a:ext uri="{37E4BB1E-72B7-4F43-75DF-D29E0A202335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98" name="582E80CF-3EBD-4913-D43E-FE7EFB7B47C8"/>
          <p:cNvPicPr>
            <a:picLocks noChangeAspect="1"/>
          </p:cNvPicPr>
          <p:nvPr/>
        </p:nvPicPr>
        <p:blipFill>
          <a:blip r:embed="rId3" cstate="print">
            <a:extLst>
              <a:ext uri="{316338B7-2C7A-4404-7F82-D74C95D06BB7}"/>
            </a:extLst>
          </a:blip>
          <a:srcRect/>
          <a:stretch>
            <a:fillRect/>
          </a:stretch>
        </p:blipFill>
        <p:spPr>
          <a:xfrm>
            <a:off x="320104" y="484746"/>
            <a:ext cx="495300" cy="819150"/>
          </a:xfrm>
          <a:prstGeom prst="rect">
            <a:avLst/>
          </a:prstGeom>
        </p:spPr>
      </p:pic>
      <p:pic>
        <p:nvPicPr>
          <p:cNvPr id="2399" name="E464FDA7-109D-4FDD-5E0C-2771E9677779"/>
          <p:cNvPicPr>
            <a:picLocks noChangeAspect="1"/>
          </p:cNvPicPr>
          <p:nvPr/>
        </p:nvPicPr>
        <p:blipFill>
          <a:blip r:embed="rId4" cstate="print">
            <a:extLst>
              <a:ext uri="{799D0299-3BDA-4844-117B-3BBB2688F257}"/>
            </a:extLst>
          </a:blip>
          <a:srcRect/>
          <a:stretch>
            <a:fillRect/>
          </a:stretch>
        </p:blipFill>
        <p:spPr>
          <a:xfrm>
            <a:off x="2529840" y="3741420"/>
            <a:ext cx="7485888" cy="3116580"/>
          </a:xfrm>
          <a:prstGeom prst="rect">
            <a:avLst/>
          </a:prstGeom>
        </p:spPr>
      </p:pic>
      <p:sp>
        <p:nvSpPr>
          <p:cNvPr id="2400" name="TextBox2400"/>
          <p:cNvSpPr txBox="1"/>
          <p:nvPr/>
        </p:nvSpPr>
        <p:spPr>
          <a:xfrm>
            <a:off x="692785" y="246568"/>
            <a:ext cx="10329546" cy="3465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05" marR="0" indent="0" eaLnBrk="0">
              <a:lnSpc>
                <a:spcPct val="99479"/>
              </a:lnSpc>
              <a:spcAft>
                <a:spcPts val="1280"/>
              </a:spcAft>
            </a:pPr>
            <a:r>
              <a:rPr lang="en-US" altLang="zh-CN" sz="32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</a:t>
            </a:r>
            <a:r>
              <a:rPr lang="en-US" altLang="zh-CN" sz="32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流水线技术</a:t>
            </a:r>
          </a:p>
          <a:p>
            <a:pPr marL="228600" marR="0" indent="-228600" eaLnBrk="0">
              <a:lnSpc>
                <a:spcPct val="123585"/>
              </a:lnSpc>
            </a:pPr>
            <a:r>
              <a:rPr lang="en-US" altLang="zh-CN" sz="2750" kern="0" spc="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</a:t>
            </a:r>
            <a:r>
              <a:rPr lang="en-US" altLang="zh-CN" sz="2750" kern="0" spc="100" baseline="0" noProof="0" dirty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功能段划分得越多，时钟周期就越短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，指令吞</a:t>
            </a:r>
            <a:r>
              <a:rPr lang="en-US" altLang="zh-CN" sz="2750" kern="0" spc="8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吐率也就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1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越高，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因此超流水线技术是通过提高流水线主频的方式来提升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水线性能的。</a:t>
            </a:r>
          </a:p>
          <a:p>
            <a:pPr marL="0" marR="0" indent="0" eaLnBrk="0">
              <a:lnSpc>
                <a:spcPct val="171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1" indent="-228600" eaLnBrk="0">
              <a:lnSpc>
                <a:spcPct val="119242"/>
              </a:lnSpc>
            </a:pPr>
            <a:r>
              <a:rPr lang="en-US" altLang="zh-CN" sz="2750" kern="0" spc="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但是，流水线级数越多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，用于流水寄存器的开销就越大，因而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水线级数是有限制的，并不是越多越好。</a:t>
            </a:r>
          </a:p>
        </p:txBody>
      </p:sp>
    </p:spTree>
    <p:extLst>
      <p:ext uri="{C3BA29C3-6051-4484-1C92-340823203B1F}"/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1" name="200CAB8D-041B-4628-1389-8969D6962AC6"/>
          <p:cNvPicPr>
            <a:picLocks noChangeAspect="1"/>
          </p:cNvPicPr>
          <p:nvPr/>
        </p:nvPicPr>
        <p:blipFill>
          <a:blip r:embed="rId2" cstate="print">
            <a:extLst>
              <a:ext uri="{06C5E039-91EC-4C8D-E26C-1B72BA5A52DB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02" name="58743C97-B263-4F06-FCCF-5B4FED7E79FA"/>
          <p:cNvPicPr>
            <a:picLocks noChangeAspect="1"/>
          </p:cNvPicPr>
          <p:nvPr/>
        </p:nvPicPr>
        <p:blipFill>
          <a:blip r:embed="rId3" cstate="print">
            <a:extLst>
              <a:ext uri="{FF406872-70E2-4A53-6DD3-D3C8CFE1BEF1}"/>
            </a:extLst>
          </a:blip>
          <a:srcRect/>
          <a:stretch>
            <a:fillRect/>
          </a:stretch>
        </p:blipFill>
        <p:spPr>
          <a:xfrm>
            <a:off x="320104" y="484746"/>
            <a:ext cx="495300" cy="819150"/>
          </a:xfrm>
          <a:prstGeom prst="rect">
            <a:avLst/>
          </a:prstGeom>
        </p:spPr>
      </p:pic>
      <p:sp>
        <p:nvSpPr>
          <p:cNvPr id="2403" name="TextBox2403"/>
          <p:cNvSpPr txBox="1"/>
          <p:nvPr/>
        </p:nvSpPr>
        <p:spPr>
          <a:xfrm>
            <a:off x="692785" y="246568"/>
            <a:ext cx="10488296" cy="3842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05" marR="0" indent="0" eaLnBrk="0">
              <a:lnSpc>
                <a:spcPct val="100000"/>
              </a:lnSpc>
            </a:pPr>
            <a:r>
              <a:rPr lang="en-US" altLang="zh-CN" sz="3200" b="1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</a:t>
            </a:r>
            <a:r>
              <a:rPr lang="en-US" altLang="zh-CN" sz="320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流水线技术与多发射技术</a:t>
            </a:r>
          </a:p>
          <a:p>
            <a:pPr marL="0" marR="0" indent="0" eaLnBrk="0">
              <a:lnSpc>
                <a:spcPct val="25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129541" indent="-228600" eaLnBrk="0">
              <a:lnSpc>
                <a:spcPct val="119242"/>
              </a:lnSpc>
            </a:pPr>
            <a:r>
              <a:rPr lang="en-US" altLang="zh-CN" sz="2750" kern="0" spc="105" baseline="0" noProof="0" dirty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0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超流水线CPU</a:t>
            </a:r>
            <a:r>
              <a:rPr lang="en-US" altLang="zh-CN" sz="2750" kern="0" spc="10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在流水线充满后，每个时钟周</a:t>
            </a:r>
            <a:r>
              <a:rPr lang="en-US" altLang="zh-CN" sz="2750" kern="0" spc="10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期还是执行一条指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令,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CPI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=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1,但其主频更高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2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>
              <a:lnSpc>
                <a:spcPct val="119242"/>
              </a:lnSpc>
            </a:pPr>
            <a:r>
              <a:rPr lang="en-US" altLang="zh-CN" sz="2750" kern="0" spc="30" baseline="0" noProof="0" dirty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3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多发射流水线CPU</a:t>
            </a:r>
            <a:r>
              <a:rPr lang="en-US" altLang="zh-CN" sz="2750" kern="0" spc="3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每个时钟周期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可以处理多条指令，CPI&lt;</a:t>
            </a:r>
            <a:r>
              <a:rPr lang="en-US" altLang="zh-CN" sz="2750" kern="0" spc="275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2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I,相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对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而言，多发射流水线成本更高，控制更复杂。</a:t>
            </a:r>
          </a:p>
        </p:txBody>
      </p:sp>
    </p:spTree>
    <p:extLst>
      <p:ext uri="{7EAA227A-C69D-4084-1B0D-4151D6766AA4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160"/>
          <p:cNvSpPr txBox="1"/>
          <p:nvPr/>
        </p:nvSpPr>
        <p:spPr>
          <a:xfrm>
            <a:off x="730885" y="352903"/>
            <a:ext cx="10763884" cy="3193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5600" marR="96520" indent="-355600" eaLnBrk="0">
              <a:lnSpc>
                <a:spcPct val="129166"/>
              </a:lnSpc>
            </a:pPr>
            <a:r>
              <a:rPr lang="en-US" altLang="zh-CN" sz="2750" kern="0" spc="-1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流水技术适合于大量重复的时序过程，只有在输入端不断地提供任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务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，才能充分发挥流水线的效率。</a:t>
            </a:r>
          </a:p>
          <a:p>
            <a:pPr marL="0" marR="0" indent="0" eaLnBrk="0">
              <a:lnSpc>
                <a:spcPct val="171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61010" marR="0" lvl="0" indent="-461010" eaLnBrk="0">
              <a:lnSpc>
                <a:spcPct val="105606"/>
              </a:lnSpc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水线需要有</a:t>
            </a:r>
            <a:r>
              <a:rPr lang="en-US" altLang="zh-CN" sz="2750" kern="0" spc="0" baseline="0" noProof="0" dirty="0">
                <a:solidFill>
                  <a:srgbClr val="4F56AD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通过时间和排空时间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  <a:p>
            <a:pPr marL="0" marR="0" indent="0" eaLnBrk="0">
              <a:lnSpc>
                <a:spcPct val="171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indent="0" eaLnBrk="0">
              <a:lnSpc>
                <a:spcPct val="136742"/>
              </a:lnSpc>
            </a:pPr>
            <a:r>
              <a:rPr lang="en-US" altLang="zh-CN" sz="2750" kern="0" spc="150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750" kern="0" spc="15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通过时间：</a:t>
            </a:r>
            <a:r>
              <a:rPr lang="en-US" altLang="zh-CN" sz="2750" kern="0" spc="1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第一个任务从进入流水线到流出结果所需的</a:t>
            </a:r>
            <a:r>
              <a:rPr lang="en-US" altLang="zh-CN" sz="2750" kern="0" spc="14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2750" kern="0" spc="13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间。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Wingdings" pitchFamily="2" charset="0"/>
                <a:ea typeface="Wingdings" pitchFamily="2" charset="0"/>
                <a:cs typeface="Wingdings" pitchFamily="2" charset="0"/>
              </a:rPr>
            </a:br>
            <a:r>
              <a:rPr lang="en-US" altLang="zh-CN" sz="2750" kern="0" spc="-15" baseline="0" noProof="0" dirty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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排空时间：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最后一个任务从进入流水线到流出结果所需的时间。</a:t>
            </a:r>
          </a:p>
        </p:txBody>
      </p:sp>
      <p:grpSp>
        <p:nvGrpSpPr>
          <p:cNvPr id="161" name="Combination 161"/>
          <p:cNvGrpSpPr/>
          <p:nvPr/>
        </p:nvGrpSpPr>
        <p:grpSpPr>
          <a:xfrm>
            <a:off x="3879533" y="5736971"/>
            <a:ext cx="497205" cy="477774"/>
            <a:chOff x="3879533" y="5736971"/>
            <a:chExt cx="497205" cy="477774"/>
          </a:xfrm>
        </p:grpSpPr>
        <p:sp>
          <p:nvSpPr>
            <p:cNvPr id="162" name="VectorPath 162"/>
            <p:cNvSpPr/>
            <p:nvPr/>
          </p:nvSpPr>
          <p:spPr>
            <a:xfrm>
              <a:off x="3887013" y="5744452"/>
              <a:ext cx="482245" cy="462813"/>
            </a:xfrm>
            <a:custGeom>
              <a:avLst/>
              <a:gdLst/>
              <a:ahLst/>
              <a:cxnLst/>
              <a:rect l="l" t="t" r="r" b="b"/>
              <a:pathLst>
                <a:path w="482245" h="462813">
                  <a:moveTo>
                    <a:pt x="0" y="0"/>
                  </a:moveTo>
                  <a:lnTo>
                    <a:pt x="482245" y="0"/>
                  </a:lnTo>
                  <a:lnTo>
                    <a:pt x="482245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11FFFF">
                <a:alpha val="100000"/>
              </a:srgbClr>
            </a:solidFill>
          </p:spPr>
        </p:sp>
        <p:sp>
          <p:nvSpPr>
            <p:cNvPr id="163" name="VectorPath 163"/>
            <p:cNvSpPr/>
            <p:nvPr/>
          </p:nvSpPr>
          <p:spPr>
            <a:xfrm>
              <a:off x="3879533" y="5736971"/>
              <a:ext cx="497205" cy="477774"/>
            </a:xfrm>
            <a:custGeom>
              <a:avLst/>
              <a:gdLst/>
              <a:ahLst/>
              <a:cxnLst/>
              <a:rect l="l" t="t" r="r" b="b"/>
              <a:pathLst>
                <a:path w="497205" h="477774">
                  <a:moveTo>
                    <a:pt x="7480" y="7480"/>
                  </a:moveTo>
                  <a:lnTo>
                    <a:pt x="489725" y="7480"/>
                  </a:lnTo>
                  <a:lnTo>
                    <a:pt x="489725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4" name="VectorPath 164"/>
          <p:cNvSpPr/>
          <p:nvPr/>
        </p:nvSpPr>
        <p:spPr>
          <a:xfrm>
            <a:off x="4369258" y="5277155"/>
            <a:ext cx="476758" cy="467297"/>
          </a:xfrm>
          <a:custGeom>
            <a:avLst/>
            <a:gdLst/>
            <a:ahLst/>
            <a:cxnLst/>
            <a:rect l="l" t="t" r="r" b="b"/>
            <a:pathLst>
              <a:path w="476758" h="467297">
                <a:moveTo>
                  <a:pt x="0" y="0"/>
                </a:moveTo>
                <a:lnTo>
                  <a:pt x="476758" y="0"/>
                </a:lnTo>
                <a:lnTo>
                  <a:pt x="476758" y="467297"/>
                </a:lnTo>
                <a:lnTo>
                  <a:pt x="0" y="467297"/>
                </a:lnTo>
                <a:lnTo>
                  <a:pt x="0" y="0"/>
                </a:lnTo>
              </a:path>
            </a:pathLst>
          </a:custGeom>
          <a:solidFill>
            <a:srgbClr val="11FFFF">
              <a:alpha val="100000"/>
            </a:srgbClr>
          </a:solidFill>
        </p:spPr>
      </p:sp>
      <p:sp>
        <p:nvSpPr>
          <p:cNvPr id="165" name="VectorPath 165"/>
          <p:cNvSpPr/>
          <p:nvPr/>
        </p:nvSpPr>
        <p:spPr>
          <a:xfrm>
            <a:off x="4361778" y="5269675"/>
            <a:ext cx="491718" cy="482257"/>
          </a:xfrm>
          <a:custGeom>
            <a:avLst/>
            <a:gdLst/>
            <a:ahLst/>
            <a:cxnLst/>
            <a:rect l="l" t="t" r="r" b="b"/>
            <a:pathLst>
              <a:path w="491718" h="482257">
                <a:moveTo>
                  <a:pt x="7480" y="7480"/>
                </a:moveTo>
                <a:lnTo>
                  <a:pt x="484238" y="7480"/>
                </a:lnTo>
                <a:lnTo>
                  <a:pt x="484238" y="474777"/>
                </a:lnTo>
                <a:lnTo>
                  <a:pt x="7480" y="474777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66" name="Combination 166"/>
          <p:cNvGrpSpPr/>
          <p:nvPr/>
        </p:nvGrpSpPr>
        <p:grpSpPr>
          <a:xfrm>
            <a:off x="4838536" y="4806861"/>
            <a:ext cx="497205" cy="477774"/>
            <a:chOff x="4838536" y="4806861"/>
            <a:chExt cx="497205" cy="477774"/>
          </a:xfrm>
        </p:grpSpPr>
        <p:sp>
          <p:nvSpPr>
            <p:cNvPr id="167" name="VectorPath 167"/>
            <p:cNvSpPr/>
            <p:nvPr/>
          </p:nvSpPr>
          <p:spPr>
            <a:xfrm>
              <a:off x="4846016" y="4814342"/>
              <a:ext cx="482245" cy="462813"/>
            </a:xfrm>
            <a:custGeom>
              <a:avLst/>
              <a:gdLst/>
              <a:ahLst/>
              <a:cxnLst/>
              <a:rect l="l" t="t" r="r" b="b"/>
              <a:pathLst>
                <a:path w="482245" h="462813">
                  <a:moveTo>
                    <a:pt x="0" y="0"/>
                  </a:moveTo>
                  <a:lnTo>
                    <a:pt x="482245" y="0"/>
                  </a:lnTo>
                  <a:lnTo>
                    <a:pt x="482245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11FFFF">
                <a:alpha val="100000"/>
              </a:srgbClr>
            </a:solidFill>
          </p:spPr>
        </p:sp>
        <p:sp>
          <p:nvSpPr>
            <p:cNvPr id="168" name="VectorPath 168"/>
            <p:cNvSpPr/>
            <p:nvPr/>
          </p:nvSpPr>
          <p:spPr>
            <a:xfrm>
              <a:off x="4838536" y="4806861"/>
              <a:ext cx="497205" cy="477774"/>
            </a:xfrm>
            <a:custGeom>
              <a:avLst/>
              <a:gdLst/>
              <a:ahLst/>
              <a:cxnLst/>
              <a:rect l="l" t="t" r="r" b="b"/>
              <a:pathLst>
                <a:path w="497205" h="477774">
                  <a:moveTo>
                    <a:pt x="7480" y="7480"/>
                  </a:moveTo>
                  <a:lnTo>
                    <a:pt x="489725" y="7480"/>
                  </a:lnTo>
                  <a:lnTo>
                    <a:pt x="489725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69" name="VectorPath 169"/>
          <p:cNvSpPr/>
          <p:nvPr/>
        </p:nvSpPr>
        <p:spPr>
          <a:xfrm>
            <a:off x="5328260" y="4351541"/>
            <a:ext cx="476758" cy="462813"/>
          </a:xfrm>
          <a:custGeom>
            <a:avLst/>
            <a:gdLst/>
            <a:ahLst/>
            <a:cxnLst/>
            <a:rect l="l" t="t" r="r" b="b"/>
            <a:pathLst>
              <a:path w="476758" h="462813">
                <a:moveTo>
                  <a:pt x="0" y="0"/>
                </a:moveTo>
                <a:lnTo>
                  <a:pt x="476758" y="0"/>
                </a:lnTo>
                <a:lnTo>
                  <a:pt x="476758" y="462813"/>
                </a:lnTo>
                <a:lnTo>
                  <a:pt x="0" y="462813"/>
                </a:lnTo>
                <a:lnTo>
                  <a:pt x="0" y="0"/>
                </a:lnTo>
              </a:path>
            </a:pathLst>
          </a:custGeom>
          <a:solidFill>
            <a:srgbClr val="11FFFF">
              <a:alpha val="100000"/>
            </a:srgbClr>
          </a:solidFill>
        </p:spPr>
      </p:sp>
      <p:sp>
        <p:nvSpPr>
          <p:cNvPr id="170" name="VectorPath 170"/>
          <p:cNvSpPr/>
          <p:nvPr/>
        </p:nvSpPr>
        <p:spPr>
          <a:xfrm>
            <a:off x="7629869" y="5744452"/>
            <a:ext cx="476758" cy="462813"/>
          </a:xfrm>
          <a:custGeom>
            <a:avLst/>
            <a:gdLst/>
            <a:ahLst/>
            <a:cxnLst/>
            <a:rect l="l" t="t" r="r" b="b"/>
            <a:pathLst>
              <a:path w="476758" h="462813">
                <a:moveTo>
                  <a:pt x="0" y="0"/>
                </a:moveTo>
                <a:lnTo>
                  <a:pt x="476758" y="0"/>
                </a:lnTo>
                <a:lnTo>
                  <a:pt x="476758" y="462813"/>
                </a:lnTo>
                <a:lnTo>
                  <a:pt x="0" y="462813"/>
                </a:lnTo>
                <a:lnTo>
                  <a:pt x="0" y="0"/>
                </a:lnTo>
              </a:path>
            </a:pathLst>
          </a:custGeom>
          <a:solidFill>
            <a:srgbClr val="00CDC8">
              <a:alpha val="100000"/>
            </a:srgbClr>
          </a:solidFill>
        </p:spPr>
      </p:sp>
      <p:sp>
        <p:nvSpPr>
          <p:cNvPr id="171" name="VectorPath 171"/>
          <p:cNvSpPr/>
          <p:nvPr/>
        </p:nvSpPr>
        <p:spPr>
          <a:xfrm>
            <a:off x="2920530" y="5269675"/>
            <a:ext cx="497205" cy="482257"/>
          </a:xfrm>
          <a:custGeom>
            <a:avLst/>
            <a:gdLst/>
            <a:ahLst/>
            <a:cxnLst/>
            <a:rect l="l" t="t" r="r" b="b"/>
            <a:pathLst>
              <a:path w="497205" h="482257">
                <a:moveTo>
                  <a:pt x="7480" y="7480"/>
                </a:moveTo>
                <a:lnTo>
                  <a:pt x="489725" y="7480"/>
                </a:lnTo>
                <a:lnTo>
                  <a:pt x="489725" y="474777"/>
                </a:lnTo>
                <a:lnTo>
                  <a:pt x="7480" y="474777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72" name="VectorPath 172"/>
          <p:cNvSpPr/>
          <p:nvPr/>
        </p:nvSpPr>
        <p:spPr>
          <a:xfrm>
            <a:off x="7622388" y="5736971"/>
            <a:ext cx="491718" cy="477774"/>
          </a:xfrm>
          <a:custGeom>
            <a:avLst/>
            <a:gdLst/>
            <a:ahLst/>
            <a:cxnLst/>
            <a:rect l="l" t="t" r="r" b="b"/>
            <a:pathLst>
              <a:path w="491718" h="477774">
                <a:moveTo>
                  <a:pt x="7480" y="7480"/>
                </a:moveTo>
                <a:lnTo>
                  <a:pt x="484238" y="7480"/>
                </a:lnTo>
                <a:lnTo>
                  <a:pt x="484238" y="470293"/>
                </a:lnTo>
                <a:lnTo>
                  <a:pt x="7480" y="470293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73" name="VectorPath 173"/>
          <p:cNvSpPr/>
          <p:nvPr/>
        </p:nvSpPr>
        <p:spPr>
          <a:xfrm>
            <a:off x="3402775" y="5736971"/>
            <a:ext cx="491718" cy="477774"/>
          </a:xfrm>
          <a:custGeom>
            <a:avLst/>
            <a:gdLst/>
            <a:ahLst/>
            <a:cxnLst/>
            <a:rect l="l" t="t" r="r" b="b"/>
            <a:pathLst>
              <a:path w="491718" h="477774">
                <a:moveTo>
                  <a:pt x="7480" y="7480"/>
                </a:moveTo>
                <a:lnTo>
                  <a:pt x="484238" y="7480"/>
                </a:lnTo>
                <a:lnTo>
                  <a:pt x="484238" y="470293"/>
                </a:lnTo>
                <a:lnTo>
                  <a:pt x="7480" y="470293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74" name="TextBox174"/>
          <p:cNvSpPr txBox="1"/>
          <p:nvPr/>
        </p:nvSpPr>
        <p:spPr>
          <a:xfrm>
            <a:off x="3410255" y="4351542"/>
            <a:ext cx="476758" cy="1855724"/>
          </a:xfrm>
          <a:prstGeom prst="rect">
            <a:avLst/>
          </a:prstGeom>
          <a:noFill/>
          <a:ln w="14961">
            <a:solidFill>
              <a:srgbClr val="000000"/>
            </a:solidFill>
          </a:ln>
        </p:spPr>
        <p:txBody>
          <a:bodyPr wrap="square" lIns="43180" tIns="0" rIns="43180" bIns="108585" rtlCol="0">
            <a:spAutoFit/>
          </a:bodyPr>
          <a:lstStyle/>
          <a:p>
            <a:pPr marL="143414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3414" marR="0" indent="0" eaLnBrk="0">
              <a:lnSpc>
                <a:spcPct val="19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3414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</a:p>
          <a:p>
            <a:pPr marL="143414" marR="0" indent="0" eaLnBrk="0">
              <a:lnSpc>
                <a:spcPct val="17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3414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</a:p>
          <a:p>
            <a:pPr marL="143414" marR="0" indent="0" eaLnBrk="0">
              <a:lnSpc>
                <a:spcPct val="17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3414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</a:p>
        </p:txBody>
      </p:sp>
      <p:grpSp>
        <p:nvGrpSpPr>
          <p:cNvPr id="175" name="Combination 175"/>
          <p:cNvGrpSpPr/>
          <p:nvPr/>
        </p:nvGrpSpPr>
        <p:grpSpPr>
          <a:xfrm>
            <a:off x="2451253" y="5277155"/>
            <a:ext cx="6137618" cy="937590"/>
            <a:chOff x="2451253" y="5277155"/>
            <a:chExt cx="6137618" cy="937590"/>
          </a:xfrm>
        </p:grpSpPr>
        <p:sp>
          <p:nvSpPr>
            <p:cNvPr id="176" name="VectorPath 176"/>
            <p:cNvSpPr/>
            <p:nvPr/>
          </p:nvSpPr>
          <p:spPr>
            <a:xfrm>
              <a:off x="2928011" y="5744452"/>
              <a:ext cx="482244" cy="462813"/>
            </a:xfrm>
            <a:custGeom>
              <a:avLst/>
              <a:gdLst/>
              <a:ahLst/>
              <a:cxnLst/>
              <a:rect l="l" t="t" r="r" b="b"/>
              <a:pathLst>
                <a:path w="482244" h="462813">
                  <a:moveTo>
                    <a:pt x="0" y="0"/>
                  </a:moveTo>
                  <a:lnTo>
                    <a:pt x="482244" y="0"/>
                  </a:lnTo>
                  <a:lnTo>
                    <a:pt x="482244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177" name="VectorPath 177"/>
            <p:cNvSpPr/>
            <p:nvPr/>
          </p:nvSpPr>
          <p:spPr>
            <a:xfrm>
              <a:off x="2920530" y="5736971"/>
              <a:ext cx="497205" cy="477774"/>
            </a:xfrm>
            <a:custGeom>
              <a:avLst/>
              <a:gdLst/>
              <a:ahLst/>
              <a:cxnLst/>
              <a:rect l="l" t="t" r="r" b="b"/>
              <a:pathLst>
                <a:path w="497205" h="477774">
                  <a:moveTo>
                    <a:pt x="7480" y="7480"/>
                  </a:moveTo>
                  <a:lnTo>
                    <a:pt x="489725" y="7480"/>
                  </a:lnTo>
                  <a:lnTo>
                    <a:pt x="489725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78" name="VectorPath 178"/>
            <p:cNvSpPr/>
            <p:nvPr/>
          </p:nvSpPr>
          <p:spPr>
            <a:xfrm>
              <a:off x="8106626" y="5277155"/>
              <a:ext cx="482244" cy="467297"/>
            </a:xfrm>
            <a:custGeom>
              <a:avLst/>
              <a:gdLst/>
              <a:ahLst/>
              <a:cxnLst/>
              <a:rect l="l" t="t" r="r" b="b"/>
              <a:pathLst>
                <a:path w="482244" h="467297">
                  <a:moveTo>
                    <a:pt x="0" y="0"/>
                  </a:moveTo>
                  <a:lnTo>
                    <a:pt x="482244" y="0"/>
                  </a:lnTo>
                  <a:lnTo>
                    <a:pt x="482244" y="467297"/>
                  </a:lnTo>
                  <a:lnTo>
                    <a:pt x="0" y="467297"/>
                  </a:lnTo>
                  <a:lnTo>
                    <a:pt x="0" y="0"/>
                  </a:lnTo>
                </a:path>
              </a:pathLst>
            </a:custGeom>
            <a:solidFill>
              <a:srgbClr val="00CDC8">
                <a:alpha val="100000"/>
              </a:srgbClr>
            </a:solidFill>
          </p:spPr>
        </p:sp>
        <p:sp>
          <p:nvSpPr>
            <p:cNvPr id="179" name="VectorPath 179"/>
            <p:cNvSpPr/>
            <p:nvPr/>
          </p:nvSpPr>
          <p:spPr>
            <a:xfrm>
              <a:off x="2451253" y="5744452"/>
              <a:ext cx="476758" cy="462813"/>
            </a:xfrm>
            <a:custGeom>
              <a:avLst/>
              <a:gdLst/>
              <a:ahLst/>
              <a:cxnLst/>
              <a:rect l="l" t="t" r="r" b="b"/>
              <a:pathLst>
                <a:path w="476758" h="462813">
                  <a:moveTo>
                    <a:pt x="0" y="0"/>
                  </a:moveTo>
                  <a:lnTo>
                    <a:pt x="476758" y="0"/>
                  </a:lnTo>
                  <a:lnTo>
                    <a:pt x="476758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</p:grpSp>
      <p:sp>
        <p:nvSpPr>
          <p:cNvPr id="180" name="TextBox180"/>
          <p:cNvSpPr txBox="1"/>
          <p:nvPr/>
        </p:nvSpPr>
        <p:spPr>
          <a:xfrm>
            <a:off x="5328260" y="4351542"/>
            <a:ext cx="482733" cy="1850739"/>
          </a:xfrm>
          <a:prstGeom prst="rect">
            <a:avLst/>
          </a:prstGeom>
          <a:noFill/>
          <a:ln w="14961">
            <a:solidFill>
              <a:srgbClr val="000000"/>
            </a:solidFill>
          </a:ln>
        </p:spPr>
        <p:txBody>
          <a:bodyPr wrap="square" lIns="43815" tIns="0" rIns="43815" bIns="157480" rtlCol="0">
            <a:spAutoFit/>
          </a:bodyPr>
          <a:lstStyle/>
          <a:p>
            <a:pPr marL="142876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  <a:p>
            <a:pPr marL="142876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876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876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876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876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876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876" marR="0" indent="0" eaLnBrk="0">
              <a:lnSpc>
                <a:spcPct val="20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81" name="TextBox181"/>
          <p:cNvSpPr txBox="1"/>
          <p:nvPr/>
        </p:nvSpPr>
        <p:spPr>
          <a:xfrm>
            <a:off x="6259868" y="4455885"/>
            <a:ext cx="438925" cy="1629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eaLnBrk="0">
              <a:lnSpc>
                <a:spcPct val="172379"/>
              </a:lnSpc>
              <a:spcAft>
                <a:spcPts val="0"/>
              </a:spcAft>
            </a:pP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-24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15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-24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15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-24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15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-24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</p:txBody>
      </p:sp>
      <p:sp>
        <p:nvSpPr>
          <p:cNvPr id="182" name="VectorPath 182"/>
          <p:cNvSpPr/>
          <p:nvPr/>
        </p:nvSpPr>
        <p:spPr>
          <a:xfrm>
            <a:off x="7622388" y="5736971"/>
            <a:ext cx="14960" cy="477774"/>
          </a:xfrm>
          <a:custGeom>
            <a:avLst/>
            <a:gdLst/>
            <a:ahLst/>
            <a:cxnLst/>
            <a:rect l="l" t="t" r="r" b="b"/>
            <a:pathLst>
              <a:path w="14960" h="477774">
                <a:moveTo>
                  <a:pt x="7480" y="7480"/>
                </a:moveTo>
                <a:lnTo>
                  <a:pt x="7480" y="470294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183" name="VectorPath 183"/>
          <p:cNvSpPr/>
          <p:nvPr/>
        </p:nvSpPr>
        <p:spPr>
          <a:xfrm>
            <a:off x="8099147" y="5269675"/>
            <a:ext cx="14960" cy="945071"/>
          </a:xfrm>
          <a:custGeom>
            <a:avLst/>
            <a:gdLst/>
            <a:ahLst/>
            <a:cxnLst/>
            <a:rect l="l" t="t" r="r" b="b"/>
            <a:pathLst>
              <a:path w="14960" h="945071">
                <a:moveTo>
                  <a:pt x="7480" y="7480"/>
                </a:moveTo>
                <a:lnTo>
                  <a:pt x="7480" y="937591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84" name="Combination 184"/>
          <p:cNvGrpSpPr/>
          <p:nvPr/>
        </p:nvGrpSpPr>
        <p:grpSpPr>
          <a:xfrm>
            <a:off x="4838536" y="4344061"/>
            <a:ext cx="497205" cy="477774"/>
            <a:chOff x="4838536" y="4344061"/>
            <a:chExt cx="497205" cy="477774"/>
          </a:xfrm>
        </p:grpSpPr>
        <p:sp>
          <p:nvSpPr>
            <p:cNvPr id="185" name="VectorPath 185"/>
            <p:cNvSpPr/>
            <p:nvPr/>
          </p:nvSpPr>
          <p:spPr>
            <a:xfrm>
              <a:off x="4846016" y="4351541"/>
              <a:ext cx="482245" cy="462813"/>
            </a:xfrm>
            <a:custGeom>
              <a:avLst/>
              <a:gdLst/>
              <a:ahLst/>
              <a:cxnLst/>
              <a:rect l="l" t="t" r="r" b="b"/>
              <a:pathLst>
                <a:path w="482245" h="462813">
                  <a:moveTo>
                    <a:pt x="0" y="0"/>
                  </a:moveTo>
                  <a:lnTo>
                    <a:pt x="482245" y="0"/>
                  </a:lnTo>
                  <a:lnTo>
                    <a:pt x="482245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89FFFF">
                <a:alpha val="100000"/>
              </a:srgbClr>
            </a:solidFill>
          </p:spPr>
        </p:sp>
        <p:sp>
          <p:nvSpPr>
            <p:cNvPr id="186" name="VectorPath 186"/>
            <p:cNvSpPr/>
            <p:nvPr/>
          </p:nvSpPr>
          <p:spPr>
            <a:xfrm>
              <a:off x="4838536" y="4344061"/>
              <a:ext cx="497205" cy="477774"/>
            </a:xfrm>
            <a:custGeom>
              <a:avLst/>
              <a:gdLst/>
              <a:ahLst/>
              <a:cxnLst/>
              <a:rect l="l" t="t" r="r" b="b"/>
              <a:pathLst>
                <a:path w="497205" h="477774">
                  <a:moveTo>
                    <a:pt x="7480" y="7480"/>
                  </a:moveTo>
                  <a:lnTo>
                    <a:pt x="489725" y="7480"/>
                  </a:lnTo>
                  <a:lnTo>
                    <a:pt x="489725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187" name="VectorPath 187"/>
          <p:cNvSpPr/>
          <p:nvPr/>
        </p:nvSpPr>
        <p:spPr>
          <a:xfrm>
            <a:off x="4369258" y="4814342"/>
            <a:ext cx="476758" cy="462813"/>
          </a:xfrm>
          <a:custGeom>
            <a:avLst/>
            <a:gdLst/>
            <a:ahLst/>
            <a:cxnLst/>
            <a:rect l="l" t="t" r="r" b="b"/>
            <a:pathLst>
              <a:path w="476758" h="462813">
                <a:moveTo>
                  <a:pt x="0" y="0"/>
                </a:moveTo>
                <a:lnTo>
                  <a:pt x="476758" y="0"/>
                </a:lnTo>
                <a:lnTo>
                  <a:pt x="476758" y="462813"/>
                </a:lnTo>
                <a:lnTo>
                  <a:pt x="0" y="462813"/>
                </a:lnTo>
                <a:lnTo>
                  <a:pt x="0" y="0"/>
                </a:lnTo>
              </a:path>
            </a:pathLst>
          </a:custGeom>
          <a:solidFill>
            <a:srgbClr val="89FFFF">
              <a:alpha val="100000"/>
            </a:srgbClr>
          </a:solidFill>
        </p:spPr>
      </p:sp>
      <p:sp>
        <p:nvSpPr>
          <p:cNvPr id="188" name="VectorPath 188"/>
          <p:cNvSpPr/>
          <p:nvPr/>
        </p:nvSpPr>
        <p:spPr>
          <a:xfrm>
            <a:off x="4361778" y="4806861"/>
            <a:ext cx="491718" cy="477774"/>
          </a:xfrm>
          <a:custGeom>
            <a:avLst/>
            <a:gdLst/>
            <a:ahLst/>
            <a:cxnLst/>
            <a:rect l="l" t="t" r="r" b="b"/>
            <a:pathLst>
              <a:path w="491718" h="477774">
                <a:moveTo>
                  <a:pt x="7480" y="7480"/>
                </a:moveTo>
                <a:lnTo>
                  <a:pt x="484238" y="7480"/>
                </a:lnTo>
                <a:lnTo>
                  <a:pt x="484238" y="470293"/>
                </a:lnTo>
                <a:lnTo>
                  <a:pt x="7480" y="470293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89" name="Combination 189"/>
          <p:cNvGrpSpPr/>
          <p:nvPr/>
        </p:nvGrpSpPr>
        <p:grpSpPr>
          <a:xfrm>
            <a:off x="3402775" y="3904203"/>
            <a:ext cx="1450721" cy="1847729"/>
            <a:chOff x="3402775" y="3904203"/>
            <a:chExt cx="1450721" cy="1847729"/>
          </a:xfrm>
        </p:grpSpPr>
        <p:sp>
          <p:nvSpPr>
            <p:cNvPr id="190" name="VectorPath 190"/>
            <p:cNvSpPr/>
            <p:nvPr/>
          </p:nvSpPr>
          <p:spPr>
            <a:xfrm>
              <a:off x="3887013" y="4351541"/>
              <a:ext cx="482245" cy="462813"/>
            </a:xfrm>
            <a:custGeom>
              <a:avLst/>
              <a:gdLst/>
              <a:ahLst/>
              <a:cxnLst/>
              <a:rect l="l" t="t" r="r" b="b"/>
              <a:pathLst>
                <a:path w="482245" h="462813">
                  <a:moveTo>
                    <a:pt x="0" y="0"/>
                  </a:moveTo>
                  <a:lnTo>
                    <a:pt x="482245" y="0"/>
                  </a:lnTo>
                  <a:lnTo>
                    <a:pt x="482245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  <p:sp>
          <p:nvSpPr>
            <p:cNvPr id="191" name="VectorPath 191"/>
            <p:cNvSpPr/>
            <p:nvPr/>
          </p:nvSpPr>
          <p:spPr>
            <a:xfrm>
              <a:off x="3879533" y="4344061"/>
              <a:ext cx="497205" cy="477774"/>
            </a:xfrm>
            <a:custGeom>
              <a:avLst/>
              <a:gdLst/>
              <a:ahLst/>
              <a:cxnLst/>
              <a:rect l="l" t="t" r="r" b="b"/>
              <a:pathLst>
                <a:path w="497205" h="477774">
                  <a:moveTo>
                    <a:pt x="7480" y="7480"/>
                  </a:moveTo>
                  <a:lnTo>
                    <a:pt x="489725" y="7480"/>
                  </a:lnTo>
                  <a:lnTo>
                    <a:pt x="489725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2" name="VectorPath 192"/>
            <p:cNvSpPr/>
            <p:nvPr/>
          </p:nvSpPr>
          <p:spPr>
            <a:xfrm>
              <a:off x="3887013" y="5277155"/>
              <a:ext cx="482245" cy="467297"/>
            </a:xfrm>
            <a:custGeom>
              <a:avLst/>
              <a:gdLst/>
              <a:ahLst/>
              <a:cxnLst/>
              <a:rect l="l" t="t" r="r" b="b"/>
              <a:pathLst>
                <a:path w="482245" h="467297">
                  <a:moveTo>
                    <a:pt x="0" y="0"/>
                  </a:moveTo>
                  <a:lnTo>
                    <a:pt x="482245" y="0"/>
                  </a:lnTo>
                  <a:lnTo>
                    <a:pt x="482245" y="467297"/>
                  </a:lnTo>
                  <a:lnTo>
                    <a:pt x="0" y="467297"/>
                  </a:lnTo>
                  <a:lnTo>
                    <a:pt x="0" y="0"/>
                  </a:lnTo>
                </a:path>
              </a:pathLst>
            </a:custGeom>
            <a:solidFill>
              <a:srgbClr val="89FFFF">
                <a:alpha val="100000"/>
              </a:srgbClr>
            </a:solidFill>
          </p:spPr>
        </p:sp>
        <p:sp>
          <p:nvSpPr>
            <p:cNvPr id="193" name="VectorPath 193"/>
            <p:cNvSpPr/>
            <p:nvPr/>
          </p:nvSpPr>
          <p:spPr>
            <a:xfrm>
              <a:off x="4369258" y="4351541"/>
              <a:ext cx="476758" cy="462813"/>
            </a:xfrm>
            <a:custGeom>
              <a:avLst/>
              <a:gdLst/>
              <a:ahLst/>
              <a:cxnLst/>
              <a:rect l="l" t="t" r="r" b="b"/>
              <a:pathLst>
                <a:path w="476758" h="462813">
                  <a:moveTo>
                    <a:pt x="0" y="0"/>
                  </a:moveTo>
                  <a:lnTo>
                    <a:pt x="476758" y="0"/>
                  </a:lnTo>
                  <a:lnTo>
                    <a:pt x="476758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194" name="VectorPath 194"/>
            <p:cNvSpPr/>
            <p:nvPr/>
          </p:nvSpPr>
          <p:spPr>
            <a:xfrm>
              <a:off x="4361778" y="4344061"/>
              <a:ext cx="491718" cy="477774"/>
            </a:xfrm>
            <a:custGeom>
              <a:avLst/>
              <a:gdLst/>
              <a:ahLst/>
              <a:cxnLst/>
              <a:rect l="l" t="t" r="r" b="b"/>
              <a:pathLst>
                <a:path w="491718" h="477774">
                  <a:moveTo>
                    <a:pt x="7480" y="7480"/>
                  </a:moveTo>
                  <a:lnTo>
                    <a:pt x="484238" y="7480"/>
                  </a:lnTo>
                  <a:lnTo>
                    <a:pt x="484238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5" name="VectorPath 195"/>
            <p:cNvSpPr/>
            <p:nvPr/>
          </p:nvSpPr>
          <p:spPr>
            <a:xfrm>
              <a:off x="3879533" y="5269675"/>
              <a:ext cx="497205" cy="482257"/>
            </a:xfrm>
            <a:custGeom>
              <a:avLst/>
              <a:gdLst/>
              <a:ahLst/>
              <a:cxnLst/>
              <a:rect l="l" t="t" r="r" b="b"/>
              <a:pathLst>
                <a:path w="497205" h="482257">
                  <a:moveTo>
                    <a:pt x="7480" y="7480"/>
                  </a:moveTo>
                  <a:lnTo>
                    <a:pt x="489725" y="7480"/>
                  </a:lnTo>
                  <a:lnTo>
                    <a:pt x="489725" y="474777"/>
                  </a:lnTo>
                  <a:lnTo>
                    <a:pt x="7480" y="474777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6" name="VectorPath 196"/>
            <p:cNvSpPr/>
            <p:nvPr/>
          </p:nvSpPr>
          <p:spPr>
            <a:xfrm>
              <a:off x="3410255" y="4814342"/>
              <a:ext cx="476758" cy="462813"/>
            </a:xfrm>
            <a:custGeom>
              <a:avLst/>
              <a:gdLst/>
              <a:ahLst/>
              <a:cxnLst/>
              <a:rect l="l" t="t" r="r" b="b"/>
              <a:pathLst>
                <a:path w="476758" h="462813">
                  <a:moveTo>
                    <a:pt x="0" y="0"/>
                  </a:moveTo>
                  <a:lnTo>
                    <a:pt x="476758" y="0"/>
                  </a:lnTo>
                  <a:lnTo>
                    <a:pt x="476758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  <p:sp>
          <p:nvSpPr>
            <p:cNvPr id="197" name="VectorPath 197"/>
            <p:cNvSpPr/>
            <p:nvPr/>
          </p:nvSpPr>
          <p:spPr>
            <a:xfrm>
              <a:off x="3402775" y="4806861"/>
              <a:ext cx="491718" cy="477774"/>
            </a:xfrm>
            <a:custGeom>
              <a:avLst/>
              <a:gdLst/>
              <a:ahLst/>
              <a:cxnLst/>
              <a:rect l="l" t="t" r="r" b="b"/>
              <a:pathLst>
                <a:path w="491718" h="477774">
                  <a:moveTo>
                    <a:pt x="7480" y="7480"/>
                  </a:moveTo>
                  <a:lnTo>
                    <a:pt x="484238" y="7480"/>
                  </a:lnTo>
                  <a:lnTo>
                    <a:pt x="484238" y="470293"/>
                  </a:lnTo>
                  <a:lnTo>
                    <a:pt x="7480" y="470293"/>
                  </a:lnTo>
                  <a:lnTo>
                    <a:pt x="7480" y="7480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198" name="VectorPath 198"/>
            <p:cNvSpPr/>
            <p:nvPr/>
          </p:nvSpPr>
          <p:spPr>
            <a:xfrm>
              <a:off x="3887013" y="4814342"/>
              <a:ext cx="482245" cy="462813"/>
            </a:xfrm>
            <a:custGeom>
              <a:avLst/>
              <a:gdLst/>
              <a:ahLst/>
              <a:cxnLst/>
              <a:rect l="l" t="t" r="r" b="b"/>
              <a:pathLst>
                <a:path w="482245" h="462813">
                  <a:moveTo>
                    <a:pt x="0" y="0"/>
                  </a:moveTo>
                  <a:lnTo>
                    <a:pt x="482245" y="0"/>
                  </a:lnTo>
                  <a:lnTo>
                    <a:pt x="482245" y="462813"/>
                  </a:lnTo>
                  <a:lnTo>
                    <a:pt x="0" y="462813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199" name="VectorPath 199"/>
            <p:cNvSpPr/>
            <p:nvPr/>
          </p:nvSpPr>
          <p:spPr>
            <a:xfrm>
              <a:off x="4355802" y="3904203"/>
              <a:ext cx="21437" cy="454317"/>
            </a:xfrm>
            <a:custGeom>
              <a:avLst/>
              <a:gdLst/>
              <a:ahLst/>
              <a:cxnLst/>
              <a:rect l="l" t="t" r="r" b="b"/>
              <a:pathLst>
                <a:path w="21437" h="454317">
                  <a:moveTo>
                    <a:pt x="18942" y="451821"/>
                  </a:moveTo>
                  <a:lnTo>
                    <a:pt x="2496" y="451821"/>
                  </a:lnTo>
                  <a:lnTo>
                    <a:pt x="2496" y="397911"/>
                  </a:lnTo>
                  <a:lnTo>
                    <a:pt x="18942" y="397911"/>
                  </a:lnTo>
                  <a:moveTo>
                    <a:pt x="18942" y="352978"/>
                  </a:moveTo>
                  <a:lnTo>
                    <a:pt x="2496" y="352978"/>
                  </a:lnTo>
                  <a:lnTo>
                    <a:pt x="2496" y="299053"/>
                  </a:lnTo>
                  <a:lnTo>
                    <a:pt x="18942" y="299053"/>
                  </a:lnTo>
                  <a:moveTo>
                    <a:pt x="18942" y="254120"/>
                  </a:moveTo>
                  <a:lnTo>
                    <a:pt x="13456" y="258616"/>
                  </a:lnTo>
                  <a:lnTo>
                    <a:pt x="2496" y="254120"/>
                  </a:lnTo>
                  <a:lnTo>
                    <a:pt x="2496" y="200196"/>
                  </a:lnTo>
                  <a:lnTo>
                    <a:pt x="18942" y="200196"/>
                  </a:lnTo>
                  <a:moveTo>
                    <a:pt x="18942" y="105848"/>
                  </a:moveTo>
                  <a:lnTo>
                    <a:pt x="18942" y="155264"/>
                  </a:lnTo>
                  <a:lnTo>
                    <a:pt x="13456" y="159759"/>
                  </a:lnTo>
                  <a:lnTo>
                    <a:pt x="2496" y="155264"/>
                  </a:lnTo>
                  <a:lnTo>
                    <a:pt x="2496" y="105848"/>
                  </a:lnTo>
                  <a:lnTo>
                    <a:pt x="7982" y="101352"/>
                  </a:lnTo>
                  <a:lnTo>
                    <a:pt x="13456" y="101352"/>
                  </a:lnTo>
                  <a:moveTo>
                    <a:pt x="18942" y="6991"/>
                  </a:moveTo>
                  <a:lnTo>
                    <a:pt x="18942" y="56419"/>
                  </a:lnTo>
                  <a:lnTo>
                    <a:pt x="13456" y="60916"/>
                  </a:lnTo>
                  <a:lnTo>
                    <a:pt x="2496" y="56419"/>
                  </a:lnTo>
                  <a:lnTo>
                    <a:pt x="2496" y="6991"/>
                  </a:lnTo>
                  <a:lnTo>
                    <a:pt x="7982" y="2496"/>
                  </a:lnTo>
                  <a:lnTo>
                    <a:pt x="13456" y="24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0" name="TextBox200"/>
          <p:cNvSpPr txBox="1"/>
          <p:nvPr/>
        </p:nvSpPr>
        <p:spPr>
          <a:xfrm>
            <a:off x="4078821" y="4507903"/>
            <a:ext cx="85420" cy="15909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</a:p>
          <a:p>
            <a:pPr marL="0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1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</a:p>
          <a:p>
            <a:pPr marL="0" marR="0" indent="0" eaLnBrk="0">
              <a:lnSpc>
                <a:spcPct val="17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</p:txBody>
      </p:sp>
      <p:sp>
        <p:nvSpPr>
          <p:cNvPr id="201" name="TextBox201"/>
          <p:cNvSpPr txBox="1"/>
          <p:nvPr/>
        </p:nvSpPr>
        <p:spPr>
          <a:xfrm>
            <a:off x="3887013" y="4814342"/>
            <a:ext cx="482245" cy="462813"/>
          </a:xfrm>
          <a:prstGeom prst="rect">
            <a:avLst/>
          </a:prstGeom>
          <a:noFill/>
          <a:ln w="14961">
            <a:solidFill>
              <a:srgbClr val="000000"/>
            </a:solidFill>
          </a:ln>
        </p:spPr>
        <p:txBody>
          <a:bodyPr wrap="square" lIns="43180" tIns="0" rIns="43180" bIns="39370" rtlCol="0">
            <a:spAutoFit/>
          </a:bodyPr>
          <a:lstStyle/>
          <a:p>
            <a:pPr marL="148406" marR="0" indent="0" eaLnBrk="0">
              <a:lnSpc>
                <a:spcPct val="7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8406" marR="0" indent="0" eaLnBrk="0">
              <a:lnSpc>
                <a:spcPct val="102884"/>
              </a:lnSpc>
              <a:spcAft>
                <a:spcPts val="543"/>
              </a:spcAft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</a:p>
        </p:txBody>
      </p:sp>
      <p:sp>
        <p:nvSpPr>
          <p:cNvPr id="202" name="TextBox202"/>
          <p:cNvSpPr txBox="1"/>
          <p:nvPr/>
        </p:nvSpPr>
        <p:spPr>
          <a:xfrm>
            <a:off x="4555579" y="4507903"/>
            <a:ext cx="567665" cy="1123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1300" b="1" kern="0" spc="246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</a:p>
          <a:p>
            <a:pPr marL="0" marR="0" indent="0" eaLnBrk="0">
              <a:lnSpc>
                <a:spcPct val="17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1300" b="1" kern="0" spc="246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  <a:p>
            <a:pPr marL="0" marR="0" indent="0" eaLnBrk="0">
              <a:lnSpc>
                <a:spcPct val="1737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</a:p>
        </p:txBody>
      </p:sp>
      <p:grpSp>
        <p:nvGrpSpPr>
          <p:cNvPr id="203" name="Combination 203"/>
          <p:cNvGrpSpPr/>
          <p:nvPr/>
        </p:nvGrpSpPr>
        <p:grpSpPr>
          <a:xfrm>
            <a:off x="4838047" y="4344061"/>
            <a:ext cx="21425" cy="1843233"/>
            <a:chOff x="4838047" y="4344061"/>
            <a:chExt cx="21425" cy="1843233"/>
          </a:xfrm>
        </p:grpSpPr>
        <p:sp>
          <p:nvSpPr>
            <p:cNvPr id="204" name="VectorPath 204"/>
            <p:cNvSpPr/>
            <p:nvPr/>
          </p:nvSpPr>
          <p:spPr>
            <a:xfrm>
              <a:off x="4838536" y="4344061"/>
              <a:ext cx="14960" cy="1407871"/>
            </a:xfrm>
            <a:custGeom>
              <a:avLst/>
              <a:gdLst/>
              <a:ahLst/>
              <a:cxnLst/>
              <a:rect l="l" t="t" r="r" b="b"/>
              <a:pathLst>
                <a:path w="14960" h="1407871">
                  <a:moveTo>
                    <a:pt x="7480" y="7480"/>
                  </a:moveTo>
                  <a:lnTo>
                    <a:pt x="7480" y="1400391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5" name="VectorPath 205"/>
            <p:cNvSpPr/>
            <p:nvPr/>
          </p:nvSpPr>
          <p:spPr>
            <a:xfrm>
              <a:off x="4838047" y="5732977"/>
              <a:ext cx="21425" cy="454317"/>
            </a:xfrm>
            <a:custGeom>
              <a:avLst/>
              <a:gdLst/>
              <a:ahLst/>
              <a:cxnLst/>
              <a:rect l="l" t="t" r="r" b="b"/>
              <a:pathLst>
                <a:path w="21425" h="454317">
                  <a:moveTo>
                    <a:pt x="18929" y="451821"/>
                  </a:moveTo>
                  <a:lnTo>
                    <a:pt x="7969" y="451821"/>
                  </a:lnTo>
                  <a:lnTo>
                    <a:pt x="2495" y="447325"/>
                  </a:lnTo>
                  <a:lnTo>
                    <a:pt x="2495" y="402393"/>
                  </a:lnTo>
                  <a:lnTo>
                    <a:pt x="7969" y="397897"/>
                  </a:lnTo>
                  <a:lnTo>
                    <a:pt x="18929" y="397897"/>
                  </a:lnTo>
                  <a:moveTo>
                    <a:pt x="18929" y="352965"/>
                  </a:moveTo>
                  <a:lnTo>
                    <a:pt x="7969" y="352965"/>
                  </a:lnTo>
                  <a:lnTo>
                    <a:pt x="2495" y="348481"/>
                  </a:lnTo>
                  <a:lnTo>
                    <a:pt x="2495" y="303536"/>
                  </a:lnTo>
                  <a:lnTo>
                    <a:pt x="7969" y="299053"/>
                  </a:lnTo>
                  <a:lnTo>
                    <a:pt x="18929" y="299053"/>
                  </a:lnTo>
                  <a:moveTo>
                    <a:pt x="18929" y="254120"/>
                  </a:moveTo>
                  <a:lnTo>
                    <a:pt x="7969" y="254120"/>
                  </a:lnTo>
                  <a:lnTo>
                    <a:pt x="2495" y="249625"/>
                  </a:lnTo>
                  <a:lnTo>
                    <a:pt x="2495" y="204692"/>
                  </a:lnTo>
                  <a:lnTo>
                    <a:pt x="7969" y="200196"/>
                  </a:lnTo>
                  <a:lnTo>
                    <a:pt x="18929" y="200196"/>
                  </a:lnTo>
                  <a:moveTo>
                    <a:pt x="18929" y="155264"/>
                  </a:moveTo>
                  <a:lnTo>
                    <a:pt x="13455" y="159759"/>
                  </a:lnTo>
                  <a:lnTo>
                    <a:pt x="7969" y="155264"/>
                  </a:lnTo>
                  <a:lnTo>
                    <a:pt x="2495" y="155264"/>
                  </a:lnTo>
                  <a:lnTo>
                    <a:pt x="2495" y="105836"/>
                  </a:lnTo>
                  <a:lnTo>
                    <a:pt x="7969" y="101339"/>
                  </a:lnTo>
                  <a:lnTo>
                    <a:pt x="18929" y="101339"/>
                  </a:lnTo>
                  <a:moveTo>
                    <a:pt x="18929" y="6991"/>
                  </a:moveTo>
                  <a:lnTo>
                    <a:pt x="18929" y="56406"/>
                  </a:lnTo>
                  <a:lnTo>
                    <a:pt x="13455" y="60903"/>
                  </a:lnTo>
                  <a:lnTo>
                    <a:pt x="7969" y="56406"/>
                  </a:lnTo>
                  <a:lnTo>
                    <a:pt x="2495" y="56406"/>
                  </a:lnTo>
                  <a:lnTo>
                    <a:pt x="2495" y="6991"/>
                  </a:lnTo>
                  <a:lnTo>
                    <a:pt x="7969" y="6991"/>
                  </a:lnTo>
                  <a:lnTo>
                    <a:pt x="7969" y="2496"/>
                  </a:lnTo>
                  <a:lnTo>
                    <a:pt x="13455" y="24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206" name="Combination 206"/>
          <p:cNvGrpSpPr/>
          <p:nvPr/>
        </p:nvGrpSpPr>
        <p:grpSpPr>
          <a:xfrm>
            <a:off x="5320291" y="4344061"/>
            <a:ext cx="22442" cy="1870196"/>
            <a:chOff x="5320291" y="4344061"/>
            <a:chExt cx="22442" cy="1870196"/>
          </a:xfrm>
        </p:grpSpPr>
        <p:sp>
          <p:nvSpPr>
            <p:cNvPr id="207" name="VectorPath 207"/>
            <p:cNvSpPr/>
            <p:nvPr/>
          </p:nvSpPr>
          <p:spPr>
            <a:xfrm>
              <a:off x="5320780" y="4344061"/>
              <a:ext cx="14960" cy="940574"/>
            </a:xfrm>
            <a:custGeom>
              <a:avLst/>
              <a:gdLst/>
              <a:ahLst/>
              <a:cxnLst/>
              <a:rect l="l" t="t" r="r" b="b"/>
              <a:pathLst>
                <a:path w="14960" h="940574">
                  <a:moveTo>
                    <a:pt x="7480" y="7480"/>
                  </a:moveTo>
                  <a:lnTo>
                    <a:pt x="7480" y="933094"/>
                  </a:lnTo>
                </a:path>
              </a:pathLst>
            </a:custGeom>
            <a:ln w="1496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8" name="VectorPath 208"/>
            <p:cNvSpPr/>
            <p:nvPr/>
          </p:nvSpPr>
          <p:spPr>
            <a:xfrm>
              <a:off x="5320291" y="5270164"/>
              <a:ext cx="22442" cy="944093"/>
            </a:xfrm>
            <a:custGeom>
              <a:avLst/>
              <a:gdLst/>
              <a:ahLst/>
              <a:cxnLst/>
              <a:rect l="l" t="t" r="r" b="b"/>
              <a:pathLst>
                <a:path w="22442" h="944093">
                  <a:moveTo>
                    <a:pt x="18929" y="892168"/>
                  </a:moveTo>
                  <a:lnTo>
                    <a:pt x="18929" y="937101"/>
                  </a:lnTo>
                  <a:lnTo>
                    <a:pt x="13456" y="941598"/>
                  </a:lnTo>
                  <a:lnTo>
                    <a:pt x="2496" y="941598"/>
                  </a:lnTo>
                  <a:lnTo>
                    <a:pt x="2496" y="887673"/>
                  </a:lnTo>
                  <a:lnTo>
                    <a:pt x="13456" y="887673"/>
                  </a:lnTo>
                  <a:moveTo>
                    <a:pt x="18929" y="793312"/>
                  </a:moveTo>
                  <a:lnTo>
                    <a:pt x="18929" y="842740"/>
                  </a:lnTo>
                  <a:lnTo>
                    <a:pt x="13456" y="842740"/>
                  </a:lnTo>
                  <a:lnTo>
                    <a:pt x="7969" y="847236"/>
                  </a:lnTo>
                  <a:lnTo>
                    <a:pt x="2496" y="842740"/>
                  </a:lnTo>
                  <a:lnTo>
                    <a:pt x="2496" y="788829"/>
                  </a:lnTo>
                  <a:lnTo>
                    <a:pt x="13456" y="788829"/>
                  </a:lnTo>
                  <a:moveTo>
                    <a:pt x="13456" y="694468"/>
                  </a:moveTo>
                  <a:lnTo>
                    <a:pt x="18929" y="694468"/>
                  </a:lnTo>
                  <a:lnTo>
                    <a:pt x="18929" y="743883"/>
                  </a:lnTo>
                  <a:lnTo>
                    <a:pt x="13456" y="743883"/>
                  </a:lnTo>
                  <a:lnTo>
                    <a:pt x="7969" y="748379"/>
                  </a:lnTo>
                  <a:lnTo>
                    <a:pt x="2496" y="743883"/>
                  </a:lnTo>
                  <a:lnTo>
                    <a:pt x="2496" y="694468"/>
                  </a:lnTo>
                  <a:lnTo>
                    <a:pt x="7969" y="689972"/>
                  </a:lnTo>
                  <a:lnTo>
                    <a:pt x="13456" y="689972"/>
                  </a:lnTo>
                  <a:moveTo>
                    <a:pt x="13456" y="595611"/>
                  </a:moveTo>
                  <a:lnTo>
                    <a:pt x="18929" y="595611"/>
                  </a:lnTo>
                  <a:lnTo>
                    <a:pt x="18929" y="645039"/>
                  </a:lnTo>
                  <a:lnTo>
                    <a:pt x="13456" y="645039"/>
                  </a:lnTo>
                  <a:lnTo>
                    <a:pt x="7969" y="649535"/>
                  </a:lnTo>
                  <a:lnTo>
                    <a:pt x="2496" y="645039"/>
                  </a:lnTo>
                  <a:lnTo>
                    <a:pt x="2496" y="595611"/>
                  </a:lnTo>
                  <a:lnTo>
                    <a:pt x="7969" y="591115"/>
                  </a:lnTo>
                  <a:lnTo>
                    <a:pt x="13456" y="591115"/>
                  </a:lnTo>
                  <a:moveTo>
                    <a:pt x="13456" y="496754"/>
                  </a:moveTo>
                  <a:lnTo>
                    <a:pt x="18929" y="496754"/>
                  </a:lnTo>
                  <a:lnTo>
                    <a:pt x="18929" y="546183"/>
                  </a:lnTo>
                  <a:lnTo>
                    <a:pt x="13456" y="546183"/>
                  </a:lnTo>
                  <a:lnTo>
                    <a:pt x="7969" y="550678"/>
                  </a:lnTo>
                  <a:lnTo>
                    <a:pt x="2496" y="546183"/>
                  </a:lnTo>
                  <a:lnTo>
                    <a:pt x="2496" y="496754"/>
                  </a:lnTo>
                  <a:lnTo>
                    <a:pt x="7969" y="496754"/>
                  </a:lnTo>
                  <a:lnTo>
                    <a:pt x="7969" y="492271"/>
                  </a:lnTo>
                  <a:moveTo>
                    <a:pt x="18929" y="447338"/>
                  </a:moveTo>
                  <a:lnTo>
                    <a:pt x="13456" y="451821"/>
                  </a:lnTo>
                  <a:lnTo>
                    <a:pt x="2496" y="451821"/>
                  </a:lnTo>
                  <a:lnTo>
                    <a:pt x="2496" y="397910"/>
                  </a:lnTo>
                  <a:lnTo>
                    <a:pt x="18929" y="397910"/>
                  </a:lnTo>
                  <a:moveTo>
                    <a:pt x="18929" y="303549"/>
                  </a:moveTo>
                  <a:lnTo>
                    <a:pt x="18929" y="348481"/>
                  </a:lnTo>
                  <a:lnTo>
                    <a:pt x="13456" y="352977"/>
                  </a:lnTo>
                  <a:lnTo>
                    <a:pt x="2496" y="352977"/>
                  </a:lnTo>
                  <a:lnTo>
                    <a:pt x="2496" y="299053"/>
                  </a:lnTo>
                  <a:lnTo>
                    <a:pt x="13456" y="299053"/>
                  </a:lnTo>
                  <a:moveTo>
                    <a:pt x="18929" y="204692"/>
                  </a:moveTo>
                  <a:lnTo>
                    <a:pt x="18929" y="249625"/>
                  </a:lnTo>
                  <a:lnTo>
                    <a:pt x="13456" y="254120"/>
                  </a:lnTo>
                  <a:lnTo>
                    <a:pt x="2496" y="254120"/>
                  </a:lnTo>
                  <a:lnTo>
                    <a:pt x="2496" y="200196"/>
                  </a:lnTo>
                  <a:lnTo>
                    <a:pt x="13456" y="200196"/>
                  </a:lnTo>
                  <a:moveTo>
                    <a:pt x="18929" y="105848"/>
                  </a:moveTo>
                  <a:lnTo>
                    <a:pt x="18929" y="150781"/>
                  </a:lnTo>
                  <a:lnTo>
                    <a:pt x="13456" y="155264"/>
                  </a:lnTo>
                  <a:lnTo>
                    <a:pt x="2496" y="155264"/>
                  </a:lnTo>
                  <a:lnTo>
                    <a:pt x="2496" y="101352"/>
                  </a:lnTo>
                  <a:lnTo>
                    <a:pt x="13456" y="101352"/>
                  </a:lnTo>
                  <a:moveTo>
                    <a:pt x="18929" y="6991"/>
                  </a:moveTo>
                  <a:lnTo>
                    <a:pt x="18929" y="56419"/>
                  </a:lnTo>
                  <a:lnTo>
                    <a:pt x="13456" y="56419"/>
                  </a:lnTo>
                  <a:lnTo>
                    <a:pt x="7969" y="60915"/>
                  </a:lnTo>
                  <a:lnTo>
                    <a:pt x="2496" y="56419"/>
                  </a:lnTo>
                  <a:lnTo>
                    <a:pt x="2496" y="2496"/>
                  </a:lnTo>
                  <a:lnTo>
                    <a:pt x="13456" y="24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9" name="VectorPath 209"/>
          <p:cNvSpPr/>
          <p:nvPr/>
        </p:nvSpPr>
        <p:spPr>
          <a:xfrm>
            <a:off x="3410255" y="5744452"/>
            <a:ext cx="476758" cy="462813"/>
          </a:xfrm>
          <a:custGeom>
            <a:avLst/>
            <a:gdLst/>
            <a:ahLst/>
            <a:cxnLst/>
            <a:rect l="l" t="t" r="r" b="b"/>
            <a:pathLst>
              <a:path w="476758" h="462813">
                <a:moveTo>
                  <a:pt x="0" y="0"/>
                </a:moveTo>
                <a:lnTo>
                  <a:pt x="476758" y="0"/>
                </a:lnTo>
                <a:lnTo>
                  <a:pt x="476758" y="462813"/>
                </a:lnTo>
                <a:lnTo>
                  <a:pt x="0" y="462813"/>
                </a:lnTo>
                <a:lnTo>
                  <a:pt x="0" y="0"/>
                </a:lnTo>
              </a:path>
            </a:pathLst>
          </a:custGeom>
          <a:solidFill>
            <a:srgbClr val="89FFFF">
              <a:alpha val="100000"/>
            </a:srgbClr>
          </a:solidFill>
        </p:spPr>
      </p:sp>
      <p:sp>
        <p:nvSpPr>
          <p:cNvPr id="210" name="VectorPath 210"/>
          <p:cNvSpPr/>
          <p:nvPr/>
        </p:nvSpPr>
        <p:spPr>
          <a:xfrm>
            <a:off x="8099147" y="5269675"/>
            <a:ext cx="497205" cy="482257"/>
          </a:xfrm>
          <a:custGeom>
            <a:avLst/>
            <a:gdLst/>
            <a:ahLst/>
            <a:cxnLst/>
            <a:rect l="l" t="t" r="r" b="b"/>
            <a:pathLst>
              <a:path w="497205" h="482257">
                <a:moveTo>
                  <a:pt x="7480" y="7480"/>
                </a:moveTo>
                <a:lnTo>
                  <a:pt x="489724" y="7480"/>
                </a:lnTo>
                <a:lnTo>
                  <a:pt x="489724" y="474777"/>
                </a:lnTo>
                <a:lnTo>
                  <a:pt x="7480" y="474777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1" name="VectorPath 211"/>
          <p:cNvSpPr/>
          <p:nvPr/>
        </p:nvSpPr>
        <p:spPr>
          <a:xfrm>
            <a:off x="8588870" y="4814342"/>
            <a:ext cx="476758" cy="462813"/>
          </a:xfrm>
          <a:custGeom>
            <a:avLst/>
            <a:gdLst/>
            <a:ahLst/>
            <a:cxnLst/>
            <a:rect l="l" t="t" r="r" b="b"/>
            <a:pathLst>
              <a:path w="476758" h="462813">
                <a:moveTo>
                  <a:pt x="0" y="0"/>
                </a:moveTo>
                <a:lnTo>
                  <a:pt x="476758" y="0"/>
                </a:lnTo>
                <a:lnTo>
                  <a:pt x="476758" y="462813"/>
                </a:lnTo>
                <a:lnTo>
                  <a:pt x="0" y="462813"/>
                </a:lnTo>
                <a:lnTo>
                  <a:pt x="0" y="0"/>
                </a:lnTo>
              </a:path>
            </a:pathLst>
          </a:custGeom>
          <a:solidFill>
            <a:srgbClr val="00CDC8">
              <a:alpha val="100000"/>
            </a:srgbClr>
          </a:solidFill>
        </p:spPr>
      </p:sp>
      <p:sp>
        <p:nvSpPr>
          <p:cNvPr id="212" name="TextBox212"/>
          <p:cNvSpPr txBox="1"/>
          <p:nvPr/>
        </p:nvSpPr>
        <p:spPr>
          <a:xfrm>
            <a:off x="8298435" y="5433517"/>
            <a:ext cx="85420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213" name="VectorPath 213"/>
          <p:cNvSpPr/>
          <p:nvPr/>
        </p:nvSpPr>
        <p:spPr>
          <a:xfrm>
            <a:off x="8581390" y="4806861"/>
            <a:ext cx="14960" cy="945070"/>
          </a:xfrm>
          <a:custGeom>
            <a:avLst/>
            <a:gdLst/>
            <a:ahLst/>
            <a:cxnLst/>
            <a:rect l="l" t="t" r="r" b="b"/>
            <a:pathLst>
              <a:path w="14960" h="945070">
                <a:moveTo>
                  <a:pt x="7480" y="7480"/>
                </a:moveTo>
                <a:lnTo>
                  <a:pt x="7480" y="93759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4" name="VectorPath 214"/>
          <p:cNvSpPr/>
          <p:nvPr/>
        </p:nvSpPr>
        <p:spPr>
          <a:xfrm>
            <a:off x="8581390" y="4806861"/>
            <a:ext cx="491718" cy="477774"/>
          </a:xfrm>
          <a:custGeom>
            <a:avLst/>
            <a:gdLst/>
            <a:ahLst/>
            <a:cxnLst/>
            <a:rect l="l" t="t" r="r" b="b"/>
            <a:pathLst>
              <a:path w="491718" h="477774">
                <a:moveTo>
                  <a:pt x="7480" y="7480"/>
                </a:moveTo>
                <a:lnTo>
                  <a:pt x="484238" y="7480"/>
                </a:lnTo>
                <a:lnTo>
                  <a:pt x="484238" y="470293"/>
                </a:lnTo>
                <a:lnTo>
                  <a:pt x="7480" y="470293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5" name="VectorPath 215"/>
          <p:cNvSpPr/>
          <p:nvPr/>
        </p:nvSpPr>
        <p:spPr>
          <a:xfrm>
            <a:off x="9065628" y="4351541"/>
            <a:ext cx="482244" cy="462813"/>
          </a:xfrm>
          <a:custGeom>
            <a:avLst/>
            <a:gdLst/>
            <a:ahLst/>
            <a:cxnLst/>
            <a:rect l="l" t="t" r="r" b="b"/>
            <a:pathLst>
              <a:path w="482244" h="462813">
                <a:moveTo>
                  <a:pt x="0" y="0"/>
                </a:moveTo>
                <a:lnTo>
                  <a:pt x="482244" y="0"/>
                </a:lnTo>
                <a:lnTo>
                  <a:pt x="482244" y="462813"/>
                </a:lnTo>
                <a:lnTo>
                  <a:pt x="0" y="462813"/>
                </a:lnTo>
                <a:lnTo>
                  <a:pt x="0" y="0"/>
                </a:lnTo>
              </a:path>
            </a:pathLst>
          </a:custGeom>
          <a:solidFill>
            <a:srgbClr val="00CDC8">
              <a:alpha val="100000"/>
            </a:srgbClr>
          </a:solidFill>
        </p:spPr>
      </p:sp>
      <p:sp>
        <p:nvSpPr>
          <p:cNvPr id="216" name="TextBox216"/>
          <p:cNvSpPr txBox="1"/>
          <p:nvPr/>
        </p:nvSpPr>
        <p:spPr>
          <a:xfrm>
            <a:off x="8775194" y="4970716"/>
            <a:ext cx="85420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217" name="VectorPath 217"/>
          <p:cNvSpPr/>
          <p:nvPr/>
        </p:nvSpPr>
        <p:spPr>
          <a:xfrm>
            <a:off x="9058148" y="4344061"/>
            <a:ext cx="14960" cy="940574"/>
          </a:xfrm>
          <a:custGeom>
            <a:avLst/>
            <a:gdLst/>
            <a:ahLst/>
            <a:cxnLst/>
            <a:rect l="l" t="t" r="r" b="b"/>
            <a:pathLst>
              <a:path w="14960" h="940574">
                <a:moveTo>
                  <a:pt x="7480" y="933094"/>
                </a:move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8" name="VectorPath 218"/>
          <p:cNvSpPr/>
          <p:nvPr/>
        </p:nvSpPr>
        <p:spPr>
          <a:xfrm>
            <a:off x="8581390" y="4806861"/>
            <a:ext cx="973962" cy="14960"/>
          </a:xfrm>
          <a:custGeom>
            <a:avLst/>
            <a:gdLst/>
            <a:ahLst/>
            <a:cxnLst/>
            <a:rect l="l" t="t" r="r" b="b"/>
            <a:pathLst>
              <a:path w="973962" h="14960">
                <a:moveTo>
                  <a:pt x="7480" y="7480"/>
                </a:moveTo>
                <a:lnTo>
                  <a:pt x="966482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19" name="VectorPath 219"/>
          <p:cNvSpPr/>
          <p:nvPr/>
        </p:nvSpPr>
        <p:spPr>
          <a:xfrm>
            <a:off x="8099147" y="5269675"/>
            <a:ext cx="973962" cy="14960"/>
          </a:xfrm>
          <a:custGeom>
            <a:avLst/>
            <a:gdLst/>
            <a:ahLst/>
            <a:cxnLst/>
            <a:rect l="l" t="t" r="r" b="b"/>
            <a:pathLst>
              <a:path w="973962" h="14960">
                <a:moveTo>
                  <a:pt x="7480" y="7480"/>
                </a:moveTo>
                <a:lnTo>
                  <a:pt x="966482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20" name="VectorPath 220"/>
          <p:cNvSpPr/>
          <p:nvPr/>
        </p:nvSpPr>
        <p:spPr>
          <a:xfrm>
            <a:off x="7622388" y="5736971"/>
            <a:ext cx="973962" cy="14960"/>
          </a:xfrm>
          <a:custGeom>
            <a:avLst/>
            <a:gdLst/>
            <a:ahLst/>
            <a:cxnLst/>
            <a:rect l="l" t="t" r="r" b="b"/>
            <a:pathLst>
              <a:path w="973962" h="14960">
                <a:moveTo>
                  <a:pt x="7480" y="7480"/>
                </a:moveTo>
                <a:lnTo>
                  <a:pt x="966482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21" name="VectorPath 221"/>
          <p:cNvSpPr/>
          <p:nvPr/>
        </p:nvSpPr>
        <p:spPr>
          <a:xfrm>
            <a:off x="4361778" y="4344061"/>
            <a:ext cx="14960" cy="1870684"/>
          </a:xfrm>
          <a:custGeom>
            <a:avLst/>
            <a:gdLst/>
            <a:ahLst/>
            <a:cxnLst/>
            <a:rect l="l" t="t" r="r" b="b"/>
            <a:pathLst>
              <a:path w="14960" h="1870684">
                <a:moveTo>
                  <a:pt x="7480" y="7480"/>
                </a:moveTo>
                <a:lnTo>
                  <a:pt x="7480" y="1863204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22" name="VectorPath 222"/>
          <p:cNvSpPr/>
          <p:nvPr/>
        </p:nvSpPr>
        <p:spPr>
          <a:xfrm>
            <a:off x="3879533" y="4344061"/>
            <a:ext cx="1932965" cy="14960"/>
          </a:xfrm>
          <a:custGeom>
            <a:avLst/>
            <a:gdLst/>
            <a:ahLst/>
            <a:cxnLst/>
            <a:rect l="l" t="t" r="r" b="b"/>
            <a:pathLst>
              <a:path w="1932965" h="14960">
                <a:moveTo>
                  <a:pt x="7480" y="7480"/>
                </a:moveTo>
                <a:lnTo>
                  <a:pt x="1925485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23" name="VectorPath 223"/>
          <p:cNvSpPr/>
          <p:nvPr/>
        </p:nvSpPr>
        <p:spPr>
          <a:xfrm>
            <a:off x="3402775" y="4806861"/>
            <a:ext cx="2409723" cy="14960"/>
          </a:xfrm>
          <a:custGeom>
            <a:avLst/>
            <a:gdLst/>
            <a:ahLst/>
            <a:cxnLst/>
            <a:rect l="l" t="t" r="r" b="b"/>
            <a:pathLst>
              <a:path w="2409723" h="14960">
                <a:moveTo>
                  <a:pt x="7480" y="7480"/>
                </a:moveTo>
                <a:lnTo>
                  <a:pt x="2402243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24" name="Combination 224"/>
          <p:cNvGrpSpPr/>
          <p:nvPr/>
        </p:nvGrpSpPr>
        <p:grpSpPr>
          <a:xfrm>
            <a:off x="2928011" y="5277155"/>
            <a:ext cx="959002" cy="467297"/>
            <a:chOff x="2928011" y="5277155"/>
            <a:chExt cx="959002" cy="467297"/>
          </a:xfrm>
        </p:grpSpPr>
        <p:sp>
          <p:nvSpPr>
            <p:cNvPr id="225" name="VectorPath 225"/>
            <p:cNvSpPr/>
            <p:nvPr/>
          </p:nvSpPr>
          <p:spPr>
            <a:xfrm>
              <a:off x="2928011" y="5277155"/>
              <a:ext cx="482244" cy="467297"/>
            </a:xfrm>
            <a:custGeom>
              <a:avLst/>
              <a:gdLst/>
              <a:ahLst/>
              <a:cxnLst/>
              <a:rect l="l" t="t" r="r" b="b"/>
              <a:pathLst>
                <a:path w="482244" h="467297">
                  <a:moveTo>
                    <a:pt x="0" y="0"/>
                  </a:moveTo>
                  <a:lnTo>
                    <a:pt x="482244" y="0"/>
                  </a:lnTo>
                  <a:lnTo>
                    <a:pt x="482244" y="467297"/>
                  </a:lnTo>
                  <a:lnTo>
                    <a:pt x="0" y="467297"/>
                  </a:lnTo>
                  <a:lnTo>
                    <a:pt x="0" y="0"/>
                  </a:lnTo>
                </a:path>
              </a:pathLst>
            </a:custGeom>
            <a:solidFill>
              <a:srgbClr val="E5FFFF">
                <a:alpha val="100000"/>
              </a:srgbClr>
            </a:solidFill>
          </p:spPr>
        </p:sp>
        <p:sp>
          <p:nvSpPr>
            <p:cNvPr id="226" name="VectorPath 226"/>
            <p:cNvSpPr/>
            <p:nvPr/>
          </p:nvSpPr>
          <p:spPr>
            <a:xfrm>
              <a:off x="3410255" y="5277155"/>
              <a:ext cx="476758" cy="467297"/>
            </a:xfrm>
            <a:custGeom>
              <a:avLst/>
              <a:gdLst/>
              <a:ahLst/>
              <a:cxnLst/>
              <a:rect l="l" t="t" r="r" b="b"/>
              <a:pathLst>
                <a:path w="476758" h="467297">
                  <a:moveTo>
                    <a:pt x="0" y="0"/>
                  </a:moveTo>
                  <a:lnTo>
                    <a:pt x="476758" y="0"/>
                  </a:lnTo>
                  <a:lnTo>
                    <a:pt x="476758" y="467297"/>
                  </a:lnTo>
                  <a:lnTo>
                    <a:pt x="0" y="467297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</p:grpSp>
      <p:sp>
        <p:nvSpPr>
          <p:cNvPr id="227" name="VectorPath 227"/>
          <p:cNvSpPr/>
          <p:nvPr/>
        </p:nvSpPr>
        <p:spPr>
          <a:xfrm>
            <a:off x="2920530" y="5269675"/>
            <a:ext cx="2415210" cy="14960"/>
          </a:xfrm>
          <a:custGeom>
            <a:avLst/>
            <a:gdLst/>
            <a:ahLst/>
            <a:cxnLst/>
            <a:rect l="l" t="t" r="r" b="b"/>
            <a:pathLst>
              <a:path w="2415210" h="14960">
                <a:moveTo>
                  <a:pt x="7480" y="7480"/>
                </a:moveTo>
                <a:lnTo>
                  <a:pt x="240773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28" name="VectorPath 228"/>
          <p:cNvSpPr/>
          <p:nvPr/>
        </p:nvSpPr>
        <p:spPr>
          <a:xfrm>
            <a:off x="2443772" y="5736971"/>
            <a:ext cx="491719" cy="477774"/>
          </a:xfrm>
          <a:custGeom>
            <a:avLst/>
            <a:gdLst/>
            <a:ahLst/>
            <a:cxnLst/>
            <a:rect l="l" t="t" r="r" b="b"/>
            <a:pathLst>
              <a:path w="491719" h="477774">
                <a:moveTo>
                  <a:pt x="7480" y="7480"/>
                </a:moveTo>
                <a:lnTo>
                  <a:pt x="484238" y="7480"/>
                </a:lnTo>
                <a:lnTo>
                  <a:pt x="484238" y="470293"/>
                </a:lnTo>
                <a:lnTo>
                  <a:pt x="7480" y="470293"/>
                </a:lnTo>
                <a:lnTo>
                  <a:pt x="7480" y="7480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29" name="TextBox229"/>
          <p:cNvSpPr txBox="1"/>
          <p:nvPr/>
        </p:nvSpPr>
        <p:spPr>
          <a:xfrm>
            <a:off x="1563484" y="3811448"/>
            <a:ext cx="795566" cy="225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6210" marR="0" indent="0" eaLnBrk="0">
              <a:lnSpc>
                <a:spcPct val="100000"/>
              </a:lnSpc>
            </a:pPr>
            <a:r>
              <a:rPr lang="en-US" altLang="zh-CN" sz="1300" b="1" kern="0" spc="-5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空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</a:p>
          <a:p>
            <a:pPr marL="0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941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3167" marR="0" indent="0" eaLnBrk="0">
              <a:lnSpc>
                <a:spcPct val="100000"/>
              </a:lnSpc>
            </a:pP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规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格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化</a:t>
            </a:r>
          </a:p>
          <a:p>
            <a:pPr marL="0" marR="0" indent="0" eaLnBrk="0">
              <a:lnSpc>
                <a:spcPct val="170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9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尾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数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相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加</a:t>
            </a:r>
          </a:p>
          <a:p>
            <a:pPr marL="0" marR="0" indent="0" eaLnBrk="0">
              <a:lnSpc>
                <a:spcPct val="1945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2481" marR="0" indent="0" eaLnBrk="0">
              <a:lnSpc>
                <a:spcPct val="100000"/>
              </a:lnSpc>
            </a:pP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对</a:t>
            </a:r>
            <a:r>
              <a:rPr lang="en-US" altLang="zh-CN" sz="1300" b="1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</a:t>
            </a:r>
          </a:p>
          <a:p>
            <a:pPr marL="0" marR="0" indent="0" eaLnBrk="0">
              <a:lnSpc>
                <a:spcPct val="15625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3167" marR="0" indent="0" eaLnBrk="0">
              <a:lnSpc>
                <a:spcPct val="100000"/>
              </a:lnSpc>
            </a:pP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求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阶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差</a:t>
            </a:r>
          </a:p>
        </p:txBody>
      </p:sp>
      <p:sp>
        <p:nvSpPr>
          <p:cNvPr id="230" name="TextBox230"/>
          <p:cNvSpPr txBox="1"/>
          <p:nvPr/>
        </p:nvSpPr>
        <p:spPr>
          <a:xfrm>
            <a:off x="10046552" y="6305219"/>
            <a:ext cx="379083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5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</a:p>
        </p:txBody>
      </p:sp>
      <p:sp>
        <p:nvSpPr>
          <p:cNvPr id="231" name="TextBox231"/>
          <p:cNvSpPr txBox="1"/>
          <p:nvPr/>
        </p:nvSpPr>
        <p:spPr>
          <a:xfrm>
            <a:off x="3021178" y="3896817"/>
            <a:ext cx="795553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90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通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过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</a:p>
        </p:txBody>
      </p:sp>
      <p:sp>
        <p:nvSpPr>
          <p:cNvPr id="232" name="TextBox232"/>
          <p:cNvSpPr txBox="1"/>
          <p:nvPr/>
        </p:nvSpPr>
        <p:spPr>
          <a:xfrm>
            <a:off x="6451664" y="6226239"/>
            <a:ext cx="438938" cy="2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  <a:r>
              <a:rPr lang="en-US" altLang="zh-CN" sz="1550" kern="0" spc="-24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</p:txBody>
      </p:sp>
      <p:sp>
        <p:nvSpPr>
          <p:cNvPr id="233" name="TextBox233"/>
          <p:cNvSpPr txBox="1"/>
          <p:nvPr/>
        </p:nvSpPr>
        <p:spPr>
          <a:xfrm>
            <a:off x="7816190" y="5900827"/>
            <a:ext cx="85420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pic>
        <p:nvPicPr>
          <p:cNvPr id="234" name="318B74A1-284B-46C4-36EC-702D0F484E20"/>
          <p:cNvPicPr>
            <a:picLocks noChangeAspect="1"/>
          </p:cNvPicPr>
          <p:nvPr/>
        </p:nvPicPr>
        <p:blipFill>
          <a:blip r:embed="rId2" cstate="print">
            <a:extLst>
              <a:ext uri="{25CBEC35-E3FC-458E-E467-08FF08AEA8D3}"/>
            </a:extLst>
          </a:blip>
          <a:srcRect/>
          <a:stretch>
            <a:fillRect/>
          </a:stretch>
        </p:blipFill>
        <p:spPr>
          <a:xfrm>
            <a:off x="7638333" y="3904203"/>
            <a:ext cx="38100" cy="1847850"/>
          </a:xfrm>
          <a:prstGeom prst="rect">
            <a:avLst/>
          </a:prstGeom>
        </p:spPr>
      </p:pic>
      <p:grpSp>
        <p:nvGrpSpPr>
          <p:cNvPr id="235" name="Combination 235"/>
          <p:cNvGrpSpPr/>
          <p:nvPr/>
        </p:nvGrpSpPr>
        <p:grpSpPr>
          <a:xfrm>
            <a:off x="2400691" y="3824577"/>
            <a:ext cx="7866311" cy="2419877"/>
            <a:chOff x="2400691" y="3824577"/>
            <a:chExt cx="7866311" cy="2419877"/>
          </a:xfrm>
        </p:grpSpPr>
        <p:sp>
          <p:nvSpPr>
            <p:cNvPr id="236" name="VectorPath 236"/>
            <p:cNvSpPr/>
            <p:nvPr/>
          </p:nvSpPr>
          <p:spPr>
            <a:xfrm>
              <a:off x="2400691" y="3824577"/>
              <a:ext cx="95650" cy="2394175"/>
            </a:xfrm>
            <a:custGeom>
              <a:avLst/>
              <a:gdLst/>
              <a:ahLst/>
              <a:cxnLst/>
              <a:rect l="l" t="t" r="r" b="b"/>
              <a:pathLst>
                <a:path w="95650" h="2394175">
                  <a:moveTo>
                    <a:pt x="94402" y="113579"/>
                  </a:moveTo>
                  <a:lnTo>
                    <a:pt x="61522" y="86614"/>
                  </a:lnTo>
                  <a:lnTo>
                    <a:pt x="61522" y="2382688"/>
                  </a:lnTo>
                  <a:lnTo>
                    <a:pt x="56048" y="2387184"/>
                  </a:lnTo>
                  <a:lnTo>
                    <a:pt x="56048" y="2391679"/>
                  </a:lnTo>
                  <a:lnTo>
                    <a:pt x="39602" y="2391679"/>
                  </a:lnTo>
                  <a:lnTo>
                    <a:pt x="39602" y="2387184"/>
                  </a:lnTo>
                  <a:lnTo>
                    <a:pt x="34128" y="2382688"/>
                  </a:lnTo>
                  <a:lnTo>
                    <a:pt x="34128" y="89607"/>
                  </a:lnTo>
                  <a:lnTo>
                    <a:pt x="1248" y="113579"/>
                  </a:lnTo>
                  <a:lnTo>
                    <a:pt x="50562" y="124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37" name="VectorPath 237"/>
            <p:cNvSpPr/>
            <p:nvPr/>
          </p:nvSpPr>
          <p:spPr>
            <a:xfrm>
              <a:off x="2433571" y="6170076"/>
              <a:ext cx="7833431" cy="74377"/>
            </a:xfrm>
            <a:custGeom>
              <a:avLst/>
              <a:gdLst/>
              <a:ahLst/>
              <a:cxnLst/>
              <a:rect l="l" t="t" r="r" b="b"/>
              <a:pathLst>
                <a:path w="7833431" h="74377">
                  <a:moveTo>
                    <a:pt x="7832183" y="37188"/>
                  </a:moveTo>
                  <a:lnTo>
                    <a:pt x="7695187" y="73130"/>
                  </a:lnTo>
                  <a:lnTo>
                    <a:pt x="7728054" y="46187"/>
                  </a:lnTo>
                  <a:lnTo>
                    <a:pt x="17682" y="50663"/>
                  </a:lnTo>
                  <a:lnTo>
                    <a:pt x="12208" y="50663"/>
                  </a:lnTo>
                  <a:lnTo>
                    <a:pt x="6722" y="46180"/>
                  </a:lnTo>
                  <a:lnTo>
                    <a:pt x="6722" y="41685"/>
                  </a:lnTo>
                  <a:lnTo>
                    <a:pt x="1248" y="41685"/>
                  </a:lnTo>
                  <a:lnTo>
                    <a:pt x="6722" y="37188"/>
                  </a:lnTo>
                  <a:lnTo>
                    <a:pt x="6722" y="32693"/>
                  </a:lnTo>
                  <a:lnTo>
                    <a:pt x="17682" y="32693"/>
                  </a:lnTo>
                  <a:lnTo>
                    <a:pt x="7728068" y="28203"/>
                  </a:lnTo>
                  <a:lnTo>
                    <a:pt x="7695187" y="124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38" name="VectorPath 238"/>
            <p:cNvSpPr/>
            <p:nvPr/>
          </p:nvSpPr>
          <p:spPr>
            <a:xfrm>
              <a:off x="2450005" y="4080685"/>
              <a:ext cx="1920500" cy="74390"/>
            </a:xfrm>
            <a:custGeom>
              <a:avLst/>
              <a:gdLst/>
              <a:ahLst/>
              <a:cxnLst/>
              <a:rect l="l" t="t" r="r" b="b"/>
              <a:pathLst>
                <a:path w="1920500" h="74390">
                  <a:moveTo>
                    <a:pt x="1919253" y="37201"/>
                  </a:moveTo>
                  <a:lnTo>
                    <a:pt x="1782258" y="73142"/>
                  </a:lnTo>
                  <a:lnTo>
                    <a:pt x="1815146" y="46180"/>
                  </a:lnTo>
                  <a:lnTo>
                    <a:pt x="101248" y="46180"/>
                  </a:lnTo>
                  <a:lnTo>
                    <a:pt x="138243" y="73142"/>
                  </a:lnTo>
                  <a:lnTo>
                    <a:pt x="1248" y="37201"/>
                  </a:lnTo>
                  <a:lnTo>
                    <a:pt x="138243" y="1248"/>
                  </a:lnTo>
                  <a:lnTo>
                    <a:pt x="101262" y="28210"/>
                  </a:lnTo>
                  <a:lnTo>
                    <a:pt x="1815134" y="28210"/>
                  </a:lnTo>
                  <a:lnTo>
                    <a:pt x="1782258" y="124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39" name="VectorPath 239"/>
            <p:cNvSpPr/>
            <p:nvPr/>
          </p:nvSpPr>
          <p:spPr>
            <a:xfrm>
              <a:off x="7650541" y="4080685"/>
              <a:ext cx="1920501" cy="74390"/>
            </a:xfrm>
            <a:custGeom>
              <a:avLst/>
              <a:gdLst/>
              <a:ahLst/>
              <a:cxnLst/>
              <a:rect l="l" t="t" r="r" b="b"/>
              <a:pathLst>
                <a:path w="1920501" h="74390">
                  <a:moveTo>
                    <a:pt x="1919253" y="37201"/>
                  </a:moveTo>
                  <a:lnTo>
                    <a:pt x="1782258" y="73142"/>
                  </a:lnTo>
                  <a:lnTo>
                    <a:pt x="1815137" y="46180"/>
                  </a:lnTo>
                  <a:lnTo>
                    <a:pt x="105355" y="46180"/>
                  </a:lnTo>
                  <a:lnTo>
                    <a:pt x="138244" y="73142"/>
                  </a:lnTo>
                  <a:lnTo>
                    <a:pt x="1248" y="37201"/>
                  </a:lnTo>
                  <a:lnTo>
                    <a:pt x="138244" y="1248"/>
                  </a:lnTo>
                  <a:lnTo>
                    <a:pt x="105367" y="28210"/>
                  </a:lnTo>
                  <a:lnTo>
                    <a:pt x="1815124" y="28210"/>
                  </a:lnTo>
                  <a:lnTo>
                    <a:pt x="1782258" y="124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40" name="VectorPath 240"/>
            <p:cNvSpPr/>
            <p:nvPr/>
          </p:nvSpPr>
          <p:spPr>
            <a:xfrm>
              <a:off x="8591850" y="5747700"/>
              <a:ext cx="21437" cy="453069"/>
            </a:xfrm>
            <a:custGeom>
              <a:avLst/>
              <a:gdLst/>
              <a:ahLst/>
              <a:cxnLst/>
              <a:rect l="l" t="t" r="r" b="b"/>
              <a:pathLst>
                <a:path w="21437" h="453069">
                  <a:moveTo>
                    <a:pt x="18941" y="401158"/>
                  </a:moveTo>
                  <a:lnTo>
                    <a:pt x="18941" y="450573"/>
                  </a:lnTo>
                  <a:lnTo>
                    <a:pt x="2494" y="450573"/>
                  </a:lnTo>
                  <a:lnTo>
                    <a:pt x="2494" y="396662"/>
                  </a:lnTo>
                  <a:lnTo>
                    <a:pt x="13456" y="396662"/>
                  </a:lnTo>
                  <a:moveTo>
                    <a:pt x="13456" y="302301"/>
                  </a:moveTo>
                  <a:lnTo>
                    <a:pt x="18941" y="302301"/>
                  </a:lnTo>
                  <a:lnTo>
                    <a:pt x="18941" y="351729"/>
                  </a:lnTo>
                  <a:lnTo>
                    <a:pt x="13456" y="351729"/>
                  </a:lnTo>
                  <a:lnTo>
                    <a:pt x="7981" y="356225"/>
                  </a:lnTo>
                  <a:lnTo>
                    <a:pt x="7981" y="351729"/>
                  </a:lnTo>
                  <a:lnTo>
                    <a:pt x="2494" y="351729"/>
                  </a:lnTo>
                  <a:lnTo>
                    <a:pt x="2494" y="302301"/>
                  </a:lnTo>
                  <a:lnTo>
                    <a:pt x="7981" y="297805"/>
                  </a:lnTo>
                  <a:lnTo>
                    <a:pt x="13456" y="297805"/>
                  </a:lnTo>
                  <a:moveTo>
                    <a:pt x="13456" y="203444"/>
                  </a:moveTo>
                  <a:lnTo>
                    <a:pt x="18941" y="203444"/>
                  </a:lnTo>
                  <a:lnTo>
                    <a:pt x="18941" y="252873"/>
                  </a:lnTo>
                  <a:lnTo>
                    <a:pt x="13456" y="252873"/>
                  </a:lnTo>
                  <a:lnTo>
                    <a:pt x="13456" y="257368"/>
                  </a:lnTo>
                  <a:lnTo>
                    <a:pt x="7981" y="257368"/>
                  </a:lnTo>
                  <a:lnTo>
                    <a:pt x="2494" y="252873"/>
                  </a:lnTo>
                  <a:lnTo>
                    <a:pt x="2494" y="203444"/>
                  </a:lnTo>
                  <a:lnTo>
                    <a:pt x="7981" y="198949"/>
                  </a:lnTo>
                  <a:lnTo>
                    <a:pt x="13456" y="198949"/>
                  </a:lnTo>
                  <a:moveTo>
                    <a:pt x="13456" y="104600"/>
                  </a:moveTo>
                  <a:lnTo>
                    <a:pt x="18941" y="104600"/>
                  </a:lnTo>
                  <a:lnTo>
                    <a:pt x="18941" y="154016"/>
                  </a:lnTo>
                  <a:lnTo>
                    <a:pt x="13456" y="154016"/>
                  </a:lnTo>
                  <a:lnTo>
                    <a:pt x="13456" y="158512"/>
                  </a:lnTo>
                  <a:lnTo>
                    <a:pt x="7981" y="158512"/>
                  </a:lnTo>
                  <a:lnTo>
                    <a:pt x="2494" y="154016"/>
                  </a:lnTo>
                  <a:lnTo>
                    <a:pt x="2494" y="104600"/>
                  </a:lnTo>
                  <a:lnTo>
                    <a:pt x="7981" y="100104"/>
                  </a:lnTo>
                  <a:lnTo>
                    <a:pt x="13456" y="100104"/>
                  </a:lnTo>
                  <a:moveTo>
                    <a:pt x="13456" y="5743"/>
                  </a:moveTo>
                  <a:lnTo>
                    <a:pt x="18941" y="5743"/>
                  </a:lnTo>
                  <a:lnTo>
                    <a:pt x="18941" y="55172"/>
                  </a:lnTo>
                  <a:lnTo>
                    <a:pt x="13456" y="59668"/>
                  </a:lnTo>
                  <a:lnTo>
                    <a:pt x="2494" y="59668"/>
                  </a:lnTo>
                  <a:lnTo>
                    <a:pt x="2494" y="5743"/>
                  </a:lnTo>
                  <a:lnTo>
                    <a:pt x="7981" y="5743"/>
                  </a:lnTo>
                  <a:lnTo>
                    <a:pt x="7981" y="1248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41" name="VectorPath 241"/>
            <p:cNvSpPr/>
            <p:nvPr/>
          </p:nvSpPr>
          <p:spPr>
            <a:xfrm>
              <a:off x="9067602" y="5270164"/>
              <a:ext cx="22441" cy="947340"/>
            </a:xfrm>
            <a:custGeom>
              <a:avLst/>
              <a:gdLst/>
              <a:ahLst/>
              <a:cxnLst/>
              <a:rect l="l" t="t" r="r" b="b"/>
              <a:pathLst>
                <a:path w="22441" h="947340">
                  <a:moveTo>
                    <a:pt x="19945" y="892168"/>
                  </a:moveTo>
                  <a:lnTo>
                    <a:pt x="19945" y="941598"/>
                  </a:lnTo>
                  <a:lnTo>
                    <a:pt x="14473" y="941598"/>
                  </a:lnTo>
                  <a:lnTo>
                    <a:pt x="14473" y="946093"/>
                  </a:lnTo>
                  <a:lnTo>
                    <a:pt x="8986" y="941598"/>
                  </a:lnTo>
                  <a:lnTo>
                    <a:pt x="3512" y="937101"/>
                  </a:lnTo>
                  <a:lnTo>
                    <a:pt x="3512" y="896664"/>
                  </a:lnTo>
                  <a:lnTo>
                    <a:pt x="8986" y="892168"/>
                  </a:lnTo>
                  <a:lnTo>
                    <a:pt x="8986" y="887673"/>
                  </a:lnTo>
                  <a:lnTo>
                    <a:pt x="14473" y="887673"/>
                  </a:lnTo>
                  <a:moveTo>
                    <a:pt x="19945" y="793312"/>
                  </a:moveTo>
                  <a:lnTo>
                    <a:pt x="19945" y="842740"/>
                  </a:lnTo>
                  <a:lnTo>
                    <a:pt x="14473" y="847236"/>
                  </a:lnTo>
                  <a:lnTo>
                    <a:pt x="8986" y="847236"/>
                  </a:lnTo>
                  <a:lnTo>
                    <a:pt x="8986" y="842740"/>
                  </a:lnTo>
                  <a:lnTo>
                    <a:pt x="3512" y="838244"/>
                  </a:lnTo>
                  <a:lnTo>
                    <a:pt x="3512" y="797808"/>
                  </a:lnTo>
                  <a:lnTo>
                    <a:pt x="8986" y="793312"/>
                  </a:lnTo>
                  <a:lnTo>
                    <a:pt x="8986" y="788829"/>
                  </a:lnTo>
                  <a:lnTo>
                    <a:pt x="14473" y="788829"/>
                  </a:lnTo>
                  <a:moveTo>
                    <a:pt x="19945" y="694468"/>
                  </a:moveTo>
                  <a:lnTo>
                    <a:pt x="19945" y="743883"/>
                  </a:lnTo>
                  <a:lnTo>
                    <a:pt x="14473" y="748379"/>
                  </a:lnTo>
                  <a:lnTo>
                    <a:pt x="8986" y="748379"/>
                  </a:lnTo>
                  <a:lnTo>
                    <a:pt x="8986" y="743883"/>
                  </a:lnTo>
                  <a:lnTo>
                    <a:pt x="3512" y="739400"/>
                  </a:lnTo>
                  <a:lnTo>
                    <a:pt x="3512" y="698951"/>
                  </a:lnTo>
                  <a:lnTo>
                    <a:pt x="8986" y="694468"/>
                  </a:lnTo>
                  <a:lnTo>
                    <a:pt x="8986" y="689972"/>
                  </a:lnTo>
                  <a:lnTo>
                    <a:pt x="14473" y="689972"/>
                  </a:lnTo>
                  <a:moveTo>
                    <a:pt x="14473" y="595611"/>
                  </a:moveTo>
                  <a:lnTo>
                    <a:pt x="19945" y="595611"/>
                  </a:lnTo>
                  <a:lnTo>
                    <a:pt x="19945" y="649535"/>
                  </a:lnTo>
                  <a:lnTo>
                    <a:pt x="8986" y="649535"/>
                  </a:lnTo>
                  <a:lnTo>
                    <a:pt x="3512" y="640544"/>
                  </a:lnTo>
                  <a:lnTo>
                    <a:pt x="3512" y="600107"/>
                  </a:lnTo>
                  <a:lnTo>
                    <a:pt x="8986" y="595611"/>
                  </a:lnTo>
                  <a:lnTo>
                    <a:pt x="14473" y="591115"/>
                  </a:lnTo>
                  <a:moveTo>
                    <a:pt x="19945" y="550678"/>
                  </a:moveTo>
                  <a:lnTo>
                    <a:pt x="8986" y="550678"/>
                  </a:lnTo>
                  <a:lnTo>
                    <a:pt x="3512" y="546183"/>
                  </a:lnTo>
                  <a:lnTo>
                    <a:pt x="3512" y="501250"/>
                  </a:lnTo>
                  <a:lnTo>
                    <a:pt x="8986" y="496754"/>
                  </a:lnTo>
                  <a:lnTo>
                    <a:pt x="19945" y="496754"/>
                  </a:lnTo>
                  <a:moveTo>
                    <a:pt x="19945" y="451821"/>
                  </a:moveTo>
                  <a:lnTo>
                    <a:pt x="8986" y="451821"/>
                  </a:lnTo>
                  <a:lnTo>
                    <a:pt x="3512" y="447338"/>
                  </a:lnTo>
                  <a:lnTo>
                    <a:pt x="3512" y="402406"/>
                  </a:lnTo>
                  <a:lnTo>
                    <a:pt x="8986" y="397910"/>
                  </a:lnTo>
                  <a:lnTo>
                    <a:pt x="19945" y="397910"/>
                  </a:lnTo>
                  <a:moveTo>
                    <a:pt x="19945" y="352977"/>
                  </a:moveTo>
                  <a:lnTo>
                    <a:pt x="8986" y="352977"/>
                  </a:lnTo>
                  <a:lnTo>
                    <a:pt x="3512" y="348481"/>
                  </a:lnTo>
                  <a:lnTo>
                    <a:pt x="3512" y="303549"/>
                  </a:lnTo>
                  <a:lnTo>
                    <a:pt x="8986" y="299053"/>
                  </a:lnTo>
                  <a:lnTo>
                    <a:pt x="19945" y="299053"/>
                  </a:lnTo>
                  <a:moveTo>
                    <a:pt x="19945" y="254120"/>
                  </a:moveTo>
                  <a:lnTo>
                    <a:pt x="8986" y="254120"/>
                  </a:lnTo>
                  <a:lnTo>
                    <a:pt x="3512" y="249625"/>
                  </a:lnTo>
                  <a:lnTo>
                    <a:pt x="3512" y="209188"/>
                  </a:lnTo>
                  <a:lnTo>
                    <a:pt x="8986" y="200196"/>
                  </a:lnTo>
                  <a:lnTo>
                    <a:pt x="19945" y="200196"/>
                  </a:lnTo>
                  <a:moveTo>
                    <a:pt x="19945" y="105848"/>
                  </a:moveTo>
                  <a:lnTo>
                    <a:pt x="19945" y="155264"/>
                  </a:lnTo>
                  <a:lnTo>
                    <a:pt x="14473" y="155264"/>
                  </a:lnTo>
                  <a:lnTo>
                    <a:pt x="14473" y="159759"/>
                  </a:lnTo>
                  <a:lnTo>
                    <a:pt x="8986" y="155264"/>
                  </a:lnTo>
                  <a:lnTo>
                    <a:pt x="3512" y="150781"/>
                  </a:lnTo>
                  <a:lnTo>
                    <a:pt x="3512" y="110331"/>
                  </a:lnTo>
                  <a:lnTo>
                    <a:pt x="8986" y="105848"/>
                  </a:lnTo>
                  <a:lnTo>
                    <a:pt x="8986" y="101352"/>
                  </a:lnTo>
                  <a:lnTo>
                    <a:pt x="14473" y="101352"/>
                  </a:lnTo>
                  <a:moveTo>
                    <a:pt x="19945" y="6991"/>
                  </a:moveTo>
                  <a:lnTo>
                    <a:pt x="19945" y="56419"/>
                  </a:lnTo>
                  <a:lnTo>
                    <a:pt x="14473" y="60915"/>
                  </a:lnTo>
                  <a:lnTo>
                    <a:pt x="8986" y="60915"/>
                  </a:lnTo>
                  <a:lnTo>
                    <a:pt x="8986" y="56419"/>
                  </a:lnTo>
                  <a:lnTo>
                    <a:pt x="3512" y="51924"/>
                  </a:lnTo>
                  <a:lnTo>
                    <a:pt x="3512" y="11487"/>
                  </a:lnTo>
                  <a:lnTo>
                    <a:pt x="8986" y="6991"/>
                  </a:lnTo>
                  <a:lnTo>
                    <a:pt x="8986" y="2496"/>
                  </a:lnTo>
                  <a:lnTo>
                    <a:pt x="14473" y="2496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4991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42" name="TextBox242"/>
          <p:cNvSpPr txBox="1"/>
          <p:nvPr/>
        </p:nvSpPr>
        <p:spPr>
          <a:xfrm>
            <a:off x="3119819" y="5433517"/>
            <a:ext cx="85420" cy="66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</a:p>
          <a:p>
            <a:pPr marL="0" marR="0" indent="0" eaLnBrk="0">
              <a:lnSpc>
                <a:spcPct val="176666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</a:p>
        </p:txBody>
      </p:sp>
      <p:sp>
        <p:nvSpPr>
          <p:cNvPr id="243" name="VectorPath 243"/>
          <p:cNvSpPr/>
          <p:nvPr/>
        </p:nvSpPr>
        <p:spPr>
          <a:xfrm>
            <a:off x="3402775" y="4806861"/>
            <a:ext cx="14960" cy="1407884"/>
          </a:xfrm>
          <a:custGeom>
            <a:avLst/>
            <a:gdLst/>
            <a:ahLst/>
            <a:cxnLst/>
            <a:rect l="l" t="t" r="r" b="b"/>
            <a:pathLst>
              <a:path w="14960" h="1407884">
                <a:moveTo>
                  <a:pt x="7480" y="7480"/>
                </a:moveTo>
                <a:lnTo>
                  <a:pt x="7480" y="1400404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4" name="TextBox244"/>
          <p:cNvSpPr txBox="1"/>
          <p:nvPr/>
        </p:nvSpPr>
        <p:spPr>
          <a:xfrm>
            <a:off x="8199793" y="3896817"/>
            <a:ext cx="795554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-90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排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空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时</a:t>
            </a:r>
            <a:r>
              <a:rPr lang="en-US" altLang="zh-CN" sz="1300" b="1" kern="0" spc="-2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75" baseline="0" noProof="0" dirty="0">
                <a:solidFill>
                  <a:srgbClr val="FF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间</a:t>
            </a:r>
          </a:p>
        </p:txBody>
      </p:sp>
      <p:sp>
        <p:nvSpPr>
          <p:cNvPr id="245" name="TextBox245"/>
          <p:cNvSpPr txBox="1"/>
          <p:nvPr/>
        </p:nvSpPr>
        <p:spPr>
          <a:xfrm>
            <a:off x="8583384" y="6246812"/>
            <a:ext cx="250952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975" b="1" kern="0" spc="-25" baseline="-5128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975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+1</a:t>
            </a:r>
          </a:p>
        </p:txBody>
      </p:sp>
      <p:sp>
        <p:nvSpPr>
          <p:cNvPr id="246" name="TextBox246"/>
          <p:cNvSpPr txBox="1"/>
          <p:nvPr/>
        </p:nvSpPr>
        <p:spPr>
          <a:xfrm>
            <a:off x="7624381" y="6246812"/>
            <a:ext cx="629082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975" b="1" kern="0" spc="15" baseline="-5128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-1</a:t>
            </a:r>
            <a:r>
              <a:rPr lang="en-US" altLang="zh-CN" sz="975" b="1" kern="0" spc="2235" baseline="-5128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247" name="TextBox247"/>
          <p:cNvSpPr txBox="1"/>
          <p:nvPr/>
        </p:nvSpPr>
        <p:spPr>
          <a:xfrm>
            <a:off x="9065628" y="6246812"/>
            <a:ext cx="250952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975" b="1" kern="0" spc="-25" baseline="-5128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+2</a:t>
            </a:r>
          </a:p>
        </p:txBody>
      </p:sp>
      <p:sp>
        <p:nvSpPr>
          <p:cNvPr id="248" name="TextBox248"/>
          <p:cNvSpPr txBox="1"/>
          <p:nvPr/>
        </p:nvSpPr>
        <p:spPr>
          <a:xfrm>
            <a:off x="9542386" y="6246812"/>
            <a:ext cx="250952" cy="198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300" b="1" kern="0" spc="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975" b="1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  <a:r>
              <a:rPr lang="en-US" altLang="zh-CN" sz="975" b="1" kern="0" spc="-25" baseline="-5128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975" kern="0" spc="0" baseline="-5128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+3</a:t>
            </a:r>
          </a:p>
        </p:txBody>
      </p:sp>
      <p:sp>
        <p:nvSpPr>
          <p:cNvPr id="249" name="VectorPath 249"/>
          <p:cNvSpPr/>
          <p:nvPr/>
        </p:nvSpPr>
        <p:spPr>
          <a:xfrm>
            <a:off x="2920530" y="5269675"/>
            <a:ext cx="14961" cy="945071"/>
          </a:xfrm>
          <a:custGeom>
            <a:avLst/>
            <a:gdLst/>
            <a:ahLst/>
            <a:cxnLst/>
            <a:rect l="l" t="t" r="r" b="b"/>
            <a:pathLst>
              <a:path w="14961" h="945071">
                <a:moveTo>
                  <a:pt x="7480" y="7480"/>
                </a:moveTo>
                <a:lnTo>
                  <a:pt x="7480" y="937591"/>
                </a:lnTo>
              </a:path>
            </a:pathLst>
          </a:custGeom>
          <a:ln w="14961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50" name="TextBox250"/>
          <p:cNvSpPr txBox="1"/>
          <p:nvPr/>
        </p:nvSpPr>
        <p:spPr>
          <a:xfrm>
            <a:off x="2443772" y="5736971"/>
            <a:ext cx="3446666" cy="7078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523"/>
              </a:lnSpc>
              <a:tabLst>
                <a:tab pos="2407819" algn="l"/>
              </a:tabLst>
            </a:pPr>
            <a:r>
              <a:rPr lang="en-US" altLang="zh-CN" sz="1575" u="sng" kern="0" spc="0" baseline="-18012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sz="1575" u="sng" kern="0" baseline="-18012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</a:p>
          <a:p>
            <a:pPr marL="0" marR="0" indent="0" eaLnBrk="0">
              <a:lnSpc>
                <a:spcPct val="97500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93802" marR="0" indent="0" eaLnBrk="0">
              <a:lnSpc>
                <a:spcPct val="100000"/>
              </a:lnSpc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</a:p>
          <a:p>
            <a:pPr marL="0" marR="0" indent="0" eaLnBrk="0">
              <a:lnSpc>
                <a:spcPct val="9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007" marR="0" indent="0" eaLnBrk="0">
              <a:lnSpc>
                <a:spcPct val="100000"/>
              </a:lnSpc>
            </a:pP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</a:t>
            </a:r>
            <a:r>
              <a:rPr lang="en-US" altLang="zh-CN" sz="1300" b="1" kern="0" spc="23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1300" b="1" kern="0" spc="242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1300" b="1" kern="0" spc="246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1300" b="1" kern="0" spc="242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  <a:r>
              <a:rPr lang="en-US" altLang="zh-CN" sz="1300" b="1" kern="0" spc="263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lang="en-US" altLang="zh-CN" sz="1300" b="1" kern="0" spc="242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10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6</a:t>
            </a:r>
            <a:r>
              <a:rPr lang="en-US" altLang="zh-CN" sz="1300" b="1" kern="0" spc="246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300" b="1" kern="0" spc="-15" baseline="0" noProof="0" dirty="0">
                <a:solidFill>
                  <a:srgbClr val="0000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7</a:t>
            </a:r>
          </a:p>
        </p:txBody>
      </p:sp>
      <p:sp>
        <p:nvSpPr>
          <p:cNvPr id="251" name="TextBox251"/>
          <p:cNvSpPr txBox="1"/>
          <p:nvPr/>
        </p:nvSpPr>
        <p:spPr>
          <a:xfrm>
            <a:off x="9065628" y="3911683"/>
            <a:ext cx="504654" cy="902671"/>
          </a:xfrm>
          <a:prstGeom prst="rect">
            <a:avLst/>
          </a:prstGeom>
          <a:noFill/>
          <a:ln w="14961">
            <a:solidFill>
              <a:srgbClr val="000000"/>
            </a:solidFill>
          </a:ln>
        </p:spPr>
        <p:txBody>
          <a:bodyPr wrap="square" lIns="45720" tIns="0" rIns="0" bIns="76835" rtlCol="0">
            <a:spAutoFit/>
          </a:bodyPr>
          <a:lstStyle/>
          <a:p>
            <a:pPr marL="146390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6390" marR="0" indent="0" eaLnBrk="0">
              <a:lnSpc>
                <a:spcPct val="112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6390" marR="0" indent="0" eaLnBrk="0">
              <a:lnSpc>
                <a:spcPct val="16708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6390" marR="0" indent="0" eaLnBrk="0">
              <a:lnSpc>
                <a:spcPct val="103205"/>
              </a:lnSpc>
              <a:spcAft>
                <a:spcPts val="249"/>
              </a:spcAft>
            </a:pPr>
            <a:r>
              <a:rPr lang="en-US" altLang="zh-CN" sz="1300" b="1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</a:t>
            </a:r>
          </a:p>
        </p:txBody>
      </p:sp>
      <p:sp>
        <p:nvSpPr>
          <p:cNvPr id="252" name="VectorPath 252"/>
          <p:cNvSpPr/>
          <p:nvPr/>
        </p:nvSpPr>
        <p:spPr>
          <a:xfrm>
            <a:off x="9556338" y="3904203"/>
            <a:ext cx="21424" cy="454317"/>
          </a:xfrm>
          <a:custGeom>
            <a:avLst/>
            <a:gdLst/>
            <a:ahLst/>
            <a:cxnLst/>
            <a:rect l="l" t="t" r="r" b="b"/>
            <a:pathLst>
              <a:path w="21424" h="454317">
                <a:moveTo>
                  <a:pt x="18929" y="451821"/>
                </a:moveTo>
                <a:lnTo>
                  <a:pt x="7969" y="451821"/>
                </a:lnTo>
                <a:lnTo>
                  <a:pt x="2495" y="447339"/>
                </a:lnTo>
                <a:lnTo>
                  <a:pt x="2495" y="402406"/>
                </a:lnTo>
                <a:lnTo>
                  <a:pt x="7969" y="397911"/>
                </a:lnTo>
                <a:lnTo>
                  <a:pt x="18929" y="397911"/>
                </a:lnTo>
                <a:moveTo>
                  <a:pt x="18929" y="352978"/>
                </a:moveTo>
                <a:lnTo>
                  <a:pt x="7969" y="352978"/>
                </a:lnTo>
                <a:lnTo>
                  <a:pt x="2495" y="348481"/>
                </a:lnTo>
                <a:lnTo>
                  <a:pt x="2495" y="303549"/>
                </a:lnTo>
                <a:lnTo>
                  <a:pt x="7969" y="299053"/>
                </a:lnTo>
                <a:lnTo>
                  <a:pt x="18929" y="299053"/>
                </a:lnTo>
                <a:moveTo>
                  <a:pt x="18929" y="254120"/>
                </a:moveTo>
                <a:lnTo>
                  <a:pt x="13456" y="258616"/>
                </a:lnTo>
                <a:lnTo>
                  <a:pt x="7969" y="254120"/>
                </a:lnTo>
                <a:lnTo>
                  <a:pt x="2495" y="254120"/>
                </a:lnTo>
                <a:lnTo>
                  <a:pt x="2495" y="204692"/>
                </a:lnTo>
                <a:lnTo>
                  <a:pt x="7969" y="200196"/>
                </a:lnTo>
                <a:lnTo>
                  <a:pt x="18929" y="200196"/>
                </a:lnTo>
                <a:moveTo>
                  <a:pt x="18929" y="155264"/>
                </a:moveTo>
                <a:lnTo>
                  <a:pt x="13456" y="159759"/>
                </a:lnTo>
                <a:lnTo>
                  <a:pt x="7969" y="155264"/>
                </a:lnTo>
                <a:lnTo>
                  <a:pt x="2495" y="155264"/>
                </a:lnTo>
                <a:lnTo>
                  <a:pt x="2495" y="105848"/>
                </a:lnTo>
                <a:lnTo>
                  <a:pt x="7969" y="105848"/>
                </a:lnTo>
                <a:lnTo>
                  <a:pt x="7969" y="101352"/>
                </a:lnTo>
                <a:lnTo>
                  <a:pt x="18929" y="101352"/>
                </a:lnTo>
                <a:moveTo>
                  <a:pt x="18929" y="56419"/>
                </a:moveTo>
                <a:lnTo>
                  <a:pt x="13456" y="60916"/>
                </a:lnTo>
                <a:lnTo>
                  <a:pt x="7969" y="56419"/>
                </a:lnTo>
                <a:lnTo>
                  <a:pt x="2495" y="56419"/>
                </a:lnTo>
                <a:lnTo>
                  <a:pt x="2495" y="6991"/>
                </a:lnTo>
                <a:lnTo>
                  <a:pt x="7969" y="6991"/>
                </a:lnTo>
                <a:lnTo>
                  <a:pt x="7969" y="2496"/>
                </a:lnTo>
                <a:lnTo>
                  <a:pt x="18929" y="2496"/>
                </a:lnTo>
              </a:path>
            </a:pathLst>
          </a:custGeom>
          <a:solidFill>
            <a:srgbClr val="000000">
              <a:alpha val="100000"/>
            </a:srgbClr>
          </a:solidFill>
          <a:ln w="4991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253" name="0F466D8F-ABDE-4FD9-E329-DA391B736A63"/>
          <p:cNvPicPr>
            <a:picLocks noChangeAspect="1"/>
          </p:cNvPicPr>
          <p:nvPr/>
        </p:nvPicPr>
        <p:blipFill>
          <a:blip r:embed="rId3" cstate="print">
            <a:extLst>
              <a:ext uri="{25DFE479-42AA-4CDB-5AD0-29D94385B98B}"/>
            </a:extLst>
          </a:blip>
          <a:srcRect/>
          <a:stretch>
            <a:fillRect/>
          </a:stretch>
        </p:blipFill>
        <p:spPr>
          <a:xfrm>
            <a:off x="9550852" y="4798371"/>
            <a:ext cx="28575" cy="1438275"/>
          </a:xfrm>
          <a:prstGeom prst="rect">
            <a:avLst/>
          </a:prstGeom>
        </p:spPr>
      </p:pic>
    </p:spTree>
    <p:extLst>
      <p:ext uri="{EF0EBBEA-66F2-42DC-170C-764F54451E68}"/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0C7B0AB7-3F8A-46EE-546E-1EDF06870AA9"/>
          <p:cNvPicPr>
            <a:picLocks noChangeAspect="1"/>
          </p:cNvPicPr>
          <p:nvPr/>
        </p:nvPicPr>
        <p:blipFill>
          <a:blip r:embed="rId2" cstate="print">
            <a:extLst>
              <a:ext uri="{9360C646-0EF3-48B2-6ECE-58C551AE03C5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05" name="TextBox2405"/>
          <p:cNvSpPr txBox="1"/>
          <p:nvPr/>
        </p:nvSpPr>
        <p:spPr>
          <a:xfrm>
            <a:off x="401955" y="174331"/>
            <a:ext cx="11277600" cy="657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3657600" indent="0" eaLnBrk="0">
              <a:lnSpc>
                <a:spcPct val="102127"/>
              </a:lnSpc>
            </a:pP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1.下列关于流水</a:t>
            </a:r>
            <a:r>
              <a:rPr lang="en-US" altLang="zh-CN" sz="2350" kern="0" spc="1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CPU基本概念的描述中，正确的是(</a:t>
            </a:r>
            <a:r>
              <a:rPr lang="en-US" altLang="zh-CN" sz="2350" kern="0" spc="10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)。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4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A.流水CPU是以空间并行性为原理构造的</a:t>
            </a:r>
            <a:r>
              <a:rPr lang="en-US" altLang="zh-CN" sz="2350" kern="0" spc="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处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理器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B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.流水CPU一定是RISC机器</a:t>
            </a:r>
          </a:p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.流水CPU一定是多媒体CPU</a:t>
            </a:r>
          </a:p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.流水CPU是--种非常经济而实用的时间并行技术</a:t>
            </a:r>
          </a:p>
          <a:p>
            <a:pPr marL="0" marR="0" indent="0" eaLnBrk="0">
              <a:lnSpc>
                <a:spcPct val="98581"/>
              </a:lnSpc>
              <a:spcAft>
                <a:spcPts val="61"/>
              </a:spcAft>
            </a:pPr>
            <a:r>
              <a:rPr lang="en-US" altLang="zh-CN" sz="2350" kern="0" spc="-15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</a:t>
            </a:r>
          </a:p>
          <a:p>
            <a:pPr marL="0" marR="609600" indent="0" eaLnBrk="0">
              <a:lnSpc>
                <a:spcPct val="102127"/>
              </a:lnSpc>
            </a:pPr>
            <a:r>
              <a:rPr lang="en-US" altLang="zh-CN" sz="2350" kern="0" spc="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02.下列关于超标量流水线的描述中，</a:t>
            </a:r>
            <a:r>
              <a:rPr lang="en-US" altLang="zh-CN" sz="2350" kern="0" spc="2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不正确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的是(</a:t>
            </a:r>
            <a:r>
              <a:rPr lang="en-US" altLang="zh-CN" sz="2350" kern="0" spc="2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)。</a:t>
            </a:r>
            <a:r>
              <a:rPr lang="en-US" altLang="zh-CN" sz="2350" kern="0" spc="2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A.在一个时钟周期内一条流水线可执行一条以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上的指令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B.一条指令分为多段指令由不同电路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单元完成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2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C.超标量通过内置多条流水线来同时执行多个处理器，其实</a:t>
            </a:r>
            <a:r>
              <a:rPr lang="en-US" altLang="zh-CN" sz="2350" kern="0" spc="1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质是以空间换取时间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.超标量流水线是指运算操作并行</a:t>
            </a:r>
          </a:p>
          <a:p>
            <a:pPr marL="0" marR="0" indent="0" eaLnBrk="0">
              <a:lnSpc>
                <a:spcPct val="97163"/>
              </a:lnSpc>
            </a:pPr>
            <a:r>
              <a:rPr lang="en-US" altLang="zh-CN" sz="2350" kern="0" spc="-15" baseline="0" noProof="0" dirty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</a:t>
            </a:r>
          </a:p>
          <a:p>
            <a:pPr marL="0" marR="0" indent="0" eaLnBrk="0">
              <a:lnSpc>
                <a:spcPct val="82047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03.下列关于动态流水线的描述中，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正确的是(</a:t>
            </a:r>
            <a:r>
              <a:rPr lang="en-US" altLang="zh-CN" sz="2350" kern="0" spc="-36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)。</a:t>
            </a:r>
            <a:r>
              <a:rPr lang="en-US" altLang="zh-CN" sz="4125" kern="0" spc="0" baseline="13333" noProof="0" dirty="0">
                <a:solidFill>
                  <a:srgbClr val="C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0" marR="0" indent="0" eaLnBrk="0">
              <a:lnSpc>
                <a:spcPct val="100975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.动态流水线是指在同一时间内，当某些段正在实现某种运算时，另一些段却正在进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行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另一种运算，这样对提高流水线的效率很有好处，但会使流水线控制变得很复杂</a:t>
            </a:r>
          </a:p>
          <a:p>
            <a:pPr marL="0" marR="7010400" indent="0" algn="just" eaLnBrk="0">
              <a:lnSpc>
                <a:spcPct val="101418"/>
              </a:lnSpc>
            </a:pPr>
            <a:r>
              <a:rPr lang="en-US" altLang="zh-CN" sz="2350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B.动态流水线是指运</a:t>
            </a:r>
            <a:r>
              <a:rPr lang="en-US" altLang="zh-CN" sz="2350" kern="0" spc="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算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操作并行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C.动态流水线是指指</a:t>
            </a:r>
            <a:r>
              <a:rPr lang="en-US" altLang="zh-CN" sz="2350" kern="0" spc="4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  <a:r>
              <a:rPr lang="en-US" altLang="zh-CN" sz="2350" kern="0" spc="3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步骤并行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D.动态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流水线是指程序步骤并行</a:t>
            </a:r>
          </a:p>
        </p:txBody>
      </p:sp>
    </p:spTree>
    <p:extLst>
      <p:ext uri="{855633CE-4108-4379-5A9B-33AF1EBF3846}"/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" name="4A5EB347-77DA-4662-36F5-B8CBA1A31982"/>
          <p:cNvPicPr>
            <a:picLocks noChangeAspect="1"/>
          </p:cNvPicPr>
          <p:nvPr/>
        </p:nvPicPr>
        <p:blipFill>
          <a:blip r:embed="rId2" cstate="print">
            <a:extLst>
              <a:ext uri="{610E7776-FFA0-4FCC-A2BB-E17656846048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07" name="BD822D90-26E6-44CF-F5AF-B01A882BBC0B"/>
          <p:cNvPicPr>
            <a:picLocks noChangeAspect="1"/>
          </p:cNvPicPr>
          <p:nvPr/>
        </p:nvPicPr>
        <p:blipFill>
          <a:blip r:embed="rId3" cstate="print">
            <a:extLst>
              <a:ext uri="{0DDD24E9-0BA0-498B-C07F-10AEEE00A57E}"/>
            </a:extLst>
          </a:blip>
          <a:srcRect/>
          <a:stretch>
            <a:fillRect/>
          </a:stretch>
        </p:blipFill>
        <p:spPr>
          <a:xfrm>
            <a:off x="548640" y="220980"/>
            <a:ext cx="11266932" cy="3560064"/>
          </a:xfrm>
          <a:prstGeom prst="rect">
            <a:avLst/>
          </a:prstGeom>
        </p:spPr>
      </p:pic>
      <p:pic>
        <p:nvPicPr>
          <p:cNvPr id="2408" name="F98D0582-CFA9-42AD-F45C-B81474E85A0E"/>
          <p:cNvPicPr>
            <a:picLocks noChangeAspect="1"/>
          </p:cNvPicPr>
          <p:nvPr/>
        </p:nvPicPr>
        <p:blipFill>
          <a:blip r:embed="rId4" cstate="print">
            <a:extLst>
              <a:ext uri="{A0CA0F98-EC02-4C0E-5BA3-433E7B2C41B8}"/>
            </a:extLst>
          </a:blip>
          <a:srcRect/>
          <a:stretch>
            <a:fillRect/>
          </a:stretch>
        </p:blipFill>
        <p:spPr>
          <a:xfrm>
            <a:off x="548640" y="4268724"/>
            <a:ext cx="10509504" cy="1990344"/>
          </a:xfrm>
          <a:prstGeom prst="rect">
            <a:avLst/>
          </a:prstGeom>
        </p:spPr>
      </p:pic>
      <p:grpSp>
        <p:nvGrpSpPr>
          <p:cNvPr id="2409" name="Combination 2409"/>
          <p:cNvGrpSpPr/>
          <p:nvPr/>
        </p:nvGrpSpPr>
        <p:grpSpPr>
          <a:xfrm>
            <a:off x="4876800" y="4622165"/>
            <a:ext cx="4524375" cy="1606550"/>
            <a:chOff x="4876800" y="4622165"/>
            <a:chExt cx="4524375" cy="1606550"/>
          </a:xfrm>
        </p:grpSpPr>
        <p:sp>
          <p:nvSpPr>
            <p:cNvPr id="2410" name="VectorPath 2410"/>
            <p:cNvSpPr/>
            <p:nvPr/>
          </p:nvSpPr>
          <p:spPr>
            <a:xfrm>
              <a:off x="5384165" y="5037455"/>
              <a:ext cx="469265" cy="453390"/>
            </a:xfrm>
            <a:custGeom>
              <a:avLst/>
              <a:gdLst/>
              <a:ahLst/>
              <a:cxnLst/>
              <a:rect l="l" t="t" r="r" b="b"/>
              <a:pathLst>
                <a:path w="469265" h="453390">
                  <a:moveTo>
                    <a:pt x="469265" y="453389"/>
                  </a:moveTo>
                  <a:lnTo>
                    <a:pt x="0" y="453389"/>
                  </a:lnTo>
                  <a:lnTo>
                    <a:pt x="0" y="0"/>
                  </a:lnTo>
                  <a:lnTo>
                    <a:pt x="469265" y="0"/>
                  </a:lnTo>
                  <a:moveTo>
                    <a:pt x="38100" y="38100"/>
                  </a:moveTo>
                  <a:lnTo>
                    <a:pt x="38100" y="415289"/>
                  </a:lnTo>
                  <a:lnTo>
                    <a:pt x="431165" y="415289"/>
                  </a:lnTo>
                  <a:lnTo>
                    <a:pt x="431165" y="3810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  <p:sp>
          <p:nvSpPr>
            <p:cNvPr id="2411" name="VectorPath 2411"/>
            <p:cNvSpPr/>
            <p:nvPr/>
          </p:nvSpPr>
          <p:spPr>
            <a:xfrm>
              <a:off x="4876800" y="4622165"/>
              <a:ext cx="545465" cy="453390"/>
            </a:xfrm>
            <a:custGeom>
              <a:avLst/>
              <a:gdLst/>
              <a:ahLst/>
              <a:cxnLst/>
              <a:rect l="l" t="t" r="r" b="b"/>
              <a:pathLst>
                <a:path w="545465" h="453390">
                  <a:moveTo>
                    <a:pt x="545465" y="453390"/>
                  </a:moveTo>
                  <a:lnTo>
                    <a:pt x="0" y="453390"/>
                  </a:lnTo>
                  <a:lnTo>
                    <a:pt x="0" y="0"/>
                  </a:lnTo>
                  <a:lnTo>
                    <a:pt x="545465" y="0"/>
                  </a:lnTo>
                  <a:moveTo>
                    <a:pt x="38100" y="38100"/>
                  </a:moveTo>
                  <a:lnTo>
                    <a:pt x="38100" y="415290"/>
                  </a:lnTo>
                  <a:lnTo>
                    <a:pt x="507365" y="415290"/>
                  </a:lnTo>
                  <a:lnTo>
                    <a:pt x="507365" y="3810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  <p:sp>
          <p:nvSpPr>
            <p:cNvPr id="2412" name="VectorPath 2412"/>
            <p:cNvSpPr/>
            <p:nvPr/>
          </p:nvSpPr>
          <p:spPr>
            <a:xfrm>
              <a:off x="5815330" y="5452745"/>
              <a:ext cx="1036955" cy="453390"/>
            </a:xfrm>
            <a:custGeom>
              <a:avLst/>
              <a:gdLst/>
              <a:ahLst/>
              <a:cxnLst/>
              <a:rect l="l" t="t" r="r" b="b"/>
              <a:pathLst>
                <a:path w="1036955" h="453390">
                  <a:moveTo>
                    <a:pt x="1036955" y="453390"/>
                  </a:moveTo>
                  <a:lnTo>
                    <a:pt x="0" y="453390"/>
                  </a:lnTo>
                  <a:lnTo>
                    <a:pt x="0" y="0"/>
                  </a:lnTo>
                  <a:lnTo>
                    <a:pt x="1036955" y="0"/>
                  </a:lnTo>
                  <a:moveTo>
                    <a:pt x="38100" y="38100"/>
                  </a:moveTo>
                  <a:lnTo>
                    <a:pt x="38100" y="415290"/>
                  </a:lnTo>
                  <a:lnTo>
                    <a:pt x="998855" y="415290"/>
                  </a:lnTo>
                  <a:lnTo>
                    <a:pt x="998855" y="3810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2413" name="VectorPath 2413"/>
            <p:cNvSpPr/>
            <p:nvPr/>
          </p:nvSpPr>
          <p:spPr>
            <a:xfrm>
              <a:off x="7933054" y="5360035"/>
              <a:ext cx="469265" cy="453390"/>
            </a:xfrm>
            <a:custGeom>
              <a:avLst/>
              <a:gdLst/>
              <a:ahLst/>
              <a:cxnLst/>
              <a:rect l="l" t="t" r="r" b="b"/>
              <a:pathLst>
                <a:path w="469265" h="453390">
                  <a:moveTo>
                    <a:pt x="469265" y="453390"/>
                  </a:moveTo>
                  <a:lnTo>
                    <a:pt x="0" y="453390"/>
                  </a:lnTo>
                  <a:lnTo>
                    <a:pt x="0" y="0"/>
                  </a:lnTo>
                  <a:lnTo>
                    <a:pt x="469265" y="0"/>
                  </a:lnTo>
                  <a:moveTo>
                    <a:pt x="38100" y="38100"/>
                  </a:moveTo>
                  <a:lnTo>
                    <a:pt x="38100" y="415290"/>
                  </a:lnTo>
                  <a:lnTo>
                    <a:pt x="431165" y="415290"/>
                  </a:lnTo>
                  <a:lnTo>
                    <a:pt x="431165" y="38100"/>
                  </a:lnTo>
                </a:path>
              </a:pathLst>
            </a:custGeom>
            <a:solidFill>
              <a:srgbClr val="002060">
                <a:alpha val="100000"/>
              </a:srgbClr>
            </a:solidFill>
          </p:spPr>
        </p:sp>
        <p:sp>
          <p:nvSpPr>
            <p:cNvPr id="2414" name="VectorPath 2414"/>
            <p:cNvSpPr/>
            <p:nvPr/>
          </p:nvSpPr>
          <p:spPr>
            <a:xfrm>
              <a:off x="8364220" y="5775325"/>
              <a:ext cx="1036955" cy="453390"/>
            </a:xfrm>
            <a:custGeom>
              <a:avLst/>
              <a:gdLst/>
              <a:ahLst/>
              <a:cxnLst/>
              <a:rect l="l" t="t" r="r" b="b"/>
              <a:pathLst>
                <a:path w="1036955" h="453390">
                  <a:moveTo>
                    <a:pt x="1036955" y="453390"/>
                  </a:moveTo>
                  <a:lnTo>
                    <a:pt x="0" y="453390"/>
                  </a:lnTo>
                  <a:lnTo>
                    <a:pt x="0" y="0"/>
                  </a:lnTo>
                  <a:lnTo>
                    <a:pt x="1036955" y="0"/>
                  </a:lnTo>
                  <a:moveTo>
                    <a:pt x="38100" y="38100"/>
                  </a:moveTo>
                  <a:lnTo>
                    <a:pt x="38100" y="415290"/>
                  </a:lnTo>
                  <a:lnTo>
                    <a:pt x="998855" y="415290"/>
                  </a:lnTo>
                  <a:lnTo>
                    <a:pt x="998855" y="3810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sp>
        <p:nvSpPr>
          <p:cNvPr id="2415" name="TextBox2415"/>
          <p:cNvSpPr txBox="1"/>
          <p:nvPr/>
        </p:nvSpPr>
        <p:spPr>
          <a:xfrm>
            <a:off x="5644515" y="2918585"/>
            <a:ext cx="220078" cy="418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C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C</a:t>
            </a:r>
          </a:p>
        </p:txBody>
      </p:sp>
    </p:spTree>
    <p:extLst>
      <p:ext uri="{D09787DE-F2E3-4C11-40A1-52662DD686B6}"/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" name="B20C04ED-401C-473A-3320-9A7C5F93A09E"/>
          <p:cNvPicPr>
            <a:picLocks noChangeAspect="1"/>
          </p:cNvPicPr>
          <p:nvPr/>
        </p:nvPicPr>
        <p:blipFill>
          <a:blip r:embed="rId2" cstate="print">
            <a:extLst>
              <a:ext uri="{59EE0488-B3EF-411B-35D4-0F5FDDCA3027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17" name="6DF52FF6-895D-4A7D-DE82-EEACAB8417EE"/>
          <p:cNvPicPr>
            <a:picLocks noChangeAspect="1"/>
          </p:cNvPicPr>
          <p:nvPr/>
        </p:nvPicPr>
        <p:blipFill>
          <a:blip r:embed="rId3" cstate="print">
            <a:extLst>
              <a:ext uri="{BDA7A1EB-9917-4A5D-69AD-3B6E51362B32}"/>
            </a:extLst>
          </a:blip>
          <a:srcRect/>
          <a:stretch>
            <a:fillRect/>
          </a:stretch>
        </p:blipFill>
        <p:spPr>
          <a:xfrm>
            <a:off x="0" y="2767584"/>
            <a:ext cx="7543800" cy="1937004"/>
          </a:xfrm>
          <a:prstGeom prst="rect">
            <a:avLst/>
          </a:prstGeom>
        </p:spPr>
      </p:pic>
      <p:pic>
        <p:nvPicPr>
          <p:cNvPr id="2418" name="234844C2-9CC3-4377-C879-4B84CBB900FE"/>
          <p:cNvPicPr>
            <a:picLocks noChangeAspect="1"/>
          </p:cNvPicPr>
          <p:nvPr/>
        </p:nvPicPr>
        <p:blipFill>
          <a:blip r:embed="rId4" cstate="print">
            <a:extLst>
              <a:ext uri="{4E84DC1B-4BC7-4FBE-8666-6DBE26235263}"/>
            </a:extLst>
          </a:blip>
          <a:srcRect/>
          <a:stretch>
            <a:fillRect/>
          </a:stretch>
        </p:blipFill>
        <p:spPr>
          <a:xfrm>
            <a:off x="0" y="4706112"/>
            <a:ext cx="7543800" cy="2151888"/>
          </a:xfrm>
          <a:prstGeom prst="rect">
            <a:avLst/>
          </a:prstGeom>
        </p:spPr>
      </p:pic>
      <p:sp>
        <p:nvSpPr>
          <p:cNvPr id="2419" name="TextBox2419"/>
          <p:cNvSpPr txBox="1"/>
          <p:nvPr/>
        </p:nvSpPr>
        <p:spPr>
          <a:xfrm>
            <a:off x="91440" y="55586"/>
            <a:ext cx="11887200" cy="5575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127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现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有四级流水线，分别完成取指令、指令译码并取数、运算、回写四步操作，假设完成各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部操作的时间依次为100ns、100ns、</a:t>
            </a:r>
            <a:r>
              <a:rPr lang="en-US" altLang="zh-CN" sz="2350" kern="0" spc="6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80ns</a:t>
            </a:r>
            <a:r>
              <a:rPr lang="en-US" altLang="zh-CN" sz="2350" kern="0" spc="22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和5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ns。试问:</a:t>
            </a:r>
            <a:br>
              <a:rPr lang="en-US" altLang="zh-CN" sz="2350" kern="0" dirty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)流水线的操作周期应设计为多少?</a:t>
            </a:r>
          </a:p>
          <a:p>
            <a:pPr marL="0" marR="761999" indent="0" eaLnBrk="0">
              <a:lnSpc>
                <a:spcPct val="102127"/>
              </a:lnSpc>
              <a:spcAft>
                <a:spcPts val="0"/>
              </a:spcAft>
            </a:pP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2)若相邻两条指令如下，发生数据相关(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假设在硬件上不采取措施)，试分析第二条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令要推迟多少时间进行才不会出错。</a:t>
            </a:r>
          </a:p>
          <a:p>
            <a:pPr marL="0" marR="0" indent="0" eaLnBrk="0">
              <a:lnSpc>
                <a:spcPct val="99468"/>
              </a:lnSpc>
              <a:spcAft>
                <a:spcPts val="1087"/>
              </a:spcAft>
            </a:pP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ADD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R1,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R2,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R3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#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R2+R3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-&gt;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R1;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SUB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R4,R1,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R5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#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R1-R5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-&gt;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R4</a:t>
            </a:r>
          </a:p>
          <a:p>
            <a:pPr marL="499110" marR="0" indent="0" eaLnBrk="0">
              <a:lnSpc>
                <a:spcPct val="100000"/>
              </a:lnSpc>
            </a:pPr>
            <a:r>
              <a:rPr lang="en-US" altLang="zh-CN" sz="2350" b="1" kern="0" spc="-1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350" b="1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水线操作的时钟周期T应按四步操作中的最长时间来考虑，所以T=100ns。</a:t>
            </a:r>
          </a:p>
          <a:p>
            <a:pPr marL="0" marR="0" indent="0" eaLnBrk="0">
              <a:lnSpc>
                <a:spcPct val="2233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660005" marR="839470" indent="0" eaLnBrk="0">
              <a:lnSpc>
                <a:spcPct val="100354"/>
              </a:lnSpc>
            </a:pPr>
            <a:r>
              <a:rPr lang="en-US" altLang="zh-CN" sz="23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A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DD指令后写入R1，因而</a:t>
            </a:r>
            <a:r>
              <a:rPr lang="en-US" altLang="zh-CN" sz="23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发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生数据冲突。</a:t>
            </a:r>
          </a:p>
          <a:p>
            <a:pPr marL="7660005" marR="874395" indent="0" eaLnBrk="0">
              <a:lnSpc>
                <a:spcPct val="103309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若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硬件上不采取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措施，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即</a:t>
            </a:r>
            <a:r>
              <a:rPr lang="en-US" altLang="zh-CN" sz="23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S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UB指令中的指令译码并</a:t>
            </a:r>
            <a:r>
              <a:rPr lang="en-US" altLang="zh-CN" sz="23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取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数周期应在ADD指令</a:t>
            </a:r>
          </a:p>
          <a:p>
            <a:pPr marL="7660005" marR="803909" indent="0" eaLnBrk="0">
              <a:lnSpc>
                <a:spcPct val="101063"/>
              </a:lnSpc>
            </a:pP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第二条指令SUB至少.应</a:t>
            </a:r>
            <a:r>
              <a:rPr lang="en-US" altLang="zh-CN" sz="2350" kern="0" spc="-9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迟</a:t>
            </a:r>
            <a:r>
              <a:rPr lang="en-US" altLang="zh-CN" sz="2350" kern="0" spc="0" baseline="0" noProof="0" dirty="0">
                <a:latin typeface="DengXian" pitchFamily="2" charset="0"/>
                <a:ea typeface="DengXian" pitchFamily="2" charset="0"/>
                <a:cs typeface="DengXia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两</a:t>
            </a:r>
            <a:r>
              <a:rPr lang="en-US" altLang="zh-CN" sz="2350" kern="0" spc="0" baseline="0" noProof="0" dirty="0">
                <a:solidFill>
                  <a:srgbClr val="002060"/>
                </a:solidFill>
                <a:latin typeface="DengXian" pitchFamily="2" charset="0"/>
                <a:ea typeface="DengXian" pitchFamily="2" charset="0"/>
                <a:cs typeface="DengXian" pitchFamily="2" charset="0"/>
              </a:rPr>
              <a:t>个时钟周期(2x100ns)，</a:t>
            </a:r>
          </a:p>
        </p:txBody>
      </p:sp>
    </p:spTree>
    <p:extLst>
      <p:ext uri="{F3766432-DD31-4121-28CA-F0BCE6955A9E}"/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0" name="A5AD7FD8-F77A-4D64-2835-4837B09FF6CB"/>
          <p:cNvPicPr>
            <a:picLocks noChangeAspect="1"/>
          </p:cNvPicPr>
          <p:nvPr/>
        </p:nvPicPr>
        <p:blipFill>
          <a:blip r:embed="rId2" cstate="print">
            <a:extLst>
              <a:ext uri="{A193BFCD-B816-488E-7003-212EE3403244}"/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21" name="DC8F9140-CEA6-4873-6C39-09571B6FA231"/>
          <p:cNvPicPr>
            <a:picLocks noChangeAspect="1"/>
          </p:cNvPicPr>
          <p:nvPr/>
        </p:nvPicPr>
        <p:blipFill>
          <a:blip r:embed="rId3" cstate="print">
            <a:extLst>
              <a:ext uri="{8455A861-765B-4266-3066-40A9BE00B73B}"/>
            </a:extLst>
          </a:blip>
          <a:srcRect/>
          <a:stretch>
            <a:fillRect/>
          </a:stretch>
        </p:blipFill>
        <p:spPr>
          <a:xfrm>
            <a:off x="0" y="1761744"/>
            <a:ext cx="6821424" cy="1667256"/>
          </a:xfrm>
          <a:prstGeom prst="rect">
            <a:avLst/>
          </a:prstGeom>
        </p:spPr>
      </p:pic>
      <p:pic>
        <p:nvPicPr>
          <p:cNvPr id="2422" name="2122C522-F556-4719-E7E6-A384FC5E1ECD"/>
          <p:cNvPicPr>
            <a:picLocks noChangeAspect="1"/>
          </p:cNvPicPr>
          <p:nvPr/>
        </p:nvPicPr>
        <p:blipFill>
          <a:blip r:embed="rId4" cstate="print">
            <a:extLst>
              <a:ext uri="{69F8C08A-1AAB-420C-445B-2220BD969685}"/>
            </a:extLst>
          </a:blip>
          <a:srcRect/>
          <a:stretch>
            <a:fillRect/>
          </a:stretch>
        </p:blipFill>
        <p:spPr>
          <a:xfrm>
            <a:off x="0" y="3429000"/>
            <a:ext cx="6896100" cy="2987040"/>
          </a:xfrm>
          <a:prstGeom prst="rect">
            <a:avLst/>
          </a:prstGeom>
        </p:spPr>
      </p:pic>
      <p:sp>
        <p:nvSpPr>
          <p:cNvPr id="2423" name="TextBox2423"/>
          <p:cNvSpPr txBox="1"/>
          <p:nvPr/>
        </p:nvSpPr>
        <p:spPr>
          <a:xfrm>
            <a:off x="91440" y="55586"/>
            <a:ext cx="11887200" cy="58913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2127"/>
              </a:lnSpc>
            </a:pP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现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有四级流水线，分别完成取指令、指令译码并取数、运算、回写四步操作，假设完成各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部操作的时间依次为100ns、100ns、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80ns</a:t>
            </a:r>
            <a:r>
              <a:rPr lang="en-US" altLang="zh-CN" sz="2350" kern="0" spc="-15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和50ns。试问:</a:t>
            </a:r>
          </a:p>
          <a:p>
            <a:pPr marL="0" marR="3047999" indent="0" eaLnBrk="0">
              <a:lnSpc>
                <a:spcPct val="101063"/>
              </a:lnSpc>
              <a:spcBef>
                <a:spcPts val="0"/>
              </a:spcBef>
            </a:pP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ADD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R1,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R2,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R3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#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R2+R3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-&gt;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1;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SUB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R4,R1,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R5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#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R1-R5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-&gt;</a:t>
            </a:r>
            <a:r>
              <a:rPr lang="en-US" altLang="zh-CN" sz="2350" kern="0" spc="11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R4</a:t>
            </a:r>
            <a:r>
              <a:rPr lang="en-US" altLang="zh-CN" sz="2350" kern="0" spc="0" baseline="0" noProof="0" dirty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3</a:t>
            </a:r>
            <a:r>
              <a:rPr lang="en-US" altLang="zh-CN" sz="2350" kern="0" spc="0" baseline="0" noProof="0" dirty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)若在硬件设计上加以改进，至少需要推迟多少时间?</a:t>
            </a:r>
          </a:p>
          <a:p>
            <a:pPr marL="0" marR="0" indent="0" eaLnBrk="0">
              <a:lnSpc>
                <a:spcPct val="395833"/>
              </a:lnSpc>
            </a:pPr>
            <a:endParaRPr lang="en-US" altLang="zh-CN" sz="10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132955" marR="0" indent="0" eaLnBrk="0">
              <a:lnSpc>
                <a:spcPct val="98787"/>
              </a:lnSpc>
              <a:spcAft>
                <a:spcPts val="61"/>
              </a:spcAft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若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在硬件上加以改进，</a:t>
            </a:r>
          </a:p>
          <a:p>
            <a:pPr marL="7132955" marR="50799" indent="0" eaLnBrk="0">
              <a:lnSpc>
                <a:spcPct val="101818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ADD指令中，运算周期已得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结果。</a:t>
            </a:r>
          </a:p>
          <a:p>
            <a:pPr marL="7132955" marR="64770" indent="0" eaLnBrk="0">
              <a:lnSpc>
                <a:spcPct val="101818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可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以通过</a:t>
            </a:r>
            <a:r>
              <a:rPr lang="en-US" altLang="zh-CN" sz="2750" kern="0" spc="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数据旁路技术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在运算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果一得到时，就将结果快速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地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送入寄存器RI,而不需要等到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写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回周期完成</a:t>
            </a:r>
          </a:p>
          <a:p>
            <a:pPr marL="7132955" marR="689609" indent="0" eaLnBrk="0">
              <a:lnSpc>
                <a:spcPct val="100909"/>
              </a:lnSpc>
            </a:pPr>
            <a:r>
              <a:rPr lang="en-US" altLang="zh-CN" sz="2750" kern="0" spc="5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可以</a:t>
            </a:r>
            <a:r>
              <a:rPr lang="en-US" altLang="zh-CN" sz="2750" kern="0" spc="50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只延迟-一个</a:t>
            </a:r>
            <a:r>
              <a:rPr lang="en-US" altLang="zh-CN" sz="2750" kern="0" spc="35" baseline="0" noProof="0" dirty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时钟周期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sz="2750" kern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</a:t>
            </a:r>
            <a:r>
              <a:rPr lang="en-US" altLang="zh-CN" sz="2750" kern="0" spc="-15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100ns)。</a:t>
            </a:r>
          </a:p>
        </p:txBody>
      </p:sp>
    </p:spTree>
    <p:extLst>
      <p:ext uri="{59AC77C6-62F3-4989-2EED-64402291D271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254"/>
          <p:cNvSpPr txBox="1"/>
          <p:nvPr/>
        </p:nvSpPr>
        <p:spPr>
          <a:xfrm>
            <a:off x="1023620" y="999332"/>
            <a:ext cx="10057766" cy="2617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355600" lvl="0" indent="-457200" eaLnBrk="0">
              <a:lnSpc>
                <a:spcPct val="125151"/>
              </a:lnSpc>
              <a:spcAft>
                <a:spcPts val="269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水线把一个处理过程</a:t>
            </a:r>
            <a:r>
              <a:rPr lang="en-US" altLang="zh-CN" sz="2750" b="1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分解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为若干个子过程（段），每个子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过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程由一个专门的功能部件来实现。</a:t>
            </a:r>
          </a:p>
          <a:p>
            <a:pPr marL="457200" marR="0" lvl="0" indent="-457200" eaLnBrk="0">
              <a:lnSpc>
                <a:spcPct val="125000"/>
              </a:lnSpc>
              <a:spcAft>
                <a:spcPts val="458"/>
              </a:spcAft>
              <a:buClr>
                <a:srgbClr val="FFC000"/>
              </a:buClr>
              <a:buFont typeface="Wingdings" panose="02000000000000000000" charset="0"/>
              <a:buChar char=""/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水线中各段的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时间应尽可能相等，否则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将引起流水线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堵塞、</a:t>
            </a:r>
            <a:r>
              <a:rPr lang="en-US" altLang="zh-CN" sz="2750" kern="0" spc="0" baseline="0" noProof="0" dirty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断</a:t>
            </a:r>
            <a:r>
              <a:rPr lang="en-US" altLang="zh-CN" sz="2750" kern="0" spc="0" baseline="0" noProof="0" dirty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流。</a:t>
            </a:r>
          </a:p>
          <a:p>
            <a:pPr marL="918210" marR="0" indent="0" eaLnBrk="0">
              <a:lnSpc>
                <a:spcPct val="100000"/>
              </a:lnSpc>
            </a:pPr>
            <a:r>
              <a:rPr lang="en-US" altLang="zh-CN" sz="2750" kern="0" spc="-15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</a:t>
            </a:r>
            <a:r>
              <a:rPr lang="en-US" altLang="zh-CN" sz="2750" kern="0" spc="0" baseline="0" noProof="0" dirty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间最长的段将成为</a:t>
            </a:r>
            <a:r>
              <a:rPr lang="en-US" altLang="zh-CN" sz="2750" kern="0" spc="0" baseline="0" noProof="0" dirty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流水线的瓶颈。</a:t>
            </a:r>
          </a:p>
        </p:txBody>
      </p:sp>
      <p:sp>
        <p:nvSpPr>
          <p:cNvPr id="255" name="VectorPath 255"/>
          <p:cNvSpPr/>
          <p:nvPr/>
        </p:nvSpPr>
        <p:spPr>
          <a:xfrm>
            <a:off x="11290922" y="6595555"/>
            <a:ext cx="246889" cy="246888"/>
          </a:xfrm>
          <a:custGeom>
            <a:avLst/>
            <a:gdLst/>
            <a:ahLst/>
            <a:cxnLst/>
            <a:rect l="l" t="t" r="r" b="b"/>
            <a:pathLst>
              <a:path w="246889" h="246888">
                <a:moveTo>
                  <a:pt x="395" y="123761"/>
                </a:moveTo>
                <a:cubicBezTo>
                  <a:pt x="0" y="55257"/>
                  <a:pt x="55271" y="0"/>
                  <a:pt x="123444" y="0"/>
                </a:cubicBezTo>
                <a:cubicBezTo>
                  <a:pt x="191631" y="0"/>
                  <a:pt x="246889" y="55257"/>
                  <a:pt x="246889" y="123444"/>
                </a:cubicBezTo>
                <a:cubicBezTo>
                  <a:pt x="246889" y="191618"/>
                  <a:pt x="191631" y="246888"/>
                  <a:pt x="123444" y="246888"/>
                </a:cubicBezTo>
                <a:cubicBezTo>
                  <a:pt x="55271" y="246888"/>
                  <a:pt x="0" y="191618"/>
                  <a:pt x="395" y="123761"/>
                </a:cubicBezTo>
              </a:path>
            </a:pathLst>
          </a:custGeom>
          <a:solidFill>
            <a:srgbClr val="1387B7">
              <a:alpha val="100000"/>
            </a:srgbClr>
          </a:solidFill>
        </p:spPr>
      </p:sp>
      <p:pic>
        <p:nvPicPr>
          <p:cNvPr id="256" name="847D9853-22B0-45DF-3354-44D8AB99F596"/>
          <p:cNvPicPr>
            <a:picLocks noChangeAspect="1"/>
          </p:cNvPicPr>
          <p:nvPr/>
        </p:nvPicPr>
        <p:blipFill>
          <a:blip r:embed="rId2" cstate="print">
            <a:extLst>
              <a:ext uri="{051CBCBA-833B-4765-3817-CEA8B1E3485A}"/>
            </a:extLst>
          </a:blip>
          <a:srcRect/>
          <a:stretch>
            <a:fillRect/>
          </a:stretch>
        </p:blipFill>
        <p:spPr>
          <a:xfrm>
            <a:off x="0" y="6589193"/>
            <a:ext cx="12192000" cy="276225"/>
          </a:xfrm>
          <a:prstGeom prst="rect">
            <a:avLst/>
          </a:prstGeom>
        </p:spPr>
      </p:pic>
      <p:pic>
        <p:nvPicPr>
          <p:cNvPr id="257" name="6F5C1E68-6D52-40FF-7A9B-8FBF89C18D78"/>
          <p:cNvPicPr>
            <a:picLocks noChangeAspect="1"/>
          </p:cNvPicPr>
          <p:nvPr/>
        </p:nvPicPr>
        <p:blipFill>
          <a:blip r:embed="rId3" cstate="print">
            <a:extLst>
              <a:ext uri="{623E9B3C-9564-42AB-FD82-0F514D4650DF}"/>
            </a:extLst>
          </a:blip>
          <a:srcRect/>
          <a:stretch>
            <a:fillRect/>
          </a:stretch>
        </p:blipFill>
        <p:spPr>
          <a:xfrm>
            <a:off x="1309116" y="3823716"/>
            <a:ext cx="6716268" cy="1650492"/>
          </a:xfrm>
          <a:prstGeom prst="rect">
            <a:avLst/>
          </a:prstGeom>
        </p:spPr>
      </p:pic>
      <p:pic>
        <p:nvPicPr>
          <p:cNvPr id="258" name="691285DD-5253-4742-7384-C89316C37BA3"/>
          <p:cNvPicPr>
            <a:picLocks noChangeAspect="1"/>
          </p:cNvPicPr>
          <p:nvPr/>
        </p:nvPicPr>
        <p:blipFill>
          <a:blip r:embed="rId4" cstate="print">
            <a:extLst>
              <a:ext uri="{37810EFD-DCEA-4367-1BF8-771626594D0C}"/>
            </a:extLst>
          </a:blip>
          <a:srcRect/>
          <a:stretch>
            <a:fillRect/>
          </a:stretch>
        </p:blipFill>
        <p:spPr>
          <a:xfrm>
            <a:off x="8401812" y="3429000"/>
            <a:ext cx="2849880" cy="3131820"/>
          </a:xfrm>
          <a:prstGeom prst="rect">
            <a:avLst/>
          </a:prstGeom>
        </p:spPr>
      </p:pic>
      <p:sp>
        <p:nvSpPr>
          <p:cNvPr id="259" name="VectorPath 259"/>
          <p:cNvSpPr/>
          <p:nvPr/>
        </p:nvSpPr>
        <p:spPr>
          <a:xfrm>
            <a:off x="8229918" y="4131365"/>
            <a:ext cx="179617" cy="146554"/>
          </a:xfrm>
          <a:custGeom>
            <a:avLst/>
            <a:gdLst/>
            <a:ahLst/>
            <a:cxnLst/>
            <a:rect l="l" t="t" r="r" b="b"/>
            <a:pathLst>
              <a:path w="179617" h="146554">
                <a:moveTo>
                  <a:pt x="132397" y="12010"/>
                </a:moveTo>
                <a:lnTo>
                  <a:pt x="106870" y="20341"/>
                </a:lnTo>
                <a:lnTo>
                  <a:pt x="64326" y="62023"/>
                </a:lnTo>
                <a:lnTo>
                  <a:pt x="38798" y="95360"/>
                </a:lnTo>
                <a:lnTo>
                  <a:pt x="4763" y="128698"/>
                </a:lnTo>
                <a:lnTo>
                  <a:pt x="38798" y="137029"/>
                </a:lnTo>
                <a:lnTo>
                  <a:pt x="64326" y="137029"/>
                </a:lnTo>
                <a:lnTo>
                  <a:pt x="89852" y="137029"/>
                </a:lnTo>
                <a:lnTo>
                  <a:pt x="115379" y="137029"/>
                </a:lnTo>
                <a:lnTo>
                  <a:pt x="140906" y="128698"/>
                </a:lnTo>
                <a:lnTo>
                  <a:pt x="166433" y="112023"/>
                </a:lnTo>
              </a:path>
            </a:pathLst>
          </a:custGeom>
          <a:ln w="19050" cap="rnd" cmpd="sng">
            <a:solidFill>
              <a:srgbClr val="FF0000">
                <a:alpha val="100000"/>
              </a:srgbClr>
            </a:solidFill>
            <a:round/>
          </a:ln>
        </p:spPr>
      </p:sp>
      <p:sp>
        <p:nvSpPr>
          <p:cNvPr id="260" name="VectorPath 260"/>
          <p:cNvSpPr/>
          <p:nvPr/>
        </p:nvSpPr>
        <p:spPr>
          <a:xfrm>
            <a:off x="8376920" y="4160520"/>
            <a:ext cx="19050" cy="215608"/>
          </a:xfrm>
          <a:custGeom>
            <a:avLst/>
            <a:gdLst/>
            <a:ahLst/>
            <a:cxnLst/>
            <a:rect l="l" t="t" r="r" b="b"/>
            <a:pathLst>
              <a:path w="19050" h="215608">
                <a:moveTo>
                  <a:pt x="9525" y="9525"/>
                </a:moveTo>
                <a:lnTo>
                  <a:pt x="9525" y="52261"/>
                </a:lnTo>
                <a:lnTo>
                  <a:pt x="9525" y="77889"/>
                </a:lnTo>
                <a:lnTo>
                  <a:pt x="9525" y="103531"/>
                </a:lnTo>
                <a:lnTo>
                  <a:pt x="9525" y="129172"/>
                </a:lnTo>
                <a:lnTo>
                  <a:pt x="9525" y="154813"/>
                </a:lnTo>
                <a:lnTo>
                  <a:pt x="9525" y="180442"/>
                </a:lnTo>
                <a:lnTo>
                  <a:pt x="9525" y="206083"/>
                </a:lnTo>
              </a:path>
            </a:pathLst>
          </a:custGeom>
          <a:ln w="19050" cap="rnd" cmpd="sng">
            <a:solidFill>
              <a:srgbClr val="FF0000">
                <a:alpha val="100000"/>
              </a:srgbClr>
            </a:solidFill>
            <a:round/>
          </a:ln>
        </p:spPr>
      </p:sp>
      <p:sp>
        <p:nvSpPr>
          <p:cNvPr id="261" name="VectorPath 261"/>
          <p:cNvSpPr/>
          <p:nvPr/>
        </p:nvSpPr>
        <p:spPr>
          <a:xfrm>
            <a:off x="8225155" y="4749800"/>
            <a:ext cx="189598" cy="299840"/>
          </a:xfrm>
          <a:custGeom>
            <a:avLst/>
            <a:gdLst/>
            <a:ahLst/>
            <a:cxnLst/>
            <a:rect l="l" t="t" r="r" b="b"/>
            <a:pathLst>
              <a:path w="189598" h="299840">
                <a:moveTo>
                  <a:pt x="9525" y="9525"/>
                </a:moveTo>
                <a:lnTo>
                  <a:pt x="35103" y="9525"/>
                </a:lnTo>
                <a:lnTo>
                  <a:pt x="60693" y="9525"/>
                </a:lnTo>
                <a:lnTo>
                  <a:pt x="86271" y="26848"/>
                </a:lnTo>
                <a:lnTo>
                  <a:pt x="111849" y="52819"/>
                </a:lnTo>
                <a:lnTo>
                  <a:pt x="128905" y="78804"/>
                </a:lnTo>
                <a:lnTo>
                  <a:pt x="94793" y="96114"/>
                </a:lnTo>
                <a:lnTo>
                  <a:pt x="60693" y="104775"/>
                </a:lnTo>
                <a:lnTo>
                  <a:pt x="35103" y="113436"/>
                </a:lnTo>
                <a:lnTo>
                  <a:pt x="86271" y="148069"/>
                </a:lnTo>
                <a:lnTo>
                  <a:pt x="137427" y="165392"/>
                </a:lnTo>
                <a:lnTo>
                  <a:pt x="163017" y="165392"/>
                </a:lnTo>
                <a:lnTo>
                  <a:pt x="180073" y="191364"/>
                </a:lnTo>
                <a:lnTo>
                  <a:pt x="180073" y="217348"/>
                </a:lnTo>
                <a:lnTo>
                  <a:pt x="154483" y="243319"/>
                </a:lnTo>
                <a:lnTo>
                  <a:pt x="111849" y="269304"/>
                </a:lnTo>
                <a:lnTo>
                  <a:pt x="86271" y="286614"/>
                </a:lnTo>
              </a:path>
            </a:pathLst>
          </a:custGeom>
          <a:ln w="19050" cap="rnd" cmpd="sng">
            <a:solidFill>
              <a:srgbClr val="FF0000">
                <a:alpha val="100000"/>
              </a:srgbClr>
            </a:solidFill>
            <a:round/>
          </a:ln>
        </p:spPr>
      </p:sp>
      <p:sp>
        <p:nvSpPr>
          <p:cNvPr id="262" name="VectorPath 262"/>
          <p:cNvSpPr/>
          <p:nvPr/>
        </p:nvSpPr>
        <p:spPr>
          <a:xfrm>
            <a:off x="8359140" y="5455285"/>
            <a:ext cx="127968" cy="108686"/>
          </a:xfrm>
          <a:custGeom>
            <a:avLst/>
            <a:gdLst/>
            <a:ahLst/>
            <a:cxnLst/>
            <a:rect l="l" t="t" r="r" b="b"/>
            <a:pathLst>
              <a:path w="127968" h="108686">
                <a:moveTo>
                  <a:pt x="9525" y="9525"/>
                </a:moveTo>
                <a:lnTo>
                  <a:pt x="42723" y="9525"/>
                </a:lnTo>
                <a:lnTo>
                  <a:pt x="84227" y="17679"/>
                </a:lnTo>
                <a:lnTo>
                  <a:pt x="109131" y="17679"/>
                </a:lnTo>
                <a:lnTo>
                  <a:pt x="117424" y="42126"/>
                </a:lnTo>
                <a:lnTo>
                  <a:pt x="100825" y="66574"/>
                </a:lnTo>
                <a:lnTo>
                  <a:pt x="75933" y="74714"/>
                </a:lnTo>
                <a:lnTo>
                  <a:pt x="51029" y="82868"/>
                </a:lnTo>
                <a:lnTo>
                  <a:pt x="26124" y="91021"/>
                </a:lnTo>
                <a:lnTo>
                  <a:pt x="51029" y="99161"/>
                </a:lnTo>
                <a:lnTo>
                  <a:pt x="75933" y="99161"/>
                </a:lnTo>
                <a:lnTo>
                  <a:pt x="100825" y="99161"/>
                </a:lnTo>
              </a:path>
            </a:pathLst>
          </a:custGeom>
          <a:ln w="19050" cap="rnd" cmpd="sng">
            <a:solidFill>
              <a:srgbClr val="FF0000">
                <a:alpha val="100000"/>
              </a:srgbClr>
            </a:solidFill>
            <a:round/>
          </a:ln>
        </p:spPr>
      </p:sp>
      <p:sp>
        <p:nvSpPr>
          <p:cNvPr id="263" name="VectorPath 263"/>
          <p:cNvSpPr/>
          <p:nvPr/>
        </p:nvSpPr>
        <p:spPr>
          <a:xfrm>
            <a:off x="8311969" y="6071235"/>
            <a:ext cx="33620" cy="85551"/>
          </a:xfrm>
          <a:custGeom>
            <a:avLst/>
            <a:gdLst/>
            <a:ahLst/>
            <a:cxnLst/>
            <a:rect l="l" t="t" r="r" b="b"/>
            <a:pathLst>
              <a:path w="33620" h="85551">
                <a:moveTo>
                  <a:pt x="24095" y="9525"/>
                </a:moveTo>
                <a:lnTo>
                  <a:pt x="24095" y="41415"/>
                </a:lnTo>
                <a:lnTo>
                  <a:pt x="12247" y="73304"/>
                </a:lnTo>
              </a:path>
            </a:pathLst>
          </a:custGeom>
          <a:ln w="19050" cap="rnd" cmpd="sng">
            <a:solidFill>
              <a:srgbClr val="FF0000">
                <a:alpha val="100000"/>
              </a:srgbClr>
            </a:solidFill>
            <a:round/>
          </a:ln>
        </p:spPr>
      </p:sp>
      <p:sp>
        <p:nvSpPr>
          <p:cNvPr id="264" name="VectorPath 264"/>
          <p:cNvSpPr/>
          <p:nvPr/>
        </p:nvSpPr>
        <p:spPr>
          <a:xfrm>
            <a:off x="326568" y="359905"/>
            <a:ext cx="1386789" cy="432003"/>
          </a:xfrm>
          <a:custGeom>
            <a:avLst/>
            <a:gdLst/>
            <a:ahLst/>
            <a:cxnLst/>
            <a:rect l="l" t="t" r="r" b="b"/>
            <a:pathLst>
              <a:path w="1386789" h="432003">
                <a:moveTo>
                  <a:pt x="167831" y="0"/>
                </a:moveTo>
                <a:lnTo>
                  <a:pt x="168846" y="0"/>
                </a:lnTo>
                <a:lnTo>
                  <a:pt x="168846" y="419989"/>
                </a:lnTo>
                <a:lnTo>
                  <a:pt x="1386789" y="419989"/>
                </a:lnTo>
                <a:lnTo>
                  <a:pt x="1386789" y="432003"/>
                </a:lnTo>
                <a:lnTo>
                  <a:pt x="167831" y="432003"/>
                </a:lnTo>
                <a:lnTo>
                  <a:pt x="152997" y="432003"/>
                </a:lnTo>
                <a:lnTo>
                  <a:pt x="152997" y="14542"/>
                </a:lnTo>
                <a:lnTo>
                  <a:pt x="107277" y="14542"/>
                </a:lnTo>
                <a:lnTo>
                  <a:pt x="107277" y="432003"/>
                </a:lnTo>
                <a:lnTo>
                  <a:pt x="0" y="432003"/>
                </a:lnTo>
                <a:lnTo>
                  <a:pt x="0" y="0"/>
                </a:lnTo>
                <a:lnTo>
                  <a:pt x="33833" y="0"/>
                </a:lnTo>
                <a:lnTo>
                  <a:pt x="33833" y="412407"/>
                </a:lnTo>
                <a:lnTo>
                  <a:pt x="79553" y="412407"/>
                </a:lnTo>
                <a:lnTo>
                  <a:pt x="79553" y="0"/>
                </a:lnTo>
                <a:lnTo>
                  <a:pt x="167831" y="0"/>
                </a:lnTo>
                <a:lnTo>
                  <a:pt x="167831" y="0"/>
                </a:lnTo>
              </a:path>
            </a:pathLst>
          </a:custGeom>
          <a:solidFill>
            <a:srgbClr val="28A9D6">
              <a:alpha val="100000"/>
            </a:srgbClr>
          </a:solidFill>
        </p:spPr>
      </p:sp>
      <p:pic>
        <p:nvPicPr>
          <p:cNvPr id="265" name="4BD5317C-7F33-4AAC-5D3C-234C8A67DA20"/>
          <p:cNvPicPr>
            <a:picLocks noChangeAspect="1"/>
          </p:cNvPicPr>
          <p:nvPr/>
        </p:nvPicPr>
        <p:blipFill>
          <a:blip r:embed="rId5" cstate="print">
            <a:extLst>
              <a:ext uri="{C5911099-835E-4F19-A47E-CBF683D0D1EA}"/>
            </a:extLst>
          </a:blip>
          <a:srcRect/>
          <a:stretch>
            <a:fillRect/>
          </a:stretch>
        </p:blipFill>
        <p:spPr>
          <a:xfrm>
            <a:off x="566039" y="189878"/>
            <a:ext cx="2276475" cy="381000"/>
          </a:xfrm>
          <a:prstGeom prst="rect">
            <a:avLst/>
          </a:prstGeom>
        </p:spPr>
      </p:pic>
    </p:spTree>
    <p:extLst>
      <p:ext uri="{186890F0-29BF-4132-E173-3A62F21E0870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DAFB1E37-C828-4E4A-75C7-E1EF808CEC18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3863</Words>
  <Application>Microsoft Office PowerPoint</Application>
  <PresentationFormat>宽屏</PresentationFormat>
  <Paragraphs>1692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0" baseType="lpstr">
      <vt:lpstr>PingFang SC</vt:lpstr>
      <vt:lpstr>DengXian</vt:lpstr>
      <vt:lpstr>SimHei</vt:lpstr>
      <vt:lpstr>KaiTi</vt:lpstr>
      <vt:lpstr>SimSun</vt:lpstr>
      <vt:lpstr>Microsoft YaHei</vt:lpstr>
      <vt:lpstr>Arial</vt:lpstr>
      <vt:lpstr>Bodoni MT Condensed</vt:lpstr>
      <vt:lpstr>Calibri</vt:lpstr>
      <vt:lpstr>Calibri Light</vt:lpstr>
      <vt:lpstr>Consolas</vt:lpstr>
      <vt:lpstr>Courier New</vt:lpstr>
      <vt:lpstr>Segoe UI Light</vt:lpstr>
      <vt:lpstr>Symbol</vt:lpstr>
      <vt:lpstr>Times New Roman</vt:lpstr>
      <vt:lpstr>Wingdings</vt:lpstr>
      <vt:lpstr>4Fffice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guanxu Chen</cp:lastModifiedBy>
  <cp:revision>1</cp:revision>
  <dcterms:modified xsi:type="dcterms:W3CDTF">2024-12-25T12:03:21Z</dcterms:modified>
</cp:coreProperties>
</file>