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58" r:id="rId2"/>
    <p:sldId id="297" r:id="rId3"/>
    <p:sldId id="309" r:id="rId4"/>
    <p:sldId id="299" r:id="rId5"/>
    <p:sldId id="296" r:id="rId6"/>
    <p:sldId id="301" r:id="rId7"/>
    <p:sldId id="311" r:id="rId8"/>
    <p:sldId id="312" r:id="rId9"/>
    <p:sldId id="359" r:id="rId10"/>
    <p:sldId id="294" r:id="rId11"/>
    <p:sldId id="313" r:id="rId12"/>
    <p:sldId id="333" r:id="rId13"/>
    <p:sldId id="334" r:id="rId14"/>
    <p:sldId id="314" r:id="rId15"/>
    <p:sldId id="317" r:id="rId16"/>
    <p:sldId id="315" r:id="rId17"/>
    <p:sldId id="318" r:id="rId18"/>
    <p:sldId id="325" r:id="rId19"/>
    <p:sldId id="319" r:id="rId20"/>
    <p:sldId id="321" r:id="rId21"/>
    <p:sldId id="322" r:id="rId22"/>
    <p:sldId id="354" r:id="rId23"/>
    <p:sldId id="320" r:id="rId24"/>
    <p:sldId id="323" r:id="rId25"/>
    <p:sldId id="324" r:id="rId26"/>
    <p:sldId id="327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6" r:id="rId42"/>
    <p:sldId id="339" r:id="rId4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9" autoAdjust="0"/>
    <p:restoredTop sz="86377" autoAdjust="0"/>
  </p:normalViewPr>
  <p:slideViewPr>
    <p:cSldViewPr>
      <p:cViewPr varScale="1">
        <p:scale>
          <a:sx n="95" d="100"/>
          <a:sy n="95" d="100"/>
        </p:scale>
        <p:origin x="-10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08/02/16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youtube.com/embed/8L76gTaReeg?rel=0&amp;autoplay=1&amp;showinfo=0&amp;%C2%ADcontrols=0&amp;HD=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Social Engineering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1037037" y="5194507"/>
            <a:ext cx="7281355" cy="1369537"/>
          </a:xfrm>
        </p:spPr>
        <p:txBody>
          <a:bodyPr>
            <a:normAutofit/>
          </a:bodyPr>
          <a:lstStyle/>
          <a:p>
            <a:r>
              <a:rPr lang="da-DK" sz="1800" dirty="0"/>
              <a:t>To </a:t>
            </a:r>
            <a:r>
              <a:rPr lang="da-DK" sz="1800" dirty="0" err="1"/>
              <a:t>know</a:t>
            </a:r>
            <a:r>
              <a:rPr lang="da-DK" sz="1800" dirty="0"/>
              <a:t> </a:t>
            </a:r>
            <a:r>
              <a:rPr lang="da-DK" sz="1800" dirty="0" err="1"/>
              <a:t>how</a:t>
            </a:r>
            <a:r>
              <a:rPr lang="da-DK" sz="1800" dirty="0"/>
              <a:t> </a:t>
            </a:r>
            <a:r>
              <a:rPr lang="da-DK" sz="1800" dirty="0" err="1"/>
              <a:t>psychological</a:t>
            </a:r>
            <a:r>
              <a:rPr lang="da-DK" sz="1800" dirty="0"/>
              <a:t> </a:t>
            </a:r>
            <a:r>
              <a:rPr lang="da-DK" sz="1800" dirty="0" err="1"/>
              <a:t>understanding</a:t>
            </a:r>
            <a:r>
              <a:rPr lang="da-DK" sz="1800" dirty="0"/>
              <a:t> </a:t>
            </a:r>
            <a:r>
              <a:rPr lang="da-DK" sz="1800" dirty="0" err="1"/>
              <a:t>affect</a:t>
            </a:r>
            <a:r>
              <a:rPr lang="da-DK" sz="1800" dirty="0"/>
              <a:t> IT </a:t>
            </a:r>
            <a:r>
              <a:rPr lang="da-DK" sz="1800" dirty="0" err="1"/>
              <a:t>security</a:t>
            </a:r>
            <a:r>
              <a:rPr lang="da-DK" sz="1800" dirty="0"/>
              <a:t>; the human factor; social </a:t>
            </a:r>
            <a:r>
              <a:rPr lang="da-DK" sz="1800" dirty="0" err="1"/>
              <a:t>engineering</a:t>
            </a:r>
            <a:r>
              <a:rPr lang="da-DK" sz="1800" dirty="0"/>
              <a:t>; </a:t>
            </a:r>
            <a:r>
              <a:rPr lang="da-DK" sz="1800" dirty="0" err="1"/>
              <a:t>phishing</a:t>
            </a:r>
            <a:r>
              <a:rPr lang="da-DK" sz="1800" dirty="0"/>
              <a:t>; </a:t>
            </a:r>
            <a:r>
              <a:rPr lang="da-DK" sz="1800" dirty="0" err="1"/>
              <a:t>fake</a:t>
            </a:r>
            <a:r>
              <a:rPr lang="da-DK" sz="1800" dirty="0"/>
              <a:t> mails etc.</a:t>
            </a:r>
            <a:endParaRPr lang="da-DK" sz="1800" dirty="0"/>
          </a:p>
        </p:txBody>
      </p:sp>
      <p:sp>
        <p:nvSpPr>
          <p:cNvPr id="4" name="Tekstfelt 3"/>
          <p:cNvSpPr txBox="1"/>
          <p:nvPr/>
        </p:nvSpPr>
        <p:spPr>
          <a:xfrm>
            <a:off x="7866879" y="6379928"/>
            <a:ext cx="1259953" cy="346566"/>
          </a:xfrm>
          <a:prstGeom prst="rect">
            <a:avLst/>
          </a:prstGeom>
          <a:noFill/>
        </p:spPr>
        <p:txBody>
          <a:bodyPr wrap="none" lIns="84134" tIns="42067" rIns="84134" bIns="42067" rtlCol="0">
            <a:spAutoFit/>
          </a:bodyPr>
          <a:lstStyle/>
          <a:p>
            <a:r>
              <a:rPr lang="da-DK" sz="1700" dirty="0">
                <a:solidFill>
                  <a:srgbClr val="BFBFBF"/>
                </a:solidFill>
              </a:rPr>
              <a:t>Tue Becher</a:t>
            </a:r>
          </a:p>
        </p:txBody>
      </p:sp>
    </p:spTree>
    <p:extLst>
      <p:ext uri="{BB962C8B-B14F-4D97-AF65-F5344CB8AC3E}">
        <p14:creationId xmlns:p14="http://schemas.microsoft.com/office/powerpoint/2010/main" val="308553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Social engineering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Older than computers</a:t>
            </a:r>
          </a:p>
          <a:p>
            <a:r>
              <a:rPr lang="en-GB" noProof="0" dirty="0" smtClean="0"/>
              <a:t>Targets the human component of a network</a:t>
            </a:r>
          </a:p>
          <a:p>
            <a:r>
              <a:rPr lang="en-GB" noProof="0" dirty="0" smtClean="0"/>
              <a:t>Goal</a:t>
            </a:r>
          </a:p>
          <a:p>
            <a:pPr lvl="1"/>
            <a:r>
              <a:rPr lang="en-GB" noProof="0" dirty="0" smtClean="0"/>
              <a:t>Obtain confidential information</a:t>
            </a:r>
          </a:p>
          <a:p>
            <a:pPr lvl="1"/>
            <a:r>
              <a:rPr lang="en-GB" noProof="0" dirty="0" smtClean="0"/>
              <a:t>Obtain personal information</a:t>
            </a:r>
          </a:p>
          <a:p>
            <a:pPr lvl="1"/>
            <a:endParaRPr lang="en-GB" noProof="0" dirty="0" smtClean="0"/>
          </a:p>
          <a:p>
            <a:r>
              <a:rPr lang="en-GB" i="1" noProof="0" dirty="0" smtClean="0"/>
              <a:t>Social engineering is an art of utilising human behaviour to breach security </a:t>
            </a:r>
            <a:r>
              <a:rPr lang="en-GB" sz="1800" i="1" noProof="0" dirty="0" smtClean="0">
                <a:solidFill>
                  <a:schemeClr val="bg1">
                    <a:lumMod val="50000"/>
                  </a:schemeClr>
                </a:solidFill>
              </a:rPr>
              <a:t>– Gultai, 2003 –</a:t>
            </a:r>
            <a:r>
              <a:rPr lang="en-GB" i="1" noProof="0" dirty="0" smtClean="0"/>
              <a:t> </a:t>
            </a:r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Social engineering cont.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 smtClean="0"/>
          </a:p>
          <a:p>
            <a:r>
              <a:rPr lang="en-GB" noProof="0" dirty="0" smtClean="0"/>
              <a:t>Maybe the single largest security threat to networks</a:t>
            </a:r>
          </a:p>
          <a:p>
            <a:pPr>
              <a:buNone/>
            </a:pPr>
            <a:endParaRPr lang="en-GB" noProof="0" dirty="0" smtClean="0"/>
          </a:p>
          <a:p>
            <a:r>
              <a:rPr lang="en-GB" noProof="0" dirty="0" smtClean="0"/>
              <a:t>Very hard to protect against</a:t>
            </a:r>
          </a:p>
          <a:p>
            <a:endParaRPr lang="en-GB" noProof="0" dirty="0" smtClean="0"/>
          </a:p>
          <a:p>
            <a:r>
              <a:rPr lang="en-GB" noProof="0" dirty="0" smtClean="0"/>
              <a:t>Main idea:</a:t>
            </a:r>
          </a:p>
          <a:p>
            <a:pPr lvl="1"/>
            <a:r>
              <a:rPr lang="en-GB" noProof="0" dirty="0" smtClean="0"/>
              <a:t>”Why crack a hard password when you can ask for it?”</a:t>
            </a:r>
          </a:p>
          <a:p>
            <a:pPr lvl="1"/>
            <a:r>
              <a:rPr lang="en-GB" noProof="0" dirty="0" smtClean="0"/>
              <a:t>Users will disclose their passwords to IT personnel</a:t>
            </a:r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Comments from Kevin Mitnick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”The weakest link in the security chain is the human element”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In more than 50% of his successful exploits he gained info or access through social engineering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”You could spend a fortune purchasing technology and services… and your network infrastructure could still remain vulnerable to old-fashioned manipulation”</a:t>
            </a:r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From ”The art of Deception”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3362" cy="4389120"/>
          </a:xfrm>
        </p:spPr>
        <p:txBody>
          <a:bodyPr>
            <a:normAutofit fontScale="92500"/>
          </a:bodyPr>
          <a:lstStyle/>
          <a:p>
            <a:r>
              <a:rPr lang="en-GB" noProof="0" dirty="0" smtClean="0"/>
              <a:t>”People inherently want to be helpful and therefore are easily duped”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”They assume a level of trust in order to avoid conflict”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”It’s all about, gaining access to information that people think is innocuous when it isn’t”</a:t>
            </a:r>
            <a:endParaRPr lang="en-GB" noProof="0" dirty="0"/>
          </a:p>
        </p:txBody>
      </p:sp>
      <p:pic>
        <p:nvPicPr>
          <p:cNvPr id="6146" name="ShockwaveFlash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133600"/>
            <a:ext cx="4283075" cy="32416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427984" y="5445224"/>
            <a:ext cx="868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3"/>
              </a:rPr>
              <a:t>https://www.youtube.com/embed/8L76gTaReeg?rel=0&amp;autoplay=1&amp;showinfo=0&amp;%C2%ADcontrols=0&amp;HD=</a:t>
            </a:r>
            <a:r>
              <a:rPr lang="da-DK" sz="1400" dirty="0" smtClean="0">
                <a:hlinkClick r:id="rId3"/>
              </a:rPr>
              <a:t>1</a:t>
            </a:r>
            <a:endParaRPr lang="da-DK" sz="1400" dirty="0" smtClean="0"/>
          </a:p>
          <a:p>
            <a:endParaRPr lang="da-DK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Social engineering Tactics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Two types:</a:t>
            </a:r>
          </a:p>
          <a:p>
            <a:pPr lvl="1"/>
            <a:r>
              <a:rPr lang="en-GB" noProof="0" dirty="0" smtClean="0"/>
              <a:t>Human based deception</a:t>
            </a:r>
          </a:p>
          <a:p>
            <a:pPr lvl="1"/>
            <a:r>
              <a:rPr lang="en-GB" noProof="0" dirty="0" smtClean="0"/>
              <a:t>Technology based deception</a:t>
            </a:r>
          </a:p>
          <a:p>
            <a:endParaRPr lang="en-GB" noProof="0" dirty="0" smtClean="0"/>
          </a:p>
          <a:p>
            <a:r>
              <a:rPr lang="en-GB" noProof="0" dirty="0" smtClean="0"/>
              <a:t>Rely on:</a:t>
            </a:r>
          </a:p>
          <a:p>
            <a:pPr lvl="1"/>
            <a:r>
              <a:rPr lang="en-GB" noProof="0" dirty="0" smtClean="0"/>
              <a:t>Persuasion, intimidation,…</a:t>
            </a:r>
          </a:p>
          <a:p>
            <a:pPr lvl="1"/>
            <a:r>
              <a:rPr lang="en-GB" noProof="0" dirty="0" smtClean="0"/>
              <a:t>Understanding human behaviour</a:t>
            </a:r>
          </a:p>
          <a:p>
            <a:pPr lvl="2"/>
            <a:r>
              <a:rPr lang="en-GB" noProof="0" dirty="0" smtClean="0"/>
              <a:t>Recognition of personality traits</a:t>
            </a:r>
          </a:p>
          <a:p>
            <a:pPr lvl="2"/>
            <a:r>
              <a:rPr lang="en-GB" noProof="0" dirty="0" smtClean="0"/>
              <a:t>Understanding of body 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Piggybacking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The social engineer will pose as a legitimate employee and follow behind someone who has access.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Carrying a heavy box – exploit an employees kindness: ”Mind opening the door for me – can’t reach my access card carrying this box”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Join a group of employees standing outside to smoke. Bypass card readers by walking right behind them when they are done smoking.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 smtClean="0"/>
              <a:t>Tactics – Reverse social engineering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3 steps – the social engineer will:</a:t>
            </a:r>
          </a:p>
          <a:p>
            <a:pPr lvl="1"/>
            <a:r>
              <a:rPr lang="en-GB" noProof="0" dirty="0" smtClean="0"/>
              <a:t>Find a way to sabotage a system (or give the impression)</a:t>
            </a:r>
          </a:p>
          <a:p>
            <a:pPr lvl="2"/>
            <a:r>
              <a:rPr lang="en-GB" noProof="0" dirty="0" smtClean="0"/>
              <a:t>Network attack, spoofed email informing of virus, …</a:t>
            </a:r>
          </a:p>
          <a:p>
            <a:pPr lvl="1"/>
            <a:r>
              <a:rPr lang="en-GB" noProof="0" dirty="0" smtClean="0"/>
              <a:t>Advertise himself as a security consultant who can help</a:t>
            </a:r>
          </a:p>
          <a:p>
            <a:pPr lvl="2"/>
            <a:r>
              <a:rPr lang="en-GB" noProof="0" dirty="0" smtClean="0"/>
              <a:t>Advertising by phone, email, …</a:t>
            </a:r>
          </a:p>
          <a:p>
            <a:pPr lvl="1"/>
            <a:r>
              <a:rPr lang="en-GB" noProof="0" dirty="0" smtClean="0"/>
              <a:t>Once hired by the corporation he will pretend to fix the problem – while he actually perform malicious activities.</a:t>
            </a:r>
          </a:p>
          <a:p>
            <a:pPr lvl="2"/>
            <a:r>
              <a:rPr lang="en-GB" noProof="0" dirty="0" smtClean="0"/>
              <a:t>Copy data, deploy key loggers, create security holes,…</a:t>
            </a:r>
          </a:p>
          <a:p>
            <a:pPr>
              <a:buNone/>
            </a:pPr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Technical talk 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lnSpcReduction="10000"/>
          </a:bodyPr>
          <a:lstStyle/>
          <a:p>
            <a:r>
              <a:rPr lang="en-GB" sz="2400" noProof="0" dirty="0" smtClean="0"/>
              <a:t>The social engineer will call an employee and impersonate someone from the technical department.</a:t>
            </a:r>
          </a:p>
          <a:p>
            <a:pPr lvl="4"/>
            <a:endParaRPr lang="en-GB" sz="1800" noProof="0" dirty="0" smtClean="0"/>
          </a:p>
          <a:p>
            <a:pPr lvl="1"/>
            <a:r>
              <a:rPr lang="en-GB" sz="2000" noProof="0" dirty="0" smtClean="0"/>
              <a:t>”Hi, calling from IT. We lost a backup file and your password may have been compromised – I’d like to help you change it”</a:t>
            </a:r>
          </a:p>
          <a:p>
            <a:pPr lvl="1"/>
            <a:r>
              <a:rPr lang="en-GB" sz="2000" noProof="0" dirty="0" smtClean="0"/>
              <a:t>Ohh, what should I do?</a:t>
            </a:r>
          </a:p>
          <a:p>
            <a:pPr lvl="1"/>
            <a:r>
              <a:rPr lang="en-GB" sz="2000" noProof="0" dirty="0" smtClean="0"/>
              <a:t>”Please press Ctrl-Alt-Del buttons at the same time – should bring up a window with a Change Password button. Now remember to create a secure pass mixing upper and lower case with numbers. That will make it hard to hack your computer.  What password are you going to use?”</a:t>
            </a:r>
          </a:p>
          <a:p>
            <a:pPr lvl="1"/>
            <a:r>
              <a:rPr lang="en-GB" sz="2000" noProof="0" dirty="0" smtClean="0"/>
              <a:t>Don’t know – would ”Peter88” be ok?</a:t>
            </a:r>
          </a:p>
          <a:p>
            <a:pPr lvl="1"/>
            <a:r>
              <a:rPr lang="en-GB" sz="2000" noProof="0" dirty="0" smtClean="0"/>
              <a:t>”Yes, that should be just fine – type it in and press OK. Thanks for taking the time to keep your computer safe”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Online social media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The social engineer will find loads of possibilities in social networks such as Facebook</a:t>
            </a:r>
          </a:p>
          <a:p>
            <a:pPr lvl="1"/>
            <a:r>
              <a:rPr lang="en-GB" noProof="0" dirty="0" smtClean="0"/>
              <a:t>People reveal info on work, friends, interests, where they will be next Friday evening, ….</a:t>
            </a:r>
          </a:p>
          <a:p>
            <a:r>
              <a:rPr lang="en-GB" noProof="0" dirty="0" smtClean="0"/>
              <a:t>Can be used in many ways</a:t>
            </a:r>
          </a:p>
          <a:p>
            <a:pPr lvl="1"/>
            <a:r>
              <a:rPr lang="en-GB" noProof="0" dirty="0" smtClean="0"/>
              <a:t>Imposing as a victims friend </a:t>
            </a:r>
          </a:p>
          <a:p>
            <a:pPr lvl="2"/>
            <a:r>
              <a:rPr lang="en-GB" noProof="0" dirty="0" smtClean="0"/>
              <a:t>Fake email from a friend found on the friends list</a:t>
            </a:r>
          </a:p>
          <a:p>
            <a:pPr lvl="1"/>
            <a:r>
              <a:rPr lang="en-GB" noProof="0" dirty="0" smtClean="0"/>
              <a:t>Lots of info for making spear phishing attacks</a:t>
            </a:r>
          </a:p>
          <a:p>
            <a:pPr lvl="1"/>
            <a:r>
              <a:rPr lang="en-GB" noProof="0" dirty="0" smtClean="0"/>
              <a:t>Add victim as a friend to build up trust</a:t>
            </a:r>
          </a:p>
          <a:p>
            <a:pPr lvl="1"/>
            <a:r>
              <a:rPr lang="en-GB" noProof="0" dirty="0" smtClean="0"/>
              <a:t>Meet the victim outside a work environment</a:t>
            </a:r>
          </a:p>
          <a:p>
            <a:pPr lvl="2"/>
            <a:r>
              <a:rPr lang="en-GB" noProof="0" dirty="0" smtClean="0"/>
              <a:t>Friday evening – drinking alcohol, sharing secrets…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Phishing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01080" cy="4636792"/>
          </a:xfrm>
        </p:spPr>
        <p:txBody>
          <a:bodyPr>
            <a:normAutofit fontScale="92500" lnSpcReduction="20000"/>
          </a:bodyPr>
          <a:lstStyle/>
          <a:p>
            <a:r>
              <a:rPr lang="en-GB" noProof="0" dirty="0" smtClean="0"/>
              <a:t>The social engineer will trick a victim out of sensitive information by claiming to come from a well-known  organization.</a:t>
            </a:r>
          </a:p>
          <a:p>
            <a:endParaRPr lang="en-GB" noProof="0" dirty="0" smtClean="0"/>
          </a:p>
          <a:p>
            <a:r>
              <a:rPr lang="en-GB" noProof="0" dirty="0" smtClean="0"/>
              <a:t>Phishing:</a:t>
            </a:r>
          </a:p>
          <a:p>
            <a:pPr lvl="1"/>
            <a:r>
              <a:rPr lang="en-GB" noProof="0" dirty="0" smtClean="0"/>
              <a:t>Mass email possible victims</a:t>
            </a:r>
          </a:p>
          <a:p>
            <a:pPr lvl="1"/>
            <a:r>
              <a:rPr lang="en-GB" noProof="0" dirty="0" smtClean="0"/>
              <a:t>The mail includes a link to a fake website</a:t>
            </a:r>
          </a:p>
          <a:p>
            <a:pPr lvl="1"/>
            <a:r>
              <a:rPr lang="en-GB" noProof="0" dirty="0" smtClean="0"/>
              <a:t>Fake website collects sensitive information </a:t>
            </a:r>
          </a:p>
          <a:p>
            <a:endParaRPr lang="en-GB" noProof="0" dirty="0" smtClean="0"/>
          </a:p>
          <a:p>
            <a:r>
              <a:rPr lang="en-GB" noProof="0" dirty="0" smtClean="0"/>
              <a:t>www.phishtank.com </a:t>
            </a:r>
          </a:p>
          <a:p>
            <a:pPr lvl="1"/>
            <a:r>
              <a:rPr lang="en-GB" noProof="0" dirty="0" smtClean="0"/>
              <a:t>clearing house for data and info about phishing on the Internet</a:t>
            </a:r>
          </a:p>
          <a:p>
            <a:pPr lvl="1"/>
            <a:r>
              <a:rPr lang="en-GB" noProof="0" dirty="0" smtClean="0"/>
              <a:t>API for developers / download database</a:t>
            </a:r>
          </a:p>
          <a:p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Risk perception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Is subjective</a:t>
            </a:r>
          </a:p>
          <a:p>
            <a:r>
              <a:rPr lang="en-GB" noProof="0" dirty="0" smtClean="0"/>
              <a:t>Individuals must make many decisions each day</a:t>
            </a:r>
          </a:p>
          <a:p>
            <a:pPr lvl="1"/>
            <a:r>
              <a:rPr lang="en-GB" noProof="0" dirty="0" smtClean="0"/>
              <a:t>Assess the situation</a:t>
            </a:r>
          </a:p>
          <a:p>
            <a:pPr lvl="1"/>
            <a:r>
              <a:rPr lang="en-GB" noProof="0" dirty="0" smtClean="0"/>
              <a:t>Weight potential alternatives</a:t>
            </a:r>
          </a:p>
          <a:p>
            <a:pPr lvl="1"/>
            <a:r>
              <a:rPr lang="en-GB" noProof="0" dirty="0" smtClean="0"/>
              <a:t>Make decision</a:t>
            </a:r>
          </a:p>
          <a:p>
            <a:pPr lvl="1"/>
            <a:r>
              <a:rPr lang="en-GB" noProof="0" dirty="0" smtClean="0"/>
              <a:t>Act on their decision</a:t>
            </a:r>
          </a:p>
          <a:p>
            <a:endParaRPr lang="en-GB" noProof="0" dirty="0" smtClean="0"/>
          </a:p>
          <a:p>
            <a:r>
              <a:rPr lang="en-GB" noProof="0" dirty="0" smtClean="0"/>
              <a:t>Is it OK to cross the street now?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Phishing email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356"/>
            <a:ext cx="8229600" cy="4422478"/>
          </a:xfrm>
        </p:spPr>
        <p:txBody>
          <a:bodyPr>
            <a:normAutofit fontScale="92500" lnSpcReduction="10000"/>
          </a:bodyPr>
          <a:lstStyle/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pPr>
              <a:buNone/>
            </a:pPr>
            <a:endParaRPr lang="en-GB" sz="2400" noProof="0" dirty="0" smtClean="0"/>
          </a:p>
          <a:p>
            <a:pPr>
              <a:buNone/>
            </a:pPr>
            <a:r>
              <a:rPr lang="en-GB" sz="2000" noProof="0" dirty="0" smtClean="0"/>
              <a:t>How to tell?</a:t>
            </a:r>
          </a:p>
          <a:p>
            <a:pPr>
              <a:buNone/>
            </a:pPr>
            <a:r>
              <a:rPr lang="en-GB" sz="2000" noProof="0" dirty="0" smtClean="0"/>
              <a:t>Generic greetings, forged link, request personal info, sense of urgency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785926"/>
            <a:ext cx="5105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Phishing website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8356"/>
            <a:ext cx="8229600" cy="4422478"/>
          </a:xfrm>
        </p:spPr>
        <p:txBody>
          <a:bodyPr>
            <a:normAutofit/>
          </a:bodyPr>
          <a:lstStyle/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 smtClean="0"/>
          </a:p>
          <a:p>
            <a:pPr>
              <a:buNone/>
            </a:pPr>
            <a:endParaRPr lang="en-GB" sz="2400" noProof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785926"/>
            <a:ext cx="56102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2000240"/>
            <a:ext cx="2428892" cy="39290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tell</a:t>
            </a:r>
            <a:r>
              <a:rPr lang="da-DK" sz="2400" dirty="0" smtClean="0"/>
              <a:t>?</a:t>
            </a:r>
            <a:endParaRPr kumimoji="0" lang="da-D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da-D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 domain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da-DK" sz="2000" dirty="0" smtClean="0"/>
              <a:t>Request personal info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da-DK" sz="2000" dirty="0" smtClean="0"/>
              <a:t>Non-secure protocol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da-DK" sz="2000" dirty="0" smtClean="0"/>
              <a:t>Poor quality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da-D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r>
              <a:rPr lang="da-DK" dirty="0" smtClean="0"/>
              <a:t> </a:t>
            </a:r>
            <a:r>
              <a:rPr lang="da-DK" dirty="0" err="1" smtClean="0"/>
              <a:t>attack</a:t>
            </a:r>
            <a:r>
              <a:rPr lang="da-DK" dirty="0" smtClean="0"/>
              <a:t> on nets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</p:txBody>
      </p:sp>
      <p:pic>
        <p:nvPicPr>
          <p:cNvPr id="30722" name="Picture 2" descr="NET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8206" y="1340768"/>
            <a:ext cx="1238250" cy="381001"/>
          </a:xfrm>
          <a:prstGeom prst="rect">
            <a:avLst/>
          </a:prstGeom>
          <a:noFill/>
        </p:spPr>
      </p:pic>
      <p:pic>
        <p:nvPicPr>
          <p:cNvPr id="30723" name="Picture 3" descr="D:\tue\documents\knord\courses\PBA Web\security\2012 fall\phishing example\p1-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664"/>
            <a:ext cx="8801423" cy="6146381"/>
          </a:xfrm>
          <a:prstGeom prst="rect">
            <a:avLst/>
          </a:prstGeom>
          <a:noFill/>
        </p:spPr>
      </p:pic>
      <p:pic>
        <p:nvPicPr>
          <p:cNvPr id="30724" name="Picture 4" descr="D:\tue\documents\knord\courses\PBA Web\security\2012 fall\phishing example\p2-landingp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681648"/>
            <a:ext cx="8784976" cy="5699680"/>
          </a:xfrm>
          <a:prstGeom prst="rect">
            <a:avLst/>
          </a:prstGeom>
          <a:noFill/>
        </p:spPr>
      </p:pic>
      <p:pic>
        <p:nvPicPr>
          <p:cNvPr id="30725" name="Picture 5" descr="D:\tue\documents\knord\courses\PBA Web\security\2012 fall\phishing example\p3-resultp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765" y="404664"/>
            <a:ext cx="8867731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Spear phishing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Same idea as phishing, but including known personal information such as name and address of the victim.</a:t>
            </a:r>
          </a:p>
          <a:p>
            <a:pPr lvl="4"/>
            <a:endParaRPr lang="en-GB" noProof="0" dirty="0" smtClean="0"/>
          </a:p>
          <a:p>
            <a:r>
              <a:rPr lang="en-GB" noProof="0" dirty="0" smtClean="0"/>
              <a:t>Target is a particular company, organization or group</a:t>
            </a:r>
          </a:p>
          <a:p>
            <a:pPr lvl="1"/>
            <a:r>
              <a:rPr lang="en-GB" noProof="0" dirty="0" smtClean="0"/>
              <a:t>Search out target employees names and mail addresses</a:t>
            </a:r>
          </a:p>
          <a:p>
            <a:pPr lvl="1"/>
            <a:r>
              <a:rPr lang="en-GB" noProof="0" dirty="0" smtClean="0"/>
              <a:t>Send a mail appearing to come from someone who would normally send to the everyone in the group.</a:t>
            </a:r>
          </a:p>
          <a:p>
            <a:pPr lvl="2"/>
            <a:r>
              <a:rPr lang="en-GB" noProof="0" dirty="0" smtClean="0"/>
              <a:t>Head of department, IT support, …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Focus is usually revealing login credentials or opening a malicious attachment</a:t>
            </a:r>
          </a:p>
          <a:p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Whaling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 smtClean="0"/>
              <a:t>The most focused type of phishing</a:t>
            </a:r>
          </a:p>
          <a:p>
            <a:pPr lvl="1"/>
            <a:r>
              <a:rPr lang="en-GB" noProof="0" dirty="0" smtClean="0"/>
              <a:t>Targets are individuals or small groups senior personnel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The social engineer searches for info on executive officers</a:t>
            </a:r>
          </a:p>
          <a:p>
            <a:pPr lvl="1"/>
            <a:r>
              <a:rPr lang="en-GB" noProof="0" dirty="0" smtClean="0"/>
              <a:t>Many companies have bios on executive officers on their website</a:t>
            </a:r>
          </a:p>
          <a:p>
            <a:pPr lvl="1"/>
            <a:r>
              <a:rPr lang="en-GB" noProof="0" dirty="0" smtClean="0"/>
              <a:t>Some bios include hobbies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Example: </a:t>
            </a:r>
          </a:p>
          <a:p>
            <a:pPr lvl="1"/>
            <a:r>
              <a:rPr lang="en-GB" noProof="0" dirty="0" smtClean="0"/>
              <a:t>a bio contains university, graduation year and mentions an interest in golf. </a:t>
            </a:r>
          </a:p>
          <a:p>
            <a:pPr lvl="1"/>
            <a:r>
              <a:rPr lang="en-GB" noProof="0" dirty="0" smtClean="0"/>
              <a:t>The social engineer creates an email appearing to come from the university alumni, inviting him to a special alumni golf tournament.</a:t>
            </a:r>
          </a:p>
          <a:p>
            <a:pPr lvl="1"/>
            <a:r>
              <a:rPr lang="en-GB" noProof="0" dirty="0" smtClean="0"/>
              <a:t>The victim will be likely to believe that the invitation is authentic and open a malicious attachment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Tactics – Vishing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Vishing = </a:t>
            </a:r>
            <a:r>
              <a:rPr lang="en-GB" b="1" noProof="0" dirty="0" smtClean="0"/>
              <a:t>V</a:t>
            </a:r>
            <a:r>
              <a:rPr lang="en-GB" noProof="0" dirty="0" smtClean="0"/>
              <a:t>oice over IP (VoIP) + Ph</a:t>
            </a:r>
            <a:r>
              <a:rPr lang="en-GB" b="1" noProof="0" dirty="0" smtClean="0"/>
              <a:t>ishing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War dialer calls a range of phone numbers and play a recorded message </a:t>
            </a:r>
          </a:p>
          <a:p>
            <a:pPr lvl="1"/>
            <a:r>
              <a:rPr lang="en-GB" noProof="0" dirty="0" smtClean="0"/>
              <a:t>”This is your bank, sorry to inform that your credit card may be compromised. Please call xx to resolve the issue”</a:t>
            </a:r>
          </a:p>
          <a:p>
            <a:pPr lvl="1"/>
            <a:r>
              <a:rPr lang="en-GB" noProof="0" dirty="0" smtClean="0"/>
              <a:t>The victim calls the number and a new recording ask the victim to input social security number, credit card number, etc.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Also examples of SMS initialised vishing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Exercise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Discuss the rules needed to prevent</a:t>
            </a:r>
          </a:p>
          <a:p>
            <a:pPr lvl="1"/>
            <a:r>
              <a:rPr lang="en-GB" noProof="0" dirty="0" smtClean="0"/>
              <a:t>Piggybacking</a:t>
            </a:r>
          </a:p>
          <a:p>
            <a:pPr lvl="1"/>
            <a:r>
              <a:rPr lang="en-GB" noProof="0" dirty="0" smtClean="0"/>
              <a:t>Reverse social engineering</a:t>
            </a:r>
          </a:p>
          <a:p>
            <a:pPr lvl="1"/>
            <a:r>
              <a:rPr lang="en-GB" noProof="0" dirty="0" smtClean="0"/>
              <a:t>Technical talk</a:t>
            </a:r>
          </a:p>
          <a:p>
            <a:pPr lvl="1"/>
            <a:r>
              <a:rPr lang="en-GB" noProof="0" dirty="0" smtClean="0"/>
              <a:t>Online social media</a:t>
            </a:r>
          </a:p>
          <a:p>
            <a:pPr lvl="1"/>
            <a:r>
              <a:rPr lang="en-GB" noProof="0" dirty="0" smtClean="0"/>
              <a:t>Phishing / spear phishing / whaling</a:t>
            </a:r>
          </a:p>
          <a:p>
            <a:pPr lvl="1"/>
            <a:r>
              <a:rPr lang="en-GB" noProof="0" dirty="0" smtClean="0"/>
              <a:t>Vishing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Compile your recommendations on defence against social engineering</a:t>
            </a:r>
          </a:p>
          <a:p>
            <a:endParaRPr lang="en-GB" noProof="0" dirty="0" smtClean="0"/>
          </a:p>
          <a:p>
            <a:endParaRPr lang="en-GB" noProof="0" dirty="0" smtClean="0"/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Preventing Social Engineering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 smtClean="0"/>
              <a:t>Security drills – train how to look out for suspicious people, e-mails, and phone calls</a:t>
            </a:r>
          </a:p>
          <a:p>
            <a:pPr lvl="1"/>
            <a:r>
              <a:rPr lang="en-GB" noProof="0" dirty="0" smtClean="0"/>
              <a:t>Verify caller identity – Ask questions and call back to confirm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Train Common Sense Security</a:t>
            </a:r>
          </a:p>
          <a:p>
            <a:pPr lvl="1"/>
            <a:r>
              <a:rPr lang="en-GB" noProof="0" dirty="0" smtClean="0"/>
              <a:t>Train employees not to reveal information to outsiders</a:t>
            </a:r>
          </a:p>
          <a:p>
            <a:pPr lvl="2"/>
            <a:r>
              <a:rPr lang="en-GB" noProof="0" dirty="0" smtClean="0"/>
              <a:t>Think before you post in social networking sites</a:t>
            </a:r>
          </a:p>
          <a:p>
            <a:pPr lvl="2"/>
            <a:r>
              <a:rPr lang="en-GB" noProof="0" dirty="0" smtClean="0"/>
              <a:t>Don’t drink and discuss work topics with strangers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Use the need-to-know principle</a:t>
            </a:r>
          </a:p>
          <a:p>
            <a:pPr lvl="1"/>
            <a:r>
              <a:rPr lang="en-GB" noProof="0" dirty="0" smtClean="0"/>
              <a:t>Only give employees enough info to do their job</a:t>
            </a:r>
          </a:p>
          <a:p>
            <a:pPr lvl="1"/>
            <a:r>
              <a:rPr lang="en-GB" noProof="0" dirty="0" smtClean="0"/>
              <a:t>No info on hi-level decisions that do not relate to their work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Maintain a healthy level of paranoia and common sense.</a:t>
            </a:r>
          </a:p>
          <a:p>
            <a:r>
              <a:rPr lang="en-GB" dirty="0" smtClean="0"/>
              <a:t>All of your fine recommendations</a:t>
            </a:r>
            <a:endParaRPr lang="en-GB" noProof="0" dirty="0" smtClean="0"/>
          </a:p>
          <a:p>
            <a:pPr>
              <a:buNone/>
            </a:pPr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OSSTMM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noProof="0" dirty="0" smtClean="0"/>
              <a:t>Open Source Security Testing Methodology Manual</a:t>
            </a:r>
          </a:p>
          <a:p>
            <a:pPr>
              <a:buNone/>
            </a:pPr>
            <a:r>
              <a:rPr lang="en-GB" sz="1800" noProof="0" dirty="0" smtClean="0"/>
              <a:t>- a methodology for performing security tests and metrics</a:t>
            </a:r>
            <a:endParaRPr lang="en-GB" sz="1800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1" y="2928934"/>
            <a:ext cx="6180970" cy="35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OSSTMM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noProof="0" dirty="0" smtClean="0"/>
              <a:t> </a:t>
            </a:r>
            <a:endParaRPr lang="en-GB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643182"/>
            <a:ext cx="68008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Exercise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You have all read about risk perception</a:t>
            </a:r>
          </a:p>
          <a:p>
            <a:endParaRPr lang="en-GB" noProof="0" dirty="0" smtClean="0"/>
          </a:p>
          <a:p>
            <a:r>
              <a:rPr lang="en-GB" noProof="0" dirty="0" smtClean="0"/>
              <a:t>Discussion in groups</a:t>
            </a:r>
          </a:p>
          <a:p>
            <a:pPr lvl="1"/>
            <a:r>
              <a:rPr lang="en-GB" noProof="0" dirty="0" smtClean="0"/>
              <a:t>What topics seems to be repeated when talking about perception of risks?</a:t>
            </a:r>
          </a:p>
          <a:p>
            <a:pPr lvl="1"/>
            <a:r>
              <a:rPr lang="en-GB" noProof="0" dirty="0" smtClean="0"/>
              <a:t>What are the main features of risk perception?</a:t>
            </a:r>
          </a:p>
          <a:p>
            <a:pPr lvl="1"/>
            <a:r>
              <a:rPr lang="en-GB" noProof="0" dirty="0" smtClean="0"/>
              <a:t>Did you all a have the same comprehension of risk perception?</a:t>
            </a:r>
          </a:p>
          <a:p>
            <a:pPr lvl="1"/>
            <a:r>
              <a:rPr lang="en-GB" noProof="0" dirty="0" smtClean="0"/>
              <a:t>Was there anything that surprised you?</a:t>
            </a:r>
          </a:p>
          <a:p>
            <a:pPr lvl="1"/>
            <a:endParaRPr lang="en-GB" noProof="0" dirty="0" smtClean="0"/>
          </a:p>
          <a:p>
            <a:pPr lvl="1"/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OSSTMM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noProof="0" dirty="0" smtClean="0"/>
              <a:t> </a:t>
            </a:r>
          </a:p>
          <a:p>
            <a:pPr>
              <a:buNone/>
            </a:pPr>
            <a:endParaRPr lang="en-GB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1928802"/>
            <a:ext cx="5971324" cy="32147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357430"/>
            <a:ext cx="6127129" cy="32861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Other areas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Shoulder surfing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Reading what a user enter on a keyboard</a:t>
            </a:r>
          </a:p>
          <a:p>
            <a:pPr lvl="1"/>
            <a:r>
              <a:rPr lang="en-GB" noProof="0" dirty="0" smtClean="0"/>
              <a:t>Logon names</a:t>
            </a:r>
          </a:p>
          <a:p>
            <a:pPr lvl="1"/>
            <a:r>
              <a:rPr lang="en-GB" noProof="0" dirty="0" smtClean="0"/>
              <a:t>Passwords</a:t>
            </a:r>
          </a:p>
          <a:p>
            <a:pPr lvl="1"/>
            <a:r>
              <a:rPr lang="en-GB" noProof="0" dirty="0" smtClean="0"/>
              <a:t>Pin codes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Tools</a:t>
            </a:r>
          </a:p>
          <a:p>
            <a:pPr lvl="1"/>
            <a:r>
              <a:rPr lang="en-GB" noProof="0" dirty="0" smtClean="0"/>
              <a:t>Telescopes, cameras in mobile phones, …</a:t>
            </a:r>
          </a:p>
          <a:p>
            <a:pPr lvl="1"/>
            <a:r>
              <a:rPr lang="en-GB" noProof="0" dirty="0" smtClean="0"/>
              <a:t>Knowledge</a:t>
            </a:r>
          </a:p>
          <a:p>
            <a:pPr lvl="2"/>
            <a:r>
              <a:rPr lang="en-GB" noProof="0" dirty="0" smtClean="0"/>
              <a:t>Key position and typing techniques</a:t>
            </a:r>
          </a:p>
          <a:p>
            <a:pPr lvl="2"/>
            <a:r>
              <a:rPr lang="en-GB" noProof="0" dirty="0" smtClean="0"/>
              <a:t>Popular letter substitutions</a:t>
            </a:r>
          </a:p>
          <a:p>
            <a:pPr lvl="3"/>
            <a:r>
              <a:rPr lang="en-GB" noProof="0" dirty="0" smtClean="0"/>
              <a:t>s = $, a = @, L = 1,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Preventing shoulder surfing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Avoid typing sensitive information</a:t>
            </a:r>
          </a:p>
          <a:p>
            <a:pPr lvl="1"/>
            <a:r>
              <a:rPr lang="en-GB" noProof="0" dirty="0" smtClean="0"/>
              <a:t>When someone is nearby</a:t>
            </a:r>
          </a:p>
          <a:p>
            <a:pPr lvl="1"/>
            <a:r>
              <a:rPr lang="en-GB" noProof="0" dirty="0" smtClean="0"/>
              <a:t>When someone close is talking on mobile phone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Face monitors away from doors</a:t>
            </a:r>
          </a:p>
          <a:p>
            <a:pPr lvl="8"/>
            <a:endParaRPr lang="en-GB" noProof="0" dirty="0" smtClean="0"/>
          </a:p>
          <a:p>
            <a:r>
              <a:rPr lang="en-GB" noProof="0" dirty="0" smtClean="0"/>
              <a:t>Change password if you suspect someone has been  observing you.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Dumpster Diving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Social engineer searching for info in victim’s trash</a:t>
            </a:r>
          </a:p>
          <a:p>
            <a:pPr lvl="1"/>
            <a:r>
              <a:rPr lang="en-GB" noProof="0" dirty="0" smtClean="0"/>
              <a:t>Discarded hardware</a:t>
            </a:r>
          </a:p>
          <a:p>
            <a:pPr lvl="2"/>
            <a:r>
              <a:rPr lang="en-GB" noProof="0" dirty="0" smtClean="0"/>
              <a:t>Old hard drives or backup media may contain sensitive data</a:t>
            </a:r>
          </a:p>
          <a:p>
            <a:pPr lvl="1"/>
            <a:r>
              <a:rPr lang="en-GB" noProof="0" dirty="0" smtClean="0"/>
              <a:t>Computer manuals</a:t>
            </a:r>
          </a:p>
          <a:p>
            <a:pPr lvl="2"/>
            <a:r>
              <a:rPr lang="en-GB" noProof="0" dirty="0" smtClean="0"/>
              <a:t>May have passwords or sensitive notes written in them</a:t>
            </a:r>
          </a:p>
          <a:p>
            <a:pPr lvl="1"/>
            <a:r>
              <a:rPr lang="en-GB" noProof="0" dirty="0" smtClean="0"/>
              <a:t>Phone lists</a:t>
            </a:r>
          </a:p>
          <a:p>
            <a:pPr lvl="1"/>
            <a:r>
              <a:rPr lang="en-GB" noProof="0" dirty="0" smtClean="0"/>
              <a:t>Calendars with schedules</a:t>
            </a:r>
          </a:p>
          <a:p>
            <a:pPr lvl="1"/>
            <a:r>
              <a:rPr lang="en-GB" noProof="0" dirty="0" smtClean="0"/>
              <a:t>Financial reports</a:t>
            </a:r>
          </a:p>
          <a:p>
            <a:pPr lvl="1"/>
            <a:r>
              <a:rPr lang="en-GB" noProof="0" dirty="0" smtClean="0"/>
              <a:t>Bills</a:t>
            </a:r>
          </a:p>
          <a:p>
            <a:pPr lvl="1"/>
            <a:r>
              <a:rPr lang="en-GB" noProof="0" dirty="0" smtClean="0"/>
              <a:t>…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Preventing dumpster diving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Educate employees about dumpster diving</a:t>
            </a:r>
          </a:p>
          <a:p>
            <a:r>
              <a:rPr lang="en-GB" noProof="0" dirty="0" smtClean="0"/>
              <a:t>Ensure proper trash disposal</a:t>
            </a:r>
          </a:p>
          <a:p>
            <a:r>
              <a:rPr lang="en-GB" noProof="0" dirty="0" smtClean="0"/>
              <a:t>Use a disk wiper to erase old hard drives before disposal</a:t>
            </a:r>
          </a:p>
          <a:p>
            <a:pPr lvl="1"/>
            <a:r>
              <a:rPr lang="en-GB" noProof="0" dirty="0" smtClean="0"/>
              <a:t>Avoid data recovery by overwriting all data </a:t>
            </a:r>
          </a:p>
          <a:p>
            <a:pPr lvl="1">
              <a:buNone/>
            </a:pPr>
            <a:r>
              <a:rPr lang="en-GB" noProof="0" dirty="0" smtClean="0"/>
              <a:t>    (using several passes)</a:t>
            </a:r>
          </a:p>
          <a:p>
            <a:r>
              <a:rPr lang="en-GB" noProof="0" dirty="0" smtClean="0"/>
              <a:t>Discard manuals off site</a:t>
            </a:r>
          </a:p>
          <a:p>
            <a:r>
              <a:rPr lang="en-GB" noProof="0" dirty="0" smtClean="0"/>
              <a:t>Shred documents before disposal</a:t>
            </a:r>
          </a:p>
          <a:p>
            <a:pPr lvl="1">
              <a:buNone/>
            </a:pPr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Exercise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Complete your recommendations </a:t>
            </a:r>
          </a:p>
          <a:p>
            <a:pPr lvl="1"/>
            <a:r>
              <a:rPr lang="en-GB" noProof="0" dirty="0" smtClean="0"/>
              <a:t>Prevention of shoulder surfing </a:t>
            </a:r>
          </a:p>
          <a:p>
            <a:pPr lvl="1"/>
            <a:r>
              <a:rPr lang="en-GB" noProof="0" dirty="0" smtClean="0"/>
              <a:t>Dumpster Diving</a:t>
            </a:r>
          </a:p>
          <a:p>
            <a:pPr lvl="1"/>
            <a:r>
              <a:rPr lang="en-GB" noProof="0" dirty="0" smtClean="0"/>
              <a:t>Search the net for other areas…</a:t>
            </a:r>
          </a:p>
          <a:p>
            <a:endParaRPr lang="en-GB" noProof="0" dirty="0" smtClean="0"/>
          </a:p>
          <a:p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CAPTCHA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Completely Automated Program to Tell Computers and Humans Apart</a:t>
            </a:r>
          </a:p>
          <a:p>
            <a:r>
              <a:rPr lang="en-GB" noProof="0" dirty="0" smtClean="0"/>
              <a:t>Using human perception</a:t>
            </a:r>
          </a:p>
          <a:p>
            <a:pPr lvl="1"/>
            <a:r>
              <a:rPr lang="en-GB" noProof="0" dirty="0" smtClean="0"/>
              <a:t>Avoid automated comment spam in blogs</a:t>
            </a:r>
          </a:p>
          <a:p>
            <a:pPr lvl="1"/>
            <a:r>
              <a:rPr lang="en-GB" noProof="0" dirty="0" smtClean="0"/>
              <a:t>Protect registration pages</a:t>
            </a:r>
          </a:p>
          <a:p>
            <a:pPr lvl="1"/>
            <a:r>
              <a:rPr lang="en-GB" noProof="0" dirty="0" smtClean="0"/>
              <a:t>Secure online polls</a:t>
            </a:r>
          </a:p>
          <a:p>
            <a:pPr lvl="1"/>
            <a:r>
              <a:rPr lang="en-GB" noProof="0" dirty="0" smtClean="0"/>
              <a:t>Prevent dictionary attacks on passwords</a:t>
            </a:r>
            <a:endParaRPr lang="en-GB" noProof="0" dirty="0"/>
          </a:p>
        </p:txBody>
      </p:sp>
      <p:pic>
        <p:nvPicPr>
          <p:cNvPr id="8194" name="Picture 2" descr="File:Capt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5072074"/>
            <a:ext cx="4402367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CAPTCHA cont.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Widespread usage – many millions solved each day</a:t>
            </a:r>
          </a:p>
          <a:p>
            <a:r>
              <a:rPr lang="en-GB" noProof="0" dirty="0" smtClean="0"/>
              <a:t>Easy CAPTCHAs can be solved using character recognition</a:t>
            </a:r>
          </a:p>
          <a:p>
            <a:r>
              <a:rPr lang="en-GB" noProof="0" dirty="0" smtClean="0"/>
              <a:t>Modern versions may focus on making segmentation difficult by adding an angled line </a:t>
            </a:r>
          </a:p>
          <a:p>
            <a:pPr lvl="1"/>
            <a:r>
              <a:rPr lang="en-GB" noProof="0" dirty="0" smtClean="0"/>
              <a:t>Current software is unable to solve accurately</a:t>
            </a:r>
          </a:p>
        </p:txBody>
      </p:sp>
      <p:pic>
        <p:nvPicPr>
          <p:cNvPr id="52226" name="Picture 2" descr="File:Modern-capt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929198"/>
            <a:ext cx="4737444" cy="900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Perhaps there is another way…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Any ideas?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Trust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noProof="0" dirty="0" smtClean="0"/>
              <a:t>The act of committing to an exchange before it is known how the other party will act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In order for trust to occur:</a:t>
            </a:r>
          </a:p>
          <a:p>
            <a:pPr lvl="1"/>
            <a:r>
              <a:rPr lang="en-GB" noProof="0" dirty="0" smtClean="0"/>
              <a:t>must be some uncertainty about future course of actions</a:t>
            </a:r>
          </a:p>
          <a:p>
            <a:pPr lvl="1"/>
            <a:r>
              <a:rPr lang="en-GB" noProof="0" dirty="0" smtClean="0"/>
              <a:t>actions of the parties involved in the situation must have the ability to affect outcomes</a:t>
            </a:r>
          </a:p>
          <a:p>
            <a:pPr lvl="1"/>
            <a:r>
              <a:rPr lang="en-GB" noProof="0" dirty="0" smtClean="0"/>
              <a:t>potential negative outcomes must be of greater magnitude than the potential positive outcomes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No trust needed if nothing to loose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Helpful humans are around…</a:t>
            </a:r>
            <a:endParaRPr lang="en-GB" noProof="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4886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48" y="3429000"/>
            <a:ext cx="48958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4714884"/>
            <a:ext cx="48672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Assignment</a:t>
            </a:r>
            <a:r>
              <a:rPr lang="da-DK" dirty="0"/>
              <a:t> </a:t>
            </a:r>
            <a:r>
              <a:rPr lang="da-DK" dirty="0" smtClean="0"/>
              <a:t>for </a:t>
            </a:r>
            <a:r>
              <a:rPr lang="da-DK" dirty="0" err="1" smtClean="0"/>
              <a:t>next</a:t>
            </a:r>
            <a:r>
              <a:rPr lang="da-DK" dirty="0" smtClean="0"/>
              <a:t> </a:t>
            </a:r>
            <a:r>
              <a:rPr lang="da-DK" dirty="0" err="1" smtClean="0"/>
              <a:t>week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your organization/workplace done to be able to</a:t>
            </a:r>
            <a:r>
              <a:rPr lang="en-GB" dirty="0" smtClean="0"/>
              <a:t> handle Social Engineering?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Describe existing procedures (short)</a:t>
            </a:r>
          </a:p>
          <a:p>
            <a:pPr lvl="1"/>
            <a:r>
              <a:rPr lang="en-GB" dirty="0" smtClean="0"/>
              <a:t>Suggest how the security regarding Social Engineering could be improved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sz="1800" dirty="0" smtClean="0"/>
              <a:t>(no hand-in: is to be used as basis for </a:t>
            </a:r>
            <a:r>
              <a:rPr lang="en-GB" sz="1800" dirty="0" smtClean="0"/>
              <a:t>discussion next week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0019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Till next time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55000" lnSpcReduction="20000"/>
          </a:bodyPr>
          <a:lstStyle/>
          <a:p>
            <a:r>
              <a:rPr lang="en-GB" noProof="0" dirty="0" smtClean="0"/>
              <a:t>Info / literature / links on Fronter – keep updated!!!</a:t>
            </a:r>
          </a:p>
          <a:p>
            <a:r>
              <a:rPr lang="en-GB" noProof="0" dirty="0" smtClean="0"/>
              <a:t>Reading: </a:t>
            </a:r>
            <a:endParaRPr lang="en-GB" noProof="0" dirty="0" smtClean="0"/>
          </a:p>
          <a:p>
            <a:pPr lvl="1"/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/wiki/Firewall_(computing)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Understanding the Basic Security Concepts of Network and System Devices - </a:t>
            </a:r>
            <a:r>
              <a:rPr lang="en-GB" dirty="0" err="1"/>
              <a:t>Firewalls.pdf</a:t>
            </a:r>
            <a:r>
              <a:rPr lang="en-GB" dirty="0"/>
              <a:t> (on </a:t>
            </a:r>
            <a:r>
              <a:rPr lang="en-GB" dirty="0" err="1"/>
              <a:t>fronter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Strengthen network </a:t>
            </a:r>
            <a:r>
              <a:rPr lang="en-GB" dirty="0" err="1"/>
              <a:t>defenses</a:t>
            </a:r>
            <a:r>
              <a:rPr lang="en-GB" dirty="0"/>
              <a:t> by using a DMZ</a:t>
            </a:r>
          </a:p>
          <a:p>
            <a:pPr marL="667512" lvl="2" indent="0">
              <a:buNone/>
            </a:pPr>
            <a:r>
              <a:rPr lang="en-GB" dirty="0"/>
              <a:t>http://</a:t>
            </a:r>
            <a:r>
              <a:rPr lang="en-GB" dirty="0" err="1"/>
              <a:t>www.techrepublic.com</a:t>
            </a:r>
            <a:r>
              <a:rPr lang="en-GB" dirty="0"/>
              <a:t>/article/</a:t>
            </a:r>
            <a:r>
              <a:rPr lang="en-GB" dirty="0" err="1"/>
              <a:t>solutionbase</a:t>
            </a:r>
            <a:r>
              <a:rPr lang="en-GB" dirty="0"/>
              <a:t>-strengthen-network-</a:t>
            </a:r>
            <a:r>
              <a:rPr lang="en-GB" dirty="0" err="1"/>
              <a:t>defenses</a:t>
            </a:r>
            <a:r>
              <a:rPr lang="en-GB" dirty="0"/>
              <a:t>-by-using-a-</a:t>
            </a:r>
            <a:r>
              <a:rPr lang="en-GB" dirty="0" err="1"/>
              <a:t>dmz</a:t>
            </a:r>
            <a:r>
              <a:rPr lang="en-GB" dirty="0" smtClean="0"/>
              <a:t>/</a:t>
            </a:r>
          </a:p>
          <a:p>
            <a:pPr marL="667512" lvl="2" indent="0">
              <a:buNone/>
            </a:pPr>
            <a:endParaRPr lang="en-GB" dirty="0"/>
          </a:p>
          <a:p>
            <a:pPr lvl="1"/>
            <a:r>
              <a:rPr lang="en-GB" dirty="0"/>
              <a:t>IDS/IPS:</a:t>
            </a:r>
          </a:p>
          <a:p>
            <a:pPr marL="667512" lvl="2" indent="0">
              <a:buNone/>
            </a:pPr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Intrusion_detection_system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NIST Special Publication 800-94 (Section 2+3)</a:t>
            </a:r>
          </a:p>
          <a:p>
            <a:pPr marL="667512" lvl="2" indent="0">
              <a:buNone/>
            </a:pPr>
            <a:r>
              <a:rPr lang="en-GB" dirty="0"/>
              <a:t>http://</a:t>
            </a:r>
            <a:r>
              <a:rPr lang="en-GB" dirty="0" err="1"/>
              <a:t>csrc.nist.gov</a:t>
            </a:r>
            <a:r>
              <a:rPr lang="en-GB" dirty="0"/>
              <a:t>/publications/</a:t>
            </a:r>
            <a:r>
              <a:rPr lang="en-GB" dirty="0" err="1"/>
              <a:t>nistpubs</a:t>
            </a:r>
            <a:r>
              <a:rPr lang="en-GB" dirty="0"/>
              <a:t>/800-94/SP800-94.pdf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WAF: OWASP </a:t>
            </a:r>
            <a:r>
              <a:rPr lang="en-GB" dirty="0"/>
              <a:t>- Best Practices: Use of Web Application Firewalls</a:t>
            </a:r>
          </a:p>
          <a:p>
            <a:pPr marL="667512" lvl="2" indent="0">
              <a:buNone/>
            </a:pPr>
            <a:r>
              <a:rPr lang="en-GB" dirty="0"/>
              <a:t>http://</a:t>
            </a:r>
            <a:r>
              <a:rPr lang="en-GB" dirty="0" err="1"/>
              <a:t>www.owasp.org</a:t>
            </a:r>
            <a:r>
              <a:rPr lang="en-GB" dirty="0"/>
              <a:t>/</a:t>
            </a:r>
            <a:r>
              <a:rPr lang="en-GB" dirty="0" err="1"/>
              <a:t>index.php</a:t>
            </a:r>
            <a:r>
              <a:rPr lang="en-GB" dirty="0"/>
              <a:t>/Category:OWASP_Best_Practices:_</a:t>
            </a:r>
            <a:r>
              <a:rPr lang="en-GB" dirty="0" err="1"/>
              <a:t>Use_of_Web_Application_Firewalls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Further reading:</a:t>
            </a:r>
          </a:p>
          <a:p>
            <a:pPr marL="667512" lvl="2" indent="0">
              <a:buNone/>
            </a:pPr>
            <a:r>
              <a:rPr lang="en-GB" dirty="0"/>
              <a:t>http://</a:t>
            </a:r>
            <a:r>
              <a:rPr lang="en-GB" dirty="0" err="1"/>
              <a:t>www.ify.gr</a:t>
            </a:r>
            <a:r>
              <a:rPr lang="en-GB" dirty="0"/>
              <a:t>/documents/</a:t>
            </a:r>
            <a:r>
              <a:rPr lang="en-GB" dirty="0" err="1"/>
              <a:t>yia</a:t>
            </a:r>
            <a:r>
              <a:rPr lang="en-GB" dirty="0"/>
              <a:t>/</a:t>
            </a:r>
            <a:r>
              <a:rPr lang="en-GB" dirty="0" err="1"/>
              <a:t>yia</a:t>
            </a:r>
            <a:r>
              <a:rPr lang="en-GB" dirty="0"/>
              <a:t>/</a:t>
            </a:r>
            <a:r>
              <a:rPr lang="en-GB" dirty="0" err="1"/>
              <a:t>etairoi</a:t>
            </a:r>
            <a:r>
              <a:rPr lang="en-GB" dirty="0"/>
              <a:t>/</a:t>
            </a:r>
            <a:r>
              <a:rPr lang="en-GB" dirty="0" err="1"/>
              <a:t>Tourkia</a:t>
            </a:r>
            <a:r>
              <a:rPr lang="en-GB" dirty="0"/>
              <a:t>/Zone-Based%20Firewalls%20quik.pdf</a:t>
            </a:r>
          </a:p>
          <a:p>
            <a:pPr lvl="1"/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Online shopping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Service provider is responsible for the security</a:t>
            </a:r>
          </a:p>
          <a:p>
            <a:r>
              <a:rPr lang="en-GB" noProof="0" dirty="0" smtClean="0"/>
              <a:t>The shopping process is defined by the designer of the web pages.</a:t>
            </a:r>
          </a:p>
          <a:p>
            <a:r>
              <a:rPr lang="en-GB" noProof="0" dirty="0" smtClean="0"/>
              <a:t>Few general rules for online purchase systems:</a:t>
            </a:r>
          </a:p>
          <a:p>
            <a:pPr lvl="1"/>
            <a:r>
              <a:rPr lang="en-GB" noProof="0" dirty="0" smtClean="0"/>
              <a:t>indicate quantity, value and/or description of products.</a:t>
            </a:r>
          </a:p>
          <a:p>
            <a:pPr lvl="1"/>
            <a:r>
              <a:rPr lang="en-GB" noProof="0" dirty="0" smtClean="0"/>
              <a:t>get relevant personal data from the customer</a:t>
            </a:r>
          </a:p>
          <a:p>
            <a:pPr lvl="1"/>
            <a:r>
              <a:rPr lang="en-GB" noProof="0" dirty="0" smtClean="0"/>
              <a:t>encrypt transmission of data (normally SSL)</a:t>
            </a:r>
          </a:p>
          <a:p>
            <a:endParaRPr lang="en-GB" noProof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Online shopping – Trust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The consumer must trust:</a:t>
            </a:r>
          </a:p>
          <a:p>
            <a:pPr lvl="1"/>
            <a:r>
              <a:rPr lang="en-GB" noProof="0" dirty="0" smtClean="0"/>
              <a:t>The quality of goods and services</a:t>
            </a:r>
          </a:p>
          <a:p>
            <a:pPr lvl="1"/>
            <a:r>
              <a:rPr lang="en-GB" noProof="0" dirty="0" smtClean="0"/>
              <a:t>That the product or service will be delivered </a:t>
            </a:r>
          </a:p>
          <a:p>
            <a:pPr lvl="1"/>
            <a:r>
              <a:rPr lang="en-GB" noProof="0" dirty="0" smtClean="0"/>
              <a:t>The server (the manufacturer) with the credit card transaction</a:t>
            </a:r>
          </a:p>
          <a:p>
            <a:pPr lvl="1"/>
            <a:r>
              <a:rPr lang="en-GB" noProof="0" dirty="0" smtClean="0"/>
              <a:t>The technology involved in establishing and maintaining security and privacy in the transaction</a:t>
            </a:r>
          </a:p>
          <a:p>
            <a:pPr lvl="1"/>
            <a:r>
              <a:rPr lang="en-GB" noProof="0" dirty="0" smtClean="0"/>
              <a:t>That a return policy is honoured if the product is damaged, defective, or unacceptable</a:t>
            </a:r>
          </a:p>
          <a:p>
            <a:pPr lvl="1"/>
            <a:r>
              <a:rPr lang="en-GB" noProof="0" dirty="0" smtClean="0"/>
              <a:t>…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Exercise – Online shopping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Discuss in groups how social and cultural variables may influence on the perception of risks using a online shopping system.</a:t>
            </a:r>
          </a:p>
          <a:p>
            <a:pPr lvl="1"/>
            <a:r>
              <a:rPr lang="en-GB" noProof="0" dirty="0" smtClean="0"/>
              <a:t>The system admin</a:t>
            </a:r>
          </a:p>
          <a:p>
            <a:pPr lvl="1"/>
            <a:r>
              <a:rPr lang="en-GB" noProof="0" dirty="0" smtClean="0"/>
              <a:t>Person updating the system via CMS interface</a:t>
            </a:r>
          </a:p>
          <a:p>
            <a:pPr lvl="1"/>
            <a:r>
              <a:rPr lang="en-GB" noProof="0" dirty="0" smtClean="0"/>
              <a:t>Potential customers</a:t>
            </a:r>
          </a:p>
          <a:p>
            <a:pPr lvl="2"/>
            <a:r>
              <a:rPr lang="en-GB" noProof="0" dirty="0" smtClean="0"/>
              <a:t>Carpenter</a:t>
            </a:r>
          </a:p>
          <a:p>
            <a:pPr lvl="2"/>
            <a:r>
              <a:rPr lang="en-GB" noProof="0" dirty="0" smtClean="0"/>
              <a:t>Computer programmer</a:t>
            </a:r>
          </a:p>
          <a:p>
            <a:pPr lvl="2"/>
            <a:r>
              <a:rPr lang="en-GB" noProof="0" dirty="0" smtClean="0"/>
              <a:t>Lawyer</a:t>
            </a:r>
          </a:p>
          <a:p>
            <a:pPr lvl="2"/>
            <a:r>
              <a:rPr lang="en-GB" noProof="0" dirty="0" smtClean="0"/>
              <a:t>…</a:t>
            </a:r>
          </a:p>
          <a:p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Road map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 smtClean="0"/>
          </a:p>
          <a:p>
            <a:r>
              <a:rPr lang="en-GB" noProof="0" dirty="0" smtClean="0"/>
              <a:t>What is risk perception?</a:t>
            </a:r>
          </a:p>
          <a:p>
            <a:endParaRPr lang="en-GB" noProof="0" dirty="0" smtClean="0"/>
          </a:p>
          <a:p>
            <a:r>
              <a:rPr lang="en-GB" noProof="0" dirty="0" smtClean="0"/>
              <a:t>What can influence on risk perception?</a:t>
            </a:r>
          </a:p>
          <a:p>
            <a:endParaRPr lang="en-GB" noProof="0" dirty="0" smtClean="0"/>
          </a:p>
          <a:p>
            <a:r>
              <a:rPr lang="en-GB" noProof="0" dirty="0" smtClean="0"/>
              <a:t>What can we do to make users feel safe?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Security </a:t>
            </a:r>
            <a:r>
              <a:rPr lang="da-DK" dirty="0" err="1" smtClean="0"/>
              <a:t>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http</a:t>
            </a:r>
            <a:r>
              <a:rPr lang="da-DK" dirty="0"/>
              <a:t>://</a:t>
            </a:r>
            <a:r>
              <a:rPr lang="da-DK" dirty="0" err="1"/>
              <a:t>watchguardsecuritycenter.com</a:t>
            </a:r>
            <a:r>
              <a:rPr lang="da-DK" dirty="0"/>
              <a:t>/</a:t>
            </a:r>
            <a:endParaRPr lang="da-DK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04864"/>
            <a:ext cx="4896544" cy="30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2033</Words>
  <Application>Microsoft Macintosh PowerPoint</Application>
  <PresentationFormat>Skærmshow (4:3)</PresentationFormat>
  <Paragraphs>331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42</vt:i4>
      </vt:variant>
    </vt:vector>
  </HeadingPairs>
  <TitlesOfParts>
    <vt:vector size="43" baseType="lpstr">
      <vt:lpstr>Flow</vt:lpstr>
      <vt:lpstr>PowerPoint-præsentation</vt:lpstr>
      <vt:lpstr>Risk perception</vt:lpstr>
      <vt:lpstr>Exercise</vt:lpstr>
      <vt:lpstr>Trust</vt:lpstr>
      <vt:lpstr>Online shopping</vt:lpstr>
      <vt:lpstr>Online shopping – Trust</vt:lpstr>
      <vt:lpstr>Exercise – Online shopping</vt:lpstr>
      <vt:lpstr>Road map</vt:lpstr>
      <vt:lpstr>Security update</vt:lpstr>
      <vt:lpstr>Social engineering</vt:lpstr>
      <vt:lpstr>Social engineering cont.</vt:lpstr>
      <vt:lpstr>Comments from Kevin Mitnick</vt:lpstr>
      <vt:lpstr>From ”The art of Deception”</vt:lpstr>
      <vt:lpstr>Social engineering Tactics</vt:lpstr>
      <vt:lpstr>Tactics – Piggybacking</vt:lpstr>
      <vt:lpstr>Tactics – Reverse social engineering</vt:lpstr>
      <vt:lpstr>Tactics – Technical talk </vt:lpstr>
      <vt:lpstr>Tactics – Online social media</vt:lpstr>
      <vt:lpstr>Tactics – Phishing</vt:lpstr>
      <vt:lpstr>Tactics – Phishing email</vt:lpstr>
      <vt:lpstr>Tactics – Phishing website</vt:lpstr>
      <vt:lpstr>Example attack on nets </vt:lpstr>
      <vt:lpstr>Tactics – Spear phishing</vt:lpstr>
      <vt:lpstr>Tactics – Whaling</vt:lpstr>
      <vt:lpstr>Tactics – Vishing</vt:lpstr>
      <vt:lpstr>Exercise</vt:lpstr>
      <vt:lpstr>Preventing Social Engineering</vt:lpstr>
      <vt:lpstr>OSSTMM</vt:lpstr>
      <vt:lpstr> OSSTMM</vt:lpstr>
      <vt:lpstr>OSSTMM</vt:lpstr>
      <vt:lpstr>Other areas</vt:lpstr>
      <vt:lpstr>Shoulder surfing</vt:lpstr>
      <vt:lpstr>Preventing shoulder surfing</vt:lpstr>
      <vt:lpstr>Dumpster Diving</vt:lpstr>
      <vt:lpstr>Preventing dumpster diving</vt:lpstr>
      <vt:lpstr>Exercise</vt:lpstr>
      <vt:lpstr>CAPTCHA</vt:lpstr>
      <vt:lpstr>CAPTCHA cont.</vt:lpstr>
      <vt:lpstr>Perhaps there is another way…</vt:lpstr>
      <vt:lpstr>Helpful humans are around…</vt:lpstr>
      <vt:lpstr>Assignment for next week</vt:lpstr>
      <vt:lpstr>Till 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Tue</dc:creator>
  <cp:lastModifiedBy>Tue Becher</cp:lastModifiedBy>
  <cp:revision>245</cp:revision>
  <dcterms:created xsi:type="dcterms:W3CDTF">2009-12-19T23:20:08Z</dcterms:created>
  <dcterms:modified xsi:type="dcterms:W3CDTF">2016-02-08T00:03:51Z</dcterms:modified>
</cp:coreProperties>
</file>