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32" r:id="rId2"/>
    <p:sldId id="888" r:id="rId3"/>
    <p:sldId id="299" r:id="rId4"/>
    <p:sldId id="335" r:id="rId5"/>
    <p:sldId id="336" r:id="rId6"/>
    <p:sldId id="337" r:id="rId7"/>
    <p:sldId id="338" r:id="rId8"/>
    <p:sldId id="339" r:id="rId9"/>
    <p:sldId id="340" r:id="rId10"/>
    <p:sldId id="341" r:id="rId11"/>
    <p:sldId id="342" r:id="rId12"/>
    <p:sldId id="853" r:id="rId13"/>
    <p:sldId id="833" r:id="rId14"/>
    <p:sldId id="835" r:id="rId15"/>
    <p:sldId id="834" r:id="rId16"/>
    <p:sldId id="837" r:id="rId17"/>
    <p:sldId id="838" r:id="rId18"/>
    <p:sldId id="839" r:id="rId19"/>
    <p:sldId id="840" r:id="rId20"/>
    <p:sldId id="841" r:id="rId21"/>
    <p:sldId id="842" r:id="rId22"/>
    <p:sldId id="843" r:id="rId23"/>
    <p:sldId id="848" r:id="rId24"/>
    <p:sldId id="889" r:id="rId25"/>
    <p:sldId id="890" r:id="rId26"/>
    <p:sldId id="849" r:id="rId27"/>
    <p:sldId id="850" r:id="rId28"/>
    <p:sldId id="851" r:id="rId29"/>
    <p:sldId id="891" r:id="rId30"/>
    <p:sldId id="852" r:id="rId31"/>
    <p:sldId id="845" r:id="rId32"/>
    <p:sldId id="846" r:id="rId33"/>
    <p:sldId id="847" r:id="rId34"/>
    <p:sldId id="334" r:id="rId35"/>
  </p:sldIdLst>
  <p:sldSz cx="12192000" cy="6858000"/>
  <p:notesSz cx="6858000" cy="9144000"/>
  <p:custDataLst>
    <p:tags r:id="rId37"/>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C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83CFE-4F00-4939-86EB-C063E7DCC7D9}" v="3" dt="2022-11-11T01:54:07.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6" autoAdjust="0"/>
    <p:restoredTop sz="69470" autoAdjust="0"/>
  </p:normalViewPr>
  <p:slideViewPr>
    <p:cSldViewPr snapToGrid="0">
      <p:cViewPr varScale="1">
        <p:scale>
          <a:sx n="48" d="100"/>
          <a:sy n="48" d="100"/>
        </p:scale>
        <p:origin x="13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hia Nguyen" userId="21034a2f8fc0a97a" providerId="LiveId" clId="{B0B83CFE-4F00-4939-86EB-C063E7DCC7D9}"/>
    <pc:docChg chg="custSel modSld modMainMaster">
      <pc:chgData name="Nghia Nguyen" userId="21034a2f8fc0a97a" providerId="LiveId" clId="{B0B83CFE-4F00-4939-86EB-C063E7DCC7D9}" dt="2022-11-11T01:54:07.006" v="3" actId="404"/>
      <pc:docMkLst>
        <pc:docMk/>
      </pc:docMkLst>
      <pc:sldChg chg="delSp mod">
        <pc:chgData name="Nghia Nguyen" userId="21034a2f8fc0a97a" providerId="LiveId" clId="{B0B83CFE-4F00-4939-86EB-C063E7DCC7D9}" dt="2022-11-11T01:53:46.531" v="0" actId="478"/>
        <pc:sldMkLst>
          <pc:docMk/>
          <pc:sldMk cId="3075841123" sldId="332"/>
        </pc:sldMkLst>
        <pc:spChg chg="del">
          <ac:chgData name="Nghia Nguyen" userId="21034a2f8fc0a97a" providerId="LiveId" clId="{B0B83CFE-4F00-4939-86EB-C063E7DCC7D9}" dt="2022-11-11T01:53:46.531" v="0" actId="478"/>
          <ac:spMkLst>
            <pc:docMk/>
            <pc:sldMk cId="3075841123" sldId="332"/>
            <ac:spMk id="4" creationId="{D098A69D-6CC6-47DE-980F-DAD559501B93}"/>
          </ac:spMkLst>
        </pc:spChg>
      </pc:sldChg>
      <pc:sldMasterChg chg="modSp">
        <pc:chgData name="Nghia Nguyen" userId="21034a2f8fc0a97a" providerId="LiveId" clId="{B0B83CFE-4F00-4939-86EB-C063E7DCC7D9}" dt="2022-11-11T01:54:07.006" v="3" actId="404"/>
        <pc:sldMasterMkLst>
          <pc:docMk/>
          <pc:sldMasterMk cId="1027253168" sldId="2147483648"/>
        </pc:sldMasterMkLst>
        <pc:spChg chg="mod">
          <ac:chgData name="Nghia Nguyen" userId="21034a2f8fc0a97a" providerId="LiveId" clId="{B0B83CFE-4F00-4939-86EB-C063E7DCC7D9}" dt="2022-11-11T01:54:07.006" v="3" actId="404"/>
          <ac:spMkLst>
            <pc:docMk/>
            <pc:sldMasterMk cId="1027253168" sldId="2147483648"/>
            <ac:spMk id="6" creationId="{AC6C92E0-92B3-4673-984B-0ACAD74F80EC}"/>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B547D-750D-40FD-9450-E75B3EF46E87}" type="datetimeFigureOut">
              <a:rPr lang="vi-VN" smtClean="0"/>
              <a:t>11/11/2022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37AA5-8A91-4D17-8C1C-FFF38E3BFBC6}" type="slidenum">
              <a:rPr lang="vi-VN" smtClean="0"/>
              <a:t>‹#›</a:t>
            </a:fld>
            <a:endParaRPr lang="vi-VN"/>
          </a:p>
        </p:txBody>
      </p:sp>
    </p:spTree>
    <p:extLst>
      <p:ext uri="{BB962C8B-B14F-4D97-AF65-F5344CB8AC3E}">
        <p14:creationId xmlns:p14="http://schemas.microsoft.com/office/powerpoint/2010/main" val="329886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dependencies {</a:t>
            </a:r>
            <a:br>
              <a:rPr lang="en-US" dirty="0">
                <a:effectLst/>
              </a:rPr>
            </a:br>
            <a:r>
              <a:rPr lang="en-US" dirty="0">
                <a:effectLst/>
              </a:rPr>
              <a:t>    def </a:t>
            </a:r>
            <a:r>
              <a:rPr lang="en-US" dirty="0" err="1">
                <a:effectLst/>
              </a:rPr>
              <a:t>fragment_version</a:t>
            </a:r>
            <a:r>
              <a:rPr lang="en-US" dirty="0">
                <a:effectLst/>
              </a:rPr>
              <a:t> = "1.4.0"</a:t>
            </a:r>
            <a:br>
              <a:rPr lang="en-US" dirty="0">
                <a:effectLst/>
              </a:rPr>
            </a:br>
            <a:br>
              <a:rPr lang="en-US" dirty="0">
                <a:effectLst/>
              </a:rPr>
            </a:br>
            <a:r>
              <a:rPr lang="en-US" dirty="0">
                <a:effectLst/>
              </a:rPr>
              <a:t>    // Java language implementation</a:t>
            </a:r>
            <a:br>
              <a:rPr lang="en-US" dirty="0">
                <a:effectLst/>
              </a:rPr>
            </a:br>
            <a:r>
              <a:rPr lang="en-US" dirty="0">
                <a:effectLst/>
              </a:rPr>
              <a:t>    </a:t>
            </a:r>
            <a:r>
              <a:rPr lang="en-US" dirty="0" err="1">
                <a:effectLst/>
              </a:rPr>
              <a:t>implementation</a:t>
            </a:r>
            <a:r>
              <a:rPr lang="en-US" dirty="0">
                <a:effectLst/>
              </a:rPr>
              <a:t> "</a:t>
            </a:r>
            <a:r>
              <a:rPr lang="en-US" dirty="0" err="1">
                <a:effectLst/>
              </a:rPr>
              <a:t>androidx.fragment:fragment</a:t>
            </a:r>
            <a:r>
              <a:rPr lang="en-US" dirty="0">
                <a:effectLst/>
              </a:rPr>
              <a:t>:$</a:t>
            </a:r>
            <a:r>
              <a:rPr lang="en-US" dirty="0" err="1">
                <a:effectLst/>
              </a:rPr>
              <a:t>fragment_version</a:t>
            </a:r>
            <a:r>
              <a:rPr lang="en-US" dirty="0">
                <a:effectLst/>
              </a:rPr>
              <a:t>"</a:t>
            </a:r>
            <a:br>
              <a:rPr lang="en-US" dirty="0">
                <a:effectLst/>
              </a:rPr>
            </a:br>
            <a:r>
              <a:rPr lang="en-US" dirty="0">
                <a:effectLst/>
              </a:rPr>
              <a:t>    // Kotlin</a:t>
            </a:r>
            <a:br>
              <a:rPr lang="en-US" dirty="0">
                <a:effectLst/>
              </a:rPr>
            </a:br>
            <a:r>
              <a:rPr lang="en-US" dirty="0">
                <a:effectLst/>
              </a:rPr>
              <a:t>    implementation "</a:t>
            </a:r>
            <a:r>
              <a:rPr lang="en-US" dirty="0" err="1">
                <a:effectLst/>
              </a:rPr>
              <a:t>androidx.fragment:fragment-ktx</a:t>
            </a:r>
            <a:r>
              <a:rPr lang="en-US" dirty="0">
                <a:effectLst/>
              </a:rPr>
              <a:t>:$</a:t>
            </a:r>
            <a:r>
              <a:rPr lang="en-US" dirty="0" err="1">
                <a:effectLst/>
              </a:rPr>
              <a:t>fragment_version</a:t>
            </a:r>
            <a:r>
              <a:rPr lang="en-US" dirty="0">
                <a:effectLst/>
              </a:rPr>
              <a:t>"</a:t>
            </a:r>
            <a:br>
              <a:rPr lang="en-US" dirty="0">
                <a:effectLst/>
              </a:rPr>
            </a:br>
            <a:r>
              <a:rPr lang="en-US" dirty="0">
                <a:effectLst/>
              </a:rPr>
              <a:t>}</a:t>
            </a:r>
            <a:endParaRPr lang="en-US" dirty="0"/>
          </a:p>
        </p:txBody>
      </p:sp>
      <p:sp>
        <p:nvSpPr>
          <p:cNvPr id="4" name="Slide Number Placeholder 3"/>
          <p:cNvSpPr>
            <a:spLocks noGrp="1"/>
          </p:cNvSpPr>
          <p:nvPr>
            <p:ph type="sldNum" sz="quarter" idx="5"/>
          </p:nvPr>
        </p:nvSpPr>
        <p:spPr/>
        <p:txBody>
          <a:bodyPr/>
          <a:lstStyle/>
          <a:p>
            <a:fld id="{80F37AA5-8A91-4D17-8C1C-FFF38E3BFBC6}" type="slidenum">
              <a:rPr lang="vi-VN" smtClean="0"/>
              <a:t>16</a:t>
            </a:fld>
            <a:endParaRPr lang="vi-VN"/>
          </a:p>
        </p:txBody>
      </p:sp>
    </p:spTree>
    <p:extLst>
      <p:ext uri="{BB962C8B-B14F-4D97-AF65-F5344CB8AC3E}">
        <p14:creationId xmlns:p14="http://schemas.microsoft.com/office/powerpoint/2010/main" val="12340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algn="l" rtl="0">
              <a:spcBef>
                <a:spcPts val="0"/>
              </a:spcBef>
              <a:spcAft>
                <a:spcPts val="0"/>
              </a:spcAft>
              <a:buSzPts val="1400"/>
              <a:buChar char="●"/>
            </a:pPr>
            <a:r>
              <a:rPr lang="vi-VN" sz="1400" dirty="0"/>
              <a:t>Gồm 3 bước căn bản sau:</a:t>
            </a:r>
          </a:p>
          <a:p>
            <a:pPr marL="1371600" lvl="1" indent="-317500" algn="l" rtl="0">
              <a:spcBef>
                <a:spcPts val="0"/>
              </a:spcBef>
              <a:spcAft>
                <a:spcPts val="0"/>
              </a:spcAft>
              <a:buSzPts val="1400"/>
              <a:buChar char="○"/>
            </a:pPr>
            <a:r>
              <a:rPr lang="vi-VN" dirty="0"/>
              <a:t>Tạo </a:t>
            </a:r>
            <a:r>
              <a:rPr lang="vi-VN" b="1" dirty="0"/>
              <a:t>subclass</a:t>
            </a:r>
            <a:r>
              <a:rPr lang="vi-VN" dirty="0"/>
              <a:t> của </a:t>
            </a:r>
            <a:r>
              <a:rPr lang="vi-VN" b="1" i="1" dirty="0"/>
              <a:t>Fragment</a:t>
            </a:r>
          </a:p>
          <a:p>
            <a:pPr marL="1371600" lvl="1" indent="-317500" algn="l" rtl="0">
              <a:spcBef>
                <a:spcPts val="0"/>
              </a:spcBef>
              <a:spcAft>
                <a:spcPts val="0"/>
              </a:spcAft>
              <a:buSzPts val="1400"/>
              <a:buChar char="○"/>
            </a:pPr>
            <a:r>
              <a:rPr lang="vi-VN" dirty="0"/>
              <a:t>Tạo layout</a:t>
            </a:r>
          </a:p>
          <a:p>
            <a:pPr marL="1371600" lvl="1" indent="-317500" algn="l" rtl="0">
              <a:spcBef>
                <a:spcPts val="0"/>
              </a:spcBef>
              <a:spcAft>
                <a:spcPts val="0"/>
              </a:spcAft>
              <a:buSzPts val="1400"/>
              <a:buChar char="○"/>
            </a:pPr>
            <a:r>
              <a:rPr lang="vi-VN" dirty="0"/>
              <a:t>Thêm fragment vào Activity (dạng tĩnh/</a:t>
            </a:r>
            <a:r>
              <a:rPr lang="vi-VN" b="1" i="1" dirty="0"/>
              <a:t>động</a:t>
            </a:r>
            <a:r>
              <a:rPr lang="vi-VN" dirty="0"/>
              <a:t>).</a:t>
            </a:r>
          </a:p>
          <a:p>
            <a:pPr marL="457200" lvl="0" indent="-317500" algn="l" rtl="0">
              <a:spcBef>
                <a:spcPts val="1600"/>
              </a:spcBef>
              <a:spcAft>
                <a:spcPts val="0"/>
              </a:spcAft>
              <a:buSzPts val="1400"/>
              <a:buChar char="●"/>
            </a:pPr>
            <a:r>
              <a:rPr lang="vi-VN" sz="1400" dirty="0"/>
              <a:t>Note:</a:t>
            </a:r>
          </a:p>
          <a:p>
            <a:pPr marL="914400" lvl="1" indent="-317500" algn="l" rtl="0">
              <a:spcBef>
                <a:spcPts val="0"/>
              </a:spcBef>
              <a:spcAft>
                <a:spcPts val="0"/>
              </a:spcAft>
              <a:buSzPts val="1400"/>
              <a:buChar char="○"/>
            </a:pPr>
            <a:r>
              <a:rPr lang="vi-VN" b="1" i="1" dirty="0"/>
              <a:t>R.id.container: </a:t>
            </a:r>
            <a:r>
              <a:rPr lang="vi-VN" dirty="0"/>
              <a:t> id của ViewGroup sẽ chứa Fragment. ViewGroup thường sẽ là FrameLayout</a:t>
            </a:r>
          </a:p>
          <a:p>
            <a:pPr marL="914400" lvl="1" indent="-317500" algn="l" rtl="0">
              <a:spcBef>
                <a:spcPts val="0"/>
              </a:spcBef>
              <a:spcAft>
                <a:spcPts val="0"/>
              </a:spcAft>
              <a:buSzPts val="1400"/>
              <a:buChar char="○"/>
            </a:pPr>
            <a:r>
              <a:rPr lang="vi-VN" b="1" i="1" dirty="0"/>
              <a:t>addToBackStack():</a:t>
            </a:r>
            <a:r>
              <a:rPr lang="vi-VN" dirty="0"/>
              <a:t> thêm fragment vào backstack</a:t>
            </a:r>
          </a:p>
          <a:p>
            <a:endParaRPr lang="en-US" dirty="0"/>
          </a:p>
        </p:txBody>
      </p:sp>
      <p:sp>
        <p:nvSpPr>
          <p:cNvPr id="4" name="Slide Number Placeholder 3"/>
          <p:cNvSpPr>
            <a:spLocks noGrp="1"/>
          </p:cNvSpPr>
          <p:nvPr>
            <p:ph type="sldNum" sz="quarter" idx="5"/>
          </p:nvPr>
        </p:nvSpPr>
        <p:spPr/>
        <p:txBody>
          <a:bodyPr/>
          <a:lstStyle/>
          <a:p>
            <a:fld id="{80F37AA5-8A91-4D17-8C1C-FFF38E3BFBC6}" type="slidenum">
              <a:rPr lang="vi-VN" smtClean="0"/>
              <a:t>17</a:t>
            </a:fld>
            <a:endParaRPr lang="vi-VN"/>
          </a:p>
        </p:txBody>
      </p:sp>
    </p:spTree>
    <p:extLst>
      <p:ext uri="{BB962C8B-B14F-4D97-AF65-F5344CB8AC3E}">
        <p14:creationId xmlns:p14="http://schemas.microsoft.com/office/powerpoint/2010/main" val="292977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algn="l" rtl="0">
              <a:spcBef>
                <a:spcPts val="0"/>
              </a:spcBef>
              <a:spcAft>
                <a:spcPts val="0"/>
              </a:spcAft>
              <a:buSzPts val="1400"/>
              <a:buFont typeface="Open Sans"/>
              <a:buChar char="●"/>
            </a:pPr>
            <a:r>
              <a:rPr lang="vi-VN" dirty="0">
                <a:latin typeface="Open Sans"/>
                <a:ea typeface="Open Sans"/>
                <a:cs typeface="Open Sans"/>
                <a:sym typeface="Open Sans"/>
              </a:rPr>
              <a:t>Fragment khi được khôi phục từ backstack sẽ trigger hàm </a:t>
            </a:r>
            <a:r>
              <a:rPr lang="vi-VN" b="1" i="1" dirty="0">
                <a:latin typeface="Open Sans"/>
                <a:ea typeface="Open Sans"/>
                <a:cs typeface="Open Sans"/>
                <a:sym typeface="Open Sans"/>
              </a:rPr>
              <a:t>onCreateView()</a:t>
            </a:r>
            <a:r>
              <a:rPr lang="vi-VN" dirty="0">
                <a:latin typeface="Open Sans"/>
                <a:ea typeface="Open Sans"/>
                <a:cs typeface="Open Sans"/>
                <a:sym typeface="Open Sans"/>
              </a:rPr>
              <a:t> để render lại UI </a:t>
            </a:r>
          </a:p>
          <a:p>
            <a:pPr marL="457200" lvl="0" indent="-317500" algn="l" rtl="0">
              <a:spcBef>
                <a:spcPts val="0"/>
              </a:spcBef>
              <a:spcAft>
                <a:spcPts val="0"/>
              </a:spcAft>
              <a:buSzPts val="1400"/>
              <a:buFont typeface="Open Sans"/>
              <a:buChar char="●"/>
            </a:pPr>
            <a:r>
              <a:rPr lang="vi-VN" dirty="0">
                <a:latin typeface="Open Sans"/>
                <a:ea typeface="Open Sans"/>
                <a:cs typeface="Open Sans"/>
                <a:sym typeface="Open Sans"/>
              </a:rPr>
              <a:t>Activity </a:t>
            </a:r>
            <a:r>
              <a:rPr lang="vi-VN" b="1" dirty="0">
                <a:latin typeface="Open Sans"/>
                <a:ea typeface="Open Sans"/>
                <a:cs typeface="Open Sans"/>
                <a:sym typeface="Open Sans"/>
              </a:rPr>
              <a:t>lưu FragmentManager state</a:t>
            </a:r>
            <a:r>
              <a:rPr lang="vi-VN" dirty="0">
                <a:latin typeface="Open Sans"/>
                <a:ea typeface="Open Sans"/>
                <a:cs typeface="Open Sans"/>
                <a:sym typeface="Open Sans"/>
              </a:rPr>
              <a:t> kể cả trong trường hợp screen-orientation.</a:t>
            </a:r>
          </a:p>
          <a:p>
            <a:endParaRPr lang="en-US" dirty="0"/>
          </a:p>
        </p:txBody>
      </p:sp>
      <p:sp>
        <p:nvSpPr>
          <p:cNvPr id="4" name="Slide Number Placeholder 3"/>
          <p:cNvSpPr>
            <a:spLocks noGrp="1"/>
          </p:cNvSpPr>
          <p:nvPr>
            <p:ph type="sldNum" sz="quarter" idx="5"/>
          </p:nvPr>
        </p:nvSpPr>
        <p:spPr/>
        <p:txBody>
          <a:bodyPr/>
          <a:lstStyle/>
          <a:p>
            <a:fld id="{80F37AA5-8A91-4D17-8C1C-FFF38E3BFBC6}" type="slidenum">
              <a:rPr lang="vi-VN" smtClean="0"/>
              <a:t>29</a:t>
            </a:fld>
            <a:endParaRPr lang="vi-VN"/>
          </a:p>
        </p:txBody>
      </p:sp>
    </p:spTree>
    <p:extLst>
      <p:ext uri="{BB962C8B-B14F-4D97-AF65-F5344CB8AC3E}">
        <p14:creationId xmlns:p14="http://schemas.microsoft.com/office/powerpoint/2010/main" val="1561557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algn="l" rtl="0">
              <a:spcBef>
                <a:spcPts val="0"/>
              </a:spcBef>
              <a:spcAft>
                <a:spcPts val="0"/>
              </a:spcAft>
              <a:buSzPts val="1400"/>
              <a:buFont typeface="Open Sans"/>
              <a:buChar char="●"/>
            </a:pPr>
            <a:r>
              <a:rPr lang="vi-VN" dirty="0">
                <a:latin typeface="Open Sans"/>
                <a:ea typeface="Open Sans"/>
                <a:cs typeface="Open Sans"/>
                <a:sym typeface="Open Sans"/>
              </a:rPr>
              <a:t>Fragment khi được khôi phục từ backstack sẽ trigger hàm </a:t>
            </a:r>
            <a:r>
              <a:rPr lang="vi-VN" b="1" i="1" dirty="0">
                <a:latin typeface="Open Sans"/>
                <a:ea typeface="Open Sans"/>
                <a:cs typeface="Open Sans"/>
                <a:sym typeface="Open Sans"/>
              </a:rPr>
              <a:t>onCreateView()</a:t>
            </a:r>
            <a:r>
              <a:rPr lang="vi-VN" dirty="0">
                <a:latin typeface="Open Sans"/>
                <a:ea typeface="Open Sans"/>
                <a:cs typeface="Open Sans"/>
                <a:sym typeface="Open Sans"/>
              </a:rPr>
              <a:t> để render lại UI </a:t>
            </a:r>
          </a:p>
          <a:p>
            <a:pPr marL="457200" lvl="0" indent="-317500" algn="l" rtl="0">
              <a:spcBef>
                <a:spcPts val="0"/>
              </a:spcBef>
              <a:spcAft>
                <a:spcPts val="0"/>
              </a:spcAft>
              <a:buSzPts val="1400"/>
              <a:buFont typeface="Open Sans"/>
              <a:buChar char="●"/>
            </a:pPr>
            <a:r>
              <a:rPr lang="vi-VN" dirty="0">
                <a:latin typeface="Open Sans"/>
                <a:ea typeface="Open Sans"/>
                <a:cs typeface="Open Sans"/>
                <a:sym typeface="Open Sans"/>
              </a:rPr>
              <a:t>Activity </a:t>
            </a:r>
            <a:r>
              <a:rPr lang="vi-VN" b="1" dirty="0">
                <a:latin typeface="Open Sans"/>
                <a:ea typeface="Open Sans"/>
                <a:cs typeface="Open Sans"/>
                <a:sym typeface="Open Sans"/>
              </a:rPr>
              <a:t>lưu FragmentManager state</a:t>
            </a:r>
            <a:r>
              <a:rPr lang="vi-VN" dirty="0">
                <a:latin typeface="Open Sans"/>
                <a:ea typeface="Open Sans"/>
                <a:cs typeface="Open Sans"/>
                <a:sym typeface="Open Sans"/>
              </a:rPr>
              <a:t> kể cả trong trường hợp screen-orientation.</a:t>
            </a:r>
          </a:p>
          <a:p>
            <a:endParaRPr lang="en-US" dirty="0"/>
          </a:p>
        </p:txBody>
      </p:sp>
      <p:sp>
        <p:nvSpPr>
          <p:cNvPr id="4" name="Slide Number Placeholder 3"/>
          <p:cNvSpPr>
            <a:spLocks noGrp="1"/>
          </p:cNvSpPr>
          <p:nvPr>
            <p:ph type="sldNum" sz="quarter" idx="5"/>
          </p:nvPr>
        </p:nvSpPr>
        <p:spPr/>
        <p:txBody>
          <a:bodyPr/>
          <a:lstStyle/>
          <a:p>
            <a:fld id="{80F37AA5-8A91-4D17-8C1C-FFF38E3BFBC6}" type="slidenum">
              <a:rPr lang="vi-VN" smtClean="0"/>
              <a:t>30</a:t>
            </a:fld>
            <a:endParaRPr lang="vi-VN"/>
          </a:p>
        </p:txBody>
      </p:sp>
    </p:spTree>
    <p:extLst>
      <p:ext uri="{BB962C8B-B14F-4D97-AF65-F5344CB8AC3E}">
        <p14:creationId xmlns:p14="http://schemas.microsoft.com/office/powerpoint/2010/main" val="250377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algn="l" rtl="0">
              <a:spcBef>
                <a:spcPts val="0"/>
              </a:spcBef>
              <a:spcAft>
                <a:spcPts val="0"/>
              </a:spcAft>
              <a:buSzPts val="1400"/>
              <a:buChar char="●"/>
            </a:pPr>
            <a:r>
              <a:rPr lang="vi-VN" sz="1400" dirty="0"/>
              <a:t>Activity =&gt; Fragment</a:t>
            </a:r>
          </a:p>
          <a:p>
            <a:pPr marL="914400" lvl="1" indent="-317500" algn="l" rtl="0">
              <a:spcBef>
                <a:spcPts val="0"/>
              </a:spcBef>
              <a:spcAft>
                <a:spcPts val="0"/>
              </a:spcAft>
              <a:buSzPts val="1400"/>
              <a:buChar char="○"/>
            </a:pPr>
            <a:r>
              <a:rPr lang="vi-VN" dirty="0"/>
              <a:t>Thông qua constructor của fragment</a:t>
            </a:r>
          </a:p>
          <a:p>
            <a:pPr marL="914400" lvl="1" indent="-317500" algn="l" rtl="0">
              <a:spcBef>
                <a:spcPts val="0"/>
              </a:spcBef>
              <a:spcAft>
                <a:spcPts val="0"/>
              </a:spcAft>
              <a:buSzPts val="1400"/>
              <a:buChar char="○"/>
            </a:pPr>
            <a:r>
              <a:rPr lang="vi-VN" dirty="0"/>
              <a:t>Gán data (bundle) vào fragment instance</a:t>
            </a:r>
          </a:p>
          <a:p>
            <a:pPr marL="914400" lvl="1" indent="-317500" algn="l" rtl="0">
              <a:spcBef>
                <a:spcPts val="0"/>
              </a:spcBef>
              <a:spcAft>
                <a:spcPts val="0"/>
              </a:spcAft>
              <a:buSzPts val="1400"/>
              <a:buChar char="○"/>
            </a:pPr>
            <a:r>
              <a:rPr lang="vi-VN" dirty="0"/>
              <a:t>Trong Fragment, parse data ở callback </a:t>
            </a:r>
            <a:r>
              <a:rPr lang="vi-VN" b="1" dirty="0"/>
              <a:t>onCreate()</a:t>
            </a:r>
            <a:r>
              <a:rPr lang="vi-VN" dirty="0"/>
              <a:t>, </a:t>
            </a:r>
            <a:r>
              <a:rPr lang="vi-VN" b="1" dirty="0"/>
              <a:t>onCreateView().</a:t>
            </a:r>
          </a:p>
          <a:p>
            <a:pPr marL="457200" lvl="0" indent="-317500" algn="l" rtl="0">
              <a:spcBef>
                <a:spcPts val="0"/>
              </a:spcBef>
              <a:spcAft>
                <a:spcPts val="0"/>
              </a:spcAft>
              <a:buSzPts val="1400"/>
              <a:buChar char="●"/>
            </a:pPr>
            <a:r>
              <a:rPr lang="vi-VN" sz="1400" dirty="0"/>
              <a:t>Fragment =&gt; Activity</a:t>
            </a:r>
          </a:p>
          <a:p>
            <a:pPr marL="914400" lvl="1" indent="-317500" algn="l" rtl="0">
              <a:spcBef>
                <a:spcPts val="0"/>
              </a:spcBef>
              <a:spcAft>
                <a:spcPts val="0"/>
              </a:spcAft>
              <a:buSzPts val="1400"/>
              <a:buChar char="○"/>
            </a:pPr>
            <a:r>
              <a:rPr lang="vi-VN" dirty="0"/>
              <a:t>Định nghĩa interface, khai báo các hàm mà Fragment muốn tương tác với Activity</a:t>
            </a:r>
            <a:endParaRPr lang="vi-VN" b="1" dirty="0"/>
          </a:p>
          <a:p>
            <a:pPr marL="914400" lvl="1" indent="-317500" algn="l" rtl="0">
              <a:spcBef>
                <a:spcPts val="0"/>
              </a:spcBef>
              <a:spcAft>
                <a:spcPts val="0"/>
              </a:spcAft>
              <a:buSzPts val="1400"/>
              <a:buChar char="○"/>
            </a:pPr>
            <a:r>
              <a:rPr lang="vi-VN" b="1" dirty="0"/>
              <a:t>onAttach </a:t>
            </a:r>
            <a:r>
              <a:rPr lang="vi-VN" dirty="0"/>
              <a:t>kiểm tra xem Host Activity có implement interface đó không</a:t>
            </a:r>
          </a:p>
          <a:p>
            <a:pPr marL="914400" lvl="1" indent="-317500" algn="l" rtl="0">
              <a:spcBef>
                <a:spcPts val="0"/>
              </a:spcBef>
              <a:spcAft>
                <a:spcPts val="0"/>
              </a:spcAft>
              <a:buSzPts val="1400"/>
              <a:buChar char="○"/>
            </a:pPr>
            <a:r>
              <a:rPr lang="vi-VN" dirty="0"/>
              <a:t>Fragment sử dụng interface để truyền data mong muốn</a:t>
            </a:r>
          </a:p>
          <a:p>
            <a:endParaRPr lang="en-US" dirty="0"/>
          </a:p>
        </p:txBody>
      </p:sp>
      <p:sp>
        <p:nvSpPr>
          <p:cNvPr id="4" name="Slide Number Placeholder 3"/>
          <p:cNvSpPr>
            <a:spLocks noGrp="1"/>
          </p:cNvSpPr>
          <p:nvPr>
            <p:ph type="sldNum" sz="quarter" idx="5"/>
          </p:nvPr>
        </p:nvSpPr>
        <p:spPr/>
        <p:txBody>
          <a:bodyPr/>
          <a:lstStyle/>
          <a:p>
            <a:fld id="{80F37AA5-8A91-4D17-8C1C-FFF38E3BFBC6}" type="slidenum">
              <a:rPr lang="vi-VN" smtClean="0"/>
              <a:t>31</a:t>
            </a:fld>
            <a:endParaRPr lang="vi-VN"/>
          </a:p>
        </p:txBody>
      </p:sp>
    </p:spTree>
    <p:extLst>
      <p:ext uri="{BB962C8B-B14F-4D97-AF65-F5344CB8AC3E}">
        <p14:creationId xmlns:p14="http://schemas.microsoft.com/office/powerpoint/2010/main" val="271407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F37AA5-8A91-4D17-8C1C-FFF38E3BFBC6}" type="slidenum">
              <a:rPr lang="vi-VN" smtClean="0"/>
              <a:t>34</a:t>
            </a:fld>
            <a:endParaRPr lang="vi-VN"/>
          </a:p>
        </p:txBody>
      </p:sp>
    </p:spTree>
    <p:extLst>
      <p:ext uri="{BB962C8B-B14F-4D97-AF65-F5344CB8AC3E}">
        <p14:creationId xmlns:p14="http://schemas.microsoft.com/office/powerpoint/2010/main" val="196514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C789-9889-4A34-8E00-65FF331623F3}"/>
              </a:ext>
            </a:extLst>
          </p:cNvPr>
          <p:cNvSpPr>
            <a:spLocks noGrp="1"/>
          </p:cNvSpPr>
          <p:nvPr>
            <p:ph type="ctrTitle"/>
          </p:nvPr>
        </p:nvSpPr>
        <p:spPr>
          <a:xfrm>
            <a:off x="1524000" y="1122363"/>
            <a:ext cx="9144000" cy="2387600"/>
          </a:xfrm>
        </p:spPr>
        <p:txBody>
          <a:bodyPr anchor="b"/>
          <a:lstStyle>
            <a:lvl1pPr algn="ctr">
              <a:defRPr sz="6000" b="1">
                <a:solidFill>
                  <a:srgbClr val="65C634"/>
                </a:solidFill>
              </a:defRPr>
            </a:lvl1pPr>
          </a:lstStyle>
          <a:p>
            <a:r>
              <a:rPr lang="en-US"/>
              <a:t>Click to edit Master title style</a:t>
            </a:r>
            <a:endParaRPr lang="vi-VN"/>
          </a:p>
        </p:txBody>
      </p:sp>
      <p:sp>
        <p:nvSpPr>
          <p:cNvPr id="3" name="Subtitle 2">
            <a:extLst>
              <a:ext uri="{FF2B5EF4-FFF2-40B4-BE49-F238E27FC236}">
                <a16:creationId xmlns:a16="http://schemas.microsoft.com/office/drawing/2014/main" id="{51119FD7-9C6E-4BBF-8B7B-6659C89C4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10030C9-D1E4-42CE-8CF4-95D5DAE88F89}"/>
              </a:ext>
            </a:extLst>
          </p:cNvPr>
          <p:cNvSpPr>
            <a:spLocks noGrp="1"/>
          </p:cNvSpPr>
          <p:nvPr>
            <p:ph type="dt" sz="half" idx="10"/>
          </p:nvPr>
        </p:nvSpPr>
        <p:spPr/>
        <p:txBody>
          <a:bodyPr/>
          <a:lstStyle/>
          <a:p>
            <a:fld id="{02A48BD9-7A9B-4456-ACDB-E5091D82977A}" type="datetime1">
              <a:rPr lang="vi-VN" smtClean="0"/>
              <a:t>11/11/2022</a:t>
            </a:fld>
            <a:endParaRPr lang="vi-VN"/>
          </a:p>
        </p:txBody>
      </p:sp>
      <p:sp>
        <p:nvSpPr>
          <p:cNvPr id="5" name="Footer Placeholder 4">
            <a:extLst>
              <a:ext uri="{FF2B5EF4-FFF2-40B4-BE49-F238E27FC236}">
                <a16:creationId xmlns:a16="http://schemas.microsoft.com/office/drawing/2014/main" id="{EFD05F52-6E69-4FD6-A3E6-B879127EAE3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498B1F8-6018-40AE-BA75-14CBCB5CFFF7}"/>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6944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DF0-584E-4E01-BDEB-421A5E454738}"/>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7C2842D-1A5C-40A7-A7CE-042BE917F9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DA8693E-3544-45A4-B5C4-0EB878D435B5}"/>
              </a:ext>
            </a:extLst>
          </p:cNvPr>
          <p:cNvSpPr>
            <a:spLocks noGrp="1"/>
          </p:cNvSpPr>
          <p:nvPr>
            <p:ph type="dt" sz="half" idx="10"/>
          </p:nvPr>
        </p:nvSpPr>
        <p:spPr/>
        <p:txBody>
          <a:bodyPr/>
          <a:lstStyle/>
          <a:p>
            <a:fld id="{84CDDE75-F8A7-4CEE-AF5D-942EFCA0EEFD}" type="datetime1">
              <a:rPr lang="vi-VN" smtClean="0"/>
              <a:t>11/11/2022</a:t>
            </a:fld>
            <a:endParaRPr lang="vi-VN"/>
          </a:p>
        </p:txBody>
      </p:sp>
      <p:sp>
        <p:nvSpPr>
          <p:cNvPr id="5" name="Footer Placeholder 4">
            <a:extLst>
              <a:ext uri="{FF2B5EF4-FFF2-40B4-BE49-F238E27FC236}">
                <a16:creationId xmlns:a16="http://schemas.microsoft.com/office/drawing/2014/main" id="{B745A7BA-D70E-4523-856F-B67E0429080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DD603DF-2702-4425-9338-9AF64DC64975}"/>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93999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A3D43-B309-47EF-B999-CEAB64567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1CD2DBE-164B-4742-B4E0-3DFA06FD76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1C9C584-9E10-4040-9D74-BA1EA1B500BE}"/>
              </a:ext>
            </a:extLst>
          </p:cNvPr>
          <p:cNvSpPr>
            <a:spLocks noGrp="1"/>
          </p:cNvSpPr>
          <p:nvPr>
            <p:ph type="dt" sz="half" idx="10"/>
          </p:nvPr>
        </p:nvSpPr>
        <p:spPr/>
        <p:txBody>
          <a:bodyPr/>
          <a:lstStyle/>
          <a:p>
            <a:fld id="{37FD7295-1C7D-4094-8088-AF7020B3A7D7}" type="datetime1">
              <a:rPr lang="vi-VN" smtClean="0"/>
              <a:t>11/11/2022</a:t>
            </a:fld>
            <a:endParaRPr lang="vi-VN"/>
          </a:p>
        </p:txBody>
      </p:sp>
      <p:sp>
        <p:nvSpPr>
          <p:cNvPr id="5" name="Footer Placeholder 4">
            <a:extLst>
              <a:ext uri="{FF2B5EF4-FFF2-40B4-BE49-F238E27FC236}">
                <a16:creationId xmlns:a16="http://schemas.microsoft.com/office/drawing/2014/main" id="{B605B39E-1C81-4897-B2E5-371CA20F067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42386AB-B6C1-4931-99B7-E707863D213D}"/>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39793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8A3F-171B-4762-9AAF-9A96147C4094}"/>
              </a:ext>
            </a:extLst>
          </p:cNvPr>
          <p:cNvSpPr>
            <a:spLocks noGrp="1"/>
          </p:cNvSpPr>
          <p:nvPr>
            <p:ph type="title"/>
          </p:nvPr>
        </p:nvSpPr>
        <p:spPr>
          <a:xfrm>
            <a:off x="1" y="481240"/>
            <a:ext cx="8984342" cy="825046"/>
          </a:xfrm>
          <a:solidFill>
            <a:srgbClr val="65C634"/>
          </a:solidFill>
        </p:spPr>
        <p:txBody>
          <a:bodyPr/>
          <a:lstStyle>
            <a:lvl1pPr marL="363538" indent="0">
              <a:defRPr b="1">
                <a:solidFill>
                  <a:schemeClr val="bg1"/>
                </a:solidFill>
                <a:latin typeface="+mn-lt"/>
              </a:defRPr>
            </a:lvl1p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63505D02-A578-4115-8D8E-917D2AE487F5}"/>
              </a:ext>
            </a:extLst>
          </p:cNvPr>
          <p:cNvSpPr>
            <a:spLocks noGrp="1"/>
          </p:cNvSpPr>
          <p:nvPr>
            <p:ph idx="1"/>
          </p:nvPr>
        </p:nvSpPr>
        <p:spPr/>
        <p:txBody>
          <a:bodyPr/>
          <a:lstStyle>
            <a:lvl1pPr>
              <a:defRPr sz="300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CCE16794-7FC7-412B-AE27-1CF26E2693B1}"/>
              </a:ext>
            </a:extLst>
          </p:cNvPr>
          <p:cNvSpPr>
            <a:spLocks noGrp="1"/>
          </p:cNvSpPr>
          <p:nvPr>
            <p:ph type="dt" sz="half" idx="10"/>
          </p:nvPr>
        </p:nvSpPr>
        <p:spPr/>
        <p:txBody>
          <a:bodyPr/>
          <a:lstStyle/>
          <a:p>
            <a:fld id="{83EEE56A-C22C-49E7-8C91-3A4AC8448AFB}" type="datetime1">
              <a:rPr lang="vi-VN" smtClean="0"/>
              <a:t>11/11/2022</a:t>
            </a:fld>
            <a:endParaRPr lang="vi-VN"/>
          </a:p>
        </p:txBody>
      </p:sp>
      <p:sp>
        <p:nvSpPr>
          <p:cNvPr id="5" name="Footer Placeholder 4">
            <a:extLst>
              <a:ext uri="{FF2B5EF4-FFF2-40B4-BE49-F238E27FC236}">
                <a16:creationId xmlns:a16="http://schemas.microsoft.com/office/drawing/2014/main" id="{039A58EA-30B8-44EF-B3F3-AF973F8AD8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44341B0-5592-4001-84A3-B22FD9868186}"/>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86960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3C19-7230-4E9B-B0F1-947F028FD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7FD3334-5CE5-4C03-ADC4-A0D8F57B2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DB9B28-7710-4C80-B804-9D02A036ABD0}"/>
              </a:ext>
            </a:extLst>
          </p:cNvPr>
          <p:cNvSpPr>
            <a:spLocks noGrp="1"/>
          </p:cNvSpPr>
          <p:nvPr>
            <p:ph type="dt" sz="half" idx="10"/>
          </p:nvPr>
        </p:nvSpPr>
        <p:spPr/>
        <p:txBody>
          <a:bodyPr/>
          <a:lstStyle/>
          <a:p>
            <a:fld id="{D2054B30-5549-4004-8E41-5195A8172118}" type="datetime1">
              <a:rPr lang="vi-VN" smtClean="0"/>
              <a:t>11/11/2022</a:t>
            </a:fld>
            <a:endParaRPr lang="vi-VN"/>
          </a:p>
        </p:txBody>
      </p:sp>
      <p:sp>
        <p:nvSpPr>
          <p:cNvPr id="5" name="Footer Placeholder 4">
            <a:extLst>
              <a:ext uri="{FF2B5EF4-FFF2-40B4-BE49-F238E27FC236}">
                <a16:creationId xmlns:a16="http://schemas.microsoft.com/office/drawing/2014/main" id="{69D00568-30A5-4121-A855-C3B3295E259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DC25B66-0081-4DAF-B045-F479335E894C}"/>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4670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0FC-E262-470D-B822-B15ADC6F3FE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CF2DB7A-7409-46C1-B27C-3C45AA3D56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2403A94-7F3C-4872-9168-DE43E0849B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35D74A5-68B4-415E-A7E5-AF0A7E3BFF15}"/>
              </a:ext>
            </a:extLst>
          </p:cNvPr>
          <p:cNvSpPr>
            <a:spLocks noGrp="1"/>
          </p:cNvSpPr>
          <p:nvPr>
            <p:ph type="dt" sz="half" idx="10"/>
          </p:nvPr>
        </p:nvSpPr>
        <p:spPr/>
        <p:txBody>
          <a:bodyPr/>
          <a:lstStyle/>
          <a:p>
            <a:fld id="{F9C17890-29B5-4A33-A38A-5FD1C90A89A1}" type="datetime1">
              <a:rPr lang="vi-VN" smtClean="0"/>
              <a:t>11/11/2022</a:t>
            </a:fld>
            <a:endParaRPr lang="vi-VN"/>
          </a:p>
        </p:txBody>
      </p:sp>
      <p:sp>
        <p:nvSpPr>
          <p:cNvPr id="6" name="Footer Placeholder 5">
            <a:extLst>
              <a:ext uri="{FF2B5EF4-FFF2-40B4-BE49-F238E27FC236}">
                <a16:creationId xmlns:a16="http://schemas.microsoft.com/office/drawing/2014/main" id="{152BC1DD-3EC2-446C-9B31-83F19A9C750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0C8CE51-D3CF-4E8F-8854-4BC505902CC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72658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4285-3BA4-4875-85C7-121FBB748C7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BEB5CD6-EDBC-4E11-9E6E-82295B61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F2C14F-B0E0-414A-929A-AEF6AE2304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F1803F8-7C6B-45FC-ABB5-FA790B7D2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C3718A-9D90-424B-980B-138B268187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86C8FCA-0055-4687-9090-9489C55A16A3}"/>
              </a:ext>
            </a:extLst>
          </p:cNvPr>
          <p:cNvSpPr>
            <a:spLocks noGrp="1"/>
          </p:cNvSpPr>
          <p:nvPr>
            <p:ph type="dt" sz="half" idx="10"/>
          </p:nvPr>
        </p:nvSpPr>
        <p:spPr/>
        <p:txBody>
          <a:bodyPr/>
          <a:lstStyle/>
          <a:p>
            <a:fld id="{9A954312-8627-4B69-80A1-7288402F5E75}" type="datetime1">
              <a:rPr lang="vi-VN" smtClean="0"/>
              <a:t>11/11/2022</a:t>
            </a:fld>
            <a:endParaRPr lang="vi-VN"/>
          </a:p>
        </p:txBody>
      </p:sp>
      <p:sp>
        <p:nvSpPr>
          <p:cNvPr id="8" name="Footer Placeholder 7">
            <a:extLst>
              <a:ext uri="{FF2B5EF4-FFF2-40B4-BE49-F238E27FC236}">
                <a16:creationId xmlns:a16="http://schemas.microsoft.com/office/drawing/2014/main" id="{F59A04E5-C3D1-4451-9A99-F833996EA16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1EE25C92-6CA2-4442-9EC4-E23642142BA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80679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181F-EAD7-43DB-9E39-FBD482D1CDA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2028445-C58A-492B-8AD8-04A5D1EAE6E3}"/>
              </a:ext>
            </a:extLst>
          </p:cNvPr>
          <p:cNvSpPr>
            <a:spLocks noGrp="1"/>
          </p:cNvSpPr>
          <p:nvPr>
            <p:ph type="dt" sz="half" idx="10"/>
          </p:nvPr>
        </p:nvSpPr>
        <p:spPr/>
        <p:txBody>
          <a:bodyPr/>
          <a:lstStyle/>
          <a:p>
            <a:fld id="{4F4545C0-08B6-4FF8-9A61-3BF462951A4B}" type="datetime1">
              <a:rPr lang="vi-VN" smtClean="0"/>
              <a:t>11/11/2022</a:t>
            </a:fld>
            <a:endParaRPr lang="vi-VN"/>
          </a:p>
        </p:txBody>
      </p:sp>
      <p:sp>
        <p:nvSpPr>
          <p:cNvPr id="4" name="Footer Placeholder 3">
            <a:extLst>
              <a:ext uri="{FF2B5EF4-FFF2-40B4-BE49-F238E27FC236}">
                <a16:creationId xmlns:a16="http://schemas.microsoft.com/office/drawing/2014/main" id="{1F488D9B-AC21-4AF5-858B-324016F5A90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B772CC6-7643-4FAB-9923-035E60AE0210}"/>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44891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CD57C-4145-4D31-8EDE-48EBC896CF46}"/>
              </a:ext>
            </a:extLst>
          </p:cNvPr>
          <p:cNvSpPr>
            <a:spLocks noGrp="1"/>
          </p:cNvSpPr>
          <p:nvPr>
            <p:ph type="dt" sz="half" idx="10"/>
          </p:nvPr>
        </p:nvSpPr>
        <p:spPr/>
        <p:txBody>
          <a:bodyPr/>
          <a:lstStyle/>
          <a:p>
            <a:fld id="{81D0C88B-67E9-4315-9649-EB88FEA8702D}" type="datetime1">
              <a:rPr lang="vi-VN" smtClean="0"/>
              <a:t>11/11/2022</a:t>
            </a:fld>
            <a:endParaRPr lang="vi-VN"/>
          </a:p>
        </p:txBody>
      </p:sp>
      <p:sp>
        <p:nvSpPr>
          <p:cNvPr id="3" name="Footer Placeholder 2">
            <a:extLst>
              <a:ext uri="{FF2B5EF4-FFF2-40B4-BE49-F238E27FC236}">
                <a16:creationId xmlns:a16="http://schemas.microsoft.com/office/drawing/2014/main" id="{2E700495-5435-45B3-8B07-7ACB0A331C3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D6B536A-E9C4-42CD-93D2-D7A697546AF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06525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A5C0-8601-477F-93CE-582D3E29D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2CCD9F3-DBF1-4370-B794-7F2268D07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B8749606-D44C-43DB-B2A1-92294B474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F25C02-A6B1-4E2A-B849-DEDD449B8070}"/>
              </a:ext>
            </a:extLst>
          </p:cNvPr>
          <p:cNvSpPr>
            <a:spLocks noGrp="1"/>
          </p:cNvSpPr>
          <p:nvPr>
            <p:ph type="dt" sz="half" idx="10"/>
          </p:nvPr>
        </p:nvSpPr>
        <p:spPr/>
        <p:txBody>
          <a:bodyPr/>
          <a:lstStyle/>
          <a:p>
            <a:fld id="{EE2CA195-079D-4283-9AAF-FA1B980E4EF0}" type="datetime1">
              <a:rPr lang="vi-VN" smtClean="0"/>
              <a:t>11/11/2022</a:t>
            </a:fld>
            <a:endParaRPr lang="vi-VN"/>
          </a:p>
        </p:txBody>
      </p:sp>
      <p:sp>
        <p:nvSpPr>
          <p:cNvPr id="6" name="Footer Placeholder 5">
            <a:extLst>
              <a:ext uri="{FF2B5EF4-FFF2-40B4-BE49-F238E27FC236}">
                <a16:creationId xmlns:a16="http://schemas.microsoft.com/office/drawing/2014/main" id="{7E3E6785-BEDF-4C28-B6A5-445A984121E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9B5DD06-68FC-4215-9255-6BA5DD648B74}"/>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194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377-9FD4-4451-AC3D-DA8C658E4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7F5B0B4-29E8-4AA2-B51B-6B4E63EC6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BB810EA-C120-4926-BB51-276CFB056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4DD2FF-D74D-44CD-AB88-015379D2F496}"/>
              </a:ext>
            </a:extLst>
          </p:cNvPr>
          <p:cNvSpPr>
            <a:spLocks noGrp="1"/>
          </p:cNvSpPr>
          <p:nvPr>
            <p:ph type="dt" sz="half" idx="10"/>
          </p:nvPr>
        </p:nvSpPr>
        <p:spPr/>
        <p:txBody>
          <a:bodyPr/>
          <a:lstStyle/>
          <a:p>
            <a:fld id="{C5AB8BF7-E181-4FD4-B8D9-BC7B81BAB6DD}" type="datetime1">
              <a:rPr lang="vi-VN" smtClean="0"/>
              <a:t>11/11/2022</a:t>
            </a:fld>
            <a:endParaRPr lang="vi-VN"/>
          </a:p>
        </p:txBody>
      </p:sp>
      <p:sp>
        <p:nvSpPr>
          <p:cNvPr id="6" name="Footer Placeholder 5">
            <a:extLst>
              <a:ext uri="{FF2B5EF4-FFF2-40B4-BE49-F238E27FC236}">
                <a16:creationId xmlns:a16="http://schemas.microsoft.com/office/drawing/2014/main" id="{92EFED99-9100-4387-8D5F-13ECD76C118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BC5709C-CEBE-45AC-A4CB-F0258970432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5507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1A938-B55D-4E96-B51E-A0BBCE23C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F45169B-2138-472E-96E7-6FDA1DB67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B82AA40-21A3-4714-BE86-649D14789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D17D8-3E09-4D31-9D6E-3FE33A43798D}" type="datetime1">
              <a:rPr lang="vi-VN" smtClean="0"/>
              <a:t>11/11/2022</a:t>
            </a:fld>
            <a:endParaRPr lang="vi-VN"/>
          </a:p>
        </p:txBody>
      </p:sp>
      <p:sp>
        <p:nvSpPr>
          <p:cNvPr id="5" name="Footer Placeholder 4">
            <a:extLst>
              <a:ext uri="{FF2B5EF4-FFF2-40B4-BE49-F238E27FC236}">
                <a16:creationId xmlns:a16="http://schemas.microsoft.com/office/drawing/2014/main" id="{9DACF934-EDAA-46FA-96B2-C9EE5903C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C6C92E0-92B3-4673-984B-0ACAD74F80EC}"/>
              </a:ext>
            </a:extLst>
          </p:cNvPr>
          <p:cNvSpPr>
            <a:spLocks noGrp="1"/>
          </p:cNvSpPr>
          <p:nvPr>
            <p:ph type="sldNum" sz="quarter" idx="4"/>
          </p:nvPr>
        </p:nvSpPr>
        <p:spPr>
          <a:xfrm>
            <a:off x="9087115" y="6356350"/>
            <a:ext cx="2743200" cy="365125"/>
          </a:xfrm>
          <a:prstGeom prst="rect">
            <a:avLst/>
          </a:prstGeom>
        </p:spPr>
        <p:txBody>
          <a:bodyPr vert="horz" lIns="91440" tIns="45720" rIns="91440" bIns="45720" rtlCol="0" anchor="ctr"/>
          <a:lstStyle>
            <a:lvl1pPr algn="r">
              <a:defRPr sz="2400" b="1">
                <a:solidFill>
                  <a:schemeClr val="tx1">
                    <a:tint val="75000"/>
                  </a:schemeClr>
                </a:solidFill>
                <a:latin typeface="Calibri" panose="020F0502020204030204" pitchFamily="34" charset="0"/>
                <a:cs typeface="Calibri" panose="020F0502020204030204" pitchFamily="34" charset="0"/>
              </a:defRPr>
            </a:lvl1pPr>
          </a:lstStyle>
          <a:p>
            <a:fld id="{44AFAB2E-478F-444A-8AB9-50FDB5841670}" type="slidenum">
              <a:rPr lang="vi-VN" smtClean="0"/>
              <a:pPr/>
              <a:t>‹#›</a:t>
            </a:fld>
            <a:endParaRPr lang="vi-VN"/>
          </a:p>
        </p:txBody>
      </p:sp>
    </p:spTree>
    <p:extLst>
      <p:ext uri="{BB962C8B-B14F-4D97-AF65-F5344CB8AC3E}">
        <p14:creationId xmlns:p14="http://schemas.microsoft.com/office/powerpoint/2010/main" val="102725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developer.android.com/guide/background" TargetMode="External"/><Relationship Id="rId3" Type="http://schemas.openxmlformats.org/officeDocument/2006/relationships/hyperlink" Target="https://developer.android.com/guide/fragments/create" TargetMode="External"/><Relationship Id="rId7" Type="http://schemas.openxmlformats.org/officeDocument/2006/relationships/hyperlink" Target="https://developer.android.com/guide/components/servi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veloper.android.com/guide/fragments/lifecycle" TargetMode="External"/><Relationship Id="rId5" Type="http://schemas.openxmlformats.org/officeDocument/2006/relationships/hyperlink" Target="https://developer.android.com/guide/fragments/transactions" TargetMode="External"/><Relationship Id="rId10" Type="http://schemas.openxmlformats.org/officeDocument/2006/relationships/hyperlink" Target="https://developer.android.com/training/basics/firstapp/building-ui" TargetMode="External"/><Relationship Id="rId4" Type="http://schemas.openxmlformats.org/officeDocument/2006/relationships/hyperlink" Target="https://developer.android.com/guide/fragments/fragmentmanager" TargetMode="External"/><Relationship Id="rId9" Type="http://schemas.openxmlformats.org/officeDocument/2006/relationships/hyperlink" Target="https://developer.android.com/guide/background/thread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CC5D-DFAE-4B6F-B953-ACA4A8B80EA0}"/>
              </a:ext>
            </a:extLst>
          </p:cNvPr>
          <p:cNvSpPr>
            <a:spLocks noGrp="1"/>
          </p:cNvSpPr>
          <p:nvPr>
            <p:ph type="ctrTitle"/>
          </p:nvPr>
        </p:nvSpPr>
        <p:spPr>
          <a:xfrm>
            <a:off x="762000" y="1214438"/>
            <a:ext cx="10668000" cy="2387600"/>
          </a:xfrm>
        </p:spPr>
        <p:txBody>
          <a:bodyPr>
            <a:normAutofit/>
          </a:bodyPr>
          <a:lstStyle/>
          <a:p>
            <a:r>
              <a:rPr lang="en-US" sz="7500" dirty="0">
                <a:latin typeface="+mn-lt"/>
              </a:rPr>
              <a:t>LẬP TRÌNH DI ĐỘNG</a:t>
            </a:r>
            <a:endParaRPr lang="vi-VN" sz="7500" dirty="0">
              <a:latin typeface="+mn-lt"/>
            </a:endParaRPr>
          </a:p>
        </p:txBody>
      </p:sp>
      <p:sp>
        <p:nvSpPr>
          <p:cNvPr id="3" name="Subtitle 2">
            <a:extLst>
              <a:ext uri="{FF2B5EF4-FFF2-40B4-BE49-F238E27FC236}">
                <a16:creationId xmlns:a16="http://schemas.microsoft.com/office/drawing/2014/main" id="{268ADCEA-C9F6-412A-A5BC-DA4A1EAE7ECE}"/>
              </a:ext>
            </a:extLst>
          </p:cNvPr>
          <p:cNvSpPr>
            <a:spLocks noGrp="1"/>
          </p:cNvSpPr>
          <p:nvPr>
            <p:ph type="subTitle" idx="1"/>
          </p:nvPr>
        </p:nvSpPr>
        <p:spPr/>
        <p:txBody>
          <a:bodyPr>
            <a:normAutofit/>
          </a:bodyPr>
          <a:lstStyle/>
          <a:p>
            <a:r>
              <a:rPr lang="en-US" sz="4000" dirty="0"/>
              <a:t>Mobile Programming</a:t>
            </a:r>
            <a:endParaRPr lang="vi-VN" sz="4000" dirty="0"/>
          </a:p>
        </p:txBody>
      </p:sp>
    </p:spTree>
    <p:extLst>
      <p:ext uri="{BB962C8B-B14F-4D97-AF65-F5344CB8AC3E}">
        <p14:creationId xmlns:p14="http://schemas.microsoft.com/office/powerpoint/2010/main" val="307584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err="1">
                <a:latin typeface="Calibri (Body)"/>
              </a:rPr>
              <a:t>Đăng</a:t>
            </a:r>
            <a:r>
              <a:rPr lang="en-US" dirty="0">
                <a:latin typeface="Calibri (Body)"/>
              </a:rPr>
              <a:t> </a:t>
            </a:r>
            <a:r>
              <a:rPr lang="en-US" dirty="0" err="1">
                <a:latin typeface="Calibri (Body)"/>
              </a:rPr>
              <a:t>ký</a:t>
            </a:r>
            <a:r>
              <a:rPr lang="en-US" dirty="0">
                <a:latin typeface="Calibri (Body)"/>
              </a:rPr>
              <a:t> </a:t>
            </a:r>
            <a:r>
              <a:rPr lang="en-US" dirty="0" err="1">
                <a:latin typeface="Calibri (Body)"/>
              </a:rPr>
              <a:t>nhận</a:t>
            </a:r>
            <a:r>
              <a:rPr lang="en-US" dirty="0">
                <a:latin typeface="Calibri (Body)"/>
              </a:rPr>
              <a:t> events ở Activity</a:t>
            </a:r>
            <a:endParaRPr lang="vi-VN" dirty="0">
              <a:latin typeface="Calibri (Body)"/>
            </a:endParaRPr>
          </a:p>
        </p:txBody>
      </p:sp>
      <p:pic>
        <p:nvPicPr>
          <p:cNvPr id="5" name="Shape 225">
            <a:extLst>
              <a:ext uri="{FF2B5EF4-FFF2-40B4-BE49-F238E27FC236}">
                <a16:creationId xmlns:a16="http://schemas.microsoft.com/office/drawing/2014/main" id="{A33C88FF-42A8-4BCE-B653-DEDF7C4DA690}"/>
              </a:ext>
            </a:extLst>
          </p:cNvPr>
          <p:cNvPicPr preferRelativeResize="0"/>
          <p:nvPr/>
        </p:nvPicPr>
        <p:blipFill>
          <a:blip r:embed="rId2">
            <a:alphaModFix/>
          </a:blip>
          <a:stretch>
            <a:fillRect/>
          </a:stretch>
        </p:blipFill>
        <p:spPr>
          <a:xfrm>
            <a:off x="465917" y="2206967"/>
            <a:ext cx="11260168" cy="4046733"/>
          </a:xfrm>
          <a:prstGeom prst="rect">
            <a:avLst/>
          </a:prstGeom>
          <a:noFill/>
          <a:ln>
            <a:noFill/>
          </a:ln>
        </p:spPr>
      </p:pic>
      <p:sp>
        <p:nvSpPr>
          <p:cNvPr id="3" name="Slide Number Placeholder 2">
            <a:extLst>
              <a:ext uri="{FF2B5EF4-FFF2-40B4-BE49-F238E27FC236}">
                <a16:creationId xmlns:a16="http://schemas.microsoft.com/office/drawing/2014/main" id="{F70860D2-6810-4B21-9B75-8F746C2B2803}"/>
              </a:ext>
            </a:extLst>
          </p:cNvPr>
          <p:cNvSpPr>
            <a:spLocks noGrp="1"/>
          </p:cNvSpPr>
          <p:nvPr>
            <p:ph type="sldNum" sz="quarter" idx="12"/>
          </p:nvPr>
        </p:nvSpPr>
        <p:spPr/>
        <p:txBody>
          <a:bodyPr/>
          <a:lstStyle/>
          <a:p>
            <a:fld id="{44AFAB2E-478F-444A-8AB9-50FDB5841670}" type="slidenum">
              <a:rPr lang="vi-VN" smtClean="0"/>
              <a:t>10</a:t>
            </a:fld>
            <a:endParaRPr lang="vi-VN"/>
          </a:p>
        </p:txBody>
      </p:sp>
    </p:spTree>
    <p:extLst>
      <p:ext uri="{BB962C8B-B14F-4D97-AF65-F5344CB8AC3E}">
        <p14:creationId xmlns:p14="http://schemas.microsoft.com/office/powerpoint/2010/main" val="368378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err="1">
                <a:latin typeface="Calibri (Body)"/>
              </a:rPr>
              <a:t>Tạo</a:t>
            </a:r>
            <a:r>
              <a:rPr lang="en-US" dirty="0">
                <a:latin typeface="Calibri (Body)"/>
              </a:rPr>
              <a:t> </a:t>
            </a:r>
            <a:r>
              <a:rPr lang="en-US" dirty="0" err="1">
                <a:latin typeface="Calibri (Body)"/>
              </a:rPr>
              <a:t>BroadcastReceiver</a:t>
            </a:r>
            <a:endParaRPr lang="vi-VN" dirty="0">
              <a:latin typeface="Calibri (Body)"/>
            </a:endParaRPr>
          </a:p>
        </p:txBody>
      </p:sp>
      <p:pic>
        <p:nvPicPr>
          <p:cNvPr id="4" name="Shape 231">
            <a:extLst>
              <a:ext uri="{FF2B5EF4-FFF2-40B4-BE49-F238E27FC236}">
                <a16:creationId xmlns:a16="http://schemas.microsoft.com/office/drawing/2014/main" id="{94496211-FA50-4BC2-AAED-053A4E6ECD70}"/>
              </a:ext>
            </a:extLst>
          </p:cNvPr>
          <p:cNvPicPr preferRelativeResize="0"/>
          <p:nvPr/>
        </p:nvPicPr>
        <p:blipFill>
          <a:blip r:embed="rId2">
            <a:alphaModFix/>
          </a:blip>
          <a:stretch>
            <a:fillRect/>
          </a:stretch>
        </p:blipFill>
        <p:spPr>
          <a:xfrm>
            <a:off x="1236400" y="1536568"/>
            <a:ext cx="9719200" cy="4915033"/>
          </a:xfrm>
          <a:prstGeom prst="rect">
            <a:avLst/>
          </a:prstGeom>
          <a:noFill/>
          <a:ln>
            <a:noFill/>
          </a:ln>
        </p:spPr>
      </p:pic>
      <p:sp>
        <p:nvSpPr>
          <p:cNvPr id="3" name="Slide Number Placeholder 2">
            <a:extLst>
              <a:ext uri="{FF2B5EF4-FFF2-40B4-BE49-F238E27FC236}">
                <a16:creationId xmlns:a16="http://schemas.microsoft.com/office/drawing/2014/main" id="{7155262B-BCC2-477D-B4AD-77326B43FD77}"/>
              </a:ext>
            </a:extLst>
          </p:cNvPr>
          <p:cNvSpPr>
            <a:spLocks noGrp="1"/>
          </p:cNvSpPr>
          <p:nvPr>
            <p:ph type="sldNum" sz="quarter" idx="12"/>
          </p:nvPr>
        </p:nvSpPr>
        <p:spPr/>
        <p:txBody>
          <a:bodyPr/>
          <a:lstStyle/>
          <a:p>
            <a:fld id="{44AFAB2E-478F-444A-8AB9-50FDB5841670}" type="slidenum">
              <a:rPr lang="vi-VN" smtClean="0"/>
              <a:t>11</a:t>
            </a:fld>
            <a:endParaRPr lang="vi-VN"/>
          </a:p>
        </p:txBody>
      </p:sp>
    </p:spTree>
    <p:extLst>
      <p:ext uri="{BB962C8B-B14F-4D97-AF65-F5344CB8AC3E}">
        <p14:creationId xmlns:p14="http://schemas.microsoft.com/office/powerpoint/2010/main" val="202512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a:xfrm>
            <a:off x="1" y="481240"/>
            <a:ext cx="4463511" cy="825046"/>
          </a:xfrm>
        </p:spPr>
        <p:txBody>
          <a:bodyPr>
            <a:normAutofit/>
          </a:bodyPr>
          <a:lstStyle/>
          <a:p>
            <a:r>
              <a:rPr lang="en-US" dirty="0">
                <a:latin typeface="Calibri (Body)"/>
              </a:rPr>
              <a:t>Service</a:t>
            </a:r>
            <a:endParaRPr lang="vi-VN" dirty="0">
              <a:latin typeface="Calibri (Body)"/>
            </a:endParaRPr>
          </a:p>
        </p:txBody>
      </p:sp>
      <p:pic>
        <p:nvPicPr>
          <p:cNvPr id="6" name="Google Shape;185;p21">
            <a:extLst>
              <a:ext uri="{FF2B5EF4-FFF2-40B4-BE49-F238E27FC236}">
                <a16:creationId xmlns:a16="http://schemas.microsoft.com/office/drawing/2014/main" id="{3723A455-1662-4897-9D2D-8F282A5B60A8}"/>
              </a:ext>
            </a:extLst>
          </p:cNvPr>
          <p:cNvPicPr preferRelativeResize="0"/>
          <p:nvPr/>
        </p:nvPicPr>
        <p:blipFill rotWithShape="1">
          <a:blip r:embed="rId2">
            <a:alphaModFix/>
          </a:blip>
          <a:srcRect/>
          <a:stretch/>
        </p:blipFill>
        <p:spPr>
          <a:xfrm>
            <a:off x="5690274" y="0"/>
            <a:ext cx="5282526" cy="6858000"/>
          </a:xfrm>
          <a:prstGeom prst="rect">
            <a:avLst/>
          </a:prstGeom>
          <a:noFill/>
          <a:ln>
            <a:noFill/>
          </a:ln>
        </p:spPr>
      </p:pic>
      <p:sp>
        <p:nvSpPr>
          <p:cNvPr id="3" name="Slide Number Placeholder 2">
            <a:extLst>
              <a:ext uri="{FF2B5EF4-FFF2-40B4-BE49-F238E27FC236}">
                <a16:creationId xmlns:a16="http://schemas.microsoft.com/office/drawing/2014/main" id="{28D54BC4-D0F6-46CF-A4AE-E8F2DC536C7C}"/>
              </a:ext>
            </a:extLst>
          </p:cNvPr>
          <p:cNvSpPr>
            <a:spLocks noGrp="1"/>
          </p:cNvSpPr>
          <p:nvPr>
            <p:ph type="sldNum" sz="quarter" idx="12"/>
          </p:nvPr>
        </p:nvSpPr>
        <p:spPr/>
        <p:txBody>
          <a:bodyPr/>
          <a:lstStyle/>
          <a:p>
            <a:fld id="{44AFAB2E-478F-444A-8AB9-50FDB5841670}" type="slidenum">
              <a:rPr lang="vi-VN" smtClean="0"/>
              <a:t>12</a:t>
            </a:fld>
            <a:endParaRPr lang="vi-VN"/>
          </a:p>
        </p:txBody>
      </p:sp>
    </p:spTree>
    <p:extLst>
      <p:ext uri="{BB962C8B-B14F-4D97-AF65-F5344CB8AC3E}">
        <p14:creationId xmlns:p14="http://schemas.microsoft.com/office/powerpoint/2010/main" val="255489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825625"/>
            <a:ext cx="10224542" cy="4889968"/>
          </a:xfrm>
        </p:spPr>
        <p:txBody>
          <a:bodyPr>
            <a:noAutofit/>
          </a:bodyPr>
          <a:lstStyle/>
          <a:p>
            <a:pPr algn="just"/>
            <a:r>
              <a:rPr lang="vi-VN" dirty="0">
                <a:latin typeface="Calibri (Body)"/>
              </a:rPr>
              <a:t>Fragment là một module độc lập trong một Activity UI</a:t>
            </a:r>
          </a:p>
          <a:p>
            <a:pPr algn="just"/>
            <a:r>
              <a:rPr lang="vi-VN" dirty="0">
                <a:latin typeface="Calibri (Body)"/>
              </a:rPr>
              <a:t>Đặc tính của Fragment</a:t>
            </a:r>
          </a:p>
          <a:p>
            <a:pPr marL="539750" algn="just"/>
            <a:r>
              <a:rPr lang="vi-VN" dirty="0">
                <a:latin typeface="Calibri (Body)"/>
              </a:rPr>
              <a:t>Luôn được sử dụng bên trong một Activity</a:t>
            </a:r>
          </a:p>
          <a:p>
            <a:pPr marL="539750" algn="just"/>
            <a:r>
              <a:rPr lang="vi-VN" dirty="0">
                <a:latin typeface="Calibri (Body)"/>
              </a:rPr>
              <a:t>Sử dụng file layout XML riêng để định nghĩa UI</a:t>
            </a:r>
          </a:p>
          <a:p>
            <a:pPr marL="539750" algn="just"/>
            <a:r>
              <a:rPr lang="vi-VN" dirty="0">
                <a:latin typeface="Calibri (Body)"/>
              </a:rPr>
              <a:t>Có Lifecycle của riêng nó</a:t>
            </a:r>
          </a:p>
          <a:p>
            <a:pPr marL="539750" algn="just"/>
            <a:r>
              <a:rPr lang="vi-VN" dirty="0">
                <a:latin typeface="Calibri (Body)"/>
              </a:rPr>
              <a:t>Có 2 cách thêm nó vào Activity: Dynamically hoặc Statically</a:t>
            </a:r>
          </a:p>
        </p:txBody>
      </p:sp>
      <p:sp>
        <p:nvSpPr>
          <p:cNvPr id="4" name="Slide Number Placeholder 3">
            <a:extLst>
              <a:ext uri="{FF2B5EF4-FFF2-40B4-BE49-F238E27FC236}">
                <a16:creationId xmlns:a16="http://schemas.microsoft.com/office/drawing/2014/main" id="{4DB75B94-0345-459E-9A1F-F123FB7F8542}"/>
              </a:ext>
            </a:extLst>
          </p:cNvPr>
          <p:cNvSpPr>
            <a:spLocks noGrp="1"/>
          </p:cNvSpPr>
          <p:nvPr>
            <p:ph type="sldNum" sz="quarter" idx="12"/>
          </p:nvPr>
        </p:nvSpPr>
        <p:spPr/>
        <p:txBody>
          <a:bodyPr/>
          <a:lstStyle/>
          <a:p>
            <a:fld id="{44AFAB2E-478F-444A-8AB9-50FDB5841670}" type="slidenum">
              <a:rPr lang="vi-VN" smtClean="0"/>
              <a:t>13</a:t>
            </a:fld>
            <a:endParaRPr lang="vi-VN"/>
          </a:p>
        </p:txBody>
      </p:sp>
    </p:spTree>
    <p:extLst>
      <p:ext uri="{BB962C8B-B14F-4D97-AF65-F5344CB8AC3E}">
        <p14:creationId xmlns:p14="http://schemas.microsoft.com/office/powerpoint/2010/main" val="426819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algn="just"/>
            <a:r>
              <a:rPr lang="vi-VN" dirty="0">
                <a:latin typeface="Calibri (Body)"/>
              </a:rPr>
              <a:t>Mobile có thể tách UI ra làm 2 màn hình. Còn trên tablet có thể kết hợp 2 UI đó trong một màn hình</a:t>
            </a:r>
          </a:p>
        </p:txBody>
      </p:sp>
      <p:pic>
        <p:nvPicPr>
          <p:cNvPr id="4" name="Shape 96">
            <a:extLst>
              <a:ext uri="{FF2B5EF4-FFF2-40B4-BE49-F238E27FC236}">
                <a16:creationId xmlns:a16="http://schemas.microsoft.com/office/drawing/2014/main" id="{BEF9BF53-9BBB-44B1-A433-486BCFCB156E}"/>
              </a:ext>
            </a:extLst>
          </p:cNvPr>
          <p:cNvPicPr preferRelativeResize="0"/>
          <p:nvPr/>
        </p:nvPicPr>
        <p:blipFill>
          <a:blip r:embed="rId2">
            <a:alphaModFix/>
          </a:blip>
          <a:stretch>
            <a:fillRect/>
          </a:stretch>
        </p:blipFill>
        <p:spPr>
          <a:xfrm>
            <a:off x="2394471" y="2613493"/>
            <a:ext cx="7112000" cy="4102100"/>
          </a:xfrm>
          <a:prstGeom prst="rect">
            <a:avLst/>
          </a:prstGeom>
          <a:noFill/>
          <a:ln>
            <a:noFill/>
          </a:ln>
        </p:spPr>
      </p:pic>
      <p:sp>
        <p:nvSpPr>
          <p:cNvPr id="5" name="Slide Number Placeholder 4">
            <a:extLst>
              <a:ext uri="{FF2B5EF4-FFF2-40B4-BE49-F238E27FC236}">
                <a16:creationId xmlns:a16="http://schemas.microsoft.com/office/drawing/2014/main" id="{145AA6E7-00B5-4E9E-9911-C61EFE10F329}"/>
              </a:ext>
            </a:extLst>
          </p:cNvPr>
          <p:cNvSpPr>
            <a:spLocks noGrp="1"/>
          </p:cNvSpPr>
          <p:nvPr>
            <p:ph type="sldNum" sz="quarter" idx="12"/>
          </p:nvPr>
        </p:nvSpPr>
        <p:spPr/>
        <p:txBody>
          <a:bodyPr/>
          <a:lstStyle/>
          <a:p>
            <a:fld id="{44AFAB2E-478F-444A-8AB9-50FDB5841670}" type="slidenum">
              <a:rPr lang="vi-VN" smtClean="0"/>
              <a:t>14</a:t>
            </a:fld>
            <a:endParaRPr lang="vi-VN"/>
          </a:p>
        </p:txBody>
      </p:sp>
    </p:spTree>
    <p:extLst>
      <p:ext uri="{BB962C8B-B14F-4D97-AF65-F5344CB8AC3E}">
        <p14:creationId xmlns:p14="http://schemas.microsoft.com/office/powerpoint/2010/main" val="47082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825625"/>
            <a:ext cx="10224542" cy="4889968"/>
          </a:xfrm>
        </p:spPr>
        <p:txBody>
          <a:bodyPr>
            <a:noAutofit/>
          </a:bodyPr>
          <a:lstStyle/>
          <a:p>
            <a:pPr algn="just"/>
            <a:r>
              <a:rPr lang="vi-VN" dirty="0">
                <a:latin typeface="Calibri (Body)"/>
              </a:rPr>
              <a:t>Module hóa các tính năng để tái sử dụng</a:t>
            </a:r>
          </a:p>
          <a:p>
            <a:pPr algn="just"/>
            <a:r>
              <a:rPr lang="vi-VN" dirty="0">
                <a:latin typeface="Calibri (Body)"/>
              </a:rPr>
              <a:t>Phù hợp cho việc sử dụng trên các thiết bị có kích thước màn hình khác nhau</a:t>
            </a:r>
          </a:p>
          <a:p>
            <a:pPr algn="just"/>
            <a:r>
              <a:rPr lang="vi-VN" dirty="0">
                <a:latin typeface="Calibri (Body)"/>
              </a:rPr>
              <a:t>Sử dụng layout khác nhau cho 2 chế độ màn hình: landscape và portrait</a:t>
            </a:r>
          </a:p>
        </p:txBody>
      </p:sp>
      <p:sp>
        <p:nvSpPr>
          <p:cNvPr id="4" name="Slide Number Placeholder 3">
            <a:extLst>
              <a:ext uri="{FF2B5EF4-FFF2-40B4-BE49-F238E27FC236}">
                <a16:creationId xmlns:a16="http://schemas.microsoft.com/office/drawing/2014/main" id="{B548BF5B-AC10-420F-8FE5-18EE5104175D}"/>
              </a:ext>
            </a:extLst>
          </p:cNvPr>
          <p:cNvSpPr>
            <a:spLocks noGrp="1"/>
          </p:cNvSpPr>
          <p:nvPr>
            <p:ph type="sldNum" sz="quarter" idx="12"/>
          </p:nvPr>
        </p:nvSpPr>
        <p:spPr/>
        <p:txBody>
          <a:bodyPr/>
          <a:lstStyle/>
          <a:p>
            <a:fld id="{44AFAB2E-478F-444A-8AB9-50FDB5841670}" type="slidenum">
              <a:rPr lang="vi-VN" smtClean="0"/>
              <a:t>15</a:t>
            </a:fld>
            <a:endParaRPr lang="vi-VN"/>
          </a:p>
        </p:txBody>
      </p:sp>
    </p:spTree>
    <p:extLst>
      <p:ext uri="{BB962C8B-B14F-4D97-AF65-F5344CB8AC3E}">
        <p14:creationId xmlns:p14="http://schemas.microsoft.com/office/powerpoint/2010/main" val="2359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algn="just"/>
            <a:r>
              <a:rPr lang="vi-VN" dirty="0">
                <a:latin typeface="Calibri (Body)"/>
              </a:rPr>
              <a:t>Fragment API được thêm vào từ phiên bản Android HoneyComb (API 11). Package: android.app.Fragment</a:t>
            </a:r>
          </a:p>
          <a:p>
            <a:pPr algn="just"/>
            <a:r>
              <a:rPr lang="vi-VN" dirty="0">
                <a:latin typeface="Calibri (Body)"/>
              </a:rPr>
              <a:t>Phiên bản hỗ trợ: Package: android.support.v4.app.Fragment (API 4 – Android 1.6)</a:t>
            </a:r>
          </a:p>
        </p:txBody>
      </p:sp>
      <p:pic>
        <p:nvPicPr>
          <p:cNvPr id="5" name="Picture 2" descr="http://developer.android.com/images/training/basics/fragments-screen-mock.png">
            <a:extLst>
              <a:ext uri="{FF2B5EF4-FFF2-40B4-BE49-F238E27FC236}">
                <a16:creationId xmlns:a16="http://schemas.microsoft.com/office/drawing/2014/main" id="{86723747-E19D-4634-9FB5-DFCD164DC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985" y="3677230"/>
            <a:ext cx="6986029" cy="27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D380F941-5CDC-42A6-9BF9-083B15B10377}"/>
              </a:ext>
            </a:extLst>
          </p:cNvPr>
          <p:cNvSpPr>
            <a:spLocks noGrp="1"/>
          </p:cNvSpPr>
          <p:nvPr>
            <p:ph type="sldNum" sz="quarter" idx="12"/>
          </p:nvPr>
        </p:nvSpPr>
        <p:spPr/>
        <p:txBody>
          <a:bodyPr/>
          <a:lstStyle/>
          <a:p>
            <a:fld id="{44AFAB2E-478F-444A-8AB9-50FDB5841670}" type="slidenum">
              <a:rPr lang="vi-VN" smtClean="0"/>
              <a:t>16</a:t>
            </a:fld>
            <a:endParaRPr lang="vi-VN"/>
          </a:p>
        </p:txBody>
      </p:sp>
    </p:spTree>
    <p:extLst>
      <p:ext uri="{BB962C8B-B14F-4D97-AF65-F5344CB8AC3E}">
        <p14:creationId xmlns:p14="http://schemas.microsoft.com/office/powerpoint/2010/main" val="119763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marL="0" indent="0" algn="just">
              <a:buNone/>
            </a:pPr>
            <a:r>
              <a:rPr lang="vi-VN" dirty="0">
                <a:latin typeface="Calibri (Body)"/>
              </a:rPr>
              <a:t>Cấu hình fragment cũng giống như cấu hình một Activity</a:t>
            </a:r>
          </a:p>
          <a:p>
            <a:pPr algn="just"/>
            <a:r>
              <a:rPr lang="vi-VN" dirty="0">
                <a:latin typeface="Calibri (Body)"/>
              </a:rPr>
              <a:t>Khai báo file layout *.xml</a:t>
            </a:r>
          </a:p>
          <a:p>
            <a:pPr algn="just"/>
            <a:r>
              <a:rPr lang="vi-VN" dirty="0">
                <a:latin typeface="Calibri (Body)"/>
              </a:rPr>
              <a:t>Khai báo file Java. ví dụ: FooFragment.java</a:t>
            </a:r>
          </a:p>
          <a:p>
            <a:pPr algn="just"/>
            <a:r>
              <a:rPr lang="vi-VN" dirty="0">
                <a:latin typeface="Calibri (Body)"/>
              </a:rPr>
              <a:t>Mỗi file Fragment được extends từ:</a:t>
            </a:r>
          </a:p>
          <a:p>
            <a:pPr marL="0" indent="0" algn="just">
              <a:buNone/>
            </a:pPr>
            <a:r>
              <a:rPr lang="vi-VN" dirty="0">
                <a:latin typeface="Calibri (Body)"/>
              </a:rPr>
              <a:t> android.support.v4.app.Fragment hoặc android.app.Fragment.</a:t>
            </a:r>
          </a:p>
          <a:p>
            <a:pPr algn="just"/>
            <a:r>
              <a:rPr lang="vi-VN" dirty="0">
                <a:latin typeface="Calibri (Body)"/>
              </a:rPr>
              <a:t>Trong Fragment, việc thực hiện kết nối tới file layout được gọi ở hàm onCreateView</a:t>
            </a:r>
          </a:p>
        </p:txBody>
      </p:sp>
      <p:sp>
        <p:nvSpPr>
          <p:cNvPr id="4" name="Slide Number Placeholder 3">
            <a:extLst>
              <a:ext uri="{FF2B5EF4-FFF2-40B4-BE49-F238E27FC236}">
                <a16:creationId xmlns:a16="http://schemas.microsoft.com/office/drawing/2014/main" id="{4E3B7DBB-2B2F-49D0-B51B-3DC495219745}"/>
              </a:ext>
            </a:extLst>
          </p:cNvPr>
          <p:cNvSpPr>
            <a:spLocks noGrp="1"/>
          </p:cNvSpPr>
          <p:nvPr>
            <p:ph type="sldNum" sz="quarter" idx="12"/>
          </p:nvPr>
        </p:nvSpPr>
        <p:spPr/>
        <p:txBody>
          <a:bodyPr/>
          <a:lstStyle/>
          <a:p>
            <a:fld id="{44AFAB2E-478F-444A-8AB9-50FDB5841670}" type="slidenum">
              <a:rPr lang="vi-VN" smtClean="0"/>
              <a:t>17</a:t>
            </a:fld>
            <a:endParaRPr lang="vi-VN"/>
          </a:p>
        </p:txBody>
      </p:sp>
    </p:spTree>
    <p:extLst>
      <p:ext uri="{BB962C8B-B14F-4D97-AF65-F5344CB8AC3E}">
        <p14:creationId xmlns:p14="http://schemas.microsoft.com/office/powerpoint/2010/main" val="825359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pic>
        <p:nvPicPr>
          <p:cNvPr id="6" name="Shape 109">
            <a:extLst>
              <a:ext uri="{FF2B5EF4-FFF2-40B4-BE49-F238E27FC236}">
                <a16:creationId xmlns:a16="http://schemas.microsoft.com/office/drawing/2014/main" id="{35A4ABD0-0E77-46C4-B3E4-F4E953AFF878}"/>
              </a:ext>
            </a:extLst>
          </p:cNvPr>
          <p:cNvPicPr preferRelativeResize="0"/>
          <p:nvPr/>
        </p:nvPicPr>
        <p:blipFill rotWithShape="1">
          <a:blip r:embed="rId2">
            <a:alphaModFix/>
          </a:blip>
          <a:srcRect l="3397" t="6183" r="3412" b="5058"/>
          <a:stretch/>
        </p:blipFill>
        <p:spPr>
          <a:xfrm>
            <a:off x="604434" y="1983783"/>
            <a:ext cx="11003797" cy="3502618"/>
          </a:xfrm>
          <a:prstGeom prst="rect">
            <a:avLst/>
          </a:prstGeom>
          <a:noFill/>
          <a:ln>
            <a:noFill/>
          </a:ln>
        </p:spPr>
      </p:pic>
      <p:sp>
        <p:nvSpPr>
          <p:cNvPr id="3" name="Slide Number Placeholder 2">
            <a:extLst>
              <a:ext uri="{FF2B5EF4-FFF2-40B4-BE49-F238E27FC236}">
                <a16:creationId xmlns:a16="http://schemas.microsoft.com/office/drawing/2014/main" id="{7CB58545-9948-47A6-ABD3-5C2FDFDB8122}"/>
              </a:ext>
            </a:extLst>
          </p:cNvPr>
          <p:cNvSpPr>
            <a:spLocks noGrp="1"/>
          </p:cNvSpPr>
          <p:nvPr>
            <p:ph type="sldNum" sz="quarter" idx="12"/>
          </p:nvPr>
        </p:nvSpPr>
        <p:spPr/>
        <p:txBody>
          <a:bodyPr/>
          <a:lstStyle/>
          <a:p>
            <a:fld id="{44AFAB2E-478F-444A-8AB9-50FDB5841670}" type="slidenum">
              <a:rPr lang="vi-VN" smtClean="0"/>
              <a:t>18</a:t>
            </a:fld>
            <a:endParaRPr lang="vi-VN"/>
          </a:p>
        </p:txBody>
      </p:sp>
    </p:spTree>
    <p:extLst>
      <p:ext uri="{BB962C8B-B14F-4D97-AF65-F5344CB8AC3E}">
        <p14:creationId xmlns:p14="http://schemas.microsoft.com/office/powerpoint/2010/main" val="346629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marL="0" indent="0" algn="just">
              <a:buNone/>
            </a:pPr>
            <a:r>
              <a:rPr lang="vi-VN" dirty="0">
                <a:latin typeface="Calibri (Body)"/>
              </a:rPr>
              <a:t>Có 2 cách nhúng Fragment vào Activity</a:t>
            </a:r>
          </a:p>
          <a:p>
            <a:pPr algn="just"/>
            <a:r>
              <a:rPr lang="vi-VN" dirty="0">
                <a:latin typeface="Calibri (Body)"/>
              </a:rPr>
              <a:t>Statically: xem Fragment như là một view và khai báo nó trong XML file của Activity. Fragment khi được add bằng cách này sẽ luôn luôn hiển thị trên UI, và không thể remove hay replace ở quá trình runtime.</a:t>
            </a:r>
          </a:p>
          <a:p>
            <a:pPr algn="just"/>
            <a:r>
              <a:rPr lang="vi-VN" dirty="0">
                <a:latin typeface="Calibri (Body)"/>
              </a:rPr>
              <a:t>Dynamically: được nhúng vào Activity trong quá trình chạy. Chúng ta có thể add/replace/hide/remove fragment tại thời điểm runtime</a:t>
            </a:r>
          </a:p>
          <a:p>
            <a:pPr marL="0" indent="0" algn="just">
              <a:buNone/>
            </a:pPr>
            <a:endParaRPr lang="vi-VN" dirty="0">
              <a:latin typeface="Calibri (Body)"/>
            </a:endParaRPr>
          </a:p>
        </p:txBody>
      </p:sp>
      <p:sp>
        <p:nvSpPr>
          <p:cNvPr id="4" name="Slide Number Placeholder 3">
            <a:extLst>
              <a:ext uri="{FF2B5EF4-FFF2-40B4-BE49-F238E27FC236}">
                <a16:creationId xmlns:a16="http://schemas.microsoft.com/office/drawing/2014/main" id="{6E8F240A-DEA8-4F60-B4B4-6A233574A1ED}"/>
              </a:ext>
            </a:extLst>
          </p:cNvPr>
          <p:cNvSpPr>
            <a:spLocks noGrp="1"/>
          </p:cNvSpPr>
          <p:nvPr>
            <p:ph type="sldNum" sz="quarter" idx="12"/>
          </p:nvPr>
        </p:nvSpPr>
        <p:spPr/>
        <p:txBody>
          <a:bodyPr/>
          <a:lstStyle/>
          <a:p>
            <a:fld id="{44AFAB2E-478F-444A-8AB9-50FDB5841670}" type="slidenum">
              <a:rPr lang="vi-VN" smtClean="0"/>
              <a:t>19</a:t>
            </a:fld>
            <a:endParaRPr lang="vi-VN"/>
          </a:p>
        </p:txBody>
      </p:sp>
    </p:spTree>
    <p:extLst>
      <p:ext uri="{BB962C8B-B14F-4D97-AF65-F5344CB8AC3E}">
        <p14:creationId xmlns:p14="http://schemas.microsoft.com/office/powerpoint/2010/main" val="423416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3883A68-2225-428E-A815-36F8373E6C03}"/>
              </a:ext>
            </a:extLst>
          </p:cNvPr>
          <p:cNvSpPr>
            <a:spLocks noGrp="1"/>
          </p:cNvSpPr>
          <p:nvPr>
            <p:ph type="title"/>
          </p:nvPr>
        </p:nvSpPr>
        <p:spPr>
          <a:xfrm>
            <a:off x="1" y="480772"/>
            <a:ext cx="8981768" cy="831833"/>
          </a:xfrm>
        </p:spPr>
        <p:txBody>
          <a:bodyPr/>
          <a:lstStyle/>
          <a:p>
            <a:r>
              <a:rPr lang="en-US" dirty="0" err="1">
                <a:latin typeface="Calibri (Body)"/>
              </a:rPr>
              <a:t>Nội</a:t>
            </a:r>
            <a:r>
              <a:rPr lang="en-US" dirty="0">
                <a:latin typeface="Calibri (Body)"/>
              </a:rPr>
              <a:t> dung </a:t>
            </a:r>
            <a:endParaRPr lang="vi-VN" dirty="0">
              <a:latin typeface="Calibri (Body)"/>
            </a:endParaRPr>
          </a:p>
        </p:txBody>
      </p:sp>
      <p:pic>
        <p:nvPicPr>
          <p:cNvPr id="14" name="Picture 13">
            <a:extLst>
              <a:ext uri="{FF2B5EF4-FFF2-40B4-BE49-F238E27FC236}">
                <a16:creationId xmlns:a16="http://schemas.microsoft.com/office/drawing/2014/main" id="{D560016F-F1B6-4A4C-A76F-6ECB9D01B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750" y="681037"/>
            <a:ext cx="2381250" cy="361950"/>
          </a:xfrm>
          <a:prstGeom prst="rect">
            <a:avLst/>
          </a:prstGeom>
        </p:spPr>
      </p:pic>
      <p:pic>
        <p:nvPicPr>
          <p:cNvPr id="15" name="Picture 14" descr="Logo&#10;&#10;Description automatically generated">
            <a:extLst>
              <a:ext uri="{FF2B5EF4-FFF2-40B4-BE49-F238E27FC236}">
                <a16:creationId xmlns:a16="http://schemas.microsoft.com/office/drawing/2014/main" id="{DB9A33B8-5343-4AF2-9120-20B3DF17C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500428"/>
            <a:ext cx="7315200" cy="4876800"/>
          </a:xfrm>
          <a:prstGeom prst="rect">
            <a:avLst/>
          </a:prstGeom>
        </p:spPr>
      </p:pic>
      <p:sp>
        <p:nvSpPr>
          <p:cNvPr id="16" name="Slide Number Placeholder 12">
            <a:extLst>
              <a:ext uri="{FF2B5EF4-FFF2-40B4-BE49-F238E27FC236}">
                <a16:creationId xmlns:a16="http://schemas.microsoft.com/office/drawing/2014/main" id="{55514470-17E3-4306-B882-1CF809F4B309}"/>
              </a:ext>
            </a:extLst>
          </p:cNvPr>
          <p:cNvSpPr>
            <a:spLocks noGrp="1"/>
          </p:cNvSpPr>
          <p:nvPr>
            <p:ph type="sldNum" sz="quarter" idx="12"/>
          </p:nvPr>
        </p:nvSpPr>
        <p:spPr>
          <a:xfrm>
            <a:off x="9074243" y="6356350"/>
            <a:ext cx="2743200" cy="365125"/>
          </a:xfrm>
        </p:spPr>
        <p:txBody>
          <a:bodyPr/>
          <a:lstStyle/>
          <a:p>
            <a:fld id="{44AFAB2E-478F-444A-8AB9-50FDB5841670}" type="slidenum">
              <a:rPr lang="vi-VN" smtClean="0"/>
              <a:t>2</a:t>
            </a:fld>
            <a:endParaRPr lang="vi-VN" dirty="0"/>
          </a:p>
        </p:txBody>
      </p:sp>
    </p:spTree>
    <p:extLst>
      <p:ext uri="{BB962C8B-B14F-4D97-AF65-F5344CB8AC3E}">
        <p14:creationId xmlns:p14="http://schemas.microsoft.com/office/powerpoint/2010/main" val="401008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499019"/>
            <a:ext cx="10224542" cy="5036694"/>
          </a:xfrm>
        </p:spPr>
        <p:txBody>
          <a:bodyPr>
            <a:noAutofit/>
          </a:bodyPr>
          <a:lstStyle/>
          <a:p>
            <a:pPr marL="0" indent="0" algn="just">
              <a:buNone/>
            </a:pPr>
            <a:r>
              <a:rPr lang="vi-VN" dirty="0">
                <a:latin typeface="Calibri (Body)"/>
              </a:rPr>
              <a:t>Cách 1: Statically</a:t>
            </a:r>
          </a:p>
          <a:p>
            <a:pPr marL="0" indent="0" algn="just">
              <a:buNone/>
            </a:pPr>
            <a:r>
              <a:rPr lang="vi-VN" dirty="0">
                <a:latin typeface="Calibri (Body)"/>
              </a:rPr>
              <a:t>Fragment được nhúng trong file XML của Activity</a:t>
            </a:r>
          </a:p>
        </p:txBody>
      </p:sp>
      <p:pic>
        <p:nvPicPr>
          <p:cNvPr id="4" name="Shape 121">
            <a:extLst>
              <a:ext uri="{FF2B5EF4-FFF2-40B4-BE49-F238E27FC236}">
                <a16:creationId xmlns:a16="http://schemas.microsoft.com/office/drawing/2014/main" id="{C9C2E741-E9CD-4346-AEDA-2E8BF22C032A}"/>
              </a:ext>
            </a:extLst>
          </p:cNvPr>
          <p:cNvPicPr preferRelativeResize="0"/>
          <p:nvPr/>
        </p:nvPicPr>
        <p:blipFill rotWithShape="1">
          <a:blip r:embed="rId2">
            <a:alphaModFix/>
          </a:blip>
          <a:srcRect l="3143" t="6031" r="2966" b="4900"/>
          <a:stretch/>
        </p:blipFill>
        <p:spPr>
          <a:xfrm>
            <a:off x="563105" y="2697117"/>
            <a:ext cx="11065790" cy="3943526"/>
          </a:xfrm>
          <a:prstGeom prst="rect">
            <a:avLst/>
          </a:prstGeom>
          <a:noFill/>
          <a:ln>
            <a:noFill/>
          </a:ln>
        </p:spPr>
      </p:pic>
      <p:sp>
        <p:nvSpPr>
          <p:cNvPr id="5" name="Slide Number Placeholder 4">
            <a:extLst>
              <a:ext uri="{FF2B5EF4-FFF2-40B4-BE49-F238E27FC236}">
                <a16:creationId xmlns:a16="http://schemas.microsoft.com/office/drawing/2014/main" id="{5F19697E-F2D4-46E0-A9B9-189054F56C95}"/>
              </a:ext>
            </a:extLst>
          </p:cNvPr>
          <p:cNvSpPr>
            <a:spLocks noGrp="1"/>
          </p:cNvSpPr>
          <p:nvPr>
            <p:ph type="sldNum" sz="quarter" idx="12"/>
          </p:nvPr>
        </p:nvSpPr>
        <p:spPr/>
        <p:txBody>
          <a:bodyPr/>
          <a:lstStyle/>
          <a:p>
            <a:fld id="{44AFAB2E-478F-444A-8AB9-50FDB5841670}" type="slidenum">
              <a:rPr lang="vi-VN" smtClean="0"/>
              <a:t>20</a:t>
            </a:fld>
            <a:endParaRPr lang="vi-VN"/>
          </a:p>
        </p:txBody>
      </p:sp>
    </p:spTree>
    <p:extLst>
      <p:ext uri="{BB962C8B-B14F-4D97-AF65-F5344CB8AC3E}">
        <p14:creationId xmlns:p14="http://schemas.microsoft.com/office/powerpoint/2010/main" val="247340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454049"/>
            <a:ext cx="10224542" cy="5036694"/>
          </a:xfrm>
        </p:spPr>
        <p:txBody>
          <a:bodyPr>
            <a:noAutofit/>
          </a:bodyPr>
          <a:lstStyle/>
          <a:p>
            <a:pPr marL="0" indent="0" algn="just">
              <a:buNone/>
            </a:pPr>
            <a:r>
              <a:rPr lang="vi-VN" dirty="0">
                <a:latin typeface="Calibri (Body)"/>
              </a:rPr>
              <a:t>Cách 2: Dynamically</a:t>
            </a:r>
          </a:p>
          <a:p>
            <a:pPr marL="0" indent="0" algn="just">
              <a:buNone/>
            </a:pPr>
            <a:r>
              <a:rPr lang="vi-VN" dirty="0">
                <a:latin typeface="Calibri (Body)"/>
              </a:rPr>
              <a:t>1/ trong XML Activity tạo container view.Đây là View dùng để chứa Fragment. Container view thường được sử dụng là FrameLayout</a:t>
            </a:r>
          </a:p>
          <a:p>
            <a:pPr marL="0" indent="0" algn="just">
              <a:buNone/>
            </a:pPr>
            <a:r>
              <a:rPr lang="vi-VN" dirty="0">
                <a:latin typeface="Calibri (Body)"/>
              </a:rPr>
              <a:t>2/ trong Java source Activity sử dụng FragmentManager để thực hiện việc add/replace/hide/remove fragment</a:t>
            </a:r>
          </a:p>
          <a:p>
            <a:pPr marL="0" indent="0" algn="just">
              <a:buNone/>
            </a:pPr>
            <a:endParaRPr lang="vi-VN" dirty="0">
              <a:latin typeface="Calibri (Body)"/>
            </a:endParaRPr>
          </a:p>
        </p:txBody>
      </p:sp>
      <p:pic>
        <p:nvPicPr>
          <p:cNvPr id="5" name="Shape 129">
            <a:extLst>
              <a:ext uri="{FF2B5EF4-FFF2-40B4-BE49-F238E27FC236}">
                <a16:creationId xmlns:a16="http://schemas.microsoft.com/office/drawing/2014/main" id="{F8CB8B59-9AB2-4CC7-9AF4-25D7E9A6F812}"/>
              </a:ext>
            </a:extLst>
          </p:cNvPr>
          <p:cNvPicPr preferRelativeResize="0"/>
          <p:nvPr/>
        </p:nvPicPr>
        <p:blipFill rotWithShape="1">
          <a:blip r:embed="rId2">
            <a:alphaModFix/>
          </a:blip>
          <a:srcRect l="2482" t="7798" r="2617" b="5991"/>
          <a:stretch/>
        </p:blipFill>
        <p:spPr>
          <a:xfrm>
            <a:off x="572124" y="4300038"/>
            <a:ext cx="11047752" cy="2443398"/>
          </a:xfrm>
          <a:prstGeom prst="rect">
            <a:avLst/>
          </a:prstGeom>
          <a:noFill/>
          <a:ln>
            <a:noFill/>
          </a:ln>
        </p:spPr>
      </p:pic>
      <p:sp>
        <p:nvSpPr>
          <p:cNvPr id="4" name="Slide Number Placeholder 3">
            <a:extLst>
              <a:ext uri="{FF2B5EF4-FFF2-40B4-BE49-F238E27FC236}">
                <a16:creationId xmlns:a16="http://schemas.microsoft.com/office/drawing/2014/main" id="{4894DB3C-2A69-423E-B4FF-E6C5902C8F3F}"/>
              </a:ext>
            </a:extLst>
          </p:cNvPr>
          <p:cNvSpPr>
            <a:spLocks noGrp="1"/>
          </p:cNvSpPr>
          <p:nvPr>
            <p:ph type="sldNum" sz="quarter" idx="12"/>
          </p:nvPr>
        </p:nvSpPr>
        <p:spPr/>
        <p:txBody>
          <a:bodyPr/>
          <a:lstStyle/>
          <a:p>
            <a:fld id="{44AFAB2E-478F-444A-8AB9-50FDB5841670}" type="slidenum">
              <a:rPr lang="vi-VN" smtClean="0"/>
              <a:t>21</a:t>
            </a:fld>
            <a:endParaRPr lang="vi-VN"/>
          </a:p>
        </p:txBody>
      </p:sp>
    </p:spTree>
    <p:extLst>
      <p:ext uri="{BB962C8B-B14F-4D97-AF65-F5344CB8AC3E}">
        <p14:creationId xmlns:p14="http://schemas.microsoft.com/office/powerpoint/2010/main" val="3372755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pic>
        <p:nvPicPr>
          <p:cNvPr id="7" name="Shape 135">
            <a:extLst>
              <a:ext uri="{FF2B5EF4-FFF2-40B4-BE49-F238E27FC236}">
                <a16:creationId xmlns:a16="http://schemas.microsoft.com/office/drawing/2014/main" id="{66D4C698-5ED9-4A29-8340-70221B869A5A}"/>
              </a:ext>
            </a:extLst>
          </p:cNvPr>
          <p:cNvPicPr preferRelativeResize="0"/>
          <p:nvPr/>
        </p:nvPicPr>
        <p:blipFill rotWithShape="1">
          <a:blip r:embed="rId2">
            <a:alphaModFix/>
          </a:blip>
          <a:srcRect l="3161" t="5218" r="2413" b="5486"/>
          <a:stretch/>
        </p:blipFill>
        <p:spPr>
          <a:xfrm>
            <a:off x="914400" y="1890793"/>
            <a:ext cx="10445858" cy="4370522"/>
          </a:xfrm>
          <a:prstGeom prst="rect">
            <a:avLst/>
          </a:prstGeom>
          <a:noFill/>
          <a:ln>
            <a:noFill/>
          </a:ln>
        </p:spPr>
      </p:pic>
      <p:sp>
        <p:nvSpPr>
          <p:cNvPr id="3" name="Slide Number Placeholder 2">
            <a:extLst>
              <a:ext uri="{FF2B5EF4-FFF2-40B4-BE49-F238E27FC236}">
                <a16:creationId xmlns:a16="http://schemas.microsoft.com/office/drawing/2014/main" id="{B2E2EDB5-09FB-4080-A749-B0529A5363CE}"/>
              </a:ext>
            </a:extLst>
          </p:cNvPr>
          <p:cNvSpPr>
            <a:spLocks noGrp="1"/>
          </p:cNvSpPr>
          <p:nvPr>
            <p:ph type="sldNum" sz="quarter" idx="12"/>
          </p:nvPr>
        </p:nvSpPr>
        <p:spPr/>
        <p:txBody>
          <a:bodyPr/>
          <a:lstStyle/>
          <a:p>
            <a:fld id="{44AFAB2E-478F-444A-8AB9-50FDB5841670}" type="slidenum">
              <a:rPr lang="vi-VN" smtClean="0"/>
              <a:t>22</a:t>
            </a:fld>
            <a:endParaRPr lang="vi-VN"/>
          </a:p>
        </p:txBody>
      </p:sp>
    </p:spTree>
    <p:extLst>
      <p:ext uri="{BB962C8B-B14F-4D97-AF65-F5344CB8AC3E}">
        <p14:creationId xmlns:p14="http://schemas.microsoft.com/office/powerpoint/2010/main" val="342344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algn="just"/>
            <a:r>
              <a:rPr lang="vi-VN" dirty="0">
                <a:latin typeface="Calibri (Body)"/>
              </a:rPr>
              <a:t>FragmentManager: Đối tượng quản lý Fragment trong Activity.</a:t>
            </a:r>
          </a:p>
          <a:p>
            <a:pPr marL="0" indent="0" algn="just">
              <a:buNone/>
            </a:pPr>
            <a:r>
              <a:rPr lang="vi-VN" dirty="0">
                <a:latin typeface="Calibri (Body)"/>
              </a:rPr>
              <a:t>	Tạo đối tượng FragmentManger:</a:t>
            </a:r>
          </a:p>
          <a:p>
            <a:pPr marL="0" indent="0" algn="just">
              <a:buNone/>
            </a:pPr>
            <a:r>
              <a:rPr lang="vi-VN" b="1" dirty="0">
                <a:latin typeface="Calibri (Body)"/>
              </a:rPr>
              <a:t>	getFragmentManager (API 11 trở lên)</a:t>
            </a:r>
          </a:p>
          <a:p>
            <a:pPr marL="0" indent="0" algn="just">
              <a:buNone/>
            </a:pPr>
            <a:r>
              <a:rPr lang="vi-VN" b="1" dirty="0">
                <a:latin typeface="Calibri (Body)"/>
              </a:rPr>
              <a:t>	getSupportFragmentManager (android.support.vx)</a:t>
            </a:r>
          </a:p>
          <a:p>
            <a:pPr algn="just"/>
            <a:r>
              <a:rPr lang="vi-VN" dirty="0">
                <a:latin typeface="Calibri (Body)"/>
              </a:rPr>
              <a:t>FragmentTransaction: đối tượng cho phép thực thi các thao tác quản lý Fragment.</a:t>
            </a:r>
          </a:p>
          <a:p>
            <a:pPr marL="0" indent="0" algn="just">
              <a:buNone/>
            </a:pPr>
            <a:r>
              <a:rPr lang="vi-VN" dirty="0">
                <a:latin typeface="Calibri (Body)"/>
              </a:rPr>
              <a:t>	Tạo đối tượng FragmentTransaction từ FragmentManager:</a:t>
            </a:r>
          </a:p>
          <a:p>
            <a:pPr marL="0" indent="0" algn="just">
              <a:buNone/>
            </a:pPr>
            <a:r>
              <a:rPr lang="vi-VN" dirty="0">
                <a:latin typeface="Calibri (Body)"/>
              </a:rPr>
              <a:t>	</a:t>
            </a:r>
            <a:r>
              <a:rPr lang="vi-VN" b="1" dirty="0">
                <a:latin typeface="Calibri (Body)"/>
              </a:rPr>
              <a:t>FragmentTransaction</a:t>
            </a:r>
          </a:p>
          <a:p>
            <a:pPr marL="0" indent="0" algn="just">
              <a:buNone/>
            </a:pPr>
            <a:r>
              <a:rPr lang="vi-VN" b="1" dirty="0">
                <a:latin typeface="Calibri (Body)"/>
              </a:rPr>
              <a:t>		ft = getFragmentManager.beginTransaction();</a:t>
            </a:r>
          </a:p>
          <a:p>
            <a:pPr marL="0" indent="0" algn="just">
              <a:buNone/>
            </a:pPr>
            <a:endParaRPr lang="vi-VN" dirty="0">
              <a:latin typeface="Calibri (Body)"/>
            </a:endParaRPr>
          </a:p>
        </p:txBody>
      </p:sp>
      <p:sp>
        <p:nvSpPr>
          <p:cNvPr id="4" name="Slide Number Placeholder 3">
            <a:extLst>
              <a:ext uri="{FF2B5EF4-FFF2-40B4-BE49-F238E27FC236}">
                <a16:creationId xmlns:a16="http://schemas.microsoft.com/office/drawing/2014/main" id="{5D34DFE9-A548-496F-B46E-9BC9CD647099}"/>
              </a:ext>
            </a:extLst>
          </p:cNvPr>
          <p:cNvSpPr>
            <a:spLocks noGrp="1"/>
          </p:cNvSpPr>
          <p:nvPr>
            <p:ph type="sldNum" sz="quarter" idx="12"/>
          </p:nvPr>
        </p:nvSpPr>
        <p:spPr/>
        <p:txBody>
          <a:bodyPr/>
          <a:lstStyle/>
          <a:p>
            <a:fld id="{44AFAB2E-478F-444A-8AB9-50FDB5841670}" type="slidenum">
              <a:rPr lang="vi-VN" smtClean="0"/>
              <a:t>23</a:t>
            </a:fld>
            <a:endParaRPr lang="vi-VN"/>
          </a:p>
        </p:txBody>
      </p:sp>
    </p:spTree>
    <p:extLst>
      <p:ext uri="{BB962C8B-B14F-4D97-AF65-F5344CB8AC3E}">
        <p14:creationId xmlns:p14="http://schemas.microsoft.com/office/powerpoint/2010/main" val="295664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4" name="Slide Number Placeholder 3">
            <a:extLst>
              <a:ext uri="{FF2B5EF4-FFF2-40B4-BE49-F238E27FC236}">
                <a16:creationId xmlns:a16="http://schemas.microsoft.com/office/drawing/2014/main" id="{5D34DFE9-A548-496F-B46E-9BC9CD647099}"/>
              </a:ext>
            </a:extLst>
          </p:cNvPr>
          <p:cNvSpPr>
            <a:spLocks noGrp="1"/>
          </p:cNvSpPr>
          <p:nvPr>
            <p:ph type="sldNum" sz="quarter" idx="12"/>
          </p:nvPr>
        </p:nvSpPr>
        <p:spPr/>
        <p:txBody>
          <a:bodyPr/>
          <a:lstStyle/>
          <a:p>
            <a:fld id="{44AFAB2E-478F-444A-8AB9-50FDB5841670}" type="slidenum">
              <a:rPr lang="vi-VN" smtClean="0"/>
              <a:t>24</a:t>
            </a:fld>
            <a:endParaRPr lang="vi-VN"/>
          </a:p>
        </p:txBody>
      </p:sp>
      <p:pic>
        <p:nvPicPr>
          <p:cNvPr id="3074" name="Picture 2">
            <a:extLst>
              <a:ext uri="{FF2B5EF4-FFF2-40B4-BE49-F238E27FC236}">
                <a16:creationId xmlns:a16="http://schemas.microsoft.com/office/drawing/2014/main" id="{3D47ECEC-EC2F-4FCC-B86C-2FF304889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053" y="1509712"/>
            <a:ext cx="7607894"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6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4" name="Slide Number Placeholder 3">
            <a:extLst>
              <a:ext uri="{FF2B5EF4-FFF2-40B4-BE49-F238E27FC236}">
                <a16:creationId xmlns:a16="http://schemas.microsoft.com/office/drawing/2014/main" id="{5D34DFE9-A548-496F-B46E-9BC9CD647099}"/>
              </a:ext>
            </a:extLst>
          </p:cNvPr>
          <p:cNvSpPr>
            <a:spLocks noGrp="1"/>
          </p:cNvSpPr>
          <p:nvPr>
            <p:ph type="sldNum" sz="quarter" idx="12"/>
          </p:nvPr>
        </p:nvSpPr>
        <p:spPr/>
        <p:txBody>
          <a:bodyPr/>
          <a:lstStyle/>
          <a:p>
            <a:fld id="{44AFAB2E-478F-444A-8AB9-50FDB5841670}" type="slidenum">
              <a:rPr lang="vi-VN" smtClean="0"/>
              <a:t>25</a:t>
            </a:fld>
            <a:endParaRPr lang="vi-VN"/>
          </a:p>
        </p:txBody>
      </p:sp>
      <p:pic>
        <p:nvPicPr>
          <p:cNvPr id="1028" name="Picture 4">
            <a:extLst>
              <a:ext uri="{FF2B5EF4-FFF2-40B4-BE49-F238E27FC236}">
                <a16:creationId xmlns:a16="http://schemas.microsoft.com/office/drawing/2014/main" id="{E8B84135-462F-4E76-9364-181A1AAAF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069" y="1630361"/>
            <a:ext cx="946186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25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marL="0" indent="0" algn="just">
              <a:buNone/>
            </a:pPr>
            <a:r>
              <a:rPr lang="vi-VN" dirty="0">
                <a:latin typeface="Calibri (Body)"/>
              </a:rPr>
              <a:t>FragmentTransaction: Một số phương thức quan trọng</a:t>
            </a:r>
          </a:p>
          <a:p>
            <a:pPr algn="just"/>
            <a:r>
              <a:rPr lang="vi-VN" dirty="0">
                <a:latin typeface="Calibri (Body)"/>
              </a:rPr>
              <a:t>add()</a:t>
            </a:r>
          </a:p>
          <a:p>
            <a:pPr algn="just"/>
            <a:r>
              <a:rPr lang="vi-VN" dirty="0">
                <a:latin typeface="Calibri (Body)"/>
              </a:rPr>
              <a:t>attach() - detach()</a:t>
            </a:r>
          </a:p>
          <a:p>
            <a:pPr algn="just"/>
            <a:r>
              <a:rPr lang="vi-VN" dirty="0">
                <a:latin typeface="Calibri (Body)"/>
              </a:rPr>
              <a:t>replace() </a:t>
            </a:r>
          </a:p>
          <a:p>
            <a:pPr algn="just"/>
            <a:r>
              <a:rPr lang="vi-VN" dirty="0">
                <a:latin typeface="Calibri (Body)"/>
              </a:rPr>
              <a:t>hide() – show()</a:t>
            </a:r>
          </a:p>
          <a:p>
            <a:pPr algn="just"/>
            <a:r>
              <a:rPr lang="vi-VN" dirty="0">
                <a:latin typeface="Calibri (Body)"/>
              </a:rPr>
              <a:t>remove()</a:t>
            </a:r>
          </a:p>
          <a:p>
            <a:pPr algn="just"/>
            <a:r>
              <a:rPr lang="vi-VN" dirty="0">
                <a:latin typeface="Calibri (Body)"/>
              </a:rPr>
              <a:t>addToBackStack()</a:t>
            </a:r>
          </a:p>
          <a:p>
            <a:pPr algn="just"/>
            <a:r>
              <a:rPr lang="vi-VN" dirty="0">
                <a:latin typeface="Calibri (Body)"/>
              </a:rPr>
              <a:t>setTransition()</a:t>
            </a:r>
          </a:p>
          <a:p>
            <a:pPr algn="just"/>
            <a:r>
              <a:rPr lang="vi-VN" dirty="0">
                <a:latin typeface="Calibri (Body)"/>
              </a:rPr>
              <a:t>commit()</a:t>
            </a:r>
          </a:p>
        </p:txBody>
      </p:sp>
      <p:sp>
        <p:nvSpPr>
          <p:cNvPr id="4" name="Slide Number Placeholder 3">
            <a:extLst>
              <a:ext uri="{FF2B5EF4-FFF2-40B4-BE49-F238E27FC236}">
                <a16:creationId xmlns:a16="http://schemas.microsoft.com/office/drawing/2014/main" id="{2742AA15-3D77-408F-AA50-4DEE86B6A42E}"/>
              </a:ext>
            </a:extLst>
          </p:cNvPr>
          <p:cNvSpPr>
            <a:spLocks noGrp="1"/>
          </p:cNvSpPr>
          <p:nvPr>
            <p:ph type="sldNum" sz="quarter" idx="12"/>
          </p:nvPr>
        </p:nvSpPr>
        <p:spPr/>
        <p:txBody>
          <a:bodyPr/>
          <a:lstStyle/>
          <a:p>
            <a:fld id="{44AFAB2E-478F-444A-8AB9-50FDB5841670}" type="slidenum">
              <a:rPr lang="vi-VN" smtClean="0"/>
              <a:t>26</a:t>
            </a:fld>
            <a:endParaRPr lang="vi-VN"/>
          </a:p>
        </p:txBody>
      </p:sp>
    </p:spTree>
    <p:extLst>
      <p:ext uri="{BB962C8B-B14F-4D97-AF65-F5344CB8AC3E}">
        <p14:creationId xmlns:p14="http://schemas.microsoft.com/office/powerpoint/2010/main" val="131615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marL="0" indent="0" algn="just">
              <a:buNone/>
            </a:pPr>
            <a:r>
              <a:rPr lang="vi-VN" dirty="0">
                <a:latin typeface="Calibri (Body)"/>
              </a:rPr>
              <a:t>Ví dụ thao tác thêm Fragment vào Activity:</a:t>
            </a:r>
          </a:p>
          <a:p>
            <a:pPr marL="0" indent="0" algn="just">
              <a:buNone/>
            </a:pPr>
            <a:r>
              <a:rPr lang="vi-VN" dirty="0">
                <a:solidFill>
                  <a:srgbClr val="92D050"/>
                </a:solidFill>
                <a:latin typeface="Calibri (Body)"/>
              </a:rPr>
              <a:t>// Tạo đối tượng quản lý</a:t>
            </a:r>
          </a:p>
          <a:p>
            <a:pPr marL="0" indent="0" algn="just">
              <a:buNone/>
            </a:pPr>
            <a:r>
              <a:rPr lang="vi-VN" dirty="0">
                <a:latin typeface="Calibri (Body)"/>
              </a:rPr>
              <a:t>FragmentManager manager = getFragmentManager();</a:t>
            </a:r>
          </a:p>
          <a:p>
            <a:pPr marL="0" indent="0" algn="just">
              <a:buNone/>
            </a:pPr>
            <a:r>
              <a:rPr lang="vi-VN" dirty="0">
                <a:solidFill>
                  <a:srgbClr val="92D050"/>
                </a:solidFill>
                <a:latin typeface="Calibri (Body)"/>
              </a:rPr>
              <a:t>// Tạo đối tượng thực hiện phiên tương tác</a:t>
            </a:r>
          </a:p>
          <a:p>
            <a:pPr marL="0" indent="0" algn="just">
              <a:buNone/>
            </a:pPr>
            <a:r>
              <a:rPr lang="vi-VN" dirty="0">
                <a:latin typeface="Calibri (Body)"/>
              </a:rPr>
              <a:t>FragmentTransaction transaction = manager.beginTransaction();</a:t>
            </a:r>
          </a:p>
          <a:p>
            <a:pPr marL="0" indent="0" algn="just">
              <a:buNone/>
            </a:pPr>
            <a:r>
              <a:rPr lang="vi-VN" dirty="0">
                <a:solidFill>
                  <a:srgbClr val="92D050"/>
                </a:solidFill>
                <a:latin typeface="Calibri (Body)"/>
              </a:rPr>
              <a:t>// Tạo đối tượng Fragment</a:t>
            </a:r>
          </a:p>
          <a:p>
            <a:pPr marL="0" indent="0" algn="just">
              <a:buNone/>
            </a:pPr>
            <a:r>
              <a:rPr lang="vi-VN" dirty="0">
                <a:latin typeface="Calibri (Body)"/>
              </a:rPr>
              <a:t>ImageFragment fragment = new ImagerFragment();</a:t>
            </a:r>
          </a:p>
        </p:txBody>
      </p:sp>
      <p:sp>
        <p:nvSpPr>
          <p:cNvPr id="4" name="Slide Number Placeholder 3">
            <a:extLst>
              <a:ext uri="{FF2B5EF4-FFF2-40B4-BE49-F238E27FC236}">
                <a16:creationId xmlns:a16="http://schemas.microsoft.com/office/drawing/2014/main" id="{CD0BFEB6-0220-4055-83C7-0F7B5444101A}"/>
              </a:ext>
            </a:extLst>
          </p:cNvPr>
          <p:cNvSpPr>
            <a:spLocks noGrp="1"/>
          </p:cNvSpPr>
          <p:nvPr>
            <p:ph type="sldNum" sz="quarter" idx="12"/>
          </p:nvPr>
        </p:nvSpPr>
        <p:spPr/>
        <p:txBody>
          <a:bodyPr/>
          <a:lstStyle/>
          <a:p>
            <a:fld id="{44AFAB2E-478F-444A-8AB9-50FDB5841670}" type="slidenum">
              <a:rPr lang="vi-VN" smtClean="0"/>
              <a:t>27</a:t>
            </a:fld>
            <a:endParaRPr lang="vi-VN"/>
          </a:p>
        </p:txBody>
      </p:sp>
    </p:spTree>
    <p:extLst>
      <p:ext uri="{BB962C8B-B14F-4D97-AF65-F5344CB8AC3E}">
        <p14:creationId xmlns:p14="http://schemas.microsoft.com/office/powerpoint/2010/main" val="248300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678899"/>
            <a:ext cx="10224542" cy="5036694"/>
          </a:xfrm>
        </p:spPr>
        <p:txBody>
          <a:bodyPr>
            <a:noAutofit/>
          </a:bodyPr>
          <a:lstStyle/>
          <a:p>
            <a:pPr marL="0" indent="0" algn="just">
              <a:buNone/>
            </a:pPr>
            <a:r>
              <a:rPr lang="vi-VN" dirty="0">
                <a:solidFill>
                  <a:srgbClr val="92D050"/>
                </a:solidFill>
                <a:latin typeface="Calibri (Body)"/>
              </a:rPr>
              <a:t>// Thiết lập chế độ chuyển hoạt</a:t>
            </a:r>
          </a:p>
          <a:p>
            <a:pPr marL="0" indent="0" algn="just">
              <a:buNone/>
            </a:pPr>
            <a:r>
              <a:rPr lang="vi-VN" dirty="0">
                <a:latin typeface="Calibri (Body)"/>
              </a:rPr>
              <a:t>transaction.setTrainsition(FragmentTransition.TRANSIT_ENTER_MASK);</a:t>
            </a:r>
          </a:p>
          <a:p>
            <a:pPr marL="0" indent="0" algn="just">
              <a:buNone/>
            </a:pPr>
            <a:r>
              <a:rPr lang="vi-VN" dirty="0">
                <a:solidFill>
                  <a:srgbClr val="92D050"/>
                </a:solidFill>
                <a:latin typeface="Calibri (Body)"/>
              </a:rPr>
              <a:t>// Thực hiện thêm Fragment vào Activity</a:t>
            </a:r>
          </a:p>
          <a:p>
            <a:pPr marL="0" indent="0" algn="just">
              <a:buNone/>
            </a:pPr>
            <a:r>
              <a:rPr lang="vi-VN" dirty="0">
                <a:latin typeface="Calibri (Body)"/>
              </a:rPr>
              <a:t>transaction.add(R.id.container, fragment);</a:t>
            </a:r>
          </a:p>
          <a:p>
            <a:pPr marL="0" indent="0" algn="just">
              <a:buNone/>
            </a:pPr>
            <a:r>
              <a:rPr lang="vi-VN" dirty="0">
                <a:solidFill>
                  <a:srgbClr val="92D050"/>
                </a:solidFill>
                <a:latin typeface="Calibri (Body)"/>
              </a:rPr>
              <a:t>// Đưa phiên tương tác vào Stack</a:t>
            </a:r>
          </a:p>
          <a:p>
            <a:pPr marL="0" indent="0" algn="just">
              <a:buNone/>
            </a:pPr>
            <a:r>
              <a:rPr lang="vi-VN" dirty="0">
                <a:latin typeface="Calibri (Body)"/>
              </a:rPr>
              <a:t>transaction.addToBackStack(null);</a:t>
            </a:r>
          </a:p>
          <a:p>
            <a:pPr marL="0" indent="0" algn="just">
              <a:buNone/>
            </a:pPr>
            <a:r>
              <a:rPr lang="vi-VN" dirty="0">
                <a:solidFill>
                  <a:srgbClr val="92D050"/>
                </a:solidFill>
                <a:latin typeface="Calibri (Body)"/>
              </a:rPr>
              <a:t>// Xác nhận tương tác</a:t>
            </a:r>
          </a:p>
          <a:p>
            <a:pPr marL="0" indent="0" algn="just">
              <a:buNone/>
            </a:pPr>
            <a:r>
              <a:rPr lang="vi-VN" dirty="0">
                <a:latin typeface="Calibri (Body)"/>
              </a:rPr>
              <a:t>transaction.commit();</a:t>
            </a:r>
          </a:p>
        </p:txBody>
      </p:sp>
      <p:sp>
        <p:nvSpPr>
          <p:cNvPr id="4" name="Slide Number Placeholder 3">
            <a:extLst>
              <a:ext uri="{FF2B5EF4-FFF2-40B4-BE49-F238E27FC236}">
                <a16:creationId xmlns:a16="http://schemas.microsoft.com/office/drawing/2014/main" id="{7A83CAEE-73D7-4B52-A473-44403F2F8DA1}"/>
              </a:ext>
            </a:extLst>
          </p:cNvPr>
          <p:cNvSpPr>
            <a:spLocks noGrp="1"/>
          </p:cNvSpPr>
          <p:nvPr>
            <p:ph type="sldNum" sz="quarter" idx="12"/>
          </p:nvPr>
        </p:nvSpPr>
        <p:spPr/>
        <p:txBody>
          <a:bodyPr/>
          <a:lstStyle/>
          <a:p>
            <a:fld id="{44AFAB2E-478F-444A-8AB9-50FDB5841670}" type="slidenum">
              <a:rPr lang="vi-VN" smtClean="0"/>
              <a:t>28</a:t>
            </a:fld>
            <a:endParaRPr lang="vi-VN"/>
          </a:p>
        </p:txBody>
      </p:sp>
    </p:spTree>
    <p:extLst>
      <p:ext uri="{BB962C8B-B14F-4D97-AF65-F5344CB8AC3E}">
        <p14:creationId xmlns:p14="http://schemas.microsoft.com/office/powerpoint/2010/main" val="85208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a:xfrm>
            <a:off x="1" y="481240"/>
            <a:ext cx="4153545" cy="1440550"/>
          </a:xfrm>
        </p:spPr>
        <p:txBody>
          <a:bodyPr>
            <a:normAutofit/>
          </a:bodyPr>
          <a:lstStyle/>
          <a:p>
            <a:r>
              <a:rPr lang="en-US" dirty="0">
                <a:latin typeface="Calibri (Body)"/>
              </a:rPr>
              <a:t>Fragment</a:t>
            </a:r>
            <a:br>
              <a:rPr lang="en-US" dirty="0">
                <a:latin typeface="Calibri (Body)"/>
              </a:rPr>
            </a:br>
            <a:r>
              <a:rPr lang="en-US" dirty="0" err="1">
                <a:latin typeface="Calibri (Body)"/>
              </a:rPr>
              <a:t>LifeCycle</a:t>
            </a:r>
            <a:endParaRPr lang="vi-VN" dirty="0">
              <a:latin typeface="Calibri (Body)"/>
            </a:endParaRPr>
          </a:p>
        </p:txBody>
      </p:sp>
      <p:sp>
        <p:nvSpPr>
          <p:cNvPr id="3" name="Slide Number Placeholder 2">
            <a:extLst>
              <a:ext uri="{FF2B5EF4-FFF2-40B4-BE49-F238E27FC236}">
                <a16:creationId xmlns:a16="http://schemas.microsoft.com/office/drawing/2014/main" id="{8237F72B-B83C-4FEC-95DD-559D29417FE9}"/>
              </a:ext>
            </a:extLst>
          </p:cNvPr>
          <p:cNvSpPr>
            <a:spLocks noGrp="1"/>
          </p:cNvSpPr>
          <p:nvPr>
            <p:ph type="sldNum" sz="quarter" idx="12"/>
          </p:nvPr>
        </p:nvSpPr>
        <p:spPr/>
        <p:txBody>
          <a:bodyPr/>
          <a:lstStyle/>
          <a:p>
            <a:fld id="{44AFAB2E-478F-444A-8AB9-50FDB5841670}" type="slidenum">
              <a:rPr lang="vi-VN" smtClean="0"/>
              <a:t>29</a:t>
            </a:fld>
            <a:endParaRPr lang="vi-VN"/>
          </a:p>
        </p:txBody>
      </p:sp>
      <p:pic>
        <p:nvPicPr>
          <p:cNvPr id="5" name="Picture 2">
            <a:extLst>
              <a:ext uri="{FF2B5EF4-FFF2-40B4-BE49-F238E27FC236}">
                <a16:creationId xmlns:a16="http://schemas.microsoft.com/office/drawing/2014/main" id="{2A8352B6-3529-4C8B-B193-C0DBE12D6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866" y="45720"/>
            <a:ext cx="5528899" cy="6766560"/>
          </a:xfrm>
          <a:prstGeom prst="rect">
            <a:avLst/>
          </a:prstGeom>
          <a:noFill/>
          <a:extLst>
            <a:ext uri="{909E8E84-426E-40DD-AFC4-6F175D3DCCD1}">
              <a14:hiddenFill xmlns:a14="http://schemas.microsoft.com/office/drawing/2010/main">
                <a:solidFill>
                  <a:srgbClr val="FFFFFF"/>
                </a:solidFill>
              </a14:hiddenFill>
            </a:ext>
          </a:extLst>
        </p:spPr>
      </p:pic>
      <p:pic>
        <p:nvPicPr>
          <p:cNvPr id="6" name="Shape 141">
            <a:extLst>
              <a:ext uri="{FF2B5EF4-FFF2-40B4-BE49-F238E27FC236}">
                <a16:creationId xmlns:a16="http://schemas.microsoft.com/office/drawing/2014/main" id="{984BCB05-C83F-4B65-8A00-C12FD4DC29FC}"/>
              </a:ext>
            </a:extLst>
          </p:cNvPr>
          <p:cNvPicPr preferRelativeResize="0"/>
          <p:nvPr/>
        </p:nvPicPr>
        <p:blipFill>
          <a:blip r:embed="rId4">
            <a:alphaModFix/>
          </a:blip>
          <a:stretch>
            <a:fillRect/>
          </a:stretch>
        </p:blipFill>
        <p:spPr>
          <a:xfrm>
            <a:off x="540991" y="2286000"/>
            <a:ext cx="4572000" cy="4572000"/>
          </a:xfrm>
          <a:prstGeom prst="rect">
            <a:avLst/>
          </a:prstGeom>
          <a:noFill/>
          <a:ln>
            <a:noFill/>
          </a:ln>
        </p:spPr>
      </p:pic>
    </p:spTree>
    <p:extLst>
      <p:ext uri="{BB962C8B-B14F-4D97-AF65-F5344CB8AC3E}">
        <p14:creationId xmlns:p14="http://schemas.microsoft.com/office/powerpoint/2010/main" val="158083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Service</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825625"/>
            <a:ext cx="10224542" cy="4889968"/>
          </a:xfrm>
        </p:spPr>
        <p:txBody>
          <a:bodyPr>
            <a:noAutofit/>
          </a:bodyPr>
          <a:lstStyle/>
          <a:p>
            <a:pPr algn="just"/>
            <a:r>
              <a:rPr lang="vi-VN" dirty="0">
                <a:latin typeface="Calibri (Body)"/>
              </a:rPr>
              <a:t>Thực thi các tác vụ cần nhiều thời gian, thực hiện ở chế độ ngầm và thường không cần giao diện hiển thị, không có UI</a:t>
            </a:r>
          </a:p>
          <a:p>
            <a:pPr algn="just"/>
            <a:r>
              <a:rPr lang="vi-VN" dirty="0">
                <a:latin typeface="Calibri (Body)"/>
              </a:rPr>
              <a:t>Có thể được khởi chạy và hoạt động xuyên suốt ngay cả khi ứng dụng không hoạt động.</a:t>
            </a:r>
          </a:p>
          <a:p>
            <a:pPr algn="just"/>
            <a:r>
              <a:rPr lang="vi-VN" dirty="0">
                <a:latin typeface="Calibri (Body)"/>
              </a:rPr>
              <a:t>Một số tác vụ cần thực hiện bằng Service:</a:t>
            </a:r>
          </a:p>
          <a:p>
            <a:pPr marL="539750" algn="just"/>
            <a:r>
              <a:rPr lang="vi-VN" dirty="0">
                <a:latin typeface="Calibri (Body)"/>
              </a:rPr>
              <a:t>Trình diễn các tập tin đa truyền thông như nhạc, phim…</a:t>
            </a:r>
          </a:p>
          <a:p>
            <a:pPr marL="539750" algn="just"/>
            <a:r>
              <a:rPr lang="vi-VN" dirty="0">
                <a:latin typeface="Calibri (Body)"/>
              </a:rPr>
              <a:t>Kết nối và thực hiện tải các nội dung thông qua Internet</a:t>
            </a:r>
          </a:p>
          <a:p>
            <a:pPr marL="539750" algn="just"/>
            <a:r>
              <a:rPr lang="vi-VN" dirty="0">
                <a:latin typeface="Calibri (Body)"/>
              </a:rPr>
              <a:t>Truy xuất đọc ghi tập tin</a:t>
            </a:r>
          </a:p>
          <a:p>
            <a:pPr marL="539750" algn="just"/>
            <a:r>
              <a:rPr lang="vi-VN" dirty="0">
                <a:latin typeface="Calibri (Body)"/>
              </a:rPr>
              <a:t>Lấy dữ liệu từ server, cập nhật GPS</a:t>
            </a:r>
          </a:p>
        </p:txBody>
      </p:sp>
      <p:sp>
        <p:nvSpPr>
          <p:cNvPr id="4" name="Slide Number Placeholder 3">
            <a:extLst>
              <a:ext uri="{FF2B5EF4-FFF2-40B4-BE49-F238E27FC236}">
                <a16:creationId xmlns:a16="http://schemas.microsoft.com/office/drawing/2014/main" id="{0D135E4B-84BF-4255-9B53-2BFD4F4D82E8}"/>
              </a:ext>
            </a:extLst>
          </p:cNvPr>
          <p:cNvSpPr>
            <a:spLocks noGrp="1"/>
          </p:cNvSpPr>
          <p:nvPr>
            <p:ph type="sldNum" sz="quarter" idx="12"/>
          </p:nvPr>
        </p:nvSpPr>
        <p:spPr/>
        <p:txBody>
          <a:bodyPr/>
          <a:lstStyle/>
          <a:p>
            <a:fld id="{44AFAB2E-478F-444A-8AB9-50FDB5841670}" type="slidenum">
              <a:rPr lang="vi-VN" smtClean="0"/>
              <a:t>3</a:t>
            </a:fld>
            <a:endParaRPr lang="vi-VN"/>
          </a:p>
        </p:txBody>
      </p:sp>
    </p:spTree>
    <p:extLst>
      <p:ext uri="{BB962C8B-B14F-4D97-AF65-F5344CB8AC3E}">
        <p14:creationId xmlns:p14="http://schemas.microsoft.com/office/powerpoint/2010/main" val="1825312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a:xfrm>
            <a:off x="1" y="481240"/>
            <a:ext cx="4153545" cy="1440550"/>
          </a:xfrm>
        </p:spPr>
        <p:txBody>
          <a:bodyPr>
            <a:normAutofit/>
          </a:bodyPr>
          <a:lstStyle/>
          <a:p>
            <a:r>
              <a:rPr lang="en-US" dirty="0">
                <a:latin typeface="Calibri (Body)"/>
              </a:rPr>
              <a:t>Fragment</a:t>
            </a:r>
            <a:br>
              <a:rPr lang="en-US" dirty="0">
                <a:latin typeface="Calibri (Body)"/>
              </a:rPr>
            </a:br>
            <a:r>
              <a:rPr lang="en-US" dirty="0" err="1">
                <a:latin typeface="Calibri (Body)"/>
              </a:rPr>
              <a:t>LifeCycle</a:t>
            </a:r>
            <a:endParaRPr lang="vi-VN" dirty="0">
              <a:latin typeface="Calibri (Body)"/>
            </a:endParaRPr>
          </a:p>
        </p:txBody>
      </p:sp>
      <p:pic>
        <p:nvPicPr>
          <p:cNvPr id="5" name="Google Shape;163;p27">
            <a:extLst>
              <a:ext uri="{FF2B5EF4-FFF2-40B4-BE49-F238E27FC236}">
                <a16:creationId xmlns:a16="http://schemas.microsoft.com/office/drawing/2014/main" id="{78096E29-ACF0-4768-A6B5-21DB78D2F029}"/>
              </a:ext>
            </a:extLst>
          </p:cNvPr>
          <p:cNvPicPr preferRelativeResize="0"/>
          <p:nvPr/>
        </p:nvPicPr>
        <p:blipFill>
          <a:blip r:embed="rId3">
            <a:alphaModFix/>
          </a:blip>
          <a:stretch>
            <a:fillRect/>
          </a:stretch>
        </p:blipFill>
        <p:spPr>
          <a:xfrm>
            <a:off x="4788976" y="0"/>
            <a:ext cx="6338807" cy="6857999"/>
          </a:xfrm>
          <a:prstGeom prst="rect">
            <a:avLst/>
          </a:prstGeom>
          <a:noFill/>
          <a:ln>
            <a:noFill/>
          </a:ln>
        </p:spPr>
      </p:pic>
      <p:sp>
        <p:nvSpPr>
          <p:cNvPr id="3" name="Slide Number Placeholder 2">
            <a:extLst>
              <a:ext uri="{FF2B5EF4-FFF2-40B4-BE49-F238E27FC236}">
                <a16:creationId xmlns:a16="http://schemas.microsoft.com/office/drawing/2014/main" id="{639AE11E-4B2A-4B4D-A827-556D8FC295F4}"/>
              </a:ext>
            </a:extLst>
          </p:cNvPr>
          <p:cNvSpPr>
            <a:spLocks noGrp="1"/>
          </p:cNvSpPr>
          <p:nvPr>
            <p:ph type="sldNum" sz="quarter" idx="12"/>
          </p:nvPr>
        </p:nvSpPr>
        <p:spPr/>
        <p:txBody>
          <a:bodyPr/>
          <a:lstStyle/>
          <a:p>
            <a:fld id="{44AFAB2E-478F-444A-8AB9-50FDB5841670}" type="slidenum">
              <a:rPr lang="vi-VN" smtClean="0"/>
              <a:t>30</a:t>
            </a:fld>
            <a:endParaRPr lang="vi-VN"/>
          </a:p>
        </p:txBody>
      </p:sp>
    </p:spTree>
    <p:extLst>
      <p:ext uri="{BB962C8B-B14F-4D97-AF65-F5344CB8AC3E}">
        <p14:creationId xmlns:p14="http://schemas.microsoft.com/office/powerpoint/2010/main" val="176239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718280" y="1678899"/>
            <a:ext cx="10659256" cy="5036694"/>
          </a:xfrm>
        </p:spPr>
        <p:txBody>
          <a:bodyPr>
            <a:noAutofit/>
          </a:bodyPr>
          <a:lstStyle/>
          <a:p>
            <a:pPr algn="just"/>
            <a:r>
              <a:rPr lang="vi-VN" dirty="0">
                <a:latin typeface="Calibri (Body)"/>
              </a:rPr>
              <a:t>Fragment không được trao đổi trực tiếp dữ liệu với fragment khác</a:t>
            </a:r>
          </a:p>
          <a:p>
            <a:pPr algn="just"/>
            <a:r>
              <a:rPr lang="vi-VN" dirty="0">
                <a:latin typeface="Calibri (Body)"/>
              </a:rPr>
              <a:t>Fragment chỉ giao tiếp với Activity thông qua interface định nghĩa trước</a:t>
            </a:r>
          </a:p>
          <a:p>
            <a:pPr algn="just"/>
            <a:r>
              <a:rPr lang="vi-VN" dirty="0">
                <a:latin typeface="Calibri (Body)"/>
              </a:rPr>
              <a:t>Trong cấu trúc sử dụng Fragment, thì Activity có nhiệm vụ quản lý các intents, và quản lý fragments</a:t>
            </a:r>
          </a:p>
        </p:txBody>
      </p:sp>
      <p:sp>
        <p:nvSpPr>
          <p:cNvPr id="4" name="Slide Number Placeholder 3">
            <a:extLst>
              <a:ext uri="{FF2B5EF4-FFF2-40B4-BE49-F238E27FC236}">
                <a16:creationId xmlns:a16="http://schemas.microsoft.com/office/drawing/2014/main" id="{213C22C4-8A95-42A2-B43C-DD05F390028F}"/>
              </a:ext>
            </a:extLst>
          </p:cNvPr>
          <p:cNvSpPr>
            <a:spLocks noGrp="1"/>
          </p:cNvSpPr>
          <p:nvPr>
            <p:ph type="sldNum" sz="quarter" idx="12"/>
          </p:nvPr>
        </p:nvSpPr>
        <p:spPr/>
        <p:txBody>
          <a:bodyPr/>
          <a:lstStyle/>
          <a:p>
            <a:fld id="{44AFAB2E-478F-444A-8AB9-50FDB5841670}" type="slidenum">
              <a:rPr lang="vi-VN" smtClean="0"/>
              <a:t>31</a:t>
            </a:fld>
            <a:endParaRPr lang="vi-VN"/>
          </a:p>
        </p:txBody>
      </p:sp>
    </p:spTree>
    <p:extLst>
      <p:ext uri="{BB962C8B-B14F-4D97-AF65-F5344CB8AC3E}">
        <p14:creationId xmlns:p14="http://schemas.microsoft.com/office/powerpoint/2010/main" val="2572864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pic>
        <p:nvPicPr>
          <p:cNvPr id="6" name="Shape 153">
            <a:extLst>
              <a:ext uri="{FF2B5EF4-FFF2-40B4-BE49-F238E27FC236}">
                <a16:creationId xmlns:a16="http://schemas.microsoft.com/office/drawing/2014/main" id="{EA27E1B9-A482-4F2C-B7BE-0484F55C9BC3}"/>
              </a:ext>
            </a:extLst>
          </p:cNvPr>
          <p:cNvPicPr preferRelativeResize="0"/>
          <p:nvPr/>
        </p:nvPicPr>
        <p:blipFill rotWithShape="1">
          <a:blip r:embed="rId2">
            <a:alphaModFix/>
          </a:blip>
          <a:srcRect l="1410" t="1577" r="2016" b="1133"/>
          <a:stretch/>
        </p:blipFill>
        <p:spPr>
          <a:xfrm>
            <a:off x="1678898" y="1501158"/>
            <a:ext cx="8109679" cy="5229425"/>
          </a:xfrm>
          <a:prstGeom prst="rect">
            <a:avLst/>
          </a:prstGeom>
          <a:noFill/>
          <a:ln>
            <a:noFill/>
          </a:ln>
        </p:spPr>
      </p:pic>
      <p:sp>
        <p:nvSpPr>
          <p:cNvPr id="3" name="Slide Number Placeholder 2">
            <a:extLst>
              <a:ext uri="{FF2B5EF4-FFF2-40B4-BE49-F238E27FC236}">
                <a16:creationId xmlns:a16="http://schemas.microsoft.com/office/drawing/2014/main" id="{EDD1014A-3030-485B-A7B2-B09105967251}"/>
              </a:ext>
            </a:extLst>
          </p:cNvPr>
          <p:cNvSpPr>
            <a:spLocks noGrp="1"/>
          </p:cNvSpPr>
          <p:nvPr>
            <p:ph type="sldNum" sz="quarter" idx="12"/>
          </p:nvPr>
        </p:nvSpPr>
        <p:spPr/>
        <p:txBody>
          <a:bodyPr/>
          <a:lstStyle/>
          <a:p>
            <a:fld id="{44AFAB2E-478F-444A-8AB9-50FDB5841670}" type="slidenum">
              <a:rPr lang="vi-VN" smtClean="0"/>
              <a:t>32</a:t>
            </a:fld>
            <a:endParaRPr lang="vi-VN"/>
          </a:p>
        </p:txBody>
      </p:sp>
    </p:spTree>
    <p:extLst>
      <p:ext uri="{BB962C8B-B14F-4D97-AF65-F5344CB8AC3E}">
        <p14:creationId xmlns:p14="http://schemas.microsoft.com/office/powerpoint/2010/main" val="88343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Fragment</a:t>
            </a:r>
            <a:endParaRPr lang="vi-VN" dirty="0">
              <a:latin typeface="Calibri (Body)"/>
            </a:endParaRPr>
          </a:p>
        </p:txBody>
      </p:sp>
      <p:pic>
        <p:nvPicPr>
          <p:cNvPr id="6" name="Shape 159">
            <a:extLst>
              <a:ext uri="{FF2B5EF4-FFF2-40B4-BE49-F238E27FC236}">
                <a16:creationId xmlns:a16="http://schemas.microsoft.com/office/drawing/2014/main" id="{7BB156F5-DBAE-4537-B3EE-209295EA06A8}"/>
              </a:ext>
            </a:extLst>
          </p:cNvPr>
          <p:cNvPicPr preferRelativeResize="0"/>
          <p:nvPr/>
        </p:nvPicPr>
        <p:blipFill rotWithShape="1">
          <a:blip r:embed="rId2">
            <a:alphaModFix/>
          </a:blip>
          <a:srcRect l="1800" t="2026" r="2320" b="2281"/>
          <a:stretch/>
        </p:blipFill>
        <p:spPr>
          <a:xfrm>
            <a:off x="1895959" y="1441342"/>
            <a:ext cx="8400082" cy="5416658"/>
          </a:xfrm>
          <a:prstGeom prst="rect">
            <a:avLst/>
          </a:prstGeom>
          <a:noFill/>
          <a:ln>
            <a:noFill/>
          </a:ln>
        </p:spPr>
      </p:pic>
      <p:sp>
        <p:nvSpPr>
          <p:cNvPr id="3" name="Slide Number Placeholder 2">
            <a:extLst>
              <a:ext uri="{FF2B5EF4-FFF2-40B4-BE49-F238E27FC236}">
                <a16:creationId xmlns:a16="http://schemas.microsoft.com/office/drawing/2014/main" id="{5EE1A056-5BCB-4703-863D-1018D2907B60}"/>
              </a:ext>
            </a:extLst>
          </p:cNvPr>
          <p:cNvSpPr>
            <a:spLocks noGrp="1"/>
          </p:cNvSpPr>
          <p:nvPr>
            <p:ph type="sldNum" sz="quarter" idx="12"/>
          </p:nvPr>
        </p:nvSpPr>
        <p:spPr/>
        <p:txBody>
          <a:bodyPr/>
          <a:lstStyle/>
          <a:p>
            <a:fld id="{44AFAB2E-478F-444A-8AB9-50FDB5841670}" type="slidenum">
              <a:rPr lang="vi-VN" smtClean="0"/>
              <a:t>33</a:t>
            </a:fld>
            <a:endParaRPr lang="vi-VN"/>
          </a:p>
        </p:txBody>
      </p:sp>
    </p:spTree>
    <p:extLst>
      <p:ext uri="{BB962C8B-B14F-4D97-AF65-F5344CB8AC3E}">
        <p14:creationId xmlns:p14="http://schemas.microsoft.com/office/powerpoint/2010/main" val="2686768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9AEE-AE71-4F63-81E2-CB0E2C26EA37}"/>
              </a:ext>
            </a:extLst>
          </p:cNvPr>
          <p:cNvSpPr>
            <a:spLocks noGrp="1"/>
          </p:cNvSpPr>
          <p:nvPr>
            <p:ph type="title"/>
          </p:nvPr>
        </p:nvSpPr>
        <p:spPr/>
        <p:txBody>
          <a:bodyPr>
            <a:normAutofit/>
          </a:bodyPr>
          <a:lstStyle/>
          <a:p>
            <a:r>
              <a:rPr lang="vi-VN" dirty="0">
                <a:latin typeface="Calibri" panose="020F0502020204030204" pitchFamily="34" charset="0"/>
                <a:cs typeface="Calibri" panose="020F0502020204030204" pitchFamily="34" charset="0"/>
              </a:rPr>
              <a:t>Tham khảo</a:t>
            </a:r>
          </a:p>
        </p:txBody>
      </p:sp>
      <p:sp>
        <p:nvSpPr>
          <p:cNvPr id="3" name="Content Placeholder 2">
            <a:extLst>
              <a:ext uri="{FF2B5EF4-FFF2-40B4-BE49-F238E27FC236}">
                <a16:creationId xmlns:a16="http://schemas.microsoft.com/office/drawing/2014/main" id="{027B8293-78CF-4AF7-84CB-9297EA05D864}"/>
              </a:ext>
            </a:extLst>
          </p:cNvPr>
          <p:cNvSpPr>
            <a:spLocks noGrp="1"/>
          </p:cNvSpPr>
          <p:nvPr>
            <p:ph idx="1"/>
          </p:nvPr>
        </p:nvSpPr>
        <p:spPr>
          <a:xfrm>
            <a:off x="713906" y="1539875"/>
            <a:ext cx="10764187" cy="5181600"/>
          </a:xfrm>
        </p:spPr>
        <p:txBody>
          <a:bodyPr>
            <a:normAutofit fontScale="92500" lnSpcReduction="10000"/>
          </a:bodyPr>
          <a:lstStyle/>
          <a:p>
            <a:pPr marL="0" indent="0">
              <a:buNone/>
            </a:pPr>
            <a:r>
              <a:rPr lang="vi-VN" sz="2000" dirty="0">
                <a:latin typeface="Calibri (Body)"/>
                <a:cs typeface="Calibri" panose="020F0502020204030204" pitchFamily="34" charset="0"/>
                <a:hlinkClick r:id="rId3"/>
              </a:rPr>
              <a:t>https://developer.android.com/guide/fragments/create</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4"/>
              </a:rPr>
              <a:t>https://developer.android.com/guide/fragments/fragmentmanager</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5"/>
              </a:rPr>
              <a:t>https://developer.android.com/guide/fragments/transactions</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6"/>
              </a:rPr>
              <a:t>https://developer.android.com/guide/fragments/lifecycle</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7"/>
              </a:rPr>
              <a:t>https://developer.android.com/guide/components/services</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8"/>
              </a:rPr>
              <a:t>https://developer.android.com/guide/background</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9"/>
              </a:rPr>
              <a:t>https://developer.android.com/guide/background/threading</a:t>
            </a:r>
            <a:endParaRPr lang="vi-VN" sz="2000" dirty="0">
              <a:latin typeface="Calibri (Body)"/>
              <a:cs typeface="Calibri" panose="020F0502020204030204" pitchFamily="34" charset="0"/>
            </a:endParaRPr>
          </a:p>
          <a:p>
            <a:pPr marL="0" indent="0">
              <a:buNone/>
            </a:pPr>
            <a:r>
              <a:rPr lang="vi-VN" sz="2000" dirty="0">
                <a:latin typeface="Calibri (Body)"/>
                <a:cs typeface="Calibri" panose="020F0502020204030204" pitchFamily="34" charset="0"/>
                <a:hlinkClick r:id="rId10"/>
              </a:rPr>
              <a:t>https://guides.codepath.com/android/managing-threads-and-custom-services</a:t>
            </a:r>
          </a:p>
          <a:p>
            <a:pPr marL="0" indent="0">
              <a:buNone/>
            </a:pPr>
            <a:r>
              <a:rPr lang="vi-VN" sz="2000" dirty="0">
                <a:latin typeface="Calibri (Body)"/>
                <a:cs typeface="Calibri" panose="020F0502020204030204" pitchFamily="34" charset="0"/>
                <a:hlinkClick r:id="rId10"/>
              </a:rPr>
              <a:t>https://guides.codepath.com/android/Creating-and-Using-Fragments</a:t>
            </a:r>
          </a:p>
          <a:p>
            <a:pPr marL="0" indent="0">
              <a:buNone/>
            </a:pPr>
            <a:r>
              <a:rPr lang="vi-VN" sz="2000" dirty="0">
                <a:latin typeface="Calibri (Body)"/>
                <a:cs typeface="Calibri" panose="020F0502020204030204" pitchFamily="34" charset="0"/>
                <a:hlinkClick r:id="rId10"/>
              </a:rPr>
              <a:t>https://www.vogella.com/tutorials/AndroidFragments/article.html</a:t>
            </a:r>
            <a:endParaRPr lang="en-US" sz="2000" dirty="0">
              <a:latin typeface="Calibri (Body)"/>
              <a:cs typeface="Calibri" panose="020F0502020204030204" pitchFamily="34" charset="0"/>
              <a:hlinkClick r:id="rId10"/>
            </a:endParaRPr>
          </a:p>
          <a:p>
            <a:pPr marL="0" indent="0">
              <a:buNone/>
            </a:pPr>
            <a:r>
              <a:rPr lang="vi-VN" sz="2000" dirty="0">
                <a:latin typeface="Calibri (Body)"/>
                <a:cs typeface="Calibri" panose="020F0502020204030204" pitchFamily="34" charset="0"/>
                <a:hlinkClick r:id="rId10"/>
              </a:rPr>
              <a:t>https://www.vogella.com/tutorials/AndroidActionBar/article.html</a:t>
            </a:r>
            <a:endParaRPr lang="en-US" sz="2000" dirty="0">
              <a:latin typeface="Calibri (Body)"/>
              <a:cs typeface="Calibri" panose="020F0502020204030204" pitchFamily="34" charset="0"/>
              <a:hlinkClick r:id="rId10"/>
            </a:endParaRPr>
          </a:p>
          <a:p>
            <a:pPr marL="0" indent="0">
              <a:buNone/>
            </a:pPr>
            <a:r>
              <a:rPr lang="vi-VN" sz="2000" dirty="0">
                <a:latin typeface="Calibri (Body)"/>
                <a:cs typeface="Calibri" panose="020F0502020204030204" pitchFamily="34" charset="0"/>
                <a:hlinkClick r:id="rId10"/>
              </a:rPr>
              <a:t>https://www.vogella.com/tutorials/AndroidServices/article.html</a:t>
            </a:r>
            <a:endParaRPr lang="en-US" sz="2000" dirty="0">
              <a:latin typeface="Calibri (Body)"/>
              <a:cs typeface="Calibri" panose="020F0502020204030204" pitchFamily="34" charset="0"/>
              <a:hlinkClick r:id="rId10"/>
            </a:endParaRPr>
          </a:p>
          <a:p>
            <a:pPr marL="0" indent="0">
              <a:buNone/>
            </a:pPr>
            <a:r>
              <a:rPr lang="vi-VN" sz="2000" dirty="0">
                <a:latin typeface="Calibri (Body)"/>
                <a:cs typeface="Calibri" panose="020F0502020204030204" pitchFamily="34" charset="0"/>
                <a:hlinkClick r:id="rId10"/>
              </a:rPr>
              <a:t>https://www.vogella.com/tutorials/AndroidBroadcastReceiver/article.html</a:t>
            </a:r>
            <a:endParaRPr lang="en-US" sz="2000" dirty="0">
              <a:latin typeface="Calibri (Body)"/>
              <a:cs typeface="Calibri" panose="020F0502020204030204" pitchFamily="34" charset="0"/>
              <a:hlinkClick r:id="rId10"/>
            </a:endParaRPr>
          </a:p>
          <a:p>
            <a:pPr marL="0" indent="0">
              <a:buNone/>
            </a:pPr>
            <a:r>
              <a:rPr lang="vi-VN" sz="2000" dirty="0">
                <a:latin typeface="Calibri (Body)"/>
                <a:cs typeface="Calibri" panose="020F0502020204030204" pitchFamily="34" charset="0"/>
                <a:hlinkClick r:id="rId10"/>
              </a:rPr>
              <a:t>https://www.vogella.com/tutorials/AndroidNotifications/article.html</a:t>
            </a:r>
          </a:p>
        </p:txBody>
      </p:sp>
      <p:sp>
        <p:nvSpPr>
          <p:cNvPr id="4" name="Slide Number Placeholder 3">
            <a:extLst>
              <a:ext uri="{FF2B5EF4-FFF2-40B4-BE49-F238E27FC236}">
                <a16:creationId xmlns:a16="http://schemas.microsoft.com/office/drawing/2014/main" id="{1C948C10-7445-46D5-8A27-58A44907D905}"/>
              </a:ext>
            </a:extLst>
          </p:cNvPr>
          <p:cNvSpPr>
            <a:spLocks noGrp="1"/>
          </p:cNvSpPr>
          <p:nvPr>
            <p:ph type="sldNum" sz="quarter" idx="12"/>
          </p:nvPr>
        </p:nvSpPr>
        <p:spPr/>
        <p:txBody>
          <a:bodyPr/>
          <a:lstStyle/>
          <a:p>
            <a:fld id="{44AFAB2E-478F-444A-8AB9-50FDB5841670}" type="slidenum">
              <a:rPr lang="vi-VN" smtClean="0"/>
              <a:t>34</a:t>
            </a:fld>
            <a:endParaRPr lang="vi-VN"/>
          </a:p>
        </p:txBody>
      </p:sp>
    </p:spTree>
    <p:extLst>
      <p:ext uri="{BB962C8B-B14F-4D97-AF65-F5344CB8AC3E}">
        <p14:creationId xmlns:p14="http://schemas.microsoft.com/office/powerpoint/2010/main" val="35462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a:latin typeface="Calibri (Body)"/>
              </a:rPr>
              <a:t>Service</a:t>
            </a:r>
            <a:endParaRPr lang="vi-VN" dirty="0">
              <a:latin typeface="Calibri (Body)"/>
            </a:endParaRPr>
          </a:p>
        </p:txBody>
      </p:sp>
      <p:sp>
        <p:nvSpPr>
          <p:cNvPr id="3" name="Content Placeholder 2">
            <a:extLst>
              <a:ext uri="{FF2B5EF4-FFF2-40B4-BE49-F238E27FC236}">
                <a16:creationId xmlns:a16="http://schemas.microsoft.com/office/drawing/2014/main" id="{A95DF205-F3EB-4C7E-905B-9DAFD7FD040C}"/>
              </a:ext>
            </a:extLst>
          </p:cNvPr>
          <p:cNvSpPr>
            <a:spLocks noGrp="1"/>
          </p:cNvSpPr>
          <p:nvPr>
            <p:ph idx="1"/>
          </p:nvPr>
        </p:nvSpPr>
        <p:spPr>
          <a:xfrm>
            <a:off x="838200" y="1825625"/>
            <a:ext cx="10224542" cy="4889968"/>
          </a:xfrm>
        </p:spPr>
        <p:txBody>
          <a:bodyPr>
            <a:noAutofit/>
          </a:bodyPr>
          <a:lstStyle/>
          <a:p>
            <a:pPr marL="0" indent="0" algn="just">
              <a:buNone/>
            </a:pPr>
            <a:r>
              <a:rPr lang="vi-VN" dirty="0">
                <a:latin typeface="Calibri (Body)"/>
              </a:rPr>
              <a:t>Các bước chạy service</a:t>
            </a:r>
          </a:p>
          <a:p>
            <a:pPr marL="514350" indent="-514350" algn="just">
              <a:buFont typeface="+mj-lt"/>
              <a:buAutoNum type="arabicPeriod"/>
            </a:pPr>
            <a:endParaRPr lang="vi-VN" dirty="0">
              <a:latin typeface="Calibri (Body)"/>
            </a:endParaRPr>
          </a:p>
          <a:p>
            <a:pPr marL="514350" indent="-514350" algn="just">
              <a:buFont typeface="+mj-lt"/>
              <a:buAutoNum type="arabicPeriod"/>
            </a:pPr>
            <a:r>
              <a:rPr lang="vi-VN" dirty="0">
                <a:latin typeface="Calibri (Body)"/>
              </a:rPr>
              <a:t>Tạo custom service class</a:t>
            </a:r>
          </a:p>
          <a:p>
            <a:pPr marL="514350" indent="-514350" algn="just">
              <a:buFont typeface="+mj-lt"/>
              <a:buAutoNum type="arabicPeriod"/>
            </a:pPr>
            <a:r>
              <a:rPr lang="vi-VN" dirty="0">
                <a:latin typeface="Calibri (Body)"/>
              </a:rPr>
              <a:t>Khai báo trong Android Manifest</a:t>
            </a:r>
          </a:p>
          <a:p>
            <a:pPr marL="514350" indent="-514350" algn="just">
              <a:buFont typeface="+mj-lt"/>
              <a:buAutoNum type="arabicPeriod"/>
            </a:pPr>
            <a:r>
              <a:rPr lang="vi-VN" dirty="0">
                <a:latin typeface="Calibri (Body)"/>
              </a:rPr>
              <a:t>Khởi động service từ activity</a:t>
            </a:r>
          </a:p>
        </p:txBody>
      </p:sp>
      <p:sp>
        <p:nvSpPr>
          <p:cNvPr id="4" name="Slide Number Placeholder 3">
            <a:extLst>
              <a:ext uri="{FF2B5EF4-FFF2-40B4-BE49-F238E27FC236}">
                <a16:creationId xmlns:a16="http://schemas.microsoft.com/office/drawing/2014/main" id="{A49DB817-C174-4B9D-A9AB-D2C14D1A4EFF}"/>
              </a:ext>
            </a:extLst>
          </p:cNvPr>
          <p:cNvSpPr>
            <a:spLocks noGrp="1"/>
          </p:cNvSpPr>
          <p:nvPr>
            <p:ph type="sldNum" sz="quarter" idx="12"/>
          </p:nvPr>
        </p:nvSpPr>
        <p:spPr/>
        <p:txBody>
          <a:bodyPr/>
          <a:lstStyle/>
          <a:p>
            <a:fld id="{44AFAB2E-478F-444A-8AB9-50FDB5841670}" type="slidenum">
              <a:rPr lang="vi-VN" smtClean="0"/>
              <a:t>4</a:t>
            </a:fld>
            <a:endParaRPr lang="vi-VN"/>
          </a:p>
        </p:txBody>
      </p:sp>
    </p:spTree>
    <p:extLst>
      <p:ext uri="{BB962C8B-B14F-4D97-AF65-F5344CB8AC3E}">
        <p14:creationId xmlns:p14="http://schemas.microsoft.com/office/powerpoint/2010/main" val="311553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a:xfrm>
            <a:off x="0" y="481240"/>
            <a:ext cx="4197245" cy="1347560"/>
          </a:xfrm>
        </p:spPr>
        <p:txBody>
          <a:bodyPr>
            <a:normAutofit/>
          </a:bodyPr>
          <a:lstStyle/>
          <a:p>
            <a:r>
              <a:rPr lang="en-US" dirty="0" err="1">
                <a:latin typeface="Calibri (Body)"/>
              </a:rPr>
              <a:t>Tạo</a:t>
            </a:r>
            <a:r>
              <a:rPr lang="en-US" dirty="0">
                <a:latin typeface="Calibri (Body)"/>
              </a:rPr>
              <a:t> custom</a:t>
            </a:r>
            <a:br>
              <a:rPr lang="en-US" dirty="0">
                <a:latin typeface="Calibri (Body)"/>
              </a:rPr>
            </a:br>
            <a:r>
              <a:rPr lang="en-US" dirty="0">
                <a:latin typeface="Calibri (Body)"/>
              </a:rPr>
              <a:t>service class</a:t>
            </a:r>
            <a:endParaRPr lang="vi-VN" dirty="0">
              <a:latin typeface="Calibri (Body)"/>
            </a:endParaRPr>
          </a:p>
        </p:txBody>
      </p:sp>
      <p:pic>
        <p:nvPicPr>
          <p:cNvPr id="6" name="Shape 195">
            <a:extLst>
              <a:ext uri="{FF2B5EF4-FFF2-40B4-BE49-F238E27FC236}">
                <a16:creationId xmlns:a16="http://schemas.microsoft.com/office/drawing/2014/main" id="{E44EAF8C-13F0-4DB7-9DA2-BF44E4E954E0}"/>
              </a:ext>
            </a:extLst>
          </p:cNvPr>
          <p:cNvPicPr preferRelativeResize="0"/>
          <p:nvPr/>
        </p:nvPicPr>
        <p:blipFill rotWithShape="1">
          <a:blip r:embed="rId2">
            <a:alphaModFix/>
          </a:blip>
          <a:srcRect l="2120" t="2698" r="37348" b="2941"/>
          <a:stretch/>
        </p:blipFill>
        <p:spPr>
          <a:xfrm>
            <a:off x="4829332" y="0"/>
            <a:ext cx="6810530" cy="6858000"/>
          </a:xfrm>
          <a:prstGeom prst="rect">
            <a:avLst/>
          </a:prstGeom>
          <a:noFill/>
          <a:ln>
            <a:noFill/>
          </a:ln>
        </p:spPr>
      </p:pic>
      <p:sp>
        <p:nvSpPr>
          <p:cNvPr id="3" name="Slide Number Placeholder 2">
            <a:extLst>
              <a:ext uri="{FF2B5EF4-FFF2-40B4-BE49-F238E27FC236}">
                <a16:creationId xmlns:a16="http://schemas.microsoft.com/office/drawing/2014/main" id="{DD6FD57C-46C1-41DE-8A50-0FA60B68BEA3}"/>
              </a:ext>
            </a:extLst>
          </p:cNvPr>
          <p:cNvSpPr>
            <a:spLocks noGrp="1"/>
          </p:cNvSpPr>
          <p:nvPr>
            <p:ph type="sldNum" sz="quarter" idx="12"/>
          </p:nvPr>
        </p:nvSpPr>
        <p:spPr/>
        <p:txBody>
          <a:bodyPr/>
          <a:lstStyle/>
          <a:p>
            <a:fld id="{44AFAB2E-478F-444A-8AB9-50FDB5841670}" type="slidenum">
              <a:rPr lang="vi-VN" smtClean="0"/>
              <a:t>5</a:t>
            </a:fld>
            <a:endParaRPr lang="vi-VN"/>
          </a:p>
        </p:txBody>
      </p:sp>
    </p:spTree>
    <p:extLst>
      <p:ext uri="{BB962C8B-B14F-4D97-AF65-F5344CB8AC3E}">
        <p14:creationId xmlns:p14="http://schemas.microsoft.com/office/powerpoint/2010/main" val="395756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err="1">
                <a:latin typeface="Calibri (Body)"/>
              </a:rPr>
              <a:t>Đăng</a:t>
            </a:r>
            <a:r>
              <a:rPr lang="en-US" dirty="0">
                <a:latin typeface="Calibri (Body)"/>
              </a:rPr>
              <a:t> </a:t>
            </a:r>
            <a:r>
              <a:rPr lang="en-US" dirty="0" err="1">
                <a:latin typeface="Calibri (Body)"/>
              </a:rPr>
              <a:t>ký</a:t>
            </a:r>
            <a:r>
              <a:rPr lang="en-US" dirty="0">
                <a:latin typeface="Calibri (Body)"/>
              </a:rPr>
              <a:t> service </a:t>
            </a:r>
            <a:r>
              <a:rPr lang="en-US" dirty="0" err="1">
                <a:latin typeface="Calibri (Body)"/>
              </a:rPr>
              <a:t>trong</a:t>
            </a:r>
            <a:r>
              <a:rPr lang="en-US" dirty="0">
                <a:latin typeface="Calibri (Body)"/>
              </a:rPr>
              <a:t> Manifest</a:t>
            </a:r>
            <a:endParaRPr lang="vi-VN" dirty="0">
              <a:latin typeface="Calibri (Body)"/>
            </a:endParaRPr>
          </a:p>
        </p:txBody>
      </p:sp>
      <p:pic>
        <p:nvPicPr>
          <p:cNvPr id="6" name="Shape 201">
            <a:extLst>
              <a:ext uri="{FF2B5EF4-FFF2-40B4-BE49-F238E27FC236}">
                <a16:creationId xmlns:a16="http://schemas.microsoft.com/office/drawing/2014/main" id="{A48BC728-083F-4E0B-B9BE-117FF02756B6}"/>
              </a:ext>
            </a:extLst>
          </p:cNvPr>
          <p:cNvPicPr preferRelativeResize="0"/>
          <p:nvPr/>
        </p:nvPicPr>
        <p:blipFill rotWithShape="1">
          <a:blip r:embed="rId2">
            <a:alphaModFix/>
          </a:blip>
          <a:srcRect l="3669" t="9552" r="5388" b="11492"/>
          <a:stretch/>
        </p:blipFill>
        <p:spPr>
          <a:xfrm>
            <a:off x="736815" y="2154379"/>
            <a:ext cx="10718369" cy="3798495"/>
          </a:xfrm>
          <a:prstGeom prst="rect">
            <a:avLst/>
          </a:prstGeom>
          <a:noFill/>
          <a:ln>
            <a:noFill/>
          </a:ln>
        </p:spPr>
      </p:pic>
      <p:sp>
        <p:nvSpPr>
          <p:cNvPr id="3" name="Slide Number Placeholder 2">
            <a:extLst>
              <a:ext uri="{FF2B5EF4-FFF2-40B4-BE49-F238E27FC236}">
                <a16:creationId xmlns:a16="http://schemas.microsoft.com/office/drawing/2014/main" id="{579CFB80-F996-49C8-8511-26428D71026A}"/>
              </a:ext>
            </a:extLst>
          </p:cNvPr>
          <p:cNvSpPr>
            <a:spLocks noGrp="1"/>
          </p:cNvSpPr>
          <p:nvPr>
            <p:ph type="sldNum" sz="quarter" idx="12"/>
          </p:nvPr>
        </p:nvSpPr>
        <p:spPr/>
        <p:txBody>
          <a:bodyPr/>
          <a:lstStyle/>
          <a:p>
            <a:fld id="{44AFAB2E-478F-444A-8AB9-50FDB5841670}" type="slidenum">
              <a:rPr lang="vi-VN" smtClean="0"/>
              <a:t>6</a:t>
            </a:fld>
            <a:endParaRPr lang="vi-VN"/>
          </a:p>
        </p:txBody>
      </p:sp>
    </p:spTree>
    <p:extLst>
      <p:ext uri="{BB962C8B-B14F-4D97-AF65-F5344CB8AC3E}">
        <p14:creationId xmlns:p14="http://schemas.microsoft.com/office/powerpoint/2010/main" val="373977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err="1">
                <a:latin typeface="Calibri (Body)"/>
              </a:rPr>
              <a:t>Chạy</a:t>
            </a:r>
            <a:r>
              <a:rPr lang="en-US" dirty="0">
                <a:latin typeface="Calibri (Body)"/>
              </a:rPr>
              <a:t> service</a:t>
            </a:r>
            <a:endParaRPr lang="vi-VN" dirty="0">
              <a:latin typeface="Calibri (Body)"/>
            </a:endParaRPr>
          </a:p>
        </p:txBody>
      </p:sp>
      <p:pic>
        <p:nvPicPr>
          <p:cNvPr id="4" name="Shape 207">
            <a:extLst>
              <a:ext uri="{FF2B5EF4-FFF2-40B4-BE49-F238E27FC236}">
                <a16:creationId xmlns:a16="http://schemas.microsoft.com/office/drawing/2014/main" id="{74F1FB84-B5EF-458D-BC0E-4467A41098CB}"/>
              </a:ext>
            </a:extLst>
          </p:cNvPr>
          <p:cNvPicPr preferRelativeResize="0"/>
          <p:nvPr/>
        </p:nvPicPr>
        <p:blipFill rotWithShape="1">
          <a:blip r:embed="rId2">
            <a:alphaModFix/>
          </a:blip>
          <a:srcRect l="5132" t="7001" r="3127" b="9753"/>
          <a:stretch/>
        </p:blipFill>
        <p:spPr>
          <a:xfrm>
            <a:off x="1603829" y="1908832"/>
            <a:ext cx="8984342" cy="4091553"/>
          </a:xfrm>
          <a:prstGeom prst="rect">
            <a:avLst/>
          </a:prstGeom>
          <a:noFill/>
          <a:ln>
            <a:noFill/>
          </a:ln>
        </p:spPr>
      </p:pic>
      <p:sp>
        <p:nvSpPr>
          <p:cNvPr id="3" name="Slide Number Placeholder 2">
            <a:extLst>
              <a:ext uri="{FF2B5EF4-FFF2-40B4-BE49-F238E27FC236}">
                <a16:creationId xmlns:a16="http://schemas.microsoft.com/office/drawing/2014/main" id="{E1F25873-E7BE-4060-8474-00D64F462B39}"/>
              </a:ext>
            </a:extLst>
          </p:cNvPr>
          <p:cNvSpPr>
            <a:spLocks noGrp="1"/>
          </p:cNvSpPr>
          <p:nvPr>
            <p:ph type="sldNum" sz="quarter" idx="12"/>
          </p:nvPr>
        </p:nvSpPr>
        <p:spPr/>
        <p:txBody>
          <a:bodyPr/>
          <a:lstStyle/>
          <a:p>
            <a:fld id="{44AFAB2E-478F-444A-8AB9-50FDB5841670}" type="slidenum">
              <a:rPr lang="vi-VN" smtClean="0"/>
              <a:t>7</a:t>
            </a:fld>
            <a:endParaRPr lang="vi-VN"/>
          </a:p>
        </p:txBody>
      </p:sp>
    </p:spTree>
    <p:extLst>
      <p:ext uri="{BB962C8B-B14F-4D97-AF65-F5344CB8AC3E}">
        <p14:creationId xmlns:p14="http://schemas.microsoft.com/office/powerpoint/2010/main" val="336543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err="1">
                <a:latin typeface="Calibri (Body)"/>
              </a:rPr>
              <a:t>Giao</a:t>
            </a:r>
            <a:r>
              <a:rPr lang="en-US" dirty="0">
                <a:latin typeface="Calibri (Body)"/>
              </a:rPr>
              <a:t> </a:t>
            </a:r>
            <a:r>
              <a:rPr lang="en-US" dirty="0" err="1">
                <a:latin typeface="Calibri (Body)"/>
              </a:rPr>
              <a:t>tiếp</a:t>
            </a:r>
            <a:r>
              <a:rPr lang="en-US" dirty="0">
                <a:latin typeface="Calibri (Body)"/>
              </a:rPr>
              <a:t> </a:t>
            </a:r>
            <a:r>
              <a:rPr lang="en-US" dirty="0" err="1">
                <a:latin typeface="Calibri (Body)"/>
              </a:rPr>
              <a:t>giữa</a:t>
            </a:r>
            <a:r>
              <a:rPr lang="en-US" dirty="0">
                <a:latin typeface="Calibri (Body)"/>
              </a:rPr>
              <a:t> Service </a:t>
            </a:r>
            <a:r>
              <a:rPr lang="en-US" dirty="0" err="1">
                <a:latin typeface="Calibri (Body)"/>
              </a:rPr>
              <a:t>và</a:t>
            </a:r>
            <a:r>
              <a:rPr lang="en-US" dirty="0">
                <a:latin typeface="Calibri (Body)"/>
              </a:rPr>
              <a:t> Activity</a:t>
            </a:r>
            <a:endParaRPr lang="vi-VN" dirty="0">
              <a:latin typeface="Calibri (Body)"/>
            </a:endParaRPr>
          </a:p>
        </p:txBody>
      </p:sp>
      <p:sp>
        <p:nvSpPr>
          <p:cNvPr id="3" name="Rectangle 2">
            <a:extLst>
              <a:ext uri="{FF2B5EF4-FFF2-40B4-BE49-F238E27FC236}">
                <a16:creationId xmlns:a16="http://schemas.microsoft.com/office/drawing/2014/main" id="{06839EF4-FEC6-4C8D-B01C-AD9DE8A82BD0}"/>
              </a:ext>
            </a:extLst>
          </p:cNvPr>
          <p:cNvSpPr/>
          <p:nvPr/>
        </p:nvSpPr>
        <p:spPr>
          <a:xfrm>
            <a:off x="-194873" y="1787625"/>
            <a:ext cx="12022112" cy="4247317"/>
          </a:xfrm>
          <a:prstGeom prst="rect">
            <a:avLst/>
          </a:prstGeom>
        </p:spPr>
        <p:txBody>
          <a:bodyPr wrap="square">
            <a:spAutoFit/>
          </a:bodyPr>
          <a:lstStyle/>
          <a:p>
            <a:pPr marL="914400" lvl="1" indent="-374650">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Service và Activity trao đổi dữ liệu thông qua LocalBroadcastManager</a:t>
            </a:r>
          </a:p>
          <a:p>
            <a:pPr marL="914400" lvl="1" indent="-374650">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Service dùng LocalBroadcastManager broadcast một event, Activity sẽ đăng ký để nhận và xử lý event đó.</a:t>
            </a:r>
          </a:p>
          <a:p>
            <a:pPr marL="914400" lvl="1" indent="-374650">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Các bước thực hiện:</a:t>
            </a:r>
          </a:p>
          <a:p>
            <a:pPr marL="1258888" lvl="1" indent="-358775">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Khởi tạo instance của LocalBoardcastManager trong service</a:t>
            </a:r>
          </a:p>
          <a:p>
            <a:pPr marL="1258888" lvl="1" indent="-358775">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Từ service gửi event đi thông qua LocalBoardcastManager</a:t>
            </a:r>
          </a:p>
          <a:p>
            <a:pPr marL="1258888" lvl="1" indent="-358775">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Trong Activity, tạo BoardcastReceiver để xử lý events nhận được</a:t>
            </a:r>
          </a:p>
          <a:p>
            <a:pPr marL="1258888" lvl="1" indent="-358775">
              <a:spcBef>
                <a:spcPts val="0"/>
              </a:spcBef>
              <a:buFont typeface="Arial" panose="020B0604020202020204" pitchFamily="34" charset="0"/>
              <a:buChar char="•"/>
            </a:pPr>
            <a:r>
              <a:rPr lang="vi-VN" sz="3000" dirty="0">
                <a:latin typeface="Calibri" panose="020F0502020204030204" pitchFamily="34" charset="0"/>
                <a:cs typeface="Calibri" panose="020F0502020204030204" pitchFamily="34" charset="0"/>
              </a:rPr>
              <a:t>Tiếp tục trong Actvitiy, đăng ký sử dụng BoardcastReceiver để nhận event đó</a:t>
            </a:r>
          </a:p>
        </p:txBody>
      </p:sp>
      <p:sp>
        <p:nvSpPr>
          <p:cNvPr id="4" name="Slide Number Placeholder 3">
            <a:extLst>
              <a:ext uri="{FF2B5EF4-FFF2-40B4-BE49-F238E27FC236}">
                <a16:creationId xmlns:a16="http://schemas.microsoft.com/office/drawing/2014/main" id="{7E1A2787-CA05-4F52-8384-256844D245C2}"/>
              </a:ext>
            </a:extLst>
          </p:cNvPr>
          <p:cNvSpPr>
            <a:spLocks noGrp="1"/>
          </p:cNvSpPr>
          <p:nvPr>
            <p:ph type="sldNum" sz="quarter" idx="12"/>
          </p:nvPr>
        </p:nvSpPr>
        <p:spPr/>
        <p:txBody>
          <a:bodyPr/>
          <a:lstStyle/>
          <a:p>
            <a:fld id="{44AFAB2E-478F-444A-8AB9-50FDB5841670}" type="slidenum">
              <a:rPr lang="vi-VN" smtClean="0"/>
              <a:t>8</a:t>
            </a:fld>
            <a:endParaRPr lang="vi-VN"/>
          </a:p>
        </p:txBody>
      </p:sp>
    </p:spTree>
    <p:extLst>
      <p:ext uri="{BB962C8B-B14F-4D97-AF65-F5344CB8AC3E}">
        <p14:creationId xmlns:p14="http://schemas.microsoft.com/office/powerpoint/2010/main" val="263617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D95-38A1-43D6-8E08-295F27F62DC6}"/>
              </a:ext>
            </a:extLst>
          </p:cNvPr>
          <p:cNvSpPr>
            <a:spLocks noGrp="1"/>
          </p:cNvSpPr>
          <p:nvPr>
            <p:ph type="title"/>
          </p:nvPr>
        </p:nvSpPr>
        <p:spPr/>
        <p:txBody>
          <a:bodyPr>
            <a:normAutofit/>
          </a:bodyPr>
          <a:lstStyle/>
          <a:p>
            <a:r>
              <a:rPr lang="en-US" dirty="0" err="1">
                <a:latin typeface="Calibri (Body)"/>
              </a:rPr>
              <a:t>LocalBoardcastManger</a:t>
            </a:r>
            <a:r>
              <a:rPr lang="en-US" dirty="0">
                <a:latin typeface="Calibri (Body)"/>
              </a:rPr>
              <a:t> - </a:t>
            </a:r>
            <a:r>
              <a:rPr lang="en-US" dirty="0" err="1">
                <a:latin typeface="Calibri (Body)"/>
              </a:rPr>
              <a:t>gửi</a:t>
            </a:r>
            <a:r>
              <a:rPr lang="en-US" dirty="0">
                <a:latin typeface="Calibri (Body)"/>
              </a:rPr>
              <a:t> data</a:t>
            </a:r>
            <a:endParaRPr lang="vi-VN" dirty="0">
              <a:latin typeface="Calibri (Body)"/>
            </a:endParaRPr>
          </a:p>
        </p:txBody>
      </p:sp>
      <p:pic>
        <p:nvPicPr>
          <p:cNvPr id="4" name="Shape 219">
            <a:extLst>
              <a:ext uri="{FF2B5EF4-FFF2-40B4-BE49-F238E27FC236}">
                <a16:creationId xmlns:a16="http://schemas.microsoft.com/office/drawing/2014/main" id="{E097627B-8845-4066-BB95-EAAA8AAC985C}"/>
              </a:ext>
            </a:extLst>
          </p:cNvPr>
          <p:cNvPicPr preferRelativeResize="0"/>
          <p:nvPr/>
        </p:nvPicPr>
        <p:blipFill>
          <a:blip r:embed="rId2">
            <a:alphaModFix/>
          </a:blip>
          <a:stretch>
            <a:fillRect/>
          </a:stretch>
        </p:blipFill>
        <p:spPr>
          <a:xfrm>
            <a:off x="415601" y="1739767"/>
            <a:ext cx="11076633" cy="2187467"/>
          </a:xfrm>
          <a:prstGeom prst="rect">
            <a:avLst/>
          </a:prstGeom>
          <a:noFill/>
          <a:ln>
            <a:noFill/>
          </a:ln>
        </p:spPr>
      </p:pic>
      <p:sp>
        <p:nvSpPr>
          <p:cNvPr id="3" name="Slide Number Placeholder 2">
            <a:extLst>
              <a:ext uri="{FF2B5EF4-FFF2-40B4-BE49-F238E27FC236}">
                <a16:creationId xmlns:a16="http://schemas.microsoft.com/office/drawing/2014/main" id="{D7DD8D56-0B7E-413E-8383-28C2D656D7B5}"/>
              </a:ext>
            </a:extLst>
          </p:cNvPr>
          <p:cNvSpPr>
            <a:spLocks noGrp="1"/>
          </p:cNvSpPr>
          <p:nvPr>
            <p:ph type="sldNum" sz="quarter" idx="12"/>
          </p:nvPr>
        </p:nvSpPr>
        <p:spPr/>
        <p:txBody>
          <a:bodyPr/>
          <a:lstStyle/>
          <a:p>
            <a:fld id="{44AFAB2E-478F-444A-8AB9-50FDB5841670}" type="slidenum">
              <a:rPr lang="vi-VN" smtClean="0"/>
              <a:t>9</a:t>
            </a:fld>
            <a:endParaRPr lang="vi-VN"/>
          </a:p>
        </p:txBody>
      </p:sp>
    </p:spTree>
    <p:extLst>
      <p:ext uri="{BB962C8B-B14F-4D97-AF65-F5344CB8AC3E}">
        <p14:creationId xmlns:p14="http://schemas.microsoft.com/office/powerpoint/2010/main" val="2504425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1075&quot;&gt;&lt;object type=&quot;3&quot; unique_id=&quot;11085&quot;&gt;&lt;property id=&quot;20148&quot; value=&quot;5&quot;/&gt;&lt;property id=&quot;20300&quot; value=&quot;Slide 3 - &amp;quot;Service&amp;quot;&quot;/&gt;&lt;property id=&quot;20307&quot; value=&quot;299&quot;/&gt;&lt;/object&gt;&lt;object type=&quot;3&quot; unique_id=&quot;11354&quot;&gt;&lt;property id=&quot;20148&quot; value=&quot;5&quot;/&gt;&lt;property id=&quot;20300&quot; value=&quot;Slide 1 - &amp;quot;LẬP TRÌNH DI ĐỘNG&amp;quot;&quot;/&gt;&lt;property id=&quot;20307&quot; value=&quot;332&quot;/&gt;&lt;/object&gt;&lt;object type=&quot;3&quot; unique_id=&quot;11355&quot;&gt;&lt;property id=&quot;20148&quot; value=&quot;5&quot;/&gt;&lt;property id=&quot;20300&quot; value=&quot;Slide 2 - &amp;quot;Nội dung &amp;quot;&quot;/&gt;&lt;property id=&quot;20307&quot; value=&quot;333&quot;/&gt;&lt;/object&gt;&lt;object type=&quot;3&quot; unique_id=&quot;11501&quot;&gt;&lt;property id=&quot;20148&quot; value=&quot;5&quot;/&gt;&lt;property id=&quot;20300&quot; value=&quot;Slide 32 - &amp;quot;Tham khảo&amp;quot;&quot;/&gt;&lt;property id=&quot;20307&quot; value=&quot;334&quot;/&gt;&lt;/object&gt;&lt;object type=&quot;3&quot; unique_id=&quot;15583&quot;&gt;&lt;property id=&quot;20148&quot; value=&quot;5&quot;/&gt;&lt;property id=&quot;20300&quot; value=&quot;Slide 4 - &amp;quot;Service&amp;quot;&quot;/&gt;&lt;property id=&quot;20307&quot; value=&quot;335&quot;/&gt;&lt;/object&gt;&lt;object type=&quot;3&quot; unique_id=&quot;15584&quot;&gt;&lt;property id=&quot;20148&quot; value=&quot;5&quot;/&gt;&lt;property id=&quot;20300&quot; value=&quot;Slide 5 - &amp;quot;Tạo custom service class&amp;quot;&quot;/&gt;&lt;property id=&quot;20307&quot; value=&quot;336&quot;/&gt;&lt;/object&gt;&lt;object type=&quot;3&quot; unique_id=&quot;15585&quot;&gt;&lt;property id=&quot;20148&quot; value=&quot;5&quot;/&gt;&lt;property id=&quot;20300&quot; value=&quot;Slide 6 - &amp;quot;Đăng ký service trong Manifest&amp;quot;&quot;/&gt;&lt;property id=&quot;20307&quot; value=&quot;337&quot;/&gt;&lt;/object&gt;&lt;object type=&quot;3&quot; unique_id=&quot;15586&quot;&gt;&lt;property id=&quot;20148&quot; value=&quot;5&quot;/&gt;&lt;property id=&quot;20300&quot; value=&quot;Slide 7 - &amp;quot;Chạy service&amp;quot;&quot;/&gt;&lt;property id=&quot;20307&quot; value=&quot;338&quot;/&gt;&lt;/object&gt;&lt;object type=&quot;3&quot; unique_id=&quot;15587&quot;&gt;&lt;property id=&quot;20148&quot; value=&quot;5&quot;/&gt;&lt;property id=&quot;20300&quot; value=&quot;Slide 8 - &amp;quot;Giao tiếp giữa Service và Activity&amp;quot;&quot;/&gt;&lt;property id=&quot;20307&quot; value=&quot;339&quot;/&gt;&lt;/object&gt;&lt;object type=&quot;3&quot; unique_id=&quot;15588&quot;&gt;&lt;property id=&quot;20148&quot; value=&quot;5&quot;/&gt;&lt;property id=&quot;20300&quot; value=&quot;Slide 9 - &amp;quot;LocalBoardcastManger - gửi data&amp;quot;&quot;/&gt;&lt;property id=&quot;20307&quot; value=&quot;340&quot;/&gt;&lt;/object&gt;&lt;object type=&quot;3&quot; unique_id=&quot;15589&quot;&gt;&lt;property id=&quot;20148&quot; value=&quot;5&quot;/&gt;&lt;property id=&quot;20300&quot; value=&quot;Slide 10 - &amp;quot;Đăng ký nhận events ở Activity&amp;quot;&quot;/&gt;&lt;property id=&quot;20307&quot; value=&quot;341&quot;/&gt;&lt;/object&gt;&lt;object type=&quot;3&quot; unique_id=&quot;15590&quot;&gt;&lt;property id=&quot;20148&quot; value=&quot;5&quot;/&gt;&lt;property id=&quot;20300&quot; value=&quot;Slide 11 - &amp;quot;Tạo BroadcastReceiver&amp;quot;&quot;/&gt;&lt;property id=&quot;20307&quot; value=&quot;342&quot;/&gt;&lt;/object&gt;&lt;object type=&quot;3&quot; unique_id=&quot;17526&quot;&gt;&lt;property id=&quot;20148&quot; value=&quot;5&quot;/&gt;&lt;property id=&quot;20300&quot; value=&quot;Slide 13 - &amp;quot;Fragment&amp;quot;&quot;/&gt;&lt;property id=&quot;20307&quot; value=&quot;833&quot;/&gt;&lt;/object&gt;&lt;object type=&quot;3&quot; unique_id=&quot;17527&quot;&gt;&lt;property id=&quot;20148&quot; value=&quot;5&quot;/&gt;&lt;property id=&quot;20300&quot; value=&quot;Slide 14 - &amp;quot;Fragment&amp;quot;&quot;/&gt;&lt;property id=&quot;20307&quot; value=&quot;834&quot;/&gt;&lt;/object&gt;&lt;object type=&quot;3&quot; unique_id=&quot;17528&quot;&gt;&lt;property id=&quot;20148&quot; value=&quot;5&quot;/&gt;&lt;property id=&quot;20300&quot; value=&quot;Slide 15 - &amp;quot;Fragment&amp;quot;&quot;/&gt;&lt;property id=&quot;20307&quot; value=&quot;835&quot;/&gt;&lt;/object&gt;&lt;object type=&quot;3&quot; unique_id=&quot;17529&quot;&gt;&lt;property id=&quot;20148&quot; value=&quot;5&quot;/&gt;&lt;property id=&quot;20300&quot; value=&quot;Slide 16 - &amp;quot;Fragment&amp;quot;&quot;/&gt;&lt;property id=&quot;20307&quot; value=&quot;837&quot;/&gt;&lt;/object&gt;&lt;object type=&quot;3&quot; unique_id=&quot;17530&quot;&gt;&lt;property id=&quot;20148&quot; value=&quot;5&quot;/&gt;&lt;property id=&quot;20300&quot; value=&quot;Slide 17 - &amp;quot;Fragment&amp;quot;&quot;/&gt;&lt;property id=&quot;20307&quot; value=&quot;838&quot;/&gt;&lt;/object&gt;&lt;object type=&quot;3&quot; unique_id=&quot;17531&quot;&gt;&lt;property id=&quot;20148&quot; value=&quot;5&quot;/&gt;&lt;property id=&quot;20300&quot; value=&quot;Slide 18 - &amp;quot;Fragment&amp;quot;&quot;/&gt;&lt;property id=&quot;20307&quot; value=&quot;839&quot;/&gt;&lt;/object&gt;&lt;object type=&quot;3&quot; unique_id=&quot;17532&quot;&gt;&lt;property id=&quot;20148&quot; value=&quot;5&quot;/&gt;&lt;property id=&quot;20300&quot; value=&quot;Slide 19 - &amp;quot;Fragment&amp;quot;&quot;/&gt;&lt;property id=&quot;20307&quot; value=&quot;840&quot;/&gt;&lt;/object&gt;&lt;object type=&quot;3&quot; unique_id=&quot;17533&quot;&gt;&lt;property id=&quot;20148&quot; value=&quot;5&quot;/&gt;&lt;property id=&quot;20300&quot; value=&quot;Slide 20 - &amp;quot;Fragment&amp;quot;&quot;/&gt;&lt;property id=&quot;20307&quot; value=&quot;841&quot;/&gt;&lt;/object&gt;&lt;object type=&quot;3&quot; unique_id=&quot;17534&quot;&gt;&lt;property id=&quot;20148&quot; value=&quot;5&quot;/&gt;&lt;property id=&quot;20300&quot; value=&quot;Slide 21 - &amp;quot;Fragment&amp;quot;&quot;/&gt;&lt;property id=&quot;20307&quot; value=&quot;842&quot;/&gt;&lt;/object&gt;&lt;object type=&quot;3&quot; unique_id=&quot;17535&quot;&gt;&lt;property id=&quot;20148&quot; value=&quot;5&quot;/&gt;&lt;property id=&quot;20300&quot; value=&quot;Slide 22 - &amp;quot;Fragment&amp;quot;&quot;/&gt;&lt;property id=&quot;20307&quot; value=&quot;843&quot;/&gt;&lt;/object&gt;&lt;object type=&quot;3&quot; unique_id=&quot;17536&quot;&gt;&lt;property id=&quot;20148&quot; value=&quot;5&quot;/&gt;&lt;property id=&quot;20300&quot; value=&quot;Slide 23 - &amp;quot;Fragment&amp;quot;&quot;/&gt;&lt;property id=&quot;20307&quot; value=&quot;848&quot;/&gt;&lt;/object&gt;&lt;object type=&quot;3&quot; unique_id=&quot;17537&quot;&gt;&lt;property id=&quot;20148&quot; value=&quot;5&quot;/&gt;&lt;property id=&quot;20300&quot; value=&quot;Slide 24 - &amp;quot;Fragment&amp;quot;&quot;/&gt;&lt;property id=&quot;20307&quot; value=&quot;849&quot;/&gt;&lt;/object&gt;&lt;object type=&quot;3&quot; unique_id=&quot;17538&quot;&gt;&lt;property id=&quot;20148&quot; value=&quot;5&quot;/&gt;&lt;property id=&quot;20300&quot; value=&quot;Slide 25 - &amp;quot;Fragment&amp;quot;&quot;/&gt;&lt;property id=&quot;20307&quot; value=&quot;850&quot;/&gt;&lt;/object&gt;&lt;object type=&quot;3&quot; unique_id=&quot;17539&quot;&gt;&lt;property id=&quot;20148&quot; value=&quot;5&quot;/&gt;&lt;property id=&quot;20300&quot; value=&quot;Slide 26 - &amp;quot;Fragment&amp;quot;&quot;/&gt;&lt;property id=&quot;20307&quot; value=&quot;851&quot;/&gt;&lt;/object&gt;&lt;object type=&quot;3&quot; unique_id=&quot;17540&quot;&gt;&lt;property id=&quot;20148&quot; value=&quot;5&quot;/&gt;&lt;property id=&quot;20300&quot; value=&quot;Slide 27 - &amp;quot;Fragment LifeCycle&amp;quot;&quot;/&gt;&lt;property id=&quot;20307&quot; value=&quot;844&quot;/&gt;&lt;/object&gt;&lt;object type=&quot;3&quot; unique_id=&quot;17541&quot;&gt;&lt;property id=&quot;20148&quot; value=&quot;5&quot;/&gt;&lt;property id=&quot;20300&quot; value=&quot;Slide 29 - &amp;quot;Fragment&amp;quot;&quot;/&gt;&lt;property id=&quot;20307&quot; value=&quot;845&quot;/&gt;&lt;/object&gt;&lt;object type=&quot;3&quot; unique_id=&quot;17542&quot;&gt;&lt;property id=&quot;20148&quot; value=&quot;5&quot;/&gt;&lt;property id=&quot;20300&quot; value=&quot;Slide 30 - &amp;quot;Fragment&amp;quot;&quot;/&gt;&lt;property id=&quot;20307&quot; value=&quot;846&quot;/&gt;&lt;/object&gt;&lt;object type=&quot;3&quot; unique_id=&quot;17543&quot;&gt;&lt;property id=&quot;20148&quot; value=&quot;5&quot;/&gt;&lt;property id=&quot;20300&quot; value=&quot;Slide 31 - &amp;quot;Fragment&amp;quot;&quot;/&gt;&lt;property id=&quot;20307&quot; value=&quot;847&quot;/&gt;&lt;/object&gt;&lt;object type=&quot;3&quot; unique_id=&quot;17781&quot;&gt;&lt;property id=&quot;20148&quot; value=&quot;5&quot;/&gt;&lt;property id=&quot;20300&quot; value=&quot;Slide 12 - &amp;quot;Service&amp;quot;&quot;/&gt;&lt;property id=&quot;20307&quot; value=&quot;853&quot;/&gt;&lt;/object&gt;&lt;object type=&quot;3&quot; unique_id=&quot;17782&quot;&gt;&lt;property id=&quot;20148&quot; value=&quot;5&quot;/&gt;&lt;property id=&quot;20300&quot; value=&quot;Slide 28 - &amp;quot;Fragment LifeCycle&amp;quot;&quot;/&gt;&lt;property id=&quot;20307&quot; value=&quot;852&quot;/&gt;&lt;/object&gt;&lt;/object&gt;&lt;object type=&quot;8&quot; unique_id=&quot;11153&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3053</TotalTime>
  <Words>1316</Words>
  <Application>Microsoft Office PowerPoint</Application>
  <PresentationFormat>Widescreen</PresentationFormat>
  <Paragraphs>188</Paragraphs>
  <Slides>34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(Body)</vt:lpstr>
      <vt:lpstr>Calibri Light</vt:lpstr>
      <vt:lpstr>Open Sans</vt:lpstr>
      <vt:lpstr>Times New Roman</vt:lpstr>
      <vt:lpstr>Office Theme</vt:lpstr>
      <vt:lpstr>LẬP TRÌNH DI ĐỘNG</vt:lpstr>
      <vt:lpstr>Nội dung </vt:lpstr>
      <vt:lpstr>Service</vt:lpstr>
      <vt:lpstr>Service</vt:lpstr>
      <vt:lpstr>Tạo custom service class</vt:lpstr>
      <vt:lpstr>Đăng ký service trong Manifest</vt:lpstr>
      <vt:lpstr>Chạy service</vt:lpstr>
      <vt:lpstr>Giao tiếp giữa Service và Activity</vt:lpstr>
      <vt:lpstr>LocalBoardcastManger - gửi data</vt:lpstr>
      <vt:lpstr>Đăng ký nhận events ở Activity</vt:lpstr>
      <vt:lpstr>Tạo BroadcastReceiver</vt:lpstr>
      <vt:lpstr>Service</vt:lpstr>
      <vt:lpstr>Fragment</vt:lpstr>
      <vt:lpstr>Fragment</vt:lpstr>
      <vt:lpstr>Fragment</vt:lpstr>
      <vt:lpstr>Fragment</vt:lpstr>
      <vt:lpstr>Fragment</vt:lpstr>
      <vt:lpstr>Fragment</vt:lpstr>
      <vt:lpstr>Fragment</vt:lpstr>
      <vt:lpstr>Fragment</vt:lpstr>
      <vt:lpstr>Fragment</vt:lpstr>
      <vt:lpstr>Fragment</vt:lpstr>
      <vt:lpstr>Fragment</vt:lpstr>
      <vt:lpstr>Fragment</vt:lpstr>
      <vt:lpstr>Fragment</vt:lpstr>
      <vt:lpstr>Fragment</vt:lpstr>
      <vt:lpstr>Fragment</vt:lpstr>
      <vt:lpstr>Fragment</vt:lpstr>
      <vt:lpstr>Fragment LifeCycle</vt:lpstr>
      <vt:lpstr>Fragment LifeCycle</vt:lpstr>
      <vt:lpstr>Fragment</vt:lpstr>
      <vt:lpstr>Fragment</vt:lpstr>
      <vt:lpstr>Fragment</vt:lpstr>
      <vt:lpstr>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Di Động</dc:title>
  <dc:creator>Nguyen Thai Cong Nghia</dc:creator>
  <cp:lastModifiedBy>Nghia Nguyen</cp:lastModifiedBy>
  <cp:revision>128</cp:revision>
  <dcterms:created xsi:type="dcterms:W3CDTF">2018-08-28T09:16:10Z</dcterms:created>
  <dcterms:modified xsi:type="dcterms:W3CDTF">2022-11-11T01:54:13Z</dcterms:modified>
</cp:coreProperties>
</file>