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66" r:id="rId2"/>
    <p:sldId id="412" r:id="rId3"/>
    <p:sldId id="370" r:id="rId4"/>
    <p:sldId id="371" r:id="rId5"/>
    <p:sldId id="333" r:id="rId6"/>
    <p:sldId id="337" r:id="rId7"/>
    <p:sldId id="374" r:id="rId8"/>
    <p:sldId id="377" r:id="rId9"/>
    <p:sldId id="378" r:id="rId10"/>
    <p:sldId id="413" r:id="rId11"/>
    <p:sldId id="379" r:id="rId12"/>
    <p:sldId id="380" r:id="rId13"/>
    <p:sldId id="392" r:id="rId14"/>
    <p:sldId id="393" r:id="rId15"/>
    <p:sldId id="394" r:id="rId16"/>
    <p:sldId id="395" r:id="rId17"/>
    <p:sldId id="396" r:id="rId18"/>
    <p:sldId id="397" r:id="rId19"/>
    <p:sldId id="398" r:id="rId20"/>
    <p:sldId id="381" r:id="rId21"/>
    <p:sldId id="401" r:id="rId22"/>
    <p:sldId id="400" r:id="rId23"/>
    <p:sldId id="383" r:id="rId24"/>
    <p:sldId id="382" r:id="rId25"/>
    <p:sldId id="384" r:id="rId26"/>
    <p:sldId id="385" r:id="rId27"/>
    <p:sldId id="386" r:id="rId28"/>
    <p:sldId id="387" r:id="rId29"/>
    <p:sldId id="388" r:id="rId30"/>
    <p:sldId id="402" r:id="rId31"/>
    <p:sldId id="389" r:id="rId32"/>
    <p:sldId id="390" r:id="rId33"/>
    <p:sldId id="391" r:id="rId34"/>
    <p:sldId id="403" r:id="rId35"/>
    <p:sldId id="404" r:id="rId36"/>
    <p:sldId id="405" r:id="rId37"/>
    <p:sldId id="406" r:id="rId38"/>
    <p:sldId id="407" r:id="rId39"/>
    <p:sldId id="408" r:id="rId40"/>
    <p:sldId id="409" r:id="rId41"/>
    <p:sldId id="410" r:id="rId42"/>
    <p:sldId id="411" r:id="rId43"/>
    <p:sldId id="369" r:id="rId44"/>
  </p:sldIdLst>
  <p:sldSz cx="12192000" cy="6858000"/>
  <p:notesSz cx="6858000" cy="9144000"/>
  <p:custDataLst>
    <p:tags r:id="rId46"/>
  </p:custData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C6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02D0CC-CEDF-4C7B-BD9C-28300152BE9B}" v="46" dt="2022-10-28T02:07:57.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328" autoAdjust="0"/>
  </p:normalViewPr>
  <p:slideViewPr>
    <p:cSldViewPr snapToGrid="0">
      <p:cViewPr varScale="1">
        <p:scale>
          <a:sx n="56" d="100"/>
          <a:sy n="56" d="100"/>
        </p:scale>
        <p:origin x="10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hia Nguyen" userId="21034a2f8fc0a97a" providerId="LiveId" clId="{1A02D0CC-CEDF-4C7B-BD9C-28300152BE9B}"/>
    <pc:docChg chg="undo custSel addSld delSld modSld">
      <pc:chgData name="Nghia Nguyen" userId="21034a2f8fc0a97a" providerId="LiveId" clId="{1A02D0CC-CEDF-4C7B-BD9C-28300152BE9B}" dt="2022-10-28T02:10:22.263" v="1268" actId="20577"/>
      <pc:docMkLst>
        <pc:docMk/>
      </pc:docMkLst>
      <pc:sldChg chg="modSp mod modNotesTx">
        <pc:chgData name="Nghia Nguyen" userId="21034a2f8fc0a97a" providerId="LiveId" clId="{1A02D0CC-CEDF-4C7B-BD9C-28300152BE9B}" dt="2022-10-28T01:24:27.094" v="886" actId="1035"/>
        <pc:sldMkLst>
          <pc:docMk/>
          <pc:sldMk cId="3709310104" sldId="333"/>
        </pc:sldMkLst>
        <pc:spChg chg="mod">
          <ac:chgData name="Nghia Nguyen" userId="21034a2f8fc0a97a" providerId="LiveId" clId="{1A02D0CC-CEDF-4C7B-BD9C-28300152BE9B}" dt="2022-10-28T01:24:27.094" v="886" actId="1035"/>
          <ac:spMkLst>
            <pc:docMk/>
            <pc:sldMk cId="3709310104" sldId="333"/>
            <ac:spMk id="3" creationId="{6C79DD1F-D962-4763-A856-73A2EAC5ABD9}"/>
          </ac:spMkLst>
        </pc:spChg>
      </pc:sldChg>
      <pc:sldChg chg="addSp delSp modSp mod">
        <pc:chgData name="Nghia Nguyen" userId="21034a2f8fc0a97a" providerId="LiveId" clId="{1A02D0CC-CEDF-4C7B-BD9C-28300152BE9B}" dt="2022-10-28T01:24:12.940" v="878" actId="14100"/>
        <pc:sldMkLst>
          <pc:docMk/>
          <pc:sldMk cId="1960307864" sldId="337"/>
        </pc:sldMkLst>
        <pc:spChg chg="mod">
          <ac:chgData name="Nghia Nguyen" userId="21034a2f8fc0a97a" providerId="LiveId" clId="{1A02D0CC-CEDF-4C7B-BD9C-28300152BE9B}" dt="2022-10-28T01:24:12.940" v="878" actId="14100"/>
          <ac:spMkLst>
            <pc:docMk/>
            <pc:sldMk cId="1960307864" sldId="337"/>
            <ac:spMk id="5" creationId="{B6277DA0-B17B-4D69-BE58-27351526C7D7}"/>
          </ac:spMkLst>
        </pc:spChg>
        <pc:picChg chg="del">
          <ac:chgData name="Nghia Nguyen" userId="21034a2f8fc0a97a" providerId="LiveId" clId="{1A02D0CC-CEDF-4C7B-BD9C-28300152BE9B}" dt="2022-10-28T00:30:22.695" v="194" actId="478"/>
          <ac:picMkLst>
            <pc:docMk/>
            <pc:sldMk cId="1960307864" sldId="337"/>
            <ac:picMk id="8" creationId="{385B7611-4CEB-483E-BE96-E24415BF2045}"/>
          </ac:picMkLst>
        </pc:picChg>
        <pc:picChg chg="add mod">
          <ac:chgData name="Nghia Nguyen" userId="21034a2f8fc0a97a" providerId="LiveId" clId="{1A02D0CC-CEDF-4C7B-BD9C-28300152BE9B}" dt="2022-10-28T01:24:05.179" v="877" actId="1076"/>
          <ac:picMkLst>
            <pc:docMk/>
            <pc:sldMk cId="1960307864" sldId="337"/>
            <ac:picMk id="1026" creationId="{E27A6376-F5E4-6BD0-3E30-C2646568C1A8}"/>
          </ac:picMkLst>
        </pc:picChg>
      </pc:sldChg>
      <pc:sldChg chg="modSp mod">
        <pc:chgData name="Nghia Nguyen" userId="21034a2f8fc0a97a" providerId="LiveId" clId="{1A02D0CC-CEDF-4C7B-BD9C-28300152BE9B}" dt="2022-10-27T09:30:12.139" v="46" actId="14100"/>
        <pc:sldMkLst>
          <pc:docMk/>
          <pc:sldMk cId="1790835599" sldId="369"/>
        </pc:sldMkLst>
        <pc:spChg chg="mod">
          <ac:chgData name="Nghia Nguyen" userId="21034a2f8fc0a97a" providerId="LiveId" clId="{1A02D0CC-CEDF-4C7B-BD9C-28300152BE9B}" dt="2022-10-27T09:30:12.139" v="46" actId="14100"/>
          <ac:spMkLst>
            <pc:docMk/>
            <pc:sldMk cId="1790835599" sldId="369"/>
            <ac:spMk id="3" creationId="{C1AAA066-9FBA-4BBF-8C20-567CBD1FDD92}"/>
          </ac:spMkLst>
        </pc:spChg>
      </pc:sldChg>
      <pc:sldChg chg="del">
        <pc:chgData name="Nghia Nguyen" userId="21034a2f8fc0a97a" providerId="LiveId" clId="{1A02D0CC-CEDF-4C7B-BD9C-28300152BE9B}" dt="2022-10-27T08:58:35.516" v="39" actId="47"/>
        <pc:sldMkLst>
          <pc:docMk/>
          <pc:sldMk cId="1906893601" sldId="372"/>
        </pc:sldMkLst>
      </pc:sldChg>
      <pc:sldChg chg="addSp delSp modSp mod">
        <pc:chgData name="Nghia Nguyen" userId="21034a2f8fc0a97a" providerId="LiveId" clId="{1A02D0CC-CEDF-4C7B-BD9C-28300152BE9B}" dt="2022-10-28T01:27:26.169" v="990" actId="20577"/>
        <pc:sldMkLst>
          <pc:docMk/>
          <pc:sldMk cId="2014053680" sldId="374"/>
        </pc:sldMkLst>
        <pc:spChg chg="mod">
          <ac:chgData name="Nghia Nguyen" userId="21034a2f8fc0a97a" providerId="LiveId" clId="{1A02D0CC-CEDF-4C7B-BD9C-28300152BE9B}" dt="2022-10-28T01:26:53.269" v="969" actId="14100"/>
          <ac:spMkLst>
            <pc:docMk/>
            <pc:sldMk cId="2014053680" sldId="374"/>
            <ac:spMk id="2" creationId="{DEEE3D3D-0C23-4D09-992E-E56FF99B4EA3}"/>
          </ac:spMkLst>
        </pc:spChg>
        <pc:spChg chg="mod">
          <ac:chgData name="Nghia Nguyen" userId="21034a2f8fc0a97a" providerId="LiveId" clId="{1A02D0CC-CEDF-4C7B-BD9C-28300152BE9B}" dt="2022-10-28T01:27:26.169" v="990" actId="20577"/>
          <ac:spMkLst>
            <pc:docMk/>
            <pc:sldMk cId="2014053680" sldId="374"/>
            <ac:spMk id="5" creationId="{B6277DA0-B17B-4D69-BE58-27351526C7D7}"/>
          </ac:spMkLst>
        </pc:spChg>
        <pc:spChg chg="add del">
          <ac:chgData name="Nghia Nguyen" userId="21034a2f8fc0a97a" providerId="LiveId" clId="{1A02D0CC-CEDF-4C7B-BD9C-28300152BE9B}" dt="2022-10-28T01:23:21.797" v="818" actId="22"/>
          <ac:spMkLst>
            <pc:docMk/>
            <pc:sldMk cId="2014053680" sldId="374"/>
            <ac:spMk id="9" creationId="{361EAB3F-1B42-8554-9ED9-D91B8F823546}"/>
          </ac:spMkLst>
        </pc:spChg>
        <pc:picChg chg="del">
          <ac:chgData name="Nghia Nguyen" userId="21034a2f8fc0a97a" providerId="LiveId" clId="{1A02D0CC-CEDF-4C7B-BD9C-28300152BE9B}" dt="2022-10-28T00:43:49.810" v="243" actId="478"/>
          <ac:picMkLst>
            <pc:docMk/>
            <pc:sldMk cId="2014053680" sldId="374"/>
            <ac:picMk id="6" creationId="{43840280-EC07-40E1-B47F-12A668E72CDC}"/>
          </ac:picMkLst>
        </pc:picChg>
        <pc:picChg chg="add mod">
          <ac:chgData name="Nghia Nguyen" userId="21034a2f8fc0a97a" providerId="LiveId" clId="{1A02D0CC-CEDF-4C7B-BD9C-28300152BE9B}" dt="2022-10-28T01:27:12.651" v="980" actId="1076"/>
          <ac:picMkLst>
            <pc:docMk/>
            <pc:sldMk cId="2014053680" sldId="374"/>
            <ac:picMk id="7" creationId="{CBBA7070-8998-2126-E120-884891086AA5}"/>
          </ac:picMkLst>
        </pc:picChg>
        <pc:picChg chg="add mod">
          <ac:chgData name="Nghia Nguyen" userId="21034a2f8fc0a97a" providerId="LiveId" clId="{1A02D0CC-CEDF-4C7B-BD9C-28300152BE9B}" dt="2022-10-28T01:27:17.039" v="981" actId="1076"/>
          <ac:picMkLst>
            <pc:docMk/>
            <pc:sldMk cId="2014053680" sldId="374"/>
            <ac:picMk id="10" creationId="{52388482-6B14-4199-F0C0-A080D5932DCC}"/>
          </ac:picMkLst>
        </pc:picChg>
      </pc:sldChg>
      <pc:sldChg chg="addSp delSp modSp del mod">
        <pc:chgData name="Nghia Nguyen" userId="21034a2f8fc0a97a" providerId="LiveId" clId="{1A02D0CC-CEDF-4C7B-BD9C-28300152BE9B}" dt="2022-10-28T01:23:45.468" v="869" actId="47"/>
        <pc:sldMkLst>
          <pc:docMk/>
          <pc:sldMk cId="2601252245" sldId="375"/>
        </pc:sldMkLst>
        <pc:spChg chg="mod">
          <ac:chgData name="Nghia Nguyen" userId="21034a2f8fc0a97a" providerId="LiveId" clId="{1A02D0CC-CEDF-4C7B-BD9C-28300152BE9B}" dt="2022-10-28T01:23:18.073" v="816" actId="20577"/>
          <ac:spMkLst>
            <pc:docMk/>
            <pc:sldMk cId="2601252245" sldId="375"/>
            <ac:spMk id="5" creationId="{B6277DA0-B17B-4D69-BE58-27351526C7D7}"/>
          </ac:spMkLst>
        </pc:spChg>
        <pc:picChg chg="del">
          <ac:chgData name="Nghia Nguyen" userId="21034a2f8fc0a97a" providerId="LiveId" clId="{1A02D0CC-CEDF-4C7B-BD9C-28300152BE9B}" dt="2022-10-28T00:44:45.737" v="245" actId="478"/>
          <ac:picMkLst>
            <pc:docMk/>
            <pc:sldMk cId="2601252245" sldId="375"/>
            <ac:picMk id="6" creationId="{5F4DAFCD-072A-4AF3-9D9F-03232A1C9947}"/>
          </ac:picMkLst>
        </pc:picChg>
        <pc:picChg chg="add del">
          <ac:chgData name="Nghia Nguyen" userId="21034a2f8fc0a97a" providerId="LiveId" clId="{1A02D0CC-CEDF-4C7B-BD9C-28300152BE9B}" dt="2022-10-28T01:23:37.936" v="830" actId="21"/>
          <ac:picMkLst>
            <pc:docMk/>
            <pc:sldMk cId="2601252245" sldId="375"/>
            <ac:picMk id="7" creationId="{3CE0FE7F-89B4-0988-23B3-ED7651B639D9}"/>
          </ac:picMkLst>
        </pc:picChg>
      </pc:sldChg>
      <pc:sldChg chg="del">
        <pc:chgData name="Nghia Nguyen" userId="21034a2f8fc0a97a" providerId="LiveId" clId="{1A02D0CC-CEDF-4C7B-BD9C-28300152BE9B}" dt="2022-10-28T00:47:33.795" v="248" actId="47"/>
        <pc:sldMkLst>
          <pc:docMk/>
          <pc:sldMk cId="1514603921" sldId="376"/>
        </pc:sldMkLst>
      </pc:sldChg>
      <pc:sldChg chg="addSp delSp modSp mod">
        <pc:chgData name="Nghia Nguyen" userId="21034a2f8fc0a97a" providerId="LiveId" clId="{1A02D0CC-CEDF-4C7B-BD9C-28300152BE9B}" dt="2022-10-28T01:28:03.559" v="1004" actId="1036"/>
        <pc:sldMkLst>
          <pc:docMk/>
          <pc:sldMk cId="3278781737" sldId="377"/>
        </pc:sldMkLst>
        <pc:spChg chg="del">
          <ac:chgData name="Nghia Nguyen" userId="21034a2f8fc0a97a" providerId="LiveId" clId="{1A02D0CC-CEDF-4C7B-BD9C-28300152BE9B}" dt="2022-10-28T01:25:58.724" v="903" actId="478"/>
          <ac:spMkLst>
            <pc:docMk/>
            <pc:sldMk cId="3278781737" sldId="377"/>
            <ac:spMk id="2" creationId="{DEEE3D3D-0C23-4D09-992E-E56FF99B4EA3}"/>
          </ac:spMkLst>
        </pc:spChg>
        <pc:spChg chg="mod">
          <ac:chgData name="Nghia Nguyen" userId="21034a2f8fc0a97a" providerId="LiveId" clId="{1A02D0CC-CEDF-4C7B-BD9C-28300152BE9B}" dt="2022-10-28T01:28:03.559" v="1004" actId="1036"/>
          <ac:spMkLst>
            <pc:docMk/>
            <pc:sldMk cId="3278781737" sldId="377"/>
            <ac:spMk id="5" creationId="{B6277DA0-B17B-4D69-BE58-27351526C7D7}"/>
          </ac:spMkLst>
        </pc:spChg>
        <pc:spChg chg="add mod">
          <ac:chgData name="Nghia Nguyen" userId="21034a2f8fc0a97a" providerId="LiveId" clId="{1A02D0CC-CEDF-4C7B-BD9C-28300152BE9B}" dt="2022-10-28T01:26:16.176" v="908" actId="14100"/>
          <ac:spMkLst>
            <pc:docMk/>
            <pc:sldMk cId="3278781737" sldId="377"/>
            <ac:spMk id="8" creationId="{28673C6D-6C72-96CD-52F5-DCD15D520ACB}"/>
          </ac:spMkLst>
        </pc:spChg>
        <pc:spChg chg="add del mod">
          <ac:chgData name="Nghia Nguyen" userId="21034a2f8fc0a97a" providerId="LiveId" clId="{1A02D0CC-CEDF-4C7B-BD9C-28300152BE9B}" dt="2022-10-28T01:26:03.040" v="904" actId="478"/>
          <ac:spMkLst>
            <pc:docMk/>
            <pc:sldMk cId="3278781737" sldId="377"/>
            <ac:spMk id="10" creationId="{6EDCE95A-52B0-35C8-8D59-A372AC241F4C}"/>
          </ac:spMkLst>
        </pc:spChg>
        <pc:picChg chg="add del mod">
          <ac:chgData name="Nghia Nguyen" userId="21034a2f8fc0a97a" providerId="LiveId" clId="{1A02D0CC-CEDF-4C7B-BD9C-28300152BE9B}" dt="2022-10-28T01:26:06.142" v="906" actId="21"/>
          <ac:picMkLst>
            <pc:docMk/>
            <pc:sldMk cId="3278781737" sldId="377"/>
            <ac:picMk id="6" creationId="{BE18C614-32B2-94B3-6A7E-A6147B1F4D37}"/>
          </ac:picMkLst>
        </pc:picChg>
        <pc:picChg chg="del">
          <ac:chgData name="Nghia Nguyen" userId="21034a2f8fc0a97a" providerId="LiveId" clId="{1A02D0CC-CEDF-4C7B-BD9C-28300152BE9B}" dt="2022-10-28T00:47:31.196" v="247" actId="478"/>
          <ac:picMkLst>
            <pc:docMk/>
            <pc:sldMk cId="3278781737" sldId="377"/>
            <ac:picMk id="7" creationId="{F0F5769B-27A8-4EC5-8588-11D03A7D5583}"/>
          </ac:picMkLst>
        </pc:picChg>
        <pc:picChg chg="add mod modCrop">
          <ac:chgData name="Nghia Nguyen" userId="21034a2f8fc0a97a" providerId="LiveId" clId="{1A02D0CC-CEDF-4C7B-BD9C-28300152BE9B}" dt="2022-10-28T01:27:47.026" v="993" actId="1076"/>
          <ac:picMkLst>
            <pc:docMk/>
            <pc:sldMk cId="3278781737" sldId="377"/>
            <ac:picMk id="11" creationId="{E6346498-27D3-DA05-DD99-5262201E1230}"/>
          </ac:picMkLst>
        </pc:picChg>
      </pc:sldChg>
      <pc:sldChg chg="modSp mod">
        <pc:chgData name="Nghia Nguyen" userId="21034a2f8fc0a97a" providerId="LiveId" clId="{1A02D0CC-CEDF-4C7B-BD9C-28300152BE9B}" dt="2022-10-28T01:39:38.955" v="1050" actId="113"/>
        <pc:sldMkLst>
          <pc:docMk/>
          <pc:sldMk cId="2580793609" sldId="378"/>
        </pc:sldMkLst>
        <pc:spChg chg="mod">
          <ac:chgData name="Nghia Nguyen" userId="21034a2f8fc0a97a" providerId="LiveId" clId="{1A02D0CC-CEDF-4C7B-BD9C-28300152BE9B}" dt="2022-10-28T01:39:38.955" v="1050" actId="113"/>
          <ac:spMkLst>
            <pc:docMk/>
            <pc:sldMk cId="2580793609" sldId="378"/>
            <ac:spMk id="5" creationId="{B6277DA0-B17B-4D69-BE58-27351526C7D7}"/>
          </ac:spMkLst>
        </pc:spChg>
      </pc:sldChg>
      <pc:sldChg chg="modSp add del mod">
        <pc:chgData name="Nghia Nguyen" userId="21034a2f8fc0a97a" providerId="LiveId" clId="{1A02D0CC-CEDF-4C7B-BD9C-28300152BE9B}" dt="2022-10-27T08:58:35.516" v="39" actId="47"/>
        <pc:sldMkLst>
          <pc:docMk/>
          <pc:sldMk cId="1811583587" sldId="413"/>
        </pc:sldMkLst>
        <pc:spChg chg="mod">
          <ac:chgData name="Nghia Nguyen" userId="21034a2f8fc0a97a" providerId="LiveId" clId="{1A02D0CC-CEDF-4C7B-BD9C-28300152BE9B}" dt="2022-10-27T08:57:55.347" v="37"/>
          <ac:spMkLst>
            <pc:docMk/>
            <pc:sldMk cId="1811583587" sldId="413"/>
            <ac:spMk id="2" creationId="{6A095495-8725-4854-B93F-7D61C2CF6CD9}"/>
          </ac:spMkLst>
        </pc:spChg>
      </pc:sldChg>
      <pc:sldChg chg="delSp modSp add mod">
        <pc:chgData name="Nghia Nguyen" userId="21034a2f8fc0a97a" providerId="LiveId" clId="{1A02D0CC-CEDF-4C7B-BD9C-28300152BE9B}" dt="2022-10-28T02:10:22.263" v="1268" actId="20577"/>
        <pc:sldMkLst>
          <pc:docMk/>
          <pc:sldMk cId="1902004134" sldId="413"/>
        </pc:sldMkLst>
        <pc:spChg chg="mod">
          <ac:chgData name="Nghia Nguyen" userId="21034a2f8fc0a97a" providerId="LiveId" clId="{1A02D0CC-CEDF-4C7B-BD9C-28300152BE9B}" dt="2022-10-28T02:10:22.263" v="1268" actId="20577"/>
          <ac:spMkLst>
            <pc:docMk/>
            <pc:sldMk cId="1902004134" sldId="413"/>
            <ac:spMk id="5" creationId="{B6277DA0-B17B-4D69-BE58-27351526C7D7}"/>
          </ac:spMkLst>
        </pc:spChg>
        <pc:picChg chg="del">
          <ac:chgData name="Nghia Nguyen" userId="21034a2f8fc0a97a" providerId="LiveId" clId="{1A02D0CC-CEDF-4C7B-BD9C-28300152BE9B}" dt="2022-10-28T02:07:51.394" v="1051" actId="478"/>
          <ac:picMkLst>
            <pc:docMk/>
            <pc:sldMk cId="1902004134" sldId="413"/>
            <ac:picMk id="6" creationId="{3808D4F6-014B-433F-9CD9-4D8CDBA83DD1}"/>
          </ac:picMkLst>
        </pc:picChg>
      </pc:sldChg>
      <pc:sldChg chg="add del">
        <pc:chgData name="Nghia Nguyen" userId="21034a2f8fc0a97a" providerId="LiveId" clId="{1A02D0CC-CEDF-4C7B-BD9C-28300152BE9B}" dt="2022-10-27T08:58:35.516" v="39" actId="47"/>
        <pc:sldMkLst>
          <pc:docMk/>
          <pc:sldMk cId="100601672" sldId="4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363C2-67EA-4BAF-BD2A-BF36D96F29AD}" type="datetimeFigureOut">
              <a:rPr lang="vi-VN" smtClean="0"/>
              <a:t>27/10/2022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B6D44-F785-4A2E-91A2-D362C03BEDFB}" type="slidenum">
              <a:rPr lang="vi-VN" smtClean="0"/>
              <a:t>‹#›</a:t>
            </a:fld>
            <a:endParaRPr lang="vi-VN"/>
          </a:p>
        </p:txBody>
      </p:sp>
    </p:spTree>
    <p:extLst>
      <p:ext uri="{BB962C8B-B14F-4D97-AF65-F5344CB8AC3E}">
        <p14:creationId xmlns:p14="http://schemas.microsoft.com/office/powerpoint/2010/main" val="416257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irebase.google.com/docs/reference/android/com/google/firebase/database/DatabaseReference.html#push()"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latin typeface="Calibri (Body)"/>
              </a:rPr>
              <a:t>Firebase: cloud services của Google</a:t>
            </a:r>
          </a:p>
          <a:p>
            <a:r>
              <a:rPr lang="vi-VN" dirty="0">
                <a:latin typeface="Calibri (Body)"/>
              </a:rPr>
              <a:t>Firebase phù hợp cho nhóm developer, các start-up, các cty vừa và nhỏ. Vì nó giúp họ tiết kiệm chi phí xây dựng  server, xây dựng database =&gt; giúp các lập trình viện tập trung vào việc tạo ra sản phẩm</a:t>
            </a:r>
          </a:p>
        </p:txBody>
      </p:sp>
      <p:sp>
        <p:nvSpPr>
          <p:cNvPr id="4" name="Slide Number Placeholder 3"/>
          <p:cNvSpPr>
            <a:spLocks noGrp="1"/>
          </p:cNvSpPr>
          <p:nvPr>
            <p:ph type="sldNum" sz="quarter" idx="5"/>
          </p:nvPr>
        </p:nvSpPr>
        <p:spPr/>
        <p:txBody>
          <a:bodyPr/>
          <a:lstStyle/>
          <a:p>
            <a:fld id="{DABB6D44-F785-4A2E-91A2-D362C03BEDFB}" type="slidenum">
              <a:rPr lang="vi-VN" smtClean="0"/>
              <a:t>5</a:t>
            </a:fld>
            <a:endParaRPr lang="vi-VN"/>
          </a:p>
        </p:txBody>
      </p:sp>
    </p:spTree>
    <p:extLst>
      <p:ext uri="{BB962C8B-B14F-4D97-AF65-F5344CB8AC3E}">
        <p14:creationId xmlns:p14="http://schemas.microsoft.com/office/powerpoint/2010/main" val="361350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 Firebase Realtime Database data is stored as JSON objects. You can think of the database as a cloud-hosted JSON tree. Unlike a SQL database, there are no tables or records. When you add data to the JSON tree, it becomes a node in the existing JSON structure with an associated key. You can provide your own keys, such as user IDs or semantic names, or they can be provided for you using </a:t>
            </a:r>
            <a:r>
              <a:rPr lang="en-US" sz="1200" b="0" i="0" u="none" strike="noStrike" kern="1200" dirty="0">
                <a:solidFill>
                  <a:schemeClr val="tx1"/>
                </a:solidFill>
                <a:effectLst/>
                <a:latin typeface="+mn-lt"/>
                <a:ea typeface="+mn-ea"/>
                <a:cs typeface="+mn-cs"/>
                <a:hlinkClick r:id="rId3"/>
              </a:rPr>
              <a:t>push()</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example, consider a chat application that allows users to store a basic profile and contact list. A typical user profile is located at a path, such as </a:t>
            </a:r>
            <a:r>
              <a:rPr lang="en-US" dirty="0"/>
              <a:t>/users/$</a:t>
            </a:r>
            <a:r>
              <a:rPr lang="en-US" dirty="0" err="1"/>
              <a:t>uid</a:t>
            </a:r>
            <a:r>
              <a:rPr lang="en-US" sz="1200" b="0" i="0" kern="1200" dirty="0">
                <a:solidFill>
                  <a:schemeClr val="tx1"/>
                </a:solidFill>
                <a:effectLst/>
                <a:latin typeface="+mn-lt"/>
                <a:ea typeface="+mn-ea"/>
                <a:cs typeface="+mn-cs"/>
              </a:rPr>
              <a:t>. The user </a:t>
            </a:r>
            <a:r>
              <a:rPr lang="en-US" dirty="0" err="1"/>
              <a:t>alovelace</a:t>
            </a:r>
            <a:r>
              <a:rPr lang="en-US" sz="1200" b="0" i="0" kern="1200" dirty="0">
                <a:solidFill>
                  <a:schemeClr val="tx1"/>
                </a:solidFill>
                <a:effectLst/>
                <a:latin typeface="+mn-lt"/>
                <a:ea typeface="+mn-ea"/>
                <a:cs typeface="+mn-cs"/>
              </a:rPr>
              <a:t> might have a database entry that looks something like this:</a:t>
            </a:r>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19</a:t>
            </a:fld>
            <a:endParaRPr lang="vi-VN"/>
          </a:p>
        </p:txBody>
      </p:sp>
    </p:spTree>
    <p:extLst>
      <p:ext uri="{BB962C8B-B14F-4D97-AF65-F5344CB8AC3E}">
        <p14:creationId xmlns:p14="http://schemas.microsoft.com/office/powerpoint/2010/main" val="4087367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this nested design, iterating through the data becomes problematic. For example, listing the titles of chat conversations requires the entire </a:t>
            </a:r>
            <a:r>
              <a:rPr lang="en-US" dirty="0"/>
              <a:t>chats</a:t>
            </a:r>
            <a:r>
              <a:rPr lang="en-US" sz="1200" b="0" i="0" kern="1200" dirty="0">
                <a:solidFill>
                  <a:schemeClr val="tx1"/>
                </a:solidFill>
                <a:effectLst/>
                <a:latin typeface="+mn-lt"/>
                <a:ea typeface="+mn-ea"/>
                <a:cs typeface="+mn-cs"/>
              </a:rPr>
              <a:t> tree, including all members and messages, to be downloaded to the client.</a:t>
            </a:r>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20</a:t>
            </a:fld>
            <a:endParaRPr lang="vi-VN"/>
          </a:p>
        </p:txBody>
      </p:sp>
    </p:spTree>
    <p:extLst>
      <p:ext uri="{BB962C8B-B14F-4D97-AF65-F5344CB8AC3E}">
        <p14:creationId xmlns:p14="http://schemas.microsoft.com/office/powerpoint/2010/main" val="3922418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now possible to iterate through the list of rooms by downloading only a few bytes per conversation, quickly fetching metadata for listing or displaying rooms in a UI. Messages can be fetched separately and displayed as they arrive, allowing the UI to stay responsive and fast.</a:t>
            </a:r>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21</a:t>
            </a:fld>
            <a:endParaRPr lang="vi-VN"/>
          </a:p>
        </p:txBody>
      </p:sp>
    </p:spTree>
    <p:extLst>
      <p:ext uri="{BB962C8B-B14F-4D97-AF65-F5344CB8AC3E}">
        <p14:creationId xmlns:p14="http://schemas.microsoft.com/office/powerpoint/2010/main" val="3667764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now possible to iterate through the list of rooms by downloading only a few bytes per conversation, quickly fetching metadata for listing or displaying rooms in a UI. Messages can be fetched separately and displayed as they arrive, allowing the UI to stay responsive and fast.</a:t>
            </a:r>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22</a:t>
            </a:fld>
            <a:endParaRPr lang="vi-VN"/>
          </a:p>
        </p:txBody>
      </p:sp>
    </p:spTree>
    <p:extLst>
      <p:ext uri="{BB962C8B-B14F-4D97-AF65-F5344CB8AC3E}">
        <p14:creationId xmlns:p14="http://schemas.microsoft.com/office/powerpoint/2010/main" val="3082623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might notice that this duplicates some data by storing the relationship under both Ada's record and under the group. Now </a:t>
            </a:r>
            <a:r>
              <a:rPr lang="en-US" sz="1200" b="0" i="0" kern="1200" dirty="0" err="1">
                <a:solidFill>
                  <a:schemeClr val="tx1"/>
                </a:solidFill>
                <a:effectLst/>
                <a:latin typeface="+mn-lt"/>
                <a:ea typeface="+mn-ea"/>
                <a:cs typeface="+mn-cs"/>
              </a:rPr>
              <a:t>alovelace</a:t>
            </a:r>
            <a:r>
              <a:rPr lang="en-US" sz="1200" b="0" i="0" kern="1200" dirty="0">
                <a:solidFill>
                  <a:schemeClr val="tx1"/>
                </a:solidFill>
                <a:effectLst/>
                <a:latin typeface="+mn-lt"/>
                <a:ea typeface="+mn-ea"/>
                <a:cs typeface="+mn-cs"/>
              </a:rPr>
              <a:t> is indexed under a group, and </a:t>
            </a:r>
            <a:r>
              <a:rPr lang="en-US" sz="1200" b="0" i="0" kern="1200" dirty="0" err="1">
                <a:solidFill>
                  <a:schemeClr val="tx1"/>
                </a:solidFill>
                <a:effectLst/>
                <a:latin typeface="+mn-lt"/>
                <a:ea typeface="+mn-ea"/>
                <a:cs typeface="+mn-cs"/>
              </a:rPr>
              <a:t>techpioneers</a:t>
            </a:r>
            <a:r>
              <a:rPr lang="en-US" sz="1200" b="0" i="0" kern="1200" dirty="0">
                <a:solidFill>
                  <a:schemeClr val="tx1"/>
                </a:solidFill>
                <a:effectLst/>
                <a:latin typeface="+mn-lt"/>
                <a:ea typeface="+mn-ea"/>
                <a:cs typeface="+mn-cs"/>
              </a:rPr>
              <a:t> is listed in Ada's profile. So to delete Ada from the group, it has to be updated in two places.</a:t>
            </a:r>
          </a:p>
          <a:p>
            <a:r>
              <a:rPr lang="en-US" sz="1200" b="0" i="0" kern="1200" dirty="0">
                <a:solidFill>
                  <a:schemeClr val="tx1"/>
                </a:solidFill>
                <a:effectLst/>
                <a:latin typeface="+mn-lt"/>
                <a:ea typeface="+mn-ea"/>
                <a:cs typeface="+mn-cs"/>
              </a:rPr>
              <a:t>This is a necessary redundancy for two-way relationships. It allows you to quickly and efficiently fetch Ada's memberships, even when the list of users or groups scales into the millions or when Realtime Database security rules prevent access to some of the records.</a:t>
            </a:r>
          </a:p>
          <a:p>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23</a:t>
            </a:fld>
            <a:endParaRPr lang="vi-VN"/>
          </a:p>
        </p:txBody>
      </p:sp>
    </p:spTree>
    <p:extLst>
      <p:ext uri="{BB962C8B-B14F-4D97-AF65-F5344CB8AC3E}">
        <p14:creationId xmlns:p14="http://schemas.microsoft.com/office/powerpoint/2010/main" val="2293684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listener receives a </a:t>
            </a:r>
            <a:r>
              <a:rPr lang="en-US" sz="1200" b="0" i="0" kern="1200" dirty="0" err="1">
                <a:solidFill>
                  <a:schemeClr val="tx1"/>
                </a:solidFill>
                <a:effectLst/>
                <a:latin typeface="+mn-lt"/>
                <a:ea typeface="+mn-ea"/>
                <a:cs typeface="+mn-cs"/>
              </a:rPr>
              <a:t>DataSnapshot</a:t>
            </a:r>
            <a:r>
              <a:rPr lang="en-US" sz="1200" b="0" i="0" kern="1200" dirty="0">
                <a:solidFill>
                  <a:schemeClr val="tx1"/>
                </a:solidFill>
                <a:effectLst/>
                <a:latin typeface="+mn-lt"/>
                <a:ea typeface="+mn-ea"/>
                <a:cs typeface="+mn-cs"/>
              </a:rPr>
              <a:t> that contains the data at the specified location in the database at the time of the event. Calling </a:t>
            </a:r>
            <a:r>
              <a:rPr lang="en-US" sz="1200" b="0" i="0" kern="1200" dirty="0" err="1">
                <a:solidFill>
                  <a:schemeClr val="tx1"/>
                </a:solidFill>
                <a:effectLst/>
                <a:latin typeface="+mn-lt"/>
                <a:ea typeface="+mn-ea"/>
                <a:cs typeface="+mn-cs"/>
              </a:rPr>
              <a:t>getValue</a:t>
            </a:r>
            <a:r>
              <a:rPr lang="en-US" sz="1200" b="0" i="0" kern="1200" dirty="0">
                <a:solidFill>
                  <a:schemeClr val="tx1"/>
                </a:solidFill>
                <a:effectLst/>
                <a:latin typeface="+mn-lt"/>
                <a:ea typeface="+mn-ea"/>
                <a:cs typeface="+mn-cs"/>
              </a:rPr>
              <a:t>() on a snapshot returns the Java object representation of the data. If no data exists at the location, calling </a:t>
            </a:r>
            <a:r>
              <a:rPr lang="en-US" sz="1200" b="0" i="0" kern="1200" dirty="0" err="1">
                <a:solidFill>
                  <a:schemeClr val="tx1"/>
                </a:solidFill>
                <a:effectLst/>
                <a:latin typeface="+mn-lt"/>
                <a:ea typeface="+mn-ea"/>
                <a:cs typeface="+mn-cs"/>
              </a:rPr>
              <a:t>getValue</a:t>
            </a:r>
            <a:r>
              <a:rPr lang="en-US" sz="1200" b="0" i="0" kern="1200" dirty="0">
                <a:solidFill>
                  <a:schemeClr val="tx1"/>
                </a:solidFill>
                <a:effectLst/>
                <a:latin typeface="+mn-lt"/>
                <a:ea typeface="+mn-ea"/>
                <a:cs typeface="+mn-cs"/>
              </a:rPr>
              <a:t>() returns null.</a:t>
            </a:r>
          </a:p>
          <a:p>
            <a:r>
              <a:rPr lang="en-US" sz="1200" b="0" i="0" kern="1200" dirty="0">
                <a:solidFill>
                  <a:schemeClr val="tx1"/>
                </a:solidFill>
                <a:effectLst/>
                <a:latin typeface="+mn-lt"/>
                <a:ea typeface="+mn-ea"/>
                <a:cs typeface="+mn-cs"/>
              </a:rPr>
              <a:t>In this example, </a:t>
            </a:r>
            <a:r>
              <a:rPr lang="en-US" sz="1200" b="0" i="0" kern="1200" dirty="0" err="1">
                <a:solidFill>
                  <a:schemeClr val="tx1"/>
                </a:solidFill>
                <a:effectLst/>
                <a:latin typeface="+mn-lt"/>
                <a:ea typeface="+mn-ea"/>
                <a:cs typeface="+mn-cs"/>
              </a:rPr>
              <a:t>ValueEventListener</a:t>
            </a:r>
            <a:r>
              <a:rPr lang="en-US" sz="1200" b="0" i="0" kern="1200" dirty="0">
                <a:solidFill>
                  <a:schemeClr val="tx1"/>
                </a:solidFill>
                <a:effectLst/>
                <a:latin typeface="+mn-lt"/>
                <a:ea typeface="+mn-ea"/>
                <a:cs typeface="+mn-cs"/>
              </a:rPr>
              <a:t> also defines the </a:t>
            </a:r>
            <a:r>
              <a:rPr lang="en-US" sz="1200" b="0" i="0" kern="1200" dirty="0" err="1">
                <a:solidFill>
                  <a:schemeClr val="tx1"/>
                </a:solidFill>
                <a:effectLst/>
                <a:latin typeface="+mn-lt"/>
                <a:ea typeface="+mn-ea"/>
                <a:cs typeface="+mn-cs"/>
              </a:rPr>
              <a:t>onCancelled</a:t>
            </a:r>
            <a:r>
              <a:rPr lang="en-US" sz="1200" b="0" i="0" kern="1200" dirty="0">
                <a:solidFill>
                  <a:schemeClr val="tx1"/>
                </a:solidFill>
                <a:effectLst/>
                <a:latin typeface="+mn-lt"/>
                <a:ea typeface="+mn-ea"/>
                <a:cs typeface="+mn-cs"/>
              </a:rPr>
              <a:t>() method that is called if the read is canceled. For example, a read can be canceled if the client doesn't have permission to read from a Firebase database location. This method is passed a </a:t>
            </a:r>
            <a:r>
              <a:rPr lang="en-US" sz="1200" b="0" i="0" kern="1200" dirty="0" err="1">
                <a:solidFill>
                  <a:schemeClr val="tx1"/>
                </a:solidFill>
                <a:effectLst/>
                <a:latin typeface="+mn-lt"/>
                <a:ea typeface="+mn-ea"/>
                <a:cs typeface="+mn-cs"/>
              </a:rPr>
              <a:t>DatabaseError</a:t>
            </a:r>
            <a:r>
              <a:rPr lang="en-US" sz="1200" b="0" i="0" kern="1200" dirty="0">
                <a:solidFill>
                  <a:schemeClr val="tx1"/>
                </a:solidFill>
                <a:effectLst/>
                <a:latin typeface="+mn-lt"/>
                <a:ea typeface="+mn-ea"/>
                <a:cs typeface="+mn-cs"/>
              </a:rPr>
              <a:t> object indicating why the failure occurred.</a:t>
            </a:r>
          </a:p>
          <a:p>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29</a:t>
            </a:fld>
            <a:endParaRPr lang="vi-VN"/>
          </a:p>
        </p:txBody>
      </p:sp>
    </p:spTree>
    <p:extLst>
      <p:ext uri="{BB962C8B-B14F-4D97-AF65-F5344CB8AC3E}">
        <p14:creationId xmlns:p14="http://schemas.microsoft.com/office/powerpoint/2010/main" val="36796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C789-9889-4A34-8E00-65FF331623F3}"/>
              </a:ext>
            </a:extLst>
          </p:cNvPr>
          <p:cNvSpPr>
            <a:spLocks noGrp="1"/>
          </p:cNvSpPr>
          <p:nvPr>
            <p:ph type="ctrTitle"/>
          </p:nvPr>
        </p:nvSpPr>
        <p:spPr>
          <a:xfrm>
            <a:off x="1524000" y="1122363"/>
            <a:ext cx="9144000" cy="2387600"/>
          </a:xfrm>
        </p:spPr>
        <p:txBody>
          <a:bodyPr anchor="b"/>
          <a:lstStyle>
            <a:lvl1pPr algn="ctr">
              <a:defRPr sz="6000" b="1">
                <a:solidFill>
                  <a:srgbClr val="65C634"/>
                </a:solidFill>
              </a:defRPr>
            </a:lvl1pPr>
          </a:lstStyle>
          <a:p>
            <a:r>
              <a:rPr lang="en-US"/>
              <a:t>Click to edit Master title style</a:t>
            </a:r>
            <a:endParaRPr lang="vi-VN"/>
          </a:p>
        </p:txBody>
      </p:sp>
      <p:sp>
        <p:nvSpPr>
          <p:cNvPr id="3" name="Subtitle 2">
            <a:extLst>
              <a:ext uri="{FF2B5EF4-FFF2-40B4-BE49-F238E27FC236}">
                <a16:creationId xmlns:a16="http://schemas.microsoft.com/office/drawing/2014/main" id="{51119FD7-9C6E-4BBF-8B7B-6659C89C4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F10030C9-D1E4-42CE-8CF4-95D5DAE88F89}"/>
              </a:ext>
            </a:extLst>
          </p:cNvPr>
          <p:cNvSpPr>
            <a:spLocks noGrp="1"/>
          </p:cNvSpPr>
          <p:nvPr>
            <p:ph type="dt" sz="half" idx="10"/>
          </p:nvPr>
        </p:nvSpPr>
        <p:spPr/>
        <p:txBody>
          <a:bodyPr/>
          <a:lstStyle/>
          <a:p>
            <a:fld id="{B1868E54-9D04-4DBD-B53D-78EBDCD878C4}" type="datetime1">
              <a:rPr lang="vi-VN" smtClean="0"/>
              <a:t>27/10/2022</a:t>
            </a:fld>
            <a:endParaRPr lang="vi-VN"/>
          </a:p>
        </p:txBody>
      </p:sp>
      <p:sp>
        <p:nvSpPr>
          <p:cNvPr id="5" name="Footer Placeholder 4">
            <a:extLst>
              <a:ext uri="{FF2B5EF4-FFF2-40B4-BE49-F238E27FC236}">
                <a16:creationId xmlns:a16="http://schemas.microsoft.com/office/drawing/2014/main" id="{EFD05F52-6E69-4FD6-A3E6-B879127EAE3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498B1F8-6018-40AE-BA75-14CBCB5CFFF7}"/>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26944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DF0-584E-4E01-BDEB-421A5E454738}"/>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97C2842D-1A5C-40A7-A7CE-042BE917F9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DA8693E-3544-45A4-B5C4-0EB878D435B5}"/>
              </a:ext>
            </a:extLst>
          </p:cNvPr>
          <p:cNvSpPr>
            <a:spLocks noGrp="1"/>
          </p:cNvSpPr>
          <p:nvPr>
            <p:ph type="dt" sz="half" idx="10"/>
          </p:nvPr>
        </p:nvSpPr>
        <p:spPr/>
        <p:txBody>
          <a:bodyPr/>
          <a:lstStyle/>
          <a:p>
            <a:fld id="{A17D60C8-6365-47A0-93B3-F9231AE2D431}" type="datetime1">
              <a:rPr lang="vi-VN" smtClean="0"/>
              <a:t>27/10/2022</a:t>
            </a:fld>
            <a:endParaRPr lang="vi-VN"/>
          </a:p>
        </p:txBody>
      </p:sp>
      <p:sp>
        <p:nvSpPr>
          <p:cNvPr id="5" name="Footer Placeholder 4">
            <a:extLst>
              <a:ext uri="{FF2B5EF4-FFF2-40B4-BE49-F238E27FC236}">
                <a16:creationId xmlns:a16="http://schemas.microsoft.com/office/drawing/2014/main" id="{B745A7BA-D70E-4523-856F-B67E0429080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DD603DF-2702-4425-9338-9AF64DC64975}"/>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293999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A3D43-B309-47EF-B999-CEAB64567F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1CD2DBE-164B-4742-B4E0-3DFA06FD76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1C9C584-9E10-4040-9D74-BA1EA1B500BE}"/>
              </a:ext>
            </a:extLst>
          </p:cNvPr>
          <p:cNvSpPr>
            <a:spLocks noGrp="1"/>
          </p:cNvSpPr>
          <p:nvPr>
            <p:ph type="dt" sz="half" idx="10"/>
          </p:nvPr>
        </p:nvSpPr>
        <p:spPr/>
        <p:txBody>
          <a:bodyPr/>
          <a:lstStyle/>
          <a:p>
            <a:fld id="{2A242C7E-3754-4F93-8194-8CCA2B9A8625}" type="datetime1">
              <a:rPr lang="vi-VN" smtClean="0"/>
              <a:t>27/10/2022</a:t>
            </a:fld>
            <a:endParaRPr lang="vi-VN"/>
          </a:p>
        </p:txBody>
      </p:sp>
      <p:sp>
        <p:nvSpPr>
          <p:cNvPr id="5" name="Footer Placeholder 4">
            <a:extLst>
              <a:ext uri="{FF2B5EF4-FFF2-40B4-BE49-F238E27FC236}">
                <a16:creationId xmlns:a16="http://schemas.microsoft.com/office/drawing/2014/main" id="{B605B39E-1C81-4897-B2E5-371CA20F067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42386AB-B6C1-4931-99B7-E707863D213D}"/>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39793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8A3F-171B-4762-9AAF-9A96147C4094}"/>
              </a:ext>
            </a:extLst>
          </p:cNvPr>
          <p:cNvSpPr>
            <a:spLocks noGrp="1"/>
          </p:cNvSpPr>
          <p:nvPr>
            <p:ph type="title"/>
          </p:nvPr>
        </p:nvSpPr>
        <p:spPr>
          <a:xfrm>
            <a:off x="1" y="481240"/>
            <a:ext cx="8984342" cy="825046"/>
          </a:xfrm>
          <a:solidFill>
            <a:srgbClr val="65C634"/>
          </a:solidFill>
        </p:spPr>
        <p:txBody>
          <a:bodyPr/>
          <a:lstStyle>
            <a:lvl1pPr marL="363538" indent="0">
              <a:defRPr b="1">
                <a:solidFill>
                  <a:schemeClr val="bg1"/>
                </a:solidFill>
                <a:latin typeface="+mn-lt"/>
              </a:defRPr>
            </a:lvl1pPr>
          </a:lstStyle>
          <a:p>
            <a:r>
              <a:rPr lang="en-US" dirty="0"/>
              <a:t>Click to edit Master title style</a:t>
            </a:r>
            <a:endParaRPr lang="vi-VN" dirty="0"/>
          </a:p>
        </p:txBody>
      </p:sp>
      <p:sp>
        <p:nvSpPr>
          <p:cNvPr id="3" name="Content Placeholder 2">
            <a:extLst>
              <a:ext uri="{FF2B5EF4-FFF2-40B4-BE49-F238E27FC236}">
                <a16:creationId xmlns:a16="http://schemas.microsoft.com/office/drawing/2014/main" id="{63505D02-A578-4115-8D8E-917D2AE487F5}"/>
              </a:ext>
            </a:extLst>
          </p:cNvPr>
          <p:cNvSpPr>
            <a:spLocks noGrp="1"/>
          </p:cNvSpPr>
          <p:nvPr>
            <p:ph idx="1"/>
          </p:nvPr>
        </p:nvSpPr>
        <p:spPr/>
        <p:txBody>
          <a:bodyPr/>
          <a:lstStyle>
            <a:lvl1pPr>
              <a:defRPr sz="3000">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CCE16794-7FC7-412B-AE27-1CF26E2693B1}"/>
              </a:ext>
            </a:extLst>
          </p:cNvPr>
          <p:cNvSpPr>
            <a:spLocks noGrp="1"/>
          </p:cNvSpPr>
          <p:nvPr>
            <p:ph type="dt" sz="half" idx="10"/>
          </p:nvPr>
        </p:nvSpPr>
        <p:spPr/>
        <p:txBody>
          <a:bodyPr/>
          <a:lstStyle/>
          <a:p>
            <a:fld id="{5CC84260-189A-447E-A808-DD6CA7639C36}" type="datetime1">
              <a:rPr lang="vi-VN" smtClean="0"/>
              <a:t>27/10/2022</a:t>
            </a:fld>
            <a:endParaRPr lang="vi-VN"/>
          </a:p>
        </p:txBody>
      </p:sp>
      <p:sp>
        <p:nvSpPr>
          <p:cNvPr id="5" name="Footer Placeholder 4">
            <a:extLst>
              <a:ext uri="{FF2B5EF4-FFF2-40B4-BE49-F238E27FC236}">
                <a16:creationId xmlns:a16="http://schemas.microsoft.com/office/drawing/2014/main" id="{039A58EA-30B8-44EF-B3F3-AF973F8AD80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44341B0-5592-4001-84A3-B22FD9868186}"/>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386960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3C19-7230-4E9B-B0F1-947F028FDB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17FD3334-5CE5-4C03-ADC4-A0D8F57B2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DB9B28-7710-4C80-B804-9D02A036ABD0}"/>
              </a:ext>
            </a:extLst>
          </p:cNvPr>
          <p:cNvSpPr>
            <a:spLocks noGrp="1"/>
          </p:cNvSpPr>
          <p:nvPr>
            <p:ph type="dt" sz="half" idx="10"/>
          </p:nvPr>
        </p:nvSpPr>
        <p:spPr/>
        <p:txBody>
          <a:bodyPr/>
          <a:lstStyle/>
          <a:p>
            <a:fld id="{C9847B48-0A42-4905-AC5C-060F7CBB6BA4}" type="datetime1">
              <a:rPr lang="vi-VN" smtClean="0"/>
              <a:t>27/10/2022</a:t>
            </a:fld>
            <a:endParaRPr lang="vi-VN"/>
          </a:p>
        </p:txBody>
      </p:sp>
      <p:sp>
        <p:nvSpPr>
          <p:cNvPr id="5" name="Footer Placeholder 4">
            <a:extLst>
              <a:ext uri="{FF2B5EF4-FFF2-40B4-BE49-F238E27FC236}">
                <a16:creationId xmlns:a16="http://schemas.microsoft.com/office/drawing/2014/main" id="{69D00568-30A5-4121-A855-C3B3295E259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DC25B66-0081-4DAF-B045-F479335E894C}"/>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346700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0FC-E262-470D-B822-B15ADC6F3FE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CF2DB7A-7409-46C1-B27C-3C45AA3D56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2403A94-7F3C-4872-9168-DE43E0849B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35D74A5-68B4-415E-A7E5-AF0A7E3BFF15}"/>
              </a:ext>
            </a:extLst>
          </p:cNvPr>
          <p:cNvSpPr>
            <a:spLocks noGrp="1"/>
          </p:cNvSpPr>
          <p:nvPr>
            <p:ph type="dt" sz="half" idx="10"/>
          </p:nvPr>
        </p:nvSpPr>
        <p:spPr/>
        <p:txBody>
          <a:bodyPr/>
          <a:lstStyle/>
          <a:p>
            <a:fld id="{8E59F2C2-4A81-471F-B9FB-A579F5F953DF}" type="datetime1">
              <a:rPr lang="vi-VN" smtClean="0"/>
              <a:t>27/10/2022</a:t>
            </a:fld>
            <a:endParaRPr lang="vi-VN"/>
          </a:p>
        </p:txBody>
      </p:sp>
      <p:sp>
        <p:nvSpPr>
          <p:cNvPr id="6" name="Footer Placeholder 5">
            <a:extLst>
              <a:ext uri="{FF2B5EF4-FFF2-40B4-BE49-F238E27FC236}">
                <a16:creationId xmlns:a16="http://schemas.microsoft.com/office/drawing/2014/main" id="{152BC1DD-3EC2-446C-9B31-83F19A9C750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0C8CE51-D3CF-4E8F-8854-4BC505902CCF}"/>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272658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4285-3BA4-4875-85C7-121FBB748C77}"/>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BEB5CD6-EDBC-4E11-9E6E-82295B61C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F2C14F-B0E0-414A-929A-AEF6AE2304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F1803F8-7C6B-45FC-ABB5-FA790B7D2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C3718A-9D90-424B-980B-138B268187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86C8FCA-0055-4687-9090-9489C55A16A3}"/>
              </a:ext>
            </a:extLst>
          </p:cNvPr>
          <p:cNvSpPr>
            <a:spLocks noGrp="1"/>
          </p:cNvSpPr>
          <p:nvPr>
            <p:ph type="dt" sz="half" idx="10"/>
          </p:nvPr>
        </p:nvSpPr>
        <p:spPr/>
        <p:txBody>
          <a:bodyPr/>
          <a:lstStyle/>
          <a:p>
            <a:fld id="{4FF8FF37-A9F9-4DFB-BD90-B8ECF2877CFE}" type="datetime1">
              <a:rPr lang="vi-VN" smtClean="0"/>
              <a:t>27/10/2022</a:t>
            </a:fld>
            <a:endParaRPr lang="vi-VN"/>
          </a:p>
        </p:txBody>
      </p:sp>
      <p:sp>
        <p:nvSpPr>
          <p:cNvPr id="8" name="Footer Placeholder 7">
            <a:extLst>
              <a:ext uri="{FF2B5EF4-FFF2-40B4-BE49-F238E27FC236}">
                <a16:creationId xmlns:a16="http://schemas.microsoft.com/office/drawing/2014/main" id="{F59A04E5-C3D1-4451-9A99-F833996EA16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1EE25C92-6CA2-4442-9EC4-E23642142BA3}"/>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80679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181F-EAD7-43DB-9E39-FBD482D1CDA0}"/>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2028445-C58A-492B-8AD8-04A5D1EAE6E3}"/>
              </a:ext>
            </a:extLst>
          </p:cNvPr>
          <p:cNvSpPr>
            <a:spLocks noGrp="1"/>
          </p:cNvSpPr>
          <p:nvPr>
            <p:ph type="dt" sz="half" idx="10"/>
          </p:nvPr>
        </p:nvSpPr>
        <p:spPr/>
        <p:txBody>
          <a:bodyPr/>
          <a:lstStyle/>
          <a:p>
            <a:fld id="{FA45592E-BEDF-416D-B6A0-8D225458C826}" type="datetime1">
              <a:rPr lang="vi-VN" smtClean="0"/>
              <a:t>27/10/2022</a:t>
            </a:fld>
            <a:endParaRPr lang="vi-VN"/>
          </a:p>
        </p:txBody>
      </p:sp>
      <p:sp>
        <p:nvSpPr>
          <p:cNvPr id="4" name="Footer Placeholder 3">
            <a:extLst>
              <a:ext uri="{FF2B5EF4-FFF2-40B4-BE49-F238E27FC236}">
                <a16:creationId xmlns:a16="http://schemas.microsoft.com/office/drawing/2014/main" id="{1F488D9B-AC21-4AF5-858B-324016F5A90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B772CC6-7643-4FAB-9923-035E60AE0210}"/>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44891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CD57C-4145-4D31-8EDE-48EBC896CF46}"/>
              </a:ext>
            </a:extLst>
          </p:cNvPr>
          <p:cNvSpPr>
            <a:spLocks noGrp="1"/>
          </p:cNvSpPr>
          <p:nvPr>
            <p:ph type="dt" sz="half" idx="10"/>
          </p:nvPr>
        </p:nvSpPr>
        <p:spPr/>
        <p:txBody>
          <a:bodyPr/>
          <a:lstStyle/>
          <a:p>
            <a:fld id="{1D0A00DA-4E83-4A12-B019-B5B73C13FCE6}" type="datetime1">
              <a:rPr lang="vi-VN" smtClean="0"/>
              <a:t>27/10/2022</a:t>
            </a:fld>
            <a:endParaRPr lang="vi-VN"/>
          </a:p>
        </p:txBody>
      </p:sp>
      <p:sp>
        <p:nvSpPr>
          <p:cNvPr id="3" name="Footer Placeholder 2">
            <a:extLst>
              <a:ext uri="{FF2B5EF4-FFF2-40B4-BE49-F238E27FC236}">
                <a16:creationId xmlns:a16="http://schemas.microsoft.com/office/drawing/2014/main" id="{2E700495-5435-45B3-8B07-7ACB0A331C3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0D6B536A-E9C4-42CD-93D2-D7A697546AFF}"/>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406525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A5C0-8601-477F-93CE-582D3E29D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62CCD9F3-DBF1-4370-B794-7F2268D07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B8749606-D44C-43DB-B2A1-92294B474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F25C02-A6B1-4E2A-B849-DEDD449B8070}"/>
              </a:ext>
            </a:extLst>
          </p:cNvPr>
          <p:cNvSpPr>
            <a:spLocks noGrp="1"/>
          </p:cNvSpPr>
          <p:nvPr>
            <p:ph type="dt" sz="half" idx="10"/>
          </p:nvPr>
        </p:nvSpPr>
        <p:spPr/>
        <p:txBody>
          <a:bodyPr/>
          <a:lstStyle/>
          <a:p>
            <a:fld id="{EEAE925F-B65A-4229-BB02-87F25C5D3C57}" type="datetime1">
              <a:rPr lang="vi-VN" smtClean="0"/>
              <a:t>27/10/2022</a:t>
            </a:fld>
            <a:endParaRPr lang="vi-VN"/>
          </a:p>
        </p:txBody>
      </p:sp>
      <p:sp>
        <p:nvSpPr>
          <p:cNvPr id="6" name="Footer Placeholder 5">
            <a:extLst>
              <a:ext uri="{FF2B5EF4-FFF2-40B4-BE49-F238E27FC236}">
                <a16:creationId xmlns:a16="http://schemas.microsoft.com/office/drawing/2014/main" id="{7E3E6785-BEDF-4C28-B6A5-445A984121E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39B5DD06-68FC-4215-9255-6BA5DD648B74}"/>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41940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377-9FD4-4451-AC3D-DA8C658E4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7F5B0B4-29E8-4AA2-B51B-6B4E63EC67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BB810EA-C120-4926-BB51-276CFB056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4DD2FF-D74D-44CD-AB88-015379D2F496}"/>
              </a:ext>
            </a:extLst>
          </p:cNvPr>
          <p:cNvSpPr>
            <a:spLocks noGrp="1"/>
          </p:cNvSpPr>
          <p:nvPr>
            <p:ph type="dt" sz="half" idx="10"/>
          </p:nvPr>
        </p:nvSpPr>
        <p:spPr/>
        <p:txBody>
          <a:bodyPr/>
          <a:lstStyle/>
          <a:p>
            <a:fld id="{CF0DEB7D-1CB0-48E1-9CF0-26870FA0C592}" type="datetime1">
              <a:rPr lang="vi-VN" smtClean="0"/>
              <a:t>27/10/2022</a:t>
            </a:fld>
            <a:endParaRPr lang="vi-VN"/>
          </a:p>
        </p:txBody>
      </p:sp>
      <p:sp>
        <p:nvSpPr>
          <p:cNvPr id="6" name="Footer Placeholder 5">
            <a:extLst>
              <a:ext uri="{FF2B5EF4-FFF2-40B4-BE49-F238E27FC236}">
                <a16:creationId xmlns:a16="http://schemas.microsoft.com/office/drawing/2014/main" id="{92EFED99-9100-4387-8D5F-13ECD76C118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BC5709C-CEBE-45AC-A4CB-F02589704323}"/>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25507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1A938-B55D-4E96-B51E-A0BBCE23C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F45169B-2138-472E-96E7-6FDA1DB67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B82AA40-21A3-4714-BE86-649D14789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9195D-147A-4694-A3BB-9B894923161C}" type="datetime1">
              <a:rPr lang="vi-VN" smtClean="0"/>
              <a:t>27/10/2022</a:t>
            </a:fld>
            <a:endParaRPr lang="vi-VN"/>
          </a:p>
        </p:txBody>
      </p:sp>
      <p:sp>
        <p:nvSpPr>
          <p:cNvPr id="5" name="Footer Placeholder 4">
            <a:extLst>
              <a:ext uri="{FF2B5EF4-FFF2-40B4-BE49-F238E27FC236}">
                <a16:creationId xmlns:a16="http://schemas.microsoft.com/office/drawing/2014/main" id="{9DACF934-EDAA-46FA-96B2-C9EE5903C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C6C92E0-92B3-4673-984B-0ACAD74F80EC}"/>
              </a:ext>
            </a:extLst>
          </p:cNvPr>
          <p:cNvSpPr>
            <a:spLocks noGrp="1"/>
          </p:cNvSpPr>
          <p:nvPr>
            <p:ph type="sldNum" sz="quarter" idx="4"/>
          </p:nvPr>
        </p:nvSpPr>
        <p:spPr>
          <a:xfrm>
            <a:off x="9048486" y="6356350"/>
            <a:ext cx="2743200" cy="365125"/>
          </a:xfrm>
          <a:prstGeom prst="rect">
            <a:avLst/>
          </a:prstGeom>
        </p:spPr>
        <p:txBody>
          <a:bodyPr vert="horz" lIns="91440" tIns="45720" rIns="91440" bIns="45720" rtlCol="0" anchor="ctr"/>
          <a:lstStyle>
            <a:lvl1pPr algn="r">
              <a:defRPr sz="2000" b="1">
                <a:solidFill>
                  <a:schemeClr val="tx1">
                    <a:tint val="75000"/>
                  </a:schemeClr>
                </a:solidFill>
                <a:latin typeface="Calibri" panose="020F0502020204030204" pitchFamily="34" charset="0"/>
                <a:cs typeface="Calibri" panose="020F0502020204030204" pitchFamily="34" charset="0"/>
              </a:defRPr>
            </a:lvl1pPr>
          </a:lstStyle>
          <a:p>
            <a:fld id="{44AFAB2E-478F-444A-8AB9-50FDB5841670}" type="slidenum">
              <a:rPr lang="vi-VN" smtClean="0"/>
              <a:pPr/>
              <a:t>‹#›</a:t>
            </a:fld>
            <a:endParaRPr lang="vi-VN"/>
          </a:p>
        </p:txBody>
      </p:sp>
    </p:spTree>
    <p:extLst>
      <p:ext uri="{BB962C8B-B14F-4D97-AF65-F5344CB8AC3E}">
        <p14:creationId xmlns:p14="http://schemas.microsoft.com/office/powerpoint/2010/main" val="102725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nsole.firebase.goog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oo.gl/z4ufK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firebase.google.com/docs/database/security/core-syntax" TargetMode="External"/><Relationship Id="rId3" Type="http://schemas.openxmlformats.org/officeDocument/2006/relationships/hyperlink" Target="https://firebase.google.com/docs/database/android/start" TargetMode="External"/><Relationship Id="rId7" Type="http://schemas.openxmlformats.org/officeDocument/2006/relationships/hyperlink" Target="https://firebase.google.com/docs/database/android/offline-capabilities" TargetMode="External"/><Relationship Id="rId2" Type="http://schemas.openxmlformats.org/officeDocument/2006/relationships/hyperlink" Target="https://github.com/google/gson/blob/master/UserGuide.md" TargetMode="External"/><Relationship Id="rId1" Type="http://schemas.openxmlformats.org/officeDocument/2006/relationships/slideLayout" Target="../slideLayouts/slideLayout2.xml"/><Relationship Id="rId6" Type="http://schemas.openxmlformats.org/officeDocument/2006/relationships/hyperlink" Target="https://firebase.google.com/docs/database/android/lists-of-data" TargetMode="External"/><Relationship Id="rId5" Type="http://schemas.openxmlformats.org/officeDocument/2006/relationships/hyperlink" Target="https://firebase.google.com/docs/database/android/read-and-write" TargetMode="External"/><Relationship Id="rId4" Type="http://schemas.openxmlformats.org/officeDocument/2006/relationships/hyperlink" Target="https://firebase.google.com/docs/database/android/structure-data" TargetMode="External"/><Relationship Id="rId9" Type="http://schemas.openxmlformats.org/officeDocument/2006/relationships/hyperlink" Target="https://firebase.google.com/docs/database/usage/shard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CC5D-DFAE-4B6F-B953-ACA4A8B80EA0}"/>
              </a:ext>
            </a:extLst>
          </p:cNvPr>
          <p:cNvSpPr>
            <a:spLocks noGrp="1"/>
          </p:cNvSpPr>
          <p:nvPr>
            <p:ph type="ctrTitle"/>
          </p:nvPr>
        </p:nvSpPr>
        <p:spPr>
          <a:xfrm>
            <a:off x="762000" y="1214438"/>
            <a:ext cx="10668000" cy="2387600"/>
          </a:xfrm>
        </p:spPr>
        <p:txBody>
          <a:bodyPr>
            <a:normAutofit/>
          </a:bodyPr>
          <a:lstStyle/>
          <a:p>
            <a:r>
              <a:rPr lang="en-US" sz="7500" dirty="0">
                <a:latin typeface="+mn-lt"/>
              </a:rPr>
              <a:t>LẬP TRÌNH DI ĐỘNG</a:t>
            </a:r>
            <a:endParaRPr lang="vi-VN" sz="7500" dirty="0">
              <a:latin typeface="+mn-lt"/>
            </a:endParaRPr>
          </a:p>
        </p:txBody>
      </p:sp>
      <p:sp>
        <p:nvSpPr>
          <p:cNvPr id="3" name="Subtitle 2">
            <a:extLst>
              <a:ext uri="{FF2B5EF4-FFF2-40B4-BE49-F238E27FC236}">
                <a16:creationId xmlns:a16="http://schemas.microsoft.com/office/drawing/2014/main" id="{268ADCEA-C9F6-412A-A5BC-DA4A1EAE7ECE}"/>
              </a:ext>
            </a:extLst>
          </p:cNvPr>
          <p:cNvSpPr>
            <a:spLocks noGrp="1"/>
          </p:cNvSpPr>
          <p:nvPr>
            <p:ph type="subTitle" idx="1"/>
          </p:nvPr>
        </p:nvSpPr>
        <p:spPr/>
        <p:txBody>
          <a:bodyPr>
            <a:normAutofit/>
          </a:bodyPr>
          <a:lstStyle/>
          <a:p>
            <a:r>
              <a:rPr lang="en-US" sz="4000" dirty="0"/>
              <a:t>Mobile Programming</a:t>
            </a:r>
            <a:endParaRPr lang="vi-VN" sz="4000" dirty="0"/>
          </a:p>
        </p:txBody>
      </p:sp>
      <p:sp>
        <p:nvSpPr>
          <p:cNvPr id="4" name="Slide Number Placeholder 3">
            <a:extLst>
              <a:ext uri="{FF2B5EF4-FFF2-40B4-BE49-F238E27FC236}">
                <a16:creationId xmlns:a16="http://schemas.microsoft.com/office/drawing/2014/main" id="{8C5B5595-3276-4E90-9C82-94530E27DD53}"/>
              </a:ext>
            </a:extLst>
          </p:cNvPr>
          <p:cNvSpPr>
            <a:spLocks noGrp="1"/>
          </p:cNvSpPr>
          <p:nvPr>
            <p:ph type="sldNum" sz="quarter" idx="12"/>
          </p:nvPr>
        </p:nvSpPr>
        <p:spPr/>
        <p:txBody>
          <a:bodyPr/>
          <a:lstStyle/>
          <a:p>
            <a:fld id="{44AFAB2E-478F-444A-8AB9-50FDB5841670}" type="slidenum">
              <a:rPr lang="vi-VN" smtClean="0"/>
              <a:t>1</a:t>
            </a:fld>
            <a:endParaRPr lang="vi-VN"/>
          </a:p>
        </p:txBody>
      </p:sp>
    </p:spTree>
    <p:extLst>
      <p:ext uri="{BB962C8B-B14F-4D97-AF65-F5344CB8AC3E}">
        <p14:creationId xmlns:p14="http://schemas.microsoft.com/office/powerpoint/2010/main" val="307584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US" dirty="0" err="1"/>
              <a:t>Cấu</a:t>
            </a:r>
            <a:r>
              <a:rPr lang="en-US" dirty="0"/>
              <a:t> </a:t>
            </a:r>
            <a:r>
              <a:rPr lang="en-US" dirty="0" err="1"/>
              <a:t>hình</a:t>
            </a:r>
            <a:r>
              <a:rPr lang="en-US" dirty="0"/>
              <a:t> Android project </a:t>
            </a:r>
            <a:r>
              <a:rPr lang="en-US" dirty="0" err="1"/>
              <a:t>với</a:t>
            </a:r>
            <a:r>
              <a:rPr lang="en-US" dirty="0"/>
              <a:t> Firebase</a:t>
            </a:r>
            <a:endParaRPr lang="vi-VN" dirty="0"/>
          </a:p>
        </p:txBody>
      </p:sp>
      <p:sp>
        <p:nvSpPr>
          <p:cNvPr id="5" name="Content Placeholder 4">
            <a:extLst>
              <a:ext uri="{FF2B5EF4-FFF2-40B4-BE49-F238E27FC236}">
                <a16:creationId xmlns:a16="http://schemas.microsoft.com/office/drawing/2014/main" id="{B6277DA0-B17B-4D69-BE58-27351526C7D7}"/>
              </a:ext>
            </a:extLst>
          </p:cNvPr>
          <p:cNvSpPr>
            <a:spLocks noGrp="1"/>
          </p:cNvSpPr>
          <p:nvPr>
            <p:ph idx="1"/>
          </p:nvPr>
        </p:nvSpPr>
        <p:spPr>
          <a:xfrm>
            <a:off x="605366" y="1622425"/>
            <a:ext cx="10981267" cy="4351338"/>
          </a:xfrm>
        </p:spPr>
        <p:txBody>
          <a:bodyPr>
            <a:normAutofit/>
          </a:bodyPr>
          <a:lstStyle/>
          <a:p>
            <a:pPr marL="0" indent="0">
              <a:buNone/>
            </a:pPr>
            <a:r>
              <a:rPr lang="vi-VN" dirty="0">
                <a:latin typeface="Calibri (Body)"/>
              </a:rPr>
              <a:t>Truy cập trang quản lý projects: </a:t>
            </a:r>
            <a:r>
              <a:rPr lang="vi-VN" u="sng" dirty="0">
                <a:solidFill>
                  <a:schemeClr val="hlink"/>
                </a:solidFill>
                <a:latin typeface="Calibri (Body)"/>
                <a:hlinkClick r:id="rId2"/>
              </a:rPr>
              <a:t>https://console.firebase.google.com</a:t>
            </a:r>
            <a:endParaRPr lang="vi-VN" u="sng" dirty="0">
              <a:solidFill>
                <a:schemeClr val="hlink"/>
              </a:solidFill>
              <a:latin typeface="Calibri (Body)"/>
            </a:endParaRPr>
          </a:p>
          <a:p>
            <a:pPr marL="0" indent="0">
              <a:buNone/>
            </a:pPr>
            <a:endParaRPr lang="vi-VN" dirty="0">
              <a:latin typeface="Calibri (Body)"/>
            </a:endParaRPr>
          </a:p>
          <a:p>
            <a:pPr>
              <a:buFontTx/>
              <a:buChar char="-"/>
            </a:pPr>
            <a:r>
              <a:rPr lang="vi-VN" dirty="0">
                <a:latin typeface="Calibri (Body)"/>
              </a:rPr>
              <a:t>Tạo</a:t>
            </a:r>
            <a:r>
              <a:rPr lang="en-US" dirty="0">
                <a:latin typeface="Calibri (Body)"/>
              </a:rPr>
              <a:t> Firebase project</a:t>
            </a:r>
            <a:endParaRPr lang="vi-VN" dirty="0">
              <a:latin typeface="Calibri (Body)"/>
            </a:endParaRPr>
          </a:p>
          <a:p>
            <a:pPr>
              <a:buFontTx/>
              <a:buChar char="-"/>
            </a:pPr>
            <a:r>
              <a:rPr lang="vi-VN" dirty="0">
                <a:latin typeface="Calibri (Body)"/>
              </a:rPr>
              <a:t>Thêm ứng dụng vào</a:t>
            </a:r>
            <a:r>
              <a:rPr lang="en-US" dirty="0">
                <a:latin typeface="Calibri (Body)"/>
              </a:rPr>
              <a:t> Firebase</a:t>
            </a:r>
            <a:r>
              <a:rPr lang="vi-VN" dirty="0">
                <a:latin typeface="Calibri (Body)"/>
              </a:rPr>
              <a:t> project</a:t>
            </a:r>
          </a:p>
          <a:p>
            <a:pPr marL="0" indent="0">
              <a:buNone/>
            </a:pPr>
            <a:r>
              <a:rPr lang="vi-VN" dirty="0">
                <a:latin typeface="Calibri (Body)"/>
              </a:rPr>
              <a:t>- Thêm file cấu hình Firebase vào ứng dụng</a:t>
            </a:r>
          </a:p>
          <a:p>
            <a:pPr marL="0" indent="0">
              <a:buNone/>
            </a:pPr>
            <a:r>
              <a:rPr lang="vi-VN" dirty="0">
                <a:latin typeface="Calibri (Body)"/>
              </a:rPr>
              <a:t>- Thêm</a:t>
            </a:r>
            <a:r>
              <a:rPr lang="en-US" dirty="0">
                <a:latin typeface="Calibri (Body)"/>
              </a:rPr>
              <a:t> Firebase SDKs </a:t>
            </a:r>
            <a:r>
              <a:rPr lang="vi-VN" dirty="0">
                <a:latin typeface="Calibri (Body)"/>
              </a:rPr>
              <a:t>vào ứng dụng</a:t>
            </a:r>
          </a:p>
        </p:txBody>
      </p:sp>
      <p:sp>
        <p:nvSpPr>
          <p:cNvPr id="3" name="Slide Number Placeholder 2">
            <a:extLst>
              <a:ext uri="{FF2B5EF4-FFF2-40B4-BE49-F238E27FC236}">
                <a16:creationId xmlns:a16="http://schemas.microsoft.com/office/drawing/2014/main" id="{659210B5-46AE-4BAC-9F26-2EB674A393E7}"/>
              </a:ext>
            </a:extLst>
          </p:cNvPr>
          <p:cNvSpPr>
            <a:spLocks noGrp="1"/>
          </p:cNvSpPr>
          <p:nvPr>
            <p:ph type="sldNum" sz="quarter" idx="12"/>
          </p:nvPr>
        </p:nvSpPr>
        <p:spPr/>
        <p:txBody>
          <a:bodyPr/>
          <a:lstStyle/>
          <a:p>
            <a:fld id="{44AFAB2E-478F-444A-8AB9-50FDB5841670}" type="slidenum">
              <a:rPr lang="vi-VN" smtClean="0"/>
              <a:t>10</a:t>
            </a:fld>
            <a:endParaRPr lang="vi-VN"/>
          </a:p>
        </p:txBody>
      </p:sp>
    </p:spTree>
    <p:extLst>
      <p:ext uri="{BB962C8B-B14F-4D97-AF65-F5344CB8AC3E}">
        <p14:creationId xmlns:p14="http://schemas.microsoft.com/office/powerpoint/2010/main" val="190200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US" dirty="0" err="1"/>
              <a:t>Cấu</a:t>
            </a:r>
            <a:r>
              <a:rPr lang="en-US" dirty="0"/>
              <a:t> </a:t>
            </a:r>
            <a:r>
              <a:rPr lang="en-US" dirty="0" err="1"/>
              <a:t>hình</a:t>
            </a:r>
            <a:r>
              <a:rPr lang="en-US" dirty="0"/>
              <a:t> Android project </a:t>
            </a:r>
            <a:r>
              <a:rPr lang="en-US" dirty="0" err="1"/>
              <a:t>với</a:t>
            </a:r>
            <a:r>
              <a:rPr lang="en-US" dirty="0"/>
              <a:t> Firebase</a:t>
            </a:r>
            <a:endParaRPr lang="vi-VN" dirty="0"/>
          </a:p>
        </p:txBody>
      </p:sp>
      <p:pic>
        <p:nvPicPr>
          <p:cNvPr id="7" name="Shape 128">
            <a:extLst>
              <a:ext uri="{FF2B5EF4-FFF2-40B4-BE49-F238E27FC236}">
                <a16:creationId xmlns:a16="http://schemas.microsoft.com/office/drawing/2014/main" id="{A604FB9B-B440-42A4-BE7B-0F1549B2BCE4}"/>
              </a:ext>
            </a:extLst>
          </p:cNvPr>
          <p:cNvPicPr preferRelativeResize="0"/>
          <p:nvPr/>
        </p:nvPicPr>
        <p:blipFill>
          <a:blip r:embed="rId2">
            <a:alphaModFix/>
          </a:blip>
          <a:stretch>
            <a:fillRect/>
          </a:stretch>
        </p:blipFill>
        <p:spPr>
          <a:xfrm>
            <a:off x="1335533" y="1536567"/>
            <a:ext cx="9137203" cy="4915036"/>
          </a:xfrm>
          <a:prstGeom prst="rect">
            <a:avLst/>
          </a:prstGeom>
          <a:noFill/>
          <a:ln>
            <a:noFill/>
          </a:ln>
        </p:spPr>
      </p:pic>
      <p:sp>
        <p:nvSpPr>
          <p:cNvPr id="3" name="Slide Number Placeholder 2">
            <a:extLst>
              <a:ext uri="{FF2B5EF4-FFF2-40B4-BE49-F238E27FC236}">
                <a16:creationId xmlns:a16="http://schemas.microsoft.com/office/drawing/2014/main" id="{5A28060B-173B-49EC-94AC-82D737289522}"/>
              </a:ext>
            </a:extLst>
          </p:cNvPr>
          <p:cNvSpPr>
            <a:spLocks noGrp="1"/>
          </p:cNvSpPr>
          <p:nvPr>
            <p:ph type="sldNum" sz="quarter" idx="12"/>
          </p:nvPr>
        </p:nvSpPr>
        <p:spPr/>
        <p:txBody>
          <a:bodyPr/>
          <a:lstStyle/>
          <a:p>
            <a:fld id="{44AFAB2E-478F-444A-8AB9-50FDB5841670}" type="slidenum">
              <a:rPr lang="vi-VN" smtClean="0"/>
              <a:t>11</a:t>
            </a:fld>
            <a:endParaRPr lang="vi-VN"/>
          </a:p>
        </p:txBody>
      </p:sp>
    </p:spTree>
    <p:extLst>
      <p:ext uri="{BB962C8B-B14F-4D97-AF65-F5344CB8AC3E}">
        <p14:creationId xmlns:p14="http://schemas.microsoft.com/office/powerpoint/2010/main" val="70378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 dirty="0">
                <a:ea typeface="Open Sans"/>
                <a:cs typeface="Open Sans"/>
                <a:sym typeface="Open Sans"/>
              </a:rPr>
              <a:t>Firebase Realtime Database</a:t>
            </a:r>
            <a:endParaRPr lang="vi-VN" dirty="0"/>
          </a:p>
        </p:txBody>
      </p:sp>
      <p:sp>
        <p:nvSpPr>
          <p:cNvPr id="5" name="Shape 139">
            <a:extLst>
              <a:ext uri="{FF2B5EF4-FFF2-40B4-BE49-F238E27FC236}">
                <a16:creationId xmlns:a16="http://schemas.microsoft.com/office/drawing/2014/main" id="{E9C9538F-2BBC-47EF-85FE-1EBA2D2AD5AD}"/>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latin typeface="Calibri (Body)"/>
              </a:rPr>
              <a:t>Là một cloud hosted database - NoSQL cloud database.</a:t>
            </a:r>
          </a:p>
          <a:p>
            <a:r>
              <a:rPr lang="vi-VN" dirty="0">
                <a:latin typeface="Calibri (Body)"/>
              </a:rPr>
              <a:t>Dữ liệu được lưu trữ dưới dạng JSON.</a:t>
            </a:r>
          </a:p>
          <a:p>
            <a:r>
              <a:rPr lang="vi-VN" dirty="0">
                <a:latin typeface="Calibri (Body)"/>
              </a:rPr>
              <a:t>Dữ liệu được đồng bộ đến tất cả các client trong thời gian thực (realtime)</a:t>
            </a:r>
          </a:p>
          <a:p>
            <a:r>
              <a:rPr lang="vi-VN" dirty="0">
                <a:latin typeface="Calibri (Body)"/>
              </a:rPr>
              <a:t>Cung cấp SDK để client Read/Write/Remove dữ liệu trên cloud database</a:t>
            </a:r>
          </a:p>
          <a:p>
            <a:r>
              <a:rPr lang="vi-VN" dirty="0">
                <a:latin typeface="Calibri (Body)"/>
              </a:rPr>
              <a:t>Hỗ trợ trên Android, iOS, Web</a:t>
            </a:r>
          </a:p>
        </p:txBody>
      </p:sp>
      <p:sp>
        <p:nvSpPr>
          <p:cNvPr id="3" name="Slide Number Placeholder 2">
            <a:extLst>
              <a:ext uri="{FF2B5EF4-FFF2-40B4-BE49-F238E27FC236}">
                <a16:creationId xmlns:a16="http://schemas.microsoft.com/office/drawing/2014/main" id="{66B93233-88BD-44FB-922A-282CAC086F8C}"/>
              </a:ext>
            </a:extLst>
          </p:cNvPr>
          <p:cNvSpPr>
            <a:spLocks noGrp="1"/>
          </p:cNvSpPr>
          <p:nvPr>
            <p:ph type="sldNum" sz="quarter" idx="12"/>
          </p:nvPr>
        </p:nvSpPr>
        <p:spPr/>
        <p:txBody>
          <a:bodyPr/>
          <a:lstStyle/>
          <a:p>
            <a:fld id="{44AFAB2E-478F-444A-8AB9-50FDB5841670}" type="slidenum">
              <a:rPr lang="vi-VN" smtClean="0"/>
              <a:t>12</a:t>
            </a:fld>
            <a:endParaRPr lang="vi-VN"/>
          </a:p>
        </p:txBody>
      </p:sp>
    </p:spTree>
    <p:extLst>
      <p:ext uri="{BB962C8B-B14F-4D97-AF65-F5344CB8AC3E}">
        <p14:creationId xmlns:p14="http://schemas.microsoft.com/office/powerpoint/2010/main" val="68570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vi-VN" dirty="0">
                <a:latin typeface="Calibri (Body)"/>
                <a:ea typeface="Open Sans"/>
                <a:cs typeface="Open Sans"/>
                <a:sym typeface="Open Sans"/>
              </a:rPr>
              <a:t>JSON </a:t>
            </a:r>
            <a:r>
              <a:rPr lang="vi-VN" dirty="0">
                <a:latin typeface="Calibri (Body)"/>
              </a:rPr>
              <a:t>(JavaScript Object Notation) </a:t>
            </a:r>
          </a:p>
        </p:txBody>
      </p:sp>
      <p:sp>
        <p:nvSpPr>
          <p:cNvPr id="5" name="Shape 139">
            <a:extLst>
              <a:ext uri="{FF2B5EF4-FFF2-40B4-BE49-F238E27FC236}">
                <a16:creationId xmlns:a16="http://schemas.microsoft.com/office/drawing/2014/main" id="{E9C9538F-2BBC-47EF-85FE-1EBA2D2AD5AD}"/>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latin typeface="Calibri (Body)"/>
              </a:rPr>
              <a:t>Là một kiểu format dữ liệu được sử dụng trong việc trao đổi dữ liệu</a:t>
            </a:r>
          </a:p>
          <a:p>
            <a:r>
              <a:rPr lang="vi-VN" dirty="0">
                <a:latin typeface="Calibri (Body)"/>
              </a:rPr>
              <a:t>Gồm 2 loại: JSONObject, JSONArray</a:t>
            </a:r>
          </a:p>
          <a:p>
            <a:r>
              <a:rPr lang="vi-VN" dirty="0">
                <a:latin typeface="Calibri (Body)"/>
              </a:rPr>
              <a:t>JSONObject sẽ bao gồm nhiều cặp key - value</a:t>
            </a:r>
          </a:p>
          <a:p>
            <a:r>
              <a:rPr lang="vi-VN" dirty="0">
                <a:latin typeface="Calibri (Body)"/>
              </a:rPr>
              <a:t>JSONArray sẽ gồm một mảng các value</a:t>
            </a:r>
          </a:p>
          <a:p>
            <a:r>
              <a:rPr lang="vi-VN" dirty="0">
                <a:latin typeface="Calibri (Body)"/>
              </a:rPr>
              <a:t>Value trong JSON có thể là String, Number, True/false, Null, JSONObject, JSONArray</a:t>
            </a:r>
          </a:p>
        </p:txBody>
      </p:sp>
      <p:sp>
        <p:nvSpPr>
          <p:cNvPr id="3" name="Slide Number Placeholder 2">
            <a:extLst>
              <a:ext uri="{FF2B5EF4-FFF2-40B4-BE49-F238E27FC236}">
                <a16:creationId xmlns:a16="http://schemas.microsoft.com/office/drawing/2014/main" id="{8E28AEBC-8B5B-45CF-82E3-3FE5E1FC77A5}"/>
              </a:ext>
            </a:extLst>
          </p:cNvPr>
          <p:cNvSpPr>
            <a:spLocks noGrp="1"/>
          </p:cNvSpPr>
          <p:nvPr>
            <p:ph type="sldNum" sz="quarter" idx="12"/>
          </p:nvPr>
        </p:nvSpPr>
        <p:spPr/>
        <p:txBody>
          <a:bodyPr/>
          <a:lstStyle/>
          <a:p>
            <a:fld id="{44AFAB2E-478F-444A-8AB9-50FDB5841670}" type="slidenum">
              <a:rPr lang="vi-VN" smtClean="0"/>
              <a:t>13</a:t>
            </a:fld>
            <a:endParaRPr lang="vi-VN"/>
          </a:p>
        </p:txBody>
      </p:sp>
    </p:spTree>
    <p:extLst>
      <p:ext uri="{BB962C8B-B14F-4D97-AF65-F5344CB8AC3E}">
        <p14:creationId xmlns:p14="http://schemas.microsoft.com/office/powerpoint/2010/main" val="316195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vi-VN" dirty="0">
                <a:latin typeface="Calibri (Body)"/>
                <a:ea typeface="Open Sans"/>
                <a:cs typeface="Open Sans"/>
                <a:sym typeface="Open Sans"/>
              </a:rPr>
              <a:t>JSON </a:t>
            </a:r>
            <a:r>
              <a:rPr lang="vi-VN" dirty="0">
                <a:latin typeface="Calibri (Body)"/>
              </a:rPr>
              <a:t>(JavaScript Object Notation) </a:t>
            </a:r>
          </a:p>
        </p:txBody>
      </p:sp>
      <p:sp>
        <p:nvSpPr>
          <p:cNvPr id="5" name="Shape 139">
            <a:extLst>
              <a:ext uri="{FF2B5EF4-FFF2-40B4-BE49-F238E27FC236}">
                <a16:creationId xmlns:a16="http://schemas.microsoft.com/office/drawing/2014/main" id="{E9C9538F-2BBC-47EF-85FE-1EBA2D2AD5AD}"/>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har char="-"/>
            </a:pPr>
            <a:r>
              <a:rPr lang="vi-VN" dirty="0">
                <a:latin typeface="Calibri (Body)"/>
              </a:rPr>
              <a:t>JSON Object: </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"name"</a:t>
            </a:r>
            <a:r>
              <a:rPr lang="vi-VN" sz="2800" dirty="0">
                <a:solidFill>
                  <a:srgbClr val="000000"/>
                </a:solidFill>
                <a:latin typeface="Calibri (Body)"/>
                <a:ea typeface="Courier New"/>
                <a:cs typeface="Courier New"/>
                <a:sym typeface="Courier New"/>
              </a:rPr>
              <a:t>:</a:t>
            </a:r>
            <a:r>
              <a:rPr lang="vi-VN" sz="2800" dirty="0">
                <a:solidFill>
                  <a:srgbClr val="A52A2A"/>
                </a:solidFill>
                <a:latin typeface="Calibri (Body)"/>
                <a:ea typeface="Courier New"/>
                <a:cs typeface="Courier New"/>
                <a:sym typeface="Courier New"/>
              </a:rPr>
              <a:t>"John"</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"age"</a:t>
            </a:r>
            <a:r>
              <a:rPr lang="vi-VN" sz="2800" dirty="0">
                <a:solidFill>
                  <a:srgbClr val="000000"/>
                </a:solidFill>
                <a:latin typeface="Calibri (Body)"/>
                <a:ea typeface="Courier New"/>
                <a:cs typeface="Courier New"/>
                <a:sym typeface="Courier New"/>
              </a:rPr>
              <a:t>:</a:t>
            </a:r>
            <a:r>
              <a:rPr lang="vi-VN" sz="2800" dirty="0">
                <a:solidFill>
                  <a:srgbClr val="FF0000"/>
                </a:solidFill>
                <a:latin typeface="Calibri (Body)"/>
                <a:ea typeface="Courier New"/>
                <a:cs typeface="Courier New"/>
                <a:sym typeface="Courier New"/>
              </a:rPr>
              <a:t>31</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"city"</a:t>
            </a:r>
            <a:r>
              <a:rPr lang="vi-VN" sz="2800" dirty="0">
                <a:solidFill>
                  <a:srgbClr val="000000"/>
                </a:solidFill>
                <a:latin typeface="Calibri (Body)"/>
                <a:ea typeface="Courier New"/>
                <a:cs typeface="Courier New"/>
                <a:sym typeface="Courier New"/>
              </a:rPr>
              <a:t>:</a:t>
            </a:r>
            <a:r>
              <a:rPr lang="vi-VN" sz="2800" dirty="0">
                <a:solidFill>
                  <a:srgbClr val="A52A2A"/>
                </a:solidFill>
                <a:latin typeface="Calibri (Body)"/>
                <a:ea typeface="Courier New"/>
                <a:cs typeface="Courier New"/>
                <a:sym typeface="Courier New"/>
              </a:rPr>
              <a:t>"New York"</a:t>
            </a:r>
            <a:r>
              <a:rPr lang="vi-VN" sz="2800" dirty="0">
                <a:solidFill>
                  <a:srgbClr val="000000"/>
                </a:solidFill>
                <a:latin typeface="Calibri (Body)"/>
                <a:ea typeface="Courier New"/>
                <a:cs typeface="Courier New"/>
                <a:sym typeface="Courier New"/>
              </a:rPr>
              <a:t> }</a:t>
            </a:r>
            <a:endParaRPr lang="vi-VN" sz="2800" dirty="0">
              <a:latin typeface="Calibri (Body)"/>
              <a:ea typeface="Courier New"/>
              <a:cs typeface="Courier New"/>
              <a:sym typeface="Courier New"/>
            </a:endParaRPr>
          </a:p>
          <a:p>
            <a:pPr>
              <a:buChar char="-"/>
            </a:pPr>
            <a:r>
              <a:rPr lang="vi-VN" dirty="0">
                <a:latin typeface="Calibri (Body)"/>
              </a:rPr>
              <a:t>JSON Array: </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"Ford"</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"BMW"</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"Fiat"</a:t>
            </a:r>
            <a:r>
              <a:rPr lang="vi-VN" sz="2800" dirty="0">
                <a:solidFill>
                  <a:srgbClr val="000000"/>
                </a:solidFill>
                <a:latin typeface="Calibri (Body)"/>
                <a:ea typeface="Courier New"/>
                <a:cs typeface="Courier New"/>
                <a:sym typeface="Courier New"/>
              </a:rPr>
              <a:t> ]</a:t>
            </a:r>
            <a:endParaRPr lang="vi-VN" sz="3200" dirty="0">
              <a:solidFill>
                <a:srgbClr val="000000"/>
              </a:solidFill>
              <a:latin typeface="Calibri (Body)"/>
              <a:ea typeface="Courier New"/>
              <a:cs typeface="Courier New"/>
              <a:sym typeface="Courier New"/>
            </a:endParaRPr>
          </a:p>
        </p:txBody>
      </p:sp>
      <p:sp>
        <p:nvSpPr>
          <p:cNvPr id="3" name="Slide Number Placeholder 2">
            <a:extLst>
              <a:ext uri="{FF2B5EF4-FFF2-40B4-BE49-F238E27FC236}">
                <a16:creationId xmlns:a16="http://schemas.microsoft.com/office/drawing/2014/main" id="{DED12D6C-5A3A-48E8-8487-306EDF02DF10}"/>
              </a:ext>
            </a:extLst>
          </p:cNvPr>
          <p:cNvSpPr>
            <a:spLocks noGrp="1"/>
          </p:cNvSpPr>
          <p:nvPr>
            <p:ph type="sldNum" sz="quarter" idx="12"/>
          </p:nvPr>
        </p:nvSpPr>
        <p:spPr/>
        <p:txBody>
          <a:bodyPr/>
          <a:lstStyle/>
          <a:p>
            <a:fld id="{44AFAB2E-478F-444A-8AB9-50FDB5841670}" type="slidenum">
              <a:rPr lang="vi-VN" smtClean="0"/>
              <a:t>14</a:t>
            </a:fld>
            <a:endParaRPr lang="vi-VN"/>
          </a:p>
        </p:txBody>
      </p:sp>
    </p:spTree>
    <p:extLst>
      <p:ext uri="{BB962C8B-B14F-4D97-AF65-F5344CB8AC3E}">
        <p14:creationId xmlns:p14="http://schemas.microsoft.com/office/powerpoint/2010/main" val="121181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vi-VN" dirty="0">
                <a:latin typeface="Calibri (Body)"/>
                <a:ea typeface="Open Sans"/>
                <a:cs typeface="Open Sans"/>
                <a:sym typeface="Open Sans"/>
              </a:rPr>
              <a:t>JSON </a:t>
            </a:r>
            <a:r>
              <a:rPr lang="vi-VN" dirty="0">
                <a:latin typeface="Calibri (Body)"/>
              </a:rPr>
              <a:t>(JavaScript Object Notation) </a:t>
            </a:r>
          </a:p>
        </p:txBody>
      </p:sp>
      <p:sp>
        <p:nvSpPr>
          <p:cNvPr id="5" name="Shape 139">
            <a:extLst>
              <a:ext uri="{FF2B5EF4-FFF2-40B4-BE49-F238E27FC236}">
                <a16:creationId xmlns:a16="http://schemas.microsoft.com/office/drawing/2014/main" id="{E9C9538F-2BBC-47EF-85FE-1EBA2D2AD5AD}"/>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har char="-"/>
            </a:pPr>
            <a:r>
              <a:rPr lang="vi-VN" dirty="0">
                <a:latin typeface="Calibri (Body)"/>
              </a:rPr>
              <a:t>JSON Object phức tạp:</a:t>
            </a:r>
          </a:p>
          <a:p>
            <a:pPr marL="0" indent="0">
              <a:buNone/>
            </a:pP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"name"</a:t>
            </a:r>
            <a:r>
              <a:rPr lang="vi-VN" sz="2800" dirty="0">
                <a:solidFill>
                  <a:srgbClr val="000000"/>
                </a:solidFill>
                <a:latin typeface="Calibri (Body)"/>
                <a:ea typeface="Courier New"/>
                <a:cs typeface="Courier New"/>
                <a:sym typeface="Courier New"/>
              </a:rPr>
              <a:t>:</a:t>
            </a:r>
            <a:r>
              <a:rPr lang="vi-VN" sz="2800" dirty="0">
                <a:solidFill>
                  <a:srgbClr val="A52A2A"/>
                </a:solidFill>
                <a:latin typeface="Calibri (Body)"/>
                <a:ea typeface="Courier New"/>
                <a:cs typeface="Courier New"/>
                <a:sym typeface="Courier New"/>
              </a:rPr>
              <a:t>"John"</a:t>
            </a:r>
            <a:r>
              <a:rPr lang="vi-VN" sz="2800" dirty="0">
                <a:solidFill>
                  <a:srgbClr val="000000"/>
                </a:solidFill>
                <a:latin typeface="Calibri (Body)"/>
                <a:ea typeface="Courier New"/>
                <a:cs typeface="Courier New"/>
                <a:sym typeface="Courier New"/>
              </a:rPr>
              <a:t>,</a:t>
            </a:r>
          </a:p>
          <a:p>
            <a:pPr marL="0" indent="0">
              <a:buNone/>
            </a:pPr>
            <a:r>
              <a:rPr lang="vi-VN" sz="2800" dirty="0">
                <a:solidFill>
                  <a:srgbClr val="A52A2A"/>
                </a:solidFill>
                <a:latin typeface="Calibri (Body)"/>
                <a:ea typeface="Courier New"/>
                <a:cs typeface="Courier New"/>
                <a:sym typeface="Courier New"/>
              </a:rPr>
              <a:t>	"age"</a:t>
            </a:r>
            <a:r>
              <a:rPr lang="vi-VN" sz="2800" dirty="0">
                <a:solidFill>
                  <a:srgbClr val="000000"/>
                </a:solidFill>
                <a:latin typeface="Calibri (Body)"/>
                <a:ea typeface="Courier New"/>
                <a:cs typeface="Courier New"/>
                <a:sym typeface="Courier New"/>
              </a:rPr>
              <a:t>:</a:t>
            </a:r>
            <a:r>
              <a:rPr lang="vi-VN" sz="2800" dirty="0">
                <a:solidFill>
                  <a:srgbClr val="FF0000"/>
                </a:solidFill>
                <a:latin typeface="Calibri (Body)"/>
                <a:ea typeface="Courier New"/>
                <a:cs typeface="Courier New"/>
                <a:sym typeface="Courier New"/>
              </a:rPr>
              <a:t>30</a:t>
            </a:r>
            <a:r>
              <a:rPr lang="vi-VN" sz="2800" dirty="0">
                <a:solidFill>
                  <a:srgbClr val="000000"/>
                </a:solidFill>
                <a:latin typeface="Calibri (Body)"/>
                <a:ea typeface="Courier New"/>
                <a:cs typeface="Courier New"/>
                <a:sym typeface="Courier New"/>
              </a:rPr>
              <a:t>,</a:t>
            </a:r>
          </a:p>
          <a:p>
            <a:pPr marL="0" indent="0">
              <a:buNone/>
            </a:pPr>
            <a:r>
              <a:rPr lang="vi-VN" sz="2800" dirty="0">
                <a:solidFill>
                  <a:srgbClr val="A52A2A"/>
                </a:solidFill>
                <a:latin typeface="Calibri (Body)"/>
                <a:ea typeface="Courier New"/>
                <a:cs typeface="Courier New"/>
                <a:sym typeface="Courier New"/>
              </a:rPr>
              <a:t>	"cars"</a:t>
            </a:r>
            <a:r>
              <a:rPr lang="vi-VN" sz="2800" dirty="0">
                <a:solidFill>
                  <a:srgbClr val="000000"/>
                </a:solidFill>
                <a:latin typeface="Calibri (Body)"/>
                <a:ea typeface="Courier New"/>
                <a:cs typeface="Courier New"/>
                <a:sym typeface="Courier New"/>
              </a:rPr>
              <a:t>: [</a:t>
            </a:r>
          </a:p>
          <a:p>
            <a:pPr marL="0" indent="0">
              <a:buNone/>
            </a:pPr>
            <a:r>
              <a:rPr lang="vi-VN" sz="2800" dirty="0">
                <a:solidFill>
                  <a:srgbClr val="000000"/>
                </a:solidFill>
                <a:latin typeface="Calibri (Body)"/>
                <a:ea typeface="Courier New"/>
                <a:cs typeface="Courier New"/>
                <a:sym typeface="Courier New"/>
              </a:rPr>
              <a:t>			{ </a:t>
            </a:r>
            <a:r>
              <a:rPr lang="vi-VN" sz="2800" dirty="0">
                <a:solidFill>
                  <a:srgbClr val="A52A2A"/>
                </a:solidFill>
                <a:latin typeface="Calibri (Body)"/>
                <a:ea typeface="Courier New"/>
                <a:cs typeface="Courier New"/>
                <a:sym typeface="Courier New"/>
              </a:rPr>
              <a:t>"name"</a:t>
            </a:r>
            <a:r>
              <a:rPr lang="vi-VN" sz="2800" dirty="0">
                <a:solidFill>
                  <a:srgbClr val="000000"/>
                </a:solidFill>
                <a:latin typeface="Calibri (Body)"/>
                <a:ea typeface="Courier New"/>
                <a:cs typeface="Courier New"/>
                <a:sym typeface="Courier New"/>
              </a:rPr>
              <a:t>:</a:t>
            </a:r>
            <a:r>
              <a:rPr lang="vi-VN" sz="2800" dirty="0">
                <a:solidFill>
                  <a:srgbClr val="A52A2A"/>
                </a:solidFill>
                <a:latin typeface="Calibri (Body)"/>
                <a:ea typeface="Courier New"/>
                <a:cs typeface="Courier New"/>
                <a:sym typeface="Courier New"/>
              </a:rPr>
              <a:t>"Ford"</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"models"</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"Fiesta"</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"Focus"</a:t>
            </a:r>
            <a:r>
              <a:rPr lang="vi-VN" sz="2800" dirty="0">
                <a:solidFill>
                  <a:srgbClr val="000000"/>
                </a:solidFill>
                <a:latin typeface="Calibri (Body)"/>
                <a:ea typeface="Courier New"/>
                <a:cs typeface="Courier New"/>
                <a:sym typeface="Courier New"/>
              </a:rPr>
              <a:t>] },</a:t>
            </a:r>
          </a:p>
          <a:p>
            <a:pPr marL="0" indent="0">
              <a:buNone/>
            </a:pPr>
            <a:r>
              <a:rPr lang="vi-VN" sz="2800" dirty="0">
                <a:solidFill>
                  <a:srgbClr val="000000"/>
                </a:solidFill>
                <a:latin typeface="Calibri (Body)"/>
                <a:ea typeface="Courier New"/>
                <a:cs typeface="Courier New"/>
                <a:sym typeface="Courier New"/>
              </a:rPr>
              <a:t>			{ </a:t>
            </a:r>
            <a:r>
              <a:rPr lang="vi-VN" sz="2800" dirty="0">
                <a:solidFill>
                  <a:srgbClr val="A52A2A"/>
                </a:solidFill>
                <a:latin typeface="Calibri (Body)"/>
                <a:ea typeface="Courier New"/>
                <a:cs typeface="Courier New"/>
                <a:sym typeface="Courier New"/>
              </a:rPr>
              <a:t>"name"</a:t>
            </a:r>
            <a:r>
              <a:rPr lang="vi-VN" sz="2800" dirty="0">
                <a:solidFill>
                  <a:srgbClr val="000000"/>
                </a:solidFill>
                <a:latin typeface="Calibri (Body)"/>
                <a:ea typeface="Courier New"/>
                <a:cs typeface="Courier New"/>
                <a:sym typeface="Courier New"/>
              </a:rPr>
              <a:t>:</a:t>
            </a:r>
            <a:r>
              <a:rPr lang="vi-VN" sz="2800" dirty="0">
                <a:solidFill>
                  <a:srgbClr val="A52A2A"/>
                </a:solidFill>
                <a:latin typeface="Calibri (Body)"/>
                <a:ea typeface="Courier New"/>
                <a:cs typeface="Courier New"/>
                <a:sym typeface="Courier New"/>
              </a:rPr>
              <a:t>"BMW"</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"models"</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"320"</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"X3"</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"X5"</a:t>
            </a:r>
            <a:r>
              <a:rPr lang="vi-VN" sz="2800" dirty="0">
                <a:solidFill>
                  <a:srgbClr val="000000"/>
                </a:solidFill>
                <a:latin typeface="Calibri (Body)"/>
                <a:ea typeface="Courier New"/>
                <a:cs typeface="Courier New"/>
                <a:sym typeface="Courier New"/>
              </a:rPr>
              <a:t> ] },</a:t>
            </a:r>
          </a:p>
          <a:p>
            <a:pPr marL="0" indent="0">
              <a:buNone/>
            </a:pPr>
            <a:r>
              <a:rPr lang="vi-VN" sz="2800" dirty="0">
                <a:solidFill>
                  <a:srgbClr val="000000"/>
                </a:solidFill>
                <a:latin typeface="Calibri (Body)"/>
                <a:ea typeface="Courier New"/>
                <a:cs typeface="Courier New"/>
                <a:sym typeface="Courier New"/>
              </a:rPr>
              <a:t>			{ </a:t>
            </a:r>
            <a:r>
              <a:rPr lang="vi-VN" sz="2800" dirty="0">
                <a:solidFill>
                  <a:srgbClr val="A52A2A"/>
                </a:solidFill>
                <a:latin typeface="Calibri (Body)"/>
                <a:ea typeface="Courier New"/>
                <a:cs typeface="Courier New"/>
                <a:sym typeface="Courier New"/>
              </a:rPr>
              <a:t>"name"</a:t>
            </a:r>
            <a:r>
              <a:rPr lang="vi-VN" sz="2800" dirty="0">
                <a:solidFill>
                  <a:srgbClr val="000000"/>
                </a:solidFill>
                <a:latin typeface="Calibri (Body)"/>
                <a:ea typeface="Courier New"/>
                <a:cs typeface="Courier New"/>
                <a:sym typeface="Courier New"/>
              </a:rPr>
              <a:t>:</a:t>
            </a:r>
            <a:r>
              <a:rPr lang="vi-VN" sz="2800" dirty="0">
                <a:solidFill>
                  <a:srgbClr val="A52A2A"/>
                </a:solidFill>
                <a:latin typeface="Calibri (Body)"/>
                <a:ea typeface="Courier New"/>
                <a:cs typeface="Courier New"/>
                <a:sym typeface="Courier New"/>
              </a:rPr>
              <a:t>"Fiat"</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"models"</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"500"</a:t>
            </a:r>
            <a:r>
              <a:rPr lang="vi-VN" sz="2800" dirty="0">
                <a:solidFill>
                  <a:srgbClr val="000000"/>
                </a:solidFill>
                <a:latin typeface="Calibri (Body)"/>
                <a:ea typeface="Courier New"/>
                <a:cs typeface="Courier New"/>
                <a:sym typeface="Courier New"/>
              </a:rPr>
              <a:t>, </a:t>
            </a:r>
            <a:r>
              <a:rPr lang="vi-VN" sz="2800" dirty="0">
                <a:solidFill>
                  <a:srgbClr val="A52A2A"/>
                </a:solidFill>
                <a:latin typeface="Calibri (Body)"/>
                <a:ea typeface="Courier New"/>
                <a:cs typeface="Courier New"/>
                <a:sym typeface="Courier New"/>
              </a:rPr>
              <a:t>"Panda"</a:t>
            </a:r>
            <a:r>
              <a:rPr lang="vi-VN" sz="2800" dirty="0">
                <a:solidFill>
                  <a:srgbClr val="000000"/>
                </a:solidFill>
                <a:latin typeface="Calibri (Body)"/>
                <a:ea typeface="Courier New"/>
                <a:cs typeface="Courier New"/>
                <a:sym typeface="Courier New"/>
              </a:rPr>
              <a:t> ] }</a:t>
            </a:r>
          </a:p>
          <a:p>
            <a:pPr marL="0" indent="0">
              <a:buNone/>
            </a:pPr>
            <a:r>
              <a:rPr lang="vi-VN" sz="2800" dirty="0">
                <a:solidFill>
                  <a:srgbClr val="000000"/>
                </a:solidFill>
                <a:latin typeface="Calibri (Body)"/>
                <a:ea typeface="Courier New"/>
                <a:cs typeface="Courier New"/>
                <a:sym typeface="Courier New"/>
              </a:rPr>
              <a:t>		  ]</a:t>
            </a:r>
          </a:p>
          <a:p>
            <a:pPr marL="0" indent="0">
              <a:buNone/>
            </a:pPr>
            <a:r>
              <a:rPr lang="vi-VN" sz="2800" dirty="0">
                <a:solidFill>
                  <a:srgbClr val="000000"/>
                </a:solidFill>
                <a:latin typeface="Calibri (Body)"/>
                <a:ea typeface="Courier New"/>
                <a:cs typeface="Courier New"/>
                <a:sym typeface="Courier New"/>
              </a:rPr>
              <a:t>}</a:t>
            </a:r>
            <a:endParaRPr lang="vi-VN" sz="2800" dirty="0">
              <a:latin typeface="Calibri (Body)"/>
            </a:endParaRPr>
          </a:p>
          <a:p>
            <a:pPr marL="0" indent="0">
              <a:spcBef>
                <a:spcPts val="2133"/>
              </a:spcBef>
              <a:spcAft>
                <a:spcPts val="2133"/>
              </a:spcAft>
              <a:buNone/>
            </a:pPr>
            <a:endParaRPr lang="vi-VN" dirty="0">
              <a:latin typeface="Calibri (Body)"/>
            </a:endParaRPr>
          </a:p>
        </p:txBody>
      </p:sp>
      <p:sp>
        <p:nvSpPr>
          <p:cNvPr id="3" name="Slide Number Placeholder 2">
            <a:extLst>
              <a:ext uri="{FF2B5EF4-FFF2-40B4-BE49-F238E27FC236}">
                <a16:creationId xmlns:a16="http://schemas.microsoft.com/office/drawing/2014/main" id="{32275107-5A48-454D-8986-D9ED95D92633}"/>
              </a:ext>
            </a:extLst>
          </p:cNvPr>
          <p:cNvSpPr>
            <a:spLocks noGrp="1"/>
          </p:cNvSpPr>
          <p:nvPr>
            <p:ph type="sldNum" sz="quarter" idx="12"/>
          </p:nvPr>
        </p:nvSpPr>
        <p:spPr/>
        <p:txBody>
          <a:bodyPr/>
          <a:lstStyle/>
          <a:p>
            <a:fld id="{44AFAB2E-478F-444A-8AB9-50FDB5841670}" type="slidenum">
              <a:rPr lang="vi-VN" smtClean="0"/>
              <a:t>15</a:t>
            </a:fld>
            <a:endParaRPr lang="vi-VN"/>
          </a:p>
        </p:txBody>
      </p:sp>
    </p:spTree>
    <p:extLst>
      <p:ext uri="{BB962C8B-B14F-4D97-AF65-F5344CB8AC3E}">
        <p14:creationId xmlns:p14="http://schemas.microsoft.com/office/powerpoint/2010/main" val="2758455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vi-VN" dirty="0">
                <a:latin typeface="Calibri (Body)"/>
                <a:ea typeface="Open Sans"/>
                <a:cs typeface="Open Sans"/>
                <a:sym typeface="Open Sans"/>
              </a:rPr>
              <a:t>GSON</a:t>
            </a:r>
            <a:endParaRPr lang="vi-VN" dirty="0">
              <a:latin typeface="Calibri (Body)"/>
            </a:endParaRPr>
          </a:p>
        </p:txBody>
      </p:sp>
      <p:sp>
        <p:nvSpPr>
          <p:cNvPr id="5" name="Shape 139">
            <a:extLst>
              <a:ext uri="{FF2B5EF4-FFF2-40B4-BE49-F238E27FC236}">
                <a16:creationId xmlns:a16="http://schemas.microsoft.com/office/drawing/2014/main" id="{E9C9538F-2BBC-47EF-85FE-1EBA2D2AD5AD}"/>
              </a:ext>
            </a:extLst>
          </p:cNvPr>
          <p:cNvSpPr txBox="1">
            <a:spLocks/>
          </p:cNvSpPr>
          <p:nvPr/>
        </p:nvSpPr>
        <p:spPr>
          <a:xfrm>
            <a:off x="415599" y="1688433"/>
            <a:ext cx="6273068"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har char="-"/>
            </a:pPr>
            <a:r>
              <a:rPr lang="vi-VN" dirty="0">
                <a:latin typeface="Calibri (Body)"/>
              </a:rPr>
              <a:t>Thư viện dùng để convert JSON data thành Java Object và ngược lại</a:t>
            </a:r>
          </a:p>
          <a:p>
            <a:pPr>
              <a:buChar char="-"/>
            </a:pPr>
            <a:endParaRPr lang="vi-VN" dirty="0">
              <a:latin typeface="Calibri (Body)"/>
            </a:endParaRPr>
          </a:p>
          <a:p>
            <a:pPr>
              <a:buChar char="-"/>
            </a:pPr>
            <a:r>
              <a:rPr lang="vi-VN" dirty="0">
                <a:latin typeface="Calibri (Body)"/>
              </a:rPr>
              <a:t>Cài đặt Gradle: compile 'com.google.code.gson:gson:2.8.</a:t>
            </a:r>
            <a:r>
              <a:rPr lang="en-US" dirty="0">
                <a:latin typeface="Calibri (Body)"/>
              </a:rPr>
              <a:t>9</a:t>
            </a:r>
            <a:r>
              <a:rPr lang="vi-VN" dirty="0">
                <a:latin typeface="Calibri (Body)"/>
              </a:rPr>
              <a:t>’</a:t>
            </a:r>
          </a:p>
          <a:p>
            <a:pPr>
              <a:buChar char="-"/>
            </a:pPr>
            <a:endParaRPr lang="vi-VN" dirty="0">
              <a:latin typeface="Calibri (Body)"/>
            </a:endParaRPr>
          </a:p>
          <a:p>
            <a:pPr>
              <a:buChar char="-"/>
            </a:pPr>
            <a:r>
              <a:rPr lang="vi-VN" dirty="0">
                <a:latin typeface="Calibri (Body)"/>
              </a:rPr>
              <a:t>Ví dụ:</a:t>
            </a:r>
          </a:p>
        </p:txBody>
      </p:sp>
      <p:pic>
        <p:nvPicPr>
          <p:cNvPr id="4" name="Shape 179">
            <a:extLst>
              <a:ext uri="{FF2B5EF4-FFF2-40B4-BE49-F238E27FC236}">
                <a16:creationId xmlns:a16="http://schemas.microsoft.com/office/drawing/2014/main" id="{1FF88BE8-9A16-4196-89B6-D42F7A6C66FD}"/>
              </a:ext>
            </a:extLst>
          </p:cNvPr>
          <p:cNvPicPr preferRelativeResize="0"/>
          <p:nvPr/>
        </p:nvPicPr>
        <p:blipFill rotWithShape="1">
          <a:blip r:embed="rId2">
            <a:alphaModFix/>
          </a:blip>
          <a:srcRect l="4334" t="6594" r="57892" b="7670"/>
          <a:stretch/>
        </p:blipFill>
        <p:spPr>
          <a:xfrm>
            <a:off x="6536262" y="1688433"/>
            <a:ext cx="5477201" cy="4911241"/>
          </a:xfrm>
          <a:prstGeom prst="rect">
            <a:avLst/>
          </a:prstGeom>
          <a:noFill/>
          <a:ln>
            <a:noFill/>
          </a:ln>
        </p:spPr>
      </p:pic>
      <p:sp>
        <p:nvSpPr>
          <p:cNvPr id="3" name="Slide Number Placeholder 2">
            <a:extLst>
              <a:ext uri="{FF2B5EF4-FFF2-40B4-BE49-F238E27FC236}">
                <a16:creationId xmlns:a16="http://schemas.microsoft.com/office/drawing/2014/main" id="{15374FB3-5EDD-415D-B841-B2A5AD5D6660}"/>
              </a:ext>
            </a:extLst>
          </p:cNvPr>
          <p:cNvSpPr>
            <a:spLocks noGrp="1"/>
          </p:cNvSpPr>
          <p:nvPr>
            <p:ph type="sldNum" sz="quarter" idx="12"/>
          </p:nvPr>
        </p:nvSpPr>
        <p:spPr/>
        <p:txBody>
          <a:bodyPr/>
          <a:lstStyle/>
          <a:p>
            <a:fld id="{44AFAB2E-478F-444A-8AB9-50FDB5841670}" type="slidenum">
              <a:rPr lang="vi-VN" smtClean="0"/>
              <a:t>16</a:t>
            </a:fld>
            <a:endParaRPr lang="vi-VN"/>
          </a:p>
        </p:txBody>
      </p:sp>
    </p:spTree>
    <p:extLst>
      <p:ext uri="{BB962C8B-B14F-4D97-AF65-F5344CB8AC3E}">
        <p14:creationId xmlns:p14="http://schemas.microsoft.com/office/powerpoint/2010/main" val="2559255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vi-VN" dirty="0">
                <a:latin typeface="Calibri (Body)"/>
                <a:ea typeface="Open Sans"/>
                <a:cs typeface="Open Sans"/>
                <a:sym typeface="Open Sans"/>
              </a:rPr>
              <a:t>Lưu dữ liệu vào database</a:t>
            </a:r>
            <a:endParaRPr lang="vi-VN" dirty="0">
              <a:latin typeface="Calibri (Body)"/>
            </a:endParaRPr>
          </a:p>
        </p:txBody>
      </p:sp>
      <p:sp>
        <p:nvSpPr>
          <p:cNvPr id="5" name="Shape 139">
            <a:extLst>
              <a:ext uri="{FF2B5EF4-FFF2-40B4-BE49-F238E27FC236}">
                <a16:creationId xmlns:a16="http://schemas.microsoft.com/office/drawing/2014/main" id="{E9C9538F-2BBC-47EF-85FE-1EBA2D2AD5AD}"/>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133"/>
              </a:spcBef>
              <a:spcAft>
                <a:spcPts val="2133"/>
              </a:spcAft>
              <a:buNone/>
            </a:pPr>
            <a:r>
              <a:rPr lang="vi-VN" dirty="0">
                <a:latin typeface="Calibri (Body)"/>
              </a:rPr>
              <a:t> </a:t>
            </a:r>
          </a:p>
        </p:txBody>
      </p:sp>
      <p:pic>
        <p:nvPicPr>
          <p:cNvPr id="6" name="Picture 5">
            <a:extLst>
              <a:ext uri="{FF2B5EF4-FFF2-40B4-BE49-F238E27FC236}">
                <a16:creationId xmlns:a16="http://schemas.microsoft.com/office/drawing/2014/main" id="{278825C2-9D18-430B-973B-4222965D4547}"/>
              </a:ext>
            </a:extLst>
          </p:cNvPr>
          <p:cNvPicPr>
            <a:picLocks noChangeAspect="1"/>
          </p:cNvPicPr>
          <p:nvPr/>
        </p:nvPicPr>
        <p:blipFill>
          <a:blip r:embed="rId2"/>
          <a:stretch>
            <a:fillRect/>
          </a:stretch>
        </p:blipFill>
        <p:spPr>
          <a:xfrm>
            <a:off x="1298301" y="2810233"/>
            <a:ext cx="8997166" cy="2160000"/>
          </a:xfrm>
          <a:prstGeom prst="rect">
            <a:avLst/>
          </a:prstGeom>
        </p:spPr>
      </p:pic>
      <p:sp>
        <p:nvSpPr>
          <p:cNvPr id="3" name="Slide Number Placeholder 2">
            <a:extLst>
              <a:ext uri="{FF2B5EF4-FFF2-40B4-BE49-F238E27FC236}">
                <a16:creationId xmlns:a16="http://schemas.microsoft.com/office/drawing/2014/main" id="{9336DB4B-FCB0-4D46-9184-ADE5F4C11290}"/>
              </a:ext>
            </a:extLst>
          </p:cNvPr>
          <p:cNvSpPr>
            <a:spLocks noGrp="1"/>
          </p:cNvSpPr>
          <p:nvPr>
            <p:ph type="sldNum" sz="quarter" idx="12"/>
          </p:nvPr>
        </p:nvSpPr>
        <p:spPr/>
        <p:txBody>
          <a:bodyPr/>
          <a:lstStyle/>
          <a:p>
            <a:fld id="{44AFAB2E-478F-444A-8AB9-50FDB5841670}" type="slidenum">
              <a:rPr lang="vi-VN" smtClean="0"/>
              <a:t>17</a:t>
            </a:fld>
            <a:endParaRPr lang="vi-VN"/>
          </a:p>
        </p:txBody>
      </p:sp>
    </p:spTree>
    <p:extLst>
      <p:ext uri="{BB962C8B-B14F-4D97-AF65-F5344CB8AC3E}">
        <p14:creationId xmlns:p14="http://schemas.microsoft.com/office/powerpoint/2010/main" val="120618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vi-VN" dirty="0">
                <a:latin typeface="Calibri (Body)"/>
                <a:ea typeface="Open Sans"/>
                <a:cs typeface="Open Sans"/>
                <a:sym typeface="Open Sans"/>
              </a:rPr>
              <a:t>Đọc dữ liệu từ database</a:t>
            </a:r>
            <a:endParaRPr lang="vi-VN" dirty="0">
              <a:latin typeface="Calibri (Body)"/>
            </a:endParaRPr>
          </a:p>
        </p:txBody>
      </p:sp>
      <p:sp>
        <p:nvSpPr>
          <p:cNvPr id="5" name="Shape 139">
            <a:extLst>
              <a:ext uri="{FF2B5EF4-FFF2-40B4-BE49-F238E27FC236}">
                <a16:creationId xmlns:a16="http://schemas.microsoft.com/office/drawing/2014/main" id="{E9C9538F-2BBC-47EF-85FE-1EBA2D2AD5AD}"/>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133"/>
              </a:spcBef>
              <a:spcAft>
                <a:spcPts val="2133"/>
              </a:spcAft>
              <a:buNone/>
            </a:pPr>
            <a:r>
              <a:rPr lang="vi-VN" dirty="0">
                <a:latin typeface="Calibri (Body)"/>
              </a:rPr>
              <a:t> </a:t>
            </a:r>
          </a:p>
        </p:txBody>
      </p:sp>
      <p:pic>
        <p:nvPicPr>
          <p:cNvPr id="6" name="Picture 5">
            <a:extLst>
              <a:ext uri="{FF2B5EF4-FFF2-40B4-BE49-F238E27FC236}">
                <a16:creationId xmlns:a16="http://schemas.microsoft.com/office/drawing/2014/main" id="{60D41490-8B29-4ABD-AC78-4ED1E15FA27D}"/>
              </a:ext>
            </a:extLst>
          </p:cNvPr>
          <p:cNvPicPr>
            <a:picLocks noChangeAspect="1"/>
          </p:cNvPicPr>
          <p:nvPr/>
        </p:nvPicPr>
        <p:blipFill>
          <a:blip r:embed="rId2"/>
          <a:stretch>
            <a:fillRect/>
          </a:stretch>
        </p:blipFill>
        <p:spPr>
          <a:xfrm>
            <a:off x="1105341" y="1306286"/>
            <a:ext cx="9190126" cy="5220000"/>
          </a:xfrm>
          <a:prstGeom prst="rect">
            <a:avLst/>
          </a:prstGeom>
        </p:spPr>
      </p:pic>
      <p:sp>
        <p:nvSpPr>
          <p:cNvPr id="3" name="Slide Number Placeholder 2">
            <a:extLst>
              <a:ext uri="{FF2B5EF4-FFF2-40B4-BE49-F238E27FC236}">
                <a16:creationId xmlns:a16="http://schemas.microsoft.com/office/drawing/2014/main" id="{44D955FD-C75C-47D5-9E7D-05F271A30F56}"/>
              </a:ext>
            </a:extLst>
          </p:cNvPr>
          <p:cNvSpPr>
            <a:spLocks noGrp="1"/>
          </p:cNvSpPr>
          <p:nvPr>
            <p:ph type="sldNum" sz="quarter" idx="12"/>
          </p:nvPr>
        </p:nvSpPr>
        <p:spPr/>
        <p:txBody>
          <a:bodyPr/>
          <a:lstStyle/>
          <a:p>
            <a:fld id="{44AFAB2E-478F-444A-8AB9-50FDB5841670}" type="slidenum">
              <a:rPr lang="vi-VN" smtClean="0"/>
              <a:t>18</a:t>
            </a:fld>
            <a:endParaRPr lang="vi-VN"/>
          </a:p>
        </p:txBody>
      </p:sp>
    </p:spTree>
    <p:extLst>
      <p:ext uri="{BB962C8B-B14F-4D97-AF65-F5344CB8AC3E}">
        <p14:creationId xmlns:p14="http://schemas.microsoft.com/office/powerpoint/2010/main" val="26817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vi-VN" dirty="0">
                <a:latin typeface="Calibri (Body)"/>
                <a:ea typeface="Open Sans"/>
                <a:cs typeface="Open Sans"/>
                <a:sym typeface="Open Sans"/>
              </a:rPr>
              <a:t>Cấu trúc </a:t>
            </a:r>
            <a:r>
              <a:rPr lang="en" dirty="0">
                <a:latin typeface="Calibri (Body)"/>
                <a:ea typeface="Open Sans"/>
                <a:cs typeface="Open Sans"/>
                <a:sym typeface="Open Sans"/>
              </a:rPr>
              <a:t>Firebase Realtime Database</a:t>
            </a:r>
            <a:endParaRPr lang="vi-VN" dirty="0">
              <a:latin typeface="Calibri (Body)"/>
            </a:endParaRPr>
          </a:p>
        </p:txBody>
      </p:sp>
      <p:pic>
        <p:nvPicPr>
          <p:cNvPr id="4" name="Shape 145">
            <a:extLst>
              <a:ext uri="{FF2B5EF4-FFF2-40B4-BE49-F238E27FC236}">
                <a16:creationId xmlns:a16="http://schemas.microsoft.com/office/drawing/2014/main" id="{737A25DD-5847-4368-BD36-1CFDDFF0BC2E}"/>
              </a:ext>
            </a:extLst>
          </p:cNvPr>
          <p:cNvPicPr preferRelativeResize="0"/>
          <p:nvPr/>
        </p:nvPicPr>
        <p:blipFill rotWithShape="1">
          <a:blip r:embed="rId3">
            <a:alphaModFix/>
          </a:blip>
          <a:srcRect r="10344"/>
          <a:stretch/>
        </p:blipFill>
        <p:spPr>
          <a:xfrm>
            <a:off x="203201" y="2413300"/>
            <a:ext cx="10566399" cy="3912944"/>
          </a:xfrm>
          <a:prstGeom prst="rect">
            <a:avLst/>
          </a:prstGeom>
          <a:noFill/>
          <a:ln>
            <a:noFill/>
          </a:ln>
        </p:spPr>
      </p:pic>
      <p:sp>
        <p:nvSpPr>
          <p:cNvPr id="6" name="Shape 146">
            <a:extLst>
              <a:ext uri="{FF2B5EF4-FFF2-40B4-BE49-F238E27FC236}">
                <a16:creationId xmlns:a16="http://schemas.microsoft.com/office/drawing/2014/main" id="{6CF407F8-748B-4700-BB07-D673354B0D40}"/>
              </a:ext>
            </a:extLst>
          </p:cNvPr>
          <p:cNvSpPr txBox="1"/>
          <p:nvPr/>
        </p:nvSpPr>
        <p:spPr>
          <a:xfrm>
            <a:off x="458800" y="1757300"/>
            <a:ext cx="10056800" cy="656000"/>
          </a:xfrm>
          <a:prstGeom prst="rect">
            <a:avLst/>
          </a:prstGeom>
          <a:noFill/>
          <a:ln>
            <a:noFill/>
          </a:ln>
        </p:spPr>
        <p:txBody>
          <a:bodyPr spcFirstLastPara="1" wrap="square" lIns="121900" tIns="121900" rIns="121900" bIns="121900" anchor="t" anchorCtr="0">
            <a:noAutofit/>
          </a:bodyPr>
          <a:lstStyle/>
          <a:p>
            <a:r>
              <a:rPr lang="en" sz="3200" dirty="0"/>
              <a:t>Cấu trúc đơn giản cho một đối tượng </a:t>
            </a:r>
            <a:r>
              <a:rPr lang="vi-VN" sz="3200" dirty="0"/>
              <a:t>t</a:t>
            </a:r>
            <a:r>
              <a:rPr lang="en-US" sz="3200" dirty="0" err="1"/>
              <a:t>rong</a:t>
            </a:r>
            <a:r>
              <a:rPr lang="en-US" sz="3200" dirty="0"/>
              <a:t> </a:t>
            </a:r>
            <a:r>
              <a:rPr lang="en-US" sz="3200" dirty="0" err="1"/>
              <a:t>ứng</a:t>
            </a:r>
            <a:r>
              <a:rPr lang="en-US" sz="3200" dirty="0"/>
              <a:t> </a:t>
            </a:r>
            <a:r>
              <a:rPr lang="en-US" sz="3200" dirty="0" err="1"/>
              <a:t>dụng</a:t>
            </a:r>
            <a:r>
              <a:rPr lang="en-US" sz="3200" dirty="0"/>
              <a:t> chat</a:t>
            </a:r>
            <a:endParaRPr sz="3200" dirty="0"/>
          </a:p>
        </p:txBody>
      </p:sp>
      <p:sp>
        <p:nvSpPr>
          <p:cNvPr id="3" name="Slide Number Placeholder 2">
            <a:extLst>
              <a:ext uri="{FF2B5EF4-FFF2-40B4-BE49-F238E27FC236}">
                <a16:creationId xmlns:a16="http://schemas.microsoft.com/office/drawing/2014/main" id="{0088154A-25E4-4F2B-86AB-779CE5009C07}"/>
              </a:ext>
            </a:extLst>
          </p:cNvPr>
          <p:cNvSpPr>
            <a:spLocks noGrp="1"/>
          </p:cNvSpPr>
          <p:nvPr>
            <p:ph type="sldNum" sz="quarter" idx="12"/>
          </p:nvPr>
        </p:nvSpPr>
        <p:spPr/>
        <p:txBody>
          <a:bodyPr/>
          <a:lstStyle/>
          <a:p>
            <a:fld id="{44AFAB2E-478F-444A-8AB9-50FDB5841670}" type="slidenum">
              <a:rPr lang="vi-VN" smtClean="0"/>
              <a:t>19</a:t>
            </a:fld>
            <a:endParaRPr lang="vi-VN"/>
          </a:p>
        </p:txBody>
      </p:sp>
    </p:spTree>
    <p:extLst>
      <p:ext uri="{BB962C8B-B14F-4D97-AF65-F5344CB8AC3E}">
        <p14:creationId xmlns:p14="http://schemas.microsoft.com/office/powerpoint/2010/main" val="147018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917C-62F4-40D6-ABE3-C538575FB220}"/>
              </a:ext>
            </a:extLst>
          </p:cNvPr>
          <p:cNvSpPr>
            <a:spLocks noGrp="1"/>
          </p:cNvSpPr>
          <p:nvPr>
            <p:ph type="title"/>
          </p:nvPr>
        </p:nvSpPr>
        <p:spPr>
          <a:xfrm>
            <a:off x="1" y="480772"/>
            <a:ext cx="8981768" cy="831833"/>
          </a:xfrm>
        </p:spPr>
        <p:txBody>
          <a:bodyPr/>
          <a:lstStyle/>
          <a:p>
            <a:r>
              <a:rPr lang="en-US" dirty="0" err="1">
                <a:latin typeface="Calibri (Body)"/>
              </a:rPr>
              <a:t>Nội</a:t>
            </a:r>
            <a:r>
              <a:rPr lang="en-US" dirty="0">
                <a:latin typeface="Calibri (Body)"/>
              </a:rPr>
              <a:t> dung </a:t>
            </a:r>
            <a:endParaRPr lang="vi-VN" dirty="0">
              <a:latin typeface="Calibri (Body)"/>
            </a:endParaRPr>
          </a:p>
        </p:txBody>
      </p:sp>
      <p:pic>
        <p:nvPicPr>
          <p:cNvPr id="4" name="Picture 3">
            <a:extLst>
              <a:ext uri="{FF2B5EF4-FFF2-40B4-BE49-F238E27FC236}">
                <a16:creationId xmlns:a16="http://schemas.microsoft.com/office/drawing/2014/main" id="{996F0A78-690D-4BC4-83A8-2FEC2C7CA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750" y="681037"/>
            <a:ext cx="2381250" cy="361950"/>
          </a:xfrm>
          <a:prstGeom prst="rect">
            <a:avLst/>
          </a:prstGeom>
        </p:spPr>
      </p:pic>
      <p:pic>
        <p:nvPicPr>
          <p:cNvPr id="12" name="Picture 11" descr="Logo&#10;&#10;Description automatically generated">
            <a:extLst>
              <a:ext uri="{FF2B5EF4-FFF2-40B4-BE49-F238E27FC236}">
                <a16:creationId xmlns:a16="http://schemas.microsoft.com/office/drawing/2014/main" id="{A7DF20FC-0150-40CA-A782-3966A1285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500428"/>
            <a:ext cx="7315200" cy="4876800"/>
          </a:xfrm>
          <a:prstGeom prst="rect">
            <a:avLst/>
          </a:prstGeom>
        </p:spPr>
      </p:pic>
      <p:sp>
        <p:nvSpPr>
          <p:cNvPr id="13" name="Slide Number Placeholder 12">
            <a:extLst>
              <a:ext uri="{FF2B5EF4-FFF2-40B4-BE49-F238E27FC236}">
                <a16:creationId xmlns:a16="http://schemas.microsoft.com/office/drawing/2014/main" id="{183C385E-37A9-4C61-9E8F-EE5E87B32F6A}"/>
              </a:ext>
            </a:extLst>
          </p:cNvPr>
          <p:cNvSpPr>
            <a:spLocks noGrp="1"/>
          </p:cNvSpPr>
          <p:nvPr>
            <p:ph type="sldNum" sz="quarter" idx="12"/>
          </p:nvPr>
        </p:nvSpPr>
        <p:spPr/>
        <p:txBody>
          <a:bodyPr/>
          <a:lstStyle/>
          <a:p>
            <a:fld id="{44AFAB2E-478F-444A-8AB9-50FDB5841670}" type="slidenum">
              <a:rPr lang="vi-VN" smtClean="0"/>
              <a:t>2</a:t>
            </a:fld>
            <a:endParaRPr lang="vi-VN"/>
          </a:p>
        </p:txBody>
      </p:sp>
    </p:spTree>
    <p:extLst>
      <p:ext uri="{BB962C8B-B14F-4D97-AF65-F5344CB8AC3E}">
        <p14:creationId xmlns:p14="http://schemas.microsoft.com/office/powerpoint/2010/main" val="2444690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US" dirty="0" err="1">
                <a:latin typeface="Calibri (Body)"/>
                <a:ea typeface="Open Sans"/>
                <a:cs typeface="Open Sans"/>
                <a:sym typeface="Open Sans"/>
              </a:rPr>
              <a:t>Tránh</a:t>
            </a:r>
            <a:r>
              <a:rPr lang="en-US" dirty="0">
                <a:latin typeface="Calibri (Body)"/>
                <a:ea typeface="Open Sans"/>
                <a:cs typeface="Open Sans"/>
                <a:sym typeface="Open Sans"/>
              </a:rPr>
              <a:t> </a:t>
            </a:r>
            <a:r>
              <a:rPr lang="en-US" dirty="0" err="1">
                <a:latin typeface="Calibri (Body)"/>
                <a:ea typeface="Open Sans"/>
                <a:cs typeface="Open Sans"/>
                <a:sym typeface="Open Sans"/>
              </a:rPr>
              <a:t>lồng</a:t>
            </a:r>
            <a:r>
              <a:rPr lang="en-US" dirty="0">
                <a:latin typeface="Calibri (Body)"/>
                <a:ea typeface="Open Sans"/>
                <a:cs typeface="Open Sans"/>
                <a:sym typeface="Open Sans"/>
              </a:rPr>
              <a:t> </a:t>
            </a:r>
            <a:r>
              <a:rPr lang="en-US" dirty="0" err="1">
                <a:latin typeface="Calibri (Body)"/>
                <a:ea typeface="Open Sans"/>
                <a:cs typeface="Open Sans"/>
                <a:sym typeface="Open Sans"/>
              </a:rPr>
              <a:t>ghép</a:t>
            </a:r>
            <a:r>
              <a:rPr lang="en-US" dirty="0">
                <a:latin typeface="Calibri (Body)"/>
                <a:ea typeface="Open Sans"/>
                <a:cs typeface="Open Sans"/>
                <a:sym typeface="Open Sans"/>
              </a:rPr>
              <a:t> </a:t>
            </a:r>
            <a:r>
              <a:rPr lang="en-US" dirty="0" err="1">
                <a:latin typeface="Calibri (Body)"/>
                <a:ea typeface="Open Sans"/>
                <a:cs typeface="Open Sans"/>
                <a:sym typeface="Open Sans"/>
              </a:rPr>
              <a:t>dữ</a:t>
            </a:r>
            <a:r>
              <a:rPr lang="en-US" dirty="0">
                <a:latin typeface="Calibri (Body)"/>
                <a:ea typeface="Open Sans"/>
                <a:cs typeface="Open Sans"/>
                <a:sym typeface="Open Sans"/>
              </a:rPr>
              <a:t> </a:t>
            </a:r>
            <a:r>
              <a:rPr lang="en-US" dirty="0" err="1">
                <a:latin typeface="Calibri (Body)"/>
                <a:ea typeface="Open Sans"/>
                <a:cs typeface="Open Sans"/>
                <a:sym typeface="Open Sans"/>
              </a:rPr>
              <a:t>liệu</a:t>
            </a:r>
            <a:endParaRPr lang="vi-VN" dirty="0">
              <a:latin typeface="Calibri (Body)"/>
            </a:endParaRPr>
          </a:p>
        </p:txBody>
      </p:sp>
      <p:pic>
        <p:nvPicPr>
          <p:cNvPr id="3" name="Picture 2">
            <a:extLst>
              <a:ext uri="{FF2B5EF4-FFF2-40B4-BE49-F238E27FC236}">
                <a16:creationId xmlns:a16="http://schemas.microsoft.com/office/drawing/2014/main" id="{44F38564-0734-4FCB-9350-62183660CC73}"/>
              </a:ext>
            </a:extLst>
          </p:cNvPr>
          <p:cNvPicPr>
            <a:picLocks noChangeAspect="1"/>
          </p:cNvPicPr>
          <p:nvPr/>
        </p:nvPicPr>
        <p:blipFill>
          <a:blip r:embed="rId3"/>
          <a:stretch>
            <a:fillRect/>
          </a:stretch>
        </p:blipFill>
        <p:spPr>
          <a:xfrm>
            <a:off x="578657" y="1696760"/>
            <a:ext cx="10526686" cy="4680000"/>
          </a:xfrm>
          <a:prstGeom prst="rect">
            <a:avLst/>
          </a:prstGeom>
        </p:spPr>
      </p:pic>
      <p:sp>
        <p:nvSpPr>
          <p:cNvPr id="4" name="Slide Number Placeholder 3">
            <a:extLst>
              <a:ext uri="{FF2B5EF4-FFF2-40B4-BE49-F238E27FC236}">
                <a16:creationId xmlns:a16="http://schemas.microsoft.com/office/drawing/2014/main" id="{BF97F89C-F4F6-48D7-A7EB-2A2F6EADDE3B}"/>
              </a:ext>
            </a:extLst>
          </p:cNvPr>
          <p:cNvSpPr>
            <a:spLocks noGrp="1"/>
          </p:cNvSpPr>
          <p:nvPr>
            <p:ph type="sldNum" sz="quarter" idx="12"/>
          </p:nvPr>
        </p:nvSpPr>
        <p:spPr/>
        <p:txBody>
          <a:bodyPr/>
          <a:lstStyle/>
          <a:p>
            <a:fld id="{44AFAB2E-478F-444A-8AB9-50FDB5841670}" type="slidenum">
              <a:rPr lang="vi-VN" smtClean="0"/>
              <a:t>20</a:t>
            </a:fld>
            <a:endParaRPr lang="vi-VN"/>
          </a:p>
        </p:txBody>
      </p:sp>
    </p:spTree>
    <p:extLst>
      <p:ext uri="{BB962C8B-B14F-4D97-AF65-F5344CB8AC3E}">
        <p14:creationId xmlns:p14="http://schemas.microsoft.com/office/powerpoint/2010/main" val="1096902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3386666" cy="1703160"/>
          </a:xfrm>
        </p:spPr>
        <p:txBody>
          <a:bodyPr>
            <a:normAutofit/>
          </a:bodyPr>
          <a:lstStyle/>
          <a:p>
            <a:r>
              <a:rPr lang="en-US" sz="4000" dirty="0" err="1">
                <a:latin typeface="Calibri (Body)"/>
                <a:ea typeface="Open Sans"/>
                <a:cs typeface="Open Sans"/>
                <a:sym typeface="Open Sans"/>
              </a:rPr>
              <a:t>Phẳng</a:t>
            </a:r>
            <a:r>
              <a:rPr lang="en-US" sz="4000" dirty="0">
                <a:latin typeface="Calibri (Body)"/>
                <a:ea typeface="Open Sans"/>
                <a:cs typeface="Open Sans"/>
                <a:sym typeface="Open Sans"/>
              </a:rPr>
              <a:t> </a:t>
            </a:r>
            <a:r>
              <a:rPr lang="en-US" sz="4000" dirty="0" err="1">
                <a:latin typeface="Calibri (Body)"/>
                <a:ea typeface="Open Sans"/>
                <a:cs typeface="Open Sans"/>
                <a:sym typeface="Open Sans"/>
              </a:rPr>
              <a:t>hóa</a:t>
            </a:r>
            <a:r>
              <a:rPr lang="en-US" sz="4000" dirty="0">
                <a:latin typeface="Calibri (Body)"/>
                <a:ea typeface="Open Sans"/>
                <a:cs typeface="Open Sans"/>
                <a:sym typeface="Open Sans"/>
              </a:rPr>
              <a:t> </a:t>
            </a:r>
            <a:r>
              <a:rPr lang="en-US" sz="4000" dirty="0" err="1">
                <a:latin typeface="Calibri (Body)"/>
                <a:ea typeface="Open Sans"/>
                <a:cs typeface="Open Sans"/>
                <a:sym typeface="Open Sans"/>
              </a:rPr>
              <a:t>dữ</a:t>
            </a:r>
            <a:r>
              <a:rPr lang="en-US" sz="4000" dirty="0">
                <a:latin typeface="Calibri (Body)"/>
                <a:ea typeface="Open Sans"/>
                <a:cs typeface="Open Sans"/>
                <a:sym typeface="Open Sans"/>
              </a:rPr>
              <a:t> </a:t>
            </a:r>
            <a:r>
              <a:rPr lang="en-US" sz="4000" dirty="0" err="1">
                <a:latin typeface="Calibri (Body)"/>
                <a:ea typeface="Open Sans"/>
                <a:cs typeface="Open Sans"/>
                <a:sym typeface="Open Sans"/>
              </a:rPr>
              <a:t>liệu</a:t>
            </a:r>
            <a:endParaRPr lang="vi-VN" sz="4000" dirty="0">
              <a:latin typeface="Calibri (Body)"/>
            </a:endParaRPr>
          </a:p>
        </p:txBody>
      </p:sp>
      <p:pic>
        <p:nvPicPr>
          <p:cNvPr id="4" name="Picture 3">
            <a:extLst>
              <a:ext uri="{FF2B5EF4-FFF2-40B4-BE49-F238E27FC236}">
                <a16:creationId xmlns:a16="http://schemas.microsoft.com/office/drawing/2014/main" id="{6D286EB3-C721-4C46-A529-39BED0BDC02C}"/>
              </a:ext>
            </a:extLst>
          </p:cNvPr>
          <p:cNvPicPr>
            <a:picLocks noChangeAspect="1"/>
          </p:cNvPicPr>
          <p:nvPr/>
        </p:nvPicPr>
        <p:blipFill>
          <a:blip r:embed="rId3"/>
          <a:stretch>
            <a:fillRect/>
          </a:stretch>
        </p:blipFill>
        <p:spPr>
          <a:xfrm>
            <a:off x="3811059" y="18000"/>
            <a:ext cx="8165989" cy="6840000"/>
          </a:xfrm>
          <a:prstGeom prst="rect">
            <a:avLst/>
          </a:prstGeom>
        </p:spPr>
      </p:pic>
      <p:sp>
        <p:nvSpPr>
          <p:cNvPr id="3" name="Slide Number Placeholder 2">
            <a:extLst>
              <a:ext uri="{FF2B5EF4-FFF2-40B4-BE49-F238E27FC236}">
                <a16:creationId xmlns:a16="http://schemas.microsoft.com/office/drawing/2014/main" id="{E5ABCB9C-A404-4EA6-BCFD-DFE09324D62D}"/>
              </a:ext>
            </a:extLst>
          </p:cNvPr>
          <p:cNvSpPr>
            <a:spLocks noGrp="1"/>
          </p:cNvSpPr>
          <p:nvPr>
            <p:ph type="sldNum" sz="quarter" idx="12"/>
          </p:nvPr>
        </p:nvSpPr>
        <p:spPr/>
        <p:txBody>
          <a:bodyPr/>
          <a:lstStyle/>
          <a:p>
            <a:fld id="{44AFAB2E-478F-444A-8AB9-50FDB5841670}" type="slidenum">
              <a:rPr lang="vi-VN" smtClean="0"/>
              <a:t>21</a:t>
            </a:fld>
            <a:endParaRPr lang="vi-VN"/>
          </a:p>
        </p:txBody>
      </p:sp>
    </p:spTree>
    <p:extLst>
      <p:ext uri="{BB962C8B-B14F-4D97-AF65-F5344CB8AC3E}">
        <p14:creationId xmlns:p14="http://schemas.microsoft.com/office/powerpoint/2010/main" val="183635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US" dirty="0" err="1">
                <a:latin typeface="Calibri (Body)"/>
                <a:ea typeface="Open Sans"/>
                <a:cs typeface="Open Sans"/>
                <a:sym typeface="Open Sans"/>
              </a:rPr>
              <a:t>Phẳng</a:t>
            </a:r>
            <a:r>
              <a:rPr lang="en-US" dirty="0">
                <a:latin typeface="Calibri (Body)"/>
                <a:ea typeface="Open Sans"/>
                <a:cs typeface="Open Sans"/>
                <a:sym typeface="Open Sans"/>
              </a:rPr>
              <a:t> </a:t>
            </a:r>
            <a:r>
              <a:rPr lang="en-US" dirty="0" err="1">
                <a:latin typeface="Calibri (Body)"/>
                <a:ea typeface="Open Sans"/>
                <a:cs typeface="Open Sans"/>
                <a:sym typeface="Open Sans"/>
              </a:rPr>
              <a:t>hóa</a:t>
            </a:r>
            <a:r>
              <a:rPr lang="en-US" dirty="0">
                <a:latin typeface="Calibri (Body)"/>
                <a:ea typeface="Open Sans"/>
                <a:cs typeface="Open Sans"/>
                <a:sym typeface="Open Sans"/>
              </a:rPr>
              <a:t> </a:t>
            </a:r>
            <a:r>
              <a:rPr lang="en-US" dirty="0" err="1">
                <a:latin typeface="Calibri (Body)"/>
                <a:ea typeface="Open Sans"/>
                <a:cs typeface="Open Sans"/>
                <a:sym typeface="Open Sans"/>
              </a:rPr>
              <a:t>dữ</a:t>
            </a:r>
            <a:r>
              <a:rPr lang="en-US" dirty="0">
                <a:latin typeface="Calibri (Body)"/>
                <a:ea typeface="Open Sans"/>
                <a:cs typeface="Open Sans"/>
                <a:sym typeface="Open Sans"/>
              </a:rPr>
              <a:t> </a:t>
            </a:r>
            <a:r>
              <a:rPr lang="en-US" dirty="0" err="1">
                <a:latin typeface="Calibri (Body)"/>
                <a:ea typeface="Open Sans"/>
                <a:cs typeface="Open Sans"/>
                <a:sym typeface="Open Sans"/>
              </a:rPr>
              <a:t>liệu</a:t>
            </a:r>
            <a:endParaRPr lang="vi-VN" dirty="0">
              <a:latin typeface="Calibri (Body)"/>
            </a:endParaRPr>
          </a:p>
        </p:txBody>
      </p:sp>
      <p:pic>
        <p:nvPicPr>
          <p:cNvPr id="5" name="Picture 4">
            <a:extLst>
              <a:ext uri="{FF2B5EF4-FFF2-40B4-BE49-F238E27FC236}">
                <a16:creationId xmlns:a16="http://schemas.microsoft.com/office/drawing/2014/main" id="{D6665225-6E97-4C19-B523-DF30F616CD06}"/>
              </a:ext>
            </a:extLst>
          </p:cNvPr>
          <p:cNvPicPr>
            <a:picLocks noChangeAspect="1"/>
          </p:cNvPicPr>
          <p:nvPr/>
        </p:nvPicPr>
        <p:blipFill>
          <a:blip r:embed="rId3"/>
          <a:stretch>
            <a:fillRect/>
          </a:stretch>
        </p:blipFill>
        <p:spPr>
          <a:xfrm>
            <a:off x="2016960" y="1558394"/>
            <a:ext cx="8158080" cy="5040000"/>
          </a:xfrm>
          <a:prstGeom prst="rect">
            <a:avLst/>
          </a:prstGeom>
        </p:spPr>
      </p:pic>
      <p:sp>
        <p:nvSpPr>
          <p:cNvPr id="3" name="Slide Number Placeholder 2">
            <a:extLst>
              <a:ext uri="{FF2B5EF4-FFF2-40B4-BE49-F238E27FC236}">
                <a16:creationId xmlns:a16="http://schemas.microsoft.com/office/drawing/2014/main" id="{71FEC5A2-4FB5-4179-AAA7-C63D0F0F8F6B}"/>
              </a:ext>
            </a:extLst>
          </p:cNvPr>
          <p:cNvSpPr>
            <a:spLocks noGrp="1"/>
          </p:cNvSpPr>
          <p:nvPr>
            <p:ph type="sldNum" sz="quarter" idx="12"/>
          </p:nvPr>
        </p:nvSpPr>
        <p:spPr/>
        <p:txBody>
          <a:bodyPr/>
          <a:lstStyle/>
          <a:p>
            <a:fld id="{44AFAB2E-478F-444A-8AB9-50FDB5841670}" type="slidenum">
              <a:rPr lang="vi-VN" smtClean="0"/>
              <a:t>22</a:t>
            </a:fld>
            <a:endParaRPr lang="vi-VN"/>
          </a:p>
        </p:txBody>
      </p:sp>
    </p:spTree>
    <p:extLst>
      <p:ext uri="{BB962C8B-B14F-4D97-AF65-F5344CB8AC3E}">
        <p14:creationId xmlns:p14="http://schemas.microsoft.com/office/powerpoint/2010/main" val="360963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39"/>
            <a:ext cx="4131732" cy="1516893"/>
          </a:xfrm>
        </p:spPr>
        <p:txBody>
          <a:bodyPr>
            <a:normAutofit fontScale="90000"/>
          </a:bodyPr>
          <a:lstStyle/>
          <a:p>
            <a:r>
              <a:rPr lang="vi-VN" dirty="0">
                <a:latin typeface="Calibri (Body)"/>
                <a:ea typeface="Open Sans"/>
                <a:cs typeface="Open Sans"/>
                <a:sym typeface="Open Sans"/>
              </a:rPr>
              <a:t>Cấu trúc l</a:t>
            </a:r>
            <a:r>
              <a:rPr lang="en-US" dirty="0" err="1">
                <a:latin typeface="Calibri (Body)"/>
                <a:ea typeface="Open Sans"/>
                <a:cs typeface="Open Sans"/>
                <a:sym typeface="Open Sans"/>
              </a:rPr>
              <a:t>iên</a:t>
            </a:r>
            <a:r>
              <a:rPr lang="en-US" dirty="0">
                <a:latin typeface="Calibri (Body)"/>
                <a:ea typeface="Open Sans"/>
                <a:cs typeface="Open Sans"/>
                <a:sym typeface="Open Sans"/>
              </a:rPr>
              <a:t> </a:t>
            </a:r>
            <a:r>
              <a:rPr lang="en-US" dirty="0" err="1">
                <a:latin typeface="Calibri (Body)"/>
                <a:ea typeface="Open Sans"/>
                <a:cs typeface="Open Sans"/>
                <a:sym typeface="Open Sans"/>
              </a:rPr>
              <a:t>kết</a:t>
            </a:r>
            <a:r>
              <a:rPr lang="en-US" dirty="0">
                <a:latin typeface="Calibri (Body)"/>
                <a:ea typeface="Open Sans"/>
                <a:cs typeface="Open Sans"/>
                <a:sym typeface="Open Sans"/>
              </a:rPr>
              <a:t> 2 </a:t>
            </a:r>
            <a:r>
              <a:rPr lang="en-US" dirty="0" err="1">
                <a:latin typeface="Calibri (Body)"/>
                <a:ea typeface="Open Sans"/>
                <a:cs typeface="Open Sans"/>
                <a:sym typeface="Open Sans"/>
              </a:rPr>
              <a:t>đối</a:t>
            </a:r>
            <a:r>
              <a:rPr lang="en-US" dirty="0">
                <a:latin typeface="Calibri (Body)"/>
                <a:ea typeface="Open Sans"/>
                <a:cs typeface="Open Sans"/>
                <a:sym typeface="Open Sans"/>
              </a:rPr>
              <a:t> t</a:t>
            </a:r>
            <a:r>
              <a:rPr lang="vi-VN" dirty="0">
                <a:latin typeface="Calibri (Body)"/>
                <a:ea typeface="Open Sans"/>
                <a:cs typeface="Open Sans"/>
                <a:sym typeface="Open Sans"/>
              </a:rPr>
              <a:t>ượng</a:t>
            </a:r>
            <a:endParaRPr lang="vi-VN" dirty="0">
              <a:latin typeface="Calibri (Body)"/>
            </a:endParaRPr>
          </a:p>
        </p:txBody>
      </p:sp>
      <p:pic>
        <p:nvPicPr>
          <p:cNvPr id="3" name="Picture 2">
            <a:extLst>
              <a:ext uri="{FF2B5EF4-FFF2-40B4-BE49-F238E27FC236}">
                <a16:creationId xmlns:a16="http://schemas.microsoft.com/office/drawing/2014/main" id="{13DB70DC-5DBA-4960-BCBC-E08AA5D2BB3E}"/>
              </a:ext>
            </a:extLst>
          </p:cNvPr>
          <p:cNvPicPr>
            <a:picLocks noChangeAspect="1"/>
          </p:cNvPicPr>
          <p:nvPr/>
        </p:nvPicPr>
        <p:blipFill>
          <a:blip r:embed="rId3"/>
          <a:stretch>
            <a:fillRect/>
          </a:stretch>
        </p:blipFill>
        <p:spPr>
          <a:xfrm>
            <a:off x="4452936" y="18000"/>
            <a:ext cx="7460690" cy="6840000"/>
          </a:xfrm>
          <a:prstGeom prst="rect">
            <a:avLst/>
          </a:prstGeom>
        </p:spPr>
      </p:pic>
      <p:sp>
        <p:nvSpPr>
          <p:cNvPr id="4" name="Slide Number Placeholder 3">
            <a:extLst>
              <a:ext uri="{FF2B5EF4-FFF2-40B4-BE49-F238E27FC236}">
                <a16:creationId xmlns:a16="http://schemas.microsoft.com/office/drawing/2014/main" id="{544604B2-34C8-4B5D-A4E5-DB3F64240C1C}"/>
              </a:ext>
            </a:extLst>
          </p:cNvPr>
          <p:cNvSpPr>
            <a:spLocks noGrp="1"/>
          </p:cNvSpPr>
          <p:nvPr>
            <p:ph type="sldNum" sz="quarter" idx="12"/>
          </p:nvPr>
        </p:nvSpPr>
        <p:spPr/>
        <p:txBody>
          <a:bodyPr/>
          <a:lstStyle/>
          <a:p>
            <a:fld id="{44AFAB2E-478F-444A-8AB9-50FDB5841670}" type="slidenum">
              <a:rPr lang="vi-VN" smtClean="0"/>
              <a:t>23</a:t>
            </a:fld>
            <a:endParaRPr lang="vi-VN"/>
          </a:p>
        </p:txBody>
      </p:sp>
    </p:spTree>
    <p:extLst>
      <p:ext uri="{BB962C8B-B14F-4D97-AF65-F5344CB8AC3E}">
        <p14:creationId xmlns:p14="http://schemas.microsoft.com/office/powerpoint/2010/main" val="1126512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vi-VN" dirty="0">
                <a:latin typeface="Calibri (Body)"/>
                <a:ea typeface="Open Sans"/>
                <a:cs typeface="Open Sans"/>
                <a:sym typeface="Open Sans"/>
              </a:rPr>
              <a:t>Cấu trúc </a:t>
            </a:r>
            <a:r>
              <a:rPr lang="en" dirty="0">
                <a:latin typeface="Calibri (Body)"/>
                <a:ea typeface="Open Sans"/>
                <a:cs typeface="Open Sans"/>
                <a:sym typeface="Open Sans"/>
              </a:rPr>
              <a:t>Firebase Realtime Database</a:t>
            </a:r>
            <a:endParaRPr lang="vi-VN" dirty="0">
              <a:latin typeface="Calibri (Body)"/>
            </a:endParaRPr>
          </a:p>
        </p:txBody>
      </p:sp>
      <p:sp>
        <p:nvSpPr>
          <p:cNvPr id="7" name="Shape 152">
            <a:extLst>
              <a:ext uri="{FF2B5EF4-FFF2-40B4-BE49-F238E27FC236}">
                <a16:creationId xmlns:a16="http://schemas.microsoft.com/office/drawing/2014/main" id="{75104331-BE5B-4D55-8BCD-76F68F10024C}"/>
              </a:ext>
            </a:extLst>
          </p:cNvPr>
          <p:cNvSpPr txBox="1"/>
          <p:nvPr/>
        </p:nvSpPr>
        <p:spPr>
          <a:xfrm>
            <a:off x="556400" y="1747300"/>
            <a:ext cx="5622400" cy="656000"/>
          </a:xfrm>
          <a:prstGeom prst="rect">
            <a:avLst/>
          </a:prstGeom>
          <a:noFill/>
          <a:ln>
            <a:noFill/>
          </a:ln>
        </p:spPr>
        <p:txBody>
          <a:bodyPr spcFirstLastPara="1" wrap="square" lIns="121900" tIns="121900" rIns="121900" bIns="121900" anchor="t" anchorCtr="0">
            <a:noAutofit/>
          </a:bodyPr>
          <a:lstStyle/>
          <a:p>
            <a:r>
              <a:rPr lang="en" sz="3200" dirty="0"/>
              <a:t>Tạo Firebase database reference</a:t>
            </a:r>
            <a:endParaRPr sz="3200" dirty="0"/>
          </a:p>
        </p:txBody>
      </p:sp>
      <p:pic>
        <p:nvPicPr>
          <p:cNvPr id="3" name="Picture 2">
            <a:extLst>
              <a:ext uri="{FF2B5EF4-FFF2-40B4-BE49-F238E27FC236}">
                <a16:creationId xmlns:a16="http://schemas.microsoft.com/office/drawing/2014/main" id="{8A05F8FE-6DB3-414D-A10D-6D6470C40EC6}"/>
              </a:ext>
            </a:extLst>
          </p:cNvPr>
          <p:cNvPicPr>
            <a:picLocks noChangeAspect="1"/>
          </p:cNvPicPr>
          <p:nvPr/>
        </p:nvPicPr>
        <p:blipFill>
          <a:blip r:embed="rId2"/>
          <a:stretch>
            <a:fillRect/>
          </a:stretch>
        </p:blipFill>
        <p:spPr>
          <a:xfrm>
            <a:off x="1664758" y="2733672"/>
            <a:ext cx="8280000" cy="1390656"/>
          </a:xfrm>
          <a:prstGeom prst="rect">
            <a:avLst/>
          </a:prstGeom>
        </p:spPr>
      </p:pic>
      <p:sp>
        <p:nvSpPr>
          <p:cNvPr id="4" name="Slide Number Placeholder 3">
            <a:extLst>
              <a:ext uri="{FF2B5EF4-FFF2-40B4-BE49-F238E27FC236}">
                <a16:creationId xmlns:a16="http://schemas.microsoft.com/office/drawing/2014/main" id="{8114F965-B0D9-4503-A62F-3EB008C0AEEE}"/>
              </a:ext>
            </a:extLst>
          </p:cNvPr>
          <p:cNvSpPr>
            <a:spLocks noGrp="1"/>
          </p:cNvSpPr>
          <p:nvPr>
            <p:ph type="sldNum" sz="quarter" idx="12"/>
          </p:nvPr>
        </p:nvSpPr>
        <p:spPr/>
        <p:txBody>
          <a:bodyPr/>
          <a:lstStyle/>
          <a:p>
            <a:fld id="{44AFAB2E-478F-444A-8AB9-50FDB5841670}" type="slidenum">
              <a:rPr lang="vi-VN" smtClean="0"/>
              <a:t>24</a:t>
            </a:fld>
            <a:endParaRPr lang="vi-VN"/>
          </a:p>
        </p:txBody>
      </p:sp>
    </p:spTree>
    <p:extLst>
      <p:ext uri="{BB962C8B-B14F-4D97-AF65-F5344CB8AC3E}">
        <p14:creationId xmlns:p14="http://schemas.microsoft.com/office/powerpoint/2010/main" val="204014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 dirty="0">
                <a:ea typeface="Open Sans"/>
                <a:cs typeface="Open Sans"/>
                <a:sym typeface="Open Sans"/>
              </a:rPr>
              <a:t>Write node </a:t>
            </a:r>
            <a:endParaRPr lang="vi-VN" dirty="0"/>
          </a:p>
        </p:txBody>
      </p:sp>
      <p:pic>
        <p:nvPicPr>
          <p:cNvPr id="3" name="Picture 2">
            <a:extLst>
              <a:ext uri="{FF2B5EF4-FFF2-40B4-BE49-F238E27FC236}">
                <a16:creationId xmlns:a16="http://schemas.microsoft.com/office/drawing/2014/main" id="{ABE1D779-D686-4CB4-92A3-9C13EBC5F1EF}"/>
              </a:ext>
            </a:extLst>
          </p:cNvPr>
          <p:cNvPicPr>
            <a:picLocks noChangeAspect="1"/>
          </p:cNvPicPr>
          <p:nvPr/>
        </p:nvPicPr>
        <p:blipFill>
          <a:blip r:embed="rId2"/>
          <a:stretch>
            <a:fillRect/>
          </a:stretch>
        </p:blipFill>
        <p:spPr>
          <a:xfrm>
            <a:off x="299390" y="1320800"/>
            <a:ext cx="11593220" cy="5400000"/>
          </a:xfrm>
          <a:prstGeom prst="rect">
            <a:avLst/>
          </a:prstGeom>
        </p:spPr>
      </p:pic>
      <p:sp>
        <p:nvSpPr>
          <p:cNvPr id="7" name="Shape 152">
            <a:extLst>
              <a:ext uri="{FF2B5EF4-FFF2-40B4-BE49-F238E27FC236}">
                <a16:creationId xmlns:a16="http://schemas.microsoft.com/office/drawing/2014/main" id="{75104331-BE5B-4D55-8BCD-76F68F10024C}"/>
              </a:ext>
            </a:extLst>
          </p:cNvPr>
          <p:cNvSpPr txBox="1"/>
          <p:nvPr/>
        </p:nvSpPr>
        <p:spPr>
          <a:xfrm>
            <a:off x="7871600" y="1534050"/>
            <a:ext cx="3287467" cy="3789900"/>
          </a:xfrm>
          <a:prstGeom prst="rect">
            <a:avLst/>
          </a:prstGeom>
          <a:noFill/>
          <a:ln>
            <a:noFill/>
          </a:ln>
        </p:spPr>
        <p:txBody>
          <a:bodyPr spcFirstLastPara="1" wrap="square" lIns="121900" tIns="121900" rIns="121900" bIns="121900" anchor="t" anchorCtr="0">
            <a:noAutofit/>
          </a:bodyPr>
          <a:lstStyle/>
          <a:p>
            <a:r>
              <a:rPr lang="vi-VN" sz="3200" dirty="0">
                <a:latin typeface="Calibri (Body)"/>
              </a:rPr>
              <a:t>1. Tạo object</a:t>
            </a:r>
            <a:endParaRPr sz="3200" dirty="0">
              <a:latin typeface="Calibri (Body)"/>
            </a:endParaRPr>
          </a:p>
        </p:txBody>
      </p:sp>
      <p:sp>
        <p:nvSpPr>
          <p:cNvPr id="4" name="Slide Number Placeholder 3">
            <a:extLst>
              <a:ext uri="{FF2B5EF4-FFF2-40B4-BE49-F238E27FC236}">
                <a16:creationId xmlns:a16="http://schemas.microsoft.com/office/drawing/2014/main" id="{D6091620-5593-4FC8-9EC6-6E6526DFFBC7}"/>
              </a:ext>
            </a:extLst>
          </p:cNvPr>
          <p:cNvSpPr>
            <a:spLocks noGrp="1"/>
          </p:cNvSpPr>
          <p:nvPr>
            <p:ph type="sldNum" sz="quarter" idx="12"/>
          </p:nvPr>
        </p:nvSpPr>
        <p:spPr/>
        <p:txBody>
          <a:bodyPr/>
          <a:lstStyle/>
          <a:p>
            <a:fld id="{44AFAB2E-478F-444A-8AB9-50FDB5841670}" type="slidenum">
              <a:rPr lang="vi-VN" smtClean="0"/>
              <a:t>25</a:t>
            </a:fld>
            <a:endParaRPr lang="vi-VN"/>
          </a:p>
        </p:txBody>
      </p:sp>
    </p:spTree>
    <p:extLst>
      <p:ext uri="{BB962C8B-B14F-4D97-AF65-F5344CB8AC3E}">
        <p14:creationId xmlns:p14="http://schemas.microsoft.com/office/powerpoint/2010/main" val="3069154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 dirty="0">
                <a:ea typeface="Open Sans"/>
                <a:cs typeface="Open Sans"/>
                <a:sym typeface="Open Sans"/>
              </a:rPr>
              <a:t>Write node </a:t>
            </a:r>
            <a:endParaRPr lang="vi-VN" dirty="0"/>
          </a:p>
        </p:txBody>
      </p:sp>
      <p:sp>
        <p:nvSpPr>
          <p:cNvPr id="7" name="Shape 152">
            <a:extLst>
              <a:ext uri="{FF2B5EF4-FFF2-40B4-BE49-F238E27FC236}">
                <a16:creationId xmlns:a16="http://schemas.microsoft.com/office/drawing/2014/main" id="{75104331-BE5B-4D55-8BCD-76F68F10024C}"/>
              </a:ext>
            </a:extLst>
          </p:cNvPr>
          <p:cNvSpPr txBox="1"/>
          <p:nvPr/>
        </p:nvSpPr>
        <p:spPr>
          <a:xfrm>
            <a:off x="556400" y="1611836"/>
            <a:ext cx="10080000" cy="3789900"/>
          </a:xfrm>
          <a:prstGeom prst="rect">
            <a:avLst/>
          </a:prstGeom>
          <a:noFill/>
          <a:ln>
            <a:noFill/>
          </a:ln>
        </p:spPr>
        <p:txBody>
          <a:bodyPr spcFirstLastPara="1" wrap="square" lIns="121900" tIns="121900" rIns="121900" bIns="121900" anchor="t" anchorCtr="0">
            <a:noAutofit/>
          </a:bodyPr>
          <a:lstStyle/>
          <a:p>
            <a:r>
              <a:rPr lang="vi-VN" sz="3200" dirty="0">
                <a:latin typeface="Calibri (Body)"/>
              </a:rPr>
              <a:t>2. Ghi dữ liệu</a:t>
            </a:r>
          </a:p>
          <a:p>
            <a:pPr marL="457200" indent="-457200">
              <a:buFontTx/>
              <a:buChar char="-"/>
            </a:pPr>
            <a:r>
              <a:rPr lang="vi-VN" sz="3200" dirty="0">
                <a:latin typeface="Calibri (Body)"/>
              </a:rPr>
              <a:t>Ghi đè lên mọi thuộc tính của user:</a:t>
            </a:r>
          </a:p>
          <a:p>
            <a:pPr marL="457200" indent="-457200">
              <a:buFontTx/>
              <a:buChar char="-"/>
            </a:pPr>
            <a:endParaRPr lang="vi-VN" sz="3200" dirty="0">
              <a:latin typeface="Calibri (Body)"/>
            </a:endParaRPr>
          </a:p>
          <a:p>
            <a:pPr marL="457200" indent="-457200">
              <a:buFontTx/>
              <a:buChar char="-"/>
            </a:pPr>
            <a:endParaRPr lang="vi-VN" sz="3200" dirty="0">
              <a:latin typeface="Calibri (Body)"/>
            </a:endParaRPr>
          </a:p>
          <a:p>
            <a:pPr marL="457200" indent="-457200">
              <a:buFontTx/>
              <a:buChar char="-"/>
            </a:pPr>
            <a:endParaRPr lang="vi-VN" sz="3200" dirty="0">
              <a:latin typeface="Calibri (Body)"/>
            </a:endParaRPr>
          </a:p>
          <a:p>
            <a:pPr marL="457200" indent="-457200">
              <a:buFontTx/>
              <a:buChar char="-"/>
            </a:pPr>
            <a:endParaRPr lang="vi-VN" sz="3200" dirty="0">
              <a:latin typeface="Calibri (Body)"/>
            </a:endParaRPr>
          </a:p>
          <a:p>
            <a:pPr marL="457200" indent="-457200">
              <a:buFontTx/>
              <a:buChar char="-"/>
            </a:pPr>
            <a:endParaRPr lang="vi-VN" sz="3200" dirty="0">
              <a:latin typeface="Calibri (Body)"/>
            </a:endParaRPr>
          </a:p>
          <a:p>
            <a:pPr marL="457200" indent="-457200">
              <a:buFontTx/>
              <a:buChar char="-"/>
            </a:pPr>
            <a:r>
              <a:rPr lang="vi-VN" sz="3200" dirty="0">
                <a:latin typeface="Calibri (Body)"/>
              </a:rPr>
              <a:t>Chỉ thay đổi 1 thuộc tính</a:t>
            </a:r>
            <a:endParaRPr sz="3200" dirty="0">
              <a:latin typeface="Calibri (Body)"/>
            </a:endParaRPr>
          </a:p>
        </p:txBody>
      </p:sp>
      <p:pic>
        <p:nvPicPr>
          <p:cNvPr id="3" name="Picture 2">
            <a:extLst>
              <a:ext uri="{FF2B5EF4-FFF2-40B4-BE49-F238E27FC236}">
                <a16:creationId xmlns:a16="http://schemas.microsoft.com/office/drawing/2014/main" id="{80EA3D4E-D5BF-4854-B667-1EE97C4EE945}"/>
              </a:ext>
            </a:extLst>
          </p:cNvPr>
          <p:cNvPicPr>
            <a:picLocks noChangeAspect="1"/>
          </p:cNvPicPr>
          <p:nvPr/>
        </p:nvPicPr>
        <p:blipFill>
          <a:blip r:embed="rId2"/>
          <a:stretch>
            <a:fillRect/>
          </a:stretch>
        </p:blipFill>
        <p:spPr>
          <a:xfrm>
            <a:off x="1166200" y="2848171"/>
            <a:ext cx="10080000" cy="2136700"/>
          </a:xfrm>
          <a:prstGeom prst="rect">
            <a:avLst/>
          </a:prstGeom>
        </p:spPr>
      </p:pic>
      <p:pic>
        <p:nvPicPr>
          <p:cNvPr id="4" name="Picture 3">
            <a:extLst>
              <a:ext uri="{FF2B5EF4-FFF2-40B4-BE49-F238E27FC236}">
                <a16:creationId xmlns:a16="http://schemas.microsoft.com/office/drawing/2014/main" id="{3429BDF9-E871-4BB5-974A-43CFD41C3EA5}"/>
              </a:ext>
            </a:extLst>
          </p:cNvPr>
          <p:cNvPicPr>
            <a:picLocks noChangeAspect="1"/>
          </p:cNvPicPr>
          <p:nvPr/>
        </p:nvPicPr>
        <p:blipFill>
          <a:blip r:embed="rId3"/>
          <a:stretch>
            <a:fillRect/>
          </a:stretch>
        </p:blipFill>
        <p:spPr>
          <a:xfrm>
            <a:off x="1166200" y="5689724"/>
            <a:ext cx="10800000" cy="894375"/>
          </a:xfrm>
          <a:prstGeom prst="rect">
            <a:avLst/>
          </a:prstGeom>
        </p:spPr>
      </p:pic>
      <p:sp>
        <p:nvSpPr>
          <p:cNvPr id="5" name="Slide Number Placeholder 4">
            <a:extLst>
              <a:ext uri="{FF2B5EF4-FFF2-40B4-BE49-F238E27FC236}">
                <a16:creationId xmlns:a16="http://schemas.microsoft.com/office/drawing/2014/main" id="{73889500-48CF-4C67-B046-242C7C16A5D5}"/>
              </a:ext>
            </a:extLst>
          </p:cNvPr>
          <p:cNvSpPr>
            <a:spLocks noGrp="1"/>
          </p:cNvSpPr>
          <p:nvPr>
            <p:ph type="sldNum" sz="quarter" idx="12"/>
          </p:nvPr>
        </p:nvSpPr>
        <p:spPr/>
        <p:txBody>
          <a:bodyPr/>
          <a:lstStyle/>
          <a:p>
            <a:fld id="{44AFAB2E-478F-444A-8AB9-50FDB5841670}" type="slidenum">
              <a:rPr lang="vi-VN" smtClean="0"/>
              <a:t>26</a:t>
            </a:fld>
            <a:endParaRPr lang="vi-VN"/>
          </a:p>
        </p:txBody>
      </p:sp>
    </p:spTree>
    <p:extLst>
      <p:ext uri="{BB962C8B-B14F-4D97-AF65-F5344CB8AC3E}">
        <p14:creationId xmlns:p14="http://schemas.microsoft.com/office/powerpoint/2010/main" val="296506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 dirty="0">
                <a:ea typeface="Open Sans"/>
                <a:cs typeface="Open Sans"/>
                <a:sym typeface="Open Sans"/>
              </a:rPr>
              <a:t>Write node </a:t>
            </a:r>
            <a:endParaRPr lang="vi-VN" dirty="0"/>
          </a:p>
        </p:txBody>
      </p:sp>
      <p:pic>
        <p:nvPicPr>
          <p:cNvPr id="8" name="Shape 175">
            <a:extLst>
              <a:ext uri="{FF2B5EF4-FFF2-40B4-BE49-F238E27FC236}">
                <a16:creationId xmlns:a16="http://schemas.microsoft.com/office/drawing/2014/main" id="{B734B571-86F9-4710-9255-DEE315516105}"/>
              </a:ext>
            </a:extLst>
          </p:cNvPr>
          <p:cNvPicPr preferRelativeResize="0"/>
          <p:nvPr/>
        </p:nvPicPr>
        <p:blipFill>
          <a:blip r:embed="rId2">
            <a:alphaModFix/>
          </a:blip>
          <a:stretch>
            <a:fillRect/>
          </a:stretch>
        </p:blipFill>
        <p:spPr>
          <a:xfrm>
            <a:off x="476533" y="1536567"/>
            <a:ext cx="10627680" cy="4915032"/>
          </a:xfrm>
          <a:prstGeom prst="rect">
            <a:avLst/>
          </a:prstGeom>
          <a:noFill/>
          <a:ln>
            <a:noFill/>
          </a:ln>
        </p:spPr>
      </p:pic>
      <p:sp>
        <p:nvSpPr>
          <p:cNvPr id="3" name="Slide Number Placeholder 2">
            <a:extLst>
              <a:ext uri="{FF2B5EF4-FFF2-40B4-BE49-F238E27FC236}">
                <a16:creationId xmlns:a16="http://schemas.microsoft.com/office/drawing/2014/main" id="{483425A5-6DAD-4E4B-AFDC-CD3BAC157392}"/>
              </a:ext>
            </a:extLst>
          </p:cNvPr>
          <p:cNvSpPr>
            <a:spLocks noGrp="1"/>
          </p:cNvSpPr>
          <p:nvPr>
            <p:ph type="sldNum" sz="quarter" idx="12"/>
          </p:nvPr>
        </p:nvSpPr>
        <p:spPr/>
        <p:txBody>
          <a:bodyPr/>
          <a:lstStyle/>
          <a:p>
            <a:fld id="{44AFAB2E-478F-444A-8AB9-50FDB5841670}" type="slidenum">
              <a:rPr lang="vi-VN" smtClean="0"/>
              <a:t>27</a:t>
            </a:fld>
            <a:endParaRPr lang="vi-VN"/>
          </a:p>
        </p:txBody>
      </p:sp>
    </p:spTree>
    <p:extLst>
      <p:ext uri="{BB962C8B-B14F-4D97-AF65-F5344CB8AC3E}">
        <p14:creationId xmlns:p14="http://schemas.microsoft.com/office/powerpoint/2010/main" val="4200527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 dirty="0">
                <a:ea typeface="Open Sans"/>
                <a:cs typeface="Open Sans"/>
                <a:sym typeface="Open Sans"/>
              </a:rPr>
              <a:t>Write node </a:t>
            </a:r>
            <a:endParaRPr lang="vi-VN" dirty="0"/>
          </a:p>
        </p:txBody>
      </p:sp>
      <p:sp>
        <p:nvSpPr>
          <p:cNvPr id="4" name="Shape 181">
            <a:extLst>
              <a:ext uri="{FF2B5EF4-FFF2-40B4-BE49-F238E27FC236}">
                <a16:creationId xmlns:a16="http://schemas.microsoft.com/office/drawing/2014/main" id="{D5FBC09F-1A96-4A5F-9B88-A75181701230}"/>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vi-VN" dirty="0">
                <a:latin typeface="Calibri (Body)"/>
              </a:rPr>
              <a:t>Để Firebase tự động tạo ra </a:t>
            </a:r>
            <a:r>
              <a:rPr lang="vi-VN" b="1" dirty="0">
                <a:latin typeface="Calibri (Body)"/>
              </a:rPr>
              <a:t>key</a:t>
            </a:r>
            <a:r>
              <a:rPr lang="vi-VN" dirty="0">
                <a:latin typeface="Calibri (Body)"/>
              </a:rPr>
              <a:t> cho object thay vì phải truyền vào =&gt; Sử dụng </a:t>
            </a:r>
            <a:r>
              <a:rPr lang="vi-VN" b="1" dirty="0">
                <a:latin typeface="Calibri (Body)"/>
              </a:rPr>
              <a:t>push():</a:t>
            </a:r>
          </a:p>
          <a:p>
            <a:pPr marL="0" indent="0">
              <a:spcBef>
                <a:spcPts val="2133"/>
              </a:spcBef>
              <a:buFont typeface="Arial" panose="020B0604020202020204" pitchFamily="34" charset="0"/>
              <a:buNone/>
            </a:pPr>
            <a:r>
              <a:rPr lang="vi-VN" b="1" i="1" dirty="0">
                <a:latin typeface="Calibri (Body)"/>
                <a:ea typeface="Courier New"/>
                <a:cs typeface="Courier New"/>
                <a:sym typeface="Courier New"/>
              </a:rPr>
              <a:t>      </a:t>
            </a:r>
            <a:r>
              <a:rPr lang="vi-VN" i="1" dirty="0">
                <a:latin typeface="Calibri (Body)"/>
                <a:ea typeface="Courier New"/>
                <a:cs typeface="Courier New"/>
                <a:sym typeface="Courier New"/>
              </a:rPr>
              <a:t>mDatabase.child(“user”).</a:t>
            </a:r>
            <a:r>
              <a:rPr lang="vi-VN" b="1" i="1" dirty="0">
                <a:latin typeface="Calibri (Body)"/>
                <a:ea typeface="Courier New"/>
                <a:cs typeface="Courier New"/>
                <a:sym typeface="Courier New"/>
              </a:rPr>
              <a:t>push()</a:t>
            </a:r>
            <a:r>
              <a:rPr lang="vi-VN" i="1" dirty="0">
                <a:latin typeface="Calibri (Body)"/>
                <a:ea typeface="Courier New"/>
                <a:cs typeface="Courier New"/>
                <a:sym typeface="Courier New"/>
              </a:rPr>
              <a:t>.setValue(user)</a:t>
            </a:r>
          </a:p>
        </p:txBody>
      </p:sp>
      <p:sp>
        <p:nvSpPr>
          <p:cNvPr id="3" name="Slide Number Placeholder 2">
            <a:extLst>
              <a:ext uri="{FF2B5EF4-FFF2-40B4-BE49-F238E27FC236}">
                <a16:creationId xmlns:a16="http://schemas.microsoft.com/office/drawing/2014/main" id="{EB286980-118F-4A24-8766-68BA62A25E91}"/>
              </a:ext>
            </a:extLst>
          </p:cNvPr>
          <p:cNvSpPr>
            <a:spLocks noGrp="1"/>
          </p:cNvSpPr>
          <p:nvPr>
            <p:ph type="sldNum" sz="quarter" idx="12"/>
          </p:nvPr>
        </p:nvSpPr>
        <p:spPr/>
        <p:txBody>
          <a:bodyPr/>
          <a:lstStyle/>
          <a:p>
            <a:fld id="{44AFAB2E-478F-444A-8AB9-50FDB5841670}" type="slidenum">
              <a:rPr lang="vi-VN" smtClean="0"/>
              <a:t>28</a:t>
            </a:fld>
            <a:endParaRPr lang="vi-VN"/>
          </a:p>
        </p:txBody>
      </p:sp>
    </p:spTree>
    <p:extLst>
      <p:ext uri="{BB962C8B-B14F-4D97-AF65-F5344CB8AC3E}">
        <p14:creationId xmlns:p14="http://schemas.microsoft.com/office/powerpoint/2010/main" val="4258117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ea typeface="Open Sans"/>
                <a:cs typeface="Open Sans"/>
                <a:sym typeface="Open Sans"/>
              </a:rPr>
              <a:t>Read</a:t>
            </a:r>
            <a:r>
              <a:rPr lang="en" dirty="0">
                <a:latin typeface="Calibri (Body)"/>
                <a:ea typeface="Open Sans"/>
                <a:cs typeface="Open Sans"/>
                <a:sym typeface="Open Sans"/>
              </a:rPr>
              <a:t> node </a:t>
            </a:r>
            <a:endParaRPr lang="vi-VN" dirty="0">
              <a:latin typeface="Calibri (Body)"/>
            </a:endParaRPr>
          </a:p>
        </p:txBody>
      </p:sp>
      <p:pic>
        <p:nvPicPr>
          <p:cNvPr id="3" name="Picture 2">
            <a:extLst>
              <a:ext uri="{FF2B5EF4-FFF2-40B4-BE49-F238E27FC236}">
                <a16:creationId xmlns:a16="http://schemas.microsoft.com/office/drawing/2014/main" id="{D96A098F-02B0-46CC-B9C6-5CBEB73BFA8C}"/>
              </a:ext>
            </a:extLst>
          </p:cNvPr>
          <p:cNvPicPr>
            <a:picLocks noChangeAspect="1"/>
          </p:cNvPicPr>
          <p:nvPr/>
        </p:nvPicPr>
        <p:blipFill>
          <a:blip r:embed="rId3"/>
          <a:stretch>
            <a:fillRect/>
          </a:stretch>
        </p:blipFill>
        <p:spPr>
          <a:xfrm>
            <a:off x="1416000" y="1570037"/>
            <a:ext cx="9360000" cy="4951837"/>
          </a:xfrm>
          <a:prstGeom prst="rect">
            <a:avLst/>
          </a:prstGeom>
        </p:spPr>
      </p:pic>
      <p:sp>
        <p:nvSpPr>
          <p:cNvPr id="4" name="Slide Number Placeholder 3">
            <a:extLst>
              <a:ext uri="{FF2B5EF4-FFF2-40B4-BE49-F238E27FC236}">
                <a16:creationId xmlns:a16="http://schemas.microsoft.com/office/drawing/2014/main" id="{C249B9CA-4509-4B5C-AD82-C9B839E9CD3B}"/>
              </a:ext>
            </a:extLst>
          </p:cNvPr>
          <p:cNvSpPr>
            <a:spLocks noGrp="1"/>
          </p:cNvSpPr>
          <p:nvPr>
            <p:ph type="sldNum" sz="quarter" idx="12"/>
          </p:nvPr>
        </p:nvSpPr>
        <p:spPr/>
        <p:txBody>
          <a:bodyPr/>
          <a:lstStyle/>
          <a:p>
            <a:fld id="{44AFAB2E-478F-444A-8AB9-50FDB5841670}" type="slidenum">
              <a:rPr lang="vi-VN" smtClean="0"/>
              <a:t>29</a:t>
            </a:fld>
            <a:endParaRPr lang="vi-VN"/>
          </a:p>
        </p:txBody>
      </p:sp>
    </p:spTree>
    <p:extLst>
      <p:ext uri="{BB962C8B-B14F-4D97-AF65-F5344CB8AC3E}">
        <p14:creationId xmlns:p14="http://schemas.microsoft.com/office/powerpoint/2010/main" val="180015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19B2-AD9B-476B-84AF-72734CB800E3}"/>
              </a:ext>
            </a:extLst>
          </p:cNvPr>
          <p:cNvSpPr>
            <a:spLocks noGrp="1"/>
          </p:cNvSpPr>
          <p:nvPr>
            <p:ph type="title"/>
          </p:nvPr>
        </p:nvSpPr>
        <p:spPr/>
        <p:txBody>
          <a:bodyPr/>
          <a:lstStyle/>
          <a:p>
            <a:r>
              <a:rPr lang="en-US" dirty="0"/>
              <a:t>Firebase</a:t>
            </a:r>
            <a:endParaRPr lang="vi-VN" dirty="0"/>
          </a:p>
        </p:txBody>
      </p:sp>
      <p:pic>
        <p:nvPicPr>
          <p:cNvPr id="1026" name="Picture 2" descr="Kết quả hình ảnh cho firebase">
            <a:extLst>
              <a:ext uri="{FF2B5EF4-FFF2-40B4-BE49-F238E27FC236}">
                <a16:creationId xmlns:a16="http://schemas.microsoft.com/office/drawing/2014/main" id="{F2C61D02-2A39-4A60-8774-F7956563C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600" y="-30158"/>
            <a:ext cx="3600000" cy="18478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firebase">
            <a:extLst>
              <a:ext uri="{FF2B5EF4-FFF2-40B4-BE49-F238E27FC236}">
                <a16:creationId xmlns:a16="http://schemas.microsoft.com/office/drawing/2014/main" id="{AC82C3D8-C778-4B95-9743-433647DBF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00" y="1560513"/>
            <a:ext cx="9000000" cy="506810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DDDD480-280B-4E61-9C7C-4AD45B43313E}"/>
              </a:ext>
            </a:extLst>
          </p:cNvPr>
          <p:cNvSpPr>
            <a:spLocks noGrp="1"/>
          </p:cNvSpPr>
          <p:nvPr>
            <p:ph type="sldNum" sz="quarter" idx="12"/>
          </p:nvPr>
        </p:nvSpPr>
        <p:spPr/>
        <p:txBody>
          <a:bodyPr/>
          <a:lstStyle/>
          <a:p>
            <a:fld id="{44AFAB2E-478F-444A-8AB9-50FDB5841670}" type="slidenum">
              <a:rPr lang="vi-VN" smtClean="0"/>
              <a:t>3</a:t>
            </a:fld>
            <a:endParaRPr lang="vi-VN"/>
          </a:p>
        </p:txBody>
      </p:sp>
    </p:spTree>
    <p:extLst>
      <p:ext uri="{BB962C8B-B14F-4D97-AF65-F5344CB8AC3E}">
        <p14:creationId xmlns:p14="http://schemas.microsoft.com/office/powerpoint/2010/main" val="339446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ea typeface="Open Sans"/>
                <a:cs typeface="Open Sans"/>
                <a:sym typeface="Open Sans"/>
              </a:rPr>
              <a:t>Read</a:t>
            </a:r>
            <a:r>
              <a:rPr lang="en" dirty="0">
                <a:latin typeface="Calibri (Body)"/>
                <a:ea typeface="Open Sans"/>
                <a:cs typeface="Open Sans"/>
                <a:sym typeface="Open Sans"/>
              </a:rPr>
              <a:t> node </a:t>
            </a:r>
            <a:endParaRPr lang="vi-VN" dirty="0">
              <a:latin typeface="Calibri (Body)"/>
            </a:endParaRPr>
          </a:p>
        </p:txBody>
      </p:sp>
      <p:sp>
        <p:nvSpPr>
          <p:cNvPr id="4" name="Shape 181">
            <a:extLst>
              <a:ext uri="{FF2B5EF4-FFF2-40B4-BE49-F238E27FC236}">
                <a16:creationId xmlns:a16="http://schemas.microsoft.com/office/drawing/2014/main" id="{D5FBC09F-1A96-4A5F-9B88-A75181701230}"/>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200" dirty="0">
                <a:latin typeface="Calibri (Body)"/>
              </a:rPr>
              <a:t>Đọc dữ liệu 1 node 1 lần và không lắng nghe sự thay đổi của node</a:t>
            </a:r>
          </a:p>
        </p:txBody>
      </p:sp>
      <p:pic>
        <p:nvPicPr>
          <p:cNvPr id="5" name="Shape 189">
            <a:extLst>
              <a:ext uri="{FF2B5EF4-FFF2-40B4-BE49-F238E27FC236}">
                <a16:creationId xmlns:a16="http://schemas.microsoft.com/office/drawing/2014/main" id="{7E90BEA6-FFC1-406E-995B-A30C650E6648}"/>
              </a:ext>
            </a:extLst>
          </p:cNvPr>
          <p:cNvPicPr preferRelativeResize="0"/>
          <p:nvPr/>
        </p:nvPicPr>
        <p:blipFill rotWithShape="1">
          <a:blip r:embed="rId2">
            <a:alphaModFix/>
          </a:blip>
          <a:srcRect l="3161" t="3531" r="385"/>
          <a:stretch/>
        </p:blipFill>
        <p:spPr>
          <a:xfrm>
            <a:off x="84666" y="2743200"/>
            <a:ext cx="12022667" cy="3633560"/>
          </a:xfrm>
          <a:prstGeom prst="rect">
            <a:avLst/>
          </a:prstGeom>
          <a:noFill/>
          <a:ln>
            <a:noFill/>
          </a:ln>
        </p:spPr>
      </p:pic>
      <p:sp>
        <p:nvSpPr>
          <p:cNvPr id="3" name="Slide Number Placeholder 2">
            <a:extLst>
              <a:ext uri="{FF2B5EF4-FFF2-40B4-BE49-F238E27FC236}">
                <a16:creationId xmlns:a16="http://schemas.microsoft.com/office/drawing/2014/main" id="{6A7951B4-443C-40F1-9847-6E3B85A2F65A}"/>
              </a:ext>
            </a:extLst>
          </p:cNvPr>
          <p:cNvSpPr>
            <a:spLocks noGrp="1"/>
          </p:cNvSpPr>
          <p:nvPr>
            <p:ph type="sldNum" sz="quarter" idx="12"/>
          </p:nvPr>
        </p:nvSpPr>
        <p:spPr/>
        <p:txBody>
          <a:bodyPr/>
          <a:lstStyle/>
          <a:p>
            <a:fld id="{44AFAB2E-478F-444A-8AB9-50FDB5841670}" type="slidenum">
              <a:rPr lang="vi-VN" smtClean="0"/>
              <a:t>30</a:t>
            </a:fld>
            <a:endParaRPr lang="vi-VN"/>
          </a:p>
        </p:txBody>
      </p:sp>
    </p:spTree>
    <p:extLst>
      <p:ext uri="{BB962C8B-B14F-4D97-AF65-F5344CB8AC3E}">
        <p14:creationId xmlns:p14="http://schemas.microsoft.com/office/powerpoint/2010/main" val="2858000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ea typeface="Open Sans"/>
                <a:cs typeface="Open Sans"/>
                <a:sym typeface="Open Sans"/>
              </a:rPr>
              <a:t>Read</a:t>
            </a:r>
            <a:r>
              <a:rPr lang="en" dirty="0">
                <a:latin typeface="Calibri (Body)"/>
                <a:ea typeface="Open Sans"/>
                <a:cs typeface="Open Sans"/>
                <a:sym typeface="Open Sans"/>
              </a:rPr>
              <a:t> node </a:t>
            </a:r>
            <a:endParaRPr lang="vi-VN" dirty="0">
              <a:latin typeface="Calibri (Body)"/>
            </a:endParaRPr>
          </a:p>
        </p:txBody>
      </p:sp>
      <p:sp>
        <p:nvSpPr>
          <p:cNvPr id="4" name="Shape 181">
            <a:extLst>
              <a:ext uri="{FF2B5EF4-FFF2-40B4-BE49-F238E27FC236}">
                <a16:creationId xmlns:a16="http://schemas.microsoft.com/office/drawing/2014/main" id="{D5FBC09F-1A96-4A5F-9B88-A75181701230}"/>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sz="3200" dirty="0">
                <a:latin typeface="Calibri (Body)"/>
              </a:rPr>
              <a:t>Đọc dữ liệu 1 node và lắng nghe sự thay đổi giá trị của node</a:t>
            </a:r>
          </a:p>
        </p:txBody>
      </p:sp>
      <p:pic>
        <p:nvPicPr>
          <p:cNvPr id="6" name="Shape 196">
            <a:extLst>
              <a:ext uri="{FF2B5EF4-FFF2-40B4-BE49-F238E27FC236}">
                <a16:creationId xmlns:a16="http://schemas.microsoft.com/office/drawing/2014/main" id="{04FE37F7-3B61-47C8-AF9B-9F6302BC08F2}"/>
              </a:ext>
            </a:extLst>
          </p:cNvPr>
          <p:cNvPicPr preferRelativeResize="0"/>
          <p:nvPr/>
        </p:nvPicPr>
        <p:blipFill rotWithShape="1">
          <a:blip r:embed="rId2">
            <a:alphaModFix/>
          </a:blip>
          <a:srcRect l="1802"/>
          <a:stretch/>
        </p:blipFill>
        <p:spPr>
          <a:xfrm>
            <a:off x="156000" y="2554677"/>
            <a:ext cx="11880000" cy="3537356"/>
          </a:xfrm>
          <a:prstGeom prst="rect">
            <a:avLst/>
          </a:prstGeom>
          <a:noFill/>
          <a:ln>
            <a:noFill/>
          </a:ln>
        </p:spPr>
      </p:pic>
      <p:sp>
        <p:nvSpPr>
          <p:cNvPr id="3" name="Slide Number Placeholder 2">
            <a:extLst>
              <a:ext uri="{FF2B5EF4-FFF2-40B4-BE49-F238E27FC236}">
                <a16:creationId xmlns:a16="http://schemas.microsoft.com/office/drawing/2014/main" id="{66CB352E-65C3-454D-8228-FA2EBE3CF7E7}"/>
              </a:ext>
            </a:extLst>
          </p:cNvPr>
          <p:cNvSpPr>
            <a:spLocks noGrp="1"/>
          </p:cNvSpPr>
          <p:nvPr>
            <p:ph type="sldNum" sz="quarter" idx="12"/>
          </p:nvPr>
        </p:nvSpPr>
        <p:spPr/>
        <p:txBody>
          <a:bodyPr/>
          <a:lstStyle/>
          <a:p>
            <a:fld id="{44AFAB2E-478F-444A-8AB9-50FDB5841670}" type="slidenum">
              <a:rPr lang="vi-VN" smtClean="0"/>
              <a:t>31</a:t>
            </a:fld>
            <a:endParaRPr lang="vi-VN"/>
          </a:p>
        </p:txBody>
      </p:sp>
    </p:spTree>
    <p:extLst>
      <p:ext uri="{BB962C8B-B14F-4D97-AF65-F5344CB8AC3E}">
        <p14:creationId xmlns:p14="http://schemas.microsoft.com/office/powerpoint/2010/main" val="95822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ea typeface="Open Sans"/>
                <a:cs typeface="Open Sans"/>
                <a:sym typeface="Open Sans"/>
              </a:rPr>
              <a:t>Delete</a:t>
            </a:r>
            <a:r>
              <a:rPr lang="en" dirty="0">
                <a:latin typeface="Calibri (Body)"/>
                <a:ea typeface="Open Sans"/>
                <a:cs typeface="Open Sans"/>
                <a:sym typeface="Open Sans"/>
              </a:rPr>
              <a:t> node </a:t>
            </a:r>
            <a:endParaRPr lang="vi-VN" dirty="0">
              <a:latin typeface="Calibri (Body)"/>
            </a:endParaRPr>
          </a:p>
        </p:txBody>
      </p:sp>
      <p:sp>
        <p:nvSpPr>
          <p:cNvPr id="4" name="Shape 181">
            <a:extLst>
              <a:ext uri="{FF2B5EF4-FFF2-40B4-BE49-F238E27FC236}">
                <a16:creationId xmlns:a16="http://schemas.microsoft.com/office/drawing/2014/main" id="{D5FBC09F-1A96-4A5F-9B88-A75181701230}"/>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sp>
        <p:nvSpPr>
          <p:cNvPr id="5" name="Shape 202">
            <a:extLst>
              <a:ext uri="{FF2B5EF4-FFF2-40B4-BE49-F238E27FC236}">
                <a16:creationId xmlns:a16="http://schemas.microsoft.com/office/drawing/2014/main" id="{CD38209F-739B-41E9-9608-B3224D15BBA1}"/>
              </a:ext>
            </a:extLst>
          </p:cNvPr>
          <p:cNvSpPr txBox="1"/>
          <p:nvPr/>
        </p:nvSpPr>
        <p:spPr>
          <a:xfrm>
            <a:off x="300933" y="2719767"/>
            <a:ext cx="11590134" cy="3135200"/>
          </a:xfrm>
          <a:prstGeom prst="rect">
            <a:avLst/>
          </a:prstGeom>
          <a:noFill/>
          <a:ln>
            <a:noFill/>
          </a:ln>
        </p:spPr>
        <p:txBody>
          <a:bodyPr spcFirstLastPara="1" wrap="square" lIns="121900" tIns="121900" rIns="121900" bIns="121900" anchor="t" anchorCtr="0">
            <a:noAutofit/>
          </a:bodyPr>
          <a:lstStyle/>
          <a:p>
            <a:r>
              <a:rPr lang="en" sz="3200" b="1" dirty="0">
                <a:ea typeface="Courier New"/>
                <a:cs typeface="Courier New"/>
                <a:sym typeface="Courier New"/>
              </a:rPr>
              <a:t>mRootDB.child(“users”).child(“userID_12345678”).removeValue();</a:t>
            </a:r>
            <a:endParaRPr sz="3200" b="1" dirty="0">
              <a:ea typeface="Courier New"/>
              <a:cs typeface="Courier New"/>
              <a:sym typeface="Courier New"/>
            </a:endParaRPr>
          </a:p>
        </p:txBody>
      </p:sp>
      <p:sp>
        <p:nvSpPr>
          <p:cNvPr id="3" name="Slide Number Placeholder 2">
            <a:extLst>
              <a:ext uri="{FF2B5EF4-FFF2-40B4-BE49-F238E27FC236}">
                <a16:creationId xmlns:a16="http://schemas.microsoft.com/office/drawing/2014/main" id="{A59728D8-0E84-4B02-9961-4515ABF8DC34}"/>
              </a:ext>
            </a:extLst>
          </p:cNvPr>
          <p:cNvSpPr>
            <a:spLocks noGrp="1"/>
          </p:cNvSpPr>
          <p:nvPr>
            <p:ph type="sldNum" sz="quarter" idx="12"/>
          </p:nvPr>
        </p:nvSpPr>
        <p:spPr/>
        <p:txBody>
          <a:bodyPr/>
          <a:lstStyle/>
          <a:p>
            <a:fld id="{44AFAB2E-478F-444A-8AB9-50FDB5841670}" type="slidenum">
              <a:rPr lang="vi-VN" smtClean="0"/>
              <a:t>32</a:t>
            </a:fld>
            <a:endParaRPr lang="vi-VN"/>
          </a:p>
        </p:txBody>
      </p:sp>
    </p:spTree>
    <p:extLst>
      <p:ext uri="{BB962C8B-B14F-4D97-AF65-F5344CB8AC3E}">
        <p14:creationId xmlns:p14="http://schemas.microsoft.com/office/powerpoint/2010/main" val="3543899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ea typeface="Open Sans"/>
                <a:cs typeface="Open Sans"/>
                <a:sym typeface="Open Sans"/>
              </a:rPr>
              <a:t>Tips</a:t>
            </a:r>
            <a:endParaRPr lang="vi-VN" dirty="0">
              <a:latin typeface="Calibri (Body)"/>
            </a:endParaRPr>
          </a:p>
        </p:txBody>
      </p:sp>
      <p:sp>
        <p:nvSpPr>
          <p:cNvPr id="4" name="Shape 181">
            <a:extLst>
              <a:ext uri="{FF2B5EF4-FFF2-40B4-BE49-F238E27FC236}">
                <a16:creationId xmlns:a16="http://schemas.microsoft.com/office/drawing/2014/main" id="{D5FBC09F-1A96-4A5F-9B88-A75181701230}"/>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sp>
        <p:nvSpPr>
          <p:cNvPr id="6" name="Shape 208">
            <a:extLst>
              <a:ext uri="{FF2B5EF4-FFF2-40B4-BE49-F238E27FC236}">
                <a16:creationId xmlns:a16="http://schemas.microsoft.com/office/drawing/2014/main" id="{64765D4A-8D0F-4049-8EF3-527A150259CF}"/>
              </a:ext>
            </a:extLst>
          </p:cNvPr>
          <p:cNvSpPr txBox="1">
            <a:spLocks/>
          </p:cNvSpPr>
          <p:nvPr/>
        </p:nvSpPr>
        <p:spPr>
          <a:xfrm>
            <a:off x="568000" y="18408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vi-VN" dirty="0">
                <a:latin typeface="Calibri (Body)"/>
              </a:rPr>
              <a:t>Cách lấy SHA1 key (phục vụ việc sử dụng firebase):</a:t>
            </a:r>
          </a:p>
          <a:p>
            <a:pPr indent="-423323">
              <a:spcBef>
                <a:spcPts val="2133"/>
              </a:spcBef>
              <a:buSzPts val="1400"/>
            </a:pPr>
            <a:r>
              <a:rPr lang="vi-VN" dirty="0">
                <a:latin typeface="Calibri (Body)"/>
              </a:rPr>
              <a:t>Cài đặt keytool. Tham khảo link: </a:t>
            </a:r>
            <a:r>
              <a:rPr lang="vi-VN" u="sng" dirty="0">
                <a:solidFill>
                  <a:schemeClr val="hlink"/>
                </a:solidFill>
                <a:latin typeface="Calibri (Body)"/>
                <a:hlinkClick r:id="rId2"/>
              </a:rPr>
              <a:t>https://goo.gl/z4ufKd</a:t>
            </a:r>
            <a:endParaRPr lang="vi-VN" dirty="0">
              <a:solidFill>
                <a:srgbClr val="444444"/>
              </a:solidFill>
              <a:latin typeface="Calibri (Body)"/>
            </a:endParaRPr>
          </a:p>
          <a:p>
            <a:pPr indent="-423323">
              <a:buSzPts val="1400"/>
            </a:pPr>
            <a:r>
              <a:rPr lang="vi-VN" dirty="0">
                <a:latin typeface="Calibri (Body)"/>
              </a:rPr>
              <a:t>Chạy command sau trên terminal:</a:t>
            </a:r>
          </a:p>
          <a:p>
            <a:pPr marL="67732" marR="67732" indent="0">
              <a:spcBef>
                <a:spcPts val="2133"/>
              </a:spcBef>
              <a:buFont typeface="Arial" panose="020B0604020202020204" pitchFamily="34" charset="0"/>
              <a:buNone/>
            </a:pPr>
            <a:r>
              <a:rPr lang="vi-VN" dirty="0">
                <a:solidFill>
                  <a:srgbClr val="303336"/>
                </a:solidFill>
                <a:highlight>
                  <a:srgbClr val="EFF0F1"/>
                </a:highlight>
                <a:latin typeface="Calibri (Body)"/>
                <a:ea typeface="Courier New"/>
                <a:cs typeface="Courier New"/>
                <a:sym typeface="Courier New"/>
              </a:rPr>
              <a:t>keytool -list -v -keystore ~</a:t>
            </a:r>
            <a:r>
              <a:rPr lang="vi-VN" dirty="0">
                <a:solidFill>
                  <a:srgbClr val="7D2727"/>
                </a:solidFill>
                <a:highlight>
                  <a:srgbClr val="EFF0F1"/>
                </a:highlight>
                <a:latin typeface="Calibri (Body)"/>
                <a:ea typeface="Courier New"/>
                <a:cs typeface="Courier New"/>
                <a:sym typeface="Courier New"/>
              </a:rPr>
              <a:t>/.android/</a:t>
            </a:r>
            <a:r>
              <a:rPr lang="vi-VN" dirty="0">
                <a:solidFill>
                  <a:srgbClr val="303336"/>
                </a:solidFill>
                <a:highlight>
                  <a:srgbClr val="EFF0F1"/>
                </a:highlight>
                <a:latin typeface="Calibri (Body)"/>
                <a:ea typeface="Courier New"/>
                <a:cs typeface="Courier New"/>
                <a:sym typeface="Courier New"/>
              </a:rPr>
              <a:t>debug.keystore</a:t>
            </a:r>
          </a:p>
          <a:p>
            <a:pPr indent="0">
              <a:spcBef>
                <a:spcPts val="1867"/>
              </a:spcBef>
              <a:spcAft>
                <a:spcPts val="2133"/>
              </a:spcAft>
              <a:buFont typeface="Arial" panose="020B0604020202020204" pitchFamily="34" charset="0"/>
              <a:buNone/>
            </a:pPr>
            <a:r>
              <a:rPr lang="vi-VN" dirty="0">
                <a:latin typeface="Calibri (Body)"/>
              </a:rPr>
              <a:t>Nếu có yêu cầu password thì nhập: </a:t>
            </a:r>
            <a:r>
              <a:rPr lang="vi-VN" b="1" dirty="0">
                <a:latin typeface="Calibri (Body)"/>
              </a:rPr>
              <a:t>android</a:t>
            </a:r>
          </a:p>
        </p:txBody>
      </p:sp>
      <p:sp>
        <p:nvSpPr>
          <p:cNvPr id="3" name="Slide Number Placeholder 2">
            <a:extLst>
              <a:ext uri="{FF2B5EF4-FFF2-40B4-BE49-F238E27FC236}">
                <a16:creationId xmlns:a16="http://schemas.microsoft.com/office/drawing/2014/main" id="{FC9E7D6B-42CF-4DCB-9906-B1907807FC1D}"/>
              </a:ext>
            </a:extLst>
          </p:cNvPr>
          <p:cNvSpPr>
            <a:spLocks noGrp="1"/>
          </p:cNvSpPr>
          <p:nvPr>
            <p:ph type="sldNum" sz="quarter" idx="12"/>
          </p:nvPr>
        </p:nvSpPr>
        <p:spPr/>
        <p:txBody>
          <a:bodyPr/>
          <a:lstStyle/>
          <a:p>
            <a:fld id="{44AFAB2E-478F-444A-8AB9-50FDB5841670}" type="slidenum">
              <a:rPr lang="vi-VN" smtClean="0"/>
              <a:t>33</a:t>
            </a:fld>
            <a:endParaRPr lang="vi-VN"/>
          </a:p>
        </p:txBody>
      </p:sp>
    </p:spTree>
    <p:extLst>
      <p:ext uri="{BB962C8B-B14F-4D97-AF65-F5344CB8AC3E}">
        <p14:creationId xmlns:p14="http://schemas.microsoft.com/office/powerpoint/2010/main" val="3118104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ea typeface="Open Sans"/>
                <a:cs typeface="Open Sans"/>
                <a:sym typeface="Open Sans"/>
              </a:rPr>
              <a:t>Read &amp; Write List</a:t>
            </a:r>
            <a:endParaRPr lang="vi-VN" dirty="0">
              <a:latin typeface="Calibri (Body)"/>
            </a:endParaRPr>
          </a:p>
        </p:txBody>
      </p:sp>
      <p:sp>
        <p:nvSpPr>
          <p:cNvPr id="6" name="Shape 181">
            <a:extLst>
              <a:ext uri="{FF2B5EF4-FFF2-40B4-BE49-F238E27FC236}">
                <a16:creationId xmlns:a16="http://schemas.microsoft.com/office/drawing/2014/main" id="{2626B796-97D8-416A-BD5C-F187588FA6C5}"/>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sp>
        <p:nvSpPr>
          <p:cNvPr id="8" name="Shape 181">
            <a:extLst>
              <a:ext uri="{FF2B5EF4-FFF2-40B4-BE49-F238E27FC236}">
                <a16:creationId xmlns:a16="http://schemas.microsoft.com/office/drawing/2014/main" id="{2BD08617-BDA7-4BBF-8D87-2DD9BA15BDA4}"/>
              </a:ext>
            </a:extLst>
          </p:cNvPr>
          <p:cNvSpPr txBox="1">
            <a:spLocks/>
          </p:cNvSpPr>
          <p:nvPr/>
        </p:nvSpPr>
        <p:spPr>
          <a:xfrm>
            <a:off x="568000" y="18408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vi-VN" dirty="0">
                <a:latin typeface="Calibri" panose="020F0502020204030204" pitchFamily="34" charset="0"/>
                <a:cs typeface="Calibri" panose="020F0502020204030204" pitchFamily="34" charset="0"/>
              </a:rPr>
              <a:t>Sử dụng ChildEventListener thay vì ValueEventListener</a:t>
            </a:r>
          </a:p>
          <a:p>
            <a:pPr>
              <a:buFontTx/>
              <a:buChar char="-"/>
            </a:pPr>
            <a:r>
              <a:rPr lang="vi-VN" dirty="0">
                <a:latin typeface="Calibri" panose="020F0502020204030204" pitchFamily="34" charset="0"/>
                <a:cs typeface="Calibri" panose="020F0502020204030204" pitchFamily="34" charset="0"/>
              </a:rPr>
              <a:t>Bao gồm:</a:t>
            </a:r>
          </a:p>
          <a:p>
            <a:pPr marL="0" indent="0">
              <a:buNone/>
            </a:pPr>
            <a:r>
              <a:rPr lang="vi-VN" dirty="0">
                <a:latin typeface="Calibri" panose="020F0502020204030204" pitchFamily="34" charset="0"/>
                <a:cs typeface="Calibri" panose="020F0502020204030204" pitchFamily="34" charset="0"/>
              </a:rPr>
              <a:t>	onChildAdded()</a:t>
            </a:r>
          </a:p>
          <a:p>
            <a:pPr marL="0" indent="0">
              <a:buNone/>
            </a:pPr>
            <a:r>
              <a:rPr lang="vi-VN" dirty="0">
                <a:latin typeface="Calibri" panose="020F0502020204030204" pitchFamily="34" charset="0"/>
                <a:cs typeface="Calibri" panose="020F0502020204030204" pitchFamily="34" charset="0"/>
              </a:rPr>
              <a:t>	onChildChanged()</a:t>
            </a:r>
          </a:p>
          <a:p>
            <a:pPr marL="0" indent="0">
              <a:buNone/>
            </a:pPr>
            <a:r>
              <a:rPr lang="vi-VN" dirty="0">
                <a:latin typeface="Calibri" panose="020F0502020204030204" pitchFamily="34" charset="0"/>
                <a:cs typeface="Calibri" panose="020F0502020204030204" pitchFamily="34" charset="0"/>
              </a:rPr>
              <a:t>	onChildRemoves()</a:t>
            </a:r>
          </a:p>
          <a:p>
            <a:pPr marL="0" indent="0">
              <a:buNone/>
            </a:pPr>
            <a:r>
              <a:rPr lang="vi-VN" dirty="0">
                <a:latin typeface="Calibri" panose="020F0502020204030204" pitchFamily="34" charset="0"/>
                <a:cs typeface="Calibri" panose="020F0502020204030204" pitchFamily="34" charset="0"/>
              </a:rPr>
              <a:t>	onChildMoved()</a:t>
            </a:r>
          </a:p>
        </p:txBody>
      </p:sp>
      <p:sp>
        <p:nvSpPr>
          <p:cNvPr id="3" name="Slide Number Placeholder 2">
            <a:extLst>
              <a:ext uri="{FF2B5EF4-FFF2-40B4-BE49-F238E27FC236}">
                <a16:creationId xmlns:a16="http://schemas.microsoft.com/office/drawing/2014/main" id="{6AA18C13-B64E-4D78-A203-89D0BE781E2B}"/>
              </a:ext>
            </a:extLst>
          </p:cNvPr>
          <p:cNvSpPr>
            <a:spLocks noGrp="1"/>
          </p:cNvSpPr>
          <p:nvPr>
            <p:ph type="sldNum" sz="quarter" idx="12"/>
          </p:nvPr>
        </p:nvSpPr>
        <p:spPr/>
        <p:txBody>
          <a:bodyPr/>
          <a:lstStyle/>
          <a:p>
            <a:fld id="{44AFAB2E-478F-444A-8AB9-50FDB5841670}" type="slidenum">
              <a:rPr lang="vi-VN" smtClean="0"/>
              <a:t>34</a:t>
            </a:fld>
            <a:endParaRPr lang="vi-VN"/>
          </a:p>
        </p:txBody>
      </p:sp>
    </p:spTree>
    <p:extLst>
      <p:ext uri="{BB962C8B-B14F-4D97-AF65-F5344CB8AC3E}">
        <p14:creationId xmlns:p14="http://schemas.microsoft.com/office/powerpoint/2010/main" val="178605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ea typeface="Open Sans"/>
                <a:cs typeface="Open Sans"/>
                <a:sym typeface="Open Sans"/>
              </a:rPr>
              <a:t>Read &amp; Write List</a:t>
            </a:r>
            <a:endParaRPr lang="vi-VN" dirty="0">
              <a:latin typeface="Calibri (Body)"/>
            </a:endParaRPr>
          </a:p>
        </p:txBody>
      </p:sp>
      <p:sp>
        <p:nvSpPr>
          <p:cNvPr id="6" name="Shape 181">
            <a:extLst>
              <a:ext uri="{FF2B5EF4-FFF2-40B4-BE49-F238E27FC236}">
                <a16:creationId xmlns:a16="http://schemas.microsoft.com/office/drawing/2014/main" id="{2626B796-97D8-416A-BD5C-F187588FA6C5}"/>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pic>
        <p:nvPicPr>
          <p:cNvPr id="3" name="Picture 2">
            <a:extLst>
              <a:ext uri="{FF2B5EF4-FFF2-40B4-BE49-F238E27FC236}">
                <a16:creationId xmlns:a16="http://schemas.microsoft.com/office/drawing/2014/main" id="{D77FB175-DCC3-4F03-9383-5C19C47948BE}"/>
              </a:ext>
            </a:extLst>
          </p:cNvPr>
          <p:cNvPicPr>
            <a:picLocks noChangeAspect="1"/>
          </p:cNvPicPr>
          <p:nvPr/>
        </p:nvPicPr>
        <p:blipFill>
          <a:blip r:embed="rId2"/>
          <a:stretch>
            <a:fillRect/>
          </a:stretch>
        </p:blipFill>
        <p:spPr>
          <a:xfrm>
            <a:off x="696000" y="1420882"/>
            <a:ext cx="10800000" cy="5352453"/>
          </a:xfrm>
          <a:prstGeom prst="rect">
            <a:avLst/>
          </a:prstGeom>
        </p:spPr>
      </p:pic>
      <p:sp>
        <p:nvSpPr>
          <p:cNvPr id="4" name="Slide Number Placeholder 3">
            <a:extLst>
              <a:ext uri="{FF2B5EF4-FFF2-40B4-BE49-F238E27FC236}">
                <a16:creationId xmlns:a16="http://schemas.microsoft.com/office/drawing/2014/main" id="{EF5D53B2-1A4E-4E73-9991-2FF0E31F715F}"/>
              </a:ext>
            </a:extLst>
          </p:cNvPr>
          <p:cNvSpPr>
            <a:spLocks noGrp="1"/>
          </p:cNvSpPr>
          <p:nvPr>
            <p:ph type="sldNum" sz="quarter" idx="12"/>
          </p:nvPr>
        </p:nvSpPr>
        <p:spPr/>
        <p:txBody>
          <a:bodyPr/>
          <a:lstStyle/>
          <a:p>
            <a:fld id="{44AFAB2E-478F-444A-8AB9-50FDB5841670}" type="slidenum">
              <a:rPr lang="vi-VN" smtClean="0"/>
              <a:t>35</a:t>
            </a:fld>
            <a:endParaRPr lang="vi-VN"/>
          </a:p>
        </p:txBody>
      </p:sp>
    </p:spTree>
    <p:extLst>
      <p:ext uri="{BB962C8B-B14F-4D97-AF65-F5344CB8AC3E}">
        <p14:creationId xmlns:p14="http://schemas.microsoft.com/office/powerpoint/2010/main" val="3422224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81">
            <a:extLst>
              <a:ext uri="{FF2B5EF4-FFF2-40B4-BE49-F238E27FC236}">
                <a16:creationId xmlns:a16="http://schemas.microsoft.com/office/drawing/2014/main" id="{2626B796-97D8-416A-BD5C-F187588FA6C5}"/>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pic>
        <p:nvPicPr>
          <p:cNvPr id="4" name="Picture 3">
            <a:extLst>
              <a:ext uri="{FF2B5EF4-FFF2-40B4-BE49-F238E27FC236}">
                <a16:creationId xmlns:a16="http://schemas.microsoft.com/office/drawing/2014/main" id="{50BF25E1-A862-434A-9884-E27D1676DAE0}"/>
              </a:ext>
            </a:extLst>
          </p:cNvPr>
          <p:cNvPicPr>
            <a:picLocks noChangeAspect="1"/>
          </p:cNvPicPr>
          <p:nvPr/>
        </p:nvPicPr>
        <p:blipFill>
          <a:blip r:embed="rId2"/>
          <a:stretch>
            <a:fillRect/>
          </a:stretch>
        </p:blipFill>
        <p:spPr>
          <a:xfrm>
            <a:off x="696000" y="54911"/>
            <a:ext cx="10800000" cy="6748178"/>
          </a:xfrm>
          <a:prstGeom prst="rect">
            <a:avLst/>
          </a:prstGeom>
        </p:spPr>
      </p:pic>
      <p:sp>
        <p:nvSpPr>
          <p:cNvPr id="2" name="Slide Number Placeholder 1">
            <a:extLst>
              <a:ext uri="{FF2B5EF4-FFF2-40B4-BE49-F238E27FC236}">
                <a16:creationId xmlns:a16="http://schemas.microsoft.com/office/drawing/2014/main" id="{737C00A0-5636-4740-A0EA-1AEFED661017}"/>
              </a:ext>
            </a:extLst>
          </p:cNvPr>
          <p:cNvSpPr>
            <a:spLocks noGrp="1"/>
          </p:cNvSpPr>
          <p:nvPr>
            <p:ph type="sldNum" sz="quarter" idx="12"/>
          </p:nvPr>
        </p:nvSpPr>
        <p:spPr/>
        <p:txBody>
          <a:bodyPr/>
          <a:lstStyle/>
          <a:p>
            <a:fld id="{44AFAB2E-478F-444A-8AB9-50FDB5841670}" type="slidenum">
              <a:rPr lang="vi-VN" smtClean="0"/>
              <a:t>36</a:t>
            </a:fld>
            <a:endParaRPr lang="vi-VN"/>
          </a:p>
        </p:txBody>
      </p:sp>
    </p:spTree>
    <p:extLst>
      <p:ext uri="{BB962C8B-B14F-4D97-AF65-F5344CB8AC3E}">
        <p14:creationId xmlns:p14="http://schemas.microsoft.com/office/powerpoint/2010/main" val="3152503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81">
            <a:extLst>
              <a:ext uri="{FF2B5EF4-FFF2-40B4-BE49-F238E27FC236}">
                <a16:creationId xmlns:a16="http://schemas.microsoft.com/office/drawing/2014/main" id="{2626B796-97D8-416A-BD5C-F187588FA6C5}"/>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pic>
        <p:nvPicPr>
          <p:cNvPr id="2" name="Picture 1">
            <a:extLst>
              <a:ext uri="{FF2B5EF4-FFF2-40B4-BE49-F238E27FC236}">
                <a16:creationId xmlns:a16="http://schemas.microsoft.com/office/drawing/2014/main" id="{8946B457-1ABF-4366-9638-AD9728029366}"/>
              </a:ext>
            </a:extLst>
          </p:cNvPr>
          <p:cNvPicPr>
            <a:picLocks noChangeAspect="1"/>
          </p:cNvPicPr>
          <p:nvPr/>
        </p:nvPicPr>
        <p:blipFill>
          <a:blip r:embed="rId2"/>
          <a:stretch>
            <a:fillRect/>
          </a:stretch>
        </p:blipFill>
        <p:spPr>
          <a:xfrm>
            <a:off x="876000" y="0"/>
            <a:ext cx="10440000" cy="6900000"/>
          </a:xfrm>
          <a:prstGeom prst="rect">
            <a:avLst/>
          </a:prstGeom>
        </p:spPr>
      </p:pic>
      <p:sp>
        <p:nvSpPr>
          <p:cNvPr id="3" name="Slide Number Placeholder 2">
            <a:extLst>
              <a:ext uri="{FF2B5EF4-FFF2-40B4-BE49-F238E27FC236}">
                <a16:creationId xmlns:a16="http://schemas.microsoft.com/office/drawing/2014/main" id="{2BB14EE5-B335-40C1-8B00-EFB960D81A82}"/>
              </a:ext>
            </a:extLst>
          </p:cNvPr>
          <p:cNvSpPr>
            <a:spLocks noGrp="1"/>
          </p:cNvSpPr>
          <p:nvPr>
            <p:ph type="sldNum" sz="quarter" idx="12"/>
          </p:nvPr>
        </p:nvSpPr>
        <p:spPr/>
        <p:txBody>
          <a:bodyPr/>
          <a:lstStyle/>
          <a:p>
            <a:fld id="{44AFAB2E-478F-444A-8AB9-50FDB5841670}" type="slidenum">
              <a:rPr lang="vi-VN" smtClean="0"/>
              <a:t>37</a:t>
            </a:fld>
            <a:endParaRPr lang="vi-VN"/>
          </a:p>
        </p:txBody>
      </p:sp>
    </p:spTree>
    <p:extLst>
      <p:ext uri="{BB962C8B-B14F-4D97-AF65-F5344CB8AC3E}">
        <p14:creationId xmlns:p14="http://schemas.microsoft.com/office/powerpoint/2010/main" val="800240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ea typeface="Open Sans"/>
                <a:cs typeface="Open Sans"/>
                <a:sym typeface="Open Sans"/>
              </a:rPr>
              <a:t>Sort &amp; Filter</a:t>
            </a:r>
            <a:endParaRPr lang="vi-VN" dirty="0">
              <a:latin typeface="Calibri (Body)"/>
            </a:endParaRPr>
          </a:p>
        </p:txBody>
      </p:sp>
      <p:sp>
        <p:nvSpPr>
          <p:cNvPr id="6" name="Shape 181">
            <a:extLst>
              <a:ext uri="{FF2B5EF4-FFF2-40B4-BE49-F238E27FC236}">
                <a16:creationId xmlns:a16="http://schemas.microsoft.com/office/drawing/2014/main" id="{2626B796-97D8-416A-BD5C-F187588FA6C5}"/>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pic>
        <p:nvPicPr>
          <p:cNvPr id="3" name="Picture 2">
            <a:extLst>
              <a:ext uri="{FF2B5EF4-FFF2-40B4-BE49-F238E27FC236}">
                <a16:creationId xmlns:a16="http://schemas.microsoft.com/office/drawing/2014/main" id="{FDF8BEFC-E3B7-4E4B-87B6-2BB61E6CD8D5}"/>
              </a:ext>
            </a:extLst>
          </p:cNvPr>
          <p:cNvPicPr>
            <a:picLocks noChangeAspect="1"/>
          </p:cNvPicPr>
          <p:nvPr/>
        </p:nvPicPr>
        <p:blipFill>
          <a:blip r:embed="rId2"/>
          <a:stretch>
            <a:fillRect/>
          </a:stretch>
        </p:blipFill>
        <p:spPr>
          <a:xfrm>
            <a:off x="336000" y="1571742"/>
            <a:ext cx="11520000" cy="2318491"/>
          </a:xfrm>
          <a:prstGeom prst="rect">
            <a:avLst/>
          </a:prstGeom>
        </p:spPr>
      </p:pic>
      <p:sp>
        <p:nvSpPr>
          <p:cNvPr id="4" name="Slide Number Placeholder 3">
            <a:extLst>
              <a:ext uri="{FF2B5EF4-FFF2-40B4-BE49-F238E27FC236}">
                <a16:creationId xmlns:a16="http://schemas.microsoft.com/office/drawing/2014/main" id="{57450449-3075-48A8-92DA-439FCBD0F4E0}"/>
              </a:ext>
            </a:extLst>
          </p:cNvPr>
          <p:cNvSpPr>
            <a:spLocks noGrp="1"/>
          </p:cNvSpPr>
          <p:nvPr>
            <p:ph type="sldNum" sz="quarter" idx="12"/>
          </p:nvPr>
        </p:nvSpPr>
        <p:spPr/>
        <p:txBody>
          <a:bodyPr/>
          <a:lstStyle/>
          <a:p>
            <a:fld id="{44AFAB2E-478F-444A-8AB9-50FDB5841670}" type="slidenum">
              <a:rPr lang="vi-VN" smtClean="0"/>
              <a:t>38</a:t>
            </a:fld>
            <a:endParaRPr lang="vi-VN"/>
          </a:p>
        </p:txBody>
      </p:sp>
    </p:spTree>
    <p:extLst>
      <p:ext uri="{BB962C8B-B14F-4D97-AF65-F5344CB8AC3E}">
        <p14:creationId xmlns:p14="http://schemas.microsoft.com/office/powerpoint/2010/main" val="1127546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ea typeface="Open Sans"/>
                <a:cs typeface="Open Sans"/>
                <a:sym typeface="Open Sans"/>
              </a:rPr>
              <a:t>Sort &amp; Filter</a:t>
            </a:r>
            <a:endParaRPr lang="vi-VN" dirty="0">
              <a:latin typeface="Calibri (Body)"/>
            </a:endParaRPr>
          </a:p>
        </p:txBody>
      </p:sp>
      <p:sp>
        <p:nvSpPr>
          <p:cNvPr id="6" name="Shape 181">
            <a:extLst>
              <a:ext uri="{FF2B5EF4-FFF2-40B4-BE49-F238E27FC236}">
                <a16:creationId xmlns:a16="http://schemas.microsoft.com/office/drawing/2014/main" id="{2626B796-97D8-416A-BD5C-F187588FA6C5}"/>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pic>
        <p:nvPicPr>
          <p:cNvPr id="4" name="Picture 3">
            <a:extLst>
              <a:ext uri="{FF2B5EF4-FFF2-40B4-BE49-F238E27FC236}">
                <a16:creationId xmlns:a16="http://schemas.microsoft.com/office/drawing/2014/main" id="{5F283398-F865-4579-A6CA-B5E6C5053923}"/>
              </a:ext>
            </a:extLst>
          </p:cNvPr>
          <p:cNvPicPr>
            <a:picLocks noChangeAspect="1"/>
          </p:cNvPicPr>
          <p:nvPr/>
        </p:nvPicPr>
        <p:blipFill>
          <a:blip r:embed="rId2"/>
          <a:stretch>
            <a:fillRect/>
          </a:stretch>
        </p:blipFill>
        <p:spPr>
          <a:xfrm>
            <a:off x="336000" y="1517944"/>
            <a:ext cx="11520000" cy="3651623"/>
          </a:xfrm>
          <a:prstGeom prst="rect">
            <a:avLst/>
          </a:prstGeom>
        </p:spPr>
      </p:pic>
      <p:sp>
        <p:nvSpPr>
          <p:cNvPr id="3" name="Slide Number Placeholder 2">
            <a:extLst>
              <a:ext uri="{FF2B5EF4-FFF2-40B4-BE49-F238E27FC236}">
                <a16:creationId xmlns:a16="http://schemas.microsoft.com/office/drawing/2014/main" id="{2126C68E-ADD9-4A2C-B996-E2EDE10525E9}"/>
              </a:ext>
            </a:extLst>
          </p:cNvPr>
          <p:cNvSpPr>
            <a:spLocks noGrp="1"/>
          </p:cNvSpPr>
          <p:nvPr>
            <p:ph type="sldNum" sz="quarter" idx="12"/>
          </p:nvPr>
        </p:nvSpPr>
        <p:spPr/>
        <p:txBody>
          <a:bodyPr/>
          <a:lstStyle/>
          <a:p>
            <a:fld id="{44AFAB2E-478F-444A-8AB9-50FDB5841670}" type="slidenum">
              <a:rPr lang="vi-VN" smtClean="0"/>
              <a:t>39</a:t>
            </a:fld>
            <a:endParaRPr lang="vi-VN"/>
          </a:p>
        </p:txBody>
      </p:sp>
    </p:spTree>
    <p:extLst>
      <p:ext uri="{BB962C8B-B14F-4D97-AF65-F5344CB8AC3E}">
        <p14:creationId xmlns:p14="http://schemas.microsoft.com/office/powerpoint/2010/main" val="424483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5495-8725-4854-B93F-7D61C2CF6CD9}"/>
              </a:ext>
            </a:extLst>
          </p:cNvPr>
          <p:cNvSpPr>
            <a:spLocks noGrp="1"/>
          </p:cNvSpPr>
          <p:nvPr>
            <p:ph type="title"/>
          </p:nvPr>
        </p:nvSpPr>
        <p:spPr/>
        <p:txBody>
          <a:bodyPr/>
          <a:lstStyle/>
          <a:p>
            <a:r>
              <a:rPr lang="en-US" dirty="0"/>
              <a:t>firebase.google.com/docs</a:t>
            </a:r>
            <a:endParaRPr lang="vi-VN" dirty="0"/>
          </a:p>
        </p:txBody>
      </p:sp>
      <p:pic>
        <p:nvPicPr>
          <p:cNvPr id="5" name="Picture 4">
            <a:extLst>
              <a:ext uri="{FF2B5EF4-FFF2-40B4-BE49-F238E27FC236}">
                <a16:creationId xmlns:a16="http://schemas.microsoft.com/office/drawing/2014/main" id="{7B7FE40F-D298-4BD7-8A20-576DFBA23319}"/>
              </a:ext>
            </a:extLst>
          </p:cNvPr>
          <p:cNvPicPr>
            <a:picLocks noChangeAspect="1"/>
          </p:cNvPicPr>
          <p:nvPr/>
        </p:nvPicPr>
        <p:blipFill>
          <a:blip r:embed="rId2"/>
          <a:stretch>
            <a:fillRect/>
          </a:stretch>
        </p:blipFill>
        <p:spPr>
          <a:xfrm>
            <a:off x="696000" y="1389236"/>
            <a:ext cx="10800000" cy="5468764"/>
          </a:xfrm>
          <a:prstGeom prst="rect">
            <a:avLst/>
          </a:prstGeom>
        </p:spPr>
      </p:pic>
      <p:sp>
        <p:nvSpPr>
          <p:cNvPr id="3" name="Slide Number Placeholder 2">
            <a:extLst>
              <a:ext uri="{FF2B5EF4-FFF2-40B4-BE49-F238E27FC236}">
                <a16:creationId xmlns:a16="http://schemas.microsoft.com/office/drawing/2014/main" id="{5C37D840-FC53-41C6-AF56-CD93C5F10952}"/>
              </a:ext>
            </a:extLst>
          </p:cNvPr>
          <p:cNvSpPr>
            <a:spLocks noGrp="1"/>
          </p:cNvSpPr>
          <p:nvPr>
            <p:ph type="sldNum" sz="quarter" idx="12"/>
          </p:nvPr>
        </p:nvSpPr>
        <p:spPr/>
        <p:txBody>
          <a:bodyPr/>
          <a:lstStyle/>
          <a:p>
            <a:fld id="{44AFAB2E-478F-444A-8AB9-50FDB5841670}" type="slidenum">
              <a:rPr lang="vi-VN" smtClean="0"/>
              <a:t>4</a:t>
            </a:fld>
            <a:endParaRPr lang="vi-VN"/>
          </a:p>
        </p:txBody>
      </p:sp>
    </p:spTree>
    <p:extLst>
      <p:ext uri="{BB962C8B-B14F-4D97-AF65-F5344CB8AC3E}">
        <p14:creationId xmlns:p14="http://schemas.microsoft.com/office/powerpoint/2010/main" val="163055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sym typeface="Open Sans"/>
              </a:rPr>
              <a:t>Offline mode</a:t>
            </a:r>
            <a:endParaRPr lang="vi-VN" dirty="0">
              <a:latin typeface="Calibri (Body)"/>
            </a:endParaRPr>
          </a:p>
        </p:txBody>
      </p:sp>
      <p:sp>
        <p:nvSpPr>
          <p:cNvPr id="6" name="Shape 181">
            <a:extLst>
              <a:ext uri="{FF2B5EF4-FFF2-40B4-BE49-F238E27FC236}">
                <a16:creationId xmlns:a16="http://schemas.microsoft.com/office/drawing/2014/main" id="{2626B796-97D8-416A-BD5C-F187588FA6C5}"/>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sp>
        <p:nvSpPr>
          <p:cNvPr id="8" name="Shape 181">
            <a:extLst>
              <a:ext uri="{FF2B5EF4-FFF2-40B4-BE49-F238E27FC236}">
                <a16:creationId xmlns:a16="http://schemas.microsoft.com/office/drawing/2014/main" id="{2BD08617-BDA7-4BBF-8D87-2DD9BA15BDA4}"/>
              </a:ext>
            </a:extLst>
          </p:cNvPr>
          <p:cNvSpPr txBox="1">
            <a:spLocks/>
          </p:cNvSpPr>
          <p:nvPr/>
        </p:nvSpPr>
        <p:spPr>
          <a:xfrm>
            <a:off x="568000" y="18408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vi-VN" dirty="0">
                <a:latin typeface="Calibri" panose="020F0502020204030204" pitchFamily="34" charset="0"/>
                <a:cs typeface="Calibri" panose="020F0502020204030204" pitchFamily="34" charset="0"/>
              </a:rPr>
              <a:t>Firebase apps tự động xử lý khi không có kết nối mạng và tự động cập nhật khi có kết nối mạng.</a:t>
            </a:r>
          </a:p>
          <a:p>
            <a:pPr>
              <a:buFontTx/>
              <a:buChar char="-"/>
            </a:pPr>
            <a:r>
              <a:rPr lang="vi-VN" dirty="0">
                <a:latin typeface="Calibri" panose="020F0502020204030204" pitchFamily="34" charset="0"/>
                <a:cs typeface="Calibri" panose="020F0502020204030204" pitchFamily="34" charset="0"/>
              </a:rPr>
              <a:t>Ghi dữ liệu cục bộ:</a:t>
            </a:r>
          </a:p>
          <a:p>
            <a:pPr>
              <a:buFontTx/>
              <a:buChar char="-"/>
            </a:pPr>
            <a:endParaRPr lang="vi-VN" dirty="0">
              <a:latin typeface="Calibri" panose="020F0502020204030204" pitchFamily="34" charset="0"/>
              <a:cs typeface="Calibri" panose="020F0502020204030204" pitchFamily="34" charset="0"/>
            </a:endParaRPr>
          </a:p>
          <a:p>
            <a:pPr>
              <a:buFontTx/>
              <a:buChar char="-"/>
            </a:pPr>
            <a:endParaRPr lang="vi-VN" dirty="0">
              <a:latin typeface="Calibri" panose="020F0502020204030204" pitchFamily="34" charset="0"/>
              <a:cs typeface="Calibri" panose="020F0502020204030204" pitchFamily="34" charset="0"/>
            </a:endParaRPr>
          </a:p>
          <a:p>
            <a:pPr>
              <a:buFontTx/>
              <a:buChar char="-"/>
            </a:pPr>
            <a:r>
              <a:rPr lang="vi-VN" dirty="0">
                <a:latin typeface="Calibri" panose="020F0502020204030204" pitchFamily="34" charset="0"/>
                <a:cs typeface="Calibri" panose="020F0502020204030204" pitchFamily="34" charset="0"/>
              </a:rPr>
              <a:t>Cập nhật dữ liệu bổ sung: </a:t>
            </a:r>
          </a:p>
        </p:txBody>
      </p:sp>
      <p:pic>
        <p:nvPicPr>
          <p:cNvPr id="3" name="Picture 2">
            <a:extLst>
              <a:ext uri="{FF2B5EF4-FFF2-40B4-BE49-F238E27FC236}">
                <a16:creationId xmlns:a16="http://schemas.microsoft.com/office/drawing/2014/main" id="{4F8EC294-8128-4E15-80E7-56011830BB66}"/>
              </a:ext>
            </a:extLst>
          </p:cNvPr>
          <p:cNvPicPr>
            <a:picLocks noChangeAspect="1"/>
          </p:cNvPicPr>
          <p:nvPr/>
        </p:nvPicPr>
        <p:blipFill>
          <a:blip r:embed="rId2"/>
          <a:stretch>
            <a:fillRect/>
          </a:stretch>
        </p:blipFill>
        <p:spPr>
          <a:xfrm>
            <a:off x="568000" y="3581739"/>
            <a:ext cx="9000000" cy="921788"/>
          </a:xfrm>
          <a:prstGeom prst="rect">
            <a:avLst/>
          </a:prstGeom>
        </p:spPr>
      </p:pic>
      <p:pic>
        <p:nvPicPr>
          <p:cNvPr id="4" name="Picture 3">
            <a:extLst>
              <a:ext uri="{FF2B5EF4-FFF2-40B4-BE49-F238E27FC236}">
                <a16:creationId xmlns:a16="http://schemas.microsoft.com/office/drawing/2014/main" id="{F1613F28-12FA-430A-8FAA-5A3F2E495EDC}"/>
              </a:ext>
            </a:extLst>
          </p:cNvPr>
          <p:cNvPicPr>
            <a:picLocks noChangeAspect="1"/>
          </p:cNvPicPr>
          <p:nvPr/>
        </p:nvPicPr>
        <p:blipFill>
          <a:blip r:embed="rId3"/>
          <a:stretch>
            <a:fillRect/>
          </a:stretch>
        </p:blipFill>
        <p:spPr>
          <a:xfrm>
            <a:off x="568000" y="5321894"/>
            <a:ext cx="11520000" cy="770139"/>
          </a:xfrm>
          <a:prstGeom prst="rect">
            <a:avLst/>
          </a:prstGeom>
        </p:spPr>
      </p:pic>
      <p:sp>
        <p:nvSpPr>
          <p:cNvPr id="5" name="Slide Number Placeholder 4">
            <a:extLst>
              <a:ext uri="{FF2B5EF4-FFF2-40B4-BE49-F238E27FC236}">
                <a16:creationId xmlns:a16="http://schemas.microsoft.com/office/drawing/2014/main" id="{B614423B-57F4-40AB-96BC-54BD97763883}"/>
              </a:ext>
            </a:extLst>
          </p:cNvPr>
          <p:cNvSpPr>
            <a:spLocks noGrp="1"/>
          </p:cNvSpPr>
          <p:nvPr>
            <p:ph type="sldNum" sz="quarter" idx="12"/>
          </p:nvPr>
        </p:nvSpPr>
        <p:spPr/>
        <p:txBody>
          <a:bodyPr/>
          <a:lstStyle/>
          <a:p>
            <a:fld id="{44AFAB2E-478F-444A-8AB9-50FDB5841670}" type="slidenum">
              <a:rPr lang="vi-VN" smtClean="0"/>
              <a:t>40</a:t>
            </a:fld>
            <a:endParaRPr lang="vi-VN"/>
          </a:p>
        </p:txBody>
      </p:sp>
    </p:spTree>
    <p:extLst>
      <p:ext uri="{BB962C8B-B14F-4D97-AF65-F5344CB8AC3E}">
        <p14:creationId xmlns:p14="http://schemas.microsoft.com/office/powerpoint/2010/main" val="2394771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sym typeface="Open Sans"/>
              </a:rPr>
              <a:t>onDisconnect()</a:t>
            </a:r>
            <a:endParaRPr lang="vi-VN" dirty="0">
              <a:latin typeface="Calibri (Body)"/>
            </a:endParaRPr>
          </a:p>
        </p:txBody>
      </p:sp>
      <p:sp>
        <p:nvSpPr>
          <p:cNvPr id="6" name="Shape 181">
            <a:extLst>
              <a:ext uri="{FF2B5EF4-FFF2-40B4-BE49-F238E27FC236}">
                <a16:creationId xmlns:a16="http://schemas.microsoft.com/office/drawing/2014/main" id="{2626B796-97D8-416A-BD5C-F187588FA6C5}"/>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sp>
        <p:nvSpPr>
          <p:cNvPr id="8" name="Shape 181">
            <a:extLst>
              <a:ext uri="{FF2B5EF4-FFF2-40B4-BE49-F238E27FC236}">
                <a16:creationId xmlns:a16="http://schemas.microsoft.com/office/drawing/2014/main" id="{2BD08617-BDA7-4BBF-8D87-2DD9BA15BDA4}"/>
              </a:ext>
            </a:extLst>
          </p:cNvPr>
          <p:cNvSpPr txBox="1">
            <a:spLocks/>
          </p:cNvSpPr>
          <p:nvPr/>
        </p:nvSpPr>
        <p:spPr>
          <a:xfrm>
            <a:off x="568000" y="18408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vi-VN"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BD56BA7D-47B3-489E-A656-B43D5A776908}"/>
              </a:ext>
            </a:extLst>
          </p:cNvPr>
          <p:cNvSpPr/>
          <p:nvPr/>
        </p:nvSpPr>
        <p:spPr>
          <a:xfrm>
            <a:off x="415600" y="1536033"/>
            <a:ext cx="11513200" cy="2862322"/>
          </a:xfrm>
          <a:prstGeom prst="rect">
            <a:avLst/>
          </a:prstGeom>
        </p:spPr>
        <p:txBody>
          <a:bodyPr wrap="square">
            <a:spAutoFit/>
          </a:bodyPr>
          <a:lstStyle/>
          <a:p>
            <a:r>
              <a:rPr lang="vi-VN" sz="3000" dirty="0">
                <a:latin typeface="Calibri" panose="020F0502020204030204" pitchFamily="34" charset="0"/>
                <a:cs typeface="Calibri" panose="020F0502020204030204" pitchFamily="34" charset="0"/>
              </a:rPr>
              <a:t>DatabaseReference presenceRef = FirebaseDatabase.getInstance().getReference("disconnectmessage");</a:t>
            </a:r>
          </a:p>
          <a:p>
            <a:endParaRPr lang="vi-VN" sz="3000" dirty="0">
              <a:latin typeface="Calibri" panose="020F0502020204030204" pitchFamily="34" charset="0"/>
              <a:cs typeface="Calibri" panose="020F0502020204030204" pitchFamily="34" charset="0"/>
            </a:endParaRPr>
          </a:p>
          <a:p>
            <a:r>
              <a:rPr lang="vi-VN" sz="3000" dirty="0">
                <a:latin typeface="Calibri" panose="020F0502020204030204" pitchFamily="34" charset="0"/>
                <a:cs typeface="Calibri" panose="020F0502020204030204" pitchFamily="34" charset="0"/>
              </a:rPr>
              <a:t>// Write a string when this client loses connection</a:t>
            </a:r>
          </a:p>
          <a:p>
            <a:endParaRPr lang="vi-VN" sz="3000" dirty="0">
              <a:latin typeface="Calibri" panose="020F0502020204030204" pitchFamily="34" charset="0"/>
              <a:cs typeface="Calibri" panose="020F0502020204030204" pitchFamily="34" charset="0"/>
            </a:endParaRPr>
          </a:p>
          <a:p>
            <a:r>
              <a:rPr lang="vi-VN" sz="3000" dirty="0">
                <a:latin typeface="Calibri" panose="020F0502020204030204" pitchFamily="34" charset="0"/>
                <a:cs typeface="Calibri" panose="020F0502020204030204" pitchFamily="34" charset="0"/>
              </a:rPr>
              <a:t>presenceRef.onDisconnect().setValue("I disconnected!");</a:t>
            </a:r>
          </a:p>
        </p:txBody>
      </p:sp>
      <p:sp>
        <p:nvSpPr>
          <p:cNvPr id="3" name="Slide Number Placeholder 2">
            <a:extLst>
              <a:ext uri="{FF2B5EF4-FFF2-40B4-BE49-F238E27FC236}">
                <a16:creationId xmlns:a16="http://schemas.microsoft.com/office/drawing/2014/main" id="{8D5375FB-8D7D-498F-95D8-96E3D830E6E1}"/>
              </a:ext>
            </a:extLst>
          </p:cNvPr>
          <p:cNvSpPr>
            <a:spLocks noGrp="1"/>
          </p:cNvSpPr>
          <p:nvPr>
            <p:ph type="sldNum" sz="quarter" idx="12"/>
          </p:nvPr>
        </p:nvSpPr>
        <p:spPr/>
        <p:txBody>
          <a:bodyPr/>
          <a:lstStyle/>
          <a:p>
            <a:fld id="{44AFAB2E-478F-444A-8AB9-50FDB5841670}" type="slidenum">
              <a:rPr lang="vi-VN" smtClean="0"/>
              <a:t>41</a:t>
            </a:fld>
            <a:endParaRPr lang="vi-VN"/>
          </a:p>
        </p:txBody>
      </p:sp>
    </p:spTree>
    <p:extLst>
      <p:ext uri="{BB962C8B-B14F-4D97-AF65-F5344CB8AC3E}">
        <p14:creationId xmlns:p14="http://schemas.microsoft.com/office/powerpoint/2010/main" val="1727349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normAutofit/>
          </a:bodyPr>
          <a:lstStyle/>
          <a:p>
            <a:r>
              <a:rPr lang="vi-VN" dirty="0">
                <a:latin typeface="Calibri (Body)"/>
                <a:sym typeface="Open Sans"/>
              </a:rPr>
              <a:t>Xác định trạng thái kết nối</a:t>
            </a:r>
            <a:endParaRPr lang="vi-VN" dirty="0">
              <a:latin typeface="Calibri (Body)"/>
            </a:endParaRPr>
          </a:p>
        </p:txBody>
      </p:sp>
      <p:sp>
        <p:nvSpPr>
          <p:cNvPr id="6" name="Shape 181">
            <a:extLst>
              <a:ext uri="{FF2B5EF4-FFF2-40B4-BE49-F238E27FC236}">
                <a16:creationId xmlns:a16="http://schemas.microsoft.com/office/drawing/2014/main" id="{2626B796-97D8-416A-BD5C-F187588FA6C5}"/>
              </a:ext>
            </a:extLst>
          </p:cNvPr>
          <p:cNvSpPr txBox="1">
            <a:spLocks/>
          </p:cNvSpPr>
          <p:nvPr/>
        </p:nvSpPr>
        <p:spPr>
          <a:xfrm>
            <a:off x="415600" y="16884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sz="3200" dirty="0">
              <a:latin typeface="Calibri (Body)"/>
            </a:endParaRPr>
          </a:p>
        </p:txBody>
      </p:sp>
      <p:sp>
        <p:nvSpPr>
          <p:cNvPr id="8" name="Shape 181">
            <a:extLst>
              <a:ext uri="{FF2B5EF4-FFF2-40B4-BE49-F238E27FC236}">
                <a16:creationId xmlns:a16="http://schemas.microsoft.com/office/drawing/2014/main" id="{2BD08617-BDA7-4BBF-8D87-2DD9BA15BDA4}"/>
              </a:ext>
            </a:extLst>
          </p:cNvPr>
          <p:cNvSpPr txBox="1">
            <a:spLocks/>
          </p:cNvSpPr>
          <p:nvPr/>
        </p:nvSpPr>
        <p:spPr>
          <a:xfrm>
            <a:off x="568000" y="1840833"/>
            <a:ext cx="11360800" cy="44036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vi-VN"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9D89AE9-A94E-4AAF-A664-137A978FC433}"/>
              </a:ext>
            </a:extLst>
          </p:cNvPr>
          <p:cNvPicPr>
            <a:picLocks noChangeAspect="1"/>
          </p:cNvPicPr>
          <p:nvPr/>
        </p:nvPicPr>
        <p:blipFill rotWithShape="1">
          <a:blip r:embed="rId2"/>
          <a:srcRect r="1361"/>
          <a:stretch/>
        </p:blipFill>
        <p:spPr>
          <a:xfrm>
            <a:off x="59266" y="1441633"/>
            <a:ext cx="12073467" cy="5202000"/>
          </a:xfrm>
          <a:prstGeom prst="rect">
            <a:avLst/>
          </a:prstGeom>
        </p:spPr>
      </p:pic>
      <p:sp>
        <p:nvSpPr>
          <p:cNvPr id="4" name="Slide Number Placeholder 3">
            <a:extLst>
              <a:ext uri="{FF2B5EF4-FFF2-40B4-BE49-F238E27FC236}">
                <a16:creationId xmlns:a16="http://schemas.microsoft.com/office/drawing/2014/main" id="{EFFE57FB-1B5E-4D64-A3EB-AA1D5D931AE6}"/>
              </a:ext>
            </a:extLst>
          </p:cNvPr>
          <p:cNvSpPr>
            <a:spLocks noGrp="1"/>
          </p:cNvSpPr>
          <p:nvPr>
            <p:ph type="sldNum" sz="quarter" idx="12"/>
          </p:nvPr>
        </p:nvSpPr>
        <p:spPr/>
        <p:txBody>
          <a:bodyPr/>
          <a:lstStyle/>
          <a:p>
            <a:fld id="{44AFAB2E-478F-444A-8AB9-50FDB5841670}" type="slidenum">
              <a:rPr lang="vi-VN" smtClean="0"/>
              <a:t>42</a:t>
            </a:fld>
            <a:endParaRPr lang="vi-VN"/>
          </a:p>
        </p:txBody>
      </p:sp>
    </p:spTree>
    <p:extLst>
      <p:ext uri="{BB962C8B-B14F-4D97-AF65-F5344CB8AC3E}">
        <p14:creationId xmlns:p14="http://schemas.microsoft.com/office/powerpoint/2010/main" val="607888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8CB4-4947-4BE1-94A2-3AC93D8CAC29}"/>
              </a:ext>
            </a:extLst>
          </p:cNvPr>
          <p:cNvSpPr>
            <a:spLocks noGrp="1"/>
          </p:cNvSpPr>
          <p:nvPr>
            <p:ph type="title"/>
          </p:nvPr>
        </p:nvSpPr>
        <p:spPr/>
        <p:txBody>
          <a:bodyPr/>
          <a:lstStyle/>
          <a:p>
            <a:r>
              <a:rPr lang="en-US" dirty="0" err="1"/>
              <a:t>Tham</a:t>
            </a:r>
            <a:r>
              <a:rPr lang="en-US" dirty="0"/>
              <a:t> </a:t>
            </a:r>
            <a:r>
              <a:rPr lang="en-US" dirty="0" err="1"/>
              <a:t>khảo</a:t>
            </a:r>
            <a:endParaRPr lang="vi-VN" dirty="0"/>
          </a:p>
        </p:txBody>
      </p:sp>
      <p:sp>
        <p:nvSpPr>
          <p:cNvPr id="3" name="Content Placeholder 2">
            <a:extLst>
              <a:ext uri="{FF2B5EF4-FFF2-40B4-BE49-F238E27FC236}">
                <a16:creationId xmlns:a16="http://schemas.microsoft.com/office/drawing/2014/main" id="{C1AAA066-9FBA-4BBF-8C20-567CBD1FDD92}"/>
              </a:ext>
            </a:extLst>
          </p:cNvPr>
          <p:cNvSpPr>
            <a:spLocks noGrp="1"/>
          </p:cNvSpPr>
          <p:nvPr>
            <p:ph idx="1"/>
          </p:nvPr>
        </p:nvSpPr>
        <p:spPr>
          <a:xfrm>
            <a:off x="567271" y="1518249"/>
            <a:ext cx="11235267" cy="5203225"/>
          </a:xfrm>
        </p:spPr>
        <p:txBody>
          <a:bodyPr>
            <a:normAutofit fontScale="92500" lnSpcReduction="10000"/>
          </a:bodyPr>
          <a:lstStyle/>
          <a:p>
            <a:pPr marL="0" indent="0">
              <a:buNone/>
            </a:pPr>
            <a:r>
              <a:rPr lang="vi-VN" sz="2400" dirty="0">
                <a:latin typeface="Calibri (Body)"/>
                <a:hlinkClick r:id="rId2"/>
              </a:rPr>
              <a:t>https://developer.android.com/studio/write/firebase</a:t>
            </a:r>
          </a:p>
          <a:p>
            <a:pPr marL="0" indent="0">
              <a:buNone/>
            </a:pPr>
            <a:r>
              <a:rPr lang="en-US" sz="2400" dirty="0">
                <a:latin typeface="Calibri (Body)"/>
                <a:hlinkClick r:id="rId2"/>
              </a:rPr>
              <a:t>https://firebase.google.com/docs/android/setup</a:t>
            </a:r>
          </a:p>
          <a:p>
            <a:pPr marL="0" indent="0">
              <a:buNone/>
            </a:pPr>
            <a:r>
              <a:rPr lang="en-US" sz="2400" dirty="0">
                <a:latin typeface="Calibri (Body)"/>
                <a:hlinkClick r:id="rId2"/>
              </a:rPr>
              <a:t>https://firebase.google.com/docs/projects/learn-more</a:t>
            </a:r>
            <a:endParaRPr lang="vi-VN" sz="2400" dirty="0">
              <a:latin typeface="Calibri (Body)"/>
              <a:hlinkClick r:id="rId2"/>
            </a:endParaRPr>
          </a:p>
          <a:p>
            <a:pPr marL="0" indent="0">
              <a:buNone/>
            </a:pPr>
            <a:r>
              <a:rPr lang="vi-VN" sz="2400" dirty="0">
                <a:latin typeface="Calibri (Body)"/>
                <a:hlinkClick r:id="rId2"/>
              </a:rPr>
              <a:t>https://firebase.google.com/docs/android/learn-more</a:t>
            </a:r>
          </a:p>
          <a:p>
            <a:pPr marL="0" indent="0">
              <a:buNone/>
            </a:pPr>
            <a:r>
              <a:rPr lang="en-US" sz="2400" dirty="0">
                <a:latin typeface="Calibri (Body)"/>
                <a:hlinkClick r:id="rId2"/>
              </a:rPr>
              <a:t>https://firebase.google.com/docs/android/android-play-services</a:t>
            </a:r>
            <a:endParaRPr lang="vi-VN" sz="2400" dirty="0">
              <a:latin typeface="Calibri (Body)"/>
              <a:hlinkClick r:id="rId2"/>
            </a:endParaRPr>
          </a:p>
          <a:p>
            <a:pPr marL="0" indent="0">
              <a:buNone/>
            </a:pPr>
            <a:r>
              <a:rPr lang="vi-VN" sz="2400" dirty="0">
                <a:latin typeface="Calibri (Body)"/>
                <a:hlinkClick r:id="rId2"/>
              </a:rPr>
              <a:t>https://github.com/google/gson/blob/master/UserGuide.md</a:t>
            </a:r>
            <a:endParaRPr lang="vi-VN" sz="2400" dirty="0">
              <a:latin typeface="Calibri (Body)"/>
            </a:endParaRPr>
          </a:p>
          <a:p>
            <a:pPr marL="0" indent="0">
              <a:buNone/>
            </a:pPr>
            <a:r>
              <a:rPr lang="vi-VN" sz="2400" dirty="0">
                <a:latin typeface="Calibri (Body)"/>
                <a:hlinkClick r:id="rId3"/>
              </a:rPr>
              <a:t>https://firebase.google.com/docs/database/android/start</a:t>
            </a:r>
            <a:endParaRPr lang="vi-VN" sz="2400" dirty="0">
              <a:latin typeface="Calibri (Body)"/>
            </a:endParaRPr>
          </a:p>
          <a:p>
            <a:pPr marL="0" indent="0">
              <a:buNone/>
            </a:pPr>
            <a:r>
              <a:rPr lang="vi-VN" sz="2400" dirty="0">
                <a:latin typeface="Calibri (Body)"/>
                <a:hlinkClick r:id="rId4"/>
              </a:rPr>
              <a:t>https://firebase.google.com/docs/database/android/structure-data</a:t>
            </a:r>
            <a:endParaRPr lang="vi-VN" sz="2400" dirty="0">
              <a:latin typeface="Calibri (Body)"/>
            </a:endParaRPr>
          </a:p>
          <a:p>
            <a:pPr marL="0" indent="0">
              <a:buNone/>
            </a:pPr>
            <a:r>
              <a:rPr lang="vi-VN" sz="2400" dirty="0">
                <a:latin typeface="Calibri (Body)"/>
                <a:hlinkClick r:id="rId5"/>
              </a:rPr>
              <a:t>https://firebase.google.com/docs/database/android/read-and-write</a:t>
            </a:r>
            <a:endParaRPr lang="vi-VN" sz="2400" dirty="0">
              <a:latin typeface="Calibri (Body)"/>
            </a:endParaRPr>
          </a:p>
          <a:p>
            <a:pPr marL="0" indent="0">
              <a:buNone/>
            </a:pPr>
            <a:r>
              <a:rPr lang="vi-VN" sz="2400" dirty="0">
                <a:latin typeface="Calibri (Body)"/>
                <a:hlinkClick r:id="rId6"/>
              </a:rPr>
              <a:t>https://firebase.google.com/docs/database/android/lists-of-data</a:t>
            </a:r>
            <a:endParaRPr lang="vi-VN" sz="2400" dirty="0">
              <a:latin typeface="Calibri (Body)"/>
            </a:endParaRPr>
          </a:p>
          <a:p>
            <a:pPr marL="0" indent="0">
              <a:buNone/>
            </a:pPr>
            <a:r>
              <a:rPr lang="vi-VN" sz="2400" dirty="0">
                <a:latin typeface="Calibri (Body)"/>
                <a:hlinkClick r:id="rId7"/>
              </a:rPr>
              <a:t>https://firebase.google.com/docs/database/android/offline-capabilities</a:t>
            </a:r>
            <a:endParaRPr lang="vi-VN" sz="2400" dirty="0">
              <a:latin typeface="Calibri (Body)"/>
            </a:endParaRPr>
          </a:p>
          <a:p>
            <a:pPr marL="0" indent="0">
              <a:buNone/>
            </a:pPr>
            <a:r>
              <a:rPr lang="vi-VN" sz="2400" dirty="0">
                <a:latin typeface="Calibri (Body)"/>
                <a:hlinkClick r:id="rId8"/>
              </a:rPr>
              <a:t>https://firebase.google.com/docs/database/security/core-syntax</a:t>
            </a:r>
            <a:endParaRPr lang="vi-VN" sz="2400" dirty="0">
              <a:latin typeface="Calibri (Body)"/>
            </a:endParaRPr>
          </a:p>
          <a:p>
            <a:pPr marL="0" indent="0">
              <a:buNone/>
            </a:pPr>
            <a:r>
              <a:rPr lang="vi-VN" sz="2400" dirty="0">
                <a:latin typeface="Calibri (Body)"/>
                <a:hlinkClick r:id="rId9"/>
              </a:rPr>
              <a:t>https://firebase.google.com/docs/database/usage/sharding</a:t>
            </a:r>
            <a:endParaRPr lang="en-US" sz="2400" dirty="0">
              <a:latin typeface="Calibri (Body)"/>
              <a:cs typeface="Calibri" panose="020F0502020204030204" pitchFamily="34" charset="0"/>
            </a:endParaRPr>
          </a:p>
        </p:txBody>
      </p:sp>
      <p:sp>
        <p:nvSpPr>
          <p:cNvPr id="4" name="Slide Number Placeholder 3">
            <a:extLst>
              <a:ext uri="{FF2B5EF4-FFF2-40B4-BE49-F238E27FC236}">
                <a16:creationId xmlns:a16="http://schemas.microsoft.com/office/drawing/2014/main" id="{360CB44E-F70B-4739-84E9-4823A7E4A5CB}"/>
              </a:ext>
            </a:extLst>
          </p:cNvPr>
          <p:cNvSpPr>
            <a:spLocks noGrp="1"/>
          </p:cNvSpPr>
          <p:nvPr>
            <p:ph type="sldNum" sz="quarter" idx="12"/>
          </p:nvPr>
        </p:nvSpPr>
        <p:spPr/>
        <p:txBody>
          <a:bodyPr/>
          <a:lstStyle/>
          <a:p>
            <a:fld id="{44AFAB2E-478F-444A-8AB9-50FDB5841670}" type="slidenum">
              <a:rPr lang="vi-VN" smtClean="0"/>
              <a:t>43</a:t>
            </a:fld>
            <a:endParaRPr lang="vi-VN"/>
          </a:p>
        </p:txBody>
      </p:sp>
    </p:spTree>
    <p:extLst>
      <p:ext uri="{BB962C8B-B14F-4D97-AF65-F5344CB8AC3E}">
        <p14:creationId xmlns:p14="http://schemas.microsoft.com/office/powerpoint/2010/main" val="179083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0760-C519-4B8F-940D-875EC8632A42}"/>
              </a:ext>
            </a:extLst>
          </p:cNvPr>
          <p:cNvSpPr>
            <a:spLocks noGrp="1"/>
          </p:cNvSpPr>
          <p:nvPr>
            <p:ph type="title"/>
          </p:nvPr>
        </p:nvSpPr>
        <p:spPr/>
        <p:txBody>
          <a:bodyPr/>
          <a:lstStyle/>
          <a:p>
            <a:r>
              <a:rPr lang="en-US" dirty="0"/>
              <a:t>Firebase</a:t>
            </a:r>
            <a:endParaRPr lang="vi-VN" dirty="0"/>
          </a:p>
        </p:txBody>
      </p:sp>
      <p:sp>
        <p:nvSpPr>
          <p:cNvPr id="3" name="Content Placeholder 2">
            <a:extLst>
              <a:ext uri="{FF2B5EF4-FFF2-40B4-BE49-F238E27FC236}">
                <a16:creationId xmlns:a16="http://schemas.microsoft.com/office/drawing/2014/main" id="{6C79DD1F-D962-4763-A856-73A2EAC5ABD9}"/>
              </a:ext>
            </a:extLst>
          </p:cNvPr>
          <p:cNvSpPr>
            <a:spLocks noGrp="1"/>
          </p:cNvSpPr>
          <p:nvPr>
            <p:ph idx="1"/>
          </p:nvPr>
        </p:nvSpPr>
        <p:spPr>
          <a:xfrm>
            <a:off x="838200" y="1687601"/>
            <a:ext cx="10515600" cy="4351338"/>
          </a:xfrm>
        </p:spPr>
        <p:txBody>
          <a:bodyPr>
            <a:noAutofit/>
          </a:bodyPr>
          <a:lstStyle/>
          <a:p>
            <a:r>
              <a:rPr lang="vi-VN" dirty="0">
                <a:latin typeface="Calibri" panose="020F0502020204030204" pitchFamily="34" charset="0"/>
                <a:cs typeface="Calibri" panose="020F0502020204030204" pitchFamily="34" charset="0"/>
              </a:rPr>
              <a:t>Nền tảng di động và web</a:t>
            </a:r>
          </a:p>
          <a:p>
            <a:r>
              <a:rPr lang="vi-VN" dirty="0">
                <a:latin typeface="Calibri" panose="020F0502020204030204" pitchFamily="34" charset="0"/>
                <a:cs typeface="Calibri" panose="020F0502020204030204" pitchFamily="34" charset="0"/>
              </a:rPr>
              <a:t>Cung cấp các công cụ và hạ tầng giúp phát triển ứng dụng</a:t>
            </a:r>
          </a:p>
          <a:p>
            <a:r>
              <a:rPr lang="vi-VN" dirty="0">
                <a:latin typeface="Calibri" panose="020F0502020204030204" pitchFamily="34" charset="0"/>
                <a:cs typeface="Calibri" panose="020F0502020204030204" pitchFamily="34" charset="0"/>
              </a:rPr>
              <a:t>Các dịch vụ của Firebase</a:t>
            </a:r>
          </a:p>
          <a:p>
            <a:pPr marL="728663" indent="-457200">
              <a:buFontTx/>
              <a:buChar char="-"/>
              <a:tabLst>
                <a:tab pos="711200" algn="l"/>
              </a:tabLst>
            </a:pPr>
            <a:r>
              <a:rPr lang="vi-VN" dirty="0">
                <a:latin typeface="Calibri" panose="020F0502020204030204" pitchFamily="34" charset="0"/>
                <a:cs typeface="Calibri" panose="020F0502020204030204" pitchFamily="34" charset="0"/>
              </a:rPr>
              <a:t>Realtime Database</a:t>
            </a:r>
          </a:p>
          <a:p>
            <a:pPr marL="728663" indent="-457200">
              <a:buFontTx/>
              <a:buChar char="-"/>
              <a:tabLst>
                <a:tab pos="711200" algn="l"/>
              </a:tabLst>
            </a:pPr>
            <a:r>
              <a:rPr lang="vi-VN" dirty="0">
                <a:latin typeface="Calibri" panose="020F0502020204030204" pitchFamily="34" charset="0"/>
                <a:cs typeface="Calibri" panose="020F0502020204030204" pitchFamily="34" charset="0"/>
              </a:rPr>
              <a:t>Cloud Firestore</a:t>
            </a:r>
          </a:p>
          <a:p>
            <a:pPr marL="728663" indent="-457200">
              <a:buFontTx/>
              <a:buChar char="-"/>
              <a:tabLst>
                <a:tab pos="711200" algn="l"/>
              </a:tabLst>
            </a:pPr>
            <a:r>
              <a:rPr lang="vi-VN" dirty="0">
                <a:latin typeface="Calibri" panose="020F0502020204030204" pitchFamily="34" charset="0"/>
                <a:cs typeface="Calibri" panose="020F0502020204030204" pitchFamily="34" charset="0"/>
              </a:rPr>
              <a:t>Authentication</a:t>
            </a:r>
          </a:p>
          <a:p>
            <a:pPr marL="728663" indent="-457200">
              <a:buFontTx/>
              <a:buChar char="-"/>
              <a:tabLst>
                <a:tab pos="711200" algn="l"/>
              </a:tabLst>
            </a:pPr>
            <a:r>
              <a:rPr lang="vi-VN" dirty="0">
                <a:latin typeface="Calibri" panose="020F0502020204030204" pitchFamily="34" charset="0"/>
                <a:cs typeface="Calibri" panose="020F0502020204030204" pitchFamily="34" charset="0"/>
              </a:rPr>
              <a:t>Storage</a:t>
            </a:r>
          </a:p>
          <a:p>
            <a:pPr marL="728663" indent="-457200">
              <a:buFontTx/>
              <a:buChar char="-"/>
              <a:tabLst>
                <a:tab pos="711200" algn="l"/>
              </a:tabLst>
            </a:pPr>
            <a:r>
              <a:rPr lang="vi-VN" dirty="0">
                <a:latin typeface="Calibri" panose="020F0502020204030204" pitchFamily="34" charset="0"/>
                <a:cs typeface="Calibri" panose="020F0502020204030204" pitchFamily="34" charset="0"/>
              </a:rPr>
              <a:t>Cloud Messaging</a:t>
            </a:r>
          </a:p>
          <a:p>
            <a:pPr marL="728663" indent="-457200">
              <a:buFontTx/>
              <a:buChar char="-"/>
              <a:tabLst>
                <a:tab pos="711200" algn="l"/>
              </a:tabLst>
            </a:pPr>
            <a:r>
              <a:rPr lang="vi-VN" dirty="0">
                <a:latin typeface="Calibri" panose="020F0502020204030204" pitchFamily="34" charset="0"/>
                <a:cs typeface="Calibri" panose="020F0502020204030204" pitchFamily="34" charset="0"/>
              </a:rPr>
              <a:t>Analytics ...</a:t>
            </a:r>
          </a:p>
        </p:txBody>
      </p:sp>
      <p:sp>
        <p:nvSpPr>
          <p:cNvPr id="4" name="Slide Number Placeholder 3">
            <a:extLst>
              <a:ext uri="{FF2B5EF4-FFF2-40B4-BE49-F238E27FC236}">
                <a16:creationId xmlns:a16="http://schemas.microsoft.com/office/drawing/2014/main" id="{0B5FD215-6CEC-4388-911F-99F0BE43049A}"/>
              </a:ext>
            </a:extLst>
          </p:cNvPr>
          <p:cNvSpPr>
            <a:spLocks noGrp="1"/>
          </p:cNvSpPr>
          <p:nvPr>
            <p:ph type="sldNum" sz="quarter" idx="12"/>
          </p:nvPr>
        </p:nvSpPr>
        <p:spPr/>
        <p:txBody>
          <a:bodyPr/>
          <a:lstStyle/>
          <a:p>
            <a:fld id="{44AFAB2E-478F-444A-8AB9-50FDB5841670}" type="slidenum">
              <a:rPr lang="vi-VN" smtClean="0"/>
              <a:t>5</a:t>
            </a:fld>
            <a:endParaRPr lang="vi-VN"/>
          </a:p>
        </p:txBody>
      </p:sp>
    </p:spTree>
    <p:extLst>
      <p:ext uri="{BB962C8B-B14F-4D97-AF65-F5344CB8AC3E}">
        <p14:creationId xmlns:p14="http://schemas.microsoft.com/office/powerpoint/2010/main" val="370931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US" dirty="0" err="1"/>
              <a:t>Cấu</a:t>
            </a:r>
            <a:r>
              <a:rPr lang="en-US" dirty="0"/>
              <a:t> </a:t>
            </a:r>
            <a:r>
              <a:rPr lang="en-US" dirty="0" err="1"/>
              <a:t>hình</a:t>
            </a:r>
            <a:r>
              <a:rPr lang="en-US" dirty="0"/>
              <a:t> Android project </a:t>
            </a:r>
            <a:r>
              <a:rPr lang="en-US" dirty="0" err="1"/>
              <a:t>với</a:t>
            </a:r>
            <a:r>
              <a:rPr lang="en-US" dirty="0"/>
              <a:t> Firebase</a:t>
            </a:r>
            <a:endParaRPr lang="vi-VN" dirty="0"/>
          </a:p>
        </p:txBody>
      </p:sp>
      <p:sp>
        <p:nvSpPr>
          <p:cNvPr id="5" name="Content Placeholder 4">
            <a:extLst>
              <a:ext uri="{FF2B5EF4-FFF2-40B4-BE49-F238E27FC236}">
                <a16:creationId xmlns:a16="http://schemas.microsoft.com/office/drawing/2014/main" id="{B6277DA0-B17B-4D69-BE58-27351526C7D7}"/>
              </a:ext>
            </a:extLst>
          </p:cNvPr>
          <p:cNvSpPr>
            <a:spLocks noGrp="1"/>
          </p:cNvSpPr>
          <p:nvPr>
            <p:ph idx="1"/>
          </p:nvPr>
        </p:nvSpPr>
        <p:spPr>
          <a:xfrm>
            <a:off x="838201" y="1825625"/>
            <a:ext cx="5257800" cy="4351338"/>
          </a:xfrm>
        </p:spPr>
        <p:txBody>
          <a:bodyPr>
            <a:normAutofit/>
          </a:bodyPr>
          <a:lstStyle/>
          <a:p>
            <a:pPr marL="0" indent="0">
              <a:buNone/>
            </a:pPr>
            <a:r>
              <a:rPr lang="vi-VN" b="1" dirty="0">
                <a:latin typeface="Calibri" panose="020F0502020204030204" pitchFamily="34" charset="0"/>
                <a:cs typeface="Calibri" panose="020F0502020204030204" pitchFamily="34" charset="0"/>
              </a:rPr>
              <a:t>Sử dụng Firebase Assistant</a:t>
            </a:r>
          </a:p>
          <a:p>
            <a:pPr marL="0" indent="0">
              <a:buNone/>
            </a:pPr>
            <a:endParaRPr lang="vi-VN" dirty="0">
              <a:latin typeface="Calibri" panose="020F0502020204030204" pitchFamily="34" charset="0"/>
              <a:cs typeface="Calibri" panose="020F0502020204030204" pitchFamily="34" charset="0"/>
            </a:endParaRPr>
          </a:p>
          <a:p>
            <a:pPr marL="0" indent="0">
              <a:buNone/>
            </a:pPr>
            <a:r>
              <a:rPr lang="vi-VN" dirty="0">
                <a:latin typeface="Calibri" panose="020F0502020204030204" pitchFamily="34" charset="0"/>
                <a:cs typeface="Calibri" panose="020F0502020204030204" pitchFamily="34" charset="0"/>
              </a:rPr>
              <a:t>- Tools &gt; SDK Manager</a:t>
            </a:r>
          </a:p>
          <a:p>
            <a:pPr marL="0" indent="0">
              <a:buNone/>
            </a:pPr>
            <a:r>
              <a:rPr lang="vi-VN" dirty="0">
                <a:latin typeface="Calibri" panose="020F0502020204030204" pitchFamily="34" charset="0"/>
                <a:cs typeface="Calibri" panose="020F0502020204030204" pitchFamily="34" charset="0"/>
              </a:rPr>
              <a:t>- Kiểm tra cài đặt Google Repository trong SDK Tools</a:t>
            </a:r>
          </a:p>
          <a:p>
            <a:pPr marL="0" indent="0">
              <a:buNone/>
            </a:pPr>
            <a:r>
              <a:rPr lang="vi-VN" dirty="0">
                <a:latin typeface="Calibri" panose="020F0502020204030204" pitchFamily="34" charset="0"/>
                <a:cs typeface="Calibri" panose="020F0502020204030204" pitchFamily="34" charset="0"/>
              </a:rPr>
              <a:t>- Kiểm tra cập nhật phiên bản mới nhất của Firebase Assistant</a:t>
            </a:r>
          </a:p>
          <a:p>
            <a:pPr marL="0" indent="0">
              <a:buNone/>
            </a:pPr>
            <a:r>
              <a:rPr lang="vi-VN" dirty="0">
                <a:latin typeface="Calibri" panose="020F0502020204030204" pitchFamily="34" charset="0"/>
                <a:cs typeface="Calibri" panose="020F0502020204030204" pitchFamily="34" charset="0"/>
              </a:rPr>
              <a:t>Help &gt; Check for updates</a:t>
            </a:r>
          </a:p>
        </p:txBody>
      </p:sp>
      <p:sp>
        <p:nvSpPr>
          <p:cNvPr id="3" name="Slide Number Placeholder 2">
            <a:extLst>
              <a:ext uri="{FF2B5EF4-FFF2-40B4-BE49-F238E27FC236}">
                <a16:creationId xmlns:a16="http://schemas.microsoft.com/office/drawing/2014/main" id="{6E720A8F-619B-4844-A187-6F80F709C690}"/>
              </a:ext>
            </a:extLst>
          </p:cNvPr>
          <p:cNvSpPr>
            <a:spLocks noGrp="1"/>
          </p:cNvSpPr>
          <p:nvPr>
            <p:ph type="sldNum" sz="quarter" idx="12"/>
          </p:nvPr>
        </p:nvSpPr>
        <p:spPr/>
        <p:txBody>
          <a:bodyPr/>
          <a:lstStyle/>
          <a:p>
            <a:fld id="{44AFAB2E-478F-444A-8AB9-50FDB5841670}" type="slidenum">
              <a:rPr lang="vi-VN" smtClean="0"/>
              <a:t>6</a:t>
            </a:fld>
            <a:endParaRPr lang="vi-VN"/>
          </a:p>
        </p:txBody>
      </p:sp>
      <p:pic>
        <p:nvPicPr>
          <p:cNvPr id="1026" name="Picture 2">
            <a:extLst>
              <a:ext uri="{FF2B5EF4-FFF2-40B4-BE49-F238E27FC236}">
                <a16:creationId xmlns:a16="http://schemas.microsoft.com/office/drawing/2014/main" id="{E27A6376-F5E4-6BD0-3E30-C2646568C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379" y="1486694"/>
            <a:ext cx="329925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0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39"/>
            <a:ext cx="5520905" cy="1416571"/>
          </a:xfrm>
        </p:spPr>
        <p:txBody>
          <a:bodyPr>
            <a:normAutofit/>
          </a:bodyPr>
          <a:lstStyle/>
          <a:p>
            <a:r>
              <a:rPr lang="en-US" dirty="0" err="1"/>
              <a:t>Cấu</a:t>
            </a:r>
            <a:r>
              <a:rPr lang="en-US" dirty="0"/>
              <a:t> </a:t>
            </a:r>
            <a:r>
              <a:rPr lang="en-US" dirty="0" err="1"/>
              <a:t>hình</a:t>
            </a:r>
            <a:r>
              <a:rPr lang="en-US" dirty="0"/>
              <a:t> Android project </a:t>
            </a:r>
            <a:r>
              <a:rPr lang="en-US" dirty="0" err="1"/>
              <a:t>với</a:t>
            </a:r>
            <a:r>
              <a:rPr lang="en-US" dirty="0"/>
              <a:t> Firebase</a:t>
            </a:r>
            <a:endParaRPr lang="vi-VN" dirty="0"/>
          </a:p>
        </p:txBody>
      </p:sp>
      <p:sp>
        <p:nvSpPr>
          <p:cNvPr id="5" name="Content Placeholder 4">
            <a:extLst>
              <a:ext uri="{FF2B5EF4-FFF2-40B4-BE49-F238E27FC236}">
                <a16:creationId xmlns:a16="http://schemas.microsoft.com/office/drawing/2014/main" id="{B6277DA0-B17B-4D69-BE58-27351526C7D7}"/>
              </a:ext>
            </a:extLst>
          </p:cNvPr>
          <p:cNvSpPr>
            <a:spLocks noGrp="1"/>
          </p:cNvSpPr>
          <p:nvPr>
            <p:ph idx="1"/>
          </p:nvPr>
        </p:nvSpPr>
        <p:spPr>
          <a:xfrm>
            <a:off x="838200" y="2449903"/>
            <a:ext cx="2905663" cy="3727060"/>
          </a:xfrm>
        </p:spPr>
        <p:txBody>
          <a:bodyPr/>
          <a:lstStyle/>
          <a:p>
            <a:pPr>
              <a:buFontTx/>
              <a:buChar char="-"/>
            </a:pPr>
            <a:r>
              <a:rPr lang="en-US" dirty="0"/>
              <a:t>Tools</a:t>
            </a:r>
            <a:r>
              <a:rPr lang="vi-VN" dirty="0"/>
              <a:t> </a:t>
            </a:r>
            <a:r>
              <a:rPr lang="en-US" dirty="0"/>
              <a:t>&gt;</a:t>
            </a:r>
            <a:endParaRPr lang="vi-VN" dirty="0"/>
          </a:p>
          <a:p>
            <a:pPr marL="0" indent="0">
              <a:buNone/>
            </a:pPr>
            <a:r>
              <a:rPr lang="en-US" dirty="0"/>
              <a:t>Firebase</a:t>
            </a:r>
            <a:endParaRPr lang="vi-VN" dirty="0"/>
          </a:p>
          <a:p>
            <a:pPr marL="0" indent="0">
              <a:buNone/>
            </a:pPr>
            <a:endParaRPr lang="vi-VN" dirty="0"/>
          </a:p>
          <a:p>
            <a:pPr>
              <a:buFontTx/>
              <a:buChar char="-"/>
            </a:pPr>
            <a:r>
              <a:rPr lang="en-US" dirty="0" err="1"/>
              <a:t>Chọn</a:t>
            </a:r>
            <a:endParaRPr lang="vi-VN" dirty="0"/>
          </a:p>
          <a:p>
            <a:pPr marL="0" indent="0">
              <a:buNone/>
            </a:pPr>
            <a:r>
              <a:rPr lang="en-US" dirty="0" err="1"/>
              <a:t>dịch</a:t>
            </a:r>
            <a:r>
              <a:rPr lang="en-US" dirty="0"/>
              <a:t> </a:t>
            </a:r>
            <a:r>
              <a:rPr lang="en-US" dirty="0" err="1"/>
              <a:t>vụ</a:t>
            </a:r>
            <a:endParaRPr lang="vi-VN" dirty="0"/>
          </a:p>
          <a:p>
            <a:pPr marL="0" indent="0">
              <a:buNone/>
            </a:pPr>
            <a:r>
              <a:rPr lang="en-US" dirty="0" err="1"/>
              <a:t>sử</a:t>
            </a:r>
            <a:r>
              <a:rPr lang="en-US" dirty="0"/>
              <a:t> </a:t>
            </a:r>
            <a:r>
              <a:rPr lang="en-US" dirty="0" err="1"/>
              <a:t>dụng</a:t>
            </a:r>
            <a:endParaRPr lang="vi-VN" dirty="0"/>
          </a:p>
        </p:txBody>
      </p:sp>
      <p:sp>
        <p:nvSpPr>
          <p:cNvPr id="3" name="Slide Number Placeholder 2">
            <a:extLst>
              <a:ext uri="{FF2B5EF4-FFF2-40B4-BE49-F238E27FC236}">
                <a16:creationId xmlns:a16="http://schemas.microsoft.com/office/drawing/2014/main" id="{D2602404-EAC7-4FF7-9FEF-E0757D222ACD}"/>
              </a:ext>
            </a:extLst>
          </p:cNvPr>
          <p:cNvSpPr>
            <a:spLocks noGrp="1"/>
          </p:cNvSpPr>
          <p:nvPr>
            <p:ph type="sldNum" sz="quarter" idx="12"/>
          </p:nvPr>
        </p:nvSpPr>
        <p:spPr/>
        <p:txBody>
          <a:bodyPr/>
          <a:lstStyle/>
          <a:p>
            <a:fld id="{44AFAB2E-478F-444A-8AB9-50FDB5841670}" type="slidenum">
              <a:rPr lang="vi-VN" smtClean="0"/>
              <a:t>7</a:t>
            </a:fld>
            <a:endParaRPr lang="vi-VN"/>
          </a:p>
        </p:txBody>
      </p:sp>
      <p:pic>
        <p:nvPicPr>
          <p:cNvPr id="7" name="Picture 6">
            <a:extLst>
              <a:ext uri="{FF2B5EF4-FFF2-40B4-BE49-F238E27FC236}">
                <a16:creationId xmlns:a16="http://schemas.microsoft.com/office/drawing/2014/main" id="{CBBA7070-8998-2126-E120-884891086AA5}"/>
              </a:ext>
            </a:extLst>
          </p:cNvPr>
          <p:cNvPicPr>
            <a:picLocks noChangeAspect="1"/>
          </p:cNvPicPr>
          <p:nvPr/>
        </p:nvPicPr>
        <p:blipFill>
          <a:blip r:embed="rId2"/>
          <a:stretch>
            <a:fillRect/>
          </a:stretch>
        </p:blipFill>
        <p:spPr>
          <a:xfrm>
            <a:off x="3396831" y="2319338"/>
            <a:ext cx="2124075" cy="3857625"/>
          </a:xfrm>
          <a:prstGeom prst="rect">
            <a:avLst/>
          </a:prstGeom>
        </p:spPr>
      </p:pic>
      <p:pic>
        <p:nvPicPr>
          <p:cNvPr id="10" name="Picture 9">
            <a:extLst>
              <a:ext uri="{FF2B5EF4-FFF2-40B4-BE49-F238E27FC236}">
                <a16:creationId xmlns:a16="http://schemas.microsoft.com/office/drawing/2014/main" id="{52388482-6B14-4199-F0C0-A080D5932DCC}"/>
              </a:ext>
            </a:extLst>
          </p:cNvPr>
          <p:cNvPicPr>
            <a:picLocks noChangeAspect="1"/>
          </p:cNvPicPr>
          <p:nvPr/>
        </p:nvPicPr>
        <p:blipFill>
          <a:blip r:embed="rId3"/>
          <a:stretch>
            <a:fillRect/>
          </a:stretch>
        </p:blipFill>
        <p:spPr>
          <a:xfrm>
            <a:off x="6114786" y="366712"/>
            <a:ext cx="4305300" cy="6124575"/>
          </a:xfrm>
          <a:prstGeom prst="rect">
            <a:avLst/>
          </a:prstGeom>
        </p:spPr>
      </p:pic>
    </p:spTree>
    <p:extLst>
      <p:ext uri="{BB962C8B-B14F-4D97-AF65-F5344CB8AC3E}">
        <p14:creationId xmlns:p14="http://schemas.microsoft.com/office/powerpoint/2010/main" val="201405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6277DA0-B17B-4D69-BE58-27351526C7D7}"/>
              </a:ext>
            </a:extLst>
          </p:cNvPr>
          <p:cNvSpPr>
            <a:spLocks noGrp="1"/>
          </p:cNvSpPr>
          <p:nvPr>
            <p:ph idx="1"/>
          </p:nvPr>
        </p:nvSpPr>
        <p:spPr>
          <a:xfrm>
            <a:off x="649857" y="2520100"/>
            <a:ext cx="10515600" cy="3796072"/>
          </a:xfrm>
        </p:spPr>
        <p:txBody>
          <a:bodyPr/>
          <a:lstStyle/>
          <a:p>
            <a:pPr marL="0" indent="0">
              <a:buNone/>
            </a:pPr>
            <a:r>
              <a:rPr lang="vi-VN"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nối</a:t>
            </a:r>
            <a:r>
              <a:rPr lang="vi-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project </a:t>
            </a:r>
            <a:r>
              <a:rPr lang="en-US" dirty="0" err="1">
                <a:latin typeface="Calibri" panose="020F0502020204030204" pitchFamily="34" charset="0"/>
                <a:cs typeface="Calibri" panose="020F0502020204030204" pitchFamily="34" charset="0"/>
              </a:rPr>
              <a:t>và</a:t>
            </a:r>
            <a:r>
              <a:rPr lang="vi-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Firebase</a:t>
            </a:r>
            <a:endParaRPr lang="vi-VN" dirty="0">
              <a:latin typeface="Calibri" panose="020F0502020204030204" pitchFamily="34" charset="0"/>
              <a:cs typeface="Calibri" panose="020F0502020204030204" pitchFamily="34" charset="0"/>
            </a:endParaRPr>
          </a:p>
          <a:p>
            <a:pPr marL="0" indent="0">
              <a:buNone/>
            </a:pPr>
            <a:r>
              <a:rPr lang="vi-VN" dirty="0">
                <a:latin typeface="Calibri" panose="020F0502020204030204" pitchFamily="34" charset="0"/>
                <a:cs typeface="Calibri" panose="020F0502020204030204" pitchFamily="34" charset="0"/>
              </a:rPr>
              <a:t>- Làm theo các hướng dẫn</a:t>
            </a:r>
          </a:p>
        </p:txBody>
      </p:sp>
      <p:sp>
        <p:nvSpPr>
          <p:cNvPr id="3" name="Slide Number Placeholder 2">
            <a:extLst>
              <a:ext uri="{FF2B5EF4-FFF2-40B4-BE49-F238E27FC236}">
                <a16:creationId xmlns:a16="http://schemas.microsoft.com/office/drawing/2014/main" id="{7C58C339-ECE8-466B-8C18-0688FA721EB1}"/>
              </a:ext>
            </a:extLst>
          </p:cNvPr>
          <p:cNvSpPr>
            <a:spLocks noGrp="1"/>
          </p:cNvSpPr>
          <p:nvPr>
            <p:ph type="sldNum" sz="quarter" idx="12"/>
          </p:nvPr>
        </p:nvSpPr>
        <p:spPr/>
        <p:txBody>
          <a:bodyPr/>
          <a:lstStyle/>
          <a:p>
            <a:fld id="{44AFAB2E-478F-444A-8AB9-50FDB5841670}" type="slidenum">
              <a:rPr lang="vi-VN" smtClean="0"/>
              <a:t>8</a:t>
            </a:fld>
            <a:endParaRPr lang="vi-VN"/>
          </a:p>
        </p:txBody>
      </p:sp>
      <p:sp>
        <p:nvSpPr>
          <p:cNvPr id="8" name="Title 1">
            <a:extLst>
              <a:ext uri="{FF2B5EF4-FFF2-40B4-BE49-F238E27FC236}">
                <a16:creationId xmlns:a16="http://schemas.microsoft.com/office/drawing/2014/main" id="{28673C6D-6C72-96CD-52F5-DCD15D520ACB}"/>
              </a:ext>
            </a:extLst>
          </p:cNvPr>
          <p:cNvSpPr txBox="1">
            <a:spLocks/>
          </p:cNvSpPr>
          <p:nvPr/>
        </p:nvSpPr>
        <p:spPr>
          <a:xfrm>
            <a:off x="1" y="481239"/>
            <a:ext cx="5520905" cy="1416571"/>
          </a:xfrm>
          <a:prstGeom prst="rect">
            <a:avLst/>
          </a:prstGeom>
          <a:solidFill>
            <a:srgbClr val="65C634"/>
          </a:solidFill>
        </p:spPr>
        <p:txBody>
          <a:bodyPr vert="horz" lIns="91440" tIns="45720" rIns="91440" bIns="45720" rtlCol="0" anchor="ctr">
            <a:normAutofit/>
          </a:bodyPr>
          <a:lstStyle>
            <a:lvl1pPr marL="363538" indent="0" algn="l" defTabSz="914400" rtl="0" eaLnBrk="1" latinLnBrk="0" hangingPunct="1">
              <a:lnSpc>
                <a:spcPct val="90000"/>
              </a:lnSpc>
              <a:spcBef>
                <a:spcPct val="0"/>
              </a:spcBef>
              <a:buNone/>
              <a:defRPr sz="4400" b="1" i="0" u="none" kern="1200">
                <a:solidFill>
                  <a:schemeClr val="bg1"/>
                </a:solidFill>
                <a:latin typeface="+mn-lt"/>
                <a:ea typeface="+mj-ea"/>
                <a:cs typeface="+mj-cs"/>
              </a:defRPr>
            </a:lvl1pPr>
          </a:lstStyle>
          <a:p>
            <a:r>
              <a:rPr lang="en-US" dirty="0" err="1"/>
              <a:t>Cấu</a:t>
            </a:r>
            <a:r>
              <a:rPr lang="en-US" dirty="0"/>
              <a:t> </a:t>
            </a:r>
            <a:r>
              <a:rPr lang="en-US" dirty="0" err="1"/>
              <a:t>hình</a:t>
            </a:r>
            <a:r>
              <a:rPr lang="en-US" dirty="0"/>
              <a:t> Android project </a:t>
            </a:r>
            <a:r>
              <a:rPr lang="en-US" dirty="0" err="1"/>
              <a:t>với</a:t>
            </a:r>
            <a:r>
              <a:rPr lang="en-US" dirty="0"/>
              <a:t> Firebase</a:t>
            </a:r>
            <a:endParaRPr lang="vi-VN" dirty="0"/>
          </a:p>
        </p:txBody>
      </p:sp>
      <p:pic>
        <p:nvPicPr>
          <p:cNvPr id="11" name="Picture 10">
            <a:extLst>
              <a:ext uri="{FF2B5EF4-FFF2-40B4-BE49-F238E27FC236}">
                <a16:creationId xmlns:a16="http://schemas.microsoft.com/office/drawing/2014/main" id="{E6346498-27D3-DA05-DD99-5262201E1230}"/>
              </a:ext>
            </a:extLst>
          </p:cNvPr>
          <p:cNvPicPr>
            <a:picLocks noChangeAspect="1"/>
          </p:cNvPicPr>
          <p:nvPr/>
        </p:nvPicPr>
        <p:blipFill rotWithShape="1">
          <a:blip r:embed="rId2"/>
          <a:srcRect r="3835"/>
          <a:stretch/>
        </p:blipFill>
        <p:spPr>
          <a:xfrm>
            <a:off x="5716533" y="481239"/>
            <a:ext cx="5825610" cy="6010275"/>
          </a:xfrm>
          <a:prstGeom prst="rect">
            <a:avLst/>
          </a:prstGeom>
        </p:spPr>
      </p:pic>
    </p:spTree>
    <p:extLst>
      <p:ext uri="{BB962C8B-B14F-4D97-AF65-F5344CB8AC3E}">
        <p14:creationId xmlns:p14="http://schemas.microsoft.com/office/powerpoint/2010/main" val="327878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10295466" cy="825046"/>
          </a:xfrm>
        </p:spPr>
        <p:txBody>
          <a:bodyPr/>
          <a:lstStyle/>
          <a:p>
            <a:r>
              <a:rPr lang="en-US" dirty="0" err="1"/>
              <a:t>Cấu</a:t>
            </a:r>
            <a:r>
              <a:rPr lang="en-US" dirty="0"/>
              <a:t> </a:t>
            </a:r>
            <a:r>
              <a:rPr lang="en-US" dirty="0" err="1"/>
              <a:t>hình</a:t>
            </a:r>
            <a:r>
              <a:rPr lang="en-US" dirty="0"/>
              <a:t> Android project </a:t>
            </a:r>
            <a:r>
              <a:rPr lang="en-US" dirty="0" err="1"/>
              <a:t>với</a:t>
            </a:r>
            <a:r>
              <a:rPr lang="en-US" dirty="0"/>
              <a:t> Firebase</a:t>
            </a:r>
            <a:endParaRPr lang="vi-VN" dirty="0"/>
          </a:p>
        </p:txBody>
      </p:sp>
      <p:sp>
        <p:nvSpPr>
          <p:cNvPr id="5" name="Content Placeholder 4">
            <a:extLst>
              <a:ext uri="{FF2B5EF4-FFF2-40B4-BE49-F238E27FC236}">
                <a16:creationId xmlns:a16="http://schemas.microsoft.com/office/drawing/2014/main" id="{B6277DA0-B17B-4D69-BE58-27351526C7D7}"/>
              </a:ext>
            </a:extLst>
          </p:cNvPr>
          <p:cNvSpPr>
            <a:spLocks noGrp="1"/>
          </p:cNvSpPr>
          <p:nvPr>
            <p:ph idx="1"/>
          </p:nvPr>
        </p:nvSpPr>
        <p:spPr>
          <a:xfrm>
            <a:off x="605366" y="1622425"/>
            <a:ext cx="10981267" cy="4351338"/>
          </a:xfrm>
        </p:spPr>
        <p:txBody>
          <a:bodyPr/>
          <a:lstStyle/>
          <a:p>
            <a:pPr marL="0" indent="0">
              <a:buNone/>
            </a:pPr>
            <a:r>
              <a:rPr lang="vi-VN" b="1" dirty="0">
                <a:latin typeface="Calibri (Body)"/>
              </a:rPr>
              <a:t>Sử dụng Firebase console</a:t>
            </a:r>
            <a:endParaRPr lang="vi-VN" b="1" dirty="0">
              <a:solidFill>
                <a:srgbClr val="695D46"/>
              </a:solidFill>
              <a:latin typeface="Calibri (Body)"/>
            </a:endParaRPr>
          </a:p>
        </p:txBody>
      </p:sp>
      <p:pic>
        <p:nvPicPr>
          <p:cNvPr id="6" name="Shape 122">
            <a:extLst>
              <a:ext uri="{FF2B5EF4-FFF2-40B4-BE49-F238E27FC236}">
                <a16:creationId xmlns:a16="http://schemas.microsoft.com/office/drawing/2014/main" id="{3808D4F6-014B-433F-9CD9-4D8CDBA83DD1}"/>
              </a:ext>
            </a:extLst>
          </p:cNvPr>
          <p:cNvPicPr preferRelativeResize="0"/>
          <p:nvPr/>
        </p:nvPicPr>
        <p:blipFill>
          <a:blip r:embed="rId2">
            <a:alphaModFix/>
          </a:blip>
          <a:stretch>
            <a:fillRect/>
          </a:stretch>
        </p:blipFill>
        <p:spPr>
          <a:xfrm>
            <a:off x="1978637" y="2274186"/>
            <a:ext cx="7774963" cy="4214001"/>
          </a:xfrm>
          <a:prstGeom prst="rect">
            <a:avLst/>
          </a:prstGeom>
          <a:noFill/>
          <a:ln>
            <a:noFill/>
          </a:ln>
        </p:spPr>
      </p:pic>
      <p:sp>
        <p:nvSpPr>
          <p:cNvPr id="3" name="Slide Number Placeholder 2">
            <a:extLst>
              <a:ext uri="{FF2B5EF4-FFF2-40B4-BE49-F238E27FC236}">
                <a16:creationId xmlns:a16="http://schemas.microsoft.com/office/drawing/2014/main" id="{659210B5-46AE-4BAC-9F26-2EB674A393E7}"/>
              </a:ext>
            </a:extLst>
          </p:cNvPr>
          <p:cNvSpPr>
            <a:spLocks noGrp="1"/>
          </p:cNvSpPr>
          <p:nvPr>
            <p:ph type="sldNum" sz="quarter" idx="12"/>
          </p:nvPr>
        </p:nvSpPr>
        <p:spPr/>
        <p:txBody>
          <a:bodyPr/>
          <a:lstStyle/>
          <a:p>
            <a:fld id="{44AFAB2E-478F-444A-8AB9-50FDB5841670}" type="slidenum">
              <a:rPr lang="vi-VN" smtClean="0"/>
              <a:t>9</a:t>
            </a:fld>
            <a:endParaRPr lang="vi-VN"/>
          </a:p>
        </p:txBody>
      </p:sp>
    </p:spTree>
    <p:extLst>
      <p:ext uri="{BB962C8B-B14F-4D97-AF65-F5344CB8AC3E}">
        <p14:creationId xmlns:p14="http://schemas.microsoft.com/office/powerpoint/2010/main" val="25807936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1974&quot;&gt;&lt;object type=&quot;3&quot; unique_id=&quot;11977&quot;&gt;&lt;property id=&quot;20148&quot; value=&quot;5&quot;/&gt;&lt;property id=&quot;20300&quot; value=&quot;Slide 2 - &amp;quot;Nội dung&amp;quot;&quot;/&gt;&lt;property id=&quot;20307&quot; value=&quot;265&quot;/&gt;&lt;/object&gt;&lt;object type=&quot;3&quot; unique_id=&quot;11981&quot;&gt;&lt;property id=&quot;20148&quot; value=&quot;5&quot;/&gt;&lt;property id=&quot;20300&quot; value=&quot;Slide 6 - &amp;quot;Firebase&amp;quot;&quot;/&gt;&lt;property id=&quot;20307&quot; value=&quot;333&quot;/&gt;&lt;/object&gt;&lt;object type=&quot;3&quot; unique_id=&quot;11982&quot;&gt;&lt;property id=&quot;20148&quot; value=&quot;5&quot;/&gt;&lt;property id=&quot;20300&quot; value=&quot;Slide 7 - &amp;quot;Cấu hình Android project với Firebase&amp;quot;&quot;/&gt;&lt;property id=&quot;20307&quot; value=&quot;337&quot;/&gt;&lt;/object&gt;&lt;object type=&quot;3&quot; unique_id=&quot;12163&quot;&gt;&lt;property id=&quot;20148&quot; value=&quot;5&quot;/&gt;&lt;property id=&quot;20300&quot; value=&quot;Slide 1 - &amp;quot;LẬP TRÌNH DI ĐỘNG&amp;quot;&quot;/&gt;&lt;property id=&quot;20307&quot; value=&quot;366&quot;/&gt;&lt;/object&gt;&lt;object type=&quot;3&quot; unique_id=&quot;12668&quot;&gt;&lt;property id=&quot;20148&quot; value=&quot;5&quot;/&gt;&lt;property id=&quot;20300&quot; value=&quot;Slide 3 - &amp;quot;Firebase&amp;quot;&quot;/&gt;&lt;property id=&quot;20307&quot; value=&quot;370&quot;/&gt;&lt;/object&gt;&lt;object type=&quot;3&quot; unique_id=&quot;12669&quot;&gt;&lt;property id=&quot;20148&quot; value=&quot;5&quot;/&gt;&lt;property id=&quot;20300&quot; value=&quot;Slide 4 - &amp;quot;firebase.google.com/docs&amp;quot;&quot;/&gt;&lt;property id=&quot;20307&quot; value=&quot;371&quot;/&gt;&lt;/object&gt;&lt;object type=&quot;3&quot; unique_id=&quot;12670&quot;&gt;&lt;property id=&quot;20148&quot; value=&quot;5&quot;/&gt;&lt;property id=&quot;20300&quot; value=&quot;Slide 5 - &amp;quot;firebase.google.com/docs/guides&amp;quot;&quot;/&gt;&lt;property id=&quot;20307&quot; value=&quot;372&quot;/&gt;&lt;/object&gt;&lt;object type=&quot;3&quot; unique_id=&quot;14242&quot;&gt;&lt;property id=&quot;20148&quot; value=&quot;5&quot;/&gt;&lt;property id=&quot;20300&quot; value=&quot;Slide 8 - &amp;quot;Cấu hình Android project với Firebase&amp;quot;&quot;/&gt;&lt;property id=&quot;20307&quot; value=&quot;374&quot;/&gt;&lt;/object&gt;&lt;object type=&quot;3&quot; unique_id=&quot;14243&quot;&gt;&lt;property id=&quot;20148&quot; value=&quot;5&quot;/&gt;&lt;property id=&quot;20300&quot; value=&quot;Slide 9 - &amp;quot;Cấu hình Android project với Firebase&amp;quot;&quot;/&gt;&lt;property id=&quot;20307&quot; value=&quot;375&quot;/&gt;&lt;/object&gt;&lt;object type=&quot;3&quot; unique_id=&quot;14244&quot;&gt;&lt;property id=&quot;20148&quot; value=&quot;5&quot;/&gt;&lt;property id=&quot;20300&quot; value=&quot;Slide 10 - &amp;quot;Cấu hình Android project với Firebase&amp;quot;&quot;/&gt;&lt;property id=&quot;20307&quot; value=&quot;377&quot;/&gt;&lt;/object&gt;&lt;object type=&quot;3&quot; unique_id=&quot;14245&quot;&gt;&lt;property id=&quot;20148&quot; value=&quot;5&quot;/&gt;&lt;property id=&quot;20300&quot; value=&quot;Slide 11 - &amp;quot;Cấu hình Android project với Firebase&amp;quot;&quot;/&gt;&lt;property id=&quot;20307&quot; value=&quot;376&quot;/&gt;&lt;/object&gt;&lt;object type=&quot;3&quot; unique_id=&quot;14246&quot;&gt;&lt;property id=&quot;20148&quot; value=&quot;5&quot;/&gt;&lt;property id=&quot;20300&quot; value=&quot;Slide 12 - &amp;quot;Cấu hình Android project với Firebase&amp;quot;&quot;/&gt;&lt;property id=&quot;20307&quot; value=&quot;378&quot;/&gt;&lt;/object&gt;&lt;object type=&quot;3&quot; unique_id=&quot;14247&quot;&gt;&lt;property id=&quot;20148&quot; value=&quot;5&quot;/&gt;&lt;property id=&quot;20300&quot; value=&quot;Slide 13 - &amp;quot;Cấu hình Android project với Firebase&amp;quot;&quot;/&gt;&lt;property id=&quot;20307&quot; value=&quot;379&quot;/&gt;&lt;/object&gt;&lt;object type=&quot;3&quot; unique_id=&quot;14248&quot;&gt;&lt;property id=&quot;20148&quot; value=&quot;5&quot;/&gt;&lt;property id=&quot;20300&quot; value=&quot;Slide 14 - &amp;quot;Firebase Realtime Database&amp;quot;&quot;/&gt;&lt;property id=&quot;20307&quot; value=&quot;380&quot;/&gt;&lt;/object&gt;&lt;object type=&quot;3&quot; unique_id=&quot;14249&quot;&gt;&lt;property id=&quot;20148&quot; value=&quot;5&quot;/&gt;&lt;property id=&quot;20300&quot; value=&quot;Slide 22 - &amp;quot;Tránh lồng ghép dữ liệu&amp;quot;&quot;/&gt;&lt;property id=&quot;20307&quot; value=&quot;381&quot;/&gt;&lt;/object&gt;&lt;object type=&quot;3&quot; unique_id=&quot;14250&quot;&gt;&lt;property id=&quot;20148&quot; value=&quot;5&quot;/&gt;&lt;property id=&quot;20300&quot; value=&quot;Slide 26 - &amp;quot;Cấu trúc Firebase Realtime Database&amp;quot;&quot;/&gt;&lt;property id=&quot;20307&quot; value=&quot;382&quot;/&gt;&lt;/object&gt;&lt;object type=&quot;3&quot; unique_id=&quot;14251&quot;&gt;&lt;property id=&quot;20148&quot; value=&quot;5&quot;/&gt;&lt;property id=&quot;20300&quot; value=&quot;Slide 25 - &amp;quot;Cấu trúc liên kết 2 đối tượng&amp;quot;&quot;/&gt;&lt;property id=&quot;20307&quot; value=&quot;383&quot;/&gt;&lt;/object&gt;&lt;object type=&quot;3&quot; unique_id=&quot;14617&quot;&gt;&lt;property id=&quot;20148&quot; value=&quot;5&quot;/&gt;&lt;property id=&quot;20300&quot; value=&quot;Slide 27 - &amp;quot;Write node &amp;quot;&quot;/&gt;&lt;property id=&quot;20307&quot; value=&quot;384&quot;/&gt;&lt;/object&gt;&lt;object type=&quot;3&quot; unique_id=&quot;14618&quot;&gt;&lt;property id=&quot;20148&quot; value=&quot;5&quot;/&gt;&lt;property id=&quot;20300&quot; value=&quot;Slide 28 - &amp;quot;Write node &amp;quot;&quot;/&gt;&lt;property id=&quot;20307&quot; value=&quot;385&quot;/&gt;&lt;/object&gt;&lt;object type=&quot;3&quot; unique_id=&quot;14619&quot;&gt;&lt;property id=&quot;20148&quot; value=&quot;5&quot;/&gt;&lt;property id=&quot;20300&quot; value=&quot;Slide 29 - &amp;quot;Write node &amp;quot;&quot;/&gt;&lt;property id=&quot;20307&quot; value=&quot;386&quot;/&gt;&lt;/object&gt;&lt;object type=&quot;3&quot; unique_id=&quot;14620&quot;&gt;&lt;property id=&quot;20148&quot; value=&quot;5&quot;/&gt;&lt;property id=&quot;20300&quot; value=&quot;Slide 30 - &amp;quot;Write node &amp;quot;&quot;/&gt;&lt;property id=&quot;20307&quot; value=&quot;387&quot;/&gt;&lt;/object&gt;&lt;object type=&quot;3&quot; unique_id=&quot;14621&quot;&gt;&lt;property id=&quot;20148&quot; value=&quot;5&quot;/&gt;&lt;property id=&quot;20300&quot; value=&quot;Slide 31 - &amp;quot;Read node &amp;quot;&quot;/&gt;&lt;property id=&quot;20307&quot; value=&quot;388&quot;/&gt;&lt;/object&gt;&lt;object type=&quot;3&quot; unique_id=&quot;14622&quot;&gt;&lt;property id=&quot;20148&quot; value=&quot;5&quot;/&gt;&lt;property id=&quot;20300&quot; value=&quot;Slide 33 - &amp;quot;Read node &amp;quot;&quot;/&gt;&lt;property id=&quot;20307&quot; value=&quot;389&quot;/&gt;&lt;/object&gt;&lt;object type=&quot;3&quot; unique_id=&quot;14623&quot;&gt;&lt;property id=&quot;20148&quot; value=&quot;5&quot;/&gt;&lt;property id=&quot;20300&quot; value=&quot;Slide 34 - &amp;quot;Delete node &amp;quot;&quot;/&gt;&lt;property id=&quot;20307&quot; value=&quot;390&quot;/&gt;&lt;/object&gt;&lt;object type=&quot;3&quot; unique_id=&quot;15190&quot;&gt;&lt;property id=&quot;20148&quot; value=&quot;5&quot;/&gt;&lt;property id=&quot;20300&quot; value=&quot;Slide 15 - &amp;quot;JSON (JavaScript Object Notation) &amp;quot;&quot;/&gt;&lt;property id=&quot;20307&quot; value=&quot;392&quot;/&gt;&lt;/object&gt;&lt;object type=&quot;3&quot; unique_id=&quot;15191&quot;&gt;&lt;property id=&quot;20148&quot; value=&quot;5&quot;/&gt;&lt;property id=&quot;20300&quot; value=&quot;Slide 16 - &amp;quot;JSON (JavaScript Object Notation) &amp;quot;&quot;/&gt;&lt;property id=&quot;20307&quot; value=&quot;393&quot;/&gt;&lt;/object&gt;&lt;object type=&quot;3&quot; unique_id=&quot;15192&quot;&gt;&lt;property id=&quot;20148&quot; value=&quot;5&quot;/&gt;&lt;property id=&quot;20300&quot; value=&quot;Slide 17 - &amp;quot;JSON (JavaScript Object Notation) &amp;quot;&quot;/&gt;&lt;property id=&quot;20307&quot; value=&quot;394&quot;/&gt;&lt;/object&gt;&lt;object type=&quot;3&quot; unique_id=&quot;15193&quot;&gt;&lt;property id=&quot;20148&quot; value=&quot;5&quot;/&gt;&lt;property id=&quot;20300&quot; value=&quot;Slide 18 - &amp;quot;GSON&amp;quot;&quot;/&gt;&lt;property id=&quot;20307&quot; value=&quot;395&quot;/&gt;&lt;/object&gt;&lt;object type=&quot;3&quot; unique_id=&quot;15194&quot;&gt;&lt;property id=&quot;20148&quot; value=&quot;5&quot;/&gt;&lt;property id=&quot;20300&quot; value=&quot;Slide 19 - &amp;quot;Lưu dữ liệu vào database&amp;quot;&quot;/&gt;&lt;property id=&quot;20307&quot; value=&quot;396&quot;/&gt;&lt;/object&gt;&lt;object type=&quot;3&quot; unique_id=&quot;15195&quot;&gt;&lt;property id=&quot;20148&quot; value=&quot;5&quot;/&gt;&lt;property id=&quot;20300&quot; value=&quot;Slide 20 - &amp;quot;Đọc dữ liệu từ database&amp;quot;&quot;/&gt;&lt;property id=&quot;20307&quot; value=&quot;397&quot;/&gt;&lt;/object&gt;&lt;object type=&quot;3&quot; unique_id=&quot;15196&quot;&gt;&lt;property id=&quot;20148&quot; value=&quot;5&quot;/&gt;&lt;property id=&quot;20300&quot; value=&quot;Slide 44 - &amp;quot;Tham khảo&amp;quot;&quot;/&gt;&lt;property id=&quot;20307&quot; value=&quot;369&quot;/&gt;&lt;/object&gt;&lt;object type=&quot;3&quot; unique_id=&quot;15792&quot;&gt;&lt;property id=&quot;20148&quot; value=&quot;5&quot;/&gt;&lt;property id=&quot;20300&quot; value=&quot;Slide 21 - &amp;quot;Cấu trúc Firebase Realtime Database&amp;quot;&quot;/&gt;&lt;property id=&quot;20307&quot; value=&quot;398&quot;/&gt;&lt;/object&gt;&lt;object type=&quot;3&quot; unique_id=&quot;15793&quot;&gt;&lt;property id=&quot;20148&quot; value=&quot;5&quot;/&gt;&lt;property id=&quot;20300&quot; value=&quot;Slide 23 - &amp;quot;Phẳng hóa dữ liệu&amp;quot;&quot;/&gt;&lt;property id=&quot;20307&quot; value=&quot;401&quot;/&gt;&lt;/object&gt;&lt;object type=&quot;3&quot; unique_id=&quot;15794&quot;&gt;&lt;property id=&quot;20148&quot; value=&quot;5&quot;/&gt;&lt;property id=&quot;20300&quot; value=&quot;Slide 24 - &amp;quot;Phẳng hóa dữ liệu&amp;quot;&quot;/&gt;&lt;property id=&quot;20307&quot; value=&quot;400&quot;/&gt;&lt;/object&gt;&lt;object type=&quot;3&quot; unique_id=&quot;15795&quot;&gt;&lt;property id=&quot;20148&quot; value=&quot;5&quot;/&gt;&lt;property id=&quot;20300&quot; value=&quot;Slide 32 - &amp;quot;Read node &amp;quot;&quot;/&gt;&lt;property id=&quot;20307&quot; value=&quot;402&quot;/&gt;&lt;/object&gt;&lt;object type=&quot;3&quot; unique_id=&quot;15796&quot;&gt;&lt;property id=&quot;20148&quot; value=&quot;5&quot;/&gt;&lt;property id=&quot;20300&quot; value=&quot;Slide 35 - &amp;quot;Read &amp;amp; Write List&amp;quot;&quot;/&gt;&lt;property id=&quot;20307&quot; value=&quot;403&quot;/&gt;&lt;/object&gt;&lt;object type=&quot;3&quot; unique_id=&quot;15797&quot;&gt;&lt;property id=&quot;20148&quot; value=&quot;5&quot;/&gt;&lt;property id=&quot;20300&quot; value=&quot;Slide 36 - &amp;quot;Read &amp;amp; Write List&amp;quot;&quot;/&gt;&lt;property id=&quot;20307&quot; value=&quot;404&quot;/&gt;&lt;/object&gt;&lt;object type=&quot;3&quot; unique_id=&quot;15798&quot;&gt;&lt;property id=&quot;20148&quot; value=&quot;5&quot;/&gt;&lt;property id=&quot;20300&quot; value=&quot;Slide 37&quot;/&gt;&lt;property id=&quot;20307&quot; value=&quot;405&quot;/&gt;&lt;/object&gt;&lt;object type=&quot;3&quot; unique_id=&quot;15799&quot;&gt;&lt;property id=&quot;20148&quot; value=&quot;5&quot;/&gt;&lt;property id=&quot;20300&quot; value=&quot;Slide 38&quot;/&gt;&lt;property id=&quot;20307&quot; value=&quot;406&quot;/&gt;&lt;/object&gt;&lt;object type=&quot;3&quot; unique_id=&quot;15800&quot;&gt;&lt;property id=&quot;20148&quot; value=&quot;5&quot;/&gt;&lt;property id=&quot;20300&quot; value=&quot;Slide 39 - &amp;quot;Sort &amp;amp; Filter&amp;quot;&quot;/&gt;&lt;property id=&quot;20307&quot; value=&quot;407&quot;/&gt;&lt;/object&gt;&lt;object type=&quot;3&quot; unique_id=&quot;15801&quot;&gt;&lt;property id=&quot;20148&quot; value=&quot;5&quot;/&gt;&lt;property id=&quot;20300&quot; value=&quot;Slide 40 - &amp;quot;Sort &amp;amp; Filter&amp;quot;&quot;/&gt;&lt;property id=&quot;20307&quot; value=&quot;408&quot;/&gt;&lt;/object&gt;&lt;object type=&quot;3&quot; unique_id=&quot;15802&quot;&gt;&lt;property id=&quot;20148&quot; value=&quot;5&quot;/&gt;&lt;property id=&quot;20300&quot; value=&quot;Slide 41 - &amp;quot;Offline mode&amp;quot;&quot;/&gt;&lt;property id=&quot;20307&quot; value=&quot;409&quot;/&gt;&lt;/object&gt;&lt;object type=&quot;3&quot; unique_id=&quot;15803&quot;&gt;&lt;property id=&quot;20148&quot; value=&quot;5&quot;/&gt;&lt;property id=&quot;20300&quot; value=&quot;Slide 42 - &amp;quot;onDisconnect()&amp;quot;&quot;/&gt;&lt;property id=&quot;20307&quot; value=&quot;410&quot;/&gt;&lt;/object&gt;&lt;object type=&quot;3&quot; unique_id=&quot;15804&quot;&gt;&lt;property id=&quot;20148&quot; value=&quot;5&quot;/&gt;&lt;property id=&quot;20300&quot; value=&quot;Slide 43 - &amp;quot;Xác định trạng thái kết nối&amp;quot;&quot;/&gt;&lt;property id=&quot;20307&quot; value=&quot;411&quot;/&gt;&lt;/object&gt;&lt;/object&gt;&lt;object type=&quot;8&quot; unique_id=&quot;12048&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5143</TotalTime>
  <Words>1601</Words>
  <Application>Microsoft Office PowerPoint</Application>
  <PresentationFormat>Widescreen</PresentationFormat>
  <Paragraphs>211</Paragraphs>
  <Slides>43</Slides>
  <Notes>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(Body)</vt:lpstr>
      <vt:lpstr>Calibri Light</vt:lpstr>
      <vt:lpstr>Times New Roman</vt:lpstr>
      <vt:lpstr>Office Theme</vt:lpstr>
      <vt:lpstr>LẬP TRÌNH DI ĐỘNG</vt:lpstr>
      <vt:lpstr>Nội dung </vt:lpstr>
      <vt:lpstr>Firebase</vt:lpstr>
      <vt:lpstr>firebase.google.com/docs</vt:lpstr>
      <vt:lpstr>Firebase</vt:lpstr>
      <vt:lpstr>Cấu hình Android project với Firebase</vt:lpstr>
      <vt:lpstr>Cấu hình Android project với Firebase</vt:lpstr>
      <vt:lpstr>PowerPoint Presentation</vt:lpstr>
      <vt:lpstr>Cấu hình Android project với Firebase</vt:lpstr>
      <vt:lpstr>Cấu hình Android project với Firebase</vt:lpstr>
      <vt:lpstr>Cấu hình Android project với Firebase</vt:lpstr>
      <vt:lpstr>Firebase Realtime Database</vt:lpstr>
      <vt:lpstr>JSON (JavaScript Object Notation) </vt:lpstr>
      <vt:lpstr>JSON (JavaScript Object Notation) </vt:lpstr>
      <vt:lpstr>JSON (JavaScript Object Notation) </vt:lpstr>
      <vt:lpstr>GSON</vt:lpstr>
      <vt:lpstr>Lưu dữ liệu vào database</vt:lpstr>
      <vt:lpstr>Đọc dữ liệu từ database</vt:lpstr>
      <vt:lpstr>Cấu trúc Firebase Realtime Database</vt:lpstr>
      <vt:lpstr>Tránh lồng ghép dữ liệu</vt:lpstr>
      <vt:lpstr>Phẳng hóa dữ liệu</vt:lpstr>
      <vt:lpstr>Phẳng hóa dữ liệu</vt:lpstr>
      <vt:lpstr>Cấu trúc liên kết 2 đối tượng</vt:lpstr>
      <vt:lpstr>Cấu trúc Firebase Realtime Database</vt:lpstr>
      <vt:lpstr>Write node </vt:lpstr>
      <vt:lpstr>Write node </vt:lpstr>
      <vt:lpstr>Write node </vt:lpstr>
      <vt:lpstr>Write node </vt:lpstr>
      <vt:lpstr>Read node </vt:lpstr>
      <vt:lpstr>Read node </vt:lpstr>
      <vt:lpstr>Read node </vt:lpstr>
      <vt:lpstr>Delete node </vt:lpstr>
      <vt:lpstr>Tips</vt:lpstr>
      <vt:lpstr>Read &amp; Write List</vt:lpstr>
      <vt:lpstr>Read &amp; Write List</vt:lpstr>
      <vt:lpstr>PowerPoint Presentation</vt:lpstr>
      <vt:lpstr>PowerPoint Presentation</vt:lpstr>
      <vt:lpstr>Sort &amp; Filter</vt:lpstr>
      <vt:lpstr>Sort &amp; Filter</vt:lpstr>
      <vt:lpstr>Offline mode</vt:lpstr>
      <vt:lpstr>onDisconnect()</vt:lpstr>
      <vt:lpstr>Xác định trạng thái kết nối</vt:lpstr>
      <vt:lpstr>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Di Động</dc:title>
  <dc:creator>Nguyen Thai Cong Nghia</dc:creator>
  <cp:lastModifiedBy>Nghia Nguyen</cp:lastModifiedBy>
  <cp:revision>187</cp:revision>
  <dcterms:created xsi:type="dcterms:W3CDTF">2018-08-28T09:16:10Z</dcterms:created>
  <dcterms:modified xsi:type="dcterms:W3CDTF">2022-10-28T02:10:26Z</dcterms:modified>
</cp:coreProperties>
</file>