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32" r:id="rId2"/>
    <p:sldId id="888" r:id="rId3"/>
    <p:sldId id="299" r:id="rId4"/>
    <p:sldId id="300" r:id="rId5"/>
    <p:sldId id="301" r:id="rId6"/>
    <p:sldId id="302" r:id="rId7"/>
    <p:sldId id="303" r:id="rId8"/>
    <p:sldId id="308" r:id="rId9"/>
    <p:sldId id="304" r:id="rId10"/>
    <p:sldId id="858" r:id="rId11"/>
    <p:sldId id="335" r:id="rId12"/>
    <p:sldId id="859" r:id="rId13"/>
    <p:sldId id="860" r:id="rId14"/>
    <p:sldId id="862" r:id="rId15"/>
    <p:sldId id="863" r:id="rId16"/>
    <p:sldId id="336" r:id="rId17"/>
    <p:sldId id="864" r:id="rId18"/>
    <p:sldId id="865" r:id="rId19"/>
    <p:sldId id="866" r:id="rId20"/>
    <p:sldId id="867" r:id="rId21"/>
    <p:sldId id="870" r:id="rId22"/>
    <p:sldId id="871" r:id="rId23"/>
    <p:sldId id="873" r:id="rId24"/>
    <p:sldId id="874" r:id="rId25"/>
    <p:sldId id="875" r:id="rId26"/>
    <p:sldId id="872" r:id="rId27"/>
    <p:sldId id="876" r:id="rId28"/>
    <p:sldId id="877" r:id="rId29"/>
    <p:sldId id="879" r:id="rId30"/>
    <p:sldId id="889" r:id="rId31"/>
    <p:sldId id="880" r:id="rId32"/>
    <p:sldId id="890" r:id="rId33"/>
    <p:sldId id="881" r:id="rId34"/>
    <p:sldId id="882" r:id="rId35"/>
    <p:sldId id="883" r:id="rId36"/>
    <p:sldId id="884" r:id="rId37"/>
    <p:sldId id="885" r:id="rId38"/>
    <p:sldId id="886" r:id="rId39"/>
    <p:sldId id="887" r:id="rId40"/>
    <p:sldId id="334" r:id="rId41"/>
  </p:sldIdLst>
  <p:sldSz cx="12192000" cy="6858000"/>
  <p:notesSz cx="6858000" cy="9144000"/>
  <p:custDataLst>
    <p:tags r:id="rId43"/>
  </p:custData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8E1CC5-7CF0-4675-A4A8-A4E0A213D135}" v="2" dt="2022-11-11T01:52:43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615" autoAdjust="0"/>
  </p:normalViewPr>
  <p:slideViewPr>
    <p:cSldViewPr snapToGrid="0">
      <p:cViewPr varScale="1">
        <p:scale>
          <a:sx n="59" d="100"/>
          <a:sy n="59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 Nguyen" userId="21034a2f8fc0a97a" providerId="LiveId" clId="{688E1CC5-7CF0-4675-A4A8-A4E0A213D135}"/>
    <pc:docChg chg="custSel modSld modMainMaster">
      <pc:chgData name="Nghia Nguyen" userId="21034a2f8fc0a97a" providerId="LiveId" clId="{688E1CC5-7CF0-4675-A4A8-A4E0A213D135}" dt="2022-11-11T01:52:43.397" v="2" actId="403"/>
      <pc:docMkLst>
        <pc:docMk/>
      </pc:docMkLst>
      <pc:sldChg chg="delSp mod">
        <pc:chgData name="Nghia Nguyen" userId="21034a2f8fc0a97a" providerId="LiveId" clId="{688E1CC5-7CF0-4675-A4A8-A4E0A213D135}" dt="2022-11-11T01:52:28.409" v="0" actId="478"/>
        <pc:sldMkLst>
          <pc:docMk/>
          <pc:sldMk cId="3075841123" sldId="332"/>
        </pc:sldMkLst>
        <pc:spChg chg="del">
          <ac:chgData name="Nghia Nguyen" userId="21034a2f8fc0a97a" providerId="LiveId" clId="{688E1CC5-7CF0-4675-A4A8-A4E0A213D135}" dt="2022-11-11T01:52:28.409" v="0" actId="478"/>
          <ac:spMkLst>
            <pc:docMk/>
            <pc:sldMk cId="3075841123" sldId="332"/>
            <ac:spMk id="4" creationId="{C429A262-F5A2-4074-89F2-87375CFC1699}"/>
          </ac:spMkLst>
        </pc:spChg>
      </pc:sldChg>
      <pc:sldMasterChg chg="modSp">
        <pc:chgData name="Nghia Nguyen" userId="21034a2f8fc0a97a" providerId="LiveId" clId="{688E1CC5-7CF0-4675-A4A8-A4E0A213D135}" dt="2022-11-11T01:52:43.397" v="2" actId="403"/>
        <pc:sldMasterMkLst>
          <pc:docMk/>
          <pc:sldMasterMk cId="1027253168" sldId="2147483648"/>
        </pc:sldMasterMkLst>
        <pc:spChg chg="mod">
          <ac:chgData name="Nghia Nguyen" userId="21034a2f8fc0a97a" providerId="LiveId" clId="{688E1CC5-7CF0-4675-A4A8-A4E0A213D135}" dt="2022-11-11T01:52:43.397" v="2" actId="403"/>
          <ac:spMkLst>
            <pc:docMk/>
            <pc:sldMasterMk cId="1027253168" sldId="2147483648"/>
            <ac:spMk id="6" creationId="{AC6C92E0-92B3-4673-984B-0ACAD74F80EC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B547D-750D-40FD-9450-E75B3EF46E87}" type="datetimeFigureOut">
              <a:rPr lang="vi-VN" smtClean="0"/>
              <a:t>11/11/2022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7AA5-8A91-4D17-8C1C-FFF38E3BFB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86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7AA5-8A91-4D17-8C1C-FFF38E3BFBC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847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7AA5-8A91-4D17-8C1C-FFF38E3BFBC6}" type="slidenum">
              <a:rPr lang="vi-VN" smtClean="0"/>
              <a:t>38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9025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75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292B2C"/>
              </a:buClr>
              <a:buSzPts val="1400"/>
              <a:buFont typeface="Open Sans"/>
              <a:buChar char="●"/>
            </a:pPr>
            <a:r>
              <a:rPr lang="vi-VN" dirty="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Cập nhật RecyclerView tương ứng với vị trí được thay đổi </a:t>
            </a: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Font typeface="Open Sans"/>
              <a:buChar char="●"/>
            </a:pPr>
            <a:r>
              <a:rPr lang="vi-VN" dirty="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notifyItemChanged(int position)</a:t>
            </a: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Font typeface="Open Sans"/>
              <a:buChar char="●"/>
            </a:pPr>
            <a:r>
              <a:rPr lang="vi-VN" dirty="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notifyItemInserted(int position)</a:t>
            </a: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Font typeface="Open Sans"/>
              <a:buChar char="●"/>
            </a:pPr>
            <a:r>
              <a:rPr lang="vi-VN" dirty="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notifyItemRemoved(int position)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400"/>
              <a:buFont typeface="Open Sans"/>
              <a:buChar char="●"/>
            </a:pPr>
            <a:r>
              <a:rPr lang="vi-VN" dirty="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Cập nhật toàn bộ RecyclerView</a:t>
            </a: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Font typeface="Open Sans"/>
              <a:buChar char="●"/>
            </a:pPr>
            <a:r>
              <a:rPr lang="vi-VN" dirty="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notifyDataSetChanged() </a:t>
            </a:r>
            <a:endParaRPr lang="en-US" dirty="0">
              <a:solidFill>
                <a:srgbClr val="1B1B1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96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Font typeface="Open Sans"/>
              <a:buNone/>
            </a:pPr>
            <a:endParaRPr lang="vi-VN" dirty="0">
              <a:solidFill>
                <a:srgbClr val="1B1B1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DIffUtil</a:t>
            </a:r>
            <a:r>
              <a:rPr lang="en-US" sz="1200" dirty="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tối</a:t>
            </a:r>
            <a:r>
              <a:rPr lang="en-US" sz="1200" dirty="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ưu</a:t>
            </a:r>
            <a:r>
              <a:rPr lang="en-US" sz="1200" dirty="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hơn</a:t>
            </a:r>
            <a:r>
              <a:rPr lang="en-US" sz="1200" dirty="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notifyDataSetChanged</a:t>
            </a:r>
            <a:r>
              <a:rPr lang="en-US" sz="1200" dirty="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 lang="vi-VN" sz="1200" dirty="0">
              <a:solidFill>
                <a:srgbClr val="1B1B1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7AA5-8A91-4D17-8C1C-FFF38E3BFBC6}" type="slidenum">
              <a:rPr lang="vi-VN" smtClean="0"/>
              <a:t>39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742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7AA5-8A91-4D17-8C1C-FFF38E3BFBC6}" type="slidenum">
              <a:rPr lang="vi-VN" smtClean="0"/>
              <a:t>40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098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/>
            <a:r>
              <a:rPr lang="en-US" altLang="en-US" sz="1200" dirty="0" err="1"/>
              <a:t>setOnItemClickListener</a:t>
            </a:r>
            <a:endParaRPr lang="en-US" altLang="en-US" sz="1200" dirty="0"/>
          </a:p>
          <a:p>
            <a:pPr lvl="0" eaLnBrk="1" hangingPunct="1"/>
            <a:r>
              <a:rPr lang="en-US" altLang="en-US" sz="1200" dirty="0" err="1"/>
              <a:t>setOnItemSelectedListener</a:t>
            </a:r>
            <a:endParaRPr lang="en-US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Adapter </a:t>
            </a:r>
            <a:r>
              <a:rPr lang="en-US" altLang="en-US" sz="1200" dirty="0" err="1"/>
              <a:t>cho</a:t>
            </a:r>
            <a:r>
              <a:rPr lang="en-US" altLang="en-US" sz="1200" dirty="0"/>
              <a:t> </a:t>
            </a:r>
            <a:r>
              <a:rPr lang="en-US" altLang="en-US" sz="1200" dirty="0" err="1"/>
              <a:t>phép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thực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hiện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quản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lý</a:t>
            </a:r>
            <a:r>
              <a:rPr lang="en-US" altLang="en-US" sz="1200" dirty="0"/>
              <a:t> </a:t>
            </a:r>
            <a:r>
              <a:rPr lang="en-US" altLang="en-US" sz="1200" dirty="0" err="1"/>
              <a:t>giao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diện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số</a:t>
            </a:r>
            <a:r>
              <a:rPr lang="en-US" altLang="en-US" sz="1200" dirty="0"/>
              <a:t> </a:t>
            </a:r>
            <a:r>
              <a:rPr lang="en-US" altLang="en-US" sz="1200" dirty="0" err="1"/>
              <a:t>lượng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chỉ</a:t>
            </a:r>
            <a:r>
              <a:rPr lang="en-US" altLang="en-US" sz="1200" dirty="0"/>
              <a:t> </a:t>
            </a:r>
            <a:r>
              <a:rPr lang="en-US" altLang="en-US" sz="1200" dirty="0" err="1"/>
              <a:t>mục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trên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AdapterView</a:t>
            </a:r>
            <a:r>
              <a:rPr lang="en-US" altLang="en-US" sz="1200" dirty="0"/>
              <a:t> </a:t>
            </a:r>
            <a:r>
              <a:rPr lang="en-US" altLang="en-US" sz="1200" dirty="0" err="1"/>
              <a:t>và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thực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hiện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truy</a:t>
            </a:r>
            <a:r>
              <a:rPr lang="en-US" altLang="en-US" sz="1200" dirty="0"/>
              <a:t> </a:t>
            </a:r>
            <a:r>
              <a:rPr lang="en-US" altLang="en-US" sz="1200" dirty="0" err="1"/>
              <a:t>vấn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dữ</a:t>
            </a:r>
            <a:r>
              <a:rPr lang="en-US" altLang="en-US" sz="1200" dirty="0"/>
              <a:t> </a:t>
            </a:r>
            <a:r>
              <a:rPr lang="en-US" altLang="en-US" sz="1200" dirty="0" err="1"/>
              <a:t>liệu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sắp</a:t>
            </a:r>
            <a:r>
              <a:rPr lang="en-US" altLang="en-US" sz="1200" dirty="0"/>
              <a:t> </a:t>
            </a:r>
            <a:r>
              <a:rPr lang="en-US" altLang="en-US" sz="1200" dirty="0" err="1"/>
              <a:t>xếp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dữ</a:t>
            </a:r>
            <a:r>
              <a:rPr lang="en-US" altLang="en-US" sz="1200" dirty="0"/>
              <a:t> </a:t>
            </a:r>
            <a:r>
              <a:rPr lang="en-US" altLang="en-US" sz="1200" dirty="0" err="1"/>
              <a:t>liệu</a:t>
            </a:r>
            <a:r>
              <a:rPr lang="en-US" altLang="en-US" sz="1200" dirty="0"/>
              <a:t>.</a:t>
            </a:r>
          </a:p>
          <a:p>
            <a:pPr eaLnBrk="1" hangingPunct="1"/>
            <a:r>
              <a:rPr lang="en-US" altLang="en-US" sz="1800" dirty="0" err="1"/>
              <a:t>Các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phương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thức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xử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lý</a:t>
            </a:r>
            <a:r>
              <a:rPr lang="en-US" altLang="en-US" sz="1800" dirty="0"/>
              <a:t> </a:t>
            </a:r>
            <a:r>
              <a:rPr lang="en-US" altLang="en-US" sz="1800" dirty="0" err="1"/>
              <a:t>quan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trọng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trên</a:t>
            </a:r>
            <a:r>
              <a:rPr lang="en-US" altLang="en-US" sz="1800" dirty="0"/>
              <a:t> Adapter:</a:t>
            </a:r>
          </a:p>
          <a:p>
            <a:pPr lvl="0" eaLnBrk="1" hangingPunct="1"/>
            <a:r>
              <a:rPr lang="en-US" altLang="en-US" sz="1600" dirty="0" err="1"/>
              <a:t>getCount</a:t>
            </a:r>
            <a:r>
              <a:rPr lang="en-US" altLang="en-US" sz="1600" dirty="0"/>
              <a:t> - int</a:t>
            </a:r>
          </a:p>
          <a:p>
            <a:pPr lvl="0" eaLnBrk="1" hangingPunct="1"/>
            <a:r>
              <a:rPr lang="en-US" altLang="en-US" sz="1600" dirty="0" err="1"/>
              <a:t>getItems</a:t>
            </a:r>
            <a:r>
              <a:rPr lang="en-US" altLang="en-US" sz="1600" dirty="0"/>
              <a:t>(int position) - Objects</a:t>
            </a:r>
          </a:p>
          <a:p>
            <a:pPr lvl="0" eaLnBrk="1" hangingPunct="1"/>
            <a:r>
              <a:rPr lang="en-US" altLang="en-US" sz="1600" dirty="0" err="1"/>
              <a:t>getItemsId</a:t>
            </a:r>
            <a:r>
              <a:rPr lang="en-US" altLang="en-US" sz="1600" dirty="0"/>
              <a:t>(int position) – long</a:t>
            </a:r>
          </a:p>
          <a:p>
            <a:pPr lvl="0" eaLnBrk="1" hangingPunct="1"/>
            <a:r>
              <a:rPr lang="en-US" altLang="en-US" sz="1600" dirty="0" err="1"/>
              <a:t>getView</a:t>
            </a:r>
            <a:r>
              <a:rPr lang="en-US" altLang="en-US" sz="1600" dirty="0"/>
              <a:t>(int position, View </a:t>
            </a:r>
            <a:r>
              <a:rPr lang="en-US" altLang="en-US" sz="1600" dirty="0" err="1"/>
              <a:t>convertView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ViewGroup</a:t>
            </a:r>
            <a:r>
              <a:rPr lang="en-US" altLang="en-US" sz="1600" dirty="0"/>
              <a:t> parent) –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7AA5-8A91-4D17-8C1C-FFF38E3BFBC6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717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1200" b="0" dirty="0"/>
              <a:t>Sau </a:t>
            </a:r>
            <a:r>
              <a:rPr lang="en-US" altLang="en-US" sz="1200" b="0" dirty="0" err="1"/>
              <a:t>khi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đã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có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ListView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trên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giao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diện</a:t>
            </a:r>
            <a:r>
              <a:rPr lang="en-US" altLang="en-US" sz="1200" b="0" dirty="0"/>
              <a:t>, </a:t>
            </a:r>
            <a:r>
              <a:rPr lang="en-US" altLang="en-US" sz="1200" b="0" dirty="0" err="1"/>
              <a:t>chúng</a:t>
            </a:r>
            <a:r>
              <a:rPr lang="en-US" altLang="en-US" sz="1200" b="0" dirty="0"/>
              <a:t> ta </a:t>
            </a:r>
            <a:r>
              <a:rPr lang="en-US" altLang="en-US" sz="1200" b="0" dirty="0" err="1"/>
              <a:t>có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thể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tạo</a:t>
            </a:r>
            <a:r>
              <a:rPr lang="en-US" altLang="en-US" sz="1200" b="0" dirty="0"/>
              <a:t> Custom Layout </a:t>
            </a:r>
            <a:r>
              <a:rPr lang="en-US" altLang="en-US" sz="1200" b="0" dirty="0" err="1"/>
              <a:t>cho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ListView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như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sau</a:t>
            </a:r>
            <a:r>
              <a:rPr lang="en-US" altLang="en-US" sz="1200" b="0" dirty="0"/>
              <a:t>: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●"/>
            </a:pPr>
            <a:r>
              <a:rPr lang="en-US" altLang="en-US" sz="1200" b="0" dirty="0" err="1">
                <a:solidFill>
                  <a:srgbClr val="C00000"/>
                </a:solidFill>
              </a:rPr>
              <a:t>Bước</a:t>
            </a:r>
            <a:r>
              <a:rPr lang="en-US" altLang="en-US" sz="1200" b="0" dirty="0">
                <a:solidFill>
                  <a:srgbClr val="C00000"/>
                </a:solidFill>
              </a:rPr>
              <a:t> 1:</a:t>
            </a:r>
            <a:r>
              <a:rPr lang="en-US" altLang="en-US" sz="1200" b="0" dirty="0"/>
              <a:t> </a:t>
            </a:r>
            <a:r>
              <a:rPr lang="en-GB" altLang="en-US" sz="1200" b="0" dirty="0" err="1"/>
              <a:t>Tạo</a:t>
            </a:r>
            <a:r>
              <a:rPr lang="en-GB" altLang="en-US" sz="1200" b="0" dirty="0"/>
              <a:t> </a:t>
            </a:r>
            <a:r>
              <a:rPr lang="en-GB" altLang="en-US" sz="1200" b="0" dirty="0" err="1"/>
              <a:t>thêm</a:t>
            </a:r>
            <a:r>
              <a:rPr lang="en-GB" altLang="en-US" sz="1200" b="0" dirty="0"/>
              <a:t> </a:t>
            </a:r>
            <a:r>
              <a:rPr lang="en-GB" altLang="en-US" sz="1200" b="0" dirty="0" err="1"/>
              <a:t>một</a:t>
            </a:r>
            <a:r>
              <a:rPr lang="en-GB" altLang="en-US" sz="1200" b="0" dirty="0"/>
              <a:t> layout </a:t>
            </a:r>
            <a:r>
              <a:rPr lang="en-GB" altLang="en-US" sz="1200" b="0" dirty="0" err="1"/>
              <a:t>cho</a:t>
            </a:r>
            <a:r>
              <a:rPr lang="en-GB" altLang="en-US" sz="1200" b="0" dirty="0"/>
              <a:t> </a:t>
            </a:r>
            <a:r>
              <a:rPr lang="en-GB" altLang="en-US" sz="1200" b="0" dirty="0" err="1"/>
              <a:t>một</a:t>
            </a:r>
            <a:r>
              <a:rPr lang="en-GB" altLang="en-US" sz="1200" b="0" dirty="0"/>
              <a:t> item </a:t>
            </a:r>
            <a:r>
              <a:rPr lang="en-GB" altLang="en-US" sz="1200" b="0" dirty="0" err="1"/>
              <a:t>của</a:t>
            </a:r>
            <a:r>
              <a:rPr lang="en-GB" altLang="en-US" sz="1200" b="0" dirty="0"/>
              <a:t> </a:t>
            </a:r>
            <a:r>
              <a:rPr lang="en-GB" altLang="en-US" sz="1200" b="0" dirty="0" err="1"/>
              <a:t>ListView</a:t>
            </a:r>
            <a:r>
              <a:rPr lang="en-GB" altLang="en-US" sz="1200" b="0" dirty="0"/>
              <a:t>.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●"/>
            </a:pPr>
            <a:r>
              <a:rPr lang="en-US" altLang="en-US" sz="1200" b="0" dirty="0" err="1">
                <a:solidFill>
                  <a:srgbClr val="C00000"/>
                </a:solidFill>
              </a:rPr>
              <a:t>Bước</a:t>
            </a:r>
            <a:r>
              <a:rPr lang="en-US" altLang="en-US" sz="1200" b="0" dirty="0">
                <a:solidFill>
                  <a:srgbClr val="C00000"/>
                </a:solidFill>
              </a:rPr>
              <a:t> 2: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Tạo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lớp</a:t>
            </a:r>
            <a:r>
              <a:rPr lang="en-US" altLang="en-US" sz="1200" b="0" dirty="0"/>
              <a:t> Custom Adapter </a:t>
            </a:r>
            <a:r>
              <a:rPr lang="en-US" altLang="en-US" sz="1200" b="0" dirty="0" err="1"/>
              <a:t>kế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thừa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từ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lớp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ArrayAdapter</a:t>
            </a:r>
            <a:r>
              <a:rPr lang="en-US" altLang="en-US" sz="1200" b="0" dirty="0"/>
              <a:t>.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●"/>
            </a:pPr>
            <a:r>
              <a:rPr lang="en-US" altLang="en-US" sz="1200" b="0" dirty="0" err="1">
                <a:solidFill>
                  <a:srgbClr val="C00000"/>
                </a:solidFill>
              </a:rPr>
              <a:t>Bước</a:t>
            </a:r>
            <a:r>
              <a:rPr lang="en-US" altLang="en-US" sz="1200" b="0" dirty="0">
                <a:solidFill>
                  <a:srgbClr val="C00000"/>
                </a:solidFill>
              </a:rPr>
              <a:t> 3: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Tạo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một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lớp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dùng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để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quản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lý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dữ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liệu</a:t>
            </a:r>
            <a:r>
              <a:rPr lang="en-US" altLang="en-US" sz="1200" b="0" dirty="0"/>
              <a:t>.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●"/>
            </a:pPr>
            <a:r>
              <a:rPr lang="en-US" altLang="en-US" sz="1200" b="0" dirty="0" err="1">
                <a:solidFill>
                  <a:srgbClr val="C00000"/>
                </a:solidFill>
              </a:rPr>
              <a:t>Bước</a:t>
            </a:r>
            <a:r>
              <a:rPr lang="en-US" altLang="en-US" sz="1200" b="0" dirty="0">
                <a:solidFill>
                  <a:srgbClr val="C00000"/>
                </a:solidFill>
              </a:rPr>
              <a:t> 4: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Hiển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thị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dữ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liệu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lên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ListView</a:t>
            </a:r>
            <a:r>
              <a:rPr lang="en-US" altLang="en-US" sz="1200" b="0" dirty="0"/>
              <a:t>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1200" b="0" dirty="0" err="1"/>
              <a:t>Lớp</a:t>
            </a:r>
            <a:r>
              <a:rPr lang="en-US" altLang="en-US" sz="1200" b="0" dirty="0"/>
              <a:t> Custom </a:t>
            </a:r>
            <a:r>
              <a:rPr lang="en-US" altLang="en-US" sz="1200" b="0" dirty="0" err="1"/>
              <a:t>ArrayAdapter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kế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thừa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từ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lớp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ArrayAdapter</a:t>
            </a:r>
            <a:endParaRPr lang="en-US" altLang="en-US" sz="1200" b="0" dirty="0"/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C00000"/>
              </a:solidFill>
            </a:endParaRP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C00000"/>
                </a:solidFill>
              </a:rPr>
              <a:t>public class </a:t>
            </a:r>
            <a:r>
              <a:rPr lang="en-US" altLang="en-US" sz="1200" dirty="0" err="1">
                <a:solidFill>
                  <a:srgbClr val="0000FF"/>
                </a:solidFill>
              </a:rPr>
              <a:t>CustomAdapter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C00000"/>
                </a:solidFill>
              </a:rPr>
              <a:t>extends</a:t>
            </a:r>
            <a:r>
              <a:rPr lang="en-US" altLang="en-US" sz="1200" dirty="0"/>
              <a:t> </a:t>
            </a:r>
            <a:r>
              <a:rPr lang="en-US" altLang="en-US" sz="1200" dirty="0" err="1">
                <a:solidFill>
                  <a:srgbClr val="0000FF"/>
                </a:solidFill>
              </a:rPr>
              <a:t>ArrayAdapter</a:t>
            </a:r>
            <a:r>
              <a:rPr lang="en-US" altLang="en-US" sz="1200" dirty="0">
                <a:solidFill>
                  <a:srgbClr val="0000FF"/>
                </a:solidFill>
              </a:rPr>
              <a:t>&lt;[</a:t>
            </a:r>
            <a:r>
              <a:rPr lang="en-US" altLang="en-US" sz="1200" b="0" i="1" dirty="0" err="1">
                <a:solidFill>
                  <a:srgbClr val="0000FF"/>
                </a:solidFill>
              </a:rPr>
              <a:t>Kiểu</a:t>
            </a:r>
            <a:r>
              <a:rPr lang="en-US" altLang="en-US" sz="1200" b="0" i="1" dirty="0">
                <a:solidFill>
                  <a:srgbClr val="0000FF"/>
                </a:solidFill>
              </a:rPr>
              <a:t> </a:t>
            </a:r>
            <a:r>
              <a:rPr lang="en-US" altLang="en-US" sz="1200" b="0" i="1" dirty="0" err="1">
                <a:solidFill>
                  <a:srgbClr val="0000FF"/>
                </a:solidFill>
              </a:rPr>
              <a:t>mảng</a:t>
            </a:r>
            <a:r>
              <a:rPr lang="en-US" altLang="en-US" sz="1200" dirty="0">
                <a:solidFill>
                  <a:srgbClr val="0000FF"/>
                </a:solidFill>
              </a:rPr>
              <a:t>]&gt;{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1200" dirty="0"/>
              <a:t>     </a:t>
            </a:r>
            <a:r>
              <a:rPr lang="en-US" altLang="en-US" sz="1200" dirty="0">
                <a:solidFill>
                  <a:srgbClr val="C00000"/>
                </a:solidFill>
              </a:rPr>
              <a:t>public</a:t>
            </a:r>
            <a:r>
              <a:rPr lang="en-US" altLang="en-US" sz="1200" dirty="0"/>
              <a:t> </a:t>
            </a:r>
            <a:r>
              <a:rPr lang="en-US" altLang="en-US" sz="1200" dirty="0" err="1">
                <a:solidFill>
                  <a:srgbClr val="0000FF"/>
                </a:solidFill>
              </a:rPr>
              <a:t>CustomAdapter</a:t>
            </a:r>
            <a:r>
              <a:rPr lang="en-US" altLang="en-US" sz="1200" dirty="0">
                <a:solidFill>
                  <a:srgbClr val="0000FF"/>
                </a:solidFill>
              </a:rPr>
              <a:t>(</a:t>
            </a:r>
            <a:r>
              <a:rPr lang="en-US" altLang="en-US" sz="1200" dirty="0">
                <a:solidFill>
                  <a:srgbClr val="C00000"/>
                </a:solidFill>
              </a:rPr>
              <a:t>Context</a:t>
            </a:r>
            <a:r>
              <a:rPr lang="en-US" altLang="en-US" sz="1200" dirty="0">
                <a:solidFill>
                  <a:srgbClr val="0000FF"/>
                </a:solidFill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</a:rPr>
              <a:t>context</a:t>
            </a:r>
            <a:r>
              <a:rPr lang="en-US" altLang="en-US" sz="1200" dirty="0">
                <a:solidFill>
                  <a:srgbClr val="0000FF"/>
                </a:solidFill>
              </a:rPr>
              <a:t>, </a:t>
            </a:r>
            <a:r>
              <a:rPr lang="en-US" altLang="en-US" sz="1200" dirty="0">
                <a:solidFill>
                  <a:srgbClr val="C00000"/>
                </a:solidFill>
              </a:rPr>
              <a:t>int</a:t>
            </a:r>
            <a:r>
              <a:rPr lang="en-US" altLang="en-US" sz="1200" dirty="0">
                <a:solidFill>
                  <a:srgbClr val="0000FF"/>
                </a:solidFill>
              </a:rPr>
              <a:t> resource,        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                                                          </a:t>
            </a:r>
            <a:r>
              <a:rPr lang="en-US" altLang="en-US" sz="1200" dirty="0" err="1">
                <a:solidFill>
                  <a:srgbClr val="C00000"/>
                </a:solidFill>
              </a:rPr>
              <a:t>ArrayList</a:t>
            </a:r>
            <a:r>
              <a:rPr lang="en-US" altLang="en-US" sz="1200" dirty="0">
                <a:solidFill>
                  <a:srgbClr val="0000FF"/>
                </a:solidFill>
              </a:rPr>
              <a:t>&lt;[</a:t>
            </a:r>
            <a:r>
              <a:rPr lang="en-US" altLang="en-US" sz="1200" b="0" i="1" dirty="0" err="1">
                <a:solidFill>
                  <a:srgbClr val="0000FF"/>
                </a:solidFill>
              </a:rPr>
              <a:t>Kiểu</a:t>
            </a:r>
            <a:r>
              <a:rPr lang="en-US" altLang="en-US" sz="1200" b="0" i="1" dirty="0">
                <a:solidFill>
                  <a:srgbClr val="0000FF"/>
                </a:solidFill>
              </a:rPr>
              <a:t> </a:t>
            </a:r>
            <a:r>
              <a:rPr lang="en-US" altLang="en-US" sz="1200" b="0" i="1" dirty="0" err="1">
                <a:solidFill>
                  <a:srgbClr val="0000FF"/>
                </a:solidFill>
              </a:rPr>
              <a:t>mảng</a:t>
            </a:r>
            <a:r>
              <a:rPr lang="en-US" altLang="en-US" sz="1200" dirty="0">
                <a:solidFill>
                  <a:srgbClr val="0000FF"/>
                </a:solidFill>
              </a:rPr>
              <a:t>]&gt; objects</a:t>
            </a:r>
            <a:r>
              <a:rPr lang="en-US" altLang="en-US" sz="1200" dirty="0">
                <a:solidFill>
                  <a:srgbClr val="C00000"/>
                </a:solidFill>
              </a:rPr>
              <a:t>) {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                 </a:t>
            </a:r>
            <a:r>
              <a:rPr lang="en-US" altLang="en-US" sz="1200" dirty="0">
                <a:solidFill>
                  <a:srgbClr val="C00000"/>
                </a:solidFill>
              </a:rPr>
              <a:t>super(</a:t>
            </a:r>
            <a:r>
              <a:rPr lang="en-US" altLang="en-US" sz="1200" dirty="0">
                <a:solidFill>
                  <a:srgbClr val="0000FF"/>
                </a:solidFill>
              </a:rPr>
              <a:t>context</a:t>
            </a:r>
            <a:r>
              <a:rPr lang="en-US" altLang="en-US" sz="1200" dirty="0">
                <a:solidFill>
                  <a:srgbClr val="C00000"/>
                </a:solidFill>
              </a:rPr>
              <a:t>,</a:t>
            </a:r>
            <a:r>
              <a:rPr lang="en-US" altLang="en-US" sz="1200" dirty="0">
                <a:solidFill>
                  <a:srgbClr val="0000FF"/>
                </a:solidFill>
              </a:rPr>
              <a:t> resource</a:t>
            </a:r>
            <a:r>
              <a:rPr lang="en-US" altLang="en-US" sz="1200" dirty="0">
                <a:solidFill>
                  <a:srgbClr val="C00000"/>
                </a:solidFill>
              </a:rPr>
              <a:t>,</a:t>
            </a:r>
            <a:r>
              <a:rPr lang="en-US" altLang="en-US" sz="1200" dirty="0">
                <a:solidFill>
                  <a:srgbClr val="0000FF"/>
                </a:solidFill>
              </a:rPr>
              <a:t> objects</a:t>
            </a:r>
            <a:r>
              <a:rPr lang="en-US" altLang="en-US" sz="1200" dirty="0">
                <a:solidFill>
                  <a:srgbClr val="C00000"/>
                </a:solidFill>
              </a:rPr>
              <a:t>);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      }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}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7AA5-8A91-4D17-8C1C-FFF38E3BFBC6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4463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1200" b="0" dirty="0"/>
              <a:t>Sau </a:t>
            </a:r>
            <a:r>
              <a:rPr lang="en-US" altLang="en-US" sz="1200" b="0" dirty="0" err="1"/>
              <a:t>khi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đã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có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ListView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trên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giao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diện</a:t>
            </a:r>
            <a:r>
              <a:rPr lang="en-US" altLang="en-US" sz="1200" b="0" dirty="0"/>
              <a:t>, </a:t>
            </a:r>
            <a:r>
              <a:rPr lang="en-US" altLang="en-US" sz="1200" b="0" dirty="0" err="1"/>
              <a:t>chúng</a:t>
            </a:r>
            <a:r>
              <a:rPr lang="en-US" altLang="en-US" sz="1200" b="0" dirty="0"/>
              <a:t> ta </a:t>
            </a:r>
            <a:r>
              <a:rPr lang="en-US" altLang="en-US" sz="1200" b="0" dirty="0" err="1"/>
              <a:t>có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thể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tạo</a:t>
            </a:r>
            <a:r>
              <a:rPr lang="en-US" altLang="en-US" sz="1200" b="0" dirty="0"/>
              <a:t> Custom Layout </a:t>
            </a:r>
            <a:r>
              <a:rPr lang="en-US" altLang="en-US" sz="1200" b="0" dirty="0" err="1"/>
              <a:t>cho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ListView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như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sau</a:t>
            </a:r>
            <a:r>
              <a:rPr lang="en-US" altLang="en-US" sz="1200" b="0" dirty="0"/>
              <a:t>: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●"/>
            </a:pPr>
            <a:r>
              <a:rPr lang="en-US" altLang="en-US" sz="1200" b="0" dirty="0" err="1">
                <a:solidFill>
                  <a:srgbClr val="C00000"/>
                </a:solidFill>
              </a:rPr>
              <a:t>Bước</a:t>
            </a:r>
            <a:r>
              <a:rPr lang="en-US" altLang="en-US" sz="1200" b="0" dirty="0">
                <a:solidFill>
                  <a:srgbClr val="C00000"/>
                </a:solidFill>
              </a:rPr>
              <a:t> 1:</a:t>
            </a:r>
            <a:r>
              <a:rPr lang="en-US" altLang="en-US" sz="1200" b="0" dirty="0"/>
              <a:t> </a:t>
            </a:r>
            <a:r>
              <a:rPr lang="en-GB" altLang="en-US" sz="1200" b="0" dirty="0" err="1"/>
              <a:t>Tạo</a:t>
            </a:r>
            <a:r>
              <a:rPr lang="en-GB" altLang="en-US" sz="1200" b="0" dirty="0"/>
              <a:t> </a:t>
            </a:r>
            <a:r>
              <a:rPr lang="en-GB" altLang="en-US" sz="1200" b="0" dirty="0" err="1"/>
              <a:t>thêm</a:t>
            </a:r>
            <a:r>
              <a:rPr lang="en-GB" altLang="en-US" sz="1200" b="0" dirty="0"/>
              <a:t> </a:t>
            </a:r>
            <a:r>
              <a:rPr lang="en-GB" altLang="en-US" sz="1200" b="0" dirty="0" err="1"/>
              <a:t>một</a:t>
            </a:r>
            <a:r>
              <a:rPr lang="en-GB" altLang="en-US" sz="1200" b="0" dirty="0"/>
              <a:t> layout </a:t>
            </a:r>
            <a:r>
              <a:rPr lang="en-GB" altLang="en-US" sz="1200" b="0" dirty="0" err="1"/>
              <a:t>cho</a:t>
            </a:r>
            <a:r>
              <a:rPr lang="en-GB" altLang="en-US" sz="1200" b="0" dirty="0"/>
              <a:t> </a:t>
            </a:r>
            <a:r>
              <a:rPr lang="en-GB" altLang="en-US" sz="1200" b="0" dirty="0" err="1"/>
              <a:t>một</a:t>
            </a:r>
            <a:r>
              <a:rPr lang="en-GB" altLang="en-US" sz="1200" b="0" dirty="0"/>
              <a:t> item </a:t>
            </a:r>
            <a:r>
              <a:rPr lang="en-GB" altLang="en-US" sz="1200" b="0" dirty="0" err="1"/>
              <a:t>của</a:t>
            </a:r>
            <a:r>
              <a:rPr lang="en-GB" altLang="en-US" sz="1200" b="0" dirty="0"/>
              <a:t> </a:t>
            </a:r>
            <a:r>
              <a:rPr lang="en-GB" altLang="en-US" sz="1200" b="0" dirty="0" err="1"/>
              <a:t>ListView</a:t>
            </a:r>
            <a:r>
              <a:rPr lang="en-GB" altLang="en-US" sz="1200" b="0" dirty="0"/>
              <a:t>.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●"/>
            </a:pPr>
            <a:r>
              <a:rPr lang="en-US" altLang="en-US" sz="1200" b="0" dirty="0" err="1">
                <a:solidFill>
                  <a:srgbClr val="C00000"/>
                </a:solidFill>
              </a:rPr>
              <a:t>Bước</a:t>
            </a:r>
            <a:r>
              <a:rPr lang="en-US" altLang="en-US" sz="1200" b="0" dirty="0">
                <a:solidFill>
                  <a:srgbClr val="C00000"/>
                </a:solidFill>
              </a:rPr>
              <a:t> 2: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Tạo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lớp</a:t>
            </a:r>
            <a:r>
              <a:rPr lang="en-US" altLang="en-US" sz="1200" b="0" dirty="0"/>
              <a:t> Custom Adapter </a:t>
            </a:r>
            <a:r>
              <a:rPr lang="en-US" altLang="en-US" sz="1200" b="0" dirty="0" err="1"/>
              <a:t>kế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thừa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từ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lớp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ArrayAdapter</a:t>
            </a:r>
            <a:r>
              <a:rPr lang="en-US" altLang="en-US" sz="1200" b="0" dirty="0"/>
              <a:t>.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●"/>
            </a:pPr>
            <a:r>
              <a:rPr lang="en-US" altLang="en-US" sz="1200" b="0" dirty="0" err="1">
                <a:solidFill>
                  <a:srgbClr val="C00000"/>
                </a:solidFill>
              </a:rPr>
              <a:t>Bước</a:t>
            </a:r>
            <a:r>
              <a:rPr lang="en-US" altLang="en-US" sz="1200" b="0" dirty="0">
                <a:solidFill>
                  <a:srgbClr val="C00000"/>
                </a:solidFill>
              </a:rPr>
              <a:t> 3: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Tạo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một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lớp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dùng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để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quản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lý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dữ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liệu</a:t>
            </a:r>
            <a:r>
              <a:rPr lang="en-US" altLang="en-US" sz="1200" b="0" dirty="0"/>
              <a:t>.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●"/>
            </a:pPr>
            <a:r>
              <a:rPr lang="en-US" altLang="en-US" sz="1200" b="0" dirty="0" err="1">
                <a:solidFill>
                  <a:srgbClr val="C00000"/>
                </a:solidFill>
              </a:rPr>
              <a:t>Bước</a:t>
            </a:r>
            <a:r>
              <a:rPr lang="en-US" altLang="en-US" sz="1200" b="0" dirty="0">
                <a:solidFill>
                  <a:srgbClr val="C00000"/>
                </a:solidFill>
              </a:rPr>
              <a:t> 4: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Hiển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thị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dữ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liệu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lên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ListView</a:t>
            </a:r>
            <a:r>
              <a:rPr lang="en-US" altLang="en-US" sz="1200" b="0" dirty="0"/>
              <a:t>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1200" b="0" dirty="0" err="1"/>
              <a:t>Lớp</a:t>
            </a:r>
            <a:r>
              <a:rPr lang="en-US" altLang="en-US" sz="1200" b="0" dirty="0"/>
              <a:t> Custom </a:t>
            </a:r>
            <a:r>
              <a:rPr lang="en-US" altLang="en-US" sz="1200" b="0" dirty="0" err="1"/>
              <a:t>ArrayAdapter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kế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thừa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từ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lớp</a:t>
            </a:r>
            <a:r>
              <a:rPr lang="en-US" altLang="en-US" sz="1200" b="0" dirty="0"/>
              <a:t> </a:t>
            </a:r>
            <a:r>
              <a:rPr lang="en-US" altLang="en-US" sz="1200" b="0" dirty="0" err="1"/>
              <a:t>ArrayAdapter</a:t>
            </a:r>
            <a:endParaRPr lang="en-US" altLang="en-US" sz="1200" b="0" dirty="0"/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C00000"/>
              </a:solidFill>
            </a:endParaRP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C00000"/>
                </a:solidFill>
              </a:rPr>
              <a:t>public class </a:t>
            </a:r>
            <a:r>
              <a:rPr lang="en-US" altLang="en-US" sz="1200" dirty="0" err="1">
                <a:solidFill>
                  <a:srgbClr val="0000FF"/>
                </a:solidFill>
              </a:rPr>
              <a:t>CustomAdapter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C00000"/>
                </a:solidFill>
              </a:rPr>
              <a:t>extends</a:t>
            </a:r>
            <a:r>
              <a:rPr lang="en-US" altLang="en-US" sz="1200" dirty="0"/>
              <a:t> </a:t>
            </a:r>
            <a:r>
              <a:rPr lang="en-US" altLang="en-US" sz="1200" dirty="0" err="1">
                <a:solidFill>
                  <a:srgbClr val="0000FF"/>
                </a:solidFill>
              </a:rPr>
              <a:t>ArrayAdapter</a:t>
            </a:r>
            <a:r>
              <a:rPr lang="en-US" altLang="en-US" sz="1200" dirty="0">
                <a:solidFill>
                  <a:srgbClr val="0000FF"/>
                </a:solidFill>
              </a:rPr>
              <a:t>&lt;[</a:t>
            </a:r>
            <a:r>
              <a:rPr lang="en-US" altLang="en-US" sz="1200" b="0" i="1" dirty="0" err="1">
                <a:solidFill>
                  <a:srgbClr val="0000FF"/>
                </a:solidFill>
              </a:rPr>
              <a:t>Kiểu</a:t>
            </a:r>
            <a:r>
              <a:rPr lang="en-US" altLang="en-US" sz="1200" b="0" i="1" dirty="0">
                <a:solidFill>
                  <a:srgbClr val="0000FF"/>
                </a:solidFill>
              </a:rPr>
              <a:t> </a:t>
            </a:r>
            <a:r>
              <a:rPr lang="en-US" altLang="en-US" sz="1200" b="0" i="1" dirty="0" err="1">
                <a:solidFill>
                  <a:srgbClr val="0000FF"/>
                </a:solidFill>
              </a:rPr>
              <a:t>mảng</a:t>
            </a:r>
            <a:r>
              <a:rPr lang="en-US" altLang="en-US" sz="1200" dirty="0">
                <a:solidFill>
                  <a:srgbClr val="0000FF"/>
                </a:solidFill>
              </a:rPr>
              <a:t>]&gt;{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1200" dirty="0"/>
              <a:t>     </a:t>
            </a:r>
            <a:r>
              <a:rPr lang="en-US" altLang="en-US" sz="1200" dirty="0">
                <a:solidFill>
                  <a:srgbClr val="C00000"/>
                </a:solidFill>
              </a:rPr>
              <a:t>public</a:t>
            </a:r>
            <a:r>
              <a:rPr lang="en-US" altLang="en-US" sz="1200" dirty="0"/>
              <a:t> </a:t>
            </a:r>
            <a:r>
              <a:rPr lang="en-US" altLang="en-US" sz="1200" dirty="0" err="1">
                <a:solidFill>
                  <a:srgbClr val="0000FF"/>
                </a:solidFill>
              </a:rPr>
              <a:t>CustomAdapter</a:t>
            </a:r>
            <a:r>
              <a:rPr lang="en-US" altLang="en-US" sz="1200" dirty="0">
                <a:solidFill>
                  <a:srgbClr val="0000FF"/>
                </a:solidFill>
              </a:rPr>
              <a:t>(</a:t>
            </a:r>
            <a:r>
              <a:rPr lang="en-US" altLang="en-US" sz="1200" dirty="0">
                <a:solidFill>
                  <a:srgbClr val="C00000"/>
                </a:solidFill>
              </a:rPr>
              <a:t>Context</a:t>
            </a:r>
            <a:r>
              <a:rPr lang="en-US" altLang="en-US" sz="1200" dirty="0">
                <a:solidFill>
                  <a:srgbClr val="0000FF"/>
                </a:solidFill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</a:rPr>
              <a:t>context</a:t>
            </a:r>
            <a:r>
              <a:rPr lang="en-US" altLang="en-US" sz="1200" dirty="0">
                <a:solidFill>
                  <a:srgbClr val="0000FF"/>
                </a:solidFill>
              </a:rPr>
              <a:t>, </a:t>
            </a:r>
            <a:r>
              <a:rPr lang="en-US" altLang="en-US" sz="1200" dirty="0">
                <a:solidFill>
                  <a:srgbClr val="C00000"/>
                </a:solidFill>
              </a:rPr>
              <a:t>int</a:t>
            </a:r>
            <a:r>
              <a:rPr lang="en-US" altLang="en-US" sz="1200" dirty="0">
                <a:solidFill>
                  <a:srgbClr val="0000FF"/>
                </a:solidFill>
              </a:rPr>
              <a:t> resource,        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                                                          </a:t>
            </a:r>
            <a:r>
              <a:rPr lang="en-US" altLang="en-US" sz="1200" dirty="0" err="1">
                <a:solidFill>
                  <a:srgbClr val="C00000"/>
                </a:solidFill>
              </a:rPr>
              <a:t>ArrayList</a:t>
            </a:r>
            <a:r>
              <a:rPr lang="en-US" altLang="en-US" sz="1200" dirty="0">
                <a:solidFill>
                  <a:srgbClr val="0000FF"/>
                </a:solidFill>
              </a:rPr>
              <a:t>&lt;[</a:t>
            </a:r>
            <a:r>
              <a:rPr lang="en-US" altLang="en-US" sz="1200" b="0" i="1" dirty="0" err="1">
                <a:solidFill>
                  <a:srgbClr val="0000FF"/>
                </a:solidFill>
              </a:rPr>
              <a:t>Kiểu</a:t>
            </a:r>
            <a:r>
              <a:rPr lang="en-US" altLang="en-US" sz="1200" b="0" i="1" dirty="0">
                <a:solidFill>
                  <a:srgbClr val="0000FF"/>
                </a:solidFill>
              </a:rPr>
              <a:t> </a:t>
            </a:r>
            <a:r>
              <a:rPr lang="en-US" altLang="en-US" sz="1200" b="0" i="1" dirty="0" err="1">
                <a:solidFill>
                  <a:srgbClr val="0000FF"/>
                </a:solidFill>
              </a:rPr>
              <a:t>mảng</a:t>
            </a:r>
            <a:r>
              <a:rPr lang="en-US" altLang="en-US" sz="1200" dirty="0">
                <a:solidFill>
                  <a:srgbClr val="0000FF"/>
                </a:solidFill>
              </a:rPr>
              <a:t>]&gt; objects</a:t>
            </a:r>
            <a:r>
              <a:rPr lang="en-US" altLang="en-US" sz="1200" dirty="0">
                <a:solidFill>
                  <a:srgbClr val="C00000"/>
                </a:solidFill>
              </a:rPr>
              <a:t>) {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                 </a:t>
            </a:r>
            <a:r>
              <a:rPr lang="en-US" altLang="en-US" sz="1200" dirty="0">
                <a:solidFill>
                  <a:srgbClr val="C00000"/>
                </a:solidFill>
              </a:rPr>
              <a:t>super(</a:t>
            </a:r>
            <a:r>
              <a:rPr lang="en-US" altLang="en-US" sz="1200" dirty="0">
                <a:solidFill>
                  <a:srgbClr val="0000FF"/>
                </a:solidFill>
              </a:rPr>
              <a:t>context</a:t>
            </a:r>
            <a:r>
              <a:rPr lang="en-US" altLang="en-US" sz="1200" dirty="0">
                <a:solidFill>
                  <a:srgbClr val="C00000"/>
                </a:solidFill>
              </a:rPr>
              <a:t>,</a:t>
            </a:r>
            <a:r>
              <a:rPr lang="en-US" altLang="en-US" sz="1200" dirty="0">
                <a:solidFill>
                  <a:srgbClr val="0000FF"/>
                </a:solidFill>
              </a:rPr>
              <a:t> resource</a:t>
            </a:r>
            <a:r>
              <a:rPr lang="en-US" altLang="en-US" sz="1200" dirty="0">
                <a:solidFill>
                  <a:srgbClr val="C00000"/>
                </a:solidFill>
              </a:rPr>
              <a:t>,</a:t>
            </a:r>
            <a:r>
              <a:rPr lang="en-US" altLang="en-US" sz="1200" dirty="0">
                <a:solidFill>
                  <a:srgbClr val="0000FF"/>
                </a:solidFill>
              </a:rPr>
              <a:t> objects</a:t>
            </a:r>
            <a:r>
              <a:rPr lang="en-US" altLang="en-US" sz="1200" dirty="0">
                <a:solidFill>
                  <a:srgbClr val="C00000"/>
                </a:solidFill>
              </a:rPr>
              <a:t>);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      }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}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7AA5-8A91-4D17-8C1C-FFF38E3BFBC6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629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7AA5-8A91-4D17-8C1C-FFF38E3BFBC6}" type="slidenum">
              <a:rPr lang="vi-VN" smtClean="0"/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781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7AA5-8A91-4D17-8C1C-FFF38E3BFBC6}" type="slidenum">
              <a:rPr lang="vi-VN" smtClean="0"/>
              <a:t>34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384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400" dirty="0"/>
              <a:t>Dùng để hiển thị danh sách dữ liệu (vd: hình ảnh, danh bạ, danh sách lớp...)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400" dirty="0"/>
              <a:t>Ưu điểm so với Listview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-VN" dirty="0"/>
              <a:t>Linh hoạt sắp xếp các itemViews theo chiều ngang/dọc/lưới</a:t>
            </a:r>
            <a:endParaRPr lang="vi-VN"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-VN" dirty="0"/>
              <a:t>itemView được quản lý hiệu quả =&gt; cải thiện performance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400" b="1" i="1" dirty="0"/>
              <a:t>Terminology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-VN" b="1" dirty="0"/>
              <a:t>RecyclerView.Adapter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vi-VN" dirty="0"/>
              <a:t>Quản lý danh sách dữ liệu (add/remove/edit)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vi-VN" dirty="0"/>
              <a:t>Tạo </a:t>
            </a:r>
            <a:r>
              <a:rPr lang="vi-VN" b="1" dirty="0"/>
              <a:t>ViewHolder</a:t>
            </a:r>
            <a:r>
              <a:rPr lang="vi-VN" dirty="0"/>
              <a:t> (UI cho một item)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vi-VN" dirty="0"/>
              <a:t>Gán dữ liệu vào ViewHolder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-VN" b="1"/>
              <a:t>LayoutManager</a:t>
            </a:r>
            <a:r>
              <a:rPr lang="vi-VN"/>
              <a:t>: sắp xếp items theo chiều ngang/dọc/dạng dưới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7AA5-8A91-4D17-8C1C-FFF38E3BFBC6}" type="slidenum">
              <a:rPr lang="vi-VN" smtClean="0"/>
              <a:t>35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6747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Open Sans"/>
                <a:ea typeface="Open Sans"/>
                <a:cs typeface="Open Sans"/>
                <a:sym typeface="Open Sans"/>
              </a:rPr>
              <a:t>Thêm thư viện sau vào build.gradle (app)</a:t>
            </a:r>
          </a:p>
          <a:p>
            <a:pPr marL="0" marR="2921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vi-VN" sz="1200" dirty="0">
                <a:solidFill>
                  <a:srgbClr val="34495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implementation 'androidx.recyclerview:recyclerview:1.1.0'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>
              <a:latin typeface="Open Sans"/>
              <a:ea typeface="Open Sans"/>
              <a:cs typeface="Open Sans"/>
              <a:sym typeface="Open San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7AA5-8A91-4D17-8C1C-FFF38E3BFBC6}" type="slidenum">
              <a:rPr lang="vi-VN" smtClean="0"/>
              <a:t>36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431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7AA5-8A91-4D17-8C1C-FFF38E3BFBC6}" type="slidenum">
              <a:rPr lang="vi-VN" smtClean="0"/>
              <a:t>37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02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C789-9889-4A34-8E00-65FF33162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65C6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19FD7-9C6E-4BBF-8B7B-6659C89C4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030C9-D1E4-42CE-8CF4-95D5DAE8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365F-96D4-4A54-922F-6F6D208DBBCE}" type="datetime1">
              <a:rPr lang="vi-VN" smtClean="0"/>
              <a:t>11/11/2022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5F52-6E69-4FD6-A3E6-B879127E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B1F8-6018-40AE-BA75-14CBCB5C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944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2DF0-584E-4E01-BDEB-421A5E45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2842D-1A5C-40A7-A7CE-042BE917F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93E-3544-45A4-B5C4-0EB878D4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88F0-75F6-4FD4-8E1F-348FC7D1EB2E}" type="datetime1">
              <a:rPr lang="vi-VN" smtClean="0"/>
              <a:t>11/11/2022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A7BA-D70E-4523-856F-B67E0429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03DF-2702-4425-9338-9AF64DC6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99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A3D43-B309-47EF-B999-CEAB64567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D2DBE-164B-4742-B4E0-3DFA06FD7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C584-9E10-4040-9D74-BA1EA1B5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9319-7881-499A-BA50-B7891A113C92}" type="datetime1">
              <a:rPr lang="vi-VN" smtClean="0"/>
              <a:t>11/11/2022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B39E-1C81-4897-B2E5-371CA20F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86AB-B6C1-4931-99B7-E707863D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79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8A3F-171B-4762-9AAF-9A96147C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40"/>
            <a:ext cx="8984342" cy="825046"/>
          </a:xfrm>
          <a:solidFill>
            <a:srgbClr val="65C634"/>
          </a:solidFill>
        </p:spPr>
        <p:txBody>
          <a:bodyPr/>
          <a:lstStyle>
            <a:lvl1pPr marL="363538" indent="0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5D02-A578-4115-8D8E-917D2AE4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16794-7FC7-412B-AE27-1CF26E26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8CE8-1345-481A-91F0-028B08C9A772}" type="datetime1">
              <a:rPr lang="vi-VN" smtClean="0"/>
              <a:t>11/11/2022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58EA-30B8-44EF-B3F3-AF973F8A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341B0-5592-4001-84A3-B22FD986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60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3C19-7230-4E9B-B0F1-947F028F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3334-5CE5-4C03-ADC4-A0D8F57B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9B28-7710-4C80-B804-9D02A036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92F8-34D5-4575-8DA6-80D09A1EBA84}" type="datetime1">
              <a:rPr lang="vi-VN" smtClean="0"/>
              <a:t>11/11/2022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00568-30A5-4121-A855-C3B3295E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5B66-0081-4DAF-B045-F479335E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700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E0FC-E262-470D-B822-B15ADC6F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DB7A-7409-46C1-B27C-3C45AA3D5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03A94-7F3C-4872-9168-DE43E0849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D74A5-68B4-415E-A7E5-AF0A7E3B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81A2-B80B-46D6-B5FE-EBCB2326C64A}" type="datetime1">
              <a:rPr lang="vi-VN" smtClean="0"/>
              <a:t>11/11/2022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C1DD-3EC2-446C-9B31-83F19A9C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8CE51-D3CF-4E8F-8854-4BC50590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658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4285-3BA4-4875-85C7-121FBB74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B5CD6-EDBC-4E11-9E6E-82295B61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2C14F-B0E0-414A-929A-AEF6AE230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803F8-7C6B-45FC-ABB5-FA790B7D2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3718A-9D90-424B-980B-138B26818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C8FCA-0055-4687-9090-9489C55A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050A-3E5E-494E-9D6E-DB7512CC135B}" type="datetime1">
              <a:rPr lang="vi-VN" smtClean="0"/>
              <a:t>11/11/2022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A04E5-C3D1-4451-9A99-F833996E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25C92-6CA2-4442-9EC4-E2364214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67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181F-EAD7-43DB-9E39-FBD482D1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28445-C58A-492B-8AD8-04A5D1EA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A35B-54A1-4EB9-86C2-2BD15FC950A5}" type="datetime1">
              <a:rPr lang="vi-VN" smtClean="0"/>
              <a:t>11/11/2022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88D9B-AC21-4AF5-858B-324016F5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72CC6-7643-4FAB-9923-035E60AE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891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CD57C-4145-4D31-8EDE-48EBC896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012-F6F6-4BE4-AA5B-5ED1D2409740}" type="datetime1">
              <a:rPr lang="vi-VN" smtClean="0"/>
              <a:t>11/11/2022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00495-5435-45B3-8B07-7ACB0A33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36A-E9C4-42CD-93D2-D7A69754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525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A5C0-8601-477F-93CE-582D3E29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D9F3-DBF1-4370-B794-7F2268D0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49606-D44C-43DB-B2A1-92294B474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25C02-A6B1-4E2A-B849-DEDD449B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C85-C5CA-4A23-80D2-03C9834255F2}" type="datetime1">
              <a:rPr lang="vi-VN" smtClean="0"/>
              <a:t>11/11/2022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E6785-BEDF-4C28-B6A5-445A9841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5DD06-68FC-4215-9255-6BA5DD64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40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D377-9FD4-4451-AC3D-DA8C658E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5B0B4-29E8-4AA2-B51B-6B4E63EC6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10EA-C120-4926-BB51-276CFB05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DD2FF-D74D-44CD-AB88-015379D2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34E8-34F7-405A-A0CC-3294E23AC411}" type="datetime1">
              <a:rPr lang="vi-VN" smtClean="0"/>
              <a:t>11/11/2022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FED99-9100-4387-8D5F-13ECD76C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5709C-CEBE-45AC-A4CB-F0258970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507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1A938-B55D-4E96-B51E-A0BBCE23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169B-2138-472E-96E7-6FDA1DB6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2AA40-21A3-4714-BE86-649D14789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5E9A-F07A-4DE3-BC8E-A7EB40C1DB7C}" type="datetime1">
              <a:rPr lang="vi-VN" smtClean="0"/>
              <a:t>11/11/2022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F934-EDAA-46FA-96B2-C9EE5903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92E0-92B3-4673-984B-0ACAD74F8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13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AFAB2E-478F-444A-8AB9-50FDB584167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725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guide/topics/ui/binding" TargetMode="External"/><Relationship Id="rId13" Type="http://schemas.openxmlformats.org/officeDocument/2006/relationships/hyperlink" Target="https://developer.android.com/reference/android/widget/ListView" TargetMode="External"/><Relationship Id="rId3" Type="http://schemas.openxmlformats.org/officeDocument/2006/relationships/hyperlink" Target="https://developer.android.com/guide/topics/ui/declaring-layout.html" TargetMode="External"/><Relationship Id="rId7" Type="http://schemas.openxmlformats.org/officeDocument/2006/relationships/hyperlink" Target="https://www.vogella.com/tutorials/AndroidRecyclerView/article.html" TargetMode="External"/><Relationship Id="rId12" Type="http://schemas.openxmlformats.org/officeDocument/2006/relationships/hyperlink" Target="https://github.com/android/sunflow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ogella.com/tutorials/AndroidListView/article.html" TargetMode="External"/><Relationship Id="rId11" Type="http://schemas.openxmlformats.org/officeDocument/2006/relationships/hyperlink" Target="https://github.com/android/views-widgets-samples/tree/main/RecyclerView/" TargetMode="External"/><Relationship Id="rId5" Type="http://schemas.openxmlformats.org/officeDocument/2006/relationships/hyperlink" Target="https://developer.android.com/training/basics/firstapp/building-ui" TargetMode="External"/><Relationship Id="rId10" Type="http://schemas.openxmlformats.org/officeDocument/2006/relationships/hyperlink" Target="https://developer.android.com/guide/topics/ui/layout/recyclerview-custom" TargetMode="External"/><Relationship Id="rId4" Type="http://schemas.openxmlformats.org/officeDocument/2006/relationships/hyperlink" Target="https://developer.android.com/studio/write/layout-editor" TargetMode="External"/><Relationship Id="rId9" Type="http://schemas.openxmlformats.org/officeDocument/2006/relationships/hyperlink" Target="https://developer.android.com/guide/topics/ui/layout/recyclerview" TargetMode="External"/><Relationship Id="rId14" Type="http://schemas.openxmlformats.org/officeDocument/2006/relationships/hyperlink" Target="https://developer.android.com/reference/androidx/recyclerview/widget/RecyclerView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CC5D-DFAE-4B6F-B953-ACA4A8B80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14438"/>
            <a:ext cx="10668000" cy="2387600"/>
          </a:xfrm>
        </p:spPr>
        <p:txBody>
          <a:bodyPr>
            <a:normAutofit/>
          </a:bodyPr>
          <a:lstStyle/>
          <a:p>
            <a:r>
              <a:rPr lang="en-US" sz="7500" dirty="0">
                <a:latin typeface="+mn-lt"/>
              </a:rPr>
              <a:t>LẬP TRÌNH DI ĐỘNG</a:t>
            </a:r>
            <a:endParaRPr lang="vi-VN" sz="75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ADCEA-C9F6-412A-A5BC-DA4A1EAE7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Mobile Programming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307584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khiển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sách</a:t>
            </a:r>
            <a:endParaRPr lang="vi-VN" sz="4000" dirty="0">
              <a:latin typeface="Calibri (Body)"/>
            </a:endParaRPr>
          </a:p>
        </p:txBody>
      </p:sp>
      <p:pic>
        <p:nvPicPr>
          <p:cNvPr id="9" name="Shape 84">
            <a:extLst>
              <a:ext uri="{FF2B5EF4-FFF2-40B4-BE49-F238E27FC236}">
                <a16:creationId xmlns:a16="http://schemas.microsoft.com/office/drawing/2014/main" id="{54B256DD-C55F-4E10-ACBD-BC40EF2F746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4567" y="1666134"/>
            <a:ext cx="2453008" cy="491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85">
            <a:extLst>
              <a:ext uri="{FF2B5EF4-FFF2-40B4-BE49-F238E27FC236}">
                <a16:creationId xmlns:a16="http://schemas.microsoft.com/office/drawing/2014/main" id="{2A3F0C3A-A90D-467A-89F0-C13231B66DF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775" y="1666134"/>
            <a:ext cx="2781055" cy="491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86">
            <a:extLst>
              <a:ext uri="{FF2B5EF4-FFF2-40B4-BE49-F238E27FC236}">
                <a16:creationId xmlns:a16="http://schemas.microsoft.com/office/drawing/2014/main" id="{32D995F8-06C8-4BB7-969E-005D3054D0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229" y="1666134"/>
            <a:ext cx="2920819" cy="49150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05E19-18E8-443E-B74E-8CFF0477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36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err="1"/>
              <a:t>AdapterView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75" y="1660735"/>
            <a:ext cx="10393805" cy="4844998"/>
          </a:xfrm>
        </p:spPr>
        <p:txBody>
          <a:bodyPr>
            <a:normAutofit/>
          </a:bodyPr>
          <a:lstStyle/>
          <a:p>
            <a:pPr algn="just"/>
            <a:r>
              <a:rPr lang="en-US" altLang="en-US" b="1" dirty="0" err="1"/>
              <a:t>AdapterView</a:t>
            </a:r>
            <a:r>
              <a:rPr lang="en-US" altLang="en-US" b="1" dirty="0"/>
              <a:t>: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khiển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,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từng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riêng</a:t>
            </a:r>
            <a:r>
              <a:rPr lang="en-US" altLang="en-US" dirty="0"/>
              <a:t> </a:t>
            </a:r>
            <a:r>
              <a:rPr lang="en-US" altLang="en-US" dirty="0" err="1"/>
              <a:t>biệt</a:t>
            </a:r>
            <a:r>
              <a:rPr lang="en-US" altLang="en-US" dirty="0"/>
              <a:t>.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altLang="en-US" dirty="0"/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r>
              <a:rPr lang="en-US" altLang="en-US" b="1" dirty="0"/>
              <a:t>Adapter: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gắn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khiển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</a:t>
            </a:r>
            <a:r>
              <a:rPr lang="en-US" altLang="en-US" dirty="0" err="1"/>
              <a:t>AdapterView</a:t>
            </a:r>
            <a:r>
              <a:rPr lang="en-US" altLang="en-US" dirty="0"/>
              <a:t>).</a:t>
            </a:r>
          </a:p>
        </p:txBody>
      </p:sp>
      <p:pic>
        <p:nvPicPr>
          <p:cNvPr id="7" name="Picture 1" descr="xlistview_scheme20.png.pagespeed.ic.6PGDNIEZ-T.png">
            <a:extLst>
              <a:ext uri="{FF2B5EF4-FFF2-40B4-BE49-F238E27FC236}">
                <a16:creationId xmlns:a16="http://schemas.microsoft.com/office/drawing/2014/main" id="{F231EDD2-2C49-4B83-9596-47234EBDF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20" y="3129200"/>
            <a:ext cx="285745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xlistview_line10.png.pagespeed.ic.V-pIawT-_J.png">
            <a:extLst>
              <a:ext uri="{FF2B5EF4-FFF2-40B4-BE49-F238E27FC236}">
                <a16:creationId xmlns:a16="http://schemas.microsoft.com/office/drawing/2014/main" id="{CBEDCCBD-C9A1-46C4-92F2-6B99093D9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7503"/>
            <a:ext cx="352953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FE978-6E1F-4A70-B699-A37D1D99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237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err="1"/>
              <a:t>AdapterView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75" y="4616970"/>
            <a:ext cx="10974049" cy="1963712"/>
          </a:xfrm>
        </p:spPr>
        <p:txBody>
          <a:bodyPr>
            <a:normAutofit/>
          </a:bodyPr>
          <a:lstStyle/>
          <a:p>
            <a:pPr marL="186262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DataSource: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dữ liệu cần hiển thị</a:t>
            </a:r>
          </a:p>
          <a:p>
            <a:pPr marL="186262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AdapterView: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ListView, GridView, RecyclerView</a:t>
            </a:r>
          </a:p>
          <a:p>
            <a:pPr marL="186262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Adapter: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chuyển đổi object từ datasource thành view để hiển thị trên AdapterView</a:t>
            </a:r>
          </a:p>
        </p:txBody>
      </p:sp>
      <p:pic>
        <p:nvPicPr>
          <p:cNvPr id="6" name="Shape 92">
            <a:extLst>
              <a:ext uri="{FF2B5EF4-FFF2-40B4-BE49-F238E27FC236}">
                <a16:creationId xmlns:a16="http://schemas.microsoft.com/office/drawing/2014/main" id="{8A11383A-0FB8-4AA5-B573-0B30D44936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9549" y="1467370"/>
            <a:ext cx="9232900" cy="3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D56AE-E641-4A22-84A5-ADA8FD06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376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err="1"/>
              <a:t>AdapterView</a:t>
            </a:r>
            <a:endParaRPr lang="vi-VN" sz="4000" dirty="0">
              <a:latin typeface="Calibri (Body)"/>
            </a:endParaRPr>
          </a:p>
        </p:txBody>
      </p:sp>
      <p:pic>
        <p:nvPicPr>
          <p:cNvPr id="7" name="Shape 99">
            <a:extLst>
              <a:ext uri="{FF2B5EF4-FFF2-40B4-BE49-F238E27FC236}">
                <a16:creationId xmlns:a16="http://schemas.microsoft.com/office/drawing/2014/main" id="{E203D7AB-72AA-4934-B489-1ECD77A46D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45039" y="1536568"/>
            <a:ext cx="7662923" cy="45746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57A08-B6ED-45F6-8978-2AE86AE7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836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err="1"/>
              <a:t>AdapterView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9F5305-45B3-4580-B83A-9F7E64CAA7D5}"/>
              </a:ext>
            </a:extLst>
          </p:cNvPr>
          <p:cNvSpPr/>
          <p:nvPr/>
        </p:nvSpPr>
        <p:spPr>
          <a:xfrm>
            <a:off x="270180" y="1749528"/>
            <a:ext cx="44966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6262" algn="just">
              <a:buSzPts val="1400"/>
            </a:pPr>
            <a:r>
              <a:rPr lang="vi-VN" sz="3000" dirty="0">
                <a:latin typeface="Calibri" panose="020F0502020204030204" pitchFamily="34" charset="0"/>
                <a:cs typeface="Calibri" panose="020F0502020204030204" pitchFamily="34" charset="0"/>
              </a:rPr>
              <a:t>1. AdapterView sẽ hiển thị số dòng nhiều nhất để </a:t>
            </a:r>
            <a:r>
              <a:rPr lang="vi-VN" sz="3000" b="1" dirty="0">
                <a:latin typeface="Calibri" panose="020F0502020204030204" pitchFamily="34" charset="0"/>
                <a:cs typeface="Calibri" panose="020F0502020204030204" pitchFamily="34" charset="0"/>
              </a:rPr>
              <a:t>lấp đầy màn hình.</a:t>
            </a:r>
          </a:p>
          <a:p>
            <a:pPr marL="186262" algn="just">
              <a:buSzPts val="1400"/>
            </a:pPr>
            <a:endParaRPr lang="vi-VN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algn="just">
              <a:buSzPts val="1400"/>
            </a:pPr>
            <a:r>
              <a:rPr lang="vi-VN" sz="3000" dirty="0">
                <a:latin typeface="Calibri" panose="020F0502020204030204" pitchFamily="34" charset="0"/>
                <a:cs typeface="Calibri" panose="020F0502020204030204" pitchFamily="34" charset="0"/>
              </a:rPr>
              <a:t>2. Khi scroll lên, UI item 1 biến mất khỏi màn hình và sẽ được </a:t>
            </a:r>
            <a:r>
              <a:rPr lang="vi-VN" sz="3000" b="1" dirty="0">
                <a:latin typeface="Calibri" panose="020F0502020204030204" pitchFamily="34" charset="0"/>
                <a:cs typeface="Calibri" panose="020F0502020204030204" pitchFamily="34" charset="0"/>
              </a:rPr>
              <a:t>lưu lại trong bộ nhớ.</a:t>
            </a:r>
            <a:endParaRPr lang="vi-V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Shape 105">
            <a:extLst>
              <a:ext uri="{FF2B5EF4-FFF2-40B4-BE49-F238E27FC236}">
                <a16:creationId xmlns:a16="http://schemas.microsoft.com/office/drawing/2014/main" id="{18FE24AA-5300-4967-B2D7-ACB9E6378D5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6872" y="1749528"/>
            <a:ext cx="6769268" cy="46272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6781-991F-48D8-A1C5-870F9864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17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err="1"/>
              <a:t>AdapterView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9F5305-45B3-4580-B83A-9F7E64CAA7D5}"/>
              </a:ext>
            </a:extLst>
          </p:cNvPr>
          <p:cNvSpPr/>
          <p:nvPr/>
        </p:nvSpPr>
        <p:spPr>
          <a:xfrm>
            <a:off x="270180" y="1749528"/>
            <a:ext cx="44966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6262" algn="just">
              <a:buSzPts val="1400"/>
            </a:pPr>
            <a:r>
              <a:rPr lang="vi-VN" sz="3000" dirty="0">
                <a:latin typeface="Calibri" panose="020F0502020204030204" pitchFamily="34" charset="0"/>
                <a:cs typeface="Calibri" panose="020F0502020204030204" pitchFamily="34" charset="0"/>
              </a:rPr>
              <a:t>3. Đồng thời UI item 8 sẽ được đẩy vào để lấp đầy màn hình</a:t>
            </a:r>
          </a:p>
          <a:p>
            <a:pPr marL="186262" algn="just">
              <a:buSzPts val="1400"/>
            </a:pPr>
            <a:endParaRPr lang="vi-V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algn="just">
              <a:buSzPts val="1400"/>
            </a:pPr>
            <a:r>
              <a:rPr lang="vi-VN" sz="3000" dirty="0">
                <a:latin typeface="Calibri" panose="020F0502020204030204" pitchFamily="34" charset="0"/>
                <a:cs typeface="Calibri" panose="020F0502020204030204" pitchFamily="34" charset="0"/>
              </a:rPr>
              <a:t>4. UI item 8 sẽ sử dụng lại UI item 1 để hiển thị dữ liệu. Kể cả khi có 1000 items, thì số UI cho tất cả items đó chỉ cần có 7 để tiết kiệm bộ nhớ.</a:t>
            </a:r>
          </a:p>
        </p:txBody>
      </p:sp>
      <p:pic>
        <p:nvPicPr>
          <p:cNvPr id="5" name="Shape 105">
            <a:extLst>
              <a:ext uri="{FF2B5EF4-FFF2-40B4-BE49-F238E27FC236}">
                <a16:creationId xmlns:a16="http://schemas.microsoft.com/office/drawing/2014/main" id="{18FE24AA-5300-4967-B2D7-ACB9E6378D5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6872" y="1749528"/>
            <a:ext cx="6769268" cy="46272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5DB8-BFFC-4280-8D91-EA745646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90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khiển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3374" cy="4351338"/>
          </a:xfrm>
        </p:spPr>
        <p:txBody>
          <a:bodyPr>
            <a:normAutofit/>
          </a:bodyPr>
          <a:lstStyle/>
          <a:p>
            <a:pPr algn="just"/>
            <a:r>
              <a:rPr lang="vi-VN" dirty="0">
                <a:latin typeface="Calibri (Body)"/>
              </a:rPr>
              <a:t>AbsListView</a:t>
            </a:r>
          </a:p>
          <a:p>
            <a:pPr algn="just"/>
            <a:r>
              <a:rPr lang="vi-VN" dirty="0">
                <a:latin typeface="Calibri (Body)"/>
              </a:rPr>
              <a:t>ListView</a:t>
            </a:r>
          </a:p>
          <a:p>
            <a:pPr algn="just"/>
            <a:r>
              <a:rPr lang="vi-VN" dirty="0">
                <a:latin typeface="Calibri (Body)"/>
              </a:rPr>
              <a:t>GridView</a:t>
            </a:r>
          </a:p>
          <a:p>
            <a:pPr algn="just"/>
            <a:r>
              <a:rPr lang="vi-VN" dirty="0">
                <a:latin typeface="Calibri (Body)"/>
              </a:rPr>
              <a:t>Spinner</a:t>
            </a:r>
          </a:p>
          <a:p>
            <a:pPr algn="just"/>
            <a:r>
              <a:rPr lang="vi-VN" dirty="0">
                <a:latin typeface="Calibri (Body)"/>
              </a:rPr>
              <a:t>Custom ListView</a:t>
            </a:r>
          </a:p>
          <a:p>
            <a:pPr algn="just"/>
            <a:r>
              <a:rPr lang="vi-VN" dirty="0">
                <a:latin typeface="Calibri (Body)"/>
              </a:rPr>
              <a:t>AutoCompleteTextView</a:t>
            </a:r>
          </a:p>
          <a:p>
            <a:pPr algn="just"/>
            <a:r>
              <a:rPr lang="vi-VN" dirty="0">
                <a:latin typeface="Calibri (Body)"/>
              </a:rPr>
              <a:t>MultiAutoCompleteTextView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50313-DCB8-419A-9C59-5F2B7483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335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khiển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0" y="1825625"/>
            <a:ext cx="5067925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err="1"/>
              <a:t>AbsListView</a:t>
            </a:r>
            <a:r>
              <a:rPr lang="en-US" altLang="en-US" dirty="0"/>
              <a:t>: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khiển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,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từng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/>
              <a:t>Bao </a:t>
            </a:r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:</a:t>
            </a:r>
          </a:p>
          <a:p>
            <a:pPr lvl="1" algn="just"/>
            <a:r>
              <a:rPr lang="en-US" altLang="en-US" sz="3000" dirty="0" err="1"/>
              <a:t>ListView</a:t>
            </a:r>
            <a:endParaRPr lang="en-US" altLang="en-US" sz="3000" dirty="0"/>
          </a:p>
          <a:p>
            <a:pPr lvl="1" algn="just"/>
            <a:r>
              <a:rPr lang="en-US" altLang="en-US" sz="3000" dirty="0" err="1"/>
              <a:t>GridView</a:t>
            </a:r>
            <a:endParaRPr lang="en-US" altLang="en-US" sz="3000" dirty="0"/>
          </a:p>
        </p:txBody>
      </p:sp>
      <p:pic>
        <p:nvPicPr>
          <p:cNvPr id="4" name="Picture 2" descr="Screen Shot 2014-04-21 at 8.34.15 AM.png">
            <a:extLst>
              <a:ext uri="{FF2B5EF4-FFF2-40B4-BE49-F238E27FC236}">
                <a16:creationId xmlns:a16="http://schemas.microsoft.com/office/drawing/2014/main" id="{6A7388E4-4ADF-4D35-B2F7-974EE5404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724" y="1825625"/>
            <a:ext cx="2790161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Screen Shot 2014-04-21 at 8.43.00 AM.png">
            <a:extLst>
              <a:ext uri="{FF2B5EF4-FFF2-40B4-BE49-F238E27FC236}">
                <a16:creationId xmlns:a16="http://schemas.microsoft.com/office/drawing/2014/main" id="{2D2E1625-07C3-43DC-B52C-1C18C4473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93" y="1825625"/>
            <a:ext cx="2802331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7E04-58FA-4FAE-897F-15CB47AD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762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khiển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0" y="1825625"/>
            <a:ext cx="12173260" cy="4351338"/>
          </a:xfrm>
        </p:spPr>
        <p:txBody>
          <a:bodyPr>
            <a:noAutofit/>
          </a:bodyPr>
          <a:lstStyle/>
          <a:p>
            <a:r>
              <a:rPr lang="en-US" altLang="en-US" dirty="0" err="1"/>
              <a:t>AbsListView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3000" dirty="0" err="1"/>
              <a:t>Thuộc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tính</a:t>
            </a:r>
            <a:r>
              <a:rPr lang="en-US" altLang="en-US" sz="3000" dirty="0"/>
              <a:t> XML </a:t>
            </a:r>
            <a:r>
              <a:rPr lang="en-US" altLang="en-US" sz="3000" dirty="0" err="1"/>
              <a:t>quan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trọng</a:t>
            </a:r>
            <a:r>
              <a:rPr lang="en-US" altLang="en-US" sz="3000" dirty="0"/>
              <a:t>:</a:t>
            </a:r>
          </a:p>
          <a:p>
            <a:pPr lvl="2"/>
            <a:r>
              <a:rPr lang="en-US" altLang="en-US" sz="3000" dirty="0" err="1">
                <a:solidFill>
                  <a:srgbClr val="333399"/>
                </a:solidFill>
              </a:rPr>
              <a:t>listSelector</a:t>
            </a:r>
            <a:r>
              <a:rPr lang="en-US" altLang="en-US" sz="3000" dirty="0">
                <a:solidFill>
                  <a:srgbClr val="333399"/>
                </a:solidFill>
              </a:rPr>
              <a:t>: drawable</a:t>
            </a:r>
          </a:p>
          <a:p>
            <a:pPr lvl="2"/>
            <a:r>
              <a:rPr lang="en-US" altLang="en-US" sz="3000" dirty="0" err="1">
                <a:solidFill>
                  <a:srgbClr val="333399"/>
                </a:solidFill>
              </a:rPr>
              <a:t>choiceMode</a:t>
            </a:r>
            <a:r>
              <a:rPr lang="en-US" altLang="en-US" sz="3000" dirty="0">
                <a:solidFill>
                  <a:srgbClr val="333399"/>
                </a:solidFill>
              </a:rPr>
              <a:t>: none | </a:t>
            </a:r>
            <a:r>
              <a:rPr lang="en-US" altLang="en-US" sz="3000" dirty="0" err="1">
                <a:solidFill>
                  <a:srgbClr val="333399"/>
                </a:solidFill>
              </a:rPr>
              <a:t>singleChoice</a:t>
            </a:r>
            <a:r>
              <a:rPr lang="en-US" altLang="en-US" sz="3000" dirty="0">
                <a:solidFill>
                  <a:srgbClr val="333399"/>
                </a:solidFill>
              </a:rPr>
              <a:t> | </a:t>
            </a:r>
            <a:r>
              <a:rPr lang="en-US" altLang="en-US" sz="3000" dirty="0" err="1">
                <a:solidFill>
                  <a:srgbClr val="333399"/>
                </a:solidFill>
              </a:rPr>
              <a:t>multipleChoice</a:t>
            </a:r>
            <a:r>
              <a:rPr lang="en-US" altLang="en-US" sz="3000" dirty="0">
                <a:solidFill>
                  <a:srgbClr val="333399"/>
                </a:solidFill>
              </a:rPr>
              <a:t> | </a:t>
            </a:r>
            <a:r>
              <a:rPr lang="en-US" altLang="en-US" sz="3000" dirty="0" err="1">
                <a:solidFill>
                  <a:srgbClr val="333399"/>
                </a:solidFill>
              </a:rPr>
              <a:t>multipleChoiceModal</a:t>
            </a:r>
            <a:endParaRPr lang="en-US" altLang="en-US" sz="3000" dirty="0">
              <a:solidFill>
                <a:srgbClr val="333399"/>
              </a:solidFill>
            </a:endParaRPr>
          </a:p>
          <a:p>
            <a:pPr lvl="2"/>
            <a:r>
              <a:rPr lang="en-US" altLang="en-US" sz="3000" dirty="0" err="1">
                <a:solidFill>
                  <a:srgbClr val="333399"/>
                </a:solidFill>
              </a:rPr>
              <a:t>smoothScrollBar</a:t>
            </a:r>
            <a:r>
              <a:rPr lang="en-US" altLang="en-US" sz="3000" dirty="0">
                <a:solidFill>
                  <a:srgbClr val="333399"/>
                </a:solidFill>
              </a:rPr>
              <a:t>: </a:t>
            </a:r>
            <a:r>
              <a:rPr lang="en-US" altLang="en-US" sz="3000" dirty="0" err="1">
                <a:solidFill>
                  <a:srgbClr val="333399"/>
                </a:solidFill>
              </a:rPr>
              <a:t>boolean</a:t>
            </a:r>
            <a:endParaRPr lang="en-US" altLang="en-US" sz="3000" dirty="0">
              <a:solidFill>
                <a:srgbClr val="333399"/>
              </a:solidFill>
            </a:endParaRPr>
          </a:p>
          <a:p>
            <a:pPr lvl="2"/>
            <a:r>
              <a:rPr lang="en-US" altLang="en-US" sz="3000" dirty="0" err="1">
                <a:solidFill>
                  <a:srgbClr val="333399"/>
                </a:solidFill>
              </a:rPr>
              <a:t>fastScrollEnable</a:t>
            </a:r>
            <a:r>
              <a:rPr lang="en-US" altLang="en-US" sz="3000" dirty="0">
                <a:solidFill>
                  <a:srgbClr val="333399"/>
                </a:solidFill>
              </a:rPr>
              <a:t>: </a:t>
            </a:r>
            <a:r>
              <a:rPr lang="en-US" altLang="en-US" sz="3000" dirty="0" err="1">
                <a:solidFill>
                  <a:srgbClr val="333399"/>
                </a:solidFill>
              </a:rPr>
              <a:t>boolean</a:t>
            </a:r>
            <a:endParaRPr lang="en-US" altLang="en-US" sz="3000" dirty="0">
              <a:solidFill>
                <a:srgbClr val="333399"/>
              </a:solidFill>
            </a:endParaRPr>
          </a:p>
          <a:p>
            <a:pPr lvl="2"/>
            <a:endParaRPr lang="en-US" alt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ACA56-EAB5-4A80-93B1-395AF223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2215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khiển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0" y="1825625"/>
            <a:ext cx="12173260" cy="4351338"/>
          </a:xfrm>
        </p:spPr>
        <p:txBody>
          <a:bodyPr>
            <a:noAutofit/>
          </a:bodyPr>
          <a:lstStyle/>
          <a:p>
            <a:r>
              <a:rPr lang="en-US" altLang="en-US" dirty="0" err="1"/>
              <a:t>AbsListView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3000" dirty="0" err="1"/>
              <a:t>Một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số</a:t>
            </a:r>
            <a:r>
              <a:rPr lang="en-US" altLang="en-US" sz="3000" dirty="0"/>
              <a:t> Interface </a:t>
            </a:r>
            <a:r>
              <a:rPr lang="en-US" altLang="en-US" sz="3000" dirty="0" err="1"/>
              <a:t>đã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được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khai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báo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sử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dụng</a:t>
            </a:r>
            <a:r>
              <a:rPr lang="en-US" altLang="en-US" sz="3000" dirty="0"/>
              <a:t> :</a:t>
            </a:r>
          </a:p>
          <a:p>
            <a:pPr lvl="2"/>
            <a:r>
              <a:rPr lang="en-US" altLang="en-US" sz="3000" dirty="0" err="1"/>
              <a:t>TextWatcher</a:t>
            </a:r>
            <a:endParaRPr lang="en-US" altLang="en-US" sz="3000" dirty="0"/>
          </a:p>
          <a:p>
            <a:pPr lvl="2"/>
            <a:r>
              <a:rPr lang="en-US" altLang="en-US" sz="3000" dirty="0" err="1"/>
              <a:t>ViewTreeObserver.OnGlobalLayoutListener</a:t>
            </a:r>
            <a:endParaRPr lang="en-US" altLang="en-US" sz="3000" dirty="0"/>
          </a:p>
          <a:p>
            <a:pPr lvl="2"/>
            <a:r>
              <a:rPr lang="en-US" altLang="en-US" sz="3000" dirty="0" err="1"/>
              <a:t>ViewTreeObserver.OnTouchModeChangeListener</a:t>
            </a:r>
            <a:endParaRPr lang="en-US" altLang="en-US" sz="3000" dirty="0"/>
          </a:p>
          <a:p>
            <a:pPr lvl="2"/>
            <a:r>
              <a:rPr lang="en-US" altLang="en-US" sz="3000" dirty="0" err="1"/>
              <a:t>Filter.FilterListener</a:t>
            </a:r>
            <a:endParaRPr lang="en-US" altLang="en-US" sz="3000" dirty="0"/>
          </a:p>
          <a:p>
            <a:pPr lvl="2"/>
            <a:endParaRPr lang="en-US" altLang="en-US" sz="3000" dirty="0"/>
          </a:p>
          <a:p>
            <a:pPr lvl="2"/>
            <a:endParaRPr lang="en-US" alt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60A06-CD4D-4F0D-80E5-96B8C9A5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31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3883A68-2225-428E-A815-36F8373E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0772"/>
            <a:ext cx="8981768" cy="831833"/>
          </a:xfrm>
        </p:spPr>
        <p:txBody>
          <a:bodyPr/>
          <a:lstStyle/>
          <a:p>
            <a:r>
              <a:rPr lang="en-US" dirty="0" err="1">
                <a:latin typeface="Calibri (Body)"/>
              </a:rPr>
              <a:t>Nội</a:t>
            </a:r>
            <a:r>
              <a:rPr lang="en-US" dirty="0">
                <a:latin typeface="Calibri (Body)"/>
              </a:rPr>
              <a:t> dung </a:t>
            </a:r>
            <a:endParaRPr lang="vi-VN" dirty="0">
              <a:latin typeface="Calibri (Body)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60016F-F1B6-4A4C-A76F-6ECB9D01B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50" y="681037"/>
            <a:ext cx="2381250" cy="36195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DB9A33B8-5343-4AF2-9120-20B3DF17C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00428"/>
            <a:ext cx="7315200" cy="4876800"/>
          </a:xfrm>
          <a:prstGeom prst="rect">
            <a:avLst/>
          </a:prstGeom>
        </p:spPr>
      </p:pic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55514470-17E3-4306-B882-1CF809F4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4243" y="6356350"/>
            <a:ext cx="2743200" cy="365125"/>
          </a:xfrm>
        </p:spPr>
        <p:txBody>
          <a:bodyPr/>
          <a:lstStyle/>
          <a:p>
            <a:fld id="{44AFAB2E-478F-444A-8AB9-50FDB5841670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0088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khiển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0" y="1825625"/>
            <a:ext cx="5452670" cy="4351338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dirty="0" err="1"/>
              <a:t>ListView</a:t>
            </a:r>
            <a:endParaRPr lang="en-US" altLang="en-US" dirty="0"/>
          </a:p>
          <a:p>
            <a:pPr lvl="1" algn="just">
              <a:spcBef>
                <a:spcPct val="0"/>
              </a:spcBef>
            </a:pPr>
            <a:r>
              <a:rPr lang="en-US" altLang="en-US" sz="3000" dirty="0" err="1"/>
              <a:t>Là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một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dạng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điều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khiển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nâng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cao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có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chức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năng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hỗ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trợ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hiển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thị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dữ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liệu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theo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dạng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từng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dòng</a:t>
            </a:r>
            <a:r>
              <a:rPr lang="en-US" altLang="en-US" sz="3000" dirty="0"/>
              <a:t>. </a:t>
            </a:r>
          </a:p>
          <a:p>
            <a:pPr lvl="1" algn="just">
              <a:spcBef>
                <a:spcPct val="0"/>
              </a:spcBef>
            </a:pPr>
            <a:r>
              <a:rPr lang="en-US" altLang="en-US" sz="3000" dirty="0" err="1"/>
              <a:t>ListView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cần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một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đối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tượng</a:t>
            </a:r>
            <a:r>
              <a:rPr lang="en-US" altLang="en-US" sz="3000" dirty="0"/>
              <a:t> Adapter </a:t>
            </a:r>
            <a:r>
              <a:rPr lang="en-US" altLang="en-US" sz="3000" dirty="0" err="1"/>
              <a:t>để</a:t>
            </a:r>
            <a:r>
              <a:rPr lang="en-US" altLang="en-US" sz="3000" dirty="0"/>
              <a:t> </a:t>
            </a:r>
            <a:r>
              <a:rPr lang="en-US" altLang="en-US" sz="3000" dirty="0" err="1"/>
              <a:t>quản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lý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giúp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hiển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thị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dữ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liệu</a:t>
            </a:r>
            <a:r>
              <a:rPr lang="en-US" altLang="en-US" sz="3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2CC5B-C8FC-4AB9-9209-01A3392F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134" y="1439635"/>
            <a:ext cx="4029075" cy="493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610AE-1BFA-4027-B5B7-4DDB1BA9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990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khiển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0" y="1825625"/>
            <a:ext cx="12173260" cy="4351338"/>
          </a:xfrm>
        </p:spPr>
        <p:txBody>
          <a:bodyPr>
            <a:noAutofit/>
          </a:bodyPr>
          <a:lstStyle/>
          <a:p>
            <a:r>
              <a:rPr lang="en-US" altLang="en-US" dirty="0" err="1"/>
              <a:t>ListView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3000" dirty="0" err="1"/>
              <a:t>Thuộc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tính</a:t>
            </a:r>
            <a:r>
              <a:rPr lang="en-US" altLang="en-US" sz="3000" dirty="0"/>
              <a:t> XML </a:t>
            </a:r>
            <a:r>
              <a:rPr lang="en-US" altLang="en-US" sz="3000" dirty="0" err="1"/>
              <a:t>quan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trọng</a:t>
            </a:r>
            <a:r>
              <a:rPr lang="en-US" altLang="en-US" sz="3000" dirty="0"/>
              <a:t>:</a:t>
            </a:r>
          </a:p>
          <a:p>
            <a:pPr lvl="2"/>
            <a:r>
              <a:rPr lang="en-US" altLang="en-US" sz="3000" dirty="0" err="1">
                <a:solidFill>
                  <a:srgbClr val="333399"/>
                </a:solidFill>
              </a:rPr>
              <a:t>listSelector</a:t>
            </a:r>
            <a:r>
              <a:rPr lang="en-US" altLang="en-US" sz="3000" dirty="0">
                <a:solidFill>
                  <a:srgbClr val="333399"/>
                </a:solidFill>
              </a:rPr>
              <a:t>: drawable</a:t>
            </a:r>
          </a:p>
          <a:p>
            <a:pPr lvl="2"/>
            <a:r>
              <a:rPr lang="en-US" altLang="en-US" sz="3000" dirty="0">
                <a:solidFill>
                  <a:srgbClr val="333399"/>
                </a:solidFill>
              </a:rPr>
              <a:t>divider: drawable</a:t>
            </a:r>
          </a:p>
          <a:p>
            <a:pPr lvl="2"/>
            <a:r>
              <a:rPr lang="en-US" altLang="en-US" sz="3000" dirty="0" err="1">
                <a:solidFill>
                  <a:srgbClr val="333399"/>
                </a:solidFill>
              </a:rPr>
              <a:t>dividerHeight</a:t>
            </a:r>
            <a:r>
              <a:rPr lang="en-US" altLang="en-US" sz="3000" dirty="0">
                <a:solidFill>
                  <a:srgbClr val="333399"/>
                </a:solidFill>
              </a:rPr>
              <a:t>: </a:t>
            </a:r>
            <a:r>
              <a:rPr lang="en-US" altLang="en-US" sz="3000" dirty="0" err="1">
                <a:solidFill>
                  <a:srgbClr val="333399"/>
                </a:solidFill>
              </a:rPr>
              <a:t>dimen</a:t>
            </a:r>
            <a:endParaRPr lang="en-US" altLang="en-US" sz="3000" dirty="0">
              <a:solidFill>
                <a:srgbClr val="333399"/>
              </a:solidFill>
            </a:endParaRPr>
          </a:p>
          <a:p>
            <a:pPr lvl="2"/>
            <a:r>
              <a:rPr lang="en-US" altLang="en-US" sz="3000" dirty="0">
                <a:solidFill>
                  <a:srgbClr val="333399"/>
                </a:solidFill>
              </a:rPr>
              <a:t>entries: string-array</a:t>
            </a:r>
          </a:p>
          <a:p>
            <a:pPr lvl="2"/>
            <a:endParaRPr lang="en-US" alt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99EC9-D77D-44FD-8216-A44CEBDF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8644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khiển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0" y="1825625"/>
            <a:ext cx="12173260" cy="4351338"/>
          </a:xfrm>
        </p:spPr>
        <p:txBody>
          <a:bodyPr>
            <a:noAutofit/>
          </a:bodyPr>
          <a:lstStyle/>
          <a:p>
            <a:r>
              <a:rPr lang="en-US" altLang="en-US" dirty="0" err="1"/>
              <a:t>ListView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3000" dirty="0" err="1"/>
              <a:t>Một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số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phương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thức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quan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trọng</a:t>
            </a:r>
            <a:r>
              <a:rPr lang="en-US" altLang="en-US" sz="3000" dirty="0"/>
              <a:t>:</a:t>
            </a:r>
          </a:p>
          <a:p>
            <a:pPr lvl="2"/>
            <a:r>
              <a:rPr lang="en-US" altLang="en-US" sz="3000" dirty="0" err="1"/>
              <a:t>setAdapter</a:t>
            </a:r>
            <a:r>
              <a:rPr lang="en-US" altLang="en-US" sz="3000" dirty="0"/>
              <a:t>(Class Extends &lt;T implements Adapter&gt;)</a:t>
            </a:r>
          </a:p>
          <a:p>
            <a:pPr lvl="2"/>
            <a:r>
              <a:rPr lang="en-US" altLang="en-US" sz="3000" dirty="0" err="1"/>
              <a:t>addHeaderView</a:t>
            </a:r>
            <a:r>
              <a:rPr lang="en-US" altLang="en-US" sz="3000" dirty="0"/>
              <a:t>(View) – </a:t>
            </a:r>
            <a:r>
              <a:rPr lang="en-US" altLang="en-US" sz="3000" dirty="0" err="1"/>
              <a:t>removeHeaderView</a:t>
            </a:r>
            <a:r>
              <a:rPr lang="en-US" altLang="en-US" sz="3000" dirty="0"/>
              <a:t>(View)</a:t>
            </a:r>
          </a:p>
          <a:p>
            <a:pPr lvl="2"/>
            <a:r>
              <a:rPr lang="en-US" altLang="en-US" sz="3000" dirty="0"/>
              <a:t> </a:t>
            </a:r>
            <a:r>
              <a:rPr lang="en-US" altLang="en-US" sz="3000" dirty="0" err="1"/>
              <a:t>addFooterView</a:t>
            </a:r>
            <a:r>
              <a:rPr lang="en-US" altLang="en-US" sz="3000" dirty="0"/>
              <a:t>(View) – </a:t>
            </a:r>
            <a:r>
              <a:rPr lang="en-US" altLang="en-US" sz="3000" dirty="0" err="1"/>
              <a:t>removeFooterView</a:t>
            </a:r>
            <a:r>
              <a:rPr lang="en-US" altLang="en-US" sz="3000" dirty="0"/>
              <a:t>(View)</a:t>
            </a:r>
          </a:p>
          <a:p>
            <a:pPr lvl="2"/>
            <a:r>
              <a:rPr lang="en-US" altLang="en-US" sz="3000" dirty="0" err="1"/>
              <a:t>setSelection</a:t>
            </a:r>
            <a:r>
              <a:rPr lang="en-US" altLang="en-US" sz="3000" dirty="0"/>
              <a:t>(int)</a:t>
            </a:r>
          </a:p>
          <a:p>
            <a:pPr lvl="2"/>
            <a:r>
              <a:rPr lang="en-US" altLang="en-US" sz="3000" dirty="0" err="1"/>
              <a:t>smoothScrollToPosition</a:t>
            </a:r>
            <a:r>
              <a:rPr lang="en-US" altLang="en-US" sz="3000" dirty="0"/>
              <a:t>(int)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2997A-21F0-4196-B354-2D7F66D3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4054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khiển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0" y="1825625"/>
            <a:ext cx="10734204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 err="1">
                <a:latin typeface="Calibri (Body)"/>
              </a:rPr>
              <a:t>Các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bước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để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tạo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một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ListView</a:t>
            </a:r>
            <a:endParaRPr lang="en-US" altLang="en-US" dirty="0">
              <a:latin typeface="Calibri (Body)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dirty="0">
              <a:latin typeface="Calibri (Body)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GB" altLang="en-US" dirty="0" err="1">
                <a:latin typeface="Calibri (Body)"/>
              </a:rPr>
              <a:t>Bước</a:t>
            </a:r>
            <a:r>
              <a:rPr lang="en-GB" altLang="en-US" dirty="0">
                <a:latin typeface="Calibri (Body)"/>
              </a:rPr>
              <a:t> 1: </a:t>
            </a:r>
            <a:r>
              <a:rPr lang="en-GB" altLang="en-US" dirty="0" err="1">
                <a:latin typeface="Calibri (Body)"/>
              </a:rPr>
              <a:t>Đưa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dữ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liệu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cần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hiển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thị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lên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ListView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vào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một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mảng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hoặc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danh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sách</a:t>
            </a:r>
            <a:r>
              <a:rPr lang="en-GB" altLang="en-US" dirty="0">
                <a:latin typeface="Calibri (Body)"/>
              </a:rPr>
              <a:t> (</a:t>
            </a:r>
            <a:r>
              <a:rPr lang="en-GB" altLang="en-US" dirty="0" err="1">
                <a:latin typeface="Calibri (Body)"/>
              </a:rPr>
              <a:t>ArrayList</a:t>
            </a:r>
            <a:r>
              <a:rPr lang="en-GB" altLang="en-US" dirty="0">
                <a:latin typeface="Calibri (Body)"/>
              </a:rPr>
              <a:t>, </a:t>
            </a:r>
            <a:r>
              <a:rPr lang="en-GB" altLang="en-US" dirty="0" err="1">
                <a:latin typeface="Calibri (Body)"/>
              </a:rPr>
              <a:t>mảng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thông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thường</a:t>
            </a:r>
            <a:r>
              <a:rPr lang="en-GB" altLang="en-US" dirty="0">
                <a:latin typeface="Calibri (Body)"/>
              </a:rPr>
              <a:t>, </a:t>
            </a:r>
            <a:r>
              <a:rPr lang="en-GB" altLang="en-US" dirty="0" err="1">
                <a:latin typeface="Calibri (Body)"/>
              </a:rPr>
              <a:t>mảng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đối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tượng</a:t>
            </a:r>
            <a:r>
              <a:rPr lang="en-GB" altLang="en-US" dirty="0">
                <a:latin typeface="Calibri (Body)"/>
              </a:rPr>
              <a:t>,…).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latin typeface="Calibri (Body)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GB" altLang="en-US" dirty="0" err="1">
                <a:latin typeface="Calibri (Body)"/>
              </a:rPr>
              <a:t>Bước</a:t>
            </a:r>
            <a:r>
              <a:rPr lang="en-GB" altLang="en-US" dirty="0">
                <a:latin typeface="Calibri (Body)"/>
              </a:rPr>
              <a:t> 2:  </a:t>
            </a:r>
            <a:r>
              <a:rPr lang="en-GB" altLang="en-US" dirty="0" err="1">
                <a:latin typeface="Calibri (Body)"/>
              </a:rPr>
              <a:t>Tạo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một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ListView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trên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giao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diện</a:t>
            </a:r>
            <a:r>
              <a:rPr lang="en-GB" altLang="en-US" dirty="0">
                <a:latin typeface="Calibri (Body)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latin typeface="Calibri (Body)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GB" altLang="en-US" dirty="0" err="1">
                <a:latin typeface="Calibri (Body)"/>
              </a:rPr>
              <a:t>Bước</a:t>
            </a:r>
            <a:r>
              <a:rPr lang="en-GB" altLang="en-US" dirty="0">
                <a:latin typeface="Calibri (Body)"/>
              </a:rPr>
              <a:t> 3: </a:t>
            </a:r>
            <a:r>
              <a:rPr lang="en-GB" altLang="en-US" dirty="0" err="1">
                <a:latin typeface="Calibri (Body)"/>
              </a:rPr>
              <a:t>Tạo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một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đối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tượng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ArrayAdapter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để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liên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kết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giữ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ListView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và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mảng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hoặc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danh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sách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dữ</a:t>
            </a:r>
            <a:r>
              <a:rPr lang="en-GB" altLang="en-US" dirty="0">
                <a:latin typeface="Calibri (Body)"/>
              </a:rPr>
              <a:t> </a:t>
            </a:r>
            <a:r>
              <a:rPr lang="en-GB" altLang="en-US" dirty="0" err="1">
                <a:latin typeface="Calibri (Body)"/>
              </a:rPr>
              <a:t>liệu</a:t>
            </a:r>
            <a:r>
              <a:rPr lang="en-GB" altLang="en-US" dirty="0">
                <a:latin typeface="Calibri (Body)"/>
              </a:rPr>
              <a:t>.</a:t>
            </a:r>
            <a:endParaRPr lang="en-US" altLang="en-US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A90BB-046D-4D41-BCB0-8AC1D827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3989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khiển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sách</a:t>
            </a:r>
            <a:endParaRPr lang="vi-VN" sz="4000" dirty="0">
              <a:latin typeface="Calibri (Body)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C773D6-6E1F-4D82-87F1-674E6116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" name="Shape 112">
            <a:extLst>
              <a:ext uri="{FF2B5EF4-FFF2-40B4-BE49-F238E27FC236}">
                <a16:creationId xmlns:a16="http://schemas.microsoft.com/office/drawing/2014/main" id="{1C4E660C-CEC4-4B82-BB2E-57F4AD99B38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200" y="1708306"/>
            <a:ext cx="11785600" cy="37843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C7EF1-A2B1-4EBF-875F-04F7EF47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289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khiển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sách</a:t>
            </a:r>
            <a:endParaRPr lang="vi-VN" sz="4000" dirty="0">
              <a:latin typeface="Calibri (Body)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C773D6-6E1F-4D82-87F1-674E6116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" name="Shape 118">
            <a:extLst>
              <a:ext uri="{FF2B5EF4-FFF2-40B4-BE49-F238E27FC236}">
                <a16:creationId xmlns:a16="http://schemas.microsoft.com/office/drawing/2014/main" id="{9BCDC346-8014-4140-916D-6464453908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201" y="1739767"/>
            <a:ext cx="1129030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78C8C-2C00-43FE-95FC-C80F2E56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698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khiển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0" y="1825625"/>
            <a:ext cx="7376408" cy="485998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dirty="0" err="1"/>
              <a:t>GridView</a:t>
            </a:r>
            <a:endParaRPr lang="en-US" altLang="en-US" dirty="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3000" dirty="0" err="1"/>
              <a:t>Giống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với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ListView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nhưng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có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chức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năng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hỗ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trợ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hiển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thị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dữ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liệu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theo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dạng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lưới</a:t>
            </a:r>
            <a:r>
              <a:rPr lang="en-US" altLang="en-US" sz="3000" dirty="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3000" dirty="0" err="1"/>
              <a:t>Cần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một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đối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tượng</a:t>
            </a:r>
            <a:r>
              <a:rPr lang="en-US" altLang="en-US" sz="3000" dirty="0"/>
              <a:t> Adapter </a:t>
            </a:r>
            <a:r>
              <a:rPr lang="en-US" altLang="en-US" sz="3000" dirty="0" err="1"/>
              <a:t>để</a:t>
            </a:r>
            <a:r>
              <a:rPr lang="en-US" altLang="en-US" sz="3000" dirty="0"/>
              <a:t> </a:t>
            </a:r>
            <a:r>
              <a:rPr lang="en-US" altLang="en-US" sz="3000" dirty="0" err="1"/>
              <a:t>quản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lý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giúp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hiển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thị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dữ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liệu</a:t>
            </a:r>
            <a:r>
              <a:rPr lang="en-US" altLang="en-US" sz="3000" dirty="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3000" dirty="0" err="1"/>
              <a:t>GridView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có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thiết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lập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số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cột</a:t>
            </a:r>
            <a:r>
              <a:rPr lang="en-US" altLang="en-US" sz="3000" dirty="0"/>
              <a:t>.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sz="3000" dirty="0" err="1"/>
              <a:t>Dữ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liệu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luôn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đưa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vào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dưới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dạng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hình</a:t>
            </a:r>
            <a:r>
              <a:rPr lang="en-US" altLang="en-US" sz="3000" dirty="0"/>
              <a:t> </a:t>
            </a:r>
            <a:r>
              <a:rPr lang="en-US" altLang="en-US" sz="3000" dirty="0" err="1"/>
              <a:t>ống</a:t>
            </a:r>
            <a:r>
              <a:rPr lang="en-US" altLang="en-US" sz="3000" dirty="0"/>
              <a:t> (</a:t>
            </a:r>
            <a:r>
              <a:rPr lang="en-US" altLang="en-US" sz="3000" dirty="0" err="1"/>
              <a:t>mảng</a:t>
            </a:r>
            <a:r>
              <a:rPr lang="en-US" altLang="en-US" sz="3000" dirty="0"/>
              <a:t>, list </a:t>
            </a:r>
            <a:r>
              <a:rPr lang="en-US" altLang="en-US" sz="3000" dirty="0" err="1"/>
              <a:t>một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chiều</a:t>
            </a:r>
            <a:r>
              <a:rPr lang="en-US" altLang="en-US" sz="3000" dirty="0"/>
              <a:t>), </a:t>
            </a:r>
            <a:r>
              <a:rPr lang="en-US" altLang="en-US" sz="3000" dirty="0" err="1"/>
              <a:t>nó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tự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động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ngắt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hàng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dựa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vào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thuộc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tính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numColums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trong</a:t>
            </a:r>
            <a:r>
              <a:rPr lang="en-US" altLang="en-US" sz="3000" dirty="0"/>
              <a:t> layout. </a:t>
            </a:r>
          </a:p>
        </p:txBody>
      </p:sp>
      <p:pic>
        <p:nvPicPr>
          <p:cNvPr id="5" name="Picture 7" descr="GridView">
            <a:extLst>
              <a:ext uri="{FF2B5EF4-FFF2-40B4-BE49-F238E27FC236}">
                <a16:creationId xmlns:a16="http://schemas.microsoft.com/office/drawing/2014/main" id="{9775D3BA-4AD9-417C-B02A-4DC45C053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216" y="1486694"/>
            <a:ext cx="301783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3FE21-EAEA-419A-8EF2-9167E873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0576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khiển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0" y="1825625"/>
            <a:ext cx="12173260" cy="4351338"/>
          </a:xfrm>
        </p:spPr>
        <p:txBody>
          <a:bodyPr>
            <a:noAutofit/>
          </a:bodyPr>
          <a:lstStyle/>
          <a:p>
            <a:r>
              <a:rPr lang="en-US" altLang="en-US" dirty="0" err="1"/>
              <a:t>GridView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3000" dirty="0" err="1"/>
              <a:t>Thuộc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tính</a:t>
            </a:r>
            <a:r>
              <a:rPr lang="en-US" altLang="en-US" sz="3000" dirty="0"/>
              <a:t> XML </a:t>
            </a:r>
            <a:r>
              <a:rPr lang="en-US" altLang="en-US" sz="3000" dirty="0" err="1"/>
              <a:t>quan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trọng</a:t>
            </a:r>
            <a:r>
              <a:rPr lang="en-US" altLang="en-US" sz="3000" dirty="0"/>
              <a:t>:</a:t>
            </a:r>
          </a:p>
          <a:p>
            <a:pPr lvl="2"/>
            <a:r>
              <a:rPr lang="en-US" altLang="en-US" sz="3000" dirty="0" err="1">
                <a:solidFill>
                  <a:srgbClr val="333399"/>
                </a:solidFill>
              </a:rPr>
              <a:t>columnWidth</a:t>
            </a:r>
            <a:r>
              <a:rPr lang="en-US" altLang="en-US" sz="3000" dirty="0">
                <a:solidFill>
                  <a:srgbClr val="333399"/>
                </a:solidFill>
              </a:rPr>
              <a:t>: </a:t>
            </a:r>
            <a:r>
              <a:rPr lang="en-US" altLang="en-US" sz="3000" dirty="0" err="1">
                <a:solidFill>
                  <a:srgbClr val="333399"/>
                </a:solidFill>
              </a:rPr>
              <a:t>dimen</a:t>
            </a:r>
            <a:endParaRPr lang="en-US" altLang="en-US" sz="3000" dirty="0">
              <a:solidFill>
                <a:srgbClr val="333399"/>
              </a:solidFill>
            </a:endParaRPr>
          </a:p>
          <a:p>
            <a:pPr lvl="2"/>
            <a:r>
              <a:rPr lang="en-US" altLang="en-US" sz="3000" dirty="0">
                <a:solidFill>
                  <a:srgbClr val="333399"/>
                </a:solidFill>
              </a:rPr>
              <a:t>gravity: Gravity</a:t>
            </a:r>
          </a:p>
          <a:p>
            <a:pPr lvl="2"/>
            <a:r>
              <a:rPr lang="en-US" altLang="en-US" sz="3000" dirty="0" err="1">
                <a:solidFill>
                  <a:srgbClr val="333399"/>
                </a:solidFill>
              </a:rPr>
              <a:t>horizontalSpacing</a:t>
            </a:r>
            <a:r>
              <a:rPr lang="en-US" altLang="en-US" sz="3000" dirty="0">
                <a:solidFill>
                  <a:srgbClr val="333399"/>
                </a:solidFill>
              </a:rPr>
              <a:t>: </a:t>
            </a:r>
            <a:r>
              <a:rPr lang="en-US" altLang="en-US" sz="3000" dirty="0" err="1">
                <a:solidFill>
                  <a:srgbClr val="333399"/>
                </a:solidFill>
              </a:rPr>
              <a:t>dimen</a:t>
            </a:r>
            <a:endParaRPr lang="en-US" altLang="en-US" sz="3000" dirty="0">
              <a:solidFill>
                <a:srgbClr val="333399"/>
              </a:solidFill>
            </a:endParaRPr>
          </a:p>
          <a:p>
            <a:pPr lvl="2"/>
            <a:r>
              <a:rPr lang="en-US" altLang="en-US" sz="3000" dirty="0" err="1">
                <a:solidFill>
                  <a:srgbClr val="333399"/>
                </a:solidFill>
              </a:rPr>
              <a:t>verticalSpacing</a:t>
            </a:r>
            <a:r>
              <a:rPr lang="en-US" altLang="en-US" sz="3000" dirty="0">
                <a:solidFill>
                  <a:srgbClr val="333399"/>
                </a:solidFill>
              </a:rPr>
              <a:t>: </a:t>
            </a:r>
            <a:r>
              <a:rPr lang="en-US" altLang="en-US" sz="3000" dirty="0" err="1">
                <a:solidFill>
                  <a:srgbClr val="333399"/>
                </a:solidFill>
              </a:rPr>
              <a:t>dimen</a:t>
            </a:r>
            <a:endParaRPr lang="en-US" altLang="en-US" sz="3000" dirty="0">
              <a:solidFill>
                <a:srgbClr val="333399"/>
              </a:solidFill>
            </a:endParaRPr>
          </a:p>
          <a:p>
            <a:pPr lvl="2"/>
            <a:r>
              <a:rPr lang="en-US" altLang="en-US" sz="3000" dirty="0" err="1">
                <a:solidFill>
                  <a:srgbClr val="333399"/>
                </a:solidFill>
              </a:rPr>
              <a:t>numColumns</a:t>
            </a:r>
            <a:r>
              <a:rPr lang="en-US" altLang="en-US" sz="3000" dirty="0">
                <a:solidFill>
                  <a:srgbClr val="333399"/>
                </a:solidFill>
              </a:rPr>
              <a:t>: integer</a:t>
            </a:r>
          </a:p>
          <a:p>
            <a:pPr lvl="2"/>
            <a:r>
              <a:rPr lang="en-US" altLang="en-US" sz="3000" dirty="0" err="1">
                <a:solidFill>
                  <a:srgbClr val="333399"/>
                </a:solidFill>
              </a:rPr>
              <a:t>strecthMode</a:t>
            </a:r>
            <a:r>
              <a:rPr lang="en-US" altLang="en-US" sz="3000" dirty="0">
                <a:solidFill>
                  <a:srgbClr val="333399"/>
                </a:solidFill>
              </a:rPr>
              <a:t>: none | </a:t>
            </a:r>
            <a:r>
              <a:rPr lang="en-US" altLang="en-US" sz="3000" dirty="0" err="1">
                <a:solidFill>
                  <a:srgbClr val="333399"/>
                </a:solidFill>
              </a:rPr>
              <a:t>spacingWidth</a:t>
            </a:r>
            <a:r>
              <a:rPr lang="en-US" altLang="en-US" sz="3000" dirty="0">
                <a:solidFill>
                  <a:srgbClr val="333399"/>
                </a:solidFill>
              </a:rPr>
              <a:t> | </a:t>
            </a:r>
            <a:r>
              <a:rPr lang="en-US" altLang="en-US" sz="3000" dirty="0" err="1">
                <a:solidFill>
                  <a:srgbClr val="333399"/>
                </a:solidFill>
              </a:rPr>
              <a:t>columnWidth</a:t>
            </a:r>
            <a:r>
              <a:rPr lang="en-US" altLang="en-US" sz="3000" dirty="0">
                <a:solidFill>
                  <a:srgbClr val="333399"/>
                </a:solidFill>
              </a:rPr>
              <a:t> | </a:t>
            </a:r>
            <a:r>
              <a:rPr lang="en-US" altLang="en-US" sz="3000" dirty="0" err="1">
                <a:solidFill>
                  <a:srgbClr val="333399"/>
                </a:solidFill>
              </a:rPr>
              <a:t>spacingWidthUniform</a:t>
            </a:r>
            <a:endParaRPr lang="en-US" altLang="en-US" sz="3000" dirty="0"/>
          </a:p>
          <a:p>
            <a:pPr marL="914400" lvl="2" indent="0">
              <a:buNone/>
            </a:pPr>
            <a:endParaRPr lang="en-US" alt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4694B-360A-4027-8D6E-B31B7805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9599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điều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khiển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0" y="1825625"/>
            <a:ext cx="12173260" cy="4351338"/>
          </a:xfrm>
        </p:spPr>
        <p:txBody>
          <a:bodyPr>
            <a:noAutofit/>
          </a:bodyPr>
          <a:lstStyle/>
          <a:p>
            <a:r>
              <a:rPr lang="en-US" altLang="en-US" dirty="0" err="1"/>
              <a:t>GridView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3000" dirty="0" err="1"/>
              <a:t>Một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số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phương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thức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quan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trọng</a:t>
            </a:r>
            <a:r>
              <a:rPr lang="en-US" altLang="en-US" sz="3000" dirty="0"/>
              <a:t>:</a:t>
            </a:r>
          </a:p>
          <a:p>
            <a:pPr lvl="2"/>
            <a:r>
              <a:rPr lang="en-US" altLang="en-US" sz="3000" dirty="0" err="1"/>
              <a:t>setColumnWidth</a:t>
            </a:r>
            <a:r>
              <a:rPr lang="en-US" altLang="en-US" sz="3000" dirty="0"/>
              <a:t>(int) – </a:t>
            </a:r>
            <a:r>
              <a:rPr lang="en-US" altLang="en-US" sz="3000" dirty="0" err="1"/>
              <a:t>getColumnWidth</a:t>
            </a:r>
            <a:r>
              <a:rPr lang="en-US" altLang="en-US" sz="3000" dirty="0"/>
              <a:t>()</a:t>
            </a:r>
          </a:p>
          <a:p>
            <a:pPr lvl="2"/>
            <a:r>
              <a:rPr lang="en-US" altLang="en-US" sz="3000" dirty="0" err="1"/>
              <a:t>setNumColumn</a:t>
            </a:r>
            <a:r>
              <a:rPr lang="en-US" altLang="en-US" sz="3000" dirty="0"/>
              <a:t>(int) – </a:t>
            </a:r>
            <a:r>
              <a:rPr lang="en-US" altLang="en-US" sz="3000" dirty="0" err="1"/>
              <a:t>getNumColumn</a:t>
            </a:r>
            <a:r>
              <a:rPr lang="en-US" altLang="en-US" sz="3000" dirty="0"/>
              <a:t>()</a:t>
            </a:r>
          </a:p>
          <a:p>
            <a:pPr lvl="2"/>
            <a:r>
              <a:rPr lang="en-US" altLang="en-US" sz="3000" dirty="0" err="1"/>
              <a:t>setSelection</a:t>
            </a:r>
            <a:r>
              <a:rPr lang="en-US" altLang="en-US" sz="3000" dirty="0"/>
              <a:t>(int)</a:t>
            </a:r>
          </a:p>
          <a:p>
            <a:pPr lvl="2"/>
            <a:r>
              <a:rPr lang="en-US" altLang="en-US" sz="3000" dirty="0" err="1"/>
              <a:t>smoothScrollToPosition</a:t>
            </a:r>
            <a:r>
              <a:rPr lang="en-US" altLang="en-US" sz="3000" dirty="0"/>
              <a:t>(int)</a:t>
            </a:r>
          </a:p>
          <a:p>
            <a:pPr marL="914400" lvl="2" indent="0">
              <a:buNone/>
            </a:pPr>
            <a:endParaRPr lang="en-US" alt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876C4-4036-4BC1-9253-517C6CA5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7479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40"/>
            <a:ext cx="8984342" cy="825046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/>
              <a:t>Các điều khiển danh 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0" y="1662335"/>
            <a:ext cx="6432027" cy="485998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dirty="0"/>
              <a:t>Spinner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khiển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ở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,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en-US" dirty="0"/>
              <a:t>Bao </a:t>
            </a:r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pop-up </a:t>
            </a:r>
            <a:r>
              <a:rPr lang="en-US" altLang="en-US" dirty="0" err="1"/>
              <a:t>lựa</a:t>
            </a:r>
            <a:r>
              <a:rPr lang="en-US" altLang="en-US" dirty="0"/>
              <a:t> </a:t>
            </a:r>
            <a:r>
              <a:rPr lang="en-US" altLang="en-US" dirty="0" err="1"/>
              <a:t>chọn</a:t>
            </a:r>
            <a:r>
              <a:rPr lang="en-US" altLang="en-US" dirty="0"/>
              <a:t> (</a:t>
            </a:r>
            <a:r>
              <a:rPr lang="en-US" altLang="en-US" dirty="0" err="1"/>
              <a:t>spinnerMode</a:t>
            </a:r>
            <a:r>
              <a:rPr lang="en-US" altLang="en-US" dirty="0"/>
              <a:t>):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dirty="0"/>
              <a:t>	Dialog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dirty="0"/>
              <a:t>	Dropdown</a:t>
            </a:r>
          </a:p>
        </p:txBody>
      </p:sp>
      <p:pic>
        <p:nvPicPr>
          <p:cNvPr id="6" name="Picture 2" descr="http://kannanchandrasekaran.com/wp-content/uploads/2012/03/spinner_demo.jpg">
            <a:extLst>
              <a:ext uri="{FF2B5EF4-FFF2-40B4-BE49-F238E27FC236}">
                <a16:creationId xmlns:a16="http://schemas.microsoft.com/office/drawing/2014/main" id="{4A88EA4D-3FD4-4AB7-A976-A8532A2B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16" y="1506330"/>
            <a:ext cx="35448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1D70-2A28-4D28-830D-ECC9F724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094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View</a:t>
            </a:r>
            <a:endParaRPr lang="vi-V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337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View </a:t>
            </a:r>
            <a:r>
              <a:rPr lang="en-US" dirty="0" err="1">
                <a:latin typeface="Calibri (Body)"/>
              </a:rPr>
              <a:t>đại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diện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công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cụ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điều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khiển</a:t>
            </a:r>
            <a:r>
              <a:rPr lang="en-US" dirty="0">
                <a:latin typeface="Calibri (Body)"/>
              </a:rPr>
              <a:t> (widget) </a:t>
            </a:r>
            <a:r>
              <a:rPr lang="en-US" dirty="0" err="1">
                <a:latin typeface="Calibri (Body)"/>
              </a:rPr>
              <a:t>nh</a:t>
            </a:r>
            <a:r>
              <a:rPr lang="vi-VN" dirty="0">
                <a:latin typeface="Calibri (Body)"/>
              </a:rPr>
              <a:t>ư</a:t>
            </a:r>
            <a:r>
              <a:rPr lang="en-US" dirty="0">
                <a:latin typeface="Calibri (Body)"/>
              </a:rPr>
              <a:t> Button, </a:t>
            </a:r>
            <a:r>
              <a:rPr lang="en-US" dirty="0" err="1">
                <a:latin typeface="Calibri (Body)"/>
              </a:rPr>
              <a:t>TextView</a:t>
            </a:r>
            <a:r>
              <a:rPr lang="en-US" dirty="0">
                <a:latin typeface="Calibri (Body)"/>
              </a:rPr>
              <a:t>, </a:t>
            </a:r>
            <a:r>
              <a:rPr lang="en-US" dirty="0" err="1">
                <a:latin typeface="Calibri (Body)"/>
              </a:rPr>
              <a:t>EditText</a:t>
            </a:r>
            <a:r>
              <a:rPr lang="en-US" dirty="0">
                <a:latin typeface="Calibri (Body)"/>
              </a:rPr>
              <a:t>…</a:t>
            </a:r>
          </a:p>
          <a:p>
            <a:pPr marL="530225">
              <a:buFont typeface="Calibri" panose="020F0502020204030204" pitchFamily="34" charset="0"/>
              <a:buChar char="‐"/>
            </a:pPr>
            <a:r>
              <a:rPr lang="vi-VN" dirty="0">
                <a:latin typeface="Calibri (Body)"/>
              </a:rPr>
              <a:t>Nhận các tương tác từ người dùng</a:t>
            </a:r>
            <a:endParaRPr lang="en-US" dirty="0">
              <a:latin typeface="Calibri (Body)"/>
            </a:endParaRPr>
          </a:p>
          <a:p>
            <a:pPr marL="530225">
              <a:buFont typeface="Calibri" panose="020F0502020204030204" pitchFamily="34" charset="0"/>
              <a:buChar char="‐"/>
            </a:pPr>
            <a:r>
              <a:rPr lang="vi-VN" dirty="0">
                <a:latin typeface="Calibri (Body)"/>
              </a:rPr>
              <a:t>Hiển thị các thông tin cần thiết</a:t>
            </a:r>
            <a:endParaRPr lang="en-US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View có hai dạng:</a:t>
            </a:r>
          </a:p>
          <a:p>
            <a:pPr marL="530225">
              <a:buFont typeface="Calibri" panose="020F0502020204030204" pitchFamily="34" charset="0"/>
              <a:buChar char="‐"/>
            </a:pPr>
            <a:r>
              <a:rPr lang="vi-VN" dirty="0">
                <a:latin typeface="Calibri (Body)"/>
              </a:rPr>
              <a:t>View (widget)</a:t>
            </a:r>
          </a:p>
          <a:p>
            <a:pPr marL="530225">
              <a:buFont typeface="Calibri" panose="020F0502020204030204" pitchFamily="34" charset="0"/>
              <a:buChar char="‐"/>
            </a:pPr>
            <a:r>
              <a:rPr lang="vi-VN" dirty="0">
                <a:latin typeface="Calibri (Body)"/>
              </a:rPr>
              <a:t>ViewGroup (layout)</a:t>
            </a:r>
          </a:p>
          <a:p>
            <a:endParaRPr lang="vi-VN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58FD4-EACB-40B0-ABCB-CA0E21693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654" y="2500162"/>
            <a:ext cx="3019377" cy="30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58DF6-C156-47AF-ACF8-25D17B0B6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731" y="3986546"/>
            <a:ext cx="5448300" cy="24955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B7072-F097-405E-A681-0483700A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53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40"/>
            <a:ext cx="8984342" cy="825046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/>
              <a:t>Các điều khiển danh 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0" y="1469830"/>
            <a:ext cx="10411113" cy="519566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dirty="0">
                <a:latin typeface="Calibri (Body)"/>
              </a:rPr>
              <a:t>Spinner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vi-VN" altLang="en-US" sz="2800" dirty="0">
                <a:latin typeface="Calibri (Body)"/>
              </a:rPr>
              <a:t>Thuộc tính XML quan trọng</a:t>
            </a:r>
            <a:r>
              <a:rPr lang="vi-VN" altLang="en-US" dirty="0">
                <a:latin typeface="Calibri (Body)"/>
              </a:rPr>
              <a:t>: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vi-VN" altLang="en-US" dirty="0">
                <a:latin typeface="Calibri (Body)"/>
              </a:rPr>
              <a:t>spinnerMode: dialog | dropdown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vi-VN" altLang="en-US" dirty="0">
                <a:latin typeface="Calibri (Body)"/>
              </a:rPr>
              <a:t>prompt: string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vi-VN" altLang="en-US" dirty="0">
                <a:latin typeface="Calibri (Body)"/>
              </a:rPr>
              <a:t>popupBackground: drawable | color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vi-VN" altLang="en-US" dirty="0">
                <a:latin typeface="Calibri (Body)"/>
              </a:rPr>
              <a:t>gravity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vi-VN" altLang="en-US" dirty="0">
                <a:latin typeface="Calibri (Body)"/>
              </a:rPr>
              <a:t>entries: string-array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vi-VN" altLang="en-US" sz="2800" dirty="0">
                <a:latin typeface="Calibri (Body)"/>
              </a:rPr>
              <a:t>Một số phương thức </a:t>
            </a:r>
            <a:r>
              <a:rPr lang="vi-VN" altLang="en-US" dirty="0">
                <a:latin typeface="Calibri (Body)"/>
              </a:rPr>
              <a:t>quan trọng: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vi-VN" altLang="en-US" dirty="0">
                <a:latin typeface="Calibri (Body)"/>
              </a:rPr>
              <a:t>setAdapter(SpinnerAdapter)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vi-VN" altLang="en-US" dirty="0">
                <a:latin typeface="Calibri (Body)"/>
              </a:rPr>
              <a:t>setPrompt(CharSequence) – setPrompt(int resId) (Dialog Mode)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vi-VN" altLang="en-US" dirty="0">
                <a:latin typeface="Calibri (Body)"/>
              </a:rPr>
              <a:t>setPopupBackgroundResource(int)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vi-VN" altLang="en-US" dirty="0">
                <a:latin typeface="Calibri (Body)"/>
              </a:rPr>
              <a:t>setPopupBackgroundDrawable(Drawable)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endParaRPr lang="en-US" altLang="en-US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1D70-2A28-4D28-830D-ECC9F724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3928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40"/>
            <a:ext cx="8984342" cy="825046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/>
              <a:t>Các điều khiển danh 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1" y="1825625"/>
            <a:ext cx="3838728" cy="485998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dirty="0"/>
              <a:t>Custom </a:t>
            </a:r>
            <a:r>
              <a:rPr lang="en-US" altLang="en-US" dirty="0" err="1"/>
              <a:t>ListView</a:t>
            </a:r>
            <a:r>
              <a:rPr lang="en-US" altLang="en-US" dirty="0"/>
              <a:t>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tùy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DAABF61-9BED-4BD3-B151-9EB0CE706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33" y="2056760"/>
            <a:ext cx="3037962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B0AD77-7365-4C85-88C7-D1A1B0DE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500" y="2056760"/>
            <a:ext cx="2986782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E36-998B-49DB-B58B-ADE8F74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591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40"/>
            <a:ext cx="8984342" cy="825046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/>
              <a:t>Các điều khiển danh 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0" y="1825625"/>
            <a:ext cx="11548669" cy="485998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dirty="0"/>
              <a:t>Custom </a:t>
            </a:r>
            <a:r>
              <a:rPr lang="en-US" altLang="en-US" dirty="0" err="1"/>
              <a:t>ListView</a:t>
            </a:r>
            <a:r>
              <a:rPr lang="en-US" altLang="en-US" dirty="0"/>
              <a:t>: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0" dirty="0" err="1"/>
              <a:t>Lớp</a:t>
            </a:r>
            <a:r>
              <a:rPr lang="en-US" altLang="en-US" b="0" dirty="0"/>
              <a:t> Custom </a:t>
            </a:r>
            <a:r>
              <a:rPr lang="en-US" altLang="en-US" b="0" dirty="0" err="1"/>
              <a:t>ArrayAdapter</a:t>
            </a:r>
            <a:r>
              <a:rPr lang="en-US" altLang="en-US" b="0" dirty="0"/>
              <a:t> </a:t>
            </a:r>
            <a:r>
              <a:rPr lang="en-US" altLang="en-US" b="0" dirty="0" err="1"/>
              <a:t>kế</a:t>
            </a:r>
            <a:r>
              <a:rPr lang="en-US" altLang="en-US" b="0" dirty="0"/>
              <a:t> </a:t>
            </a:r>
            <a:r>
              <a:rPr lang="en-US" altLang="en-US" b="0" dirty="0" err="1"/>
              <a:t>thừa</a:t>
            </a:r>
            <a:r>
              <a:rPr lang="en-US" altLang="en-US" b="0" dirty="0"/>
              <a:t> </a:t>
            </a:r>
            <a:r>
              <a:rPr lang="en-US" altLang="en-US" b="0" dirty="0" err="1"/>
              <a:t>từ</a:t>
            </a:r>
            <a:r>
              <a:rPr lang="en-US" altLang="en-US" b="0" dirty="0"/>
              <a:t> </a:t>
            </a:r>
            <a:r>
              <a:rPr lang="en-US" altLang="en-US" b="0" dirty="0" err="1"/>
              <a:t>lớp</a:t>
            </a:r>
            <a:r>
              <a:rPr lang="en-US" altLang="en-US" b="0" dirty="0"/>
              <a:t> </a:t>
            </a:r>
            <a:r>
              <a:rPr lang="en-US" altLang="en-US" b="0" dirty="0" err="1"/>
              <a:t>ArrayAdapter</a:t>
            </a:r>
            <a:endParaRPr lang="en-US" altLang="en-US" b="0" dirty="0"/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public class </a:t>
            </a:r>
            <a:r>
              <a:rPr lang="en-US" altLang="en-US" dirty="0" err="1">
                <a:solidFill>
                  <a:srgbClr val="0000FF"/>
                </a:solidFill>
              </a:rPr>
              <a:t>CustomAdapter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extends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ArrayAdapter</a:t>
            </a:r>
            <a:r>
              <a:rPr lang="en-US" altLang="en-US" dirty="0">
                <a:solidFill>
                  <a:srgbClr val="0000FF"/>
                </a:solidFill>
              </a:rPr>
              <a:t>&lt;[</a:t>
            </a:r>
            <a:r>
              <a:rPr lang="en-US" altLang="en-US" b="0" i="1" dirty="0" err="1">
                <a:solidFill>
                  <a:srgbClr val="0000FF"/>
                </a:solidFill>
              </a:rPr>
              <a:t>Kiểu</a:t>
            </a:r>
            <a:r>
              <a:rPr lang="en-US" altLang="en-US" b="0" i="1" dirty="0">
                <a:solidFill>
                  <a:srgbClr val="0000FF"/>
                </a:solidFill>
              </a:rPr>
              <a:t> </a:t>
            </a:r>
            <a:r>
              <a:rPr lang="en-US" altLang="en-US" b="0" i="1" dirty="0" err="1">
                <a:solidFill>
                  <a:srgbClr val="0000FF"/>
                </a:solidFill>
              </a:rPr>
              <a:t>mảng</a:t>
            </a:r>
            <a:r>
              <a:rPr lang="en-US" altLang="en-US" dirty="0">
                <a:solidFill>
                  <a:srgbClr val="0000FF"/>
                </a:solidFill>
              </a:rPr>
              <a:t>]&gt;{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     </a:t>
            </a:r>
            <a:r>
              <a:rPr lang="en-US" altLang="en-US" dirty="0">
                <a:solidFill>
                  <a:srgbClr val="C00000"/>
                </a:solidFill>
              </a:rPr>
              <a:t>public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CustomAdapter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dirty="0">
                <a:solidFill>
                  <a:srgbClr val="C00000"/>
                </a:solidFill>
              </a:rPr>
              <a:t>Context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context</a:t>
            </a:r>
            <a:r>
              <a:rPr lang="en-US" altLang="en-US" dirty="0">
                <a:solidFill>
                  <a:srgbClr val="0000FF"/>
                </a:solidFill>
              </a:rPr>
              <a:t>, </a:t>
            </a:r>
            <a:r>
              <a:rPr lang="en-US" altLang="en-US" dirty="0">
                <a:solidFill>
                  <a:srgbClr val="C00000"/>
                </a:solidFill>
              </a:rPr>
              <a:t>int</a:t>
            </a:r>
            <a:r>
              <a:rPr lang="en-US" altLang="en-US" dirty="0">
                <a:solidFill>
                  <a:srgbClr val="0000FF"/>
                </a:solidFill>
              </a:rPr>
              <a:t> resource,        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                                                  </a:t>
            </a:r>
            <a:r>
              <a:rPr lang="en-US" altLang="en-US" dirty="0" err="1">
                <a:solidFill>
                  <a:srgbClr val="C00000"/>
                </a:solidFill>
              </a:rPr>
              <a:t>ArrayList</a:t>
            </a:r>
            <a:r>
              <a:rPr lang="en-US" altLang="en-US" dirty="0">
                <a:solidFill>
                  <a:srgbClr val="0000FF"/>
                </a:solidFill>
              </a:rPr>
              <a:t>&lt;[</a:t>
            </a:r>
            <a:r>
              <a:rPr lang="en-US" altLang="en-US" b="0" i="1" dirty="0" err="1">
                <a:solidFill>
                  <a:srgbClr val="0000FF"/>
                </a:solidFill>
              </a:rPr>
              <a:t>Kiểu</a:t>
            </a:r>
            <a:r>
              <a:rPr lang="en-US" altLang="en-US" b="0" i="1" dirty="0">
                <a:solidFill>
                  <a:srgbClr val="0000FF"/>
                </a:solidFill>
              </a:rPr>
              <a:t> </a:t>
            </a:r>
            <a:r>
              <a:rPr lang="en-US" altLang="en-US" b="0" i="1" dirty="0" err="1">
                <a:solidFill>
                  <a:srgbClr val="0000FF"/>
                </a:solidFill>
              </a:rPr>
              <a:t>mảng</a:t>
            </a:r>
            <a:r>
              <a:rPr lang="en-US" altLang="en-US" dirty="0">
                <a:solidFill>
                  <a:srgbClr val="0000FF"/>
                </a:solidFill>
              </a:rPr>
              <a:t>]&gt; objects</a:t>
            </a:r>
            <a:r>
              <a:rPr lang="en-US" altLang="en-US" dirty="0">
                <a:solidFill>
                  <a:srgbClr val="C00000"/>
                </a:solidFill>
              </a:rPr>
              <a:t>) {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         </a:t>
            </a:r>
            <a:r>
              <a:rPr lang="en-US" altLang="en-US" dirty="0">
                <a:solidFill>
                  <a:srgbClr val="C00000"/>
                </a:solidFill>
              </a:rPr>
              <a:t>super(</a:t>
            </a:r>
            <a:r>
              <a:rPr lang="en-US" altLang="en-US" dirty="0">
                <a:solidFill>
                  <a:srgbClr val="0000FF"/>
                </a:solidFill>
              </a:rPr>
              <a:t>context</a:t>
            </a:r>
            <a:r>
              <a:rPr lang="en-US" altLang="en-US" dirty="0">
                <a:solidFill>
                  <a:srgbClr val="C00000"/>
                </a:solidFill>
              </a:rPr>
              <a:t>,</a:t>
            </a:r>
            <a:r>
              <a:rPr lang="en-US" altLang="en-US" dirty="0">
                <a:solidFill>
                  <a:srgbClr val="0000FF"/>
                </a:solidFill>
              </a:rPr>
              <a:t> resource</a:t>
            </a:r>
            <a:r>
              <a:rPr lang="en-US" altLang="en-US" dirty="0">
                <a:solidFill>
                  <a:srgbClr val="C00000"/>
                </a:solidFill>
              </a:rPr>
              <a:t>,</a:t>
            </a:r>
            <a:r>
              <a:rPr lang="en-US" altLang="en-US" dirty="0">
                <a:solidFill>
                  <a:srgbClr val="0000FF"/>
                </a:solidFill>
              </a:rPr>
              <a:t> objects</a:t>
            </a:r>
            <a:r>
              <a:rPr lang="en-US" altLang="en-US" dirty="0">
                <a:solidFill>
                  <a:srgbClr val="C00000"/>
                </a:solidFill>
              </a:rPr>
              <a:t>);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}</a:t>
            </a:r>
          </a:p>
          <a:p>
            <a:pPr marL="0" indent="0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E36-998B-49DB-B58B-ADE8F74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156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40"/>
            <a:ext cx="8984342" cy="825046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/>
              <a:t>Các điều khiển danh 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38" y="1690713"/>
            <a:ext cx="10494361" cy="48599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en-US" dirty="0" err="1"/>
              <a:t>AutoCompleteTextView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thừa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EditText</a:t>
            </a:r>
            <a:r>
              <a:rPr lang="en-US" altLang="en-US" dirty="0"/>
              <a:t>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dirty="0"/>
              <a:t>Cho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dirty="0" err="1"/>
              <a:t>Hỗ</a:t>
            </a:r>
            <a:r>
              <a:rPr lang="en-US" altLang="en-US" dirty="0"/>
              <a:t> </a:t>
            </a:r>
            <a:r>
              <a:rPr lang="en-US" altLang="en-US" dirty="0" err="1"/>
              <a:t>trợ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dirty="0"/>
              <a:t> </a:t>
            </a:r>
            <a:r>
              <a:rPr lang="en-US" altLang="en-US" dirty="0" err="1"/>
              <a:t>chỉnh</a:t>
            </a:r>
            <a:r>
              <a:rPr lang="en-US" alt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AutoCompleteTextView</a:t>
            </a:r>
            <a:r>
              <a:rPr lang="en-US" altLang="en-US" dirty="0"/>
              <a:t>:</a:t>
            </a:r>
          </a:p>
          <a:p>
            <a:pPr marL="1427163" lvl="1" indent="-285750"/>
            <a:r>
              <a:rPr lang="en-US" altLang="en-US" sz="3000" dirty="0" err="1"/>
              <a:t>Khai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báo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dữ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liệu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mẫu</a:t>
            </a:r>
            <a:r>
              <a:rPr lang="en-US" altLang="en-US" sz="3000" dirty="0"/>
              <a:t>.</a:t>
            </a:r>
          </a:p>
          <a:p>
            <a:pPr marL="1427163" lvl="1" indent="-285750"/>
            <a:r>
              <a:rPr lang="en-US" altLang="en-US" sz="3000" dirty="0" err="1"/>
              <a:t>Khai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báo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giao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diện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hiển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thị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cho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dữ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liệu</a:t>
            </a:r>
            <a:r>
              <a:rPr lang="en-US" altLang="en-US" sz="3000" dirty="0"/>
              <a:t>.</a:t>
            </a:r>
          </a:p>
          <a:p>
            <a:pPr marL="1427163" lvl="1" indent="-285750"/>
            <a:r>
              <a:rPr lang="en-US" altLang="en-US" sz="3000" dirty="0" err="1"/>
              <a:t>Xây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dựng</a:t>
            </a:r>
            <a:r>
              <a:rPr lang="en-US" altLang="en-US" sz="3000" dirty="0"/>
              <a:t> Adapter </a:t>
            </a:r>
            <a:r>
              <a:rPr lang="en-US" altLang="en-US" sz="3000" dirty="0" err="1"/>
              <a:t>thông</a:t>
            </a:r>
            <a:r>
              <a:rPr lang="en-US" altLang="en-US" sz="3000" dirty="0"/>
              <a:t> qua </a:t>
            </a:r>
            <a:r>
              <a:rPr lang="en-US" altLang="en-US" sz="3000" dirty="0" err="1"/>
              <a:t>phương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thức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khởi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tạo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tương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ứng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với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dữ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liệu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giao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diện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hiển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thị</a:t>
            </a:r>
            <a:r>
              <a:rPr lang="en-US" altLang="en-US" sz="3000" dirty="0"/>
              <a:t>.</a:t>
            </a:r>
          </a:p>
          <a:p>
            <a:pPr marL="1427163" lvl="1" indent="-285750"/>
            <a:r>
              <a:rPr lang="en-US" altLang="en-US" sz="3000" dirty="0" err="1"/>
              <a:t>Thiết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lập</a:t>
            </a:r>
            <a:r>
              <a:rPr lang="en-US" altLang="en-US" sz="3000" dirty="0"/>
              <a:t> Adapter </a:t>
            </a:r>
            <a:r>
              <a:rPr lang="en-US" altLang="en-US" sz="3000" dirty="0" err="1"/>
              <a:t>cho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đối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tượng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AutoCompleteTextView</a:t>
            </a:r>
            <a:r>
              <a:rPr lang="en-US" altLang="en-US" sz="3000" dirty="0"/>
              <a:t>.</a:t>
            </a:r>
          </a:p>
        </p:txBody>
      </p:sp>
      <p:pic>
        <p:nvPicPr>
          <p:cNvPr id="6" name="Picture 2" descr="Screen Shot 2014-04-17 at 5.47.53 PM.png">
            <a:extLst>
              <a:ext uri="{FF2B5EF4-FFF2-40B4-BE49-F238E27FC236}">
                <a16:creationId xmlns:a16="http://schemas.microsoft.com/office/drawing/2014/main" id="{BEB8473F-0ABB-4609-B2D0-DEF159D8C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343" y="1690713"/>
            <a:ext cx="25527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DDA22-99F1-4E97-97CC-97BC8F9F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1010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40"/>
            <a:ext cx="8984342" cy="825046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/>
              <a:t>Các điều khiển danh sách</a:t>
            </a:r>
            <a:endParaRPr lang="vi-VN" sz="40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38" y="1690713"/>
            <a:ext cx="11393772" cy="485998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en-US" sz="2800" dirty="0">
                <a:solidFill>
                  <a:srgbClr val="008000"/>
                </a:solidFill>
              </a:rPr>
              <a:t>// </a:t>
            </a:r>
            <a:r>
              <a:rPr lang="en-US" altLang="en-US" sz="2800" dirty="0" err="1">
                <a:solidFill>
                  <a:srgbClr val="008000"/>
                </a:solidFill>
              </a:rPr>
              <a:t>Khởi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tạo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dữ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liệu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mẫu</a:t>
            </a:r>
            <a:endParaRPr lang="en-US" altLang="en-US" sz="28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en-US" sz="2800" dirty="0">
                <a:solidFill>
                  <a:srgbClr val="3366FF"/>
                </a:solidFill>
              </a:rPr>
              <a:t>private static final String[] COUNTRIES = new String[] </a:t>
            </a:r>
          </a:p>
          <a:p>
            <a:pPr marL="457200" lvl="1" indent="0">
              <a:buNone/>
            </a:pPr>
            <a:r>
              <a:rPr lang="en-US" altLang="en-US" sz="2800" dirty="0">
                <a:solidFill>
                  <a:srgbClr val="3366FF"/>
                </a:solidFill>
              </a:rPr>
              <a:t>{“</a:t>
            </a:r>
            <a:r>
              <a:rPr lang="en-US" altLang="en-US" sz="2800" dirty="0" err="1">
                <a:solidFill>
                  <a:srgbClr val="3366FF"/>
                </a:solidFill>
              </a:rPr>
              <a:t>VietNam</a:t>
            </a:r>
            <a:r>
              <a:rPr lang="en-US" altLang="en-US" sz="2800" dirty="0">
                <a:solidFill>
                  <a:srgbClr val="3366FF"/>
                </a:solidFill>
              </a:rPr>
              <a:t>”, “Belgium”, “France”, “Italy”, “</a:t>
            </a:r>
            <a:r>
              <a:rPr lang="en-US" altLang="en-US" sz="2800" dirty="0" err="1">
                <a:solidFill>
                  <a:srgbClr val="3366FF"/>
                </a:solidFill>
              </a:rPr>
              <a:t>Germny</a:t>
            </a:r>
            <a:r>
              <a:rPr lang="en-US" altLang="en-US" sz="2800" dirty="0">
                <a:solidFill>
                  <a:srgbClr val="3366FF"/>
                </a:solidFill>
              </a:rPr>
              <a:t>”, “Spain”};</a:t>
            </a:r>
          </a:p>
          <a:p>
            <a:pPr marL="457200" lvl="1" indent="0">
              <a:buNone/>
            </a:pPr>
            <a:r>
              <a:rPr lang="en-US" altLang="en-US" sz="2800" dirty="0">
                <a:solidFill>
                  <a:srgbClr val="008000"/>
                </a:solidFill>
              </a:rPr>
              <a:t>// </a:t>
            </a:r>
            <a:r>
              <a:rPr lang="en-US" altLang="en-US" sz="2800" dirty="0" err="1">
                <a:solidFill>
                  <a:srgbClr val="008000"/>
                </a:solidFill>
              </a:rPr>
              <a:t>Xây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dựng</a:t>
            </a:r>
            <a:r>
              <a:rPr lang="en-US" altLang="en-US" sz="2800" dirty="0">
                <a:solidFill>
                  <a:srgbClr val="008000"/>
                </a:solidFill>
              </a:rPr>
              <a:t> Adapter </a:t>
            </a:r>
            <a:r>
              <a:rPr lang="en-US" altLang="en-US" sz="2800" dirty="0" err="1">
                <a:solidFill>
                  <a:srgbClr val="008000"/>
                </a:solidFill>
              </a:rPr>
              <a:t>thông</a:t>
            </a:r>
            <a:r>
              <a:rPr lang="en-US" altLang="en-US" sz="2800" dirty="0">
                <a:solidFill>
                  <a:srgbClr val="008000"/>
                </a:solidFill>
              </a:rPr>
              <a:t> qua </a:t>
            </a:r>
            <a:r>
              <a:rPr lang="en-US" altLang="en-US" sz="2800" dirty="0" err="1">
                <a:solidFill>
                  <a:srgbClr val="008000"/>
                </a:solidFill>
              </a:rPr>
              <a:t>dữ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liệu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mẫu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và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giao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diện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mẫu</a:t>
            </a:r>
            <a:endParaRPr lang="en-US" altLang="en-US" sz="28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en-US" sz="2800" dirty="0" err="1">
                <a:solidFill>
                  <a:srgbClr val="3366FF"/>
                </a:solidFill>
              </a:rPr>
              <a:t>ArrayAdapter</a:t>
            </a:r>
            <a:r>
              <a:rPr lang="en-US" altLang="en-US" sz="2800" dirty="0">
                <a:solidFill>
                  <a:srgbClr val="3366FF"/>
                </a:solidFill>
              </a:rPr>
              <a:t>&lt;String&gt; </a:t>
            </a:r>
            <a:r>
              <a:rPr lang="en-US" altLang="en-US" sz="2800" dirty="0">
                <a:solidFill>
                  <a:srgbClr val="FF0000"/>
                </a:solidFill>
              </a:rPr>
              <a:t>adapter</a:t>
            </a:r>
            <a:r>
              <a:rPr lang="en-US" altLang="en-US" sz="2800" dirty="0">
                <a:solidFill>
                  <a:srgbClr val="3366FF"/>
                </a:solidFill>
              </a:rPr>
              <a:t> = new </a:t>
            </a:r>
            <a:r>
              <a:rPr lang="en-US" altLang="en-US" sz="2800" dirty="0" err="1">
                <a:solidFill>
                  <a:srgbClr val="3366FF"/>
                </a:solidFill>
              </a:rPr>
              <a:t>ArrayAdapter</a:t>
            </a:r>
            <a:r>
              <a:rPr lang="en-US" altLang="en-US" sz="2800" dirty="0">
                <a:solidFill>
                  <a:srgbClr val="3366FF"/>
                </a:solidFill>
              </a:rPr>
              <a:t>&lt;String&gt; (this, </a:t>
            </a:r>
          </a:p>
          <a:p>
            <a:pPr marL="457200" lvl="1" indent="0">
              <a:buNone/>
            </a:pPr>
            <a:r>
              <a:rPr lang="en-US" altLang="en-US" sz="2800" dirty="0">
                <a:solidFill>
                  <a:srgbClr val="3366FF"/>
                </a:solidFill>
              </a:rPr>
              <a:t>	android.R.layout.simple_dropdown_item1line, COUNTRIES);</a:t>
            </a:r>
          </a:p>
          <a:p>
            <a:pPr marL="457200" lvl="1" indent="0">
              <a:buNone/>
            </a:pPr>
            <a:r>
              <a:rPr lang="en-US" altLang="en-US" sz="2800" dirty="0">
                <a:solidFill>
                  <a:srgbClr val="008000"/>
                </a:solidFill>
              </a:rPr>
              <a:t>// </a:t>
            </a:r>
            <a:r>
              <a:rPr lang="en-US" altLang="en-US" sz="2800" dirty="0" err="1">
                <a:solidFill>
                  <a:srgbClr val="008000"/>
                </a:solidFill>
              </a:rPr>
              <a:t>Tham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chiếu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điều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khiển</a:t>
            </a:r>
            <a:endParaRPr lang="en-US" altLang="en-US" sz="28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en-US" sz="2800" dirty="0" err="1">
                <a:solidFill>
                  <a:srgbClr val="3366FF"/>
                </a:solidFill>
              </a:rPr>
              <a:t>AutoCompleteTextView</a:t>
            </a:r>
            <a:r>
              <a:rPr lang="en-US" altLang="en-US" sz="2800" dirty="0">
                <a:solidFill>
                  <a:srgbClr val="3366FF"/>
                </a:solidFill>
              </a:rPr>
              <a:t> </a:t>
            </a:r>
            <a:r>
              <a:rPr lang="en-US" altLang="en-US" sz="2800" dirty="0" err="1">
                <a:solidFill>
                  <a:srgbClr val="3366FF"/>
                </a:solidFill>
              </a:rPr>
              <a:t>editCountry</a:t>
            </a:r>
            <a:r>
              <a:rPr lang="en-US" altLang="en-US" sz="2800" dirty="0">
                <a:solidFill>
                  <a:srgbClr val="3366FF"/>
                </a:solidFill>
              </a:rPr>
              <a:t> =  (</a:t>
            </a:r>
            <a:r>
              <a:rPr lang="en-US" altLang="en-US" sz="2800" dirty="0" err="1">
                <a:solidFill>
                  <a:srgbClr val="3366FF"/>
                </a:solidFill>
              </a:rPr>
              <a:t>AutoCompleteTextView</a:t>
            </a:r>
            <a:r>
              <a:rPr lang="en-US" altLang="en-US" sz="2800" dirty="0">
                <a:solidFill>
                  <a:srgbClr val="3366FF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en-US" sz="2800" dirty="0">
                <a:solidFill>
                  <a:srgbClr val="3366FF"/>
                </a:solidFill>
              </a:rPr>
              <a:t>	</a:t>
            </a:r>
            <a:r>
              <a:rPr lang="en-US" altLang="en-US" sz="2800" dirty="0" err="1">
                <a:solidFill>
                  <a:srgbClr val="3366FF"/>
                </a:solidFill>
              </a:rPr>
              <a:t>findViewById</a:t>
            </a:r>
            <a:r>
              <a:rPr lang="en-US" altLang="en-US" sz="2800" dirty="0">
                <a:solidFill>
                  <a:srgbClr val="3366FF"/>
                </a:solidFill>
              </a:rPr>
              <a:t>(</a:t>
            </a:r>
            <a:r>
              <a:rPr lang="en-US" altLang="en-US" sz="2800" dirty="0" err="1">
                <a:solidFill>
                  <a:srgbClr val="3366FF"/>
                </a:solidFill>
              </a:rPr>
              <a:t>R.id.editCountry</a:t>
            </a:r>
            <a:r>
              <a:rPr lang="en-US" altLang="en-US" sz="2800" dirty="0">
                <a:solidFill>
                  <a:srgbClr val="3366FF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altLang="en-US" sz="2800" dirty="0">
                <a:solidFill>
                  <a:srgbClr val="008000"/>
                </a:solidFill>
              </a:rPr>
              <a:t>// </a:t>
            </a:r>
            <a:r>
              <a:rPr lang="en-US" altLang="en-US" sz="2800" dirty="0" err="1">
                <a:solidFill>
                  <a:srgbClr val="008000"/>
                </a:solidFill>
              </a:rPr>
              <a:t>Thiết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lập</a:t>
            </a:r>
            <a:r>
              <a:rPr lang="en-US" altLang="en-US" sz="2800" dirty="0">
                <a:solidFill>
                  <a:srgbClr val="008000"/>
                </a:solidFill>
              </a:rPr>
              <a:t> Adapter </a:t>
            </a:r>
            <a:r>
              <a:rPr lang="en-US" altLang="en-US" sz="2800" dirty="0" err="1">
                <a:solidFill>
                  <a:srgbClr val="008000"/>
                </a:solidFill>
              </a:rPr>
              <a:t>cho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điều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khiển</a:t>
            </a:r>
            <a:endParaRPr lang="en-US" altLang="en-US" sz="28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en-US" sz="2800" dirty="0" err="1">
                <a:solidFill>
                  <a:srgbClr val="3366FF"/>
                </a:solidFill>
              </a:rPr>
              <a:t>editCountry.setAdapter</a:t>
            </a:r>
            <a:r>
              <a:rPr lang="en-US" altLang="en-US" sz="2800" dirty="0">
                <a:solidFill>
                  <a:srgbClr val="3366FF"/>
                </a:solidFill>
              </a:rPr>
              <a:t>(</a:t>
            </a:r>
            <a:r>
              <a:rPr lang="en-US" altLang="en-US" sz="2800" dirty="0">
                <a:solidFill>
                  <a:srgbClr val="FF0000"/>
                </a:solidFill>
              </a:rPr>
              <a:t>adapter</a:t>
            </a:r>
            <a:r>
              <a:rPr lang="en-US" altLang="en-US" sz="2800" dirty="0">
                <a:solidFill>
                  <a:srgbClr val="3366FF"/>
                </a:solidFill>
              </a:rPr>
              <a:t>);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77AB2-676C-4940-A850-D0CDAA9E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9289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21279"/>
            <a:ext cx="8984342" cy="825046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/>
              <a:t>Các điều khiển danh sách</a:t>
            </a:r>
            <a:endParaRPr lang="vi-VN" sz="4000" dirty="0">
              <a:latin typeface="Calibri (Body)"/>
            </a:endParaRPr>
          </a:p>
        </p:txBody>
      </p:sp>
      <p:pic>
        <p:nvPicPr>
          <p:cNvPr id="7" name="Shape 124">
            <a:extLst>
              <a:ext uri="{FF2B5EF4-FFF2-40B4-BE49-F238E27FC236}">
                <a16:creationId xmlns:a16="http://schemas.microsoft.com/office/drawing/2014/main" id="{182FB2F4-B51D-4876-94F0-0EEB6624B95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624077"/>
            <a:ext cx="11785600" cy="22791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25">
            <a:extLst>
              <a:ext uri="{FF2B5EF4-FFF2-40B4-BE49-F238E27FC236}">
                <a16:creationId xmlns:a16="http://schemas.microsoft.com/office/drawing/2014/main" id="{B999C459-59BE-48D6-9B40-C9F1BD135A3D}"/>
              </a:ext>
            </a:extLst>
          </p:cNvPr>
          <p:cNvSpPr txBox="1"/>
          <p:nvPr/>
        </p:nvSpPr>
        <p:spPr>
          <a:xfrm>
            <a:off x="305600" y="4139923"/>
            <a:ext cx="11580800" cy="2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6262">
              <a:buSzPts val="1400"/>
            </a:pPr>
            <a:r>
              <a:rPr lang="en" sz="3000" b="1" dirty="0"/>
              <a:t>RecyclerView.Adapter:</a:t>
            </a:r>
            <a:r>
              <a:rPr lang="en" sz="3000" dirty="0"/>
              <a:t> dùng để quản lý datasource (add/remove/edit) và bind dữ liệu vào view</a:t>
            </a:r>
            <a:endParaRPr sz="3000" dirty="0"/>
          </a:p>
          <a:p>
            <a:pPr marL="186262">
              <a:buSzPts val="1400"/>
            </a:pPr>
            <a:r>
              <a:rPr lang="en" sz="3000" b="1" dirty="0"/>
              <a:t>LayoutManager:</a:t>
            </a:r>
            <a:r>
              <a:rPr lang="en" sz="3000" dirty="0"/>
              <a:t> quản lý vị trí của các items (scroll ngang/scroll dọc/ gridview)</a:t>
            </a:r>
            <a:endParaRPr sz="3000" dirty="0"/>
          </a:p>
          <a:p>
            <a:pPr marL="186262">
              <a:buSzPts val="1400"/>
            </a:pPr>
            <a:r>
              <a:rPr lang="en" sz="3000" b="1" dirty="0"/>
              <a:t>ItemAnimator:</a:t>
            </a:r>
            <a:r>
              <a:rPr lang="en" sz="3000" dirty="0"/>
              <a:t> hiệu ứng khi add/remove/edit item</a:t>
            </a:r>
            <a:endParaRPr sz="3000" dirty="0"/>
          </a:p>
          <a:p>
            <a:endParaRPr sz="3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867404-22F3-49DE-AF49-BA536BC4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493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21279"/>
            <a:ext cx="8984342" cy="825046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/>
              <a:t>Các điều khiển danh sách</a:t>
            </a:r>
            <a:endParaRPr lang="vi-VN" sz="4000" dirty="0">
              <a:latin typeface="Calibri (Body)"/>
            </a:endParaRPr>
          </a:p>
        </p:txBody>
      </p:sp>
      <p:pic>
        <p:nvPicPr>
          <p:cNvPr id="5" name="Shape 132">
            <a:extLst>
              <a:ext uri="{FF2B5EF4-FFF2-40B4-BE49-F238E27FC236}">
                <a16:creationId xmlns:a16="http://schemas.microsoft.com/office/drawing/2014/main" id="{617772F9-FBB6-439A-98C3-4DDAB30255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496033"/>
            <a:ext cx="116586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31">
            <a:extLst>
              <a:ext uri="{FF2B5EF4-FFF2-40B4-BE49-F238E27FC236}">
                <a16:creationId xmlns:a16="http://schemas.microsoft.com/office/drawing/2014/main" id="{1FCCE008-72A4-4375-B051-39365DD98B37}"/>
              </a:ext>
            </a:extLst>
          </p:cNvPr>
          <p:cNvSpPr txBox="1">
            <a:spLocks/>
          </p:cNvSpPr>
          <p:nvPr/>
        </p:nvSpPr>
        <p:spPr>
          <a:xfrm>
            <a:off x="415600" y="1714100"/>
            <a:ext cx="11360800" cy="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133"/>
              </a:spcAft>
              <a:buFont typeface="Arial" panose="020B0604020202020204" pitchFamily="34" charset="0"/>
              <a:buNone/>
            </a:pPr>
            <a:r>
              <a:rPr lang="en-US"/>
              <a:t>Cài đặt RecyclerView support library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35FC2-3E90-465D-ACA1-9CBAF36A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3637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21279"/>
            <a:ext cx="8984342" cy="825046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/>
              <a:t>Các điều khiển danh sách</a:t>
            </a:r>
            <a:endParaRPr lang="vi-VN" sz="4000" dirty="0">
              <a:latin typeface="Calibri (Body)"/>
            </a:endParaRPr>
          </a:p>
        </p:txBody>
      </p:sp>
      <p:pic>
        <p:nvPicPr>
          <p:cNvPr id="7" name="Shape 138">
            <a:extLst>
              <a:ext uri="{FF2B5EF4-FFF2-40B4-BE49-F238E27FC236}">
                <a16:creationId xmlns:a16="http://schemas.microsoft.com/office/drawing/2014/main" id="{87A69D2D-261B-46EE-891F-9DB0D25EB4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819" y="1356400"/>
            <a:ext cx="9292361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31">
            <a:extLst>
              <a:ext uri="{FF2B5EF4-FFF2-40B4-BE49-F238E27FC236}">
                <a16:creationId xmlns:a16="http://schemas.microsoft.com/office/drawing/2014/main" id="{1FCCE008-72A4-4375-B051-39365DD98B37}"/>
              </a:ext>
            </a:extLst>
          </p:cNvPr>
          <p:cNvSpPr txBox="1">
            <a:spLocks/>
          </p:cNvSpPr>
          <p:nvPr/>
        </p:nvSpPr>
        <p:spPr>
          <a:xfrm>
            <a:off x="6808809" y="3429000"/>
            <a:ext cx="3933371" cy="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133"/>
              </a:spcAft>
              <a:buFont typeface="Arial" panose="020B0604020202020204" pitchFamily="34" charset="0"/>
              <a:buNone/>
            </a:pPr>
            <a:r>
              <a:rPr lang="en-US" dirty="0" err="1"/>
              <a:t>RecyclerView.Adapter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45E3A-6477-4D35-8AB0-127DEB1B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6586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21279"/>
            <a:ext cx="8984342" cy="825046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/>
              <a:t>Các điều khiển danh sách</a:t>
            </a:r>
            <a:endParaRPr lang="vi-VN" sz="4000" dirty="0">
              <a:latin typeface="Calibri (Body)"/>
            </a:endParaRPr>
          </a:p>
        </p:txBody>
      </p:sp>
      <p:sp>
        <p:nvSpPr>
          <p:cNvPr id="6" name="Shape 131">
            <a:extLst>
              <a:ext uri="{FF2B5EF4-FFF2-40B4-BE49-F238E27FC236}">
                <a16:creationId xmlns:a16="http://schemas.microsoft.com/office/drawing/2014/main" id="{1FCCE008-72A4-4375-B051-39365DD98B37}"/>
              </a:ext>
            </a:extLst>
          </p:cNvPr>
          <p:cNvSpPr txBox="1">
            <a:spLocks/>
          </p:cNvSpPr>
          <p:nvPr/>
        </p:nvSpPr>
        <p:spPr>
          <a:xfrm>
            <a:off x="437038" y="1523129"/>
            <a:ext cx="3933371" cy="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133"/>
              </a:spcAft>
              <a:buFont typeface="Arial" panose="020B0604020202020204" pitchFamily="34" charset="0"/>
              <a:buNone/>
            </a:pPr>
            <a:r>
              <a:rPr lang="en-US" dirty="0" err="1"/>
              <a:t>RecyclerView.Adapter</a:t>
            </a:r>
            <a:r>
              <a:rPr lang="en-US" dirty="0"/>
              <a:t> </a:t>
            </a:r>
          </a:p>
        </p:txBody>
      </p:sp>
      <p:pic>
        <p:nvPicPr>
          <p:cNvPr id="5" name="Shape 144">
            <a:extLst>
              <a:ext uri="{FF2B5EF4-FFF2-40B4-BE49-F238E27FC236}">
                <a16:creationId xmlns:a16="http://schemas.microsoft.com/office/drawing/2014/main" id="{B027F989-9F37-47EA-8A22-E568012596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404333"/>
            <a:ext cx="11785599" cy="3376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4E598-598A-4CE3-91DC-8C7103C0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0933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21279"/>
            <a:ext cx="8984342" cy="825046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/>
              <a:t>Các điều khiển danh sách</a:t>
            </a:r>
            <a:endParaRPr lang="vi-VN" sz="4000" dirty="0">
              <a:latin typeface="Calibri (Body)"/>
            </a:endParaRPr>
          </a:p>
        </p:txBody>
      </p:sp>
      <p:sp>
        <p:nvSpPr>
          <p:cNvPr id="6" name="Shape 131">
            <a:extLst>
              <a:ext uri="{FF2B5EF4-FFF2-40B4-BE49-F238E27FC236}">
                <a16:creationId xmlns:a16="http://schemas.microsoft.com/office/drawing/2014/main" id="{1FCCE008-72A4-4375-B051-39365DD98B37}"/>
              </a:ext>
            </a:extLst>
          </p:cNvPr>
          <p:cNvSpPr txBox="1">
            <a:spLocks/>
          </p:cNvSpPr>
          <p:nvPr/>
        </p:nvSpPr>
        <p:spPr>
          <a:xfrm>
            <a:off x="437038" y="1523129"/>
            <a:ext cx="3933371" cy="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133"/>
              </a:spcAft>
              <a:buFont typeface="Arial" panose="020B0604020202020204" pitchFamily="34" charset="0"/>
              <a:buNone/>
            </a:pPr>
            <a:r>
              <a:rPr lang="en-US" dirty="0" err="1"/>
              <a:t>RecyclerView.Adapter</a:t>
            </a:r>
            <a:r>
              <a:rPr lang="en-US" dirty="0"/>
              <a:t> </a:t>
            </a:r>
          </a:p>
        </p:txBody>
      </p:sp>
      <p:pic>
        <p:nvPicPr>
          <p:cNvPr id="8" name="Shape 150">
            <a:extLst>
              <a:ext uri="{FF2B5EF4-FFF2-40B4-BE49-F238E27FC236}">
                <a16:creationId xmlns:a16="http://schemas.microsoft.com/office/drawing/2014/main" id="{079B8B75-5218-4AAF-A182-EEE5D1830E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2404333"/>
            <a:ext cx="116205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E0046-3FE0-4A2B-B9BD-F5411C65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465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1EF7-1229-4D83-A708-00203157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layout:</a:t>
            </a:r>
          </a:p>
          <a:p>
            <a:r>
              <a:rPr lang="en-US" dirty="0" err="1"/>
              <a:t>ConstrainLayout</a:t>
            </a:r>
            <a:endParaRPr lang="en-US" dirty="0"/>
          </a:p>
          <a:p>
            <a:r>
              <a:rPr lang="en-US" dirty="0" err="1"/>
              <a:t>LinearLayout</a:t>
            </a:r>
            <a:endParaRPr lang="en-US" dirty="0"/>
          </a:p>
          <a:p>
            <a:r>
              <a:rPr lang="en-US" dirty="0" err="1"/>
              <a:t>FrameLayout</a:t>
            </a:r>
            <a:endParaRPr lang="en-US" dirty="0"/>
          </a:p>
          <a:p>
            <a:r>
              <a:rPr lang="en-US" dirty="0" err="1"/>
              <a:t>RelativeLayout</a:t>
            </a:r>
            <a:endParaRPr lang="en-US" dirty="0"/>
          </a:p>
          <a:p>
            <a:r>
              <a:rPr lang="en-US" dirty="0" err="1"/>
              <a:t>GridLayout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  <a:endParaRPr lang="vi-V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7C703F-F23C-4FD0-AE57-D3BF59A9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1013"/>
            <a:ext cx="8983663" cy="8255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Layout</a:t>
            </a:r>
            <a:endParaRPr lang="vi-VN" dirty="0">
              <a:latin typeface="Calibri (Body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DE9BBA-5E22-473C-8247-9EB67DAE4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31" y="1319212"/>
            <a:ext cx="7153275" cy="5057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46FE4-CC1D-4A1B-9E2F-60050B6C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963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9AEE-AE71-4F63-81E2-CB0E2C26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8293-78CF-4AF7-84CB-9297EA05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0564"/>
            <a:ext cx="10515600" cy="48958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vi-VN" sz="2800" dirty="0">
                <a:latin typeface="Calibri (Body)"/>
                <a:cs typeface="Calibri" panose="020F0502020204030204" pitchFamily="34" charset="0"/>
                <a:hlinkClick r:id="rId3"/>
              </a:rPr>
              <a:t>https://developer.android.com/guide/topics/ui/declaring-layout.html</a:t>
            </a:r>
            <a:endParaRPr lang="vi-VN" sz="2800" dirty="0">
              <a:latin typeface="Calibri (Body)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 (Body)"/>
                <a:cs typeface="Calibri" panose="020F0502020204030204" pitchFamily="34" charset="0"/>
                <a:hlinkClick r:id="rId4"/>
              </a:rPr>
              <a:t>https://developer.android.com/studio/write/layout-editor</a:t>
            </a:r>
            <a:endParaRPr lang="vi-VN" sz="2800" dirty="0">
              <a:latin typeface="Calibri (Body)"/>
              <a:cs typeface="Calibri" panose="020F0502020204030204" pitchFamily="34" charset="0"/>
              <a:hlinkClick r:id="rId5"/>
            </a:endParaRPr>
          </a:p>
          <a:p>
            <a:pPr marL="0" indent="0">
              <a:buNone/>
            </a:pPr>
            <a:r>
              <a:rPr lang="vi-VN" sz="2800" dirty="0">
                <a:latin typeface="Calibri (Body)"/>
                <a:cs typeface="Calibri" panose="020F0502020204030204" pitchFamily="34" charset="0"/>
                <a:hlinkClick r:id="rId6"/>
              </a:rPr>
              <a:t>https://www.vogella.com/tutorials/AndroidListView/article.html</a:t>
            </a:r>
            <a:endParaRPr lang="vi-VN" sz="2800" dirty="0">
              <a:latin typeface="Calibri (Body)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 (Body)"/>
                <a:cs typeface="Calibri" panose="020F0502020204030204" pitchFamily="34" charset="0"/>
                <a:hlinkClick r:id="rId7"/>
              </a:rPr>
              <a:t>https://www.vogella.com/tutorials/AndroidRecyclerView/article.html</a:t>
            </a:r>
            <a:endParaRPr lang="en-US" sz="2800" dirty="0">
              <a:latin typeface="Calibri (Body)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 (Body)"/>
                <a:cs typeface="Calibri" panose="020F0502020204030204" pitchFamily="34" charset="0"/>
                <a:hlinkClick r:id="rId8"/>
              </a:rPr>
              <a:t>https://developer.android.com/guide/topics/ui/binding</a:t>
            </a:r>
            <a:endParaRPr lang="en-US" sz="2800" dirty="0">
              <a:latin typeface="Calibri (Body)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 (Body)"/>
                <a:cs typeface="Calibri" panose="020F0502020204030204" pitchFamily="34" charset="0"/>
                <a:hlinkClick r:id="rId9"/>
              </a:rPr>
              <a:t>https://developer.android.com/guide/topics/ui/layout/recyclerview</a:t>
            </a:r>
            <a:endParaRPr lang="en-US" sz="2800" dirty="0">
              <a:latin typeface="Calibri (Body)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 (Body)"/>
                <a:cs typeface="Calibri" panose="020F0502020204030204" pitchFamily="34" charset="0"/>
                <a:hlinkClick r:id="rId10"/>
              </a:rPr>
              <a:t>https://developer.android.com/guide/topics/ui/layout/recyclerview-custom</a:t>
            </a:r>
            <a:endParaRPr lang="en-US" sz="2800" dirty="0">
              <a:latin typeface="Calibri (Body)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 (Body)"/>
                <a:cs typeface="Calibri" panose="020F0502020204030204" pitchFamily="34" charset="0"/>
                <a:hlinkClick r:id="rId11"/>
              </a:rPr>
              <a:t>https://github.com/android/views-widgets-samples/tree/main/RecyclerView/</a:t>
            </a:r>
            <a:endParaRPr lang="en-US" sz="2800" dirty="0">
              <a:latin typeface="Calibri (Body)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 (Body)"/>
                <a:cs typeface="Calibri" panose="020F0502020204030204" pitchFamily="34" charset="0"/>
                <a:hlinkClick r:id="rId12"/>
              </a:rPr>
              <a:t>https://github.com/android/sunflower</a:t>
            </a:r>
            <a:endParaRPr lang="en-US" sz="2800" dirty="0">
              <a:latin typeface="Calibri (Body)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 (Body)"/>
                <a:cs typeface="Calibri" panose="020F0502020204030204" pitchFamily="34" charset="0"/>
                <a:hlinkClick r:id="rId13"/>
              </a:rPr>
              <a:t>https://developer.android.com/reference/android/widget/ListView</a:t>
            </a:r>
            <a:endParaRPr lang="vi-VN" sz="2800" dirty="0">
              <a:latin typeface="Calibri (Body)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 (Body)"/>
                <a:hlinkClick r:id="rId14"/>
              </a:rPr>
              <a:t>https://developer.android.com/reference/androidx/recyclerview/widget/RecyclerView.html</a:t>
            </a:r>
            <a:endParaRPr lang="en-US" sz="28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13129-60F7-4A3E-81A0-24084044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40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62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7A35-00A0-4020-BFBA-633B5FB2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LinearLayout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DCEA-650A-4FFF-BE6A-2E75CB97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vi-VN" dirty="0">
                <a:latin typeface="Calibri (Body)"/>
              </a:rPr>
              <a:t>Xây dựng bố cục tổ chức hiển thị các đối tượng theo một chiều duy nhất (chiều dọc hoặc ngang)</a:t>
            </a:r>
          </a:p>
          <a:p>
            <a:r>
              <a:rPr lang="vi-VN" dirty="0">
                <a:latin typeface="Calibri (Body)"/>
              </a:rPr>
              <a:t>Đối tượng mặc định ở vị trí top left trên LinearLayout</a:t>
            </a:r>
          </a:p>
          <a:p>
            <a:endParaRPr lang="vi-VN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B7775-CC2C-46BF-A7AB-0A992B08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58" y="3583980"/>
            <a:ext cx="2781300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755E5-2C49-446E-9402-514BF214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64" y="3583980"/>
            <a:ext cx="1714500" cy="278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0F421E-9C25-499E-829C-F37606757989}"/>
              </a:ext>
            </a:extLst>
          </p:cNvPr>
          <p:cNvSpPr txBox="1"/>
          <p:nvPr/>
        </p:nvSpPr>
        <p:spPr>
          <a:xfrm>
            <a:off x="1139542" y="5298480"/>
            <a:ext cx="43085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dirty="0">
                <a:latin typeface="Calibri" panose="020F0502020204030204" pitchFamily="34" charset="0"/>
                <a:cs typeface="Calibri" panose="020F0502020204030204" pitchFamily="34" charset="0"/>
              </a:rPr>
              <a:t>Chiều ngang (Horizontal)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094E8-A379-4FA8-A88C-545CEE9CD1F6}"/>
              </a:ext>
            </a:extLst>
          </p:cNvPr>
          <p:cNvSpPr txBox="1"/>
          <p:nvPr/>
        </p:nvSpPr>
        <p:spPr>
          <a:xfrm>
            <a:off x="8085270" y="4466798"/>
            <a:ext cx="1714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dirty="0">
                <a:latin typeface="Calibri" panose="020F0502020204030204" pitchFamily="34" charset="0"/>
                <a:cs typeface="Calibri" panose="020F0502020204030204" pitchFamily="34" charset="0"/>
              </a:rPr>
              <a:t>Chiều dọc</a:t>
            </a:r>
          </a:p>
          <a:p>
            <a:pPr algn="ctr"/>
            <a:r>
              <a:rPr lang="vi-VN" sz="3000" dirty="0">
                <a:latin typeface="Calibri" panose="020F0502020204030204" pitchFamily="34" charset="0"/>
                <a:cs typeface="Calibri" panose="020F0502020204030204" pitchFamily="34" charset="0"/>
              </a:rPr>
              <a:t>(Vertical)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3BE97-E5CB-4FE0-B754-15D83B3C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656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A593-8ABA-412D-A182-0CF2CDAE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RelativeLayout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B5A7-44D9-4FD8-A1AB-5FF66958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alibri (Body)"/>
              </a:rPr>
              <a:t>Là loại bố cục phức tạp</a:t>
            </a:r>
          </a:p>
          <a:p>
            <a:r>
              <a:rPr lang="vi-VN" dirty="0">
                <a:latin typeface="Calibri (Body)"/>
              </a:rPr>
              <a:t>Xây dựng bố cục tổ chức hiển thị các đối tượng theo mối quan hệ về vị trí</a:t>
            </a:r>
          </a:p>
          <a:p>
            <a:r>
              <a:rPr lang="vi-VN" dirty="0">
                <a:latin typeface="Calibri (Body)"/>
              </a:rPr>
              <a:t>Đối tượng được đặt vào RelativeLayout đầu tiên sẽ xác định vị trí cho các đối tượng sau đó</a:t>
            </a:r>
          </a:p>
          <a:p>
            <a:endParaRPr lang="vi-VN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1D362-E145-4CF9-99EC-A6879C86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336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F6C8-AD42-4917-B98F-6D73E81F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ConstrainLayout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37C6-3BBC-4858-834D-831328FC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 (Body)"/>
              </a:rPr>
              <a:t>Là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loại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bố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cục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mới</a:t>
            </a:r>
            <a:endParaRPr lang="en-US" dirty="0">
              <a:latin typeface="Calibri (Body)"/>
            </a:endParaRPr>
          </a:p>
          <a:p>
            <a:r>
              <a:rPr lang="en-US" dirty="0" err="1">
                <a:latin typeface="Calibri (Body)"/>
              </a:rPr>
              <a:t>Xây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bố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cục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tổ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chức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hiển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thị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đối</a:t>
            </a:r>
            <a:r>
              <a:rPr lang="en-US" dirty="0">
                <a:latin typeface="Calibri (Body)"/>
              </a:rPr>
              <a:t> t</a:t>
            </a:r>
            <a:r>
              <a:rPr lang="vi-VN" dirty="0">
                <a:latin typeface="Calibri (Body)"/>
              </a:rPr>
              <a:t>ượng với vị trí dựa trên các ràng buộc với các đối tượng khác và với layout chính</a:t>
            </a:r>
          </a:p>
          <a:p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yếu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tố</a:t>
            </a:r>
            <a:r>
              <a:rPr lang="en-US" dirty="0">
                <a:latin typeface="Calibri (Body)"/>
              </a:rPr>
              <a:t> đ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ợc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sử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để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định</a:t>
            </a:r>
            <a:r>
              <a:rPr lang="en-US" dirty="0">
                <a:latin typeface="Calibri (Body)"/>
              </a:rPr>
              <a:t> nghia </a:t>
            </a:r>
            <a:r>
              <a:rPr lang="en-US" dirty="0" err="1">
                <a:latin typeface="Calibri (Body)"/>
              </a:rPr>
              <a:t>kích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</a:t>
            </a:r>
            <a:r>
              <a:rPr lang="vi-VN" dirty="0">
                <a:latin typeface="Calibri (Body)"/>
              </a:rPr>
              <a:t>ước và vị trí:</a:t>
            </a:r>
            <a:endParaRPr lang="en-US" dirty="0">
              <a:latin typeface="Calibri (Body)"/>
            </a:endParaRPr>
          </a:p>
          <a:p>
            <a:pPr marL="530225">
              <a:buFont typeface="Calibri" panose="020F0502020204030204" pitchFamily="34" charset="0"/>
              <a:buChar char="‐"/>
            </a:pPr>
            <a:r>
              <a:rPr lang="en-US" dirty="0">
                <a:latin typeface="Calibri (Body)"/>
              </a:rPr>
              <a:t>Ratio</a:t>
            </a:r>
          </a:p>
          <a:p>
            <a:pPr marL="530225">
              <a:buFont typeface="Calibri" panose="020F0502020204030204" pitchFamily="34" charset="0"/>
              <a:buChar char="‐"/>
            </a:pPr>
            <a:r>
              <a:rPr lang="en-US" dirty="0">
                <a:latin typeface="Calibri (Body)"/>
              </a:rPr>
              <a:t>Barriers</a:t>
            </a:r>
          </a:p>
          <a:p>
            <a:pPr marL="530225">
              <a:buFont typeface="Calibri" panose="020F0502020204030204" pitchFamily="34" charset="0"/>
              <a:buChar char="‐"/>
            </a:pPr>
            <a:r>
              <a:rPr lang="en-US" dirty="0">
                <a:latin typeface="Calibri (Body)"/>
              </a:rPr>
              <a:t>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73A55-465B-4C2B-9A87-79515AB6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488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8111-710A-4D8D-BD88-DF9C75FB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ConstrainLayout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8CB90-8003-464F-9A7C-43DE692B4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3046"/>
          </a:xfrm>
        </p:spPr>
        <p:txBody>
          <a:bodyPr/>
          <a:lstStyle/>
          <a:p>
            <a:r>
              <a:rPr lang="en-US" dirty="0" err="1">
                <a:latin typeface="Calibri (Body)"/>
              </a:rPr>
              <a:t>Có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thể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dùng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để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tạo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cả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bố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cục</a:t>
            </a:r>
            <a:r>
              <a:rPr lang="en-US" dirty="0">
                <a:latin typeface="Calibri (Body)"/>
              </a:rPr>
              <a:t> đ</a:t>
            </a:r>
            <a:r>
              <a:rPr lang="vi-VN" dirty="0">
                <a:latin typeface="Calibri (Body)"/>
              </a:rPr>
              <a:t>ơ</a:t>
            </a:r>
            <a:r>
              <a:rPr lang="en-US" dirty="0">
                <a:latin typeface="Calibri (Body)"/>
              </a:rPr>
              <a:t>n </a:t>
            </a:r>
            <a:r>
              <a:rPr lang="en-US" dirty="0" err="1">
                <a:latin typeface="Calibri (Body)"/>
              </a:rPr>
              <a:t>giản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lẫn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phức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tạp</a:t>
            </a:r>
            <a:endParaRPr lang="en-US" dirty="0">
              <a:latin typeface="Calibri (Body)"/>
            </a:endParaRPr>
          </a:p>
          <a:p>
            <a:r>
              <a:rPr lang="en-US" dirty="0" err="1">
                <a:latin typeface="Calibri (Body)"/>
              </a:rPr>
              <a:t>Tránh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tình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trạng</a:t>
            </a:r>
            <a:r>
              <a:rPr lang="en-US" dirty="0">
                <a:latin typeface="Calibri (Body)"/>
              </a:rPr>
              <a:t> layout </a:t>
            </a:r>
            <a:r>
              <a:rPr lang="en-US" dirty="0" err="1">
                <a:latin typeface="Calibri (Body)"/>
              </a:rPr>
              <a:t>này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nằm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trong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layout </a:t>
            </a:r>
            <a:r>
              <a:rPr lang="en-US" dirty="0" err="1">
                <a:latin typeface="Calibri (Body)"/>
              </a:rPr>
              <a:t>khác</a:t>
            </a:r>
            <a:endParaRPr lang="vi-VN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B487C-3146-4E0A-9F7F-72518B3E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3429000"/>
            <a:ext cx="5760000" cy="21099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80B77-BBEC-488A-9F8D-6CFA1D11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991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D8DB-CF1C-49D6-9780-1AAA2DF2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công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cụ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điều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khiển</a:t>
            </a:r>
            <a:r>
              <a:rPr lang="en-US" dirty="0">
                <a:latin typeface="Calibri (Body)"/>
              </a:rPr>
              <a:t> c</a:t>
            </a:r>
            <a:r>
              <a:rPr lang="vi-VN" dirty="0">
                <a:latin typeface="Calibri (Body)"/>
              </a:rPr>
              <a:t>ơ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bản</a:t>
            </a:r>
            <a:endParaRPr lang="vi-V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FA-073D-4B54-8DF3-0F798345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Button</a:t>
            </a:r>
          </a:p>
          <a:p>
            <a:r>
              <a:rPr lang="en-US" dirty="0"/>
              <a:t>Checkbox</a:t>
            </a:r>
          </a:p>
          <a:p>
            <a:r>
              <a:rPr lang="en-US" dirty="0"/>
              <a:t>Switch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D370F-7664-453D-B20C-84516096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343" y="1825625"/>
            <a:ext cx="2880000" cy="4501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6802F5-F799-4D59-B149-EEDB8D193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78" y="1825625"/>
            <a:ext cx="2880000" cy="2594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B20A9-C814-4A9F-8208-72CDE03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9598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11974&quot;&gt;&lt;object type=&quot;3&quot; unique_id=&quot;11981&quot;&gt;&lt;property id=&quot;20148&quot; value=&quot;5&quot;/&gt;&lt;property id=&quot;20300&quot; value=&quot;Slide 2 - &amp;quot;Nội dung &amp;quot;&quot;/&gt;&lt;property id=&quot;20307&quot; value=&quot;333&quot;/&gt;&lt;/object&gt;&lt;object type=&quot;3&quot; unique_id=&quot;15952&quot;&gt;&lt;property id=&quot;20148&quot; value=&quot;5&quot;/&gt;&lt;property id=&quot;20300&quot; value=&quot;Slide 1 - &amp;quot;LẬP TRÌNH DI ĐỘNG&amp;quot;&quot;/&gt;&lt;property id=&quot;20307&quot; value=&quot;332&quot;/&gt;&lt;/object&gt;&lt;object type=&quot;3&quot; unique_id=&quot;15953&quot;&gt;&lt;property id=&quot;20148&quot; value=&quot;5&quot;/&gt;&lt;property id=&quot;20300&quot; value=&quot;Slide 3 - &amp;quot;View&amp;quot;&quot;/&gt;&lt;property id=&quot;20307&quot; value=&quot;299&quot;/&gt;&lt;/object&gt;&lt;object type=&quot;3&quot; unique_id=&quot;15954&quot;&gt;&lt;property id=&quot;20148&quot; value=&quot;5&quot;/&gt;&lt;property id=&quot;20300&quot; value=&quot;Slide 4 - &amp;quot;Layout&amp;quot;&quot;/&gt;&lt;property id=&quot;20307&quot; value=&quot;300&quot;/&gt;&lt;/object&gt;&lt;object type=&quot;3&quot; unique_id=&quot;15955&quot;&gt;&lt;property id=&quot;20148&quot; value=&quot;5&quot;/&gt;&lt;property id=&quot;20300&quot; value=&quot;Slide 5 - &amp;quot;LinearLayout&amp;quot;&quot;/&gt;&lt;property id=&quot;20307&quot; value=&quot;301&quot;/&gt;&lt;/object&gt;&lt;object type=&quot;3&quot; unique_id=&quot;15956&quot;&gt;&lt;property id=&quot;20148&quot; value=&quot;5&quot;/&gt;&lt;property id=&quot;20300&quot; value=&quot;Slide 6 - &amp;quot;RelativeLayout&amp;quot;&quot;/&gt;&lt;property id=&quot;20307&quot; value=&quot;302&quot;/&gt;&lt;/object&gt;&lt;object type=&quot;3&quot; unique_id=&quot;15957&quot;&gt;&lt;property id=&quot;20148&quot; value=&quot;5&quot;/&gt;&lt;property id=&quot;20300&quot; value=&quot;Slide 7 - &amp;quot;ConstrainLayout&amp;quot;&quot;/&gt;&lt;property id=&quot;20307&quot; value=&quot;303&quot;/&gt;&lt;/object&gt;&lt;object type=&quot;3&quot; unique_id=&quot;15958&quot;&gt;&lt;property id=&quot;20148&quot; value=&quot;5&quot;/&gt;&lt;property id=&quot;20300&quot; value=&quot;Slide 8 - &amp;quot;ConstrainLayout&amp;quot;&quot;/&gt;&lt;property id=&quot;20307&quot; value=&quot;308&quot;/&gt;&lt;/object&gt;&lt;object type=&quot;3&quot; unique_id=&quot;15959&quot;&gt;&lt;property id=&quot;20148&quot; value=&quot;5&quot;/&gt;&lt;property id=&quot;20300&quot; value=&quot;Slide 9 - &amp;quot;Các công cụ điều khiển cơ bản&amp;quot;&quot;/&gt;&lt;property id=&quot;20307&quot; value=&quot;304&quot;/&gt;&lt;/object&gt;&lt;object type=&quot;3&quot; unique_id=&quot;15960&quot;&gt;&lt;property id=&quot;20148&quot; value=&quot;5&quot;/&gt;&lt;property id=&quot;20300&quot; value=&quot;Slide 10 - &amp;quot;Các điều khiển danh sách&amp;quot;&quot;/&gt;&lt;property id=&quot;20307&quot; value=&quot;858&quot;/&gt;&lt;/object&gt;&lt;object type=&quot;3&quot; unique_id=&quot;15961&quot;&gt;&lt;property id=&quot;20148&quot; value=&quot;5&quot;/&gt;&lt;property id=&quot;20300&quot; value=&quot;Slide 11 - &amp;quot;AdapterView&amp;quot;&quot;/&gt;&lt;property id=&quot;20307&quot; value=&quot;335&quot;/&gt;&lt;/object&gt;&lt;object type=&quot;3&quot; unique_id=&quot;15962&quot;&gt;&lt;property id=&quot;20148&quot; value=&quot;5&quot;/&gt;&lt;property id=&quot;20300&quot; value=&quot;Slide 12 - &amp;quot;AdapterView&amp;quot;&quot;/&gt;&lt;property id=&quot;20307&quot; value=&quot;859&quot;/&gt;&lt;/object&gt;&lt;object type=&quot;3&quot; unique_id=&quot;15963&quot;&gt;&lt;property id=&quot;20148&quot; value=&quot;5&quot;/&gt;&lt;property id=&quot;20300&quot; value=&quot;Slide 13 - &amp;quot;AdapterView&amp;quot;&quot;/&gt;&lt;property id=&quot;20307&quot; value=&quot;860&quot;/&gt;&lt;/object&gt;&lt;object type=&quot;3&quot; unique_id=&quot;15964&quot;&gt;&lt;property id=&quot;20148&quot; value=&quot;5&quot;/&gt;&lt;property id=&quot;20300&quot; value=&quot;Slide 14 - &amp;quot;AdapterView&amp;quot;&quot;/&gt;&lt;property id=&quot;20307&quot; value=&quot;862&quot;/&gt;&lt;/object&gt;&lt;object type=&quot;3&quot; unique_id=&quot;15965&quot;&gt;&lt;property id=&quot;20148&quot; value=&quot;5&quot;/&gt;&lt;property id=&quot;20300&quot; value=&quot;Slide 15 - &amp;quot;AdapterView&amp;quot;&quot;/&gt;&lt;property id=&quot;20307&quot; value=&quot;863&quot;/&gt;&lt;/object&gt;&lt;object type=&quot;3&quot; unique_id=&quot;15966&quot;&gt;&lt;property id=&quot;20148&quot; value=&quot;5&quot;/&gt;&lt;property id=&quot;20300&quot; value=&quot;Slide 16 - &amp;quot;Các điều khiển danh sách&amp;quot;&quot;/&gt;&lt;property id=&quot;20307&quot; value=&quot;336&quot;/&gt;&lt;/object&gt;&lt;object type=&quot;3&quot; unique_id=&quot;15967&quot;&gt;&lt;property id=&quot;20148&quot; value=&quot;5&quot;/&gt;&lt;property id=&quot;20300&quot; value=&quot;Slide 17 - &amp;quot;Các điều khiển danh sách&amp;quot;&quot;/&gt;&lt;property id=&quot;20307&quot; value=&quot;864&quot;/&gt;&lt;/object&gt;&lt;object type=&quot;3&quot; unique_id=&quot;15968&quot;&gt;&lt;property id=&quot;20148&quot; value=&quot;5&quot;/&gt;&lt;property id=&quot;20300&quot; value=&quot;Slide 18 - &amp;quot;Các điều khiển danh sách&amp;quot;&quot;/&gt;&lt;property id=&quot;20307&quot; value=&quot;865&quot;/&gt;&lt;/object&gt;&lt;object type=&quot;3&quot; unique_id=&quot;15969&quot;&gt;&lt;property id=&quot;20148&quot; value=&quot;5&quot;/&gt;&lt;property id=&quot;20300&quot; value=&quot;Slide 19 - &amp;quot;Các điều khiển danh sách&amp;quot;&quot;/&gt;&lt;property id=&quot;20307&quot; value=&quot;866&quot;/&gt;&lt;/object&gt;&lt;object type=&quot;3&quot; unique_id=&quot;15970&quot;&gt;&lt;property id=&quot;20148&quot; value=&quot;5&quot;/&gt;&lt;property id=&quot;20300&quot; value=&quot;Slide 20 - &amp;quot;Các điều khiển danh sách&amp;quot;&quot;/&gt;&lt;property id=&quot;20307&quot; value=&quot;867&quot;/&gt;&lt;/object&gt;&lt;object type=&quot;3&quot; unique_id=&quot;15971&quot;&gt;&lt;property id=&quot;20148&quot; value=&quot;5&quot;/&gt;&lt;property id=&quot;20300&quot; value=&quot;Slide 21 - &amp;quot;Các điều khiển danh sách&amp;quot;&quot;/&gt;&lt;property id=&quot;20307&quot; value=&quot;870&quot;/&gt;&lt;/object&gt;&lt;object type=&quot;3&quot; unique_id=&quot;15972&quot;&gt;&lt;property id=&quot;20148&quot; value=&quot;5&quot;/&gt;&lt;property id=&quot;20300&quot; value=&quot;Slide 22 - &amp;quot;Các điều khiển danh sách&amp;quot;&quot;/&gt;&lt;property id=&quot;20307&quot; value=&quot;871&quot;/&gt;&lt;/object&gt;&lt;object type=&quot;3&quot; unique_id=&quot;15973&quot;&gt;&lt;property id=&quot;20148&quot; value=&quot;5&quot;/&gt;&lt;property id=&quot;20300&quot; value=&quot;Slide 23 - &amp;quot;Các điều khiển danh sách&amp;quot;&quot;/&gt;&lt;property id=&quot;20307&quot; value=&quot;873&quot;/&gt;&lt;/object&gt;&lt;object type=&quot;3&quot; unique_id=&quot;15974&quot;&gt;&lt;property id=&quot;20148&quot; value=&quot;5&quot;/&gt;&lt;property id=&quot;20300&quot; value=&quot;Slide 24 - &amp;quot;Các điều khiển danh sách&amp;quot;&quot;/&gt;&lt;property id=&quot;20307&quot; value=&quot;874&quot;/&gt;&lt;/object&gt;&lt;object type=&quot;3&quot; unique_id=&quot;15975&quot;&gt;&lt;property id=&quot;20148&quot; value=&quot;5&quot;/&gt;&lt;property id=&quot;20300&quot; value=&quot;Slide 25 - &amp;quot;Các điều khiển danh sách&amp;quot;&quot;/&gt;&lt;property id=&quot;20307&quot; value=&quot;875&quot;/&gt;&lt;/object&gt;&lt;object type=&quot;3&quot; unique_id=&quot;15976&quot;&gt;&lt;property id=&quot;20148&quot; value=&quot;5&quot;/&gt;&lt;property id=&quot;20300&quot; value=&quot;Slide 26 - &amp;quot;Các điều khiển danh sách&amp;quot;&quot;/&gt;&lt;property id=&quot;20307&quot; value=&quot;872&quot;/&gt;&lt;/object&gt;&lt;object type=&quot;3&quot; unique_id=&quot;15977&quot;&gt;&lt;property id=&quot;20148&quot; value=&quot;5&quot;/&gt;&lt;property id=&quot;20300&quot; value=&quot;Slide 27 - &amp;quot;Các điều khiển danh sách&amp;quot;&quot;/&gt;&lt;property id=&quot;20307&quot; value=&quot;876&quot;/&gt;&lt;/object&gt;&lt;object type=&quot;3&quot; unique_id=&quot;15978&quot;&gt;&lt;property id=&quot;20148&quot; value=&quot;5&quot;/&gt;&lt;property id=&quot;20300&quot; value=&quot;Slide 28 - &amp;quot;Các điều khiển danh sách&amp;quot;&quot;/&gt;&lt;property id=&quot;20307&quot; value=&quot;877&quot;/&gt;&lt;/object&gt;&lt;object type=&quot;3&quot; unique_id=&quot;15979&quot;&gt;&lt;property id=&quot;20148&quot; value=&quot;5&quot;/&gt;&lt;property id=&quot;20300&quot; value=&quot;Slide 29 - &amp;quot;Các điều khiển danh sách&amp;quot;&quot;/&gt;&lt;property id=&quot;20307&quot; value=&quot;879&quot;/&gt;&lt;/object&gt;&lt;object type=&quot;3&quot; unique_id=&quot;15980&quot;&gt;&lt;property id=&quot;20148&quot; value=&quot;5&quot;/&gt;&lt;property id=&quot;20300&quot; value=&quot;Slide 30 - &amp;quot;Các điều khiển danh sách&amp;quot;&quot;/&gt;&lt;property id=&quot;20307&quot; value=&quot;880&quot;/&gt;&lt;/object&gt;&lt;object type=&quot;3&quot; unique_id=&quot;15981&quot;&gt;&lt;property id=&quot;20148&quot; value=&quot;5&quot;/&gt;&lt;property id=&quot;20300&quot; value=&quot;Slide 31 - &amp;quot;Các điều khiển danh sách&amp;quot;&quot;/&gt;&lt;property id=&quot;20307&quot; value=&quot;881&quot;/&gt;&lt;/object&gt;&lt;object type=&quot;3&quot; unique_id=&quot;15982&quot;&gt;&lt;property id=&quot;20148&quot; value=&quot;5&quot;/&gt;&lt;property id=&quot;20300&quot; value=&quot;Slide 32 - &amp;quot;Các điều khiển danh sách&amp;quot;&quot;/&gt;&lt;property id=&quot;20307&quot; value=&quot;882&quot;/&gt;&lt;/object&gt;&lt;object type=&quot;3&quot; unique_id=&quot;15983&quot;&gt;&lt;property id=&quot;20148&quot; value=&quot;5&quot;/&gt;&lt;property id=&quot;20300&quot; value=&quot;Slide 33 - &amp;quot;Các điều khiển danh sách&amp;quot;&quot;/&gt;&lt;property id=&quot;20307&quot; value=&quot;883&quot;/&gt;&lt;/object&gt;&lt;object type=&quot;3&quot; unique_id=&quot;15984&quot;&gt;&lt;property id=&quot;20148&quot; value=&quot;5&quot;/&gt;&lt;property id=&quot;20300&quot; value=&quot;Slide 34 - &amp;quot;Các điều khiển danh sách&amp;quot;&quot;/&gt;&lt;property id=&quot;20307&quot; value=&quot;884&quot;/&gt;&lt;/object&gt;&lt;object type=&quot;3&quot; unique_id=&quot;15985&quot;&gt;&lt;property id=&quot;20148&quot; value=&quot;5&quot;/&gt;&lt;property id=&quot;20300&quot; value=&quot;Slide 35 - &amp;quot;Các điều khiển danh sách&amp;quot;&quot;/&gt;&lt;property id=&quot;20307&quot; value=&quot;885&quot;/&gt;&lt;/object&gt;&lt;object type=&quot;3&quot; unique_id=&quot;15986&quot;&gt;&lt;property id=&quot;20148&quot; value=&quot;5&quot;/&gt;&lt;property id=&quot;20300&quot; value=&quot;Slide 36 - &amp;quot;Các điều khiển danh sách&amp;quot;&quot;/&gt;&lt;property id=&quot;20307&quot; value=&quot;886&quot;/&gt;&lt;/object&gt;&lt;object type=&quot;3&quot; unique_id=&quot;15987&quot;&gt;&lt;property id=&quot;20148&quot; value=&quot;5&quot;/&gt;&lt;property id=&quot;20300&quot; value=&quot;Slide 37 - &amp;quot;Các điều khiển danh sách&amp;quot;&quot;/&gt;&lt;property id=&quot;20307&quot; value=&quot;887&quot;/&gt;&lt;/object&gt;&lt;object type=&quot;3&quot; unique_id=&quot;15988&quot;&gt;&lt;property id=&quot;20148&quot; value=&quot;5&quot;/&gt;&lt;property id=&quot;20300&quot; value=&quot;Slide 38 - &amp;quot;Tham khảo&amp;quot;&quot;/&gt;&lt;property id=&quot;20307&quot; value=&quot;334&quot;/&gt;&lt;/object&gt;&lt;/object&gt;&lt;object type=&quot;8&quot; unique_id=&quot;1204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3822</TotalTime>
  <Words>2065</Words>
  <Application>Microsoft Office PowerPoint</Application>
  <PresentationFormat>Widescreen</PresentationFormat>
  <Paragraphs>327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(Body)</vt:lpstr>
      <vt:lpstr>Calibri Light</vt:lpstr>
      <vt:lpstr>Open Sans</vt:lpstr>
      <vt:lpstr>Roboto Mono</vt:lpstr>
      <vt:lpstr>Times New Roman</vt:lpstr>
      <vt:lpstr>Wingdings</vt:lpstr>
      <vt:lpstr>Office Theme</vt:lpstr>
      <vt:lpstr>LẬP TRÌNH DI ĐỘNG</vt:lpstr>
      <vt:lpstr>Nội dung </vt:lpstr>
      <vt:lpstr>View</vt:lpstr>
      <vt:lpstr>Layout</vt:lpstr>
      <vt:lpstr>LinearLayout</vt:lpstr>
      <vt:lpstr>RelativeLayout</vt:lpstr>
      <vt:lpstr>ConstrainLayout</vt:lpstr>
      <vt:lpstr>ConstrainLayout</vt:lpstr>
      <vt:lpstr>Các công cụ điều khiển cơ bản</vt:lpstr>
      <vt:lpstr>Các điều khiển danh sách</vt:lpstr>
      <vt:lpstr>AdapterView</vt:lpstr>
      <vt:lpstr>AdapterView</vt:lpstr>
      <vt:lpstr>AdapterView</vt:lpstr>
      <vt:lpstr>AdapterView</vt:lpstr>
      <vt:lpstr>AdapterView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Các điều khiển danh sách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Di Động</dc:title>
  <dc:creator>Nguyen Thai Cong Nghia</dc:creator>
  <cp:lastModifiedBy>Nghia Nguyen</cp:lastModifiedBy>
  <cp:revision>119</cp:revision>
  <dcterms:created xsi:type="dcterms:W3CDTF">2018-08-28T09:16:10Z</dcterms:created>
  <dcterms:modified xsi:type="dcterms:W3CDTF">2022-11-11T01:52:49Z</dcterms:modified>
</cp:coreProperties>
</file>