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67" r:id="rId2"/>
    <p:sldId id="307" r:id="rId3"/>
    <p:sldId id="257" r:id="rId4"/>
    <p:sldId id="259" r:id="rId5"/>
    <p:sldId id="306" r:id="rId6"/>
    <p:sldId id="296" r:id="rId7"/>
    <p:sldId id="297" r:id="rId8"/>
    <p:sldId id="298" r:id="rId9"/>
    <p:sldId id="301" r:id="rId10"/>
    <p:sldId id="299" r:id="rId11"/>
    <p:sldId id="265" r:id="rId12"/>
    <p:sldId id="309" r:id="rId13"/>
    <p:sldId id="302" r:id="rId14"/>
    <p:sldId id="303" r:id="rId15"/>
    <p:sldId id="304" r:id="rId16"/>
    <p:sldId id="310" r:id="rId17"/>
    <p:sldId id="308" r:id="rId18"/>
    <p:sldId id="31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Slab" panose="020B0604020202020204" charset="0"/>
      <p:regular r:id="rId25"/>
      <p:bold r:id="rId26"/>
    </p:embeddedFont>
    <p:embeddedFont>
      <p:font typeface="Source Sans Pr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FF99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029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228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20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452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62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5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95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2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9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1339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809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2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310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5" name="Google Shape;951;p38"/>
          <p:cNvSpPr txBox="1">
            <a:spLocks/>
          </p:cNvSpPr>
          <p:nvPr/>
        </p:nvSpPr>
        <p:spPr>
          <a:xfrm>
            <a:off x="917360" y="1712376"/>
            <a:ext cx="7122221" cy="7757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endParaRPr lang="en-US" sz="3600" smtClean="0">
              <a:solidFill>
                <a:srgbClr val="FF0000"/>
              </a:solidFill>
              <a:latin typeface="Roboto Slab" panose="020B0604020202020204" charset="0"/>
              <a:ea typeface="Roboto Slab" panose="020B0604020202020204" charset="0"/>
              <a:cs typeface="Times New Roman" panose="02020603050405020304" pitchFamily="18" charset="0"/>
            </a:endParaRPr>
          </a:p>
          <a:p>
            <a:pPr algn="ctr"/>
            <a:r>
              <a:rPr lang="en-US" sz="3600" smtClean="0">
                <a:solidFill>
                  <a:srgbClr val="FF0000"/>
                </a:solidFill>
                <a:latin typeface="Roboto Slab" panose="020B0604020202020204" charset="0"/>
                <a:ea typeface="Roboto Slab" panose="020B0604020202020204" charset="0"/>
                <a:cs typeface="Times New Roman" panose="02020603050405020304" pitchFamily="18" charset="0"/>
              </a:rPr>
              <a:t>ĐỒ ÁN TỐT NGHIỆP</a:t>
            </a:r>
          </a:p>
        </p:txBody>
      </p:sp>
      <p:sp>
        <p:nvSpPr>
          <p:cNvPr id="20" name="Google Shape;952;p38"/>
          <p:cNvSpPr txBox="1">
            <a:spLocks/>
          </p:cNvSpPr>
          <p:nvPr/>
        </p:nvSpPr>
        <p:spPr>
          <a:xfrm>
            <a:off x="2422904" y="2833662"/>
            <a:ext cx="4085954" cy="1420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Inter"/>
              <a:buNone/>
              <a:defRPr sz="1600" b="0"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1800"/>
              <a:buFont typeface="Inter"/>
              <a:buNone/>
              <a:defRPr sz="1800" b="0" i="0" u="none" strike="noStrike" cap="none">
                <a:solidFill>
                  <a:schemeClr val="dk1"/>
                </a:solidFill>
                <a:latin typeface="Inter"/>
                <a:ea typeface="Inter"/>
                <a:cs typeface="Inter"/>
                <a:sym typeface="Inter"/>
              </a:defRPr>
            </a:lvl9pPr>
          </a:lstStyle>
          <a:p>
            <a:pPr algn="l">
              <a:lnSpc>
                <a:spcPct val="150000"/>
              </a:lnSpc>
            </a:pPr>
            <a:r>
              <a:rPr 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rPr>
              <a:t>CBHD: TS. </a:t>
            </a:r>
            <a:r>
              <a:rPr lang="en"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rPr>
              <a:t>Nguyễn Ngọc Quang</a:t>
            </a:r>
            <a:endParaRPr 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endParaRPr>
          </a:p>
          <a:p>
            <a:pPr algn="l">
              <a:lnSpc>
                <a:spcPct val="150000"/>
              </a:lnSpc>
            </a:pPr>
            <a:r>
              <a:rPr 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rPr>
              <a:t>Sinh viên: </a:t>
            </a:r>
            <a:r>
              <a:rPr lang="en-US" alt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rPr>
              <a:t>Nguyễn Quang Trường</a:t>
            </a:r>
            <a:endParaRPr lang="vi-VN" alt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endParaRPr>
          </a:p>
          <a:p>
            <a:pPr algn="l">
              <a:lnSpc>
                <a:spcPct val="150000"/>
              </a:lnSpc>
            </a:pPr>
            <a:r>
              <a:rPr lang="en-US" sz="1800" b="1" smtClean="0">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rPr>
              <a:t>Mã sinh viên: 2020603133</a:t>
            </a:r>
            <a:endParaRPr lang="vi-VN" altLang="en-US" sz="1800" b="1">
              <a:solidFill>
                <a:schemeClr val="accent1">
                  <a:lumMod val="50000"/>
                </a:schemeClr>
              </a:solidFill>
              <a:latin typeface="Roboto Slab" panose="020B0604020202020204" charset="0"/>
              <a:ea typeface="Roboto Slab" panose="020B0604020202020204" charset="0"/>
              <a:cs typeface="Times New Roman" panose="02020603050405020304" pitchFamily="18" charset="0"/>
              <a:sym typeface="+mn-ea"/>
            </a:endParaRPr>
          </a:p>
        </p:txBody>
      </p:sp>
      <p:sp>
        <p:nvSpPr>
          <p:cNvPr id="25" name="Text Box 1"/>
          <p:cNvSpPr txBox="1"/>
          <p:nvPr/>
        </p:nvSpPr>
        <p:spPr>
          <a:xfrm>
            <a:off x="1212112" y="386926"/>
            <a:ext cx="6382501" cy="769441"/>
          </a:xfrm>
          <a:prstGeom prst="rect">
            <a:avLst/>
          </a:prstGeom>
          <a:noFill/>
        </p:spPr>
        <p:txBody>
          <a:bodyPr wrap="square" rtlCol="0">
            <a:spAutoFit/>
          </a:bodyPr>
          <a:lstStyle/>
          <a:p>
            <a:pPr algn="ctr"/>
            <a:r>
              <a:rPr lang="en-US" altLang="en-US" sz="2400" b="1" smtClean="0">
                <a:solidFill>
                  <a:schemeClr val="accent1">
                    <a:lumMod val="50000"/>
                  </a:schemeClr>
                </a:solidFill>
                <a:latin typeface="Roboto Slab" panose="020B0604020202020204" charset="0"/>
                <a:ea typeface="Roboto Slab" panose="020B0604020202020204" charset="0"/>
                <a:cs typeface="Times New Roman" panose="02020603050405020304" charset="0"/>
              </a:rPr>
              <a:t>TRƯỜNG ĐẠI HỌC CÔNG NGHIỆP HÀ NỘI</a:t>
            </a:r>
          </a:p>
          <a:p>
            <a:pPr algn="ctr"/>
            <a:r>
              <a:rPr lang="en-US" altLang="en-US" sz="2000" b="1" smtClean="0">
                <a:solidFill>
                  <a:schemeClr val="accent1">
                    <a:lumMod val="50000"/>
                  </a:schemeClr>
                </a:solidFill>
                <a:latin typeface="Roboto Slab" panose="020B0604020202020204" charset="0"/>
                <a:ea typeface="Roboto Slab" panose="020B0604020202020204" charset="0"/>
                <a:cs typeface="Times New Roman" panose="02020603050405020304" charset="0"/>
              </a:rPr>
              <a:t>KHOA CÔNG NGHỆ THÔNG TIN</a:t>
            </a:r>
            <a:endParaRPr lang="vi-VN" altLang="en-US" sz="2000" b="1">
              <a:solidFill>
                <a:schemeClr val="accent1">
                  <a:lumMod val="50000"/>
                </a:schemeClr>
              </a:solidFill>
              <a:latin typeface="Roboto Slab" panose="020B0604020202020204" charset="0"/>
              <a:ea typeface="Roboto Slab" panose="020B0604020202020204" charset="0"/>
              <a:cs typeface="Times New Roman" panose="02020603050405020304" charset="0"/>
            </a:endParaRPr>
          </a:p>
        </p:txBody>
      </p:sp>
      <p:pic>
        <p:nvPicPr>
          <p:cNvPr id="26" name="Picture 2" descr="Tải mẫu logo đại học Công Nghiệp Hà Nội (HaUI) file vector AI, EPS, JPEG,  PNG,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4" y="241694"/>
            <a:ext cx="1019928" cy="101992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Đại học Công Nghiệp Hà Nộ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861" y="468109"/>
            <a:ext cx="1379718" cy="607076"/>
          </a:xfrm>
          <a:prstGeom prst="rect">
            <a:avLst/>
          </a:prstGeom>
          <a:noFill/>
          <a:extLst>
            <a:ext uri="{909E8E84-426E-40DD-AFC4-6F175D3DCCD1}">
              <a14:hiddenFill xmlns:a14="http://schemas.microsoft.com/office/drawing/2010/main">
                <a:solidFill>
                  <a:srgbClr val="FFFFFF"/>
                </a:solidFill>
              </a14:hiddenFill>
            </a:ext>
          </a:extLst>
        </p:spPr>
      </p:pic>
      <p:sp>
        <p:nvSpPr>
          <p:cNvPr id="31" name="Google Shape;464;p1"/>
          <p:cNvSpPr txBox="1">
            <a:spLocks/>
          </p:cNvSpPr>
          <p:nvPr/>
        </p:nvSpPr>
        <p:spPr>
          <a:xfrm>
            <a:off x="154178" y="4778376"/>
            <a:ext cx="1589314" cy="2598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Đồ án tốt nghiệp</a:t>
            </a:r>
            <a:endParaRPr lang="en-US" sz="1200" b="1">
              <a:solidFill>
                <a:schemeClr val="dk1"/>
              </a:solidFill>
              <a:latin typeface="Roboto Slab" panose="020B0604020202020204" charset="0"/>
              <a:ea typeface="Roboto Slab" panose="020B0604020202020204" charset="0"/>
              <a:cs typeface="Times New Roman" panose="02020603050405020304" pitchFamily="18" charset="0"/>
            </a:endParaRPr>
          </a:p>
        </p:txBody>
      </p:sp>
      <p:sp>
        <p:nvSpPr>
          <p:cNvPr id="32" name="Google Shape;465;p1"/>
          <p:cNvSpPr txBox="1">
            <a:spLocks/>
          </p:cNvSpPr>
          <p:nvPr/>
        </p:nvSpPr>
        <p:spPr>
          <a:xfrm>
            <a:off x="6944723" y="4747323"/>
            <a:ext cx="2090856" cy="2908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Khoa </a:t>
            </a:r>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Công </a:t>
            </a:r>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nghệ thông tin</a:t>
            </a:r>
            <a:endParaRPr lang="en-US" sz="1200" b="1">
              <a:solidFill>
                <a:schemeClr val="dk1"/>
              </a:solidFill>
              <a:latin typeface="Roboto Slab" panose="020B0604020202020204" charset="0"/>
              <a:ea typeface="Roboto Slab" panose="020B0604020202020204" charset="0"/>
              <a:cs typeface="Times New Roman" panose="02020603050405020304" pitchFamily="18" charset="0"/>
            </a:endParaRPr>
          </a:p>
        </p:txBody>
      </p:sp>
      <p:sp>
        <p:nvSpPr>
          <p:cNvPr id="33" name="Google Shape;469;p1"/>
          <p:cNvSpPr txBox="1"/>
          <p:nvPr/>
        </p:nvSpPr>
        <p:spPr>
          <a:xfrm>
            <a:off x="3143347" y="4761180"/>
            <a:ext cx="2645067" cy="2769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Hà Nội, ngày 2</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 </a:t>
            </a: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tháng </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6 </a:t>
            </a: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năm </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2024</a:t>
            </a:r>
            <a:endParaRPr sz="1200" b="1">
              <a:latin typeface="Roboto Slab" panose="020B0604020202020204" charset="0"/>
              <a:ea typeface="Roboto Slab" panose="020B0604020202020204" charset="0"/>
              <a:cs typeface="Times New Roman" panose="02020603050405020304" pitchFamily="18" charset="0"/>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194855"/>
            <a:ext cx="5832600" cy="13631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smtClean="0">
                <a:solidFill>
                  <a:schemeClr val="accent1">
                    <a:lumMod val="50000"/>
                  </a:schemeClr>
                </a:solidFill>
              </a:rPr>
              <a:t>Phân tích thiết kế hệ thống</a:t>
            </a:r>
            <a:endParaRPr sz="4000">
              <a:solidFill>
                <a:schemeClr val="accent1">
                  <a:lumMod val="50000"/>
                </a:schemeClr>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Rounded Rectangle 5"/>
          <p:cNvSpPr/>
          <p:nvPr/>
        </p:nvSpPr>
        <p:spPr>
          <a:xfrm>
            <a:off x="834228" y="1294837"/>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to Slab" panose="020B0604020202020204" charset="0"/>
                <a:ea typeface="Roboto Slab" panose="020B0604020202020204" charset="0"/>
              </a:rPr>
              <a:t>2</a:t>
            </a:r>
            <a:endParaRPr lang="en-US" b="1">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4541856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31452062"/>
              </p:ext>
            </p:extLst>
          </p:nvPr>
        </p:nvGraphicFramePr>
        <p:xfrm>
          <a:off x="917949" y="1386114"/>
          <a:ext cx="6963021" cy="2699658"/>
        </p:xfrm>
        <a:graphic>
          <a:graphicData uri="http://schemas.openxmlformats.org/drawingml/2006/table">
            <a:tbl>
              <a:tblPr firstRow="1" bandRow="1">
                <a:tableStyleId>{16D9F66E-5EB9-4882-86FB-DCBF35E3C3E4}</a:tableStyleId>
              </a:tblPr>
              <a:tblGrid>
                <a:gridCol w="871755">
                  <a:extLst>
                    <a:ext uri="{9D8B030D-6E8A-4147-A177-3AD203B41FA5}">
                      <a16:colId xmlns:a16="http://schemas.microsoft.com/office/drawing/2014/main" val="464858070"/>
                    </a:ext>
                  </a:extLst>
                </a:gridCol>
                <a:gridCol w="1740364">
                  <a:extLst>
                    <a:ext uri="{9D8B030D-6E8A-4147-A177-3AD203B41FA5}">
                      <a16:colId xmlns:a16="http://schemas.microsoft.com/office/drawing/2014/main" val="1327354392"/>
                    </a:ext>
                  </a:extLst>
                </a:gridCol>
                <a:gridCol w="4350902">
                  <a:extLst>
                    <a:ext uri="{9D8B030D-6E8A-4147-A177-3AD203B41FA5}">
                      <a16:colId xmlns:a16="http://schemas.microsoft.com/office/drawing/2014/main" val="1998842674"/>
                    </a:ext>
                  </a:extLst>
                </a:gridCol>
              </a:tblGrid>
              <a:tr h="899886">
                <a:tc>
                  <a:txBody>
                    <a:bodyPr/>
                    <a:lstStyle/>
                    <a:p>
                      <a:pPr algn="ctr"/>
                      <a:r>
                        <a:rPr lang="en-US" sz="1600" smtClean="0">
                          <a:latin typeface="Roboto Slab" panose="020B0604020202020204" charset="0"/>
                          <a:ea typeface="Roboto Slab" panose="020B0604020202020204" charset="0"/>
                        </a:rPr>
                        <a:t>STT</a:t>
                      </a:r>
                      <a:endParaRPr lang="en-US" sz="1600">
                        <a:latin typeface="Roboto Slab" panose="020B0604020202020204" charset="0"/>
                        <a:ea typeface="Roboto Slab" panose="020B0604020202020204" charset="0"/>
                      </a:endParaRPr>
                    </a:p>
                  </a:txBody>
                  <a:tcPr marL="113923" marR="113923" marT="56961" marB="56961"/>
                </a:tc>
                <a:tc>
                  <a:txBody>
                    <a:bodyPr/>
                    <a:lstStyle/>
                    <a:p>
                      <a:pPr algn="ctr"/>
                      <a:r>
                        <a:rPr lang="en-US" sz="1600" smtClean="0">
                          <a:latin typeface="Roboto Slab" panose="020B0604020202020204" charset="0"/>
                          <a:ea typeface="Roboto Slab" panose="020B0604020202020204" charset="0"/>
                        </a:rPr>
                        <a:t>Tác</a:t>
                      </a:r>
                      <a:r>
                        <a:rPr lang="en-US" sz="1600" baseline="0" smtClean="0">
                          <a:latin typeface="Roboto Slab" panose="020B0604020202020204" charset="0"/>
                          <a:ea typeface="Roboto Slab" panose="020B0604020202020204" charset="0"/>
                        </a:rPr>
                        <a:t> nhân</a:t>
                      </a:r>
                      <a:endParaRPr lang="en-US" sz="1600">
                        <a:latin typeface="Roboto Slab" panose="020B0604020202020204" charset="0"/>
                        <a:ea typeface="Roboto Slab" panose="020B0604020202020204" charset="0"/>
                      </a:endParaRPr>
                    </a:p>
                  </a:txBody>
                  <a:tcPr marL="113923" marR="113923" marT="56961" marB="56961"/>
                </a:tc>
                <a:tc>
                  <a:txBody>
                    <a:bodyPr/>
                    <a:lstStyle/>
                    <a:p>
                      <a:pPr algn="ctr"/>
                      <a:r>
                        <a:rPr lang="en-US" sz="1600" smtClean="0">
                          <a:latin typeface="Roboto Slab" panose="020B0604020202020204" charset="0"/>
                          <a:ea typeface="Roboto Slab" panose="020B0604020202020204" charset="0"/>
                        </a:rPr>
                        <a:t>Chức</a:t>
                      </a:r>
                      <a:r>
                        <a:rPr lang="en-US" sz="1600" baseline="0" smtClean="0">
                          <a:latin typeface="Roboto Slab" panose="020B0604020202020204" charset="0"/>
                          <a:ea typeface="Roboto Slab" panose="020B0604020202020204" charset="0"/>
                        </a:rPr>
                        <a:t> năng</a:t>
                      </a:r>
                      <a:endParaRPr lang="en-US" sz="1600">
                        <a:latin typeface="Roboto Slab" panose="020B0604020202020204" charset="0"/>
                        <a:ea typeface="Roboto Slab" panose="020B0604020202020204" charset="0"/>
                      </a:endParaRPr>
                    </a:p>
                  </a:txBody>
                  <a:tcPr marL="113923" marR="113923" marT="56961" marB="56961"/>
                </a:tc>
                <a:extLst>
                  <a:ext uri="{0D108BD9-81ED-4DB2-BD59-A6C34878D82A}">
                    <a16:rowId xmlns:a16="http://schemas.microsoft.com/office/drawing/2014/main" val="2148350667"/>
                  </a:ext>
                </a:extLst>
              </a:tr>
              <a:tr h="899886">
                <a:tc>
                  <a:txBody>
                    <a:bodyPr/>
                    <a:lstStyle/>
                    <a:p>
                      <a:pPr algn="ctr"/>
                      <a:r>
                        <a:rPr lang="en-US" sz="1600" b="1" smtClean="0">
                          <a:latin typeface="Roboto Slab" panose="020B0604020202020204" charset="0"/>
                          <a:ea typeface="Roboto Slab" panose="020B0604020202020204" charset="0"/>
                        </a:rPr>
                        <a:t>1</a:t>
                      </a:r>
                      <a:endParaRPr lang="en-US" sz="1600" b="1">
                        <a:latin typeface="Roboto Slab" panose="020B0604020202020204" charset="0"/>
                        <a:ea typeface="Roboto Slab" panose="020B0604020202020204" charset="0"/>
                      </a:endParaRPr>
                    </a:p>
                  </a:txBody>
                  <a:tcPr marL="113923" marR="113923" marT="56961" marB="56961"/>
                </a:tc>
                <a:tc>
                  <a:txBody>
                    <a:bodyPr/>
                    <a:lstStyle/>
                    <a:p>
                      <a:r>
                        <a:rPr lang="en-US" sz="1600" smtClean="0">
                          <a:latin typeface="Roboto Slab" panose="020B0604020202020204" charset="0"/>
                          <a:ea typeface="Roboto Slab" panose="020B0604020202020204" charset="0"/>
                        </a:rPr>
                        <a:t>Người</a:t>
                      </a:r>
                      <a:r>
                        <a:rPr lang="en-US" sz="1600" baseline="0" smtClean="0">
                          <a:latin typeface="Roboto Slab" panose="020B0604020202020204" charset="0"/>
                          <a:ea typeface="Roboto Slab" panose="020B0604020202020204" charset="0"/>
                        </a:rPr>
                        <a:t> dùng</a:t>
                      </a:r>
                      <a:endParaRPr lang="en-US" sz="1600">
                        <a:latin typeface="Roboto Slab" panose="020B0604020202020204" charset="0"/>
                        <a:ea typeface="Roboto Slab" panose="020B0604020202020204" charset="0"/>
                      </a:endParaRPr>
                    </a:p>
                  </a:txBody>
                  <a:tcPr marL="113923" marR="113923" marT="56961" marB="56961"/>
                </a:tc>
                <a:tc>
                  <a:txBody>
                    <a:bodyPr/>
                    <a:lstStyle/>
                    <a:p>
                      <a:r>
                        <a:rPr lang="en-US" sz="1600" smtClean="0">
                          <a:latin typeface="Roboto Slab" panose="020B0604020202020204" charset="0"/>
                          <a:ea typeface="Roboto Slab" panose="020B0604020202020204" charset="0"/>
                        </a:rPr>
                        <a:t>Là</a:t>
                      </a:r>
                      <a:r>
                        <a:rPr lang="en-US" sz="1600" baseline="0" smtClean="0">
                          <a:latin typeface="Roboto Slab" panose="020B0604020202020204" charset="0"/>
                          <a:ea typeface="Roboto Slab" panose="020B0604020202020204" charset="0"/>
                        </a:rPr>
                        <a:t> đối tượng truy cập vào website có thể nghe nhạc, upload nhạc, bình luận, …</a:t>
                      </a:r>
                      <a:endParaRPr lang="en-US" sz="1600">
                        <a:latin typeface="Roboto Slab" panose="020B0604020202020204" charset="0"/>
                        <a:ea typeface="Roboto Slab" panose="020B0604020202020204" charset="0"/>
                      </a:endParaRPr>
                    </a:p>
                  </a:txBody>
                  <a:tcPr marL="113923" marR="113923" marT="56961" marB="56961"/>
                </a:tc>
                <a:extLst>
                  <a:ext uri="{0D108BD9-81ED-4DB2-BD59-A6C34878D82A}">
                    <a16:rowId xmlns:a16="http://schemas.microsoft.com/office/drawing/2014/main" val="2988347772"/>
                  </a:ext>
                </a:extLst>
              </a:tr>
              <a:tr h="899886">
                <a:tc>
                  <a:txBody>
                    <a:bodyPr/>
                    <a:lstStyle/>
                    <a:p>
                      <a:pPr algn="ctr"/>
                      <a:r>
                        <a:rPr lang="en-US" sz="1600" b="1" smtClean="0">
                          <a:latin typeface="Roboto Slab" panose="020B0604020202020204" charset="0"/>
                          <a:ea typeface="Roboto Slab" panose="020B0604020202020204" charset="0"/>
                        </a:rPr>
                        <a:t>2</a:t>
                      </a:r>
                      <a:endParaRPr lang="en-US" sz="1600" b="1">
                        <a:latin typeface="Roboto Slab" panose="020B0604020202020204" charset="0"/>
                        <a:ea typeface="Roboto Slab" panose="020B0604020202020204" charset="0"/>
                      </a:endParaRPr>
                    </a:p>
                  </a:txBody>
                  <a:tcPr marL="113923" marR="113923" marT="56961" marB="56961"/>
                </a:tc>
                <a:tc>
                  <a:txBody>
                    <a:bodyPr/>
                    <a:lstStyle/>
                    <a:p>
                      <a:r>
                        <a:rPr lang="en-US" sz="1600" smtClean="0">
                          <a:latin typeface="Roboto Slab" panose="020B0604020202020204" charset="0"/>
                          <a:ea typeface="Roboto Slab" panose="020B0604020202020204" charset="0"/>
                        </a:rPr>
                        <a:t>Người</a:t>
                      </a:r>
                      <a:r>
                        <a:rPr lang="en-US" sz="1600" baseline="0" smtClean="0">
                          <a:latin typeface="Roboto Slab" panose="020B0604020202020204" charset="0"/>
                          <a:ea typeface="Roboto Slab" panose="020B0604020202020204" charset="0"/>
                        </a:rPr>
                        <a:t> quản lý</a:t>
                      </a:r>
                      <a:endParaRPr lang="en-US" sz="1600">
                        <a:latin typeface="Roboto Slab" panose="020B0604020202020204" charset="0"/>
                        <a:ea typeface="Roboto Slab" panose="020B0604020202020204" charset="0"/>
                      </a:endParaRPr>
                    </a:p>
                  </a:txBody>
                  <a:tcPr marL="113923" marR="113923" marT="56961" marB="56961"/>
                </a:tc>
                <a:tc>
                  <a:txBody>
                    <a:bodyPr/>
                    <a:lstStyle/>
                    <a:p>
                      <a:r>
                        <a:rPr lang="en-US" sz="1600" smtClean="0">
                          <a:latin typeface="Roboto Slab" panose="020B0604020202020204" charset="0"/>
                          <a:ea typeface="Roboto Slab" panose="020B0604020202020204" charset="0"/>
                        </a:rPr>
                        <a:t>Là</a:t>
                      </a:r>
                      <a:r>
                        <a:rPr lang="en-US" sz="1600" baseline="0" smtClean="0">
                          <a:latin typeface="Roboto Slab" panose="020B0604020202020204" charset="0"/>
                          <a:ea typeface="Roboto Slab" panose="020B0604020202020204" charset="0"/>
                        </a:rPr>
                        <a:t> đối tượng có quyền truy cập vào quản lý thông tin người dùng, bài hát, bình luận.</a:t>
                      </a:r>
                      <a:endParaRPr lang="en-US" sz="1600">
                        <a:latin typeface="Roboto Slab" panose="020B0604020202020204" charset="0"/>
                        <a:ea typeface="Roboto Slab" panose="020B0604020202020204" charset="0"/>
                      </a:endParaRPr>
                    </a:p>
                  </a:txBody>
                  <a:tcPr marL="113923" marR="113923" marT="56961" marB="56961"/>
                </a:tc>
                <a:extLst>
                  <a:ext uri="{0D108BD9-81ED-4DB2-BD59-A6C34878D82A}">
                    <a16:rowId xmlns:a16="http://schemas.microsoft.com/office/drawing/2014/main" val="3396843276"/>
                  </a:ext>
                </a:extLst>
              </a:tr>
            </a:tbl>
          </a:graphicData>
        </a:graphic>
      </p:graphicFrame>
      <p:sp>
        <p:nvSpPr>
          <p:cNvPr id="24"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latin typeface="Roboto Slab" panose="020B0604020202020204" charset="0"/>
                <a:ea typeface="Roboto Slab" panose="020B0604020202020204" charset="0"/>
              </a:rPr>
              <a:t>Các tác nhân chính</a:t>
            </a:r>
            <a:endParaRPr sz="2800" b="1">
              <a:solidFill>
                <a:schemeClr val="accent1">
                  <a:lumMod val="50000"/>
                </a:schemeClr>
              </a:solidFill>
              <a:latin typeface="Roboto Slab" panose="020B0604020202020204" charset="0"/>
              <a:ea typeface="Roboto Slab" panose="020B0604020202020204" charset="0"/>
            </a:endParaRPr>
          </a:p>
        </p:txBody>
      </p:sp>
      <p:sp>
        <p:nvSpPr>
          <p:cNvPr id="25" name="Rectangle 24"/>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left)">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outVertic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 name="Oval 3"/>
          <p:cNvSpPr/>
          <p:nvPr/>
        </p:nvSpPr>
        <p:spPr>
          <a:xfrm>
            <a:off x="-2190044" y="-619433"/>
            <a:ext cx="4237011" cy="4059943"/>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CÁC </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CHỨC </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NĂNG </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CHÍNH</a:t>
            </a:r>
            <a:endParaRPr lang="en-US" sz="2400" b="1">
              <a:solidFill>
                <a:schemeClr val="accent1">
                  <a:lumMod val="50000"/>
                </a:schemeClr>
              </a:solidFill>
              <a:latin typeface="Roboto Slab" panose="020B0604020202020204" charset="0"/>
              <a:ea typeface="Roboto Slab" panose="020B0604020202020204" charset="0"/>
            </a:endParaRPr>
          </a:p>
        </p:txBody>
      </p:sp>
      <p:sp>
        <p:nvSpPr>
          <p:cNvPr id="8" name="Rectangle 7"/>
          <p:cNvSpPr/>
          <p:nvPr/>
        </p:nvSpPr>
        <p:spPr>
          <a:xfrm>
            <a:off x="3234509" y="0"/>
            <a:ext cx="45719" cy="521062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
        <p:nvSpPr>
          <p:cNvPr id="17" name="Rectangle 16"/>
          <p:cNvSpPr/>
          <p:nvPr/>
        </p:nvSpPr>
        <p:spPr>
          <a:xfrm>
            <a:off x="5643881" y="-67129"/>
            <a:ext cx="45719" cy="5210629"/>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
        <p:nvSpPr>
          <p:cNvPr id="9" name="Oval 8"/>
          <p:cNvSpPr/>
          <p:nvPr/>
        </p:nvSpPr>
        <p:spPr>
          <a:xfrm>
            <a:off x="3050540" y="276679"/>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Roboto Slab" panose="020B0604020202020204" charset="0"/>
                <a:ea typeface="Roboto Slab" panose="020B0604020202020204" charset="0"/>
              </a:rPr>
              <a:t>1</a:t>
            </a:r>
            <a:endParaRPr lang="en-US" b="1">
              <a:solidFill>
                <a:schemeClr val="bg1"/>
              </a:solidFill>
              <a:latin typeface="Roboto Slab" panose="020B0604020202020204" charset="0"/>
              <a:ea typeface="Roboto Slab" panose="020B0604020202020204" charset="0"/>
            </a:endParaRPr>
          </a:p>
        </p:txBody>
      </p:sp>
      <p:sp>
        <p:nvSpPr>
          <p:cNvPr id="19" name="Oval 18"/>
          <p:cNvSpPr/>
          <p:nvPr/>
        </p:nvSpPr>
        <p:spPr>
          <a:xfrm>
            <a:off x="3050540" y="1492282"/>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Roboto Slab" panose="020B0604020202020204" charset="0"/>
                <a:ea typeface="Roboto Slab" panose="020B0604020202020204" charset="0"/>
              </a:rPr>
              <a:t>2</a:t>
            </a:r>
            <a:endParaRPr lang="en-US" b="1">
              <a:solidFill>
                <a:schemeClr val="bg1"/>
              </a:solidFill>
              <a:latin typeface="Roboto Slab" panose="020B0604020202020204" charset="0"/>
              <a:ea typeface="Roboto Slab" panose="020B0604020202020204" charset="0"/>
            </a:endParaRPr>
          </a:p>
        </p:txBody>
      </p:sp>
      <p:sp>
        <p:nvSpPr>
          <p:cNvPr id="20" name="Oval 19"/>
          <p:cNvSpPr/>
          <p:nvPr/>
        </p:nvSpPr>
        <p:spPr>
          <a:xfrm>
            <a:off x="3050540" y="2707885"/>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Roboto Slab" panose="020B0604020202020204" charset="0"/>
                <a:ea typeface="Roboto Slab" panose="020B0604020202020204" charset="0"/>
              </a:rPr>
              <a:t>3</a:t>
            </a:r>
            <a:endParaRPr lang="en-US" b="1">
              <a:solidFill>
                <a:schemeClr val="bg1"/>
              </a:solidFill>
              <a:latin typeface="Roboto Slab" panose="020B0604020202020204" charset="0"/>
              <a:ea typeface="Roboto Slab" panose="020B0604020202020204" charset="0"/>
            </a:endParaRPr>
          </a:p>
        </p:txBody>
      </p:sp>
      <p:sp>
        <p:nvSpPr>
          <p:cNvPr id="27" name="Oval 26"/>
          <p:cNvSpPr/>
          <p:nvPr/>
        </p:nvSpPr>
        <p:spPr>
          <a:xfrm>
            <a:off x="5471342" y="276679"/>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Roboto Slab" panose="020B0604020202020204" charset="0"/>
                <a:ea typeface="Roboto Slab" panose="020B0604020202020204" charset="0"/>
              </a:rPr>
              <a:t>5</a:t>
            </a:r>
          </a:p>
        </p:txBody>
      </p:sp>
      <p:sp>
        <p:nvSpPr>
          <p:cNvPr id="28" name="Oval 27"/>
          <p:cNvSpPr/>
          <p:nvPr/>
        </p:nvSpPr>
        <p:spPr>
          <a:xfrm>
            <a:off x="5471342" y="1474635"/>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Roboto Slab" panose="020B0604020202020204" charset="0"/>
                <a:ea typeface="Roboto Slab" panose="020B0604020202020204" charset="0"/>
              </a:rPr>
              <a:t>6</a:t>
            </a:r>
          </a:p>
        </p:txBody>
      </p:sp>
      <p:sp>
        <p:nvSpPr>
          <p:cNvPr id="29" name="Oval 28"/>
          <p:cNvSpPr/>
          <p:nvPr/>
        </p:nvSpPr>
        <p:spPr>
          <a:xfrm>
            <a:off x="5471342" y="2672591"/>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Roboto Slab" panose="020B0604020202020204" charset="0"/>
                <a:ea typeface="Roboto Slab" panose="020B0604020202020204" charset="0"/>
              </a:rPr>
              <a:t>7</a:t>
            </a:r>
            <a:endParaRPr lang="en-US" b="1">
              <a:solidFill>
                <a:schemeClr val="bg1"/>
              </a:solidFill>
              <a:latin typeface="Roboto Slab" panose="020B0604020202020204" charset="0"/>
              <a:ea typeface="Roboto Slab" panose="020B0604020202020204" charset="0"/>
            </a:endParaRPr>
          </a:p>
        </p:txBody>
      </p:sp>
      <p:sp>
        <p:nvSpPr>
          <p:cNvPr id="11" name="TextBox 10"/>
          <p:cNvSpPr txBox="1"/>
          <p:nvPr/>
        </p:nvSpPr>
        <p:spPr>
          <a:xfrm>
            <a:off x="3549197" y="331107"/>
            <a:ext cx="1238957"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Đăng nhập</a:t>
            </a:r>
            <a:endParaRPr lang="en-US">
              <a:latin typeface="Roboto Slab" panose="020B0604020202020204" charset="0"/>
              <a:ea typeface="Roboto Slab" panose="020B0604020202020204" charset="0"/>
            </a:endParaRPr>
          </a:p>
        </p:txBody>
      </p:sp>
      <p:sp>
        <p:nvSpPr>
          <p:cNvPr id="33" name="TextBox 32"/>
          <p:cNvSpPr txBox="1"/>
          <p:nvPr/>
        </p:nvSpPr>
        <p:spPr>
          <a:xfrm>
            <a:off x="3549197" y="1526654"/>
            <a:ext cx="1238957"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Nghe nhạc</a:t>
            </a:r>
            <a:endParaRPr lang="en-US">
              <a:latin typeface="Roboto Slab" panose="020B0604020202020204" charset="0"/>
              <a:ea typeface="Roboto Slab" panose="020B0604020202020204" charset="0"/>
            </a:endParaRPr>
          </a:p>
        </p:txBody>
      </p:sp>
      <p:sp>
        <p:nvSpPr>
          <p:cNvPr id="34" name="TextBox 33"/>
          <p:cNvSpPr txBox="1"/>
          <p:nvPr/>
        </p:nvSpPr>
        <p:spPr>
          <a:xfrm>
            <a:off x="3549197" y="2728401"/>
            <a:ext cx="1338943"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Tạo list nhạc</a:t>
            </a:r>
            <a:endParaRPr lang="en-US">
              <a:latin typeface="Roboto Slab" panose="020B0604020202020204" charset="0"/>
              <a:ea typeface="Roboto Slab" panose="020B0604020202020204" charset="0"/>
            </a:endParaRPr>
          </a:p>
        </p:txBody>
      </p:sp>
      <p:sp>
        <p:nvSpPr>
          <p:cNvPr id="35" name="TextBox 34"/>
          <p:cNvSpPr txBox="1"/>
          <p:nvPr/>
        </p:nvSpPr>
        <p:spPr>
          <a:xfrm>
            <a:off x="6021815" y="329618"/>
            <a:ext cx="1238957"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Yêu thích</a:t>
            </a:r>
            <a:endParaRPr lang="en-US">
              <a:latin typeface="Roboto Slab" panose="020B0604020202020204" charset="0"/>
              <a:ea typeface="Roboto Slab" panose="020B0604020202020204" charset="0"/>
            </a:endParaRPr>
          </a:p>
        </p:txBody>
      </p:sp>
      <p:sp>
        <p:nvSpPr>
          <p:cNvPr id="36" name="TextBox 35"/>
          <p:cNvSpPr txBox="1"/>
          <p:nvPr/>
        </p:nvSpPr>
        <p:spPr>
          <a:xfrm>
            <a:off x="6021814" y="1526653"/>
            <a:ext cx="1402243"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Tải lên bài hát</a:t>
            </a:r>
            <a:endParaRPr lang="en-US">
              <a:latin typeface="Roboto Slab" panose="020B0604020202020204" charset="0"/>
              <a:ea typeface="Roboto Slab" panose="020B0604020202020204" charset="0"/>
            </a:endParaRPr>
          </a:p>
        </p:txBody>
      </p:sp>
      <p:sp>
        <p:nvSpPr>
          <p:cNvPr id="37" name="TextBox 36"/>
          <p:cNvSpPr txBox="1"/>
          <p:nvPr/>
        </p:nvSpPr>
        <p:spPr>
          <a:xfrm>
            <a:off x="6021813" y="2617809"/>
            <a:ext cx="1832778" cy="523220"/>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Quản lý thông tin khách hàng</a:t>
            </a:r>
            <a:endParaRPr lang="en-US">
              <a:latin typeface="Roboto Slab" panose="020B0604020202020204" charset="0"/>
              <a:ea typeface="Roboto Slab" panose="020B0604020202020204" charset="0"/>
            </a:endParaRPr>
          </a:p>
        </p:txBody>
      </p:sp>
      <p:sp>
        <p:nvSpPr>
          <p:cNvPr id="38" name="Oval 37"/>
          <p:cNvSpPr/>
          <p:nvPr/>
        </p:nvSpPr>
        <p:spPr>
          <a:xfrm>
            <a:off x="3050540" y="3923487"/>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bg1"/>
                </a:solidFill>
                <a:latin typeface="Roboto Slab" panose="020B0604020202020204" charset="0"/>
                <a:ea typeface="Roboto Slab" panose="020B0604020202020204" charset="0"/>
              </a:rPr>
              <a:t>4</a:t>
            </a:r>
          </a:p>
        </p:txBody>
      </p:sp>
      <p:sp>
        <p:nvSpPr>
          <p:cNvPr id="39" name="Oval 38"/>
          <p:cNvSpPr/>
          <p:nvPr/>
        </p:nvSpPr>
        <p:spPr>
          <a:xfrm>
            <a:off x="5471342" y="3870546"/>
            <a:ext cx="413657" cy="413657"/>
          </a:xfrm>
          <a:prstGeom prst="ellips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bg1"/>
                </a:solidFill>
                <a:latin typeface="Roboto Slab" panose="020B0604020202020204" charset="0"/>
                <a:ea typeface="Roboto Slab" panose="020B0604020202020204" charset="0"/>
              </a:rPr>
              <a:t>8</a:t>
            </a:r>
            <a:endParaRPr lang="en-US" b="1">
              <a:solidFill>
                <a:schemeClr val="bg1"/>
              </a:solidFill>
              <a:latin typeface="Roboto Slab" panose="020B0604020202020204" charset="0"/>
              <a:ea typeface="Roboto Slab" panose="020B0604020202020204" charset="0"/>
            </a:endParaRPr>
          </a:p>
        </p:txBody>
      </p:sp>
      <p:sp>
        <p:nvSpPr>
          <p:cNvPr id="40" name="TextBox 39"/>
          <p:cNvSpPr txBox="1"/>
          <p:nvPr/>
        </p:nvSpPr>
        <p:spPr>
          <a:xfrm>
            <a:off x="3549197" y="3976426"/>
            <a:ext cx="1338943" cy="307777"/>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Bình luận</a:t>
            </a:r>
            <a:endParaRPr lang="en-US">
              <a:latin typeface="Roboto Slab" panose="020B0604020202020204" charset="0"/>
              <a:ea typeface="Roboto Slab" panose="020B0604020202020204" charset="0"/>
            </a:endParaRPr>
          </a:p>
        </p:txBody>
      </p:sp>
      <p:sp>
        <p:nvSpPr>
          <p:cNvPr id="41" name="TextBox 40"/>
          <p:cNvSpPr txBox="1"/>
          <p:nvPr/>
        </p:nvSpPr>
        <p:spPr>
          <a:xfrm>
            <a:off x="6021813" y="3815764"/>
            <a:ext cx="1832778" cy="523220"/>
          </a:xfrm>
          <a:prstGeom prst="rect">
            <a:avLst/>
          </a:prstGeom>
          <a:noFill/>
        </p:spPr>
        <p:txBody>
          <a:bodyPr wrap="square" rtlCol="0">
            <a:spAutoFit/>
          </a:bodyPr>
          <a:lstStyle/>
          <a:p>
            <a:r>
              <a:rPr lang="en-US" smtClean="0">
                <a:latin typeface="Roboto Slab" panose="020B0604020202020204" charset="0"/>
                <a:ea typeface="Roboto Slab" panose="020B0604020202020204" charset="0"/>
              </a:rPr>
              <a:t>Quản lý thông tin bài hát</a:t>
            </a:r>
            <a:endParaRPr lang="en-US">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9265414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 calcmode="lin" valueType="num">
                                      <p:cBhvr>
                                        <p:cTn id="15" dur="500" fill="hold"/>
                                        <p:tgtEl>
                                          <p:spTgt spid="9"/>
                                        </p:tgtEl>
                                        <p:attrNameLst>
                                          <p:attrName>style.rotation</p:attrName>
                                        </p:attrNameLst>
                                      </p:cBhvr>
                                      <p:tavLst>
                                        <p:tav tm="0">
                                          <p:val>
                                            <p:fltVal val="90"/>
                                          </p:val>
                                        </p:tav>
                                        <p:tav tm="100000">
                                          <p:val>
                                            <p:fltVal val="0"/>
                                          </p:val>
                                        </p:tav>
                                      </p:tavLst>
                                    </p:anim>
                                    <p:animEffect transition="in" filter="fade">
                                      <p:cBhvr>
                                        <p:cTn id="16" dur="500"/>
                                        <p:tgtEl>
                                          <p:spTgt spid="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 calcmode="lin" valueType="num">
                                      <p:cBhvr>
                                        <p:cTn id="21" dur="500" fill="hold"/>
                                        <p:tgtEl>
                                          <p:spTgt spid="19"/>
                                        </p:tgtEl>
                                        <p:attrNameLst>
                                          <p:attrName>style.rotation</p:attrName>
                                        </p:attrNameLst>
                                      </p:cBhvr>
                                      <p:tavLst>
                                        <p:tav tm="0">
                                          <p:val>
                                            <p:fltVal val="90"/>
                                          </p:val>
                                        </p:tav>
                                        <p:tav tm="100000">
                                          <p:val>
                                            <p:fltVal val="0"/>
                                          </p:val>
                                        </p:tav>
                                      </p:tavLst>
                                    </p:anim>
                                    <p:animEffect transition="in" filter="fade">
                                      <p:cBhvr>
                                        <p:cTn id="22" dur="500"/>
                                        <p:tgtEl>
                                          <p:spTgt spid="1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 calcmode="lin" valueType="num">
                                      <p:cBhvr>
                                        <p:cTn id="27" dur="500" fill="hold"/>
                                        <p:tgtEl>
                                          <p:spTgt spid="20"/>
                                        </p:tgtEl>
                                        <p:attrNameLst>
                                          <p:attrName>style.rotation</p:attrName>
                                        </p:attrNameLst>
                                      </p:cBhvr>
                                      <p:tavLst>
                                        <p:tav tm="0">
                                          <p:val>
                                            <p:fltVal val="90"/>
                                          </p:val>
                                        </p:tav>
                                        <p:tav tm="100000">
                                          <p:val>
                                            <p:fltVal val="0"/>
                                          </p:val>
                                        </p:tav>
                                      </p:tavLst>
                                    </p:anim>
                                    <p:animEffect transition="in" filter="fade">
                                      <p:cBhvr>
                                        <p:cTn id="28" dur="500"/>
                                        <p:tgtEl>
                                          <p:spTgt spid="20"/>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 calcmode="lin" valueType="num">
                                      <p:cBhvr>
                                        <p:cTn id="33" dur="500" fill="hold"/>
                                        <p:tgtEl>
                                          <p:spTgt spid="27"/>
                                        </p:tgtEl>
                                        <p:attrNameLst>
                                          <p:attrName>style.rotation</p:attrName>
                                        </p:attrNameLst>
                                      </p:cBhvr>
                                      <p:tavLst>
                                        <p:tav tm="0">
                                          <p:val>
                                            <p:fltVal val="90"/>
                                          </p:val>
                                        </p:tav>
                                        <p:tav tm="100000">
                                          <p:val>
                                            <p:fltVal val="0"/>
                                          </p:val>
                                        </p:tav>
                                      </p:tavLst>
                                    </p:anim>
                                    <p:animEffect transition="in" filter="fade">
                                      <p:cBhvr>
                                        <p:cTn id="34" dur="500"/>
                                        <p:tgtEl>
                                          <p:spTgt spid="27"/>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 calcmode="lin" valueType="num">
                                      <p:cBhvr>
                                        <p:cTn id="39" dur="500" fill="hold"/>
                                        <p:tgtEl>
                                          <p:spTgt spid="28"/>
                                        </p:tgtEl>
                                        <p:attrNameLst>
                                          <p:attrName>style.rotation</p:attrName>
                                        </p:attrNameLst>
                                      </p:cBhvr>
                                      <p:tavLst>
                                        <p:tav tm="0">
                                          <p:val>
                                            <p:fltVal val="90"/>
                                          </p:val>
                                        </p:tav>
                                        <p:tav tm="100000">
                                          <p:val>
                                            <p:fltVal val="0"/>
                                          </p:val>
                                        </p:tav>
                                      </p:tavLst>
                                    </p:anim>
                                    <p:animEffect transition="in" filter="fade">
                                      <p:cBhvr>
                                        <p:cTn id="40" dur="500"/>
                                        <p:tgtEl>
                                          <p:spTgt spid="28"/>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p:cTn id="43" dur="500" fill="hold"/>
                                        <p:tgtEl>
                                          <p:spTgt spid="29"/>
                                        </p:tgtEl>
                                        <p:attrNameLst>
                                          <p:attrName>ppt_w</p:attrName>
                                        </p:attrNameLst>
                                      </p:cBhvr>
                                      <p:tavLst>
                                        <p:tav tm="0">
                                          <p:val>
                                            <p:fltVal val="0"/>
                                          </p:val>
                                        </p:tav>
                                        <p:tav tm="100000">
                                          <p:val>
                                            <p:strVal val="#ppt_w"/>
                                          </p:val>
                                        </p:tav>
                                      </p:tavLst>
                                    </p:anim>
                                    <p:anim calcmode="lin" valueType="num">
                                      <p:cBhvr>
                                        <p:cTn id="44" dur="500" fill="hold"/>
                                        <p:tgtEl>
                                          <p:spTgt spid="29"/>
                                        </p:tgtEl>
                                        <p:attrNameLst>
                                          <p:attrName>ppt_h</p:attrName>
                                        </p:attrNameLst>
                                      </p:cBhvr>
                                      <p:tavLst>
                                        <p:tav tm="0">
                                          <p:val>
                                            <p:fltVal val="0"/>
                                          </p:val>
                                        </p:tav>
                                        <p:tav tm="100000">
                                          <p:val>
                                            <p:strVal val="#ppt_h"/>
                                          </p:val>
                                        </p:tav>
                                      </p:tavLst>
                                    </p:anim>
                                    <p:anim calcmode="lin" valueType="num">
                                      <p:cBhvr>
                                        <p:cTn id="45" dur="500" fill="hold"/>
                                        <p:tgtEl>
                                          <p:spTgt spid="29"/>
                                        </p:tgtEl>
                                        <p:attrNameLst>
                                          <p:attrName>style.rotation</p:attrName>
                                        </p:attrNameLst>
                                      </p:cBhvr>
                                      <p:tavLst>
                                        <p:tav tm="0">
                                          <p:val>
                                            <p:fltVal val="90"/>
                                          </p:val>
                                        </p:tav>
                                        <p:tav tm="100000">
                                          <p:val>
                                            <p:fltVal val="0"/>
                                          </p:val>
                                        </p:tav>
                                      </p:tavLst>
                                    </p:anim>
                                    <p:animEffect transition="in" filter="fade">
                                      <p:cBhvr>
                                        <p:cTn id="46" dur="500"/>
                                        <p:tgtEl>
                                          <p:spTgt spid="2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 calcmode="lin" valueType="num">
                                      <p:cBhvr>
                                        <p:cTn id="51" dur="500" fill="hold"/>
                                        <p:tgtEl>
                                          <p:spTgt spid="11"/>
                                        </p:tgtEl>
                                        <p:attrNameLst>
                                          <p:attrName>style.rotation</p:attrName>
                                        </p:attrNameLst>
                                      </p:cBhvr>
                                      <p:tavLst>
                                        <p:tav tm="0">
                                          <p:val>
                                            <p:fltVal val="90"/>
                                          </p:val>
                                        </p:tav>
                                        <p:tav tm="100000">
                                          <p:val>
                                            <p:fltVal val="0"/>
                                          </p:val>
                                        </p:tav>
                                      </p:tavLst>
                                    </p:anim>
                                    <p:animEffect transition="in" filter="fade">
                                      <p:cBhvr>
                                        <p:cTn id="52" dur="500"/>
                                        <p:tgtEl>
                                          <p:spTgt spid="1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 calcmode="lin" valueType="num">
                                      <p:cBhvr>
                                        <p:cTn id="55" dur="500" fill="hold"/>
                                        <p:tgtEl>
                                          <p:spTgt spid="33"/>
                                        </p:tgtEl>
                                        <p:attrNameLst>
                                          <p:attrName>ppt_w</p:attrName>
                                        </p:attrNameLst>
                                      </p:cBhvr>
                                      <p:tavLst>
                                        <p:tav tm="0">
                                          <p:val>
                                            <p:fltVal val="0"/>
                                          </p:val>
                                        </p:tav>
                                        <p:tav tm="100000">
                                          <p:val>
                                            <p:strVal val="#ppt_w"/>
                                          </p:val>
                                        </p:tav>
                                      </p:tavLst>
                                    </p:anim>
                                    <p:anim calcmode="lin" valueType="num">
                                      <p:cBhvr>
                                        <p:cTn id="56" dur="500" fill="hold"/>
                                        <p:tgtEl>
                                          <p:spTgt spid="33"/>
                                        </p:tgtEl>
                                        <p:attrNameLst>
                                          <p:attrName>ppt_h</p:attrName>
                                        </p:attrNameLst>
                                      </p:cBhvr>
                                      <p:tavLst>
                                        <p:tav tm="0">
                                          <p:val>
                                            <p:fltVal val="0"/>
                                          </p:val>
                                        </p:tav>
                                        <p:tav tm="100000">
                                          <p:val>
                                            <p:strVal val="#ppt_h"/>
                                          </p:val>
                                        </p:tav>
                                      </p:tavLst>
                                    </p:anim>
                                    <p:anim calcmode="lin" valueType="num">
                                      <p:cBhvr>
                                        <p:cTn id="57" dur="500" fill="hold"/>
                                        <p:tgtEl>
                                          <p:spTgt spid="33"/>
                                        </p:tgtEl>
                                        <p:attrNameLst>
                                          <p:attrName>style.rotation</p:attrName>
                                        </p:attrNameLst>
                                      </p:cBhvr>
                                      <p:tavLst>
                                        <p:tav tm="0">
                                          <p:val>
                                            <p:fltVal val="90"/>
                                          </p:val>
                                        </p:tav>
                                        <p:tav tm="100000">
                                          <p:val>
                                            <p:fltVal val="0"/>
                                          </p:val>
                                        </p:tav>
                                      </p:tavLst>
                                    </p:anim>
                                    <p:animEffect transition="in" filter="fade">
                                      <p:cBhvr>
                                        <p:cTn id="58" dur="500"/>
                                        <p:tgtEl>
                                          <p:spTgt spid="33"/>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style.rotation</p:attrName>
                                        </p:attrNameLst>
                                      </p:cBhvr>
                                      <p:tavLst>
                                        <p:tav tm="0">
                                          <p:val>
                                            <p:fltVal val="90"/>
                                          </p:val>
                                        </p:tav>
                                        <p:tav tm="100000">
                                          <p:val>
                                            <p:fltVal val="0"/>
                                          </p:val>
                                        </p:tav>
                                      </p:tavLst>
                                    </p:anim>
                                    <p:animEffect transition="in" filter="fade">
                                      <p:cBhvr>
                                        <p:cTn id="64" dur="500"/>
                                        <p:tgtEl>
                                          <p:spTgt spid="3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 calcmode="lin" valueType="num">
                                      <p:cBhvr>
                                        <p:cTn id="69" dur="500" fill="hold"/>
                                        <p:tgtEl>
                                          <p:spTgt spid="35"/>
                                        </p:tgtEl>
                                        <p:attrNameLst>
                                          <p:attrName>style.rotation</p:attrName>
                                        </p:attrNameLst>
                                      </p:cBhvr>
                                      <p:tavLst>
                                        <p:tav tm="0">
                                          <p:val>
                                            <p:fltVal val="90"/>
                                          </p:val>
                                        </p:tav>
                                        <p:tav tm="100000">
                                          <p:val>
                                            <p:fltVal val="0"/>
                                          </p:val>
                                        </p:tav>
                                      </p:tavLst>
                                    </p:anim>
                                    <p:animEffect transition="in" filter="fade">
                                      <p:cBhvr>
                                        <p:cTn id="70" dur="500"/>
                                        <p:tgtEl>
                                          <p:spTgt spid="35"/>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 calcmode="lin" valueType="num">
                                      <p:cBhvr>
                                        <p:cTn id="75" dur="500" fill="hold"/>
                                        <p:tgtEl>
                                          <p:spTgt spid="36"/>
                                        </p:tgtEl>
                                        <p:attrNameLst>
                                          <p:attrName>style.rotation</p:attrName>
                                        </p:attrNameLst>
                                      </p:cBhvr>
                                      <p:tavLst>
                                        <p:tav tm="0">
                                          <p:val>
                                            <p:fltVal val="90"/>
                                          </p:val>
                                        </p:tav>
                                        <p:tav tm="100000">
                                          <p:val>
                                            <p:fltVal val="0"/>
                                          </p:val>
                                        </p:tav>
                                      </p:tavLst>
                                    </p:anim>
                                    <p:animEffect transition="in" filter="fade">
                                      <p:cBhvr>
                                        <p:cTn id="76" dur="500"/>
                                        <p:tgtEl>
                                          <p:spTgt spid="36"/>
                                        </p:tgtEl>
                                      </p:cBhvr>
                                    </p:animEffect>
                                  </p:childTnLst>
                                </p:cTn>
                              </p:par>
                              <p:par>
                                <p:cTn id="77" presetID="3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anim calcmode="lin" valueType="num">
                                      <p:cBhvr>
                                        <p:cTn id="79" dur="500" fill="hold"/>
                                        <p:tgtEl>
                                          <p:spTgt spid="37"/>
                                        </p:tgtEl>
                                        <p:attrNameLst>
                                          <p:attrName>ppt_w</p:attrName>
                                        </p:attrNameLst>
                                      </p:cBhvr>
                                      <p:tavLst>
                                        <p:tav tm="0">
                                          <p:val>
                                            <p:fltVal val="0"/>
                                          </p:val>
                                        </p:tav>
                                        <p:tav tm="100000">
                                          <p:val>
                                            <p:strVal val="#ppt_w"/>
                                          </p:val>
                                        </p:tav>
                                      </p:tavLst>
                                    </p:anim>
                                    <p:anim calcmode="lin" valueType="num">
                                      <p:cBhvr>
                                        <p:cTn id="80" dur="500" fill="hold"/>
                                        <p:tgtEl>
                                          <p:spTgt spid="37"/>
                                        </p:tgtEl>
                                        <p:attrNameLst>
                                          <p:attrName>ppt_h</p:attrName>
                                        </p:attrNameLst>
                                      </p:cBhvr>
                                      <p:tavLst>
                                        <p:tav tm="0">
                                          <p:val>
                                            <p:fltVal val="0"/>
                                          </p:val>
                                        </p:tav>
                                        <p:tav tm="100000">
                                          <p:val>
                                            <p:strVal val="#ppt_h"/>
                                          </p:val>
                                        </p:tav>
                                      </p:tavLst>
                                    </p:anim>
                                    <p:anim calcmode="lin" valueType="num">
                                      <p:cBhvr>
                                        <p:cTn id="81" dur="500" fill="hold"/>
                                        <p:tgtEl>
                                          <p:spTgt spid="37"/>
                                        </p:tgtEl>
                                        <p:attrNameLst>
                                          <p:attrName>style.rotation</p:attrName>
                                        </p:attrNameLst>
                                      </p:cBhvr>
                                      <p:tavLst>
                                        <p:tav tm="0">
                                          <p:val>
                                            <p:fltVal val="90"/>
                                          </p:val>
                                        </p:tav>
                                        <p:tav tm="100000">
                                          <p:val>
                                            <p:fltVal val="0"/>
                                          </p:val>
                                        </p:tav>
                                      </p:tavLst>
                                    </p:anim>
                                    <p:animEffect transition="in" filter="fade">
                                      <p:cBhvr>
                                        <p:cTn id="82" dur="500"/>
                                        <p:tgtEl>
                                          <p:spTgt spid="37"/>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 calcmode="lin" valueType="num">
                                      <p:cBhvr>
                                        <p:cTn id="85" dur="500" fill="hold"/>
                                        <p:tgtEl>
                                          <p:spTgt spid="38"/>
                                        </p:tgtEl>
                                        <p:attrNameLst>
                                          <p:attrName>ppt_w</p:attrName>
                                        </p:attrNameLst>
                                      </p:cBhvr>
                                      <p:tavLst>
                                        <p:tav tm="0">
                                          <p:val>
                                            <p:fltVal val="0"/>
                                          </p:val>
                                        </p:tav>
                                        <p:tav tm="100000">
                                          <p:val>
                                            <p:strVal val="#ppt_w"/>
                                          </p:val>
                                        </p:tav>
                                      </p:tavLst>
                                    </p:anim>
                                    <p:anim calcmode="lin" valueType="num">
                                      <p:cBhvr>
                                        <p:cTn id="86" dur="500" fill="hold"/>
                                        <p:tgtEl>
                                          <p:spTgt spid="38"/>
                                        </p:tgtEl>
                                        <p:attrNameLst>
                                          <p:attrName>ppt_h</p:attrName>
                                        </p:attrNameLst>
                                      </p:cBhvr>
                                      <p:tavLst>
                                        <p:tav tm="0">
                                          <p:val>
                                            <p:fltVal val="0"/>
                                          </p:val>
                                        </p:tav>
                                        <p:tav tm="100000">
                                          <p:val>
                                            <p:strVal val="#ppt_h"/>
                                          </p:val>
                                        </p:tav>
                                      </p:tavLst>
                                    </p:anim>
                                    <p:anim calcmode="lin" valueType="num">
                                      <p:cBhvr>
                                        <p:cTn id="87" dur="500" fill="hold"/>
                                        <p:tgtEl>
                                          <p:spTgt spid="38"/>
                                        </p:tgtEl>
                                        <p:attrNameLst>
                                          <p:attrName>style.rotation</p:attrName>
                                        </p:attrNameLst>
                                      </p:cBhvr>
                                      <p:tavLst>
                                        <p:tav tm="0">
                                          <p:val>
                                            <p:fltVal val="90"/>
                                          </p:val>
                                        </p:tav>
                                        <p:tav tm="100000">
                                          <p:val>
                                            <p:fltVal val="0"/>
                                          </p:val>
                                        </p:tav>
                                      </p:tavLst>
                                    </p:anim>
                                    <p:animEffect transition="in" filter="fade">
                                      <p:cBhvr>
                                        <p:cTn id="88" dur="500"/>
                                        <p:tgtEl>
                                          <p:spTgt spid="38"/>
                                        </p:tgtEl>
                                      </p:cBhvr>
                                    </p:animEffect>
                                  </p:childTnLst>
                                </p:cTn>
                              </p:par>
                              <p:par>
                                <p:cTn id="89" presetID="3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p:cTn id="91" dur="500" fill="hold"/>
                                        <p:tgtEl>
                                          <p:spTgt spid="39"/>
                                        </p:tgtEl>
                                        <p:attrNameLst>
                                          <p:attrName>ppt_w</p:attrName>
                                        </p:attrNameLst>
                                      </p:cBhvr>
                                      <p:tavLst>
                                        <p:tav tm="0">
                                          <p:val>
                                            <p:fltVal val="0"/>
                                          </p:val>
                                        </p:tav>
                                        <p:tav tm="100000">
                                          <p:val>
                                            <p:strVal val="#ppt_w"/>
                                          </p:val>
                                        </p:tav>
                                      </p:tavLst>
                                    </p:anim>
                                    <p:anim calcmode="lin" valueType="num">
                                      <p:cBhvr>
                                        <p:cTn id="92" dur="500" fill="hold"/>
                                        <p:tgtEl>
                                          <p:spTgt spid="39"/>
                                        </p:tgtEl>
                                        <p:attrNameLst>
                                          <p:attrName>ppt_h</p:attrName>
                                        </p:attrNameLst>
                                      </p:cBhvr>
                                      <p:tavLst>
                                        <p:tav tm="0">
                                          <p:val>
                                            <p:fltVal val="0"/>
                                          </p:val>
                                        </p:tav>
                                        <p:tav tm="100000">
                                          <p:val>
                                            <p:strVal val="#ppt_h"/>
                                          </p:val>
                                        </p:tav>
                                      </p:tavLst>
                                    </p:anim>
                                    <p:anim calcmode="lin" valueType="num">
                                      <p:cBhvr>
                                        <p:cTn id="93" dur="500" fill="hold"/>
                                        <p:tgtEl>
                                          <p:spTgt spid="39"/>
                                        </p:tgtEl>
                                        <p:attrNameLst>
                                          <p:attrName>style.rotation</p:attrName>
                                        </p:attrNameLst>
                                      </p:cBhvr>
                                      <p:tavLst>
                                        <p:tav tm="0">
                                          <p:val>
                                            <p:fltVal val="90"/>
                                          </p:val>
                                        </p:tav>
                                        <p:tav tm="100000">
                                          <p:val>
                                            <p:fltVal val="0"/>
                                          </p:val>
                                        </p:tav>
                                      </p:tavLst>
                                    </p:anim>
                                    <p:animEffect transition="in" filter="fade">
                                      <p:cBhvr>
                                        <p:cTn id="94" dur="500"/>
                                        <p:tgtEl>
                                          <p:spTgt spid="39"/>
                                        </p:tgtEl>
                                      </p:cBhvr>
                                    </p:animEffect>
                                  </p:childTnLst>
                                </p:cTn>
                              </p:par>
                              <p:par>
                                <p:cTn id="95" presetID="3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 calcmode="lin" valueType="num">
                                      <p:cBhvr>
                                        <p:cTn id="99" dur="500" fill="hold"/>
                                        <p:tgtEl>
                                          <p:spTgt spid="40"/>
                                        </p:tgtEl>
                                        <p:attrNameLst>
                                          <p:attrName>style.rotation</p:attrName>
                                        </p:attrNameLst>
                                      </p:cBhvr>
                                      <p:tavLst>
                                        <p:tav tm="0">
                                          <p:val>
                                            <p:fltVal val="90"/>
                                          </p:val>
                                        </p:tav>
                                        <p:tav tm="100000">
                                          <p:val>
                                            <p:fltVal val="0"/>
                                          </p:val>
                                        </p:tav>
                                      </p:tavLst>
                                    </p:anim>
                                    <p:animEffect transition="in" filter="fade">
                                      <p:cBhvr>
                                        <p:cTn id="100" dur="500"/>
                                        <p:tgtEl>
                                          <p:spTgt spid="40"/>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p:cTn id="103" dur="500" fill="hold"/>
                                        <p:tgtEl>
                                          <p:spTgt spid="41"/>
                                        </p:tgtEl>
                                        <p:attrNameLst>
                                          <p:attrName>ppt_w</p:attrName>
                                        </p:attrNameLst>
                                      </p:cBhvr>
                                      <p:tavLst>
                                        <p:tav tm="0">
                                          <p:val>
                                            <p:fltVal val="0"/>
                                          </p:val>
                                        </p:tav>
                                        <p:tav tm="100000">
                                          <p:val>
                                            <p:strVal val="#ppt_w"/>
                                          </p:val>
                                        </p:tav>
                                      </p:tavLst>
                                    </p:anim>
                                    <p:anim calcmode="lin" valueType="num">
                                      <p:cBhvr>
                                        <p:cTn id="104" dur="500" fill="hold"/>
                                        <p:tgtEl>
                                          <p:spTgt spid="41"/>
                                        </p:tgtEl>
                                        <p:attrNameLst>
                                          <p:attrName>ppt_h</p:attrName>
                                        </p:attrNameLst>
                                      </p:cBhvr>
                                      <p:tavLst>
                                        <p:tav tm="0">
                                          <p:val>
                                            <p:fltVal val="0"/>
                                          </p:val>
                                        </p:tav>
                                        <p:tav tm="100000">
                                          <p:val>
                                            <p:strVal val="#ppt_h"/>
                                          </p:val>
                                        </p:tav>
                                      </p:tavLst>
                                    </p:anim>
                                    <p:anim calcmode="lin" valueType="num">
                                      <p:cBhvr>
                                        <p:cTn id="105" dur="500" fill="hold"/>
                                        <p:tgtEl>
                                          <p:spTgt spid="41"/>
                                        </p:tgtEl>
                                        <p:attrNameLst>
                                          <p:attrName>style.rotation</p:attrName>
                                        </p:attrNameLst>
                                      </p:cBhvr>
                                      <p:tavLst>
                                        <p:tav tm="0">
                                          <p:val>
                                            <p:fltVal val="90"/>
                                          </p:val>
                                        </p:tav>
                                        <p:tav tm="100000">
                                          <p:val>
                                            <p:fltVal val="0"/>
                                          </p:val>
                                        </p:tav>
                                      </p:tavLst>
                                    </p:anim>
                                    <p:animEffect transition="in" filter="fade">
                                      <p:cBhvr>
                                        <p:cTn id="10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9" grpId="0" animBg="1"/>
      <p:bldP spid="20" grpId="0" animBg="1"/>
      <p:bldP spid="27" grpId="0" animBg="1"/>
      <p:bldP spid="28" grpId="0" animBg="1"/>
      <p:bldP spid="29" grpId="0" animBg="1"/>
      <p:bldP spid="11" grpId="0"/>
      <p:bldP spid="33" grpId="0"/>
      <p:bldP spid="34" grpId="0"/>
      <p:bldP spid="35" grpId="0"/>
      <p:bldP spid="36" grpId="0"/>
      <p:bldP spid="37" grpId="0"/>
      <p:bldP spid="38" grpId="0" animBg="1"/>
      <p:bldP spid="39" grpId="0" animBg="1"/>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 name="Oval 3"/>
          <p:cNvSpPr/>
          <p:nvPr/>
        </p:nvSpPr>
        <p:spPr>
          <a:xfrm>
            <a:off x="-2190043" y="-619433"/>
            <a:ext cx="4780844" cy="3870633"/>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BIỂU ĐỒ</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USECASE</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CHÍNH</a:t>
            </a:r>
            <a:endParaRPr lang="en-US" sz="2400" b="1">
              <a:solidFill>
                <a:schemeClr val="accent1">
                  <a:lumMod val="50000"/>
                </a:schemeClr>
              </a:solidFill>
              <a:latin typeface="Roboto Slab" panose="020B0604020202020204" charset="0"/>
              <a:ea typeface="Roboto Slab" panose="020B0604020202020204" charset="0"/>
            </a:endParaRPr>
          </a:p>
        </p:txBody>
      </p:sp>
      <p:pic>
        <p:nvPicPr>
          <p:cNvPr id="21" name="Picture 20"/>
          <p:cNvPicPr/>
          <p:nvPr/>
        </p:nvPicPr>
        <p:blipFill>
          <a:blip r:embed="rId3"/>
          <a:stretch>
            <a:fillRect/>
          </a:stretch>
        </p:blipFill>
        <p:spPr>
          <a:xfrm>
            <a:off x="2590800" y="181064"/>
            <a:ext cx="6146799" cy="4702994"/>
          </a:xfrm>
          <a:prstGeom prst="rect">
            <a:avLst/>
          </a:prstGeom>
        </p:spPr>
      </p:pic>
    </p:spTree>
    <p:extLst>
      <p:ext uri="{BB962C8B-B14F-4D97-AF65-F5344CB8AC3E}">
        <p14:creationId xmlns:p14="http://schemas.microsoft.com/office/powerpoint/2010/main" val="2616182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 name="Oval 3"/>
          <p:cNvSpPr/>
          <p:nvPr/>
        </p:nvSpPr>
        <p:spPr>
          <a:xfrm>
            <a:off x="-2190043" y="-619433"/>
            <a:ext cx="4780844" cy="3870633"/>
          </a:xfrm>
          <a:prstGeom prst="ellips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BIỂU ĐỒ</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CƠ SỞ</a:t>
            </a:r>
          </a:p>
          <a:p>
            <a:pPr algn="r">
              <a:lnSpc>
                <a:spcPct val="150000"/>
              </a:lnSpc>
            </a:pPr>
            <a:r>
              <a:rPr lang="en-US" sz="2400" b="1" smtClean="0">
                <a:solidFill>
                  <a:schemeClr val="accent1">
                    <a:lumMod val="50000"/>
                  </a:schemeClr>
                </a:solidFill>
                <a:latin typeface="Roboto Slab" panose="020B0604020202020204" charset="0"/>
                <a:ea typeface="Roboto Slab" panose="020B0604020202020204" charset="0"/>
              </a:rPr>
              <a:t>DỮ LIỆU</a:t>
            </a:r>
          </a:p>
        </p:txBody>
      </p:sp>
      <p:pic>
        <p:nvPicPr>
          <p:cNvPr id="5" name="Picture 4"/>
          <p:cNvPicPr/>
          <p:nvPr/>
        </p:nvPicPr>
        <p:blipFill>
          <a:blip r:embed="rId3"/>
          <a:stretch>
            <a:fillRect/>
          </a:stretch>
        </p:blipFill>
        <p:spPr>
          <a:xfrm>
            <a:off x="2769982" y="178566"/>
            <a:ext cx="6083732" cy="4367382"/>
          </a:xfrm>
          <a:prstGeom prst="rect">
            <a:avLst/>
          </a:prstGeom>
        </p:spPr>
      </p:pic>
    </p:spTree>
    <p:extLst>
      <p:ext uri="{BB962C8B-B14F-4D97-AF65-F5344CB8AC3E}">
        <p14:creationId xmlns:p14="http://schemas.microsoft.com/office/powerpoint/2010/main" val="14921356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345131" y="1173590"/>
            <a:ext cx="2376805" cy="14136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smtClean="0">
                <a:solidFill>
                  <a:schemeClr val="accent1">
                    <a:lumMod val="50000"/>
                  </a:schemeClr>
                </a:solidFill>
              </a:rPr>
              <a:t>Kết quả đạt được</a:t>
            </a:r>
            <a:endParaRPr sz="4000">
              <a:solidFill>
                <a:schemeClr val="accent1">
                  <a:lumMod val="50000"/>
                </a:schemeClr>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6" name="Rounded Rectangle 5"/>
          <p:cNvSpPr/>
          <p:nvPr/>
        </p:nvSpPr>
        <p:spPr>
          <a:xfrm>
            <a:off x="345131" y="493851"/>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3</a:t>
            </a:r>
            <a:endParaRPr lang="en-US" b="1">
              <a:latin typeface="Roboto Slab" panose="020B0604020202020204" charset="0"/>
              <a:ea typeface="Roboto Slab" panose="020B0604020202020204" charset="0"/>
            </a:endParaRPr>
          </a:p>
        </p:txBody>
      </p:sp>
      <p:sp>
        <p:nvSpPr>
          <p:cNvPr id="5" name="Rounded Rectangle 4"/>
          <p:cNvSpPr/>
          <p:nvPr/>
        </p:nvSpPr>
        <p:spPr>
          <a:xfrm>
            <a:off x="5902414" y="608038"/>
            <a:ext cx="1285195" cy="459183"/>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smtClean="0">
                <a:latin typeface="Roboto Slab" panose="020B0604020202020204" charset="0"/>
                <a:ea typeface="Roboto Slab" panose="020B0604020202020204" charset="0"/>
              </a:rPr>
              <a:t>KẾT LUẬN</a:t>
            </a:r>
            <a:endParaRPr lang="en-US" sz="1600" b="1">
              <a:latin typeface="Roboto Slab" panose="020B0604020202020204" charset="0"/>
              <a:ea typeface="Roboto Slab" panose="020B0604020202020204" charset="0"/>
            </a:endParaRPr>
          </a:p>
        </p:txBody>
      </p:sp>
      <p:sp>
        <p:nvSpPr>
          <p:cNvPr id="7" name="Rectangle 6"/>
          <p:cNvSpPr/>
          <p:nvPr/>
        </p:nvSpPr>
        <p:spPr>
          <a:xfrm flipH="1">
            <a:off x="4716968" y="1448524"/>
            <a:ext cx="72572" cy="3040743"/>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
        <p:nvSpPr>
          <p:cNvPr id="8" name="Rectangle 7"/>
          <p:cNvSpPr/>
          <p:nvPr/>
        </p:nvSpPr>
        <p:spPr>
          <a:xfrm flipH="1">
            <a:off x="2911378" y="2968896"/>
            <a:ext cx="5601757" cy="7910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
        <p:nvSpPr>
          <p:cNvPr id="2" name="TextBox 1"/>
          <p:cNvSpPr txBox="1"/>
          <p:nvPr/>
        </p:nvSpPr>
        <p:spPr>
          <a:xfrm>
            <a:off x="2911378" y="1685699"/>
            <a:ext cx="1816567" cy="646331"/>
          </a:xfrm>
          <a:prstGeom prst="rect">
            <a:avLst/>
          </a:prstGeom>
          <a:noFill/>
        </p:spPr>
        <p:txBody>
          <a:bodyPr wrap="square" rtlCol="0">
            <a:spAutoFit/>
          </a:bodyPr>
          <a:lstStyle/>
          <a:p>
            <a:r>
              <a:rPr lang="en-US" sz="1800" smtClean="0">
                <a:solidFill>
                  <a:schemeClr val="accent1">
                    <a:lumMod val="50000"/>
                  </a:schemeClr>
                </a:solidFill>
                <a:latin typeface="Roboto Slab" panose="020B0604020202020204" charset="0"/>
                <a:ea typeface="Roboto Slab" panose="020B0604020202020204" charset="0"/>
              </a:rPr>
              <a:t>PHẦN ĐÃ HOÀN THÀNH</a:t>
            </a:r>
            <a:endParaRPr lang="en-US" sz="1800">
              <a:solidFill>
                <a:schemeClr val="accent1">
                  <a:lumMod val="50000"/>
                </a:schemeClr>
              </a:solidFill>
              <a:latin typeface="Roboto Slab" panose="020B0604020202020204" charset="0"/>
              <a:ea typeface="Roboto Slab" panose="020B0604020202020204" charset="0"/>
            </a:endParaRPr>
          </a:p>
        </p:txBody>
      </p:sp>
      <p:sp>
        <p:nvSpPr>
          <p:cNvPr id="9" name="TextBox 8"/>
          <p:cNvSpPr txBox="1"/>
          <p:nvPr/>
        </p:nvSpPr>
        <p:spPr>
          <a:xfrm>
            <a:off x="2911378" y="3425692"/>
            <a:ext cx="1816567" cy="646331"/>
          </a:xfrm>
          <a:prstGeom prst="rect">
            <a:avLst/>
          </a:prstGeom>
          <a:noFill/>
        </p:spPr>
        <p:txBody>
          <a:bodyPr wrap="square" rtlCol="0">
            <a:spAutoFit/>
          </a:bodyPr>
          <a:lstStyle/>
          <a:p>
            <a:r>
              <a:rPr lang="en-US" sz="1800" smtClean="0">
                <a:solidFill>
                  <a:schemeClr val="accent1">
                    <a:lumMod val="50000"/>
                  </a:schemeClr>
                </a:solidFill>
                <a:latin typeface="Roboto Slab" panose="020B0604020202020204" charset="0"/>
                <a:ea typeface="Roboto Slab" panose="020B0604020202020204" charset="0"/>
              </a:rPr>
              <a:t>PHẦN CHƯA HOÀN THÀNH</a:t>
            </a:r>
            <a:endParaRPr lang="en-US" sz="1800">
              <a:solidFill>
                <a:schemeClr val="accent1">
                  <a:lumMod val="50000"/>
                </a:schemeClr>
              </a:solidFill>
              <a:latin typeface="Roboto Slab" panose="020B0604020202020204" charset="0"/>
              <a:ea typeface="Roboto Slab" panose="020B0604020202020204" charset="0"/>
            </a:endParaRPr>
          </a:p>
        </p:txBody>
      </p:sp>
      <p:sp>
        <p:nvSpPr>
          <p:cNvPr id="3" name="TextBox 2"/>
          <p:cNvSpPr txBox="1"/>
          <p:nvPr/>
        </p:nvSpPr>
        <p:spPr>
          <a:xfrm>
            <a:off x="4878291" y="1527629"/>
            <a:ext cx="3585225" cy="1323439"/>
          </a:xfrm>
          <a:prstGeom prst="rect">
            <a:avLst/>
          </a:prstGeom>
          <a:noFill/>
        </p:spPr>
        <p:txBody>
          <a:bodyPr wrap="square" rtlCol="0">
            <a:spAutoFit/>
          </a:bodyPr>
          <a:lstStyle/>
          <a:p>
            <a:pPr marL="285750" indent="-285750">
              <a:spcBef>
                <a:spcPts val="600"/>
              </a:spcBef>
              <a:buFont typeface="Wingdings" panose="05000000000000000000" pitchFamily="2" charset="2"/>
              <a:buChar char="ü"/>
            </a:pPr>
            <a:r>
              <a:rPr lang="en-US" smtClean="0">
                <a:solidFill>
                  <a:schemeClr val="accent1">
                    <a:lumMod val="50000"/>
                  </a:schemeClr>
                </a:solidFill>
                <a:latin typeface="Roboto Slab" panose="020B0604020202020204" charset="0"/>
                <a:ea typeface="Roboto Slab" panose="020B0604020202020204" charset="0"/>
              </a:rPr>
              <a:t>Hoàn thành thiết kế và đặc tả hệ thống</a:t>
            </a:r>
          </a:p>
          <a:p>
            <a:pPr marL="285750" indent="-285750">
              <a:spcBef>
                <a:spcPts val="600"/>
              </a:spcBef>
              <a:buFont typeface="Wingdings" panose="05000000000000000000" pitchFamily="2" charset="2"/>
              <a:buChar char="ü"/>
            </a:pPr>
            <a:r>
              <a:rPr lang="en-US" smtClean="0">
                <a:solidFill>
                  <a:schemeClr val="accent1">
                    <a:lumMod val="50000"/>
                  </a:schemeClr>
                </a:solidFill>
                <a:latin typeface="Roboto Slab" panose="020B0604020202020204" charset="0"/>
                <a:ea typeface="Roboto Slab" panose="020B0604020202020204" charset="0"/>
              </a:rPr>
              <a:t>Trang web có các chức năng cơ bản đã đề ra</a:t>
            </a:r>
          </a:p>
          <a:p>
            <a:pPr marL="285750" indent="-285750">
              <a:spcBef>
                <a:spcPts val="600"/>
              </a:spcBef>
              <a:buFont typeface="Wingdings" panose="05000000000000000000" pitchFamily="2" charset="2"/>
              <a:buChar char="ü"/>
            </a:pPr>
            <a:r>
              <a:rPr lang="en-US" smtClean="0">
                <a:solidFill>
                  <a:schemeClr val="accent1">
                    <a:lumMod val="50000"/>
                  </a:schemeClr>
                </a:solidFill>
                <a:latin typeface="Roboto Slab" panose="020B0604020202020204" charset="0"/>
                <a:ea typeface="Roboto Slab" panose="020B0604020202020204" charset="0"/>
              </a:rPr>
              <a:t>Giao diện đơn giản, dễ sử dụng</a:t>
            </a:r>
            <a:endParaRPr lang="en-US">
              <a:solidFill>
                <a:schemeClr val="accent1">
                  <a:lumMod val="50000"/>
                </a:schemeClr>
              </a:solidFill>
              <a:latin typeface="Roboto Slab" panose="020B0604020202020204" charset="0"/>
              <a:ea typeface="Roboto Slab" panose="020B0604020202020204" charset="0"/>
            </a:endParaRPr>
          </a:p>
        </p:txBody>
      </p:sp>
      <p:sp>
        <p:nvSpPr>
          <p:cNvPr id="11" name="TextBox 10"/>
          <p:cNvSpPr txBox="1"/>
          <p:nvPr/>
        </p:nvSpPr>
        <p:spPr>
          <a:xfrm>
            <a:off x="4930364" y="3358489"/>
            <a:ext cx="3585225" cy="60016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Một số chức năng chưa hoàn thiện</a:t>
            </a:r>
          </a:p>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Chưa tối ưu về mặt giao diện</a:t>
            </a:r>
            <a:endParaRPr lang="en-US">
              <a:solidFill>
                <a:schemeClr val="accent1">
                  <a:lumMod val="50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6520625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8)">
                                      <p:cBhvr>
                                        <p:cTn id="7" dur="750"/>
                                        <p:tgtEl>
                                          <p:spTgt spid="5"/>
                                        </p:tgtEl>
                                      </p:cBhvr>
                                    </p:animEffect>
                                  </p:childTnLst>
                                </p:cTn>
                              </p:par>
                              <p:par>
                                <p:cTn id="8" presetID="21"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8)">
                                      <p:cBhvr>
                                        <p:cTn id="10" dur="750"/>
                                        <p:tgtEl>
                                          <p:spTgt spid="2"/>
                                        </p:tgtEl>
                                      </p:cBhvr>
                                    </p:animEffect>
                                  </p:childTnLst>
                                </p:cTn>
                              </p:par>
                              <p:par>
                                <p:cTn id="11" presetID="21" presetClass="entr" presetSubtype="8"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8)">
                                      <p:cBhvr>
                                        <p:cTn id="13" dur="750"/>
                                        <p:tgtEl>
                                          <p:spTgt spid="3"/>
                                        </p:tgtEl>
                                      </p:cBhvr>
                                    </p:animEffect>
                                  </p:childTnLst>
                                </p:cTn>
                              </p:par>
                              <p:par>
                                <p:cTn id="14" presetID="21"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8)">
                                      <p:cBhvr>
                                        <p:cTn id="16" dur="750"/>
                                        <p:tgtEl>
                                          <p:spTgt spid="9"/>
                                        </p:tgtEl>
                                      </p:cBhvr>
                                    </p:animEffect>
                                  </p:childTnLst>
                                </p:cTn>
                              </p:par>
                              <p:par>
                                <p:cTn id="17" presetID="21"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heel(8)">
                                      <p:cBhvr>
                                        <p:cTn id="19"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9"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24"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latin typeface="Roboto Slab" panose="020B0604020202020204" charset="0"/>
                <a:ea typeface="Roboto Slab" panose="020B0604020202020204" charset="0"/>
              </a:rPr>
              <a:t>Hướng phát triển</a:t>
            </a:r>
            <a:endParaRPr sz="2800" b="1">
              <a:solidFill>
                <a:schemeClr val="accent1">
                  <a:lumMod val="50000"/>
                </a:schemeClr>
              </a:solidFill>
              <a:latin typeface="Roboto Slab" panose="020B0604020202020204" charset="0"/>
              <a:ea typeface="Roboto Slab" panose="020B0604020202020204" charset="0"/>
            </a:endParaRPr>
          </a:p>
        </p:txBody>
      </p:sp>
      <p:sp>
        <p:nvSpPr>
          <p:cNvPr id="25" name="Rectangle 24"/>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grpSp>
        <p:nvGrpSpPr>
          <p:cNvPr id="6" name="Google Shape;393;p35"/>
          <p:cNvGrpSpPr/>
          <p:nvPr/>
        </p:nvGrpSpPr>
        <p:grpSpPr>
          <a:xfrm>
            <a:off x="2564000" y="1248450"/>
            <a:ext cx="3677730" cy="2154738"/>
            <a:chOff x="2282299" y="798604"/>
            <a:chExt cx="4542205" cy="2661224"/>
          </a:xfrm>
        </p:grpSpPr>
        <p:sp>
          <p:nvSpPr>
            <p:cNvPr id="7" name="Google Shape;394;p35"/>
            <p:cNvSpPr/>
            <p:nvPr/>
          </p:nvSpPr>
          <p:spPr>
            <a:xfrm>
              <a:off x="2653749" y="798604"/>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95;p35"/>
            <p:cNvSpPr/>
            <p:nvPr/>
          </p:nvSpPr>
          <p:spPr>
            <a:xfrm>
              <a:off x="2282299" y="3389796"/>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96;p35"/>
            <p:cNvSpPr/>
            <p:nvPr/>
          </p:nvSpPr>
          <p:spPr>
            <a:xfrm>
              <a:off x="2282299" y="3333770"/>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97;p35"/>
            <p:cNvSpPr/>
            <p:nvPr/>
          </p:nvSpPr>
          <p:spPr>
            <a:xfrm>
              <a:off x="4216643" y="3333770"/>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extBox 2"/>
          <p:cNvSpPr txBox="1"/>
          <p:nvPr/>
        </p:nvSpPr>
        <p:spPr>
          <a:xfrm>
            <a:off x="240306" y="3499675"/>
            <a:ext cx="2516372" cy="60016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Cải thiện sự mượt mà</a:t>
            </a:r>
          </a:p>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Nâng cao trải </a:t>
            </a:r>
            <a:r>
              <a:rPr lang="en-US" smtClean="0">
                <a:solidFill>
                  <a:schemeClr val="accent1">
                    <a:lumMod val="50000"/>
                  </a:schemeClr>
                </a:solidFill>
                <a:latin typeface="Roboto Slab" panose="020B0604020202020204" charset="0"/>
                <a:ea typeface="Roboto Slab" panose="020B0604020202020204" charset="0"/>
              </a:rPr>
              <a:t>nghiệm</a:t>
            </a:r>
            <a:endParaRPr lang="en-US" smtClean="0">
              <a:solidFill>
                <a:schemeClr val="accent1">
                  <a:lumMod val="50000"/>
                </a:schemeClr>
              </a:solidFill>
              <a:latin typeface="Roboto Slab" panose="020B0604020202020204" charset="0"/>
              <a:ea typeface="Roboto Slab" panose="020B0604020202020204" charset="0"/>
            </a:endParaRPr>
          </a:p>
        </p:txBody>
      </p:sp>
      <p:sp>
        <p:nvSpPr>
          <p:cNvPr id="4" name="Rounded Rectangle 3"/>
          <p:cNvSpPr/>
          <p:nvPr/>
        </p:nvSpPr>
        <p:spPr>
          <a:xfrm>
            <a:off x="814464" y="2804935"/>
            <a:ext cx="1368056" cy="49618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Roboto Slab" panose="020B0604020202020204" charset="0"/>
                <a:ea typeface="Roboto Slab" panose="020B0604020202020204" charset="0"/>
              </a:rPr>
              <a:t>Trải nghiệm người dùng</a:t>
            </a:r>
          </a:p>
        </p:txBody>
      </p:sp>
      <p:sp>
        <p:nvSpPr>
          <p:cNvPr id="17" name="Rounded Rectangle 16"/>
          <p:cNvSpPr/>
          <p:nvPr/>
        </p:nvSpPr>
        <p:spPr>
          <a:xfrm>
            <a:off x="6496807" y="1313764"/>
            <a:ext cx="1368056" cy="496186"/>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Roboto Slab" panose="020B0604020202020204" charset="0"/>
                <a:ea typeface="Roboto Slab" panose="020B0604020202020204" charset="0"/>
              </a:rPr>
              <a:t>Tính năng</a:t>
            </a:r>
            <a:endParaRPr lang="en-US">
              <a:latin typeface="Roboto Slab" panose="020B0604020202020204" charset="0"/>
              <a:ea typeface="Roboto Slab" panose="020B0604020202020204" charset="0"/>
            </a:endParaRPr>
          </a:p>
        </p:txBody>
      </p:sp>
      <p:sp>
        <p:nvSpPr>
          <p:cNvPr id="18" name="TextBox 17"/>
          <p:cNvSpPr txBox="1"/>
          <p:nvPr/>
        </p:nvSpPr>
        <p:spPr>
          <a:xfrm>
            <a:off x="6240600" y="1896043"/>
            <a:ext cx="2516372" cy="89255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Hiển thị top bài hát</a:t>
            </a:r>
          </a:p>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Lịch sử nghe nhạc</a:t>
            </a:r>
          </a:p>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a:t>
            </a:r>
            <a:endParaRPr lang="en-US">
              <a:solidFill>
                <a:schemeClr val="accent1">
                  <a:lumMod val="50000"/>
                </a:schemeClr>
              </a:solidFill>
              <a:latin typeface="Roboto Slab" panose="020B0604020202020204" charset="0"/>
              <a:ea typeface="Roboto Slab" panose="020B0604020202020204" charset="0"/>
            </a:endParaRPr>
          </a:p>
        </p:txBody>
      </p:sp>
      <p:cxnSp>
        <p:nvCxnSpPr>
          <p:cNvPr id="16" name="Elbow Connector 15"/>
          <p:cNvCxnSpPr>
            <a:endCxn id="4" idx="3"/>
          </p:cNvCxnSpPr>
          <p:nvPr/>
        </p:nvCxnSpPr>
        <p:spPr>
          <a:xfrm rot="10800000" flipV="1">
            <a:off x="2182521" y="2277620"/>
            <a:ext cx="841335" cy="775407"/>
          </a:xfrm>
          <a:prstGeom prst="bentConnector3">
            <a:avLst/>
          </a:prstGeom>
          <a:ln>
            <a:solidFill>
              <a:schemeClr val="accent1">
                <a:lumMod val="50000"/>
              </a:schemeClr>
            </a:solidFill>
          </a:ln>
        </p:spPr>
        <p:style>
          <a:lnRef idx="2">
            <a:schemeClr val="accent2"/>
          </a:lnRef>
          <a:fillRef idx="0">
            <a:schemeClr val="accent2"/>
          </a:fillRef>
          <a:effectRef idx="1">
            <a:schemeClr val="accent2"/>
          </a:effectRef>
          <a:fontRef idx="minor">
            <a:schemeClr val="tx1"/>
          </a:fontRef>
        </p:style>
      </p:cxnSp>
      <p:cxnSp>
        <p:nvCxnSpPr>
          <p:cNvPr id="20" name="Elbow Connector 19"/>
          <p:cNvCxnSpPr>
            <a:endCxn id="17" idx="1"/>
          </p:cNvCxnSpPr>
          <p:nvPr/>
        </p:nvCxnSpPr>
        <p:spPr>
          <a:xfrm flipV="1">
            <a:off x="5775064" y="1561857"/>
            <a:ext cx="721743" cy="715764"/>
          </a:xfrm>
          <a:prstGeom prst="bentConnector3">
            <a:avLst/>
          </a:prstGeom>
          <a:ln>
            <a:solidFill>
              <a:schemeClr val="accent1">
                <a:lumMod val="50000"/>
              </a:schemeClr>
            </a:solidFill>
          </a:ln>
        </p:spPr>
        <p:style>
          <a:lnRef idx="2">
            <a:schemeClr val="accent2"/>
          </a:lnRef>
          <a:fillRef idx="0">
            <a:schemeClr val="accent2"/>
          </a:fillRef>
          <a:effectRef idx="1">
            <a:schemeClr val="accent2"/>
          </a:effectRef>
          <a:fontRef idx="minor">
            <a:schemeClr val="tx1"/>
          </a:fontRef>
        </p:style>
      </p:cxnSp>
      <p:pic>
        <p:nvPicPr>
          <p:cNvPr id="2" name="Picture 1"/>
          <p:cNvPicPr>
            <a:picLocks noChangeAspect="1"/>
          </p:cNvPicPr>
          <p:nvPr/>
        </p:nvPicPr>
        <p:blipFill>
          <a:blip r:embed="rId3"/>
          <a:stretch>
            <a:fillRect/>
          </a:stretch>
        </p:blipFill>
        <p:spPr>
          <a:xfrm>
            <a:off x="3023856" y="1413196"/>
            <a:ext cx="2751208" cy="1793321"/>
          </a:xfrm>
          <a:prstGeom prst="rect">
            <a:avLst/>
          </a:prstGeom>
        </p:spPr>
      </p:pic>
      <p:sp>
        <p:nvSpPr>
          <p:cNvPr id="11" name="Rectangle 10"/>
          <p:cNvSpPr/>
          <p:nvPr/>
        </p:nvSpPr>
        <p:spPr>
          <a:xfrm>
            <a:off x="4812624" y="4369983"/>
            <a:ext cx="1611339" cy="600164"/>
          </a:xfrm>
          <a:prstGeom prst="rect">
            <a:avLst/>
          </a:prstGeom>
        </p:spPr>
        <p:txBody>
          <a:bodyPr wrap="none">
            <a:spAutoFit/>
          </a:bodyPr>
          <a:lstStyle/>
          <a:p>
            <a:pPr marL="285750" indent="-285750">
              <a:spcBef>
                <a:spcPts val="600"/>
              </a:spcBef>
              <a:buFont typeface="Arial" panose="020B0604020202020204" pitchFamily="34" charset="0"/>
              <a:buChar char="•"/>
            </a:pPr>
            <a:r>
              <a:rPr lang="en-US">
                <a:solidFill>
                  <a:schemeClr val="accent1">
                    <a:lumMod val="50000"/>
                  </a:schemeClr>
                </a:solidFill>
                <a:latin typeface="Roboto Slab" panose="020B0604020202020204" charset="0"/>
                <a:ea typeface="Roboto Slab" panose="020B0604020202020204" charset="0"/>
              </a:rPr>
              <a:t>Tính </a:t>
            </a:r>
            <a:r>
              <a:rPr lang="en-US">
                <a:solidFill>
                  <a:schemeClr val="accent1">
                    <a:lumMod val="50000"/>
                  </a:schemeClr>
                </a:solidFill>
                <a:latin typeface="Roboto Slab" panose="020B0604020202020204" charset="0"/>
                <a:ea typeface="Roboto Slab" panose="020B0604020202020204" charset="0"/>
              </a:rPr>
              <a:t>bảo </a:t>
            </a:r>
            <a:r>
              <a:rPr lang="en-US" smtClean="0">
                <a:solidFill>
                  <a:schemeClr val="accent1">
                    <a:lumMod val="50000"/>
                  </a:schemeClr>
                </a:solidFill>
                <a:latin typeface="Roboto Slab" panose="020B0604020202020204" charset="0"/>
                <a:ea typeface="Roboto Slab" panose="020B0604020202020204" charset="0"/>
              </a:rPr>
              <a:t>mật</a:t>
            </a:r>
          </a:p>
          <a:p>
            <a:pPr marL="285750" indent="-285750">
              <a:spcBef>
                <a:spcPts val="600"/>
              </a:spcBef>
              <a:buFont typeface="Arial" panose="020B0604020202020204" pitchFamily="34" charset="0"/>
              <a:buChar char="•"/>
            </a:pPr>
            <a:r>
              <a:rPr lang="en-US" smtClean="0">
                <a:solidFill>
                  <a:schemeClr val="accent1">
                    <a:lumMod val="50000"/>
                  </a:schemeClr>
                </a:solidFill>
                <a:latin typeface="Roboto Slab" panose="020B0604020202020204" charset="0"/>
                <a:ea typeface="Roboto Slab" panose="020B0604020202020204" charset="0"/>
              </a:rPr>
              <a:t>Deploy dự án</a:t>
            </a:r>
            <a:endParaRPr lang="en-US">
              <a:solidFill>
                <a:schemeClr val="accent1">
                  <a:lumMod val="50000"/>
                </a:schemeClr>
              </a:solidFill>
              <a:latin typeface="Roboto Slab" panose="020B0604020202020204" charset="0"/>
              <a:ea typeface="Roboto Slab" panose="020B0604020202020204" charset="0"/>
            </a:endParaRPr>
          </a:p>
        </p:txBody>
      </p:sp>
      <p:sp>
        <p:nvSpPr>
          <p:cNvPr id="19" name="Rounded Rectangle 18"/>
          <p:cNvSpPr/>
          <p:nvPr/>
        </p:nvSpPr>
        <p:spPr>
          <a:xfrm>
            <a:off x="5160748" y="3966988"/>
            <a:ext cx="1079852" cy="335432"/>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Roboto Slab" panose="020B0604020202020204" charset="0"/>
                <a:ea typeface="Roboto Slab" panose="020B0604020202020204" charset="0"/>
              </a:rPr>
              <a:t>Website</a:t>
            </a:r>
            <a:endParaRPr lang="en-US">
              <a:latin typeface="Roboto Slab" panose="020B0604020202020204" charset="0"/>
              <a:ea typeface="Roboto Slab" panose="020B0604020202020204" charset="0"/>
            </a:endParaRPr>
          </a:p>
        </p:txBody>
      </p:sp>
      <p:cxnSp>
        <p:nvCxnSpPr>
          <p:cNvPr id="21" name="Elbow Connector 20"/>
          <p:cNvCxnSpPr/>
          <p:nvPr/>
        </p:nvCxnSpPr>
        <p:spPr>
          <a:xfrm rot="16200000" flipH="1">
            <a:off x="4669833" y="2936146"/>
            <a:ext cx="760471" cy="1301214"/>
          </a:xfrm>
          <a:prstGeom prst="bentConnector3">
            <a:avLst>
              <a:gd name="adj1" fmla="val 50000"/>
            </a:avLst>
          </a:prstGeom>
          <a:ln>
            <a:solidFill>
              <a:schemeClr val="accent1">
                <a:lumMod val="50000"/>
              </a:schemeClr>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370027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right)">
                                      <p:cBhvr>
                                        <p:cTn id="21" dur="500"/>
                                        <p:tgtEl>
                                          <p:spTgt spid="1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right)">
                                      <p:cBhvr>
                                        <p:cTn id="24" dur="500"/>
                                        <p:tgtEl>
                                          <p:spTgt spid="4"/>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up)">
                                      <p:cBhvr>
                                        <p:cTn id="43" dur="500"/>
                                        <p:tgtEl>
                                          <p:spTgt spid="19"/>
                                        </p:tgtEl>
                                      </p:cBhvr>
                                    </p:animEffect>
                                  </p:childTnLst>
                                </p:cTn>
                              </p:par>
                              <p:par>
                                <p:cTn id="44" presetID="22" presetClass="entr" presetSubtype="1"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up)">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3" grpId="0"/>
      <p:bldP spid="4" grpId="0" animBg="1"/>
      <p:bldP spid="17" grpId="0" animBg="1"/>
      <p:bldP spid="18" grpId="0"/>
      <p:bldP spid="11"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194855"/>
            <a:ext cx="5832600" cy="78988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smtClean="0">
                <a:solidFill>
                  <a:schemeClr val="accent1">
                    <a:lumMod val="50000"/>
                  </a:schemeClr>
                </a:solidFill>
              </a:rPr>
              <a:t>Demo sản phẩm</a:t>
            </a:r>
            <a:endParaRPr sz="4000">
              <a:solidFill>
                <a:schemeClr val="accent1">
                  <a:lumMod val="50000"/>
                </a:schemeClr>
              </a:solidFill>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Rounded Rectangle 5"/>
          <p:cNvSpPr/>
          <p:nvPr/>
        </p:nvSpPr>
        <p:spPr>
          <a:xfrm>
            <a:off x="834228" y="1294837"/>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Roboto Slab" panose="020B0604020202020204" charset="0"/>
                <a:ea typeface="Roboto Slab" panose="020B0604020202020204" charset="0"/>
              </a:rPr>
              <a:t>4</a:t>
            </a:r>
            <a:endParaRPr lang="en-US" b="1">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32765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47;p20"/>
          <p:cNvPicPr preferRelativeResize="0"/>
          <p:nvPr/>
        </p:nvPicPr>
        <p:blipFill rotWithShape="1">
          <a:blip r:embed="rId2">
            <a:alphaModFix/>
          </a:blip>
          <a:srcRect l="16827" r="16827"/>
          <a:stretch/>
        </p:blipFill>
        <p:spPr>
          <a:xfrm>
            <a:off x="4014360" y="0"/>
            <a:ext cx="5129640" cy="5143140"/>
          </a:xfrm>
          <a:prstGeom prst="rect">
            <a:avLst/>
          </a:prstGeom>
          <a:noFill/>
          <a:ln>
            <a:noFill/>
          </a:ln>
        </p:spPr>
      </p:pic>
      <p:sp>
        <p:nvSpPr>
          <p:cNvPr id="6" name="Google Shape;951;p20"/>
          <p:cNvSpPr/>
          <p:nvPr/>
        </p:nvSpPr>
        <p:spPr>
          <a:xfrm>
            <a:off x="-72368" y="1972132"/>
            <a:ext cx="4086728" cy="1198875"/>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3600" b="1" strike="noStrike">
                <a:solidFill>
                  <a:srgbClr val="404040"/>
                </a:solidFill>
                <a:latin typeface="Roboto Slab" panose="020B0604020202020204" charset="0"/>
                <a:ea typeface="Roboto Slab" panose="020B0604020202020204" charset="0"/>
                <a:cs typeface="Calibri"/>
                <a:sym typeface="Calibri"/>
              </a:rPr>
              <a:t>THANK YOU </a:t>
            </a:r>
            <a:endParaRPr sz="3600" b="0" strike="noStrike">
              <a:solidFill>
                <a:schemeClr val="dk1"/>
              </a:solidFill>
              <a:latin typeface="Roboto Slab" panose="020B0604020202020204" charset="0"/>
              <a:ea typeface="Roboto Slab" panose="020B0604020202020204" charset="0"/>
              <a:sym typeface="Arial"/>
            </a:endParaRPr>
          </a:p>
          <a:p>
            <a:pPr marL="0" marR="0" lvl="0" indent="0" algn="ctr" rtl="0">
              <a:lnSpc>
                <a:spcPct val="100000"/>
              </a:lnSpc>
              <a:spcBef>
                <a:spcPts val="0"/>
              </a:spcBef>
              <a:spcAft>
                <a:spcPts val="0"/>
              </a:spcAft>
              <a:buNone/>
            </a:pPr>
            <a:r>
              <a:rPr lang="en-US" sz="3600" b="1" strike="noStrike">
                <a:solidFill>
                  <a:srgbClr val="FF3737"/>
                </a:solidFill>
                <a:latin typeface="Roboto Slab" panose="020B0604020202020204" charset="0"/>
                <a:ea typeface="Roboto Slab" panose="020B0604020202020204" charset="0"/>
                <a:cs typeface="Calibri"/>
                <a:sym typeface="Calibri"/>
              </a:rPr>
              <a:t>FOR WATCHING</a:t>
            </a:r>
            <a:endParaRPr sz="3600" b="0" strike="noStrike">
              <a:solidFill>
                <a:schemeClr val="dk1"/>
              </a:solidFill>
              <a:latin typeface="Roboto Slab" panose="020B0604020202020204" charset="0"/>
              <a:ea typeface="Roboto Slab" panose="020B0604020202020204" charset="0"/>
              <a:sym typeface="Arial"/>
            </a:endParaRPr>
          </a:p>
        </p:txBody>
      </p:sp>
    </p:spTree>
    <p:extLst>
      <p:ext uri="{BB962C8B-B14F-4D97-AF65-F5344CB8AC3E}">
        <p14:creationId xmlns:p14="http://schemas.microsoft.com/office/powerpoint/2010/main" val="25197297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7" name="Text Box 1"/>
          <p:cNvSpPr txBox="1"/>
          <p:nvPr/>
        </p:nvSpPr>
        <p:spPr>
          <a:xfrm>
            <a:off x="1212112" y="386926"/>
            <a:ext cx="6382501" cy="769441"/>
          </a:xfrm>
          <a:prstGeom prst="rect">
            <a:avLst/>
          </a:prstGeom>
          <a:noFill/>
        </p:spPr>
        <p:txBody>
          <a:bodyPr wrap="square" rtlCol="0">
            <a:spAutoFit/>
          </a:bodyPr>
          <a:lstStyle/>
          <a:p>
            <a:pPr algn="ctr"/>
            <a:r>
              <a:rPr lang="en-US" altLang="en-US" sz="2400" b="1" smtClean="0">
                <a:solidFill>
                  <a:schemeClr val="accent1">
                    <a:lumMod val="50000"/>
                  </a:schemeClr>
                </a:solidFill>
                <a:latin typeface="Roboto Slab" panose="020B0604020202020204" charset="0"/>
                <a:ea typeface="Roboto Slab" panose="020B0604020202020204" charset="0"/>
                <a:cs typeface="Times New Roman" panose="02020603050405020304" charset="0"/>
              </a:rPr>
              <a:t>TRƯỜNG ĐẠI HỌC CÔNG NGHIỆP HÀ NỘI</a:t>
            </a:r>
          </a:p>
          <a:p>
            <a:pPr algn="ctr"/>
            <a:r>
              <a:rPr lang="en-US" altLang="en-US" sz="2000" b="1" smtClean="0">
                <a:solidFill>
                  <a:schemeClr val="accent1">
                    <a:lumMod val="50000"/>
                  </a:schemeClr>
                </a:solidFill>
                <a:latin typeface="Roboto Slab" panose="020B0604020202020204" charset="0"/>
                <a:ea typeface="Roboto Slab" panose="020B0604020202020204" charset="0"/>
                <a:cs typeface="Times New Roman" panose="02020603050405020304" charset="0"/>
              </a:rPr>
              <a:t>KHOA CÔNG NGHỆ THÔNG TIN</a:t>
            </a:r>
            <a:endParaRPr lang="vi-VN" altLang="en-US" sz="2000" b="1">
              <a:solidFill>
                <a:schemeClr val="accent1">
                  <a:lumMod val="50000"/>
                </a:schemeClr>
              </a:solidFill>
              <a:latin typeface="Roboto Slab" panose="020B0604020202020204" charset="0"/>
              <a:ea typeface="Roboto Slab" panose="020B0604020202020204" charset="0"/>
              <a:cs typeface="Times New Roman" panose="02020603050405020304" charset="0"/>
            </a:endParaRPr>
          </a:p>
        </p:txBody>
      </p:sp>
      <p:pic>
        <p:nvPicPr>
          <p:cNvPr id="9" name="Picture 2" descr="Tải mẫu logo đại học Công Nghiệp Hà Nội (HaUI) file vector AI, EPS, JPEG,  PNG, 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184" y="241694"/>
            <a:ext cx="1019928" cy="101992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Đại học Công Nghiệp Hà Nộ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861" y="468109"/>
            <a:ext cx="1379718" cy="60707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06818" y="2045783"/>
            <a:ext cx="8055936" cy="1015663"/>
          </a:xfrm>
          <a:prstGeom prst="rect">
            <a:avLst/>
          </a:prstGeom>
        </p:spPr>
        <p:txBody>
          <a:bodyPr wrap="square">
            <a:spAutoFit/>
          </a:bodyPr>
          <a:lstStyle/>
          <a:p>
            <a:pPr algn="ctr"/>
            <a:r>
              <a:rPr lang="en-US" sz="3000" b="1" smtClean="0">
                <a:solidFill>
                  <a:srgbClr val="FF3300"/>
                </a:solidFill>
                <a:latin typeface="Roboto Slab" panose="020B0604020202020204" charset="0"/>
                <a:ea typeface="Roboto Slab" panose="020B0604020202020204" charset="0"/>
                <a:cs typeface="Times New Roman" panose="02020603050405020304" pitchFamily="18" charset="0"/>
              </a:rPr>
              <a:t>ĐỀ TÀI: PHÁT </a:t>
            </a:r>
            <a:r>
              <a:rPr lang="en-US" sz="3000" b="1">
                <a:solidFill>
                  <a:srgbClr val="FF3300"/>
                </a:solidFill>
                <a:latin typeface="Roboto Slab" panose="020B0604020202020204" charset="0"/>
                <a:ea typeface="Roboto Slab" panose="020B0604020202020204" charset="0"/>
                <a:cs typeface="Times New Roman" panose="02020603050405020304" pitchFamily="18" charset="0"/>
              </a:rPr>
              <a:t>TRIỂN WEBSITE NGHE NHẠC SỬ DỤNG FRAMEWORK NEXTJS</a:t>
            </a:r>
            <a:endParaRPr lang="en-US" sz="3000" b="1">
              <a:effectLst/>
            </a:endParaRPr>
          </a:p>
        </p:txBody>
      </p:sp>
      <p:sp>
        <p:nvSpPr>
          <p:cNvPr id="12" name="Google Shape;464;p1"/>
          <p:cNvSpPr txBox="1">
            <a:spLocks/>
          </p:cNvSpPr>
          <p:nvPr/>
        </p:nvSpPr>
        <p:spPr>
          <a:xfrm>
            <a:off x="154178" y="4778376"/>
            <a:ext cx="1589314" cy="2598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Đồ án tốt nghiệp</a:t>
            </a:r>
            <a:endParaRPr lang="en-US" sz="1200" b="1">
              <a:solidFill>
                <a:schemeClr val="dk1"/>
              </a:solidFill>
              <a:latin typeface="Roboto Slab" panose="020B0604020202020204" charset="0"/>
              <a:ea typeface="Roboto Slab" panose="020B0604020202020204" charset="0"/>
              <a:cs typeface="Times New Roman" panose="02020603050405020304" pitchFamily="18" charset="0"/>
            </a:endParaRPr>
          </a:p>
        </p:txBody>
      </p:sp>
      <p:sp>
        <p:nvSpPr>
          <p:cNvPr id="14" name="Google Shape;465;p1"/>
          <p:cNvSpPr txBox="1">
            <a:spLocks/>
          </p:cNvSpPr>
          <p:nvPr/>
        </p:nvSpPr>
        <p:spPr>
          <a:xfrm>
            <a:off x="6944723" y="4747323"/>
            <a:ext cx="2090856" cy="2908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Khoa </a:t>
            </a:r>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Công </a:t>
            </a:r>
            <a:r>
              <a:rPr lang="en-US" sz="1200" b="1" smtClean="0">
                <a:solidFill>
                  <a:schemeClr val="dk1"/>
                </a:solidFill>
                <a:latin typeface="Roboto Slab" panose="020B0604020202020204" charset="0"/>
                <a:ea typeface="Roboto Slab" panose="020B0604020202020204" charset="0"/>
                <a:cs typeface="Times New Roman" panose="02020603050405020304" pitchFamily="18" charset="0"/>
              </a:rPr>
              <a:t>nghệ thông tin</a:t>
            </a:r>
            <a:endParaRPr lang="en-US" sz="1200" b="1">
              <a:solidFill>
                <a:schemeClr val="dk1"/>
              </a:solidFill>
              <a:latin typeface="Roboto Slab" panose="020B0604020202020204" charset="0"/>
              <a:ea typeface="Roboto Slab" panose="020B0604020202020204" charset="0"/>
              <a:cs typeface="Times New Roman" panose="02020603050405020304" pitchFamily="18" charset="0"/>
            </a:endParaRPr>
          </a:p>
        </p:txBody>
      </p:sp>
      <p:sp>
        <p:nvSpPr>
          <p:cNvPr id="19" name="Google Shape;469;p1"/>
          <p:cNvSpPr txBox="1"/>
          <p:nvPr/>
        </p:nvSpPr>
        <p:spPr>
          <a:xfrm>
            <a:off x="3143347" y="4761180"/>
            <a:ext cx="2645067" cy="2769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Hà Nội, ngày 2</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 </a:t>
            </a: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tháng </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6 </a:t>
            </a:r>
            <a:r>
              <a:rPr lang="en-US" sz="1200" b="1" i="1">
                <a:solidFill>
                  <a:srgbClr val="595959"/>
                </a:solidFill>
                <a:latin typeface="Roboto Slab" panose="020B0604020202020204" charset="0"/>
                <a:ea typeface="Roboto Slab" panose="020B0604020202020204" charset="0"/>
                <a:cs typeface="Times New Roman" panose="02020603050405020304" pitchFamily="18" charset="0"/>
                <a:sym typeface="Times New Roman"/>
              </a:rPr>
              <a:t>năm </a:t>
            </a:r>
            <a:r>
              <a:rPr lang="en-US" sz="1200" b="1" i="1" smtClean="0">
                <a:solidFill>
                  <a:srgbClr val="595959"/>
                </a:solidFill>
                <a:latin typeface="Roboto Slab" panose="020B0604020202020204" charset="0"/>
                <a:ea typeface="Roboto Slab" panose="020B0604020202020204" charset="0"/>
                <a:cs typeface="Times New Roman" panose="02020603050405020304" pitchFamily="18" charset="0"/>
                <a:sym typeface="Times New Roman"/>
              </a:rPr>
              <a:t>2024</a:t>
            </a:r>
            <a:endParaRPr sz="1200" b="1">
              <a:latin typeface="Roboto Slab" panose="020B0604020202020204" charset="0"/>
              <a:ea typeface="Roboto Slab" panose="020B0604020202020204" charset="0"/>
              <a:cs typeface="Times New Roman" panose="02020603050405020304" pitchFamily="18" charset="0"/>
              <a:sym typeface="Times New Roman"/>
            </a:endParaRPr>
          </a:p>
        </p:txBody>
      </p:sp>
    </p:spTree>
    <p:extLst>
      <p:ext uri="{BB962C8B-B14F-4D97-AF65-F5344CB8AC3E}">
        <p14:creationId xmlns:p14="http://schemas.microsoft.com/office/powerpoint/2010/main" val="4042121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5" name="Rectangle 4"/>
          <p:cNvSpPr/>
          <p:nvPr/>
        </p:nvSpPr>
        <p:spPr>
          <a:xfrm>
            <a:off x="2731168" y="397042"/>
            <a:ext cx="5642811" cy="4379495"/>
          </a:xfrm>
          <a:prstGeom prst="rect">
            <a:avLst/>
          </a:prstGeom>
          <a:solidFill>
            <a:schemeClr val="bg1"/>
          </a:solidFill>
          <a:ln>
            <a:solidFill>
              <a:schemeClr val="bg1"/>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220666" y="642622"/>
            <a:ext cx="2293934" cy="702600"/>
          </a:xfrm>
        </p:spPr>
        <p:txBody>
          <a:bodyPr/>
          <a:lstStyle/>
          <a:p>
            <a:r>
              <a:rPr lang="en-US" sz="3600" b="1" smtClean="0">
                <a:solidFill>
                  <a:schemeClr val="accent1">
                    <a:lumMod val="50000"/>
                  </a:schemeClr>
                </a:solidFill>
              </a:rPr>
              <a:t>Nội dung</a:t>
            </a:r>
            <a:endParaRPr lang="en-US" sz="3600" b="1">
              <a:solidFill>
                <a:schemeClr val="accent1">
                  <a:lumMod val="50000"/>
                </a:schemeClr>
              </a:solidFill>
            </a:endParaRPr>
          </a:p>
        </p:txBody>
      </p:sp>
      <p:sp>
        <p:nvSpPr>
          <p:cNvPr id="4" name="Rounded Rectangle 3"/>
          <p:cNvSpPr/>
          <p:nvPr/>
        </p:nvSpPr>
        <p:spPr>
          <a:xfrm>
            <a:off x="3096165" y="753289"/>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1</a:t>
            </a:r>
            <a:endParaRPr lang="en-US" b="1">
              <a:latin typeface="Roboto Slab" panose="020B0604020202020204" charset="0"/>
              <a:ea typeface="Roboto Slab" panose="020B0604020202020204" charset="0"/>
            </a:endParaRPr>
          </a:p>
        </p:txBody>
      </p:sp>
      <p:sp>
        <p:nvSpPr>
          <p:cNvPr id="11" name="Rounded Rectangle 10"/>
          <p:cNvSpPr/>
          <p:nvPr/>
        </p:nvSpPr>
        <p:spPr>
          <a:xfrm>
            <a:off x="3096165" y="1739878"/>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2</a:t>
            </a:r>
            <a:endParaRPr lang="en-US" sz="2000" b="1">
              <a:latin typeface="Roboto Slab" panose="020B0604020202020204" charset="0"/>
              <a:ea typeface="Roboto Slab" panose="020B0604020202020204" charset="0"/>
            </a:endParaRPr>
          </a:p>
        </p:txBody>
      </p:sp>
      <p:sp>
        <p:nvSpPr>
          <p:cNvPr id="12" name="Rounded Rectangle 11"/>
          <p:cNvSpPr/>
          <p:nvPr/>
        </p:nvSpPr>
        <p:spPr>
          <a:xfrm>
            <a:off x="3096165" y="2690372"/>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3</a:t>
            </a:r>
            <a:endParaRPr lang="en-US" sz="2000" b="1">
              <a:latin typeface="Roboto Slab" panose="020B0604020202020204" charset="0"/>
              <a:ea typeface="Roboto Slab" panose="020B0604020202020204" charset="0"/>
            </a:endParaRPr>
          </a:p>
        </p:txBody>
      </p:sp>
      <p:sp>
        <p:nvSpPr>
          <p:cNvPr id="13" name="Rounded Rectangle 12"/>
          <p:cNvSpPr/>
          <p:nvPr/>
        </p:nvSpPr>
        <p:spPr>
          <a:xfrm>
            <a:off x="3096165" y="3664929"/>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4</a:t>
            </a:r>
            <a:endParaRPr lang="en-US" sz="2000" b="1">
              <a:latin typeface="Roboto Slab" panose="020B0604020202020204" charset="0"/>
              <a:ea typeface="Roboto Slab" panose="020B0604020202020204" charset="0"/>
            </a:endParaRPr>
          </a:p>
        </p:txBody>
      </p:sp>
      <p:cxnSp>
        <p:nvCxnSpPr>
          <p:cNvPr id="10" name="Straight Connector 9"/>
          <p:cNvCxnSpPr/>
          <p:nvPr/>
        </p:nvCxnSpPr>
        <p:spPr>
          <a:xfrm flipV="1">
            <a:off x="3878285" y="1310960"/>
            <a:ext cx="4279126" cy="7881"/>
          </a:xfrm>
          <a:prstGeom prst="line">
            <a:avLst/>
          </a:prstGeom>
        </p:spPr>
        <p:style>
          <a:lnRef idx="3">
            <a:schemeClr val="accent5"/>
          </a:lnRef>
          <a:fillRef idx="0">
            <a:schemeClr val="accent5"/>
          </a:fillRef>
          <a:effectRef idx="2">
            <a:schemeClr val="accent5"/>
          </a:effectRef>
          <a:fontRef idx="minor">
            <a:schemeClr val="tx1"/>
          </a:fontRef>
        </p:style>
      </p:cxnSp>
      <p:cxnSp>
        <p:nvCxnSpPr>
          <p:cNvPr id="19" name="Straight Connector 18"/>
          <p:cNvCxnSpPr/>
          <p:nvPr/>
        </p:nvCxnSpPr>
        <p:spPr>
          <a:xfrm>
            <a:off x="3878285" y="4230481"/>
            <a:ext cx="4279126"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20" name="Straight Connector 19"/>
          <p:cNvCxnSpPr/>
          <p:nvPr/>
        </p:nvCxnSpPr>
        <p:spPr>
          <a:xfrm flipV="1">
            <a:off x="3878285" y="3239192"/>
            <a:ext cx="4279126" cy="16732"/>
          </a:xfrm>
          <a:prstGeom prst="line">
            <a:avLst/>
          </a:prstGeom>
        </p:spPr>
        <p:style>
          <a:lnRef idx="3">
            <a:schemeClr val="accent5"/>
          </a:lnRef>
          <a:fillRef idx="0">
            <a:schemeClr val="accent5"/>
          </a:fillRef>
          <a:effectRef idx="2">
            <a:schemeClr val="accent5"/>
          </a:effectRef>
          <a:fontRef idx="minor">
            <a:schemeClr val="tx1"/>
          </a:fontRef>
        </p:style>
      </p:cxnSp>
      <p:cxnSp>
        <p:nvCxnSpPr>
          <p:cNvPr id="21" name="Straight Connector 20"/>
          <p:cNvCxnSpPr/>
          <p:nvPr/>
        </p:nvCxnSpPr>
        <p:spPr>
          <a:xfrm flipV="1">
            <a:off x="3878285" y="2302249"/>
            <a:ext cx="4279126" cy="39342"/>
          </a:xfrm>
          <a:prstGeom prst="line">
            <a:avLst/>
          </a:prstGeom>
        </p:spPr>
        <p:style>
          <a:lnRef idx="3">
            <a:schemeClr val="accent5"/>
          </a:lnRef>
          <a:fillRef idx="0">
            <a:schemeClr val="accent5"/>
          </a:fillRef>
          <a:effectRef idx="2">
            <a:schemeClr val="accent5"/>
          </a:effectRef>
          <a:fontRef idx="minor">
            <a:schemeClr val="tx1"/>
          </a:fontRef>
        </p:style>
      </p:cxnSp>
      <p:sp>
        <p:nvSpPr>
          <p:cNvPr id="22" name="Title 2"/>
          <p:cNvSpPr txBox="1">
            <a:spLocks/>
          </p:cNvSpPr>
          <p:nvPr/>
        </p:nvSpPr>
        <p:spPr>
          <a:xfrm>
            <a:off x="3878285" y="676884"/>
            <a:ext cx="3853904" cy="634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smtClean="0">
                <a:solidFill>
                  <a:schemeClr val="accent1">
                    <a:lumMod val="50000"/>
                  </a:schemeClr>
                </a:solidFill>
              </a:rPr>
              <a:t>Tổng quan đề tài</a:t>
            </a:r>
            <a:endParaRPr lang="en-US" sz="2400">
              <a:solidFill>
                <a:schemeClr val="accent1">
                  <a:lumMod val="50000"/>
                </a:schemeClr>
              </a:solidFill>
            </a:endParaRPr>
          </a:p>
        </p:txBody>
      </p:sp>
      <p:sp>
        <p:nvSpPr>
          <p:cNvPr id="23" name="Title 2"/>
          <p:cNvSpPr txBox="1">
            <a:spLocks/>
          </p:cNvSpPr>
          <p:nvPr/>
        </p:nvSpPr>
        <p:spPr>
          <a:xfrm>
            <a:off x="3878284" y="1668173"/>
            <a:ext cx="4182873" cy="634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smtClean="0">
                <a:solidFill>
                  <a:schemeClr val="accent1">
                    <a:lumMod val="50000"/>
                  </a:schemeClr>
                </a:solidFill>
              </a:rPr>
              <a:t>Phân tích thiết kế hệ thống</a:t>
            </a:r>
            <a:endParaRPr lang="en-US" sz="2400">
              <a:solidFill>
                <a:schemeClr val="accent1">
                  <a:lumMod val="50000"/>
                </a:schemeClr>
              </a:solidFill>
            </a:endParaRPr>
          </a:p>
        </p:txBody>
      </p:sp>
      <p:sp>
        <p:nvSpPr>
          <p:cNvPr id="24" name="Title 2"/>
          <p:cNvSpPr txBox="1">
            <a:spLocks/>
          </p:cNvSpPr>
          <p:nvPr/>
        </p:nvSpPr>
        <p:spPr>
          <a:xfrm>
            <a:off x="3910263" y="2605116"/>
            <a:ext cx="3853904" cy="634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smtClean="0">
                <a:solidFill>
                  <a:schemeClr val="accent1">
                    <a:lumMod val="50000"/>
                  </a:schemeClr>
                </a:solidFill>
              </a:rPr>
              <a:t>Kết quả đạt được</a:t>
            </a:r>
            <a:endParaRPr lang="en-US" sz="2400">
              <a:solidFill>
                <a:schemeClr val="accent1">
                  <a:lumMod val="50000"/>
                </a:schemeClr>
              </a:solidFill>
            </a:endParaRPr>
          </a:p>
        </p:txBody>
      </p:sp>
      <p:sp>
        <p:nvSpPr>
          <p:cNvPr id="25" name="Title 2"/>
          <p:cNvSpPr txBox="1">
            <a:spLocks/>
          </p:cNvSpPr>
          <p:nvPr/>
        </p:nvSpPr>
        <p:spPr>
          <a:xfrm>
            <a:off x="3910263" y="3596405"/>
            <a:ext cx="3853904" cy="6340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400" smtClean="0">
                <a:solidFill>
                  <a:schemeClr val="accent1">
                    <a:lumMod val="50000"/>
                  </a:schemeClr>
                </a:solidFill>
              </a:rPr>
              <a:t>Demo sản phẩm</a:t>
            </a:r>
            <a:endParaRPr lang="en-US" sz="2400">
              <a:solidFill>
                <a:schemeClr val="accent1">
                  <a:lumMod val="50000"/>
                </a:schemeClr>
              </a:solidFill>
            </a:endParaRPr>
          </a:p>
        </p:txBody>
      </p:sp>
      <p:sp>
        <p:nvSpPr>
          <p:cNvPr id="43" name="Rectangle 42"/>
          <p:cNvSpPr/>
          <p:nvPr/>
        </p:nvSpPr>
        <p:spPr>
          <a:xfrm>
            <a:off x="220666" y="1310960"/>
            <a:ext cx="2101429" cy="45719"/>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1+#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1+#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1+#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500" fill="hold"/>
                                        <p:tgtEl>
                                          <p:spTgt spid="25"/>
                                        </p:tgtEl>
                                        <p:attrNameLst>
                                          <p:attrName>ppt_x</p:attrName>
                                        </p:attrNameLst>
                                      </p:cBhvr>
                                      <p:tavLst>
                                        <p:tav tm="0">
                                          <p:val>
                                            <p:strVal val="1+#ppt_w/2"/>
                                          </p:val>
                                        </p:tav>
                                        <p:tav tm="100000">
                                          <p:val>
                                            <p:strVal val="#ppt_x"/>
                                          </p:val>
                                        </p:tav>
                                      </p:tavLst>
                                    </p:anim>
                                    <p:anim calcmode="lin" valueType="num">
                                      <p:cBhvr additive="base">
                                        <p:cTn id="36"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22" grpId="0"/>
      <p:bldP spid="23" grpId="0"/>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194855"/>
            <a:ext cx="5832600" cy="7662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smtClean="0">
                <a:solidFill>
                  <a:schemeClr val="accent1">
                    <a:lumMod val="50000"/>
                  </a:schemeClr>
                </a:solidFill>
              </a:rPr>
              <a:t>TỔNG QUAN ĐỀ TÀI</a:t>
            </a:r>
            <a:endParaRPr sz="4000">
              <a:solidFill>
                <a:schemeClr val="accent1">
                  <a:lumMod val="50000"/>
                </a:schemeClr>
              </a:solidFill>
            </a:endParaRPr>
          </a:p>
        </p:txBody>
      </p:sp>
      <p:sp>
        <p:nvSpPr>
          <p:cNvPr id="98" name="Google Shape;98;p15"/>
          <p:cNvSpPr txBox="1">
            <a:spLocks noGrp="1"/>
          </p:cNvSpPr>
          <p:nvPr>
            <p:ph type="subTitle" idx="1"/>
          </p:nvPr>
        </p:nvSpPr>
        <p:spPr>
          <a:xfrm>
            <a:off x="1546025" y="2301648"/>
            <a:ext cx="5832600" cy="2270352"/>
          </a:xfrm>
          <a:prstGeom prst="rect">
            <a:avLst/>
          </a:prstGeom>
        </p:spPr>
        <p:txBody>
          <a:bodyPr spcFirstLastPara="1" wrap="square" lIns="91425" tIns="91425" rIns="91425" bIns="91425" anchor="t" anchorCtr="0">
            <a:noAutofit/>
          </a:bodyPr>
          <a:lstStyle/>
          <a:p>
            <a:pPr lvl="0" indent="-457200" algn="l" rtl="0">
              <a:lnSpc>
                <a:spcPct val="150000"/>
              </a:lnSpc>
              <a:spcBef>
                <a:spcPts val="0"/>
              </a:spcBef>
              <a:spcAft>
                <a:spcPts val="0"/>
              </a:spcAft>
              <a:buFont typeface="Wingdings" panose="05000000000000000000" pitchFamily="2" charset="2"/>
              <a:buChar char="ü"/>
            </a:pPr>
            <a:r>
              <a:rPr lang="en-US" sz="2400" smtClean="0">
                <a:solidFill>
                  <a:schemeClr val="accent1">
                    <a:lumMod val="50000"/>
                  </a:schemeClr>
                </a:solidFill>
                <a:latin typeface="Roboto Slab" panose="020B0604020202020204" charset="0"/>
                <a:ea typeface="Roboto Slab" panose="020B0604020202020204" charset="0"/>
              </a:rPr>
              <a:t>Lý</a:t>
            </a:r>
            <a:r>
              <a:rPr lang="en" sz="2400" smtClean="0">
                <a:solidFill>
                  <a:schemeClr val="accent1">
                    <a:lumMod val="50000"/>
                  </a:schemeClr>
                </a:solidFill>
                <a:latin typeface="Roboto Slab" panose="020B0604020202020204" charset="0"/>
                <a:ea typeface="Roboto Slab" panose="020B0604020202020204" charset="0"/>
              </a:rPr>
              <a:t> do chọn đề tài</a:t>
            </a:r>
          </a:p>
          <a:p>
            <a:pPr lvl="0" indent="-457200" algn="l" rtl="0">
              <a:lnSpc>
                <a:spcPct val="150000"/>
              </a:lnSpc>
              <a:spcBef>
                <a:spcPts val="0"/>
              </a:spcBef>
              <a:spcAft>
                <a:spcPts val="0"/>
              </a:spcAft>
              <a:buFont typeface="Wingdings" panose="05000000000000000000" pitchFamily="2" charset="2"/>
              <a:buChar char="ü"/>
            </a:pPr>
            <a:r>
              <a:rPr lang="en" sz="2400" smtClean="0">
                <a:solidFill>
                  <a:schemeClr val="accent1">
                    <a:lumMod val="50000"/>
                  </a:schemeClr>
                </a:solidFill>
                <a:latin typeface="Roboto Slab" panose="020B0604020202020204" charset="0"/>
                <a:ea typeface="Roboto Slab" panose="020B0604020202020204" charset="0"/>
              </a:rPr>
              <a:t>Mục tiêu đề tài</a:t>
            </a:r>
          </a:p>
          <a:p>
            <a:pPr lvl="0" indent="-457200" algn="l" rtl="0">
              <a:lnSpc>
                <a:spcPct val="150000"/>
              </a:lnSpc>
              <a:spcBef>
                <a:spcPts val="0"/>
              </a:spcBef>
              <a:spcAft>
                <a:spcPts val="0"/>
              </a:spcAft>
              <a:buFont typeface="Wingdings" panose="05000000000000000000" pitchFamily="2" charset="2"/>
              <a:buChar char="ü"/>
            </a:pPr>
            <a:r>
              <a:rPr lang="en" sz="2400" smtClean="0">
                <a:solidFill>
                  <a:schemeClr val="accent1">
                    <a:lumMod val="50000"/>
                  </a:schemeClr>
                </a:solidFill>
                <a:latin typeface="Roboto Slab" panose="020B0604020202020204" charset="0"/>
                <a:ea typeface="Roboto Slab" panose="020B0604020202020204" charset="0"/>
              </a:rPr>
              <a:t>Công nghệ sử dụng</a:t>
            </a:r>
            <a:endParaRPr sz="2400">
              <a:solidFill>
                <a:schemeClr val="accent1">
                  <a:lumMod val="50000"/>
                </a:schemeClr>
              </a:solidFill>
              <a:latin typeface="Roboto Slab" panose="020B0604020202020204" charset="0"/>
              <a:ea typeface="Roboto Slab" panose="020B0604020202020204" charset="0"/>
            </a:endParaRP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Rounded Rectangle 5"/>
          <p:cNvSpPr/>
          <p:nvPr/>
        </p:nvSpPr>
        <p:spPr>
          <a:xfrm>
            <a:off x="834228" y="1294837"/>
            <a:ext cx="565552" cy="565552"/>
          </a:xfrm>
          <a:prstGeom prst="roundRect">
            <a:avLst/>
          </a:prstGeom>
          <a:solidFill>
            <a:srgbClr val="FF33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smtClean="0">
                <a:latin typeface="Roboto Slab" panose="020B0604020202020204" charset="0"/>
                <a:ea typeface="Roboto Slab" panose="020B0604020202020204" charset="0"/>
              </a:rPr>
              <a:t>1</a:t>
            </a:r>
            <a:endParaRPr lang="en-US" b="1">
              <a:latin typeface="Roboto Slab" panose="020B0604020202020204" charset="0"/>
              <a:ea typeface="Roboto Slab" panose="020B060402020202020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animEffect transition="in" filter="wipe(down)">
                                      <p:cBhvr>
                                        <p:cTn id="7" dur="500"/>
                                        <p:tgtEl>
                                          <p:spTgt spid="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8">
                                            <p:txEl>
                                              <p:pRg st="1" end="1"/>
                                            </p:txEl>
                                          </p:spTgt>
                                        </p:tgtEl>
                                        <p:attrNameLst>
                                          <p:attrName>style.visibility</p:attrName>
                                        </p:attrNameLst>
                                      </p:cBhvr>
                                      <p:to>
                                        <p:strVal val="visible"/>
                                      </p:to>
                                    </p:set>
                                    <p:animEffect transition="in" filter="wipe(down)">
                                      <p:cBhvr>
                                        <p:cTn id="12" dur="500"/>
                                        <p:tgtEl>
                                          <p:spTgt spid="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8">
                                            <p:txEl>
                                              <p:pRg st="2" end="2"/>
                                            </p:txEl>
                                          </p:spTgt>
                                        </p:tgtEl>
                                        <p:attrNameLst>
                                          <p:attrName>style.visibility</p:attrName>
                                        </p:attrNameLst>
                                      </p:cBhvr>
                                      <p:to>
                                        <p:strVal val="visible"/>
                                      </p:to>
                                    </p:set>
                                    <p:animEffect transition="in" filter="wipe(down)">
                                      <p:cBhvr>
                                        <p:cTn id="17" dur="500"/>
                                        <p:tgtEl>
                                          <p:spTgt spid="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167"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rPr>
              <a:t>Lý do chọn đề tài</a:t>
            </a:r>
            <a:endParaRPr sz="2800" b="1">
              <a:solidFill>
                <a:schemeClr val="accent1">
                  <a:lumMod val="50000"/>
                </a:schemeClr>
              </a:solidFill>
            </a:endParaRPr>
          </a:p>
        </p:txBody>
      </p:sp>
      <p:sp>
        <p:nvSpPr>
          <p:cNvPr id="2" name="Rectangle 1"/>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02049" y="3360346"/>
            <a:ext cx="3681943" cy="1169551"/>
          </a:xfrm>
          <a:prstGeom prst="rect">
            <a:avLst/>
          </a:prstGeom>
        </p:spPr>
        <p:txBody>
          <a:bodyPr wrap="square">
            <a:spAutoFit/>
          </a:bodyPr>
          <a:lstStyle/>
          <a:p>
            <a:pPr>
              <a:buClr>
                <a:schemeClr val="tx1"/>
              </a:buClr>
            </a:pPr>
            <a:r>
              <a:rPr lang="vi-VN">
                <a:solidFill>
                  <a:schemeClr val="tx1"/>
                </a:solidFill>
                <a:latin typeface="Roboto Slab" panose="020B0604020202020204" charset="0"/>
                <a:ea typeface="Roboto Slab" panose="020B0604020202020204" charset="0"/>
                <a:cs typeface="Times New Roman" panose="02020603050405020304" pitchFamily="18" charset="0"/>
              </a:rPr>
              <a:t>Phổ biến của dịch vụ nghe nhạc trực tuyến</a:t>
            </a:r>
            <a:r>
              <a:rPr lang="en-US">
                <a:solidFill>
                  <a:schemeClr val="tx1"/>
                </a:solidFill>
                <a:latin typeface="Roboto Slab" panose="020B0604020202020204" charset="0"/>
                <a:ea typeface="Roboto Slab" panose="020B0604020202020204" charset="0"/>
                <a:cs typeface="Times New Roman" panose="02020603050405020304" pitchFamily="18" charset="0"/>
              </a:rPr>
              <a:t> </a:t>
            </a:r>
            <a:r>
              <a:rPr lang="vi-VN">
                <a:solidFill>
                  <a:schemeClr val="tx1"/>
                </a:solidFill>
                <a:latin typeface="Roboto Slab" panose="020B0604020202020204" charset="0"/>
                <a:ea typeface="Roboto Slab" panose="020B0604020202020204" charset="0"/>
                <a:cs typeface="Times New Roman" panose="02020603050405020304" pitchFamily="18" charset="0"/>
              </a:rPr>
              <a:t>như Spotify, Apple Music</a:t>
            </a:r>
            <a:r>
              <a:rPr lang="en-US">
                <a:solidFill>
                  <a:schemeClr val="tx1"/>
                </a:solidFill>
                <a:latin typeface="Roboto Slab" panose="020B0604020202020204" charset="0"/>
                <a:ea typeface="Roboto Slab" panose="020B0604020202020204" charset="0"/>
                <a:cs typeface="Times New Roman" panose="02020603050405020304" pitchFamily="18" charset="0"/>
              </a:rPr>
              <a:t>, SoundCloud</a:t>
            </a:r>
            <a:r>
              <a:rPr lang="vi-VN">
                <a:solidFill>
                  <a:schemeClr val="tx1"/>
                </a:solidFill>
                <a:latin typeface="Roboto Slab" panose="020B0604020202020204" charset="0"/>
                <a:ea typeface="Roboto Slab" panose="020B0604020202020204" charset="0"/>
                <a:cs typeface="Times New Roman" panose="02020603050405020304" pitchFamily="18" charset="0"/>
              </a:rPr>
              <a:t> ngày càng thu hút </a:t>
            </a:r>
            <a:r>
              <a:rPr lang="en-US">
                <a:solidFill>
                  <a:schemeClr val="tx1"/>
                </a:solidFill>
                <a:latin typeface="Roboto Slab" panose="020B0604020202020204" charset="0"/>
                <a:ea typeface="Roboto Slab" panose="020B0604020202020204" charset="0"/>
                <a:cs typeface="Times New Roman" panose="02020603050405020304" pitchFamily="18" charset="0"/>
              </a:rPr>
              <a:t>nhiều </a:t>
            </a:r>
            <a:r>
              <a:rPr lang="vi-VN">
                <a:solidFill>
                  <a:schemeClr val="tx1"/>
                </a:solidFill>
                <a:latin typeface="Roboto Slab" panose="020B0604020202020204" charset="0"/>
                <a:ea typeface="Roboto Slab" panose="020B0604020202020204" charset="0"/>
                <a:cs typeface="Times New Roman" panose="02020603050405020304" pitchFamily="18" charset="0"/>
              </a:rPr>
              <a:t>người dùng.</a:t>
            </a:r>
            <a:endParaRPr lang="en-US">
              <a:solidFill>
                <a:schemeClr val="tx1"/>
              </a:solidFill>
              <a:latin typeface="Roboto Slab" panose="020B0604020202020204" charset="0"/>
              <a:ea typeface="Roboto Slab" panose="020B0604020202020204" charset="0"/>
              <a:cs typeface="Times New Roman" panose="02020603050405020304" pitchFamily="18" charset="0"/>
            </a:endParaRPr>
          </a:p>
          <a:p>
            <a:pPr marL="285750" indent="-285750">
              <a:buClr>
                <a:schemeClr val="tx1"/>
              </a:buClr>
              <a:buFont typeface="Arial" panose="020B0604020202020204" pitchFamily="34" charset="0"/>
              <a:buChar char="•"/>
            </a:pPr>
            <a:endParaRPr lang="vi-VN">
              <a:solidFill>
                <a:schemeClr val="tx1"/>
              </a:solidFill>
              <a:latin typeface="Roboto Slab" panose="020B0604020202020204" charset="0"/>
              <a:ea typeface="Roboto Slab" panose="020B0604020202020204" charset="0"/>
              <a:cs typeface="Times New Roman" panose="02020603050405020304" pitchFamily="18" charset="0"/>
            </a:endParaRPr>
          </a:p>
        </p:txBody>
      </p:sp>
      <p:pic>
        <p:nvPicPr>
          <p:cNvPr id="1026" name="Picture 2" descr="So sánh 4 dịch vụ phát nhạc trực tuyến lớn nhất hiện nay - Diều Hâu -  Networks Business Online Việt Nam &amp; International VH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49" y="1263659"/>
            <a:ext cx="3210731" cy="18729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231220" y="3360346"/>
            <a:ext cx="3177267" cy="738664"/>
          </a:xfrm>
          <a:prstGeom prst="rect">
            <a:avLst/>
          </a:prstGeom>
        </p:spPr>
        <p:txBody>
          <a:bodyPr wrap="square">
            <a:spAutoFit/>
          </a:bodyPr>
          <a:lstStyle/>
          <a:p>
            <a:pPr>
              <a:buClr>
                <a:schemeClr val="tx1"/>
              </a:buClr>
            </a:pPr>
            <a:r>
              <a:rPr lang="vi-VN">
                <a:solidFill>
                  <a:schemeClr val="tx1"/>
                </a:solidFill>
                <a:latin typeface="Roboto Slab" panose="020B0604020202020204" charset="0"/>
                <a:ea typeface="Roboto Slab" panose="020B0604020202020204" charset="0"/>
                <a:cs typeface="Times New Roman" panose="02020603050405020304" pitchFamily="18" charset="0"/>
              </a:rPr>
              <a:t>Nhu cầu giải trí tăng cao</a:t>
            </a:r>
            <a:r>
              <a:rPr lang="en-US">
                <a:solidFill>
                  <a:schemeClr val="tx1"/>
                </a:solidFill>
                <a:latin typeface="Roboto Slab" panose="020B0604020202020204" charset="0"/>
                <a:ea typeface="Roboto Slab" panose="020B0604020202020204" charset="0"/>
                <a:cs typeface="Times New Roman" panose="02020603050405020304" pitchFamily="18" charset="0"/>
              </a:rPr>
              <a:t> </a:t>
            </a:r>
            <a:r>
              <a:rPr lang="vi-VN">
                <a:solidFill>
                  <a:schemeClr val="tx1"/>
                </a:solidFill>
                <a:latin typeface="Roboto Slab" panose="020B0604020202020204" charset="0"/>
                <a:ea typeface="Roboto Slab" panose="020B0604020202020204" charset="0"/>
                <a:cs typeface="Times New Roman" panose="02020603050405020304" pitchFamily="18" charset="0"/>
              </a:rPr>
              <a:t>trong thời đại số, người dùng đang tìm kiếm cách tiện lợi để truy cập âm nhạc.</a:t>
            </a:r>
          </a:p>
        </p:txBody>
      </p:sp>
      <p:pic>
        <p:nvPicPr>
          <p:cNvPr id="1034" name="Picture 10" descr="Buổi hoà nhạc : 1.868.835 ảnh, hình ảnh có sẵn và ảnh miễn phí bản quyền |  Shutter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3368" y="1263658"/>
            <a:ext cx="2837025" cy="189134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368197" y="1901460"/>
            <a:ext cx="407607" cy="407607"/>
            <a:chOff x="4270325" y="1757934"/>
            <a:chExt cx="694660" cy="694660"/>
          </a:xfrm>
        </p:grpSpPr>
        <p:sp>
          <p:nvSpPr>
            <p:cNvPr id="6" name="Rounded Rectangle 5"/>
            <p:cNvSpPr/>
            <p:nvPr/>
          </p:nvSpPr>
          <p:spPr>
            <a:xfrm>
              <a:off x="4564946" y="1757934"/>
              <a:ext cx="105417" cy="694660"/>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5400000">
              <a:off x="4564946" y="1757934"/>
              <a:ext cx="105417" cy="694660"/>
            </a:xfrm>
            <a:prstGeom prst="roundRect">
              <a:avLst>
                <a:gd name="adj" fmla="val 5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89478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7"/>
                                        </p:tgtEl>
                                        <p:attrNameLst>
                                          <p:attrName>style.visibility</p:attrName>
                                        </p:attrNameLst>
                                      </p:cBhvr>
                                      <p:to>
                                        <p:strVal val="visible"/>
                                      </p:to>
                                    </p:set>
                                    <p:anim calcmode="lin" valueType="num">
                                      <p:cBhvr additive="base">
                                        <p:cTn id="11" dur="500" fill="hold"/>
                                        <p:tgtEl>
                                          <p:spTgt spid="167"/>
                                        </p:tgtEl>
                                        <p:attrNameLst>
                                          <p:attrName>ppt_x</p:attrName>
                                        </p:attrNameLst>
                                      </p:cBhvr>
                                      <p:tavLst>
                                        <p:tav tm="0">
                                          <p:val>
                                            <p:strVal val="0-#ppt_w/2"/>
                                          </p:val>
                                        </p:tav>
                                        <p:tav tm="100000">
                                          <p:val>
                                            <p:strVal val="#ppt_x"/>
                                          </p:val>
                                        </p:tav>
                                      </p:tavLst>
                                    </p:anim>
                                    <p:anim calcmode="lin" valueType="num">
                                      <p:cBhvr additive="base">
                                        <p:cTn id="12" dur="500" fill="hold"/>
                                        <p:tgtEl>
                                          <p:spTgt spid="16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par>
                                <p:cTn id="18" presetID="22" presetClass="entr" presetSubtype="8"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wipe(left)">
                                      <p:cBhvr>
                                        <p:cTn id="20" dur="500"/>
                                        <p:tgtEl>
                                          <p:spTgt spid="10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34"/>
                                        </p:tgtEl>
                                        <p:attrNameLst>
                                          <p:attrName>style.visibility</p:attrName>
                                        </p:attrNameLst>
                                      </p:cBhvr>
                                      <p:to>
                                        <p:strVal val="visible"/>
                                      </p:to>
                                    </p:set>
                                    <p:animEffect transition="in" filter="wipe(left)">
                                      <p:cBhvr>
                                        <p:cTn id="30" dur="500"/>
                                        <p:tgtEl>
                                          <p:spTgt spid="103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animBg="1"/>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167"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rPr>
              <a:t>Lý do chọn đề tài</a:t>
            </a:r>
            <a:endParaRPr sz="2800" b="1">
              <a:solidFill>
                <a:schemeClr val="accent1">
                  <a:lumMod val="50000"/>
                </a:schemeClr>
              </a:solidFill>
            </a:endParaRPr>
          </a:p>
        </p:txBody>
      </p:sp>
      <p:sp>
        <p:nvSpPr>
          <p:cNvPr id="2" name="Rectangle 1"/>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393;p35"/>
          <p:cNvGrpSpPr/>
          <p:nvPr/>
        </p:nvGrpSpPr>
        <p:grpSpPr>
          <a:xfrm>
            <a:off x="74653" y="1368951"/>
            <a:ext cx="4324807" cy="2533853"/>
            <a:chOff x="2282299" y="798604"/>
            <a:chExt cx="4542205" cy="2661224"/>
          </a:xfrm>
        </p:grpSpPr>
        <p:sp>
          <p:nvSpPr>
            <p:cNvPr id="7" name="Google Shape;394;p35"/>
            <p:cNvSpPr/>
            <p:nvPr/>
          </p:nvSpPr>
          <p:spPr>
            <a:xfrm>
              <a:off x="2653749" y="798604"/>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395;p35"/>
            <p:cNvSpPr/>
            <p:nvPr/>
          </p:nvSpPr>
          <p:spPr>
            <a:xfrm>
              <a:off x="2282299" y="3389796"/>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lt2"/>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96;p35"/>
            <p:cNvSpPr/>
            <p:nvPr/>
          </p:nvSpPr>
          <p:spPr>
            <a:xfrm>
              <a:off x="2282299" y="3333770"/>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chemeClr val="lt1"/>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397;p35"/>
            <p:cNvSpPr/>
            <p:nvPr/>
          </p:nvSpPr>
          <p:spPr>
            <a:xfrm>
              <a:off x="4216643" y="3333770"/>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 name="Rectangle 10"/>
          <p:cNvSpPr/>
          <p:nvPr/>
        </p:nvSpPr>
        <p:spPr>
          <a:xfrm>
            <a:off x="5313662" y="1818867"/>
            <a:ext cx="3639422" cy="1348511"/>
          </a:xfrm>
          <a:prstGeom prst="rect">
            <a:avLst/>
          </a:prstGeom>
        </p:spPr>
        <p:txBody>
          <a:bodyPr wrap="square">
            <a:spAutoFit/>
          </a:bodyPr>
          <a:lstStyle/>
          <a:p>
            <a:pPr>
              <a:lnSpc>
                <a:spcPct val="150000"/>
              </a:lnSpc>
              <a:spcBef>
                <a:spcPts val="600"/>
              </a:spcBef>
              <a:buClr>
                <a:schemeClr val="tx1"/>
              </a:buClr>
            </a:pPr>
            <a:r>
              <a:rPr lang="en-US" smtClean="0">
                <a:solidFill>
                  <a:schemeClr val="tx1"/>
                </a:solidFill>
                <a:latin typeface="Roboto Slab" panose="020B0604020202020204" charset="0"/>
                <a:ea typeface="Roboto Slab" panose="020B0604020202020204" charset="0"/>
                <a:cs typeface="Times New Roman" panose="02020603050405020304" pitchFamily="18" charset="0"/>
              </a:rPr>
              <a:t>Trang web nghe nhạc ra đời nhằm mục đích phục vụ các bạn có nhu cầu nghe nhạc trực tuyến mượt mà và cá nhân hóa việc tải nhạc, tạo danh sách phát…</a:t>
            </a:r>
            <a:endParaRPr lang="vi-VN">
              <a:solidFill>
                <a:schemeClr val="tx1"/>
              </a:solidFill>
              <a:latin typeface="Roboto Slab" panose="020B0604020202020204" charset="0"/>
              <a:ea typeface="Roboto Slab" panose="020B0604020202020204" charset="0"/>
              <a:cs typeface="Times New Roman" panose="02020603050405020304" pitchFamily="18" charset="0"/>
            </a:endParaRPr>
          </a:p>
        </p:txBody>
      </p:sp>
      <p:sp>
        <p:nvSpPr>
          <p:cNvPr id="3" name="Right Arrow 2"/>
          <p:cNvSpPr/>
          <p:nvPr/>
        </p:nvSpPr>
        <p:spPr>
          <a:xfrm>
            <a:off x="4488889" y="2432943"/>
            <a:ext cx="380344" cy="292512"/>
          </a:xfrm>
          <a:prstGeom prst="rightArrow">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13609" y="1520591"/>
            <a:ext cx="3263909" cy="2127515"/>
          </a:xfrm>
          <a:prstGeom prst="rect">
            <a:avLst/>
          </a:prstGeom>
        </p:spPr>
      </p:pic>
    </p:spTree>
    <p:extLst>
      <p:ext uri="{BB962C8B-B14F-4D97-AF65-F5344CB8AC3E}">
        <p14:creationId xmlns:p14="http://schemas.microsoft.com/office/powerpoint/2010/main" val="22890270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out)">
                                      <p:cBhvr>
                                        <p:cTn id="7" dur="500"/>
                                        <p:tgtEl>
                                          <p:spTgt spid="11"/>
                                        </p:tgtEl>
                                      </p:cBhvr>
                                    </p:animEffect>
                                  </p:childTnLst>
                                </p:cTn>
                              </p:par>
                              <p:par>
                                <p:cTn id="8" presetID="6" presetClass="entr" presetSubtype="3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out)">
                                      <p:cBhvr>
                                        <p:cTn id="10" dur="500"/>
                                        <p:tgtEl>
                                          <p:spTgt spid="6"/>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ou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67"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rPr>
              <a:t>Mục tiêu đề tài</a:t>
            </a:r>
            <a:endParaRPr sz="2800" b="1">
              <a:solidFill>
                <a:schemeClr val="accent1">
                  <a:lumMod val="50000"/>
                </a:schemeClr>
              </a:solidFill>
            </a:endParaRPr>
          </a:p>
        </p:txBody>
      </p:sp>
      <p:sp>
        <p:nvSpPr>
          <p:cNvPr id="2" name="Rectangle 1"/>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58894113"/>
              </p:ext>
            </p:extLst>
          </p:nvPr>
        </p:nvGraphicFramePr>
        <p:xfrm>
          <a:off x="1454552" y="1118484"/>
          <a:ext cx="5931532" cy="2926080"/>
        </p:xfrm>
        <a:graphic>
          <a:graphicData uri="http://schemas.openxmlformats.org/drawingml/2006/table">
            <a:tbl>
              <a:tblPr firstRow="1" bandRow="1">
                <a:tableStyleId>{701FB10D-A61A-4DE4-8506-F670E7A89527}</a:tableStyleId>
              </a:tblPr>
              <a:tblGrid>
                <a:gridCol w="5931532">
                  <a:extLst>
                    <a:ext uri="{9D8B030D-6E8A-4147-A177-3AD203B41FA5}">
                      <a16:colId xmlns:a16="http://schemas.microsoft.com/office/drawing/2014/main" val="1384643252"/>
                    </a:ext>
                  </a:extLst>
                </a:gridCol>
              </a:tblGrid>
              <a:tr h="683971">
                <a:tc>
                  <a:txBody>
                    <a:bodyPr/>
                    <a:lstStyle/>
                    <a:p>
                      <a:pPr algn="l">
                        <a:lnSpc>
                          <a:spcPct val="150000"/>
                        </a:lnSpc>
                      </a:pPr>
                      <a:r>
                        <a:rPr lang="en-US" sz="1400" smtClean="0">
                          <a:solidFill>
                            <a:schemeClr val="tx1"/>
                          </a:solidFill>
                          <a:latin typeface="Roboto Slab" panose="020B0604020202020204" charset="0"/>
                          <a:ea typeface="Roboto Slab" panose="020B0604020202020204" charset="0"/>
                        </a:rPr>
                        <a:t>Phân</a:t>
                      </a:r>
                      <a:r>
                        <a:rPr lang="en-US" sz="1400" baseline="0" smtClean="0">
                          <a:solidFill>
                            <a:schemeClr val="tx1"/>
                          </a:solidFill>
                          <a:latin typeface="Roboto Slab" panose="020B0604020202020204" charset="0"/>
                          <a:ea typeface="Roboto Slab" panose="020B0604020202020204" charset="0"/>
                        </a:rPr>
                        <a:t> tích, tìm hiểu bài toán thực tế đ</a:t>
                      </a:r>
                      <a:r>
                        <a:rPr lang="vi-VN" smtClean="0">
                          <a:solidFill>
                            <a:schemeClr val="tx1"/>
                          </a:solidFill>
                          <a:latin typeface="Roboto Slab" panose="020B0604020202020204" charset="0"/>
                          <a:ea typeface="Roboto Slab" panose="020B0604020202020204" charset="0"/>
                        </a:rPr>
                        <a:t>áp ứng nhu cầu nghe nhạc trực tuyến với trải nghiệm cá nhân.</a:t>
                      </a:r>
                      <a:endParaRPr lang="en-US" sz="1400">
                        <a:solidFill>
                          <a:schemeClr val="tx1"/>
                        </a:solidFill>
                        <a:latin typeface="Roboto Slab" panose="020B0604020202020204" charset="0"/>
                        <a:ea typeface="Roboto Slab" panose="020B0604020202020204" charset="0"/>
                      </a:endParaRPr>
                    </a:p>
                  </a:txBody>
                  <a:tcPr marL="731520" anchor="ct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57150" cap="flat" cmpd="sng" algn="ctr">
                      <a:solidFill>
                        <a:schemeClr val="tx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6968067"/>
                  </a:ext>
                </a:extLst>
              </a:tr>
              <a:tr h="683971">
                <a:tc>
                  <a:txBody>
                    <a:bodyPr/>
                    <a:lstStyle/>
                    <a:p>
                      <a:pPr algn="l">
                        <a:lnSpc>
                          <a:spcPct val="150000"/>
                        </a:lnSpc>
                      </a:pPr>
                      <a:r>
                        <a:rPr lang="en-US" sz="1400" smtClean="0">
                          <a:solidFill>
                            <a:schemeClr val="tx1"/>
                          </a:solidFill>
                          <a:latin typeface="Roboto Slab" panose="020B0604020202020204" charset="0"/>
                          <a:ea typeface="Roboto Slab" panose="020B0604020202020204" charset="0"/>
                        </a:rPr>
                        <a:t>Tìm</a:t>
                      </a:r>
                      <a:r>
                        <a:rPr lang="en-US" sz="1400" baseline="0" smtClean="0">
                          <a:solidFill>
                            <a:schemeClr val="tx1"/>
                          </a:solidFill>
                          <a:latin typeface="Roboto Slab" panose="020B0604020202020204" charset="0"/>
                          <a:ea typeface="Roboto Slab" panose="020B0604020202020204" charset="0"/>
                        </a:rPr>
                        <a:t> hiểu công nghệ, khám phá và áp dụng các công nghệ vào website.</a:t>
                      </a:r>
                      <a:endParaRPr lang="en-US" sz="1400">
                        <a:solidFill>
                          <a:schemeClr val="tx1"/>
                        </a:solidFill>
                        <a:latin typeface="Roboto Slab" panose="020B0604020202020204" charset="0"/>
                        <a:ea typeface="Roboto Slab" panose="020B0604020202020204" charset="0"/>
                      </a:endParaRPr>
                    </a:p>
                  </a:txBody>
                  <a:tcPr marL="731520" anchor="ctr">
                    <a:lnL w="9525" cap="flat" cmpd="sng">
                      <a:noFill/>
                      <a:prstDash val="solid"/>
                      <a:round/>
                      <a:headEnd type="none" w="sm" len="sm"/>
                      <a:tailEnd type="none" w="sm" len="sm"/>
                    </a:lnL>
                    <a:lnR w="9525" cap="flat" cmpd="sng">
                      <a:noFill/>
                      <a:prstDash val="solid"/>
                      <a:round/>
                      <a:headEnd type="none" w="sm" len="sm"/>
                      <a:tailEnd type="none" w="sm" len="sm"/>
                    </a:lnR>
                    <a:lnT w="57150" cap="flat" cmpd="sng" algn="ctr">
                      <a:solidFill>
                        <a:schemeClr val="tx2">
                          <a:lumMod val="90000"/>
                        </a:schemeClr>
                      </a:solidFill>
                      <a:prstDash val="solid"/>
                      <a:round/>
                      <a:headEnd type="none" w="med" len="med"/>
                      <a:tailEnd type="none" w="med" len="med"/>
                    </a:lnT>
                    <a:lnB w="57150" cap="flat" cmpd="sng" algn="ctr">
                      <a:solidFill>
                        <a:schemeClr val="tx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5431453"/>
                  </a:ext>
                </a:extLst>
              </a:tr>
              <a:tr h="683971">
                <a:tc>
                  <a:txBody>
                    <a:bodyPr/>
                    <a:lstStyle/>
                    <a:p>
                      <a:pPr algn="l">
                        <a:lnSpc>
                          <a:spcPct val="150000"/>
                        </a:lnSpc>
                      </a:pPr>
                      <a:r>
                        <a:rPr lang="en-US" sz="1400" smtClean="0">
                          <a:solidFill>
                            <a:schemeClr val="tx1"/>
                          </a:solidFill>
                          <a:latin typeface="Roboto Slab" panose="020B0604020202020204" charset="0"/>
                          <a:ea typeface="Roboto Slab" panose="020B0604020202020204" charset="0"/>
                        </a:rPr>
                        <a:t>Xây</a:t>
                      </a:r>
                      <a:r>
                        <a:rPr lang="en-US" sz="1400" baseline="0" smtClean="0">
                          <a:solidFill>
                            <a:schemeClr val="tx1"/>
                          </a:solidFill>
                          <a:latin typeface="Roboto Slab" panose="020B0604020202020204" charset="0"/>
                          <a:ea typeface="Roboto Slab" panose="020B0604020202020204" charset="0"/>
                        </a:rPr>
                        <a:t> dựng trang web </a:t>
                      </a:r>
                      <a:r>
                        <a:rPr lang="vi-VN" smtClean="0">
                          <a:solidFill>
                            <a:schemeClr val="tx1"/>
                          </a:solidFill>
                          <a:latin typeface="Roboto Slab" panose="020B0604020202020204" charset="0"/>
                          <a:ea typeface="Roboto Slab" panose="020B0604020202020204" charset="0"/>
                        </a:rPr>
                        <a:t>nghe nhạc trực tuyến hiệu quả, tối ưu hóa hiệu suất.</a:t>
                      </a:r>
                      <a:endParaRPr lang="en-US" sz="1400">
                        <a:solidFill>
                          <a:schemeClr val="tx1"/>
                        </a:solidFill>
                        <a:latin typeface="Roboto Slab" panose="020B0604020202020204" charset="0"/>
                        <a:ea typeface="Roboto Slab" panose="020B0604020202020204" charset="0"/>
                      </a:endParaRPr>
                    </a:p>
                  </a:txBody>
                  <a:tcPr marL="731520" anchor="ctr">
                    <a:lnL w="9525" cap="flat" cmpd="sng">
                      <a:noFill/>
                      <a:prstDash val="solid"/>
                      <a:round/>
                      <a:headEnd type="none" w="sm" len="sm"/>
                      <a:tailEnd type="none" w="sm" len="sm"/>
                    </a:lnL>
                    <a:lnR w="9525" cap="flat" cmpd="sng">
                      <a:noFill/>
                      <a:prstDash val="solid"/>
                      <a:round/>
                      <a:headEnd type="none" w="sm" len="sm"/>
                      <a:tailEnd type="none" w="sm" len="sm"/>
                    </a:lnR>
                    <a:lnT w="57150" cap="flat" cmpd="sng" algn="ctr">
                      <a:solidFill>
                        <a:schemeClr val="tx2">
                          <a:lumMod val="90000"/>
                        </a:schemeClr>
                      </a:solidFill>
                      <a:prstDash val="solid"/>
                      <a:round/>
                      <a:headEnd type="none" w="med" len="med"/>
                      <a:tailEnd type="none" w="med" len="med"/>
                    </a:lnT>
                    <a:lnB w="57150" cap="flat" cmpd="sng" algn="ctr">
                      <a:solidFill>
                        <a:schemeClr val="tx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015431"/>
                  </a:ext>
                </a:extLst>
              </a:tr>
              <a:tr h="683971">
                <a:tc>
                  <a:txBody>
                    <a:bodyPr/>
                    <a:lstStyle/>
                    <a:p>
                      <a:pPr algn="l">
                        <a:lnSpc>
                          <a:spcPct val="150000"/>
                        </a:lnSpc>
                      </a:pPr>
                      <a:r>
                        <a:rPr lang="en-US" sz="1400" smtClean="0">
                          <a:solidFill>
                            <a:schemeClr val="tx1"/>
                          </a:solidFill>
                          <a:latin typeface="Roboto Slab" panose="020B0604020202020204" charset="0"/>
                          <a:ea typeface="Roboto Slab" panose="020B0604020202020204" charset="0"/>
                        </a:rPr>
                        <a:t>Về</a:t>
                      </a:r>
                      <a:r>
                        <a:rPr lang="en-US" sz="1400" baseline="0" smtClean="0">
                          <a:solidFill>
                            <a:schemeClr val="tx1"/>
                          </a:solidFill>
                          <a:latin typeface="Roboto Slab" panose="020B0604020202020204" charset="0"/>
                          <a:ea typeface="Roboto Slab" panose="020B0604020202020204" charset="0"/>
                        </a:rPr>
                        <a:t> phía người dùng c</a:t>
                      </a:r>
                      <a:r>
                        <a:rPr lang="vi-VN" smtClean="0">
                          <a:solidFill>
                            <a:schemeClr val="tx1"/>
                          </a:solidFill>
                          <a:latin typeface="Roboto Slab" panose="020B0604020202020204" charset="0"/>
                          <a:ea typeface="Roboto Slab" panose="020B0604020202020204" charset="0"/>
                        </a:rPr>
                        <a:t>ung cấp các tính năng như tìm kiếm bài hát, tạo playlist cá nhân, phát nhạc</a:t>
                      </a:r>
                      <a:r>
                        <a:rPr lang="en-US" smtClean="0">
                          <a:solidFill>
                            <a:schemeClr val="tx1"/>
                          </a:solidFill>
                          <a:latin typeface="Roboto Slab" panose="020B0604020202020204" charset="0"/>
                          <a:ea typeface="Roboto Slab" panose="020B0604020202020204" charset="0"/>
                        </a:rPr>
                        <a:t>,</a:t>
                      </a:r>
                      <a:r>
                        <a:rPr lang="en-US" baseline="0" smtClean="0">
                          <a:solidFill>
                            <a:schemeClr val="tx1"/>
                          </a:solidFill>
                          <a:latin typeface="Roboto Slab" panose="020B0604020202020204" charset="0"/>
                          <a:ea typeface="Roboto Slab" panose="020B0604020202020204" charset="0"/>
                        </a:rPr>
                        <a:t> . . .</a:t>
                      </a:r>
                      <a:endParaRPr lang="en-US" sz="1400">
                        <a:solidFill>
                          <a:schemeClr val="tx1"/>
                        </a:solidFill>
                        <a:latin typeface="Roboto Slab" panose="020B0604020202020204" charset="0"/>
                        <a:ea typeface="Roboto Slab" panose="020B0604020202020204" charset="0"/>
                      </a:endParaRPr>
                    </a:p>
                  </a:txBody>
                  <a:tcPr marL="731520" anchor="ctr">
                    <a:lnL w="9525" cap="flat" cmpd="sng">
                      <a:noFill/>
                      <a:prstDash val="solid"/>
                      <a:round/>
                      <a:headEnd type="none" w="sm" len="sm"/>
                      <a:tailEnd type="none" w="sm" len="sm"/>
                    </a:lnL>
                    <a:lnR w="9525" cap="flat" cmpd="sng">
                      <a:noFill/>
                      <a:prstDash val="solid"/>
                      <a:round/>
                      <a:headEnd type="none" w="sm" len="sm"/>
                      <a:tailEnd type="none" w="sm" len="sm"/>
                    </a:lnR>
                    <a:lnT w="57150" cap="flat" cmpd="sng" algn="ctr">
                      <a:solidFill>
                        <a:schemeClr val="tx2">
                          <a:lumMod val="90000"/>
                        </a:schemeClr>
                      </a:solidFill>
                      <a:prstDash val="solid"/>
                      <a:round/>
                      <a:headEnd type="none" w="med" len="med"/>
                      <a:tailEnd type="none" w="med" len="med"/>
                    </a:lnT>
                    <a:lnB w="57150" cap="flat" cmpd="sng" algn="ctr">
                      <a:solidFill>
                        <a:schemeClr val="tx2">
                          <a:lumMod val="9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53276"/>
                  </a:ext>
                </a:extLst>
              </a:tr>
            </a:tbl>
          </a:graphicData>
        </a:graphic>
      </p:graphicFrame>
      <p:grpSp>
        <p:nvGrpSpPr>
          <p:cNvPr id="22" name="Google Shape;873;p48"/>
          <p:cNvGrpSpPr/>
          <p:nvPr/>
        </p:nvGrpSpPr>
        <p:grpSpPr>
          <a:xfrm>
            <a:off x="1527123" y="1238510"/>
            <a:ext cx="435022" cy="323445"/>
            <a:chOff x="5247525" y="3007275"/>
            <a:chExt cx="517575" cy="384825"/>
          </a:xfrm>
        </p:grpSpPr>
        <p:sp>
          <p:nvSpPr>
            <p:cNvPr id="23" name="Google Shape;874;p48"/>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4" name="Google Shape;875;p48"/>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25" name="Google Shape;807;p48"/>
          <p:cNvGrpSpPr/>
          <p:nvPr/>
        </p:nvGrpSpPr>
        <p:grpSpPr>
          <a:xfrm>
            <a:off x="1589227" y="3472232"/>
            <a:ext cx="359272" cy="376691"/>
            <a:chOff x="5961125" y="1623900"/>
            <a:chExt cx="427450" cy="448175"/>
          </a:xfrm>
        </p:grpSpPr>
        <p:sp>
          <p:nvSpPr>
            <p:cNvPr id="26" name="Google Shape;808;p4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809;p4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810;p4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811;p4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812;p4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813;p4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814;p4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854;p48"/>
          <p:cNvSpPr/>
          <p:nvPr/>
        </p:nvSpPr>
        <p:spPr>
          <a:xfrm>
            <a:off x="1543843" y="2706155"/>
            <a:ext cx="407551" cy="429683"/>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nvGrpSpPr>
          <p:cNvPr id="34" name="Google Shape;876;p48"/>
          <p:cNvGrpSpPr/>
          <p:nvPr/>
        </p:nvGrpSpPr>
        <p:grpSpPr>
          <a:xfrm>
            <a:off x="1564998" y="1963807"/>
            <a:ext cx="342882" cy="350068"/>
            <a:chOff x="3951850" y="2985350"/>
            <a:chExt cx="407950" cy="416500"/>
          </a:xfrm>
        </p:grpSpPr>
        <p:sp>
          <p:nvSpPr>
            <p:cNvPr id="35" name="Google Shape;877;p48"/>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6" name="Google Shape;878;p48"/>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 name="Google Shape;879;p48"/>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8" name="Google Shape;880;p48"/>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extLst>
      <p:ext uri="{BB962C8B-B14F-4D97-AF65-F5344CB8AC3E}">
        <p14:creationId xmlns:p14="http://schemas.microsoft.com/office/powerpoint/2010/main" val="40467288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up)">
                                      <p:cBhvr>
                                        <p:cTn id="10" dur="500"/>
                                        <p:tgtEl>
                                          <p:spTgt spid="167"/>
                                        </p:tgtEl>
                                      </p:cBhvr>
                                    </p:animEffect>
                                  </p:childTnLst>
                                </p:cTn>
                              </p:par>
                              <p:par>
                                <p:cTn id="11" presetID="22" presetClass="entr" presetSubtype="1"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up)">
                                      <p:cBhvr>
                                        <p:cTn id="13" dur="500"/>
                                        <p:tgtEl>
                                          <p:spTgt spid="22"/>
                                        </p:tgtEl>
                                      </p:cBhvr>
                                    </p:animEffect>
                                  </p:childTnLst>
                                </p:cTn>
                              </p:par>
                              <p:par>
                                <p:cTn id="14" presetID="22" presetClass="entr" presetSubtype="1"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wipe(up)">
                                      <p:cBhvr>
                                        <p:cTn id="16" dur="500"/>
                                        <p:tgtEl>
                                          <p:spTgt spid="34"/>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up)">
                                      <p:cBhvr>
                                        <p:cTn id="19" dur="500"/>
                                        <p:tgtEl>
                                          <p:spTgt spid="33"/>
                                        </p:tgtEl>
                                      </p:cBhvr>
                                    </p:animEffect>
                                  </p:childTnLst>
                                </p:cTn>
                              </p:par>
                              <p:par>
                                <p:cTn id="20" presetID="22" presetClass="entr" presetSubtype="1"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up)">
                                      <p:cBhvr>
                                        <p:cTn id="22" dur="500"/>
                                        <p:tgtEl>
                                          <p:spTgt spid="25"/>
                                        </p:tgtEl>
                                      </p:cBhvr>
                                    </p:animEffect>
                                  </p:childTnLst>
                                </p:cTn>
                              </p:par>
                              <p:par>
                                <p:cTn id="23" presetID="22" presetClass="entr" presetSubtype="1"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5" name="Rounded Rectangle 14"/>
          <p:cNvSpPr/>
          <p:nvPr/>
        </p:nvSpPr>
        <p:spPr>
          <a:xfrm>
            <a:off x="5180771" y="2296612"/>
            <a:ext cx="2641600" cy="1422400"/>
          </a:xfrm>
          <a:prstGeom prst="roundRect">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Roboto Slab" panose="020B0604020202020204" charset="0"/>
                <a:ea typeface="Roboto Slab" panose="020B0604020202020204" charset="0"/>
              </a:rPr>
              <a:t>8</a:t>
            </a:fld>
            <a:endParaRPr>
              <a:latin typeface="Roboto Slab" panose="020B0604020202020204" charset="0"/>
              <a:ea typeface="Roboto Slab" panose="020B0604020202020204" charset="0"/>
            </a:endParaRPr>
          </a:p>
        </p:txBody>
      </p:sp>
      <p:sp>
        <p:nvSpPr>
          <p:cNvPr id="167"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latin typeface="Roboto Slab" panose="020B0604020202020204" charset="0"/>
                <a:ea typeface="Roboto Slab" panose="020B0604020202020204" charset="0"/>
              </a:rPr>
              <a:t>Công nghệ sử dụng</a:t>
            </a:r>
            <a:endParaRPr sz="2800" b="1">
              <a:solidFill>
                <a:schemeClr val="accent1">
                  <a:lumMod val="50000"/>
                </a:schemeClr>
              </a:solidFill>
              <a:latin typeface="Roboto Slab" panose="020B0604020202020204" charset="0"/>
              <a:ea typeface="Roboto Slab" panose="020B0604020202020204" charset="0"/>
            </a:endParaRPr>
          </a:p>
        </p:txBody>
      </p:sp>
      <p:sp>
        <p:nvSpPr>
          <p:cNvPr id="2" name="Rectangle 1"/>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sp>
        <p:nvSpPr>
          <p:cNvPr id="3" name="Rounded Rectangle 2"/>
          <p:cNvSpPr/>
          <p:nvPr/>
        </p:nvSpPr>
        <p:spPr>
          <a:xfrm>
            <a:off x="1321553" y="2296612"/>
            <a:ext cx="2641600" cy="1422400"/>
          </a:xfrm>
          <a:prstGeom prst="roundRect">
            <a:avLst/>
          </a:prstGeom>
          <a:ln>
            <a:solidFill>
              <a:schemeClr val="bg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6" descr="Next.js Icon Logo PNG Vector (SVG)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190" y="1825248"/>
            <a:ext cx="1122778" cy="112277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 name="Picture 8" descr="Material Icons - Material U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5857" y="1510737"/>
            <a:ext cx="1751800" cy="1751800"/>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0" name="Google Shape;1050;p45"/>
          <p:cNvSpPr txBox="1">
            <a:spLocks/>
          </p:cNvSpPr>
          <p:nvPr/>
        </p:nvSpPr>
        <p:spPr>
          <a:xfrm>
            <a:off x="5475935" y="3128590"/>
            <a:ext cx="2051272" cy="40985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1600" b="1" smtClean="0">
                <a:latin typeface="Roboto Slab" panose="020B0604020202020204" charset="0"/>
                <a:ea typeface="Roboto Slab" panose="020B0604020202020204" charset="0"/>
                <a:cs typeface="Times New Roman" panose="02020603050405020304" pitchFamily="18" charset="0"/>
              </a:rPr>
              <a:t>Thư viện UI MUI</a:t>
            </a:r>
            <a:endParaRPr lang="vi-VN" sz="1600" b="1">
              <a:latin typeface="Roboto Slab" panose="020B0604020202020204" charset="0"/>
              <a:ea typeface="Roboto Slab" panose="020B0604020202020204" charset="0"/>
              <a:cs typeface="Times New Roman" panose="02020603050405020304" pitchFamily="18" charset="0"/>
            </a:endParaRPr>
          </a:p>
        </p:txBody>
      </p:sp>
      <p:sp>
        <p:nvSpPr>
          <p:cNvPr id="9" name="Google Shape;1049;p45"/>
          <p:cNvSpPr txBox="1">
            <a:spLocks/>
          </p:cNvSpPr>
          <p:nvPr/>
        </p:nvSpPr>
        <p:spPr>
          <a:xfrm>
            <a:off x="1566708" y="3128591"/>
            <a:ext cx="2151290" cy="4098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smtClean="0">
                <a:latin typeface="Roboto Slab" panose="020B0604020202020204" charset="0"/>
                <a:ea typeface="Roboto Slab" panose="020B0604020202020204" charset="0"/>
                <a:cs typeface="Times New Roman" panose="02020603050405020304" pitchFamily="18" charset="0"/>
              </a:rPr>
              <a:t>Framework NextJS</a:t>
            </a:r>
            <a:endParaRPr lang="en-US" sz="1600" b="1">
              <a:latin typeface="Roboto Slab" panose="020B0604020202020204" charset="0"/>
              <a:ea typeface="Roboto Slab" panose="020B0604020202020204" charset="0"/>
              <a:cs typeface="Times New Roman" panose="02020603050405020304" pitchFamily="18" charset="0"/>
            </a:endParaRPr>
          </a:p>
        </p:txBody>
      </p:sp>
    </p:spTree>
    <p:extLst>
      <p:ext uri="{BB962C8B-B14F-4D97-AF65-F5344CB8AC3E}">
        <p14:creationId xmlns:p14="http://schemas.microsoft.com/office/powerpoint/2010/main" val="794333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wipe(up)">
                                      <p:cBhvr>
                                        <p:cTn id="7" dur="500"/>
                                        <p:tgtEl>
                                          <p:spTgt spid="16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arn(outVertical)">
                                      <p:cBhvr>
                                        <p:cTn id="18" dur="500"/>
                                        <p:tgtEl>
                                          <p:spTgt spid="9"/>
                                        </p:tgtEl>
                                      </p:cBhvr>
                                    </p:animEffect>
                                  </p:childTnLst>
                                </p:cTn>
                              </p:par>
                              <p:par>
                                <p:cTn id="19" presetID="16" presetClass="entr" presetSubtype="37"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Vertical)">
                                      <p:cBhvr>
                                        <p:cTn id="21" dur="500"/>
                                        <p:tgtEl>
                                          <p:spTgt spid="13"/>
                                        </p:tgtEl>
                                      </p:cBhvr>
                                    </p:animEffect>
                                  </p:childTnLst>
                                </p:cTn>
                              </p:par>
                              <p:par>
                                <p:cTn id="22" presetID="16" presetClass="entr" presetSubtype="37"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outVertic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animBg="1"/>
      <p:bldP spid="10"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Roboto Slab" panose="020B0604020202020204" charset="0"/>
                <a:ea typeface="Roboto Slab" panose="020B0604020202020204" charset="0"/>
              </a:rPr>
              <a:t>9</a:t>
            </a:fld>
            <a:endParaRPr>
              <a:latin typeface="Roboto Slab" panose="020B0604020202020204" charset="0"/>
              <a:ea typeface="Roboto Slab" panose="020B0604020202020204" charset="0"/>
            </a:endParaRPr>
          </a:p>
        </p:txBody>
      </p:sp>
      <p:sp>
        <p:nvSpPr>
          <p:cNvPr id="167" name="Google Shape;167;p23"/>
          <p:cNvSpPr txBox="1">
            <a:spLocks noGrp="1"/>
          </p:cNvSpPr>
          <p:nvPr>
            <p:ph type="title"/>
          </p:nvPr>
        </p:nvSpPr>
        <p:spPr>
          <a:xfrm>
            <a:off x="613610" y="308120"/>
            <a:ext cx="378585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b="1" smtClean="0">
                <a:solidFill>
                  <a:schemeClr val="accent1">
                    <a:lumMod val="50000"/>
                  </a:schemeClr>
                </a:solidFill>
                <a:latin typeface="Roboto Slab" panose="020B0604020202020204" charset="0"/>
                <a:ea typeface="Roboto Slab" panose="020B0604020202020204" charset="0"/>
              </a:rPr>
              <a:t>Lý do chọn?</a:t>
            </a:r>
            <a:endParaRPr sz="2800" b="1">
              <a:solidFill>
                <a:schemeClr val="accent1">
                  <a:lumMod val="50000"/>
                </a:schemeClr>
              </a:solidFill>
              <a:latin typeface="Roboto Slab" panose="020B0604020202020204" charset="0"/>
              <a:ea typeface="Roboto Slab" panose="020B0604020202020204" charset="0"/>
            </a:endParaRPr>
          </a:p>
        </p:txBody>
      </p:sp>
      <p:sp>
        <p:nvSpPr>
          <p:cNvPr id="2" name="Rectangle 1"/>
          <p:cNvSpPr/>
          <p:nvPr/>
        </p:nvSpPr>
        <p:spPr>
          <a:xfrm>
            <a:off x="517510" y="416689"/>
            <a:ext cx="96100" cy="508466"/>
          </a:xfrm>
          <a:prstGeom prst="rect">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Roboto Slab" panose="020B0604020202020204" charset="0"/>
              <a:ea typeface="Roboto Slab" panose="020B0604020202020204" charset="0"/>
            </a:endParaRPr>
          </a:p>
        </p:txBody>
      </p:sp>
      <p:pic>
        <p:nvPicPr>
          <p:cNvPr id="14" name="Picture 4" descr="Next.js + MUI v5 + Typescript tutorial and starter - DEV Commun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700" y="1456710"/>
            <a:ext cx="3723773" cy="2094622"/>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1039;p44"/>
          <p:cNvSpPr txBox="1">
            <a:spLocks/>
          </p:cNvSpPr>
          <p:nvPr/>
        </p:nvSpPr>
        <p:spPr>
          <a:xfrm>
            <a:off x="4169385" y="1282994"/>
            <a:ext cx="4350837" cy="286877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38150" indent="-285750">
              <a:lnSpc>
                <a:spcPct val="150000"/>
              </a:lnSpc>
              <a:buFont typeface="Arial" panose="020B0604020202020204" pitchFamily="34" charset="0"/>
              <a:buChar char="•"/>
            </a:pPr>
            <a:r>
              <a:rPr lang="en-US" smtClean="0">
                <a:latin typeface="Roboto Slab" panose="020B0604020202020204" charset="0"/>
                <a:ea typeface="Roboto Slab" panose="020B0604020202020204" charset="0"/>
                <a:cs typeface="Times New Roman" panose="02020603050405020304" pitchFamily="18" charset="0"/>
              </a:rPr>
              <a:t>F</a:t>
            </a:r>
            <a:r>
              <a:rPr lang="vi-VN" smtClean="0">
                <a:latin typeface="Roboto Slab" panose="020B0604020202020204" charset="0"/>
                <a:ea typeface="Roboto Slab" panose="020B0604020202020204" charset="0"/>
                <a:cs typeface="Times New Roman" panose="02020603050405020304" pitchFamily="18" charset="0"/>
              </a:rPr>
              <a:t>ramework Next.js và thư viện UI MUI là để tối ưu hóa hiệu suất và trải nghiệm người dùng.</a:t>
            </a:r>
            <a:endParaRPr lang="en-US" smtClean="0">
              <a:latin typeface="Roboto Slab" panose="020B0604020202020204" charset="0"/>
              <a:ea typeface="Roboto Slab" panose="020B0604020202020204" charset="0"/>
              <a:cs typeface="Times New Roman" panose="02020603050405020304" pitchFamily="18" charset="0"/>
            </a:endParaRPr>
          </a:p>
          <a:p>
            <a:pPr marL="438150" indent="-285750">
              <a:lnSpc>
                <a:spcPct val="150000"/>
              </a:lnSpc>
              <a:buFont typeface="Arial" panose="020B0604020202020204" pitchFamily="34" charset="0"/>
              <a:buChar char="•"/>
            </a:pPr>
            <a:endParaRPr lang="vi-VN" smtClean="0">
              <a:latin typeface="Roboto Slab" panose="020B0604020202020204" charset="0"/>
              <a:ea typeface="Roboto Slab" panose="020B0604020202020204" charset="0"/>
              <a:cs typeface="Times New Roman" panose="02020603050405020304" pitchFamily="18" charset="0"/>
            </a:endParaRPr>
          </a:p>
          <a:p>
            <a:pPr marL="438150" indent="-285750">
              <a:lnSpc>
                <a:spcPct val="150000"/>
              </a:lnSpc>
              <a:buFont typeface="Arial" panose="020B0604020202020204" pitchFamily="34" charset="0"/>
              <a:buChar char="•"/>
            </a:pPr>
            <a:r>
              <a:rPr lang="vi-VN" smtClean="0">
                <a:latin typeface="Roboto Slab" panose="020B0604020202020204" charset="0"/>
                <a:ea typeface="Roboto Slab" panose="020B0604020202020204" charset="0"/>
                <a:cs typeface="Times New Roman" panose="02020603050405020304" pitchFamily="18" charset="0"/>
              </a:rPr>
              <a:t>Next.js và MUI cung cấp các công cụ mạnh mẽ giúp xây dựng ứng dụng web chất lượng cao và dễ bảo trì.</a:t>
            </a:r>
            <a:endParaRPr lang="vi-VN">
              <a:latin typeface="Roboto Slab" panose="020B0604020202020204" charset="0"/>
              <a:ea typeface="Roboto Slab" panose="020B0604020202020204" charset="0"/>
              <a:cs typeface="Times New Roman" panose="02020603050405020304" pitchFamily="18" charset="0"/>
            </a:endParaRPr>
          </a:p>
        </p:txBody>
      </p:sp>
    </p:spTree>
    <p:extLst>
      <p:ext uri="{BB962C8B-B14F-4D97-AF65-F5344CB8AC3E}">
        <p14:creationId xmlns:p14="http://schemas.microsoft.com/office/powerpoint/2010/main" val="3211939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wipe(up)">
                                      <p:cBhvr>
                                        <p:cTn id="10" dur="500"/>
                                        <p:tgtEl>
                                          <p:spTgt spid="167"/>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1000"/>
                                        <p:tgtEl>
                                          <p:spTgt spid="15"/>
                                        </p:tgtEl>
                                      </p:cBhvr>
                                    </p:animEffect>
                                    <p:anim calcmode="lin" valueType="num">
                                      <p:cBhvr>
                                        <p:cTn id="21" dur="1000" fill="hold"/>
                                        <p:tgtEl>
                                          <p:spTgt spid="15"/>
                                        </p:tgtEl>
                                        <p:attrNameLst>
                                          <p:attrName>ppt_x</p:attrName>
                                        </p:attrNameLst>
                                      </p:cBhvr>
                                      <p:tavLst>
                                        <p:tav tm="0">
                                          <p:val>
                                            <p:strVal val="#ppt_x"/>
                                          </p:val>
                                        </p:tav>
                                        <p:tav tm="100000">
                                          <p:val>
                                            <p:strVal val="#ppt_x"/>
                                          </p:val>
                                        </p:tav>
                                      </p:tavLst>
                                    </p:anim>
                                    <p:anim calcmode="lin" valueType="num">
                                      <p:cBhvr>
                                        <p:cTn id="2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2" grpId="0" animBg="1"/>
      <p:bldP spid="15"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597</Words>
  <Application>Microsoft Office PowerPoint</Application>
  <PresentationFormat>On-screen Show (16:9)</PresentationFormat>
  <Paragraphs>119</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Inter</vt:lpstr>
      <vt:lpstr>Roboto Slab</vt:lpstr>
      <vt:lpstr>Wingdings</vt:lpstr>
      <vt:lpstr>Arial</vt:lpstr>
      <vt:lpstr>Times New Roman</vt:lpstr>
      <vt:lpstr>Source Sans Pro</vt:lpstr>
      <vt:lpstr>Cordelia template</vt:lpstr>
      <vt:lpstr>PowerPoint Presentation</vt:lpstr>
      <vt:lpstr>PowerPoint Presentation</vt:lpstr>
      <vt:lpstr>Nội dung</vt:lpstr>
      <vt:lpstr>TỔNG QUAN ĐỀ TÀI</vt:lpstr>
      <vt:lpstr>Lý do chọn đề tài</vt:lpstr>
      <vt:lpstr>Lý do chọn đề tài</vt:lpstr>
      <vt:lpstr>Mục tiêu đề tài</vt:lpstr>
      <vt:lpstr>Công nghệ sử dụng</vt:lpstr>
      <vt:lpstr>Lý do chọn?</vt:lpstr>
      <vt:lpstr>Phân tích thiết kế hệ thống</vt:lpstr>
      <vt:lpstr>Các tác nhân chính</vt:lpstr>
      <vt:lpstr>PowerPoint Presentation</vt:lpstr>
      <vt:lpstr>PowerPoint Presentation</vt:lpstr>
      <vt:lpstr>PowerPoint Presentation</vt:lpstr>
      <vt:lpstr>Kết quả đạt được</vt:lpstr>
      <vt:lpstr>Hướng phát triển</vt:lpstr>
      <vt:lpstr>Demo sản phẩm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Trường Nguyễn</cp:lastModifiedBy>
  <cp:revision>50</cp:revision>
  <dcterms:modified xsi:type="dcterms:W3CDTF">2024-06-02T15:48:48Z</dcterms:modified>
</cp:coreProperties>
</file>