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5"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B50CA0-4377-489A-B387-D696CE33A08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5DB8A14-9861-45AC-82CC-F4A2EA183396}">
      <dgm:prSet/>
      <dgm:spPr/>
      <dgm:t>
        <a:bodyPr/>
        <a:lstStyle/>
        <a:p>
          <a:r>
            <a:rPr lang="en-US"/>
            <a:t>3 cách</a:t>
          </a:r>
        </a:p>
      </dgm:t>
    </dgm:pt>
    <dgm:pt modelId="{95456F2D-B0EF-47BF-AF32-B82712B15B57}" type="parTrans" cxnId="{2DC6AFCD-C742-4325-AEFD-D5583E9DB778}">
      <dgm:prSet/>
      <dgm:spPr/>
      <dgm:t>
        <a:bodyPr/>
        <a:lstStyle/>
        <a:p>
          <a:endParaRPr lang="en-US"/>
        </a:p>
      </dgm:t>
    </dgm:pt>
    <dgm:pt modelId="{8CF13F5C-C76C-4181-8237-9E427535FC36}" type="sibTrans" cxnId="{2DC6AFCD-C742-4325-AEFD-D5583E9DB778}">
      <dgm:prSet/>
      <dgm:spPr/>
      <dgm:t>
        <a:bodyPr/>
        <a:lstStyle/>
        <a:p>
          <a:endParaRPr lang="en-US"/>
        </a:p>
      </dgm:t>
    </dgm:pt>
    <dgm:pt modelId="{944B6ECD-3F4F-41A7-AAC9-E67420F48D29}">
      <dgm:prSet/>
      <dgm:spPr/>
      <dgm:t>
        <a:bodyPr/>
        <a:lstStyle/>
        <a:p>
          <a:r>
            <a:rPr lang="en-US"/>
            <a:t>Constructor Injection</a:t>
          </a:r>
        </a:p>
      </dgm:t>
    </dgm:pt>
    <dgm:pt modelId="{F8284767-5992-416C-A1DD-FEC25990B288}" type="parTrans" cxnId="{A08405FE-305E-4771-940D-E0067FC0956B}">
      <dgm:prSet/>
      <dgm:spPr/>
      <dgm:t>
        <a:bodyPr/>
        <a:lstStyle/>
        <a:p>
          <a:endParaRPr lang="en-US"/>
        </a:p>
      </dgm:t>
    </dgm:pt>
    <dgm:pt modelId="{DB1A68C6-8BDB-4C09-AE8B-BD81FA44C60D}" type="sibTrans" cxnId="{A08405FE-305E-4771-940D-E0067FC0956B}">
      <dgm:prSet/>
      <dgm:spPr/>
      <dgm:t>
        <a:bodyPr/>
        <a:lstStyle/>
        <a:p>
          <a:endParaRPr lang="en-US"/>
        </a:p>
      </dgm:t>
    </dgm:pt>
    <dgm:pt modelId="{0D0B7578-F6BA-4D10-8B66-DB87FDCE6246}">
      <dgm:prSet/>
      <dgm:spPr/>
      <dgm:t>
        <a:bodyPr/>
        <a:lstStyle/>
        <a:p>
          <a:r>
            <a:rPr lang="en-US"/>
            <a:t>Setter Injection</a:t>
          </a:r>
        </a:p>
      </dgm:t>
    </dgm:pt>
    <dgm:pt modelId="{FDA17B1B-F94B-4E42-89BF-0FBC2579ACD1}" type="parTrans" cxnId="{BCC40118-22DD-47BF-98F4-FAF5732DF7C3}">
      <dgm:prSet/>
      <dgm:spPr/>
      <dgm:t>
        <a:bodyPr/>
        <a:lstStyle/>
        <a:p>
          <a:endParaRPr lang="en-US"/>
        </a:p>
      </dgm:t>
    </dgm:pt>
    <dgm:pt modelId="{1465C8A4-F7D9-487C-93EE-150C8457B91C}" type="sibTrans" cxnId="{BCC40118-22DD-47BF-98F4-FAF5732DF7C3}">
      <dgm:prSet/>
      <dgm:spPr/>
      <dgm:t>
        <a:bodyPr/>
        <a:lstStyle/>
        <a:p>
          <a:endParaRPr lang="en-US"/>
        </a:p>
      </dgm:t>
    </dgm:pt>
    <dgm:pt modelId="{735A1493-D81F-4370-8C41-F5D9E1E735EB}">
      <dgm:prSet/>
      <dgm:spPr/>
      <dgm:t>
        <a:bodyPr/>
        <a:lstStyle/>
        <a:p>
          <a:r>
            <a:rPr lang="en-US"/>
            <a:t>Interface Injection</a:t>
          </a:r>
        </a:p>
      </dgm:t>
    </dgm:pt>
    <dgm:pt modelId="{E0E04B33-46B6-4FFC-A1B6-C96F7A6CC938}" type="parTrans" cxnId="{3B5B0010-0419-42F9-A8FE-51EF55BB09D5}">
      <dgm:prSet/>
      <dgm:spPr/>
      <dgm:t>
        <a:bodyPr/>
        <a:lstStyle/>
        <a:p>
          <a:endParaRPr lang="en-US"/>
        </a:p>
      </dgm:t>
    </dgm:pt>
    <dgm:pt modelId="{57DBB172-A267-4B71-8D36-31B60E00AF56}" type="sibTrans" cxnId="{3B5B0010-0419-42F9-A8FE-51EF55BB09D5}">
      <dgm:prSet/>
      <dgm:spPr/>
      <dgm:t>
        <a:bodyPr/>
        <a:lstStyle/>
        <a:p>
          <a:endParaRPr lang="en-US"/>
        </a:p>
      </dgm:t>
    </dgm:pt>
    <dgm:pt modelId="{9E89F73D-DEA4-438E-B023-534609967B35}" type="pres">
      <dgm:prSet presAssocID="{33B50CA0-4377-489A-B387-D696CE33A083}" presName="linear" presStyleCnt="0">
        <dgm:presLayoutVars>
          <dgm:animLvl val="lvl"/>
          <dgm:resizeHandles val="exact"/>
        </dgm:presLayoutVars>
      </dgm:prSet>
      <dgm:spPr/>
    </dgm:pt>
    <dgm:pt modelId="{D3D49108-017A-497D-A0F0-121CA06A0F1F}" type="pres">
      <dgm:prSet presAssocID="{75DB8A14-9861-45AC-82CC-F4A2EA183396}" presName="parentText" presStyleLbl="node1" presStyleIdx="0" presStyleCnt="4">
        <dgm:presLayoutVars>
          <dgm:chMax val="0"/>
          <dgm:bulletEnabled val="1"/>
        </dgm:presLayoutVars>
      </dgm:prSet>
      <dgm:spPr/>
    </dgm:pt>
    <dgm:pt modelId="{9DB25B78-7DD8-4A88-AF56-28DA605FC728}" type="pres">
      <dgm:prSet presAssocID="{8CF13F5C-C76C-4181-8237-9E427535FC36}" presName="spacer" presStyleCnt="0"/>
      <dgm:spPr/>
    </dgm:pt>
    <dgm:pt modelId="{B0C17527-25FD-4898-85F7-2BC3F0FFCF9A}" type="pres">
      <dgm:prSet presAssocID="{944B6ECD-3F4F-41A7-AAC9-E67420F48D29}" presName="parentText" presStyleLbl="node1" presStyleIdx="1" presStyleCnt="4">
        <dgm:presLayoutVars>
          <dgm:chMax val="0"/>
          <dgm:bulletEnabled val="1"/>
        </dgm:presLayoutVars>
      </dgm:prSet>
      <dgm:spPr/>
    </dgm:pt>
    <dgm:pt modelId="{7487CA81-BE45-441F-B990-FBD7DA720BBE}" type="pres">
      <dgm:prSet presAssocID="{DB1A68C6-8BDB-4C09-AE8B-BD81FA44C60D}" presName="spacer" presStyleCnt="0"/>
      <dgm:spPr/>
    </dgm:pt>
    <dgm:pt modelId="{D6722A79-8F41-4C4D-8E44-393A06DB5E5E}" type="pres">
      <dgm:prSet presAssocID="{0D0B7578-F6BA-4D10-8B66-DB87FDCE6246}" presName="parentText" presStyleLbl="node1" presStyleIdx="2" presStyleCnt="4">
        <dgm:presLayoutVars>
          <dgm:chMax val="0"/>
          <dgm:bulletEnabled val="1"/>
        </dgm:presLayoutVars>
      </dgm:prSet>
      <dgm:spPr/>
    </dgm:pt>
    <dgm:pt modelId="{5D25B6DF-AD13-470E-8A91-814339FE65C2}" type="pres">
      <dgm:prSet presAssocID="{1465C8A4-F7D9-487C-93EE-150C8457B91C}" presName="spacer" presStyleCnt="0"/>
      <dgm:spPr/>
    </dgm:pt>
    <dgm:pt modelId="{FD16C944-A3E7-4C54-8E84-419DD1DE477D}" type="pres">
      <dgm:prSet presAssocID="{735A1493-D81F-4370-8C41-F5D9E1E735EB}" presName="parentText" presStyleLbl="node1" presStyleIdx="3" presStyleCnt="4">
        <dgm:presLayoutVars>
          <dgm:chMax val="0"/>
          <dgm:bulletEnabled val="1"/>
        </dgm:presLayoutVars>
      </dgm:prSet>
      <dgm:spPr/>
    </dgm:pt>
  </dgm:ptLst>
  <dgm:cxnLst>
    <dgm:cxn modelId="{3B5B0010-0419-42F9-A8FE-51EF55BB09D5}" srcId="{33B50CA0-4377-489A-B387-D696CE33A083}" destId="{735A1493-D81F-4370-8C41-F5D9E1E735EB}" srcOrd="3" destOrd="0" parTransId="{E0E04B33-46B6-4FFC-A1B6-C96F7A6CC938}" sibTransId="{57DBB172-A267-4B71-8D36-31B60E00AF56}"/>
    <dgm:cxn modelId="{BCC40118-22DD-47BF-98F4-FAF5732DF7C3}" srcId="{33B50CA0-4377-489A-B387-D696CE33A083}" destId="{0D0B7578-F6BA-4D10-8B66-DB87FDCE6246}" srcOrd="2" destOrd="0" parTransId="{FDA17B1B-F94B-4E42-89BF-0FBC2579ACD1}" sibTransId="{1465C8A4-F7D9-487C-93EE-150C8457B91C}"/>
    <dgm:cxn modelId="{21DCDB5C-9D57-4045-A8DF-B53B6506D538}" type="presOf" srcId="{0D0B7578-F6BA-4D10-8B66-DB87FDCE6246}" destId="{D6722A79-8F41-4C4D-8E44-393A06DB5E5E}" srcOrd="0" destOrd="0" presId="urn:microsoft.com/office/officeart/2005/8/layout/vList2"/>
    <dgm:cxn modelId="{EE591E44-1B2D-4380-B858-89CC91AC9995}" type="presOf" srcId="{944B6ECD-3F4F-41A7-AAC9-E67420F48D29}" destId="{B0C17527-25FD-4898-85F7-2BC3F0FFCF9A}" srcOrd="0" destOrd="0" presId="urn:microsoft.com/office/officeart/2005/8/layout/vList2"/>
    <dgm:cxn modelId="{2965639C-B243-4B62-8C45-AC24E45429BB}" type="presOf" srcId="{33B50CA0-4377-489A-B387-D696CE33A083}" destId="{9E89F73D-DEA4-438E-B023-534609967B35}" srcOrd="0" destOrd="0" presId="urn:microsoft.com/office/officeart/2005/8/layout/vList2"/>
    <dgm:cxn modelId="{BE47A9C2-BC07-4E7A-A249-096D09379210}" type="presOf" srcId="{735A1493-D81F-4370-8C41-F5D9E1E735EB}" destId="{FD16C944-A3E7-4C54-8E84-419DD1DE477D}" srcOrd="0" destOrd="0" presId="urn:microsoft.com/office/officeart/2005/8/layout/vList2"/>
    <dgm:cxn modelId="{2DC6AFCD-C742-4325-AEFD-D5583E9DB778}" srcId="{33B50CA0-4377-489A-B387-D696CE33A083}" destId="{75DB8A14-9861-45AC-82CC-F4A2EA183396}" srcOrd="0" destOrd="0" parTransId="{95456F2D-B0EF-47BF-AF32-B82712B15B57}" sibTransId="{8CF13F5C-C76C-4181-8237-9E427535FC36}"/>
    <dgm:cxn modelId="{877750F2-5A40-49C1-A79D-8F99F4524956}" type="presOf" srcId="{75DB8A14-9861-45AC-82CC-F4A2EA183396}" destId="{D3D49108-017A-497D-A0F0-121CA06A0F1F}" srcOrd="0" destOrd="0" presId="urn:microsoft.com/office/officeart/2005/8/layout/vList2"/>
    <dgm:cxn modelId="{A08405FE-305E-4771-940D-E0067FC0956B}" srcId="{33B50CA0-4377-489A-B387-D696CE33A083}" destId="{944B6ECD-3F4F-41A7-AAC9-E67420F48D29}" srcOrd="1" destOrd="0" parTransId="{F8284767-5992-416C-A1DD-FEC25990B288}" sibTransId="{DB1A68C6-8BDB-4C09-AE8B-BD81FA44C60D}"/>
    <dgm:cxn modelId="{A0D6A07D-B24D-4AA4-8E5C-169BF896429F}" type="presParOf" srcId="{9E89F73D-DEA4-438E-B023-534609967B35}" destId="{D3D49108-017A-497D-A0F0-121CA06A0F1F}" srcOrd="0" destOrd="0" presId="urn:microsoft.com/office/officeart/2005/8/layout/vList2"/>
    <dgm:cxn modelId="{F74E3257-3948-4915-B497-5C8D66E968F7}" type="presParOf" srcId="{9E89F73D-DEA4-438E-B023-534609967B35}" destId="{9DB25B78-7DD8-4A88-AF56-28DA605FC728}" srcOrd="1" destOrd="0" presId="urn:microsoft.com/office/officeart/2005/8/layout/vList2"/>
    <dgm:cxn modelId="{9E1808FF-3509-4BB6-A0AF-6E3EE6A7FFDB}" type="presParOf" srcId="{9E89F73D-DEA4-438E-B023-534609967B35}" destId="{B0C17527-25FD-4898-85F7-2BC3F0FFCF9A}" srcOrd="2" destOrd="0" presId="urn:microsoft.com/office/officeart/2005/8/layout/vList2"/>
    <dgm:cxn modelId="{CAE80A24-57C6-40E3-955E-F1A28D3A9369}" type="presParOf" srcId="{9E89F73D-DEA4-438E-B023-534609967B35}" destId="{7487CA81-BE45-441F-B990-FBD7DA720BBE}" srcOrd="3" destOrd="0" presId="urn:microsoft.com/office/officeart/2005/8/layout/vList2"/>
    <dgm:cxn modelId="{0D92A72D-D09C-4F8D-940B-773953BBD9B1}" type="presParOf" srcId="{9E89F73D-DEA4-438E-B023-534609967B35}" destId="{D6722A79-8F41-4C4D-8E44-393A06DB5E5E}" srcOrd="4" destOrd="0" presId="urn:microsoft.com/office/officeart/2005/8/layout/vList2"/>
    <dgm:cxn modelId="{DC66BDCC-0671-4722-B21E-DBF71CC50469}" type="presParOf" srcId="{9E89F73D-DEA4-438E-B023-534609967B35}" destId="{5D25B6DF-AD13-470E-8A91-814339FE65C2}" srcOrd="5" destOrd="0" presId="urn:microsoft.com/office/officeart/2005/8/layout/vList2"/>
    <dgm:cxn modelId="{76F96930-6C11-4E33-84ED-460A1508439D}" type="presParOf" srcId="{9E89F73D-DEA4-438E-B023-534609967B35}" destId="{FD16C944-A3E7-4C54-8E84-419DD1DE477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B66E94-D056-4993-8143-8C26CC100A4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141CC84-3CC1-47C4-8DAE-326CEC02EF60}">
      <dgm:prSet/>
      <dgm:spPr/>
      <dgm:t>
        <a:bodyPr/>
        <a:lstStyle/>
        <a:p>
          <a:r>
            <a:rPr lang="en-US" dirty="0"/>
            <a:t>Framework </a:t>
          </a:r>
          <a:r>
            <a:rPr lang="en-US" dirty="0" err="1"/>
            <a:t>là</a:t>
          </a:r>
          <a:r>
            <a:rPr lang="en-US" dirty="0"/>
            <a:t> </a:t>
          </a:r>
          <a:r>
            <a:rPr lang="en-US" dirty="0" err="1"/>
            <a:t>một</a:t>
          </a:r>
          <a:r>
            <a:rPr lang="en-US" dirty="0"/>
            <a:t> </a:t>
          </a:r>
          <a:r>
            <a:rPr lang="en-US" dirty="0" err="1"/>
            <a:t>môi</a:t>
          </a:r>
          <a:r>
            <a:rPr lang="en-US" dirty="0"/>
            <a:t> </a:t>
          </a:r>
          <a:r>
            <a:rPr lang="en-US" dirty="0" err="1"/>
            <a:t>trường</a:t>
          </a:r>
          <a:r>
            <a:rPr lang="en-US" dirty="0"/>
            <a:t> </a:t>
          </a:r>
          <a:r>
            <a:rPr lang="en-US" dirty="0" err="1"/>
            <a:t>tổng</a:t>
          </a:r>
          <a:r>
            <a:rPr lang="en-US" dirty="0"/>
            <a:t> </a:t>
          </a:r>
          <a:r>
            <a:rPr lang="en-US" dirty="0" err="1"/>
            <a:t>thể</a:t>
          </a:r>
          <a:r>
            <a:rPr lang="en-US" dirty="0"/>
            <a:t>, </a:t>
          </a:r>
          <a:r>
            <a:rPr lang="en-US" dirty="0" err="1"/>
            <a:t>có</a:t>
          </a:r>
          <a:r>
            <a:rPr lang="en-US" dirty="0"/>
            <a:t> </a:t>
          </a:r>
          <a:r>
            <a:rPr lang="en-US" dirty="0" err="1"/>
            <a:t>tính</a:t>
          </a:r>
          <a:r>
            <a:rPr lang="en-US" dirty="0"/>
            <a:t> </a:t>
          </a:r>
          <a:r>
            <a:rPr lang="en-US" dirty="0" err="1"/>
            <a:t>đa</a:t>
          </a:r>
          <a:r>
            <a:rPr lang="en-US" dirty="0"/>
            <a:t> </a:t>
          </a:r>
          <a:r>
            <a:rPr lang="en-US" dirty="0" err="1"/>
            <a:t>và</a:t>
          </a:r>
          <a:r>
            <a:rPr lang="en-US" dirty="0"/>
            <a:t> </a:t>
          </a:r>
          <a:r>
            <a:rPr lang="en-US" dirty="0" err="1"/>
            <a:t>tái</a:t>
          </a:r>
          <a:r>
            <a:rPr lang="en-US" dirty="0"/>
            <a:t> </a:t>
          </a:r>
          <a:r>
            <a:rPr lang="en-US" dirty="0" err="1"/>
            <a:t>sử</a:t>
          </a:r>
          <a:r>
            <a:rPr lang="en-US" dirty="0"/>
            <a:t> </a:t>
          </a:r>
          <a:r>
            <a:rPr lang="en-US" dirty="0" err="1"/>
            <a:t>dụng</a:t>
          </a:r>
          <a:endParaRPr lang="en-US" dirty="0"/>
        </a:p>
      </dgm:t>
    </dgm:pt>
    <dgm:pt modelId="{1F08C96E-9438-4AB7-9958-7720AA16B433}" type="parTrans" cxnId="{247D4189-B39B-4258-99F3-C0A702D0ED04}">
      <dgm:prSet/>
      <dgm:spPr/>
      <dgm:t>
        <a:bodyPr/>
        <a:lstStyle/>
        <a:p>
          <a:endParaRPr lang="en-US"/>
        </a:p>
      </dgm:t>
    </dgm:pt>
    <dgm:pt modelId="{7467401F-C5EB-4EBC-BB86-2D9DED3C1976}" type="sibTrans" cxnId="{247D4189-B39B-4258-99F3-C0A702D0ED04}">
      <dgm:prSet/>
      <dgm:spPr/>
      <dgm:t>
        <a:bodyPr/>
        <a:lstStyle/>
        <a:p>
          <a:endParaRPr lang="en-US"/>
        </a:p>
      </dgm:t>
    </dgm:pt>
    <dgm:pt modelId="{7E67898F-F264-418D-878E-F16DBE5A8FB3}">
      <dgm:prSet/>
      <dgm:spPr/>
      <dgm:t>
        <a:bodyPr/>
        <a:lstStyle/>
        <a:p>
          <a:r>
            <a:rPr lang="en-US" dirty="0" err="1"/>
            <a:t>Cung</a:t>
          </a:r>
          <a:r>
            <a:rPr lang="en-US" dirty="0"/>
            <a:t> </a:t>
          </a:r>
          <a:r>
            <a:rPr lang="en-US" dirty="0" err="1"/>
            <a:t>cấp</a:t>
          </a:r>
          <a:r>
            <a:rPr lang="en-US" dirty="0"/>
            <a:t> </a:t>
          </a:r>
          <a:r>
            <a:rPr lang="en-US" dirty="0" err="1"/>
            <a:t>các</a:t>
          </a:r>
          <a:r>
            <a:rPr lang="en-US" dirty="0"/>
            <a:t> </a:t>
          </a:r>
          <a:r>
            <a:rPr lang="en-US" dirty="0" err="1"/>
            <a:t>chức</a:t>
          </a:r>
          <a:r>
            <a:rPr lang="en-US" dirty="0"/>
            <a:t> </a:t>
          </a:r>
          <a:r>
            <a:rPr lang="en-US" dirty="0" err="1"/>
            <a:t>năng</a:t>
          </a:r>
          <a:r>
            <a:rPr lang="en-US" dirty="0"/>
            <a:t> , </a:t>
          </a:r>
          <a:r>
            <a:rPr lang="en-US" dirty="0" err="1"/>
            <a:t>xây</a:t>
          </a:r>
          <a:r>
            <a:rPr lang="en-US" dirty="0"/>
            <a:t> </a:t>
          </a:r>
          <a:r>
            <a:rPr lang="en-US" dirty="0" err="1"/>
            <a:t>dựng</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riêng</a:t>
          </a:r>
          <a:r>
            <a:rPr lang="en-US" dirty="0"/>
            <a:t> </a:t>
          </a:r>
          <a:r>
            <a:rPr lang="en-US" dirty="0" err="1"/>
            <a:t>biệt</a:t>
          </a:r>
          <a:r>
            <a:rPr lang="en-US" dirty="0"/>
            <a:t> </a:t>
          </a:r>
          <a:r>
            <a:rPr lang="en-US" dirty="0" err="1"/>
            <a:t>để</a:t>
          </a:r>
          <a:r>
            <a:rPr lang="en-US" dirty="0"/>
            <a:t> </a:t>
          </a:r>
          <a:r>
            <a:rPr lang="en-US" dirty="0" err="1"/>
            <a:t>mình</a:t>
          </a:r>
          <a:r>
            <a:rPr lang="en-US" dirty="0"/>
            <a:t> </a:t>
          </a:r>
          <a:r>
            <a:rPr lang="en-US" dirty="0" err="1"/>
            <a:t>có</a:t>
          </a:r>
          <a:r>
            <a:rPr lang="en-US" dirty="0"/>
            <a:t> </a:t>
          </a:r>
          <a:r>
            <a:rPr lang="en-US" dirty="0" err="1"/>
            <a:t>thể</a:t>
          </a:r>
          <a:r>
            <a:rPr lang="en-US" dirty="0"/>
            <a:t> </a:t>
          </a:r>
          <a:r>
            <a:rPr lang="en-US" dirty="0" err="1"/>
            <a:t>tạo</a:t>
          </a:r>
          <a:r>
            <a:rPr lang="en-US" dirty="0"/>
            <a:t> </a:t>
          </a:r>
          <a:r>
            <a:rPr lang="en-US" dirty="0" err="1"/>
            <a:t>ứng</a:t>
          </a:r>
          <a:r>
            <a:rPr lang="en-US" dirty="0"/>
            <a:t> </a:t>
          </a:r>
          <a:r>
            <a:rPr lang="en-US" dirty="0" err="1"/>
            <a:t>dụng</a:t>
          </a:r>
          <a:endParaRPr lang="en-US" dirty="0"/>
        </a:p>
      </dgm:t>
    </dgm:pt>
    <dgm:pt modelId="{DA8A00FE-F5B5-4E16-B1A9-260B223CCDCF}" type="parTrans" cxnId="{7AA7AB24-1AEF-472E-BC23-3E7D09679B84}">
      <dgm:prSet/>
      <dgm:spPr/>
      <dgm:t>
        <a:bodyPr/>
        <a:lstStyle/>
        <a:p>
          <a:endParaRPr lang="en-US"/>
        </a:p>
      </dgm:t>
    </dgm:pt>
    <dgm:pt modelId="{EC68A6AF-53A3-48D5-A01C-4D5A44A9F940}" type="sibTrans" cxnId="{7AA7AB24-1AEF-472E-BC23-3E7D09679B84}">
      <dgm:prSet/>
      <dgm:spPr/>
      <dgm:t>
        <a:bodyPr/>
        <a:lstStyle/>
        <a:p>
          <a:endParaRPr lang="en-US"/>
        </a:p>
      </dgm:t>
    </dgm:pt>
    <dgm:pt modelId="{55B5DA57-2180-4830-87AD-1D91E681A36A}">
      <dgm:prSet/>
      <dgm:spPr/>
      <dgm:t>
        <a:bodyPr/>
        <a:lstStyle/>
        <a:p>
          <a:r>
            <a:rPr lang="en-US"/>
            <a:t>Là các đoạn code được viết sẵn, làm nên bộ khung và các thư viện được đóng gói</a:t>
          </a:r>
        </a:p>
      </dgm:t>
    </dgm:pt>
    <dgm:pt modelId="{C7F5F89C-0771-4C30-ADE4-45B9D08947E8}" type="parTrans" cxnId="{6B6BFF8B-5A48-4987-9BEC-2F812EBA18D6}">
      <dgm:prSet/>
      <dgm:spPr/>
      <dgm:t>
        <a:bodyPr/>
        <a:lstStyle/>
        <a:p>
          <a:endParaRPr lang="en-US"/>
        </a:p>
      </dgm:t>
    </dgm:pt>
    <dgm:pt modelId="{49EE385D-FF9E-4F73-860D-4D03EE3192CD}" type="sibTrans" cxnId="{6B6BFF8B-5A48-4987-9BEC-2F812EBA18D6}">
      <dgm:prSet/>
      <dgm:spPr/>
      <dgm:t>
        <a:bodyPr/>
        <a:lstStyle/>
        <a:p>
          <a:endParaRPr lang="en-US"/>
        </a:p>
      </dgm:t>
    </dgm:pt>
    <dgm:pt modelId="{0D164037-4AEC-4C3E-8330-CD50B5EEBFBC}">
      <dgm:prSet/>
      <dgm:spPr/>
      <dgm:t>
        <a:bodyPr/>
        <a:lstStyle/>
        <a:p>
          <a:r>
            <a:rPr lang="en-US" dirty="0" err="1"/>
            <a:t>Cung</a:t>
          </a:r>
          <a:r>
            <a:rPr lang="en-US" dirty="0"/>
            <a:t> </a:t>
          </a:r>
          <a:r>
            <a:rPr lang="en-US" dirty="0" err="1"/>
            <a:t>cấp</a:t>
          </a:r>
          <a:r>
            <a:rPr lang="en-US" dirty="0"/>
            <a:t> </a:t>
          </a:r>
          <a:r>
            <a:rPr lang="en-US" dirty="0" err="1"/>
            <a:t>môi</a:t>
          </a:r>
          <a:r>
            <a:rPr lang="en-US" dirty="0"/>
            <a:t> </a:t>
          </a:r>
          <a:r>
            <a:rPr lang="en-US" dirty="0" err="1"/>
            <a:t>trường</a:t>
          </a:r>
          <a:r>
            <a:rPr lang="en-US" dirty="0"/>
            <a:t> </a:t>
          </a:r>
          <a:r>
            <a:rPr lang="en-US" dirty="0" err="1"/>
            <a:t>chung</a:t>
          </a:r>
          <a:r>
            <a:rPr lang="en-US" dirty="0"/>
            <a:t> </a:t>
          </a:r>
          <a:r>
            <a:rPr lang="en-US" dirty="0" err="1"/>
            <a:t>để</a:t>
          </a:r>
          <a:r>
            <a:rPr lang="en-US" dirty="0"/>
            <a:t> </a:t>
          </a:r>
          <a:r>
            <a:rPr lang="en-US" dirty="0" err="1"/>
            <a:t>nhiều</a:t>
          </a:r>
          <a:r>
            <a:rPr lang="en-US" dirty="0"/>
            <a:t> </a:t>
          </a:r>
          <a:r>
            <a:rPr lang="en-US" dirty="0" err="1"/>
            <a:t>người</a:t>
          </a:r>
          <a:r>
            <a:rPr lang="en-US" dirty="0"/>
            <a:t> dung </a:t>
          </a:r>
          <a:r>
            <a:rPr lang="en-US" dirty="0" err="1"/>
            <a:t>có</a:t>
          </a:r>
          <a:r>
            <a:rPr lang="en-US" dirty="0"/>
            <a:t> </a:t>
          </a:r>
          <a:r>
            <a:rPr lang="en-US" dirty="0" err="1"/>
            <a:t>sự</a:t>
          </a:r>
          <a:r>
            <a:rPr lang="en-US" dirty="0"/>
            <a:t> </a:t>
          </a:r>
          <a:r>
            <a:rPr lang="en-US" dirty="0" err="1"/>
            <a:t>thống</a:t>
          </a:r>
          <a:r>
            <a:rPr lang="en-US" dirty="0"/>
            <a:t> </a:t>
          </a:r>
          <a:r>
            <a:rPr lang="en-US" dirty="0" err="1"/>
            <a:t>nhất</a:t>
          </a:r>
          <a:r>
            <a:rPr lang="en-US" dirty="0"/>
            <a:t>  </a:t>
          </a:r>
          <a:r>
            <a:rPr lang="en-US" dirty="0" err="1"/>
            <a:t>giữa</a:t>
          </a:r>
          <a:r>
            <a:rPr lang="en-US" dirty="0"/>
            <a:t> </a:t>
          </a:r>
          <a:r>
            <a:rPr lang="en-US" dirty="0" err="1"/>
            <a:t>các</a:t>
          </a:r>
          <a:r>
            <a:rPr lang="en-US" dirty="0"/>
            <a:t> </a:t>
          </a:r>
          <a:r>
            <a:rPr lang="en-US" dirty="0" err="1"/>
            <a:t>lập</a:t>
          </a:r>
          <a:r>
            <a:rPr lang="en-US" dirty="0"/>
            <a:t> </a:t>
          </a:r>
          <a:r>
            <a:rPr lang="en-US" dirty="0" err="1"/>
            <a:t>trình</a:t>
          </a:r>
          <a:r>
            <a:rPr lang="en-US" dirty="0"/>
            <a:t> </a:t>
          </a:r>
          <a:r>
            <a:rPr lang="en-US" dirty="0" err="1"/>
            <a:t>viên</a:t>
          </a:r>
          <a:endParaRPr lang="en-US" dirty="0"/>
        </a:p>
      </dgm:t>
    </dgm:pt>
    <dgm:pt modelId="{6144EEA9-C944-42D1-8876-F260F9807710}" type="parTrans" cxnId="{FC002F30-00F2-468E-BAAC-A4412617351D}">
      <dgm:prSet/>
      <dgm:spPr/>
      <dgm:t>
        <a:bodyPr/>
        <a:lstStyle/>
        <a:p>
          <a:endParaRPr lang="en-US"/>
        </a:p>
      </dgm:t>
    </dgm:pt>
    <dgm:pt modelId="{87A3406D-6DFD-4BC0-9602-807ED47FD53F}" type="sibTrans" cxnId="{FC002F30-00F2-468E-BAAC-A4412617351D}">
      <dgm:prSet/>
      <dgm:spPr/>
      <dgm:t>
        <a:bodyPr/>
        <a:lstStyle/>
        <a:p>
          <a:endParaRPr lang="en-US"/>
        </a:p>
      </dgm:t>
    </dgm:pt>
    <dgm:pt modelId="{DB0B72EF-02A9-41DF-89EC-60E4994742B7}" type="pres">
      <dgm:prSet presAssocID="{BCB66E94-D056-4993-8143-8C26CC100A42}" presName="linear" presStyleCnt="0">
        <dgm:presLayoutVars>
          <dgm:animLvl val="lvl"/>
          <dgm:resizeHandles val="exact"/>
        </dgm:presLayoutVars>
      </dgm:prSet>
      <dgm:spPr/>
    </dgm:pt>
    <dgm:pt modelId="{6F13BB16-4C03-48A5-A6F5-3DA2FC83B3E3}" type="pres">
      <dgm:prSet presAssocID="{8141CC84-3CC1-47C4-8DAE-326CEC02EF60}" presName="parentText" presStyleLbl="node1" presStyleIdx="0" presStyleCnt="4">
        <dgm:presLayoutVars>
          <dgm:chMax val="0"/>
          <dgm:bulletEnabled val="1"/>
        </dgm:presLayoutVars>
      </dgm:prSet>
      <dgm:spPr/>
    </dgm:pt>
    <dgm:pt modelId="{64D932D4-3EE6-4F66-AF30-019F3C5D88E7}" type="pres">
      <dgm:prSet presAssocID="{7467401F-C5EB-4EBC-BB86-2D9DED3C1976}" presName="spacer" presStyleCnt="0"/>
      <dgm:spPr/>
    </dgm:pt>
    <dgm:pt modelId="{E3ADF0B5-6C8F-4A0E-B71A-CAE59EBCB763}" type="pres">
      <dgm:prSet presAssocID="{7E67898F-F264-418D-878E-F16DBE5A8FB3}" presName="parentText" presStyleLbl="node1" presStyleIdx="1" presStyleCnt="4">
        <dgm:presLayoutVars>
          <dgm:chMax val="0"/>
          <dgm:bulletEnabled val="1"/>
        </dgm:presLayoutVars>
      </dgm:prSet>
      <dgm:spPr/>
    </dgm:pt>
    <dgm:pt modelId="{34CB3CFC-4AE9-482F-80CB-2CCDDD04B121}" type="pres">
      <dgm:prSet presAssocID="{EC68A6AF-53A3-48D5-A01C-4D5A44A9F940}" presName="spacer" presStyleCnt="0"/>
      <dgm:spPr/>
    </dgm:pt>
    <dgm:pt modelId="{965AB8F6-7BAC-4721-A037-9FCE5A056E8F}" type="pres">
      <dgm:prSet presAssocID="{55B5DA57-2180-4830-87AD-1D91E681A36A}" presName="parentText" presStyleLbl="node1" presStyleIdx="2" presStyleCnt="4">
        <dgm:presLayoutVars>
          <dgm:chMax val="0"/>
          <dgm:bulletEnabled val="1"/>
        </dgm:presLayoutVars>
      </dgm:prSet>
      <dgm:spPr/>
    </dgm:pt>
    <dgm:pt modelId="{7402E0E1-F3DA-4D03-9F1D-D706B0300785}" type="pres">
      <dgm:prSet presAssocID="{49EE385D-FF9E-4F73-860D-4D03EE3192CD}" presName="spacer" presStyleCnt="0"/>
      <dgm:spPr/>
    </dgm:pt>
    <dgm:pt modelId="{00428AEB-C4EE-4519-9827-D96EAEA9DA8E}" type="pres">
      <dgm:prSet presAssocID="{0D164037-4AEC-4C3E-8330-CD50B5EEBFBC}" presName="parentText" presStyleLbl="node1" presStyleIdx="3" presStyleCnt="4">
        <dgm:presLayoutVars>
          <dgm:chMax val="0"/>
          <dgm:bulletEnabled val="1"/>
        </dgm:presLayoutVars>
      </dgm:prSet>
      <dgm:spPr/>
    </dgm:pt>
  </dgm:ptLst>
  <dgm:cxnLst>
    <dgm:cxn modelId="{7AA7AB24-1AEF-472E-BC23-3E7D09679B84}" srcId="{BCB66E94-D056-4993-8143-8C26CC100A42}" destId="{7E67898F-F264-418D-878E-F16DBE5A8FB3}" srcOrd="1" destOrd="0" parTransId="{DA8A00FE-F5B5-4E16-B1A9-260B223CCDCF}" sibTransId="{EC68A6AF-53A3-48D5-A01C-4D5A44A9F940}"/>
    <dgm:cxn modelId="{FC002F30-00F2-468E-BAAC-A4412617351D}" srcId="{BCB66E94-D056-4993-8143-8C26CC100A42}" destId="{0D164037-4AEC-4C3E-8330-CD50B5EEBFBC}" srcOrd="3" destOrd="0" parTransId="{6144EEA9-C944-42D1-8876-F260F9807710}" sibTransId="{87A3406D-6DFD-4BC0-9602-807ED47FD53F}"/>
    <dgm:cxn modelId="{0438EC35-349C-4DD6-8DE1-DE34B58F985E}" type="presOf" srcId="{BCB66E94-D056-4993-8143-8C26CC100A42}" destId="{DB0B72EF-02A9-41DF-89EC-60E4994742B7}" srcOrd="0" destOrd="0" presId="urn:microsoft.com/office/officeart/2005/8/layout/vList2"/>
    <dgm:cxn modelId="{B5428C63-3278-49BC-B42B-4D23E81BE26D}" type="presOf" srcId="{8141CC84-3CC1-47C4-8DAE-326CEC02EF60}" destId="{6F13BB16-4C03-48A5-A6F5-3DA2FC83B3E3}" srcOrd="0" destOrd="0" presId="urn:microsoft.com/office/officeart/2005/8/layout/vList2"/>
    <dgm:cxn modelId="{EA6A1C84-EF91-4FED-BA6E-A9E20166FADF}" type="presOf" srcId="{0D164037-4AEC-4C3E-8330-CD50B5EEBFBC}" destId="{00428AEB-C4EE-4519-9827-D96EAEA9DA8E}" srcOrd="0" destOrd="0" presId="urn:microsoft.com/office/officeart/2005/8/layout/vList2"/>
    <dgm:cxn modelId="{247D4189-B39B-4258-99F3-C0A702D0ED04}" srcId="{BCB66E94-D056-4993-8143-8C26CC100A42}" destId="{8141CC84-3CC1-47C4-8DAE-326CEC02EF60}" srcOrd="0" destOrd="0" parTransId="{1F08C96E-9438-4AB7-9958-7720AA16B433}" sibTransId="{7467401F-C5EB-4EBC-BB86-2D9DED3C1976}"/>
    <dgm:cxn modelId="{6B6BFF8B-5A48-4987-9BEC-2F812EBA18D6}" srcId="{BCB66E94-D056-4993-8143-8C26CC100A42}" destId="{55B5DA57-2180-4830-87AD-1D91E681A36A}" srcOrd="2" destOrd="0" parTransId="{C7F5F89C-0771-4C30-ADE4-45B9D08947E8}" sibTransId="{49EE385D-FF9E-4F73-860D-4D03EE3192CD}"/>
    <dgm:cxn modelId="{226818B2-D186-4120-9786-15302277C1DB}" type="presOf" srcId="{55B5DA57-2180-4830-87AD-1D91E681A36A}" destId="{965AB8F6-7BAC-4721-A037-9FCE5A056E8F}" srcOrd="0" destOrd="0" presId="urn:microsoft.com/office/officeart/2005/8/layout/vList2"/>
    <dgm:cxn modelId="{8CF96DD0-7B53-46A7-A888-6E54D567613E}" type="presOf" srcId="{7E67898F-F264-418D-878E-F16DBE5A8FB3}" destId="{E3ADF0B5-6C8F-4A0E-B71A-CAE59EBCB763}" srcOrd="0" destOrd="0" presId="urn:microsoft.com/office/officeart/2005/8/layout/vList2"/>
    <dgm:cxn modelId="{42ABDA4C-8A8E-42E2-BC41-E58C60AB9A71}" type="presParOf" srcId="{DB0B72EF-02A9-41DF-89EC-60E4994742B7}" destId="{6F13BB16-4C03-48A5-A6F5-3DA2FC83B3E3}" srcOrd="0" destOrd="0" presId="urn:microsoft.com/office/officeart/2005/8/layout/vList2"/>
    <dgm:cxn modelId="{D515EB28-1976-438E-AB20-EC3FBFF891C5}" type="presParOf" srcId="{DB0B72EF-02A9-41DF-89EC-60E4994742B7}" destId="{64D932D4-3EE6-4F66-AF30-019F3C5D88E7}" srcOrd="1" destOrd="0" presId="urn:microsoft.com/office/officeart/2005/8/layout/vList2"/>
    <dgm:cxn modelId="{8305DD82-C639-4179-90B8-E9D97D30BC59}" type="presParOf" srcId="{DB0B72EF-02A9-41DF-89EC-60E4994742B7}" destId="{E3ADF0B5-6C8F-4A0E-B71A-CAE59EBCB763}" srcOrd="2" destOrd="0" presId="urn:microsoft.com/office/officeart/2005/8/layout/vList2"/>
    <dgm:cxn modelId="{A9D61E5B-2521-4783-93CF-CFABDBCA4B45}" type="presParOf" srcId="{DB0B72EF-02A9-41DF-89EC-60E4994742B7}" destId="{34CB3CFC-4AE9-482F-80CB-2CCDDD04B121}" srcOrd="3" destOrd="0" presId="urn:microsoft.com/office/officeart/2005/8/layout/vList2"/>
    <dgm:cxn modelId="{FAF0D395-0550-439F-9351-BECFE34E3291}" type="presParOf" srcId="{DB0B72EF-02A9-41DF-89EC-60E4994742B7}" destId="{965AB8F6-7BAC-4721-A037-9FCE5A056E8F}" srcOrd="4" destOrd="0" presId="urn:microsoft.com/office/officeart/2005/8/layout/vList2"/>
    <dgm:cxn modelId="{BD48EFE3-6A3B-4682-9457-B0DBE1BB5F62}" type="presParOf" srcId="{DB0B72EF-02A9-41DF-89EC-60E4994742B7}" destId="{7402E0E1-F3DA-4D03-9F1D-D706B0300785}" srcOrd="5" destOrd="0" presId="urn:microsoft.com/office/officeart/2005/8/layout/vList2"/>
    <dgm:cxn modelId="{1B4A46EE-E153-4315-8DD4-7C7BF67AC936}" type="presParOf" srcId="{DB0B72EF-02A9-41DF-89EC-60E4994742B7}" destId="{00428AEB-C4EE-4519-9827-D96EAEA9DA8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8DB51B-2073-4B80-9425-D4189BAB2473}"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A8311181-D26D-46E8-AD38-62537DCCDEC8}">
      <dgm:prSet/>
      <dgm:spPr/>
      <dgm:t>
        <a:bodyPr/>
        <a:lstStyle/>
        <a:p>
          <a:r>
            <a:rPr lang="en-US"/>
            <a:t>Tập hợp các đối tượng được quản lý bởi IOC Controller</a:t>
          </a:r>
        </a:p>
      </dgm:t>
    </dgm:pt>
    <dgm:pt modelId="{1ECAF76B-C67E-48B3-AD4A-7B8BC91A9660}" type="parTrans" cxnId="{026D4D6A-9EDF-411F-83B4-5216E0DC8CD2}">
      <dgm:prSet/>
      <dgm:spPr/>
      <dgm:t>
        <a:bodyPr/>
        <a:lstStyle/>
        <a:p>
          <a:endParaRPr lang="en-US"/>
        </a:p>
      </dgm:t>
    </dgm:pt>
    <dgm:pt modelId="{C04A837D-215D-48D0-A3A3-27973DEE728C}" type="sibTrans" cxnId="{026D4D6A-9EDF-411F-83B4-5216E0DC8CD2}">
      <dgm:prSet/>
      <dgm:spPr/>
      <dgm:t>
        <a:bodyPr/>
        <a:lstStyle/>
        <a:p>
          <a:endParaRPr lang="en-US"/>
        </a:p>
      </dgm:t>
    </dgm:pt>
    <dgm:pt modelId="{8B8F9BEA-3879-47E1-B3EF-AF62ECDCE687}">
      <dgm:prSet/>
      <dgm:spPr/>
      <dgm:t>
        <a:bodyPr/>
        <a:lstStyle/>
        <a:p>
          <a:r>
            <a:rPr lang="en-US"/>
            <a:t>Được lồng ghép và lắp ráp lại với nhau </a:t>
          </a:r>
        </a:p>
      </dgm:t>
    </dgm:pt>
    <dgm:pt modelId="{9151F9C4-3331-4613-BA2B-5CFFD36407B5}" type="parTrans" cxnId="{A7529C96-BA06-4771-A934-BF85250C0C3A}">
      <dgm:prSet/>
      <dgm:spPr/>
      <dgm:t>
        <a:bodyPr/>
        <a:lstStyle/>
        <a:p>
          <a:endParaRPr lang="en-US"/>
        </a:p>
      </dgm:t>
    </dgm:pt>
    <dgm:pt modelId="{FF39127A-9438-4338-8B27-475F8CAC9505}" type="sibTrans" cxnId="{A7529C96-BA06-4771-A934-BF85250C0C3A}">
      <dgm:prSet/>
      <dgm:spPr/>
      <dgm:t>
        <a:bodyPr/>
        <a:lstStyle/>
        <a:p>
          <a:endParaRPr lang="en-US"/>
        </a:p>
      </dgm:t>
    </dgm:pt>
    <dgm:pt modelId="{768DB52E-4015-4153-B0B6-9C9F99D67C53}">
      <dgm:prSet/>
      <dgm:spPr/>
      <dgm:t>
        <a:bodyPr/>
        <a:lstStyle/>
        <a:p>
          <a:r>
            <a:rPr lang="en-US" dirty="0" err="1"/>
            <a:t>Dùng</a:t>
          </a:r>
          <a:r>
            <a:rPr lang="en-US" dirty="0"/>
            <a:t> </a:t>
          </a:r>
          <a:r>
            <a:rPr lang="en-US" dirty="0" err="1"/>
            <a:t>các</a:t>
          </a:r>
          <a:r>
            <a:rPr lang="en-US" dirty="0"/>
            <a:t> </a:t>
          </a:r>
          <a:r>
            <a:rPr lang="en-US" dirty="0" err="1"/>
            <a:t>phần</a:t>
          </a:r>
          <a:r>
            <a:rPr lang="en-US" dirty="0"/>
            <a:t> </a:t>
          </a:r>
          <a:r>
            <a:rPr lang="en-US" dirty="0" err="1"/>
            <a:t>như</a:t>
          </a:r>
          <a:r>
            <a:rPr lang="en-US" dirty="0"/>
            <a:t> </a:t>
          </a:r>
          <a:r>
            <a:rPr lang="en-US" dirty="0" err="1"/>
            <a:t>là</a:t>
          </a:r>
          <a:r>
            <a:rPr lang="en-US" dirty="0"/>
            <a:t> Annotation </a:t>
          </a:r>
          <a:r>
            <a:rPr lang="en-US" dirty="0" err="1"/>
            <a:t>hoặc</a:t>
          </a:r>
          <a:r>
            <a:rPr lang="en-US" dirty="0"/>
            <a:t> Config (XML Config or Java config ) </a:t>
          </a:r>
          <a:r>
            <a:rPr lang="en-US" dirty="0" err="1"/>
            <a:t>để</a:t>
          </a:r>
          <a:r>
            <a:rPr lang="en-US" dirty="0"/>
            <a:t> </a:t>
          </a:r>
          <a:r>
            <a:rPr lang="en-US" dirty="0" err="1"/>
            <a:t>tạo</a:t>
          </a:r>
          <a:r>
            <a:rPr lang="en-US" dirty="0"/>
            <a:t> ra</a:t>
          </a:r>
        </a:p>
      </dgm:t>
    </dgm:pt>
    <dgm:pt modelId="{9DCB841B-1FBC-4CD7-B596-421088FEF7F6}" type="parTrans" cxnId="{015FC22B-1406-4B2F-9972-563DF1B4DF1E}">
      <dgm:prSet/>
      <dgm:spPr/>
      <dgm:t>
        <a:bodyPr/>
        <a:lstStyle/>
        <a:p>
          <a:endParaRPr lang="en-US"/>
        </a:p>
      </dgm:t>
    </dgm:pt>
    <dgm:pt modelId="{3222DB1F-96A1-4CE6-8BC8-B469A1448515}" type="sibTrans" cxnId="{015FC22B-1406-4B2F-9972-563DF1B4DF1E}">
      <dgm:prSet/>
      <dgm:spPr/>
      <dgm:t>
        <a:bodyPr/>
        <a:lstStyle/>
        <a:p>
          <a:endParaRPr lang="en-US"/>
        </a:p>
      </dgm:t>
    </dgm:pt>
    <dgm:pt modelId="{4E9D331E-10E0-44CB-8F6A-DD5A53CEF602}" type="pres">
      <dgm:prSet presAssocID="{CB8DB51B-2073-4B80-9425-D4189BAB2473}" presName="hierChild1" presStyleCnt="0">
        <dgm:presLayoutVars>
          <dgm:chPref val="1"/>
          <dgm:dir/>
          <dgm:animOne val="branch"/>
          <dgm:animLvl val="lvl"/>
          <dgm:resizeHandles/>
        </dgm:presLayoutVars>
      </dgm:prSet>
      <dgm:spPr/>
    </dgm:pt>
    <dgm:pt modelId="{1AEEE41D-674F-44AF-8A6A-CC1D479BA2D8}" type="pres">
      <dgm:prSet presAssocID="{A8311181-D26D-46E8-AD38-62537DCCDEC8}" presName="hierRoot1" presStyleCnt="0"/>
      <dgm:spPr/>
    </dgm:pt>
    <dgm:pt modelId="{BE5FD265-3243-498F-B18A-F3929B429474}" type="pres">
      <dgm:prSet presAssocID="{A8311181-D26D-46E8-AD38-62537DCCDEC8}" presName="composite" presStyleCnt="0"/>
      <dgm:spPr/>
    </dgm:pt>
    <dgm:pt modelId="{D0690073-9CE6-4398-A46D-5C05ADDB677A}" type="pres">
      <dgm:prSet presAssocID="{A8311181-D26D-46E8-AD38-62537DCCDEC8}" presName="background" presStyleLbl="node0" presStyleIdx="0" presStyleCnt="3"/>
      <dgm:spPr/>
    </dgm:pt>
    <dgm:pt modelId="{3CBE1320-6329-404C-B2AE-C7BA846548A6}" type="pres">
      <dgm:prSet presAssocID="{A8311181-D26D-46E8-AD38-62537DCCDEC8}" presName="text" presStyleLbl="fgAcc0" presStyleIdx="0" presStyleCnt="3">
        <dgm:presLayoutVars>
          <dgm:chPref val="3"/>
        </dgm:presLayoutVars>
      </dgm:prSet>
      <dgm:spPr/>
    </dgm:pt>
    <dgm:pt modelId="{3A45A0B5-FC8C-4636-904C-964DCEA746A5}" type="pres">
      <dgm:prSet presAssocID="{A8311181-D26D-46E8-AD38-62537DCCDEC8}" presName="hierChild2" presStyleCnt="0"/>
      <dgm:spPr/>
    </dgm:pt>
    <dgm:pt modelId="{551B4A8E-3A12-431F-8A9B-BEBED7723292}" type="pres">
      <dgm:prSet presAssocID="{8B8F9BEA-3879-47E1-B3EF-AF62ECDCE687}" presName="hierRoot1" presStyleCnt="0"/>
      <dgm:spPr/>
    </dgm:pt>
    <dgm:pt modelId="{FB17BB72-43FC-4118-A83A-8DDFCE0E76E5}" type="pres">
      <dgm:prSet presAssocID="{8B8F9BEA-3879-47E1-B3EF-AF62ECDCE687}" presName="composite" presStyleCnt="0"/>
      <dgm:spPr/>
    </dgm:pt>
    <dgm:pt modelId="{3900CA80-67F4-41C1-8037-B98B99C365B9}" type="pres">
      <dgm:prSet presAssocID="{8B8F9BEA-3879-47E1-B3EF-AF62ECDCE687}" presName="background" presStyleLbl="node0" presStyleIdx="1" presStyleCnt="3"/>
      <dgm:spPr/>
    </dgm:pt>
    <dgm:pt modelId="{854791F0-43C5-40A0-B898-2A6BE2ABCDD9}" type="pres">
      <dgm:prSet presAssocID="{8B8F9BEA-3879-47E1-B3EF-AF62ECDCE687}" presName="text" presStyleLbl="fgAcc0" presStyleIdx="1" presStyleCnt="3">
        <dgm:presLayoutVars>
          <dgm:chPref val="3"/>
        </dgm:presLayoutVars>
      </dgm:prSet>
      <dgm:spPr/>
    </dgm:pt>
    <dgm:pt modelId="{B61B69C3-76EA-406B-AFC2-9C7D8931432C}" type="pres">
      <dgm:prSet presAssocID="{8B8F9BEA-3879-47E1-B3EF-AF62ECDCE687}" presName="hierChild2" presStyleCnt="0"/>
      <dgm:spPr/>
    </dgm:pt>
    <dgm:pt modelId="{54BB0090-3375-40CC-B39E-5B69703A3417}" type="pres">
      <dgm:prSet presAssocID="{768DB52E-4015-4153-B0B6-9C9F99D67C53}" presName="hierRoot1" presStyleCnt="0"/>
      <dgm:spPr/>
    </dgm:pt>
    <dgm:pt modelId="{30ED32CC-80AC-40C8-A5F0-509FAC8AB8B3}" type="pres">
      <dgm:prSet presAssocID="{768DB52E-4015-4153-B0B6-9C9F99D67C53}" presName="composite" presStyleCnt="0"/>
      <dgm:spPr/>
    </dgm:pt>
    <dgm:pt modelId="{7722CC59-229A-4708-B353-C5AD6E25039C}" type="pres">
      <dgm:prSet presAssocID="{768DB52E-4015-4153-B0B6-9C9F99D67C53}" presName="background" presStyleLbl="node0" presStyleIdx="2" presStyleCnt="3"/>
      <dgm:spPr/>
    </dgm:pt>
    <dgm:pt modelId="{19DB672A-8D56-46D7-AF67-7A9CF458D4B5}" type="pres">
      <dgm:prSet presAssocID="{768DB52E-4015-4153-B0B6-9C9F99D67C53}" presName="text" presStyleLbl="fgAcc0" presStyleIdx="2" presStyleCnt="3">
        <dgm:presLayoutVars>
          <dgm:chPref val="3"/>
        </dgm:presLayoutVars>
      </dgm:prSet>
      <dgm:spPr/>
    </dgm:pt>
    <dgm:pt modelId="{2554724E-F2AD-4B98-BB9B-D8BC17BEB06F}" type="pres">
      <dgm:prSet presAssocID="{768DB52E-4015-4153-B0B6-9C9F99D67C53}" presName="hierChild2" presStyleCnt="0"/>
      <dgm:spPr/>
    </dgm:pt>
  </dgm:ptLst>
  <dgm:cxnLst>
    <dgm:cxn modelId="{015FC22B-1406-4B2F-9972-563DF1B4DF1E}" srcId="{CB8DB51B-2073-4B80-9425-D4189BAB2473}" destId="{768DB52E-4015-4153-B0B6-9C9F99D67C53}" srcOrd="2" destOrd="0" parTransId="{9DCB841B-1FBC-4CD7-B596-421088FEF7F6}" sibTransId="{3222DB1F-96A1-4CE6-8BC8-B469A1448515}"/>
    <dgm:cxn modelId="{09EF4B2C-406A-4AFC-8F9C-0E00F572574C}" type="presOf" srcId="{CB8DB51B-2073-4B80-9425-D4189BAB2473}" destId="{4E9D331E-10E0-44CB-8F6A-DD5A53CEF602}" srcOrd="0" destOrd="0" presId="urn:microsoft.com/office/officeart/2005/8/layout/hierarchy1"/>
    <dgm:cxn modelId="{026D4D6A-9EDF-411F-83B4-5216E0DC8CD2}" srcId="{CB8DB51B-2073-4B80-9425-D4189BAB2473}" destId="{A8311181-D26D-46E8-AD38-62537DCCDEC8}" srcOrd="0" destOrd="0" parTransId="{1ECAF76B-C67E-48B3-AD4A-7B8BC91A9660}" sibTransId="{C04A837D-215D-48D0-A3A3-27973DEE728C}"/>
    <dgm:cxn modelId="{71015E84-ECB4-4393-84B8-916855DF1DD5}" type="presOf" srcId="{A8311181-D26D-46E8-AD38-62537DCCDEC8}" destId="{3CBE1320-6329-404C-B2AE-C7BA846548A6}" srcOrd="0" destOrd="0" presId="urn:microsoft.com/office/officeart/2005/8/layout/hierarchy1"/>
    <dgm:cxn modelId="{E9E9A787-48D0-4A27-AD66-10B981F276FC}" type="presOf" srcId="{8B8F9BEA-3879-47E1-B3EF-AF62ECDCE687}" destId="{854791F0-43C5-40A0-B898-2A6BE2ABCDD9}" srcOrd="0" destOrd="0" presId="urn:microsoft.com/office/officeart/2005/8/layout/hierarchy1"/>
    <dgm:cxn modelId="{A7529C96-BA06-4771-A934-BF85250C0C3A}" srcId="{CB8DB51B-2073-4B80-9425-D4189BAB2473}" destId="{8B8F9BEA-3879-47E1-B3EF-AF62ECDCE687}" srcOrd="1" destOrd="0" parTransId="{9151F9C4-3331-4613-BA2B-5CFFD36407B5}" sibTransId="{FF39127A-9438-4338-8B27-475F8CAC9505}"/>
    <dgm:cxn modelId="{F2EDB7A5-4E20-4DB8-92BD-CEBF07145F8B}" type="presOf" srcId="{768DB52E-4015-4153-B0B6-9C9F99D67C53}" destId="{19DB672A-8D56-46D7-AF67-7A9CF458D4B5}" srcOrd="0" destOrd="0" presId="urn:microsoft.com/office/officeart/2005/8/layout/hierarchy1"/>
    <dgm:cxn modelId="{CF1A2AA1-D966-4B10-A94A-A5FA5E5ADF85}" type="presParOf" srcId="{4E9D331E-10E0-44CB-8F6A-DD5A53CEF602}" destId="{1AEEE41D-674F-44AF-8A6A-CC1D479BA2D8}" srcOrd="0" destOrd="0" presId="urn:microsoft.com/office/officeart/2005/8/layout/hierarchy1"/>
    <dgm:cxn modelId="{E3A7B8B0-3DDB-41AA-B55D-147A890AA343}" type="presParOf" srcId="{1AEEE41D-674F-44AF-8A6A-CC1D479BA2D8}" destId="{BE5FD265-3243-498F-B18A-F3929B429474}" srcOrd="0" destOrd="0" presId="urn:microsoft.com/office/officeart/2005/8/layout/hierarchy1"/>
    <dgm:cxn modelId="{5BE22DFE-2432-4341-94FB-20F0959C534B}" type="presParOf" srcId="{BE5FD265-3243-498F-B18A-F3929B429474}" destId="{D0690073-9CE6-4398-A46D-5C05ADDB677A}" srcOrd="0" destOrd="0" presId="urn:microsoft.com/office/officeart/2005/8/layout/hierarchy1"/>
    <dgm:cxn modelId="{6171B0AB-BC7D-42D3-9B2B-8DCC6DE2DC6E}" type="presParOf" srcId="{BE5FD265-3243-498F-B18A-F3929B429474}" destId="{3CBE1320-6329-404C-B2AE-C7BA846548A6}" srcOrd="1" destOrd="0" presId="urn:microsoft.com/office/officeart/2005/8/layout/hierarchy1"/>
    <dgm:cxn modelId="{F779DA87-ED93-4518-A768-E3FE5106F7AF}" type="presParOf" srcId="{1AEEE41D-674F-44AF-8A6A-CC1D479BA2D8}" destId="{3A45A0B5-FC8C-4636-904C-964DCEA746A5}" srcOrd="1" destOrd="0" presId="urn:microsoft.com/office/officeart/2005/8/layout/hierarchy1"/>
    <dgm:cxn modelId="{CD981C70-6EEB-457A-883E-CF11B45580D1}" type="presParOf" srcId="{4E9D331E-10E0-44CB-8F6A-DD5A53CEF602}" destId="{551B4A8E-3A12-431F-8A9B-BEBED7723292}" srcOrd="1" destOrd="0" presId="urn:microsoft.com/office/officeart/2005/8/layout/hierarchy1"/>
    <dgm:cxn modelId="{33822F12-F650-491A-9AAC-8DB013CE0CD2}" type="presParOf" srcId="{551B4A8E-3A12-431F-8A9B-BEBED7723292}" destId="{FB17BB72-43FC-4118-A83A-8DDFCE0E76E5}" srcOrd="0" destOrd="0" presId="urn:microsoft.com/office/officeart/2005/8/layout/hierarchy1"/>
    <dgm:cxn modelId="{4956DD99-66CB-44CA-98D7-D3CDAFFD8D27}" type="presParOf" srcId="{FB17BB72-43FC-4118-A83A-8DDFCE0E76E5}" destId="{3900CA80-67F4-41C1-8037-B98B99C365B9}" srcOrd="0" destOrd="0" presId="urn:microsoft.com/office/officeart/2005/8/layout/hierarchy1"/>
    <dgm:cxn modelId="{3129968B-CC65-4A4D-AD84-78F3C4B035D8}" type="presParOf" srcId="{FB17BB72-43FC-4118-A83A-8DDFCE0E76E5}" destId="{854791F0-43C5-40A0-B898-2A6BE2ABCDD9}" srcOrd="1" destOrd="0" presId="urn:microsoft.com/office/officeart/2005/8/layout/hierarchy1"/>
    <dgm:cxn modelId="{4A693B88-8A06-49FC-86F1-1CE0C0DCA89E}" type="presParOf" srcId="{551B4A8E-3A12-431F-8A9B-BEBED7723292}" destId="{B61B69C3-76EA-406B-AFC2-9C7D8931432C}" srcOrd="1" destOrd="0" presId="urn:microsoft.com/office/officeart/2005/8/layout/hierarchy1"/>
    <dgm:cxn modelId="{04B754D0-2BEB-4E47-AD33-3493B07F9ED9}" type="presParOf" srcId="{4E9D331E-10E0-44CB-8F6A-DD5A53CEF602}" destId="{54BB0090-3375-40CC-B39E-5B69703A3417}" srcOrd="2" destOrd="0" presId="urn:microsoft.com/office/officeart/2005/8/layout/hierarchy1"/>
    <dgm:cxn modelId="{B533AC0F-4E4F-4FA7-8D05-BAB4542F8379}" type="presParOf" srcId="{54BB0090-3375-40CC-B39E-5B69703A3417}" destId="{30ED32CC-80AC-40C8-A5F0-509FAC8AB8B3}" srcOrd="0" destOrd="0" presId="urn:microsoft.com/office/officeart/2005/8/layout/hierarchy1"/>
    <dgm:cxn modelId="{F2F36665-5952-4B44-ABB8-CC338B33F6CB}" type="presParOf" srcId="{30ED32CC-80AC-40C8-A5F0-509FAC8AB8B3}" destId="{7722CC59-229A-4708-B353-C5AD6E25039C}" srcOrd="0" destOrd="0" presId="urn:microsoft.com/office/officeart/2005/8/layout/hierarchy1"/>
    <dgm:cxn modelId="{3FAFE76B-2C72-425A-AEAD-E1F798B92BD3}" type="presParOf" srcId="{30ED32CC-80AC-40C8-A5F0-509FAC8AB8B3}" destId="{19DB672A-8D56-46D7-AF67-7A9CF458D4B5}" srcOrd="1" destOrd="0" presId="urn:microsoft.com/office/officeart/2005/8/layout/hierarchy1"/>
    <dgm:cxn modelId="{4BCB6B2F-D892-42A9-8FD8-E369FA1AD381}" type="presParOf" srcId="{54BB0090-3375-40CC-B39E-5B69703A3417}" destId="{2554724E-F2AD-4B98-BB9B-D8BC17BEB06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8DB51B-2073-4B80-9425-D4189BAB247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A8311181-D26D-46E8-AD38-62537DCCDEC8}">
      <dgm:prSet/>
      <dgm:spPr/>
      <dgm:t>
        <a:bodyPr/>
        <a:lstStyle/>
        <a:p>
          <a:r>
            <a:rPr lang="en-US"/>
            <a:t>- Template là một hoặc nhiều bố cục trang đơn , là các mẫu website có sẵn dùng cho từng mục đích build website cụ thể. Có sẵn navbar , hình ảnh , nội dung … user chỉ cần tải lên thông tin tương ứng là có thể dùng</a:t>
          </a:r>
        </a:p>
      </dgm:t>
    </dgm:pt>
    <dgm:pt modelId="{1ECAF76B-C67E-48B3-AD4A-7B8BC91A9660}" type="parTrans" cxnId="{026D4D6A-9EDF-411F-83B4-5216E0DC8CD2}">
      <dgm:prSet/>
      <dgm:spPr/>
      <dgm:t>
        <a:bodyPr/>
        <a:lstStyle/>
        <a:p>
          <a:endParaRPr lang="en-US" sz="2400"/>
        </a:p>
      </dgm:t>
    </dgm:pt>
    <dgm:pt modelId="{C04A837D-215D-48D0-A3A3-27973DEE728C}" type="sibTrans" cxnId="{026D4D6A-9EDF-411F-83B4-5216E0DC8CD2}">
      <dgm:prSet/>
      <dgm:spPr/>
      <dgm:t>
        <a:bodyPr/>
        <a:lstStyle/>
        <a:p>
          <a:endParaRPr lang="en-US"/>
        </a:p>
      </dgm:t>
    </dgm:pt>
    <dgm:pt modelId="{8B8F9BEA-3879-47E1-B3EF-AF62ECDCE687}">
      <dgm:prSet/>
      <dgm:spPr/>
      <dgm:t>
        <a:bodyPr/>
        <a:lstStyle/>
        <a:p>
          <a:r>
            <a:rPr lang="en-US" dirty="0"/>
            <a:t>- Template Engine </a:t>
          </a:r>
          <a:r>
            <a:rPr lang="en-US" dirty="0" err="1"/>
            <a:t>tạo</a:t>
          </a:r>
          <a:r>
            <a:rPr lang="en-US" dirty="0"/>
            <a:t> ra </a:t>
          </a:r>
          <a:r>
            <a:rPr lang="en-US" dirty="0" err="1"/>
            <a:t>các</a:t>
          </a:r>
          <a:r>
            <a:rPr lang="en-US" dirty="0"/>
            <a:t> </a:t>
          </a:r>
          <a:r>
            <a:rPr lang="en-US" dirty="0" err="1"/>
            <a:t>khuôn</a:t>
          </a:r>
          <a:r>
            <a:rPr lang="en-US" dirty="0"/>
            <a:t> </a:t>
          </a:r>
          <a:r>
            <a:rPr lang="en-US" dirty="0" err="1"/>
            <a:t>mẫu</a:t>
          </a:r>
          <a:r>
            <a:rPr lang="en-US" dirty="0"/>
            <a:t> , </a:t>
          </a:r>
          <a:r>
            <a:rPr lang="en-US" dirty="0" err="1"/>
            <a:t>cho</a:t>
          </a:r>
          <a:r>
            <a:rPr lang="en-US" dirty="0"/>
            <a:t> </a:t>
          </a:r>
          <a:r>
            <a:rPr lang="en-US" dirty="0" err="1"/>
            <a:t>phép</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tệp</a:t>
          </a:r>
          <a:r>
            <a:rPr lang="en-US" dirty="0"/>
            <a:t> </a:t>
          </a:r>
          <a:r>
            <a:rPr lang="en-US" dirty="0" err="1"/>
            <a:t>mẫu</a:t>
          </a:r>
          <a:r>
            <a:rPr lang="en-US" dirty="0"/>
            <a:t> </a:t>
          </a:r>
          <a:r>
            <a:rPr lang="en-US" dirty="0" err="1"/>
            <a:t>tĩnh</a:t>
          </a:r>
          <a:r>
            <a:rPr lang="en-US" dirty="0"/>
            <a:t> </a:t>
          </a:r>
          <a:r>
            <a:rPr lang="en-US" dirty="0" err="1"/>
            <a:t>ngay</a:t>
          </a:r>
          <a:r>
            <a:rPr lang="en-US" dirty="0"/>
            <a:t> </a:t>
          </a:r>
          <a:r>
            <a:rPr lang="en-US" dirty="0" err="1"/>
            <a:t>trong</a:t>
          </a:r>
          <a:r>
            <a:rPr lang="en-US" dirty="0"/>
            <a:t> </a:t>
          </a:r>
          <a:r>
            <a:rPr lang="en-US" dirty="0" err="1"/>
            <a:t>ứng</a:t>
          </a:r>
          <a:r>
            <a:rPr lang="en-US" dirty="0"/>
            <a:t> </a:t>
          </a:r>
          <a:r>
            <a:rPr lang="en-US" dirty="0" err="1"/>
            <a:t>dụng</a:t>
          </a:r>
          <a:r>
            <a:rPr lang="en-US" dirty="0"/>
            <a:t> </a:t>
          </a:r>
          <a:r>
            <a:rPr lang="en-US" dirty="0" err="1"/>
            <a:t>của</a:t>
          </a:r>
          <a:r>
            <a:rPr lang="en-US" dirty="0"/>
            <a:t> </a:t>
          </a:r>
          <a:r>
            <a:rPr lang="en-US" dirty="0" err="1"/>
            <a:t>mình</a:t>
          </a:r>
          <a:endParaRPr lang="en-US" dirty="0"/>
        </a:p>
      </dgm:t>
    </dgm:pt>
    <dgm:pt modelId="{9151F9C4-3331-4613-BA2B-5CFFD36407B5}" type="parTrans" cxnId="{A7529C96-BA06-4771-A934-BF85250C0C3A}">
      <dgm:prSet/>
      <dgm:spPr/>
      <dgm:t>
        <a:bodyPr/>
        <a:lstStyle/>
        <a:p>
          <a:endParaRPr lang="en-US" sz="2400"/>
        </a:p>
      </dgm:t>
    </dgm:pt>
    <dgm:pt modelId="{FF39127A-9438-4338-8B27-475F8CAC9505}" type="sibTrans" cxnId="{A7529C96-BA06-4771-A934-BF85250C0C3A}">
      <dgm:prSet/>
      <dgm:spPr/>
      <dgm:t>
        <a:bodyPr/>
        <a:lstStyle/>
        <a:p>
          <a:endParaRPr lang="en-US"/>
        </a:p>
      </dgm:t>
    </dgm:pt>
    <dgm:pt modelId="{768DB52E-4015-4153-B0B6-9C9F99D67C53}">
      <dgm:prSet custT="1"/>
      <dgm:spPr/>
      <dgm:t>
        <a:bodyPr/>
        <a:lstStyle/>
        <a:p>
          <a:pPr marL="0" lvl="0" algn="l" defTabSz="755650">
            <a:lnSpc>
              <a:spcPct val="90000"/>
            </a:lnSpc>
            <a:spcBef>
              <a:spcPct val="0"/>
            </a:spcBef>
            <a:spcAft>
              <a:spcPct val="35000"/>
            </a:spcAft>
            <a:buNone/>
          </a:pPr>
          <a:r>
            <a:rPr lang="en-US" sz="1700" kern="1200" dirty="0" err="1"/>
            <a:t>Thymeleaf</a:t>
          </a:r>
          <a:r>
            <a:rPr lang="en-US" sz="1700" kern="1200" dirty="0"/>
            <a:t> </a:t>
          </a:r>
          <a:r>
            <a:rPr lang="en-US" sz="1700" kern="1200" dirty="0" err="1"/>
            <a:t>là</a:t>
          </a:r>
          <a:r>
            <a:rPr lang="en-US" sz="1700" kern="1200" dirty="0"/>
            <a:t> </a:t>
          </a:r>
          <a:r>
            <a:rPr lang="en-US" sz="1700" kern="1200" dirty="0" err="1"/>
            <a:t>một</a:t>
          </a:r>
          <a:r>
            <a:rPr lang="en-US" sz="1700" kern="1200" dirty="0"/>
            <a:t> Java Engine </a:t>
          </a:r>
          <a:r>
            <a:rPr lang="en-US" sz="1700" kern="1200" dirty="0" err="1"/>
            <a:t>dùng</a:t>
          </a:r>
          <a:r>
            <a:rPr lang="en-US" sz="1700" kern="1200" dirty="0"/>
            <a:t> </a:t>
          </a:r>
          <a:r>
            <a:rPr lang="en-US" sz="1700" kern="1200" dirty="0" err="1"/>
            <a:t>để</a:t>
          </a:r>
          <a:r>
            <a:rPr lang="en-US" sz="1700" kern="1200" dirty="0"/>
            <a:t> </a:t>
          </a:r>
          <a:r>
            <a:rPr lang="en-US" sz="1700" kern="1200" dirty="0" err="1"/>
            <a:t>xử</a:t>
          </a:r>
          <a:r>
            <a:rPr lang="en-US" sz="1700" kern="1200" dirty="0"/>
            <a:t> </a:t>
          </a:r>
          <a:r>
            <a:rPr lang="en-US" sz="1700" kern="1200" dirty="0" err="1"/>
            <a:t>lý</a:t>
          </a:r>
          <a:r>
            <a:rPr lang="en-US" sz="1700" kern="1200" dirty="0"/>
            <a:t> </a:t>
          </a:r>
          <a:r>
            <a:rPr lang="en-US" sz="1700" kern="1200" dirty="0" err="1"/>
            <a:t>và</a:t>
          </a:r>
          <a:r>
            <a:rPr lang="en-US" sz="1700" kern="1200" dirty="0"/>
            <a:t> </a:t>
          </a:r>
          <a:r>
            <a:rPr lang="en-US" sz="1700" kern="1200" dirty="0" err="1"/>
            <a:t>tạo</a:t>
          </a:r>
          <a:r>
            <a:rPr lang="en-US" sz="1700" kern="1200" dirty="0"/>
            <a:t> HTML , XML , Js , </a:t>
          </a:r>
          <a:r>
            <a:rPr lang="en-US" sz="1700" kern="1200" dirty="0" err="1"/>
            <a:t>Css</a:t>
          </a:r>
          <a:r>
            <a:rPr lang="en-US" sz="1700" kern="1200" dirty="0"/>
            <a:t> </a:t>
          </a:r>
          <a:r>
            <a:rPr lang="en-US" sz="1700" kern="1200" dirty="0" err="1"/>
            <a:t>và</a:t>
          </a:r>
          <a:r>
            <a:rPr lang="en-US" sz="1700" kern="1200" dirty="0"/>
            <a:t> text</a:t>
          </a:r>
        </a:p>
        <a:p>
          <a:pPr marL="0" lvl="0" indent="0" algn="l" defTabSz="755650">
            <a:lnSpc>
              <a:spcPct val="90000"/>
            </a:lnSpc>
            <a:spcBef>
              <a:spcPct val="0"/>
            </a:spcBef>
            <a:spcAft>
              <a:spcPct val="35000"/>
            </a:spcAft>
            <a:buNone/>
          </a:pPr>
          <a:r>
            <a:rPr lang="vi-VN" sz="1700" kern="1200" dirty="0">
              <a:solidFill>
                <a:prstClr val="white"/>
              </a:solidFill>
              <a:latin typeface="Calibri" panose="020F0502020204030204"/>
              <a:ea typeface="+mn-ea"/>
              <a:cs typeface="+mn-cs"/>
            </a:rPr>
            <a:t>Thymealeaf sẽ tham gia vào renderd các file HTML dưới dạng các thuộc tính trong các t</a:t>
          </a:r>
          <a:r>
            <a:rPr lang="en-US" sz="1700" kern="1200" dirty="0" err="1">
              <a:solidFill>
                <a:prstClr val="white"/>
              </a:solidFill>
              <a:latin typeface="Calibri" panose="020F0502020204030204"/>
              <a:ea typeface="+mn-ea"/>
              <a:cs typeface="+mn-cs"/>
            </a:rPr>
            <a:t>hẻ</a:t>
          </a:r>
          <a:r>
            <a:rPr lang="en-US" sz="1700" kern="1200" dirty="0">
              <a:solidFill>
                <a:prstClr val="white"/>
              </a:solidFill>
              <a:latin typeface="Calibri" panose="020F0502020204030204"/>
              <a:ea typeface="+mn-ea"/>
              <a:cs typeface="+mn-cs"/>
            </a:rPr>
            <a:t> HTML =&gt; </a:t>
          </a:r>
          <a:r>
            <a:rPr lang="en-US" sz="1700" kern="1200" dirty="0" err="1">
              <a:solidFill>
                <a:prstClr val="white"/>
              </a:solidFill>
              <a:latin typeface="Calibri" panose="020F0502020204030204"/>
              <a:ea typeface="+mn-ea"/>
              <a:cs typeface="+mn-cs"/>
            </a:rPr>
            <a:t>không</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cần</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phải</a:t>
          </a:r>
          <a:r>
            <a:rPr lang="en-US" sz="1700" kern="1200" dirty="0">
              <a:solidFill>
                <a:prstClr val="white"/>
              </a:solidFill>
              <a:latin typeface="Calibri" panose="020F0502020204030204"/>
              <a:ea typeface="+mn-ea"/>
              <a:cs typeface="+mn-cs"/>
            </a:rPr>
            <a:t> them </a:t>
          </a:r>
          <a:r>
            <a:rPr lang="en-US" sz="1700" kern="1200" dirty="0" err="1">
              <a:solidFill>
                <a:prstClr val="white"/>
              </a:solidFill>
              <a:latin typeface="Calibri" panose="020F0502020204030204"/>
              <a:ea typeface="+mn-ea"/>
              <a:cs typeface="+mn-cs"/>
            </a:rPr>
            <a:t>bất</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kỳ</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thẻ</a:t>
          </a:r>
          <a:r>
            <a:rPr lang="en-US" sz="1700" kern="1200" dirty="0">
              <a:solidFill>
                <a:prstClr val="white"/>
              </a:solidFill>
              <a:latin typeface="Calibri" panose="020F0502020204030204"/>
              <a:ea typeface="+mn-ea"/>
              <a:cs typeface="+mn-cs"/>
            </a:rPr>
            <a:t> NON-HTML </a:t>
          </a:r>
          <a:r>
            <a:rPr lang="en-US" sz="1700" kern="1200" dirty="0" err="1">
              <a:solidFill>
                <a:prstClr val="white"/>
              </a:solidFill>
              <a:latin typeface="Calibri" panose="020F0502020204030204"/>
              <a:ea typeface="+mn-ea"/>
              <a:cs typeface="+mn-cs"/>
            </a:rPr>
            <a:t>nào</a:t>
          </a:r>
          <a:r>
            <a:rPr lang="en-US" sz="1700" kern="1200" dirty="0">
              <a:solidFill>
                <a:prstClr val="white"/>
              </a:solidFill>
              <a:latin typeface="Calibri" panose="020F0502020204030204"/>
              <a:ea typeface="+mn-ea"/>
              <a:cs typeface="+mn-cs"/>
            </a:rPr>
            <a:t> .  </a:t>
          </a:r>
          <a:r>
            <a:rPr lang="en-US" sz="1700" kern="1200" dirty="0" err="1">
              <a:solidFill>
                <a:prstClr val="white"/>
              </a:solidFill>
              <a:latin typeface="Calibri" panose="020F0502020204030204"/>
              <a:ea typeface="+mn-ea"/>
              <a:cs typeface="+mn-cs"/>
            </a:rPr>
            <a:t>Vì</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là</a:t>
          </a:r>
          <a:r>
            <a:rPr lang="en-US" sz="1700" kern="1200" dirty="0">
              <a:solidFill>
                <a:prstClr val="white"/>
              </a:solidFill>
              <a:latin typeface="Calibri" panose="020F0502020204030204"/>
              <a:ea typeface="+mn-ea"/>
              <a:cs typeface="+mn-cs"/>
            </a:rPr>
            <a:t> HTML </a:t>
          </a:r>
          <a:r>
            <a:rPr lang="en-US" sz="1700" kern="1200" dirty="0" err="1">
              <a:solidFill>
                <a:prstClr val="white"/>
              </a:solidFill>
              <a:latin typeface="Calibri" panose="020F0502020204030204"/>
              <a:ea typeface="+mn-ea"/>
              <a:cs typeface="+mn-cs"/>
            </a:rPr>
            <a:t>nên</a:t>
          </a:r>
          <a:r>
            <a:rPr lang="en-US" sz="1700" kern="1200" dirty="0">
              <a:solidFill>
                <a:prstClr val="white"/>
              </a:solidFill>
              <a:latin typeface="Calibri" panose="020F0502020204030204"/>
              <a:ea typeface="+mn-ea"/>
              <a:cs typeface="+mn-cs"/>
            </a:rPr>
            <a:t> ta </a:t>
          </a:r>
          <a:r>
            <a:rPr lang="en-US" sz="1700" kern="1200" dirty="0" err="1">
              <a:solidFill>
                <a:prstClr val="white"/>
              </a:solidFill>
              <a:latin typeface="Calibri" panose="020F0502020204030204"/>
              <a:ea typeface="+mn-ea"/>
              <a:cs typeface="+mn-cs"/>
            </a:rPr>
            <a:t>có</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thể</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xem</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các</a:t>
          </a:r>
          <a:r>
            <a:rPr lang="en-US" sz="1700" kern="1200" dirty="0">
              <a:solidFill>
                <a:prstClr val="white"/>
              </a:solidFill>
              <a:latin typeface="Calibri" panose="020F0502020204030204"/>
              <a:ea typeface="+mn-ea"/>
              <a:cs typeface="+mn-cs"/>
            </a:rPr>
            <a:t> view </a:t>
          </a:r>
          <a:r>
            <a:rPr lang="en-US" sz="1700" kern="1200" dirty="0" err="1">
              <a:solidFill>
                <a:prstClr val="white"/>
              </a:solidFill>
              <a:latin typeface="Calibri" panose="020F0502020204030204"/>
              <a:ea typeface="+mn-ea"/>
              <a:cs typeface="+mn-cs"/>
            </a:rPr>
            <a:t>mà</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không</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cần</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khởi</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chạy</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lại</a:t>
          </a:r>
          <a:r>
            <a:rPr lang="en-US" sz="1700" kern="1200" dirty="0">
              <a:solidFill>
                <a:prstClr val="white"/>
              </a:solidFill>
              <a:latin typeface="Calibri" panose="020F0502020204030204"/>
              <a:ea typeface="+mn-ea"/>
              <a:cs typeface="+mn-cs"/>
            </a:rPr>
            <a:t> sever.</a:t>
          </a:r>
        </a:p>
      </dgm:t>
    </dgm:pt>
    <dgm:pt modelId="{9DCB841B-1FBC-4CD7-B596-421088FEF7F6}" type="parTrans" cxnId="{015FC22B-1406-4B2F-9972-563DF1B4DF1E}">
      <dgm:prSet/>
      <dgm:spPr/>
      <dgm:t>
        <a:bodyPr/>
        <a:lstStyle/>
        <a:p>
          <a:endParaRPr lang="en-US" sz="2400"/>
        </a:p>
      </dgm:t>
    </dgm:pt>
    <dgm:pt modelId="{3222DB1F-96A1-4CE6-8BC8-B469A1448515}" type="sibTrans" cxnId="{015FC22B-1406-4B2F-9972-563DF1B4DF1E}">
      <dgm:prSet/>
      <dgm:spPr/>
      <dgm:t>
        <a:bodyPr/>
        <a:lstStyle/>
        <a:p>
          <a:endParaRPr lang="en-US"/>
        </a:p>
      </dgm:t>
    </dgm:pt>
    <dgm:pt modelId="{0F9AA38A-9747-459C-A974-CEAA953A5CFF}" type="pres">
      <dgm:prSet presAssocID="{CB8DB51B-2073-4B80-9425-D4189BAB2473}" presName="diagram" presStyleCnt="0">
        <dgm:presLayoutVars>
          <dgm:dir/>
          <dgm:resizeHandles val="exact"/>
        </dgm:presLayoutVars>
      </dgm:prSet>
      <dgm:spPr/>
    </dgm:pt>
    <dgm:pt modelId="{E2B3AC50-CA25-466A-8F00-D1CEC1FF9C60}" type="pres">
      <dgm:prSet presAssocID="{A8311181-D26D-46E8-AD38-62537DCCDEC8}" presName="node" presStyleLbl="node1" presStyleIdx="0" presStyleCnt="3">
        <dgm:presLayoutVars>
          <dgm:bulletEnabled val="1"/>
        </dgm:presLayoutVars>
      </dgm:prSet>
      <dgm:spPr/>
    </dgm:pt>
    <dgm:pt modelId="{8049F896-49E4-42A2-9C17-FF6BE936DF21}" type="pres">
      <dgm:prSet presAssocID="{C04A837D-215D-48D0-A3A3-27973DEE728C}" presName="sibTrans" presStyleCnt="0"/>
      <dgm:spPr/>
    </dgm:pt>
    <dgm:pt modelId="{6D540639-17F8-47D5-94E5-74579FF324FC}" type="pres">
      <dgm:prSet presAssocID="{8B8F9BEA-3879-47E1-B3EF-AF62ECDCE687}" presName="node" presStyleLbl="node1" presStyleIdx="1" presStyleCnt="3">
        <dgm:presLayoutVars>
          <dgm:bulletEnabled val="1"/>
        </dgm:presLayoutVars>
      </dgm:prSet>
      <dgm:spPr/>
    </dgm:pt>
    <dgm:pt modelId="{A4AA7CBE-137F-41BB-9F05-92DE7B6A82EC}" type="pres">
      <dgm:prSet presAssocID="{FF39127A-9438-4338-8B27-475F8CAC9505}" presName="sibTrans" presStyleCnt="0"/>
      <dgm:spPr/>
    </dgm:pt>
    <dgm:pt modelId="{CC68A92C-E838-4F1B-8183-0C0FCA8C7538}" type="pres">
      <dgm:prSet presAssocID="{768DB52E-4015-4153-B0B6-9C9F99D67C53}" presName="node" presStyleLbl="node1" presStyleIdx="2" presStyleCnt="3" custScaleX="169395">
        <dgm:presLayoutVars>
          <dgm:bulletEnabled val="1"/>
        </dgm:presLayoutVars>
      </dgm:prSet>
      <dgm:spPr/>
    </dgm:pt>
  </dgm:ptLst>
  <dgm:cxnLst>
    <dgm:cxn modelId="{015FC22B-1406-4B2F-9972-563DF1B4DF1E}" srcId="{CB8DB51B-2073-4B80-9425-D4189BAB2473}" destId="{768DB52E-4015-4153-B0B6-9C9F99D67C53}" srcOrd="2" destOrd="0" parTransId="{9DCB841B-1FBC-4CD7-B596-421088FEF7F6}" sibTransId="{3222DB1F-96A1-4CE6-8BC8-B469A1448515}"/>
    <dgm:cxn modelId="{5732C13C-A6BF-4C77-9130-8B5F9F2D908E}" type="presOf" srcId="{CB8DB51B-2073-4B80-9425-D4189BAB2473}" destId="{0F9AA38A-9747-459C-A974-CEAA953A5CFF}" srcOrd="0" destOrd="0" presId="urn:microsoft.com/office/officeart/2005/8/layout/default"/>
    <dgm:cxn modelId="{056D7943-89ED-41D8-BAC2-257F36BD3CBD}" type="presOf" srcId="{8B8F9BEA-3879-47E1-B3EF-AF62ECDCE687}" destId="{6D540639-17F8-47D5-94E5-74579FF324FC}" srcOrd="0" destOrd="0" presId="urn:microsoft.com/office/officeart/2005/8/layout/default"/>
    <dgm:cxn modelId="{026D4D6A-9EDF-411F-83B4-5216E0DC8CD2}" srcId="{CB8DB51B-2073-4B80-9425-D4189BAB2473}" destId="{A8311181-D26D-46E8-AD38-62537DCCDEC8}" srcOrd="0" destOrd="0" parTransId="{1ECAF76B-C67E-48B3-AD4A-7B8BC91A9660}" sibTransId="{C04A837D-215D-48D0-A3A3-27973DEE728C}"/>
    <dgm:cxn modelId="{A7529C96-BA06-4771-A934-BF85250C0C3A}" srcId="{CB8DB51B-2073-4B80-9425-D4189BAB2473}" destId="{8B8F9BEA-3879-47E1-B3EF-AF62ECDCE687}" srcOrd="1" destOrd="0" parTransId="{9151F9C4-3331-4613-BA2B-5CFFD36407B5}" sibTransId="{FF39127A-9438-4338-8B27-475F8CAC9505}"/>
    <dgm:cxn modelId="{8B5FCFC9-EA4D-4E7A-AAB3-CB5EB2893F47}" type="presOf" srcId="{A8311181-D26D-46E8-AD38-62537DCCDEC8}" destId="{E2B3AC50-CA25-466A-8F00-D1CEC1FF9C60}" srcOrd="0" destOrd="0" presId="urn:microsoft.com/office/officeart/2005/8/layout/default"/>
    <dgm:cxn modelId="{1DE761D8-3BC2-4EB8-B50C-5BCE8EE42817}" type="presOf" srcId="{768DB52E-4015-4153-B0B6-9C9F99D67C53}" destId="{CC68A92C-E838-4F1B-8183-0C0FCA8C7538}" srcOrd="0" destOrd="0" presId="urn:microsoft.com/office/officeart/2005/8/layout/default"/>
    <dgm:cxn modelId="{0B3AF0AD-3E03-4376-A358-AF1BFCF71ED9}" type="presParOf" srcId="{0F9AA38A-9747-459C-A974-CEAA953A5CFF}" destId="{E2B3AC50-CA25-466A-8F00-D1CEC1FF9C60}" srcOrd="0" destOrd="0" presId="urn:microsoft.com/office/officeart/2005/8/layout/default"/>
    <dgm:cxn modelId="{2811B606-D51D-426D-ACEC-29D623CA1744}" type="presParOf" srcId="{0F9AA38A-9747-459C-A974-CEAA953A5CFF}" destId="{8049F896-49E4-42A2-9C17-FF6BE936DF21}" srcOrd="1" destOrd="0" presId="urn:microsoft.com/office/officeart/2005/8/layout/default"/>
    <dgm:cxn modelId="{ECDA5186-8076-414C-ADEA-09BFF4CD471B}" type="presParOf" srcId="{0F9AA38A-9747-459C-A974-CEAA953A5CFF}" destId="{6D540639-17F8-47D5-94E5-74579FF324FC}" srcOrd="2" destOrd="0" presId="urn:microsoft.com/office/officeart/2005/8/layout/default"/>
    <dgm:cxn modelId="{6E2F74E8-1E7F-47A7-A510-2A1F01C578F0}" type="presParOf" srcId="{0F9AA38A-9747-459C-A974-CEAA953A5CFF}" destId="{A4AA7CBE-137F-41BB-9F05-92DE7B6A82EC}" srcOrd="3" destOrd="0" presId="urn:microsoft.com/office/officeart/2005/8/layout/default"/>
    <dgm:cxn modelId="{3F5784D2-AE63-443D-BAFB-6871E1449652}" type="presParOf" srcId="{0F9AA38A-9747-459C-A974-CEAA953A5CFF}" destId="{CC68A92C-E838-4F1B-8183-0C0FCA8C7538}"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49108-017A-497D-A0F0-121CA06A0F1F}">
      <dsp:nvSpPr>
        <dsp:cNvPr id="0" name=""/>
        <dsp:cNvSpPr/>
      </dsp:nvSpPr>
      <dsp:spPr>
        <a:xfrm>
          <a:off x="0" y="431436"/>
          <a:ext cx="6367912" cy="12712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3 cách</a:t>
          </a:r>
        </a:p>
      </dsp:txBody>
      <dsp:txXfrm>
        <a:off x="62055" y="493491"/>
        <a:ext cx="6243802" cy="1147095"/>
      </dsp:txXfrm>
    </dsp:sp>
    <dsp:sp modelId="{B0C17527-25FD-4898-85F7-2BC3F0FFCF9A}">
      <dsp:nvSpPr>
        <dsp:cNvPr id="0" name=""/>
        <dsp:cNvSpPr/>
      </dsp:nvSpPr>
      <dsp:spPr>
        <a:xfrm>
          <a:off x="0" y="1855281"/>
          <a:ext cx="6367912" cy="127120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Constructor Injection</a:t>
          </a:r>
        </a:p>
      </dsp:txBody>
      <dsp:txXfrm>
        <a:off x="62055" y="1917336"/>
        <a:ext cx="6243802" cy="1147095"/>
      </dsp:txXfrm>
    </dsp:sp>
    <dsp:sp modelId="{D6722A79-8F41-4C4D-8E44-393A06DB5E5E}">
      <dsp:nvSpPr>
        <dsp:cNvPr id="0" name=""/>
        <dsp:cNvSpPr/>
      </dsp:nvSpPr>
      <dsp:spPr>
        <a:xfrm>
          <a:off x="0" y="3279126"/>
          <a:ext cx="6367912" cy="127120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Setter Injection</a:t>
          </a:r>
        </a:p>
      </dsp:txBody>
      <dsp:txXfrm>
        <a:off x="62055" y="3341181"/>
        <a:ext cx="6243802" cy="1147095"/>
      </dsp:txXfrm>
    </dsp:sp>
    <dsp:sp modelId="{FD16C944-A3E7-4C54-8E84-419DD1DE477D}">
      <dsp:nvSpPr>
        <dsp:cNvPr id="0" name=""/>
        <dsp:cNvSpPr/>
      </dsp:nvSpPr>
      <dsp:spPr>
        <a:xfrm>
          <a:off x="0" y="4702971"/>
          <a:ext cx="6367912" cy="127120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Interface Injection</a:t>
          </a:r>
        </a:p>
      </dsp:txBody>
      <dsp:txXfrm>
        <a:off x="62055" y="4765026"/>
        <a:ext cx="6243802" cy="11470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3BB16-4C03-48A5-A6F5-3DA2FC83B3E3}">
      <dsp:nvSpPr>
        <dsp:cNvPr id="0" name=""/>
        <dsp:cNvSpPr/>
      </dsp:nvSpPr>
      <dsp:spPr>
        <a:xfrm>
          <a:off x="0" y="65372"/>
          <a:ext cx="6367912" cy="151039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Framework </a:t>
          </a:r>
          <a:r>
            <a:rPr lang="en-US" sz="2700" kern="1200" dirty="0" err="1"/>
            <a:t>là</a:t>
          </a:r>
          <a:r>
            <a:rPr lang="en-US" sz="2700" kern="1200" dirty="0"/>
            <a:t> </a:t>
          </a:r>
          <a:r>
            <a:rPr lang="en-US" sz="2700" kern="1200" dirty="0" err="1"/>
            <a:t>một</a:t>
          </a:r>
          <a:r>
            <a:rPr lang="en-US" sz="2700" kern="1200" dirty="0"/>
            <a:t> </a:t>
          </a:r>
          <a:r>
            <a:rPr lang="en-US" sz="2700" kern="1200" dirty="0" err="1"/>
            <a:t>môi</a:t>
          </a:r>
          <a:r>
            <a:rPr lang="en-US" sz="2700" kern="1200" dirty="0"/>
            <a:t> </a:t>
          </a:r>
          <a:r>
            <a:rPr lang="en-US" sz="2700" kern="1200" dirty="0" err="1"/>
            <a:t>trường</a:t>
          </a:r>
          <a:r>
            <a:rPr lang="en-US" sz="2700" kern="1200" dirty="0"/>
            <a:t> </a:t>
          </a:r>
          <a:r>
            <a:rPr lang="en-US" sz="2700" kern="1200" dirty="0" err="1"/>
            <a:t>tổng</a:t>
          </a:r>
          <a:r>
            <a:rPr lang="en-US" sz="2700" kern="1200" dirty="0"/>
            <a:t> </a:t>
          </a:r>
          <a:r>
            <a:rPr lang="en-US" sz="2700" kern="1200" dirty="0" err="1"/>
            <a:t>thể</a:t>
          </a:r>
          <a:r>
            <a:rPr lang="en-US" sz="2700" kern="1200" dirty="0"/>
            <a:t>, </a:t>
          </a:r>
          <a:r>
            <a:rPr lang="en-US" sz="2700" kern="1200" dirty="0" err="1"/>
            <a:t>có</a:t>
          </a:r>
          <a:r>
            <a:rPr lang="en-US" sz="2700" kern="1200" dirty="0"/>
            <a:t> </a:t>
          </a:r>
          <a:r>
            <a:rPr lang="en-US" sz="2700" kern="1200" dirty="0" err="1"/>
            <a:t>tính</a:t>
          </a:r>
          <a:r>
            <a:rPr lang="en-US" sz="2700" kern="1200" dirty="0"/>
            <a:t> </a:t>
          </a:r>
          <a:r>
            <a:rPr lang="en-US" sz="2700" kern="1200" dirty="0" err="1"/>
            <a:t>đa</a:t>
          </a:r>
          <a:r>
            <a:rPr lang="en-US" sz="2700" kern="1200" dirty="0"/>
            <a:t> </a:t>
          </a:r>
          <a:r>
            <a:rPr lang="en-US" sz="2700" kern="1200" dirty="0" err="1"/>
            <a:t>và</a:t>
          </a:r>
          <a:r>
            <a:rPr lang="en-US" sz="2700" kern="1200" dirty="0"/>
            <a:t> </a:t>
          </a:r>
          <a:r>
            <a:rPr lang="en-US" sz="2700" kern="1200" dirty="0" err="1"/>
            <a:t>tái</a:t>
          </a:r>
          <a:r>
            <a:rPr lang="en-US" sz="2700" kern="1200" dirty="0"/>
            <a:t> </a:t>
          </a:r>
          <a:r>
            <a:rPr lang="en-US" sz="2700" kern="1200" dirty="0" err="1"/>
            <a:t>sử</a:t>
          </a:r>
          <a:r>
            <a:rPr lang="en-US" sz="2700" kern="1200" dirty="0"/>
            <a:t> </a:t>
          </a:r>
          <a:r>
            <a:rPr lang="en-US" sz="2700" kern="1200" dirty="0" err="1"/>
            <a:t>dụng</a:t>
          </a:r>
          <a:endParaRPr lang="en-US" sz="2700" kern="1200" dirty="0"/>
        </a:p>
      </dsp:txBody>
      <dsp:txXfrm>
        <a:off x="73731" y="139103"/>
        <a:ext cx="6220450" cy="1362934"/>
      </dsp:txXfrm>
    </dsp:sp>
    <dsp:sp modelId="{E3ADF0B5-6C8F-4A0E-B71A-CAE59EBCB763}">
      <dsp:nvSpPr>
        <dsp:cNvPr id="0" name=""/>
        <dsp:cNvSpPr/>
      </dsp:nvSpPr>
      <dsp:spPr>
        <a:xfrm>
          <a:off x="0" y="1653529"/>
          <a:ext cx="6367912" cy="1510396"/>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err="1"/>
            <a:t>Cung</a:t>
          </a:r>
          <a:r>
            <a:rPr lang="en-US" sz="2700" kern="1200" dirty="0"/>
            <a:t> </a:t>
          </a:r>
          <a:r>
            <a:rPr lang="en-US" sz="2700" kern="1200" dirty="0" err="1"/>
            <a:t>cấp</a:t>
          </a:r>
          <a:r>
            <a:rPr lang="en-US" sz="2700" kern="1200" dirty="0"/>
            <a:t> </a:t>
          </a:r>
          <a:r>
            <a:rPr lang="en-US" sz="2700" kern="1200" dirty="0" err="1"/>
            <a:t>các</a:t>
          </a:r>
          <a:r>
            <a:rPr lang="en-US" sz="2700" kern="1200" dirty="0"/>
            <a:t> </a:t>
          </a:r>
          <a:r>
            <a:rPr lang="en-US" sz="2700" kern="1200" dirty="0" err="1"/>
            <a:t>chức</a:t>
          </a:r>
          <a:r>
            <a:rPr lang="en-US" sz="2700" kern="1200" dirty="0"/>
            <a:t> </a:t>
          </a:r>
          <a:r>
            <a:rPr lang="en-US" sz="2700" kern="1200" dirty="0" err="1"/>
            <a:t>năng</a:t>
          </a:r>
          <a:r>
            <a:rPr lang="en-US" sz="2700" kern="1200" dirty="0"/>
            <a:t> , </a:t>
          </a:r>
          <a:r>
            <a:rPr lang="en-US" sz="2700" kern="1200" dirty="0" err="1"/>
            <a:t>xây</a:t>
          </a:r>
          <a:r>
            <a:rPr lang="en-US" sz="2700" kern="1200" dirty="0"/>
            <a:t> </a:t>
          </a:r>
          <a:r>
            <a:rPr lang="en-US" sz="2700" kern="1200" dirty="0" err="1"/>
            <a:t>dựng</a:t>
          </a:r>
          <a:r>
            <a:rPr lang="en-US" sz="2700" kern="1200" dirty="0"/>
            <a:t> </a:t>
          </a:r>
          <a:r>
            <a:rPr lang="en-US" sz="2700" kern="1200" dirty="0" err="1"/>
            <a:t>các</a:t>
          </a:r>
          <a:r>
            <a:rPr lang="en-US" sz="2700" kern="1200" dirty="0"/>
            <a:t> </a:t>
          </a:r>
          <a:r>
            <a:rPr lang="en-US" sz="2700" kern="1200" dirty="0" err="1"/>
            <a:t>phương</a:t>
          </a:r>
          <a:r>
            <a:rPr lang="en-US" sz="2700" kern="1200" dirty="0"/>
            <a:t> </a:t>
          </a:r>
          <a:r>
            <a:rPr lang="en-US" sz="2700" kern="1200" dirty="0" err="1"/>
            <a:t>pháp</a:t>
          </a:r>
          <a:r>
            <a:rPr lang="en-US" sz="2700" kern="1200" dirty="0"/>
            <a:t> </a:t>
          </a:r>
          <a:r>
            <a:rPr lang="en-US" sz="2700" kern="1200" dirty="0" err="1"/>
            <a:t>riêng</a:t>
          </a:r>
          <a:r>
            <a:rPr lang="en-US" sz="2700" kern="1200" dirty="0"/>
            <a:t> </a:t>
          </a:r>
          <a:r>
            <a:rPr lang="en-US" sz="2700" kern="1200" dirty="0" err="1"/>
            <a:t>biệt</a:t>
          </a:r>
          <a:r>
            <a:rPr lang="en-US" sz="2700" kern="1200" dirty="0"/>
            <a:t> </a:t>
          </a:r>
          <a:r>
            <a:rPr lang="en-US" sz="2700" kern="1200" dirty="0" err="1"/>
            <a:t>để</a:t>
          </a:r>
          <a:r>
            <a:rPr lang="en-US" sz="2700" kern="1200" dirty="0"/>
            <a:t> </a:t>
          </a:r>
          <a:r>
            <a:rPr lang="en-US" sz="2700" kern="1200" dirty="0" err="1"/>
            <a:t>mình</a:t>
          </a:r>
          <a:r>
            <a:rPr lang="en-US" sz="2700" kern="1200" dirty="0"/>
            <a:t> </a:t>
          </a:r>
          <a:r>
            <a:rPr lang="en-US" sz="2700" kern="1200" dirty="0" err="1"/>
            <a:t>có</a:t>
          </a:r>
          <a:r>
            <a:rPr lang="en-US" sz="2700" kern="1200" dirty="0"/>
            <a:t> </a:t>
          </a:r>
          <a:r>
            <a:rPr lang="en-US" sz="2700" kern="1200" dirty="0" err="1"/>
            <a:t>thể</a:t>
          </a:r>
          <a:r>
            <a:rPr lang="en-US" sz="2700" kern="1200" dirty="0"/>
            <a:t> </a:t>
          </a:r>
          <a:r>
            <a:rPr lang="en-US" sz="2700" kern="1200" dirty="0" err="1"/>
            <a:t>tạo</a:t>
          </a:r>
          <a:r>
            <a:rPr lang="en-US" sz="2700" kern="1200" dirty="0"/>
            <a:t> </a:t>
          </a:r>
          <a:r>
            <a:rPr lang="en-US" sz="2700" kern="1200" dirty="0" err="1"/>
            <a:t>ứng</a:t>
          </a:r>
          <a:r>
            <a:rPr lang="en-US" sz="2700" kern="1200" dirty="0"/>
            <a:t> </a:t>
          </a:r>
          <a:r>
            <a:rPr lang="en-US" sz="2700" kern="1200" dirty="0" err="1"/>
            <a:t>dụng</a:t>
          </a:r>
          <a:endParaRPr lang="en-US" sz="2700" kern="1200" dirty="0"/>
        </a:p>
      </dsp:txBody>
      <dsp:txXfrm>
        <a:off x="73731" y="1727260"/>
        <a:ext cx="6220450" cy="1362934"/>
      </dsp:txXfrm>
    </dsp:sp>
    <dsp:sp modelId="{965AB8F6-7BAC-4721-A037-9FCE5A056E8F}">
      <dsp:nvSpPr>
        <dsp:cNvPr id="0" name=""/>
        <dsp:cNvSpPr/>
      </dsp:nvSpPr>
      <dsp:spPr>
        <a:xfrm>
          <a:off x="0" y="3241686"/>
          <a:ext cx="6367912" cy="1510396"/>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Là các đoạn code được viết sẵn, làm nên bộ khung và các thư viện được đóng gói</a:t>
          </a:r>
        </a:p>
      </dsp:txBody>
      <dsp:txXfrm>
        <a:off x="73731" y="3315417"/>
        <a:ext cx="6220450" cy="1362934"/>
      </dsp:txXfrm>
    </dsp:sp>
    <dsp:sp modelId="{00428AEB-C4EE-4519-9827-D96EAEA9DA8E}">
      <dsp:nvSpPr>
        <dsp:cNvPr id="0" name=""/>
        <dsp:cNvSpPr/>
      </dsp:nvSpPr>
      <dsp:spPr>
        <a:xfrm>
          <a:off x="0" y="4829843"/>
          <a:ext cx="6367912" cy="151039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err="1"/>
            <a:t>Cung</a:t>
          </a:r>
          <a:r>
            <a:rPr lang="en-US" sz="2700" kern="1200" dirty="0"/>
            <a:t> </a:t>
          </a:r>
          <a:r>
            <a:rPr lang="en-US" sz="2700" kern="1200" dirty="0" err="1"/>
            <a:t>cấp</a:t>
          </a:r>
          <a:r>
            <a:rPr lang="en-US" sz="2700" kern="1200" dirty="0"/>
            <a:t> </a:t>
          </a:r>
          <a:r>
            <a:rPr lang="en-US" sz="2700" kern="1200" dirty="0" err="1"/>
            <a:t>môi</a:t>
          </a:r>
          <a:r>
            <a:rPr lang="en-US" sz="2700" kern="1200" dirty="0"/>
            <a:t> </a:t>
          </a:r>
          <a:r>
            <a:rPr lang="en-US" sz="2700" kern="1200" dirty="0" err="1"/>
            <a:t>trường</a:t>
          </a:r>
          <a:r>
            <a:rPr lang="en-US" sz="2700" kern="1200" dirty="0"/>
            <a:t> </a:t>
          </a:r>
          <a:r>
            <a:rPr lang="en-US" sz="2700" kern="1200" dirty="0" err="1"/>
            <a:t>chung</a:t>
          </a:r>
          <a:r>
            <a:rPr lang="en-US" sz="2700" kern="1200" dirty="0"/>
            <a:t> </a:t>
          </a:r>
          <a:r>
            <a:rPr lang="en-US" sz="2700" kern="1200" dirty="0" err="1"/>
            <a:t>để</a:t>
          </a:r>
          <a:r>
            <a:rPr lang="en-US" sz="2700" kern="1200" dirty="0"/>
            <a:t> </a:t>
          </a:r>
          <a:r>
            <a:rPr lang="en-US" sz="2700" kern="1200" dirty="0" err="1"/>
            <a:t>nhiều</a:t>
          </a:r>
          <a:r>
            <a:rPr lang="en-US" sz="2700" kern="1200" dirty="0"/>
            <a:t> </a:t>
          </a:r>
          <a:r>
            <a:rPr lang="en-US" sz="2700" kern="1200" dirty="0" err="1"/>
            <a:t>người</a:t>
          </a:r>
          <a:r>
            <a:rPr lang="en-US" sz="2700" kern="1200" dirty="0"/>
            <a:t> dung </a:t>
          </a:r>
          <a:r>
            <a:rPr lang="en-US" sz="2700" kern="1200" dirty="0" err="1"/>
            <a:t>có</a:t>
          </a:r>
          <a:r>
            <a:rPr lang="en-US" sz="2700" kern="1200" dirty="0"/>
            <a:t> </a:t>
          </a:r>
          <a:r>
            <a:rPr lang="en-US" sz="2700" kern="1200" dirty="0" err="1"/>
            <a:t>sự</a:t>
          </a:r>
          <a:r>
            <a:rPr lang="en-US" sz="2700" kern="1200" dirty="0"/>
            <a:t> </a:t>
          </a:r>
          <a:r>
            <a:rPr lang="en-US" sz="2700" kern="1200" dirty="0" err="1"/>
            <a:t>thống</a:t>
          </a:r>
          <a:r>
            <a:rPr lang="en-US" sz="2700" kern="1200" dirty="0"/>
            <a:t> </a:t>
          </a:r>
          <a:r>
            <a:rPr lang="en-US" sz="2700" kern="1200" dirty="0" err="1"/>
            <a:t>nhất</a:t>
          </a:r>
          <a:r>
            <a:rPr lang="en-US" sz="2700" kern="1200" dirty="0"/>
            <a:t>  </a:t>
          </a:r>
          <a:r>
            <a:rPr lang="en-US" sz="2700" kern="1200" dirty="0" err="1"/>
            <a:t>giữa</a:t>
          </a:r>
          <a:r>
            <a:rPr lang="en-US" sz="2700" kern="1200" dirty="0"/>
            <a:t> </a:t>
          </a:r>
          <a:r>
            <a:rPr lang="en-US" sz="2700" kern="1200" dirty="0" err="1"/>
            <a:t>các</a:t>
          </a:r>
          <a:r>
            <a:rPr lang="en-US" sz="2700" kern="1200" dirty="0"/>
            <a:t> </a:t>
          </a:r>
          <a:r>
            <a:rPr lang="en-US" sz="2700" kern="1200" dirty="0" err="1"/>
            <a:t>lập</a:t>
          </a:r>
          <a:r>
            <a:rPr lang="en-US" sz="2700" kern="1200" dirty="0"/>
            <a:t> </a:t>
          </a:r>
          <a:r>
            <a:rPr lang="en-US" sz="2700" kern="1200" dirty="0" err="1"/>
            <a:t>trình</a:t>
          </a:r>
          <a:r>
            <a:rPr lang="en-US" sz="2700" kern="1200" dirty="0"/>
            <a:t> </a:t>
          </a:r>
          <a:r>
            <a:rPr lang="en-US" sz="2700" kern="1200" dirty="0" err="1"/>
            <a:t>viên</a:t>
          </a:r>
          <a:endParaRPr lang="en-US" sz="2700" kern="1200" dirty="0"/>
        </a:p>
      </dsp:txBody>
      <dsp:txXfrm>
        <a:off x="73731" y="4903574"/>
        <a:ext cx="6220450" cy="13629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690073-9CE6-4398-A46D-5C05ADDB677A}">
      <dsp:nvSpPr>
        <dsp:cNvPr id="0" name=""/>
        <dsp:cNvSpPr/>
      </dsp:nvSpPr>
      <dsp:spPr>
        <a:xfrm>
          <a:off x="0" y="537777"/>
          <a:ext cx="2980729" cy="189276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BE1320-6329-404C-B2AE-C7BA846548A6}">
      <dsp:nvSpPr>
        <dsp:cNvPr id="0" name=""/>
        <dsp:cNvSpPr/>
      </dsp:nvSpPr>
      <dsp:spPr>
        <a:xfrm>
          <a:off x="331192" y="852409"/>
          <a:ext cx="2980729" cy="189276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Tập hợp các đối tượng được quản lý bởi IOC Controller</a:t>
          </a:r>
        </a:p>
      </dsp:txBody>
      <dsp:txXfrm>
        <a:off x="386629" y="907846"/>
        <a:ext cx="2869855" cy="1781889"/>
      </dsp:txXfrm>
    </dsp:sp>
    <dsp:sp modelId="{3900CA80-67F4-41C1-8037-B98B99C365B9}">
      <dsp:nvSpPr>
        <dsp:cNvPr id="0" name=""/>
        <dsp:cNvSpPr/>
      </dsp:nvSpPr>
      <dsp:spPr>
        <a:xfrm>
          <a:off x="3643114" y="537777"/>
          <a:ext cx="2980729" cy="189276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4791F0-43C5-40A0-B898-2A6BE2ABCDD9}">
      <dsp:nvSpPr>
        <dsp:cNvPr id="0" name=""/>
        <dsp:cNvSpPr/>
      </dsp:nvSpPr>
      <dsp:spPr>
        <a:xfrm>
          <a:off x="3974306" y="852409"/>
          <a:ext cx="2980729" cy="189276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Được lồng ghép và lắp ráp lại với nhau </a:t>
          </a:r>
        </a:p>
      </dsp:txBody>
      <dsp:txXfrm>
        <a:off x="4029743" y="907846"/>
        <a:ext cx="2869855" cy="1781889"/>
      </dsp:txXfrm>
    </dsp:sp>
    <dsp:sp modelId="{7722CC59-229A-4708-B353-C5AD6E25039C}">
      <dsp:nvSpPr>
        <dsp:cNvPr id="0" name=""/>
        <dsp:cNvSpPr/>
      </dsp:nvSpPr>
      <dsp:spPr>
        <a:xfrm>
          <a:off x="7286228" y="537777"/>
          <a:ext cx="2980729" cy="189276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DB672A-8D56-46D7-AF67-7A9CF458D4B5}">
      <dsp:nvSpPr>
        <dsp:cNvPr id="0" name=""/>
        <dsp:cNvSpPr/>
      </dsp:nvSpPr>
      <dsp:spPr>
        <a:xfrm>
          <a:off x="7617420" y="852409"/>
          <a:ext cx="2980729" cy="189276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err="1"/>
            <a:t>Dùng</a:t>
          </a:r>
          <a:r>
            <a:rPr lang="en-US" sz="2300" kern="1200" dirty="0"/>
            <a:t> </a:t>
          </a:r>
          <a:r>
            <a:rPr lang="en-US" sz="2300" kern="1200" dirty="0" err="1"/>
            <a:t>các</a:t>
          </a:r>
          <a:r>
            <a:rPr lang="en-US" sz="2300" kern="1200" dirty="0"/>
            <a:t> </a:t>
          </a:r>
          <a:r>
            <a:rPr lang="en-US" sz="2300" kern="1200" dirty="0" err="1"/>
            <a:t>phần</a:t>
          </a:r>
          <a:r>
            <a:rPr lang="en-US" sz="2300" kern="1200" dirty="0"/>
            <a:t> </a:t>
          </a:r>
          <a:r>
            <a:rPr lang="en-US" sz="2300" kern="1200" dirty="0" err="1"/>
            <a:t>như</a:t>
          </a:r>
          <a:r>
            <a:rPr lang="en-US" sz="2300" kern="1200" dirty="0"/>
            <a:t> </a:t>
          </a:r>
          <a:r>
            <a:rPr lang="en-US" sz="2300" kern="1200" dirty="0" err="1"/>
            <a:t>là</a:t>
          </a:r>
          <a:r>
            <a:rPr lang="en-US" sz="2300" kern="1200" dirty="0"/>
            <a:t> Annotation </a:t>
          </a:r>
          <a:r>
            <a:rPr lang="en-US" sz="2300" kern="1200" dirty="0" err="1"/>
            <a:t>hoặc</a:t>
          </a:r>
          <a:r>
            <a:rPr lang="en-US" sz="2300" kern="1200" dirty="0"/>
            <a:t> Config (XML Config or Java config ) </a:t>
          </a:r>
          <a:r>
            <a:rPr lang="en-US" sz="2300" kern="1200" dirty="0" err="1"/>
            <a:t>để</a:t>
          </a:r>
          <a:r>
            <a:rPr lang="en-US" sz="2300" kern="1200" dirty="0"/>
            <a:t> </a:t>
          </a:r>
          <a:r>
            <a:rPr lang="en-US" sz="2300" kern="1200" dirty="0" err="1"/>
            <a:t>tạo</a:t>
          </a:r>
          <a:r>
            <a:rPr lang="en-US" sz="2300" kern="1200" dirty="0"/>
            <a:t> ra</a:t>
          </a:r>
        </a:p>
      </dsp:txBody>
      <dsp:txXfrm>
        <a:off x="7672857" y="907846"/>
        <a:ext cx="2869855" cy="17818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B3AC50-CA25-466A-8F00-D1CEC1FF9C60}">
      <dsp:nvSpPr>
        <dsp:cNvPr id="0" name=""/>
        <dsp:cNvSpPr/>
      </dsp:nvSpPr>
      <dsp:spPr>
        <a:xfrm>
          <a:off x="803" y="443519"/>
          <a:ext cx="3131865" cy="18791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 Template là một hoặc nhiều bố cục trang đơn , là các mẫu website có sẵn dùng cho từng mục đích build website cụ thể. Có sẵn navbar , hình ảnh , nội dung … user chỉ cần tải lên thông tin tương ứng là có thể dùng</a:t>
          </a:r>
        </a:p>
      </dsp:txBody>
      <dsp:txXfrm>
        <a:off x="803" y="443519"/>
        <a:ext cx="3131865" cy="1879119"/>
      </dsp:txXfrm>
    </dsp:sp>
    <dsp:sp modelId="{6D540639-17F8-47D5-94E5-74579FF324FC}">
      <dsp:nvSpPr>
        <dsp:cNvPr id="0" name=""/>
        <dsp:cNvSpPr/>
      </dsp:nvSpPr>
      <dsp:spPr>
        <a:xfrm>
          <a:off x="3445854" y="443519"/>
          <a:ext cx="3131865" cy="18791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Template Engine </a:t>
          </a:r>
          <a:r>
            <a:rPr lang="en-US" sz="1700" kern="1200" dirty="0" err="1"/>
            <a:t>tạo</a:t>
          </a:r>
          <a:r>
            <a:rPr lang="en-US" sz="1700" kern="1200" dirty="0"/>
            <a:t> ra </a:t>
          </a:r>
          <a:r>
            <a:rPr lang="en-US" sz="1700" kern="1200" dirty="0" err="1"/>
            <a:t>các</a:t>
          </a:r>
          <a:r>
            <a:rPr lang="en-US" sz="1700" kern="1200" dirty="0"/>
            <a:t> </a:t>
          </a:r>
          <a:r>
            <a:rPr lang="en-US" sz="1700" kern="1200" dirty="0" err="1"/>
            <a:t>khuôn</a:t>
          </a:r>
          <a:r>
            <a:rPr lang="en-US" sz="1700" kern="1200" dirty="0"/>
            <a:t> </a:t>
          </a:r>
          <a:r>
            <a:rPr lang="en-US" sz="1700" kern="1200" dirty="0" err="1"/>
            <a:t>mẫu</a:t>
          </a:r>
          <a:r>
            <a:rPr lang="en-US" sz="1700" kern="1200" dirty="0"/>
            <a:t> , </a:t>
          </a:r>
          <a:r>
            <a:rPr lang="en-US" sz="1700" kern="1200" dirty="0" err="1"/>
            <a:t>cho</a:t>
          </a:r>
          <a:r>
            <a:rPr lang="en-US" sz="1700" kern="1200" dirty="0"/>
            <a:t> </a:t>
          </a:r>
          <a:r>
            <a:rPr lang="en-US" sz="1700" kern="1200" dirty="0" err="1"/>
            <a:t>phép</a:t>
          </a:r>
          <a:r>
            <a:rPr lang="en-US" sz="1700" kern="1200" dirty="0"/>
            <a:t> </a:t>
          </a:r>
          <a:r>
            <a:rPr lang="en-US" sz="1700" kern="1200" dirty="0" err="1"/>
            <a:t>sử</a:t>
          </a:r>
          <a:r>
            <a:rPr lang="en-US" sz="1700" kern="1200" dirty="0"/>
            <a:t> </a:t>
          </a:r>
          <a:r>
            <a:rPr lang="en-US" sz="1700" kern="1200" dirty="0" err="1"/>
            <a:t>dụng</a:t>
          </a:r>
          <a:r>
            <a:rPr lang="en-US" sz="1700" kern="1200" dirty="0"/>
            <a:t> </a:t>
          </a:r>
          <a:r>
            <a:rPr lang="en-US" sz="1700" kern="1200" dirty="0" err="1"/>
            <a:t>các</a:t>
          </a:r>
          <a:r>
            <a:rPr lang="en-US" sz="1700" kern="1200" dirty="0"/>
            <a:t> </a:t>
          </a:r>
          <a:r>
            <a:rPr lang="en-US" sz="1700" kern="1200" dirty="0" err="1"/>
            <a:t>tệp</a:t>
          </a:r>
          <a:r>
            <a:rPr lang="en-US" sz="1700" kern="1200" dirty="0"/>
            <a:t> </a:t>
          </a:r>
          <a:r>
            <a:rPr lang="en-US" sz="1700" kern="1200" dirty="0" err="1"/>
            <a:t>mẫu</a:t>
          </a:r>
          <a:r>
            <a:rPr lang="en-US" sz="1700" kern="1200" dirty="0"/>
            <a:t> </a:t>
          </a:r>
          <a:r>
            <a:rPr lang="en-US" sz="1700" kern="1200" dirty="0" err="1"/>
            <a:t>tĩnh</a:t>
          </a:r>
          <a:r>
            <a:rPr lang="en-US" sz="1700" kern="1200" dirty="0"/>
            <a:t> </a:t>
          </a:r>
          <a:r>
            <a:rPr lang="en-US" sz="1700" kern="1200" dirty="0" err="1"/>
            <a:t>ngay</a:t>
          </a:r>
          <a:r>
            <a:rPr lang="en-US" sz="1700" kern="1200" dirty="0"/>
            <a:t> </a:t>
          </a:r>
          <a:r>
            <a:rPr lang="en-US" sz="1700" kern="1200" dirty="0" err="1"/>
            <a:t>trong</a:t>
          </a:r>
          <a:r>
            <a:rPr lang="en-US" sz="1700" kern="1200" dirty="0"/>
            <a:t> </a:t>
          </a:r>
          <a:r>
            <a:rPr lang="en-US" sz="1700" kern="1200" dirty="0" err="1"/>
            <a:t>ứng</a:t>
          </a:r>
          <a:r>
            <a:rPr lang="en-US" sz="1700" kern="1200" dirty="0"/>
            <a:t> </a:t>
          </a:r>
          <a:r>
            <a:rPr lang="en-US" sz="1700" kern="1200" dirty="0" err="1"/>
            <a:t>dụng</a:t>
          </a:r>
          <a:r>
            <a:rPr lang="en-US" sz="1700" kern="1200" dirty="0"/>
            <a:t> </a:t>
          </a:r>
          <a:r>
            <a:rPr lang="en-US" sz="1700" kern="1200" dirty="0" err="1"/>
            <a:t>của</a:t>
          </a:r>
          <a:r>
            <a:rPr lang="en-US" sz="1700" kern="1200" dirty="0"/>
            <a:t> </a:t>
          </a:r>
          <a:r>
            <a:rPr lang="en-US" sz="1700" kern="1200" dirty="0" err="1"/>
            <a:t>mình</a:t>
          </a:r>
          <a:endParaRPr lang="en-US" sz="1700" kern="1200" dirty="0"/>
        </a:p>
      </dsp:txBody>
      <dsp:txXfrm>
        <a:off x="3445854" y="443519"/>
        <a:ext cx="3131865" cy="1879119"/>
      </dsp:txXfrm>
    </dsp:sp>
    <dsp:sp modelId="{CC68A92C-E838-4F1B-8183-0C0FCA8C7538}">
      <dsp:nvSpPr>
        <dsp:cNvPr id="0" name=""/>
        <dsp:cNvSpPr/>
      </dsp:nvSpPr>
      <dsp:spPr>
        <a:xfrm>
          <a:off x="636649" y="2635824"/>
          <a:ext cx="5305223" cy="18791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algn="l" defTabSz="755650">
            <a:lnSpc>
              <a:spcPct val="90000"/>
            </a:lnSpc>
            <a:spcBef>
              <a:spcPct val="0"/>
            </a:spcBef>
            <a:spcAft>
              <a:spcPct val="35000"/>
            </a:spcAft>
            <a:buNone/>
          </a:pPr>
          <a:r>
            <a:rPr lang="en-US" sz="1700" kern="1200" dirty="0" err="1"/>
            <a:t>Thymeleaf</a:t>
          </a:r>
          <a:r>
            <a:rPr lang="en-US" sz="1700" kern="1200" dirty="0"/>
            <a:t> </a:t>
          </a:r>
          <a:r>
            <a:rPr lang="en-US" sz="1700" kern="1200" dirty="0" err="1"/>
            <a:t>là</a:t>
          </a:r>
          <a:r>
            <a:rPr lang="en-US" sz="1700" kern="1200" dirty="0"/>
            <a:t> </a:t>
          </a:r>
          <a:r>
            <a:rPr lang="en-US" sz="1700" kern="1200" dirty="0" err="1"/>
            <a:t>một</a:t>
          </a:r>
          <a:r>
            <a:rPr lang="en-US" sz="1700" kern="1200" dirty="0"/>
            <a:t> Java Engine </a:t>
          </a:r>
          <a:r>
            <a:rPr lang="en-US" sz="1700" kern="1200" dirty="0" err="1"/>
            <a:t>dùng</a:t>
          </a:r>
          <a:r>
            <a:rPr lang="en-US" sz="1700" kern="1200" dirty="0"/>
            <a:t> </a:t>
          </a:r>
          <a:r>
            <a:rPr lang="en-US" sz="1700" kern="1200" dirty="0" err="1"/>
            <a:t>để</a:t>
          </a:r>
          <a:r>
            <a:rPr lang="en-US" sz="1700" kern="1200" dirty="0"/>
            <a:t> </a:t>
          </a:r>
          <a:r>
            <a:rPr lang="en-US" sz="1700" kern="1200" dirty="0" err="1"/>
            <a:t>xử</a:t>
          </a:r>
          <a:r>
            <a:rPr lang="en-US" sz="1700" kern="1200" dirty="0"/>
            <a:t> </a:t>
          </a:r>
          <a:r>
            <a:rPr lang="en-US" sz="1700" kern="1200" dirty="0" err="1"/>
            <a:t>lý</a:t>
          </a:r>
          <a:r>
            <a:rPr lang="en-US" sz="1700" kern="1200" dirty="0"/>
            <a:t> </a:t>
          </a:r>
          <a:r>
            <a:rPr lang="en-US" sz="1700" kern="1200" dirty="0" err="1"/>
            <a:t>và</a:t>
          </a:r>
          <a:r>
            <a:rPr lang="en-US" sz="1700" kern="1200" dirty="0"/>
            <a:t> </a:t>
          </a:r>
          <a:r>
            <a:rPr lang="en-US" sz="1700" kern="1200" dirty="0" err="1"/>
            <a:t>tạo</a:t>
          </a:r>
          <a:r>
            <a:rPr lang="en-US" sz="1700" kern="1200" dirty="0"/>
            <a:t> HTML , XML , Js , </a:t>
          </a:r>
          <a:r>
            <a:rPr lang="en-US" sz="1700" kern="1200" dirty="0" err="1"/>
            <a:t>Css</a:t>
          </a:r>
          <a:r>
            <a:rPr lang="en-US" sz="1700" kern="1200" dirty="0"/>
            <a:t> </a:t>
          </a:r>
          <a:r>
            <a:rPr lang="en-US" sz="1700" kern="1200" dirty="0" err="1"/>
            <a:t>và</a:t>
          </a:r>
          <a:r>
            <a:rPr lang="en-US" sz="1700" kern="1200" dirty="0"/>
            <a:t> text</a:t>
          </a:r>
        </a:p>
        <a:p>
          <a:pPr marL="0" lvl="0" indent="0" algn="l" defTabSz="755650">
            <a:lnSpc>
              <a:spcPct val="90000"/>
            </a:lnSpc>
            <a:spcBef>
              <a:spcPct val="0"/>
            </a:spcBef>
            <a:spcAft>
              <a:spcPct val="35000"/>
            </a:spcAft>
            <a:buNone/>
          </a:pPr>
          <a:r>
            <a:rPr lang="vi-VN" sz="1700" kern="1200" dirty="0">
              <a:solidFill>
                <a:prstClr val="white"/>
              </a:solidFill>
              <a:latin typeface="Calibri" panose="020F0502020204030204"/>
              <a:ea typeface="+mn-ea"/>
              <a:cs typeface="+mn-cs"/>
            </a:rPr>
            <a:t>Thymealeaf sẽ tham gia vào renderd các file HTML dưới dạng các thuộc tính trong các t</a:t>
          </a:r>
          <a:r>
            <a:rPr lang="en-US" sz="1700" kern="1200" dirty="0" err="1">
              <a:solidFill>
                <a:prstClr val="white"/>
              </a:solidFill>
              <a:latin typeface="Calibri" panose="020F0502020204030204"/>
              <a:ea typeface="+mn-ea"/>
              <a:cs typeface="+mn-cs"/>
            </a:rPr>
            <a:t>hẻ</a:t>
          </a:r>
          <a:r>
            <a:rPr lang="en-US" sz="1700" kern="1200" dirty="0">
              <a:solidFill>
                <a:prstClr val="white"/>
              </a:solidFill>
              <a:latin typeface="Calibri" panose="020F0502020204030204"/>
              <a:ea typeface="+mn-ea"/>
              <a:cs typeface="+mn-cs"/>
            </a:rPr>
            <a:t> HTML =&gt; </a:t>
          </a:r>
          <a:r>
            <a:rPr lang="en-US" sz="1700" kern="1200" dirty="0" err="1">
              <a:solidFill>
                <a:prstClr val="white"/>
              </a:solidFill>
              <a:latin typeface="Calibri" panose="020F0502020204030204"/>
              <a:ea typeface="+mn-ea"/>
              <a:cs typeface="+mn-cs"/>
            </a:rPr>
            <a:t>không</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cần</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phải</a:t>
          </a:r>
          <a:r>
            <a:rPr lang="en-US" sz="1700" kern="1200" dirty="0">
              <a:solidFill>
                <a:prstClr val="white"/>
              </a:solidFill>
              <a:latin typeface="Calibri" panose="020F0502020204030204"/>
              <a:ea typeface="+mn-ea"/>
              <a:cs typeface="+mn-cs"/>
            </a:rPr>
            <a:t> them </a:t>
          </a:r>
          <a:r>
            <a:rPr lang="en-US" sz="1700" kern="1200" dirty="0" err="1">
              <a:solidFill>
                <a:prstClr val="white"/>
              </a:solidFill>
              <a:latin typeface="Calibri" panose="020F0502020204030204"/>
              <a:ea typeface="+mn-ea"/>
              <a:cs typeface="+mn-cs"/>
            </a:rPr>
            <a:t>bất</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kỳ</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thẻ</a:t>
          </a:r>
          <a:r>
            <a:rPr lang="en-US" sz="1700" kern="1200" dirty="0">
              <a:solidFill>
                <a:prstClr val="white"/>
              </a:solidFill>
              <a:latin typeface="Calibri" panose="020F0502020204030204"/>
              <a:ea typeface="+mn-ea"/>
              <a:cs typeface="+mn-cs"/>
            </a:rPr>
            <a:t> NON-HTML </a:t>
          </a:r>
          <a:r>
            <a:rPr lang="en-US" sz="1700" kern="1200" dirty="0" err="1">
              <a:solidFill>
                <a:prstClr val="white"/>
              </a:solidFill>
              <a:latin typeface="Calibri" panose="020F0502020204030204"/>
              <a:ea typeface="+mn-ea"/>
              <a:cs typeface="+mn-cs"/>
            </a:rPr>
            <a:t>nào</a:t>
          </a:r>
          <a:r>
            <a:rPr lang="en-US" sz="1700" kern="1200" dirty="0">
              <a:solidFill>
                <a:prstClr val="white"/>
              </a:solidFill>
              <a:latin typeface="Calibri" panose="020F0502020204030204"/>
              <a:ea typeface="+mn-ea"/>
              <a:cs typeface="+mn-cs"/>
            </a:rPr>
            <a:t> .  </a:t>
          </a:r>
          <a:r>
            <a:rPr lang="en-US" sz="1700" kern="1200" dirty="0" err="1">
              <a:solidFill>
                <a:prstClr val="white"/>
              </a:solidFill>
              <a:latin typeface="Calibri" panose="020F0502020204030204"/>
              <a:ea typeface="+mn-ea"/>
              <a:cs typeface="+mn-cs"/>
            </a:rPr>
            <a:t>Vì</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là</a:t>
          </a:r>
          <a:r>
            <a:rPr lang="en-US" sz="1700" kern="1200" dirty="0">
              <a:solidFill>
                <a:prstClr val="white"/>
              </a:solidFill>
              <a:latin typeface="Calibri" panose="020F0502020204030204"/>
              <a:ea typeface="+mn-ea"/>
              <a:cs typeface="+mn-cs"/>
            </a:rPr>
            <a:t> HTML </a:t>
          </a:r>
          <a:r>
            <a:rPr lang="en-US" sz="1700" kern="1200" dirty="0" err="1">
              <a:solidFill>
                <a:prstClr val="white"/>
              </a:solidFill>
              <a:latin typeface="Calibri" panose="020F0502020204030204"/>
              <a:ea typeface="+mn-ea"/>
              <a:cs typeface="+mn-cs"/>
            </a:rPr>
            <a:t>nên</a:t>
          </a:r>
          <a:r>
            <a:rPr lang="en-US" sz="1700" kern="1200" dirty="0">
              <a:solidFill>
                <a:prstClr val="white"/>
              </a:solidFill>
              <a:latin typeface="Calibri" panose="020F0502020204030204"/>
              <a:ea typeface="+mn-ea"/>
              <a:cs typeface="+mn-cs"/>
            </a:rPr>
            <a:t> ta </a:t>
          </a:r>
          <a:r>
            <a:rPr lang="en-US" sz="1700" kern="1200" dirty="0" err="1">
              <a:solidFill>
                <a:prstClr val="white"/>
              </a:solidFill>
              <a:latin typeface="Calibri" panose="020F0502020204030204"/>
              <a:ea typeface="+mn-ea"/>
              <a:cs typeface="+mn-cs"/>
            </a:rPr>
            <a:t>có</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thể</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xem</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các</a:t>
          </a:r>
          <a:r>
            <a:rPr lang="en-US" sz="1700" kern="1200" dirty="0">
              <a:solidFill>
                <a:prstClr val="white"/>
              </a:solidFill>
              <a:latin typeface="Calibri" panose="020F0502020204030204"/>
              <a:ea typeface="+mn-ea"/>
              <a:cs typeface="+mn-cs"/>
            </a:rPr>
            <a:t> view </a:t>
          </a:r>
          <a:r>
            <a:rPr lang="en-US" sz="1700" kern="1200" dirty="0" err="1">
              <a:solidFill>
                <a:prstClr val="white"/>
              </a:solidFill>
              <a:latin typeface="Calibri" panose="020F0502020204030204"/>
              <a:ea typeface="+mn-ea"/>
              <a:cs typeface="+mn-cs"/>
            </a:rPr>
            <a:t>mà</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không</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cần</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khởi</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chạy</a:t>
          </a:r>
          <a:r>
            <a:rPr lang="en-US" sz="1700" kern="1200" dirty="0">
              <a:solidFill>
                <a:prstClr val="white"/>
              </a:solidFill>
              <a:latin typeface="Calibri" panose="020F0502020204030204"/>
              <a:ea typeface="+mn-ea"/>
              <a:cs typeface="+mn-cs"/>
            </a:rPr>
            <a:t> </a:t>
          </a:r>
          <a:r>
            <a:rPr lang="en-US" sz="1700" kern="1200" dirty="0" err="1">
              <a:solidFill>
                <a:prstClr val="white"/>
              </a:solidFill>
              <a:latin typeface="Calibri" panose="020F0502020204030204"/>
              <a:ea typeface="+mn-ea"/>
              <a:cs typeface="+mn-cs"/>
            </a:rPr>
            <a:t>lại</a:t>
          </a:r>
          <a:r>
            <a:rPr lang="en-US" sz="1700" kern="1200" dirty="0">
              <a:solidFill>
                <a:prstClr val="white"/>
              </a:solidFill>
              <a:latin typeface="Calibri" panose="020F0502020204030204"/>
              <a:ea typeface="+mn-ea"/>
              <a:cs typeface="+mn-cs"/>
            </a:rPr>
            <a:t> sever.</a:t>
          </a:r>
        </a:p>
      </dsp:txBody>
      <dsp:txXfrm>
        <a:off x="636649" y="2635824"/>
        <a:ext cx="5305223" cy="18791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FF59-B451-4FD5-B51E-24F59F2AB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42A246-A56E-474B-8255-4CD5E90278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556D6C-5061-4192-87C2-E3EBA0A01E7C}"/>
              </a:ext>
            </a:extLst>
          </p:cNvPr>
          <p:cNvSpPr>
            <a:spLocks noGrp="1"/>
          </p:cNvSpPr>
          <p:nvPr>
            <p:ph type="dt" sz="half" idx="10"/>
          </p:nvPr>
        </p:nvSpPr>
        <p:spPr/>
        <p:txBody>
          <a:bodyPr/>
          <a:lstStyle/>
          <a:p>
            <a:fld id="{9DFD9671-5A72-4B9D-9D67-36C932E2DFD2}" type="datetimeFigureOut">
              <a:rPr lang="en-US" smtClean="0"/>
              <a:t>5/2/2021</a:t>
            </a:fld>
            <a:endParaRPr lang="en-US"/>
          </a:p>
        </p:txBody>
      </p:sp>
      <p:sp>
        <p:nvSpPr>
          <p:cNvPr id="5" name="Footer Placeholder 4">
            <a:extLst>
              <a:ext uri="{FF2B5EF4-FFF2-40B4-BE49-F238E27FC236}">
                <a16:creationId xmlns:a16="http://schemas.microsoft.com/office/drawing/2014/main" id="{886F9436-FD54-4694-B398-34EAB59473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7B7EA-DDA1-4873-8D2A-FDAE53E6B838}"/>
              </a:ext>
            </a:extLst>
          </p:cNvPr>
          <p:cNvSpPr>
            <a:spLocks noGrp="1"/>
          </p:cNvSpPr>
          <p:nvPr>
            <p:ph type="sldNum" sz="quarter" idx="12"/>
          </p:nvPr>
        </p:nvSpPr>
        <p:spPr/>
        <p:txBody>
          <a:bodyPr/>
          <a:lstStyle/>
          <a:p>
            <a:fld id="{7809AEEC-F345-4DC7-A856-77335D23197F}" type="slidenum">
              <a:rPr lang="en-US" smtClean="0"/>
              <a:t>‹#›</a:t>
            </a:fld>
            <a:endParaRPr lang="en-US"/>
          </a:p>
        </p:txBody>
      </p:sp>
    </p:spTree>
    <p:extLst>
      <p:ext uri="{BB962C8B-B14F-4D97-AF65-F5344CB8AC3E}">
        <p14:creationId xmlns:p14="http://schemas.microsoft.com/office/powerpoint/2010/main" val="1453825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816B-4D22-431E-A947-6EBC35CAD1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46414F-1186-43F6-B407-F1968A733A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87B8C6-816E-4D30-AD18-467035726C99}"/>
              </a:ext>
            </a:extLst>
          </p:cNvPr>
          <p:cNvSpPr>
            <a:spLocks noGrp="1"/>
          </p:cNvSpPr>
          <p:nvPr>
            <p:ph type="dt" sz="half" idx="10"/>
          </p:nvPr>
        </p:nvSpPr>
        <p:spPr/>
        <p:txBody>
          <a:bodyPr/>
          <a:lstStyle/>
          <a:p>
            <a:fld id="{9DFD9671-5A72-4B9D-9D67-36C932E2DFD2}" type="datetimeFigureOut">
              <a:rPr lang="en-US" smtClean="0"/>
              <a:t>5/2/2021</a:t>
            </a:fld>
            <a:endParaRPr lang="en-US"/>
          </a:p>
        </p:txBody>
      </p:sp>
      <p:sp>
        <p:nvSpPr>
          <p:cNvPr id="5" name="Footer Placeholder 4">
            <a:extLst>
              <a:ext uri="{FF2B5EF4-FFF2-40B4-BE49-F238E27FC236}">
                <a16:creationId xmlns:a16="http://schemas.microsoft.com/office/drawing/2014/main" id="{3CE07B1B-58FE-4DF2-B405-FD93F2304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6D0B0-6CF4-4200-B2BE-723E12B6949B}"/>
              </a:ext>
            </a:extLst>
          </p:cNvPr>
          <p:cNvSpPr>
            <a:spLocks noGrp="1"/>
          </p:cNvSpPr>
          <p:nvPr>
            <p:ph type="sldNum" sz="quarter" idx="12"/>
          </p:nvPr>
        </p:nvSpPr>
        <p:spPr/>
        <p:txBody>
          <a:bodyPr/>
          <a:lstStyle/>
          <a:p>
            <a:fld id="{7809AEEC-F345-4DC7-A856-77335D23197F}" type="slidenum">
              <a:rPr lang="en-US" smtClean="0"/>
              <a:t>‹#›</a:t>
            </a:fld>
            <a:endParaRPr lang="en-US"/>
          </a:p>
        </p:txBody>
      </p:sp>
    </p:spTree>
    <p:extLst>
      <p:ext uri="{BB962C8B-B14F-4D97-AF65-F5344CB8AC3E}">
        <p14:creationId xmlns:p14="http://schemas.microsoft.com/office/powerpoint/2010/main" val="1918802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4A4D70-0969-4DDC-90AA-EAB1055B5D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966B7A-EF42-48D6-A75E-A11121D3E3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1570E-F8DE-4D92-B831-825F0F3950D5}"/>
              </a:ext>
            </a:extLst>
          </p:cNvPr>
          <p:cNvSpPr>
            <a:spLocks noGrp="1"/>
          </p:cNvSpPr>
          <p:nvPr>
            <p:ph type="dt" sz="half" idx="10"/>
          </p:nvPr>
        </p:nvSpPr>
        <p:spPr/>
        <p:txBody>
          <a:bodyPr/>
          <a:lstStyle/>
          <a:p>
            <a:fld id="{9DFD9671-5A72-4B9D-9D67-36C932E2DFD2}" type="datetimeFigureOut">
              <a:rPr lang="en-US" smtClean="0"/>
              <a:t>5/2/2021</a:t>
            </a:fld>
            <a:endParaRPr lang="en-US"/>
          </a:p>
        </p:txBody>
      </p:sp>
      <p:sp>
        <p:nvSpPr>
          <p:cNvPr id="5" name="Footer Placeholder 4">
            <a:extLst>
              <a:ext uri="{FF2B5EF4-FFF2-40B4-BE49-F238E27FC236}">
                <a16:creationId xmlns:a16="http://schemas.microsoft.com/office/drawing/2014/main" id="{B64C4460-37B4-4F24-A385-63D85A93F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1BE3A-734E-4175-A1B2-FEE7B058D2D8}"/>
              </a:ext>
            </a:extLst>
          </p:cNvPr>
          <p:cNvSpPr>
            <a:spLocks noGrp="1"/>
          </p:cNvSpPr>
          <p:nvPr>
            <p:ph type="sldNum" sz="quarter" idx="12"/>
          </p:nvPr>
        </p:nvSpPr>
        <p:spPr/>
        <p:txBody>
          <a:bodyPr/>
          <a:lstStyle/>
          <a:p>
            <a:fld id="{7809AEEC-F345-4DC7-A856-77335D23197F}" type="slidenum">
              <a:rPr lang="en-US" smtClean="0"/>
              <a:t>‹#›</a:t>
            </a:fld>
            <a:endParaRPr lang="en-US"/>
          </a:p>
        </p:txBody>
      </p:sp>
    </p:spTree>
    <p:extLst>
      <p:ext uri="{BB962C8B-B14F-4D97-AF65-F5344CB8AC3E}">
        <p14:creationId xmlns:p14="http://schemas.microsoft.com/office/powerpoint/2010/main" val="3602385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9BC2E-4364-4A4D-9FBF-4068D295C2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BB25A2-2E9E-4AAA-8422-CAD48BD157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9D4EC-D540-44C2-89F0-CEE5E8DA2D4F}"/>
              </a:ext>
            </a:extLst>
          </p:cNvPr>
          <p:cNvSpPr>
            <a:spLocks noGrp="1"/>
          </p:cNvSpPr>
          <p:nvPr>
            <p:ph type="dt" sz="half" idx="10"/>
          </p:nvPr>
        </p:nvSpPr>
        <p:spPr/>
        <p:txBody>
          <a:bodyPr/>
          <a:lstStyle/>
          <a:p>
            <a:fld id="{9DFD9671-5A72-4B9D-9D67-36C932E2DFD2}" type="datetimeFigureOut">
              <a:rPr lang="en-US" smtClean="0"/>
              <a:t>5/2/2021</a:t>
            </a:fld>
            <a:endParaRPr lang="en-US"/>
          </a:p>
        </p:txBody>
      </p:sp>
      <p:sp>
        <p:nvSpPr>
          <p:cNvPr id="5" name="Footer Placeholder 4">
            <a:extLst>
              <a:ext uri="{FF2B5EF4-FFF2-40B4-BE49-F238E27FC236}">
                <a16:creationId xmlns:a16="http://schemas.microsoft.com/office/drawing/2014/main" id="{9B33095B-0AE1-41C0-ADCA-E558AB05EE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78E3EB-3F02-4ECB-8593-51D3C2725CCD}"/>
              </a:ext>
            </a:extLst>
          </p:cNvPr>
          <p:cNvSpPr>
            <a:spLocks noGrp="1"/>
          </p:cNvSpPr>
          <p:nvPr>
            <p:ph type="sldNum" sz="quarter" idx="12"/>
          </p:nvPr>
        </p:nvSpPr>
        <p:spPr/>
        <p:txBody>
          <a:bodyPr/>
          <a:lstStyle/>
          <a:p>
            <a:fld id="{7809AEEC-F345-4DC7-A856-77335D23197F}" type="slidenum">
              <a:rPr lang="en-US" smtClean="0"/>
              <a:t>‹#›</a:t>
            </a:fld>
            <a:endParaRPr lang="en-US"/>
          </a:p>
        </p:txBody>
      </p:sp>
    </p:spTree>
    <p:extLst>
      <p:ext uri="{BB962C8B-B14F-4D97-AF65-F5344CB8AC3E}">
        <p14:creationId xmlns:p14="http://schemas.microsoft.com/office/powerpoint/2010/main" val="1131127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814BA-2119-4466-88F3-039CBFE919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259952-E2E4-4D20-851E-89CE43E94A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E44100-1830-4119-937D-C95A51161F39}"/>
              </a:ext>
            </a:extLst>
          </p:cNvPr>
          <p:cNvSpPr>
            <a:spLocks noGrp="1"/>
          </p:cNvSpPr>
          <p:nvPr>
            <p:ph type="dt" sz="half" idx="10"/>
          </p:nvPr>
        </p:nvSpPr>
        <p:spPr/>
        <p:txBody>
          <a:bodyPr/>
          <a:lstStyle/>
          <a:p>
            <a:fld id="{9DFD9671-5A72-4B9D-9D67-36C932E2DFD2}" type="datetimeFigureOut">
              <a:rPr lang="en-US" smtClean="0"/>
              <a:t>5/2/2021</a:t>
            </a:fld>
            <a:endParaRPr lang="en-US"/>
          </a:p>
        </p:txBody>
      </p:sp>
      <p:sp>
        <p:nvSpPr>
          <p:cNvPr id="5" name="Footer Placeholder 4">
            <a:extLst>
              <a:ext uri="{FF2B5EF4-FFF2-40B4-BE49-F238E27FC236}">
                <a16:creationId xmlns:a16="http://schemas.microsoft.com/office/drawing/2014/main" id="{C293CD5B-6DBB-4897-BA69-5E3029CC0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E8F2F-EB1C-4A4E-9ED7-B96623CA84B3}"/>
              </a:ext>
            </a:extLst>
          </p:cNvPr>
          <p:cNvSpPr>
            <a:spLocks noGrp="1"/>
          </p:cNvSpPr>
          <p:nvPr>
            <p:ph type="sldNum" sz="quarter" idx="12"/>
          </p:nvPr>
        </p:nvSpPr>
        <p:spPr/>
        <p:txBody>
          <a:bodyPr/>
          <a:lstStyle/>
          <a:p>
            <a:fld id="{7809AEEC-F345-4DC7-A856-77335D23197F}" type="slidenum">
              <a:rPr lang="en-US" smtClean="0"/>
              <a:t>‹#›</a:t>
            </a:fld>
            <a:endParaRPr lang="en-US"/>
          </a:p>
        </p:txBody>
      </p:sp>
    </p:spTree>
    <p:extLst>
      <p:ext uri="{BB962C8B-B14F-4D97-AF65-F5344CB8AC3E}">
        <p14:creationId xmlns:p14="http://schemas.microsoft.com/office/powerpoint/2010/main" val="283268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5711-695C-43C5-98AA-7E497AC84A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934120-1EC1-4048-A449-0E1C3D5899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515469-C952-4176-8FEB-034F3BE99D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D19789-D840-4F2F-9F5C-19F00571D376}"/>
              </a:ext>
            </a:extLst>
          </p:cNvPr>
          <p:cNvSpPr>
            <a:spLocks noGrp="1"/>
          </p:cNvSpPr>
          <p:nvPr>
            <p:ph type="dt" sz="half" idx="10"/>
          </p:nvPr>
        </p:nvSpPr>
        <p:spPr/>
        <p:txBody>
          <a:bodyPr/>
          <a:lstStyle/>
          <a:p>
            <a:fld id="{9DFD9671-5A72-4B9D-9D67-36C932E2DFD2}" type="datetimeFigureOut">
              <a:rPr lang="en-US" smtClean="0"/>
              <a:t>5/2/2021</a:t>
            </a:fld>
            <a:endParaRPr lang="en-US"/>
          </a:p>
        </p:txBody>
      </p:sp>
      <p:sp>
        <p:nvSpPr>
          <p:cNvPr id="6" name="Footer Placeholder 5">
            <a:extLst>
              <a:ext uri="{FF2B5EF4-FFF2-40B4-BE49-F238E27FC236}">
                <a16:creationId xmlns:a16="http://schemas.microsoft.com/office/drawing/2014/main" id="{3B802DBE-DE02-4EEB-B6B5-2C1D7315A1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A68D7-7B48-43C7-8C8D-EC4BB21EB609}"/>
              </a:ext>
            </a:extLst>
          </p:cNvPr>
          <p:cNvSpPr>
            <a:spLocks noGrp="1"/>
          </p:cNvSpPr>
          <p:nvPr>
            <p:ph type="sldNum" sz="quarter" idx="12"/>
          </p:nvPr>
        </p:nvSpPr>
        <p:spPr/>
        <p:txBody>
          <a:bodyPr/>
          <a:lstStyle/>
          <a:p>
            <a:fld id="{7809AEEC-F345-4DC7-A856-77335D23197F}" type="slidenum">
              <a:rPr lang="en-US" smtClean="0"/>
              <a:t>‹#›</a:t>
            </a:fld>
            <a:endParaRPr lang="en-US"/>
          </a:p>
        </p:txBody>
      </p:sp>
    </p:spTree>
    <p:extLst>
      <p:ext uri="{BB962C8B-B14F-4D97-AF65-F5344CB8AC3E}">
        <p14:creationId xmlns:p14="http://schemas.microsoft.com/office/powerpoint/2010/main" val="1606724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F1D1-7887-489D-8614-9FF7B1443F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CC7ADF-92FE-46DC-BFCA-B0D22B9751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EF7C2-DBB9-4872-B35E-337F55F4A8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5ACAE7-30AD-48E4-AD18-C12BDD16F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314D8-DE75-4222-BF11-863DEDEC70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A6497D-789D-4E8E-8E12-F0B7E1CB4F83}"/>
              </a:ext>
            </a:extLst>
          </p:cNvPr>
          <p:cNvSpPr>
            <a:spLocks noGrp="1"/>
          </p:cNvSpPr>
          <p:nvPr>
            <p:ph type="dt" sz="half" idx="10"/>
          </p:nvPr>
        </p:nvSpPr>
        <p:spPr/>
        <p:txBody>
          <a:bodyPr/>
          <a:lstStyle/>
          <a:p>
            <a:fld id="{9DFD9671-5A72-4B9D-9D67-36C932E2DFD2}" type="datetimeFigureOut">
              <a:rPr lang="en-US" smtClean="0"/>
              <a:t>5/2/2021</a:t>
            </a:fld>
            <a:endParaRPr lang="en-US"/>
          </a:p>
        </p:txBody>
      </p:sp>
      <p:sp>
        <p:nvSpPr>
          <p:cNvPr id="8" name="Footer Placeholder 7">
            <a:extLst>
              <a:ext uri="{FF2B5EF4-FFF2-40B4-BE49-F238E27FC236}">
                <a16:creationId xmlns:a16="http://schemas.microsoft.com/office/drawing/2014/main" id="{F2C734D2-28D5-4442-A419-93AC988840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835E60-FD41-49BA-A360-8416A6826EC8}"/>
              </a:ext>
            </a:extLst>
          </p:cNvPr>
          <p:cNvSpPr>
            <a:spLocks noGrp="1"/>
          </p:cNvSpPr>
          <p:nvPr>
            <p:ph type="sldNum" sz="quarter" idx="12"/>
          </p:nvPr>
        </p:nvSpPr>
        <p:spPr/>
        <p:txBody>
          <a:bodyPr/>
          <a:lstStyle/>
          <a:p>
            <a:fld id="{7809AEEC-F345-4DC7-A856-77335D23197F}" type="slidenum">
              <a:rPr lang="en-US" smtClean="0"/>
              <a:t>‹#›</a:t>
            </a:fld>
            <a:endParaRPr lang="en-US"/>
          </a:p>
        </p:txBody>
      </p:sp>
    </p:spTree>
    <p:extLst>
      <p:ext uri="{BB962C8B-B14F-4D97-AF65-F5344CB8AC3E}">
        <p14:creationId xmlns:p14="http://schemas.microsoft.com/office/powerpoint/2010/main" val="3973846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756C-FFC6-47F9-AA77-BDC841894E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4A558D-2B27-4DC0-B6A9-285B6664ADEA}"/>
              </a:ext>
            </a:extLst>
          </p:cNvPr>
          <p:cNvSpPr>
            <a:spLocks noGrp="1"/>
          </p:cNvSpPr>
          <p:nvPr>
            <p:ph type="dt" sz="half" idx="10"/>
          </p:nvPr>
        </p:nvSpPr>
        <p:spPr/>
        <p:txBody>
          <a:bodyPr/>
          <a:lstStyle/>
          <a:p>
            <a:fld id="{9DFD9671-5A72-4B9D-9D67-36C932E2DFD2}" type="datetimeFigureOut">
              <a:rPr lang="en-US" smtClean="0"/>
              <a:t>5/2/2021</a:t>
            </a:fld>
            <a:endParaRPr lang="en-US"/>
          </a:p>
        </p:txBody>
      </p:sp>
      <p:sp>
        <p:nvSpPr>
          <p:cNvPr id="4" name="Footer Placeholder 3">
            <a:extLst>
              <a:ext uri="{FF2B5EF4-FFF2-40B4-BE49-F238E27FC236}">
                <a16:creationId xmlns:a16="http://schemas.microsoft.com/office/drawing/2014/main" id="{3496C9AB-9717-4016-A340-528B787154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287336-C0DA-4CCD-9077-A5B01409C3BD}"/>
              </a:ext>
            </a:extLst>
          </p:cNvPr>
          <p:cNvSpPr>
            <a:spLocks noGrp="1"/>
          </p:cNvSpPr>
          <p:nvPr>
            <p:ph type="sldNum" sz="quarter" idx="12"/>
          </p:nvPr>
        </p:nvSpPr>
        <p:spPr/>
        <p:txBody>
          <a:bodyPr/>
          <a:lstStyle/>
          <a:p>
            <a:fld id="{7809AEEC-F345-4DC7-A856-77335D23197F}" type="slidenum">
              <a:rPr lang="en-US" smtClean="0"/>
              <a:t>‹#›</a:t>
            </a:fld>
            <a:endParaRPr lang="en-US"/>
          </a:p>
        </p:txBody>
      </p:sp>
    </p:spTree>
    <p:extLst>
      <p:ext uri="{BB962C8B-B14F-4D97-AF65-F5344CB8AC3E}">
        <p14:creationId xmlns:p14="http://schemas.microsoft.com/office/powerpoint/2010/main" val="45261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3523A0-15C7-47BE-831C-30CAEE2F159E}"/>
              </a:ext>
            </a:extLst>
          </p:cNvPr>
          <p:cNvSpPr>
            <a:spLocks noGrp="1"/>
          </p:cNvSpPr>
          <p:nvPr>
            <p:ph type="dt" sz="half" idx="10"/>
          </p:nvPr>
        </p:nvSpPr>
        <p:spPr/>
        <p:txBody>
          <a:bodyPr/>
          <a:lstStyle/>
          <a:p>
            <a:fld id="{9DFD9671-5A72-4B9D-9D67-36C932E2DFD2}" type="datetimeFigureOut">
              <a:rPr lang="en-US" smtClean="0"/>
              <a:t>5/2/2021</a:t>
            </a:fld>
            <a:endParaRPr lang="en-US"/>
          </a:p>
        </p:txBody>
      </p:sp>
      <p:sp>
        <p:nvSpPr>
          <p:cNvPr id="3" name="Footer Placeholder 2">
            <a:extLst>
              <a:ext uri="{FF2B5EF4-FFF2-40B4-BE49-F238E27FC236}">
                <a16:creationId xmlns:a16="http://schemas.microsoft.com/office/drawing/2014/main" id="{9B6E1C03-6713-48D4-9F61-B4D0C10932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2E9ED6-85BB-4A70-92B0-4261ED7DCEBA}"/>
              </a:ext>
            </a:extLst>
          </p:cNvPr>
          <p:cNvSpPr>
            <a:spLocks noGrp="1"/>
          </p:cNvSpPr>
          <p:nvPr>
            <p:ph type="sldNum" sz="quarter" idx="12"/>
          </p:nvPr>
        </p:nvSpPr>
        <p:spPr/>
        <p:txBody>
          <a:bodyPr/>
          <a:lstStyle/>
          <a:p>
            <a:fld id="{7809AEEC-F345-4DC7-A856-77335D23197F}" type="slidenum">
              <a:rPr lang="en-US" smtClean="0"/>
              <a:t>‹#›</a:t>
            </a:fld>
            <a:endParaRPr lang="en-US"/>
          </a:p>
        </p:txBody>
      </p:sp>
    </p:spTree>
    <p:extLst>
      <p:ext uri="{BB962C8B-B14F-4D97-AF65-F5344CB8AC3E}">
        <p14:creationId xmlns:p14="http://schemas.microsoft.com/office/powerpoint/2010/main" val="161242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3D540-2466-4472-A6DB-93D4BDD3C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B16A25-9D22-40C8-B8FD-079DDE74AE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A5DE67-7484-4870-A4E5-39EB05317D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2A482-7241-4C7F-8F55-C90A1C6E9500}"/>
              </a:ext>
            </a:extLst>
          </p:cNvPr>
          <p:cNvSpPr>
            <a:spLocks noGrp="1"/>
          </p:cNvSpPr>
          <p:nvPr>
            <p:ph type="dt" sz="half" idx="10"/>
          </p:nvPr>
        </p:nvSpPr>
        <p:spPr/>
        <p:txBody>
          <a:bodyPr/>
          <a:lstStyle/>
          <a:p>
            <a:fld id="{9DFD9671-5A72-4B9D-9D67-36C932E2DFD2}" type="datetimeFigureOut">
              <a:rPr lang="en-US" smtClean="0"/>
              <a:t>5/2/2021</a:t>
            </a:fld>
            <a:endParaRPr lang="en-US"/>
          </a:p>
        </p:txBody>
      </p:sp>
      <p:sp>
        <p:nvSpPr>
          <p:cNvPr id="6" name="Footer Placeholder 5">
            <a:extLst>
              <a:ext uri="{FF2B5EF4-FFF2-40B4-BE49-F238E27FC236}">
                <a16:creationId xmlns:a16="http://schemas.microsoft.com/office/drawing/2014/main" id="{25D8E401-9A03-4B51-B7B4-AAA7C11A1A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23E825-A8DE-4EE3-81E6-0097F987E90E}"/>
              </a:ext>
            </a:extLst>
          </p:cNvPr>
          <p:cNvSpPr>
            <a:spLocks noGrp="1"/>
          </p:cNvSpPr>
          <p:nvPr>
            <p:ph type="sldNum" sz="quarter" idx="12"/>
          </p:nvPr>
        </p:nvSpPr>
        <p:spPr/>
        <p:txBody>
          <a:bodyPr/>
          <a:lstStyle/>
          <a:p>
            <a:fld id="{7809AEEC-F345-4DC7-A856-77335D23197F}" type="slidenum">
              <a:rPr lang="en-US" smtClean="0"/>
              <a:t>‹#›</a:t>
            </a:fld>
            <a:endParaRPr lang="en-US"/>
          </a:p>
        </p:txBody>
      </p:sp>
    </p:spTree>
    <p:extLst>
      <p:ext uri="{BB962C8B-B14F-4D97-AF65-F5344CB8AC3E}">
        <p14:creationId xmlns:p14="http://schemas.microsoft.com/office/powerpoint/2010/main" val="1946609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FA731-AC38-4558-A6C6-342B5847C2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10EE60-3ACE-4C61-8DA4-383168429F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04CC5A-9106-4E93-8D67-C4C531BE4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F50D0D-B731-4003-B471-38AEF594470D}"/>
              </a:ext>
            </a:extLst>
          </p:cNvPr>
          <p:cNvSpPr>
            <a:spLocks noGrp="1"/>
          </p:cNvSpPr>
          <p:nvPr>
            <p:ph type="dt" sz="half" idx="10"/>
          </p:nvPr>
        </p:nvSpPr>
        <p:spPr/>
        <p:txBody>
          <a:bodyPr/>
          <a:lstStyle/>
          <a:p>
            <a:fld id="{9DFD9671-5A72-4B9D-9D67-36C932E2DFD2}" type="datetimeFigureOut">
              <a:rPr lang="en-US" smtClean="0"/>
              <a:t>5/2/2021</a:t>
            </a:fld>
            <a:endParaRPr lang="en-US"/>
          </a:p>
        </p:txBody>
      </p:sp>
      <p:sp>
        <p:nvSpPr>
          <p:cNvPr id="6" name="Footer Placeholder 5">
            <a:extLst>
              <a:ext uri="{FF2B5EF4-FFF2-40B4-BE49-F238E27FC236}">
                <a16:creationId xmlns:a16="http://schemas.microsoft.com/office/drawing/2014/main" id="{B9982B4F-67BD-4884-8905-B757194195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368606-08F1-40F7-97EB-EF3AC499FB10}"/>
              </a:ext>
            </a:extLst>
          </p:cNvPr>
          <p:cNvSpPr>
            <a:spLocks noGrp="1"/>
          </p:cNvSpPr>
          <p:nvPr>
            <p:ph type="sldNum" sz="quarter" idx="12"/>
          </p:nvPr>
        </p:nvSpPr>
        <p:spPr/>
        <p:txBody>
          <a:bodyPr/>
          <a:lstStyle/>
          <a:p>
            <a:fld id="{7809AEEC-F345-4DC7-A856-77335D23197F}" type="slidenum">
              <a:rPr lang="en-US" smtClean="0"/>
              <a:t>‹#›</a:t>
            </a:fld>
            <a:endParaRPr lang="en-US"/>
          </a:p>
        </p:txBody>
      </p:sp>
    </p:spTree>
    <p:extLst>
      <p:ext uri="{BB962C8B-B14F-4D97-AF65-F5344CB8AC3E}">
        <p14:creationId xmlns:p14="http://schemas.microsoft.com/office/powerpoint/2010/main" val="21522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DA5AB3-E482-4BD6-B5E7-7D143A294F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89FCF7-4B72-4294-A3C2-6964B0BE56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5B6569-3C3B-41D0-A12A-E308049DCF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D9671-5A72-4B9D-9D67-36C932E2DFD2}" type="datetimeFigureOut">
              <a:rPr lang="en-US" smtClean="0"/>
              <a:t>5/2/2021</a:t>
            </a:fld>
            <a:endParaRPr lang="en-US"/>
          </a:p>
        </p:txBody>
      </p:sp>
      <p:sp>
        <p:nvSpPr>
          <p:cNvPr id="5" name="Footer Placeholder 4">
            <a:extLst>
              <a:ext uri="{FF2B5EF4-FFF2-40B4-BE49-F238E27FC236}">
                <a16:creationId xmlns:a16="http://schemas.microsoft.com/office/drawing/2014/main" id="{2918A397-F1DE-4324-BBC7-ACE624CD69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2C3B16-C669-460C-9BA3-9EA2BFF677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09AEEC-F345-4DC7-A856-77335D23197F}" type="slidenum">
              <a:rPr lang="en-US" smtClean="0"/>
              <a:t>‹#›</a:t>
            </a:fld>
            <a:endParaRPr lang="en-US"/>
          </a:p>
        </p:txBody>
      </p:sp>
    </p:spTree>
    <p:extLst>
      <p:ext uri="{BB962C8B-B14F-4D97-AF65-F5344CB8AC3E}">
        <p14:creationId xmlns:p14="http://schemas.microsoft.com/office/powerpoint/2010/main" val="1676089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pcoder.com/6282-tong-quan-ve-jpa-java-persistence-api/"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pcoder.com/6338-cac-annotation-cua-hibernat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F2FF02F-7516-4357-B5B4-E2813703EC5B}"/>
              </a:ext>
            </a:extLst>
          </p:cNvPr>
          <p:cNvSpPr/>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a:solidFill>
                  <a:srgbClr val="FFFFFF"/>
                </a:solidFill>
                <a:latin typeface="+mj-lt"/>
                <a:ea typeface="+mj-ea"/>
                <a:cs typeface="+mj-cs"/>
              </a:rPr>
              <a:t>Vẽ và trình bày cách Spring MVC xử lý request</a:t>
            </a:r>
          </a:p>
        </p:txBody>
      </p:sp>
      <p:pic>
        <p:nvPicPr>
          <p:cNvPr id="1026" name="Picture 2">
            <a:extLst>
              <a:ext uri="{FF2B5EF4-FFF2-40B4-BE49-F238E27FC236}">
                <a16:creationId xmlns:a16="http://schemas.microsoft.com/office/drawing/2014/main" id="{19E264E9-97A1-4F4B-AFE2-60DDBE8D4A5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1253774"/>
            <a:ext cx="6780700" cy="4348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23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12D6-BE85-4FF8-BFAC-D5C36A250EB1}"/>
              </a:ext>
            </a:extLst>
          </p:cNvPr>
          <p:cNvSpPr>
            <a:spLocks noGrp="1"/>
          </p:cNvSpPr>
          <p:nvPr>
            <p:ph type="title"/>
          </p:nvPr>
        </p:nvSpPr>
        <p:spPr/>
        <p:txBody>
          <a:bodyPr/>
          <a:lstStyle/>
          <a:p>
            <a:r>
              <a:rPr lang="en-US" dirty="0"/>
              <a:t>MODEL &amp; MODEL MAP &amp; MODEL AND VIEW</a:t>
            </a:r>
          </a:p>
        </p:txBody>
      </p:sp>
      <p:sp>
        <p:nvSpPr>
          <p:cNvPr id="3" name="Content Placeholder 2">
            <a:extLst>
              <a:ext uri="{FF2B5EF4-FFF2-40B4-BE49-F238E27FC236}">
                <a16:creationId xmlns:a16="http://schemas.microsoft.com/office/drawing/2014/main" id="{A69D4109-9B7D-4E03-9D36-D551A47A9B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02680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BFA4B-82CB-4604-97A2-FF1D6C31CA0C}"/>
              </a:ext>
            </a:extLst>
          </p:cNvPr>
          <p:cNvSpPr>
            <a:spLocks noGrp="1"/>
          </p:cNvSpPr>
          <p:nvPr>
            <p:ph type="title"/>
          </p:nvPr>
        </p:nvSpPr>
        <p:spPr/>
        <p:txBody>
          <a:bodyPr/>
          <a:lstStyle/>
          <a:p>
            <a:r>
              <a:rPr lang="en-US" dirty="0"/>
              <a:t>REQUESTPARAM VARIABLE &amp; PATH VARIABLE	</a:t>
            </a:r>
          </a:p>
        </p:txBody>
      </p:sp>
      <p:graphicFrame>
        <p:nvGraphicFramePr>
          <p:cNvPr id="4" name="Table 4">
            <a:extLst>
              <a:ext uri="{FF2B5EF4-FFF2-40B4-BE49-F238E27FC236}">
                <a16:creationId xmlns:a16="http://schemas.microsoft.com/office/drawing/2014/main" id="{B9FC6F66-3518-4387-AB96-DA8AD305B85D}"/>
              </a:ext>
            </a:extLst>
          </p:cNvPr>
          <p:cNvGraphicFramePr>
            <a:graphicFrameLocks noGrp="1"/>
          </p:cNvGraphicFramePr>
          <p:nvPr>
            <p:ph idx="1"/>
            <p:extLst>
              <p:ext uri="{D42A27DB-BD31-4B8C-83A1-F6EECF244321}">
                <p14:modId xmlns:p14="http://schemas.microsoft.com/office/powerpoint/2010/main" val="954624694"/>
              </p:ext>
            </p:extLst>
          </p:nvPr>
        </p:nvGraphicFramePr>
        <p:xfrm>
          <a:off x="838200" y="1825625"/>
          <a:ext cx="10515600" cy="2108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466152828"/>
                    </a:ext>
                  </a:extLst>
                </a:gridCol>
                <a:gridCol w="5257800">
                  <a:extLst>
                    <a:ext uri="{9D8B030D-6E8A-4147-A177-3AD203B41FA5}">
                      <a16:colId xmlns:a16="http://schemas.microsoft.com/office/drawing/2014/main" val="2836860519"/>
                    </a:ext>
                  </a:extLst>
                </a:gridCol>
              </a:tblGrid>
              <a:tr h="370840">
                <a:tc>
                  <a:txBody>
                    <a:bodyPr/>
                    <a:lstStyle/>
                    <a:p>
                      <a:pPr algn="ctr"/>
                      <a:r>
                        <a:rPr lang="en-US" dirty="0"/>
                        <a:t>REQUEST PARRAM</a:t>
                      </a:r>
                    </a:p>
                  </a:txBody>
                  <a:tcPr/>
                </a:tc>
                <a:tc>
                  <a:txBody>
                    <a:bodyPr/>
                    <a:lstStyle/>
                    <a:p>
                      <a:pPr algn="ctr"/>
                      <a:r>
                        <a:rPr lang="en-US" dirty="0"/>
                        <a:t>PATH VARIABLE</a:t>
                      </a:r>
                    </a:p>
                  </a:txBody>
                  <a:tcPr/>
                </a:tc>
                <a:extLst>
                  <a:ext uri="{0D108BD9-81ED-4DB2-BD59-A6C34878D82A}">
                    <a16:rowId xmlns:a16="http://schemas.microsoft.com/office/drawing/2014/main" val="3034237853"/>
                  </a:ext>
                </a:extLst>
              </a:tr>
              <a:tr h="370840">
                <a:tc>
                  <a:txBody>
                    <a:bodyPr/>
                    <a:lstStyle/>
                    <a:p>
                      <a:r>
                        <a:rPr lang="en-US" dirty="0" err="1"/>
                        <a:t>Sử</a:t>
                      </a:r>
                      <a:r>
                        <a:rPr lang="en-US" dirty="0"/>
                        <a:t> </a:t>
                      </a:r>
                      <a:r>
                        <a:rPr lang="en-US" dirty="0" err="1"/>
                        <a:t>dụng</a:t>
                      </a:r>
                      <a:r>
                        <a:rPr lang="en-US" dirty="0"/>
                        <a:t> request Param </a:t>
                      </a:r>
                      <a:r>
                        <a:rPr lang="en-US" dirty="0" err="1"/>
                        <a:t>để</a:t>
                      </a:r>
                      <a:r>
                        <a:rPr lang="en-US" dirty="0"/>
                        <a:t> </a:t>
                      </a:r>
                      <a:r>
                        <a:rPr lang="en-US" dirty="0" err="1"/>
                        <a:t>lấy</a:t>
                      </a:r>
                      <a:r>
                        <a:rPr lang="en-US" dirty="0"/>
                        <a:t> </a:t>
                      </a:r>
                      <a:r>
                        <a:rPr lang="en-US" dirty="0" err="1"/>
                        <a:t>giá</a:t>
                      </a:r>
                      <a:r>
                        <a:rPr lang="en-US" dirty="0"/>
                        <a:t> </a:t>
                      </a:r>
                      <a:r>
                        <a:rPr lang="en-US" dirty="0" err="1"/>
                        <a:t>trị</a:t>
                      </a:r>
                      <a:r>
                        <a:rPr lang="en-US" dirty="0"/>
                        <a:t> </a:t>
                      </a:r>
                      <a:r>
                        <a:rPr lang="en-US" dirty="0" err="1"/>
                        <a:t>người</a:t>
                      </a:r>
                      <a:r>
                        <a:rPr lang="en-US" dirty="0"/>
                        <a:t> dung </a:t>
                      </a:r>
                      <a:r>
                        <a:rPr lang="en-US" dirty="0" err="1"/>
                        <a:t>nhập</a:t>
                      </a:r>
                      <a:r>
                        <a:rPr lang="en-US" dirty="0"/>
                        <a:t> </a:t>
                      </a:r>
                      <a:r>
                        <a:rPr lang="en-US" dirty="0" err="1"/>
                        <a:t>trên</a:t>
                      </a:r>
                      <a:r>
                        <a:rPr lang="en-US" dirty="0"/>
                        <a:t> </a:t>
                      </a:r>
                      <a:r>
                        <a:rPr lang="en-US" dirty="0" err="1"/>
                        <a:t>trình</a:t>
                      </a:r>
                      <a:r>
                        <a:rPr lang="en-US" dirty="0"/>
                        <a:t> </a:t>
                      </a:r>
                      <a:r>
                        <a:rPr lang="en-US" dirty="0" err="1"/>
                        <a:t>duyệt</a:t>
                      </a:r>
                      <a:endParaRPr lang="en-US" dirty="0"/>
                    </a:p>
                    <a:p>
                      <a:endParaRPr lang="en-US" dirty="0"/>
                    </a:p>
                    <a:p>
                      <a:r>
                        <a:rPr lang="en-US" dirty="0"/>
                        <a:t>@RequestParam </a:t>
                      </a:r>
                      <a:r>
                        <a:rPr lang="en-US" dirty="0" err="1"/>
                        <a:t>để</a:t>
                      </a:r>
                      <a:r>
                        <a:rPr lang="en-US" dirty="0"/>
                        <a:t> </a:t>
                      </a:r>
                      <a:r>
                        <a:rPr lang="en-US" dirty="0" err="1"/>
                        <a:t>khai</a:t>
                      </a:r>
                      <a:r>
                        <a:rPr lang="en-US" dirty="0"/>
                        <a:t> </a:t>
                      </a:r>
                      <a:r>
                        <a:rPr lang="en-US" dirty="0" err="1"/>
                        <a:t>báo</a:t>
                      </a:r>
                      <a:r>
                        <a:rPr lang="en-US" dirty="0"/>
                        <a:t> </a:t>
                      </a:r>
                      <a:r>
                        <a:rPr lang="en-US" dirty="0" err="1"/>
                        <a:t>là</a:t>
                      </a:r>
                      <a:r>
                        <a:rPr lang="en-US" dirty="0"/>
                        <a:t> </a:t>
                      </a:r>
                      <a:r>
                        <a:rPr lang="en-US" dirty="0" err="1"/>
                        <a:t>sẽ</a:t>
                      </a:r>
                      <a:r>
                        <a:rPr lang="en-US" dirty="0"/>
                        <a:t> </a:t>
                      </a:r>
                      <a:r>
                        <a:rPr lang="en-US" dirty="0" err="1"/>
                        <a:t>sử</a:t>
                      </a:r>
                      <a:r>
                        <a:rPr lang="en-US" dirty="0"/>
                        <a:t> </a:t>
                      </a:r>
                      <a:r>
                        <a:rPr lang="en-US" dirty="0" err="1"/>
                        <a:t>dụng</a:t>
                      </a:r>
                      <a:r>
                        <a:rPr lang="en-US" dirty="0"/>
                        <a:t> </a:t>
                      </a:r>
                      <a:r>
                        <a:rPr lang="en-US" dirty="0" err="1"/>
                        <a:t>nó</a:t>
                      </a:r>
                      <a:r>
                        <a:rPr lang="en-US" dirty="0"/>
                        <a:t> </a:t>
                      </a:r>
                      <a:r>
                        <a:rPr lang="en-US" dirty="0" err="1"/>
                        <a:t>lấy</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nhập</a:t>
                      </a:r>
                      <a:r>
                        <a:rPr lang="en-US" dirty="0"/>
                        <a:t> </a:t>
                      </a:r>
                      <a:r>
                        <a:rPr lang="en-US" dirty="0" err="1"/>
                        <a:t>trên</a:t>
                      </a:r>
                      <a:r>
                        <a:rPr lang="en-US" dirty="0"/>
                        <a:t> </a:t>
                      </a:r>
                      <a:r>
                        <a:rPr lang="en-US" dirty="0" err="1"/>
                        <a:t>thanh</a:t>
                      </a:r>
                      <a:r>
                        <a:rPr lang="en-US" dirty="0"/>
                        <a:t> URL</a:t>
                      </a:r>
                    </a:p>
                    <a:p>
                      <a:endParaRPr lang="en-US" dirty="0"/>
                    </a:p>
                  </a:txBody>
                  <a:tcPr/>
                </a:tc>
                <a:tc>
                  <a:txBody>
                    <a:bodyPr/>
                    <a:lstStyle/>
                    <a:p>
                      <a:r>
                        <a:rPr lang="en-US" dirty="0" err="1"/>
                        <a:t>Sử</a:t>
                      </a:r>
                      <a:r>
                        <a:rPr lang="en-US" dirty="0"/>
                        <a:t> </a:t>
                      </a:r>
                      <a:r>
                        <a:rPr lang="en-US" dirty="0" err="1"/>
                        <a:t>dụng</a:t>
                      </a:r>
                      <a:r>
                        <a:rPr lang="en-US" dirty="0"/>
                        <a:t> Path variable </a:t>
                      </a:r>
                      <a:r>
                        <a:rPr lang="en-US" dirty="0" err="1"/>
                        <a:t>cũng</a:t>
                      </a:r>
                      <a:r>
                        <a:rPr lang="en-US" dirty="0"/>
                        <a:t> </a:t>
                      </a:r>
                      <a:r>
                        <a:rPr lang="en-US" dirty="0" err="1"/>
                        <a:t>để</a:t>
                      </a:r>
                      <a:r>
                        <a:rPr lang="en-US" dirty="0"/>
                        <a:t> </a:t>
                      </a:r>
                      <a:r>
                        <a:rPr lang="en-US" dirty="0" err="1"/>
                        <a:t>lấy</a:t>
                      </a:r>
                      <a:r>
                        <a:rPr lang="en-US" dirty="0"/>
                        <a:t> </a:t>
                      </a:r>
                      <a:r>
                        <a:rPr lang="en-US" dirty="0" err="1"/>
                        <a:t>giá</a:t>
                      </a:r>
                      <a:r>
                        <a:rPr lang="en-US" dirty="0"/>
                        <a:t> </a:t>
                      </a:r>
                      <a:r>
                        <a:rPr lang="en-US" dirty="0" err="1"/>
                        <a:t>trị</a:t>
                      </a:r>
                      <a:r>
                        <a:rPr lang="en-US" dirty="0"/>
                        <a:t> </a:t>
                      </a:r>
                      <a:r>
                        <a:rPr lang="en-US" dirty="0" err="1"/>
                        <a:t>người</a:t>
                      </a:r>
                      <a:r>
                        <a:rPr lang="en-US" dirty="0"/>
                        <a:t> dung </a:t>
                      </a:r>
                      <a:r>
                        <a:rPr lang="en-US" dirty="0" err="1"/>
                        <a:t>nhập</a:t>
                      </a:r>
                      <a:r>
                        <a:rPr lang="en-US" dirty="0"/>
                        <a:t> </a:t>
                      </a:r>
                      <a:r>
                        <a:rPr lang="en-US" dirty="0" err="1"/>
                        <a:t>trên</a:t>
                      </a:r>
                      <a:r>
                        <a:rPr lang="en-US" dirty="0"/>
                        <a:t> </a:t>
                      </a:r>
                      <a:r>
                        <a:rPr lang="en-US" dirty="0" err="1"/>
                        <a:t>trình</a:t>
                      </a:r>
                      <a:r>
                        <a:rPr lang="en-US" dirty="0"/>
                        <a:t> </a:t>
                      </a:r>
                      <a:r>
                        <a:rPr lang="en-US" dirty="0" err="1"/>
                        <a:t>duyệt</a:t>
                      </a:r>
                      <a:r>
                        <a:rPr lang="en-US" dirty="0"/>
                        <a:t> , </a:t>
                      </a:r>
                      <a:r>
                        <a:rPr lang="en-US" dirty="0" err="1"/>
                        <a:t>nhưng</a:t>
                      </a:r>
                      <a:r>
                        <a:rPr lang="en-US" dirty="0"/>
                        <a:t> </a:t>
                      </a:r>
                      <a:r>
                        <a:rPr lang="en-US" dirty="0" err="1"/>
                        <a:t>dưới</a:t>
                      </a:r>
                      <a:r>
                        <a:rPr lang="en-US" dirty="0"/>
                        <a:t> </a:t>
                      </a:r>
                      <a:r>
                        <a:rPr lang="en-US" dirty="0" err="1"/>
                        <a:t>dạng</a:t>
                      </a:r>
                      <a:r>
                        <a:rPr lang="en-US" dirty="0"/>
                        <a:t> KEY – </a:t>
                      </a:r>
                      <a:r>
                        <a:rPr lang="en-US" dirty="0" err="1"/>
                        <a:t>VALue</a:t>
                      </a:r>
                      <a:endParaRPr lang="en-US" dirty="0"/>
                    </a:p>
                    <a:p>
                      <a:endParaRPr lang="en-US" dirty="0"/>
                    </a:p>
                    <a:p>
                      <a:r>
                        <a:rPr lang="en-US" dirty="0"/>
                        <a:t>@RequestMapping(abc/{id}) =&gt; Map </a:t>
                      </a:r>
                      <a:r>
                        <a:rPr lang="en-US" dirty="0" err="1"/>
                        <a:t>với</a:t>
                      </a:r>
                      <a:r>
                        <a:rPr lang="en-US" dirty="0"/>
                        <a:t> </a:t>
                      </a:r>
                      <a:r>
                        <a:rPr lang="en-US" dirty="0" err="1"/>
                        <a:t>trình</a:t>
                      </a:r>
                      <a:r>
                        <a:rPr lang="en-US" dirty="0"/>
                        <a:t> </a:t>
                      </a:r>
                      <a:r>
                        <a:rPr lang="en-US" dirty="0" err="1"/>
                        <a:t>duyệt</a:t>
                      </a:r>
                      <a:r>
                        <a:rPr lang="en-US" dirty="0"/>
                        <a:t> </a:t>
                      </a:r>
                      <a:r>
                        <a:rPr lang="en-US" dirty="0" err="1"/>
                        <a:t>có</a:t>
                      </a:r>
                      <a:r>
                        <a:rPr lang="en-US" dirty="0"/>
                        <a:t> </a:t>
                      </a:r>
                      <a:r>
                        <a:rPr lang="en-US" dirty="0" err="1"/>
                        <a:t>dạng</a:t>
                      </a:r>
                      <a:r>
                        <a:rPr lang="en-US" dirty="0"/>
                        <a:t> </a:t>
                      </a:r>
                      <a:r>
                        <a:rPr lang="en-US" dirty="0" err="1"/>
                        <a:t>abc</a:t>
                      </a:r>
                      <a:r>
                        <a:rPr lang="en-US" dirty="0"/>
                        <a:t>/id</a:t>
                      </a:r>
                    </a:p>
                    <a:p>
                      <a:endParaRPr lang="en-US" dirty="0"/>
                    </a:p>
                  </a:txBody>
                  <a:tcPr/>
                </a:tc>
                <a:extLst>
                  <a:ext uri="{0D108BD9-81ED-4DB2-BD59-A6C34878D82A}">
                    <a16:rowId xmlns:a16="http://schemas.microsoft.com/office/drawing/2014/main" val="2587541292"/>
                  </a:ext>
                </a:extLst>
              </a:tr>
            </a:tbl>
          </a:graphicData>
        </a:graphic>
      </p:graphicFrame>
    </p:spTree>
    <p:extLst>
      <p:ext uri="{BB962C8B-B14F-4D97-AF65-F5344CB8AC3E}">
        <p14:creationId xmlns:p14="http://schemas.microsoft.com/office/powerpoint/2010/main" val="535232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20DB0-3FF8-4750-83C7-13EEC9386631}"/>
              </a:ext>
            </a:extLst>
          </p:cNvPr>
          <p:cNvSpPr>
            <a:spLocks noGrp="1"/>
          </p:cNvSpPr>
          <p:nvPr>
            <p:ph type="title"/>
          </p:nvPr>
        </p:nvSpPr>
        <p:spPr>
          <a:xfrm>
            <a:off x="1648531" y="1418761"/>
            <a:ext cx="3582073" cy="1463472"/>
          </a:xfrm>
        </p:spPr>
        <p:txBody>
          <a:bodyPr anchor="t">
            <a:normAutofit/>
          </a:bodyPr>
          <a:lstStyle/>
          <a:p>
            <a:r>
              <a:rPr lang="en-US" sz="4800" dirty="0">
                <a:solidFill>
                  <a:schemeClr val="bg1"/>
                </a:solidFill>
              </a:rPr>
              <a:t>Data Biding </a:t>
            </a:r>
          </a:p>
        </p:txBody>
      </p:sp>
      <p:grpSp>
        <p:nvGrpSpPr>
          <p:cNvPr id="77" name="Group 76">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8"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9"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7F155FE3-0ECE-4D4C-B2AB-DE9F8AD42EF2}"/>
              </a:ext>
            </a:extLst>
          </p:cNvPr>
          <p:cNvSpPr>
            <a:spLocks noGrp="1"/>
          </p:cNvSpPr>
          <p:nvPr>
            <p:ph idx="1"/>
          </p:nvPr>
        </p:nvSpPr>
        <p:spPr>
          <a:xfrm>
            <a:off x="767290" y="2512397"/>
            <a:ext cx="3582072" cy="3810807"/>
          </a:xfrm>
        </p:spPr>
        <p:txBody>
          <a:bodyPr anchor="t">
            <a:normAutofit fontScale="85000" lnSpcReduction="20000"/>
          </a:bodyPr>
          <a:lstStyle/>
          <a:p>
            <a:r>
              <a:rPr lang="en-US" sz="2000" dirty="0" err="1">
                <a:solidFill>
                  <a:schemeClr val="bg1"/>
                </a:solidFill>
              </a:rPr>
              <a:t>Là</a:t>
            </a:r>
            <a:r>
              <a:rPr lang="en-US" sz="2000" dirty="0">
                <a:solidFill>
                  <a:schemeClr val="bg1"/>
                </a:solidFill>
              </a:rPr>
              <a:t> </a:t>
            </a:r>
            <a:r>
              <a:rPr lang="en-US" sz="2000" dirty="0" err="1">
                <a:solidFill>
                  <a:schemeClr val="bg1"/>
                </a:solidFill>
              </a:rPr>
              <a:t>cơ</a:t>
            </a:r>
            <a:r>
              <a:rPr lang="en-US" sz="2000" dirty="0">
                <a:solidFill>
                  <a:schemeClr val="bg1"/>
                </a:solidFill>
              </a:rPr>
              <a:t> </a:t>
            </a:r>
            <a:r>
              <a:rPr lang="en-US" sz="2000" dirty="0" err="1">
                <a:solidFill>
                  <a:schemeClr val="bg1"/>
                </a:solidFill>
              </a:rPr>
              <a:t>chế</a:t>
            </a:r>
            <a:r>
              <a:rPr lang="en-US" sz="2000" dirty="0">
                <a:solidFill>
                  <a:schemeClr val="bg1"/>
                </a:solidFill>
              </a:rPr>
              <a:t> </a:t>
            </a:r>
            <a:r>
              <a:rPr lang="en-US" sz="2000" dirty="0" err="1">
                <a:solidFill>
                  <a:schemeClr val="bg1"/>
                </a:solidFill>
              </a:rPr>
              <a:t>xử</a:t>
            </a:r>
            <a:r>
              <a:rPr lang="en-US" sz="2000" dirty="0">
                <a:solidFill>
                  <a:schemeClr val="bg1"/>
                </a:solidFill>
              </a:rPr>
              <a:t> </a:t>
            </a:r>
            <a:r>
              <a:rPr lang="en-US" sz="2000" dirty="0" err="1">
                <a:solidFill>
                  <a:schemeClr val="bg1"/>
                </a:solidFill>
              </a:rPr>
              <a:t>lý</a:t>
            </a:r>
            <a:r>
              <a:rPr lang="en-US" sz="2000" dirty="0">
                <a:solidFill>
                  <a:schemeClr val="bg1"/>
                </a:solidFill>
              </a:rPr>
              <a:t> </a:t>
            </a:r>
            <a:r>
              <a:rPr lang="en-US" sz="2000" dirty="0" err="1">
                <a:solidFill>
                  <a:schemeClr val="bg1"/>
                </a:solidFill>
              </a:rPr>
              <a:t>đầu</a:t>
            </a:r>
            <a:r>
              <a:rPr lang="en-US" sz="2000" dirty="0">
                <a:solidFill>
                  <a:schemeClr val="bg1"/>
                </a:solidFill>
              </a:rPr>
              <a:t> </a:t>
            </a:r>
            <a:r>
              <a:rPr lang="en-US" sz="2000" dirty="0" err="1">
                <a:solidFill>
                  <a:schemeClr val="bg1"/>
                </a:solidFill>
              </a:rPr>
              <a:t>vào</a:t>
            </a:r>
            <a:r>
              <a:rPr lang="en-US" sz="2000" dirty="0">
                <a:solidFill>
                  <a:schemeClr val="bg1"/>
                </a:solidFill>
              </a:rPr>
              <a:t> </a:t>
            </a:r>
            <a:r>
              <a:rPr lang="en-US" sz="2000" dirty="0" err="1">
                <a:solidFill>
                  <a:schemeClr val="bg1"/>
                </a:solidFill>
              </a:rPr>
              <a:t>và</a:t>
            </a:r>
            <a:r>
              <a:rPr lang="en-US" sz="2000" dirty="0">
                <a:solidFill>
                  <a:schemeClr val="bg1"/>
                </a:solidFill>
              </a:rPr>
              <a:t> </a:t>
            </a:r>
            <a:r>
              <a:rPr lang="en-US" sz="2000" dirty="0" err="1">
                <a:solidFill>
                  <a:schemeClr val="bg1"/>
                </a:solidFill>
              </a:rPr>
              <a:t>đầu</a:t>
            </a:r>
            <a:r>
              <a:rPr lang="en-US" sz="2000" dirty="0">
                <a:solidFill>
                  <a:schemeClr val="bg1"/>
                </a:solidFill>
              </a:rPr>
              <a:t> ra </a:t>
            </a:r>
            <a:r>
              <a:rPr lang="en-US" sz="2000" dirty="0" err="1">
                <a:solidFill>
                  <a:schemeClr val="bg1"/>
                </a:solidFill>
              </a:rPr>
              <a:t>của</a:t>
            </a:r>
            <a:r>
              <a:rPr lang="en-US" sz="2000" dirty="0">
                <a:solidFill>
                  <a:schemeClr val="bg1"/>
                </a:solidFill>
              </a:rPr>
              <a:t> </a:t>
            </a:r>
            <a:r>
              <a:rPr lang="en-US" sz="2000" dirty="0" err="1">
                <a:solidFill>
                  <a:schemeClr val="bg1"/>
                </a:solidFill>
              </a:rPr>
              <a:t>dữ</a:t>
            </a:r>
            <a:r>
              <a:rPr lang="en-US" sz="2000" dirty="0">
                <a:solidFill>
                  <a:schemeClr val="bg1"/>
                </a:solidFill>
              </a:rPr>
              <a:t> </a:t>
            </a:r>
            <a:r>
              <a:rPr lang="en-US" sz="2000" dirty="0" err="1">
                <a:solidFill>
                  <a:schemeClr val="bg1"/>
                </a:solidFill>
              </a:rPr>
              <a:t>liệu</a:t>
            </a:r>
            <a:r>
              <a:rPr lang="en-US" sz="2000" dirty="0">
                <a:solidFill>
                  <a:schemeClr val="bg1"/>
                </a:solidFill>
              </a:rPr>
              <a:t> Model</a:t>
            </a:r>
          </a:p>
          <a:p>
            <a:r>
              <a:rPr lang="en-US" sz="2000" dirty="0">
                <a:solidFill>
                  <a:schemeClr val="bg1"/>
                </a:solidFill>
              </a:rPr>
              <a:t>Khi </a:t>
            </a:r>
            <a:r>
              <a:rPr lang="en-US" sz="2000" dirty="0" err="1">
                <a:solidFill>
                  <a:schemeClr val="bg1"/>
                </a:solidFill>
              </a:rPr>
              <a:t>người</a:t>
            </a:r>
            <a:r>
              <a:rPr lang="en-US" sz="2000" dirty="0">
                <a:solidFill>
                  <a:schemeClr val="bg1"/>
                </a:solidFill>
              </a:rPr>
              <a:t> dung </a:t>
            </a:r>
            <a:r>
              <a:rPr lang="en-US" sz="2000" dirty="0" err="1">
                <a:solidFill>
                  <a:schemeClr val="bg1"/>
                </a:solidFill>
              </a:rPr>
              <a:t>nhập</a:t>
            </a:r>
            <a:r>
              <a:rPr lang="en-US" sz="2000" dirty="0">
                <a:solidFill>
                  <a:schemeClr val="bg1"/>
                </a:solidFill>
              </a:rPr>
              <a:t> </a:t>
            </a:r>
            <a:r>
              <a:rPr lang="en-US" sz="2000" dirty="0" err="1">
                <a:solidFill>
                  <a:schemeClr val="bg1"/>
                </a:solidFill>
              </a:rPr>
              <a:t>dữ</a:t>
            </a:r>
            <a:r>
              <a:rPr lang="en-US" sz="2000" dirty="0">
                <a:solidFill>
                  <a:schemeClr val="bg1"/>
                </a:solidFill>
              </a:rPr>
              <a:t> </a:t>
            </a:r>
            <a:r>
              <a:rPr lang="en-US" sz="2000" dirty="0" err="1">
                <a:solidFill>
                  <a:schemeClr val="bg1"/>
                </a:solidFill>
              </a:rPr>
              <a:t>liệu</a:t>
            </a:r>
            <a:r>
              <a:rPr lang="en-US" sz="2000" dirty="0">
                <a:solidFill>
                  <a:schemeClr val="bg1"/>
                </a:solidFill>
              </a:rPr>
              <a:t> </a:t>
            </a:r>
            <a:r>
              <a:rPr lang="en-US" sz="2000" dirty="0" err="1">
                <a:solidFill>
                  <a:schemeClr val="bg1"/>
                </a:solidFill>
              </a:rPr>
              <a:t>vào</a:t>
            </a:r>
            <a:r>
              <a:rPr lang="en-US" sz="2000" dirty="0">
                <a:solidFill>
                  <a:schemeClr val="bg1"/>
                </a:solidFill>
              </a:rPr>
              <a:t> input  =&gt; </a:t>
            </a:r>
            <a:r>
              <a:rPr lang="en-US" sz="2000" dirty="0" err="1">
                <a:solidFill>
                  <a:schemeClr val="bg1"/>
                </a:solidFill>
              </a:rPr>
              <a:t>DataBinder</a:t>
            </a:r>
            <a:r>
              <a:rPr lang="en-US" sz="2000" dirty="0">
                <a:solidFill>
                  <a:schemeClr val="bg1"/>
                </a:solidFill>
              </a:rPr>
              <a:t> </a:t>
            </a:r>
            <a:r>
              <a:rPr lang="en-US" sz="2000" dirty="0" err="1">
                <a:solidFill>
                  <a:schemeClr val="bg1"/>
                </a:solidFill>
              </a:rPr>
              <a:t>giúp</a:t>
            </a:r>
            <a:r>
              <a:rPr lang="en-US" sz="2000" dirty="0">
                <a:solidFill>
                  <a:schemeClr val="bg1"/>
                </a:solidFill>
              </a:rPr>
              <a:t> format </a:t>
            </a:r>
            <a:r>
              <a:rPr lang="en-US" sz="2000" dirty="0" err="1">
                <a:solidFill>
                  <a:schemeClr val="bg1"/>
                </a:solidFill>
              </a:rPr>
              <a:t>dữ</a:t>
            </a:r>
            <a:r>
              <a:rPr lang="en-US" sz="2000" dirty="0">
                <a:solidFill>
                  <a:schemeClr val="bg1"/>
                </a:solidFill>
              </a:rPr>
              <a:t> </a:t>
            </a:r>
            <a:r>
              <a:rPr lang="en-US" sz="2000" dirty="0" err="1">
                <a:solidFill>
                  <a:schemeClr val="bg1"/>
                </a:solidFill>
              </a:rPr>
              <a:t>liệu</a:t>
            </a:r>
            <a:r>
              <a:rPr lang="en-US" sz="2000" dirty="0">
                <a:solidFill>
                  <a:schemeClr val="bg1"/>
                </a:solidFill>
              </a:rPr>
              <a:t> </a:t>
            </a:r>
            <a:r>
              <a:rPr lang="en-US" sz="2000" dirty="0" err="1">
                <a:solidFill>
                  <a:schemeClr val="bg1"/>
                </a:solidFill>
              </a:rPr>
              <a:t>đó</a:t>
            </a:r>
            <a:r>
              <a:rPr lang="en-US" sz="2000" dirty="0">
                <a:solidFill>
                  <a:schemeClr val="bg1"/>
                </a:solidFill>
              </a:rPr>
              <a:t> </a:t>
            </a:r>
            <a:r>
              <a:rPr lang="en-US" sz="2000" dirty="0" err="1">
                <a:solidFill>
                  <a:schemeClr val="bg1"/>
                </a:solidFill>
              </a:rPr>
              <a:t>theo</a:t>
            </a:r>
            <a:r>
              <a:rPr lang="en-US" sz="2000" dirty="0">
                <a:solidFill>
                  <a:schemeClr val="bg1"/>
                </a:solidFill>
              </a:rPr>
              <a:t> </a:t>
            </a:r>
            <a:r>
              <a:rPr lang="en-US" sz="2000" dirty="0" err="1">
                <a:solidFill>
                  <a:schemeClr val="bg1"/>
                </a:solidFill>
              </a:rPr>
              <a:t>yêu</a:t>
            </a:r>
            <a:r>
              <a:rPr lang="en-US" sz="2000" dirty="0">
                <a:solidFill>
                  <a:schemeClr val="bg1"/>
                </a:solidFill>
              </a:rPr>
              <a:t> </a:t>
            </a:r>
            <a:r>
              <a:rPr lang="en-US" sz="2000" dirty="0" err="1">
                <a:solidFill>
                  <a:schemeClr val="bg1"/>
                </a:solidFill>
              </a:rPr>
              <a:t>cầu</a:t>
            </a:r>
            <a:r>
              <a:rPr lang="en-US" sz="2000" dirty="0">
                <a:solidFill>
                  <a:schemeClr val="bg1"/>
                </a:solidFill>
              </a:rPr>
              <a:t> </a:t>
            </a:r>
            <a:r>
              <a:rPr lang="en-US" sz="2000" dirty="0" err="1">
                <a:solidFill>
                  <a:schemeClr val="bg1"/>
                </a:solidFill>
              </a:rPr>
              <a:t>của</a:t>
            </a:r>
            <a:r>
              <a:rPr lang="en-US" sz="2000" dirty="0">
                <a:solidFill>
                  <a:schemeClr val="bg1"/>
                </a:solidFill>
              </a:rPr>
              <a:t> </a:t>
            </a:r>
            <a:r>
              <a:rPr lang="en-US" sz="2000" dirty="0" err="1">
                <a:solidFill>
                  <a:schemeClr val="bg1"/>
                </a:solidFill>
              </a:rPr>
              <a:t>chúng</a:t>
            </a:r>
            <a:r>
              <a:rPr lang="en-US" sz="2000" dirty="0">
                <a:solidFill>
                  <a:schemeClr val="bg1"/>
                </a:solidFill>
              </a:rPr>
              <a:t> ta.</a:t>
            </a:r>
          </a:p>
          <a:p>
            <a:r>
              <a:rPr lang="en-US" sz="2000" dirty="0">
                <a:solidFill>
                  <a:schemeClr val="bg1"/>
                </a:solidFill>
              </a:rPr>
              <a:t>Data Binder </a:t>
            </a:r>
            <a:r>
              <a:rPr lang="en-US" sz="2000" dirty="0" err="1">
                <a:solidFill>
                  <a:schemeClr val="bg1"/>
                </a:solidFill>
              </a:rPr>
              <a:t>tự</a:t>
            </a:r>
            <a:r>
              <a:rPr lang="en-US" sz="2000" dirty="0">
                <a:solidFill>
                  <a:schemeClr val="bg1"/>
                </a:solidFill>
              </a:rPr>
              <a:t> </a:t>
            </a:r>
            <a:r>
              <a:rPr lang="en-US" sz="2000" dirty="0" err="1">
                <a:solidFill>
                  <a:schemeClr val="bg1"/>
                </a:solidFill>
              </a:rPr>
              <a:t>gọi</a:t>
            </a:r>
            <a:r>
              <a:rPr lang="en-US" sz="2000" dirty="0">
                <a:solidFill>
                  <a:schemeClr val="bg1"/>
                </a:solidFill>
              </a:rPr>
              <a:t> Formatters </a:t>
            </a:r>
            <a:r>
              <a:rPr lang="en-US" sz="2000" dirty="0" err="1">
                <a:solidFill>
                  <a:schemeClr val="bg1"/>
                </a:solidFill>
              </a:rPr>
              <a:t>và</a:t>
            </a:r>
            <a:r>
              <a:rPr lang="en-US" sz="2000" dirty="0">
                <a:solidFill>
                  <a:schemeClr val="bg1"/>
                </a:solidFill>
              </a:rPr>
              <a:t> Property Editor </a:t>
            </a:r>
            <a:r>
              <a:rPr lang="en-US" sz="2000" dirty="0" err="1">
                <a:solidFill>
                  <a:schemeClr val="bg1"/>
                </a:solidFill>
              </a:rPr>
              <a:t>để</a:t>
            </a:r>
            <a:r>
              <a:rPr lang="en-US" sz="2000" dirty="0">
                <a:solidFill>
                  <a:schemeClr val="bg1"/>
                </a:solidFill>
              </a:rPr>
              <a:t> Biding </a:t>
            </a:r>
            <a:r>
              <a:rPr lang="en-US" sz="2000" dirty="0" err="1">
                <a:solidFill>
                  <a:schemeClr val="bg1"/>
                </a:solidFill>
              </a:rPr>
              <a:t>dữ</a:t>
            </a:r>
            <a:r>
              <a:rPr lang="en-US" sz="2000" dirty="0">
                <a:solidFill>
                  <a:schemeClr val="bg1"/>
                </a:solidFill>
              </a:rPr>
              <a:t> </a:t>
            </a:r>
            <a:r>
              <a:rPr lang="en-US" sz="2000" dirty="0" err="1">
                <a:solidFill>
                  <a:schemeClr val="bg1"/>
                </a:solidFill>
              </a:rPr>
              <a:t>liệu</a:t>
            </a:r>
            <a:r>
              <a:rPr lang="en-US" sz="2000" dirty="0">
                <a:solidFill>
                  <a:schemeClr val="bg1"/>
                </a:solidFill>
              </a:rPr>
              <a:t> </a:t>
            </a:r>
            <a:r>
              <a:rPr lang="en-US" sz="2000" dirty="0" err="1">
                <a:solidFill>
                  <a:schemeClr val="bg1"/>
                </a:solidFill>
              </a:rPr>
              <a:t>thông</a:t>
            </a:r>
            <a:r>
              <a:rPr lang="en-US" sz="2000" dirty="0">
                <a:solidFill>
                  <a:schemeClr val="bg1"/>
                </a:solidFill>
              </a:rPr>
              <a:t> qua Getter Setter </a:t>
            </a:r>
          </a:p>
          <a:p>
            <a:r>
              <a:rPr lang="en-US" sz="2000" dirty="0" err="1">
                <a:solidFill>
                  <a:schemeClr val="bg1"/>
                </a:solidFill>
              </a:rPr>
              <a:t>Muốn</a:t>
            </a:r>
            <a:r>
              <a:rPr lang="en-US" sz="2000" dirty="0">
                <a:solidFill>
                  <a:schemeClr val="bg1"/>
                </a:solidFill>
              </a:rPr>
              <a:t> validate </a:t>
            </a:r>
            <a:r>
              <a:rPr lang="en-US" sz="2000" dirty="0" err="1">
                <a:solidFill>
                  <a:schemeClr val="bg1"/>
                </a:solidFill>
              </a:rPr>
              <a:t>dữ</a:t>
            </a:r>
            <a:r>
              <a:rPr lang="en-US" sz="2000" dirty="0">
                <a:solidFill>
                  <a:schemeClr val="bg1"/>
                </a:solidFill>
              </a:rPr>
              <a:t> </a:t>
            </a:r>
            <a:r>
              <a:rPr lang="en-US" sz="2000" dirty="0" err="1">
                <a:solidFill>
                  <a:schemeClr val="bg1"/>
                </a:solidFill>
              </a:rPr>
              <a:t>liệu</a:t>
            </a:r>
            <a:r>
              <a:rPr lang="en-US" sz="2000" dirty="0">
                <a:solidFill>
                  <a:schemeClr val="bg1"/>
                </a:solidFill>
              </a:rPr>
              <a:t> </a:t>
            </a:r>
            <a:r>
              <a:rPr lang="en-US" sz="2000" dirty="0" err="1">
                <a:solidFill>
                  <a:schemeClr val="bg1"/>
                </a:solidFill>
              </a:rPr>
              <a:t>sẽ</a:t>
            </a:r>
            <a:r>
              <a:rPr lang="en-US" sz="2000" dirty="0">
                <a:solidFill>
                  <a:schemeClr val="bg1"/>
                </a:solidFill>
              </a:rPr>
              <a:t> </a:t>
            </a:r>
            <a:r>
              <a:rPr lang="en-US" sz="2000" dirty="0" err="1">
                <a:solidFill>
                  <a:schemeClr val="bg1"/>
                </a:solidFill>
              </a:rPr>
              <a:t>gọi</a:t>
            </a:r>
            <a:r>
              <a:rPr lang="en-US" sz="2000" dirty="0">
                <a:solidFill>
                  <a:schemeClr val="bg1"/>
                </a:solidFill>
              </a:rPr>
              <a:t> Validator </a:t>
            </a:r>
          </a:p>
          <a:p>
            <a:r>
              <a:rPr lang="en-US" sz="2000" dirty="0" err="1">
                <a:solidFill>
                  <a:schemeClr val="bg1"/>
                </a:solidFill>
              </a:rPr>
              <a:t>Nếu</a:t>
            </a:r>
            <a:r>
              <a:rPr lang="en-US" sz="2000" dirty="0">
                <a:solidFill>
                  <a:schemeClr val="bg1"/>
                </a:solidFill>
              </a:rPr>
              <a:t> THÀNH CÔNG =&gt; TRẢ </a:t>
            </a:r>
            <a:r>
              <a:rPr lang="en-US" sz="2000" dirty="0" err="1">
                <a:solidFill>
                  <a:schemeClr val="bg1"/>
                </a:solidFill>
              </a:rPr>
              <a:t>về</a:t>
            </a:r>
            <a:r>
              <a:rPr lang="en-US" sz="2000" dirty="0">
                <a:solidFill>
                  <a:schemeClr val="bg1"/>
                </a:solidFill>
              </a:rPr>
              <a:t> </a:t>
            </a:r>
            <a:r>
              <a:rPr lang="en-US" sz="2000" dirty="0" err="1">
                <a:solidFill>
                  <a:schemeClr val="bg1"/>
                </a:solidFill>
              </a:rPr>
              <a:t>một</a:t>
            </a:r>
            <a:r>
              <a:rPr lang="en-US" sz="2000" dirty="0">
                <a:solidFill>
                  <a:schemeClr val="bg1"/>
                </a:solidFill>
              </a:rPr>
              <a:t> BEAN </a:t>
            </a:r>
            <a:r>
              <a:rPr lang="en-US" sz="2000" dirty="0" err="1">
                <a:solidFill>
                  <a:schemeClr val="bg1"/>
                </a:solidFill>
              </a:rPr>
              <a:t>và</a:t>
            </a:r>
            <a:r>
              <a:rPr lang="en-US" sz="2000" dirty="0">
                <a:solidFill>
                  <a:schemeClr val="bg1"/>
                </a:solidFill>
              </a:rPr>
              <a:t> dung @ModelAddtribute </a:t>
            </a:r>
            <a:r>
              <a:rPr lang="en-US" sz="2000" dirty="0" err="1">
                <a:solidFill>
                  <a:schemeClr val="bg1"/>
                </a:solidFill>
              </a:rPr>
              <a:t>nhận</a:t>
            </a:r>
            <a:r>
              <a:rPr lang="en-US" sz="2000" dirty="0">
                <a:solidFill>
                  <a:schemeClr val="bg1"/>
                </a:solidFill>
              </a:rPr>
              <a:t> </a:t>
            </a:r>
            <a:r>
              <a:rPr lang="en-US" sz="2000" dirty="0" err="1">
                <a:solidFill>
                  <a:schemeClr val="bg1"/>
                </a:solidFill>
              </a:rPr>
              <a:t>về</a:t>
            </a:r>
            <a:r>
              <a:rPr lang="en-US" sz="2000" dirty="0">
                <a:solidFill>
                  <a:schemeClr val="bg1"/>
                </a:solidFill>
              </a:rPr>
              <a:t> bean </a:t>
            </a:r>
            <a:r>
              <a:rPr lang="en-US" sz="2000" dirty="0" err="1">
                <a:solidFill>
                  <a:schemeClr val="bg1"/>
                </a:solidFill>
              </a:rPr>
              <a:t>này</a:t>
            </a:r>
            <a:r>
              <a:rPr lang="en-US" sz="2000" dirty="0">
                <a:solidFill>
                  <a:schemeClr val="bg1"/>
                </a:solidFill>
              </a:rPr>
              <a:t> </a:t>
            </a:r>
          </a:p>
          <a:p>
            <a:r>
              <a:rPr lang="en-US" sz="2000" dirty="0" err="1">
                <a:solidFill>
                  <a:schemeClr val="bg1"/>
                </a:solidFill>
              </a:rPr>
              <a:t>Nếu</a:t>
            </a:r>
            <a:r>
              <a:rPr lang="en-US" sz="2000" dirty="0">
                <a:solidFill>
                  <a:schemeClr val="bg1"/>
                </a:solidFill>
              </a:rPr>
              <a:t> THẤT BẠI =&gt; </a:t>
            </a:r>
            <a:r>
              <a:rPr lang="en-US" sz="2000" dirty="0" err="1">
                <a:solidFill>
                  <a:schemeClr val="bg1"/>
                </a:solidFill>
              </a:rPr>
              <a:t>Trả</a:t>
            </a:r>
            <a:r>
              <a:rPr lang="en-US" sz="2000" dirty="0">
                <a:solidFill>
                  <a:schemeClr val="bg1"/>
                </a:solidFill>
              </a:rPr>
              <a:t> </a:t>
            </a:r>
            <a:r>
              <a:rPr lang="en-US" sz="2000" dirty="0" err="1">
                <a:solidFill>
                  <a:schemeClr val="bg1"/>
                </a:solidFill>
              </a:rPr>
              <a:t>về</a:t>
            </a:r>
            <a:r>
              <a:rPr lang="en-US" sz="2000" dirty="0">
                <a:solidFill>
                  <a:schemeClr val="bg1"/>
                </a:solidFill>
              </a:rPr>
              <a:t> </a:t>
            </a:r>
            <a:r>
              <a:rPr lang="en-US" sz="2000" dirty="0" err="1">
                <a:solidFill>
                  <a:schemeClr val="bg1"/>
                </a:solidFill>
              </a:rPr>
              <a:t>một</a:t>
            </a:r>
            <a:r>
              <a:rPr lang="en-US" sz="2000" dirty="0">
                <a:solidFill>
                  <a:schemeClr val="bg1"/>
                </a:solidFill>
              </a:rPr>
              <a:t> Biding Result</a:t>
            </a:r>
          </a:p>
          <a:p>
            <a:endParaRPr lang="en-US" sz="2000" dirty="0">
              <a:solidFill>
                <a:schemeClr val="bg1"/>
              </a:solidFill>
            </a:endParaRPr>
          </a:p>
          <a:p>
            <a:endParaRPr lang="en-US" sz="2000" dirty="0">
              <a:solidFill>
                <a:schemeClr val="bg1"/>
              </a:solidFill>
            </a:endParaRPr>
          </a:p>
        </p:txBody>
      </p:sp>
      <p:pic>
        <p:nvPicPr>
          <p:cNvPr id="3076" name="Picture 4" descr="Spring - Core Data binding">
            <a:extLst>
              <a:ext uri="{FF2B5EF4-FFF2-40B4-BE49-F238E27FC236}">
                <a16:creationId xmlns:a16="http://schemas.microsoft.com/office/drawing/2014/main" id="{B0A89CA5-FCEF-4215-AC8C-AF07CFAAE5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16652" y="1693638"/>
            <a:ext cx="6642532" cy="34707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ABF1488-0103-4057-9BC5-9F0D0B5046E9}"/>
              </a:ext>
            </a:extLst>
          </p:cNvPr>
          <p:cNvSpPr txBox="1"/>
          <p:nvPr/>
        </p:nvSpPr>
        <p:spPr>
          <a:xfrm>
            <a:off x="10487025" y="1960754"/>
            <a:ext cx="3694623" cy="436245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230663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361F-B14B-4E7D-BC23-2EEC0F9A1E99}"/>
              </a:ext>
            </a:extLst>
          </p:cNvPr>
          <p:cNvSpPr>
            <a:spLocks noGrp="1"/>
          </p:cNvSpPr>
          <p:nvPr>
            <p:ph type="title"/>
          </p:nvPr>
        </p:nvSpPr>
        <p:spPr/>
        <p:txBody>
          <a:bodyPr/>
          <a:lstStyle/>
          <a:p>
            <a:r>
              <a:rPr lang="en-US" dirty="0"/>
              <a:t>ORM &amp; HIBERNATE &amp; JPA	</a:t>
            </a:r>
          </a:p>
        </p:txBody>
      </p:sp>
      <p:sp>
        <p:nvSpPr>
          <p:cNvPr id="3" name="Content Placeholder 2">
            <a:extLst>
              <a:ext uri="{FF2B5EF4-FFF2-40B4-BE49-F238E27FC236}">
                <a16:creationId xmlns:a16="http://schemas.microsoft.com/office/drawing/2014/main" id="{EAA274DC-D8EC-4486-8A6C-D517E2F1DE69}"/>
              </a:ext>
            </a:extLst>
          </p:cNvPr>
          <p:cNvSpPr>
            <a:spLocks noGrp="1"/>
          </p:cNvSpPr>
          <p:nvPr>
            <p:ph idx="1"/>
          </p:nvPr>
        </p:nvSpPr>
        <p:spPr/>
        <p:txBody>
          <a:bodyPr/>
          <a:lstStyle/>
          <a:p>
            <a:r>
              <a:rPr lang="en-US" dirty="0" err="1"/>
              <a:t>Về</a:t>
            </a:r>
            <a:r>
              <a:rPr lang="en-US" dirty="0"/>
              <a:t> </a:t>
            </a:r>
            <a:r>
              <a:rPr lang="en-US" dirty="0" err="1"/>
              <a:t>xem</a:t>
            </a:r>
            <a:r>
              <a:rPr lang="en-US" dirty="0"/>
              <a:t> clip </a:t>
            </a:r>
            <a:r>
              <a:rPr lang="en-US" dirty="0" err="1"/>
              <a:t>giải</a:t>
            </a:r>
            <a:r>
              <a:rPr lang="en-US" dirty="0"/>
              <a:t> </a:t>
            </a:r>
            <a:r>
              <a:rPr lang="en-US" dirty="0" err="1"/>
              <a:t>ngố</a:t>
            </a:r>
            <a:endParaRPr lang="en-US" dirty="0"/>
          </a:p>
        </p:txBody>
      </p:sp>
    </p:spTree>
    <p:extLst>
      <p:ext uri="{BB962C8B-B14F-4D97-AF65-F5344CB8AC3E}">
        <p14:creationId xmlns:p14="http://schemas.microsoft.com/office/powerpoint/2010/main" val="2159264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31E80-98E6-465D-B85B-BF90FC28B4C5}"/>
              </a:ext>
            </a:extLst>
          </p:cNvPr>
          <p:cNvSpPr>
            <a:spLocks noGrp="1"/>
          </p:cNvSpPr>
          <p:nvPr>
            <p:ph type="title"/>
          </p:nvPr>
        </p:nvSpPr>
        <p:spPr/>
        <p:txBody>
          <a:bodyPr/>
          <a:lstStyle/>
          <a:p>
            <a:r>
              <a:rPr lang="en-US" dirty="0"/>
              <a:t>SESSION VÀ COOKIE</a:t>
            </a:r>
          </a:p>
        </p:txBody>
      </p:sp>
      <p:sp>
        <p:nvSpPr>
          <p:cNvPr id="3" name="Content Placeholder 2">
            <a:extLst>
              <a:ext uri="{FF2B5EF4-FFF2-40B4-BE49-F238E27FC236}">
                <a16:creationId xmlns:a16="http://schemas.microsoft.com/office/drawing/2014/main" id="{2577353B-A7AC-4550-9FB6-F98C3FEF0E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35662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9E0E4-ACED-421B-B670-EABB0248C5D5}"/>
              </a:ext>
            </a:extLst>
          </p:cNvPr>
          <p:cNvSpPr>
            <a:spLocks noGrp="1"/>
          </p:cNvSpPr>
          <p:nvPr>
            <p:ph type="title"/>
          </p:nvPr>
        </p:nvSpPr>
        <p:spPr/>
        <p:txBody>
          <a:bodyPr/>
          <a:lstStyle/>
          <a:p>
            <a:r>
              <a:rPr lang="en-US" dirty="0"/>
              <a:t>SPRING BOOT </a:t>
            </a:r>
            <a:r>
              <a:rPr lang="en-US" dirty="0" err="1"/>
              <a:t>và</a:t>
            </a:r>
            <a:r>
              <a:rPr lang="en-US" dirty="0"/>
              <a:t> MVC	</a:t>
            </a:r>
          </a:p>
        </p:txBody>
      </p:sp>
      <p:graphicFrame>
        <p:nvGraphicFramePr>
          <p:cNvPr id="4" name="Table 4">
            <a:extLst>
              <a:ext uri="{FF2B5EF4-FFF2-40B4-BE49-F238E27FC236}">
                <a16:creationId xmlns:a16="http://schemas.microsoft.com/office/drawing/2014/main" id="{E1E5BD2E-16A1-4746-B01D-E32FA40DDD75}"/>
              </a:ext>
            </a:extLst>
          </p:cNvPr>
          <p:cNvGraphicFramePr>
            <a:graphicFrameLocks noGrp="1"/>
          </p:cNvGraphicFramePr>
          <p:nvPr>
            <p:ph idx="1"/>
            <p:extLst>
              <p:ext uri="{D42A27DB-BD31-4B8C-83A1-F6EECF244321}">
                <p14:modId xmlns:p14="http://schemas.microsoft.com/office/powerpoint/2010/main" val="59638424"/>
              </p:ext>
            </p:extLst>
          </p:nvPr>
        </p:nvGraphicFramePr>
        <p:xfrm>
          <a:off x="838200" y="1825625"/>
          <a:ext cx="10515600" cy="22961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77504349"/>
                    </a:ext>
                  </a:extLst>
                </a:gridCol>
                <a:gridCol w="5257800">
                  <a:extLst>
                    <a:ext uri="{9D8B030D-6E8A-4147-A177-3AD203B41FA5}">
                      <a16:colId xmlns:a16="http://schemas.microsoft.com/office/drawing/2014/main" val="874420782"/>
                    </a:ext>
                  </a:extLst>
                </a:gridCol>
              </a:tblGrid>
              <a:tr h="370840">
                <a:tc>
                  <a:txBody>
                    <a:bodyPr/>
                    <a:lstStyle/>
                    <a:p>
                      <a:pPr algn="ctr"/>
                      <a:r>
                        <a:rPr lang="en-US" dirty="0"/>
                        <a:t>SPRING BOOT</a:t>
                      </a:r>
                    </a:p>
                  </a:txBody>
                  <a:tcPr/>
                </a:tc>
                <a:tc>
                  <a:txBody>
                    <a:bodyPr/>
                    <a:lstStyle/>
                    <a:p>
                      <a:pPr algn="ctr"/>
                      <a:r>
                        <a:rPr lang="en-US" dirty="0"/>
                        <a:t>SPRING MVC</a:t>
                      </a:r>
                    </a:p>
                  </a:txBody>
                  <a:tcPr/>
                </a:tc>
                <a:extLst>
                  <a:ext uri="{0D108BD9-81ED-4DB2-BD59-A6C34878D82A}">
                    <a16:rowId xmlns:a16="http://schemas.microsoft.com/office/drawing/2014/main" val="1976774464"/>
                  </a:ext>
                </a:extLst>
              </a:tr>
              <a:tr h="370840">
                <a:tc>
                  <a:txBody>
                    <a:bodyPr/>
                    <a:lstStyle/>
                    <a:p>
                      <a:pPr algn="ctr"/>
                      <a:r>
                        <a:rPr lang="en-US" dirty="0"/>
                        <a:t>1. </a:t>
                      </a:r>
                      <a:r>
                        <a:rPr lang="en-US" dirty="0" err="1"/>
                        <a:t>Đơn</a:t>
                      </a:r>
                      <a:r>
                        <a:rPr lang="en-US" dirty="0"/>
                        <a:t> </a:t>
                      </a:r>
                      <a:r>
                        <a:rPr lang="en-US" dirty="0" err="1"/>
                        <a:t>giản</a:t>
                      </a:r>
                      <a:r>
                        <a:rPr lang="en-US" dirty="0"/>
                        <a:t> </a:t>
                      </a:r>
                      <a:r>
                        <a:rPr lang="en-US" dirty="0" err="1"/>
                        <a:t>hóa</a:t>
                      </a:r>
                      <a:r>
                        <a:rPr lang="en-US" dirty="0"/>
                        <a:t> </a:t>
                      </a:r>
                      <a:r>
                        <a:rPr lang="en-US" dirty="0" err="1"/>
                        <a:t>về</a:t>
                      </a:r>
                      <a:r>
                        <a:rPr lang="en-US" dirty="0"/>
                        <a:t> </a:t>
                      </a:r>
                      <a:r>
                        <a:rPr lang="en-US" dirty="0" err="1"/>
                        <a:t>cấu</a:t>
                      </a:r>
                      <a:r>
                        <a:rPr lang="en-US" dirty="0"/>
                        <a:t> </a:t>
                      </a:r>
                      <a:r>
                        <a:rPr lang="en-US" dirty="0" err="1"/>
                        <a:t>hình</a:t>
                      </a:r>
                      <a:r>
                        <a:rPr lang="en-US" dirty="0"/>
                        <a:t> </a:t>
                      </a:r>
                    </a:p>
                  </a:txBody>
                  <a:tcPr/>
                </a:tc>
                <a:tc>
                  <a:txBody>
                    <a:bodyPr/>
                    <a:lstStyle/>
                    <a:p>
                      <a:pPr algn="ctr"/>
                      <a:r>
                        <a:rPr lang="en-US" dirty="0"/>
                        <a:t>1. </a:t>
                      </a:r>
                      <a:r>
                        <a:rPr lang="en-US" dirty="0" err="1"/>
                        <a:t>Cấu</a:t>
                      </a:r>
                      <a:r>
                        <a:rPr lang="en-US" dirty="0"/>
                        <a:t> </a:t>
                      </a:r>
                      <a:r>
                        <a:rPr lang="en-US" dirty="0" err="1"/>
                        <a:t>Hình</a:t>
                      </a:r>
                      <a:r>
                        <a:rPr lang="en-US" dirty="0"/>
                        <a:t> </a:t>
                      </a:r>
                      <a:r>
                        <a:rPr lang="en-US" dirty="0" err="1"/>
                        <a:t>phức</a:t>
                      </a:r>
                      <a:r>
                        <a:rPr lang="en-US" dirty="0"/>
                        <a:t> </a:t>
                      </a:r>
                      <a:r>
                        <a:rPr lang="en-US" dirty="0" err="1"/>
                        <a:t>tạp</a:t>
                      </a:r>
                      <a:r>
                        <a:rPr lang="en-US" dirty="0"/>
                        <a:t> </a:t>
                      </a:r>
                      <a:r>
                        <a:rPr lang="en-US" dirty="0" err="1"/>
                        <a:t>hơn</a:t>
                      </a:r>
                      <a:endParaRPr lang="en-US" dirty="0"/>
                    </a:p>
                  </a:txBody>
                  <a:tcPr/>
                </a:tc>
                <a:extLst>
                  <a:ext uri="{0D108BD9-81ED-4DB2-BD59-A6C34878D82A}">
                    <a16:rowId xmlns:a16="http://schemas.microsoft.com/office/drawing/2014/main" val="686503221"/>
                  </a:ext>
                </a:extLst>
              </a:tr>
              <a:tr h="370840">
                <a:tc>
                  <a:txBody>
                    <a:bodyPr/>
                    <a:lstStyle/>
                    <a:p>
                      <a:pPr algn="ctr"/>
                      <a:r>
                        <a:rPr lang="en-US" dirty="0"/>
                        <a:t>2. </a:t>
                      </a:r>
                      <a:r>
                        <a:rPr lang="en-US" dirty="0" err="1"/>
                        <a:t>Cung</a:t>
                      </a:r>
                      <a:r>
                        <a:rPr lang="en-US" dirty="0"/>
                        <a:t> </a:t>
                      </a:r>
                      <a:r>
                        <a:rPr lang="en-US" dirty="0" err="1"/>
                        <a:t>cấp</a:t>
                      </a:r>
                      <a:r>
                        <a:rPr lang="en-US" dirty="0"/>
                        <a:t> </a:t>
                      </a:r>
                      <a:r>
                        <a:rPr lang="en-US" dirty="0" err="1"/>
                        <a:t>sẵn</a:t>
                      </a:r>
                      <a:r>
                        <a:rPr lang="en-US" dirty="0"/>
                        <a:t> </a:t>
                      </a:r>
                      <a:r>
                        <a:rPr lang="en-US" dirty="0" err="1"/>
                        <a:t>cho</a:t>
                      </a:r>
                      <a:r>
                        <a:rPr lang="en-US" dirty="0"/>
                        <a:t> </a:t>
                      </a:r>
                      <a:r>
                        <a:rPr lang="en-US" dirty="0" err="1"/>
                        <a:t>mình</a:t>
                      </a:r>
                      <a:r>
                        <a:rPr lang="en-US" dirty="0"/>
                        <a:t> 1 server ( </a:t>
                      </a:r>
                      <a:r>
                        <a:rPr lang="en-US" dirty="0" err="1"/>
                        <a:t>Concat</a:t>
                      </a:r>
                      <a:r>
                        <a:rPr lang="en-US" dirty="0"/>
                        <a:t> … ) </a:t>
                      </a:r>
                    </a:p>
                  </a:txBody>
                  <a:tcPr/>
                </a:tc>
                <a:tc>
                  <a:txBody>
                    <a:bodyPr/>
                    <a:lstStyle/>
                    <a:p>
                      <a:pPr algn="ctr"/>
                      <a:r>
                        <a:rPr lang="en-US" dirty="0"/>
                        <a:t>2. </a:t>
                      </a:r>
                      <a:r>
                        <a:rPr lang="en-US" dirty="0" err="1"/>
                        <a:t>Phải</a:t>
                      </a:r>
                      <a:r>
                        <a:rPr lang="en-US" dirty="0"/>
                        <a:t> </a:t>
                      </a:r>
                      <a:r>
                        <a:rPr lang="en-US" dirty="0" err="1"/>
                        <a:t>tự</a:t>
                      </a:r>
                      <a:r>
                        <a:rPr lang="en-US" dirty="0"/>
                        <a:t> Import Tomcat </a:t>
                      </a:r>
                      <a:r>
                        <a:rPr lang="en-US" dirty="0" err="1"/>
                        <a:t>hoặc</a:t>
                      </a:r>
                      <a:r>
                        <a:rPr lang="en-US" dirty="0"/>
                        <a:t> </a:t>
                      </a:r>
                      <a:r>
                        <a:rPr lang="en-US" dirty="0" err="1"/>
                        <a:t>các</a:t>
                      </a:r>
                      <a:r>
                        <a:rPr lang="en-US" dirty="0"/>
                        <a:t> Sever </a:t>
                      </a:r>
                      <a:r>
                        <a:rPr lang="en-US" dirty="0" err="1"/>
                        <a:t>khác</a:t>
                      </a:r>
                      <a:r>
                        <a:rPr lang="en-US" dirty="0"/>
                        <a:t> </a:t>
                      </a:r>
                      <a:r>
                        <a:rPr lang="en-US" dirty="0" err="1"/>
                        <a:t>của</a:t>
                      </a:r>
                      <a:r>
                        <a:rPr lang="en-US" dirty="0"/>
                        <a:t> </a:t>
                      </a:r>
                      <a:r>
                        <a:rPr lang="en-US" dirty="0" err="1"/>
                        <a:t>mình</a:t>
                      </a:r>
                      <a:endParaRPr lang="en-US" dirty="0"/>
                    </a:p>
                  </a:txBody>
                  <a:tcPr/>
                </a:tc>
                <a:extLst>
                  <a:ext uri="{0D108BD9-81ED-4DB2-BD59-A6C34878D82A}">
                    <a16:rowId xmlns:a16="http://schemas.microsoft.com/office/drawing/2014/main" val="2885942728"/>
                  </a:ext>
                </a:extLst>
              </a:tr>
              <a:tr h="370840">
                <a:tc>
                  <a:txBody>
                    <a:bodyPr/>
                    <a:lstStyle/>
                    <a:p>
                      <a:pPr algn="ctr"/>
                      <a:r>
                        <a:rPr lang="en-US" dirty="0"/>
                        <a:t>3. </a:t>
                      </a:r>
                      <a:r>
                        <a:rPr lang="en-US" dirty="0" err="1"/>
                        <a:t>Có</a:t>
                      </a:r>
                      <a:r>
                        <a:rPr lang="en-US" dirty="0"/>
                        <a:t> </a:t>
                      </a:r>
                      <a:r>
                        <a:rPr lang="en-US" dirty="0" err="1"/>
                        <a:t>cơ</a:t>
                      </a:r>
                      <a:r>
                        <a:rPr lang="en-US" dirty="0"/>
                        <a:t> </a:t>
                      </a:r>
                      <a:r>
                        <a:rPr lang="en-US" dirty="0" err="1"/>
                        <a:t>chế</a:t>
                      </a:r>
                      <a:r>
                        <a:rPr lang="en-US" dirty="0"/>
                        <a:t> </a:t>
                      </a:r>
                      <a:r>
                        <a:rPr lang="en-US" dirty="0" err="1"/>
                        <a:t>thư</a:t>
                      </a:r>
                      <a:r>
                        <a:rPr lang="en-US" dirty="0"/>
                        <a:t> </a:t>
                      </a:r>
                      <a:r>
                        <a:rPr lang="en-US" dirty="0" err="1"/>
                        <a:t>viện</a:t>
                      </a:r>
                      <a:r>
                        <a:rPr lang="en-US" dirty="0"/>
                        <a:t> </a:t>
                      </a:r>
                      <a:r>
                        <a:rPr lang="en-US" dirty="0" err="1"/>
                        <a:t>thu</a:t>
                      </a:r>
                      <a:r>
                        <a:rPr lang="en-US" dirty="0"/>
                        <a:t> </a:t>
                      </a:r>
                      <a:r>
                        <a:rPr lang="en-US" dirty="0" err="1"/>
                        <a:t>gọn</a:t>
                      </a:r>
                      <a:r>
                        <a:rPr lang="en-US" dirty="0"/>
                        <a:t> </a:t>
                      </a:r>
                      <a:r>
                        <a:rPr lang="en-US" dirty="0" err="1"/>
                        <a:t>như</a:t>
                      </a:r>
                      <a:r>
                        <a:rPr lang="en-US" dirty="0"/>
                        <a:t> </a:t>
                      </a:r>
                      <a:r>
                        <a:rPr lang="en-US" dirty="0" err="1"/>
                        <a:t>Thymeleaf</a:t>
                      </a:r>
                      <a:r>
                        <a:rPr lang="en-US" dirty="0"/>
                        <a:t>, </a:t>
                      </a:r>
                      <a:r>
                        <a:rPr lang="en-US" dirty="0" err="1"/>
                        <a:t>jpa</a:t>
                      </a:r>
                      <a:r>
                        <a:rPr lang="en-US" dirty="0"/>
                        <a:t>, </a:t>
                      </a:r>
                      <a:r>
                        <a:rPr lang="en-US" dirty="0" err="1"/>
                        <a:t>hiber</a:t>
                      </a:r>
                      <a:r>
                        <a:rPr lang="en-US" dirty="0"/>
                        <a:t> ( Import </a:t>
                      </a:r>
                      <a:r>
                        <a:rPr lang="en-US" dirty="0" err="1"/>
                        <a:t>để</a:t>
                      </a:r>
                      <a:r>
                        <a:rPr lang="en-US" dirty="0"/>
                        <a:t> </a:t>
                      </a:r>
                      <a:r>
                        <a:rPr lang="en-US" dirty="0" err="1"/>
                        <a:t>sử</a:t>
                      </a:r>
                      <a:r>
                        <a:rPr lang="en-US" dirty="0"/>
                        <a:t> </a:t>
                      </a:r>
                      <a:r>
                        <a:rPr lang="en-US" dirty="0" err="1"/>
                        <a:t>dụng</a:t>
                      </a:r>
                      <a:r>
                        <a:rPr lang="en-US" dirty="0"/>
                        <a:t> ) </a:t>
                      </a:r>
                      <a:r>
                        <a:rPr lang="en-US" dirty="0" err="1"/>
                        <a:t>và</a:t>
                      </a:r>
                      <a:r>
                        <a:rPr lang="en-US" dirty="0"/>
                        <a:t> </a:t>
                      </a:r>
                      <a:r>
                        <a:rPr lang="en-US" dirty="0" err="1"/>
                        <a:t>không</a:t>
                      </a:r>
                      <a:r>
                        <a:rPr lang="en-US" dirty="0"/>
                        <a:t> </a:t>
                      </a:r>
                      <a:r>
                        <a:rPr lang="en-US" dirty="0" err="1"/>
                        <a:t>cần</a:t>
                      </a:r>
                      <a:r>
                        <a:rPr lang="en-US" dirty="0"/>
                        <a:t> </a:t>
                      </a:r>
                      <a:r>
                        <a:rPr lang="en-US" dirty="0" err="1"/>
                        <a:t>phiên</a:t>
                      </a:r>
                      <a:r>
                        <a:rPr lang="en-US" dirty="0"/>
                        <a:t> </a:t>
                      </a:r>
                      <a:r>
                        <a:rPr lang="en-US" dirty="0" err="1"/>
                        <a:t>bản</a:t>
                      </a:r>
                      <a:r>
                        <a:rPr lang="en-US" dirty="0"/>
                        <a:t> </a:t>
                      </a:r>
                      <a:r>
                        <a:rPr lang="en-US" dirty="0" err="1"/>
                        <a:t>cụ</a:t>
                      </a:r>
                      <a:r>
                        <a:rPr lang="en-US" dirty="0"/>
                        <a:t> </a:t>
                      </a:r>
                      <a:r>
                        <a:rPr lang="en-US" dirty="0" err="1"/>
                        <a:t>thể</a:t>
                      </a:r>
                      <a:endParaRPr lang="en-US" dirty="0"/>
                    </a:p>
                  </a:txBody>
                  <a:tcPr/>
                </a:tc>
                <a:tc>
                  <a:txBody>
                    <a:bodyPr/>
                    <a:lstStyle/>
                    <a:p>
                      <a:pPr algn="ctr"/>
                      <a:r>
                        <a:rPr lang="en-US" dirty="0"/>
                        <a:t>3.  </a:t>
                      </a:r>
                      <a:r>
                        <a:rPr lang="en-US" dirty="0" err="1"/>
                        <a:t>Khai</a:t>
                      </a:r>
                      <a:r>
                        <a:rPr lang="en-US" dirty="0"/>
                        <a:t> </a:t>
                      </a:r>
                      <a:r>
                        <a:rPr lang="en-US" dirty="0" err="1"/>
                        <a:t>báo</a:t>
                      </a:r>
                      <a:r>
                        <a:rPr lang="en-US" dirty="0"/>
                        <a:t> </a:t>
                      </a:r>
                      <a:r>
                        <a:rPr lang="en-US" dirty="0" err="1"/>
                        <a:t>phiên</a:t>
                      </a:r>
                      <a:r>
                        <a:rPr lang="en-US" dirty="0"/>
                        <a:t> </a:t>
                      </a:r>
                      <a:r>
                        <a:rPr lang="en-US" dirty="0" err="1"/>
                        <a:t>bản</a:t>
                      </a:r>
                      <a:r>
                        <a:rPr lang="en-US" dirty="0"/>
                        <a:t> </a:t>
                      </a:r>
                      <a:r>
                        <a:rPr lang="en-US" dirty="0" err="1"/>
                        <a:t>cụ</a:t>
                      </a:r>
                      <a:r>
                        <a:rPr lang="en-US" dirty="0"/>
                        <a:t> </a:t>
                      </a:r>
                      <a:r>
                        <a:rPr lang="en-US" dirty="0" err="1"/>
                        <a:t>thể</a:t>
                      </a:r>
                      <a:r>
                        <a:rPr lang="en-US" dirty="0"/>
                        <a:t> </a:t>
                      </a:r>
                      <a:r>
                        <a:rPr lang="en-US" dirty="0" err="1"/>
                        <a:t>mới</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được</a:t>
                      </a:r>
                      <a:r>
                        <a:rPr lang="en-US" dirty="0"/>
                        <a:t> </a:t>
                      </a:r>
                    </a:p>
                  </a:txBody>
                  <a:tcPr/>
                </a:tc>
                <a:extLst>
                  <a:ext uri="{0D108BD9-81ED-4DB2-BD59-A6C34878D82A}">
                    <a16:rowId xmlns:a16="http://schemas.microsoft.com/office/drawing/2014/main" val="1546650059"/>
                  </a:ext>
                </a:extLst>
              </a:tr>
            </a:tbl>
          </a:graphicData>
        </a:graphic>
      </p:graphicFrame>
    </p:spTree>
    <p:extLst>
      <p:ext uri="{BB962C8B-B14F-4D97-AF65-F5344CB8AC3E}">
        <p14:creationId xmlns:p14="http://schemas.microsoft.com/office/powerpoint/2010/main" val="2536322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57FE809-BDFD-4DAB-9E6D-181645DA5B35}"/>
              </a:ext>
            </a:extLst>
          </p:cNvPr>
          <p:cNvSpPr>
            <a:spLocks noGrp="1"/>
          </p:cNvSpPr>
          <p:nvPr>
            <p:ph type="title"/>
          </p:nvPr>
        </p:nvSpPr>
        <p:spPr>
          <a:xfrm>
            <a:off x="767290" y="1166932"/>
            <a:ext cx="3582073" cy="4279709"/>
          </a:xfrm>
        </p:spPr>
        <p:txBody>
          <a:bodyPr anchor="ctr">
            <a:normAutofit/>
          </a:bodyPr>
          <a:lstStyle/>
          <a:p>
            <a:r>
              <a:rPr lang="en-US" dirty="0">
                <a:solidFill>
                  <a:schemeClr val="bg1"/>
                </a:solidFill>
              </a:rPr>
              <a:t>@Component 	</a:t>
            </a:r>
          </a:p>
        </p:txBody>
      </p:sp>
      <p:sp>
        <p:nvSpPr>
          <p:cNvPr id="3" name="Content Placeholder 2">
            <a:extLst>
              <a:ext uri="{FF2B5EF4-FFF2-40B4-BE49-F238E27FC236}">
                <a16:creationId xmlns:a16="http://schemas.microsoft.com/office/drawing/2014/main" id="{17B1B184-E168-45E9-8778-0DF199CE9739}"/>
              </a:ext>
            </a:extLst>
          </p:cNvPr>
          <p:cNvSpPr>
            <a:spLocks noGrp="1"/>
          </p:cNvSpPr>
          <p:nvPr>
            <p:ph idx="1"/>
          </p:nvPr>
        </p:nvSpPr>
        <p:spPr>
          <a:xfrm>
            <a:off x="5573864" y="1166933"/>
            <a:ext cx="5716988" cy="4279709"/>
          </a:xfrm>
        </p:spPr>
        <p:txBody>
          <a:bodyPr anchor="ctr">
            <a:normAutofit/>
          </a:bodyPr>
          <a:lstStyle/>
          <a:p>
            <a:r>
              <a:rPr lang="en-US" sz="2400" dirty="0"/>
              <a:t>@Component </a:t>
            </a:r>
            <a:r>
              <a:rPr lang="en-US" sz="2400" dirty="0" err="1"/>
              <a:t>là</a:t>
            </a:r>
            <a:r>
              <a:rPr lang="en-US" sz="2400" dirty="0"/>
              <a:t> </a:t>
            </a:r>
            <a:r>
              <a:rPr lang="en-US" sz="2400" dirty="0" err="1"/>
              <a:t>một</a:t>
            </a:r>
            <a:r>
              <a:rPr lang="en-US" sz="2400" dirty="0"/>
              <a:t> Annotation ( </a:t>
            </a:r>
            <a:r>
              <a:rPr lang="en-US" sz="2400" dirty="0" err="1"/>
              <a:t>chú</a:t>
            </a:r>
            <a:r>
              <a:rPr lang="en-US" sz="2400" dirty="0"/>
              <a:t> </a:t>
            </a:r>
            <a:r>
              <a:rPr lang="en-US" sz="2400" dirty="0" err="1"/>
              <a:t>thích</a:t>
            </a:r>
            <a:r>
              <a:rPr lang="en-US" sz="2400" dirty="0"/>
              <a:t> ) </a:t>
            </a:r>
            <a:r>
              <a:rPr lang="en-US" sz="2400" dirty="0" err="1"/>
              <a:t>đánh</a:t>
            </a:r>
            <a:r>
              <a:rPr lang="en-US" sz="2400" dirty="0"/>
              <a:t> </a:t>
            </a:r>
            <a:r>
              <a:rPr lang="en-US" sz="2400" dirty="0" err="1"/>
              <a:t>dấu</a:t>
            </a:r>
            <a:r>
              <a:rPr lang="en-US" sz="2400" dirty="0"/>
              <a:t> </a:t>
            </a:r>
            <a:r>
              <a:rPr lang="en-US" sz="2400" dirty="0" err="1"/>
              <a:t>trên</a:t>
            </a:r>
            <a:r>
              <a:rPr lang="en-US" sz="2400" dirty="0"/>
              <a:t> </a:t>
            </a:r>
            <a:r>
              <a:rPr lang="en-US" sz="2400" dirty="0" err="1"/>
              <a:t>các</a:t>
            </a:r>
            <a:r>
              <a:rPr lang="en-US" sz="2400" dirty="0"/>
              <a:t> Class </a:t>
            </a:r>
            <a:r>
              <a:rPr lang="en-US" sz="2400" dirty="0" err="1"/>
              <a:t>để</a:t>
            </a:r>
            <a:r>
              <a:rPr lang="en-US" sz="2400" dirty="0"/>
              <a:t> </a:t>
            </a:r>
            <a:r>
              <a:rPr lang="en-US" sz="2400" dirty="0" err="1"/>
              <a:t>giúp</a:t>
            </a:r>
            <a:r>
              <a:rPr lang="en-US" sz="2400" dirty="0"/>
              <a:t> Spring </a:t>
            </a:r>
            <a:r>
              <a:rPr lang="en-US" sz="2400" dirty="0" err="1"/>
              <a:t>biết</a:t>
            </a:r>
            <a:r>
              <a:rPr lang="en-US" sz="2400" dirty="0"/>
              <a:t> </a:t>
            </a:r>
            <a:r>
              <a:rPr lang="en-US" sz="2400" dirty="0" err="1"/>
              <a:t>nó</a:t>
            </a:r>
            <a:r>
              <a:rPr lang="en-US" sz="2400" dirty="0"/>
              <a:t> </a:t>
            </a:r>
            <a:r>
              <a:rPr lang="en-US" sz="2400" dirty="0" err="1"/>
              <a:t>là</a:t>
            </a:r>
            <a:r>
              <a:rPr lang="en-US" sz="2400" dirty="0"/>
              <a:t> </a:t>
            </a:r>
            <a:r>
              <a:rPr lang="en-US" sz="2400" dirty="0" err="1"/>
              <a:t>một</a:t>
            </a:r>
            <a:r>
              <a:rPr lang="en-US" sz="2400" dirty="0"/>
              <a:t> Bean</a:t>
            </a:r>
          </a:p>
        </p:txBody>
      </p:sp>
    </p:spTree>
    <p:extLst>
      <p:ext uri="{BB962C8B-B14F-4D97-AF65-F5344CB8AC3E}">
        <p14:creationId xmlns:p14="http://schemas.microsoft.com/office/powerpoint/2010/main" val="1094941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2CFC95B-37BE-47AE-99D7-D079CCB67453}"/>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13 . </a:t>
            </a:r>
            <a:r>
              <a:rPr lang="en-US" sz="4800" dirty="0" err="1">
                <a:solidFill>
                  <a:schemeClr val="bg1"/>
                </a:solidFill>
              </a:rPr>
              <a:t>Trình</a:t>
            </a:r>
            <a:r>
              <a:rPr lang="en-US" sz="4800" dirty="0">
                <a:solidFill>
                  <a:schemeClr val="bg1"/>
                </a:solidFill>
              </a:rPr>
              <a:t> </a:t>
            </a:r>
            <a:r>
              <a:rPr lang="en-US" sz="4800" dirty="0" err="1">
                <a:solidFill>
                  <a:schemeClr val="bg1"/>
                </a:solidFill>
              </a:rPr>
              <a:t>bày</a:t>
            </a:r>
            <a:r>
              <a:rPr lang="en-US" sz="4800" dirty="0">
                <a:solidFill>
                  <a:schemeClr val="bg1"/>
                </a:solidFill>
              </a:rPr>
              <a:t> ý </a:t>
            </a:r>
            <a:r>
              <a:rPr lang="en-US" sz="4800" dirty="0" err="1">
                <a:solidFill>
                  <a:schemeClr val="bg1"/>
                </a:solidFill>
              </a:rPr>
              <a:t>nghĩa</a:t>
            </a:r>
            <a:r>
              <a:rPr lang="en-US" sz="4800" dirty="0">
                <a:solidFill>
                  <a:schemeClr val="bg1"/>
                </a:solidFill>
              </a:rPr>
              <a:t> </a:t>
            </a:r>
            <a:r>
              <a:rPr lang="en-US" sz="4800" dirty="0" err="1">
                <a:solidFill>
                  <a:schemeClr val="bg1"/>
                </a:solidFill>
              </a:rPr>
              <a:t>của</a:t>
            </a:r>
            <a:r>
              <a:rPr lang="en-US" sz="4800" dirty="0">
                <a:solidFill>
                  <a:schemeClr val="bg1"/>
                </a:solidFill>
              </a:rPr>
              <a:t> Controller </a:t>
            </a:r>
          </a:p>
        </p:txBody>
      </p:sp>
      <p:sp>
        <p:nvSpPr>
          <p:cNvPr id="3" name="Content Placeholder 2">
            <a:extLst>
              <a:ext uri="{FF2B5EF4-FFF2-40B4-BE49-F238E27FC236}">
                <a16:creationId xmlns:a16="http://schemas.microsoft.com/office/drawing/2014/main" id="{EC46050E-0887-4CE6-B43A-033CBA087ABF}"/>
              </a:ext>
            </a:extLst>
          </p:cNvPr>
          <p:cNvSpPr>
            <a:spLocks noGrp="1"/>
          </p:cNvSpPr>
          <p:nvPr>
            <p:ph idx="1"/>
          </p:nvPr>
        </p:nvSpPr>
        <p:spPr>
          <a:xfrm>
            <a:off x="5573864" y="1166933"/>
            <a:ext cx="5716988" cy="4279709"/>
          </a:xfrm>
        </p:spPr>
        <p:txBody>
          <a:bodyPr anchor="ctr">
            <a:normAutofit/>
          </a:bodyPr>
          <a:lstStyle/>
          <a:p>
            <a:r>
              <a:rPr lang="vi-VN" sz="2400" b="1" dirty="0"/>
              <a:t>Trong</a:t>
            </a:r>
            <a:r>
              <a:rPr lang="vi-VN" sz="2400" dirty="0"/>
              <a:t> mô hình MVC, </a:t>
            </a:r>
            <a:r>
              <a:rPr lang="vi-VN" sz="2400" b="1" dirty="0"/>
              <a:t>controller</a:t>
            </a:r>
            <a:r>
              <a:rPr lang="vi-VN" sz="2400" dirty="0"/>
              <a:t> là nơi nhận request từ người dùng, xử lý request, xây dựng dữ liệu cho view (model) và chọn view để trả lại kết quả </a:t>
            </a:r>
            <a:r>
              <a:rPr lang="vi-VN" sz="2400" b="1" dirty="0"/>
              <a:t>của</a:t>
            </a:r>
            <a:r>
              <a:rPr lang="vi-VN" sz="2400" dirty="0"/>
              <a:t> cho người dùng</a:t>
            </a:r>
            <a:endParaRPr lang="en-US" sz="2400" dirty="0"/>
          </a:p>
        </p:txBody>
      </p:sp>
    </p:spTree>
    <p:extLst>
      <p:ext uri="{BB962C8B-B14F-4D97-AF65-F5344CB8AC3E}">
        <p14:creationId xmlns:p14="http://schemas.microsoft.com/office/powerpoint/2010/main" val="1960216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87A8B22-A299-42DC-A5FD-4B9E899DC613}"/>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17. Định nghĩa URI với các phương thức khác nhau	</a:t>
            </a:r>
          </a:p>
        </p:txBody>
      </p:sp>
      <p:sp>
        <p:nvSpPr>
          <p:cNvPr id="29" name="Content Placeholder 2">
            <a:extLst>
              <a:ext uri="{FF2B5EF4-FFF2-40B4-BE49-F238E27FC236}">
                <a16:creationId xmlns:a16="http://schemas.microsoft.com/office/drawing/2014/main" id="{02349EEA-5A36-4959-BF1A-C84CE1E8BED3}"/>
              </a:ext>
            </a:extLst>
          </p:cNvPr>
          <p:cNvSpPr>
            <a:spLocks noGrp="1"/>
          </p:cNvSpPr>
          <p:nvPr>
            <p:ph idx="1"/>
          </p:nvPr>
        </p:nvSpPr>
        <p:spPr>
          <a:xfrm>
            <a:off x="5573864" y="1166933"/>
            <a:ext cx="5716988" cy="4279709"/>
          </a:xfrm>
        </p:spPr>
        <p:txBody>
          <a:bodyPr anchor="ctr">
            <a:normAutofit/>
          </a:bodyPr>
          <a:lstStyle/>
          <a:p>
            <a:r>
              <a:rPr lang="en-US" sz="2200"/>
              <a:t>Là 5 method cơ bản dùng để gọi Sever bên phía Resful</a:t>
            </a:r>
          </a:p>
          <a:p>
            <a:r>
              <a:rPr lang="en-US" sz="2200"/>
              <a:t>Để lấy list dữ liệu thì gửi request lên sever với method GET</a:t>
            </a:r>
          </a:p>
          <a:p>
            <a:r>
              <a:rPr lang="en-US" sz="2200"/>
              <a:t>Lưu trữ dữ liệu thì dùng method POST</a:t>
            </a:r>
          </a:p>
          <a:p>
            <a:r>
              <a:rPr lang="en-US" sz="2200"/>
              <a:t>Sửa dữ liệu thì dung PUT or PATCH ( Put thay thế all record , Patch thay đổi một phần ) </a:t>
            </a:r>
          </a:p>
          <a:p>
            <a:r>
              <a:rPr lang="en-US" sz="2200"/>
              <a:t>Xóa dữ liệu thì method DELETE</a:t>
            </a:r>
          </a:p>
          <a:p>
            <a:r>
              <a:rPr lang="en-US" sz="2200"/>
              <a:t>GỌI SAI METHOD NHẬN LỖI 405 ( method not allowed – vd get nhưng gọi post )</a:t>
            </a:r>
          </a:p>
        </p:txBody>
      </p:sp>
    </p:spTree>
    <p:extLst>
      <p:ext uri="{BB962C8B-B14F-4D97-AF65-F5344CB8AC3E}">
        <p14:creationId xmlns:p14="http://schemas.microsoft.com/office/powerpoint/2010/main" val="313876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C75F967-431C-4AF0-9B86-D4DBC81AD6B8}"/>
              </a:ext>
            </a:extLst>
          </p:cNvPr>
          <p:cNvSpPr>
            <a:spLocks noGrp="1"/>
          </p:cNvSpPr>
          <p:nvPr>
            <p:ph type="title"/>
          </p:nvPr>
        </p:nvSpPr>
        <p:spPr>
          <a:xfrm>
            <a:off x="767290" y="1166932"/>
            <a:ext cx="3582073" cy="4279709"/>
          </a:xfrm>
        </p:spPr>
        <p:txBody>
          <a:bodyPr anchor="ctr">
            <a:normAutofit/>
          </a:bodyPr>
          <a:lstStyle/>
          <a:p>
            <a:r>
              <a:rPr lang="en-US" sz="3400">
                <a:solidFill>
                  <a:schemeClr val="bg1"/>
                </a:solidFill>
              </a:rPr>
              <a:t>@RequestMapping	</a:t>
            </a:r>
          </a:p>
        </p:txBody>
      </p:sp>
      <p:sp>
        <p:nvSpPr>
          <p:cNvPr id="3" name="Content Placeholder 2">
            <a:extLst>
              <a:ext uri="{FF2B5EF4-FFF2-40B4-BE49-F238E27FC236}">
                <a16:creationId xmlns:a16="http://schemas.microsoft.com/office/drawing/2014/main" id="{D09C5710-9C5F-4051-9369-2DB80E9BF4E7}"/>
              </a:ext>
            </a:extLst>
          </p:cNvPr>
          <p:cNvSpPr>
            <a:spLocks noGrp="1"/>
          </p:cNvSpPr>
          <p:nvPr>
            <p:ph idx="1"/>
          </p:nvPr>
        </p:nvSpPr>
        <p:spPr>
          <a:xfrm>
            <a:off x="5573864" y="1166933"/>
            <a:ext cx="5716988" cy="4279709"/>
          </a:xfrm>
        </p:spPr>
        <p:txBody>
          <a:bodyPr anchor="ctr">
            <a:normAutofit/>
          </a:bodyPr>
          <a:lstStyle/>
          <a:p>
            <a:pPr fontAlgn="base"/>
            <a:r>
              <a:rPr lang="vi-VN" sz="2400" b="1"/>
              <a:t>@RequestMapping</a:t>
            </a:r>
            <a:r>
              <a:rPr lang="vi-VN" sz="2400"/>
              <a:t>  là một trong những annoation sử dụng nhiều nhất trong Spring MVC.</a:t>
            </a:r>
          </a:p>
          <a:p>
            <a:pPr fontAlgn="base"/>
            <a:r>
              <a:rPr lang="vi-VN" sz="2400"/>
              <a:t>Annotation @RequestMapping được sử dụng để map request với class hoặc method xử lý request đó.</a:t>
            </a:r>
          </a:p>
          <a:p>
            <a:endParaRPr lang="en-US" sz="2400"/>
          </a:p>
        </p:txBody>
      </p:sp>
    </p:spTree>
    <p:extLst>
      <p:ext uri="{BB962C8B-B14F-4D97-AF65-F5344CB8AC3E}">
        <p14:creationId xmlns:p14="http://schemas.microsoft.com/office/powerpoint/2010/main" val="317471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E165EBB-AC31-4E38-994B-30069EDD2515}"/>
              </a:ext>
            </a:extLst>
          </p:cNvPr>
          <p:cNvSpPr>
            <a:spLocks noGrp="1"/>
          </p:cNvSpPr>
          <p:nvPr>
            <p:ph type="title"/>
          </p:nvPr>
        </p:nvSpPr>
        <p:spPr>
          <a:xfrm>
            <a:off x="958506" y="800392"/>
            <a:ext cx="10264697" cy="1212102"/>
          </a:xfrm>
        </p:spPr>
        <p:txBody>
          <a:bodyPr>
            <a:normAutofit/>
          </a:bodyPr>
          <a:lstStyle/>
          <a:p>
            <a:r>
              <a:rPr lang="en-US" sz="4000" dirty="0" err="1">
                <a:solidFill>
                  <a:srgbClr val="FFFFFF"/>
                </a:solidFill>
              </a:rPr>
              <a:t>Trình</a:t>
            </a:r>
            <a:r>
              <a:rPr lang="en-US" sz="4000" dirty="0">
                <a:solidFill>
                  <a:srgbClr val="FFFFFF"/>
                </a:solidFill>
              </a:rPr>
              <a:t> </a:t>
            </a:r>
            <a:r>
              <a:rPr lang="en-US" sz="4000" dirty="0" err="1">
                <a:solidFill>
                  <a:srgbClr val="FFFFFF"/>
                </a:solidFill>
              </a:rPr>
              <a:t>bày</a:t>
            </a:r>
            <a:r>
              <a:rPr lang="en-US" sz="4000" dirty="0">
                <a:solidFill>
                  <a:srgbClr val="FFFFFF"/>
                </a:solidFill>
              </a:rPr>
              <a:t> </a:t>
            </a:r>
            <a:r>
              <a:rPr lang="en-US" sz="4000" dirty="0" err="1">
                <a:solidFill>
                  <a:srgbClr val="FFFFFF"/>
                </a:solidFill>
              </a:rPr>
              <a:t>cơ</a:t>
            </a:r>
            <a:r>
              <a:rPr lang="en-US" sz="4000" dirty="0">
                <a:solidFill>
                  <a:srgbClr val="FFFFFF"/>
                </a:solidFill>
              </a:rPr>
              <a:t> </a:t>
            </a:r>
            <a:r>
              <a:rPr lang="en-US" sz="4000" dirty="0" err="1">
                <a:solidFill>
                  <a:srgbClr val="FFFFFF"/>
                </a:solidFill>
              </a:rPr>
              <a:t>chế</a:t>
            </a:r>
            <a:r>
              <a:rPr lang="en-US" sz="4000" dirty="0">
                <a:solidFill>
                  <a:srgbClr val="FFFFFF"/>
                </a:solidFill>
              </a:rPr>
              <a:t> Dependency Injection</a:t>
            </a:r>
          </a:p>
        </p:txBody>
      </p:sp>
      <p:sp>
        <p:nvSpPr>
          <p:cNvPr id="3" name="Content Placeholder 2">
            <a:extLst>
              <a:ext uri="{FF2B5EF4-FFF2-40B4-BE49-F238E27FC236}">
                <a16:creationId xmlns:a16="http://schemas.microsoft.com/office/drawing/2014/main" id="{8F5813C3-DFDF-4096-93F9-976FAF5E2F73}"/>
              </a:ext>
            </a:extLst>
          </p:cNvPr>
          <p:cNvSpPr>
            <a:spLocks noGrp="1"/>
          </p:cNvSpPr>
          <p:nvPr>
            <p:ph idx="1"/>
          </p:nvPr>
        </p:nvSpPr>
        <p:spPr>
          <a:xfrm>
            <a:off x="1367624" y="2490436"/>
            <a:ext cx="9708995" cy="3567173"/>
          </a:xfrm>
        </p:spPr>
        <p:txBody>
          <a:bodyPr anchor="ctr">
            <a:normAutofit/>
          </a:bodyPr>
          <a:lstStyle/>
          <a:p>
            <a:r>
              <a:rPr lang="vi-VN" sz="2400"/>
              <a:t>Dependency injection là một cơ chế để triển khai IoC.</a:t>
            </a:r>
            <a:br>
              <a:rPr lang="vi-VN" sz="2400"/>
            </a:br>
            <a:r>
              <a:rPr lang="vi-VN" sz="2400"/>
              <a:t>Dependency Injection (DI) trong Spring là một mẫu thiết được sử dụng để loại bỏ sự phụ thuộc giữa các mã chương trình, giúp cho việc quản lý và kiểm thử ứng dụng dễ dàng hơn. Dependency Injection làm cho mã chương trình ít bị phụ thuộc vào nhau hơn.</a:t>
            </a:r>
            <a:endParaRPr lang="en-US" sz="2400"/>
          </a:p>
        </p:txBody>
      </p:sp>
    </p:spTree>
    <p:extLst>
      <p:ext uri="{BB962C8B-B14F-4D97-AF65-F5344CB8AC3E}">
        <p14:creationId xmlns:p14="http://schemas.microsoft.com/office/powerpoint/2010/main" val="558438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A091-E876-4215-AD64-FDCFF5644CDF}"/>
              </a:ext>
            </a:extLst>
          </p:cNvPr>
          <p:cNvSpPr>
            <a:spLocks noGrp="1"/>
          </p:cNvSpPr>
          <p:nvPr>
            <p:ph type="title"/>
          </p:nvPr>
        </p:nvSpPr>
        <p:spPr/>
        <p:txBody>
          <a:bodyPr/>
          <a:lstStyle/>
          <a:p>
            <a:r>
              <a:rPr lang="en-US" dirty="0"/>
              <a:t>23. </a:t>
            </a:r>
            <a:r>
              <a:rPr lang="en-US" dirty="0" err="1"/>
              <a:t>Thuộc</a:t>
            </a:r>
            <a:r>
              <a:rPr lang="en-US" dirty="0"/>
              <a:t> </a:t>
            </a:r>
            <a:r>
              <a:rPr lang="en-US" dirty="0" err="1"/>
              <a:t>tính</a:t>
            </a:r>
            <a:r>
              <a:rPr lang="en-US" dirty="0"/>
              <a:t> Consume </a:t>
            </a:r>
            <a:r>
              <a:rPr lang="en-US" dirty="0" err="1"/>
              <a:t>trong</a:t>
            </a:r>
            <a:r>
              <a:rPr lang="en-US" dirty="0"/>
              <a:t> @RequestMapping</a:t>
            </a:r>
          </a:p>
        </p:txBody>
      </p:sp>
      <p:sp>
        <p:nvSpPr>
          <p:cNvPr id="3" name="Content Placeholder 2">
            <a:extLst>
              <a:ext uri="{FF2B5EF4-FFF2-40B4-BE49-F238E27FC236}">
                <a16:creationId xmlns:a16="http://schemas.microsoft.com/office/drawing/2014/main" id="{6F7AAB02-3575-42DD-81C2-5C3F1125887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67766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6EBD5-D609-4FF6-B4A3-E90A60E90DC8}"/>
              </a:ext>
            </a:extLst>
          </p:cNvPr>
          <p:cNvSpPr>
            <a:spLocks noGrp="1"/>
          </p:cNvSpPr>
          <p:nvPr>
            <p:ph type="title"/>
          </p:nvPr>
        </p:nvSpPr>
        <p:spPr>
          <a:xfrm>
            <a:off x="767290" y="1780661"/>
            <a:ext cx="3582073" cy="3196856"/>
          </a:xfrm>
        </p:spPr>
        <p:txBody>
          <a:bodyPr anchor="t">
            <a:normAutofit/>
          </a:bodyPr>
          <a:lstStyle/>
          <a:p>
            <a:r>
              <a:rPr lang="en-US" sz="4100" b="1">
                <a:solidFill>
                  <a:schemeClr val="bg1"/>
                </a:solidFill>
              </a:rPr>
              <a:t>24. Template </a:t>
            </a:r>
            <a:br>
              <a:rPr lang="en-US" sz="4100" b="1">
                <a:solidFill>
                  <a:schemeClr val="bg1"/>
                </a:solidFill>
              </a:rPr>
            </a:br>
            <a:br>
              <a:rPr lang="en-US" sz="4100" b="1">
                <a:solidFill>
                  <a:schemeClr val="bg1"/>
                </a:solidFill>
              </a:rPr>
            </a:br>
            <a:r>
              <a:rPr lang="en-US" sz="4100" b="1">
                <a:solidFill>
                  <a:schemeClr val="bg1"/>
                </a:solidFill>
              </a:rPr>
              <a:t>Template Engine</a:t>
            </a:r>
            <a:br>
              <a:rPr lang="en-US" sz="4100" b="1">
                <a:solidFill>
                  <a:schemeClr val="bg1"/>
                </a:solidFill>
              </a:rPr>
            </a:br>
            <a:br>
              <a:rPr lang="en-US" sz="4100" b="1">
                <a:solidFill>
                  <a:schemeClr val="bg1"/>
                </a:solidFill>
              </a:rPr>
            </a:br>
            <a:r>
              <a:rPr lang="en-US" sz="4100" b="1">
                <a:solidFill>
                  <a:schemeClr val="bg1"/>
                </a:solidFill>
              </a:rPr>
              <a:t>Thymeleaf</a:t>
            </a:r>
          </a:p>
        </p:txBody>
      </p:sp>
      <p:grpSp>
        <p:nvGrpSpPr>
          <p:cNvPr id="44" name="Group 4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4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Content Placeholder 2">
            <a:extLst>
              <a:ext uri="{FF2B5EF4-FFF2-40B4-BE49-F238E27FC236}">
                <a16:creationId xmlns:a16="http://schemas.microsoft.com/office/drawing/2014/main" id="{1AE99DEF-F0E3-43FE-BFC0-FF2B243C75B8}"/>
              </a:ext>
            </a:extLst>
          </p:cNvPr>
          <p:cNvGraphicFramePr>
            <a:graphicFrameLocks noGrp="1"/>
          </p:cNvGraphicFramePr>
          <p:nvPr>
            <p:ph idx="1"/>
            <p:extLst>
              <p:ext uri="{D42A27DB-BD31-4B8C-83A1-F6EECF244321}">
                <p14:modId xmlns:p14="http://schemas.microsoft.com/office/powerpoint/2010/main" val="3891661163"/>
              </p:ext>
            </p:extLst>
          </p:nvPr>
        </p:nvGraphicFramePr>
        <p:xfrm>
          <a:off x="5116653" y="933454"/>
          <a:ext cx="6578523" cy="4958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7365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A67C-EAA2-4F3D-ACFB-0C79E2E2EF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092FC7-6E5C-4563-AA46-52F02D2C01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97780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BFA4B-82CB-4604-97A2-FF1D6C31CA0C}"/>
              </a:ext>
            </a:extLst>
          </p:cNvPr>
          <p:cNvSpPr>
            <a:spLocks noGrp="1"/>
          </p:cNvSpPr>
          <p:nvPr>
            <p:ph type="title"/>
          </p:nvPr>
        </p:nvSpPr>
        <p:spPr/>
        <p:txBody>
          <a:bodyPr/>
          <a:lstStyle/>
          <a:p>
            <a:pPr algn="ctr"/>
            <a:r>
              <a:rPr lang="en-US" dirty="0"/>
              <a:t>27 . </a:t>
            </a:r>
            <a:r>
              <a:rPr lang="en-US" b="1" dirty="0"/>
              <a:t>Converter</a:t>
            </a:r>
            <a:r>
              <a:rPr lang="en-US" dirty="0"/>
              <a:t>  ||	 </a:t>
            </a:r>
            <a:r>
              <a:rPr lang="en-US" b="1" dirty="0" err="1"/>
              <a:t>Formater</a:t>
            </a:r>
            <a:endParaRPr lang="en-US" b="1" dirty="0"/>
          </a:p>
        </p:txBody>
      </p:sp>
      <p:graphicFrame>
        <p:nvGraphicFramePr>
          <p:cNvPr id="4" name="Table 4">
            <a:extLst>
              <a:ext uri="{FF2B5EF4-FFF2-40B4-BE49-F238E27FC236}">
                <a16:creationId xmlns:a16="http://schemas.microsoft.com/office/drawing/2014/main" id="{B9FC6F66-3518-4387-AB96-DA8AD305B85D}"/>
              </a:ext>
            </a:extLst>
          </p:cNvPr>
          <p:cNvGraphicFramePr>
            <a:graphicFrameLocks noGrp="1"/>
          </p:cNvGraphicFramePr>
          <p:nvPr>
            <p:ph idx="1"/>
            <p:extLst>
              <p:ext uri="{D42A27DB-BD31-4B8C-83A1-F6EECF244321}">
                <p14:modId xmlns:p14="http://schemas.microsoft.com/office/powerpoint/2010/main" val="2172365599"/>
              </p:ext>
            </p:extLst>
          </p:nvPr>
        </p:nvGraphicFramePr>
        <p:xfrm>
          <a:off x="838200" y="1825625"/>
          <a:ext cx="10515600" cy="29311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466152828"/>
                    </a:ext>
                  </a:extLst>
                </a:gridCol>
                <a:gridCol w="5257800">
                  <a:extLst>
                    <a:ext uri="{9D8B030D-6E8A-4147-A177-3AD203B41FA5}">
                      <a16:colId xmlns:a16="http://schemas.microsoft.com/office/drawing/2014/main" val="2836860519"/>
                    </a:ext>
                  </a:extLst>
                </a:gridCol>
              </a:tblGrid>
              <a:tr h="370840">
                <a:tc>
                  <a:txBody>
                    <a:bodyPr/>
                    <a:lstStyle/>
                    <a:p>
                      <a:pPr algn="ctr"/>
                      <a:r>
                        <a:rPr lang="en-US" dirty="0"/>
                        <a:t>Converter</a:t>
                      </a:r>
                    </a:p>
                  </a:txBody>
                  <a:tcPr/>
                </a:tc>
                <a:tc>
                  <a:txBody>
                    <a:bodyPr/>
                    <a:lstStyle/>
                    <a:p>
                      <a:pPr algn="ctr"/>
                      <a:r>
                        <a:rPr lang="en-US" dirty="0" err="1"/>
                        <a:t>Formater</a:t>
                      </a:r>
                      <a:endParaRPr lang="en-US" dirty="0"/>
                    </a:p>
                  </a:txBody>
                  <a:tcPr/>
                </a:tc>
                <a:extLst>
                  <a:ext uri="{0D108BD9-81ED-4DB2-BD59-A6C34878D82A}">
                    <a16:rowId xmlns:a16="http://schemas.microsoft.com/office/drawing/2014/main" val="3034237853"/>
                  </a:ext>
                </a:extLst>
              </a:tr>
              <a:tr h="370840">
                <a:tc>
                  <a:txBody>
                    <a:bodyPr/>
                    <a:lstStyle/>
                    <a:p>
                      <a:r>
                        <a:rPr lang="en-US" dirty="0"/>
                        <a:t>1 . </a:t>
                      </a:r>
                      <a:r>
                        <a:rPr lang="en-US" dirty="0" err="1"/>
                        <a:t>Dùng</a:t>
                      </a:r>
                      <a:r>
                        <a:rPr lang="en-US" dirty="0"/>
                        <a:t> </a:t>
                      </a:r>
                      <a:r>
                        <a:rPr lang="en-US" dirty="0" err="1"/>
                        <a:t>để</a:t>
                      </a:r>
                      <a:r>
                        <a:rPr lang="en-US" dirty="0"/>
                        <a:t> </a:t>
                      </a:r>
                      <a:r>
                        <a:rPr lang="en-US" dirty="0" err="1"/>
                        <a:t>chuyển</a:t>
                      </a:r>
                      <a:r>
                        <a:rPr lang="en-US" dirty="0"/>
                        <a:t> </a:t>
                      </a:r>
                      <a:r>
                        <a:rPr lang="en-US" dirty="0" err="1"/>
                        <a:t>đổi</a:t>
                      </a:r>
                      <a:r>
                        <a:rPr lang="en-US" dirty="0"/>
                        <a:t> </a:t>
                      </a:r>
                      <a:r>
                        <a:rPr lang="en-US" dirty="0" err="1"/>
                        <a:t>từ</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này</a:t>
                      </a:r>
                      <a:r>
                        <a:rPr lang="en-US" dirty="0"/>
                        <a:t> sang </a:t>
                      </a:r>
                      <a:r>
                        <a:rPr lang="en-US" dirty="0" err="1"/>
                        <a:t>kiểu</a:t>
                      </a:r>
                      <a:r>
                        <a:rPr lang="en-US" dirty="0"/>
                        <a:t> </a:t>
                      </a:r>
                      <a:r>
                        <a:rPr lang="en-US" dirty="0" err="1"/>
                        <a:t>dữ</a:t>
                      </a:r>
                      <a:r>
                        <a:rPr lang="en-US" dirty="0"/>
                        <a:t> </a:t>
                      </a:r>
                      <a:r>
                        <a:rPr lang="en-US" dirty="0" err="1"/>
                        <a:t>liệu</a:t>
                      </a:r>
                      <a:r>
                        <a:rPr lang="en-US" dirty="0"/>
                        <a:t> </a:t>
                      </a:r>
                      <a:r>
                        <a:rPr lang="en-US" dirty="0" err="1"/>
                        <a:t>khác</a:t>
                      </a:r>
                      <a:endParaRPr lang="en-US" dirty="0"/>
                    </a:p>
                    <a:p>
                      <a:r>
                        <a:rPr lang="en-US" dirty="0"/>
                        <a:t>2. </a:t>
                      </a:r>
                      <a:r>
                        <a:rPr lang="en-US" dirty="0" err="1"/>
                        <a:t>Có</a:t>
                      </a:r>
                      <a:r>
                        <a:rPr lang="en-US" dirty="0"/>
                        <a:t> </a:t>
                      </a:r>
                      <a:r>
                        <a:rPr lang="en-US" dirty="0" err="1"/>
                        <a:t>thể</a:t>
                      </a:r>
                      <a:r>
                        <a:rPr lang="en-US" dirty="0"/>
                        <a:t> </a:t>
                      </a:r>
                      <a:r>
                        <a:rPr lang="en-US" dirty="0" err="1"/>
                        <a:t>chuyển</a:t>
                      </a:r>
                      <a:r>
                        <a:rPr lang="en-US" dirty="0"/>
                        <a:t> </a:t>
                      </a:r>
                      <a:r>
                        <a:rPr lang="en-US" dirty="0" err="1"/>
                        <a:t>đổi</a:t>
                      </a:r>
                      <a:r>
                        <a:rPr lang="en-US" dirty="0"/>
                        <a:t> ở </a:t>
                      </a:r>
                      <a:r>
                        <a:rPr lang="en-US" dirty="0" err="1"/>
                        <a:t>bất</a:t>
                      </a:r>
                      <a:r>
                        <a:rPr lang="en-US" dirty="0"/>
                        <a:t> </a:t>
                      </a:r>
                      <a:r>
                        <a:rPr lang="en-US" dirty="0" err="1"/>
                        <a:t>kỳ</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nào</a:t>
                      </a:r>
                      <a:endParaRPr lang="en-US" dirty="0"/>
                    </a:p>
                    <a:p>
                      <a:r>
                        <a:rPr lang="en-US" dirty="0"/>
                        <a:t>3.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ở </a:t>
                      </a:r>
                      <a:r>
                        <a:rPr lang="en-US" dirty="0" err="1"/>
                        <a:t>bất</a:t>
                      </a:r>
                      <a:r>
                        <a:rPr lang="en-US" dirty="0"/>
                        <a:t> </a:t>
                      </a:r>
                      <a:r>
                        <a:rPr lang="en-US" dirty="0" err="1"/>
                        <a:t>kỳ</a:t>
                      </a:r>
                      <a:r>
                        <a:rPr lang="en-US" dirty="0"/>
                        <a:t> </a:t>
                      </a:r>
                      <a:r>
                        <a:rPr lang="en-US" dirty="0" err="1"/>
                        <a:t>tầng</a:t>
                      </a:r>
                      <a:r>
                        <a:rPr lang="en-US" dirty="0"/>
                        <a:t> </a:t>
                      </a:r>
                      <a:r>
                        <a:rPr lang="en-US" dirty="0" err="1"/>
                        <a:t>nào</a:t>
                      </a:r>
                      <a:endParaRPr lang="en-US" dirty="0"/>
                    </a:p>
                    <a:p>
                      <a:r>
                        <a:rPr lang="en-US" dirty="0"/>
                        <a:t>4. </a:t>
                      </a:r>
                      <a:r>
                        <a:rPr lang="en-US" dirty="0" err="1"/>
                        <a:t>Mặc</a:t>
                      </a:r>
                      <a:r>
                        <a:rPr lang="en-US" dirty="0"/>
                        <a:t> </a:t>
                      </a:r>
                      <a:r>
                        <a:rPr lang="en-US" dirty="0" err="1"/>
                        <a:t>định</a:t>
                      </a:r>
                      <a:r>
                        <a:rPr lang="en-US" dirty="0"/>
                        <a:t> Spring </a:t>
                      </a:r>
                      <a:r>
                        <a:rPr lang="en-US" dirty="0" err="1"/>
                        <a:t>sẽ</a:t>
                      </a:r>
                      <a:r>
                        <a:rPr lang="en-US" dirty="0"/>
                        <a:t> </a:t>
                      </a:r>
                      <a:r>
                        <a:rPr lang="en-US" dirty="0" err="1"/>
                        <a:t>sử</a:t>
                      </a:r>
                      <a:r>
                        <a:rPr lang="en-US" dirty="0"/>
                        <a:t> </a:t>
                      </a:r>
                      <a:r>
                        <a:rPr lang="en-US" dirty="0" err="1"/>
                        <a:t>dụng</a:t>
                      </a:r>
                      <a:r>
                        <a:rPr lang="en-US" dirty="0"/>
                        <a:t> </a:t>
                      </a:r>
                      <a:r>
                        <a:rPr lang="en-US" dirty="0" err="1"/>
                        <a:t>định</a:t>
                      </a:r>
                      <a:r>
                        <a:rPr lang="en-US" dirty="0"/>
                        <a:t> </a:t>
                      </a:r>
                      <a:r>
                        <a:rPr lang="en-US" dirty="0" err="1"/>
                        <a:t>dạng</a:t>
                      </a:r>
                      <a:r>
                        <a:rPr lang="en-US" dirty="0"/>
                        <a:t> </a:t>
                      </a:r>
                      <a:r>
                        <a:rPr lang="en-US" dirty="0" err="1"/>
                        <a:t>ngày</a:t>
                      </a:r>
                      <a:r>
                        <a:rPr lang="en-US" dirty="0"/>
                        <a:t> </a:t>
                      </a:r>
                      <a:r>
                        <a:rPr lang="en-US" dirty="0" err="1"/>
                        <a:t>của</a:t>
                      </a:r>
                      <a:r>
                        <a:rPr lang="en-US" dirty="0"/>
                        <a:t> </a:t>
                      </a:r>
                      <a:r>
                        <a:rPr lang="en-US" dirty="0" err="1"/>
                        <a:t>địa</a:t>
                      </a:r>
                      <a:r>
                        <a:rPr lang="en-US" dirty="0"/>
                        <a:t> </a:t>
                      </a:r>
                      <a:r>
                        <a:rPr lang="en-US" dirty="0" err="1"/>
                        <a:t>phương</a:t>
                      </a:r>
                      <a:r>
                        <a:rPr lang="en-US" dirty="0"/>
                        <a:t> </a:t>
                      </a:r>
                      <a:r>
                        <a:rPr lang="en-US" dirty="0" err="1"/>
                        <a:t>hiện</a:t>
                      </a:r>
                      <a:r>
                        <a:rPr lang="en-US" dirty="0"/>
                        <a:t> </a:t>
                      </a:r>
                      <a:r>
                        <a:rPr lang="en-US" dirty="0" err="1"/>
                        <a:t>tại</a:t>
                      </a:r>
                      <a:r>
                        <a:rPr lang="en-US" dirty="0"/>
                        <a:t> ( current locale )</a:t>
                      </a:r>
                    </a:p>
                    <a:p>
                      <a:r>
                        <a:rPr lang="en-US" dirty="0" err="1"/>
                        <a:t>Ví</a:t>
                      </a:r>
                      <a:r>
                        <a:rPr lang="en-US" dirty="0"/>
                        <a:t> </a:t>
                      </a:r>
                      <a:r>
                        <a:rPr lang="en-US" dirty="0" err="1"/>
                        <a:t>dụ</a:t>
                      </a:r>
                      <a:r>
                        <a:rPr lang="en-US" dirty="0"/>
                        <a:t> : </a:t>
                      </a:r>
                      <a:r>
                        <a:rPr lang="en-US" dirty="0" err="1"/>
                        <a:t>Có</a:t>
                      </a:r>
                      <a:r>
                        <a:rPr lang="en-US" dirty="0"/>
                        <a:t> </a:t>
                      </a:r>
                      <a:r>
                        <a:rPr lang="en-US" dirty="0" err="1"/>
                        <a:t>thể</a:t>
                      </a:r>
                      <a:r>
                        <a:rPr lang="en-US" dirty="0"/>
                        <a:t> </a:t>
                      </a:r>
                      <a:r>
                        <a:rPr lang="en-US" dirty="0" err="1"/>
                        <a:t>biểu</a:t>
                      </a:r>
                      <a:r>
                        <a:rPr lang="en-US" dirty="0"/>
                        <a:t> </a:t>
                      </a:r>
                      <a:r>
                        <a:rPr lang="en-US" dirty="0" err="1"/>
                        <a:t>diễn</a:t>
                      </a:r>
                      <a:r>
                        <a:rPr lang="en-US" dirty="0"/>
                        <a:t> </a:t>
                      </a:r>
                      <a:r>
                        <a:rPr lang="en-US" dirty="0" err="1"/>
                        <a:t>ngày</a:t>
                      </a:r>
                      <a:r>
                        <a:rPr lang="en-US" dirty="0"/>
                        <a:t> </a:t>
                      </a:r>
                      <a:r>
                        <a:rPr lang="en-US" dirty="0" err="1"/>
                        <a:t>tháng</a:t>
                      </a:r>
                      <a:r>
                        <a:rPr lang="en-US" dirty="0"/>
                        <a:t> </a:t>
                      </a:r>
                      <a:r>
                        <a:rPr lang="en-US" dirty="0" err="1"/>
                        <a:t>theo</a:t>
                      </a:r>
                      <a:r>
                        <a:rPr lang="en-US" dirty="0"/>
                        <a:t> </a:t>
                      </a:r>
                      <a:r>
                        <a:rPr lang="en-US" dirty="0" err="1"/>
                        <a:t>nhiều</a:t>
                      </a:r>
                      <a:r>
                        <a:rPr lang="en-US" dirty="0"/>
                        <a:t> </a:t>
                      </a:r>
                      <a:r>
                        <a:rPr lang="en-US" dirty="0" err="1"/>
                        <a:t>dạng</a:t>
                      </a:r>
                      <a:r>
                        <a:rPr lang="en-US" dirty="0"/>
                        <a:t> </a:t>
                      </a:r>
                      <a:r>
                        <a:rPr lang="en-US" dirty="0" err="1"/>
                        <a:t>khác</a:t>
                      </a:r>
                      <a:r>
                        <a:rPr lang="en-US" dirty="0"/>
                        <a:t> </a:t>
                      </a:r>
                      <a:r>
                        <a:rPr lang="en-US" dirty="0" err="1"/>
                        <a:t>nhau</a:t>
                      </a:r>
                      <a:r>
                        <a:rPr lang="en-US" dirty="0"/>
                        <a:t> ( dd/mm/</a:t>
                      </a:r>
                      <a:r>
                        <a:rPr lang="en-US" dirty="0" err="1"/>
                        <a:t>yyyy</a:t>
                      </a:r>
                      <a:r>
                        <a:rPr lang="en-US" dirty="0"/>
                        <a:t> , dd-mm-</a:t>
                      </a:r>
                      <a:r>
                        <a:rPr lang="en-US" dirty="0" err="1"/>
                        <a:t>yyyy</a:t>
                      </a:r>
                      <a:r>
                        <a:rPr lang="en-US" dirty="0"/>
                        <a:t>)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r>
                        <a:rPr lang="en-US" dirty="0" err="1"/>
                        <a:t>Dùng</a:t>
                      </a:r>
                      <a:r>
                        <a:rPr lang="en-US" dirty="0"/>
                        <a:t> </a:t>
                      </a:r>
                      <a:r>
                        <a:rPr lang="en-US" dirty="0" err="1"/>
                        <a:t>để</a:t>
                      </a:r>
                      <a:r>
                        <a:rPr lang="en-US" dirty="0"/>
                        <a:t> </a:t>
                      </a:r>
                      <a:r>
                        <a:rPr lang="en-US" dirty="0" err="1"/>
                        <a:t>chuyển</a:t>
                      </a:r>
                      <a:r>
                        <a:rPr lang="en-US" dirty="0"/>
                        <a:t> </a:t>
                      </a:r>
                      <a:r>
                        <a:rPr lang="en-US" dirty="0" err="1"/>
                        <a:t>đổi</a:t>
                      </a:r>
                      <a:r>
                        <a:rPr lang="en-US" dirty="0"/>
                        <a:t> </a:t>
                      </a:r>
                      <a:r>
                        <a:rPr lang="en-US" dirty="0" err="1"/>
                        <a:t>từ</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này</a:t>
                      </a:r>
                      <a:r>
                        <a:rPr lang="en-US" dirty="0"/>
                        <a:t> sang </a:t>
                      </a:r>
                      <a:r>
                        <a:rPr lang="en-US" dirty="0" err="1"/>
                        <a:t>kiểu</a:t>
                      </a:r>
                      <a:r>
                        <a:rPr lang="en-US" dirty="0"/>
                        <a:t> </a:t>
                      </a:r>
                      <a:r>
                        <a:rPr lang="en-US" dirty="0" err="1"/>
                        <a:t>dữ</a:t>
                      </a:r>
                      <a:r>
                        <a:rPr lang="en-US" dirty="0"/>
                        <a:t> </a:t>
                      </a:r>
                      <a:r>
                        <a:rPr lang="en-US" dirty="0" err="1"/>
                        <a:t>liệu</a:t>
                      </a:r>
                      <a:r>
                        <a:rPr lang="en-US" dirty="0"/>
                        <a:t> </a:t>
                      </a:r>
                      <a:r>
                        <a:rPr lang="en-US" dirty="0" err="1"/>
                        <a:t>khác</a:t>
                      </a:r>
                      <a:endParaRPr lang="en-US" dirty="0"/>
                    </a:p>
                    <a:p>
                      <a:r>
                        <a:rPr lang="en-US" dirty="0"/>
                        <a:t>2. </a:t>
                      </a:r>
                      <a:r>
                        <a:rPr lang="en-US" dirty="0" err="1"/>
                        <a:t>Chỉ</a:t>
                      </a:r>
                      <a:r>
                        <a:rPr lang="en-US" dirty="0"/>
                        <a:t> </a:t>
                      </a:r>
                      <a:r>
                        <a:rPr lang="en-US" dirty="0" err="1"/>
                        <a:t>chuyển</a:t>
                      </a:r>
                      <a:r>
                        <a:rPr lang="en-US" dirty="0"/>
                        <a:t> </a:t>
                      </a:r>
                      <a:r>
                        <a:rPr lang="en-US" dirty="0" err="1"/>
                        <a:t>đổi</a:t>
                      </a:r>
                      <a:r>
                        <a:rPr lang="en-US" dirty="0"/>
                        <a:t> </a:t>
                      </a:r>
                      <a:r>
                        <a:rPr lang="en-US" dirty="0" err="1"/>
                        <a:t>về</a:t>
                      </a:r>
                      <a:r>
                        <a:rPr lang="en-US" dirty="0"/>
                        <a:t> </a:t>
                      </a:r>
                      <a:r>
                        <a:rPr lang="en-US" dirty="0" err="1"/>
                        <a:t>kiểu</a:t>
                      </a:r>
                      <a:r>
                        <a:rPr lang="en-US" dirty="0"/>
                        <a:t> String </a:t>
                      </a:r>
                      <a:r>
                        <a:rPr lang="en-US" dirty="0" err="1"/>
                        <a:t>để</a:t>
                      </a:r>
                      <a:r>
                        <a:rPr lang="en-US" dirty="0"/>
                        <a:t> </a:t>
                      </a:r>
                      <a:r>
                        <a:rPr lang="en-US" dirty="0" err="1"/>
                        <a:t>xử</a:t>
                      </a:r>
                      <a:r>
                        <a:rPr lang="en-US" dirty="0"/>
                        <a:t> </a:t>
                      </a:r>
                      <a:r>
                        <a:rPr lang="en-US" dirty="0" err="1"/>
                        <a:t>lý</a:t>
                      </a:r>
                      <a:endParaRPr lang="en-US" dirty="0"/>
                    </a:p>
                    <a:p>
                      <a:r>
                        <a:rPr lang="en-US" dirty="0"/>
                        <a:t>3. </a:t>
                      </a:r>
                      <a:r>
                        <a:rPr lang="en-US" dirty="0" err="1"/>
                        <a:t>Formater</a:t>
                      </a:r>
                      <a:r>
                        <a:rPr lang="en-US" dirty="0"/>
                        <a:t> </a:t>
                      </a:r>
                      <a:r>
                        <a:rPr lang="en-US" dirty="0" err="1"/>
                        <a:t>phù</a:t>
                      </a:r>
                      <a:r>
                        <a:rPr lang="en-US" dirty="0"/>
                        <a:t> </a:t>
                      </a:r>
                      <a:r>
                        <a:rPr lang="en-US" dirty="0" err="1"/>
                        <a:t>hợp</a:t>
                      </a:r>
                      <a:r>
                        <a:rPr lang="en-US" dirty="0"/>
                        <a:t> </a:t>
                      </a:r>
                      <a:r>
                        <a:rPr lang="en-US" dirty="0" err="1"/>
                        <a:t>hơn</a:t>
                      </a:r>
                      <a:r>
                        <a:rPr lang="en-US" dirty="0"/>
                        <a:t> </a:t>
                      </a:r>
                      <a:r>
                        <a:rPr lang="en-US" dirty="0" err="1"/>
                        <a:t>với</a:t>
                      </a:r>
                      <a:r>
                        <a:rPr lang="en-US" dirty="0"/>
                        <a:t> </a:t>
                      </a:r>
                      <a:r>
                        <a:rPr lang="en-US" dirty="0" err="1"/>
                        <a:t>tầng</a:t>
                      </a:r>
                      <a:r>
                        <a:rPr lang="en-US" dirty="0"/>
                        <a:t> web </a:t>
                      </a:r>
                    </a:p>
                    <a:p>
                      <a:r>
                        <a:rPr lang="en-US" dirty="0"/>
                        <a:t>4. </a:t>
                      </a:r>
                      <a:r>
                        <a:rPr lang="en-US" dirty="0" err="1"/>
                        <a:t>Trường</a:t>
                      </a:r>
                      <a:r>
                        <a:rPr lang="en-US" dirty="0"/>
                        <a:t> </a:t>
                      </a:r>
                      <a:r>
                        <a:rPr lang="en-US" dirty="0" err="1"/>
                        <a:t>hợp</a:t>
                      </a:r>
                      <a:r>
                        <a:rPr lang="en-US" dirty="0"/>
                        <a:t> </a:t>
                      </a:r>
                      <a:r>
                        <a:rPr lang="en-US" dirty="0" err="1"/>
                        <a:t>chuyển</a:t>
                      </a:r>
                      <a:r>
                        <a:rPr lang="en-US" dirty="0"/>
                        <a:t> </a:t>
                      </a:r>
                      <a:r>
                        <a:rPr lang="en-US" dirty="0" err="1"/>
                        <a:t>dữ</a:t>
                      </a:r>
                      <a:r>
                        <a:rPr lang="en-US" dirty="0"/>
                        <a:t> </a:t>
                      </a:r>
                      <a:r>
                        <a:rPr lang="en-US" dirty="0" err="1"/>
                        <a:t>liệu</a:t>
                      </a:r>
                      <a:r>
                        <a:rPr lang="en-US" dirty="0"/>
                        <a:t> </a:t>
                      </a:r>
                      <a:r>
                        <a:rPr lang="en-US" dirty="0" err="1"/>
                        <a:t>nhập</a:t>
                      </a:r>
                      <a:r>
                        <a:rPr lang="en-US" dirty="0"/>
                        <a:t> </a:t>
                      </a:r>
                      <a:r>
                        <a:rPr lang="en-US" dirty="0" err="1"/>
                        <a:t>vào</a:t>
                      </a:r>
                      <a:r>
                        <a:rPr lang="en-US" dirty="0"/>
                        <a:t> </a:t>
                      </a:r>
                      <a:r>
                        <a:rPr lang="en-US" dirty="0" err="1"/>
                        <a:t>từ</a:t>
                      </a:r>
                      <a:r>
                        <a:rPr lang="en-US" dirty="0"/>
                        <a:t> input </a:t>
                      </a:r>
                      <a:r>
                        <a:rPr lang="en-US" dirty="0" err="1"/>
                        <a:t>trong</a:t>
                      </a:r>
                      <a:r>
                        <a:rPr lang="en-US" dirty="0"/>
                        <a:t> form </a:t>
                      </a:r>
                      <a:r>
                        <a:rPr lang="en-US" dirty="0" err="1"/>
                        <a:t>nên</a:t>
                      </a:r>
                      <a:r>
                        <a:rPr lang="en-US" dirty="0"/>
                        <a:t> </a:t>
                      </a:r>
                      <a:r>
                        <a:rPr lang="en-US" dirty="0" err="1"/>
                        <a:t>ưu</a:t>
                      </a:r>
                      <a:r>
                        <a:rPr lang="en-US" dirty="0"/>
                        <a:t> </a:t>
                      </a:r>
                      <a:r>
                        <a:rPr lang="en-US" dirty="0" err="1"/>
                        <a:t>tiên</a:t>
                      </a:r>
                      <a:r>
                        <a:rPr lang="en-US" dirty="0"/>
                        <a:t> dung </a:t>
                      </a:r>
                      <a:r>
                        <a:rPr lang="en-US" dirty="0" err="1"/>
                        <a:t>Formater</a:t>
                      </a:r>
                      <a:r>
                        <a:rPr lang="en-US" dirty="0"/>
                        <a:t>.</a:t>
                      </a:r>
                    </a:p>
                    <a:p>
                      <a:endParaRPr lang="en-US" dirty="0"/>
                    </a:p>
                  </a:txBody>
                  <a:tcPr/>
                </a:tc>
                <a:extLst>
                  <a:ext uri="{0D108BD9-81ED-4DB2-BD59-A6C34878D82A}">
                    <a16:rowId xmlns:a16="http://schemas.microsoft.com/office/drawing/2014/main" val="2587541292"/>
                  </a:ext>
                </a:extLst>
              </a:tr>
            </a:tbl>
          </a:graphicData>
        </a:graphic>
      </p:graphicFrame>
    </p:spTree>
    <p:extLst>
      <p:ext uri="{BB962C8B-B14F-4D97-AF65-F5344CB8AC3E}">
        <p14:creationId xmlns:p14="http://schemas.microsoft.com/office/powerpoint/2010/main" val="4151253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Giải ngố ORM và JPA và Hibernate | ORM, JPA, Hibernate là gì - YouTube">
            <a:extLst>
              <a:ext uri="{FF2B5EF4-FFF2-40B4-BE49-F238E27FC236}">
                <a16:creationId xmlns:a16="http://schemas.microsoft.com/office/drawing/2014/main" id="{0EF3E51D-BCC2-4094-8DCD-1588E7542C9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810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699A-A4F3-4DE1-9C5F-820DB648438B}"/>
              </a:ext>
            </a:extLst>
          </p:cNvPr>
          <p:cNvSpPr>
            <a:spLocks noGrp="1"/>
          </p:cNvSpPr>
          <p:nvPr>
            <p:ph type="title"/>
          </p:nvPr>
        </p:nvSpPr>
        <p:spPr/>
        <p:txBody>
          <a:bodyPr/>
          <a:lstStyle/>
          <a:p>
            <a:r>
              <a:rPr lang="en-US" dirty="0"/>
              <a:t>ORM </a:t>
            </a:r>
            <a:r>
              <a:rPr lang="en-US" dirty="0" err="1"/>
              <a:t>là</a:t>
            </a:r>
            <a:r>
              <a:rPr lang="en-US" dirty="0"/>
              <a:t> </a:t>
            </a:r>
            <a:r>
              <a:rPr lang="en-US" dirty="0" err="1"/>
              <a:t>gì</a:t>
            </a:r>
            <a:r>
              <a:rPr lang="en-US" dirty="0"/>
              <a:t> ?</a:t>
            </a:r>
          </a:p>
        </p:txBody>
      </p:sp>
      <p:sp>
        <p:nvSpPr>
          <p:cNvPr id="3" name="Content Placeholder 2">
            <a:extLst>
              <a:ext uri="{FF2B5EF4-FFF2-40B4-BE49-F238E27FC236}">
                <a16:creationId xmlns:a16="http://schemas.microsoft.com/office/drawing/2014/main" id="{ADD958A6-131C-4E02-8647-46E036129D56}"/>
              </a:ext>
            </a:extLst>
          </p:cNvPr>
          <p:cNvSpPr>
            <a:spLocks noGrp="1"/>
          </p:cNvSpPr>
          <p:nvPr>
            <p:ph idx="1"/>
          </p:nvPr>
        </p:nvSpPr>
        <p:spPr/>
        <p:txBody>
          <a:bodyPr>
            <a:normAutofit/>
          </a:bodyPr>
          <a:lstStyle/>
          <a:p>
            <a:r>
              <a:rPr lang="en-US" dirty="0"/>
              <a:t>ORM </a:t>
            </a:r>
            <a:r>
              <a:rPr lang="en-US" dirty="0" err="1"/>
              <a:t>là</a:t>
            </a:r>
            <a:r>
              <a:rPr lang="en-US" dirty="0"/>
              <a:t> “ </a:t>
            </a:r>
            <a:r>
              <a:rPr lang="en-US" dirty="0" err="1"/>
              <a:t>cách</a:t>
            </a:r>
            <a:r>
              <a:rPr lang="en-US" dirty="0"/>
              <a:t> </a:t>
            </a:r>
            <a:r>
              <a:rPr lang="en-US" dirty="0" err="1"/>
              <a:t>tiếp</a:t>
            </a:r>
            <a:r>
              <a:rPr lang="en-US" dirty="0"/>
              <a:t> </a:t>
            </a:r>
            <a:r>
              <a:rPr lang="en-US" dirty="0" err="1"/>
              <a:t>cận</a:t>
            </a:r>
            <a:r>
              <a:rPr lang="en-US" dirty="0"/>
              <a:t> “ </a:t>
            </a:r>
            <a:r>
              <a:rPr lang="en-US" dirty="0" err="1"/>
              <a:t>lấy</a:t>
            </a:r>
            <a:r>
              <a:rPr lang="en-US" dirty="0"/>
              <a:t> </a:t>
            </a:r>
            <a:r>
              <a:rPr lang="en-US" dirty="0" err="1"/>
              <a:t>dữ</a:t>
            </a:r>
            <a:r>
              <a:rPr lang="en-US" dirty="0"/>
              <a:t> </a:t>
            </a:r>
            <a:r>
              <a:rPr lang="en-US" dirty="0" err="1"/>
              <a:t>liệu</a:t>
            </a:r>
            <a:r>
              <a:rPr lang="en-US" dirty="0"/>
              <a:t> </a:t>
            </a:r>
            <a:r>
              <a:rPr lang="en-US" dirty="0" err="1"/>
              <a:t>hướng</a:t>
            </a:r>
            <a:r>
              <a:rPr lang="en-US" dirty="0"/>
              <a:t> </a:t>
            </a:r>
            <a:r>
              <a:rPr lang="en-US" dirty="0" err="1"/>
              <a:t>đối</a:t>
            </a:r>
            <a:r>
              <a:rPr lang="en-US" dirty="0"/>
              <a:t> </a:t>
            </a:r>
            <a:r>
              <a:rPr lang="en-US" dirty="0" err="1"/>
              <a:t>tượng</a:t>
            </a:r>
            <a:endParaRPr lang="en-US" dirty="0"/>
          </a:p>
          <a:p>
            <a:r>
              <a:rPr lang="en-US" dirty="0" err="1"/>
              <a:t>Là</a:t>
            </a:r>
            <a:r>
              <a:rPr lang="en-US" dirty="0"/>
              <a:t> </a:t>
            </a:r>
            <a:r>
              <a:rPr lang="en-US" dirty="0" err="1"/>
              <a:t>một</a:t>
            </a:r>
            <a:r>
              <a:rPr lang="en-US" dirty="0"/>
              <a:t> </a:t>
            </a:r>
            <a:r>
              <a:rPr lang="en-US" dirty="0" err="1"/>
              <a:t>tư</a:t>
            </a:r>
            <a:r>
              <a:rPr lang="en-US" dirty="0"/>
              <a:t> </a:t>
            </a:r>
            <a:r>
              <a:rPr lang="en-US" dirty="0" err="1"/>
              <a:t>tưởng</a:t>
            </a:r>
            <a:r>
              <a:rPr lang="en-US" dirty="0"/>
              <a:t> </a:t>
            </a:r>
            <a:r>
              <a:rPr lang="en-US" dirty="0" err="1"/>
              <a:t>để</a:t>
            </a:r>
            <a:r>
              <a:rPr lang="en-US" dirty="0"/>
              <a:t> </a:t>
            </a:r>
            <a:r>
              <a:rPr lang="en-US" dirty="0" err="1"/>
              <a:t>tiếp</a:t>
            </a:r>
            <a:r>
              <a:rPr lang="en-US" dirty="0"/>
              <a:t> </a:t>
            </a:r>
            <a:r>
              <a:rPr lang="en-US" dirty="0" err="1"/>
              <a:t>cận</a:t>
            </a:r>
            <a:r>
              <a:rPr lang="en-US" dirty="0"/>
              <a:t> </a:t>
            </a:r>
            <a:r>
              <a:rPr lang="en-US" dirty="0" err="1"/>
              <a:t>chứ</a:t>
            </a:r>
            <a:r>
              <a:rPr lang="en-US" dirty="0"/>
              <a:t> </a:t>
            </a:r>
            <a:r>
              <a:rPr lang="en-US" dirty="0" err="1"/>
              <a:t>không</a:t>
            </a:r>
            <a:r>
              <a:rPr lang="en-US" dirty="0"/>
              <a:t> </a:t>
            </a:r>
            <a:r>
              <a:rPr lang="en-US" dirty="0" err="1"/>
              <a:t>phải</a:t>
            </a:r>
            <a:r>
              <a:rPr lang="en-US" dirty="0"/>
              <a:t> </a:t>
            </a:r>
            <a:r>
              <a:rPr lang="en-US" dirty="0" err="1"/>
              <a:t>một</a:t>
            </a:r>
            <a:r>
              <a:rPr lang="en-US" dirty="0"/>
              <a:t> </a:t>
            </a:r>
            <a:r>
              <a:rPr lang="en-US" dirty="0" err="1"/>
              <a:t>công</a:t>
            </a:r>
            <a:r>
              <a:rPr lang="en-US" dirty="0"/>
              <a:t> </a:t>
            </a:r>
            <a:r>
              <a:rPr lang="en-US" dirty="0" err="1"/>
              <a:t>nghệ</a:t>
            </a:r>
            <a:endParaRPr lang="en-US" dirty="0"/>
          </a:p>
          <a:p>
            <a:r>
              <a:rPr lang="en-US" dirty="0" err="1"/>
              <a:t>Tư</a:t>
            </a:r>
            <a:r>
              <a:rPr lang="en-US" dirty="0"/>
              <a:t> </a:t>
            </a:r>
            <a:r>
              <a:rPr lang="en-US" dirty="0" err="1"/>
              <a:t>tưởng</a:t>
            </a:r>
            <a:r>
              <a:rPr lang="en-US" dirty="0"/>
              <a:t> </a:t>
            </a:r>
            <a:r>
              <a:rPr lang="en-US" dirty="0" err="1"/>
              <a:t>này</a:t>
            </a:r>
            <a:r>
              <a:rPr lang="en-US" dirty="0"/>
              <a:t> </a:t>
            </a:r>
            <a:r>
              <a:rPr lang="en-US" dirty="0" err="1"/>
              <a:t>sinh</a:t>
            </a:r>
            <a:r>
              <a:rPr lang="en-US" dirty="0"/>
              <a:t> ra </a:t>
            </a:r>
            <a:r>
              <a:rPr lang="en-US" dirty="0" err="1"/>
              <a:t>một</a:t>
            </a:r>
            <a:r>
              <a:rPr lang="en-US" dirty="0"/>
              <a:t> </a:t>
            </a:r>
            <a:r>
              <a:rPr lang="en-US" dirty="0" err="1"/>
              <a:t>chuẩn</a:t>
            </a:r>
            <a:r>
              <a:rPr lang="en-US" dirty="0"/>
              <a:t> </a:t>
            </a:r>
            <a:r>
              <a:rPr lang="en-US" dirty="0" err="1"/>
              <a:t>gọi</a:t>
            </a:r>
            <a:r>
              <a:rPr lang="en-US" dirty="0"/>
              <a:t> </a:t>
            </a:r>
            <a:r>
              <a:rPr lang="en-US" dirty="0" err="1"/>
              <a:t>là</a:t>
            </a:r>
            <a:r>
              <a:rPr lang="en-US" dirty="0"/>
              <a:t> JPA </a:t>
            </a:r>
          </a:p>
        </p:txBody>
      </p:sp>
    </p:spTree>
    <p:extLst>
      <p:ext uri="{BB962C8B-B14F-4D97-AF65-F5344CB8AC3E}">
        <p14:creationId xmlns:p14="http://schemas.microsoft.com/office/powerpoint/2010/main" val="653497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0" name="Freeform: Shape 1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063311C-86E2-4684-B577-A0905CA92E71}"/>
              </a:ext>
            </a:extLst>
          </p:cNvPr>
          <p:cNvSpPr>
            <a:spLocks noGrp="1"/>
          </p:cNvSpPr>
          <p:nvPr>
            <p:ph type="title"/>
          </p:nvPr>
        </p:nvSpPr>
        <p:spPr>
          <a:xfrm>
            <a:off x="837240" y="389838"/>
            <a:ext cx="3384000" cy="1492132"/>
          </a:xfrm>
        </p:spPr>
        <p:txBody>
          <a:bodyPr anchor="t">
            <a:normAutofit/>
          </a:bodyPr>
          <a:lstStyle/>
          <a:p>
            <a:r>
              <a:rPr lang="en-US" sz="3400" dirty="0">
                <a:solidFill>
                  <a:schemeClr val="bg1"/>
                </a:solidFill>
              </a:rPr>
              <a:t>JPA – JAVA PERSISTENCE API	</a:t>
            </a:r>
          </a:p>
        </p:txBody>
      </p:sp>
      <p:sp>
        <p:nvSpPr>
          <p:cNvPr id="3" name="Content Placeholder 2">
            <a:extLst>
              <a:ext uri="{FF2B5EF4-FFF2-40B4-BE49-F238E27FC236}">
                <a16:creationId xmlns:a16="http://schemas.microsoft.com/office/drawing/2014/main" id="{AE7A0504-A27F-4984-BB8D-1536D9022E0C}"/>
              </a:ext>
            </a:extLst>
          </p:cNvPr>
          <p:cNvSpPr>
            <a:spLocks noGrp="1"/>
          </p:cNvSpPr>
          <p:nvPr>
            <p:ph idx="1"/>
          </p:nvPr>
        </p:nvSpPr>
        <p:spPr>
          <a:xfrm>
            <a:off x="692862" y="1881752"/>
            <a:ext cx="3384000" cy="4451687"/>
          </a:xfrm>
        </p:spPr>
        <p:txBody>
          <a:bodyPr>
            <a:normAutofit fontScale="62500" lnSpcReduction="20000"/>
          </a:bodyPr>
          <a:lstStyle/>
          <a:p>
            <a:r>
              <a:rPr lang="en-US" sz="3400" dirty="0">
                <a:solidFill>
                  <a:schemeClr val="bg1"/>
                </a:solidFill>
                <a:latin typeface="+mj-lt"/>
                <a:ea typeface="+mj-ea"/>
                <a:cs typeface="+mj-cs"/>
              </a:rPr>
              <a:t>JPA – Java Persistence API </a:t>
            </a:r>
            <a:r>
              <a:rPr lang="en-US" sz="3400" dirty="0" err="1">
                <a:solidFill>
                  <a:schemeClr val="bg1"/>
                </a:solidFill>
                <a:latin typeface="+mj-lt"/>
                <a:ea typeface="+mj-ea"/>
                <a:cs typeface="+mj-cs"/>
              </a:rPr>
              <a:t>là</a:t>
            </a:r>
            <a:r>
              <a:rPr lang="en-US" sz="3400" dirty="0">
                <a:solidFill>
                  <a:schemeClr val="bg1"/>
                </a:solidFill>
                <a:latin typeface="+mj-lt"/>
                <a:ea typeface="+mj-ea"/>
                <a:cs typeface="+mj-cs"/>
              </a:rPr>
              <a:t> ĐẶC TẢ </a:t>
            </a:r>
            <a:r>
              <a:rPr lang="en-US" sz="3400" dirty="0" err="1">
                <a:solidFill>
                  <a:schemeClr val="bg1"/>
                </a:solidFill>
                <a:latin typeface="+mj-lt"/>
                <a:ea typeface="+mj-ea"/>
                <a:cs typeface="+mj-cs"/>
              </a:rPr>
              <a:t>của</a:t>
            </a:r>
            <a:r>
              <a:rPr lang="en-US" sz="3400" dirty="0">
                <a:solidFill>
                  <a:schemeClr val="bg1"/>
                </a:solidFill>
                <a:latin typeface="+mj-lt"/>
                <a:ea typeface="+mj-ea"/>
                <a:cs typeface="+mj-cs"/>
              </a:rPr>
              <a:t> ORM</a:t>
            </a:r>
          </a:p>
          <a:p>
            <a:r>
              <a:rPr lang="en-US" sz="3400" dirty="0">
                <a:solidFill>
                  <a:schemeClr val="bg1"/>
                </a:solidFill>
                <a:latin typeface="+mj-lt"/>
                <a:ea typeface="+mj-ea"/>
                <a:cs typeface="+mj-cs"/>
              </a:rPr>
              <a:t>JPA (Java Persistence API) </a:t>
            </a:r>
            <a:r>
              <a:rPr lang="en-US" sz="3400" dirty="0" err="1">
                <a:solidFill>
                  <a:schemeClr val="bg1"/>
                </a:solidFill>
                <a:latin typeface="+mj-lt"/>
                <a:ea typeface="+mj-ea"/>
                <a:cs typeface="+mj-cs"/>
              </a:rPr>
              <a:t>là</a:t>
            </a:r>
            <a:r>
              <a:rPr lang="en-US" sz="3400" dirty="0">
                <a:solidFill>
                  <a:schemeClr val="bg1"/>
                </a:solidFill>
                <a:latin typeface="+mj-lt"/>
                <a:ea typeface="+mj-ea"/>
                <a:cs typeface="+mj-cs"/>
              </a:rPr>
              <a:t> 1 </a:t>
            </a:r>
            <a:r>
              <a:rPr lang="en-US" sz="3400" dirty="0" err="1">
                <a:solidFill>
                  <a:schemeClr val="bg1"/>
                </a:solidFill>
                <a:latin typeface="+mj-lt"/>
                <a:ea typeface="+mj-ea"/>
                <a:cs typeface="+mj-cs"/>
              </a:rPr>
              <a:t>giao</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diện</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lập</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trình</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ứng</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dụng</a:t>
            </a:r>
            <a:r>
              <a:rPr lang="en-US" sz="3400" dirty="0">
                <a:solidFill>
                  <a:schemeClr val="bg1"/>
                </a:solidFill>
                <a:latin typeface="+mj-lt"/>
                <a:ea typeface="+mj-ea"/>
                <a:cs typeface="+mj-cs"/>
              </a:rPr>
              <a:t> Java, </a:t>
            </a:r>
            <a:r>
              <a:rPr lang="en-US" sz="3400" dirty="0" err="1">
                <a:solidFill>
                  <a:schemeClr val="bg1"/>
                </a:solidFill>
                <a:latin typeface="+mj-lt"/>
                <a:ea typeface="+mj-ea"/>
                <a:cs typeface="+mj-cs"/>
              </a:rPr>
              <a:t>nó</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mô</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tả</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cách</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quản</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lý</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các</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mối</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quan</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hệ</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dữ</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liệu</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trong</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ứng</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dụng</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sử</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dụng</a:t>
            </a:r>
            <a:r>
              <a:rPr lang="en-US" sz="3400" dirty="0">
                <a:solidFill>
                  <a:schemeClr val="bg1"/>
                </a:solidFill>
                <a:latin typeface="+mj-lt"/>
                <a:ea typeface="+mj-ea"/>
                <a:cs typeface="+mj-cs"/>
              </a:rPr>
              <a:t> Java Platform.</a:t>
            </a:r>
          </a:p>
          <a:p>
            <a:r>
              <a:rPr lang="en-US" sz="3400" dirty="0">
                <a:solidFill>
                  <a:schemeClr val="bg1"/>
                </a:solidFill>
                <a:latin typeface="+mj-lt"/>
                <a:ea typeface="+mj-ea"/>
                <a:cs typeface="+mj-cs"/>
              </a:rPr>
              <a:t>JPA </a:t>
            </a:r>
            <a:r>
              <a:rPr lang="en-US" sz="3400" dirty="0" err="1">
                <a:solidFill>
                  <a:schemeClr val="bg1"/>
                </a:solidFill>
                <a:latin typeface="+mj-lt"/>
                <a:ea typeface="+mj-ea"/>
                <a:cs typeface="+mj-cs"/>
              </a:rPr>
              <a:t>cung</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cấp</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một</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mô</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hình</a:t>
            </a:r>
            <a:r>
              <a:rPr lang="en-US" sz="3400" dirty="0">
                <a:solidFill>
                  <a:schemeClr val="bg1"/>
                </a:solidFill>
                <a:latin typeface="+mj-lt"/>
                <a:ea typeface="+mj-ea"/>
                <a:cs typeface="+mj-cs"/>
              </a:rPr>
              <a:t> POJO persistence </a:t>
            </a:r>
            <a:r>
              <a:rPr lang="en-US" sz="3400" dirty="0" err="1">
                <a:solidFill>
                  <a:schemeClr val="bg1"/>
                </a:solidFill>
                <a:latin typeface="+mj-lt"/>
                <a:ea typeface="+mj-ea"/>
                <a:cs typeface="+mj-cs"/>
              </a:rPr>
              <a:t>cho</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phép</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ánh</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xạ</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các</a:t>
            </a:r>
            <a:r>
              <a:rPr lang="en-US" sz="3400" dirty="0">
                <a:solidFill>
                  <a:schemeClr val="bg1"/>
                </a:solidFill>
                <a:latin typeface="+mj-lt"/>
                <a:ea typeface="+mj-ea"/>
                <a:cs typeface="+mj-cs"/>
              </a:rPr>
              <a:t> table/</a:t>
            </a:r>
            <a:r>
              <a:rPr lang="en-US" sz="3400" dirty="0" err="1">
                <a:solidFill>
                  <a:schemeClr val="bg1"/>
                </a:solidFill>
                <a:latin typeface="+mj-lt"/>
                <a:ea typeface="+mj-ea"/>
                <a:cs typeface="+mj-cs"/>
              </a:rPr>
              <a:t>các</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mối</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quan</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hệ</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giữa</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các</a:t>
            </a:r>
            <a:r>
              <a:rPr lang="en-US" sz="3400" dirty="0">
                <a:solidFill>
                  <a:schemeClr val="bg1"/>
                </a:solidFill>
                <a:latin typeface="+mj-lt"/>
                <a:ea typeface="+mj-ea"/>
                <a:cs typeface="+mj-cs"/>
              </a:rPr>
              <a:t> table </a:t>
            </a:r>
            <a:r>
              <a:rPr lang="en-US" sz="3400" dirty="0" err="1">
                <a:solidFill>
                  <a:schemeClr val="bg1"/>
                </a:solidFill>
                <a:latin typeface="+mj-lt"/>
                <a:ea typeface="+mj-ea"/>
                <a:cs typeface="+mj-cs"/>
              </a:rPr>
              <a:t>trong</a:t>
            </a:r>
            <a:r>
              <a:rPr lang="en-US" sz="3400" dirty="0">
                <a:solidFill>
                  <a:schemeClr val="bg1"/>
                </a:solidFill>
                <a:latin typeface="+mj-lt"/>
                <a:ea typeface="+mj-ea"/>
                <a:cs typeface="+mj-cs"/>
              </a:rPr>
              <a:t> database sang </a:t>
            </a:r>
            <a:r>
              <a:rPr lang="en-US" sz="3400" dirty="0" err="1">
                <a:solidFill>
                  <a:schemeClr val="bg1"/>
                </a:solidFill>
                <a:latin typeface="+mj-lt"/>
                <a:ea typeface="+mj-ea"/>
                <a:cs typeface="+mj-cs"/>
              </a:rPr>
              <a:t>các</a:t>
            </a:r>
            <a:r>
              <a:rPr lang="en-US" sz="3400" dirty="0">
                <a:solidFill>
                  <a:schemeClr val="bg1"/>
                </a:solidFill>
                <a:latin typeface="+mj-lt"/>
                <a:ea typeface="+mj-ea"/>
                <a:cs typeface="+mj-cs"/>
              </a:rPr>
              <a:t> class/</a:t>
            </a:r>
            <a:r>
              <a:rPr lang="en-US" sz="3400" dirty="0" err="1">
                <a:solidFill>
                  <a:schemeClr val="bg1"/>
                </a:solidFill>
                <a:latin typeface="+mj-lt"/>
                <a:ea typeface="+mj-ea"/>
                <a:cs typeface="+mj-cs"/>
              </a:rPr>
              <a:t>mối</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quan</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hệ</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giữa</a:t>
            </a:r>
            <a:r>
              <a:rPr lang="en-US" sz="3400" dirty="0">
                <a:solidFill>
                  <a:schemeClr val="bg1"/>
                </a:solidFill>
                <a:latin typeface="+mj-lt"/>
                <a:ea typeface="+mj-ea"/>
                <a:cs typeface="+mj-cs"/>
              </a:rPr>
              <a:t> </a:t>
            </a:r>
            <a:r>
              <a:rPr lang="en-US" sz="3400" dirty="0" err="1">
                <a:solidFill>
                  <a:schemeClr val="bg1"/>
                </a:solidFill>
                <a:latin typeface="+mj-lt"/>
                <a:ea typeface="+mj-ea"/>
                <a:cs typeface="+mj-cs"/>
              </a:rPr>
              <a:t>các</a:t>
            </a:r>
            <a:r>
              <a:rPr lang="en-US" sz="3400" dirty="0">
                <a:solidFill>
                  <a:schemeClr val="bg1"/>
                </a:solidFill>
                <a:latin typeface="+mj-lt"/>
                <a:ea typeface="+mj-ea"/>
                <a:cs typeface="+mj-cs"/>
              </a:rPr>
              <a:t> object.</a:t>
            </a:r>
          </a:p>
        </p:txBody>
      </p:sp>
      <p:pic>
        <p:nvPicPr>
          <p:cNvPr id="4" name="Picture 3" descr="Graphical user interface, chart&#10;&#10;Description automatically generated">
            <a:extLst>
              <a:ext uri="{FF2B5EF4-FFF2-40B4-BE49-F238E27FC236}">
                <a16:creationId xmlns:a16="http://schemas.microsoft.com/office/drawing/2014/main" id="{C441E630-C4AA-49E2-BAFD-C8F348F2BEAC}"/>
              </a:ext>
            </a:extLst>
          </p:cNvPr>
          <p:cNvPicPr>
            <a:picLocks noChangeAspect="1"/>
          </p:cNvPicPr>
          <p:nvPr/>
        </p:nvPicPr>
        <p:blipFill rotWithShape="1">
          <a:blip r:embed="rId2"/>
          <a:srcRect t="3276" r="1" b="17552"/>
          <a:stretch/>
        </p:blipFill>
        <p:spPr>
          <a:xfrm>
            <a:off x="5411053" y="1679113"/>
            <a:ext cx="6014185" cy="3499774"/>
          </a:xfrm>
          <a:prstGeom prst="rect">
            <a:avLst/>
          </a:prstGeom>
        </p:spPr>
      </p:pic>
      <p:sp>
        <p:nvSpPr>
          <p:cNvPr id="5" name="Rectangle 4">
            <a:extLst>
              <a:ext uri="{FF2B5EF4-FFF2-40B4-BE49-F238E27FC236}">
                <a16:creationId xmlns:a16="http://schemas.microsoft.com/office/drawing/2014/main" id="{E91BA631-81D8-4D54-9909-32E040F2BC5B}"/>
              </a:ext>
            </a:extLst>
          </p:cNvPr>
          <p:cNvSpPr/>
          <p:nvPr/>
        </p:nvSpPr>
        <p:spPr>
          <a:xfrm>
            <a:off x="5530938" y="5778697"/>
            <a:ext cx="6096000" cy="646331"/>
          </a:xfrm>
          <a:prstGeom prst="rect">
            <a:avLst/>
          </a:prstGeom>
        </p:spPr>
        <p:txBody>
          <a:bodyPr>
            <a:spAutoFit/>
          </a:bodyPr>
          <a:lstStyle/>
          <a:p>
            <a:r>
              <a:rPr lang="en-US" dirty="0" err="1">
                <a:hlinkClick r:id="rId3"/>
              </a:rPr>
              <a:t>Tổng</a:t>
            </a:r>
            <a:r>
              <a:rPr lang="en-US" dirty="0">
                <a:hlinkClick r:id="rId3"/>
              </a:rPr>
              <a:t> </a:t>
            </a:r>
            <a:r>
              <a:rPr lang="en-US" dirty="0" err="1">
                <a:hlinkClick r:id="rId3"/>
              </a:rPr>
              <a:t>quan</a:t>
            </a:r>
            <a:r>
              <a:rPr lang="en-US" dirty="0">
                <a:hlinkClick r:id="rId3"/>
              </a:rPr>
              <a:t> </a:t>
            </a:r>
            <a:r>
              <a:rPr lang="en-US" dirty="0" err="1">
                <a:hlinkClick r:id="rId3"/>
              </a:rPr>
              <a:t>về</a:t>
            </a:r>
            <a:r>
              <a:rPr lang="en-US" dirty="0">
                <a:hlinkClick r:id="rId3"/>
              </a:rPr>
              <a:t> JPA (Java Persistence API) - GP Coder (</a:t>
            </a:r>
            <a:r>
              <a:rPr lang="en-US" dirty="0" err="1">
                <a:hlinkClick r:id="rId3"/>
              </a:rPr>
              <a:t>Lập</a:t>
            </a:r>
            <a:r>
              <a:rPr lang="en-US" dirty="0">
                <a:hlinkClick r:id="rId3"/>
              </a:rPr>
              <a:t> </a:t>
            </a:r>
            <a:r>
              <a:rPr lang="en-US" dirty="0" err="1">
                <a:hlinkClick r:id="rId3"/>
              </a:rPr>
              <a:t>trình</a:t>
            </a:r>
            <a:r>
              <a:rPr lang="en-US" dirty="0">
                <a:hlinkClick r:id="rId3"/>
              </a:rPr>
              <a:t> Java)</a:t>
            </a:r>
            <a:endParaRPr lang="en-US" dirty="0"/>
          </a:p>
        </p:txBody>
      </p:sp>
    </p:spTree>
    <p:extLst>
      <p:ext uri="{BB962C8B-B14F-4D97-AF65-F5344CB8AC3E}">
        <p14:creationId xmlns:p14="http://schemas.microsoft.com/office/powerpoint/2010/main" val="3255648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5BE91-4268-4CD1-BC27-06573562C859}"/>
              </a:ext>
            </a:extLst>
          </p:cNvPr>
          <p:cNvSpPr>
            <a:spLocks noGrp="1"/>
          </p:cNvSpPr>
          <p:nvPr>
            <p:ph type="title"/>
          </p:nvPr>
        </p:nvSpPr>
        <p:spPr/>
        <p:txBody>
          <a:bodyPr/>
          <a:lstStyle/>
          <a:p>
            <a:r>
              <a:rPr lang="en-US" dirty="0"/>
              <a:t>Hibernate </a:t>
            </a:r>
            <a:r>
              <a:rPr lang="en-US" dirty="0" err="1"/>
              <a:t>là</a:t>
            </a:r>
            <a:r>
              <a:rPr lang="en-US" dirty="0"/>
              <a:t> </a:t>
            </a:r>
            <a:r>
              <a:rPr lang="en-US" dirty="0" err="1"/>
              <a:t>gì</a:t>
            </a:r>
            <a:r>
              <a:rPr lang="en-US" dirty="0"/>
              <a:t> ?	</a:t>
            </a:r>
          </a:p>
        </p:txBody>
      </p:sp>
      <p:sp>
        <p:nvSpPr>
          <p:cNvPr id="3" name="Content Placeholder 2">
            <a:extLst>
              <a:ext uri="{FF2B5EF4-FFF2-40B4-BE49-F238E27FC236}">
                <a16:creationId xmlns:a16="http://schemas.microsoft.com/office/drawing/2014/main" id="{1D17940D-51EF-4500-8F1A-1466A86766B0}"/>
              </a:ext>
            </a:extLst>
          </p:cNvPr>
          <p:cNvSpPr>
            <a:spLocks noGrp="1"/>
          </p:cNvSpPr>
          <p:nvPr>
            <p:ph idx="1"/>
          </p:nvPr>
        </p:nvSpPr>
        <p:spPr/>
        <p:txBody>
          <a:bodyPr>
            <a:normAutofit fontScale="55000" lnSpcReduction="20000"/>
          </a:bodyPr>
          <a:lstStyle/>
          <a:p>
            <a:r>
              <a:rPr lang="vi-VN" sz="3200" dirty="0"/>
              <a:t>Hibernate framework là một giải pháp ORM (Object Relational Mapping) mã nguồn mở, gọn nhẹ. Hibernate giúp đơn giản hoá sự phát triển của ứng dụng java để tương tác với cơ sở dữ liệu</a:t>
            </a:r>
            <a:endParaRPr lang="en-US" sz="3200" dirty="0"/>
          </a:p>
          <a:p>
            <a:r>
              <a:rPr lang="vi-VN" b="1" dirty="0"/>
              <a:t>1. Mã nguồn mở và nhẹ: </a:t>
            </a:r>
            <a:r>
              <a:rPr lang="vi-VN" dirty="0"/>
              <a:t>Hibernate Framework là mã nguồn mở có giấy phép LGPL và nhẹ.</a:t>
            </a:r>
          </a:p>
          <a:p>
            <a:r>
              <a:rPr lang="vi-VN" b="1" dirty="0"/>
              <a:t>2. Hiệu suất nhanh:</a:t>
            </a:r>
            <a:r>
              <a:rPr lang="vi-VN" dirty="0"/>
              <a:t> Hiệu suất của Hibernate Framework là nhanh bởi vì bộ nhớ cache được sử dụng trong nội bộ Hibernate Framework. Có hai loại bộ nhớ cache trong Hibernate Framework, gồm bộ nhớ cache cấp một và bộ nhớ cache cấp hai. Bộ nhớ cache cấp một được bật bằng lệnh mặc định.</a:t>
            </a:r>
          </a:p>
          <a:p>
            <a:r>
              <a:rPr lang="vi-VN" b="1" dirty="0"/>
              <a:t>3. Truy vấn cơ sở dữ liệu độc lập:</a:t>
            </a:r>
            <a:r>
              <a:rPr lang="vi-VN" dirty="0"/>
              <a:t> HQL (Hibernate Query Language) là phiên bản hướng đối tượng của SQL. Nó tạo ra các truy vấn cơ sở dữ liệu độc lập. Vì vậy, bạn không cần phải viết các truy vấn cơ sở dữ liệu cụ thể. Trước Hibernate, nếu dự án có cơ sở dữ liệu bị thay đổi, chúng ta cần phải thay đổi truy vấn SQL dẫn đến sự cố bảo trì.</a:t>
            </a:r>
          </a:p>
          <a:p>
            <a:r>
              <a:rPr lang="vi-VN" b="1" dirty="0"/>
              <a:t>4. Tạo bảng tự động:</a:t>
            </a:r>
            <a:r>
              <a:rPr lang="vi-VN" dirty="0"/>
              <a:t> Hibernate framework cung cấp phương tiện để tạo ra các bảng cơ sở dữ liệu tự động. Vì vậy, không cần phải tạo ra các bảng trong cơ sở dữ liệu bằng tay.</a:t>
            </a:r>
          </a:p>
          <a:p>
            <a:r>
              <a:rPr lang="vi-VN" b="1" dirty="0"/>
              <a:t>5. Đơn giản lệnh join phức tạp:</a:t>
            </a:r>
            <a:r>
              <a:rPr lang="vi-VN" dirty="0"/>
              <a:t> Có thể lấy dữ liệu từ nhiều bảng một cách dễ dàng với Hibernate framework.</a:t>
            </a:r>
          </a:p>
          <a:p>
            <a:r>
              <a:rPr lang="vi-VN" b="1" dirty="0"/>
              <a:t>6. Cung cấp thống kê truy vấn và trạng thái cơ sở dữ liệu:</a:t>
            </a:r>
            <a:r>
              <a:rPr lang="vi-VN" dirty="0"/>
              <a:t> Hibernate hỗ trợ bộ nhớ cache truy vấn và cung cấp số liệu thống kê về truy vấn và trạng thái cơ sở dữ liệu.</a:t>
            </a:r>
          </a:p>
          <a:p>
            <a:endParaRPr lang="en-US" dirty="0"/>
          </a:p>
        </p:txBody>
      </p:sp>
    </p:spTree>
    <p:extLst>
      <p:ext uri="{BB962C8B-B14F-4D97-AF65-F5344CB8AC3E}">
        <p14:creationId xmlns:p14="http://schemas.microsoft.com/office/powerpoint/2010/main" val="2343135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F8666-66C0-4B24-814F-302ECA88FEA2}"/>
              </a:ext>
            </a:extLst>
          </p:cNvPr>
          <p:cNvSpPr>
            <a:spLocks noGrp="1"/>
          </p:cNvSpPr>
          <p:nvPr>
            <p:ph type="title"/>
          </p:nvPr>
        </p:nvSpPr>
        <p:spPr/>
        <p:txBody>
          <a:bodyPr/>
          <a:lstStyle/>
          <a:p>
            <a:r>
              <a:rPr lang="en-US" dirty="0" err="1"/>
              <a:t>Một</a:t>
            </a:r>
            <a:r>
              <a:rPr lang="en-US" dirty="0"/>
              <a:t> </a:t>
            </a:r>
            <a:r>
              <a:rPr lang="en-US" dirty="0" err="1"/>
              <a:t>số</a:t>
            </a:r>
            <a:r>
              <a:rPr lang="en-US" dirty="0"/>
              <a:t> Annotation </a:t>
            </a:r>
            <a:r>
              <a:rPr lang="en-US" dirty="0" err="1"/>
              <a:t>của</a:t>
            </a:r>
            <a:r>
              <a:rPr lang="en-US" dirty="0"/>
              <a:t> Hibernate	</a:t>
            </a:r>
          </a:p>
        </p:txBody>
      </p:sp>
      <p:sp>
        <p:nvSpPr>
          <p:cNvPr id="3" name="Content Placeholder 2">
            <a:extLst>
              <a:ext uri="{FF2B5EF4-FFF2-40B4-BE49-F238E27FC236}">
                <a16:creationId xmlns:a16="http://schemas.microsoft.com/office/drawing/2014/main" id="{4B1A1B1D-E40A-4071-AF31-D8F4B2AB35A1}"/>
              </a:ext>
            </a:extLst>
          </p:cNvPr>
          <p:cNvSpPr>
            <a:spLocks noGrp="1"/>
          </p:cNvSpPr>
          <p:nvPr>
            <p:ph idx="1"/>
          </p:nvPr>
        </p:nvSpPr>
        <p:spPr/>
        <p:txBody>
          <a:bodyPr/>
          <a:lstStyle/>
          <a:p>
            <a:r>
              <a:rPr lang="en-US" dirty="0" err="1">
                <a:hlinkClick r:id="rId2"/>
              </a:rPr>
              <a:t>Các</a:t>
            </a:r>
            <a:r>
              <a:rPr lang="en-US" dirty="0">
                <a:hlinkClick r:id="rId2"/>
              </a:rPr>
              <a:t> Annotation </a:t>
            </a:r>
            <a:r>
              <a:rPr lang="en-US" dirty="0" err="1">
                <a:hlinkClick r:id="rId2"/>
              </a:rPr>
              <a:t>của</a:t>
            </a:r>
            <a:r>
              <a:rPr lang="en-US" dirty="0">
                <a:hlinkClick r:id="rId2"/>
              </a:rPr>
              <a:t> Hibernate - GP Coder (</a:t>
            </a:r>
            <a:r>
              <a:rPr lang="en-US" dirty="0" err="1">
                <a:hlinkClick r:id="rId2"/>
              </a:rPr>
              <a:t>Lập</a:t>
            </a:r>
            <a:r>
              <a:rPr lang="en-US" dirty="0">
                <a:hlinkClick r:id="rId2"/>
              </a:rPr>
              <a:t> </a:t>
            </a:r>
            <a:r>
              <a:rPr lang="en-US" dirty="0" err="1">
                <a:hlinkClick r:id="rId2"/>
              </a:rPr>
              <a:t>trình</a:t>
            </a:r>
            <a:r>
              <a:rPr lang="en-US" dirty="0">
                <a:hlinkClick r:id="rId2"/>
              </a:rPr>
              <a:t> Java)</a:t>
            </a:r>
            <a:endParaRPr lang="en-US" dirty="0"/>
          </a:p>
        </p:txBody>
      </p:sp>
    </p:spTree>
    <p:extLst>
      <p:ext uri="{BB962C8B-B14F-4D97-AF65-F5344CB8AC3E}">
        <p14:creationId xmlns:p14="http://schemas.microsoft.com/office/powerpoint/2010/main" val="3105026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C6E3C-7028-4B0B-9A34-230178AF44B6}"/>
              </a:ext>
            </a:extLst>
          </p:cNvPr>
          <p:cNvSpPr>
            <a:spLocks noGrp="1"/>
          </p:cNvSpPr>
          <p:nvPr>
            <p:ph type="title"/>
          </p:nvPr>
        </p:nvSpPr>
        <p:spPr/>
        <p:txBody>
          <a:bodyPr/>
          <a:lstStyle/>
          <a:p>
            <a:r>
              <a:rPr lang="en-US" dirty="0"/>
              <a:t>32. Entity </a:t>
            </a:r>
            <a:r>
              <a:rPr lang="en-US" dirty="0" err="1"/>
              <a:t>là</a:t>
            </a:r>
            <a:r>
              <a:rPr lang="en-US" dirty="0"/>
              <a:t> </a:t>
            </a:r>
            <a:r>
              <a:rPr lang="en-US" dirty="0" err="1"/>
              <a:t>gì</a:t>
            </a:r>
            <a:r>
              <a:rPr lang="en-US" dirty="0"/>
              <a:t> </a:t>
            </a:r>
          </a:p>
        </p:txBody>
      </p:sp>
      <p:sp>
        <p:nvSpPr>
          <p:cNvPr id="3" name="Content Placeholder 2">
            <a:extLst>
              <a:ext uri="{FF2B5EF4-FFF2-40B4-BE49-F238E27FC236}">
                <a16:creationId xmlns:a16="http://schemas.microsoft.com/office/drawing/2014/main" id="{7416B14D-B9E5-468A-8063-7E1ACDA4BE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17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057FE1AA-8C60-4A8C-90CD-E6F3518B0D6E}"/>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Có bao nhiêu cách để thực hiện Dependency Injection? Trình bày?</a:t>
            </a:r>
          </a:p>
        </p:txBody>
      </p:sp>
      <p:graphicFrame>
        <p:nvGraphicFramePr>
          <p:cNvPr id="5" name="Content Placeholder 2">
            <a:extLst>
              <a:ext uri="{FF2B5EF4-FFF2-40B4-BE49-F238E27FC236}">
                <a16:creationId xmlns:a16="http://schemas.microsoft.com/office/drawing/2014/main" id="{6F5B005D-5DD2-46D3-B809-D4EE4FE363C1}"/>
              </a:ext>
            </a:extLst>
          </p:cNvPr>
          <p:cNvGraphicFramePr>
            <a:graphicFrameLocks noGrp="1"/>
          </p:cNvGraphicFramePr>
          <p:nvPr>
            <p:ph idx="1"/>
            <p:extLst>
              <p:ext uri="{D42A27DB-BD31-4B8C-83A1-F6EECF244321}">
                <p14:modId xmlns:p14="http://schemas.microsoft.com/office/powerpoint/2010/main" val="2426919748"/>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8423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Word Validation Stock Illustrations – 1,863 Word Validation Stock  Illustrations, Vectors &amp; Clipart - Dreamstime">
            <a:extLst>
              <a:ext uri="{FF2B5EF4-FFF2-40B4-BE49-F238E27FC236}">
                <a16:creationId xmlns:a16="http://schemas.microsoft.com/office/drawing/2014/main" id="{BD8DF9A2-F0D6-4A55-A5D6-8319FEB308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57029" y="643466"/>
            <a:ext cx="7477942"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510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A4A054-BFDC-4299-92F9-E315AF73954D}"/>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39 . Validation dữ liệu là gì ?	</a:t>
            </a:r>
          </a:p>
        </p:txBody>
      </p:sp>
      <p:sp>
        <p:nvSpPr>
          <p:cNvPr id="3" name="Content Placeholder 2">
            <a:extLst>
              <a:ext uri="{FF2B5EF4-FFF2-40B4-BE49-F238E27FC236}">
                <a16:creationId xmlns:a16="http://schemas.microsoft.com/office/drawing/2014/main" id="{71F83153-833C-4097-90D1-2E0E57E2710C}"/>
              </a:ext>
            </a:extLst>
          </p:cNvPr>
          <p:cNvSpPr>
            <a:spLocks noGrp="1"/>
          </p:cNvSpPr>
          <p:nvPr>
            <p:ph idx="1"/>
          </p:nvPr>
        </p:nvSpPr>
        <p:spPr>
          <a:xfrm>
            <a:off x="4810259" y="649480"/>
            <a:ext cx="6555347" cy="5546047"/>
          </a:xfrm>
        </p:spPr>
        <p:txBody>
          <a:bodyPr anchor="ctr">
            <a:normAutofit/>
          </a:bodyPr>
          <a:lstStyle/>
          <a:p>
            <a:r>
              <a:rPr lang="en-US" sz="2000" dirty="0">
                <a:latin typeface="Arial" panose="020B0604020202020204" pitchFamily="34" charset="0"/>
                <a:cs typeface="Arial" panose="020B0604020202020204" pitchFamily="34" charset="0"/>
              </a:rPr>
              <a:t>Validation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ràng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endParaRPr lang="en-US" sz="2000" dirty="0">
              <a:latin typeface="Arial" panose="020B0604020202020204" pitchFamily="34" charset="0"/>
              <a:cs typeface="Arial" panose="020B0604020202020204" pitchFamily="34" charset="0"/>
            </a:endParaRPr>
          </a:p>
          <a:p>
            <a:r>
              <a:rPr lang="vi-VN" sz="2000" b="1" dirty="0"/>
              <a:t> </a:t>
            </a:r>
            <a:r>
              <a:rPr lang="vi-VN" sz="2000" dirty="0"/>
              <a:t>Để đảm bảo dữ liệu phải nhập đúng định dạng ví dụ như ngày tháng năm phải theo chuẩn la dd/MM/YYYY hoặc trường dữ liệu bắt buộc người dùng nhập vào thì ta sử dụng Spring Validation để làm việc đó. Khi người dùng nhập sai định dạng chúng ta yêu cầu thì hệ thống thông báo lỗi để người dùng nhập lại.</a:t>
            </a:r>
            <a:endParaRPr lang="en-US" sz="2000" dirty="0"/>
          </a:p>
        </p:txBody>
      </p:sp>
    </p:spTree>
    <p:extLst>
      <p:ext uri="{BB962C8B-B14F-4D97-AF65-F5344CB8AC3E}">
        <p14:creationId xmlns:p14="http://schemas.microsoft.com/office/powerpoint/2010/main" val="4056284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DD14A-E5BD-4B85-B054-906E978EE1DC}"/>
              </a:ext>
            </a:extLst>
          </p:cNvPr>
          <p:cNvSpPr>
            <a:spLocks noGrp="1"/>
          </p:cNvSpPr>
          <p:nvPr>
            <p:ph type="title"/>
          </p:nvPr>
        </p:nvSpPr>
        <p:spPr>
          <a:xfrm>
            <a:off x="1102368" y="1877492"/>
            <a:ext cx="4030132" cy="3215373"/>
          </a:xfrm>
        </p:spPr>
        <p:txBody>
          <a:bodyPr>
            <a:normAutofit/>
          </a:bodyPr>
          <a:lstStyle/>
          <a:p>
            <a:pPr algn="ctr"/>
            <a:r>
              <a:rPr lang="en-US" dirty="0" err="1">
                <a:solidFill>
                  <a:schemeClr val="bg1"/>
                </a:solidFill>
              </a:rPr>
              <a:t>Trình</a:t>
            </a:r>
            <a:r>
              <a:rPr lang="en-US" dirty="0">
                <a:solidFill>
                  <a:schemeClr val="bg1"/>
                </a:solidFill>
              </a:rPr>
              <a:t> </a:t>
            </a:r>
            <a:r>
              <a:rPr lang="en-US" dirty="0" err="1">
                <a:solidFill>
                  <a:schemeClr val="bg1"/>
                </a:solidFill>
              </a:rPr>
              <a:t>bày</a:t>
            </a:r>
            <a:r>
              <a:rPr lang="en-US" dirty="0">
                <a:solidFill>
                  <a:schemeClr val="bg1"/>
                </a:solidFill>
              </a:rPr>
              <a:t> </a:t>
            </a:r>
            <a:r>
              <a:rPr lang="en-US" dirty="0" err="1">
                <a:solidFill>
                  <a:schemeClr val="bg1"/>
                </a:solidFill>
              </a:rPr>
              <a:t>cách</a:t>
            </a:r>
            <a:r>
              <a:rPr lang="en-US" dirty="0">
                <a:solidFill>
                  <a:schemeClr val="bg1"/>
                </a:solidFill>
              </a:rPr>
              <a:t> </a:t>
            </a:r>
            <a:r>
              <a:rPr lang="en-US" dirty="0" err="1">
                <a:solidFill>
                  <a:schemeClr val="bg1"/>
                </a:solidFill>
              </a:rPr>
              <a:t>triển</a:t>
            </a:r>
            <a:r>
              <a:rPr lang="en-US" dirty="0">
                <a:solidFill>
                  <a:schemeClr val="bg1"/>
                </a:solidFill>
              </a:rPr>
              <a:t> </a:t>
            </a:r>
            <a:r>
              <a:rPr lang="en-US" dirty="0" err="1">
                <a:solidFill>
                  <a:schemeClr val="bg1"/>
                </a:solidFill>
              </a:rPr>
              <a:t>khai</a:t>
            </a:r>
            <a:r>
              <a:rPr lang="en-US" dirty="0">
                <a:solidFill>
                  <a:schemeClr val="bg1"/>
                </a:solidFill>
              </a:rPr>
              <a:t> Validate </a:t>
            </a:r>
            <a:r>
              <a:rPr lang="en-US" dirty="0" err="1">
                <a:solidFill>
                  <a:schemeClr val="bg1"/>
                </a:solidFill>
              </a:rPr>
              <a:t>dữ</a:t>
            </a:r>
            <a:r>
              <a:rPr lang="en-US" dirty="0">
                <a:solidFill>
                  <a:schemeClr val="bg1"/>
                </a:solidFill>
              </a:rPr>
              <a:t> </a:t>
            </a:r>
            <a:r>
              <a:rPr lang="en-US" dirty="0" err="1">
                <a:solidFill>
                  <a:schemeClr val="bg1"/>
                </a:solidFill>
              </a:rPr>
              <a:t>liệu</a:t>
            </a:r>
            <a:r>
              <a:rPr lang="en-US" dirty="0">
                <a:solidFill>
                  <a:schemeClr val="bg1"/>
                </a:solidFill>
              </a:rPr>
              <a:t> </a:t>
            </a:r>
            <a:r>
              <a:rPr lang="en-US" dirty="0" err="1">
                <a:solidFill>
                  <a:schemeClr val="bg1"/>
                </a:solidFill>
              </a:rPr>
              <a:t>trong</a:t>
            </a:r>
            <a:r>
              <a:rPr lang="en-US" dirty="0">
                <a:solidFill>
                  <a:schemeClr val="bg1"/>
                </a:solidFill>
              </a:rPr>
              <a:t> Spring ?</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FB2059E8-8B03-471D-97D1-F1C954D718EA}"/>
              </a:ext>
            </a:extLst>
          </p:cNvPr>
          <p:cNvSpPr>
            <a:spLocks noGrp="1"/>
          </p:cNvSpPr>
          <p:nvPr>
            <p:ph idx="1"/>
          </p:nvPr>
        </p:nvSpPr>
        <p:spPr>
          <a:xfrm>
            <a:off x="6234868" y="1130846"/>
            <a:ext cx="5217173" cy="4351338"/>
          </a:xfrm>
        </p:spPr>
        <p:txBody>
          <a:bodyPr>
            <a:normAutofit lnSpcReduction="10000"/>
          </a:bodyPr>
          <a:lstStyle/>
          <a:p>
            <a:r>
              <a:rPr lang="en-US" sz="2400" dirty="0">
                <a:solidFill>
                  <a:schemeClr val="bg1"/>
                </a:solidFill>
              </a:rPr>
              <a:t>B1 . </a:t>
            </a:r>
            <a:r>
              <a:rPr lang="en-US" sz="2400" dirty="0" err="1">
                <a:solidFill>
                  <a:schemeClr val="bg1"/>
                </a:solidFill>
              </a:rPr>
              <a:t>Thiết</a:t>
            </a:r>
            <a:r>
              <a:rPr lang="en-US" sz="2400" dirty="0">
                <a:solidFill>
                  <a:schemeClr val="bg1"/>
                </a:solidFill>
              </a:rPr>
              <a:t> </a:t>
            </a:r>
            <a:r>
              <a:rPr lang="en-US" sz="2400" dirty="0" err="1">
                <a:solidFill>
                  <a:schemeClr val="bg1"/>
                </a:solidFill>
              </a:rPr>
              <a:t>lâp</a:t>
            </a:r>
            <a:r>
              <a:rPr lang="en-US" sz="2400" dirty="0">
                <a:solidFill>
                  <a:schemeClr val="bg1"/>
                </a:solidFill>
              </a:rPr>
              <a:t> </a:t>
            </a:r>
            <a:r>
              <a:rPr lang="en-US" sz="2400" dirty="0" err="1">
                <a:solidFill>
                  <a:schemeClr val="bg1"/>
                </a:solidFill>
              </a:rPr>
              <a:t>dữ</a:t>
            </a:r>
            <a:r>
              <a:rPr lang="en-US" sz="2400" dirty="0">
                <a:solidFill>
                  <a:schemeClr val="bg1"/>
                </a:solidFill>
              </a:rPr>
              <a:t> </a:t>
            </a:r>
            <a:r>
              <a:rPr lang="en-US" sz="2400" dirty="0" err="1">
                <a:solidFill>
                  <a:schemeClr val="bg1"/>
                </a:solidFill>
              </a:rPr>
              <a:t>liệu</a:t>
            </a:r>
            <a:r>
              <a:rPr lang="en-US" sz="2400" dirty="0">
                <a:solidFill>
                  <a:schemeClr val="bg1"/>
                </a:solidFill>
              </a:rPr>
              <a:t> </a:t>
            </a:r>
            <a:r>
              <a:rPr lang="en-US" sz="2400" dirty="0" err="1">
                <a:solidFill>
                  <a:schemeClr val="bg1"/>
                </a:solidFill>
              </a:rPr>
              <a:t>ràng</a:t>
            </a:r>
            <a:r>
              <a:rPr lang="en-US" sz="2400" dirty="0">
                <a:solidFill>
                  <a:schemeClr val="bg1"/>
                </a:solidFill>
              </a:rPr>
              <a:t> </a:t>
            </a:r>
            <a:r>
              <a:rPr lang="en-US" sz="2400" dirty="0" err="1">
                <a:solidFill>
                  <a:schemeClr val="bg1"/>
                </a:solidFill>
              </a:rPr>
              <a:t>buộc</a:t>
            </a:r>
            <a:r>
              <a:rPr lang="en-US" sz="2400" dirty="0">
                <a:solidFill>
                  <a:schemeClr val="bg1"/>
                </a:solidFill>
              </a:rPr>
              <a:t> </a:t>
            </a:r>
            <a:r>
              <a:rPr lang="en-US" sz="2400" dirty="0" err="1">
                <a:solidFill>
                  <a:schemeClr val="bg1"/>
                </a:solidFill>
              </a:rPr>
              <a:t>trong</a:t>
            </a:r>
            <a:r>
              <a:rPr lang="en-US" sz="2400" dirty="0">
                <a:solidFill>
                  <a:schemeClr val="bg1"/>
                </a:solidFill>
              </a:rPr>
              <a:t> Entity </a:t>
            </a:r>
            <a:r>
              <a:rPr lang="en-US" sz="2400" dirty="0" err="1">
                <a:solidFill>
                  <a:schemeClr val="bg1"/>
                </a:solidFill>
              </a:rPr>
              <a:t>với</a:t>
            </a:r>
            <a:r>
              <a:rPr lang="en-US" sz="2400" dirty="0">
                <a:solidFill>
                  <a:schemeClr val="bg1"/>
                </a:solidFill>
              </a:rPr>
              <a:t> </a:t>
            </a:r>
            <a:r>
              <a:rPr lang="en-US" sz="2400" dirty="0" err="1">
                <a:solidFill>
                  <a:schemeClr val="bg1"/>
                </a:solidFill>
              </a:rPr>
              <a:t>các</a:t>
            </a:r>
            <a:r>
              <a:rPr lang="en-US" sz="2400" dirty="0">
                <a:solidFill>
                  <a:schemeClr val="bg1"/>
                </a:solidFill>
              </a:rPr>
              <a:t> Annotation</a:t>
            </a:r>
          </a:p>
          <a:p>
            <a:r>
              <a:rPr lang="en-US" sz="2400" dirty="0">
                <a:solidFill>
                  <a:schemeClr val="bg1"/>
                </a:solidFill>
              </a:rPr>
              <a:t>B2 . </a:t>
            </a:r>
            <a:r>
              <a:rPr lang="en-US" sz="2400" dirty="0" err="1">
                <a:solidFill>
                  <a:schemeClr val="bg1"/>
                </a:solidFill>
              </a:rPr>
              <a:t>Sử</a:t>
            </a:r>
            <a:r>
              <a:rPr lang="en-US" sz="2400" dirty="0">
                <a:solidFill>
                  <a:schemeClr val="bg1"/>
                </a:solidFill>
              </a:rPr>
              <a:t> </a:t>
            </a:r>
            <a:r>
              <a:rPr lang="en-US" sz="2400" dirty="0" err="1">
                <a:solidFill>
                  <a:schemeClr val="bg1"/>
                </a:solidFill>
              </a:rPr>
              <a:t>dụng</a:t>
            </a:r>
            <a:r>
              <a:rPr lang="en-US" sz="2400" dirty="0">
                <a:solidFill>
                  <a:schemeClr val="bg1"/>
                </a:solidFill>
              </a:rPr>
              <a:t> </a:t>
            </a:r>
            <a:r>
              <a:rPr lang="en-US" sz="2400" dirty="0" err="1">
                <a:solidFill>
                  <a:schemeClr val="bg1"/>
                </a:solidFill>
              </a:rPr>
              <a:t>Resful</a:t>
            </a:r>
            <a:r>
              <a:rPr lang="en-US" sz="2400" dirty="0">
                <a:solidFill>
                  <a:schemeClr val="bg1"/>
                </a:solidFill>
              </a:rPr>
              <a:t> Webservice , @Valid </a:t>
            </a:r>
            <a:r>
              <a:rPr lang="en-US" sz="2400" dirty="0" err="1">
                <a:solidFill>
                  <a:schemeClr val="bg1"/>
                </a:solidFill>
              </a:rPr>
              <a:t>để</a:t>
            </a:r>
            <a:r>
              <a:rPr lang="en-US" sz="2400" dirty="0">
                <a:solidFill>
                  <a:schemeClr val="bg1"/>
                </a:solidFill>
              </a:rPr>
              <a:t> </a:t>
            </a:r>
            <a:r>
              <a:rPr lang="en-US" sz="2400" dirty="0" err="1">
                <a:solidFill>
                  <a:schemeClr val="bg1"/>
                </a:solidFill>
              </a:rPr>
              <a:t>kiểm</a:t>
            </a:r>
            <a:r>
              <a:rPr lang="en-US" sz="2400" dirty="0">
                <a:solidFill>
                  <a:schemeClr val="bg1"/>
                </a:solidFill>
              </a:rPr>
              <a:t> </a:t>
            </a:r>
            <a:r>
              <a:rPr lang="en-US" sz="2400" dirty="0" err="1">
                <a:solidFill>
                  <a:schemeClr val="bg1"/>
                </a:solidFill>
              </a:rPr>
              <a:t>tra</a:t>
            </a:r>
            <a:r>
              <a:rPr lang="en-US" sz="2400" dirty="0">
                <a:solidFill>
                  <a:schemeClr val="bg1"/>
                </a:solidFill>
              </a:rPr>
              <a:t> </a:t>
            </a:r>
            <a:r>
              <a:rPr lang="en-US" sz="2400" dirty="0" err="1">
                <a:solidFill>
                  <a:schemeClr val="bg1"/>
                </a:solidFill>
              </a:rPr>
              <a:t>dữ</a:t>
            </a:r>
            <a:r>
              <a:rPr lang="en-US" sz="2400" dirty="0">
                <a:solidFill>
                  <a:schemeClr val="bg1"/>
                </a:solidFill>
              </a:rPr>
              <a:t> </a:t>
            </a:r>
            <a:r>
              <a:rPr lang="en-US" sz="2400" dirty="0" err="1">
                <a:solidFill>
                  <a:schemeClr val="bg1"/>
                </a:solidFill>
              </a:rPr>
              <a:t>liệu</a:t>
            </a:r>
            <a:r>
              <a:rPr lang="en-US" sz="2400" dirty="0">
                <a:solidFill>
                  <a:schemeClr val="bg1"/>
                </a:solidFill>
              </a:rPr>
              <a:t> </a:t>
            </a:r>
            <a:r>
              <a:rPr lang="en-US" sz="2400" dirty="0" err="1">
                <a:solidFill>
                  <a:schemeClr val="bg1"/>
                </a:solidFill>
              </a:rPr>
              <a:t>người</a:t>
            </a:r>
            <a:r>
              <a:rPr lang="en-US" sz="2400" dirty="0">
                <a:solidFill>
                  <a:schemeClr val="bg1"/>
                </a:solidFill>
              </a:rPr>
              <a:t> </a:t>
            </a:r>
            <a:r>
              <a:rPr lang="en-US" sz="2400" dirty="0" err="1">
                <a:solidFill>
                  <a:schemeClr val="bg1"/>
                </a:solidFill>
              </a:rPr>
              <a:t>dùng</a:t>
            </a:r>
            <a:r>
              <a:rPr lang="en-US" sz="2400" dirty="0">
                <a:solidFill>
                  <a:schemeClr val="bg1"/>
                </a:solidFill>
              </a:rPr>
              <a:t> </a:t>
            </a:r>
            <a:r>
              <a:rPr lang="en-US" sz="2400" dirty="0" err="1">
                <a:solidFill>
                  <a:schemeClr val="bg1"/>
                </a:solidFill>
              </a:rPr>
              <a:t>nhập</a:t>
            </a:r>
            <a:r>
              <a:rPr lang="en-US" sz="2400" dirty="0">
                <a:solidFill>
                  <a:schemeClr val="bg1"/>
                </a:solidFill>
              </a:rPr>
              <a:t> </a:t>
            </a:r>
            <a:r>
              <a:rPr lang="en-US" sz="2400" dirty="0" err="1">
                <a:solidFill>
                  <a:schemeClr val="bg1"/>
                </a:solidFill>
              </a:rPr>
              <a:t>vào</a:t>
            </a:r>
            <a:r>
              <a:rPr lang="en-US" sz="2400" dirty="0">
                <a:solidFill>
                  <a:schemeClr val="bg1"/>
                </a:solidFill>
              </a:rPr>
              <a:t> </a:t>
            </a:r>
            <a:r>
              <a:rPr lang="en-US" sz="2400" dirty="0" err="1">
                <a:solidFill>
                  <a:schemeClr val="bg1"/>
                </a:solidFill>
              </a:rPr>
              <a:t>có</a:t>
            </a:r>
            <a:r>
              <a:rPr lang="en-US" sz="2400" dirty="0">
                <a:solidFill>
                  <a:schemeClr val="bg1"/>
                </a:solidFill>
              </a:rPr>
              <a:t> </a:t>
            </a:r>
            <a:r>
              <a:rPr lang="en-US" sz="2400" dirty="0" err="1">
                <a:solidFill>
                  <a:schemeClr val="bg1"/>
                </a:solidFill>
              </a:rPr>
              <a:t>thỏa</a:t>
            </a:r>
            <a:r>
              <a:rPr lang="en-US" sz="2400" dirty="0">
                <a:solidFill>
                  <a:schemeClr val="bg1"/>
                </a:solidFill>
              </a:rPr>
              <a:t> </a:t>
            </a:r>
            <a:r>
              <a:rPr lang="en-US" sz="2400" dirty="0" err="1">
                <a:solidFill>
                  <a:schemeClr val="bg1"/>
                </a:solidFill>
              </a:rPr>
              <a:t>mãn</a:t>
            </a:r>
            <a:r>
              <a:rPr lang="en-US" sz="2400" dirty="0">
                <a:solidFill>
                  <a:schemeClr val="bg1"/>
                </a:solidFill>
              </a:rPr>
              <a:t> </a:t>
            </a:r>
            <a:r>
              <a:rPr lang="en-US" sz="2400" dirty="0" err="1">
                <a:solidFill>
                  <a:schemeClr val="bg1"/>
                </a:solidFill>
              </a:rPr>
              <a:t>điều</a:t>
            </a:r>
            <a:r>
              <a:rPr lang="en-US" sz="2400" dirty="0">
                <a:solidFill>
                  <a:schemeClr val="bg1"/>
                </a:solidFill>
              </a:rPr>
              <a:t> </a:t>
            </a:r>
            <a:r>
              <a:rPr lang="en-US" sz="2400" dirty="0" err="1">
                <a:solidFill>
                  <a:schemeClr val="bg1"/>
                </a:solidFill>
              </a:rPr>
              <a:t>kiện</a:t>
            </a:r>
            <a:r>
              <a:rPr lang="en-US" sz="2400" dirty="0">
                <a:solidFill>
                  <a:schemeClr val="bg1"/>
                </a:solidFill>
              </a:rPr>
              <a:t> </a:t>
            </a:r>
            <a:r>
              <a:rPr lang="en-US" sz="2400" dirty="0" err="1">
                <a:solidFill>
                  <a:schemeClr val="bg1"/>
                </a:solidFill>
              </a:rPr>
              <a:t>thiết</a:t>
            </a:r>
            <a:r>
              <a:rPr lang="en-US" sz="2400" dirty="0">
                <a:solidFill>
                  <a:schemeClr val="bg1"/>
                </a:solidFill>
              </a:rPr>
              <a:t> </a:t>
            </a:r>
            <a:r>
              <a:rPr lang="en-US" sz="2400" dirty="0" err="1">
                <a:solidFill>
                  <a:schemeClr val="bg1"/>
                </a:solidFill>
              </a:rPr>
              <a:t>lập</a:t>
            </a:r>
            <a:r>
              <a:rPr lang="en-US" sz="2400" dirty="0">
                <a:solidFill>
                  <a:schemeClr val="bg1"/>
                </a:solidFill>
              </a:rPr>
              <a:t> </a:t>
            </a:r>
            <a:r>
              <a:rPr lang="en-US" sz="2400" dirty="0" err="1">
                <a:solidFill>
                  <a:schemeClr val="bg1"/>
                </a:solidFill>
              </a:rPr>
              <a:t>trong</a:t>
            </a:r>
            <a:r>
              <a:rPr lang="en-US" sz="2400" dirty="0">
                <a:solidFill>
                  <a:schemeClr val="bg1"/>
                </a:solidFill>
              </a:rPr>
              <a:t> Entity hay </a:t>
            </a:r>
            <a:r>
              <a:rPr lang="en-US" sz="2400" dirty="0" err="1">
                <a:solidFill>
                  <a:schemeClr val="bg1"/>
                </a:solidFill>
              </a:rPr>
              <a:t>không</a:t>
            </a:r>
            <a:endParaRPr lang="en-US" sz="2400" dirty="0">
              <a:solidFill>
                <a:schemeClr val="bg1"/>
              </a:solidFill>
            </a:endParaRPr>
          </a:p>
          <a:p>
            <a:r>
              <a:rPr lang="vi-VN" sz="2400" dirty="0">
                <a:solidFill>
                  <a:schemeClr val="bg1"/>
                </a:solidFill>
              </a:rPr>
              <a:t> tự động bật chế độ kiểm tra dữ liệu theo chuẩn JSR 380 cái mà cài đặt chức năng kiểm tra trong thư viện Hibernate Validator để kiểm tra giá trị.</a:t>
            </a:r>
            <a:endParaRPr lang="en-US" sz="2400" dirty="0">
              <a:solidFill>
                <a:schemeClr val="bg1"/>
              </a:solidFill>
            </a:endParaRPr>
          </a:p>
          <a:p>
            <a:r>
              <a:rPr lang="en-US" sz="2400" dirty="0" err="1">
                <a:solidFill>
                  <a:schemeClr val="bg1"/>
                </a:solidFill>
              </a:rPr>
              <a:t>Có</a:t>
            </a:r>
            <a:r>
              <a:rPr lang="en-US" sz="2400" dirty="0">
                <a:solidFill>
                  <a:schemeClr val="bg1"/>
                </a:solidFill>
              </a:rPr>
              <a:t> </a:t>
            </a:r>
            <a:r>
              <a:rPr lang="en-US" sz="2400" dirty="0" err="1">
                <a:solidFill>
                  <a:schemeClr val="bg1"/>
                </a:solidFill>
              </a:rPr>
              <a:t>thể</a:t>
            </a:r>
            <a:r>
              <a:rPr lang="en-US" sz="2400" dirty="0">
                <a:solidFill>
                  <a:schemeClr val="bg1"/>
                </a:solidFill>
              </a:rPr>
              <a:t> </a:t>
            </a:r>
            <a:r>
              <a:rPr lang="en-US" sz="2400" dirty="0" err="1">
                <a:solidFill>
                  <a:schemeClr val="bg1"/>
                </a:solidFill>
              </a:rPr>
              <a:t>tự</a:t>
            </a:r>
            <a:r>
              <a:rPr lang="en-US" sz="2400" dirty="0">
                <a:solidFill>
                  <a:schemeClr val="bg1"/>
                </a:solidFill>
              </a:rPr>
              <a:t> Custom Annotation</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72846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6CBAE3-73EE-42DC-91C2-6F3ADF25D2F5}"/>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Biding result là gì ?	</a:t>
            </a:r>
          </a:p>
        </p:txBody>
      </p:sp>
      <p:grpSp>
        <p:nvGrpSpPr>
          <p:cNvPr id="17" name="Group 16">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8" name="Freeform: Shape 17">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1"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Oval 24">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Rectangle 1">
            <a:extLst>
              <a:ext uri="{FF2B5EF4-FFF2-40B4-BE49-F238E27FC236}">
                <a16:creationId xmlns:a16="http://schemas.microsoft.com/office/drawing/2014/main" id="{C090234A-6554-404D-B8CD-449DCE15232D}"/>
              </a:ext>
            </a:extLst>
          </p:cNvPr>
          <p:cNvSpPr>
            <a:spLocks noGrp="1" noChangeArrowheads="1"/>
          </p:cNvSpPr>
          <p:nvPr>
            <p:ph idx="1"/>
          </p:nvPr>
        </p:nvSpPr>
        <p:spPr bwMode="auto">
          <a:xfrm>
            <a:off x="6234868" y="1130846"/>
            <a:ext cx="5217173" cy="435133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a:ln>
                  <a:noFill/>
                </a:ln>
                <a:solidFill>
                  <a:schemeClr val="bg1"/>
                </a:solidFill>
                <a:effectLst/>
                <a:latin typeface="Verdana" panose="020B0604030504040204" pitchFamily="34" charset="0"/>
              </a:rPr>
              <a:t>[</a:t>
            </a:r>
            <a:r>
              <a:rPr kumimoji="0" lang="en-US" altLang="en-US" sz="1800" b="0" i="0" u="none" strike="noStrike" cap="none" normalizeH="0" baseline="0">
                <a:ln>
                  <a:noFill/>
                </a:ln>
                <a:solidFill>
                  <a:schemeClr val="bg1"/>
                </a:solidFill>
                <a:effectLst/>
                <a:latin typeface="Consolas" panose="020B0609020204030204" pitchFamily="49" charset="0"/>
              </a:rPr>
              <a:t>BindingResult</a:t>
            </a:r>
            <a:r>
              <a:rPr kumimoji="0" lang="en-US" altLang="en-US" sz="1800" b="0" i="0" u="none" strike="noStrike" cap="none" normalizeH="0" baseline="0">
                <a:ln>
                  <a:noFill/>
                </a:ln>
                <a:solidFill>
                  <a:schemeClr val="bg1"/>
                </a:solidFill>
                <a:effectLst/>
                <a:latin typeface="Verdana" panose="020B0604030504040204" pitchFamily="34" charset="0"/>
              </a:rPr>
              <a:t>] là đối tượng của Spring mà </a:t>
            </a:r>
            <a:r>
              <a:rPr kumimoji="0" lang="en-US" altLang="en-US" sz="1800" b="1" i="0" u="none" strike="noStrike" cap="none" normalizeH="0" baseline="0">
                <a:ln>
                  <a:noFill/>
                </a:ln>
                <a:solidFill>
                  <a:schemeClr val="bg1"/>
                </a:solidFill>
                <a:effectLst/>
                <a:latin typeface="Verdana" panose="020B0604030504040204" pitchFamily="34" charset="0"/>
              </a:rPr>
              <a:t>giữ kết quả xác thực và ràng buộc và chứa các lỗi có thể xảy ra. </a:t>
            </a:r>
            <a:r>
              <a:rPr kumimoji="0" lang="en-US" altLang="en-US" sz="1800" b="0" i="0" u="none" strike="noStrike" cap="none" normalizeH="0" baseline="0">
                <a:ln>
                  <a:noFill/>
                </a:ln>
                <a:solidFill>
                  <a:schemeClr val="bg1"/>
                </a:solidFill>
                <a:effectLst/>
                <a:latin typeface="Consolas" panose="020B0609020204030204" pitchFamily="49" charset="0"/>
              </a:rPr>
              <a:t>BindingResult</a:t>
            </a:r>
            <a:r>
              <a:rPr kumimoji="0" lang="en-US" altLang="en-US" sz="1800" b="0" i="0" u="none" strike="noStrike" cap="none" normalizeH="0" baseline="0">
                <a:ln>
                  <a:noFill/>
                </a:ln>
                <a:solidFill>
                  <a:schemeClr val="bg1"/>
                </a:solidFill>
                <a:effectLst/>
                <a:latin typeface="Verdana" panose="020B0604030504040204" pitchFamily="34" charset="0"/>
              </a:rPr>
              <a:t> phải đến ngay sau khi đối tượng mô hình được xác thực nếu không Spring sẽ không xác thực đối tượng và ném ngoại lệ.</a:t>
            </a:r>
            <a:endParaRPr kumimoji="0" lang="en-US" altLang="en-US" sz="1800" b="0" i="0" u="none" strike="noStrike" cap="none" normalizeH="0" baseline="0">
              <a:ln>
                <a:noFill/>
              </a:ln>
              <a:solidFill>
                <a:schemeClr val="bg1"/>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a:ln>
                  <a:noFill/>
                </a:ln>
                <a:solidFill>
                  <a:schemeClr val="bg1"/>
                </a:solidFill>
                <a:effectLst/>
                <a:latin typeface="Verdana" panose="020B0604030504040204" pitchFamily="34" charset="0"/>
              </a:rPr>
              <a:t>Khi Spring thấy </a:t>
            </a:r>
            <a:r>
              <a:rPr kumimoji="0" lang="en-US" altLang="en-US" sz="1800" b="0" i="0" u="none" strike="noStrike" cap="none" normalizeH="0" baseline="0">
                <a:ln>
                  <a:noFill/>
                </a:ln>
                <a:solidFill>
                  <a:schemeClr val="bg1"/>
                </a:solidFill>
                <a:effectLst/>
                <a:latin typeface="Consolas" panose="020B0609020204030204" pitchFamily="49" charset="0"/>
              </a:rPr>
              <a:t>@Valid</a:t>
            </a:r>
            <a:r>
              <a:rPr kumimoji="0" lang="en-US" altLang="en-US" sz="1800" b="0" i="0" u="none" strike="noStrike" cap="none" normalizeH="0" baseline="0">
                <a:ln>
                  <a:noFill/>
                </a:ln>
                <a:solidFill>
                  <a:schemeClr val="bg1"/>
                </a:solidFill>
                <a:effectLst/>
                <a:latin typeface="Verdana" panose="020B0604030504040204" pitchFamily="34" charset="0"/>
              </a:rPr>
              <a:t>, nó cố gắng tìm trình xác nhận cho đối tượng được xác thực. Spring sẽ tự động chọn các chú thích xác thực nếu bạn đã bật tính năng điều khiển chú thích và hướng dẫn sử dụng. Sau đó, Spring gọi trình xác nhận và đặt bất kỳ lỗi nào trong </a:t>
            </a:r>
            <a:r>
              <a:rPr kumimoji="0" lang="en-US" altLang="en-US" sz="1800" b="0" i="0" u="none" strike="noStrike" cap="none" normalizeH="0" baseline="0">
                <a:ln>
                  <a:noFill/>
                </a:ln>
                <a:solidFill>
                  <a:schemeClr val="bg1"/>
                </a:solidFill>
                <a:effectLst/>
                <a:latin typeface="Consolas" panose="020B0609020204030204" pitchFamily="49" charset="0"/>
              </a:rPr>
              <a:t>BindingResult</a:t>
            </a:r>
            <a:r>
              <a:rPr kumimoji="0" lang="en-US" altLang="en-US" sz="1800" b="0" i="0" u="none" strike="noStrike" cap="none" normalizeH="0" baseline="0">
                <a:ln>
                  <a:noFill/>
                </a:ln>
                <a:solidFill>
                  <a:schemeClr val="bg1"/>
                </a:solidFill>
                <a:effectLst/>
                <a:latin typeface="Verdana" panose="020B0604030504040204" pitchFamily="34" charset="0"/>
              </a:rPr>
              <a:t> và thêm BindingResult vào mô hình xem.</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29"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0" name="Freeform: Shape 29">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50701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92E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pring AOP Introduction and Concepts of AOP - DEV Community">
            <a:extLst>
              <a:ext uri="{FF2B5EF4-FFF2-40B4-BE49-F238E27FC236}">
                <a16:creationId xmlns:a16="http://schemas.microsoft.com/office/drawing/2014/main" id="{2D2A3BCA-23CF-4496-96B3-F314C7939E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82330" y="643467"/>
            <a:ext cx="5627339"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478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8180-580E-4E50-A99A-6CFCEB955274}"/>
              </a:ext>
            </a:extLst>
          </p:cNvPr>
          <p:cNvSpPr>
            <a:spLocks noGrp="1"/>
          </p:cNvSpPr>
          <p:nvPr>
            <p:ph type="title"/>
          </p:nvPr>
        </p:nvSpPr>
        <p:spPr/>
        <p:txBody>
          <a:bodyPr/>
          <a:lstStyle/>
          <a:p>
            <a:r>
              <a:rPr lang="en-US" dirty="0"/>
              <a:t>AOP </a:t>
            </a:r>
            <a:r>
              <a:rPr lang="en-US" dirty="0" err="1"/>
              <a:t>là</a:t>
            </a:r>
            <a:r>
              <a:rPr lang="en-US" dirty="0"/>
              <a:t> </a:t>
            </a:r>
            <a:r>
              <a:rPr lang="en-US" dirty="0" err="1"/>
              <a:t>gì</a:t>
            </a:r>
            <a:r>
              <a:rPr lang="en-US" dirty="0"/>
              <a:t> ? AOP </a:t>
            </a:r>
            <a:r>
              <a:rPr lang="en-US" dirty="0" err="1"/>
              <a:t>gồm</a:t>
            </a:r>
            <a:r>
              <a:rPr lang="en-US" dirty="0"/>
              <a:t> </a:t>
            </a:r>
            <a:r>
              <a:rPr lang="en-US" dirty="0" err="1"/>
              <a:t>những</a:t>
            </a:r>
            <a:r>
              <a:rPr lang="en-US" dirty="0"/>
              <a:t> </a:t>
            </a:r>
            <a:r>
              <a:rPr lang="en-US" dirty="0" err="1"/>
              <a:t>yếu</a:t>
            </a:r>
            <a:r>
              <a:rPr lang="en-US" dirty="0"/>
              <a:t> </a:t>
            </a:r>
            <a:r>
              <a:rPr lang="en-US" dirty="0" err="1"/>
              <a:t>tố</a:t>
            </a:r>
            <a:r>
              <a:rPr lang="en-US" dirty="0"/>
              <a:t> </a:t>
            </a:r>
            <a:r>
              <a:rPr lang="en-US" dirty="0" err="1"/>
              <a:t>nào</a:t>
            </a:r>
            <a:r>
              <a:rPr lang="en-US" dirty="0"/>
              <a:t> ?</a:t>
            </a:r>
          </a:p>
        </p:txBody>
      </p:sp>
      <p:sp>
        <p:nvSpPr>
          <p:cNvPr id="3" name="Content Placeholder 2">
            <a:extLst>
              <a:ext uri="{FF2B5EF4-FFF2-40B4-BE49-F238E27FC236}">
                <a16:creationId xmlns:a16="http://schemas.microsoft.com/office/drawing/2014/main" id="{D8D72E51-B56D-47C8-AD4C-6638AD35FC3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39535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ession và Cookie Khác Nhau Thế Nào Trong Js?">
            <a:extLst>
              <a:ext uri="{FF2B5EF4-FFF2-40B4-BE49-F238E27FC236}">
                <a16:creationId xmlns:a16="http://schemas.microsoft.com/office/drawing/2014/main" id="{8FE3FFEA-E9B1-4AFA-9513-4076764253C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9"/>
          <a:stretch/>
        </p:blipFill>
        <p:spPr bwMode="auto">
          <a:xfrm>
            <a:off x="811794" y="457200"/>
            <a:ext cx="10568411"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286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FB65-5681-4DBE-90AF-D54733F0B3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B4E603-E421-4A45-A21E-8F55152293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347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4C27D335-D190-4807-918D-DD6C0D9EFD33}"/>
              </a:ext>
            </a:extLst>
          </p:cNvPr>
          <p:cNvSpPr>
            <a:spLocks noGrp="1"/>
          </p:cNvSpPr>
          <p:nvPr>
            <p:ph type="title"/>
          </p:nvPr>
        </p:nvSpPr>
        <p:spPr>
          <a:xfrm>
            <a:off x="786385" y="841248"/>
            <a:ext cx="3515244" cy="5340097"/>
          </a:xfrm>
        </p:spPr>
        <p:txBody>
          <a:bodyPr anchor="ctr">
            <a:normAutofit/>
          </a:bodyPr>
          <a:lstStyle/>
          <a:p>
            <a:r>
              <a:rPr lang="en-US" sz="4800" dirty="0">
                <a:solidFill>
                  <a:schemeClr val="bg1"/>
                </a:solidFill>
              </a:rPr>
              <a:t>Framework </a:t>
            </a:r>
            <a:r>
              <a:rPr lang="en-US" sz="4800" dirty="0" err="1">
                <a:solidFill>
                  <a:schemeClr val="bg1"/>
                </a:solidFill>
              </a:rPr>
              <a:t>là</a:t>
            </a:r>
            <a:r>
              <a:rPr lang="en-US" sz="4800" dirty="0">
                <a:solidFill>
                  <a:schemeClr val="bg1"/>
                </a:solidFill>
              </a:rPr>
              <a:t> </a:t>
            </a:r>
            <a:r>
              <a:rPr lang="en-US" sz="4800" dirty="0" err="1">
                <a:solidFill>
                  <a:schemeClr val="bg1"/>
                </a:solidFill>
              </a:rPr>
              <a:t>gì</a:t>
            </a:r>
            <a:r>
              <a:rPr lang="en-US" sz="4800" dirty="0">
                <a:solidFill>
                  <a:schemeClr val="bg1"/>
                </a:solidFill>
              </a:rPr>
              <a:t> ? </a:t>
            </a:r>
          </a:p>
        </p:txBody>
      </p:sp>
      <p:graphicFrame>
        <p:nvGraphicFramePr>
          <p:cNvPr id="5" name="Content Placeholder 2">
            <a:extLst>
              <a:ext uri="{FF2B5EF4-FFF2-40B4-BE49-F238E27FC236}">
                <a16:creationId xmlns:a16="http://schemas.microsoft.com/office/drawing/2014/main" id="{0C5539F1-A2E8-41A1-9410-D1B86869CCF1}"/>
              </a:ext>
            </a:extLst>
          </p:cNvPr>
          <p:cNvGraphicFramePr>
            <a:graphicFrameLocks noGrp="1"/>
          </p:cNvGraphicFramePr>
          <p:nvPr>
            <p:ph idx="1"/>
            <p:extLst>
              <p:ext uri="{D42A27DB-BD31-4B8C-83A1-F6EECF244321}">
                <p14:modId xmlns:p14="http://schemas.microsoft.com/office/powerpoint/2010/main" val="1403399733"/>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2905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59C5260-3246-432C-8BCB-7691B9862787}"/>
              </a:ext>
            </a:extLst>
          </p:cNvPr>
          <p:cNvSpPr>
            <a:spLocks noGrp="1"/>
          </p:cNvSpPr>
          <p:nvPr>
            <p:ph type="title"/>
          </p:nvPr>
        </p:nvSpPr>
        <p:spPr>
          <a:xfrm>
            <a:off x="1353666" y="759805"/>
            <a:ext cx="10000133" cy="1325563"/>
          </a:xfrm>
        </p:spPr>
        <p:txBody>
          <a:bodyPr>
            <a:normAutofit/>
          </a:bodyPr>
          <a:lstStyle/>
          <a:p>
            <a:r>
              <a:rPr lang="en-US" sz="4000">
                <a:solidFill>
                  <a:srgbClr val="FFFFFF"/>
                </a:solidFill>
              </a:rPr>
              <a:t>SỰ KHÁC NHAU FRAMEWORK VÀ LIBRARY</a:t>
            </a:r>
          </a:p>
        </p:txBody>
      </p:sp>
      <p:graphicFrame>
        <p:nvGraphicFramePr>
          <p:cNvPr id="4" name="Table 4">
            <a:extLst>
              <a:ext uri="{FF2B5EF4-FFF2-40B4-BE49-F238E27FC236}">
                <a16:creationId xmlns:a16="http://schemas.microsoft.com/office/drawing/2014/main" id="{6D0FD444-912F-45A0-ABDE-80E83D37B560}"/>
              </a:ext>
            </a:extLst>
          </p:cNvPr>
          <p:cNvGraphicFramePr>
            <a:graphicFrameLocks noGrp="1"/>
          </p:cNvGraphicFramePr>
          <p:nvPr>
            <p:ph idx="1"/>
            <p:extLst>
              <p:ext uri="{D42A27DB-BD31-4B8C-83A1-F6EECF244321}">
                <p14:modId xmlns:p14="http://schemas.microsoft.com/office/powerpoint/2010/main" val="2604937059"/>
              </p:ext>
            </p:extLst>
          </p:nvPr>
        </p:nvGraphicFramePr>
        <p:xfrm>
          <a:off x="1422492" y="2762133"/>
          <a:ext cx="9507779" cy="3190106"/>
        </p:xfrm>
        <a:graphic>
          <a:graphicData uri="http://schemas.openxmlformats.org/drawingml/2006/table">
            <a:tbl>
              <a:tblPr firstRow="1" bandRow="1">
                <a:tableStyleId>{5C22544A-7EE6-4342-B048-85BDC9FD1C3A}</a:tableStyleId>
              </a:tblPr>
              <a:tblGrid>
                <a:gridCol w="4802964">
                  <a:extLst>
                    <a:ext uri="{9D8B030D-6E8A-4147-A177-3AD203B41FA5}">
                      <a16:colId xmlns:a16="http://schemas.microsoft.com/office/drawing/2014/main" val="1572487169"/>
                    </a:ext>
                  </a:extLst>
                </a:gridCol>
                <a:gridCol w="4704815">
                  <a:extLst>
                    <a:ext uri="{9D8B030D-6E8A-4147-A177-3AD203B41FA5}">
                      <a16:colId xmlns:a16="http://schemas.microsoft.com/office/drawing/2014/main" val="719924045"/>
                    </a:ext>
                  </a:extLst>
                </a:gridCol>
              </a:tblGrid>
              <a:tr h="444192">
                <a:tc>
                  <a:txBody>
                    <a:bodyPr/>
                    <a:lstStyle/>
                    <a:p>
                      <a:r>
                        <a:rPr lang="en-US" sz="2000"/>
                        <a:t>FRAMEWORK</a:t>
                      </a:r>
                    </a:p>
                  </a:txBody>
                  <a:tcPr marL="100953" marR="100953" marT="50476" marB="50476"/>
                </a:tc>
                <a:tc>
                  <a:txBody>
                    <a:bodyPr/>
                    <a:lstStyle/>
                    <a:p>
                      <a:r>
                        <a:rPr lang="en-US" sz="2000"/>
                        <a:t>LIBRARY</a:t>
                      </a:r>
                    </a:p>
                  </a:txBody>
                  <a:tcPr marL="100953" marR="100953" marT="50476" marB="50476"/>
                </a:tc>
                <a:extLst>
                  <a:ext uri="{0D108BD9-81ED-4DB2-BD59-A6C34878D82A}">
                    <a16:rowId xmlns:a16="http://schemas.microsoft.com/office/drawing/2014/main" val="3436482265"/>
                  </a:ext>
                </a:extLst>
              </a:tr>
              <a:tr h="444192">
                <a:tc>
                  <a:txBody>
                    <a:bodyPr/>
                    <a:lstStyle/>
                    <a:p>
                      <a:r>
                        <a:rPr lang="en-US" sz="2000"/>
                        <a:t>Phức Tạp hơn Library</a:t>
                      </a:r>
                    </a:p>
                  </a:txBody>
                  <a:tcPr marL="100953" marR="100953" marT="50476" marB="50476"/>
                </a:tc>
                <a:tc>
                  <a:txBody>
                    <a:bodyPr/>
                    <a:lstStyle/>
                    <a:p>
                      <a:r>
                        <a:rPr lang="en-US" sz="2000"/>
                        <a:t>Đơn giản hơn Framework</a:t>
                      </a:r>
                    </a:p>
                  </a:txBody>
                  <a:tcPr marL="100953" marR="100953" marT="50476" marB="50476"/>
                </a:tc>
                <a:extLst>
                  <a:ext uri="{0D108BD9-81ED-4DB2-BD59-A6C34878D82A}">
                    <a16:rowId xmlns:a16="http://schemas.microsoft.com/office/drawing/2014/main" val="244723030"/>
                  </a:ext>
                </a:extLst>
              </a:tr>
              <a:tr h="747050">
                <a:tc>
                  <a:txBody>
                    <a:bodyPr/>
                    <a:lstStyle/>
                    <a:p>
                      <a:r>
                        <a:rPr lang="en-US" sz="2000"/>
                        <a:t>Phải thay đổi cấu trúc của dự án theo các quy tắc để có thể sử dụng</a:t>
                      </a:r>
                    </a:p>
                  </a:txBody>
                  <a:tcPr marL="100953" marR="100953" marT="50476" marB="50476"/>
                </a:tc>
                <a:tc>
                  <a:txBody>
                    <a:bodyPr/>
                    <a:lstStyle/>
                    <a:p>
                      <a:r>
                        <a:rPr lang="en-US" sz="2000"/>
                        <a:t>Không cần thay đổi cấu trúc dự án</a:t>
                      </a:r>
                    </a:p>
                  </a:txBody>
                  <a:tcPr marL="100953" marR="100953" marT="50476" marB="50476"/>
                </a:tc>
                <a:extLst>
                  <a:ext uri="{0D108BD9-81ED-4DB2-BD59-A6C34878D82A}">
                    <a16:rowId xmlns:a16="http://schemas.microsoft.com/office/drawing/2014/main" val="1319566047"/>
                  </a:ext>
                </a:extLst>
              </a:tr>
              <a:tr h="1049908">
                <a:tc>
                  <a:txBody>
                    <a:bodyPr/>
                    <a:lstStyle/>
                    <a:p>
                      <a:r>
                        <a:rPr lang="en-US" sz="2000"/>
                        <a:t>Hoạt động CHỦ ĐỘNG . Có thể được gọi bởi library hay các ứng dụng nào đó , đưa ra các quyết định gọi</a:t>
                      </a:r>
                    </a:p>
                  </a:txBody>
                  <a:tcPr marL="100953" marR="100953" marT="50476" marB="50476"/>
                </a:tc>
                <a:tc>
                  <a:txBody>
                    <a:bodyPr/>
                    <a:lstStyle/>
                    <a:p>
                      <a:r>
                        <a:rPr lang="en-US" sz="2000"/>
                        <a:t>Hoạt động BỊ ĐỘNG . Chỉ được gọi khi cần dung</a:t>
                      </a:r>
                    </a:p>
                  </a:txBody>
                  <a:tcPr marL="100953" marR="100953" marT="50476" marB="50476"/>
                </a:tc>
                <a:extLst>
                  <a:ext uri="{0D108BD9-81ED-4DB2-BD59-A6C34878D82A}">
                    <a16:rowId xmlns:a16="http://schemas.microsoft.com/office/drawing/2014/main" val="2490671778"/>
                  </a:ext>
                </a:extLst>
              </a:tr>
              <a:tr h="504764">
                <a:tc>
                  <a:txBody>
                    <a:bodyPr/>
                    <a:lstStyle/>
                    <a:p>
                      <a:endParaRPr lang="en-US" sz="2000"/>
                    </a:p>
                  </a:txBody>
                  <a:tcPr marL="100953" marR="100953" marT="50476" marB="50476"/>
                </a:tc>
                <a:tc>
                  <a:txBody>
                    <a:bodyPr/>
                    <a:lstStyle/>
                    <a:p>
                      <a:endParaRPr lang="en-US" sz="2000"/>
                    </a:p>
                  </a:txBody>
                  <a:tcPr marL="100953" marR="100953" marT="50476" marB="50476"/>
                </a:tc>
                <a:extLst>
                  <a:ext uri="{0D108BD9-81ED-4DB2-BD59-A6C34878D82A}">
                    <a16:rowId xmlns:a16="http://schemas.microsoft.com/office/drawing/2014/main" val="1818887775"/>
                  </a:ext>
                </a:extLst>
              </a:tr>
            </a:tbl>
          </a:graphicData>
        </a:graphic>
      </p:graphicFrame>
    </p:spTree>
    <p:extLst>
      <p:ext uri="{BB962C8B-B14F-4D97-AF65-F5344CB8AC3E}">
        <p14:creationId xmlns:p14="http://schemas.microsoft.com/office/powerpoint/2010/main" val="3096510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61737"/>
            <a:ext cx="2149361" cy="1870055"/>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 name="Rectangle 2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52604"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976EBD5-D609-4FF6-B4A3-E90A60E90DC8}"/>
              </a:ext>
            </a:extLst>
          </p:cNvPr>
          <p:cNvSpPr>
            <a:spLocks noGrp="1"/>
          </p:cNvSpPr>
          <p:nvPr>
            <p:ph type="title"/>
          </p:nvPr>
        </p:nvSpPr>
        <p:spPr>
          <a:xfrm>
            <a:off x="3045213" y="731520"/>
            <a:ext cx="6089904" cy="1426464"/>
          </a:xfrm>
        </p:spPr>
        <p:txBody>
          <a:bodyPr>
            <a:normAutofit/>
          </a:bodyPr>
          <a:lstStyle/>
          <a:p>
            <a:pPr algn="ctr"/>
            <a:r>
              <a:rPr lang="en-US">
                <a:solidFill>
                  <a:srgbClr val="FFFFFF"/>
                </a:solidFill>
              </a:rPr>
              <a:t>Bean là gì ?		</a:t>
            </a:r>
          </a:p>
        </p:txBody>
      </p:sp>
      <p:sp>
        <p:nvSpPr>
          <p:cNvPr id="24" name="Rectangle 2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Rectangle 2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AE99DEF-F0E3-43FE-BFC0-FF2B243C75B8}"/>
              </a:ext>
            </a:extLst>
          </p:cNvPr>
          <p:cNvGraphicFramePr>
            <a:graphicFrameLocks noGrp="1"/>
          </p:cNvGraphicFramePr>
          <p:nvPr>
            <p:ph idx="1"/>
            <p:extLst>
              <p:ext uri="{D42A27DB-BD31-4B8C-83A1-F6EECF244321}">
                <p14:modId xmlns:p14="http://schemas.microsoft.com/office/powerpoint/2010/main" val="1737810536"/>
              </p:ext>
            </p:extLst>
          </p:nvPr>
        </p:nvGraphicFramePr>
        <p:xfrm>
          <a:off x="788988" y="2798763"/>
          <a:ext cx="10598150" cy="3282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110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2C6A-B46A-4EAB-BC03-C179EB05039A}"/>
              </a:ext>
            </a:extLst>
          </p:cNvPr>
          <p:cNvSpPr>
            <a:spLocks noGrp="1"/>
          </p:cNvSpPr>
          <p:nvPr>
            <p:ph type="title"/>
          </p:nvPr>
        </p:nvSpPr>
        <p:spPr/>
        <p:txBody>
          <a:bodyPr/>
          <a:lstStyle/>
          <a:p>
            <a:r>
              <a:rPr lang="en-US" dirty="0" err="1"/>
              <a:t>Giải</a:t>
            </a:r>
            <a:r>
              <a:rPr lang="en-US" dirty="0"/>
              <a:t> </a:t>
            </a:r>
            <a:r>
              <a:rPr lang="en-US" dirty="0" err="1"/>
              <a:t>thích</a:t>
            </a:r>
            <a:r>
              <a:rPr lang="en-US" dirty="0"/>
              <a:t> </a:t>
            </a:r>
            <a:r>
              <a:rPr lang="en-US" dirty="0" err="1"/>
              <a:t>IoC</a:t>
            </a:r>
            <a:r>
              <a:rPr lang="en-US" dirty="0"/>
              <a:t>? </a:t>
            </a:r>
            <a:r>
              <a:rPr lang="en-US" dirty="0" err="1"/>
              <a:t>Lợi</a:t>
            </a:r>
            <a:r>
              <a:rPr lang="en-US" dirty="0"/>
              <a:t> </a:t>
            </a:r>
            <a:r>
              <a:rPr lang="en-US" dirty="0" err="1"/>
              <a:t>ích</a:t>
            </a:r>
            <a:r>
              <a:rPr lang="en-US" dirty="0"/>
              <a:t> </a:t>
            </a:r>
            <a:r>
              <a:rPr lang="en-US" dirty="0" err="1"/>
              <a:t>của</a:t>
            </a:r>
            <a:r>
              <a:rPr lang="en-US" dirty="0"/>
              <a:t> </a:t>
            </a:r>
            <a:r>
              <a:rPr lang="en-US" dirty="0" err="1"/>
              <a:t>IoC</a:t>
            </a:r>
            <a:r>
              <a:rPr lang="en-US" dirty="0"/>
              <a:t> ?</a:t>
            </a:r>
          </a:p>
        </p:txBody>
      </p:sp>
      <p:sp>
        <p:nvSpPr>
          <p:cNvPr id="3" name="Content Placeholder 2">
            <a:extLst>
              <a:ext uri="{FF2B5EF4-FFF2-40B4-BE49-F238E27FC236}">
                <a16:creationId xmlns:a16="http://schemas.microsoft.com/office/drawing/2014/main" id="{C10472F3-BE9A-4730-87C2-A911D68DCD2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45569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D500C04-73CF-4B46-970A-AC820EDF2B6E}"/>
              </a:ext>
            </a:extLst>
          </p:cNvPr>
          <p:cNvSpPr>
            <a:spLocks noGrp="1"/>
          </p:cNvSpPr>
          <p:nvPr>
            <p:ph type="title"/>
          </p:nvPr>
        </p:nvSpPr>
        <p:spPr>
          <a:xfrm>
            <a:off x="1098468" y="885651"/>
            <a:ext cx="3229803" cy="4624603"/>
          </a:xfrm>
        </p:spPr>
        <p:txBody>
          <a:bodyPr>
            <a:normAutofit/>
          </a:bodyPr>
          <a:lstStyle/>
          <a:p>
            <a:r>
              <a:rPr lang="en-US">
                <a:solidFill>
                  <a:srgbClr val="FFFFFF"/>
                </a:solidFill>
              </a:rPr>
              <a:t>Autowired	</a:t>
            </a:r>
          </a:p>
        </p:txBody>
      </p:sp>
      <p:sp>
        <p:nvSpPr>
          <p:cNvPr id="3" name="Content Placeholder 2">
            <a:extLst>
              <a:ext uri="{FF2B5EF4-FFF2-40B4-BE49-F238E27FC236}">
                <a16:creationId xmlns:a16="http://schemas.microsoft.com/office/drawing/2014/main" id="{C3A50EC4-9D38-4AB8-87F9-A1841963E900}"/>
              </a:ext>
            </a:extLst>
          </p:cNvPr>
          <p:cNvSpPr>
            <a:spLocks noGrp="1"/>
          </p:cNvSpPr>
          <p:nvPr>
            <p:ph idx="1"/>
          </p:nvPr>
        </p:nvSpPr>
        <p:spPr>
          <a:xfrm>
            <a:off x="4978708" y="885651"/>
            <a:ext cx="6525220" cy="4616849"/>
          </a:xfrm>
        </p:spPr>
        <p:txBody>
          <a:bodyPr anchor="ctr">
            <a:normAutofit/>
          </a:bodyPr>
          <a:lstStyle/>
          <a:p>
            <a:r>
              <a:rPr lang="en-US" sz="2400"/>
              <a:t>Tiêm một Bean từ IOC Container vào class mà mình muốn sử dụng</a:t>
            </a:r>
          </a:p>
        </p:txBody>
      </p:sp>
    </p:spTree>
    <p:extLst>
      <p:ext uri="{BB962C8B-B14F-4D97-AF65-F5344CB8AC3E}">
        <p14:creationId xmlns:p14="http://schemas.microsoft.com/office/powerpoint/2010/main" val="4209465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C192C-5906-4629-8E26-424EE015E066}"/>
              </a:ext>
            </a:extLst>
          </p:cNvPr>
          <p:cNvSpPr>
            <a:spLocks noGrp="1"/>
          </p:cNvSpPr>
          <p:nvPr>
            <p:ph type="title"/>
          </p:nvPr>
        </p:nvSpPr>
        <p:spPr>
          <a:xfrm>
            <a:off x="1075767" y="1188637"/>
            <a:ext cx="2988234" cy="4480726"/>
          </a:xfrm>
        </p:spPr>
        <p:txBody>
          <a:bodyPr>
            <a:normAutofit/>
          </a:bodyPr>
          <a:lstStyle/>
          <a:p>
            <a:pPr algn="r"/>
            <a:r>
              <a:rPr lang="en-US" sz="5100" dirty="0"/>
              <a:t>	VIEW RESOLVER	</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E437D1-BE65-4A9F-9DD0-4138AFEE5D88}"/>
              </a:ext>
            </a:extLst>
          </p:cNvPr>
          <p:cNvSpPr>
            <a:spLocks noGrp="1"/>
          </p:cNvSpPr>
          <p:nvPr>
            <p:ph idx="1"/>
          </p:nvPr>
        </p:nvSpPr>
        <p:spPr>
          <a:xfrm>
            <a:off x="5255260" y="1648870"/>
            <a:ext cx="4702848" cy="3560260"/>
          </a:xfrm>
        </p:spPr>
        <p:txBody>
          <a:bodyPr anchor="ctr">
            <a:normAutofit/>
          </a:bodyPr>
          <a:lstStyle/>
          <a:p>
            <a:r>
              <a:rPr lang="en-US" sz="2400" dirty="0" err="1"/>
              <a:t>Là</a:t>
            </a:r>
            <a:r>
              <a:rPr lang="en-US" sz="2400" dirty="0"/>
              <a:t> </a:t>
            </a:r>
            <a:r>
              <a:rPr lang="en-US" sz="2400" dirty="0" err="1"/>
              <a:t>một</a:t>
            </a:r>
            <a:r>
              <a:rPr lang="en-US" sz="2400" dirty="0"/>
              <a:t> </a:t>
            </a:r>
            <a:r>
              <a:rPr lang="en-US" sz="2400" dirty="0" err="1"/>
              <a:t>Inteface</a:t>
            </a:r>
            <a:r>
              <a:rPr lang="en-US" sz="2400" dirty="0"/>
              <a:t> dung </a:t>
            </a:r>
            <a:r>
              <a:rPr lang="en-US" sz="2400" dirty="0" err="1"/>
              <a:t>để</a:t>
            </a:r>
            <a:r>
              <a:rPr lang="en-US" sz="2400" dirty="0"/>
              <a:t> </a:t>
            </a:r>
            <a:r>
              <a:rPr lang="en-US" sz="2400" dirty="0" err="1"/>
              <a:t>xử</a:t>
            </a:r>
            <a:r>
              <a:rPr lang="en-US" sz="2400" dirty="0"/>
              <a:t> </a:t>
            </a:r>
            <a:r>
              <a:rPr lang="en-US" sz="2400" dirty="0" err="1"/>
              <a:t>lý</a:t>
            </a:r>
            <a:r>
              <a:rPr lang="en-US" sz="2400" dirty="0"/>
              <a:t> </a:t>
            </a:r>
            <a:r>
              <a:rPr lang="en-US" sz="2400" dirty="0" err="1"/>
              <a:t>từng</a:t>
            </a:r>
            <a:r>
              <a:rPr lang="en-US" sz="2400" dirty="0"/>
              <a:t> view </a:t>
            </a:r>
            <a:r>
              <a:rPr lang="en-US" sz="2400" dirty="0" err="1"/>
              <a:t>trong</a:t>
            </a:r>
            <a:r>
              <a:rPr lang="en-US" sz="2400" dirty="0"/>
              <a:t> Spring MVC</a:t>
            </a:r>
          </a:p>
          <a:p>
            <a:r>
              <a:rPr lang="en-US" sz="2400" dirty="0" err="1"/>
              <a:t>Giup</a:t>
            </a:r>
            <a:r>
              <a:rPr lang="en-US" sz="2400" dirty="0"/>
              <a:t> </a:t>
            </a:r>
            <a:r>
              <a:rPr lang="en-US" sz="2400" dirty="0" err="1"/>
              <a:t>chúng</a:t>
            </a:r>
            <a:r>
              <a:rPr lang="en-US" sz="2400" dirty="0"/>
              <a:t> ta </a:t>
            </a:r>
            <a:r>
              <a:rPr lang="en-US" sz="2400" dirty="0" err="1"/>
              <a:t>ánh</a:t>
            </a:r>
            <a:r>
              <a:rPr lang="en-US" sz="2400" dirty="0"/>
              <a:t> </a:t>
            </a:r>
            <a:r>
              <a:rPr lang="en-US" sz="2400" dirty="0" err="1"/>
              <a:t>xạ</a:t>
            </a:r>
            <a:r>
              <a:rPr lang="en-US" sz="2400" dirty="0"/>
              <a:t> </a:t>
            </a:r>
            <a:r>
              <a:rPr lang="en-US" sz="2400" dirty="0" err="1"/>
              <a:t>tên</a:t>
            </a:r>
            <a:r>
              <a:rPr lang="en-US" sz="2400" dirty="0"/>
              <a:t> view sang </a:t>
            </a:r>
            <a:r>
              <a:rPr lang="en-US" sz="2400" dirty="0" err="1"/>
              <a:t>các</a:t>
            </a:r>
            <a:r>
              <a:rPr lang="en-US" sz="2400" dirty="0"/>
              <a:t> </a:t>
            </a:r>
            <a:r>
              <a:rPr lang="en-US" sz="2400" dirty="0" err="1"/>
              <a:t>đối</a:t>
            </a:r>
            <a:r>
              <a:rPr lang="en-US" sz="2400" dirty="0"/>
              <a:t> </a:t>
            </a:r>
            <a:r>
              <a:rPr lang="en-US" sz="2400" dirty="0" err="1"/>
              <a:t>tượng</a:t>
            </a:r>
            <a:r>
              <a:rPr lang="en-US" sz="2400" dirty="0"/>
              <a:t> view </a:t>
            </a:r>
            <a:r>
              <a:rPr lang="en-US" sz="2400" dirty="0" err="1"/>
              <a:t>tương</a:t>
            </a:r>
            <a:r>
              <a:rPr lang="en-US" sz="2400" dirty="0"/>
              <a:t> </a:t>
            </a:r>
            <a:r>
              <a:rPr lang="en-US" sz="2400" dirty="0" err="1"/>
              <a:t>ứng</a:t>
            </a:r>
            <a:endParaRPr lang="en-US" sz="2400" dirty="0"/>
          </a:p>
          <a:p>
            <a:r>
              <a:rPr lang="en-US" sz="2400" dirty="0" err="1"/>
              <a:t>Quyết</a:t>
            </a:r>
            <a:r>
              <a:rPr lang="en-US" sz="2400" dirty="0"/>
              <a:t> </a:t>
            </a:r>
            <a:r>
              <a:rPr lang="en-US" sz="2400" dirty="0" err="1"/>
              <a:t>định</a:t>
            </a:r>
            <a:r>
              <a:rPr lang="en-US" sz="2400" dirty="0"/>
              <a:t> Front Controller </a:t>
            </a:r>
            <a:r>
              <a:rPr lang="en-US" sz="2400" dirty="0" err="1"/>
              <a:t>trả</a:t>
            </a:r>
            <a:r>
              <a:rPr lang="en-US" sz="2400" dirty="0"/>
              <a:t> </a:t>
            </a:r>
            <a:r>
              <a:rPr lang="en-US" sz="2400" dirty="0" err="1"/>
              <a:t>về</a:t>
            </a:r>
            <a:r>
              <a:rPr lang="en-US" sz="2400" dirty="0"/>
              <a:t> view </a:t>
            </a:r>
            <a:r>
              <a:rPr lang="en-US" sz="2400" dirty="0" err="1"/>
              <a:t>nào</a:t>
            </a:r>
            <a:r>
              <a:rPr lang="en-US" sz="2400" dirty="0"/>
              <a:t> </a:t>
            </a:r>
          </a:p>
        </p:txBody>
      </p:sp>
    </p:spTree>
    <p:extLst>
      <p:ext uri="{BB962C8B-B14F-4D97-AF65-F5344CB8AC3E}">
        <p14:creationId xmlns:p14="http://schemas.microsoft.com/office/powerpoint/2010/main" val="1908660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1958</Words>
  <Application>Microsoft Office PowerPoint</Application>
  <PresentationFormat>Widescreen</PresentationFormat>
  <Paragraphs>126</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Consolas</vt:lpstr>
      <vt:lpstr>Verdana</vt:lpstr>
      <vt:lpstr>Office Theme</vt:lpstr>
      <vt:lpstr>PowerPoint Presentation</vt:lpstr>
      <vt:lpstr>Trình bày cơ chế Dependency Injection</vt:lpstr>
      <vt:lpstr>Có bao nhiêu cách để thực hiện Dependency Injection? Trình bày?</vt:lpstr>
      <vt:lpstr>Framework là gì ? </vt:lpstr>
      <vt:lpstr>SỰ KHÁC NHAU FRAMEWORK VÀ LIBRARY</vt:lpstr>
      <vt:lpstr>Bean là gì ?  </vt:lpstr>
      <vt:lpstr>Giải thích IoC? Lợi ích của IoC ?</vt:lpstr>
      <vt:lpstr>Autowired </vt:lpstr>
      <vt:lpstr> VIEW RESOLVER </vt:lpstr>
      <vt:lpstr>MODEL &amp; MODEL MAP &amp; MODEL AND VIEW</vt:lpstr>
      <vt:lpstr>REQUESTPARAM VARIABLE &amp; PATH VARIABLE </vt:lpstr>
      <vt:lpstr>Data Biding </vt:lpstr>
      <vt:lpstr>ORM &amp; HIBERNATE &amp; JPA </vt:lpstr>
      <vt:lpstr>SESSION VÀ COOKIE</vt:lpstr>
      <vt:lpstr>SPRING BOOT và MVC </vt:lpstr>
      <vt:lpstr>@Component  </vt:lpstr>
      <vt:lpstr>13 . Trình bày ý nghĩa của Controller </vt:lpstr>
      <vt:lpstr>17. Định nghĩa URI với các phương thức khác nhau </vt:lpstr>
      <vt:lpstr>@RequestMapping </vt:lpstr>
      <vt:lpstr>23. Thuộc tính Consume trong @RequestMapping</vt:lpstr>
      <vt:lpstr>24. Template   Template Engine  Thymeleaf</vt:lpstr>
      <vt:lpstr>PowerPoint Presentation</vt:lpstr>
      <vt:lpstr>27 . Converter  ||  Formater</vt:lpstr>
      <vt:lpstr>PowerPoint Presentation</vt:lpstr>
      <vt:lpstr>ORM là gì ?</vt:lpstr>
      <vt:lpstr>JPA – JAVA PERSISTENCE API </vt:lpstr>
      <vt:lpstr>Hibernate là gì ? </vt:lpstr>
      <vt:lpstr>Một số Annotation của Hibernate </vt:lpstr>
      <vt:lpstr>32. Entity là gì </vt:lpstr>
      <vt:lpstr>PowerPoint Presentation</vt:lpstr>
      <vt:lpstr>39 . Validation dữ liệu là gì ? </vt:lpstr>
      <vt:lpstr>Trình bày cách triển khai Validate dữ liệu trong Spring ?</vt:lpstr>
      <vt:lpstr>Biding result là gì ? </vt:lpstr>
      <vt:lpstr>PowerPoint Presentation</vt:lpstr>
      <vt:lpstr>AOP là gì ? AOP gồm những yếu tố nào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Tô Thanh Nam</dc:creator>
  <cp:lastModifiedBy>Tô Thanh Nam</cp:lastModifiedBy>
  <cp:revision>24</cp:revision>
  <dcterms:created xsi:type="dcterms:W3CDTF">2021-05-01T08:19:52Z</dcterms:created>
  <dcterms:modified xsi:type="dcterms:W3CDTF">2021-05-02T18:08:04Z</dcterms:modified>
</cp:coreProperties>
</file>