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8"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57" r:id="rId16"/>
    <p:sldId id="260" r:id="rId17"/>
    <p:sldId id="261" r:id="rId18"/>
    <p:sldId id="262" r:id="rId19"/>
    <p:sldId id="263" r:id="rId20"/>
    <p:sldId id="265" r:id="rId21"/>
    <p:sldId id="266" r:id="rId22"/>
    <p:sldId id="267"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81" d="100"/>
          <a:sy n="81" d="100"/>
        </p:scale>
        <p:origin x="-84" y="-5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3DA15D-DC4B-4169-8AF0-1D52529594F7}" type="datetimeFigureOut">
              <a:rPr lang="en-US" smtClean="0"/>
              <a:t>8/25/2016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85DFB-2041-4B21-B6D4-510AB9D060B0}" type="slidenum">
              <a:rPr lang="en-US" smtClean="0"/>
              <a:t>‹#›</a:t>
            </a:fld>
            <a:endParaRPr lang="en-US"/>
          </a:p>
        </p:txBody>
      </p:sp>
    </p:spTree>
    <p:extLst>
      <p:ext uri="{BB962C8B-B14F-4D97-AF65-F5344CB8AC3E}">
        <p14:creationId xmlns:p14="http://schemas.microsoft.com/office/powerpoint/2010/main" val="1405995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Lớp</a:t>
            </a:r>
            <a:r>
              <a:rPr lang="en-US" baseline="0" dirty="0" smtClean="0"/>
              <a:t> chim sẽ kế thừa  các thuộc tính </a:t>
            </a:r>
            <a:r>
              <a:rPr lang="en-US" b="1" baseline="0" dirty="0" smtClean="0"/>
              <a:t>protected</a:t>
            </a:r>
            <a:endParaRPr lang="en-US" b="1" dirty="0"/>
          </a:p>
        </p:txBody>
      </p:sp>
      <p:sp>
        <p:nvSpPr>
          <p:cNvPr id="4" name="Slide Number Placeholder 3"/>
          <p:cNvSpPr>
            <a:spLocks noGrp="1"/>
          </p:cNvSpPr>
          <p:nvPr>
            <p:ph type="sldNum" sz="quarter" idx="10"/>
          </p:nvPr>
        </p:nvSpPr>
        <p:spPr/>
        <p:txBody>
          <a:bodyPr/>
          <a:lstStyle/>
          <a:p>
            <a:fld id="{AC785DFB-2041-4B21-B6D4-510AB9D060B0}" type="slidenum">
              <a:rPr lang="en-US" smtClean="0"/>
              <a:t>17</a:t>
            </a:fld>
            <a:endParaRPr lang="en-US"/>
          </a:p>
        </p:txBody>
      </p:sp>
    </p:spTree>
    <p:extLst>
      <p:ext uri="{BB962C8B-B14F-4D97-AF65-F5344CB8AC3E}">
        <p14:creationId xmlns:p14="http://schemas.microsoft.com/office/powerpoint/2010/main" val="3210087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D8B497-853B-470D-A8B7-8AC33E0996EF}"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7C84-DD93-4D1D-95F1-3E0332EF5B49}" type="slidenum">
              <a:rPr lang="en-US" smtClean="0"/>
              <a:t>‹#›</a:t>
            </a:fld>
            <a:endParaRPr lang="en-US"/>
          </a:p>
        </p:txBody>
      </p:sp>
    </p:spTree>
    <p:extLst>
      <p:ext uri="{BB962C8B-B14F-4D97-AF65-F5344CB8AC3E}">
        <p14:creationId xmlns:p14="http://schemas.microsoft.com/office/powerpoint/2010/main" val="3418297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D8B497-853B-470D-A8B7-8AC33E0996EF}"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7C84-DD93-4D1D-95F1-3E0332EF5B49}" type="slidenum">
              <a:rPr lang="en-US" smtClean="0"/>
              <a:t>‹#›</a:t>
            </a:fld>
            <a:endParaRPr lang="en-US"/>
          </a:p>
        </p:txBody>
      </p:sp>
    </p:spTree>
    <p:extLst>
      <p:ext uri="{BB962C8B-B14F-4D97-AF65-F5344CB8AC3E}">
        <p14:creationId xmlns:p14="http://schemas.microsoft.com/office/powerpoint/2010/main" val="3944271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D8B497-853B-470D-A8B7-8AC33E0996EF}"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7C84-DD93-4D1D-95F1-3E0332EF5B49}" type="slidenum">
              <a:rPr lang="en-US" smtClean="0"/>
              <a:t>‹#›</a:t>
            </a:fld>
            <a:endParaRPr lang="en-US"/>
          </a:p>
        </p:txBody>
      </p:sp>
    </p:spTree>
    <p:extLst>
      <p:ext uri="{BB962C8B-B14F-4D97-AF65-F5344CB8AC3E}">
        <p14:creationId xmlns:p14="http://schemas.microsoft.com/office/powerpoint/2010/main" val="4081309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D8B497-853B-470D-A8B7-8AC33E0996EF}"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7C84-DD93-4D1D-95F1-3E0332EF5B49}" type="slidenum">
              <a:rPr lang="en-US" smtClean="0"/>
              <a:t>‹#›</a:t>
            </a:fld>
            <a:endParaRPr lang="en-US"/>
          </a:p>
        </p:txBody>
      </p:sp>
    </p:spTree>
    <p:extLst>
      <p:ext uri="{BB962C8B-B14F-4D97-AF65-F5344CB8AC3E}">
        <p14:creationId xmlns:p14="http://schemas.microsoft.com/office/powerpoint/2010/main" val="280519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D8B497-853B-470D-A8B7-8AC33E0996EF}"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7C84-DD93-4D1D-95F1-3E0332EF5B49}" type="slidenum">
              <a:rPr lang="en-US" smtClean="0"/>
              <a:t>‹#›</a:t>
            </a:fld>
            <a:endParaRPr lang="en-US"/>
          </a:p>
        </p:txBody>
      </p:sp>
    </p:spTree>
    <p:extLst>
      <p:ext uri="{BB962C8B-B14F-4D97-AF65-F5344CB8AC3E}">
        <p14:creationId xmlns:p14="http://schemas.microsoft.com/office/powerpoint/2010/main" val="4124683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D8B497-853B-470D-A8B7-8AC33E0996EF}"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97C84-DD93-4D1D-95F1-3E0332EF5B49}" type="slidenum">
              <a:rPr lang="en-US" smtClean="0"/>
              <a:t>‹#›</a:t>
            </a:fld>
            <a:endParaRPr lang="en-US"/>
          </a:p>
        </p:txBody>
      </p:sp>
    </p:spTree>
    <p:extLst>
      <p:ext uri="{BB962C8B-B14F-4D97-AF65-F5344CB8AC3E}">
        <p14:creationId xmlns:p14="http://schemas.microsoft.com/office/powerpoint/2010/main" val="188904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D8B497-853B-470D-A8B7-8AC33E0996EF}" type="datetimeFigureOut">
              <a:rPr lang="en-US" smtClean="0"/>
              <a:t>8/25/2016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97C84-DD93-4D1D-95F1-3E0332EF5B49}" type="slidenum">
              <a:rPr lang="en-US" smtClean="0"/>
              <a:t>‹#›</a:t>
            </a:fld>
            <a:endParaRPr lang="en-US"/>
          </a:p>
        </p:txBody>
      </p:sp>
    </p:spTree>
    <p:extLst>
      <p:ext uri="{BB962C8B-B14F-4D97-AF65-F5344CB8AC3E}">
        <p14:creationId xmlns:p14="http://schemas.microsoft.com/office/powerpoint/2010/main" val="281409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D8B497-853B-470D-A8B7-8AC33E0996EF}" type="datetimeFigureOut">
              <a:rPr lang="en-US" smtClean="0"/>
              <a:t>8/25/2016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97C84-DD93-4D1D-95F1-3E0332EF5B49}" type="slidenum">
              <a:rPr lang="en-US" smtClean="0"/>
              <a:t>‹#›</a:t>
            </a:fld>
            <a:endParaRPr lang="en-US"/>
          </a:p>
        </p:txBody>
      </p:sp>
    </p:spTree>
    <p:extLst>
      <p:ext uri="{BB962C8B-B14F-4D97-AF65-F5344CB8AC3E}">
        <p14:creationId xmlns:p14="http://schemas.microsoft.com/office/powerpoint/2010/main" val="2031185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8B497-853B-470D-A8B7-8AC33E0996EF}" type="datetimeFigureOut">
              <a:rPr lang="en-US" smtClean="0"/>
              <a:t>8/25/2016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497C84-DD93-4D1D-95F1-3E0332EF5B49}" type="slidenum">
              <a:rPr lang="en-US" smtClean="0"/>
              <a:t>‹#›</a:t>
            </a:fld>
            <a:endParaRPr lang="en-US"/>
          </a:p>
        </p:txBody>
      </p:sp>
    </p:spTree>
    <p:extLst>
      <p:ext uri="{BB962C8B-B14F-4D97-AF65-F5344CB8AC3E}">
        <p14:creationId xmlns:p14="http://schemas.microsoft.com/office/powerpoint/2010/main" val="2761453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D8B497-853B-470D-A8B7-8AC33E0996EF}"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97C84-DD93-4D1D-95F1-3E0332EF5B49}" type="slidenum">
              <a:rPr lang="en-US" smtClean="0"/>
              <a:t>‹#›</a:t>
            </a:fld>
            <a:endParaRPr lang="en-US"/>
          </a:p>
        </p:txBody>
      </p:sp>
    </p:spTree>
    <p:extLst>
      <p:ext uri="{BB962C8B-B14F-4D97-AF65-F5344CB8AC3E}">
        <p14:creationId xmlns:p14="http://schemas.microsoft.com/office/powerpoint/2010/main" val="482264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D8B497-853B-470D-A8B7-8AC33E0996EF}"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97C84-DD93-4D1D-95F1-3E0332EF5B49}" type="slidenum">
              <a:rPr lang="en-US" smtClean="0"/>
              <a:t>‹#›</a:t>
            </a:fld>
            <a:endParaRPr lang="en-US"/>
          </a:p>
        </p:txBody>
      </p:sp>
    </p:spTree>
    <p:extLst>
      <p:ext uri="{BB962C8B-B14F-4D97-AF65-F5344CB8AC3E}">
        <p14:creationId xmlns:p14="http://schemas.microsoft.com/office/powerpoint/2010/main" val="1952715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D8B497-853B-470D-A8B7-8AC33E0996EF}" type="datetimeFigureOut">
              <a:rPr lang="en-US" smtClean="0"/>
              <a:t>8/25/2016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97C84-DD93-4D1D-95F1-3E0332EF5B49}" type="slidenum">
              <a:rPr lang="en-US" smtClean="0"/>
              <a:t>‹#›</a:t>
            </a:fld>
            <a:endParaRPr lang="en-US"/>
          </a:p>
        </p:txBody>
      </p:sp>
    </p:spTree>
    <p:extLst>
      <p:ext uri="{BB962C8B-B14F-4D97-AF65-F5344CB8AC3E}">
        <p14:creationId xmlns:p14="http://schemas.microsoft.com/office/powerpoint/2010/main" val="811497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docs.oracle.com/javase/tutorial/java/IandI/abstract.html" TargetMode="External"/><Relationship Id="rId2" Type="http://schemas.openxmlformats.org/officeDocument/2006/relationships/hyperlink" Target="http://www.thecoldsun.com/en/content/01-2009/abstract-classes-and-interfa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Abstract – interface – inner class</a:t>
            </a:r>
            <a:endParaRPr lang="en-US" dirty="0"/>
          </a:p>
        </p:txBody>
      </p:sp>
      <p:sp>
        <p:nvSpPr>
          <p:cNvPr id="3" name="Content Placeholder 2"/>
          <p:cNvSpPr>
            <a:spLocks noGrp="1"/>
          </p:cNvSpPr>
          <p:nvPr>
            <p:ph idx="1"/>
          </p:nvPr>
        </p:nvSpPr>
        <p:spPr/>
        <p:txBody>
          <a:bodyPr/>
          <a:lstStyle/>
          <a:p>
            <a:pPr marL="0" indent="0">
              <a:buNone/>
            </a:pPr>
            <a:r>
              <a:rPr lang="en-US" dirty="0" err="1" smtClean="0"/>
              <a:t>Tô</a:t>
            </a:r>
            <a:r>
              <a:rPr lang="en-US" dirty="0" smtClean="0"/>
              <a:t> </a:t>
            </a:r>
            <a:r>
              <a:rPr lang="en-US" dirty="0" err="1" smtClean="0"/>
              <a:t>Trần</a:t>
            </a:r>
            <a:r>
              <a:rPr lang="en-US" dirty="0" smtClean="0"/>
              <a:t> Minh </a:t>
            </a:r>
            <a:r>
              <a:rPr lang="en-US" dirty="0" err="1" smtClean="0"/>
              <a:t>Nhựt</a:t>
            </a:r>
            <a:r>
              <a:rPr lang="en-US" dirty="0" smtClean="0"/>
              <a:t> – </a:t>
            </a:r>
            <a:r>
              <a:rPr lang="en-US" dirty="0" err="1" smtClean="0"/>
              <a:t>Nguyễn</a:t>
            </a:r>
            <a:r>
              <a:rPr lang="en-US" dirty="0" smtClean="0"/>
              <a:t> Minh </a:t>
            </a:r>
            <a:r>
              <a:rPr lang="en-US" dirty="0" err="1" smtClean="0"/>
              <a:t>Nhựt</a:t>
            </a:r>
            <a:endParaRPr lang="en-US" dirty="0" smtClean="0"/>
          </a:p>
        </p:txBody>
      </p:sp>
    </p:spTree>
    <p:extLst>
      <p:ext uri="{BB962C8B-B14F-4D97-AF65-F5344CB8AC3E}">
        <p14:creationId xmlns:p14="http://schemas.microsoft.com/office/powerpoint/2010/main" val="1275008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Nested classes</a:t>
            </a:r>
            <a:endParaRPr lang="en-US" b="1" dirty="0"/>
          </a:p>
        </p:txBody>
      </p:sp>
      <p:sp>
        <p:nvSpPr>
          <p:cNvPr id="3" name="Content Placeholder 2"/>
          <p:cNvSpPr>
            <a:spLocks noGrp="1"/>
          </p:cNvSpPr>
          <p:nvPr>
            <p:ph sz="quarter" idx="1"/>
          </p:nvPr>
        </p:nvSpPr>
        <p:spPr/>
        <p:txBody>
          <a:bodyPr/>
          <a:lstStyle/>
          <a:p>
            <a:r>
              <a:rPr lang="en-US" dirty="0" err="1" smtClean="0"/>
              <a:t>Một</a:t>
            </a:r>
            <a:r>
              <a:rPr lang="en-US" dirty="0" smtClean="0"/>
              <a:t> class </a:t>
            </a:r>
            <a:r>
              <a:rPr lang="en-US" dirty="0" err="1" smtClean="0"/>
              <a:t>viết</a:t>
            </a:r>
            <a:r>
              <a:rPr lang="en-US" dirty="0" smtClean="0"/>
              <a:t> </a:t>
            </a:r>
            <a:r>
              <a:rPr lang="en-US" dirty="0" err="1" smtClean="0"/>
              <a:t>bên</a:t>
            </a:r>
            <a:r>
              <a:rPr lang="en-US" dirty="0" smtClean="0"/>
              <a:t> </a:t>
            </a:r>
            <a:r>
              <a:rPr lang="en-US" dirty="0" err="1" smtClean="0"/>
              <a:t>trong</a:t>
            </a:r>
            <a:r>
              <a:rPr lang="en-US" dirty="0" smtClean="0"/>
              <a:t> </a:t>
            </a:r>
            <a:r>
              <a:rPr lang="en-US" dirty="0" err="1" smtClean="0"/>
              <a:t>thì</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nested class </a:t>
            </a:r>
            <a:r>
              <a:rPr lang="en-US" dirty="0" err="1" smtClean="0"/>
              <a:t>và</a:t>
            </a:r>
            <a:r>
              <a:rPr lang="en-US" dirty="0" smtClean="0"/>
              <a:t> class </a:t>
            </a:r>
            <a:r>
              <a:rPr lang="en-US" dirty="0" err="1" smtClean="0"/>
              <a:t>cái</a:t>
            </a:r>
            <a:r>
              <a:rPr lang="en-US" dirty="0" smtClean="0"/>
              <a:t> </a:t>
            </a:r>
            <a:r>
              <a:rPr lang="en-US" dirty="0" err="1" smtClean="0"/>
              <a:t>mà</a:t>
            </a:r>
            <a:r>
              <a:rPr lang="en-US" dirty="0" smtClean="0"/>
              <a:t> </a:t>
            </a:r>
            <a:r>
              <a:rPr lang="en-US" dirty="0" err="1" smtClean="0"/>
              <a:t>giữ</a:t>
            </a:r>
            <a:r>
              <a:rPr lang="en-US" dirty="0" smtClean="0"/>
              <a:t> inner class </a:t>
            </a:r>
            <a:r>
              <a:rPr lang="en-US" dirty="0" err="1" smtClean="0"/>
              <a:t>thì</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outer class</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1" y="3267075"/>
            <a:ext cx="29083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78933" y="4010025"/>
            <a:ext cx="4605867" cy="923330"/>
          </a:xfrm>
          <a:prstGeom prst="rect">
            <a:avLst/>
          </a:prstGeom>
          <a:noFill/>
        </p:spPr>
        <p:txBody>
          <a:bodyPr wrap="square" rtlCol="0">
            <a:spAutoFit/>
          </a:bodyPr>
          <a:lstStyle/>
          <a:p>
            <a:r>
              <a:rPr lang="en-US" dirty="0" smtClean="0"/>
              <a:t>Nested class </a:t>
            </a:r>
            <a:r>
              <a:rPr lang="en-US" dirty="0" err="1" smtClean="0"/>
              <a:t>gồm</a:t>
            </a:r>
            <a:r>
              <a:rPr lang="en-US" dirty="0" smtClean="0"/>
              <a:t> </a:t>
            </a:r>
            <a:r>
              <a:rPr lang="en-US" dirty="0" err="1" smtClean="0"/>
              <a:t>có</a:t>
            </a:r>
            <a:r>
              <a:rPr lang="en-US" dirty="0" smtClean="0"/>
              <a:t> </a:t>
            </a:r>
            <a:r>
              <a:rPr lang="en-US" dirty="0" err="1" smtClean="0"/>
              <a:t>hai</a:t>
            </a:r>
            <a:r>
              <a:rPr lang="en-US" dirty="0" smtClean="0"/>
              <a:t> </a:t>
            </a:r>
            <a:r>
              <a:rPr lang="en-US" dirty="0" err="1" smtClean="0"/>
              <a:t>loại</a:t>
            </a:r>
            <a:r>
              <a:rPr lang="en-US" dirty="0" smtClean="0"/>
              <a:t>:</a:t>
            </a:r>
          </a:p>
          <a:p>
            <a:r>
              <a:rPr lang="en-US" dirty="0" smtClean="0"/>
              <a:t>Non-static Nested class</a:t>
            </a:r>
          </a:p>
          <a:p>
            <a:r>
              <a:rPr lang="en-US" dirty="0" smtClean="0"/>
              <a:t>Static Nested class</a:t>
            </a:r>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401" y="2671763"/>
            <a:ext cx="66929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661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Inner class </a:t>
            </a:r>
            <a:endParaRPr lang="en-US" b="1" dirty="0"/>
          </a:p>
        </p:txBody>
      </p:sp>
      <p:sp>
        <p:nvSpPr>
          <p:cNvPr id="3" name="Content Placeholder 2"/>
          <p:cNvSpPr>
            <a:spLocks noGrp="1"/>
          </p:cNvSpPr>
          <p:nvPr>
            <p:ph sz="quarter" idx="1"/>
          </p:nvPr>
        </p:nvSpPr>
        <p:spPr/>
        <p:txBody>
          <a:bodyPr/>
          <a:lstStyle/>
          <a:p>
            <a:pPr marL="0" indent="0">
              <a:buNone/>
            </a:pPr>
            <a:r>
              <a:rPr lang="en-US" dirty="0" smtClean="0"/>
              <a:t>Inner class </a:t>
            </a: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đến</a:t>
            </a:r>
            <a:r>
              <a:rPr lang="en-US" dirty="0" smtClean="0"/>
              <a:t> </a:t>
            </a:r>
            <a:r>
              <a:rPr lang="en-US" dirty="0" err="1" smtClean="0"/>
              <a:t>tấc</a:t>
            </a:r>
            <a:r>
              <a:rPr lang="en-US" dirty="0" smtClean="0"/>
              <a:t> </a:t>
            </a:r>
            <a:r>
              <a:rPr lang="en-US" dirty="0" err="1" smtClean="0"/>
              <a:t>cả</a:t>
            </a:r>
            <a:r>
              <a:rPr lang="en-US" dirty="0" smtClean="0"/>
              <a:t> </a:t>
            </a:r>
            <a:r>
              <a:rPr lang="en-US" dirty="0" err="1" smtClean="0"/>
              <a:t>các</a:t>
            </a:r>
            <a:r>
              <a:rPr lang="en-US" dirty="0" smtClean="0"/>
              <a:t> method </a:t>
            </a:r>
            <a:r>
              <a:rPr lang="en-US" dirty="0" err="1" smtClean="0"/>
              <a:t>của</a:t>
            </a:r>
            <a:r>
              <a:rPr lang="en-US" dirty="0" smtClean="0"/>
              <a:t> </a:t>
            </a:r>
            <a:r>
              <a:rPr lang="en-US" dirty="0" err="1" smtClean="0"/>
              <a:t>lớp</a:t>
            </a:r>
            <a:r>
              <a:rPr lang="en-US" dirty="0" smtClean="0"/>
              <a:t> </a:t>
            </a:r>
            <a:r>
              <a:rPr lang="en-US" dirty="0" err="1" smtClean="0"/>
              <a:t>nhưng</a:t>
            </a:r>
            <a:r>
              <a:rPr lang="en-US" dirty="0" smtClean="0"/>
              <a:t> </a:t>
            </a:r>
            <a:r>
              <a:rPr lang="en-US" dirty="0" err="1" smtClean="0"/>
              <a:t>không</a:t>
            </a:r>
            <a:r>
              <a:rPr lang="en-US" dirty="0" smtClean="0"/>
              <a:t> </a:t>
            </a:r>
            <a:r>
              <a:rPr lang="en-US" dirty="0" err="1" smtClean="0"/>
              <a:t>kế</a:t>
            </a:r>
            <a:r>
              <a:rPr lang="en-US" dirty="0" smtClean="0"/>
              <a:t> </a:t>
            </a:r>
            <a:r>
              <a:rPr lang="en-US" dirty="0" err="1" smtClean="0"/>
              <a:t>thừa</a:t>
            </a:r>
            <a:r>
              <a:rPr lang="en-US" dirty="0" smtClean="0"/>
              <a:t>.</a:t>
            </a:r>
          </a:p>
          <a:p>
            <a:pPr marL="0" indent="0">
              <a:buNone/>
            </a:pPr>
            <a:r>
              <a:rPr lang="en-US" dirty="0" smtClean="0"/>
              <a:t> </a:t>
            </a:r>
            <a:r>
              <a:rPr lang="en-US" dirty="0" err="1" smtClean="0"/>
              <a:t>ví</a:t>
            </a:r>
            <a:r>
              <a:rPr lang="en-US" dirty="0" smtClean="0"/>
              <a:t> </a:t>
            </a:r>
            <a:r>
              <a:rPr lang="en-US" dirty="0" err="1" smtClean="0"/>
              <a:t>dụ</a:t>
            </a:r>
            <a:r>
              <a:rPr lang="en-US" dirty="0" smtClean="0"/>
              <a:t>:</a:t>
            </a: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600" y="2971801"/>
            <a:ext cx="535940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330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Inner interface</a:t>
            </a:r>
            <a:endParaRPr lang="en-US" dirty="0"/>
          </a:p>
        </p:txBody>
      </p:sp>
      <p:sp>
        <p:nvSpPr>
          <p:cNvPr id="3" name="Content Placeholder 2"/>
          <p:cNvSpPr>
            <a:spLocks noGrp="1"/>
          </p:cNvSpPr>
          <p:nvPr>
            <p:ph sz="quarter" idx="1"/>
          </p:nvPr>
        </p:nvSpPr>
        <p:spPr/>
        <p:txBody>
          <a:bodyPr/>
          <a:lstStyle/>
          <a:p>
            <a:r>
              <a:rPr lang="en-US" dirty="0" smtClean="0"/>
              <a:t>Inner interface </a:t>
            </a:r>
            <a:r>
              <a:rPr lang="en-US" dirty="0" err="1" smtClean="0"/>
              <a:t>cũng</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nested interface </a:t>
            </a:r>
            <a:r>
              <a:rPr lang="en-US" dirty="0" err="1" smtClean="0"/>
              <a:t>có</a:t>
            </a:r>
            <a:r>
              <a:rPr lang="en-US" dirty="0" smtClean="0"/>
              <a:t> </a:t>
            </a:r>
            <a:r>
              <a:rPr lang="en-US" dirty="0" err="1" smtClean="0"/>
              <a:t>nghĩa</a:t>
            </a:r>
            <a:r>
              <a:rPr lang="en-US" dirty="0" smtClean="0"/>
              <a:t> </a:t>
            </a:r>
            <a:r>
              <a:rPr lang="en-US" dirty="0" err="1" smtClean="0"/>
              <a:t>là</a:t>
            </a:r>
            <a:r>
              <a:rPr lang="en-US" dirty="0" smtClean="0"/>
              <a:t> </a:t>
            </a:r>
            <a:r>
              <a:rPr lang="en-US" dirty="0" err="1" smtClean="0"/>
              <a:t>một</a:t>
            </a:r>
            <a:r>
              <a:rPr lang="en-US" dirty="0" smtClean="0"/>
              <a:t> interface </a:t>
            </a:r>
            <a:r>
              <a:rPr lang="en-US" dirty="0" err="1" smtClean="0"/>
              <a:t>bên</a:t>
            </a:r>
            <a:r>
              <a:rPr lang="en-US" dirty="0" smtClean="0"/>
              <a:t> </a:t>
            </a:r>
            <a:r>
              <a:rPr lang="en-US" dirty="0" err="1" smtClean="0"/>
              <a:t>trong</a:t>
            </a:r>
            <a:r>
              <a:rPr lang="en-US" dirty="0" smtClean="0"/>
              <a:t> </a:t>
            </a:r>
            <a:r>
              <a:rPr lang="en-US" dirty="0" err="1" smtClean="0"/>
              <a:t>một</a:t>
            </a:r>
            <a:r>
              <a:rPr lang="en-US" dirty="0" smtClean="0"/>
              <a:t> interface </a:t>
            </a:r>
            <a:r>
              <a:rPr lang="en-US" dirty="0" err="1" smtClean="0"/>
              <a:t>khác</a:t>
            </a: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200400"/>
            <a:ext cx="39624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6909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Inner interface</a:t>
            </a:r>
          </a:p>
        </p:txBody>
      </p:sp>
      <p:sp>
        <p:nvSpPr>
          <p:cNvPr id="3" name="Content Placeholder 2"/>
          <p:cNvSpPr>
            <a:spLocks noGrp="1"/>
          </p:cNvSpPr>
          <p:nvPr>
            <p:ph sz="quarter" idx="1"/>
          </p:nvPr>
        </p:nvSpPr>
        <p:spPr>
          <a:xfrm>
            <a:off x="1117600" y="1600200"/>
            <a:ext cx="9956800" cy="4873752"/>
          </a:xfrm>
        </p:spPr>
        <p:txBody>
          <a:bodyPr/>
          <a:lstStyle/>
          <a:p>
            <a:pPr marL="0" indent="0">
              <a:buNone/>
            </a:pPr>
            <a:r>
              <a:rPr lang="en-US" dirty="0" smtClean="0"/>
              <a:t>Access control interface </a:t>
            </a:r>
            <a:r>
              <a:rPr lang="en-US" dirty="0" err="1" smtClean="0"/>
              <a:t>chỉ</a:t>
            </a:r>
            <a:r>
              <a:rPr lang="en-US" dirty="0" smtClean="0"/>
              <a:t> </a:t>
            </a:r>
            <a:r>
              <a:rPr lang="en-US" dirty="0" err="1" smtClean="0"/>
              <a:t>có</a:t>
            </a:r>
            <a:r>
              <a:rPr lang="en-US" dirty="0" smtClean="0"/>
              <a:t> </a:t>
            </a:r>
            <a:r>
              <a:rPr lang="en-US" dirty="0" err="1" smtClean="0"/>
              <a:t>sử</a:t>
            </a:r>
            <a:r>
              <a:rPr lang="en-US" dirty="0" smtClean="0"/>
              <a:t> </a:t>
            </a:r>
            <a:r>
              <a:rPr lang="en-US" dirty="0" err="1" smtClean="0"/>
              <a:t>dụng</a:t>
            </a:r>
            <a:r>
              <a:rPr lang="en-US" dirty="0" smtClean="0"/>
              <a:t> public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protected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3600" y="3048000"/>
            <a:ext cx="33274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376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Tại</a:t>
            </a:r>
            <a:r>
              <a:rPr lang="en-US" dirty="0" smtClean="0"/>
              <a:t> </a:t>
            </a:r>
            <a:r>
              <a:rPr lang="en-US" dirty="0" err="1" smtClean="0"/>
              <a:t>sao</a:t>
            </a:r>
            <a:r>
              <a:rPr lang="en-US" dirty="0" smtClean="0"/>
              <a:t> </a:t>
            </a:r>
            <a:r>
              <a:rPr lang="en-US" dirty="0" err="1" smtClean="0"/>
              <a:t>phải</a:t>
            </a:r>
            <a:r>
              <a:rPr lang="en-US" dirty="0" smtClean="0"/>
              <a:t> </a:t>
            </a:r>
            <a:r>
              <a:rPr lang="en-US" dirty="0" err="1" smtClean="0"/>
              <a:t>sử</a:t>
            </a:r>
            <a:r>
              <a:rPr lang="en-US" dirty="0" smtClean="0"/>
              <a:t> </a:t>
            </a:r>
            <a:r>
              <a:rPr lang="en-US" dirty="0" err="1" smtClean="0"/>
              <a:t>dụng</a:t>
            </a:r>
            <a:r>
              <a:rPr lang="en-US" dirty="0" smtClean="0"/>
              <a:t> nested class</a:t>
            </a:r>
            <a:endParaRPr lang="en-US" dirty="0"/>
          </a:p>
        </p:txBody>
      </p:sp>
      <p:sp>
        <p:nvSpPr>
          <p:cNvPr id="3" name="Content Placeholder 2"/>
          <p:cNvSpPr>
            <a:spLocks noGrp="1"/>
          </p:cNvSpPr>
          <p:nvPr>
            <p:ph sz="quarter" idx="1"/>
          </p:nvPr>
        </p:nvSpPr>
        <p:spPr/>
        <p:txBody>
          <a:bodyPr/>
          <a:lstStyle/>
          <a:p>
            <a:r>
              <a:rPr lang="vi-VN" dirty="0"/>
              <a:t>Inner Class biểu diễn một kiểu quan hệ đặc biệt, đó là: nó có thể truy cập tất cả các thành viên (thành viên dữ liệu và các phương thức) của Outer Class, bao gồm cả các thành viên được khai báo là private</a:t>
            </a:r>
            <a:r>
              <a:rPr lang="vi-VN" dirty="0" smtClean="0"/>
              <a:t>.</a:t>
            </a:r>
            <a:endParaRPr lang="en-US" dirty="0" smtClean="0"/>
          </a:p>
          <a:p>
            <a:r>
              <a:rPr lang="vi-VN" dirty="0"/>
              <a:t>Inner Class được sử dụng để phát triển tính đọc và tính dễ dàng duy trì của code, bởi vì khi sử dụng Inner Class tức là bạn đã nhóm các lớp và các Interface có mối quan hệ với nhau vào một nơi</a:t>
            </a:r>
            <a:r>
              <a:rPr lang="vi-VN" dirty="0" smtClean="0"/>
              <a:t>.</a:t>
            </a:r>
            <a:endParaRPr lang="en-US" dirty="0" smtClean="0"/>
          </a:p>
          <a:p>
            <a:r>
              <a:rPr lang="vi-VN" dirty="0"/>
              <a:t>Giúp tối ưu hóa code, tức là bạn có thể viết ít code hơn nhưng có thể mang lại hiệu quả tương tự</a:t>
            </a:r>
            <a:endParaRPr lang="en-US" dirty="0"/>
          </a:p>
        </p:txBody>
      </p:sp>
    </p:spTree>
    <p:extLst>
      <p:ext uri="{BB962C8B-B14F-4D97-AF65-F5344CB8AC3E}">
        <p14:creationId xmlns:p14="http://schemas.microsoft.com/office/powerpoint/2010/main" val="2985202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should to use interface or abstract class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smtClean="0"/>
          </a:p>
          <a:p>
            <a:r>
              <a:rPr lang="en-US" dirty="0" smtClean="0">
                <a:sym typeface="Wingdings" panose="05000000000000000000" pitchFamily="2" charset="2"/>
              </a:rPr>
              <a:t> Khi ta muốn thực hiện đa kế thừa, thì dùng interce để thay thế cho abstract.</a:t>
            </a:r>
          </a:p>
          <a:p>
            <a:r>
              <a:rPr lang="en-US" dirty="0" smtClean="0">
                <a:sym typeface="Wingdings" panose="05000000000000000000" pitchFamily="2" charset="2"/>
              </a:rPr>
              <a:t>VD: </a:t>
            </a:r>
          </a:p>
          <a:p>
            <a:r>
              <a:rPr lang="en-US" dirty="0">
                <a:sym typeface="Wingdings" panose="05000000000000000000" pitchFamily="2" charset="2"/>
              </a:rPr>
              <a:t>L</a:t>
            </a:r>
            <a:r>
              <a:rPr lang="en-US" dirty="0" smtClean="0">
                <a:sym typeface="Wingdings" panose="05000000000000000000" pitchFamily="2" charset="2"/>
              </a:rPr>
              <a:t>ớp </a:t>
            </a:r>
            <a:r>
              <a:rPr lang="en-US" b="1" dirty="0" smtClean="0">
                <a:sym typeface="Wingdings" panose="05000000000000000000" pitchFamily="2" charset="2"/>
              </a:rPr>
              <a:t>Birth</a:t>
            </a:r>
            <a:r>
              <a:rPr lang="en-US" dirty="0" smtClean="0">
                <a:sym typeface="Wingdings" panose="05000000000000000000" pitchFamily="2" charset="2"/>
              </a:rPr>
              <a:t> implements các interfaces </a:t>
            </a:r>
            <a:r>
              <a:rPr lang="en-US" b="1" dirty="0" smtClean="0">
                <a:sym typeface="Wingdings" panose="05000000000000000000" pitchFamily="2" charset="2"/>
              </a:rPr>
              <a:t>Fly, Swing, Run, Growth</a:t>
            </a:r>
            <a:r>
              <a:rPr lang="en-US" dirty="0" smtClean="0">
                <a:sym typeface="Wingdings" panose="05000000000000000000" pitchFamily="2" charset="2"/>
              </a:rPr>
              <a:t>. </a:t>
            </a:r>
          </a:p>
          <a:p>
            <a:r>
              <a:rPr lang="en-US" dirty="0" smtClean="0">
                <a:sym typeface="Wingdings" panose="05000000000000000000" pitchFamily="2" charset="2"/>
              </a:rPr>
              <a:t>Lớp </a:t>
            </a:r>
            <a:r>
              <a:rPr lang="en-US" b="1" dirty="0" smtClean="0">
                <a:sym typeface="Wingdings" panose="05000000000000000000" pitchFamily="2" charset="2"/>
              </a:rPr>
              <a:t>Birth</a:t>
            </a:r>
            <a:r>
              <a:rPr lang="en-US" dirty="0" smtClean="0">
                <a:sym typeface="Wingdings" panose="05000000000000000000" pitchFamily="2" charset="2"/>
              </a:rPr>
              <a:t> kế thừa abstract class </a:t>
            </a:r>
            <a:r>
              <a:rPr lang="en-US" b="1" dirty="0" smtClean="0">
                <a:sym typeface="Wingdings" panose="05000000000000000000" pitchFamily="2" charset="2"/>
              </a:rPr>
              <a:t>Animal</a:t>
            </a:r>
          </a:p>
          <a:p>
            <a:endParaRPr lang="en-US" dirty="0" smtClean="0"/>
          </a:p>
          <a:p>
            <a:pPr marL="0" indent="0">
              <a:buNone/>
            </a:pPr>
            <a:r>
              <a:rPr lang="en-US" dirty="0" smtClean="0"/>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02644419"/>
              </p:ext>
            </p:extLst>
          </p:nvPr>
        </p:nvGraphicFramePr>
        <p:xfrm>
          <a:off x="1556529" y="1988790"/>
          <a:ext cx="8128000" cy="74168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Abstract class</a:t>
                      </a:r>
                      <a:endParaRPr lang="en-US" dirty="0"/>
                    </a:p>
                  </a:txBody>
                  <a:tcPr/>
                </a:tc>
                <a:tc>
                  <a:txBody>
                    <a:bodyPr/>
                    <a:lstStyle/>
                    <a:p>
                      <a:r>
                        <a:rPr lang="en-US" dirty="0" smtClean="0"/>
                        <a:t>Interface</a:t>
                      </a:r>
                      <a:r>
                        <a:rPr lang="en-US" baseline="0" dirty="0" smtClean="0"/>
                        <a:t> </a:t>
                      </a:r>
                      <a:endParaRPr lang="en-US" dirty="0"/>
                    </a:p>
                  </a:txBody>
                  <a:tcPr/>
                </a:tc>
              </a:tr>
              <a:tr h="370840">
                <a:tc>
                  <a:txBody>
                    <a:bodyPr/>
                    <a:lstStyle/>
                    <a:p>
                      <a:r>
                        <a:rPr lang="en-US" dirty="0" smtClean="0"/>
                        <a:t>Đơn</a:t>
                      </a:r>
                      <a:r>
                        <a:rPr lang="en-US" baseline="0" dirty="0" smtClean="0"/>
                        <a:t> kế thừa</a:t>
                      </a:r>
                      <a:endParaRPr lang="en-US" dirty="0"/>
                    </a:p>
                  </a:txBody>
                  <a:tcPr/>
                </a:tc>
                <a:tc>
                  <a:txBody>
                    <a:bodyPr/>
                    <a:lstStyle/>
                    <a:p>
                      <a:r>
                        <a:rPr lang="en-US" dirty="0" smtClean="0"/>
                        <a:t>Đa</a:t>
                      </a:r>
                      <a:r>
                        <a:rPr lang="en-US" baseline="0" dirty="0" smtClean="0"/>
                        <a:t> kế thừa</a:t>
                      </a:r>
                      <a:endParaRPr lang="en-US" dirty="0"/>
                    </a:p>
                  </a:txBody>
                  <a:tcPr/>
                </a:tc>
              </a:tr>
            </a:tbl>
          </a:graphicData>
        </a:graphic>
      </p:graphicFrame>
    </p:spTree>
    <p:extLst>
      <p:ext uri="{BB962C8B-B14F-4D97-AF65-F5344CB8AC3E}">
        <p14:creationId xmlns:p14="http://schemas.microsoft.com/office/powerpoint/2010/main" val="3495764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should to use interface or abstract class</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sym typeface="Wingdings" panose="05000000000000000000" pitchFamily="2" charset="2"/>
            </a:endParaRPr>
          </a:p>
          <a:p>
            <a:r>
              <a:rPr lang="en-US" dirty="0" smtClean="0">
                <a:sym typeface="Wingdings" panose="05000000000000000000" pitchFamily="2" charset="2"/>
              </a:rPr>
              <a:t> Khi ta muốn lớp con có thể kế thừa các </a:t>
            </a:r>
            <a:r>
              <a:rPr lang="en-US" smtClean="0">
                <a:sym typeface="Wingdings" panose="05000000000000000000" pitchFamily="2" charset="2"/>
              </a:rPr>
              <a:t>thuộc tính và phương thức như một lớp bình thường thì ta dùng abstract class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03324249"/>
              </p:ext>
            </p:extLst>
          </p:nvPr>
        </p:nvGraphicFramePr>
        <p:xfrm>
          <a:off x="1223158" y="2049860"/>
          <a:ext cx="8164944" cy="1645920"/>
        </p:xfrm>
        <a:graphic>
          <a:graphicData uri="http://schemas.openxmlformats.org/drawingml/2006/table">
            <a:tbl>
              <a:tblPr firstRow="1" bandRow="1">
                <a:tableStyleId>{5C22544A-7EE6-4342-B048-85BDC9FD1C3A}</a:tableStyleId>
              </a:tblPr>
              <a:tblGrid>
                <a:gridCol w="4082472"/>
                <a:gridCol w="4082472"/>
              </a:tblGrid>
              <a:tr h="361597">
                <a:tc>
                  <a:txBody>
                    <a:bodyPr/>
                    <a:lstStyle/>
                    <a:p>
                      <a:r>
                        <a:rPr lang="en-US" dirty="0" smtClean="0"/>
                        <a:t>Abstract class</a:t>
                      </a:r>
                      <a:endParaRPr lang="en-US" dirty="0"/>
                    </a:p>
                  </a:txBody>
                  <a:tcPr/>
                </a:tc>
                <a:tc>
                  <a:txBody>
                    <a:bodyPr/>
                    <a:lstStyle/>
                    <a:p>
                      <a:r>
                        <a:rPr lang="en-US" dirty="0" smtClean="0"/>
                        <a:t>Interface</a:t>
                      </a:r>
                      <a:r>
                        <a:rPr lang="en-US" baseline="0" dirty="0" smtClean="0"/>
                        <a:t> </a:t>
                      </a:r>
                      <a:endParaRPr lang="en-US" dirty="0"/>
                    </a:p>
                  </a:txBody>
                  <a:tcPr/>
                </a:tc>
              </a:tr>
              <a:tr h="627797">
                <a:tc>
                  <a:txBody>
                    <a:bodyPr/>
                    <a:lstStyle/>
                    <a:p>
                      <a:r>
                        <a:rPr lang="en-US" dirty="0" smtClean="0"/>
                        <a:t>Thuộc tính</a:t>
                      </a:r>
                      <a:r>
                        <a:rPr lang="en-US" baseline="0" dirty="0" smtClean="0"/>
                        <a:t> có phạm vi public, private, protected, static, non-static, </a:t>
                      </a:r>
                      <a:r>
                        <a:rPr lang="en-US" baseline="0" dirty="0" err="1" smtClean="0"/>
                        <a:t>và</a:t>
                      </a:r>
                      <a:r>
                        <a:rPr lang="en-US" baseline="0" dirty="0" smtClean="0"/>
                        <a:t> </a:t>
                      </a:r>
                      <a:r>
                        <a:rPr lang="en-US" baseline="0" dirty="0" smtClean="0"/>
                        <a:t>final</a:t>
                      </a:r>
                      <a:endParaRPr lang="en-US" dirty="0"/>
                    </a:p>
                  </a:txBody>
                  <a:tcPr/>
                </a:tc>
                <a:tc>
                  <a:txBody>
                    <a:bodyPr/>
                    <a:lstStyle/>
                    <a:p>
                      <a:r>
                        <a:rPr lang="en-US" dirty="0" smtClean="0"/>
                        <a:t>Thuộc tính</a:t>
                      </a:r>
                      <a:r>
                        <a:rPr lang="en-US" baseline="0" dirty="0" smtClean="0"/>
                        <a:t> </a:t>
                      </a:r>
                      <a:r>
                        <a:rPr lang="en-US" dirty="0" smtClean="0"/>
                        <a:t>có</a:t>
                      </a:r>
                      <a:r>
                        <a:rPr lang="en-US" baseline="0" dirty="0" smtClean="0"/>
                        <a:t> phạm vi mặc định public, static, và final</a:t>
                      </a:r>
                      <a:endParaRPr lang="en-US" dirty="0"/>
                    </a:p>
                  </a:txBody>
                  <a:tcPr/>
                </a:tc>
              </a:tr>
              <a:tr h="627797">
                <a:tc>
                  <a:txBody>
                    <a:bodyPr/>
                    <a:lstStyle/>
                    <a:p>
                      <a:r>
                        <a:rPr lang="en-US" dirty="0" smtClean="0"/>
                        <a:t>Phương</a:t>
                      </a:r>
                      <a:r>
                        <a:rPr lang="en-US" baseline="0" dirty="0" smtClean="0"/>
                        <a:t> thức có phạm vi public, protected, private, static, non-static, final</a:t>
                      </a:r>
                      <a:endParaRPr lang="en-US" dirty="0"/>
                    </a:p>
                  </a:txBody>
                  <a:tcPr/>
                </a:tc>
                <a:tc>
                  <a:txBody>
                    <a:bodyPr/>
                    <a:lstStyle/>
                    <a:p>
                      <a:r>
                        <a:rPr lang="en-US" dirty="0" smtClean="0"/>
                        <a:t>Phương</a:t>
                      </a:r>
                      <a:r>
                        <a:rPr lang="en-US" baseline="0" dirty="0" smtClean="0"/>
                        <a:t> thức có phạm vi public và static</a:t>
                      </a:r>
                      <a:endParaRPr lang="en-US" dirty="0"/>
                    </a:p>
                  </a:txBody>
                  <a:tcPr/>
                </a:tc>
              </a:tr>
            </a:tbl>
          </a:graphicData>
        </a:graphic>
      </p:graphicFrame>
    </p:spTree>
    <p:extLst>
      <p:ext uri="{BB962C8B-B14F-4D97-AF65-F5344CB8AC3E}">
        <p14:creationId xmlns:p14="http://schemas.microsoft.com/office/powerpoint/2010/main" val="1352372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should to use interface or abstract class</a:t>
            </a:r>
          </a:p>
        </p:txBody>
      </p:sp>
      <p:sp>
        <p:nvSpPr>
          <p:cNvPr id="3" name="Content Placeholder 2"/>
          <p:cNvSpPr>
            <a:spLocks noGrp="1"/>
          </p:cNvSpPr>
          <p:nvPr>
            <p:ph idx="1"/>
          </p:nvPr>
        </p:nvSpPr>
        <p:spPr/>
        <p:txBody>
          <a:bodyPr/>
          <a:lstStyle/>
          <a:p>
            <a:r>
              <a:rPr lang="en-US" dirty="0" smtClean="0"/>
              <a:t>VD:</a:t>
            </a:r>
          </a:p>
          <a:p>
            <a:endParaRPr lang="en-US" dirty="0"/>
          </a:p>
        </p:txBody>
      </p:sp>
      <p:pic>
        <p:nvPicPr>
          <p:cNvPr id="4" name="Picture 3"/>
          <p:cNvPicPr>
            <a:picLocks noChangeAspect="1"/>
          </p:cNvPicPr>
          <p:nvPr/>
        </p:nvPicPr>
        <p:blipFill>
          <a:blip r:embed="rId3"/>
          <a:stretch>
            <a:fillRect/>
          </a:stretch>
        </p:blipFill>
        <p:spPr>
          <a:xfrm>
            <a:off x="5778948" y="2349273"/>
            <a:ext cx="5638800" cy="11144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5415" y="2186528"/>
            <a:ext cx="4353533" cy="3629532"/>
          </a:xfrm>
          <a:prstGeom prst="rect">
            <a:avLst/>
          </a:prstGeom>
        </p:spPr>
      </p:pic>
    </p:spTree>
    <p:extLst>
      <p:ext uri="{BB962C8B-B14F-4D97-AF65-F5344CB8AC3E}">
        <p14:creationId xmlns:p14="http://schemas.microsoft.com/office/powerpoint/2010/main" val="19564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should to use interface or abstract class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smtClean="0"/>
          </a:p>
          <a:p>
            <a:endParaRPr lang="en-US" dirty="0" smtClean="0">
              <a:sym typeface="Wingdings" panose="05000000000000000000" pitchFamily="2" charset="2"/>
            </a:endParaRPr>
          </a:p>
          <a:p>
            <a:r>
              <a:rPr lang="en-US" dirty="0" smtClean="0">
                <a:sym typeface="Wingdings" panose="05000000000000000000" pitchFamily="2" charset="2"/>
              </a:rPr>
              <a:t> </a:t>
            </a:r>
          </a:p>
          <a:p>
            <a:r>
              <a:rPr lang="en-US" dirty="0" smtClean="0">
                <a:sym typeface="Wingdings" panose="05000000000000000000" pitchFamily="2" charset="2"/>
              </a:rPr>
              <a:t>Khi ta muốn lớp con implements tất cả phương thức abstract thì ta dùng interface.</a:t>
            </a:r>
          </a:p>
          <a:p>
            <a:r>
              <a:rPr lang="en-US" dirty="0" smtClean="0">
                <a:sym typeface="Wingdings" panose="05000000000000000000" pitchFamily="2" charset="2"/>
              </a:rPr>
              <a:t>Khi ta muốn lớp con implements một vài phương thức abstract, và đồng thời kế thừa các phương thức bình thường. Và định nghĩa lại phạm vi thì dùng abstract.</a:t>
            </a:r>
            <a:endParaRPr lang="en-US" dirty="0" smtClean="0"/>
          </a:p>
          <a:p>
            <a:pPr marL="0" indent="0">
              <a:buNone/>
            </a:pPr>
            <a:r>
              <a:rPr lang="en-US" dirty="0" smtClean="0"/>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87149129"/>
              </p:ext>
            </p:extLst>
          </p:nvPr>
        </p:nvGraphicFramePr>
        <p:xfrm>
          <a:off x="1521360" y="2082574"/>
          <a:ext cx="8128000" cy="165100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Abstract class</a:t>
                      </a:r>
                      <a:endParaRPr lang="en-US" dirty="0"/>
                    </a:p>
                  </a:txBody>
                  <a:tcPr/>
                </a:tc>
                <a:tc>
                  <a:txBody>
                    <a:bodyPr/>
                    <a:lstStyle/>
                    <a:p>
                      <a:r>
                        <a:rPr lang="en-US" dirty="0" smtClean="0"/>
                        <a:t>Interface</a:t>
                      </a:r>
                      <a:r>
                        <a:rPr lang="en-US" baseline="0" dirty="0" smtClean="0"/>
                        <a:t> </a:t>
                      </a:r>
                      <a:endParaRPr lang="en-US" dirty="0"/>
                    </a:p>
                  </a:txBody>
                  <a:tcPr/>
                </a:tc>
              </a:tr>
              <a:tr h="370840">
                <a:tc>
                  <a:txBody>
                    <a:bodyPr/>
                    <a:lstStyle/>
                    <a:p>
                      <a:r>
                        <a:rPr lang="en-US" dirty="0" smtClean="0"/>
                        <a:t>Có</a:t>
                      </a:r>
                      <a:r>
                        <a:rPr lang="en-US" baseline="0" dirty="0" smtClean="0"/>
                        <a:t> phương thức abstract lẫn phương thức thường.</a:t>
                      </a:r>
                      <a:endParaRPr lang="en-US" dirty="0"/>
                    </a:p>
                  </a:txBody>
                  <a:tcPr/>
                </a:tc>
                <a:tc>
                  <a:txBody>
                    <a:bodyPr/>
                    <a:lstStyle/>
                    <a:p>
                      <a:r>
                        <a:rPr lang="en-US" dirty="0" smtClean="0"/>
                        <a:t>Chỉ</a:t>
                      </a:r>
                      <a:r>
                        <a:rPr lang="en-US" baseline="0" dirty="0" smtClean="0"/>
                        <a:t> có phương thức abstract</a:t>
                      </a:r>
                      <a:endParaRPr lang="en-US" dirty="0"/>
                    </a:p>
                  </a:txBody>
                  <a:tcPr/>
                </a:tc>
              </a:tr>
              <a:tr h="370840">
                <a:tc>
                  <a:txBody>
                    <a:bodyPr/>
                    <a:lstStyle/>
                    <a:p>
                      <a:r>
                        <a:rPr lang="en-US" dirty="0" smtClean="0"/>
                        <a:t>Có</a:t>
                      </a:r>
                      <a:r>
                        <a:rPr lang="en-US" baseline="0" dirty="0" smtClean="0"/>
                        <a:t> thể định nghĩa lại pham vi (public, private, protected)của phương thức</a:t>
                      </a:r>
                      <a:endParaRPr lang="en-US" dirty="0"/>
                    </a:p>
                  </a:txBody>
                  <a:tcPr/>
                </a:tc>
                <a:tc>
                  <a:txBody>
                    <a:bodyPr/>
                    <a:lstStyle/>
                    <a:p>
                      <a:r>
                        <a:rPr lang="en-US" dirty="0" smtClean="0"/>
                        <a:t>Phạm</a:t>
                      </a:r>
                      <a:r>
                        <a:rPr lang="en-US" baseline="0" dirty="0" smtClean="0"/>
                        <a:t> vị mặc định là public</a:t>
                      </a:r>
                      <a:endParaRPr lang="en-US" dirty="0"/>
                    </a:p>
                  </a:txBody>
                  <a:tcPr/>
                </a:tc>
              </a:tr>
            </a:tbl>
          </a:graphicData>
        </a:graphic>
      </p:graphicFrame>
    </p:spTree>
    <p:extLst>
      <p:ext uri="{BB962C8B-B14F-4D97-AF65-F5344CB8AC3E}">
        <p14:creationId xmlns:p14="http://schemas.microsoft.com/office/powerpoint/2010/main" val="4247893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should to use interface or abstract class</a:t>
            </a:r>
          </a:p>
        </p:txBody>
      </p:sp>
      <p:sp>
        <p:nvSpPr>
          <p:cNvPr id="3" name="Content Placeholder 2"/>
          <p:cNvSpPr>
            <a:spLocks noGrp="1"/>
          </p:cNvSpPr>
          <p:nvPr>
            <p:ph idx="1"/>
          </p:nvPr>
        </p:nvSpPr>
        <p:spPr/>
        <p:txBody>
          <a:bodyPr/>
          <a:lstStyle/>
          <a:p>
            <a:r>
              <a:rPr lang="en-US" dirty="0" smtClean="0"/>
              <a:t>VD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366" y="2286000"/>
            <a:ext cx="3772134" cy="25726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5034" y="2396986"/>
            <a:ext cx="2419688" cy="1501913"/>
          </a:xfrm>
          <a:prstGeom prst="rect">
            <a:avLst/>
          </a:prstGeom>
        </p:spPr>
      </p:pic>
      <p:pic>
        <p:nvPicPr>
          <p:cNvPr id="7" name="Picture 6"/>
          <p:cNvPicPr>
            <a:picLocks noChangeAspect="1"/>
          </p:cNvPicPr>
          <p:nvPr/>
        </p:nvPicPr>
        <p:blipFill>
          <a:blip r:embed="rId4"/>
          <a:stretch>
            <a:fillRect/>
          </a:stretch>
        </p:blipFill>
        <p:spPr>
          <a:xfrm>
            <a:off x="3169222" y="4858699"/>
            <a:ext cx="5638800" cy="1114425"/>
          </a:xfrm>
          <a:prstGeom prst="rect">
            <a:avLst/>
          </a:prstGeom>
        </p:spPr>
      </p:pic>
    </p:spTree>
    <p:extLst>
      <p:ext uri="{BB962C8B-B14F-4D97-AF65-F5344CB8AC3E}">
        <p14:creationId xmlns:p14="http://schemas.microsoft.com/office/powerpoint/2010/main" val="1165887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err="1" smtClean="0">
                <a:latin typeface="Times New Roman" pitchFamily="18" charset="0"/>
                <a:cs typeface="Times New Roman" pitchFamily="18" charset="0"/>
              </a:rPr>
              <a:t>Kế</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thừa</a:t>
            </a:r>
            <a:r>
              <a:rPr lang="en-US" sz="4000" b="1" dirty="0" smtClean="0">
                <a:latin typeface="Times New Roman" pitchFamily="18" charset="0"/>
                <a:cs typeface="Times New Roman" pitchFamily="18" charset="0"/>
              </a:rPr>
              <a:t>(inheritance)</a:t>
            </a:r>
            <a:endParaRPr lang="en-US" sz="40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Font typeface="Wingdings" pitchFamily="2" charset="2"/>
              <a:buChar char="q"/>
            </a:pPr>
            <a:r>
              <a:rPr lang="en-US" dirty="0" err="1">
                <a:latin typeface="Times New Roman" pitchFamily="18" charset="0"/>
                <a:cs typeface="Times New Roman" pitchFamily="18" charset="0"/>
              </a:rPr>
              <a:t>Tạo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lớp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từ</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lớp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trước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như</a:t>
            </a:r>
            <a:r>
              <a:rPr lang="en-US" dirty="0">
                <a:latin typeface="Times New Roman" pitchFamily="18" charset="0"/>
                <a:cs typeface="Times New Roman" pitchFamily="18" charset="0"/>
              </a:rPr>
              <a:t> method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fields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lớp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cũ</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lớp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mới</a:t>
            </a:r>
            <a:r>
              <a:rPr lang="en-US" dirty="0">
                <a:latin typeface="Times New Roman" pitchFamily="18" charset="0"/>
                <a:cs typeface="Times New Roman" pitchFamily="18" charset="0"/>
              </a:rPr>
              <a:t> </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3124200"/>
            <a:ext cx="30734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1" y="4248151"/>
            <a:ext cx="68707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0459" y="3124200"/>
            <a:ext cx="421640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2248" y="5362575"/>
            <a:ext cx="65532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89314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should to use interface or abstract class</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sym typeface="Wingdings" panose="05000000000000000000" pitchFamily="2" charset="2"/>
            </a:endParaRPr>
          </a:p>
          <a:p>
            <a:r>
              <a:rPr lang="en-US" dirty="0" smtClean="0">
                <a:sym typeface="Wingdings" panose="05000000000000000000" pitchFamily="2" charset="2"/>
              </a:rPr>
              <a:t> </a:t>
            </a:r>
          </a:p>
          <a:p>
            <a:r>
              <a:rPr lang="en-US" dirty="0" smtClean="0">
                <a:sym typeface="Wingdings" panose="05000000000000000000" pitchFamily="2" charset="2"/>
              </a:rPr>
              <a:t>Dùng abstract class khi muốn liên kết các đối tượng có liên quan với nhau.</a:t>
            </a:r>
          </a:p>
          <a:p>
            <a:r>
              <a:rPr lang="en-US" dirty="0" smtClean="0">
                <a:sym typeface="Wingdings" panose="05000000000000000000" pitchFamily="2" charset="2"/>
              </a:rPr>
              <a:t>Dùng interface khi muốn liên kết các đối tượng không liên quan nhau</a:t>
            </a:r>
            <a:endParaRPr lang="en-US" dirty="0" smtClean="0"/>
          </a:p>
          <a:p>
            <a:pPr marL="0" indent="0">
              <a:buNone/>
            </a:pPr>
            <a:r>
              <a:rPr lang="en-US" dirty="0" smtClean="0"/>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63040896"/>
              </p:ext>
            </p:extLst>
          </p:nvPr>
        </p:nvGraphicFramePr>
        <p:xfrm>
          <a:off x="1521360" y="2082574"/>
          <a:ext cx="8128000" cy="10109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Abstract class</a:t>
                      </a:r>
                      <a:endParaRPr lang="en-US" dirty="0"/>
                    </a:p>
                  </a:txBody>
                  <a:tcPr/>
                </a:tc>
                <a:tc>
                  <a:txBody>
                    <a:bodyPr/>
                    <a:lstStyle/>
                    <a:p>
                      <a:r>
                        <a:rPr lang="en-US" dirty="0" smtClean="0"/>
                        <a:t>Interface</a:t>
                      </a:r>
                      <a:r>
                        <a:rPr lang="en-US" baseline="0" dirty="0" smtClean="0"/>
                        <a:t> </a:t>
                      </a:r>
                      <a:endParaRPr lang="en-US" dirty="0"/>
                    </a:p>
                  </a:txBody>
                  <a:tcPr/>
                </a:tc>
              </a:tr>
              <a:tr h="370840">
                <a:tc>
                  <a:txBody>
                    <a:bodyPr/>
                    <a:lstStyle/>
                    <a:p>
                      <a:r>
                        <a:rPr lang="en-US" dirty="0" smtClean="0"/>
                        <a:t>Liên</a:t>
                      </a:r>
                      <a:r>
                        <a:rPr lang="en-US" baseline="0" dirty="0" smtClean="0"/>
                        <a:t> kết với các đối tượng có </a:t>
                      </a:r>
                      <a:r>
                        <a:rPr lang="en-US" b="1" baseline="0" dirty="0" smtClean="0"/>
                        <a:t>liên quan </a:t>
                      </a:r>
                      <a:r>
                        <a:rPr lang="en-US" baseline="0" dirty="0" smtClean="0"/>
                        <a:t>đến nhau</a:t>
                      </a:r>
                      <a:endParaRPr lang="en-US" dirty="0"/>
                    </a:p>
                  </a:txBody>
                  <a:tcPr/>
                </a:tc>
                <a:tc>
                  <a:txBody>
                    <a:bodyPr/>
                    <a:lstStyle/>
                    <a:p>
                      <a:r>
                        <a:rPr lang="en-US" dirty="0" smtClean="0"/>
                        <a:t>Liên</a:t>
                      </a:r>
                      <a:r>
                        <a:rPr lang="en-US" baseline="0" dirty="0" smtClean="0"/>
                        <a:t> kết với các đối tượng </a:t>
                      </a:r>
                      <a:r>
                        <a:rPr lang="en-US" b="1" baseline="0" dirty="0" smtClean="0"/>
                        <a:t>không liên quan</a:t>
                      </a:r>
                      <a:r>
                        <a:rPr lang="en-US" baseline="0" dirty="0" smtClean="0"/>
                        <a:t> với nhau</a:t>
                      </a:r>
                      <a:endParaRPr lang="en-US" dirty="0"/>
                    </a:p>
                  </a:txBody>
                  <a:tcPr/>
                </a:tc>
              </a:tr>
            </a:tbl>
          </a:graphicData>
        </a:graphic>
      </p:graphicFrame>
    </p:spTree>
    <p:extLst>
      <p:ext uri="{BB962C8B-B14F-4D97-AF65-F5344CB8AC3E}">
        <p14:creationId xmlns:p14="http://schemas.microsoft.com/office/powerpoint/2010/main" val="3443821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should to use interface or abstract class</a:t>
            </a:r>
          </a:p>
        </p:txBody>
      </p:sp>
      <p:sp>
        <p:nvSpPr>
          <p:cNvPr id="3" name="Content Placeholder 2"/>
          <p:cNvSpPr>
            <a:spLocks noGrp="1"/>
          </p:cNvSpPr>
          <p:nvPr>
            <p:ph idx="1"/>
          </p:nvPr>
        </p:nvSpPr>
        <p:spPr/>
        <p:txBody>
          <a:bodyPr/>
          <a:lstStyle/>
          <a:p>
            <a:r>
              <a:rPr lang="en-US" dirty="0" smtClean="0"/>
              <a:t>VD</a:t>
            </a:r>
          </a:p>
          <a:p>
            <a:r>
              <a:rPr lang="en-US" dirty="0" smtClean="0"/>
              <a:t>Lớp abstract Transport liên kết các lớp Car, Ship, Bus</a:t>
            </a:r>
          </a:p>
          <a:p>
            <a:r>
              <a:rPr lang="en-US" dirty="0" smtClean="0"/>
              <a:t>Lớp Interface ConsumptionFuel liên kết các lớp Car, Bus, Ship, Machine, Light, GasCooker.</a:t>
            </a:r>
          </a:p>
          <a:p>
            <a:endParaRPr lang="en-US" dirty="0"/>
          </a:p>
        </p:txBody>
      </p:sp>
    </p:spTree>
    <p:extLst>
      <p:ext uri="{BB962C8B-B14F-4D97-AF65-F5344CB8AC3E}">
        <p14:creationId xmlns:p14="http://schemas.microsoft.com/office/powerpoint/2010/main" val="772491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should to use interface or abstract class</a:t>
            </a:r>
          </a:p>
        </p:txBody>
      </p:sp>
      <p:sp>
        <p:nvSpPr>
          <p:cNvPr id="3" name="Content Placeholder 2"/>
          <p:cNvSpPr>
            <a:spLocks noGrp="1"/>
          </p:cNvSpPr>
          <p:nvPr>
            <p:ph idx="1"/>
          </p:nvPr>
        </p:nvSpPr>
        <p:spPr/>
        <p:txBody>
          <a:bodyPr>
            <a:normAutofit/>
          </a:bodyPr>
          <a:lstStyle/>
          <a:p>
            <a:r>
              <a:rPr lang="en-US" dirty="0"/>
              <a:t>Sử dụng </a:t>
            </a:r>
            <a:r>
              <a:rPr lang="en-US" dirty="0" smtClean="0"/>
              <a:t>abstract lớp khi ta </a:t>
            </a:r>
            <a:r>
              <a:rPr lang="en-US" dirty="0"/>
              <a:t>định nghĩa </a:t>
            </a:r>
            <a:r>
              <a:rPr lang="en-US" dirty="0" smtClean="0"/>
              <a:t>được A </a:t>
            </a:r>
            <a:r>
              <a:rPr lang="en-US" dirty="0"/>
              <a:t>là 1 </a:t>
            </a:r>
            <a:r>
              <a:rPr lang="en-US" dirty="0" smtClean="0"/>
              <a:t>đối tượng chung của B</a:t>
            </a:r>
          </a:p>
          <a:p>
            <a:r>
              <a:rPr lang="en-US" dirty="0"/>
              <a:t>VD </a:t>
            </a:r>
            <a:r>
              <a:rPr lang="en-US" dirty="0" smtClean="0"/>
              <a:t>:</a:t>
            </a:r>
          </a:p>
          <a:p>
            <a:pPr lvl="1"/>
            <a:r>
              <a:rPr lang="en-US" dirty="0" smtClean="0"/>
              <a:t>Animal là đối tượng chung của Birth</a:t>
            </a:r>
          </a:p>
          <a:p>
            <a:pPr lvl="1"/>
            <a:r>
              <a:rPr lang="en-US" dirty="0" smtClean="0"/>
              <a:t>Instrument là đối tương chung của StringeInstrument</a:t>
            </a:r>
            <a:endParaRPr lang="en-US" dirty="0"/>
          </a:p>
          <a:p>
            <a:r>
              <a:rPr lang="en-US" dirty="0"/>
              <a:t>Sử dụng </a:t>
            </a:r>
            <a:r>
              <a:rPr lang="en-US" dirty="0" smtClean="0"/>
              <a:t>interface khi định nghĩa được A là </a:t>
            </a:r>
            <a:r>
              <a:rPr lang="en-US" dirty="0"/>
              <a:t>một khả năng của </a:t>
            </a:r>
            <a:r>
              <a:rPr lang="en-US" dirty="0" smtClean="0"/>
              <a:t>đối tượng B</a:t>
            </a:r>
            <a:endParaRPr lang="en-US" dirty="0"/>
          </a:p>
          <a:p>
            <a:r>
              <a:rPr lang="en-US" dirty="0" smtClean="0"/>
              <a:t>VD:</a:t>
            </a:r>
          </a:p>
          <a:p>
            <a:pPr lvl="1"/>
            <a:r>
              <a:rPr lang="en-US" dirty="0" smtClean="0"/>
              <a:t>Fly là khả năng của đội tượng Birth.</a:t>
            </a:r>
          </a:p>
          <a:p>
            <a:pPr lvl="1"/>
            <a:r>
              <a:rPr lang="en-US" smtClean="0"/>
              <a:t>Play là một khả năng của đối tượng Instrument</a:t>
            </a:r>
            <a:endParaRPr lang="en-US" dirty="0" smtClean="0"/>
          </a:p>
          <a:p>
            <a:endParaRPr lang="en-US" dirty="0"/>
          </a:p>
        </p:txBody>
      </p:sp>
    </p:spTree>
    <p:extLst>
      <p:ext uri="{BB962C8B-B14F-4D97-AF65-F5344CB8AC3E}">
        <p14:creationId xmlns:p14="http://schemas.microsoft.com/office/powerpoint/2010/main" val="922837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rPr>
              <a:t>http://www.thecoldsun.com/en/content/01-2009/abstract-classes-and-interfaces</a:t>
            </a:r>
            <a:endParaRPr lang="en-US" dirty="0" smtClean="0"/>
          </a:p>
          <a:p>
            <a:r>
              <a:rPr lang="en-US" b="1" dirty="0" smtClean="0">
                <a:hlinkClick r:id="rId3"/>
              </a:rPr>
              <a:t>http://docs.oracle.com/javase/tutorial/java/IandI/abstract.html</a:t>
            </a:r>
            <a:endParaRPr lang="en-US" b="1" dirty="0" smtClean="0"/>
          </a:p>
          <a:p>
            <a:endParaRPr lang="en-US" b="1" dirty="0"/>
          </a:p>
        </p:txBody>
      </p:sp>
    </p:spTree>
    <p:extLst>
      <p:ext uri="{BB962C8B-B14F-4D97-AF65-F5344CB8AC3E}">
        <p14:creationId xmlns:p14="http://schemas.microsoft.com/office/powerpoint/2010/main" val="4008174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smtClean="0">
                <a:latin typeface="Times New Roman" pitchFamily="18" charset="0"/>
                <a:cs typeface="Times New Roman" pitchFamily="18" charset="0"/>
              </a:rPr>
              <a:t>KHI NÀO SỬ DỤNG TÍNH KẾ THỪA</a:t>
            </a:r>
            <a:endParaRPr lang="en-US" sz="40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457200" indent="-457200">
              <a:buFont typeface="+mj-lt"/>
              <a:buAutoNum type="arabicPeriod"/>
            </a:pPr>
            <a:r>
              <a:rPr lang="en-US" dirty="0" err="1" smtClean="0"/>
              <a:t>Khi</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một</a:t>
            </a:r>
            <a:r>
              <a:rPr lang="en-US" dirty="0" smtClean="0"/>
              <a:t> </a:t>
            </a:r>
            <a:r>
              <a:rPr lang="en-US" dirty="0" err="1" smtClean="0"/>
              <a:t>lớp</a:t>
            </a:r>
            <a:r>
              <a:rPr lang="en-US" dirty="0" smtClean="0"/>
              <a:t> </a:t>
            </a:r>
            <a:r>
              <a:rPr lang="en-US" dirty="0" err="1" smtClean="0"/>
              <a:t>mới</a:t>
            </a:r>
            <a:r>
              <a:rPr lang="en-US" dirty="0" smtClean="0"/>
              <a:t> </a:t>
            </a:r>
            <a:r>
              <a:rPr lang="en-US" dirty="0" err="1" smtClean="0"/>
              <a:t>mà</a:t>
            </a:r>
            <a:r>
              <a:rPr lang="en-US" dirty="0" smtClean="0"/>
              <a:t> </a:t>
            </a:r>
            <a:r>
              <a:rPr lang="en-US" dirty="0" err="1" smtClean="0"/>
              <a:t>các</a:t>
            </a:r>
            <a:r>
              <a:rPr lang="en-US" dirty="0" smtClean="0"/>
              <a:t> field </a:t>
            </a:r>
            <a:r>
              <a:rPr lang="en-US" dirty="0" err="1" smtClean="0"/>
              <a:t>và</a:t>
            </a:r>
            <a:r>
              <a:rPr lang="en-US" dirty="0" smtClean="0"/>
              <a:t> method </a:t>
            </a:r>
            <a:r>
              <a:rPr lang="en-US" dirty="0" err="1" smtClean="0"/>
              <a:t>đã</a:t>
            </a:r>
            <a:r>
              <a:rPr lang="en-US" dirty="0" smtClean="0"/>
              <a:t> </a:t>
            </a:r>
            <a:r>
              <a:rPr lang="en-US" dirty="0" err="1" smtClean="0"/>
              <a:t>xây</a:t>
            </a:r>
            <a:r>
              <a:rPr lang="en-US" dirty="0" smtClean="0"/>
              <a:t> </a:t>
            </a:r>
            <a:r>
              <a:rPr lang="en-US" dirty="0" err="1" smtClean="0"/>
              <a:t>dựng</a:t>
            </a:r>
            <a:r>
              <a:rPr lang="en-US" dirty="0" smtClean="0"/>
              <a:t> ở </a:t>
            </a:r>
            <a:r>
              <a:rPr lang="en-US" dirty="0" err="1" smtClean="0"/>
              <a:t>lớp</a:t>
            </a:r>
            <a:r>
              <a:rPr lang="en-US" dirty="0" smtClean="0"/>
              <a:t> </a:t>
            </a:r>
            <a:r>
              <a:rPr lang="en-US" dirty="0" err="1" smtClean="0"/>
              <a:t>cũ</a:t>
            </a:r>
            <a:r>
              <a:rPr lang="en-US" dirty="0" smtClean="0"/>
              <a:t>.</a:t>
            </a:r>
          </a:p>
          <a:p>
            <a:pPr marL="0" indent="0">
              <a:buNone/>
            </a:pPr>
            <a:r>
              <a:rPr lang="en-US" dirty="0" err="1" smtClean="0"/>
              <a:t>Ví</a:t>
            </a:r>
            <a:r>
              <a:rPr lang="en-US" dirty="0" smtClean="0"/>
              <a:t> </a:t>
            </a:r>
            <a:r>
              <a:rPr lang="en-US" dirty="0" err="1" smtClean="0"/>
              <a:t>dụ</a:t>
            </a:r>
            <a:r>
              <a:rPr lang="en-US" dirty="0" smtClean="0"/>
              <a:t>:</a:t>
            </a:r>
          </a:p>
          <a:p>
            <a:pPr marL="0" indent="0">
              <a:buNone/>
            </a:pPr>
            <a:r>
              <a:rPr lang="en-US" dirty="0" err="1" smtClean="0"/>
              <a:t>Khi</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lớp</a:t>
            </a:r>
            <a:r>
              <a:rPr lang="en-US" dirty="0" smtClean="0"/>
              <a:t> student </a:t>
            </a:r>
            <a:r>
              <a:rPr lang="en-US" dirty="0" err="1" smtClean="0"/>
              <a:t>mà</a:t>
            </a:r>
            <a:r>
              <a:rPr lang="en-US" dirty="0" smtClean="0"/>
              <a:t> </a:t>
            </a:r>
            <a:r>
              <a:rPr lang="en-US" dirty="0" err="1" smtClean="0"/>
              <a:t>có</a:t>
            </a:r>
            <a:r>
              <a:rPr lang="en-US" dirty="0" smtClean="0"/>
              <a:t> </a:t>
            </a:r>
            <a:r>
              <a:rPr lang="en-US" dirty="0" err="1" smtClean="0"/>
              <a:t>các</a:t>
            </a:r>
            <a:r>
              <a:rPr lang="en-US" dirty="0" smtClean="0"/>
              <a:t> field </a:t>
            </a:r>
            <a:r>
              <a:rPr lang="en-US" dirty="0" err="1" smtClean="0"/>
              <a:t>của</a:t>
            </a:r>
            <a:r>
              <a:rPr lang="en-US" dirty="0" smtClean="0"/>
              <a:t> </a:t>
            </a:r>
            <a:r>
              <a:rPr lang="en-US" dirty="0" err="1" smtClean="0"/>
              <a:t>lớp</a:t>
            </a:r>
            <a:r>
              <a:rPr lang="en-US" dirty="0" smtClean="0"/>
              <a:t> </a:t>
            </a:r>
            <a:r>
              <a:rPr lang="en-US" dirty="0" err="1" smtClean="0"/>
              <a:t>này</a:t>
            </a:r>
            <a:r>
              <a:rPr lang="en-US" dirty="0" smtClean="0"/>
              <a:t> </a:t>
            </a:r>
            <a:r>
              <a:rPr lang="en-US" dirty="0" err="1" smtClean="0"/>
              <a:t>giống</a:t>
            </a:r>
            <a:r>
              <a:rPr lang="en-US" dirty="0" smtClean="0"/>
              <a:t> </a:t>
            </a:r>
            <a:r>
              <a:rPr lang="en-US" dirty="0" err="1" smtClean="0"/>
              <a:t>với</a:t>
            </a:r>
            <a:r>
              <a:rPr lang="en-US" dirty="0" smtClean="0"/>
              <a:t> field </a:t>
            </a:r>
            <a:r>
              <a:rPr lang="en-US" dirty="0" err="1" smtClean="0"/>
              <a:t>của</a:t>
            </a:r>
            <a:r>
              <a:rPr lang="en-US" dirty="0" smtClean="0"/>
              <a:t> </a:t>
            </a:r>
            <a:r>
              <a:rPr lang="en-US" dirty="0" err="1" smtClean="0"/>
              <a:t>lớp</a:t>
            </a:r>
            <a:r>
              <a:rPr lang="en-US" dirty="0" smtClean="0"/>
              <a:t> Human </a:t>
            </a:r>
            <a:r>
              <a:rPr lang="en-US" dirty="0" err="1" smtClean="0"/>
              <a:t>nên</a:t>
            </a:r>
            <a:r>
              <a:rPr lang="en-US" dirty="0" smtClean="0"/>
              <a:t> ta </a:t>
            </a:r>
            <a:r>
              <a:rPr lang="en-US" dirty="0" err="1" smtClean="0"/>
              <a:t>sẽ</a:t>
            </a:r>
            <a:r>
              <a:rPr lang="en-US" dirty="0" smtClean="0"/>
              <a:t> </a:t>
            </a:r>
            <a:r>
              <a:rPr lang="en-US" dirty="0" err="1" smtClean="0"/>
              <a:t>kế</a:t>
            </a:r>
            <a:r>
              <a:rPr lang="en-US" dirty="0" smtClean="0"/>
              <a:t> </a:t>
            </a:r>
            <a:r>
              <a:rPr lang="en-US" dirty="0" err="1" smtClean="0"/>
              <a:t>thừa</a:t>
            </a:r>
            <a:r>
              <a:rPr lang="en-US" dirty="0" smtClean="0"/>
              <a:t> </a:t>
            </a:r>
            <a:r>
              <a:rPr lang="en-US" dirty="0" err="1" smtClean="0"/>
              <a:t>lớp</a:t>
            </a:r>
            <a:r>
              <a:rPr lang="en-US" dirty="0" smtClean="0"/>
              <a:t> Human </a:t>
            </a:r>
            <a:r>
              <a:rPr lang="en-US" dirty="0" err="1" smtClean="0"/>
              <a:t>để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field </a:t>
            </a:r>
            <a:r>
              <a:rPr lang="en-US" dirty="0" err="1" smtClean="0"/>
              <a:t>mà</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khởi</a:t>
            </a:r>
            <a:r>
              <a:rPr lang="en-US" dirty="0" smtClean="0"/>
              <a:t> </a:t>
            </a:r>
            <a:r>
              <a:rPr lang="en-US" dirty="0" err="1" smtClean="0"/>
              <a:t>tạo</a:t>
            </a:r>
            <a:r>
              <a:rPr lang="en-US" dirty="0" smtClean="0"/>
              <a:t>.</a:t>
            </a:r>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00" y="4648200"/>
            <a:ext cx="30734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400" y="4648201"/>
            <a:ext cx="421640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6104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err="1" smtClean="0">
                <a:latin typeface="Times New Roman" pitchFamily="18" charset="0"/>
                <a:cs typeface="Times New Roman" pitchFamily="18" charset="0"/>
              </a:rPr>
              <a:t>Tại</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sao</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phải</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sử</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dụng</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tính</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kế</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thừa</a:t>
            </a:r>
            <a:endParaRPr lang="en-US" sz="40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buFont typeface="Courier New" pitchFamily="49" charset="0"/>
              <a:buChar char="o"/>
            </a:pPr>
            <a:r>
              <a:rPr lang="en-US" dirty="0" err="1" smtClean="0">
                <a:latin typeface="+mj-lt"/>
                <a:cs typeface="Times New Roman" pitchFamily="18" charset="0"/>
              </a:rPr>
              <a:t>Để</a:t>
            </a:r>
            <a:r>
              <a:rPr lang="en-US" dirty="0" smtClean="0">
                <a:latin typeface="+mj-lt"/>
                <a:cs typeface="Times New Roman" pitchFamily="18" charset="0"/>
              </a:rPr>
              <a:t> </a:t>
            </a:r>
            <a:r>
              <a:rPr lang="en-US" dirty="0" err="1" smtClean="0">
                <a:latin typeface="+mj-lt"/>
                <a:cs typeface="Times New Roman" pitchFamily="18" charset="0"/>
              </a:rPr>
              <a:t>giảm</a:t>
            </a:r>
            <a:r>
              <a:rPr lang="en-US" dirty="0" smtClean="0">
                <a:latin typeface="+mj-lt"/>
                <a:cs typeface="Times New Roman" pitchFamily="18" charset="0"/>
              </a:rPr>
              <a:t> </a:t>
            </a:r>
            <a:r>
              <a:rPr lang="en-US" dirty="0" err="1" smtClean="0">
                <a:latin typeface="+mj-lt"/>
                <a:cs typeface="Times New Roman" pitchFamily="18" charset="0"/>
              </a:rPr>
              <a:t>thời</a:t>
            </a:r>
            <a:r>
              <a:rPr lang="en-US" dirty="0" smtClean="0">
                <a:latin typeface="+mj-lt"/>
                <a:cs typeface="Times New Roman" pitchFamily="18" charset="0"/>
              </a:rPr>
              <a:t> </a:t>
            </a:r>
            <a:r>
              <a:rPr lang="en-US" dirty="0" err="1" smtClean="0">
                <a:latin typeface="+mj-lt"/>
                <a:cs typeface="Times New Roman" pitchFamily="18" charset="0"/>
              </a:rPr>
              <a:t>gian</a:t>
            </a:r>
            <a:r>
              <a:rPr lang="en-US" dirty="0" smtClean="0">
                <a:latin typeface="+mj-lt"/>
                <a:cs typeface="Times New Roman" pitchFamily="18" charset="0"/>
              </a:rPr>
              <a:t> </a:t>
            </a:r>
            <a:r>
              <a:rPr lang="en-US" dirty="0" err="1" smtClean="0">
                <a:latin typeface="+mj-lt"/>
                <a:cs typeface="Times New Roman" pitchFamily="18" charset="0"/>
              </a:rPr>
              <a:t>thực</a:t>
            </a:r>
            <a:r>
              <a:rPr lang="en-US" dirty="0" smtClean="0">
                <a:latin typeface="+mj-lt"/>
                <a:cs typeface="Times New Roman" pitchFamily="18" charset="0"/>
              </a:rPr>
              <a:t> </a:t>
            </a:r>
            <a:r>
              <a:rPr lang="en-US" dirty="0" err="1" smtClean="0">
                <a:latin typeface="+mj-lt"/>
                <a:cs typeface="Times New Roman" pitchFamily="18" charset="0"/>
              </a:rPr>
              <a:t>hiện</a:t>
            </a:r>
            <a:r>
              <a:rPr lang="en-US" dirty="0" smtClean="0">
                <a:latin typeface="+mj-lt"/>
                <a:cs typeface="Times New Roman" pitchFamily="18" charset="0"/>
              </a:rPr>
              <a:t> </a:t>
            </a:r>
            <a:r>
              <a:rPr lang="en-US" dirty="0" err="1" smtClean="0">
                <a:latin typeface="+mj-lt"/>
                <a:cs typeface="Times New Roman" pitchFamily="18" charset="0"/>
              </a:rPr>
              <a:t>một</a:t>
            </a:r>
            <a:r>
              <a:rPr lang="en-US" dirty="0" smtClean="0">
                <a:latin typeface="+mj-lt"/>
                <a:cs typeface="Times New Roman" pitchFamily="18" charset="0"/>
              </a:rPr>
              <a:t> </a:t>
            </a:r>
            <a:r>
              <a:rPr lang="en-US" dirty="0" err="1" smtClean="0">
                <a:latin typeface="+mj-lt"/>
                <a:cs typeface="Times New Roman" pitchFamily="18" charset="0"/>
              </a:rPr>
              <a:t>ứng</a:t>
            </a:r>
            <a:r>
              <a:rPr lang="en-US" dirty="0" smtClean="0">
                <a:latin typeface="+mj-lt"/>
                <a:cs typeface="Times New Roman" pitchFamily="18" charset="0"/>
              </a:rPr>
              <a:t> </a:t>
            </a:r>
            <a:r>
              <a:rPr lang="en-US" dirty="0" err="1" smtClean="0">
                <a:latin typeface="+mj-lt"/>
                <a:cs typeface="Times New Roman" pitchFamily="18" charset="0"/>
              </a:rPr>
              <a:t>dụng</a:t>
            </a:r>
            <a:r>
              <a:rPr lang="en-US" dirty="0" smtClean="0">
                <a:latin typeface="+mj-lt"/>
                <a:cs typeface="Times New Roman" pitchFamily="18" charset="0"/>
              </a:rPr>
              <a:t> </a:t>
            </a:r>
            <a:r>
              <a:rPr lang="en-US" dirty="0" err="1" smtClean="0">
                <a:latin typeface="+mj-lt"/>
                <a:cs typeface="Times New Roman" pitchFamily="18" charset="0"/>
              </a:rPr>
              <a:t>thay</a:t>
            </a:r>
            <a:r>
              <a:rPr lang="en-US" dirty="0" smtClean="0">
                <a:latin typeface="+mj-lt"/>
                <a:cs typeface="Times New Roman" pitchFamily="18" charset="0"/>
              </a:rPr>
              <a:t> </a:t>
            </a:r>
            <a:r>
              <a:rPr lang="en-US" dirty="0" err="1" smtClean="0">
                <a:latin typeface="+mj-lt"/>
                <a:cs typeface="Times New Roman" pitchFamily="18" charset="0"/>
              </a:rPr>
              <a:t>vì</a:t>
            </a:r>
            <a:r>
              <a:rPr lang="en-US" dirty="0" smtClean="0">
                <a:latin typeface="+mj-lt"/>
                <a:cs typeface="Times New Roman" pitchFamily="18" charset="0"/>
              </a:rPr>
              <a:t> ta </a:t>
            </a:r>
            <a:r>
              <a:rPr lang="en-US" dirty="0" err="1" smtClean="0">
                <a:latin typeface="+mj-lt"/>
                <a:cs typeface="Times New Roman" pitchFamily="18" charset="0"/>
              </a:rPr>
              <a:t>thiết</a:t>
            </a:r>
            <a:r>
              <a:rPr lang="en-US" dirty="0" smtClean="0">
                <a:latin typeface="+mj-lt"/>
                <a:cs typeface="Times New Roman" pitchFamily="18" charset="0"/>
              </a:rPr>
              <a:t> </a:t>
            </a:r>
            <a:r>
              <a:rPr lang="en-US" dirty="0" err="1" smtClean="0">
                <a:latin typeface="+mj-lt"/>
                <a:cs typeface="Times New Roman" pitchFamily="18" charset="0"/>
              </a:rPr>
              <a:t>kế</a:t>
            </a:r>
            <a:r>
              <a:rPr lang="en-US" dirty="0" smtClean="0">
                <a:latin typeface="+mj-lt"/>
                <a:cs typeface="Times New Roman" pitchFamily="18" charset="0"/>
              </a:rPr>
              <a:t> </a:t>
            </a:r>
            <a:r>
              <a:rPr lang="en-US" dirty="0" err="1" smtClean="0">
                <a:latin typeface="+mj-lt"/>
                <a:cs typeface="Times New Roman" pitchFamily="18" charset="0"/>
              </a:rPr>
              <a:t>một</a:t>
            </a:r>
            <a:r>
              <a:rPr lang="en-US" dirty="0" smtClean="0">
                <a:latin typeface="+mj-lt"/>
                <a:cs typeface="Times New Roman" pitchFamily="18" charset="0"/>
              </a:rPr>
              <a:t> </a:t>
            </a:r>
            <a:r>
              <a:rPr lang="en-US" dirty="0" err="1" smtClean="0">
                <a:latin typeface="+mj-lt"/>
                <a:cs typeface="Times New Roman" pitchFamily="18" charset="0"/>
              </a:rPr>
              <a:t>ứng</a:t>
            </a:r>
            <a:r>
              <a:rPr lang="en-US" dirty="0" smtClean="0">
                <a:latin typeface="+mj-lt"/>
                <a:cs typeface="Times New Roman" pitchFamily="18" charset="0"/>
              </a:rPr>
              <a:t> </a:t>
            </a:r>
            <a:r>
              <a:rPr lang="en-US" dirty="0" err="1" smtClean="0">
                <a:latin typeface="+mj-lt"/>
                <a:cs typeface="Times New Roman" pitchFamily="18" charset="0"/>
              </a:rPr>
              <a:t>dụng</a:t>
            </a:r>
            <a:r>
              <a:rPr lang="en-US" dirty="0" smtClean="0">
                <a:latin typeface="+mj-lt"/>
                <a:cs typeface="Times New Roman" pitchFamily="18" charset="0"/>
              </a:rPr>
              <a:t> </a:t>
            </a:r>
            <a:r>
              <a:rPr lang="en-US" dirty="0" err="1" smtClean="0">
                <a:latin typeface="+mj-lt"/>
                <a:cs typeface="Times New Roman" pitchFamily="18" charset="0"/>
              </a:rPr>
              <a:t>mới</a:t>
            </a:r>
            <a:r>
              <a:rPr lang="en-US" dirty="0" smtClean="0">
                <a:latin typeface="+mj-lt"/>
                <a:cs typeface="Times New Roman" pitchFamily="18" charset="0"/>
              </a:rPr>
              <a:t> </a:t>
            </a:r>
            <a:r>
              <a:rPr lang="en-US" dirty="0" err="1" smtClean="0">
                <a:latin typeface="+mj-lt"/>
                <a:cs typeface="Times New Roman" pitchFamily="18" charset="0"/>
              </a:rPr>
              <a:t>mà</a:t>
            </a:r>
            <a:r>
              <a:rPr lang="en-US" dirty="0">
                <a:latin typeface="+mj-lt"/>
                <a:cs typeface="Times New Roman" pitchFamily="18" charset="0"/>
              </a:rPr>
              <a:t> </a:t>
            </a:r>
            <a:r>
              <a:rPr lang="en-US" dirty="0" err="1" smtClean="0">
                <a:latin typeface="+mj-lt"/>
                <a:cs typeface="Times New Roman" pitchFamily="18" charset="0"/>
              </a:rPr>
              <a:t>không</a:t>
            </a:r>
            <a:r>
              <a:rPr lang="en-US" dirty="0" smtClean="0">
                <a:latin typeface="+mj-lt"/>
                <a:cs typeface="Times New Roman" pitchFamily="18" charset="0"/>
              </a:rPr>
              <a:t> </a:t>
            </a:r>
            <a:r>
              <a:rPr lang="en-US" dirty="0" err="1" smtClean="0">
                <a:latin typeface="+mj-lt"/>
                <a:cs typeface="Times New Roman" pitchFamily="18" charset="0"/>
              </a:rPr>
              <a:t>kế</a:t>
            </a:r>
            <a:r>
              <a:rPr lang="en-US" dirty="0" smtClean="0">
                <a:latin typeface="+mj-lt"/>
                <a:cs typeface="Times New Roman" pitchFamily="18" charset="0"/>
              </a:rPr>
              <a:t> </a:t>
            </a:r>
            <a:r>
              <a:rPr lang="en-US" dirty="0" err="1" smtClean="0">
                <a:latin typeface="+mj-lt"/>
                <a:cs typeface="Times New Roman" pitchFamily="18" charset="0"/>
              </a:rPr>
              <a:t>thừa</a:t>
            </a:r>
            <a:r>
              <a:rPr lang="en-US" dirty="0" smtClean="0">
                <a:latin typeface="+mj-lt"/>
                <a:cs typeface="Times New Roman" pitchFamily="18" charset="0"/>
              </a:rPr>
              <a:t> </a:t>
            </a:r>
            <a:r>
              <a:rPr lang="en-US" dirty="0" err="1" smtClean="0">
                <a:latin typeface="+mj-lt"/>
                <a:cs typeface="Times New Roman" pitchFamily="18" charset="0"/>
              </a:rPr>
              <a:t>ứng</a:t>
            </a:r>
            <a:r>
              <a:rPr lang="en-US" dirty="0" smtClean="0">
                <a:latin typeface="+mj-lt"/>
                <a:cs typeface="Times New Roman" pitchFamily="18" charset="0"/>
              </a:rPr>
              <a:t> </a:t>
            </a:r>
            <a:r>
              <a:rPr lang="en-US" dirty="0" err="1" smtClean="0">
                <a:latin typeface="+mj-lt"/>
                <a:cs typeface="Times New Roman" pitchFamily="18" charset="0"/>
              </a:rPr>
              <a:t>dụng</a:t>
            </a:r>
            <a:r>
              <a:rPr lang="en-US" dirty="0" smtClean="0">
                <a:latin typeface="+mj-lt"/>
                <a:cs typeface="Times New Roman" pitchFamily="18" charset="0"/>
              </a:rPr>
              <a:t> </a:t>
            </a:r>
            <a:r>
              <a:rPr lang="en-US" dirty="0" err="1" smtClean="0">
                <a:latin typeface="+mj-lt"/>
                <a:cs typeface="Times New Roman" pitchFamily="18" charset="0"/>
              </a:rPr>
              <a:t>cũ</a:t>
            </a:r>
            <a:r>
              <a:rPr lang="en-US" dirty="0" smtClean="0">
                <a:latin typeface="+mj-lt"/>
                <a:cs typeface="Times New Roman" pitchFamily="18" charset="0"/>
              </a:rPr>
              <a:t> </a:t>
            </a:r>
            <a:r>
              <a:rPr lang="en-US" dirty="0" err="1" smtClean="0">
                <a:latin typeface="+mj-lt"/>
                <a:cs typeface="Times New Roman" pitchFamily="18" charset="0"/>
              </a:rPr>
              <a:t>thì</a:t>
            </a:r>
            <a:r>
              <a:rPr lang="en-US" dirty="0" smtClean="0">
                <a:latin typeface="+mj-lt"/>
                <a:cs typeface="Times New Roman" pitchFamily="18" charset="0"/>
              </a:rPr>
              <a:t> </a:t>
            </a:r>
            <a:r>
              <a:rPr lang="en-US" dirty="0" err="1" smtClean="0">
                <a:latin typeface="+mj-lt"/>
                <a:cs typeface="Times New Roman" pitchFamily="18" charset="0"/>
              </a:rPr>
              <a:t>thực</a:t>
            </a:r>
            <a:r>
              <a:rPr lang="en-US" dirty="0" smtClean="0">
                <a:latin typeface="+mj-lt"/>
                <a:cs typeface="Times New Roman" pitchFamily="18" charset="0"/>
              </a:rPr>
              <a:t> </a:t>
            </a:r>
            <a:r>
              <a:rPr lang="en-US" dirty="0" err="1" smtClean="0">
                <a:latin typeface="+mj-lt"/>
                <a:cs typeface="Times New Roman" pitchFamily="18" charset="0"/>
              </a:rPr>
              <a:t>hiện</a:t>
            </a:r>
            <a:r>
              <a:rPr lang="en-US" dirty="0" smtClean="0">
                <a:latin typeface="+mj-lt"/>
                <a:cs typeface="Times New Roman" pitchFamily="18" charset="0"/>
              </a:rPr>
              <a:t> </a:t>
            </a:r>
            <a:r>
              <a:rPr lang="en-US" dirty="0" err="1" smtClean="0">
                <a:latin typeface="+mj-lt"/>
                <a:cs typeface="Times New Roman" pitchFamily="18" charset="0"/>
              </a:rPr>
              <a:t>rất</a:t>
            </a:r>
            <a:r>
              <a:rPr lang="en-US" dirty="0" smtClean="0">
                <a:latin typeface="+mj-lt"/>
                <a:cs typeface="Times New Roman" pitchFamily="18" charset="0"/>
              </a:rPr>
              <a:t> </a:t>
            </a:r>
            <a:r>
              <a:rPr lang="en-US" dirty="0" err="1" smtClean="0">
                <a:latin typeface="+mj-lt"/>
                <a:cs typeface="Times New Roman" pitchFamily="18" charset="0"/>
              </a:rPr>
              <a:t>mất</a:t>
            </a:r>
            <a:r>
              <a:rPr lang="en-US" dirty="0" smtClean="0">
                <a:latin typeface="+mj-lt"/>
                <a:cs typeface="Times New Roman" pitchFamily="18" charset="0"/>
              </a:rPr>
              <a:t> </a:t>
            </a:r>
            <a:r>
              <a:rPr lang="en-US" dirty="0" err="1" smtClean="0">
                <a:latin typeface="+mj-lt"/>
                <a:cs typeface="Times New Roman" pitchFamily="18" charset="0"/>
              </a:rPr>
              <a:t>thời</a:t>
            </a:r>
            <a:r>
              <a:rPr lang="en-US" dirty="0" smtClean="0">
                <a:latin typeface="+mj-lt"/>
                <a:cs typeface="Times New Roman" pitchFamily="18" charset="0"/>
              </a:rPr>
              <a:t> </a:t>
            </a:r>
            <a:r>
              <a:rPr lang="en-US" dirty="0" err="1" smtClean="0">
                <a:latin typeface="+mj-lt"/>
                <a:cs typeface="Times New Roman" pitchFamily="18" charset="0"/>
              </a:rPr>
              <a:t>gian</a:t>
            </a:r>
            <a:r>
              <a:rPr lang="en-US" dirty="0" smtClean="0">
                <a:latin typeface="+mj-lt"/>
                <a:cs typeface="Times New Roman" pitchFamily="18" charset="0"/>
              </a:rPr>
              <a:t> </a:t>
            </a:r>
            <a:r>
              <a:rPr lang="en-US" dirty="0" err="1" smtClean="0">
                <a:latin typeface="+mj-lt"/>
                <a:cs typeface="Times New Roman" pitchFamily="18" charset="0"/>
              </a:rPr>
              <a:t>mà</a:t>
            </a:r>
            <a:r>
              <a:rPr lang="en-US" dirty="0" smtClean="0">
                <a:latin typeface="+mj-lt"/>
                <a:cs typeface="Times New Roman" pitchFamily="18" charset="0"/>
              </a:rPr>
              <a:t> </a:t>
            </a:r>
            <a:r>
              <a:rPr lang="en-US" dirty="0" err="1" smtClean="0">
                <a:latin typeface="+mj-lt"/>
                <a:cs typeface="Times New Roman" pitchFamily="18" charset="0"/>
              </a:rPr>
              <a:t>ứng</a:t>
            </a:r>
            <a:r>
              <a:rPr lang="en-US" dirty="0" smtClean="0">
                <a:latin typeface="+mj-lt"/>
                <a:cs typeface="Times New Roman" pitchFamily="18" charset="0"/>
              </a:rPr>
              <a:t> </a:t>
            </a:r>
            <a:r>
              <a:rPr lang="en-US" dirty="0" err="1" smtClean="0">
                <a:latin typeface="+mj-lt"/>
                <a:cs typeface="Times New Roman" pitchFamily="18" charset="0"/>
              </a:rPr>
              <a:t>dụng</a:t>
            </a:r>
            <a:r>
              <a:rPr lang="en-US" dirty="0" smtClean="0">
                <a:latin typeface="+mj-lt"/>
                <a:cs typeface="Times New Roman" pitchFamily="18" charset="0"/>
              </a:rPr>
              <a:t> </a:t>
            </a:r>
            <a:r>
              <a:rPr lang="en-US" dirty="0" err="1" smtClean="0">
                <a:latin typeface="+mj-lt"/>
                <a:cs typeface="Times New Roman" pitchFamily="18" charset="0"/>
              </a:rPr>
              <a:t>cũ</a:t>
            </a:r>
            <a:r>
              <a:rPr lang="en-US" dirty="0" smtClean="0">
                <a:latin typeface="+mj-lt"/>
                <a:cs typeface="Times New Roman" pitchFamily="18" charset="0"/>
              </a:rPr>
              <a:t> </a:t>
            </a:r>
            <a:r>
              <a:rPr lang="en-US" dirty="0" err="1" smtClean="0">
                <a:latin typeface="+mj-lt"/>
                <a:cs typeface="Times New Roman" pitchFamily="18" charset="0"/>
              </a:rPr>
              <a:t>có</a:t>
            </a:r>
            <a:r>
              <a:rPr lang="en-US" dirty="0" smtClean="0">
                <a:latin typeface="+mj-lt"/>
                <a:cs typeface="Times New Roman" pitchFamily="18" charset="0"/>
              </a:rPr>
              <a:t> </a:t>
            </a:r>
            <a:r>
              <a:rPr lang="en-US" dirty="0" err="1" smtClean="0">
                <a:latin typeface="+mj-lt"/>
                <a:cs typeface="Times New Roman" pitchFamily="18" charset="0"/>
              </a:rPr>
              <a:t>những</a:t>
            </a:r>
            <a:r>
              <a:rPr lang="en-US" dirty="0" smtClean="0">
                <a:latin typeface="+mj-lt"/>
                <a:cs typeface="Times New Roman" pitchFamily="18" charset="0"/>
              </a:rPr>
              <a:t> method </a:t>
            </a:r>
            <a:r>
              <a:rPr lang="en-US" dirty="0" err="1" smtClean="0">
                <a:latin typeface="+mj-lt"/>
                <a:cs typeface="Times New Roman" pitchFamily="18" charset="0"/>
              </a:rPr>
              <a:t>và</a:t>
            </a:r>
            <a:r>
              <a:rPr lang="en-US" dirty="0" smtClean="0">
                <a:latin typeface="+mj-lt"/>
                <a:cs typeface="Times New Roman" pitchFamily="18" charset="0"/>
              </a:rPr>
              <a:t> field </a:t>
            </a:r>
            <a:r>
              <a:rPr lang="en-US" dirty="0" err="1" smtClean="0">
                <a:latin typeface="+mj-lt"/>
                <a:cs typeface="Times New Roman" pitchFamily="18" charset="0"/>
              </a:rPr>
              <a:t>giống</a:t>
            </a:r>
            <a:r>
              <a:rPr lang="en-US" dirty="0" smtClean="0">
                <a:latin typeface="+mj-lt"/>
                <a:cs typeface="Times New Roman" pitchFamily="18" charset="0"/>
              </a:rPr>
              <a:t> </a:t>
            </a:r>
            <a:r>
              <a:rPr lang="en-US" dirty="0" err="1" smtClean="0">
                <a:latin typeface="+mj-lt"/>
                <a:cs typeface="Times New Roman" pitchFamily="18" charset="0"/>
              </a:rPr>
              <a:t>như</a:t>
            </a:r>
            <a:r>
              <a:rPr lang="en-US" dirty="0" smtClean="0">
                <a:latin typeface="+mj-lt"/>
                <a:cs typeface="Times New Roman" pitchFamily="18" charset="0"/>
              </a:rPr>
              <a:t> </a:t>
            </a:r>
            <a:r>
              <a:rPr lang="en-US" dirty="0" err="1" smtClean="0">
                <a:latin typeface="+mj-lt"/>
                <a:cs typeface="Times New Roman" pitchFamily="18" charset="0"/>
              </a:rPr>
              <a:t>ứng</a:t>
            </a:r>
            <a:r>
              <a:rPr lang="en-US" dirty="0" smtClean="0">
                <a:latin typeface="+mj-lt"/>
                <a:cs typeface="Times New Roman" pitchFamily="18" charset="0"/>
              </a:rPr>
              <a:t> </a:t>
            </a:r>
            <a:r>
              <a:rPr lang="en-US" dirty="0" err="1" smtClean="0">
                <a:latin typeface="+mj-lt"/>
                <a:cs typeface="Times New Roman" pitchFamily="18" charset="0"/>
              </a:rPr>
              <a:t>dụng</a:t>
            </a:r>
            <a:r>
              <a:rPr lang="en-US" dirty="0" smtClean="0">
                <a:latin typeface="+mj-lt"/>
                <a:cs typeface="Times New Roman" pitchFamily="18" charset="0"/>
              </a:rPr>
              <a:t> </a:t>
            </a:r>
            <a:r>
              <a:rPr lang="en-US" dirty="0" err="1" smtClean="0">
                <a:latin typeface="+mj-lt"/>
                <a:cs typeface="Times New Roman" pitchFamily="18" charset="0"/>
              </a:rPr>
              <a:t>mới</a:t>
            </a:r>
            <a:r>
              <a:rPr lang="en-US" dirty="0" smtClean="0">
                <a:latin typeface="+mj-lt"/>
                <a:cs typeface="Times New Roman" pitchFamily="18" charset="0"/>
              </a:rPr>
              <a:t>.</a:t>
            </a:r>
          </a:p>
          <a:p>
            <a:pPr algn="just">
              <a:buFont typeface="Courier New" pitchFamily="49" charset="0"/>
              <a:buChar char="o"/>
            </a:pPr>
            <a:r>
              <a:rPr lang="en-US" dirty="0" err="1" smtClean="0">
                <a:latin typeface="+mj-lt"/>
                <a:cs typeface="Times New Roman" pitchFamily="18" charset="0"/>
              </a:rPr>
              <a:t>Đảm</a:t>
            </a:r>
            <a:r>
              <a:rPr lang="en-US" dirty="0" smtClean="0">
                <a:latin typeface="+mj-lt"/>
                <a:cs typeface="Times New Roman" pitchFamily="18" charset="0"/>
              </a:rPr>
              <a:t> </a:t>
            </a:r>
            <a:r>
              <a:rPr lang="en-US" dirty="0" err="1" smtClean="0">
                <a:latin typeface="+mj-lt"/>
                <a:cs typeface="Times New Roman" pitchFamily="18" charset="0"/>
              </a:rPr>
              <a:t>bảo</a:t>
            </a:r>
            <a:r>
              <a:rPr lang="en-US" dirty="0" smtClean="0">
                <a:latin typeface="+mj-lt"/>
                <a:cs typeface="Times New Roman" pitchFamily="18" charset="0"/>
              </a:rPr>
              <a:t> </a:t>
            </a:r>
            <a:r>
              <a:rPr lang="en-US" dirty="0" err="1" smtClean="0">
                <a:latin typeface="+mj-lt"/>
                <a:cs typeface="Times New Roman" pitchFamily="18" charset="0"/>
              </a:rPr>
              <a:t>tính</a:t>
            </a:r>
            <a:r>
              <a:rPr lang="en-US" dirty="0" smtClean="0">
                <a:latin typeface="+mj-lt"/>
                <a:cs typeface="Times New Roman" pitchFamily="18" charset="0"/>
              </a:rPr>
              <a:t> </a:t>
            </a:r>
            <a:r>
              <a:rPr lang="en-US" dirty="0" err="1" smtClean="0">
                <a:latin typeface="+mj-lt"/>
                <a:cs typeface="Times New Roman" pitchFamily="18" charset="0"/>
              </a:rPr>
              <a:t>toàn</a:t>
            </a:r>
            <a:r>
              <a:rPr lang="en-US" dirty="0" smtClean="0">
                <a:latin typeface="+mj-lt"/>
                <a:cs typeface="Times New Roman" pitchFamily="18" charset="0"/>
              </a:rPr>
              <a:t> </a:t>
            </a:r>
            <a:r>
              <a:rPr lang="en-US" dirty="0" err="1" smtClean="0">
                <a:latin typeface="+mj-lt"/>
                <a:cs typeface="Times New Roman" pitchFamily="18" charset="0"/>
              </a:rPr>
              <a:t>vẹn</a:t>
            </a:r>
            <a:r>
              <a:rPr lang="en-US" dirty="0" smtClean="0">
                <a:latin typeface="+mj-lt"/>
                <a:cs typeface="Times New Roman" pitchFamily="18" charset="0"/>
              </a:rPr>
              <a:t> </a:t>
            </a:r>
            <a:r>
              <a:rPr lang="en-US" dirty="0" err="1" smtClean="0">
                <a:latin typeface="+mj-lt"/>
                <a:cs typeface="Times New Roman" pitchFamily="18" charset="0"/>
              </a:rPr>
              <a:t>cấu</a:t>
            </a:r>
            <a:r>
              <a:rPr lang="en-US" dirty="0" smtClean="0">
                <a:latin typeface="+mj-lt"/>
                <a:cs typeface="Times New Roman" pitchFamily="18" charset="0"/>
              </a:rPr>
              <a:t> </a:t>
            </a:r>
            <a:r>
              <a:rPr lang="en-US" dirty="0" err="1" smtClean="0">
                <a:latin typeface="+mj-lt"/>
                <a:cs typeface="Times New Roman" pitchFamily="18" charset="0"/>
              </a:rPr>
              <a:t>trúc</a:t>
            </a:r>
            <a:r>
              <a:rPr lang="en-US" dirty="0">
                <a:latin typeface="+mj-lt"/>
                <a:cs typeface="Times New Roman" pitchFamily="18" charset="0"/>
              </a:rPr>
              <a:t> </a:t>
            </a:r>
            <a:r>
              <a:rPr lang="en-US" dirty="0" err="1" smtClean="0">
                <a:latin typeface="+mj-lt"/>
                <a:cs typeface="Times New Roman" pitchFamily="18" charset="0"/>
              </a:rPr>
              <a:t>và</a:t>
            </a:r>
            <a:r>
              <a:rPr lang="en-US" dirty="0" smtClean="0">
                <a:latin typeface="+mj-lt"/>
                <a:cs typeface="Times New Roman" pitchFamily="18" charset="0"/>
              </a:rPr>
              <a:t> </a:t>
            </a:r>
            <a:r>
              <a:rPr lang="en-US" dirty="0" err="1" smtClean="0">
                <a:latin typeface="+mj-lt"/>
                <a:cs typeface="Times New Roman" pitchFamily="18" charset="0"/>
              </a:rPr>
              <a:t>không</a:t>
            </a:r>
            <a:r>
              <a:rPr lang="en-US" dirty="0" smtClean="0">
                <a:latin typeface="+mj-lt"/>
                <a:cs typeface="Times New Roman" pitchFamily="18" charset="0"/>
              </a:rPr>
              <a:t> </a:t>
            </a:r>
            <a:r>
              <a:rPr lang="en-US" dirty="0" err="1" smtClean="0">
                <a:latin typeface="+mj-lt"/>
                <a:cs typeface="Times New Roman" pitchFamily="18" charset="0"/>
              </a:rPr>
              <a:t>lặp</a:t>
            </a:r>
            <a:r>
              <a:rPr lang="en-US" dirty="0" smtClean="0">
                <a:latin typeface="+mj-lt"/>
                <a:cs typeface="Times New Roman" pitchFamily="18" charset="0"/>
              </a:rPr>
              <a:t> </a:t>
            </a:r>
            <a:r>
              <a:rPr lang="en-US" dirty="0" err="1" smtClean="0">
                <a:latin typeface="+mj-lt"/>
                <a:cs typeface="Times New Roman" pitchFamily="18" charset="0"/>
              </a:rPr>
              <a:t>lại</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512229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CÁC KIỂU KẾ THỪA</a:t>
            </a:r>
            <a:endParaRPr lang="en-US" sz="4000" b="1" dirty="0"/>
          </a:p>
        </p:txBody>
      </p:sp>
      <p:sp>
        <p:nvSpPr>
          <p:cNvPr id="3" name="Content Placeholder 2"/>
          <p:cNvSpPr>
            <a:spLocks noGrp="1"/>
          </p:cNvSpPr>
          <p:nvPr>
            <p:ph sz="quarter" idx="1"/>
          </p:nvPr>
        </p:nvSpPr>
        <p:spPr/>
        <p:txBody>
          <a:bodyPr/>
          <a:lstStyle/>
          <a:p>
            <a:r>
              <a:rPr lang="en-US" b="1" dirty="0"/>
              <a:t>Single Inheritance</a:t>
            </a:r>
          </a:p>
          <a:p>
            <a:pPr marL="0" indent="0">
              <a:buNone/>
            </a:pPr>
            <a:r>
              <a:rPr lang="en-US" dirty="0" err="1" smtClean="0"/>
              <a:t>Khi</a:t>
            </a:r>
            <a:r>
              <a:rPr lang="en-US" dirty="0" smtClean="0"/>
              <a:t> </a:t>
            </a:r>
            <a:r>
              <a:rPr lang="en-US" dirty="0" err="1" smtClean="0"/>
              <a:t>một</a:t>
            </a:r>
            <a:r>
              <a:rPr lang="en-US" dirty="0" smtClean="0"/>
              <a:t> class </a:t>
            </a:r>
            <a:r>
              <a:rPr lang="en-US" dirty="0" err="1" smtClean="0"/>
              <a:t>kế</a:t>
            </a:r>
            <a:r>
              <a:rPr lang="en-US" dirty="0" smtClean="0"/>
              <a:t> </a:t>
            </a:r>
            <a:r>
              <a:rPr lang="en-US" dirty="0" err="1" smtClean="0"/>
              <a:t>thừa</a:t>
            </a:r>
            <a:r>
              <a:rPr lang="en-US" dirty="0" smtClean="0"/>
              <a:t> </a:t>
            </a:r>
            <a:r>
              <a:rPr lang="en-US" dirty="0" err="1" smtClean="0"/>
              <a:t>chỉ</a:t>
            </a:r>
            <a:r>
              <a:rPr lang="en-US" dirty="0" smtClean="0"/>
              <a:t> </a:t>
            </a:r>
            <a:r>
              <a:rPr lang="en-US" dirty="0" err="1" smtClean="0"/>
              <a:t>một</a:t>
            </a:r>
            <a:r>
              <a:rPr lang="en-US" dirty="0" smtClean="0"/>
              <a:t> </a:t>
            </a:r>
            <a:r>
              <a:rPr lang="en-US" dirty="0" err="1" smtClean="0"/>
              <a:t>lớp</a:t>
            </a:r>
            <a:r>
              <a:rPr lang="en-US" dirty="0" smtClean="0"/>
              <a:t> </a:t>
            </a:r>
            <a:r>
              <a:rPr lang="en-US" dirty="0" err="1" smtClean="0"/>
              <a:t>khác</a:t>
            </a:r>
            <a:r>
              <a:rPr lang="en-US" dirty="0" smtClean="0"/>
              <a:t>.</a:t>
            </a:r>
          </a:p>
          <a:p>
            <a:pPr marL="0" indent="0">
              <a:buNone/>
            </a:pPr>
            <a:endParaRPr lang="en-US" dirty="0"/>
          </a:p>
        </p:txBody>
      </p:sp>
      <p:grpSp>
        <p:nvGrpSpPr>
          <p:cNvPr id="10" name="Group 9"/>
          <p:cNvGrpSpPr/>
          <p:nvPr/>
        </p:nvGrpSpPr>
        <p:grpSpPr>
          <a:xfrm>
            <a:off x="856343" y="2939143"/>
            <a:ext cx="1422400" cy="1752600"/>
            <a:chOff x="2819400" y="2895600"/>
            <a:chExt cx="1066800" cy="1752600"/>
          </a:xfrm>
        </p:grpSpPr>
        <p:sp>
          <p:nvSpPr>
            <p:cNvPr id="4" name="Rectangle 3"/>
            <p:cNvSpPr/>
            <p:nvPr/>
          </p:nvSpPr>
          <p:spPr>
            <a:xfrm>
              <a:off x="2819400" y="28956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Rectangle 4"/>
            <p:cNvSpPr/>
            <p:nvPr/>
          </p:nvSpPr>
          <p:spPr>
            <a:xfrm>
              <a:off x="2819400" y="41148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grpSp>
      <p:sp>
        <p:nvSpPr>
          <p:cNvPr id="8" name="TextBox 7"/>
          <p:cNvSpPr txBox="1"/>
          <p:nvPr/>
        </p:nvSpPr>
        <p:spPr>
          <a:xfrm>
            <a:off x="2946400" y="2569811"/>
            <a:ext cx="3657600" cy="369332"/>
          </a:xfrm>
          <a:prstGeom prst="rect">
            <a:avLst/>
          </a:prstGeom>
          <a:noFill/>
        </p:spPr>
        <p:txBody>
          <a:bodyPr wrap="square" rtlCol="0">
            <a:spAutoFit/>
          </a:bodyPr>
          <a:lstStyle/>
          <a:p>
            <a:r>
              <a:rPr lang="en-US" dirty="0" smtClean="0"/>
              <a:t>Example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8400" y="2710543"/>
            <a:ext cx="5715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Arrow Connector 14"/>
          <p:cNvCxnSpPr>
            <a:stCxn id="5" idx="0"/>
            <a:endCxn id="4" idx="2"/>
          </p:cNvCxnSpPr>
          <p:nvPr/>
        </p:nvCxnSpPr>
        <p:spPr>
          <a:xfrm flipV="1">
            <a:off x="1567543" y="3472543"/>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07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CÁC KIỂU KẾ THỪA</a:t>
            </a:r>
            <a:endParaRPr lang="en-US" sz="4000" dirty="0"/>
          </a:p>
        </p:txBody>
      </p:sp>
      <p:sp>
        <p:nvSpPr>
          <p:cNvPr id="3" name="Content Placeholder 2"/>
          <p:cNvSpPr>
            <a:spLocks noGrp="1"/>
          </p:cNvSpPr>
          <p:nvPr>
            <p:ph sz="quarter" idx="1"/>
          </p:nvPr>
        </p:nvSpPr>
        <p:spPr/>
        <p:txBody>
          <a:bodyPr/>
          <a:lstStyle/>
          <a:p>
            <a:r>
              <a:rPr lang="en-US" b="1" dirty="0"/>
              <a:t>Multiple </a:t>
            </a:r>
            <a:r>
              <a:rPr lang="en-US" b="1" dirty="0" smtClean="0"/>
              <a:t>Inheritance</a:t>
            </a:r>
            <a:endParaRPr lang="en-US" b="1" dirty="0"/>
          </a:p>
          <a:p>
            <a:pPr marL="0" indent="0">
              <a:buNone/>
            </a:pPr>
            <a:r>
              <a:rPr lang="en-US" dirty="0" err="1" smtClean="0"/>
              <a:t>Một</a:t>
            </a:r>
            <a:r>
              <a:rPr lang="en-US" dirty="0" smtClean="0"/>
              <a:t> </a:t>
            </a:r>
            <a:r>
              <a:rPr lang="en-US" dirty="0" err="1" smtClean="0"/>
              <a:t>lớp</a:t>
            </a:r>
            <a:r>
              <a:rPr lang="en-US" dirty="0" smtClean="0"/>
              <a:t> </a:t>
            </a:r>
            <a:r>
              <a:rPr lang="en-US" dirty="0" err="1" smtClean="0"/>
              <a:t>kế</a:t>
            </a:r>
            <a:r>
              <a:rPr lang="en-US" dirty="0" smtClean="0"/>
              <a:t> </a:t>
            </a:r>
            <a:r>
              <a:rPr lang="en-US" dirty="0" err="1" smtClean="0"/>
              <a:t>thừa</a:t>
            </a:r>
            <a:r>
              <a:rPr lang="en-US" dirty="0" smtClean="0"/>
              <a:t> </a:t>
            </a:r>
            <a:r>
              <a:rPr lang="en-US" dirty="0" err="1" smtClean="0"/>
              <a:t>một</a:t>
            </a:r>
            <a:r>
              <a:rPr lang="en-US" dirty="0" smtClean="0"/>
              <a:t> </a:t>
            </a:r>
            <a:r>
              <a:rPr lang="en-US" dirty="0" err="1" smtClean="0"/>
              <a:t>lớp</a:t>
            </a:r>
            <a:r>
              <a:rPr lang="en-US" dirty="0" smtClean="0"/>
              <a:t> cha </a:t>
            </a:r>
            <a:r>
              <a:rPr lang="en-US" dirty="0" err="1" smtClean="0"/>
              <a:t>và</a:t>
            </a:r>
            <a:r>
              <a:rPr lang="en-US" dirty="0" smtClean="0"/>
              <a:t> </a:t>
            </a:r>
            <a:r>
              <a:rPr lang="en-US" dirty="0" err="1" smtClean="0"/>
              <a:t>một</a:t>
            </a:r>
            <a:r>
              <a:rPr lang="en-US" dirty="0" smtClean="0"/>
              <a:t> </a:t>
            </a:r>
            <a:r>
              <a:rPr lang="en-US" dirty="0" err="1" smtClean="0"/>
              <a:t>lớp</a:t>
            </a:r>
            <a:r>
              <a:rPr lang="en-US" dirty="0" smtClean="0"/>
              <a:t> </a:t>
            </a:r>
            <a:r>
              <a:rPr lang="en-US" dirty="0" err="1" smtClean="0"/>
              <a:t>khác</a:t>
            </a:r>
            <a:r>
              <a:rPr lang="en-US" dirty="0" smtClean="0"/>
              <a:t> </a:t>
            </a:r>
            <a:r>
              <a:rPr lang="en-US" dirty="0" err="1" smtClean="0"/>
              <a:t>cũng</a:t>
            </a:r>
            <a:r>
              <a:rPr lang="en-US" dirty="0" smtClean="0"/>
              <a:t> </a:t>
            </a:r>
            <a:r>
              <a:rPr lang="en-US" dirty="0" err="1" smtClean="0"/>
              <a:t>kế</a:t>
            </a:r>
            <a:r>
              <a:rPr lang="en-US" dirty="0" smtClean="0"/>
              <a:t> </a:t>
            </a:r>
            <a:r>
              <a:rPr lang="en-US" dirty="0" err="1" smtClean="0"/>
              <a:t>thừa</a:t>
            </a:r>
            <a:r>
              <a:rPr lang="en-US" dirty="0" smtClean="0"/>
              <a:t> </a:t>
            </a:r>
            <a:r>
              <a:rPr lang="en-US" dirty="0" err="1" smtClean="0"/>
              <a:t>lớp</a:t>
            </a:r>
            <a:r>
              <a:rPr lang="en-US" dirty="0" smtClean="0"/>
              <a:t> cha </a:t>
            </a:r>
            <a:r>
              <a:rPr lang="en-US" dirty="0" err="1" smtClean="0"/>
              <a:t>đó</a:t>
            </a:r>
            <a:r>
              <a:rPr lang="en-US" dirty="0" smtClean="0"/>
              <a:t>.</a:t>
            </a:r>
          </a:p>
          <a:p>
            <a:pPr marL="0" indent="0">
              <a:buNone/>
            </a:pPr>
            <a:endParaRPr lang="en-US" dirty="0" smtClean="0"/>
          </a:p>
        </p:txBody>
      </p:sp>
      <p:grpSp>
        <p:nvGrpSpPr>
          <p:cNvPr id="14" name="Group 13"/>
          <p:cNvGrpSpPr/>
          <p:nvPr/>
        </p:nvGrpSpPr>
        <p:grpSpPr>
          <a:xfrm>
            <a:off x="728133" y="3365500"/>
            <a:ext cx="3945467" cy="1854200"/>
            <a:chOff x="1981200" y="3238500"/>
            <a:chExt cx="2959100" cy="1854200"/>
          </a:xfrm>
        </p:grpSpPr>
        <p:sp>
          <p:nvSpPr>
            <p:cNvPr id="4" name="Rectangle 3"/>
            <p:cNvSpPr/>
            <p:nvPr/>
          </p:nvSpPr>
          <p:spPr>
            <a:xfrm>
              <a:off x="2819400" y="3238500"/>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6" name="Rectangle 5"/>
            <p:cNvSpPr/>
            <p:nvPr/>
          </p:nvSpPr>
          <p:spPr>
            <a:xfrm>
              <a:off x="3721100" y="4292600"/>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 name="Rectangle 6"/>
            <p:cNvSpPr/>
            <p:nvPr/>
          </p:nvSpPr>
          <p:spPr>
            <a:xfrm>
              <a:off x="1981200" y="4330700"/>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11" name="Elbow Connector 10"/>
            <p:cNvCxnSpPr>
              <a:stCxn id="7" idx="0"/>
              <a:endCxn id="4" idx="2"/>
            </p:cNvCxnSpPr>
            <p:nvPr/>
          </p:nvCxnSpPr>
          <p:spPr>
            <a:xfrm rot="5400000" flipH="1" flipV="1">
              <a:off x="2844800" y="3746500"/>
              <a:ext cx="330200" cy="838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0"/>
              <a:endCxn id="4" idx="2"/>
            </p:cNvCxnSpPr>
            <p:nvPr/>
          </p:nvCxnSpPr>
          <p:spPr>
            <a:xfrm rot="16200000" flipV="1">
              <a:off x="3733800" y="3695700"/>
              <a:ext cx="292100" cy="901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0433" y="2647950"/>
            <a:ext cx="29210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9201" y="4051301"/>
            <a:ext cx="41783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0433" y="5260975"/>
            <a:ext cx="401320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257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CÁC KIỂU KẾ THỪA</a:t>
            </a:r>
            <a:endParaRPr lang="en-US" sz="4000" dirty="0"/>
          </a:p>
        </p:txBody>
      </p:sp>
      <p:sp>
        <p:nvSpPr>
          <p:cNvPr id="3" name="Content Placeholder 2"/>
          <p:cNvSpPr>
            <a:spLocks noGrp="1"/>
          </p:cNvSpPr>
          <p:nvPr>
            <p:ph sz="quarter" idx="1"/>
          </p:nvPr>
        </p:nvSpPr>
        <p:spPr/>
        <p:txBody>
          <a:bodyPr/>
          <a:lstStyle/>
          <a:p>
            <a:r>
              <a:rPr lang="en-US" b="1" dirty="0"/>
              <a:t> Multilevel Inheritance</a:t>
            </a:r>
          </a:p>
          <a:p>
            <a:pPr marL="0" indent="0">
              <a:buNone/>
            </a:pPr>
            <a:r>
              <a:rPr lang="en-US" dirty="0" err="1"/>
              <a:t>Một</a:t>
            </a:r>
            <a:r>
              <a:rPr lang="en-US" dirty="0"/>
              <a:t> </a:t>
            </a:r>
            <a:r>
              <a:rPr lang="en-US" dirty="0" err="1"/>
              <a:t>lớp</a:t>
            </a:r>
            <a:r>
              <a:rPr lang="en-US" dirty="0"/>
              <a:t> B </a:t>
            </a:r>
            <a:r>
              <a:rPr lang="en-US" dirty="0" err="1"/>
              <a:t>kế</a:t>
            </a:r>
            <a:r>
              <a:rPr lang="en-US" dirty="0"/>
              <a:t> </a:t>
            </a:r>
            <a:r>
              <a:rPr lang="en-US" dirty="0" err="1"/>
              <a:t>thừa</a:t>
            </a:r>
            <a:r>
              <a:rPr lang="en-US" dirty="0"/>
              <a:t> </a:t>
            </a:r>
            <a:r>
              <a:rPr lang="en-US" dirty="0" err="1"/>
              <a:t>một</a:t>
            </a:r>
            <a:r>
              <a:rPr lang="en-US" dirty="0"/>
              <a:t> </a:t>
            </a:r>
            <a:r>
              <a:rPr lang="en-US" dirty="0" err="1"/>
              <a:t>lớp</a:t>
            </a:r>
            <a:r>
              <a:rPr lang="en-US" dirty="0"/>
              <a:t> A </a:t>
            </a:r>
            <a:r>
              <a:rPr lang="en-US" dirty="0" err="1"/>
              <a:t>và</a:t>
            </a:r>
            <a:r>
              <a:rPr lang="en-US" dirty="0"/>
              <a:t> </a:t>
            </a:r>
            <a:r>
              <a:rPr lang="en-US" dirty="0" err="1"/>
              <a:t>một</a:t>
            </a:r>
            <a:r>
              <a:rPr lang="en-US" dirty="0"/>
              <a:t> </a:t>
            </a:r>
            <a:r>
              <a:rPr lang="en-US" dirty="0" err="1"/>
              <a:t>lớp</a:t>
            </a:r>
            <a:r>
              <a:rPr lang="en-US" dirty="0"/>
              <a:t> C </a:t>
            </a:r>
            <a:r>
              <a:rPr lang="en-US" dirty="0" err="1"/>
              <a:t>kế</a:t>
            </a:r>
            <a:r>
              <a:rPr lang="en-US" dirty="0"/>
              <a:t> </a:t>
            </a:r>
            <a:r>
              <a:rPr lang="en-US" dirty="0" err="1"/>
              <a:t>thừa</a:t>
            </a:r>
            <a:r>
              <a:rPr lang="en-US" dirty="0"/>
              <a:t> </a:t>
            </a:r>
            <a:r>
              <a:rPr lang="en-US" dirty="0" err="1"/>
              <a:t>từ</a:t>
            </a:r>
            <a:r>
              <a:rPr lang="en-US" dirty="0"/>
              <a:t> </a:t>
            </a:r>
            <a:r>
              <a:rPr lang="en-US" dirty="0" err="1"/>
              <a:t>một</a:t>
            </a:r>
            <a:r>
              <a:rPr lang="en-US" dirty="0"/>
              <a:t> </a:t>
            </a:r>
            <a:r>
              <a:rPr lang="en-US" dirty="0" err="1"/>
              <a:t>lớp</a:t>
            </a:r>
            <a:r>
              <a:rPr lang="en-US" dirty="0"/>
              <a:t> </a:t>
            </a:r>
            <a:r>
              <a:rPr lang="en-US" dirty="0" smtClean="0"/>
              <a:t>B</a:t>
            </a:r>
            <a:endParaRPr lang="en-US" dirty="0"/>
          </a:p>
        </p:txBody>
      </p:sp>
      <p:grpSp>
        <p:nvGrpSpPr>
          <p:cNvPr id="14" name="Group 13"/>
          <p:cNvGrpSpPr/>
          <p:nvPr/>
        </p:nvGrpSpPr>
        <p:grpSpPr>
          <a:xfrm>
            <a:off x="1828798" y="3184525"/>
            <a:ext cx="1634068" cy="3076574"/>
            <a:chOff x="2813049" y="3238500"/>
            <a:chExt cx="1225551" cy="3076574"/>
          </a:xfrm>
        </p:grpSpPr>
        <p:sp>
          <p:nvSpPr>
            <p:cNvPr id="4" name="Rectangle 3"/>
            <p:cNvSpPr/>
            <p:nvPr/>
          </p:nvSpPr>
          <p:spPr>
            <a:xfrm>
              <a:off x="2819400" y="3238500"/>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6" name="Rectangle 5"/>
            <p:cNvSpPr/>
            <p:nvPr/>
          </p:nvSpPr>
          <p:spPr>
            <a:xfrm>
              <a:off x="2813049" y="5553074"/>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 name="Rectangle 6"/>
            <p:cNvSpPr/>
            <p:nvPr/>
          </p:nvSpPr>
          <p:spPr>
            <a:xfrm>
              <a:off x="2819399" y="4392612"/>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11" name="Elbow Connector 10"/>
            <p:cNvCxnSpPr>
              <a:stCxn id="7" idx="0"/>
              <a:endCxn id="4" idx="2"/>
            </p:cNvCxnSpPr>
            <p:nvPr/>
          </p:nvCxnSpPr>
          <p:spPr>
            <a:xfrm rot="5400000" flipH="1" flipV="1">
              <a:off x="3232943" y="4196556"/>
              <a:ext cx="392112"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0"/>
              <a:endCxn id="7" idx="2"/>
            </p:cNvCxnSpPr>
            <p:nvPr/>
          </p:nvCxnSpPr>
          <p:spPr>
            <a:xfrm rot="5400000" flipH="1" flipV="1">
              <a:off x="3226593" y="5350668"/>
              <a:ext cx="398462" cy="63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0433" y="2647950"/>
            <a:ext cx="29210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9201" y="4051301"/>
            <a:ext cx="41783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5333" y="5299869"/>
            <a:ext cx="414020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393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CÁC KIỂU KẾ THỪA</a:t>
            </a:r>
            <a:endParaRPr lang="en-US" sz="4000" dirty="0"/>
          </a:p>
        </p:txBody>
      </p:sp>
      <p:sp>
        <p:nvSpPr>
          <p:cNvPr id="3" name="Content Placeholder 2"/>
          <p:cNvSpPr>
            <a:spLocks noGrp="1"/>
          </p:cNvSpPr>
          <p:nvPr>
            <p:ph sz="quarter" idx="1"/>
          </p:nvPr>
        </p:nvSpPr>
        <p:spPr/>
        <p:txBody>
          <a:bodyPr/>
          <a:lstStyle/>
          <a:p>
            <a:pPr>
              <a:buFont typeface="Courier New" pitchFamily="49" charset="0"/>
              <a:buChar char="o"/>
            </a:pPr>
            <a:r>
              <a:rPr lang="en-US" b="1" dirty="0" smtClean="0"/>
              <a:t>Hierarchical Inheritance</a:t>
            </a:r>
          </a:p>
          <a:p>
            <a:pPr marL="0" indent="0">
              <a:buNone/>
            </a:pPr>
            <a:r>
              <a:rPr lang="en-US" dirty="0" err="1" smtClean="0"/>
              <a:t>Một</a:t>
            </a:r>
            <a:r>
              <a:rPr lang="en-US" dirty="0" smtClean="0"/>
              <a:t> </a:t>
            </a:r>
            <a:r>
              <a:rPr lang="en-US" dirty="0" err="1" smtClean="0"/>
              <a:t>lớp</a:t>
            </a:r>
            <a:r>
              <a:rPr lang="en-US" dirty="0" smtClean="0"/>
              <a:t> cha </a:t>
            </a:r>
            <a:r>
              <a:rPr lang="en-US" dirty="0" err="1" smtClean="0"/>
              <a:t>có</a:t>
            </a:r>
            <a:r>
              <a:rPr lang="en-US" dirty="0" smtClean="0"/>
              <a:t> </a:t>
            </a:r>
            <a:r>
              <a:rPr lang="en-US" dirty="0" err="1" smtClean="0"/>
              <a:t>nhiều</a:t>
            </a:r>
            <a:r>
              <a:rPr lang="en-US" dirty="0" smtClean="0"/>
              <a:t> </a:t>
            </a:r>
            <a:r>
              <a:rPr lang="en-US" dirty="0" err="1" smtClean="0"/>
              <a:t>lớp</a:t>
            </a:r>
            <a:r>
              <a:rPr lang="en-US" dirty="0" smtClean="0"/>
              <a:t> con</a:t>
            </a:r>
          </a:p>
          <a:p>
            <a:pPr marL="0" indent="0">
              <a:buNone/>
            </a:pPr>
            <a:endParaRPr lang="en-US" b="1" dirty="0"/>
          </a:p>
        </p:txBody>
      </p:sp>
      <p:grpSp>
        <p:nvGrpSpPr>
          <p:cNvPr id="14" name="Group 13"/>
          <p:cNvGrpSpPr/>
          <p:nvPr/>
        </p:nvGrpSpPr>
        <p:grpSpPr>
          <a:xfrm>
            <a:off x="406400" y="2660650"/>
            <a:ext cx="3962400" cy="2559844"/>
            <a:chOff x="1860549" y="2656681"/>
            <a:chExt cx="2971800" cy="2559844"/>
          </a:xfrm>
        </p:grpSpPr>
        <p:sp>
          <p:nvSpPr>
            <p:cNvPr id="4" name="Rectangle 3"/>
            <p:cNvSpPr/>
            <p:nvPr/>
          </p:nvSpPr>
          <p:spPr>
            <a:xfrm>
              <a:off x="3613149" y="2656681"/>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6" name="Rectangle 5"/>
            <p:cNvSpPr/>
            <p:nvPr/>
          </p:nvSpPr>
          <p:spPr>
            <a:xfrm>
              <a:off x="3194049" y="4454525"/>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 name="Rectangle 6"/>
            <p:cNvSpPr/>
            <p:nvPr/>
          </p:nvSpPr>
          <p:spPr>
            <a:xfrm>
              <a:off x="1860549" y="4454524"/>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11" name="Elbow Connector 10"/>
            <p:cNvCxnSpPr>
              <a:stCxn id="7" idx="0"/>
              <a:endCxn id="4" idx="2"/>
            </p:cNvCxnSpPr>
            <p:nvPr/>
          </p:nvCxnSpPr>
          <p:spPr>
            <a:xfrm rot="5400000" flipH="1" flipV="1">
              <a:off x="2828528" y="3060303"/>
              <a:ext cx="1035843" cy="17526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933" y="1898650"/>
            <a:ext cx="29210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401" y="3128169"/>
            <a:ext cx="41783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4064000" y="4458493"/>
            <a:ext cx="1625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Elbow Connector 19"/>
          <p:cNvCxnSpPr>
            <a:stCxn id="6" idx="0"/>
            <a:endCxn id="4" idx="2"/>
          </p:cNvCxnSpPr>
          <p:nvPr/>
        </p:nvCxnSpPr>
        <p:spPr>
          <a:xfrm rot="5400000" flipH="1" flipV="1">
            <a:off x="2758678" y="3661172"/>
            <a:ext cx="1035844" cy="558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5" idx="0"/>
            <a:endCxn id="4" idx="2"/>
          </p:cNvCxnSpPr>
          <p:nvPr/>
        </p:nvCxnSpPr>
        <p:spPr>
          <a:xfrm rot="16200000" flipV="1">
            <a:off x="3698480" y="3280172"/>
            <a:ext cx="1035843" cy="1320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4149" y="5252245"/>
            <a:ext cx="50546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4949" y="4129087"/>
            <a:ext cx="401320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110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Điều</a:t>
            </a:r>
            <a:r>
              <a:rPr lang="en-US" b="1" dirty="0" smtClean="0"/>
              <a:t> </a:t>
            </a:r>
            <a:r>
              <a:rPr lang="en-US" b="1" dirty="0" err="1" smtClean="0"/>
              <a:t>khiển</a:t>
            </a:r>
            <a:r>
              <a:rPr lang="en-US" b="1" dirty="0" smtClean="0"/>
              <a:t> </a:t>
            </a:r>
            <a:r>
              <a:rPr lang="en-US" b="1" dirty="0" err="1" smtClean="0"/>
              <a:t>truy</a:t>
            </a:r>
            <a:r>
              <a:rPr lang="en-US" b="1" dirty="0" smtClean="0"/>
              <a:t> </a:t>
            </a:r>
            <a:r>
              <a:rPr lang="en-US" b="1" dirty="0" err="1" smtClean="0"/>
              <a:t>cập</a:t>
            </a:r>
            <a:endParaRPr lang="en-US" b="1" dirty="0"/>
          </a:p>
        </p:txBody>
      </p:sp>
      <p:sp>
        <p:nvSpPr>
          <p:cNvPr id="3" name="Content Placeholder 2"/>
          <p:cNvSpPr>
            <a:spLocks noGrp="1"/>
          </p:cNvSpPr>
          <p:nvPr>
            <p:ph sz="quarter" idx="1"/>
          </p:nvPr>
        </p:nvSpPr>
        <p:spPr/>
        <p:txBody>
          <a:bodyPr/>
          <a:lstStyle/>
          <a:p>
            <a:r>
              <a:rPr lang="en-US" dirty="0" smtClean="0"/>
              <a:t>Public </a:t>
            </a:r>
          </a:p>
          <a:p>
            <a:r>
              <a:rPr lang="en-US" dirty="0" smtClean="0"/>
              <a:t>Private</a:t>
            </a:r>
          </a:p>
          <a:p>
            <a:r>
              <a:rPr lang="en-US" dirty="0" smtClean="0"/>
              <a:t>Protected</a:t>
            </a:r>
          </a:p>
          <a:p>
            <a:r>
              <a:rPr lang="en-US" dirty="0" smtClean="0"/>
              <a:t>Package </a:t>
            </a:r>
          </a:p>
          <a:p>
            <a:r>
              <a:rPr lang="en-US" dirty="0" err="1" smtClean="0"/>
              <a:t>Lưu</a:t>
            </a:r>
            <a:r>
              <a:rPr lang="en-US" dirty="0" smtClean="0"/>
              <a:t> ý: </a:t>
            </a:r>
            <a:r>
              <a:rPr lang="en-US" dirty="0" err="1" smtClean="0"/>
              <a:t>nếu</a:t>
            </a:r>
            <a:r>
              <a:rPr lang="en-US" dirty="0" smtClean="0"/>
              <a:t> </a:t>
            </a:r>
            <a:r>
              <a:rPr lang="en-US" dirty="0" err="1" smtClean="0"/>
              <a:t>một</a:t>
            </a:r>
            <a:r>
              <a:rPr lang="en-US" dirty="0" smtClean="0"/>
              <a:t> </a:t>
            </a:r>
            <a:r>
              <a:rPr lang="en-US" dirty="0" err="1" smtClean="0"/>
              <a:t>lớp</a:t>
            </a:r>
            <a:r>
              <a:rPr lang="en-US" dirty="0" smtClean="0"/>
              <a:t> </a:t>
            </a:r>
            <a:r>
              <a:rPr lang="en-US" dirty="0" err="1" smtClean="0"/>
              <a:t>mà</a:t>
            </a:r>
            <a:r>
              <a:rPr lang="en-US" dirty="0" smtClean="0"/>
              <a:t> public </a:t>
            </a:r>
            <a:r>
              <a:rPr lang="en-US" dirty="0" err="1" smtClean="0"/>
              <a:t>thì</a:t>
            </a:r>
            <a:r>
              <a:rPr lang="en-US" dirty="0" smtClean="0"/>
              <a:t> </a:t>
            </a:r>
            <a:r>
              <a:rPr lang="en-US" dirty="0" err="1" smtClean="0"/>
              <a:t>tấc</a:t>
            </a:r>
            <a:r>
              <a:rPr lang="en-US" dirty="0" smtClean="0"/>
              <a:t> </a:t>
            </a:r>
            <a:r>
              <a:rPr lang="en-US" dirty="0" err="1" smtClean="0"/>
              <a:t>cả</a:t>
            </a:r>
            <a:r>
              <a:rPr lang="en-US" dirty="0" smtClean="0"/>
              <a:t> </a:t>
            </a:r>
            <a:r>
              <a:rPr lang="en-US" dirty="0" err="1" smtClean="0"/>
              <a:t>các</a:t>
            </a:r>
            <a:r>
              <a:rPr lang="en-US" dirty="0" smtClean="0"/>
              <a:t> </a:t>
            </a:r>
            <a:r>
              <a:rPr lang="en-US" dirty="0" err="1" smtClean="0"/>
              <a:t>lớp</a:t>
            </a:r>
            <a:r>
              <a:rPr lang="en-US" dirty="0" smtClean="0"/>
              <a:t> </a:t>
            </a:r>
            <a:r>
              <a:rPr lang="en-US" dirty="0" err="1" smtClean="0"/>
              <a:t>khác</a:t>
            </a:r>
            <a:r>
              <a:rPr lang="en-US" dirty="0" smtClean="0"/>
              <a:t> </a:t>
            </a:r>
            <a:r>
              <a:rPr lang="en-US" dirty="0" err="1" smtClean="0"/>
              <a:t>trong</a:t>
            </a:r>
            <a:r>
              <a:rPr lang="en-US" dirty="0" smtClean="0"/>
              <a:t> </a:t>
            </a:r>
            <a:r>
              <a:rPr lang="en-US" dirty="0" err="1" smtClean="0"/>
              <a:t>tấc</a:t>
            </a:r>
            <a:r>
              <a:rPr lang="en-US" dirty="0" smtClean="0"/>
              <a:t> </a:t>
            </a:r>
            <a:r>
              <a:rPr lang="en-US" dirty="0" err="1" smtClean="0"/>
              <a:t>cả</a:t>
            </a:r>
            <a:r>
              <a:rPr lang="en-US" dirty="0" smtClean="0"/>
              <a:t> package </a:t>
            </a:r>
            <a:r>
              <a:rPr lang="en-US" dirty="0" err="1" smtClean="0"/>
              <a:t>khác</a:t>
            </a:r>
            <a:r>
              <a:rPr lang="en-US" dirty="0" smtClean="0"/>
              <a:t> </a:t>
            </a: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đến</a:t>
            </a:r>
            <a:r>
              <a:rPr lang="en-US" dirty="0" smtClean="0"/>
              <a:t> </a:t>
            </a:r>
            <a:r>
              <a:rPr lang="en-US" dirty="0" err="1" smtClean="0"/>
              <a:t>nhưng</a:t>
            </a:r>
            <a:r>
              <a:rPr lang="en-US" dirty="0" smtClean="0"/>
              <a:t> </a:t>
            </a:r>
            <a:r>
              <a:rPr lang="en-US" dirty="0" err="1" smtClean="0"/>
              <a:t>nếu</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một</a:t>
            </a:r>
            <a:r>
              <a:rPr lang="en-US" dirty="0" smtClean="0"/>
              <a:t> </a:t>
            </a:r>
            <a:r>
              <a:rPr lang="en-US" dirty="0" err="1" smtClean="0"/>
              <a:t>lớp</a:t>
            </a:r>
            <a:r>
              <a:rPr lang="en-US" dirty="0" smtClean="0"/>
              <a:t> </a:t>
            </a:r>
            <a:r>
              <a:rPr lang="en-US" dirty="0" err="1" smtClean="0"/>
              <a:t>mà</a:t>
            </a:r>
            <a:r>
              <a:rPr lang="en-US" dirty="0" smtClean="0"/>
              <a:t> </a:t>
            </a:r>
            <a:r>
              <a:rPr lang="en-US" dirty="0" err="1" smtClean="0"/>
              <a:t>không</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thì</a:t>
            </a:r>
            <a:r>
              <a:rPr lang="en-US" dirty="0" smtClean="0"/>
              <a:t> </a:t>
            </a:r>
            <a:r>
              <a:rPr lang="en-US" dirty="0" err="1" smtClean="0"/>
              <a:t>chỉ</a:t>
            </a:r>
            <a:r>
              <a:rPr lang="en-US" dirty="0" smtClean="0"/>
              <a:t> </a:t>
            </a:r>
            <a:r>
              <a:rPr lang="en-US" dirty="0" err="1" smtClean="0"/>
              <a:t>có</a:t>
            </a:r>
            <a:r>
              <a:rPr lang="en-US" dirty="0" smtClean="0"/>
              <a:t> package </a:t>
            </a:r>
            <a:r>
              <a:rPr lang="en-US" dirty="0" err="1" smtClean="0"/>
              <a:t>đó</a:t>
            </a:r>
            <a:r>
              <a:rPr lang="en-US" dirty="0" smtClean="0"/>
              <a:t> </a:t>
            </a:r>
            <a:r>
              <a:rPr lang="en-US" dirty="0" err="1" smtClean="0"/>
              <a:t>mới</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đến</a:t>
            </a:r>
            <a:r>
              <a:rPr lang="en-US" dirty="0" smtClean="0"/>
              <a:t> </a:t>
            </a:r>
            <a:r>
              <a:rPr lang="en-US" dirty="0" err="1" smtClean="0"/>
              <a:t>được</a:t>
            </a:r>
            <a:endParaRPr lang="en-US" dirty="0" smtClean="0"/>
          </a:p>
        </p:txBody>
      </p:sp>
    </p:spTree>
    <p:extLst>
      <p:ext uri="{BB962C8B-B14F-4D97-AF65-F5344CB8AC3E}">
        <p14:creationId xmlns:p14="http://schemas.microsoft.com/office/powerpoint/2010/main" val="3627176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989</Words>
  <Application>Microsoft Office PowerPoint</Application>
  <PresentationFormat>Custom</PresentationFormat>
  <Paragraphs>130</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Inheritance – Abstract – interface – inner class</vt:lpstr>
      <vt:lpstr>Kế thừa(inheritance)</vt:lpstr>
      <vt:lpstr>KHI NÀO SỬ DỤNG TÍNH KẾ THỪA</vt:lpstr>
      <vt:lpstr>Tại sao phải sử dụng tính kế thừa</vt:lpstr>
      <vt:lpstr>CÁC KIỂU KẾ THỪA</vt:lpstr>
      <vt:lpstr>CÁC KIỂU KẾ THỪA</vt:lpstr>
      <vt:lpstr>CÁC KIỂU KẾ THỪA</vt:lpstr>
      <vt:lpstr>CÁC KIỂU KẾ THỪA</vt:lpstr>
      <vt:lpstr>Điều khiển truy cập</vt:lpstr>
      <vt:lpstr>Nested classes</vt:lpstr>
      <vt:lpstr>Inner class </vt:lpstr>
      <vt:lpstr>Inner interface</vt:lpstr>
      <vt:lpstr>Inner interface</vt:lpstr>
      <vt:lpstr>Tại sao phải sử dụng nested class</vt:lpstr>
      <vt:lpstr>When should to use interface or abstract class</vt:lpstr>
      <vt:lpstr>When should to use interface or abstract class</vt:lpstr>
      <vt:lpstr>When should to use interface or abstract class</vt:lpstr>
      <vt:lpstr>When should to use interface or abstract class</vt:lpstr>
      <vt:lpstr>When should to use interface or abstract class</vt:lpstr>
      <vt:lpstr>When should to use interface or abstract class</vt:lpstr>
      <vt:lpstr>When should to use interface or abstract class</vt:lpstr>
      <vt:lpstr>When should to use interface or abstract class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minhnhutvaio</dc:creator>
  <cp:lastModifiedBy>hv</cp:lastModifiedBy>
  <cp:revision>73</cp:revision>
  <dcterms:created xsi:type="dcterms:W3CDTF">2016-08-24T18:29:26Z</dcterms:created>
  <dcterms:modified xsi:type="dcterms:W3CDTF">2016-08-25T01:43:34Z</dcterms:modified>
</cp:coreProperties>
</file>