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5" r:id="rId4"/>
    <p:sldId id="276" r:id="rId5"/>
    <p:sldId id="277" r:id="rId6"/>
    <p:sldId id="283" r:id="rId7"/>
    <p:sldId id="284" r:id="rId8"/>
    <p:sldId id="263" r:id="rId9"/>
    <p:sldId id="264" r:id="rId10"/>
    <p:sldId id="265" r:id="rId11"/>
    <p:sldId id="271" r:id="rId12"/>
    <p:sldId id="272" r:id="rId13"/>
    <p:sldId id="273" r:id="rId14"/>
    <p:sldId id="274" r:id="rId15"/>
    <p:sldId id="260" r:id="rId16"/>
    <p:sldId id="269" r:id="rId17"/>
    <p:sldId id="278" r:id="rId18"/>
    <p:sldId id="279" r:id="rId19"/>
    <p:sldId id="261" r:id="rId20"/>
    <p:sldId id="281" r:id="rId21"/>
    <p:sldId id="280"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7" d="100"/>
          <a:sy n="107" d="100"/>
        </p:scale>
        <p:origin x="-9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7/29/2016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 Id="rId4" Type="http://schemas.openxmlformats.org/officeDocument/2006/relationships/image" Target="../media/image11.tmp"/></Relationships>
</file>

<file path=ppt/slides/_rels/slide1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smtClean="0"/>
              <a:t>Tìm Hiểu Về Hàm Trong Java</a:t>
            </a:r>
            <a:endParaRPr lang="en-US" dirty="0"/>
          </a:p>
        </p:txBody>
      </p:sp>
      <p:sp>
        <p:nvSpPr>
          <p:cNvPr id="3" name="Subtitle 2"/>
          <p:cNvSpPr>
            <a:spLocks noGrp="1"/>
          </p:cNvSpPr>
          <p:nvPr>
            <p:ph type="subTitle" idx="1"/>
          </p:nvPr>
        </p:nvSpPr>
        <p:spPr/>
        <p:txBody>
          <a:bodyPr/>
          <a:lstStyle/>
          <a:p>
            <a:r>
              <a:rPr lang="vi-VN" dirty="0" smtClean="0"/>
              <a:t>Tô Trần Minh Nhựt</a:t>
            </a:r>
          </a:p>
          <a:p>
            <a:r>
              <a:rPr lang="vi-VN" dirty="0" smtClean="0"/>
              <a:t>Nguyễn </a:t>
            </a:r>
            <a:r>
              <a:rPr lang="en-US" dirty="0" err="1" smtClean="0"/>
              <a:t>Quốc</a:t>
            </a:r>
            <a:r>
              <a:rPr lang="vi-VN" dirty="0" smtClean="0"/>
              <a:t> Huy</a:t>
            </a:r>
            <a:endParaRPr lang="en-US" dirty="0"/>
          </a:p>
        </p:txBody>
      </p:sp>
    </p:spTree>
    <p:extLst>
      <p:ext uri="{BB962C8B-B14F-4D97-AF65-F5344CB8AC3E}">
        <p14:creationId xmlns:p14="http://schemas.microsoft.com/office/powerpoint/2010/main" val="288553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dirty="0"/>
              <a:t>2. </a:t>
            </a:r>
            <a:r>
              <a:rPr lang="en-US" dirty="0" err="1"/>
              <a:t>Ghi</a:t>
            </a:r>
            <a:r>
              <a:rPr lang="en-US" dirty="0"/>
              <a:t> </a:t>
            </a:r>
            <a:r>
              <a:rPr lang="en-US" dirty="0" err="1"/>
              <a:t>đè</a:t>
            </a:r>
            <a:r>
              <a:rPr lang="en-US" dirty="0"/>
              <a:t> (Override) </a:t>
            </a:r>
            <a:br>
              <a:rPr lang="en-US" dirty="0"/>
            </a:br>
            <a:r>
              <a:rPr lang="en-US" dirty="0" err="1"/>
              <a:t>và</a:t>
            </a:r>
            <a:r>
              <a:rPr lang="en-US" dirty="0"/>
              <a:t> </a:t>
            </a:r>
            <a:r>
              <a:rPr lang="en-US" dirty="0" err="1"/>
              <a:t>Nạp</a:t>
            </a:r>
            <a:r>
              <a:rPr lang="en-US" dirty="0"/>
              <a:t> </a:t>
            </a:r>
            <a:r>
              <a:rPr lang="en-US" dirty="0" err="1"/>
              <a:t>chồng</a:t>
            </a:r>
            <a:r>
              <a:rPr lang="en-US" dirty="0"/>
              <a:t>( Overloading)</a:t>
            </a:r>
          </a:p>
        </p:txBody>
      </p:sp>
      <p:sp>
        <p:nvSpPr>
          <p:cNvPr id="3" name="Content Placeholder 2"/>
          <p:cNvSpPr>
            <a:spLocks noGrp="1"/>
          </p:cNvSpPr>
          <p:nvPr>
            <p:ph idx="1"/>
          </p:nvPr>
        </p:nvSpPr>
        <p:spPr/>
        <p:txBody>
          <a:bodyPr/>
          <a:lstStyle/>
          <a:p>
            <a:pPr marL="0" indent="0">
              <a:buNone/>
            </a:pPr>
            <a:r>
              <a:rPr lang="en-US" dirty="0" err="1" smtClean="0"/>
              <a:t>Trong</a:t>
            </a:r>
            <a:r>
              <a:rPr lang="en-US" dirty="0" smtClean="0"/>
              <a:t> </a:t>
            </a:r>
            <a:r>
              <a:rPr lang="en-US" dirty="0" err="1" smtClean="0"/>
              <a:t>trường</a:t>
            </a:r>
            <a:r>
              <a:rPr lang="en-US" dirty="0" smtClean="0"/>
              <a:t> </a:t>
            </a:r>
            <a:r>
              <a:rPr lang="en-US" dirty="0" err="1" smtClean="0"/>
              <a:t>hợp</a:t>
            </a:r>
            <a:r>
              <a:rPr lang="en-US" dirty="0" smtClean="0"/>
              <a:t> ta </a:t>
            </a:r>
            <a:r>
              <a:rPr lang="en-US" dirty="0" err="1" smtClean="0"/>
              <a:t>muốn</a:t>
            </a:r>
            <a:r>
              <a:rPr lang="en-US" dirty="0" smtClean="0"/>
              <a:t> </a:t>
            </a:r>
            <a:r>
              <a:rPr lang="en-US" dirty="0" err="1" smtClean="0"/>
              <a:t>sử</a:t>
            </a:r>
            <a:r>
              <a:rPr lang="en-US" dirty="0" smtClean="0"/>
              <a:t> </a:t>
            </a:r>
            <a:r>
              <a:rPr lang="en-US" dirty="0" err="1" smtClean="0"/>
              <a:t>dụng</a:t>
            </a:r>
            <a:r>
              <a:rPr lang="en-US" dirty="0" smtClean="0"/>
              <a:t> method </a:t>
            </a:r>
            <a:r>
              <a:rPr lang="en-US" dirty="0" err="1" smtClean="0"/>
              <a:t>này</a:t>
            </a:r>
            <a:r>
              <a:rPr lang="en-US" dirty="0" smtClean="0"/>
              <a:t> </a:t>
            </a:r>
            <a:r>
              <a:rPr lang="en-US" dirty="0" err="1" smtClean="0"/>
              <a:t>với</a:t>
            </a:r>
            <a:r>
              <a:rPr lang="en-US" dirty="0" smtClean="0"/>
              <a:t> </a:t>
            </a:r>
            <a:r>
              <a:rPr lang="en-US" dirty="0" err="1" smtClean="0"/>
              <a:t>các</a:t>
            </a:r>
            <a:r>
              <a:rPr lang="en-US" dirty="0" smtClean="0"/>
              <a:t> </a:t>
            </a:r>
            <a:r>
              <a:rPr lang="en-US" dirty="0" err="1" smtClean="0"/>
              <a:t>kiểu</a:t>
            </a:r>
            <a:r>
              <a:rPr lang="en-US" dirty="0" smtClean="0"/>
              <a:t> </a:t>
            </a:r>
            <a:r>
              <a:rPr lang="en-US" dirty="0" err="1" smtClean="0"/>
              <a:t>biến</a:t>
            </a:r>
            <a:r>
              <a:rPr lang="en-US" dirty="0" smtClean="0"/>
              <a:t> </a:t>
            </a:r>
            <a:r>
              <a:rPr lang="en-US" dirty="0" err="1" smtClean="0"/>
              <a:t>khác</a:t>
            </a:r>
            <a:r>
              <a:rPr lang="en-US" dirty="0" smtClean="0"/>
              <a:t> </a:t>
            </a:r>
            <a:r>
              <a:rPr lang="en-US" dirty="0" err="1" smtClean="0"/>
              <a:t>nhau</a:t>
            </a:r>
            <a:r>
              <a:rPr lang="en-US" dirty="0" smtClean="0"/>
              <a:t>, ta </a:t>
            </a:r>
            <a:r>
              <a:rPr lang="en-US" dirty="0" err="1" smtClean="0"/>
              <a:t>thêm</a:t>
            </a:r>
            <a:r>
              <a:rPr lang="en-US" dirty="0" smtClean="0"/>
              <a:t> method </a:t>
            </a:r>
            <a:r>
              <a:rPr lang="en-US" dirty="0" err="1" smtClean="0"/>
              <a:t>có</a:t>
            </a:r>
            <a:r>
              <a:rPr lang="en-US" dirty="0" smtClean="0"/>
              <a:t> </a:t>
            </a:r>
            <a:r>
              <a:rPr lang="en-US" dirty="0" err="1" smtClean="0"/>
              <a:t>cùng</a:t>
            </a:r>
            <a:r>
              <a:rPr lang="en-US" dirty="0" smtClean="0"/>
              <a:t> </a:t>
            </a:r>
            <a:r>
              <a:rPr lang="en-US" dirty="0" err="1" smtClean="0"/>
              <a:t>tên</a:t>
            </a:r>
            <a:r>
              <a:rPr lang="en-US" dirty="0" smtClean="0"/>
              <a:t> </a:t>
            </a:r>
            <a:r>
              <a:rPr lang="en-US" dirty="0" err="1" smtClean="0"/>
              <a:t>khác</a:t>
            </a:r>
            <a:r>
              <a:rPr lang="en-US" dirty="0" smtClean="0"/>
              <a:t> </a:t>
            </a:r>
            <a:r>
              <a:rPr lang="en-US" dirty="0" err="1" smtClean="0"/>
              <a:t>kiểu</a:t>
            </a:r>
            <a:r>
              <a:rPr lang="en-US" dirty="0" smtClean="0"/>
              <a:t> </a:t>
            </a:r>
            <a:r>
              <a:rPr lang="en-US" dirty="0" err="1" smtClean="0"/>
              <a:t>biến,tham</a:t>
            </a:r>
            <a:r>
              <a:rPr lang="en-US" dirty="0" smtClean="0"/>
              <a:t> </a:t>
            </a:r>
            <a:r>
              <a:rPr lang="en-US" dirty="0" err="1" smtClean="0"/>
              <a:t>số</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này</a:t>
            </a:r>
            <a:r>
              <a:rPr lang="en-US" dirty="0" smtClean="0"/>
              <a:t> </a:t>
            </a:r>
            <a:r>
              <a:rPr lang="en-US" b="1" dirty="0" err="1" smtClean="0">
                <a:solidFill>
                  <a:srgbClr val="FF0000"/>
                </a:solidFill>
              </a:rPr>
              <a:t>gọi</a:t>
            </a:r>
            <a:r>
              <a:rPr lang="en-US" b="1" dirty="0" smtClean="0">
                <a:solidFill>
                  <a:srgbClr val="FF0000"/>
                </a:solidFill>
              </a:rPr>
              <a:t> </a:t>
            </a:r>
            <a:r>
              <a:rPr lang="en-US" b="1" dirty="0" err="1" smtClean="0">
                <a:solidFill>
                  <a:srgbClr val="FF0000"/>
                </a:solidFill>
              </a:rPr>
              <a:t>là</a:t>
            </a:r>
            <a:r>
              <a:rPr lang="en-US" b="1" dirty="0" smtClean="0">
                <a:solidFill>
                  <a:srgbClr val="FF0000"/>
                </a:solidFill>
              </a:rPr>
              <a:t> Overloading</a:t>
            </a:r>
            <a:endParaRPr lang="en-US" b="1" dirty="0">
              <a:solidFill>
                <a:srgbClr val="FF0000"/>
              </a:solidFill>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64" y="3810000"/>
            <a:ext cx="4287520" cy="2133600"/>
          </a:xfrm>
          <a:prstGeom prst="rect">
            <a:avLst/>
          </a:prstGeom>
        </p:spPr>
      </p:pic>
      <p:cxnSp>
        <p:nvCxnSpPr>
          <p:cNvPr id="7" name="Straight Arrow Connector 6"/>
          <p:cNvCxnSpPr/>
          <p:nvPr/>
        </p:nvCxnSpPr>
        <p:spPr>
          <a:xfrm flipV="1">
            <a:off x="381000" y="54102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362200" y="4114800"/>
            <a:ext cx="1143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200400" y="4114800"/>
            <a:ext cx="304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98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dirty="0"/>
              <a:t>2. </a:t>
            </a:r>
            <a:r>
              <a:rPr lang="en-US" dirty="0" err="1"/>
              <a:t>Ghi</a:t>
            </a:r>
            <a:r>
              <a:rPr lang="en-US" dirty="0"/>
              <a:t> </a:t>
            </a:r>
            <a:r>
              <a:rPr lang="en-US" dirty="0" err="1"/>
              <a:t>đè</a:t>
            </a:r>
            <a:r>
              <a:rPr lang="en-US" dirty="0"/>
              <a:t> (Override) </a:t>
            </a:r>
            <a:br>
              <a:rPr lang="en-US" dirty="0"/>
            </a:br>
            <a:r>
              <a:rPr lang="en-US" dirty="0" err="1"/>
              <a:t>và</a:t>
            </a:r>
            <a:r>
              <a:rPr lang="en-US" dirty="0"/>
              <a:t> </a:t>
            </a:r>
            <a:r>
              <a:rPr lang="en-US" dirty="0" err="1"/>
              <a:t>Nạp</a:t>
            </a:r>
            <a:r>
              <a:rPr lang="en-US" dirty="0"/>
              <a:t> </a:t>
            </a:r>
            <a:r>
              <a:rPr lang="en-US" dirty="0" err="1"/>
              <a:t>chồng</a:t>
            </a:r>
            <a:r>
              <a:rPr lang="en-US" dirty="0"/>
              <a:t>( Overloading)</a:t>
            </a:r>
          </a:p>
        </p:txBody>
      </p:sp>
      <p:sp>
        <p:nvSpPr>
          <p:cNvPr id="3" name="Content Placeholder 2"/>
          <p:cNvSpPr>
            <a:spLocks noGrp="1"/>
          </p:cNvSpPr>
          <p:nvPr>
            <p:ph idx="1"/>
          </p:nvPr>
        </p:nvSpPr>
        <p:spPr/>
        <p:txBody>
          <a:bodyPr/>
          <a:lstStyle/>
          <a:p>
            <a:pPr marL="0" indent="0">
              <a:buNone/>
            </a:pPr>
            <a:r>
              <a:rPr lang="en-US" b="1" dirty="0" smtClean="0">
                <a:solidFill>
                  <a:srgbClr val="C00000"/>
                </a:solidFill>
              </a:rPr>
              <a:t>Override </a:t>
            </a:r>
            <a:r>
              <a:rPr lang="en-US" dirty="0" err="1" smtClean="0"/>
              <a:t>là</a:t>
            </a:r>
            <a:r>
              <a:rPr lang="en-US" dirty="0" smtClean="0"/>
              <a:t> </a:t>
            </a:r>
            <a:r>
              <a:rPr lang="en-US" dirty="0" err="1" smtClean="0"/>
              <a:t>dùng</a:t>
            </a:r>
            <a:r>
              <a:rPr lang="en-US" dirty="0" smtClean="0"/>
              <a:t> </a:t>
            </a:r>
            <a:r>
              <a:rPr lang="en-US" dirty="0" err="1" smtClean="0"/>
              <a:t>trong</a:t>
            </a:r>
            <a:r>
              <a:rPr lang="en-US" dirty="0" smtClean="0"/>
              <a:t> </a:t>
            </a:r>
            <a:r>
              <a:rPr lang="en-US" dirty="0" err="1" smtClean="0"/>
              <a:t>trường</a:t>
            </a:r>
            <a:r>
              <a:rPr lang="en-US" dirty="0" smtClean="0"/>
              <a:t> </a:t>
            </a:r>
            <a:r>
              <a:rPr lang="en-US" dirty="0" err="1" smtClean="0"/>
              <a:t>hợp</a:t>
            </a:r>
            <a:r>
              <a:rPr lang="en-US" dirty="0" smtClean="0"/>
              <a:t> ta </a:t>
            </a:r>
            <a:r>
              <a:rPr lang="en-US" dirty="0" err="1" smtClean="0"/>
              <a:t>sử</a:t>
            </a:r>
            <a:r>
              <a:rPr lang="en-US" dirty="0" smtClean="0"/>
              <a:t> </a:t>
            </a:r>
            <a:r>
              <a:rPr lang="en-US" dirty="0" err="1" smtClean="0"/>
              <a:t>dụng</a:t>
            </a:r>
            <a:r>
              <a:rPr lang="en-US" dirty="0" smtClean="0"/>
              <a:t> </a:t>
            </a:r>
            <a:r>
              <a:rPr lang="en-US" dirty="0" err="1" smtClean="0"/>
              <a:t>lại</a:t>
            </a:r>
            <a:r>
              <a:rPr lang="en-US" dirty="0" smtClean="0"/>
              <a:t> method </a:t>
            </a:r>
            <a:r>
              <a:rPr lang="en-US" dirty="0" err="1" smtClean="0"/>
              <a:t>của</a:t>
            </a:r>
            <a:r>
              <a:rPr lang="en-US" dirty="0" smtClean="0"/>
              <a:t> </a:t>
            </a:r>
            <a:r>
              <a:rPr lang="en-US" dirty="0" err="1" smtClean="0"/>
              <a:t>lớp</a:t>
            </a:r>
            <a:r>
              <a:rPr lang="en-US" dirty="0" smtClean="0"/>
              <a:t> cha </a:t>
            </a:r>
            <a:r>
              <a:rPr lang="en-US" dirty="0" err="1" smtClean="0"/>
              <a:t>hoặc</a:t>
            </a:r>
            <a:r>
              <a:rPr lang="en-US" dirty="0" smtClean="0"/>
              <a:t> </a:t>
            </a:r>
            <a:r>
              <a:rPr lang="en-US" dirty="0" err="1" smtClean="0"/>
              <a:t>của</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nhưng</a:t>
            </a:r>
            <a:r>
              <a:rPr lang="en-US" dirty="0" smtClean="0"/>
              <a:t> </a:t>
            </a:r>
            <a:r>
              <a:rPr lang="en-US" dirty="0" err="1" smtClean="0"/>
              <a:t>nội</a:t>
            </a:r>
            <a:r>
              <a:rPr lang="en-US" dirty="0" smtClean="0"/>
              <a:t> dung code </a:t>
            </a:r>
            <a:r>
              <a:rPr lang="en-US" dirty="0" err="1" smtClean="0"/>
              <a:t>có</a:t>
            </a:r>
            <a:r>
              <a:rPr lang="en-US" dirty="0" smtClean="0"/>
              <a:t> </a:t>
            </a:r>
            <a:r>
              <a:rPr lang="en-US" dirty="0" err="1" smtClean="0"/>
              <a:t>thay</a:t>
            </a:r>
            <a:r>
              <a:rPr lang="en-US" dirty="0" smtClean="0"/>
              <a:t> </a:t>
            </a:r>
            <a:r>
              <a:rPr lang="en-US" dirty="0" err="1" smtClean="0"/>
              <a:t>đổi</a:t>
            </a:r>
            <a:endParaRPr lang="en-US" b="1"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276600"/>
            <a:ext cx="3715269" cy="2791215"/>
          </a:xfrm>
          <a:prstGeom prst="rect">
            <a:avLst/>
          </a:prstGeom>
        </p:spPr>
      </p:pic>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4495322"/>
            <a:ext cx="1143000" cy="380999"/>
          </a:xfrm>
          <a:prstGeom prst="rect">
            <a:avLst/>
          </a:prstGeom>
        </p:spPr>
      </p:pic>
      <p:sp>
        <p:nvSpPr>
          <p:cNvPr id="13" name="TextBox 12"/>
          <p:cNvSpPr txBox="1"/>
          <p:nvPr/>
        </p:nvSpPr>
        <p:spPr>
          <a:xfrm>
            <a:off x="5123873" y="4125990"/>
            <a:ext cx="899029" cy="369332"/>
          </a:xfrm>
          <a:prstGeom prst="rect">
            <a:avLst/>
          </a:prstGeom>
          <a:noFill/>
        </p:spPr>
        <p:txBody>
          <a:bodyPr wrap="none" rtlCol="0">
            <a:spAutoFit/>
          </a:bodyPr>
          <a:lstStyle/>
          <a:p>
            <a:r>
              <a:rPr lang="en-US" dirty="0" err="1" smtClean="0"/>
              <a:t>Kết</a:t>
            </a:r>
            <a:r>
              <a:rPr lang="en-US" dirty="0" smtClean="0"/>
              <a:t> </a:t>
            </a:r>
            <a:r>
              <a:rPr lang="en-US" dirty="0" err="1" smtClean="0"/>
              <a:t>quả</a:t>
            </a:r>
            <a:endParaRPr lang="en-US" dirty="0"/>
          </a:p>
        </p:txBody>
      </p:sp>
    </p:spTree>
    <p:extLst>
      <p:ext uri="{BB962C8B-B14F-4D97-AF65-F5344CB8AC3E}">
        <p14:creationId xmlns:p14="http://schemas.microsoft.com/office/powerpoint/2010/main" val="531804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dirty="0"/>
              <a:t>2. </a:t>
            </a:r>
            <a:r>
              <a:rPr lang="en-US" dirty="0" err="1"/>
              <a:t>Ghi</a:t>
            </a:r>
            <a:r>
              <a:rPr lang="en-US" dirty="0"/>
              <a:t> </a:t>
            </a:r>
            <a:r>
              <a:rPr lang="en-US" dirty="0" err="1"/>
              <a:t>đè</a:t>
            </a:r>
            <a:r>
              <a:rPr lang="en-US" dirty="0"/>
              <a:t> (Override) </a:t>
            </a:r>
            <a:br>
              <a:rPr lang="en-US" dirty="0"/>
            </a:br>
            <a:r>
              <a:rPr lang="en-US" dirty="0" err="1"/>
              <a:t>và</a:t>
            </a:r>
            <a:r>
              <a:rPr lang="en-US" dirty="0"/>
              <a:t> </a:t>
            </a:r>
            <a:r>
              <a:rPr lang="en-US" dirty="0" err="1"/>
              <a:t>Nạp</a:t>
            </a:r>
            <a:r>
              <a:rPr lang="en-US" dirty="0"/>
              <a:t> </a:t>
            </a:r>
            <a:r>
              <a:rPr lang="en-US" dirty="0" err="1"/>
              <a:t>chồng</a:t>
            </a:r>
            <a:r>
              <a:rPr lang="en-US" dirty="0"/>
              <a:t>( Overloading)</a:t>
            </a:r>
          </a:p>
        </p:txBody>
      </p:sp>
      <p:sp>
        <p:nvSpPr>
          <p:cNvPr id="3" name="Content Placeholder 2"/>
          <p:cNvSpPr>
            <a:spLocks noGrp="1"/>
          </p:cNvSpPr>
          <p:nvPr>
            <p:ph idx="1"/>
          </p:nvPr>
        </p:nvSpPr>
        <p:spPr/>
        <p:txBody>
          <a:bodyPr/>
          <a:lstStyle/>
          <a:p>
            <a:pPr marL="0" indent="0">
              <a:buNone/>
            </a:pPr>
            <a:r>
              <a:rPr lang="en-US" b="1" dirty="0" err="1" smtClean="0">
                <a:solidFill>
                  <a:srgbClr val="C00000"/>
                </a:solidFill>
              </a:rPr>
              <a:t>Khi</a:t>
            </a:r>
            <a:r>
              <a:rPr lang="en-US" b="1" dirty="0" smtClean="0">
                <a:solidFill>
                  <a:srgbClr val="C00000"/>
                </a:solidFill>
              </a:rPr>
              <a:t> </a:t>
            </a:r>
            <a:r>
              <a:rPr lang="en-US" b="1" dirty="0" err="1" smtClean="0">
                <a:solidFill>
                  <a:srgbClr val="C00000"/>
                </a:solidFill>
              </a:rPr>
              <a:t>sử</a:t>
            </a:r>
            <a:r>
              <a:rPr lang="en-US" b="1" dirty="0" smtClean="0">
                <a:solidFill>
                  <a:srgbClr val="C00000"/>
                </a:solidFill>
              </a:rPr>
              <a:t> </a:t>
            </a:r>
            <a:r>
              <a:rPr lang="en-US" b="1" dirty="0" err="1" smtClean="0">
                <a:solidFill>
                  <a:srgbClr val="C00000"/>
                </a:solidFill>
              </a:rPr>
              <a:t>dụng</a:t>
            </a:r>
            <a:r>
              <a:rPr lang="en-US" b="1" dirty="0" smtClean="0">
                <a:solidFill>
                  <a:srgbClr val="C00000"/>
                </a:solidFill>
              </a:rPr>
              <a:t> Override</a:t>
            </a:r>
            <a:endParaRPr lang="en-US" b="1" dirty="0"/>
          </a:p>
        </p:txBody>
      </p:sp>
      <p:sp>
        <p:nvSpPr>
          <p:cNvPr id="13" name="TextBox 12"/>
          <p:cNvSpPr txBox="1"/>
          <p:nvPr/>
        </p:nvSpPr>
        <p:spPr>
          <a:xfrm>
            <a:off x="5154459" y="3733800"/>
            <a:ext cx="2863824" cy="646331"/>
          </a:xfrm>
          <a:prstGeom prst="rect">
            <a:avLst/>
          </a:prstGeom>
          <a:noFill/>
        </p:spPr>
        <p:txBody>
          <a:bodyPr wrap="square" rtlCol="0">
            <a:spAutoFit/>
          </a:bodyPr>
          <a:lstStyle/>
          <a:p>
            <a:r>
              <a:rPr lang="en-US" dirty="0" err="1" smtClean="0"/>
              <a:t>Kết</a:t>
            </a:r>
            <a:r>
              <a:rPr lang="en-US" dirty="0" smtClean="0"/>
              <a:t> </a:t>
            </a:r>
            <a:r>
              <a:rPr lang="en-US" dirty="0" err="1" smtClean="0"/>
              <a:t>quả</a:t>
            </a:r>
            <a:r>
              <a:rPr lang="en-US" dirty="0" smtClean="0"/>
              <a:t> </a:t>
            </a:r>
            <a:r>
              <a:rPr lang="en-US" dirty="0" err="1" smtClean="0"/>
              <a:t>của</a:t>
            </a:r>
            <a:r>
              <a:rPr lang="en-US" dirty="0" smtClean="0"/>
              <a:t> @Override </a:t>
            </a:r>
            <a:r>
              <a:rPr lang="en-US" dirty="0" err="1" smtClean="0"/>
              <a:t>trong</a:t>
            </a:r>
            <a:r>
              <a:rPr lang="en-US" dirty="0" smtClean="0"/>
              <a:t> console </a:t>
            </a:r>
            <a:r>
              <a:rPr lang="en-US" dirty="0" err="1" smtClean="0"/>
              <a:t>sẽ</a:t>
            </a:r>
            <a:r>
              <a:rPr lang="en-US" dirty="0" smtClean="0"/>
              <a:t> </a:t>
            </a:r>
            <a:r>
              <a:rPr lang="en-US" dirty="0" err="1" smtClean="0"/>
              <a:t>có</a:t>
            </a:r>
            <a:r>
              <a:rPr lang="en-US" dirty="0" smtClean="0"/>
              <a:t> </a:t>
            </a:r>
            <a:r>
              <a:rPr lang="en-US" dirty="0" err="1" smtClean="0"/>
              <a:t>màu</a:t>
            </a:r>
            <a:r>
              <a:rPr lang="en-US" dirty="0" smtClean="0"/>
              <a:t> </a:t>
            </a:r>
            <a:r>
              <a:rPr lang="en-US" dirty="0" err="1" smtClean="0"/>
              <a:t>đỏ</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543521"/>
            <a:ext cx="3620005" cy="3534269"/>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177" y="4548908"/>
            <a:ext cx="1568821" cy="404091"/>
          </a:xfrm>
          <a:prstGeom prst="rect">
            <a:avLst/>
          </a:prstGeom>
        </p:spPr>
      </p:pic>
      <p:cxnSp>
        <p:nvCxnSpPr>
          <p:cNvPr id="8" name="Straight Arrow Connector 7"/>
          <p:cNvCxnSpPr/>
          <p:nvPr/>
        </p:nvCxnSpPr>
        <p:spPr>
          <a:xfrm flipV="1">
            <a:off x="457200" y="4548908"/>
            <a:ext cx="9144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25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a:xfrm>
            <a:off x="546578" y="160467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t>Từ</a:t>
            </a:r>
            <a:r>
              <a:rPr lang="en-US" dirty="0" smtClean="0"/>
              <a:t> </a:t>
            </a:r>
            <a:r>
              <a:rPr lang="en-US" dirty="0" err="1" smtClean="0"/>
              <a:t>khóa</a:t>
            </a:r>
            <a:r>
              <a:rPr lang="en-US" dirty="0" smtClean="0"/>
              <a:t> </a:t>
            </a:r>
            <a:r>
              <a:rPr lang="en-US" dirty="0" smtClean="0">
                <a:solidFill>
                  <a:srgbClr val="0070C0"/>
                </a:solidFill>
              </a:rPr>
              <a:t>this </a:t>
            </a:r>
            <a:r>
              <a:rPr lang="en-US" dirty="0" err="1" smtClean="0"/>
              <a:t>dùng</a:t>
            </a:r>
            <a:r>
              <a:rPr lang="en-US" dirty="0" smtClean="0"/>
              <a:t> </a:t>
            </a:r>
            <a:r>
              <a:rPr lang="en-US" dirty="0" err="1" smtClean="0"/>
              <a:t>để</a:t>
            </a:r>
            <a:r>
              <a:rPr lang="en-US" dirty="0" smtClean="0"/>
              <a:t> </a:t>
            </a:r>
            <a:r>
              <a:rPr lang="en-US" dirty="0" err="1" smtClean="0"/>
              <a:t>chỉ</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từ</a:t>
            </a:r>
            <a:r>
              <a:rPr lang="en-US" dirty="0" smtClean="0"/>
              <a:t> field </a:t>
            </a:r>
            <a:r>
              <a:rPr lang="en-US" dirty="0" err="1" smtClean="0"/>
              <a:t>của</a:t>
            </a:r>
            <a:r>
              <a:rPr lang="en-US" dirty="0" smtClean="0"/>
              <a:t> class </a:t>
            </a:r>
            <a:r>
              <a:rPr lang="en-US" dirty="0" err="1" smtClean="0"/>
              <a:t>chứa</a:t>
            </a:r>
            <a:r>
              <a:rPr lang="en-US" dirty="0" smtClean="0"/>
              <a:t> </a:t>
            </a:r>
            <a:r>
              <a:rPr lang="en-US" dirty="0" err="1" smtClean="0"/>
              <a:t>giá</a:t>
            </a:r>
            <a:r>
              <a:rPr lang="en-US" dirty="0" smtClean="0"/>
              <a:t> </a:t>
            </a:r>
            <a:r>
              <a:rPr lang="en-US" dirty="0" err="1" smtClean="0"/>
              <a:t>trị</a:t>
            </a:r>
            <a:r>
              <a:rPr lang="en-US" dirty="0" smtClean="0"/>
              <a:t> </a:t>
            </a:r>
            <a:r>
              <a:rPr lang="en-US" dirty="0" err="1" smtClean="0"/>
              <a:t>đó</a:t>
            </a:r>
            <a:r>
              <a:rPr lang="en-US" dirty="0" smtClean="0"/>
              <a:t> </a:t>
            </a:r>
            <a:r>
              <a:rPr lang="en-US" dirty="0" err="1" smtClean="0"/>
              <a:t>để</a:t>
            </a:r>
            <a:r>
              <a:rPr lang="en-US" dirty="0" smtClean="0"/>
              <a:t> </a:t>
            </a:r>
            <a:r>
              <a:rPr lang="en-US" dirty="0" err="1" smtClean="0"/>
              <a:t>phân</a:t>
            </a:r>
            <a:r>
              <a:rPr lang="en-US" dirty="0" smtClean="0"/>
              <a:t> </a:t>
            </a:r>
            <a:r>
              <a:rPr lang="en-US" dirty="0" err="1" smtClean="0"/>
              <a:t>biệt</a:t>
            </a:r>
            <a:r>
              <a:rPr lang="en-US" dirty="0" smtClean="0"/>
              <a:t> </a:t>
            </a:r>
            <a:r>
              <a:rPr lang="en-US" dirty="0" err="1" smtClean="0"/>
              <a:t>với</a:t>
            </a:r>
            <a:r>
              <a:rPr lang="en-US" dirty="0" smtClean="0"/>
              <a:t> </a:t>
            </a:r>
            <a:r>
              <a:rPr lang="en-US" dirty="0" err="1" smtClean="0"/>
              <a:t>biến</a:t>
            </a:r>
            <a:r>
              <a:rPr lang="en-US" dirty="0" smtClean="0"/>
              <a:t> </a:t>
            </a:r>
            <a:r>
              <a:rPr lang="en-US" dirty="0" err="1" smtClean="0"/>
              <a:t>cục</a:t>
            </a:r>
            <a:r>
              <a:rPr lang="en-US" dirty="0" smtClean="0"/>
              <a:t> </a:t>
            </a:r>
            <a:r>
              <a:rPr lang="en-US" dirty="0" err="1" smtClean="0"/>
              <a:t>bộ</a:t>
            </a:r>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3. </a:t>
            </a:r>
            <a:r>
              <a:rPr lang="en-US" dirty="0" err="1" smtClean="0"/>
              <a:t>Từ</a:t>
            </a:r>
            <a:r>
              <a:rPr lang="en-US" dirty="0" smtClean="0"/>
              <a:t> </a:t>
            </a:r>
            <a:r>
              <a:rPr lang="en-US" dirty="0" err="1" smtClean="0"/>
              <a:t>khóa</a:t>
            </a:r>
            <a:r>
              <a:rPr lang="en-US" dirty="0" smtClean="0"/>
              <a:t> </a:t>
            </a:r>
            <a:r>
              <a:rPr lang="en-US" dirty="0" smtClean="0">
                <a:solidFill>
                  <a:srgbClr val="0070C0"/>
                </a:solidFill>
              </a:rPr>
              <a:t>this</a:t>
            </a:r>
            <a:endParaRPr lang="en-US" dirty="0">
              <a:solidFill>
                <a:srgbClr val="0070C0"/>
              </a:solidFill>
            </a:endParaRPr>
          </a:p>
        </p:txBody>
      </p:sp>
      <p:sp>
        <p:nvSpPr>
          <p:cNvPr id="12" name="Content Placeholder 2"/>
          <p:cNvSpPr>
            <a:spLocks noGrp="1"/>
          </p:cNvSpPr>
          <p:nvPr>
            <p:ph idx="1"/>
          </p:nvPr>
        </p:nvSpPr>
        <p:spPr/>
        <p:txBody>
          <a:bodyPr/>
          <a:lstStyle/>
          <a:p>
            <a:endParaRPr lang="en-US" dirty="0" smtClean="0"/>
          </a:p>
          <a:p>
            <a:endParaRPr lang="en-US" dirty="0" smtClean="0"/>
          </a:p>
          <a:p>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4031974"/>
            <a:ext cx="1371600" cy="318051"/>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490" y="3274291"/>
            <a:ext cx="3962401" cy="3332758"/>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3982685"/>
            <a:ext cx="1143000" cy="380999"/>
          </a:xfrm>
          <a:prstGeom prst="rect">
            <a:avLst/>
          </a:prstGeom>
        </p:spPr>
      </p:pic>
      <p:sp>
        <p:nvSpPr>
          <p:cNvPr id="8" name="TextBox 7"/>
          <p:cNvSpPr txBox="1"/>
          <p:nvPr/>
        </p:nvSpPr>
        <p:spPr>
          <a:xfrm>
            <a:off x="5334000" y="3276600"/>
            <a:ext cx="2032929" cy="369332"/>
          </a:xfrm>
          <a:prstGeom prst="rect">
            <a:avLst/>
          </a:prstGeom>
          <a:noFill/>
        </p:spPr>
        <p:txBody>
          <a:bodyPr wrap="none" rtlCol="0">
            <a:spAutoFit/>
          </a:bodyPr>
          <a:lstStyle/>
          <a:p>
            <a:r>
              <a:rPr lang="en-US" dirty="0" err="1" smtClean="0"/>
              <a:t>Khi</a:t>
            </a:r>
            <a:r>
              <a:rPr lang="en-US" dirty="0" smtClean="0"/>
              <a:t> </a:t>
            </a:r>
            <a:r>
              <a:rPr lang="en-US" dirty="0" err="1" smtClean="0"/>
              <a:t>không</a:t>
            </a:r>
            <a:r>
              <a:rPr lang="en-US" dirty="0" smtClean="0"/>
              <a:t> </a:t>
            </a:r>
            <a:r>
              <a:rPr lang="en-US" dirty="0" err="1" smtClean="0"/>
              <a:t>dùng</a:t>
            </a:r>
            <a:r>
              <a:rPr lang="en-US" dirty="0" smtClean="0"/>
              <a:t> </a:t>
            </a:r>
            <a:r>
              <a:rPr lang="en-US" dirty="0" smtClean="0">
                <a:solidFill>
                  <a:srgbClr val="0070C0"/>
                </a:solidFill>
              </a:rPr>
              <a:t>this</a:t>
            </a:r>
            <a:endParaRPr lang="en-US" dirty="0">
              <a:solidFill>
                <a:srgbClr val="0070C0"/>
              </a:solidFill>
            </a:endParaRPr>
          </a:p>
        </p:txBody>
      </p:sp>
      <p:cxnSp>
        <p:nvCxnSpPr>
          <p:cNvPr id="9" name="Straight Arrow Connector 8"/>
          <p:cNvCxnSpPr>
            <a:stCxn id="8" idx="1"/>
          </p:cNvCxnSpPr>
          <p:nvPr/>
        </p:nvCxnSpPr>
        <p:spPr>
          <a:xfrm flipH="1">
            <a:off x="3886200" y="3461266"/>
            <a:ext cx="1447800" cy="958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mtClean="0"/>
          </a:p>
          <a:p>
            <a:endParaRPr lang="en-US" smtClean="0"/>
          </a:p>
          <a:p>
            <a:endParaRPr lang="en-US" dirty="0"/>
          </a:p>
        </p:txBody>
      </p:sp>
    </p:spTree>
    <p:extLst>
      <p:ext uri="{BB962C8B-B14F-4D97-AF65-F5344CB8AC3E}">
        <p14:creationId xmlns:p14="http://schemas.microsoft.com/office/powerpoint/2010/main" val="67631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200400"/>
            <a:ext cx="4280790" cy="3429001"/>
          </a:xfrm>
          <a:prstGeom prst="rect">
            <a:avLst/>
          </a:prstGeom>
        </p:spPr>
      </p:pic>
      <p:sp>
        <p:nvSpPr>
          <p:cNvPr id="9" name="Content Placeholder 2"/>
          <p:cNvSpPr txBox="1">
            <a:spLocks/>
          </p:cNvSpPr>
          <p:nvPr/>
        </p:nvSpPr>
        <p:spPr>
          <a:xfrm>
            <a:off x="546578" y="160467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t>Từ</a:t>
            </a:r>
            <a:r>
              <a:rPr lang="en-US" dirty="0" smtClean="0"/>
              <a:t> </a:t>
            </a:r>
            <a:r>
              <a:rPr lang="en-US" dirty="0" err="1" smtClean="0"/>
              <a:t>khóa</a:t>
            </a:r>
            <a:r>
              <a:rPr lang="en-US" dirty="0" smtClean="0"/>
              <a:t> </a:t>
            </a:r>
            <a:r>
              <a:rPr lang="en-US" dirty="0" smtClean="0">
                <a:solidFill>
                  <a:srgbClr val="0070C0"/>
                </a:solidFill>
              </a:rPr>
              <a:t>this </a:t>
            </a:r>
            <a:r>
              <a:rPr lang="en-US" dirty="0" err="1" smtClean="0"/>
              <a:t>dùng</a:t>
            </a:r>
            <a:r>
              <a:rPr lang="en-US" dirty="0" smtClean="0"/>
              <a:t> </a:t>
            </a:r>
            <a:r>
              <a:rPr lang="en-US" dirty="0" err="1" smtClean="0"/>
              <a:t>để</a:t>
            </a:r>
            <a:r>
              <a:rPr lang="en-US" dirty="0" smtClean="0"/>
              <a:t> </a:t>
            </a:r>
            <a:r>
              <a:rPr lang="en-US" dirty="0" err="1" smtClean="0"/>
              <a:t>chỉ</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từ</a:t>
            </a:r>
            <a:r>
              <a:rPr lang="en-US" dirty="0" smtClean="0"/>
              <a:t> field </a:t>
            </a:r>
            <a:r>
              <a:rPr lang="en-US" dirty="0" err="1" smtClean="0"/>
              <a:t>của</a:t>
            </a:r>
            <a:r>
              <a:rPr lang="en-US" dirty="0" smtClean="0"/>
              <a:t> class </a:t>
            </a:r>
            <a:r>
              <a:rPr lang="en-US" dirty="0" err="1" smtClean="0"/>
              <a:t>chứa</a:t>
            </a:r>
            <a:r>
              <a:rPr lang="en-US" dirty="0" smtClean="0"/>
              <a:t> </a:t>
            </a:r>
            <a:r>
              <a:rPr lang="en-US" dirty="0" err="1" smtClean="0"/>
              <a:t>giá</a:t>
            </a:r>
            <a:r>
              <a:rPr lang="en-US" dirty="0" smtClean="0"/>
              <a:t> </a:t>
            </a:r>
            <a:r>
              <a:rPr lang="en-US" dirty="0" err="1" smtClean="0"/>
              <a:t>trị</a:t>
            </a:r>
            <a:r>
              <a:rPr lang="en-US" dirty="0" smtClean="0"/>
              <a:t> </a:t>
            </a:r>
            <a:r>
              <a:rPr lang="en-US" dirty="0" err="1" smtClean="0"/>
              <a:t>đó</a:t>
            </a:r>
            <a:r>
              <a:rPr lang="en-US" dirty="0" smtClean="0"/>
              <a:t> </a:t>
            </a:r>
            <a:r>
              <a:rPr lang="en-US" dirty="0" err="1" smtClean="0"/>
              <a:t>để</a:t>
            </a:r>
            <a:r>
              <a:rPr lang="en-US" dirty="0" smtClean="0"/>
              <a:t> </a:t>
            </a:r>
            <a:r>
              <a:rPr lang="en-US" dirty="0" err="1" smtClean="0"/>
              <a:t>phân</a:t>
            </a:r>
            <a:r>
              <a:rPr lang="en-US" dirty="0" smtClean="0"/>
              <a:t> </a:t>
            </a:r>
            <a:r>
              <a:rPr lang="en-US" dirty="0" err="1" smtClean="0"/>
              <a:t>biệt</a:t>
            </a:r>
            <a:r>
              <a:rPr lang="en-US" dirty="0" smtClean="0"/>
              <a:t> </a:t>
            </a:r>
            <a:r>
              <a:rPr lang="en-US" dirty="0" err="1" smtClean="0"/>
              <a:t>với</a:t>
            </a:r>
            <a:r>
              <a:rPr lang="en-US" dirty="0" smtClean="0"/>
              <a:t> </a:t>
            </a:r>
            <a:r>
              <a:rPr lang="en-US" dirty="0" err="1" smtClean="0"/>
              <a:t>biến</a:t>
            </a:r>
            <a:r>
              <a:rPr lang="en-US" dirty="0" smtClean="0"/>
              <a:t> </a:t>
            </a:r>
            <a:r>
              <a:rPr lang="en-US" dirty="0" err="1" smtClean="0"/>
              <a:t>cục</a:t>
            </a:r>
            <a:r>
              <a:rPr lang="en-US" dirty="0" smtClean="0"/>
              <a:t> </a:t>
            </a:r>
            <a:r>
              <a:rPr lang="en-US" dirty="0" err="1" smtClean="0"/>
              <a:t>bộ</a:t>
            </a:r>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a:t>3. </a:t>
            </a:r>
            <a:r>
              <a:rPr lang="en-US" dirty="0" err="1"/>
              <a:t>Từ</a:t>
            </a:r>
            <a:r>
              <a:rPr lang="en-US" dirty="0"/>
              <a:t> </a:t>
            </a:r>
            <a:r>
              <a:rPr lang="en-US" dirty="0" err="1"/>
              <a:t>khóa</a:t>
            </a:r>
            <a:r>
              <a:rPr lang="en-US" dirty="0"/>
              <a:t> </a:t>
            </a:r>
            <a:r>
              <a:rPr lang="en-US" dirty="0">
                <a:solidFill>
                  <a:srgbClr val="0070C0"/>
                </a:solidFill>
              </a:rPr>
              <a:t>this</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4166" y="3746619"/>
            <a:ext cx="1371600" cy="318051"/>
          </a:xfrm>
          <a:prstGeom prst="rect">
            <a:avLst/>
          </a:prstGeom>
        </p:spPr>
      </p:pic>
      <p:sp>
        <p:nvSpPr>
          <p:cNvPr id="6" name="TextBox 5"/>
          <p:cNvSpPr txBox="1"/>
          <p:nvPr/>
        </p:nvSpPr>
        <p:spPr>
          <a:xfrm>
            <a:off x="5334000" y="3276600"/>
            <a:ext cx="1671933" cy="369332"/>
          </a:xfrm>
          <a:prstGeom prst="rect">
            <a:avLst/>
          </a:prstGeom>
          <a:noFill/>
        </p:spPr>
        <p:txBody>
          <a:bodyPr wrap="none" rtlCol="0">
            <a:spAutoFit/>
          </a:bodyPr>
          <a:lstStyle/>
          <a:p>
            <a:r>
              <a:rPr lang="en-US" dirty="0" err="1" smtClean="0"/>
              <a:t>Khi</a:t>
            </a:r>
            <a:r>
              <a:rPr lang="en-US" dirty="0" smtClean="0"/>
              <a:t> </a:t>
            </a:r>
            <a:r>
              <a:rPr lang="en-US" dirty="0" err="1" smtClean="0"/>
              <a:t>có</a:t>
            </a:r>
            <a:r>
              <a:rPr lang="en-US" dirty="0" smtClean="0"/>
              <a:t> </a:t>
            </a:r>
            <a:r>
              <a:rPr lang="en-US" dirty="0" err="1" smtClean="0"/>
              <a:t>dùng</a:t>
            </a:r>
            <a:r>
              <a:rPr lang="en-US" dirty="0" smtClean="0"/>
              <a:t> </a:t>
            </a:r>
            <a:r>
              <a:rPr lang="en-US" dirty="0" smtClean="0">
                <a:solidFill>
                  <a:srgbClr val="0070C0"/>
                </a:solidFill>
              </a:rPr>
              <a:t>this</a:t>
            </a:r>
            <a:endParaRPr lang="en-US" dirty="0">
              <a:solidFill>
                <a:srgbClr val="0070C0"/>
              </a:solidFill>
            </a:endParaRPr>
          </a:p>
        </p:txBody>
      </p:sp>
      <p:cxnSp>
        <p:nvCxnSpPr>
          <p:cNvPr id="8" name="Straight Arrow Connector 7"/>
          <p:cNvCxnSpPr>
            <a:stCxn id="6" idx="1"/>
          </p:cNvCxnSpPr>
          <p:nvPr/>
        </p:nvCxnSpPr>
        <p:spPr>
          <a:xfrm flipH="1">
            <a:off x="4114800" y="3461266"/>
            <a:ext cx="1219200" cy="8887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892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a:t>
            </a:r>
            <a:r>
              <a:rPr lang="en-US" dirty="0" err="1" smtClean="0"/>
              <a:t>Phương</a:t>
            </a:r>
            <a:r>
              <a:rPr lang="en-US" dirty="0" smtClean="0"/>
              <a:t> </a:t>
            </a:r>
            <a:r>
              <a:rPr lang="en-US" dirty="0" err="1" smtClean="0"/>
              <a:t>thức</a:t>
            </a:r>
            <a:r>
              <a:rPr lang="en-US" dirty="0" smtClean="0"/>
              <a:t> </a:t>
            </a:r>
            <a:r>
              <a:rPr lang="en-US" dirty="0" smtClean="0">
                <a:solidFill>
                  <a:schemeClr val="accent2">
                    <a:lumMod val="75000"/>
                  </a:schemeClr>
                </a:solidFill>
              </a:rPr>
              <a:t>finalize()</a:t>
            </a:r>
            <a:endParaRPr lang="en-US"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en-US" dirty="0" err="1" smtClean="0"/>
              <a:t>Là</a:t>
            </a:r>
            <a:r>
              <a:rPr lang="en-US" dirty="0" smtClean="0"/>
              <a:t> m</a:t>
            </a:r>
            <a:r>
              <a:rPr lang="vi-VN" dirty="0" smtClean="0"/>
              <a:t>ột </a:t>
            </a:r>
            <a:r>
              <a:rPr lang="vi-VN" dirty="0"/>
              <a:t>phương thức mà sẽ được gọi ngay trước khi hủy một đối tượng bởi Garbage </a:t>
            </a:r>
            <a:r>
              <a:rPr lang="vi-VN" dirty="0" smtClean="0"/>
              <a:t>Collecto</a:t>
            </a:r>
            <a:r>
              <a:rPr lang="en-US" dirty="0" smtClean="0"/>
              <a:t>r (</a:t>
            </a:r>
            <a:r>
              <a:rPr lang="en-US" dirty="0" err="1" smtClean="0"/>
              <a:t>cơ</a:t>
            </a:r>
            <a:r>
              <a:rPr lang="en-US" dirty="0" smtClean="0"/>
              <a:t> </a:t>
            </a:r>
            <a:r>
              <a:rPr lang="en-US" dirty="0" err="1" smtClean="0"/>
              <a:t>chế</a:t>
            </a:r>
            <a:r>
              <a:rPr lang="en-US" dirty="0" smtClean="0"/>
              <a:t> </a:t>
            </a:r>
            <a:r>
              <a:rPr lang="en-US" dirty="0" err="1" smtClean="0"/>
              <a:t>thu</a:t>
            </a:r>
            <a:r>
              <a:rPr lang="en-US" dirty="0" smtClean="0"/>
              <a:t> </a:t>
            </a:r>
            <a:r>
              <a:rPr lang="en-US" dirty="0" err="1" smtClean="0"/>
              <a:t>hồi</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đã</a:t>
            </a:r>
            <a:r>
              <a:rPr lang="en-US" dirty="0" smtClean="0"/>
              <a:t> </a:t>
            </a:r>
            <a:r>
              <a:rPr lang="en-US" dirty="0" err="1" smtClean="0"/>
              <a:t>cấp</a:t>
            </a:r>
            <a:r>
              <a:rPr lang="en-US" dirty="0" smtClean="0"/>
              <a:t> </a:t>
            </a:r>
            <a:r>
              <a:rPr lang="en-US" dirty="0" err="1" smtClean="0"/>
              <a:t>phát</a:t>
            </a:r>
            <a:r>
              <a:rPr lang="en-US" dirty="0" smtClean="0"/>
              <a:t>)</a:t>
            </a:r>
          </a:p>
          <a:p>
            <a:endParaRPr lang="en-US" dirty="0" smtClean="0"/>
          </a:p>
          <a:p>
            <a:r>
              <a:rPr lang="vi-VN" dirty="0"/>
              <a:t>Ví dụ, </a:t>
            </a:r>
            <a:r>
              <a:rPr lang="vi-VN" dirty="0" smtClean="0"/>
              <a:t>sử </a:t>
            </a:r>
            <a:r>
              <a:rPr lang="vi-VN" dirty="0"/>
              <a:t>dụng finalize() để đảm bảo rằng mộ</a:t>
            </a:r>
            <a:r>
              <a:rPr lang="en-US" dirty="0"/>
              <a:t>t </a:t>
            </a:r>
            <a:r>
              <a:rPr lang="en-US" dirty="0" err="1"/>
              <a:t>tập</a:t>
            </a:r>
            <a:r>
              <a:rPr lang="en-US" dirty="0"/>
              <a:t> tin </a:t>
            </a:r>
            <a:r>
              <a:rPr lang="en-US" dirty="0" err="1" smtClean="0"/>
              <a:t>đang</a:t>
            </a:r>
            <a:r>
              <a:rPr lang="en-US" dirty="0" smtClean="0"/>
              <a:t> </a:t>
            </a:r>
            <a:r>
              <a:rPr lang="en-US" dirty="0" err="1"/>
              <a:t>được</a:t>
            </a:r>
            <a:r>
              <a:rPr lang="en-US" dirty="0"/>
              <a:t> </a:t>
            </a:r>
            <a:r>
              <a:rPr lang="en-US" dirty="0" err="1"/>
              <a:t>xử</a:t>
            </a:r>
            <a:r>
              <a:rPr lang="en-US" dirty="0"/>
              <a:t> </a:t>
            </a:r>
            <a:r>
              <a:rPr lang="en-US" dirty="0" err="1"/>
              <a:t>lý</a:t>
            </a:r>
            <a:r>
              <a:rPr lang="en-US" dirty="0"/>
              <a:t> </a:t>
            </a:r>
            <a:r>
              <a:rPr lang="vi-VN" dirty="0"/>
              <a:t>bởi một đối tượng nào đó đã được đóng</a:t>
            </a:r>
            <a:r>
              <a:rPr lang="vi-VN" dirty="0" smtClean="0"/>
              <a:t>.</a:t>
            </a:r>
            <a:endParaRPr lang="en-US" dirty="0" smtClean="0"/>
          </a:p>
          <a:p>
            <a:r>
              <a:rPr lang="en-US" dirty="0" err="1"/>
              <a:t>Đ</a:t>
            </a:r>
            <a:r>
              <a:rPr lang="en-US" dirty="0" err="1" smtClean="0"/>
              <a:t>ể</a:t>
            </a:r>
            <a:r>
              <a:rPr lang="en-US" dirty="0" smtClean="0"/>
              <a:t> </a:t>
            </a:r>
            <a:r>
              <a:rPr lang="en-US" dirty="0" err="1"/>
              <a:t>tránh</a:t>
            </a:r>
            <a:r>
              <a:rPr lang="en-US" dirty="0"/>
              <a:t> </a:t>
            </a:r>
            <a:r>
              <a:rPr lang="en-US" dirty="0" err="1"/>
              <a:t>việc</a:t>
            </a:r>
            <a:r>
              <a:rPr lang="en-US" dirty="0"/>
              <a:t> 2 </a:t>
            </a:r>
            <a:r>
              <a:rPr lang="en-US" dirty="0" err="1"/>
              <a:t>phiên</a:t>
            </a:r>
            <a:r>
              <a:rPr lang="en-US" dirty="0"/>
              <a:t> </a:t>
            </a:r>
            <a:r>
              <a:rPr lang="en-US" dirty="0" err="1"/>
              <a:t>làm</a:t>
            </a:r>
            <a:r>
              <a:rPr lang="en-US" dirty="0"/>
              <a:t> </a:t>
            </a:r>
            <a:r>
              <a:rPr lang="en-US" dirty="0" err="1"/>
              <a:t>việc</a:t>
            </a:r>
            <a:r>
              <a:rPr lang="en-US" dirty="0"/>
              <a:t> </a:t>
            </a:r>
            <a:r>
              <a:rPr lang="en-US" dirty="0" err="1"/>
              <a:t>ghi</a:t>
            </a:r>
            <a:r>
              <a:rPr lang="en-US" dirty="0"/>
              <a:t> </a:t>
            </a:r>
            <a:r>
              <a:rPr lang="en-US" dirty="0" err="1"/>
              <a:t>cùng</a:t>
            </a:r>
            <a:r>
              <a:rPr lang="en-US" dirty="0"/>
              <a:t> </a:t>
            </a:r>
            <a:r>
              <a:rPr lang="en-US" dirty="0" err="1"/>
              <a:t>lúc</a:t>
            </a:r>
            <a:r>
              <a:rPr lang="en-US" dirty="0"/>
              <a:t> </a:t>
            </a:r>
            <a:r>
              <a:rPr lang="en-US" dirty="0" err="1"/>
              <a:t>lên</a:t>
            </a:r>
            <a:r>
              <a:rPr lang="en-US" dirty="0"/>
              <a:t> 1 file, </a:t>
            </a:r>
            <a:r>
              <a:rPr lang="en-US" dirty="0" err="1"/>
              <a:t>gây</a:t>
            </a:r>
            <a:r>
              <a:rPr lang="en-US" dirty="0"/>
              <a:t> </a:t>
            </a:r>
            <a:r>
              <a:rPr lang="en-US" dirty="0" err="1"/>
              <a:t>hỏng</a:t>
            </a:r>
            <a:r>
              <a:rPr lang="en-US" dirty="0"/>
              <a:t> </a:t>
            </a:r>
            <a:r>
              <a:rPr lang="en-US" dirty="0" err="1"/>
              <a:t>nội</a:t>
            </a:r>
            <a:r>
              <a:rPr lang="en-US" dirty="0"/>
              <a:t> dung</a:t>
            </a:r>
          </a:p>
          <a:p>
            <a:endParaRPr lang="en-US" dirty="0"/>
          </a:p>
          <a:p>
            <a:endParaRPr lang="en-US" dirty="0"/>
          </a:p>
        </p:txBody>
      </p:sp>
    </p:spTree>
    <p:extLst>
      <p:ext uri="{BB962C8B-B14F-4D97-AF65-F5344CB8AC3E}">
        <p14:creationId xmlns:p14="http://schemas.microsoft.com/office/powerpoint/2010/main" val="2870396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Phương</a:t>
            </a:r>
            <a:r>
              <a:rPr lang="en-US" dirty="0"/>
              <a:t> </a:t>
            </a:r>
            <a:r>
              <a:rPr lang="en-US" dirty="0" err="1"/>
              <a:t>thức</a:t>
            </a:r>
            <a:r>
              <a:rPr lang="en-US" dirty="0"/>
              <a:t> </a:t>
            </a:r>
            <a:r>
              <a:rPr lang="en-US" dirty="0">
                <a:solidFill>
                  <a:schemeClr val="accent2">
                    <a:lumMod val="75000"/>
                  </a:schemeClr>
                </a:solidFill>
              </a:rPr>
              <a:t>finalize()</a:t>
            </a:r>
            <a:endParaRPr lang="en-US" dirty="0"/>
          </a:p>
        </p:txBody>
      </p:sp>
      <p:sp>
        <p:nvSpPr>
          <p:cNvPr id="3" name="Content Placeholder 2"/>
          <p:cNvSpPr>
            <a:spLocks noGrp="1"/>
          </p:cNvSpPr>
          <p:nvPr>
            <p:ph idx="1"/>
          </p:nvPr>
        </p:nvSpPr>
        <p:spPr/>
        <p:txBody>
          <a:bodyPr/>
          <a:lstStyle/>
          <a:p>
            <a:r>
              <a:rPr lang="en-US" dirty="0" err="1" smtClean="0"/>
              <a:t>Định</a:t>
            </a:r>
            <a:r>
              <a:rPr lang="en-US" dirty="0" smtClean="0"/>
              <a:t> </a:t>
            </a:r>
            <a:r>
              <a:rPr lang="en-US" dirty="0" err="1" smtClean="0"/>
              <a:t>dạng</a:t>
            </a:r>
            <a:r>
              <a:rPr lang="en-US" dirty="0" smtClean="0"/>
              <a:t> </a:t>
            </a:r>
            <a:r>
              <a:rPr lang="en-US" dirty="0" err="1" smtClean="0"/>
              <a:t>chung</a:t>
            </a:r>
            <a:r>
              <a:rPr lang="en-US" dirty="0" smtClean="0"/>
              <a:t> </a:t>
            </a:r>
            <a:r>
              <a:rPr lang="en-US" dirty="0" err="1" smtClean="0"/>
              <a:t>của</a:t>
            </a:r>
            <a:r>
              <a:rPr lang="en-US" dirty="0" smtClean="0"/>
              <a:t> finalize() </a:t>
            </a:r>
            <a:r>
              <a:rPr lang="en-US" dirty="0" err="1" smtClean="0"/>
              <a:t>như</a:t>
            </a:r>
            <a:r>
              <a:rPr lang="en-US" dirty="0" smtClean="0"/>
              <a:t> </a:t>
            </a:r>
            <a:r>
              <a:rPr lang="en-US" dirty="0" err="1" smtClean="0"/>
              <a:t>sau</a:t>
            </a:r>
            <a:endParaRPr lang="en-US" dirty="0" smtClean="0"/>
          </a:p>
          <a:p>
            <a:endParaRPr lang="en-US" dirty="0"/>
          </a:p>
          <a:p>
            <a:endParaRPr lang="en-US" dirty="0" smtClean="0"/>
          </a:p>
          <a:p>
            <a:endParaRPr lang="en-US" dirty="0" smtClean="0"/>
          </a:p>
          <a:p>
            <a:endParaRPr lang="en-US" dirty="0"/>
          </a:p>
          <a:p>
            <a:endParaRPr lang="en-US" dirty="0"/>
          </a:p>
          <a:p>
            <a:r>
              <a:rPr lang="en-US" dirty="0" err="1" smtClean="0"/>
              <a:t>Sử</a:t>
            </a:r>
            <a:r>
              <a:rPr lang="en-US" dirty="0" smtClean="0"/>
              <a:t> </a:t>
            </a:r>
            <a:r>
              <a:rPr lang="en-US" dirty="0" err="1" smtClean="0"/>
              <a:t>dụng</a:t>
            </a:r>
            <a:r>
              <a:rPr lang="en-US" dirty="0" smtClean="0"/>
              <a:t> </a:t>
            </a:r>
            <a:r>
              <a:rPr lang="en-US" dirty="0" smtClean="0">
                <a:solidFill>
                  <a:schemeClr val="accent3">
                    <a:lumMod val="75000"/>
                  </a:schemeClr>
                </a:solidFill>
              </a:rPr>
              <a:t>protected</a:t>
            </a:r>
            <a:r>
              <a:rPr lang="en-US" dirty="0" smtClean="0"/>
              <a:t> </a:t>
            </a:r>
            <a:r>
              <a:rPr lang="en-US" dirty="0" err="1" smtClean="0"/>
              <a:t>để</a:t>
            </a:r>
            <a:r>
              <a:rPr lang="en-US" dirty="0" smtClean="0"/>
              <a:t> </a:t>
            </a:r>
            <a:r>
              <a:rPr lang="en-US" dirty="0" err="1" smtClean="0"/>
              <a:t>đảm</a:t>
            </a:r>
            <a:r>
              <a:rPr lang="en-US" dirty="0" smtClean="0"/>
              <a:t> </a:t>
            </a:r>
            <a:r>
              <a:rPr lang="en-US" dirty="0" err="1" smtClean="0"/>
              <a:t>bảo</a:t>
            </a:r>
            <a:r>
              <a:rPr lang="en-US" dirty="0" smtClean="0"/>
              <a:t> </a:t>
            </a:r>
            <a:r>
              <a:rPr lang="en-US" dirty="0" err="1" smtClean="0"/>
              <a:t>không</a:t>
            </a:r>
            <a:r>
              <a:rPr lang="en-US" dirty="0" smtClean="0"/>
              <a:t> </a:t>
            </a:r>
            <a:r>
              <a:rPr lang="en-US" dirty="0" err="1" smtClean="0"/>
              <a:t>có</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nào</a:t>
            </a:r>
            <a:r>
              <a:rPr lang="en-US" dirty="0" smtClean="0"/>
              <a:t> </a:t>
            </a:r>
            <a:r>
              <a:rPr lang="en-US" dirty="0" err="1" smtClean="0"/>
              <a:t>bên</a:t>
            </a:r>
            <a:r>
              <a:rPr lang="en-US" dirty="0" smtClean="0"/>
              <a:t> </a:t>
            </a:r>
            <a:r>
              <a:rPr lang="en-US" dirty="0" err="1" smtClean="0"/>
              <a:t>ngoài</a:t>
            </a:r>
            <a:r>
              <a:rPr lang="en-US" dirty="0" smtClean="0"/>
              <a:t> class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a:t>
            </a:r>
          </a:p>
          <a:p>
            <a:r>
              <a:rPr lang="en-US" dirty="0" err="1" smtClean="0"/>
              <a:t>Dùng</a:t>
            </a:r>
            <a:r>
              <a:rPr lang="en-US" dirty="0" smtClean="0"/>
              <a:t> </a:t>
            </a:r>
            <a:r>
              <a:rPr lang="en-US" dirty="0" smtClean="0">
                <a:solidFill>
                  <a:schemeClr val="accent3">
                    <a:lumMod val="75000"/>
                  </a:schemeClr>
                </a:solidFill>
              </a:rPr>
              <a:t>@Override</a:t>
            </a:r>
            <a:r>
              <a:rPr lang="en-US" dirty="0" smtClean="0"/>
              <a:t> </a:t>
            </a:r>
            <a:r>
              <a:rPr lang="en-US" dirty="0" err="1" smtClean="0"/>
              <a:t>để</a:t>
            </a:r>
            <a:r>
              <a:rPr lang="en-US" dirty="0" smtClean="0"/>
              <a:t> </a:t>
            </a:r>
            <a:r>
              <a:rPr lang="en-US" dirty="0" err="1" smtClean="0"/>
              <a:t>tùy</a:t>
            </a:r>
            <a:r>
              <a:rPr lang="en-US" dirty="0" smtClean="0"/>
              <a:t> </a:t>
            </a:r>
            <a:r>
              <a:rPr lang="en-US" dirty="0" err="1" smtClean="0"/>
              <a:t>chỉnh</a:t>
            </a:r>
            <a:r>
              <a:rPr lang="en-US" dirty="0" smtClean="0"/>
              <a:t> code </a:t>
            </a:r>
            <a:r>
              <a:rPr lang="en-US" dirty="0" err="1" smtClean="0"/>
              <a:t>xử</a:t>
            </a:r>
            <a:r>
              <a:rPr lang="en-US" dirty="0" smtClean="0"/>
              <a:t> </a:t>
            </a:r>
            <a:r>
              <a:rPr lang="en-US" dirty="0" err="1" smtClean="0"/>
              <a:t>lý</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489" y="2502636"/>
            <a:ext cx="3636311" cy="1311235"/>
          </a:xfrm>
          <a:prstGeom prst="rect">
            <a:avLst/>
          </a:prstGeom>
        </p:spPr>
      </p:pic>
    </p:spTree>
    <p:extLst>
      <p:ext uri="{BB962C8B-B14F-4D97-AF65-F5344CB8AC3E}">
        <p14:creationId xmlns:p14="http://schemas.microsoft.com/office/powerpoint/2010/main" val="495311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vi-VN" dirty="0" smtClean="0"/>
              <a:t>Hàm </a:t>
            </a:r>
            <a:r>
              <a:rPr lang="vi-VN" dirty="0" smtClean="0"/>
              <a:t>main</a:t>
            </a:r>
            <a:endParaRPr lang="en-US" dirty="0"/>
          </a:p>
        </p:txBody>
      </p:sp>
      <p:sp>
        <p:nvSpPr>
          <p:cNvPr id="3" name="Content Placeholder 2"/>
          <p:cNvSpPr>
            <a:spLocks noGrp="1"/>
          </p:cNvSpPr>
          <p:nvPr>
            <p:ph idx="1"/>
          </p:nvPr>
        </p:nvSpPr>
        <p:spPr/>
        <p:txBody>
          <a:bodyPr/>
          <a:lstStyle/>
          <a:p>
            <a:r>
              <a:rPr lang="vi-VN" sz="2800" dirty="0" smtClean="0"/>
              <a:t>1. </a:t>
            </a:r>
            <a:r>
              <a:rPr lang="vi-VN" sz="2800" dirty="0"/>
              <a:t>T</a:t>
            </a:r>
            <a:r>
              <a:rPr lang="vi-VN" sz="2800" dirty="0" smtClean="0"/>
              <a:t>ại sao hàm main luôn khai báo public</a:t>
            </a:r>
          </a:p>
          <a:p>
            <a:pPr lvl="1"/>
            <a:r>
              <a:rPr lang="vi-VN" sz="1600" dirty="0"/>
              <a:t>Java xác định rằng hàm hoặc biến nào được khai báo là public thì có thể truy xuất từ bên ngoài lớp đó. Vì hàm main là public nên JVM dễ dàng để truy xuất vào và thực thi nó.</a:t>
            </a:r>
            <a:endParaRPr lang="en-US" sz="1600" dirty="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583" y="2895600"/>
            <a:ext cx="4953000" cy="3316901"/>
          </a:xfrm>
          <a:prstGeom prst="rect">
            <a:avLst/>
          </a:prstGeom>
        </p:spPr>
      </p:pic>
      <p:sp>
        <p:nvSpPr>
          <p:cNvPr id="6" name="TextBox 5"/>
          <p:cNvSpPr txBox="1"/>
          <p:nvPr/>
        </p:nvSpPr>
        <p:spPr>
          <a:xfrm>
            <a:off x="6477000" y="3200400"/>
            <a:ext cx="2005677" cy="523220"/>
          </a:xfrm>
          <a:prstGeom prst="rect">
            <a:avLst/>
          </a:prstGeom>
          <a:noFill/>
        </p:spPr>
        <p:txBody>
          <a:bodyPr wrap="none" rtlCol="0">
            <a:spAutoFit/>
          </a:bodyPr>
          <a:lstStyle/>
          <a:p>
            <a:r>
              <a:rPr lang="vi-VN" sz="1400" dirty="0" smtClean="0"/>
              <a:t>Hàm main khi chạy mà</a:t>
            </a:r>
          </a:p>
          <a:p>
            <a:r>
              <a:rPr lang="vi-VN" sz="1400" dirty="0"/>
              <a:t>k</a:t>
            </a:r>
            <a:r>
              <a:rPr lang="vi-VN" sz="1400" dirty="0" smtClean="0"/>
              <a:t>hông khai báo public</a:t>
            </a:r>
            <a:endParaRPr lang="en-US" sz="1400" dirty="0"/>
          </a:p>
        </p:txBody>
      </p:sp>
    </p:spTree>
    <p:extLst>
      <p:ext uri="{BB962C8B-B14F-4D97-AF65-F5344CB8AC3E}">
        <p14:creationId xmlns:p14="http://schemas.microsoft.com/office/powerpoint/2010/main" val="755625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vi-VN" dirty="0" smtClean="0"/>
              <a:t>Hàm </a:t>
            </a:r>
            <a:r>
              <a:rPr lang="vi-VN" dirty="0" smtClean="0"/>
              <a:t>main</a:t>
            </a:r>
            <a:endParaRPr lang="en-US" dirty="0"/>
          </a:p>
        </p:txBody>
      </p:sp>
      <p:sp>
        <p:nvSpPr>
          <p:cNvPr id="3" name="Content Placeholder 2"/>
          <p:cNvSpPr>
            <a:spLocks noGrp="1"/>
          </p:cNvSpPr>
          <p:nvPr>
            <p:ph idx="1"/>
          </p:nvPr>
        </p:nvSpPr>
        <p:spPr/>
        <p:txBody>
          <a:bodyPr>
            <a:normAutofit/>
          </a:bodyPr>
          <a:lstStyle/>
          <a:p>
            <a:r>
              <a:rPr lang="vi-VN" sz="2800" dirty="0" smtClean="0"/>
              <a:t>2. Tại sao hàm main luôn khai báo static</a:t>
            </a:r>
          </a:p>
          <a:p>
            <a:pPr lvl="1"/>
            <a:r>
              <a:rPr lang="vi-VN" sz="1400" dirty="0"/>
              <a:t>Máy ảo java (JVM) sẽ gọi trực tiếp nó để thực thi mà không cần phải tạo ra instance của lớp main để thực thi.</a:t>
            </a:r>
          </a:p>
          <a:p>
            <a:pPr lvl="1"/>
            <a:r>
              <a:rPr lang="vi-VN" sz="1400" dirty="0"/>
              <a:t>Nếu hàm main không khai báo static thì JVM buộc phải tạo ra một instance của lớp main, </a:t>
            </a:r>
            <a:r>
              <a:rPr lang="vi-VN" sz="1400" dirty="0" smtClean="0"/>
              <a:t>khi đó </a:t>
            </a:r>
            <a:r>
              <a:rPr lang="vi-VN" sz="1400" dirty="0"/>
              <a:t>constructor của lớp main có thể overload </a:t>
            </a:r>
            <a:r>
              <a:rPr lang="vi-VN" sz="1400" dirty="0" smtClean="0"/>
              <a:t>hàm main và </a:t>
            </a:r>
            <a:r>
              <a:rPr lang="vi-VN" sz="1400" dirty="0"/>
              <a:t>các tham số có thể được truyền </a:t>
            </a:r>
            <a:r>
              <a:rPr lang="vi-VN" sz="1400" dirty="0" smtClean="0"/>
              <a:t>vào. </a:t>
            </a:r>
            <a:r>
              <a:rPr lang="vi-VN" sz="1400" dirty="0"/>
              <a:t>Nên JVM sẽ không tìm thấy được hàm main </a:t>
            </a:r>
            <a:r>
              <a:rPr lang="vi-VN" sz="1400" dirty="0" smtClean="0"/>
              <a:t>cần </a:t>
            </a:r>
            <a:r>
              <a:rPr lang="vi-VN" sz="1400" dirty="0"/>
              <a:t>phải thực </a:t>
            </a:r>
            <a:r>
              <a:rPr lang="vi-VN" sz="1400" dirty="0" smtClean="0"/>
              <a:t>thi</a:t>
            </a:r>
          </a:p>
          <a:p>
            <a:pPr lvl="1"/>
            <a:r>
              <a:rPr lang="vi-VN" sz="1400" dirty="0" smtClean="0"/>
              <a:t>Trong java nếu muốn sử dụng một đối tượng thì phải nó ra trước. Khi hàm main được khai báo static thì khi JVM gọi đến hàm main để thực thi sẽ không cần tạo phải tạo ra một đối tượng main mới.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981509"/>
            <a:ext cx="3666751" cy="2057400"/>
          </a:xfrm>
          <a:prstGeom prst="rect">
            <a:avLst/>
          </a:prstGeom>
        </p:spPr>
      </p:pic>
      <p:sp>
        <p:nvSpPr>
          <p:cNvPr id="5" name="TextBox 4"/>
          <p:cNvSpPr txBox="1"/>
          <p:nvPr/>
        </p:nvSpPr>
        <p:spPr>
          <a:xfrm>
            <a:off x="5410200" y="4385318"/>
            <a:ext cx="2055371" cy="800219"/>
          </a:xfrm>
          <a:prstGeom prst="rect">
            <a:avLst/>
          </a:prstGeom>
          <a:noFill/>
        </p:spPr>
        <p:txBody>
          <a:bodyPr wrap="none" rtlCol="0">
            <a:spAutoFit/>
          </a:bodyPr>
          <a:lstStyle/>
          <a:p>
            <a:pPr marL="0" lvl="1"/>
            <a:r>
              <a:rPr lang="vi-VN" sz="1400" dirty="0"/>
              <a:t>Hàm main khi </a:t>
            </a:r>
            <a:r>
              <a:rPr lang="vi-VN" sz="1400" dirty="0" smtClean="0"/>
              <a:t>chạy mà </a:t>
            </a:r>
          </a:p>
          <a:p>
            <a:pPr marL="0" lvl="1"/>
            <a:r>
              <a:rPr lang="vi-VN" sz="1400" dirty="0" smtClean="0"/>
              <a:t>không </a:t>
            </a:r>
            <a:r>
              <a:rPr lang="vi-VN" sz="1400" dirty="0"/>
              <a:t>khai báo static.</a:t>
            </a:r>
            <a:endParaRPr lang="en-US" sz="1400" dirty="0"/>
          </a:p>
          <a:p>
            <a:endParaRPr lang="en-US" dirty="0"/>
          </a:p>
        </p:txBody>
      </p:sp>
    </p:spTree>
    <p:extLst>
      <p:ext uri="{BB962C8B-B14F-4D97-AF65-F5344CB8AC3E}">
        <p14:creationId xmlns:p14="http://schemas.microsoft.com/office/powerpoint/2010/main" val="2176719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Thông</a:t>
            </a:r>
            <a:r>
              <a:rPr lang="en-US" dirty="0" smtClean="0"/>
              <a:t> tin </a:t>
            </a:r>
            <a:r>
              <a:rPr lang="en-US" dirty="0" err="1" smtClean="0"/>
              <a:t>thêm</a:t>
            </a:r>
            <a:endParaRPr lang="en-US" dirty="0"/>
          </a:p>
        </p:txBody>
      </p:sp>
      <p:sp>
        <p:nvSpPr>
          <p:cNvPr id="3" name="Content Placeholder 2"/>
          <p:cNvSpPr>
            <a:spLocks noGrp="1"/>
          </p:cNvSpPr>
          <p:nvPr>
            <p:ph idx="1"/>
          </p:nvPr>
        </p:nvSpPr>
        <p:spPr/>
        <p:txBody>
          <a:bodyPr/>
          <a:lstStyle/>
          <a:p>
            <a:r>
              <a:rPr lang="en-US" dirty="0" err="1" smtClean="0"/>
              <a:t>Không</a:t>
            </a:r>
            <a:r>
              <a:rPr lang="en-US" dirty="0" smtClean="0"/>
              <a:t> </a:t>
            </a:r>
            <a:r>
              <a:rPr lang="en-US" dirty="0" err="1" smtClean="0"/>
              <a:t>thể</a:t>
            </a:r>
            <a:r>
              <a:rPr lang="en-US" dirty="0" smtClean="0"/>
              <a:t> </a:t>
            </a:r>
            <a:r>
              <a:rPr lang="en-US" dirty="0" err="1" smtClean="0"/>
              <a:t>gán</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của</a:t>
            </a:r>
            <a:r>
              <a:rPr lang="en-US" dirty="0" smtClean="0"/>
              <a:t> 1 void method </a:t>
            </a:r>
            <a:r>
              <a:rPr lang="en-US" dirty="0" err="1" smtClean="0"/>
              <a:t>vào</a:t>
            </a:r>
            <a:r>
              <a:rPr lang="en-US" dirty="0" smtClean="0"/>
              <a:t> </a:t>
            </a:r>
            <a:r>
              <a:rPr lang="en-US" dirty="0" err="1" smtClean="0"/>
              <a:t>trong</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System.out.println</a:t>
            </a:r>
            <a:r>
              <a:rPr lang="en-US" dirty="0" smtClean="0"/>
              <a:t>()’ </a:t>
            </a:r>
            <a:r>
              <a:rPr lang="en-US" dirty="0" err="1" smtClean="0"/>
              <a:t>vì</a:t>
            </a:r>
            <a:r>
              <a:rPr lang="en-US" dirty="0" smtClean="0"/>
              <a:t> void method </a:t>
            </a:r>
            <a:r>
              <a:rPr lang="en-US" dirty="0" err="1" smtClean="0"/>
              <a:t>không</a:t>
            </a:r>
            <a:r>
              <a:rPr lang="en-US" dirty="0" smtClean="0"/>
              <a:t> </a:t>
            </a:r>
            <a:r>
              <a:rPr lang="en-US" dirty="0" err="1" smtClean="0"/>
              <a:t>có</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trả</a:t>
            </a:r>
            <a:r>
              <a:rPr lang="en-US" dirty="0" smtClean="0"/>
              <a:t> </a:t>
            </a:r>
            <a:r>
              <a:rPr lang="en-US" dirty="0" err="1" smtClean="0"/>
              <a:t>về</a:t>
            </a:r>
            <a:r>
              <a:rPr lang="en-US" dirty="0" smtClean="0"/>
              <a:t> </a:t>
            </a:r>
            <a:r>
              <a:rPr lang="en-US" dirty="0" err="1" smtClean="0"/>
              <a:t>nào</a:t>
            </a:r>
            <a:r>
              <a:rPr lang="en-US" dirty="0" smtClean="0"/>
              <a:t> </a:t>
            </a:r>
            <a:r>
              <a:rPr lang="en-US" dirty="0" err="1" smtClean="0"/>
              <a:t>để</a:t>
            </a:r>
            <a:r>
              <a:rPr lang="en-US" dirty="0" smtClean="0"/>
              <a:t> </a:t>
            </a:r>
            <a:r>
              <a:rPr lang="en-US" dirty="0" err="1" smtClean="0"/>
              <a:t>xuất</a:t>
            </a:r>
            <a:r>
              <a:rPr lang="en-US" dirty="0" smtClean="0"/>
              <a:t> </a:t>
            </a:r>
            <a:r>
              <a:rPr lang="en-US" dirty="0" err="1" smtClean="0"/>
              <a:t>ra</a:t>
            </a:r>
            <a:r>
              <a:rPr lang="en-US" dirty="0" smtClean="0"/>
              <a:t> </a:t>
            </a:r>
            <a:r>
              <a:rPr lang="en-US" dirty="0" err="1" smtClean="0"/>
              <a:t>màn</a:t>
            </a:r>
            <a:r>
              <a:rPr lang="en-US" dirty="0" smtClean="0"/>
              <a:t> </a:t>
            </a:r>
            <a:r>
              <a:rPr lang="en-US" dirty="0" err="1" smtClean="0"/>
              <a:t>hình</a:t>
            </a:r>
            <a:r>
              <a:rPr lang="en-US" dirty="0" smtClean="0"/>
              <a:t>.</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815" t="47262" r="25883" b="40451"/>
          <a:stretch/>
        </p:blipFill>
        <p:spPr bwMode="auto">
          <a:xfrm>
            <a:off x="1676400" y="4419600"/>
            <a:ext cx="602082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968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3200" dirty="0" err="1" smtClean="0">
                <a:latin typeface="Times New Roman" pitchFamily="18" charset="0"/>
                <a:cs typeface="Times New Roman" pitchFamily="18" charset="0"/>
              </a:rPr>
              <a:t>Tham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trị</a:t>
            </a:r>
            <a:r>
              <a:rPr lang="en-US" sz="3200" dirty="0" smtClean="0">
                <a:latin typeface="Times New Roman" pitchFamily="18" charset="0"/>
                <a:cs typeface="Times New Roman" pitchFamily="18" charset="0"/>
              </a:rPr>
              <a:t> (pass by value) </a:t>
            </a:r>
            <a:br>
              <a:rPr lang="en-US" sz="3200" dirty="0" smtClean="0">
                <a:latin typeface="Times New Roman" pitchFamily="18" charset="0"/>
                <a:cs typeface="Times New Roman" pitchFamily="18" charset="0"/>
              </a:rPr>
            </a:b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Tham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chiếu</a:t>
            </a:r>
            <a:r>
              <a:rPr lang="en-US" sz="3200" dirty="0" smtClean="0">
                <a:latin typeface="Times New Roman" pitchFamily="18" charset="0"/>
                <a:cs typeface="Times New Roman" pitchFamily="18" charset="0"/>
              </a:rPr>
              <a:t> (pass by reference)</a:t>
            </a:r>
          </a:p>
          <a:p>
            <a:pPr marL="457200" indent="-457200">
              <a:buFont typeface="+mj-lt"/>
              <a:buAutoNum type="arabicPeriod"/>
            </a:pPr>
            <a:r>
              <a:rPr lang="en-US" sz="3200" dirty="0" err="1" smtClean="0">
                <a:latin typeface="Times New Roman" pitchFamily="18" charset="0"/>
                <a:cs typeface="Times New Roman" pitchFamily="18" charset="0"/>
              </a:rPr>
              <a:t>Ghi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đè</a:t>
            </a:r>
            <a:r>
              <a:rPr lang="en-US" sz="3200" dirty="0" smtClean="0">
                <a:latin typeface="Times New Roman" pitchFamily="18" charset="0"/>
                <a:cs typeface="Times New Roman" pitchFamily="18" charset="0"/>
              </a:rPr>
              <a:t> (Override) </a:t>
            </a:r>
            <a:br>
              <a:rPr lang="en-US" sz="3200" dirty="0" smtClean="0">
                <a:latin typeface="Times New Roman" pitchFamily="18" charset="0"/>
                <a:cs typeface="Times New Roman" pitchFamily="18" charset="0"/>
              </a:rPr>
            </a:b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Nạp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chồng</a:t>
            </a:r>
            <a:r>
              <a:rPr lang="en-US" sz="3200" dirty="0" smtClean="0">
                <a:latin typeface="Times New Roman" pitchFamily="18" charset="0"/>
                <a:cs typeface="Times New Roman" pitchFamily="18" charset="0"/>
              </a:rPr>
              <a:t>( Overloading)</a:t>
            </a:r>
          </a:p>
          <a:p>
            <a:pPr marL="457200" indent="-457200">
              <a:buFont typeface="+mj-lt"/>
              <a:buAutoNum type="arabicPeriod"/>
            </a:pPr>
            <a:r>
              <a:rPr lang="en-US" sz="3200" dirty="0" err="1" smtClean="0">
                <a:latin typeface="Times New Roman" pitchFamily="18" charset="0"/>
                <a:cs typeface="Times New Roman" pitchFamily="18" charset="0"/>
              </a:rPr>
              <a:t>Phương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thức</a:t>
            </a:r>
            <a:r>
              <a:rPr lang="en-US" sz="3200" dirty="0" smtClean="0">
                <a:latin typeface="Times New Roman" pitchFamily="18" charset="0"/>
                <a:cs typeface="Times New Roman" pitchFamily="18" charset="0"/>
              </a:rPr>
              <a:t> </a:t>
            </a:r>
            <a:r>
              <a:rPr lang="en-US" sz="3200" dirty="0" smtClean="0">
                <a:solidFill>
                  <a:schemeClr val="accent2">
                    <a:lumMod val="75000"/>
                  </a:schemeClr>
                </a:solidFill>
                <a:latin typeface="Times New Roman" pitchFamily="18" charset="0"/>
                <a:cs typeface="Times New Roman" pitchFamily="18" charset="0"/>
              </a:rPr>
              <a:t>finalize()</a:t>
            </a:r>
          </a:p>
          <a:p>
            <a:pPr marL="457200" indent="-457200">
              <a:buFont typeface="+mj-lt"/>
              <a:buAutoNum type="arabicPeriod"/>
            </a:pPr>
            <a:r>
              <a:rPr lang="en-US" sz="3200" dirty="0" err="1" smtClean="0">
                <a:latin typeface="Times New Roman" pitchFamily="18" charset="0"/>
                <a:cs typeface="Times New Roman" pitchFamily="18" charset="0"/>
              </a:rPr>
              <a:t>Từ</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khóa</a:t>
            </a:r>
            <a:r>
              <a:rPr lang="en-US" sz="3200" dirty="0" smtClean="0">
                <a:latin typeface="Times New Roman" pitchFamily="18" charset="0"/>
                <a:cs typeface="Times New Roman" pitchFamily="18" charset="0"/>
              </a:rPr>
              <a:t> </a:t>
            </a:r>
            <a:r>
              <a:rPr lang="en-US" sz="3200" dirty="0" smtClean="0">
                <a:solidFill>
                  <a:srgbClr val="0070C0"/>
                </a:solidFill>
                <a:latin typeface="Times New Roman" pitchFamily="18" charset="0"/>
                <a:cs typeface="Times New Roman" pitchFamily="18" charset="0"/>
              </a:rPr>
              <a:t>this</a:t>
            </a:r>
            <a:endParaRPr lang="vi-VN" sz="3200" dirty="0" smtClean="0">
              <a:solidFill>
                <a:srgbClr val="0070C0"/>
              </a:solidFill>
              <a:latin typeface="Times New Roman" pitchFamily="18" charset="0"/>
              <a:cs typeface="Times New Roman" pitchFamily="18" charset="0"/>
            </a:endParaRPr>
          </a:p>
          <a:p>
            <a:pPr marL="457200" indent="-457200">
              <a:buFont typeface="+mj-lt"/>
              <a:buAutoNum type="arabicPeriod"/>
            </a:pPr>
            <a:r>
              <a:rPr lang="vi-VN" sz="3200" dirty="0" smtClean="0">
                <a:latin typeface="Times New Roman" pitchFamily="18" charset="0"/>
                <a:cs typeface="Times New Roman" pitchFamily="18" charset="0"/>
              </a:rPr>
              <a:t>Hàm main</a:t>
            </a:r>
          </a:p>
          <a:p>
            <a:pPr marL="457200" indent="-457200">
              <a:buFont typeface="+mj-lt"/>
              <a:buAutoNum type="arabicPeriod"/>
            </a:pPr>
            <a:r>
              <a:rPr lang="vi-VN" sz="3200" dirty="0">
                <a:latin typeface="Times New Roman" pitchFamily="18" charset="0"/>
                <a:cs typeface="Times New Roman" pitchFamily="18" charset="0"/>
              </a:rPr>
              <a:t>H</a:t>
            </a:r>
            <a:r>
              <a:rPr lang="vi-VN" sz="3200" dirty="0" smtClean="0">
                <a:latin typeface="Times New Roman" pitchFamily="18" charset="0"/>
                <a:cs typeface="Times New Roman" pitchFamily="18" charset="0"/>
              </a:rPr>
              <a:t>àm lồng trong hàm khác</a:t>
            </a:r>
            <a:endParaRPr lang="vi-VN" sz="3200" dirty="0">
              <a:latin typeface="Times New Roman" pitchFamily="18" charset="0"/>
              <a:cs typeface="Times New Roman" pitchFamily="18" charset="0"/>
            </a:endParaRPr>
          </a:p>
          <a:p>
            <a:endParaRPr lang="en-US" dirty="0" smtClean="0"/>
          </a:p>
          <a:p>
            <a:endParaRPr lang="en-US" dirty="0"/>
          </a:p>
        </p:txBody>
      </p:sp>
    </p:spTree>
    <p:extLst>
      <p:ext uri="{BB962C8B-B14F-4D97-AF65-F5344CB8AC3E}">
        <p14:creationId xmlns:p14="http://schemas.microsoft.com/office/powerpoint/2010/main" val="448756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Thông</a:t>
            </a:r>
            <a:r>
              <a:rPr lang="en-US" dirty="0"/>
              <a:t> tin </a:t>
            </a:r>
            <a:r>
              <a:rPr lang="en-US" dirty="0" err="1"/>
              <a:t>thêm</a:t>
            </a:r>
            <a:endParaRPr lang="en-US" dirty="0"/>
          </a:p>
        </p:txBody>
      </p:sp>
      <p:sp>
        <p:nvSpPr>
          <p:cNvPr id="3" name="Content Placeholder 2"/>
          <p:cNvSpPr>
            <a:spLocks noGrp="1"/>
          </p:cNvSpPr>
          <p:nvPr>
            <p:ph idx="1"/>
          </p:nvPr>
        </p:nvSpPr>
        <p:spPr/>
        <p:txBody>
          <a:bodyPr>
            <a:normAutofit/>
          </a:bodyPr>
          <a:lstStyle/>
          <a:p>
            <a:r>
              <a:rPr lang="vi-VN" sz="2000" dirty="0" smtClean="0"/>
              <a:t>Không thể viết hàm lồng trong hàm khác:</a:t>
            </a:r>
          </a:p>
          <a:p>
            <a:endParaRPr lang="vi-VN" sz="2000" dirty="0" smtClean="0"/>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058880"/>
            <a:ext cx="4934639" cy="3429479"/>
          </a:xfrm>
          <a:prstGeom prst="rect">
            <a:avLst/>
          </a:prstGeom>
        </p:spPr>
      </p:pic>
    </p:spTree>
    <p:extLst>
      <p:ext uri="{BB962C8B-B14F-4D97-AF65-F5344CB8AC3E}">
        <p14:creationId xmlns:p14="http://schemas.microsoft.com/office/powerpoint/2010/main" val="922206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Thông</a:t>
            </a:r>
            <a:r>
              <a:rPr lang="en-US" dirty="0"/>
              <a:t> tin </a:t>
            </a:r>
            <a:r>
              <a:rPr lang="en-US" dirty="0" err="1"/>
              <a:t>thêm</a:t>
            </a:r>
            <a:endParaRPr lang="en-US" dirty="0"/>
          </a:p>
        </p:txBody>
      </p:sp>
      <p:sp>
        <p:nvSpPr>
          <p:cNvPr id="3" name="Content Placeholder 2"/>
          <p:cNvSpPr>
            <a:spLocks noGrp="1"/>
          </p:cNvSpPr>
          <p:nvPr>
            <p:ph idx="1"/>
          </p:nvPr>
        </p:nvSpPr>
        <p:spPr/>
        <p:txBody>
          <a:bodyPr>
            <a:normAutofit/>
          </a:bodyPr>
          <a:lstStyle/>
          <a:p>
            <a:r>
              <a:rPr lang="vi-VN" sz="2000" dirty="0" smtClean="0"/>
              <a:t>Xét ví dụ:</a:t>
            </a:r>
          </a:p>
          <a:p>
            <a:endParaRPr lang="vi-VN" sz="2000" dirty="0"/>
          </a:p>
          <a:p>
            <a:endParaRPr lang="vi-VN" sz="2000" dirty="0" smtClean="0"/>
          </a:p>
          <a:p>
            <a:endParaRPr lang="vi-VN" sz="2000" dirty="0"/>
          </a:p>
          <a:p>
            <a:endParaRPr lang="vi-VN" sz="2000" dirty="0" smtClean="0"/>
          </a:p>
          <a:p>
            <a:endParaRPr lang="vi-VN" sz="2000" dirty="0"/>
          </a:p>
          <a:p>
            <a:endParaRPr lang="vi-VN" sz="2000" dirty="0" smtClean="0"/>
          </a:p>
          <a:p>
            <a:endParaRPr lang="vi-VN" sz="2000" dirty="0" smtClean="0"/>
          </a:p>
          <a:p>
            <a:endParaRPr lang="vi-VN" sz="2000" dirty="0"/>
          </a:p>
          <a:p>
            <a:r>
              <a:rPr lang="vi-VN" sz="2000" dirty="0" smtClean="0"/>
              <a:t>Kết quả: </a:t>
            </a: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19076"/>
            <a:ext cx="3858164" cy="301984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384" y="5410199"/>
            <a:ext cx="3543795" cy="600159"/>
          </a:xfrm>
          <a:prstGeom prst="rect">
            <a:avLst/>
          </a:prstGeom>
        </p:spPr>
      </p:pic>
    </p:spTree>
    <p:extLst>
      <p:ext uri="{BB962C8B-B14F-4D97-AF65-F5344CB8AC3E}">
        <p14:creationId xmlns:p14="http://schemas.microsoft.com/office/powerpoint/2010/main" val="3997954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Tham Khảo</a:t>
            </a:r>
            <a:endParaRPr lang="en-US" dirty="0"/>
          </a:p>
        </p:txBody>
      </p:sp>
      <p:sp>
        <p:nvSpPr>
          <p:cNvPr id="3" name="Content Placeholder 2"/>
          <p:cNvSpPr>
            <a:spLocks noGrp="1"/>
          </p:cNvSpPr>
          <p:nvPr>
            <p:ph idx="1"/>
          </p:nvPr>
        </p:nvSpPr>
        <p:spPr/>
        <p:txBody>
          <a:bodyPr/>
          <a:lstStyle/>
          <a:p>
            <a:r>
              <a:rPr lang="en-US" dirty="0"/>
              <a:t>http://stackoverflow.com/</a:t>
            </a:r>
          </a:p>
        </p:txBody>
      </p:sp>
    </p:spTree>
    <p:extLst>
      <p:ext uri="{BB962C8B-B14F-4D97-AF65-F5344CB8AC3E}">
        <p14:creationId xmlns:p14="http://schemas.microsoft.com/office/powerpoint/2010/main" val="4156396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1.Tham </a:t>
            </a:r>
            <a:r>
              <a:rPr lang="en-US" dirty="0" err="1"/>
              <a:t>trị</a:t>
            </a:r>
            <a:r>
              <a:rPr lang="en-US" dirty="0"/>
              <a:t> (pass by value) </a:t>
            </a:r>
            <a:br>
              <a:rPr lang="en-US" dirty="0"/>
            </a:br>
            <a:r>
              <a:rPr lang="en-US" dirty="0" err="1"/>
              <a:t>và</a:t>
            </a:r>
            <a:r>
              <a:rPr lang="en-US" dirty="0"/>
              <a:t> </a:t>
            </a:r>
            <a:r>
              <a:rPr lang="en-US" dirty="0" err="1"/>
              <a:t>Tham</a:t>
            </a:r>
            <a:r>
              <a:rPr lang="en-US" dirty="0"/>
              <a:t> </a:t>
            </a:r>
            <a:r>
              <a:rPr lang="en-US" dirty="0" err="1"/>
              <a:t>chiếu</a:t>
            </a:r>
            <a:r>
              <a:rPr lang="en-US" dirty="0"/>
              <a:t> (pass by reference)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828800"/>
            <a:ext cx="3962400" cy="1981200"/>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7" y="4800600"/>
            <a:ext cx="2552699" cy="914400"/>
          </a:xfrm>
          <a:prstGeom prst="rect">
            <a:avLst/>
          </a:prstGeom>
        </p:spPr>
      </p:pic>
      <p:sp>
        <p:nvSpPr>
          <p:cNvPr id="6" name="TextBox 5"/>
          <p:cNvSpPr txBox="1"/>
          <p:nvPr/>
        </p:nvSpPr>
        <p:spPr>
          <a:xfrm>
            <a:off x="685800" y="4343400"/>
            <a:ext cx="899029" cy="369332"/>
          </a:xfrm>
          <a:prstGeom prst="rect">
            <a:avLst/>
          </a:prstGeom>
          <a:noFill/>
        </p:spPr>
        <p:txBody>
          <a:bodyPr wrap="none" rtlCol="0">
            <a:spAutoFit/>
          </a:bodyPr>
          <a:lstStyle/>
          <a:p>
            <a:r>
              <a:rPr lang="en-US" dirty="0" err="1" smtClean="0"/>
              <a:t>Kết</a:t>
            </a:r>
            <a:r>
              <a:rPr lang="en-US" dirty="0" smtClean="0"/>
              <a:t> </a:t>
            </a:r>
            <a:r>
              <a:rPr lang="en-US" dirty="0" err="1" smtClean="0"/>
              <a:t>quả</a:t>
            </a:r>
            <a:endParaRPr lang="en-US" dirty="0"/>
          </a:p>
        </p:txBody>
      </p:sp>
      <p:sp>
        <p:nvSpPr>
          <p:cNvPr id="7" name="TextBox 6"/>
          <p:cNvSpPr txBox="1"/>
          <p:nvPr/>
        </p:nvSpPr>
        <p:spPr>
          <a:xfrm>
            <a:off x="5638801" y="1752600"/>
            <a:ext cx="3352800" cy="3970318"/>
          </a:xfrm>
          <a:prstGeom prst="rect">
            <a:avLst/>
          </a:prstGeom>
          <a:noFill/>
        </p:spPr>
        <p:txBody>
          <a:bodyPr wrap="square" rtlCol="0">
            <a:spAutoFit/>
          </a:bodyPr>
          <a:lstStyle/>
          <a:p>
            <a:r>
              <a:rPr lang="en-US" dirty="0" err="1"/>
              <a:t>Khi</a:t>
            </a:r>
            <a:r>
              <a:rPr lang="en-US" dirty="0"/>
              <a:t> </a:t>
            </a:r>
            <a:r>
              <a:rPr lang="en-US" dirty="0" err="1"/>
              <a:t>truyền</a:t>
            </a:r>
            <a:r>
              <a:rPr lang="en-US" dirty="0"/>
              <a:t> </a:t>
            </a:r>
            <a:r>
              <a:rPr lang="en-US" dirty="0" err="1"/>
              <a:t>giá</a:t>
            </a:r>
            <a:r>
              <a:rPr lang="en-US" dirty="0"/>
              <a:t> </a:t>
            </a:r>
            <a:r>
              <a:rPr lang="en-US" dirty="0" err="1"/>
              <a:t>trị</a:t>
            </a:r>
            <a:r>
              <a:rPr lang="en-US" dirty="0"/>
              <a:t> </a:t>
            </a:r>
            <a:r>
              <a:rPr lang="en-US" dirty="0" err="1"/>
              <a:t>vào</a:t>
            </a:r>
            <a:r>
              <a:rPr lang="en-US" dirty="0"/>
              <a:t> 1 method </a:t>
            </a:r>
            <a:r>
              <a:rPr lang="en-US" dirty="0" err="1"/>
              <a:t>thì</a:t>
            </a:r>
            <a:r>
              <a:rPr lang="en-US" dirty="0"/>
              <a:t> </a:t>
            </a:r>
            <a:r>
              <a:rPr lang="en-US" dirty="0" err="1"/>
              <a:t>trình</a:t>
            </a:r>
            <a:r>
              <a:rPr lang="en-US" dirty="0"/>
              <a:t> </a:t>
            </a:r>
            <a:r>
              <a:rPr lang="en-US" dirty="0" err="1"/>
              <a:t>biên</a:t>
            </a:r>
            <a:r>
              <a:rPr lang="en-US" dirty="0"/>
              <a:t> </a:t>
            </a:r>
            <a:r>
              <a:rPr lang="en-US" dirty="0" err="1"/>
              <a:t>dịch</a:t>
            </a:r>
            <a:r>
              <a:rPr lang="en-US" dirty="0"/>
              <a:t> </a:t>
            </a:r>
            <a:r>
              <a:rPr lang="en-US" dirty="0" err="1"/>
              <a:t>sẽ</a:t>
            </a:r>
            <a:r>
              <a:rPr lang="en-US" dirty="0"/>
              <a:t> </a:t>
            </a:r>
            <a:r>
              <a:rPr lang="en-US" dirty="0" err="1"/>
              <a:t>tạo</a:t>
            </a:r>
            <a:r>
              <a:rPr lang="en-US" dirty="0"/>
              <a:t> 1 </a:t>
            </a:r>
            <a:r>
              <a:rPr lang="en-US" dirty="0" err="1"/>
              <a:t>bản</a:t>
            </a:r>
            <a:r>
              <a:rPr lang="en-US" dirty="0"/>
              <a:t> copy </a:t>
            </a:r>
            <a:r>
              <a:rPr lang="en-US" dirty="0" err="1"/>
              <a:t>của</a:t>
            </a:r>
            <a:r>
              <a:rPr lang="en-US" dirty="0"/>
              <a:t> </a:t>
            </a:r>
            <a:r>
              <a:rPr lang="en-US" dirty="0" err="1"/>
              <a:t>giá</a:t>
            </a:r>
            <a:r>
              <a:rPr lang="en-US" dirty="0"/>
              <a:t> </a:t>
            </a:r>
            <a:r>
              <a:rPr lang="en-US" dirty="0" err="1"/>
              <a:t>trị</a:t>
            </a:r>
            <a:r>
              <a:rPr lang="en-US" dirty="0"/>
              <a:t> </a:t>
            </a:r>
            <a:r>
              <a:rPr lang="en-US" dirty="0" err="1"/>
              <a:t>đó</a:t>
            </a:r>
            <a:r>
              <a:rPr lang="en-US" dirty="0"/>
              <a:t>, </a:t>
            </a:r>
            <a:r>
              <a:rPr lang="en-US" dirty="0" err="1"/>
              <a:t>bao</a:t>
            </a:r>
            <a:r>
              <a:rPr lang="en-US" dirty="0"/>
              <a:t> </a:t>
            </a:r>
            <a:r>
              <a:rPr lang="en-US" dirty="0" err="1"/>
              <a:t>gồm</a:t>
            </a:r>
            <a:r>
              <a:rPr lang="en-US" dirty="0"/>
              <a:t>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cơ</a:t>
            </a:r>
            <a:r>
              <a:rPr lang="en-US" dirty="0"/>
              <a:t> </a:t>
            </a:r>
            <a:r>
              <a:rPr lang="en-US" dirty="0" err="1"/>
              <a:t>bản</a:t>
            </a:r>
            <a:r>
              <a:rPr lang="en-US" dirty="0"/>
              <a:t> (primitive), </a:t>
            </a:r>
            <a:r>
              <a:rPr lang="en-US" dirty="0" err="1"/>
              <a:t>kiểu</a:t>
            </a:r>
            <a:r>
              <a:rPr lang="en-US" dirty="0"/>
              <a:t> </a:t>
            </a:r>
            <a:r>
              <a:rPr lang="en-US" dirty="0" err="1"/>
              <a:t>đối</a:t>
            </a:r>
            <a:r>
              <a:rPr lang="en-US" dirty="0"/>
              <a:t> </a:t>
            </a:r>
            <a:r>
              <a:rPr lang="en-US" dirty="0" err="1"/>
              <a:t>tượng</a:t>
            </a:r>
            <a:r>
              <a:rPr lang="en-US" dirty="0"/>
              <a:t> </a:t>
            </a:r>
            <a:r>
              <a:rPr lang="en-US" dirty="0" smtClean="0"/>
              <a:t>(object), </a:t>
            </a:r>
            <a:r>
              <a:rPr lang="en-US" dirty="0" err="1" smtClean="0"/>
              <a:t>mảng</a:t>
            </a:r>
            <a:r>
              <a:rPr lang="en-US" dirty="0" smtClean="0"/>
              <a:t>(array</a:t>
            </a:r>
            <a:r>
              <a:rPr lang="en-US" dirty="0"/>
              <a:t>)… </a:t>
            </a:r>
            <a:r>
              <a:rPr lang="en-US" dirty="0" err="1"/>
              <a:t>tóm</a:t>
            </a:r>
            <a:r>
              <a:rPr lang="en-US" dirty="0"/>
              <a:t> </a:t>
            </a:r>
            <a:r>
              <a:rPr lang="en-US" dirty="0" err="1"/>
              <a:t>lại</a:t>
            </a:r>
            <a:r>
              <a:rPr lang="en-US" dirty="0"/>
              <a:t> </a:t>
            </a:r>
            <a:r>
              <a:rPr lang="en-US" dirty="0" err="1"/>
              <a:t>là</a:t>
            </a:r>
            <a:r>
              <a:rPr lang="en-US" dirty="0"/>
              <a:t> </a:t>
            </a:r>
            <a:r>
              <a:rPr lang="en-US" b="1" dirty="0" smtClean="0"/>
              <a:t>MỌI </a:t>
            </a:r>
            <a:r>
              <a:rPr lang="en-US" dirty="0" err="1" smtClean="0"/>
              <a:t>kiểu</a:t>
            </a:r>
            <a:r>
              <a:rPr lang="en-US" dirty="0" smtClean="0"/>
              <a:t> </a:t>
            </a:r>
            <a:r>
              <a:rPr lang="en-US" dirty="0" err="1"/>
              <a:t>dữ</a:t>
            </a:r>
            <a:r>
              <a:rPr lang="en-US" dirty="0"/>
              <a:t> </a:t>
            </a:r>
            <a:r>
              <a:rPr lang="en-US" dirty="0" err="1" smtClean="0"/>
              <a:t>liệu</a:t>
            </a:r>
            <a:r>
              <a:rPr lang="en-US" dirty="0" smtClean="0"/>
              <a:t> </a:t>
            </a:r>
            <a:r>
              <a:rPr lang="en-US" dirty="0" err="1" smtClean="0"/>
              <a:t>mà</a:t>
            </a:r>
            <a:r>
              <a:rPr lang="en-US" dirty="0" smtClean="0"/>
              <a:t> java </a:t>
            </a:r>
            <a:r>
              <a:rPr lang="en-US" dirty="0" err="1" smtClean="0"/>
              <a:t>hỗ</a:t>
            </a:r>
            <a:r>
              <a:rPr lang="en-US" dirty="0" smtClean="0"/>
              <a:t> </a:t>
            </a:r>
            <a:r>
              <a:rPr lang="en-US" dirty="0" err="1" smtClean="0"/>
              <a:t>trợ</a:t>
            </a:r>
            <a:endParaRPr lang="en-US" dirty="0"/>
          </a:p>
          <a:p>
            <a:endParaRPr lang="en-US" dirty="0" smtClean="0"/>
          </a:p>
          <a:p>
            <a:r>
              <a:rPr lang="en-US" dirty="0" err="1" smtClean="0"/>
              <a:t>Sau</a:t>
            </a:r>
            <a:r>
              <a:rPr lang="en-US" dirty="0" smtClean="0"/>
              <a:t> </a:t>
            </a:r>
            <a:r>
              <a:rPr lang="en-US" dirty="0" err="1" smtClean="0"/>
              <a:t>đó</a:t>
            </a:r>
            <a:r>
              <a:rPr lang="en-US" dirty="0" smtClean="0"/>
              <a:t> </a:t>
            </a:r>
            <a:r>
              <a:rPr lang="en-US" dirty="0" err="1" smtClean="0"/>
              <a:t>đưa</a:t>
            </a:r>
            <a:r>
              <a:rPr lang="en-US" dirty="0" smtClean="0"/>
              <a:t> </a:t>
            </a:r>
            <a:r>
              <a:rPr lang="en-US" dirty="0" err="1" smtClean="0"/>
              <a:t>bản</a:t>
            </a:r>
            <a:r>
              <a:rPr lang="en-US" dirty="0" smtClean="0"/>
              <a:t> copy </a:t>
            </a:r>
            <a:r>
              <a:rPr lang="en-US" dirty="0" err="1" smtClean="0"/>
              <a:t>của</a:t>
            </a:r>
            <a:r>
              <a:rPr lang="en-US" dirty="0" smtClean="0"/>
              <a:t> </a:t>
            </a:r>
            <a:r>
              <a:rPr lang="en-US" dirty="0" err="1" smtClean="0"/>
              <a:t>giá</a:t>
            </a:r>
            <a:r>
              <a:rPr lang="en-US" dirty="0" smtClean="0"/>
              <a:t> </a:t>
            </a:r>
            <a:r>
              <a:rPr lang="en-US" dirty="0" err="1" smtClean="0"/>
              <a:t>trị</a:t>
            </a:r>
            <a:r>
              <a:rPr lang="en-US" dirty="0" smtClean="0"/>
              <a:t> </a:t>
            </a:r>
            <a:r>
              <a:rPr lang="en-US" dirty="0" err="1" smtClean="0"/>
              <a:t>vào</a:t>
            </a:r>
            <a:r>
              <a:rPr lang="en-US" dirty="0" smtClean="0"/>
              <a:t> method </a:t>
            </a:r>
            <a:r>
              <a:rPr lang="en-US" dirty="0" err="1" smtClean="0"/>
              <a:t>để</a:t>
            </a:r>
            <a:r>
              <a:rPr lang="en-US" dirty="0" smtClean="0"/>
              <a:t> </a:t>
            </a:r>
            <a:r>
              <a:rPr lang="en-US" dirty="0" err="1" smtClean="0"/>
              <a:t>xử</a:t>
            </a:r>
            <a:r>
              <a:rPr lang="en-US" dirty="0" smtClean="0"/>
              <a:t> </a:t>
            </a:r>
            <a:r>
              <a:rPr lang="en-US" dirty="0" err="1" smtClean="0"/>
              <a:t>lý</a:t>
            </a:r>
            <a:r>
              <a:rPr lang="en-US" dirty="0" smtClean="0"/>
              <a:t>.</a:t>
            </a:r>
            <a:br>
              <a:rPr lang="en-US" dirty="0" smtClean="0"/>
            </a:br>
            <a:r>
              <a:rPr lang="en-US" dirty="0" err="1" smtClean="0"/>
              <a:t>Như</a:t>
            </a:r>
            <a:r>
              <a:rPr lang="en-US" dirty="0" smtClean="0"/>
              <a:t> </a:t>
            </a:r>
            <a:r>
              <a:rPr lang="en-US" dirty="0" err="1" smtClean="0"/>
              <a:t>vậy</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xử</a:t>
            </a:r>
            <a:r>
              <a:rPr lang="en-US" dirty="0" smtClean="0"/>
              <a:t> </a:t>
            </a:r>
            <a:r>
              <a:rPr lang="en-US" dirty="0" err="1" smtClean="0"/>
              <a:t>lý</a:t>
            </a:r>
            <a:r>
              <a:rPr lang="en-US" dirty="0" smtClean="0"/>
              <a:t> </a:t>
            </a:r>
            <a:r>
              <a:rPr lang="en-US" dirty="0" err="1" smtClean="0"/>
              <a:t>của</a:t>
            </a:r>
            <a:r>
              <a:rPr lang="en-US" dirty="0" smtClean="0"/>
              <a:t> method </a:t>
            </a:r>
            <a:r>
              <a:rPr lang="en-US" dirty="0" err="1" smtClean="0"/>
              <a:t>không</a:t>
            </a:r>
            <a:r>
              <a:rPr lang="en-US" dirty="0" smtClean="0"/>
              <a:t> </a:t>
            </a:r>
            <a:r>
              <a:rPr lang="en-US" dirty="0" err="1" smtClean="0"/>
              <a:t>ảnh</a:t>
            </a:r>
            <a:r>
              <a:rPr lang="en-US" dirty="0" smtClean="0"/>
              <a:t> </a:t>
            </a:r>
            <a:r>
              <a:rPr lang="en-US" dirty="0" err="1" smtClean="0"/>
              <a:t>hưởng</a:t>
            </a:r>
            <a:r>
              <a:rPr lang="en-US" dirty="0" smtClean="0"/>
              <a:t> </a:t>
            </a:r>
            <a:r>
              <a:rPr lang="en-US" dirty="0" err="1" smtClean="0"/>
              <a:t>gì</a:t>
            </a:r>
            <a:r>
              <a:rPr lang="en-US" dirty="0" smtClean="0"/>
              <a:t> </a:t>
            </a:r>
            <a:r>
              <a:rPr lang="en-US" dirty="0" err="1" smtClean="0"/>
              <a:t>đến</a:t>
            </a:r>
            <a:r>
              <a:rPr lang="en-US" dirty="0" smtClean="0"/>
              <a:t> </a:t>
            </a:r>
            <a:r>
              <a:rPr lang="en-US" dirty="0" err="1" smtClean="0"/>
              <a:t>giá</a:t>
            </a:r>
            <a:r>
              <a:rPr lang="en-US" dirty="0" smtClean="0"/>
              <a:t> </a:t>
            </a:r>
            <a:r>
              <a:rPr lang="en-US" dirty="0" err="1" smtClean="0"/>
              <a:t>trị</a:t>
            </a:r>
            <a:r>
              <a:rPr lang="en-US" dirty="0" smtClean="0"/>
              <a:t> ban </a:t>
            </a:r>
            <a:r>
              <a:rPr lang="en-US" dirty="0" err="1" smtClean="0"/>
              <a:t>đầu</a:t>
            </a:r>
            <a:r>
              <a:rPr lang="en-US" dirty="0" smtClean="0"/>
              <a:t>.</a:t>
            </a:r>
          </a:p>
          <a:p>
            <a:endParaRPr lang="en-US" dirty="0"/>
          </a:p>
        </p:txBody>
      </p:sp>
    </p:spTree>
    <p:extLst>
      <p:ext uri="{BB962C8B-B14F-4D97-AF65-F5344CB8AC3E}">
        <p14:creationId xmlns:p14="http://schemas.microsoft.com/office/powerpoint/2010/main" val="382468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a:t>
            </a:r>
            <a:r>
              <a:rPr lang="en-US" dirty="0" err="1" smtClean="0"/>
              <a:t>Tham</a:t>
            </a:r>
            <a:r>
              <a:rPr lang="en-US" dirty="0" smtClean="0"/>
              <a:t> </a:t>
            </a:r>
            <a:r>
              <a:rPr lang="en-US" dirty="0" err="1"/>
              <a:t>trị</a:t>
            </a:r>
            <a:r>
              <a:rPr lang="en-US" dirty="0"/>
              <a:t> (pass by value) </a:t>
            </a:r>
            <a:br>
              <a:rPr lang="en-US" dirty="0"/>
            </a:br>
            <a:r>
              <a:rPr lang="en-US" dirty="0" err="1"/>
              <a:t>và</a:t>
            </a:r>
            <a:r>
              <a:rPr lang="en-US" dirty="0"/>
              <a:t> </a:t>
            </a:r>
            <a:r>
              <a:rPr lang="en-US" dirty="0" err="1"/>
              <a:t>Tham</a:t>
            </a:r>
            <a:r>
              <a:rPr lang="en-US" dirty="0"/>
              <a:t> </a:t>
            </a:r>
            <a:r>
              <a:rPr lang="en-US" dirty="0" err="1"/>
              <a:t>chiếu</a:t>
            </a:r>
            <a:r>
              <a:rPr lang="en-US" dirty="0"/>
              <a:t> (pass by reference)</a:t>
            </a:r>
          </a:p>
        </p:txBody>
      </p:sp>
      <p:sp>
        <p:nvSpPr>
          <p:cNvPr id="3" name="Content Placeholder 2"/>
          <p:cNvSpPr>
            <a:spLocks noGrp="1"/>
          </p:cNvSpPr>
          <p:nvPr>
            <p:ph idx="1"/>
          </p:nvPr>
        </p:nvSpPr>
        <p:spPr/>
        <p:txBody>
          <a:bodyPr/>
          <a:lstStyle/>
          <a:p>
            <a:r>
              <a:rPr lang="vi-VN" dirty="0" smtClean="0"/>
              <a:t>Đối với kiểu biến cơ bản (primitive) </a:t>
            </a:r>
            <a:r>
              <a:rPr lang="en-US" dirty="0" smtClean="0"/>
              <a:t>Java </a:t>
            </a:r>
            <a:r>
              <a:rPr lang="en-US" dirty="0" err="1" smtClean="0"/>
              <a:t>chỉ</a:t>
            </a:r>
            <a:r>
              <a:rPr lang="en-US" dirty="0" smtClean="0"/>
              <a:t> </a:t>
            </a:r>
            <a:r>
              <a:rPr lang="en-US" dirty="0" err="1" smtClean="0"/>
              <a:t>có</a:t>
            </a:r>
            <a:r>
              <a:rPr lang="en-US" dirty="0" smtClean="0"/>
              <a:t> </a:t>
            </a:r>
            <a:r>
              <a:rPr lang="en-US" dirty="0" err="1" smtClean="0"/>
              <a:t>truyền</a:t>
            </a:r>
            <a:r>
              <a:rPr lang="en-US" dirty="0" smtClean="0"/>
              <a:t> </a:t>
            </a:r>
            <a:r>
              <a:rPr lang="en-US" dirty="0" err="1" smtClean="0"/>
              <a:t>tham</a:t>
            </a:r>
            <a:r>
              <a:rPr lang="en-US" dirty="0" smtClean="0"/>
              <a:t> </a:t>
            </a:r>
            <a:r>
              <a:rPr lang="en-US" dirty="0" err="1" smtClean="0"/>
              <a:t>trị</a:t>
            </a:r>
            <a:r>
              <a:rPr lang="en-US" dirty="0" smtClean="0"/>
              <a:t> (pass by value) </a:t>
            </a:r>
            <a:r>
              <a:rPr lang="en-US" dirty="0" err="1" smtClean="0"/>
              <a:t>không</a:t>
            </a:r>
            <a:r>
              <a:rPr lang="en-US" dirty="0" smtClean="0"/>
              <a:t> </a:t>
            </a:r>
            <a:r>
              <a:rPr lang="en-US" dirty="0" err="1" smtClean="0"/>
              <a:t>có</a:t>
            </a:r>
            <a:r>
              <a:rPr lang="en-US" dirty="0" smtClean="0"/>
              <a:t> </a:t>
            </a:r>
            <a:r>
              <a:rPr lang="en-US" dirty="0" err="1" smtClean="0"/>
              <a:t>truyền</a:t>
            </a:r>
            <a:r>
              <a:rPr lang="en-US" dirty="0" smtClean="0"/>
              <a:t> </a:t>
            </a:r>
            <a:r>
              <a:rPr lang="en-US" dirty="0" err="1" smtClean="0"/>
              <a:t>tham</a:t>
            </a:r>
            <a:r>
              <a:rPr lang="en-US" dirty="0" smtClean="0"/>
              <a:t> </a:t>
            </a:r>
            <a:r>
              <a:rPr lang="en-US" dirty="0" err="1" smtClean="0"/>
              <a:t>chiếu</a:t>
            </a:r>
            <a:r>
              <a:rPr lang="en-US" dirty="0" smtClean="0"/>
              <a:t> (pass by reference) </a:t>
            </a:r>
            <a:r>
              <a:rPr lang="en-US" dirty="0" err="1" smtClean="0"/>
              <a:t>như</a:t>
            </a:r>
            <a:r>
              <a:rPr lang="en-US" dirty="0" smtClean="0"/>
              <a:t> </a:t>
            </a:r>
            <a:r>
              <a:rPr lang="en-US" dirty="0" err="1" smtClean="0"/>
              <a:t>các</a:t>
            </a:r>
            <a:r>
              <a:rPr lang="en-US" dirty="0" smtClean="0"/>
              <a:t> </a:t>
            </a:r>
            <a:r>
              <a:rPr lang="en-US" dirty="0" err="1" smtClean="0"/>
              <a:t>ngôn</a:t>
            </a:r>
            <a:r>
              <a:rPr lang="en-US" dirty="0" smtClean="0"/>
              <a:t> </a:t>
            </a:r>
            <a:r>
              <a:rPr lang="en-US" dirty="0" err="1" smtClean="0"/>
              <a:t>ngữ</a:t>
            </a:r>
            <a:r>
              <a:rPr lang="en-US" dirty="0" smtClean="0"/>
              <a:t> C </a:t>
            </a:r>
            <a:r>
              <a:rPr lang="en-US" dirty="0" err="1" smtClean="0"/>
              <a:t>khác</a:t>
            </a:r>
            <a:endParaRPr lang="en-US" dirty="0" smtClean="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660" t="24645" r="38144" b="62114"/>
          <a:stretch/>
        </p:blipFill>
        <p:spPr bwMode="auto">
          <a:xfrm>
            <a:off x="1143000" y="3581400"/>
            <a:ext cx="5105400" cy="2331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972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a:t>
            </a:r>
            <a:r>
              <a:rPr lang="en-US" dirty="0" err="1" smtClean="0"/>
              <a:t>Tham</a:t>
            </a:r>
            <a:r>
              <a:rPr lang="en-US" dirty="0" smtClean="0"/>
              <a:t> </a:t>
            </a:r>
            <a:r>
              <a:rPr lang="en-US" dirty="0" err="1"/>
              <a:t>trị</a:t>
            </a:r>
            <a:r>
              <a:rPr lang="en-US" dirty="0"/>
              <a:t> (pass by value) </a:t>
            </a:r>
            <a:br>
              <a:rPr lang="en-US" dirty="0"/>
            </a:br>
            <a:r>
              <a:rPr lang="en-US" dirty="0" err="1"/>
              <a:t>và</a:t>
            </a:r>
            <a:r>
              <a:rPr lang="en-US" dirty="0"/>
              <a:t> </a:t>
            </a:r>
            <a:r>
              <a:rPr lang="en-US" dirty="0" err="1"/>
              <a:t>Tham</a:t>
            </a:r>
            <a:r>
              <a:rPr lang="en-US" dirty="0"/>
              <a:t> </a:t>
            </a:r>
            <a:r>
              <a:rPr lang="en-US" dirty="0" err="1"/>
              <a:t>chiếu</a:t>
            </a:r>
            <a:r>
              <a:rPr lang="en-US" dirty="0"/>
              <a:t> (pass by reference)</a:t>
            </a:r>
          </a:p>
        </p:txBody>
      </p:sp>
      <p:sp>
        <p:nvSpPr>
          <p:cNvPr id="3" name="Content Placeholder 2"/>
          <p:cNvSpPr>
            <a:spLocks noGrp="1"/>
          </p:cNvSpPr>
          <p:nvPr>
            <p:ph idx="1"/>
          </p:nvPr>
        </p:nvSpPr>
        <p:spPr/>
        <p:txBody>
          <a:bodyPr/>
          <a:lstStyle/>
          <a:p>
            <a:r>
              <a:rPr lang="vi-VN" dirty="0" smtClean="0">
                <a:latin typeface="+mj-lt"/>
              </a:rPr>
              <a:t>T</a:t>
            </a:r>
            <a:r>
              <a:rPr lang="en-US" dirty="0" err="1" smtClean="0">
                <a:latin typeface="+mj-lt"/>
              </a:rPr>
              <a:t>ruyền</a:t>
            </a:r>
            <a:r>
              <a:rPr lang="en-US" dirty="0" smtClean="0">
                <a:latin typeface="+mj-lt"/>
              </a:rPr>
              <a:t> </a:t>
            </a:r>
            <a:r>
              <a:rPr lang="en-US" dirty="0" err="1" smtClean="0">
                <a:latin typeface="+mj-lt"/>
              </a:rPr>
              <a:t>tham</a:t>
            </a:r>
            <a:r>
              <a:rPr lang="en-US" dirty="0" smtClean="0">
                <a:latin typeface="+mj-lt"/>
              </a:rPr>
              <a:t> </a:t>
            </a:r>
            <a:r>
              <a:rPr lang="en-US" dirty="0" err="1" smtClean="0">
                <a:latin typeface="+mj-lt"/>
              </a:rPr>
              <a:t>chiếu</a:t>
            </a:r>
            <a:r>
              <a:rPr lang="en-US" dirty="0" smtClean="0">
                <a:latin typeface="+mj-lt"/>
              </a:rPr>
              <a:t> (pass by reference</a:t>
            </a:r>
            <a:r>
              <a:rPr lang="vi-VN" dirty="0" smtClean="0">
                <a:latin typeface="+mj-lt"/>
              </a:rPr>
              <a:t>)</a:t>
            </a:r>
            <a:r>
              <a:rPr lang="en-US" dirty="0" smtClean="0">
                <a:latin typeface="+mj-lt"/>
              </a:rPr>
              <a:t> </a:t>
            </a:r>
            <a:r>
              <a:rPr lang="vi-VN" dirty="0" smtClean="0">
                <a:latin typeface="+mj-lt"/>
                <a:cs typeface="Calibri" pitchFamily="34" charset="0"/>
              </a:rPr>
              <a:t>chỉ áp dụng cho mảng, class, interface. Khi hàm nhận tham số truyền vào sẽ xử lý trực tiếp trên bản gốc của tham số.</a:t>
            </a:r>
            <a:endParaRPr lang="en-US" dirty="0" smtClean="0">
              <a:latin typeface="+mj-lt"/>
              <a:cs typeface="Calibri" pitchFamily="34" charset="0"/>
            </a:endParaRPr>
          </a:p>
          <a:p>
            <a:r>
              <a:rPr lang="vi-VN" dirty="0" smtClean="0">
                <a:latin typeface="+mj-lt"/>
                <a:cs typeface="Calibri" pitchFamily="34" charset="0"/>
              </a:rPr>
              <a:t>Xét ví dụ sau:</a:t>
            </a:r>
            <a:endParaRPr lang="en-US" dirty="0">
              <a:latin typeface="+mj-lt"/>
              <a:cs typeface="Calibri" pitchFamily="34" charset="0"/>
            </a:endParaRPr>
          </a:p>
          <a:p>
            <a:endParaRPr lang="en-US" dirty="0" smtClean="0"/>
          </a:p>
        </p:txBody>
      </p:sp>
    </p:spTree>
    <p:extLst>
      <p:ext uri="{BB962C8B-B14F-4D97-AF65-F5344CB8AC3E}">
        <p14:creationId xmlns:p14="http://schemas.microsoft.com/office/powerpoint/2010/main" val="55051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a:t>
            </a:r>
            <a:r>
              <a:rPr lang="en-US" dirty="0" smtClean="0"/>
              <a:t>. </a:t>
            </a:r>
            <a:r>
              <a:rPr lang="en-US" dirty="0" err="1" smtClean="0"/>
              <a:t>Tham</a:t>
            </a:r>
            <a:r>
              <a:rPr lang="en-US" dirty="0" smtClean="0"/>
              <a:t> </a:t>
            </a:r>
            <a:r>
              <a:rPr lang="en-US" dirty="0" err="1"/>
              <a:t>trị</a:t>
            </a:r>
            <a:r>
              <a:rPr lang="en-US" dirty="0"/>
              <a:t> (pass by value) </a:t>
            </a:r>
            <a:br>
              <a:rPr lang="en-US" dirty="0"/>
            </a:br>
            <a:r>
              <a:rPr lang="en-US" dirty="0" err="1"/>
              <a:t>và</a:t>
            </a:r>
            <a:r>
              <a:rPr lang="en-US" dirty="0"/>
              <a:t> </a:t>
            </a:r>
            <a:r>
              <a:rPr lang="en-US" dirty="0" err="1"/>
              <a:t>Tham</a:t>
            </a:r>
            <a:r>
              <a:rPr lang="en-US" dirty="0"/>
              <a:t> </a:t>
            </a:r>
            <a:r>
              <a:rPr lang="en-US" dirty="0" err="1"/>
              <a:t>chiếu</a:t>
            </a:r>
            <a:r>
              <a:rPr lang="en-US" dirty="0"/>
              <a:t> (pass by reference)</a:t>
            </a:r>
          </a:p>
        </p:txBody>
      </p:sp>
      <p:sp>
        <p:nvSpPr>
          <p:cNvPr id="3" name="Content Placeholder 2"/>
          <p:cNvSpPr>
            <a:spLocks noGrp="1"/>
          </p:cNvSpPr>
          <p:nvPr>
            <p:ph idx="1"/>
          </p:nvPr>
        </p:nvSpPr>
        <p:spPr/>
        <p:txBody>
          <a:bodyPr>
            <a:normAutofit/>
          </a:bodyPr>
          <a:lstStyle/>
          <a:p>
            <a:r>
              <a:rPr lang="vi-VN" sz="1500" dirty="0" smtClean="0"/>
              <a:t>Sử dùng hàm để hoán vị 2 phần tử.</a:t>
            </a:r>
          </a:p>
          <a:p>
            <a:endParaRPr lang="vi-VN" sz="1500" dirty="0" smtClean="0"/>
          </a:p>
          <a:p>
            <a:endParaRPr lang="vi-VN" sz="1500" dirty="0"/>
          </a:p>
          <a:p>
            <a:endParaRPr lang="vi-VN" sz="1500" dirty="0" smtClean="0"/>
          </a:p>
          <a:p>
            <a:endParaRPr lang="vi-VN" sz="1500" dirty="0"/>
          </a:p>
          <a:p>
            <a:endParaRPr lang="vi-VN" sz="1500" dirty="0" smtClean="0"/>
          </a:p>
          <a:p>
            <a:endParaRPr lang="vi-VN" sz="1500" dirty="0"/>
          </a:p>
          <a:p>
            <a:endParaRPr lang="vi-VN" sz="1500" dirty="0" smtClean="0"/>
          </a:p>
          <a:p>
            <a:endParaRPr lang="vi-VN" sz="1500" dirty="0"/>
          </a:p>
          <a:p>
            <a:endParaRPr lang="vi-VN" sz="1500" dirty="0" smtClean="0"/>
          </a:p>
          <a:p>
            <a:endParaRPr lang="vi-VN" sz="1500" dirty="0"/>
          </a:p>
          <a:p>
            <a:endParaRPr lang="vi-VN" sz="1500" dirty="0" smtClean="0"/>
          </a:p>
          <a:p>
            <a:endParaRPr lang="vi-VN" sz="1500" dirty="0"/>
          </a:p>
          <a:p>
            <a:r>
              <a:rPr lang="vi-VN" sz="1500" dirty="0" smtClean="0"/>
              <a:t>Kết quả: </a:t>
            </a:r>
            <a:endParaRPr lang="en-US" sz="15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5410200"/>
            <a:ext cx="4458323" cy="94310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905000"/>
            <a:ext cx="6025501" cy="3200400"/>
          </a:xfrm>
          <a:prstGeom prst="rect">
            <a:avLst/>
          </a:prstGeom>
        </p:spPr>
      </p:pic>
    </p:spTree>
    <p:extLst>
      <p:ext uri="{BB962C8B-B14F-4D97-AF65-F5344CB8AC3E}">
        <p14:creationId xmlns:p14="http://schemas.microsoft.com/office/powerpoint/2010/main" val="344001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a:t>
            </a:r>
            <a:r>
              <a:rPr lang="en-US" dirty="0" smtClean="0"/>
              <a:t>. </a:t>
            </a:r>
            <a:r>
              <a:rPr lang="en-US" dirty="0" err="1" smtClean="0"/>
              <a:t>Tham</a:t>
            </a:r>
            <a:r>
              <a:rPr lang="en-US" dirty="0" smtClean="0"/>
              <a:t> </a:t>
            </a:r>
            <a:r>
              <a:rPr lang="en-US" dirty="0" err="1"/>
              <a:t>trị</a:t>
            </a:r>
            <a:r>
              <a:rPr lang="en-US" dirty="0"/>
              <a:t> (pass by value) </a:t>
            </a:r>
            <a:br>
              <a:rPr lang="en-US" dirty="0"/>
            </a:br>
            <a:r>
              <a:rPr lang="en-US" dirty="0" err="1"/>
              <a:t>và</a:t>
            </a:r>
            <a:r>
              <a:rPr lang="en-US" dirty="0"/>
              <a:t> </a:t>
            </a:r>
            <a:r>
              <a:rPr lang="en-US" dirty="0" err="1"/>
              <a:t>Tham</a:t>
            </a:r>
            <a:r>
              <a:rPr lang="en-US" dirty="0"/>
              <a:t> </a:t>
            </a:r>
            <a:r>
              <a:rPr lang="en-US" dirty="0" err="1"/>
              <a:t>chiếu</a:t>
            </a:r>
            <a:r>
              <a:rPr lang="en-US" dirty="0"/>
              <a:t> (pass by reference)</a:t>
            </a:r>
          </a:p>
        </p:txBody>
      </p:sp>
      <p:sp>
        <p:nvSpPr>
          <p:cNvPr id="3" name="Content Placeholder 2"/>
          <p:cNvSpPr>
            <a:spLocks noGrp="1"/>
          </p:cNvSpPr>
          <p:nvPr>
            <p:ph idx="1"/>
          </p:nvPr>
        </p:nvSpPr>
        <p:spPr/>
        <p:txBody>
          <a:bodyPr>
            <a:normAutofit/>
          </a:bodyPr>
          <a:lstStyle/>
          <a:p>
            <a:pPr marL="0" indent="0">
              <a:buNone/>
            </a:pPr>
            <a:r>
              <a:rPr lang="vi-VN" sz="1600" b="1" dirty="0" smtClean="0"/>
              <a:t>Giải thích:</a:t>
            </a:r>
          </a:p>
          <a:p>
            <a:r>
              <a:rPr lang="vi-VN" sz="1600" dirty="0" smtClean="0"/>
              <a:t>Để truyền tham chiếu ta tạo ra 1 class PassReference.</a:t>
            </a:r>
          </a:p>
          <a:p>
            <a:r>
              <a:rPr lang="vi-VN" sz="1600" dirty="0" smtClean="0"/>
              <a:t>Ta có hàm swap với 2 tham số được truyền vào 2 đối tượng PassReference.</a:t>
            </a:r>
          </a:p>
          <a:p>
            <a:r>
              <a:rPr lang="vi-VN" sz="1600" dirty="0"/>
              <a:t>T</a:t>
            </a:r>
            <a:r>
              <a:rPr lang="vi-VN" sz="1600" dirty="0" smtClean="0"/>
              <a:t>ạo </a:t>
            </a:r>
            <a:r>
              <a:rPr lang="vi-VN" sz="1600" dirty="0"/>
              <a:t>ra một tham chiếu có tên là  </a:t>
            </a:r>
            <a:r>
              <a:rPr lang="vi-VN" sz="1600" dirty="0" smtClean="0"/>
              <a:t>a</a:t>
            </a:r>
            <a:r>
              <a:rPr lang="vi-VN" sz="1600" dirty="0"/>
              <a:t> có kiểu </a:t>
            </a:r>
            <a:r>
              <a:rPr lang="vi-VN" sz="1600" dirty="0" smtClean="0"/>
              <a:t>PassReference, và gán </a:t>
            </a:r>
            <a:r>
              <a:rPr lang="vi-VN" sz="1600" dirty="0"/>
              <a:t>nó vào một đối tượng mới có kiểu là  </a:t>
            </a:r>
            <a:r>
              <a:rPr lang="vi-VN" sz="1600" dirty="0" smtClean="0"/>
              <a:t>PassReference.</a:t>
            </a:r>
          </a:p>
          <a:p>
            <a:r>
              <a:rPr lang="vi-VN" sz="1600" dirty="0" smtClean="0"/>
              <a:t>Ta gán cho thuộc tính number của đối tượng a là 2. Tức là a tham chiếu đến vùng nhớ của của number, 2 đang được lưu tại đây.</a:t>
            </a:r>
          </a:p>
          <a:p>
            <a:r>
              <a:rPr lang="vi-VN" sz="1600" dirty="0"/>
              <a:t>Tạo ra một tham chiếu có tên là  </a:t>
            </a:r>
            <a:r>
              <a:rPr lang="vi-VN" sz="1600" dirty="0" smtClean="0"/>
              <a:t>b</a:t>
            </a:r>
            <a:r>
              <a:rPr lang="vi-VN" sz="1600" dirty="0"/>
              <a:t> có kiểu PassReference, và gán nó vào một đối tượng mới có kiểu là  PassReference.</a:t>
            </a:r>
          </a:p>
          <a:p>
            <a:r>
              <a:rPr lang="vi-VN" sz="1600" dirty="0"/>
              <a:t>Ta gán cho thuộc tính number của đối tượng </a:t>
            </a:r>
            <a:r>
              <a:rPr lang="vi-VN" sz="1600" dirty="0" smtClean="0"/>
              <a:t>b </a:t>
            </a:r>
            <a:r>
              <a:rPr lang="vi-VN" sz="1600" dirty="0"/>
              <a:t>là </a:t>
            </a:r>
            <a:r>
              <a:rPr lang="vi-VN" sz="1600" dirty="0" smtClean="0"/>
              <a:t>3. </a:t>
            </a:r>
            <a:r>
              <a:rPr lang="vi-VN" sz="1600" dirty="0"/>
              <a:t>Tức là a tham chiếu đến vùng nhớ của của number, 3</a:t>
            </a:r>
            <a:r>
              <a:rPr lang="vi-VN" sz="1600" dirty="0" smtClean="0"/>
              <a:t> </a:t>
            </a:r>
            <a:r>
              <a:rPr lang="vi-VN" sz="1600" dirty="0"/>
              <a:t>đang được lưu tại đây</a:t>
            </a:r>
            <a:r>
              <a:rPr lang="vi-VN" sz="1600" dirty="0" smtClean="0"/>
              <a:t>.</a:t>
            </a:r>
          </a:p>
          <a:p>
            <a:r>
              <a:rPr lang="vi-VN" sz="1600" dirty="0" smtClean="0"/>
              <a:t>Hàm swap nhận 2 tham chiếu a và b, sau đó xử lý trực tiếp với 2 giá trị mà a và b tham chiếu đến là 2 và 3.</a:t>
            </a:r>
            <a:endParaRPr lang="vi-VN" sz="1600" dirty="0"/>
          </a:p>
          <a:p>
            <a:endParaRPr lang="vi-VN" sz="1600" dirty="0" smtClean="0"/>
          </a:p>
        </p:txBody>
      </p:sp>
    </p:spTree>
    <p:extLst>
      <p:ext uri="{BB962C8B-B14F-4D97-AF65-F5344CB8AC3E}">
        <p14:creationId xmlns:p14="http://schemas.microsoft.com/office/powerpoint/2010/main" val="3058809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dirty="0" smtClean="0"/>
              <a:t>2. </a:t>
            </a:r>
            <a:r>
              <a:rPr lang="en-US" dirty="0" err="1" smtClean="0"/>
              <a:t>Ghi</a:t>
            </a:r>
            <a:r>
              <a:rPr lang="en-US" dirty="0" smtClean="0"/>
              <a:t> </a:t>
            </a:r>
            <a:r>
              <a:rPr lang="en-US" dirty="0" err="1"/>
              <a:t>đè</a:t>
            </a:r>
            <a:r>
              <a:rPr lang="en-US" dirty="0"/>
              <a:t> (Override) </a:t>
            </a:r>
            <a:r>
              <a:rPr lang="en-US" dirty="0" smtClean="0"/>
              <a:t/>
            </a:r>
            <a:br>
              <a:rPr lang="en-US" dirty="0" smtClean="0"/>
            </a:br>
            <a:r>
              <a:rPr lang="en-US" dirty="0" err="1" smtClean="0"/>
              <a:t>và</a:t>
            </a:r>
            <a:r>
              <a:rPr lang="en-US" dirty="0" smtClean="0"/>
              <a:t> </a:t>
            </a:r>
            <a:r>
              <a:rPr lang="en-US" dirty="0" err="1" smtClean="0"/>
              <a:t>Nạp</a:t>
            </a:r>
            <a:r>
              <a:rPr lang="en-US" dirty="0" smtClean="0"/>
              <a:t> </a:t>
            </a:r>
            <a:r>
              <a:rPr lang="en-US" dirty="0" err="1"/>
              <a:t>chồng</a:t>
            </a:r>
            <a:r>
              <a:rPr lang="en-US" dirty="0"/>
              <a:t>( Overloading)</a:t>
            </a:r>
          </a:p>
        </p:txBody>
      </p:sp>
      <p:sp>
        <p:nvSpPr>
          <p:cNvPr id="3" name="Content Placeholder 2"/>
          <p:cNvSpPr>
            <a:spLocks noGrp="1"/>
          </p:cNvSpPr>
          <p:nvPr>
            <p:ph idx="1"/>
          </p:nvPr>
        </p:nvSpPr>
        <p:spPr/>
        <p:txBody>
          <a:bodyPr/>
          <a:lstStyle/>
          <a:p>
            <a:pPr marL="0" indent="0">
              <a:buNone/>
            </a:pPr>
            <a:r>
              <a:rPr lang="en-US" dirty="0" err="1" smtClean="0"/>
              <a:t>Cách</a:t>
            </a:r>
            <a:r>
              <a:rPr lang="en-US" dirty="0" smtClean="0"/>
              <a:t> </a:t>
            </a:r>
            <a:r>
              <a:rPr lang="en-US" dirty="0" err="1" smtClean="0"/>
              <a:t>gọi</a:t>
            </a:r>
            <a:r>
              <a:rPr lang="en-US" dirty="0" smtClean="0"/>
              <a:t> </a:t>
            </a:r>
            <a:r>
              <a:rPr lang="en-US" dirty="0" err="1" smtClean="0"/>
              <a:t>hàm</a:t>
            </a:r>
            <a:r>
              <a:rPr lang="en-US" dirty="0" smtClean="0"/>
              <a:t> </a:t>
            </a:r>
            <a:r>
              <a:rPr lang="en-US" dirty="0" err="1" smtClean="0"/>
              <a:t>bình</a:t>
            </a:r>
            <a:r>
              <a:rPr lang="en-US" dirty="0" smtClean="0"/>
              <a:t> </a:t>
            </a:r>
            <a:r>
              <a:rPr lang="en-US" dirty="0" err="1" smtClean="0"/>
              <a:t>thường</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891" y="2438400"/>
            <a:ext cx="5440571" cy="2102964"/>
          </a:xfrm>
          <a:prstGeom prst="rect">
            <a:avLst/>
          </a:prstGeom>
        </p:spPr>
      </p:pic>
    </p:spTree>
    <p:extLst>
      <p:ext uri="{BB962C8B-B14F-4D97-AF65-F5344CB8AC3E}">
        <p14:creationId xmlns:p14="http://schemas.microsoft.com/office/powerpoint/2010/main" val="2089980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dirty="0"/>
              <a:t>2. </a:t>
            </a:r>
            <a:r>
              <a:rPr lang="en-US" dirty="0" err="1"/>
              <a:t>Ghi</a:t>
            </a:r>
            <a:r>
              <a:rPr lang="en-US" dirty="0"/>
              <a:t> </a:t>
            </a:r>
            <a:r>
              <a:rPr lang="en-US" dirty="0" err="1"/>
              <a:t>đè</a:t>
            </a:r>
            <a:r>
              <a:rPr lang="en-US" dirty="0"/>
              <a:t> (Override) </a:t>
            </a:r>
            <a:br>
              <a:rPr lang="en-US" dirty="0"/>
            </a:br>
            <a:r>
              <a:rPr lang="en-US" dirty="0" err="1"/>
              <a:t>và</a:t>
            </a:r>
            <a:r>
              <a:rPr lang="en-US" dirty="0"/>
              <a:t> </a:t>
            </a:r>
            <a:r>
              <a:rPr lang="en-US" dirty="0" err="1"/>
              <a:t>Nạp</a:t>
            </a:r>
            <a:r>
              <a:rPr lang="en-US" dirty="0"/>
              <a:t> </a:t>
            </a:r>
            <a:r>
              <a:rPr lang="en-US" dirty="0" err="1"/>
              <a:t>chồng</a:t>
            </a:r>
            <a:r>
              <a:rPr lang="en-US" dirty="0"/>
              <a:t>( Overloading)</a:t>
            </a:r>
          </a:p>
        </p:txBody>
      </p:sp>
      <p:sp>
        <p:nvSpPr>
          <p:cNvPr id="3" name="Content Placeholder 2"/>
          <p:cNvSpPr>
            <a:spLocks noGrp="1"/>
          </p:cNvSpPr>
          <p:nvPr>
            <p:ph idx="1"/>
          </p:nvPr>
        </p:nvSpPr>
        <p:spPr/>
        <p:txBody>
          <a:bodyPr/>
          <a:lstStyle/>
          <a:p>
            <a:pPr marL="0" indent="0">
              <a:buNone/>
            </a:pPr>
            <a:r>
              <a:rPr lang="en-US" dirty="0" err="1" smtClean="0"/>
              <a:t>Nhưng</a:t>
            </a:r>
            <a:r>
              <a:rPr lang="en-US" dirty="0" smtClean="0"/>
              <a:t> </a:t>
            </a:r>
            <a:r>
              <a:rPr lang="en-US" dirty="0" err="1" smtClean="0"/>
              <a:t>khi</a:t>
            </a:r>
            <a:r>
              <a:rPr lang="en-US" dirty="0" smtClean="0"/>
              <a:t> </a:t>
            </a:r>
            <a:r>
              <a:rPr lang="en-US" dirty="0" err="1" smtClean="0"/>
              <a:t>dùng</a:t>
            </a:r>
            <a:r>
              <a:rPr lang="en-US" dirty="0" smtClean="0"/>
              <a:t> </a:t>
            </a:r>
            <a:r>
              <a:rPr lang="en-US" dirty="0" err="1" smtClean="0"/>
              <a:t>biến</a:t>
            </a:r>
            <a:r>
              <a:rPr lang="en-US" dirty="0" smtClean="0"/>
              <a:t> </a:t>
            </a:r>
            <a:r>
              <a:rPr lang="en-US" dirty="0" err="1" smtClean="0"/>
              <a:t>có</a:t>
            </a:r>
            <a:r>
              <a:rPr lang="en-US" dirty="0" smtClean="0"/>
              <a:t> </a:t>
            </a:r>
            <a:r>
              <a:rPr lang="en-US" dirty="0" err="1" smtClean="0"/>
              <a:t>kiểu</a:t>
            </a:r>
            <a:r>
              <a:rPr lang="en-US" dirty="0" smtClean="0"/>
              <a:t> </a:t>
            </a:r>
            <a:r>
              <a:rPr lang="en-US" dirty="0" err="1" smtClean="0"/>
              <a:t>khác</a:t>
            </a:r>
            <a:r>
              <a:rPr lang="en-US" dirty="0" smtClean="0"/>
              <a:t> </a:t>
            </a:r>
            <a:r>
              <a:rPr lang="en-US" dirty="0" err="1" smtClean="0"/>
              <a:t>với</a:t>
            </a:r>
            <a:r>
              <a:rPr lang="en-US" dirty="0" smtClean="0"/>
              <a:t> method </a:t>
            </a:r>
            <a:r>
              <a:rPr lang="en-US" dirty="0" err="1" smtClean="0"/>
              <a:t>sẽ</a:t>
            </a:r>
            <a:r>
              <a:rPr lang="en-US" dirty="0" smtClean="0"/>
              <a:t> </a:t>
            </a:r>
            <a:r>
              <a:rPr lang="en-US" dirty="0" err="1" smtClean="0"/>
              <a:t>gặp</a:t>
            </a:r>
            <a:r>
              <a:rPr lang="en-US" dirty="0" smtClean="0"/>
              <a:t> </a:t>
            </a:r>
            <a:r>
              <a:rPr lang="en-US" dirty="0" err="1" smtClean="0"/>
              <a:t>lỗi</a:t>
            </a:r>
            <a:r>
              <a:rPr lang="en-US" dirty="0" smtClean="0"/>
              <a:t> ‘</a:t>
            </a:r>
            <a:r>
              <a:rPr lang="en-US" dirty="0" smtClean="0">
                <a:solidFill>
                  <a:srgbClr val="FF0000"/>
                </a:solidFill>
              </a:rPr>
              <a:t>incompatible type</a:t>
            </a:r>
            <a:r>
              <a:rPr lang="en-US" dirty="0" smtClean="0"/>
              <a:t>’</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694" t="36264" r="7270" b="44356"/>
          <a:stretch/>
        </p:blipFill>
        <p:spPr bwMode="auto">
          <a:xfrm>
            <a:off x="533400" y="3048000"/>
            <a:ext cx="6609874"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a:off x="533400" y="41148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219200" y="2895600"/>
            <a:ext cx="762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254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399</TotalTime>
  <Words>861</Words>
  <Application>Microsoft Office PowerPoint</Application>
  <PresentationFormat>On-screen Show (4:3)</PresentationFormat>
  <Paragraphs>108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Clarity</vt:lpstr>
      <vt:lpstr>Tìm Hiểu Về Hàm Trong Java</vt:lpstr>
      <vt:lpstr>Nội dung</vt:lpstr>
      <vt:lpstr>1.Tham trị (pass by value)  và Tham chiếu (pass by reference)</vt:lpstr>
      <vt:lpstr>1. Tham trị (pass by value)  và Tham chiếu (pass by reference)</vt:lpstr>
      <vt:lpstr>1. Tham trị (pass by value)  và Tham chiếu (pass by reference)</vt:lpstr>
      <vt:lpstr>1. Tham trị (pass by value)  và Tham chiếu (pass by reference)</vt:lpstr>
      <vt:lpstr>1. Tham trị (pass by value)  và Tham chiếu (pass by reference)</vt:lpstr>
      <vt:lpstr>2. Ghi đè (Override)  và Nạp chồng( Overloading)</vt:lpstr>
      <vt:lpstr>2. Ghi đè (Override)  và Nạp chồng( Overloading)</vt:lpstr>
      <vt:lpstr>2. Ghi đè (Override)  và Nạp chồng( Overloading)</vt:lpstr>
      <vt:lpstr>2. Ghi đè (Override)  và Nạp chồng( Overloading)</vt:lpstr>
      <vt:lpstr>2. Ghi đè (Override)  và Nạp chồng( Overloading)</vt:lpstr>
      <vt:lpstr>3. Từ khóa this</vt:lpstr>
      <vt:lpstr>3. Từ khóa this</vt:lpstr>
      <vt:lpstr>4. Phương thức finalize()</vt:lpstr>
      <vt:lpstr>4. Phương thức finalize()</vt:lpstr>
      <vt:lpstr>5. Hàm main</vt:lpstr>
      <vt:lpstr>5. Hàm main</vt:lpstr>
      <vt:lpstr>Thông tin thêm</vt:lpstr>
      <vt:lpstr>Thông tin thêm</vt:lpstr>
      <vt:lpstr>Thông tin thêm</vt:lpstr>
      <vt:lpstr>Tham Khảo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hv</dc:creator>
  <cp:lastModifiedBy>hv</cp:lastModifiedBy>
  <cp:revision>42</cp:revision>
  <dcterms:created xsi:type="dcterms:W3CDTF">2006-08-16T00:00:00Z</dcterms:created>
  <dcterms:modified xsi:type="dcterms:W3CDTF">2016-07-29T08:47:52Z</dcterms:modified>
</cp:coreProperties>
</file>