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Arrays.html" TargetMode="External"/><Relationship Id="rId2" Type="http://schemas.openxmlformats.org/officeDocument/2006/relationships/hyperlink" Target="https://docs.oracle.com/javase/specs/jls/se7/html/jls-10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1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9456" y="4992127"/>
            <a:ext cx="7766936" cy="109689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Lê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Nghĩa</a:t>
            </a:r>
            <a:endParaRPr lang="en-US" sz="2000" dirty="0" smtClean="0"/>
          </a:p>
          <a:p>
            <a:r>
              <a:rPr lang="en-US" sz="2000" dirty="0" err="1" smtClean="0"/>
              <a:t>Tô</a:t>
            </a:r>
            <a:r>
              <a:rPr lang="en-US" sz="2000" dirty="0" smtClean="0"/>
              <a:t> </a:t>
            </a:r>
            <a:r>
              <a:rPr lang="en-US" sz="2000" dirty="0" err="1" smtClean="0"/>
              <a:t>Tràn</a:t>
            </a:r>
            <a:r>
              <a:rPr lang="en-US" sz="2000" dirty="0" smtClean="0"/>
              <a:t> Minh </a:t>
            </a:r>
            <a:r>
              <a:rPr lang="en-US" sz="2000" dirty="0" err="1" smtClean="0"/>
              <a:t>Nhựt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656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765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fill.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424952"/>
            <a:ext cx="8923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 fill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sẽ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gán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một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giá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trị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mặc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định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tất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cả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phần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tử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trong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mảng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7333" y="2523635"/>
            <a:ext cx="48090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ospace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ospace"/>
              </a:rPr>
              <a:t>java.util.Arrays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;</a:t>
            </a:r>
          </a:p>
          <a:p>
            <a:endParaRPr lang="en-US" dirty="0">
              <a:latin typeface="Monospace"/>
            </a:endParaRPr>
          </a:p>
          <a:p>
            <a:r>
              <a:rPr lang="en-US" b="1" dirty="0">
                <a:solidFill>
                  <a:srgbClr val="7F0055"/>
                </a:solidFill>
                <a:latin typeface="Monospace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ospace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Test {</a:t>
            </a:r>
          </a:p>
          <a:p>
            <a:endParaRPr lang="en-US" dirty="0">
              <a:latin typeface="Monospace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Monospace"/>
              </a:rPr>
              <a:t>	public</a:t>
            </a:r>
            <a:r>
              <a:rPr lang="en-US" b="1" dirty="0" smtClean="0">
                <a:solidFill>
                  <a:srgbClr val="000000"/>
                </a:solidFill>
                <a:latin typeface="Monospace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ospace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ospace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Monospace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) {</a:t>
            </a:r>
          </a:p>
          <a:p>
            <a:r>
              <a:rPr lang="en-US" dirty="0" smtClean="0">
                <a:solidFill>
                  <a:srgbClr val="3F7F5F"/>
                </a:solidFill>
                <a:latin typeface="Monospace"/>
              </a:rPr>
              <a:t>	// </a:t>
            </a:r>
            <a:r>
              <a:rPr lang="en-US" b="1" dirty="0">
                <a:solidFill>
                  <a:srgbClr val="7F9FBF"/>
                </a:solidFill>
                <a:latin typeface="Monospace"/>
              </a:rPr>
              <a:t>TODO</a:t>
            </a:r>
            <a:r>
              <a:rPr lang="en-US" b="1" dirty="0">
                <a:solidFill>
                  <a:srgbClr val="3F7F5F"/>
                </a:solidFill>
                <a:latin typeface="Monospace"/>
              </a:rPr>
              <a:t> Auto-generated method stub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Monospace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Monospace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[] </a:t>
            </a:r>
            <a:r>
              <a:rPr lang="en-US" b="1" dirty="0">
                <a:solidFill>
                  <a:srgbClr val="6A3E3E"/>
                </a:solidFill>
                <a:latin typeface="Monospace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ospace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Monospace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[5];</a:t>
            </a:r>
          </a:p>
          <a:p>
            <a:r>
              <a:rPr lang="en-US" dirty="0" smtClean="0">
                <a:solidFill>
                  <a:srgbClr val="000000"/>
                </a:solidFill>
                <a:latin typeface="Monospace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onospace"/>
              </a:rPr>
              <a:t>Arrays.</a:t>
            </a:r>
            <a:r>
              <a:rPr lang="en-US" i="1" dirty="0" err="1" smtClean="0">
                <a:solidFill>
                  <a:srgbClr val="000000"/>
                </a:solidFill>
                <a:latin typeface="Monospace"/>
              </a:rPr>
              <a:t>fill</a:t>
            </a:r>
            <a:r>
              <a:rPr lang="en-US" i="1" dirty="0" smtClean="0">
                <a:solidFill>
                  <a:srgbClr val="000000"/>
                </a:solidFill>
                <a:latin typeface="Monospace"/>
              </a:rPr>
              <a:t>(</a:t>
            </a:r>
            <a:r>
              <a:rPr lang="en-US" i="1" dirty="0" smtClean="0">
                <a:solidFill>
                  <a:srgbClr val="6A3E3E"/>
                </a:solidFill>
                <a:latin typeface="Monospace"/>
              </a:rPr>
              <a:t>a</a:t>
            </a:r>
            <a:r>
              <a:rPr lang="en-US" i="1" dirty="0">
                <a:solidFill>
                  <a:srgbClr val="000000"/>
                </a:solidFill>
                <a:latin typeface="Monospace"/>
              </a:rPr>
              <a:t>, 1);</a:t>
            </a:r>
          </a:p>
          <a:p>
            <a:r>
              <a:rPr lang="nn-NO" b="1" dirty="0" smtClean="0">
                <a:solidFill>
                  <a:srgbClr val="7F0055"/>
                </a:solidFill>
                <a:latin typeface="Monospace"/>
              </a:rPr>
              <a:t>	for</a:t>
            </a:r>
            <a:r>
              <a:rPr lang="nn-NO" b="1" dirty="0" smtClean="0">
                <a:solidFill>
                  <a:srgbClr val="000000"/>
                </a:solidFill>
                <a:latin typeface="Monospace"/>
              </a:rPr>
              <a:t> </a:t>
            </a:r>
            <a:r>
              <a:rPr lang="nn-NO" b="1" dirty="0">
                <a:solidFill>
                  <a:srgbClr val="000000"/>
                </a:solidFill>
                <a:latin typeface="Monospace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Monospace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Monospace"/>
              </a:rPr>
              <a:t> </a:t>
            </a:r>
            <a:r>
              <a:rPr lang="nn-NO" b="1" dirty="0">
                <a:solidFill>
                  <a:srgbClr val="6A3E3E"/>
                </a:solidFill>
                <a:highlight>
                  <a:srgbClr val="F0D8A8"/>
                </a:highlight>
                <a:latin typeface="Monospace"/>
              </a:rPr>
              <a:t>i</a:t>
            </a:r>
            <a:r>
              <a:rPr lang="nn-NO" b="1" dirty="0">
                <a:solidFill>
                  <a:srgbClr val="000000"/>
                </a:solidFill>
                <a:highlight>
                  <a:srgbClr val="F0D8A8"/>
                </a:highlight>
                <a:latin typeface="Monospace"/>
              </a:rPr>
              <a:t> = 0; </a:t>
            </a:r>
            <a:r>
              <a:rPr lang="nn-NO" b="1" dirty="0">
                <a:solidFill>
                  <a:srgbClr val="6A3E3E"/>
                </a:solidFill>
                <a:highlight>
                  <a:srgbClr val="D4D4D4"/>
                </a:highlight>
                <a:latin typeface="Monospace"/>
              </a:rPr>
              <a:t>i</a:t>
            </a:r>
            <a:r>
              <a:rPr lang="nn-NO" b="1" dirty="0">
                <a:solidFill>
                  <a:srgbClr val="000000"/>
                </a:solidFill>
                <a:highlight>
                  <a:srgbClr val="D4D4D4"/>
                </a:highlight>
                <a:latin typeface="Monospace"/>
              </a:rPr>
              <a:t> &lt; </a:t>
            </a:r>
            <a:r>
              <a:rPr lang="nn-NO" b="1" dirty="0">
                <a:solidFill>
                  <a:srgbClr val="6A3E3E"/>
                </a:solidFill>
                <a:highlight>
                  <a:srgbClr val="D4D4D4"/>
                </a:highlight>
                <a:latin typeface="Monospace"/>
              </a:rPr>
              <a:t>a</a:t>
            </a:r>
            <a:r>
              <a:rPr lang="nn-NO" b="1" dirty="0">
                <a:solidFill>
                  <a:srgbClr val="000000"/>
                </a:solidFill>
                <a:highlight>
                  <a:srgbClr val="D4D4D4"/>
                </a:highlight>
                <a:latin typeface="Monospace"/>
              </a:rPr>
              <a:t>.</a:t>
            </a:r>
            <a:r>
              <a:rPr lang="nn-NO" b="1" dirty="0">
                <a:solidFill>
                  <a:srgbClr val="0000C0"/>
                </a:solidFill>
                <a:highlight>
                  <a:srgbClr val="D4D4D4"/>
                </a:highlight>
                <a:latin typeface="Monospace"/>
              </a:rPr>
              <a:t>length</a:t>
            </a:r>
            <a:r>
              <a:rPr lang="nn-NO" b="1" dirty="0">
                <a:solidFill>
                  <a:srgbClr val="000000"/>
                </a:solidFill>
                <a:highlight>
                  <a:srgbClr val="D4D4D4"/>
                </a:highlight>
                <a:latin typeface="Monospace"/>
              </a:rPr>
              <a:t>; </a:t>
            </a:r>
            <a:r>
              <a:rPr lang="nn-NO" b="1" dirty="0">
                <a:solidFill>
                  <a:srgbClr val="6A3E3E"/>
                </a:solidFill>
                <a:highlight>
                  <a:srgbClr val="F0D8A8"/>
                </a:highlight>
                <a:latin typeface="Monospace"/>
              </a:rPr>
              <a:t>i</a:t>
            </a:r>
            <a:r>
              <a:rPr lang="nn-NO" b="1" dirty="0">
                <a:solidFill>
                  <a:srgbClr val="000000"/>
                </a:solidFill>
                <a:highlight>
                  <a:srgbClr val="F0D8A8"/>
                </a:highlight>
                <a:latin typeface="Monospace"/>
              </a:rPr>
              <a:t>++)</a:t>
            </a:r>
          </a:p>
          <a:p>
            <a:r>
              <a:rPr lang="en-US" dirty="0" smtClean="0">
                <a:solidFill>
                  <a:srgbClr val="000000"/>
                </a:solidFill>
                <a:latin typeface="Monospace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Monospace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Monospace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Monospace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Monospace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Monospace"/>
              </a:rPr>
              <a:t>a</a:t>
            </a:r>
            <a:r>
              <a:rPr lang="en-US" b="1" i="1" dirty="0" smtClean="0">
                <a:solidFill>
                  <a:srgbClr val="000000"/>
                </a:solidFill>
                <a:latin typeface="Monospace"/>
              </a:rPr>
              <a:t>[</a:t>
            </a:r>
            <a:r>
              <a:rPr lang="en-US" b="1" i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Monospace"/>
              </a:rPr>
              <a:t>i</a:t>
            </a:r>
            <a:r>
              <a:rPr lang="en-US" b="1" i="1" dirty="0">
                <a:solidFill>
                  <a:srgbClr val="000000"/>
                </a:solidFill>
                <a:highlight>
                  <a:srgbClr val="D4D4D4"/>
                </a:highlight>
                <a:latin typeface="Monospace"/>
              </a:rPr>
              <a:t>]);</a:t>
            </a:r>
          </a:p>
          <a:p>
            <a:r>
              <a:rPr lang="en-US" dirty="0" smtClean="0">
                <a:solidFill>
                  <a:srgbClr val="000000"/>
                </a:solidFill>
                <a:latin typeface="Monospace"/>
              </a:rPr>
              <a:t>	}</a:t>
            </a:r>
            <a:endParaRPr lang="en-US" dirty="0">
              <a:solidFill>
                <a:srgbClr val="000000"/>
              </a:solidFill>
              <a:latin typeface="Monospace"/>
            </a:endParaRPr>
          </a:p>
          <a:p>
            <a:endParaRPr lang="en-US" dirty="0">
              <a:latin typeface="Monospace"/>
            </a:endParaRPr>
          </a:p>
          <a:p>
            <a:r>
              <a:rPr lang="en-US" dirty="0">
                <a:solidFill>
                  <a:srgbClr val="000000"/>
                </a:solidFill>
                <a:latin typeface="Monospace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86400" y="2523635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quả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045248"/>
            <a:ext cx="52673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765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hash code.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424952"/>
            <a:ext cx="8923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 hash code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sẽ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băm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mảng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thành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một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dãy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số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thành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một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giá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trị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băm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duy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nhất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với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kiểu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32-bit.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2523635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quả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36992" y="2523635"/>
            <a:ext cx="896420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ospace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ospace"/>
              </a:rPr>
              <a:t>java.util.Arrays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;</a:t>
            </a:r>
          </a:p>
          <a:p>
            <a:endParaRPr lang="en-US" dirty="0">
              <a:latin typeface="Monospace"/>
            </a:endParaRPr>
          </a:p>
          <a:p>
            <a:r>
              <a:rPr lang="en-US" b="1" dirty="0">
                <a:solidFill>
                  <a:srgbClr val="7F0055"/>
                </a:solidFill>
                <a:latin typeface="Monospace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ospace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Test {</a:t>
            </a:r>
          </a:p>
          <a:p>
            <a:endParaRPr lang="en-US" dirty="0">
              <a:latin typeface="Monospace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Monospace"/>
              </a:rPr>
              <a:t>	public</a:t>
            </a:r>
            <a:r>
              <a:rPr lang="en-US" b="1" dirty="0" smtClean="0">
                <a:solidFill>
                  <a:srgbClr val="000000"/>
                </a:solidFill>
                <a:latin typeface="Monospace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ospace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ospace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Monospace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) {</a:t>
            </a:r>
          </a:p>
          <a:p>
            <a:r>
              <a:rPr lang="en-US" dirty="0" smtClean="0">
                <a:solidFill>
                  <a:srgbClr val="3F7F5F"/>
                </a:solidFill>
                <a:latin typeface="Monospace"/>
              </a:rPr>
              <a:t>	// </a:t>
            </a:r>
            <a:r>
              <a:rPr lang="en-US" b="1" dirty="0">
                <a:solidFill>
                  <a:srgbClr val="7F9FBF"/>
                </a:solidFill>
                <a:latin typeface="Monospace"/>
              </a:rPr>
              <a:t>TODO</a:t>
            </a:r>
            <a:r>
              <a:rPr lang="en-US" b="1" dirty="0">
                <a:solidFill>
                  <a:srgbClr val="3F7F5F"/>
                </a:solidFill>
                <a:latin typeface="Monospace"/>
              </a:rPr>
              <a:t> Auto-generated method stub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Monospace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Monospace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[] </a:t>
            </a:r>
            <a:r>
              <a:rPr lang="en-US" b="1" dirty="0">
                <a:solidFill>
                  <a:srgbClr val="6A3E3E"/>
                </a:solidFill>
                <a:latin typeface="Monospace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= {1,5,3,4,2};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Monospace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Monospace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[] </a:t>
            </a:r>
            <a:r>
              <a:rPr lang="en-US" b="1" dirty="0">
                <a:solidFill>
                  <a:srgbClr val="6A3E3E"/>
                </a:solidFill>
                <a:latin typeface="Monospace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= {1,9,8,4,2</a:t>
            </a:r>
            <a:r>
              <a:rPr lang="en-US" b="1" dirty="0" smtClean="0">
                <a:solidFill>
                  <a:srgbClr val="000000"/>
                </a:solidFill>
                <a:latin typeface="Monospace"/>
              </a:rPr>
              <a:t>};</a:t>
            </a:r>
          </a:p>
          <a:p>
            <a:endParaRPr lang="en-US" b="1" dirty="0">
              <a:solidFill>
                <a:srgbClr val="000000"/>
              </a:solidFill>
              <a:latin typeface="Monospace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ospace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onospace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Monospace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Monospace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Monospace"/>
              </a:rPr>
              <a:t>(</a:t>
            </a:r>
            <a:r>
              <a:rPr lang="en-US" b="1" i="1" dirty="0" err="1" smtClean="0">
                <a:solidFill>
                  <a:srgbClr val="000000"/>
                </a:solidFill>
                <a:latin typeface="Monospace"/>
              </a:rPr>
              <a:t>Arrays.hashCode</a:t>
            </a:r>
            <a:r>
              <a:rPr lang="en-US" b="1" i="1" dirty="0" smtClean="0">
                <a:solidFill>
                  <a:srgbClr val="000000"/>
                </a:solidFill>
                <a:latin typeface="Monospace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Monospace"/>
              </a:rPr>
              <a:t>a</a:t>
            </a:r>
            <a:r>
              <a:rPr lang="en-US" b="1" i="1" dirty="0" smtClean="0">
                <a:solidFill>
                  <a:srgbClr val="000000"/>
                </a:solidFill>
                <a:latin typeface="Monospace"/>
              </a:rPr>
              <a:t>));</a:t>
            </a:r>
          </a:p>
          <a:p>
            <a:endParaRPr lang="en-US" b="1" i="1" dirty="0">
              <a:solidFill>
                <a:srgbClr val="000000"/>
              </a:solidFill>
              <a:latin typeface="Monospace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ospace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onospace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Monospace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Monospace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Monospace"/>
              </a:rPr>
              <a:t>(</a:t>
            </a:r>
            <a:r>
              <a:rPr lang="en-US" b="1" i="1" dirty="0" err="1" smtClean="0">
                <a:solidFill>
                  <a:srgbClr val="000000"/>
                </a:solidFill>
                <a:latin typeface="Monospace"/>
              </a:rPr>
              <a:t>Arrays.hashCode</a:t>
            </a:r>
            <a:r>
              <a:rPr lang="en-US" b="1" i="1" dirty="0" smtClean="0">
                <a:solidFill>
                  <a:srgbClr val="000000"/>
                </a:solidFill>
                <a:latin typeface="Monospace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Monospace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Monospace"/>
              </a:rPr>
              <a:t>)==</a:t>
            </a:r>
            <a:r>
              <a:rPr lang="en-US" b="1" i="1" dirty="0" err="1" smtClean="0">
                <a:solidFill>
                  <a:srgbClr val="000000"/>
                </a:solidFill>
                <a:latin typeface="Monospace"/>
              </a:rPr>
              <a:t>Arrays.hashCode</a:t>
            </a:r>
            <a:r>
              <a:rPr lang="en-US" b="1" i="1" dirty="0" smtClean="0">
                <a:solidFill>
                  <a:srgbClr val="000000"/>
                </a:solidFill>
                <a:latin typeface="Monospace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Monospace"/>
              </a:rPr>
              <a:t>b</a:t>
            </a:r>
            <a:r>
              <a:rPr lang="en-US" b="1" i="1" dirty="0" smtClean="0">
                <a:solidFill>
                  <a:srgbClr val="000000"/>
                </a:solidFill>
                <a:latin typeface="Monospace"/>
              </a:rPr>
              <a:t>));</a:t>
            </a:r>
          </a:p>
          <a:p>
            <a:r>
              <a:rPr lang="en-US" b="1" i="1" dirty="0">
                <a:solidFill>
                  <a:srgbClr val="000000"/>
                </a:solidFill>
                <a:latin typeface="Monospace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ospace"/>
              </a:rPr>
              <a:t>}</a:t>
            </a:r>
            <a:endParaRPr lang="en-US" dirty="0">
              <a:solidFill>
                <a:srgbClr val="000000"/>
              </a:solidFill>
              <a:latin typeface="Monospace"/>
            </a:endParaRPr>
          </a:p>
          <a:p>
            <a:endParaRPr lang="en-US" dirty="0">
              <a:latin typeface="Monospace"/>
            </a:endParaRPr>
          </a:p>
          <a:p>
            <a:r>
              <a:rPr lang="en-US" dirty="0">
                <a:solidFill>
                  <a:srgbClr val="000000"/>
                </a:solidFill>
                <a:latin typeface="Monospace"/>
              </a:rPr>
              <a:t>}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317" y="2834767"/>
            <a:ext cx="5248275" cy="248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765"/>
          </a:xfrm>
        </p:spPr>
        <p:txBody>
          <a:bodyPr/>
          <a:lstStyle/>
          <a:p>
            <a:r>
              <a:rPr lang="en-US" dirty="0" smtClean="0"/>
              <a:t>Tai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424952"/>
            <a:ext cx="89238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docs.oracle.com/javase/specs/jls/se7/html/jls-10.html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docs.oracle.com/javase/7/docs/api/java/util/Arrays.html</a:t>
            </a:r>
            <a:endParaRPr lang="en-US" sz="2400" dirty="0" smtClean="0"/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05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1.Một </a:t>
            </a:r>
            <a:r>
              <a:rPr lang="en-US" dirty="0" err="1" smtClean="0"/>
              <a:t>mảng</a:t>
            </a:r>
            <a:r>
              <a:rPr lang="en-US" dirty="0" smtClean="0"/>
              <a:t> Char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3048"/>
            <a:ext cx="8977654" cy="5194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Java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giống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C,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mảng</a:t>
            </a:r>
            <a:r>
              <a:rPr lang="en-US" sz="2400" dirty="0" smtClean="0"/>
              <a:t> Char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String.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mảng</a:t>
            </a:r>
            <a:r>
              <a:rPr lang="en-US" sz="2400" dirty="0" smtClean="0"/>
              <a:t> Char </a:t>
            </a:r>
            <a:r>
              <a:rPr lang="en-US" sz="2400" dirty="0" err="1" smtClean="0"/>
              <a:t>và</a:t>
            </a:r>
            <a:r>
              <a:rPr lang="en-US" sz="2400" dirty="0" smtClean="0"/>
              <a:t> String </a:t>
            </a:r>
            <a:r>
              <a:rPr lang="en-US" sz="2400" dirty="0" err="1" smtClean="0"/>
              <a:t>đều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thúc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kí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null.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String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nội</a:t>
            </a:r>
            <a:r>
              <a:rPr lang="en-US" sz="2400" dirty="0" smtClean="0"/>
              <a:t> dung </a:t>
            </a:r>
            <a:r>
              <a:rPr lang="en-US" sz="2400" dirty="0" err="1" smtClean="0"/>
              <a:t>nhưng</a:t>
            </a:r>
            <a:r>
              <a:rPr lang="en-US" sz="2400" dirty="0" smtClean="0"/>
              <a:t> </a:t>
            </a:r>
            <a:r>
              <a:rPr lang="en-US" sz="2400" dirty="0" err="1" smtClean="0"/>
              <a:t>mảng</a:t>
            </a:r>
            <a:r>
              <a:rPr lang="en-US" sz="2400" dirty="0" smtClean="0"/>
              <a:t> Char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nội</a:t>
            </a:r>
            <a:r>
              <a:rPr lang="en-US" sz="2400" dirty="0" smtClean="0"/>
              <a:t> dung.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toCharArray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String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mảng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chuổi</a:t>
            </a:r>
            <a:r>
              <a:rPr lang="en-US" sz="2400" dirty="0" smtClean="0"/>
              <a:t> 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giống</a:t>
            </a:r>
            <a:r>
              <a:rPr lang="en-US" sz="2400" dirty="0" smtClean="0"/>
              <a:t> string.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88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1.Một </a:t>
            </a:r>
            <a:r>
              <a:rPr lang="en-US" dirty="0" err="1" smtClean="0"/>
              <a:t>mảng</a:t>
            </a:r>
            <a:r>
              <a:rPr lang="en-US" dirty="0" smtClean="0"/>
              <a:t> Char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4" y="134470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 class Test {</a:t>
            </a:r>
          </a:p>
          <a:p>
            <a:endParaRPr lang="en-US" dirty="0"/>
          </a:p>
          <a:p>
            <a:r>
              <a:rPr lang="en-US" b="1" dirty="0" smtClean="0"/>
              <a:t>	public </a:t>
            </a:r>
            <a:r>
              <a:rPr lang="en-US" b="1" dirty="0"/>
              <a:t>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dirty="0" smtClean="0"/>
              <a:t>		// </a:t>
            </a:r>
            <a:r>
              <a:rPr lang="en-US" b="1" dirty="0"/>
              <a:t>TODO Auto-generated method stub</a:t>
            </a:r>
          </a:p>
          <a:p>
            <a:r>
              <a:rPr lang="en-US" dirty="0" smtClean="0"/>
              <a:t>		String </a:t>
            </a:r>
            <a:r>
              <a:rPr lang="en-US" dirty="0"/>
              <a:t>s = "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chao</a:t>
            </a:r>
            <a:r>
              <a:rPr lang="en-US" dirty="0"/>
              <a:t>!!!";</a:t>
            </a:r>
          </a:p>
          <a:p>
            <a:r>
              <a:rPr lang="en-US" b="1" dirty="0" smtClean="0"/>
              <a:t>		char</a:t>
            </a:r>
            <a:r>
              <a:rPr lang="en-US" b="1" dirty="0"/>
              <a:t>[] copy = </a:t>
            </a:r>
            <a:r>
              <a:rPr lang="en-US" b="1" dirty="0" err="1"/>
              <a:t>s.toCharArray</a:t>
            </a:r>
            <a:r>
              <a:rPr lang="en-US" b="1" dirty="0"/>
              <a:t>();</a:t>
            </a:r>
          </a:p>
          <a:p>
            <a:r>
              <a:rPr lang="nn-NO" b="1" dirty="0" smtClean="0"/>
              <a:t>		for </a:t>
            </a:r>
            <a:r>
              <a:rPr lang="nn-NO" b="1" dirty="0"/>
              <a:t>(int i = 0; i &lt; copy.length; i++) 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</a:t>
            </a:r>
            <a:r>
              <a:rPr lang="en-US" b="1" i="1" dirty="0" smtClean="0"/>
              <a:t>(copy[</a:t>
            </a:r>
            <a:r>
              <a:rPr lang="en-US" b="1" i="1" dirty="0" err="1" smtClean="0"/>
              <a:t>i</a:t>
            </a:r>
            <a:r>
              <a:rPr lang="en-US" b="1" i="1" dirty="0"/>
              <a:t>]);</a:t>
            </a:r>
          </a:p>
          <a:p>
            <a:r>
              <a:rPr lang="en-US" dirty="0" smtClean="0"/>
              <a:t>		}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}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094292"/>
            <a:ext cx="5675406" cy="140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4424"/>
          </a:xfrm>
        </p:spPr>
        <p:txBody>
          <a:bodyPr>
            <a:norm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34" y="1465746"/>
            <a:ext cx="8371368" cy="2614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34" y="4534999"/>
            <a:ext cx="8371368" cy="7496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2634" y="4076697"/>
            <a:ext cx="1279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dirty="0" smtClean="0"/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quả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2634" y="5353245"/>
            <a:ext cx="89643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[I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biết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kiểu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đối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tượng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phần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tử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trong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mảng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là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java.lang.Object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là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lớp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cha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Class [I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5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4424"/>
          </a:xfrm>
        </p:spPr>
        <p:txBody>
          <a:bodyPr>
            <a:norm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334" y="1426704"/>
            <a:ext cx="6657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Kiểm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mảng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có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cùng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kiểu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đối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tượng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không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7334" y="5058076"/>
            <a:ext cx="1279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dirty="0" smtClean="0"/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quả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24821"/>
            <a:ext cx="8864172" cy="30332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5566460"/>
            <a:ext cx="8864173" cy="72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8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765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clone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304365"/>
            <a:ext cx="92600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Phương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thức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clone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sẽ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sao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chép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hoàn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toàn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giá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trị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đối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tượng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thành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một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đối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tượng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mới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chiếu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đối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tượng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mới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này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đến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một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vùng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nhớ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khác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vì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vậy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nó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có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thể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làm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việc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độc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lập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64198"/>
            <a:ext cx="8950760" cy="26473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7334" y="5430571"/>
            <a:ext cx="1332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quả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892236"/>
            <a:ext cx="8950760" cy="53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765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clone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304365"/>
            <a:ext cx="92600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Nhưng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trên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thực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tế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đối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với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mảng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chiều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sẽ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được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nhân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bản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vô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tính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7334" y="2135362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quả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2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5106" y="671691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>
                <a:solidFill>
                  <a:srgbClr val="7F0055"/>
                </a:solidFill>
                <a:latin typeface="Monospace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Monospace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[][] </a:t>
            </a:r>
            <a:r>
              <a:rPr lang="en-US" b="1" dirty="0">
                <a:solidFill>
                  <a:srgbClr val="6A3E3E"/>
                </a:solidFill>
                <a:latin typeface="Monospace"/>
              </a:rPr>
              <a:t>a3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= {{1,2},{2,3}};</a:t>
            </a:r>
          </a:p>
          <a:p>
            <a:r>
              <a:rPr lang="en-US" b="1" dirty="0" err="1">
                <a:solidFill>
                  <a:srgbClr val="7F0055"/>
                </a:solidFill>
                <a:latin typeface="Monospace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[][] </a:t>
            </a:r>
            <a:r>
              <a:rPr lang="en-US" b="1" dirty="0">
                <a:solidFill>
                  <a:srgbClr val="6A3E3E"/>
                </a:solidFill>
                <a:latin typeface="Monospace"/>
              </a:rPr>
              <a:t>a4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Monospace"/>
              </a:rPr>
              <a:t>a3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.clone();</a:t>
            </a:r>
          </a:p>
          <a:p>
            <a:r>
              <a:rPr lang="en-US" b="1" dirty="0">
                <a:solidFill>
                  <a:srgbClr val="7F0055"/>
                </a:solidFill>
                <a:latin typeface="Monospace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Monospace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Monospace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= 0 </a:t>
            </a:r>
            <a:r>
              <a:rPr lang="en-US" b="1" dirty="0" smtClean="0">
                <a:solidFill>
                  <a:srgbClr val="000000"/>
                </a:solidFill>
                <a:latin typeface="Monospace"/>
              </a:rPr>
              <a:t>; </a:t>
            </a:r>
            <a:r>
              <a:rPr lang="en-US" b="1" dirty="0" smtClean="0">
                <a:solidFill>
                  <a:srgbClr val="6A3E3E"/>
                </a:solidFill>
                <a:latin typeface="Monospace"/>
              </a:rPr>
              <a:t>I </a:t>
            </a:r>
            <a:r>
              <a:rPr lang="en-US" b="1" dirty="0" smtClean="0">
                <a:solidFill>
                  <a:srgbClr val="000000"/>
                </a:solidFill>
                <a:latin typeface="Monospace"/>
              </a:rPr>
              <a:t>&lt;</a:t>
            </a:r>
            <a:r>
              <a:rPr lang="en-US" b="1" dirty="0" smtClean="0">
                <a:solidFill>
                  <a:srgbClr val="6A3E3E"/>
                </a:solidFill>
                <a:latin typeface="Monospace"/>
              </a:rPr>
              <a:t>a 4</a:t>
            </a:r>
            <a:r>
              <a:rPr lang="en-US" b="1" dirty="0" smtClean="0">
                <a:solidFill>
                  <a:srgbClr val="000000"/>
                </a:solidFill>
                <a:latin typeface="Monospace"/>
              </a:rPr>
              <a:t>.</a:t>
            </a:r>
            <a:r>
              <a:rPr lang="en-US" b="1" dirty="0" smtClean="0">
                <a:solidFill>
                  <a:srgbClr val="0000C0"/>
                </a:solidFill>
                <a:latin typeface="Monospace"/>
              </a:rPr>
              <a:t>length</a:t>
            </a:r>
            <a:r>
              <a:rPr lang="en-US" b="1" dirty="0" smtClean="0">
                <a:solidFill>
                  <a:srgbClr val="000000"/>
                </a:solidFill>
                <a:latin typeface="Monospace"/>
              </a:rPr>
              <a:t>; </a:t>
            </a:r>
            <a:r>
              <a:rPr lang="en-US" b="1" dirty="0" err="1" smtClean="0">
                <a:solidFill>
                  <a:srgbClr val="6A3E3E"/>
                </a:solidFill>
                <a:latin typeface="Monospace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++)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Monospace"/>
              </a:rPr>
              <a:t>	for</a:t>
            </a:r>
            <a:r>
              <a:rPr lang="en-US" b="1" dirty="0" smtClean="0">
                <a:solidFill>
                  <a:srgbClr val="000000"/>
                </a:solidFill>
                <a:latin typeface="Monospace"/>
              </a:rPr>
              <a:t>(</a:t>
            </a:r>
            <a:r>
              <a:rPr lang="en-US" b="1" dirty="0" err="1" smtClean="0">
                <a:solidFill>
                  <a:srgbClr val="7F0055"/>
                </a:solidFill>
                <a:latin typeface="Monospace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Monospace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ospace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= </a:t>
            </a:r>
            <a:r>
              <a:rPr lang="en-US" b="1" dirty="0" smtClean="0">
                <a:solidFill>
                  <a:srgbClr val="000000"/>
                </a:solidFill>
                <a:latin typeface="Monospace"/>
              </a:rPr>
              <a:t>0; </a:t>
            </a:r>
            <a:r>
              <a:rPr lang="en-US" b="1" dirty="0" smtClean="0">
                <a:solidFill>
                  <a:srgbClr val="6A3E3E"/>
                </a:solidFill>
                <a:latin typeface="Monospace"/>
              </a:rPr>
              <a:t>j </a:t>
            </a:r>
            <a:r>
              <a:rPr lang="en-US" b="1" dirty="0" smtClean="0">
                <a:solidFill>
                  <a:srgbClr val="000000"/>
                </a:solidFill>
                <a:latin typeface="Monospace"/>
              </a:rPr>
              <a:t>&lt; </a:t>
            </a:r>
            <a:r>
              <a:rPr lang="en-US" b="1" dirty="0" smtClean="0">
                <a:solidFill>
                  <a:srgbClr val="6A3E3E"/>
                </a:solidFill>
                <a:latin typeface="Monospace"/>
              </a:rPr>
              <a:t>a4</a:t>
            </a:r>
            <a:r>
              <a:rPr lang="en-US" b="1" dirty="0" smtClean="0">
                <a:solidFill>
                  <a:srgbClr val="000000"/>
                </a:solidFill>
                <a:latin typeface="Monospace"/>
              </a:rPr>
              <a:t>[</a:t>
            </a:r>
            <a:r>
              <a:rPr lang="en-US" b="1" dirty="0" err="1" smtClean="0">
                <a:solidFill>
                  <a:srgbClr val="6A3E3E"/>
                </a:solidFill>
                <a:latin typeface="Monospace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].</a:t>
            </a:r>
            <a:r>
              <a:rPr lang="en-US" b="1" dirty="0">
                <a:solidFill>
                  <a:srgbClr val="0000C0"/>
                </a:solidFill>
                <a:latin typeface="Monospace"/>
              </a:rPr>
              <a:t>length</a:t>
            </a:r>
            <a:r>
              <a:rPr lang="en-US" b="1" dirty="0" smtClean="0">
                <a:solidFill>
                  <a:srgbClr val="000000"/>
                </a:solidFill>
                <a:latin typeface="Monospace"/>
              </a:rPr>
              <a:t>; </a:t>
            </a:r>
            <a:r>
              <a:rPr lang="en-US" b="1" dirty="0" smtClean="0">
                <a:solidFill>
                  <a:srgbClr val="6A3E3E"/>
                </a:solidFill>
                <a:latin typeface="Monospace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++) {</a:t>
            </a:r>
          </a:p>
          <a:p>
            <a:r>
              <a:rPr lang="en-US" dirty="0" smtClean="0">
                <a:solidFill>
                  <a:srgbClr val="000000"/>
                </a:solidFill>
                <a:latin typeface="Monospace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Monospace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Monospace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Monospace"/>
              </a:rPr>
              <a:t>.print</a:t>
            </a:r>
            <a:r>
              <a:rPr lang="en-US" b="1" i="1" dirty="0" smtClean="0">
                <a:solidFill>
                  <a:srgbClr val="000000"/>
                </a:solidFill>
                <a:latin typeface="Monospace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Monospace"/>
              </a:rPr>
              <a:t>a4</a:t>
            </a:r>
            <a:r>
              <a:rPr lang="en-US" b="1" i="1" dirty="0" smtClean="0">
                <a:solidFill>
                  <a:srgbClr val="000000"/>
                </a:solidFill>
                <a:latin typeface="Monospace"/>
              </a:rPr>
              <a:t>[</a:t>
            </a:r>
            <a:r>
              <a:rPr lang="en-US" b="1" i="1" dirty="0" err="1" smtClean="0">
                <a:solidFill>
                  <a:srgbClr val="6A3E3E"/>
                </a:solidFill>
                <a:latin typeface="Monospace"/>
              </a:rPr>
              <a:t>i</a:t>
            </a:r>
            <a:r>
              <a:rPr lang="en-US" b="1" i="1" dirty="0">
                <a:solidFill>
                  <a:srgbClr val="000000"/>
                </a:solidFill>
                <a:latin typeface="Monospace"/>
              </a:rPr>
              <a:t>][</a:t>
            </a:r>
            <a:r>
              <a:rPr lang="en-US" b="1" i="1" dirty="0">
                <a:solidFill>
                  <a:srgbClr val="6A3E3E"/>
                </a:solidFill>
                <a:latin typeface="Monospace"/>
              </a:rPr>
              <a:t>j</a:t>
            </a:r>
            <a:r>
              <a:rPr lang="en-US" b="1" i="1" dirty="0">
                <a:solidFill>
                  <a:srgbClr val="000000"/>
                </a:solidFill>
                <a:latin typeface="Monospace"/>
              </a:rPr>
              <a:t>]  + </a:t>
            </a:r>
            <a:r>
              <a:rPr lang="en-US" b="1" i="1" dirty="0">
                <a:solidFill>
                  <a:srgbClr val="2A00FF"/>
                </a:solidFill>
                <a:latin typeface="Monospace"/>
              </a:rPr>
              <a:t>" </a:t>
            </a:r>
            <a:r>
              <a:rPr lang="en-US" b="1" i="1" dirty="0" smtClean="0">
                <a:solidFill>
                  <a:srgbClr val="2A00FF"/>
                </a:solidFill>
                <a:latin typeface="Monospace"/>
              </a:rPr>
              <a:t>"</a:t>
            </a:r>
            <a:r>
              <a:rPr lang="en-US" b="1" i="1" dirty="0" smtClean="0">
                <a:solidFill>
                  <a:srgbClr val="000000"/>
                </a:solidFill>
                <a:latin typeface="Monospace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Monospace"/>
              </a:rPr>
              <a:t>	}</a:t>
            </a:r>
            <a:endParaRPr lang="en-US" dirty="0">
              <a:solidFill>
                <a:srgbClr val="000000"/>
              </a:solidFill>
              <a:latin typeface="Monospace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ospace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onospace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Monospace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Monospace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Monospace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Monospace"/>
              </a:rPr>
              <a:t>"\n"</a:t>
            </a:r>
            <a:r>
              <a:rPr lang="en-US" b="1" i="1" dirty="0">
                <a:solidFill>
                  <a:srgbClr val="000000"/>
                </a:solidFill>
                <a:latin typeface="Monospace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Monospace"/>
              </a:rPr>
              <a:t>}</a:t>
            </a:r>
            <a:endParaRPr lang="en-US" dirty="0">
              <a:solidFill>
                <a:srgbClr val="000000"/>
              </a:solidFill>
              <a:latin typeface="Monospace"/>
            </a:endParaRPr>
          </a:p>
          <a:p>
            <a:r>
              <a:rPr lang="en-US" dirty="0">
                <a:solidFill>
                  <a:srgbClr val="6A3E3E"/>
                </a:solidFill>
                <a:latin typeface="Monospace"/>
              </a:rPr>
              <a:t>a3</a:t>
            </a:r>
            <a:r>
              <a:rPr lang="en-US" dirty="0">
                <a:solidFill>
                  <a:srgbClr val="000000"/>
                </a:solidFill>
                <a:latin typeface="Monospace"/>
              </a:rPr>
              <a:t>[0][0</a:t>
            </a:r>
            <a:r>
              <a:rPr lang="en-US" dirty="0" smtClean="0">
                <a:solidFill>
                  <a:srgbClr val="000000"/>
                </a:solidFill>
                <a:latin typeface="Monospace"/>
              </a:rPr>
              <a:t>]++, </a:t>
            </a:r>
            <a:r>
              <a:rPr lang="en-US" dirty="0" smtClean="0">
                <a:solidFill>
                  <a:srgbClr val="6A3E3E"/>
                </a:solidFill>
                <a:latin typeface="Monospace"/>
              </a:rPr>
              <a:t>a4</a:t>
            </a:r>
            <a:r>
              <a:rPr lang="en-US" dirty="0" smtClean="0">
                <a:solidFill>
                  <a:srgbClr val="000000"/>
                </a:solidFill>
                <a:latin typeface="Monospace"/>
              </a:rPr>
              <a:t>[1</a:t>
            </a:r>
            <a:r>
              <a:rPr lang="en-US" dirty="0">
                <a:solidFill>
                  <a:srgbClr val="000000"/>
                </a:solidFill>
                <a:latin typeface="Monospace"/>
              </a:rPr>
              <a:t>][1</a:t>
            </a:r>
            <a:r>
              <a:rPr lang="en-US" dirty="0" smtClean="0">
                <a:solidFill>
                  <a:srgbClr val="000000"/>
                </a:solidFill>
                <a:latin typeface="Monospace"/>
              </a:rPr>
              <a:t>]++, </a:t>
            </a:r>
            <a:r>
              <a:rPr lang="en-US" dirty="0" smtClean="0">
                <a:solidFill>
                  <a:srgbClr val="6A3E3E"/>
                </a:solidFill>
                <a:latin typeface="Monospace"/>
              </a:rPr>
              <a:t>a3</a:t>
            </a:r>
            <a:r>
              <a:rPr lang="en-US" dirty="0" smtClean="0">
                <a:solidFill>
                  <a:srgbClr val="000000"/>
                </a:solidFill>
                <a:latin typeface="Monospace"/>
              </a:rPr>
              <a:t>[1][0]++;</a:t>
            </a:r>
            <a:endParaRPr lang="en-US" dirty="0">
              <a:solidFill>
                <a:srgbClr val="000000"/>
              </a:solidFill>
              <a:latin typeface="Monospace"/>
            </a:endParaRPr>
          </a:p>
          <a:p>
            <a:r>
              <a:rPr lang="en-US" b="1" dirty="0">
                <a:solidFill>
                  <a:srgbClr val="7F0055"/>
                </a:solidFill>
                <a:latin typeface="Monospace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Monospace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Monospace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= 0 ; </a:t>
            </a:r>
            <a:r>
              <a:rPr lang="en-US" b="1" dirty="0" err="1">
                <a:solidFill>
                  <a:srgbClr val="6A3E3E"/>
                </a:solidFill>
                <a:latin typeface="Monospace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Monospace"/>
              </a:rPr>
              <a:t>&lt; </a:t>
            </a:r>
            <a:r>
              <a:rPr lang="en-US" b="1" dirty="0" smtClean="0">
                <a:solidFill>
                  <a:srgbClr val="6A3E3E"/>
                </a:solidFill>
                <a:latin typeface="Monospace"/>
              </a:rPr>
              <a:t>a4</a:t>
            </a:r>
            <a:r>
              <a:rPr lang="en-US" b="1" dirty="0" smtClean="0">
                <a:solidFill>
                  <a:srgbClr val="000000"/>
                </a:solidFill>
                <a:latin typeface="Monospace"/>
              </a:rPr>
              <a:t>.</a:t>
            </a:r>
            <a:r>
              <a:rPr lang="en-US" b="1" dirty="0" smtClean="0">
                <a:solidFill>
                  <a:srgbClr val="0000C0"/>
                </a:solidFill>
                <a:latin typeface="Monospace"/>
              </a:rPr>
              <a:t>length</a:t>
            </a:r>
            <a:r>
              <a:rPr lang="en-US" b="1" dirty="0" smtClean="0">
                <a:solidFill>
                  <a:srgbClr val="000000"/>
                </a:solidFill>
                <a:latin typeface="Monospace"/>
              </a:rPr>
              <a:t>; </a:t>
            </a:r>
            <a:r>
              <a:rPr lang="en-US" b="1" dirty="0" err="1" smtClean="0">
                <a:solidFill>
                  <a:srgbClr val="6A3E3E"/>
                </a:solidFill>
                <a:latin typeface="Monospace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++)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Monospace"/>
              </a:rPr>
              <a:t>	for</a:t>
            </a:r>
            <a:r>
              <a:rPr lang="en-US" b="1" dirty="0" smtClean="0">
                <a:solidFill>
                  <a:srgbClr val="000000"/>
                </a:solidFill>
                <a:latin typeface="Monospace"/>
              </a:rPr>
              <a:t>(</a:t>
            </a:r>
            <a:r>
              <a:rPr lang="en-US" b="1" dirty="0" err="1" smtClean="0">
                <a:solidFill>
                  <a:srgbClr val="7F0055"/>
                </a:solidFill>
                <a:latin typeface="Monospace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Monospace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ospace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= 0</a:t>
            </a:r>
            <a:r>
              <a:rPr lang="en-US" b="1" dirty="0" smtClean="0">
                <a:solidFill>
                  <a:srgbClr val="000000"/>
                </a:solidFill>
                <a:latin typeface="Monospace"/>
              </a:rPr>
              <a:t>; </a:t>
            </a:r>
            <a:r>
              <a:rPr lang="en-US" b="1" dirty="0" smtClean="0">
                <a:solidFill>
                  <a:srgbClr val="6A3E3E"/>
                </a:solidFill>
                <a:latin typeface="Monospace"/>
              </a:rPr>
              <a:t>j </a:t>
            </a:r>
            <a:r>
              <a:rPr lang="en-US" b="1" dirty="0" smtClean="0">
                <a:solidFill>
                  <a:srgbClr val="000000"/>
                </a:solidFill>
                <a:latin typeface="Monospace"/>
              </a:rPr>
              <a:t>&lt; </a:t>
            </a:r>
            <a:r>
              <a:rPr lang="en-US" b="1" dirty="0" smtClean="0">
                <a:solidFill>
                  <a:srgbClr val="6A3E3E"/>
                </a:solidFill>
                <a:latin typeface="Monospace"/>
              </a:rPr>
              <a:t>a4</a:t>
            </a:r>
            <a:r>
              <a:rPr lang="en-US" b="1" dirty="0" smtClean="0">
                <a:solidFill>
                  <a:srgbClr val="000000"/>
                </a:solidFill>
                <a:latin typeface="Monospace"/>
              </a:rPr>
              <a:t>[</a:t>
            </a:r>
            <a:r>
              <a:rPr lang="en-US" b="1" dirty="0" err="1" smtClean="0">
                <a:solidFill>
                  <a:srgbClr val="6A3E3E"/>
                </a:solidFill>
                <a:latin typeface="Monospace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].</a:t>
            </a:r>
            <a:r>
              <a:rPr lang="en-US" b="1" dirty="0">
                <a:solidFill>
                  <a:srgbClr val="0000C0"/>
                </a:solidFill>
                <a:latin typeface="Monospace"/>
              </a:rPr>
              <a:t>length</a:t>
            </a:r>
            <a:r>
              <a:rPr lang="en-US" b="1" dirty="0" smtClean="0">
                <a:solidFill>
                  <a:srgbClr val="000000"/>
                </a:solidFill>
                <a:latin typeface="Monospace"/>
              </a:rPr>
              <a:t>; </a:t>
            </a:r>
            <a:r>
              <a:rPr lang="en-US" b="1" dirty="0" smtClean="0">
                <a:solidFill>
                  <a:srgbClr val="6A3E3E"/>
                </a:solidFill>
                <a:latin typeface="Monospace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++) {</a:t>
            </a:r>
          </a:p>
          <a:p>
            <a:r>
              <a:rPr lang="en-US" dirty="0" smtClean="0">
                <a:solidFill>
                  <a:srgbClr val="000000"/>
                </a:solidFill>
                <a:latin typeface="Monospace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Monospace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Monospace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Monospace"/>
              </a:rPr>
              <a:t>.print</a:t>
            </a:r>
            <a:r>
              <a:rPr lang="en-US" b="1" i="1" dirty="0" smtClean="0">
                <a:solidFill>
                  <a:srgbClr val="000000"/>
                </a:solidFill>
                <a:latin typeface="Monospace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Monospace"/>
              </a:rPr>
              <a:t>a4</a:t>
            </a:r>
            <a:r>
              <a:rPr lang="en-US" b="1" i="1" dirty="0" smtClean="0">
                <a:solidFill>
                  <a:srgbClr val="000000"/>
                </a:solidFill>
                <a:latin typeface="Monospace"/>
              </a:rPr>
              <a:t>[</a:t>
            </a:r>
            <a:r>
              <a:rPr lang="en-US" b="1" i="1" dirty="0" err="1" smtClean="0">
                <a:solidFill>
                  <a:srgbClr val="6A3E3E"/>
                </a:solidFill>
                <a:latin typeface="Monospace"/>
              </a:rPr>
              <a:t>i</a:t>
            </a:r>
            <a:r>
              <a:rPr lang="en-US" b="1" i="1" dirty="0">
                <a:solidFill>
                  <a:srgbClr val="000000"/>
                </a:solidFill>
                <a:latin typeface="Monospace"/>
              </a:rPr>
              <a:t>][</a:t>
            </a:r>
            <a:r>
              <a:rPr lang="en-US" b="1" i="1" dirty="0">
                <a:solidFill>
                  <a:srgbClr val="6A3E3E"/>
                </a:solidFill>
                <a:latin typeface="Monospace"/>
              </a:rPr>
              <a:t>j</a:t>
            </a:r>
            <a:r>
              <a:rPr lang="en-US" b="1" i="1" dirty="0">
                <a:solidFill>
                  <a:srgbClr val="000000"/>
                </a:solidFill>
                <a:latin typeface="Monospace"/>
              </a:rPr>
              <a:t>]  + </a:t>
            </a:r>
            <a:r>
              <a:rPr lang="en-US" b="1" i="1" dirty="0">
                <a:solidFill>
                  <a:srgbClr val="2A00FF"/>
                </a:solidFill>
                <a:latin typeface="Monospace"/>
              </a:rPr>
              <a:t>" "</a:t>
            </a:r>
            <a:r>
              <a:rPr lang="en-US" b="1" i="1" dirty="0">
                <a:solidFill>
                  <a:srgbClr val="000000"/>
                </a:solidFill>
                <a:latin typeface="Monospace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Monospace"/>
              </a:rPr>
              <a:t>	}</a:t>
            </a:r>
            <a:endParaRPr lang="en-US" dirty="0">
              <a:solidFill>
                <a:srgbClr val="000000"/>
              </a:solidFill>
              <a:latin typeface="Monospace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ospace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onospace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Monospace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Monospace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Monospace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Monospace"/>
              </a:rPr>
              <a:t>"\n"</a:t>
            </a:r>
            <a:r>
              <a:rPr lang="en-US" b="1" i="1" dirty="0">
                <a:solidFill>
                  <a:srgbClr val="000000"/>
                </a:solidFill>
                <a:latin typeface="Monospace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Monospace"/>
              </a:rPr>
              <a:t>}</a:t>
            </a:r>
            <a:endParaRPr lang="en-US" dirty="0">
              <a:latin typeface="Monospace"/>
            </a:endParaRPr>
          </a:p>
          <a:p>
            <a:r>
              <a:rPr lang="en-US" b="1" dirty="0">
                <a:solidFill>
                  <a:srgbClr val="7F0055"/>
                </a:solidFill>
                <a:latin typeface="Monospace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Monospace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Monospace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= 0 ; </a:t>
            </a:r>
            <a:r>
              <a:rPr lang="en-US" b="1" dirty="0" err="1">
                <a:solidFill>
                  <a:srgbClr val="6A3E3E"/>
                </a:solidFill>
                <a:latin typeface="Monospace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&lt;</a:t>
            </a:r>
            <a:r>
              <a:rPr lang="en-US" b="1" dirty="0">
                <a:solidFill>
                  <a:srgbClr val="6A3E3E"/>
                </a:solidFill>
                <a:latin typeface="Monospace"/>
              </a:rPr>
              <a:t>a4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Monospace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;</a:t>
            </a:r>
            <a:r>
              <a:rPr lang="en-US" b="1" dirty="0">
                <a:solidFill>
                  <a:srgbClr val="6A3E3E"/>
                </a:solidFill>
                <a:latin typeface="Monospace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++)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Monospace"/>
              </a:rPr>
              <a:t>	for</a:t>
            </a:r>
            <a:r>
              <a:rPr lang="en-US" b="1" dirty="0" smtClean="0">
                <a:solidFill>
                  <a:srgbClr val="000000"/>
                </a:solidFill>
                <a:latin typeface="Monospace"/>
              </a:rPr>
              <a:t>(</a:t>
            </a:r>
            <a:r>
              <a:rPr lang="en-US" b="1" dirty="0" err="1" smtClean="0">
                <a:solidFill>
                  <a:srgbClr val="7F0055"/>
                </a:solidFill>
                <a:latin typeface="Monospace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Monospace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ospace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 = 0;</a:t>
            </a:r>
            <a:r>
              <a:rPr lang="en-US" b="1" dirty="0">
                <a:solidFill>
                  <a:srgbClr val="6A3E3E"/>
                </a:solidFill>
                <a:latin typeface="Monospace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&lt;</a:t>
            </a:r>
            <a:r>
              <a:rPr lang="en-US" b="1" dirty="0">
                <a:solidFill>
                  <a:srgbClr val="6A3E3E"/>
                </a:solidFill>
                <a:latin typeface="Monospace"/>
              </a:rPr>
              <a:t>a4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Monospace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].</a:t>
            </a:r>
            <a:r>
              <a:rPr lang="en-US" b="1" dirty="0">
                <a:solidFill>
                  <a:srgbClr val="0000C0"/>
                </a:solidFill>
                <a:latin typeface="Monospace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; </a:t>
            </a:r>
            <a:r>
              <a:rPr lang="en-US" b="1" dirty="0">
                <a:solidFill>
                  <a:srgbClr val="6A3E3E"/>
                </a:solidFill>
                <a:latin typeface="Monospace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Monospace"/>
              </a:rPr>
              <a:t>++) {</a:t>
            </a:r>
          </a:p>
          <a:p>
            <a:r>
              <a:rPr lang="en-US" dirty="0" smtClean="0">
                <a:solidFill>
                  <a:srgbClr val="000000"/>
                </a:solidFill>
                <a:latin typeface="Monospace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Monospace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Monospace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Monospace"/>
              </a:rPr>
              <a:t>.print</a:t>
            </a:r>
            <a:r>
              <a:rPr lang="en-US" b="1" i="1" dirty="0" smtClean="0">
                <a:solidFill>
                  <a:srgbClr val="000000"/>
                </a:solidFill>
                <a:latin typeface="Monospace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Monospace"/>
              </a:rPr>
              <a:t>a3</a:t>
            </a:r>
            <a:r>
              <a:rPr lang="en-US" b="1" i="1" dirty="0" smtClean="0">
                <a:solidFill>
                  <a:srgbClr val="000000"/>
                </a:solidFill>
                <a:latin typeface="Monospace"/>
              </a:rPr>
              <a:t>[</a:t>
            </a:r>
            <a:r>
              <a:rPr lang="en-US" b="1" i="1" dirty="0" err="1" smtClean="0">
                <a:solidFill>
                  <a:srgbClr val="6A3E3E"/>
                </a:solidFill>
                <a:latin typeface="Monospace"/>
              </a:rPr>
              <a:t>i</a:t>
            </a:r>
            <a:r>
              <a:rPr lang="en-US" b="1" i="1" dirty="0">
                <a:solidFill>
                  <a:srgbClr val="000000"/>
                </a:solidFill>
                <a:latin typeface="Monospace"/>
              </a:rPr>
              <a:t>][</a:t>
            </a:r>
            <a:r>
              <a:rPr lang="en-US" b="1" i="1" dirty="0">
                <a:solidFill>
                  <a:srgbClr val="6A3E3E"/>
                </a:solidFill>
                <a:latin typeface="Monospace"/>
              </a:rPr>
              <a:t>j</a:t>
            </a:r>
            <a:r>
              <a:rPr lang="en-US" b="1" i="1" dirty="0">
                <a:solidFill>
                  <a:srgbClr val="000000"/>
                </a:solidFill>
                <a:latin typeface="Monospace"/>
              </a:rPr>
              <a:t>]  + </a:t>
            </a:r>
            <a:r>
              <a:rPr lang="en-US" b="1" i="1" dirty="0">
                <a:solidFill>
                  <a:srgbClr val="2A00FF"/>
                </a:solidFill>
                <a:latin typeface="Monospace"/>
              </a:rPr>
              <a:t>" "</a:t>
            </a:r>
            <a:r>
              <a:rPr lang="en-US" b="1" i="1" dirty="0">
                <a:solidFill>
                  <a:srgbClr val="000000"/>
                </a:solidFill>
                <a:latin typeface="Monospace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Monospace"/>
              </a:rPr>
              <a:t>	}</a:t>
            </a:r>
            <a:endParaRPr lang="en-US" dirty="0">
              <a:solidFill>
                <a:srgbClr val="000000"/>
              </a:solidFill>
              <a:latin typeface="Monospace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ospace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onospace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Monospace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Monospace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Monospace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Monospace"/>
              </a:rPr>
              <a:t>"\n"</a:t>
            </a:r>
            <a:r>
              <a:rPr lang="en-US" b="1" i="1" dirty="0">
                <a:solidFill>
                  <a:srgbClr val="000000"/>
                </a:solidFill>
                <a:latin typeface="Monospace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ospace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Monospac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81638" y="671691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quả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81638" y="119640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ospace"/>
              </a:rPr>
              <a:t>Mang</a:t>
            </a:r>
            <a:r>
              <a:rPr lang="en-US" dirty="0">
                <a:solidFill>
                  <a:srgbClr val="000000"/>
                </a:solidFill>
                <a:latin typeface="Monospace"/>
              </a:rPr>
              <a:t> a3 ban </a:t>
            </a:r>
            <a:r>
              <a:rPr lang="en-US" dirty="0" err="1">
                <a:solidFill>
                  <a:srgbClr val="000000"/>
                </a:solidFill>
                <a:latin typeface="Monospace"/>
              </a:rPr>
              <a:t>dau</a:t>
            </a:r>
            <a:endParaRPr lang="en-US" dirty="0">
              <a:solidFill>
                <a:srgbClr val="000000"/>
              </a:solidFill>
              <a:latin typeface="Monospace"/>
            </a:endParaRPr>
          </a:p>
          <a:p>
            <a:r>
              <a:rPr lang="en-US" dirty="0">
                <a:solidFill>
                  <a:srgbClr val="000000"/>
                </a:solidFill>
                <a:latin typeface="Monospace"/>
              </a:rPr>
              <a:t>1 2 </a:t>
            </a:r>
          </a:p>
          <a:p>
            <a:r>
              <a:rPr lang="en-US" dirty="0">
                <a:solidFill>
                  <a:srgbClr val="000000"/>
                </a:solidFill>
                <a:latin typeface="Monospace"/>
              </a:rPr>
              <a:t>2 3 </a:t>
            </a:r>
          </a:p>
          <a:p>
            <a:r>
              <a:rPr lang="en-US" dirty="0" err="1">
                <a:solidFill>
                  <a:srgbClr val="000000"/>
                </a:solidFill>
                <a:latin typeface="Monospace"/>
              </a:rPr>
              <a:t>Mang</a:t>
            </a:r>
            <a:r>
              <a:rPr lang="en-US" dirty="0">
                <a:solidFill>
                  <a:srgbClr val="000000"/>
                </a:solidFill>
                <a:latin typeface="Monospace"/>
              </a:rPr>
              <a:t> a4</a:t>
            </a:r>
          </a:p>
          <a:p>
            <a:r>
              <a:rPr lang="en-US" dirty="0">
                <a:solidFill>
                  <a:srgbClr val="000000"/>
                </a:solidFill>
                <a:latin typeface="Monospace"/>
              </a:rPr>
              <a:t>1 2 </a:t>
            </a:r>
          </a:p>
          <a:p>
            <a:r>
              <a:rPr lang="en-US" dirty="0">
                <a:solidFill>
                  <a:srgbClr val="000000"/>
                </a:solidFill>
                <a:latin typeface="Monospace"/>
              </a:rPr>
              <a:t>2 3 </a:t>
            </a:r>
          </a:p>
          <a:p>
            <a:r>
              <a:rPr lang="en-US" dirty="0" err="1">
                <a:solidFill>
                  <a:srgbClr val="000000"/>
                </a:solidFill>
                <a:latin typeface="Monospace"/>
              </a:rPr>
              <a:t>Mang</a:t>
            </a:r>
            <a:r>
              <a:rPr lang="en-US" dirty="0">
                <a:solidFill>
                  <a:srgbClr val="000000"/>
                </a:solidFill>
                <a:latin typeface="Monospace"/>
              </a:rPr>
              <a:t> a3 da </a:t>
            </a:r>
            <a:r>
              <a:rPr lang="en-US" dirty="0" err="1">
                <a:solidFill>
                  <a:srgbClr val="000000"/>
                </a:solidFill>
                <a:latin typeface="Monospace"/>
              </a:rPr>
              <a:t>sua</a:t>
            </a:r>
            <a:endParaRPr lang="en-US" dirty="0">
              <a:solidFill>
                <a:srgbClr val="000000"/>
              </a:solidFill>
              <a:latin typeface="Monospace"/>
            </a:endParaRPr>
          </a:p>
          <a:p>
            <a:r>
              <a:rPr lang="en-US" dirty="0">
                <a:solidFill>
                  <a:srgbClr val="000000"/>
                </a:solidFill>
                <a:latin typeface="Monospace"/>
              </a:rPr>
              <a:t>2 2 </a:t>
            </a:r>
          </a:p>
          <a:p>
            <a:r>
              <a:rPr lang="en-US" dirty="0">
                <a:solidFill>
                  <a:srgbClr val="000000"/>
                </a:solidFill>
                <a:latin typeface="Monospace"/>
              </a:rPr>
              <a:t>3 4 </a:t>
            </a:r>
          </a:p>
          <a:p>
            <a:r>
              <a:rPr lang="en-US" dirty="0" err="1">
                <a:solidFill>
                  <a:srgbClr val="000000"/>
                </a:solidFill>
                <a:latin typeface="Monospace"/>
              </a:rPr>
              <a:t>Mang</a:t>
            </a:r>
            <a:r>
              <a:rPr lang="en-US" dirty="0">
                <a:solidFill>
                  <a:srgbClr val="000000"/>
                </a:solidFill>
                <a:latin typeface="Monospace"/>
              </a:rPr>
              <a:t> a4</a:t>
            </a:r>
          </a:p>
          <a:p>
            <a:r>
              <a:rPr lang="en-US" dirty="0">
                <a:solidFill>
                  <a:srgbClr val="000000"/>
                </a:solidFill>
                <a:latin typeface="Monospace"/>
              </a:rPr>
              <a:t>2 2 </a:t>
            </a:r>
          </a:p>
          <a:p>
            <a:r>
              <a:rPr lang="en-US" dirty="0">
                <a:solidFill>
                  <a:srgbClr val="000000"/>
                </a:solidFill>
                <a:latin typeface="Monospace"/>
              </a:rPr>
              <a:t>3 4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765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r>
              <a:rPr lang="en-US" dirty="0" smtClean="0"/>
              <a:t> (</a:t>
            </a:r>
            <a:r>
              <a:rPr lang="en-US" dirty="0" err="1" smtClean="0"/>
              <a:t>thêm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32112"/>
            <a:ext cx="8735607" cy="3220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563720"/>
            <a:ext cx="8596668" cy="7295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7334" y="4923535"/>
            <a:ext cx="1332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quả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42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405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Monospace</vt:lpstr>
      <vt:lpstr>Trebuchet MS</vt:lpstr>
      <vt:lpstr>Wingdings 3</vt:lpstr>
      <vt:lpstr>Facet</vt:lpstr>
      <vt:lpstr>Tìm hiểu mảng 1 chiều và mảng 2 chiều </vt:lpstr>
      <vt:lpstr>1.Một mảng Char không phải là một String</vt:lpstr>
      <vt:lpstr>1.Một mảng Char không phải là một String</vt:lpstr>
      <vt:lpstr>2. Kiểm tra kiểu dữ liệu của mảng.</vt:lpstr>
      <vt:lpstr>2. Kiểm tra kiểu dữ liệu của mảng.</vt:lpstr>
      <vt:lpstr>3. Phương thức clone trong mảng.</vt:lpstr>
      <vt:lpstr>3. Phương thức clone trong mảng.</vt:lpstr>
      <vt:lpstr>PowerPoint Presentation</vt:lpstr>
      <vt:lpstr>4. Cách duyệt mảng 2 chiều (thêm).</vt:lpstr>
      <vt:lpstr>5. Phương thức fill.</vt:lpstr>
      <vt:lpstr>6. Phương thức hash code.</vt:lpstr>
      <vt:lpstr>Tai liệu tham khảo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mảng 1 chiều và mảng 2 chiều</dc:title>
  <dc:creator>SockLaoGia</dc:creator>
  <cp:lastModifiedBy>SockLaoGia</cp:lastModifiedBy>
  <cp:revision>14</cp:revision>
  <dcterms:created xsi:type="dcterms:W3CDTF">2016-07-28T01:05:17Z</dcterms:created>
  <dcterms:modified xsi:type="dcterms:W3CDTF">2016-07-28T04:25:10Z</dcterms:modified>
</cp:coreProperties>
</file>