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317" r:id="rId5"/>
    <p:sldId id="517" r:id="rId6"/>
    <p:sldId id="257" r:id="rId7"/>
    <p:sldId id="351" r:id="rId8"/>
    <p:sldId id="300" r:id="rId9"/>
    <p:sldId id="533" r:id="rId10"/>
    <p:sldId id="519" r:id="rId11"/>
    <p:sldId id="520" r:id="rId12"/>
    <p:sldId id="523" r:id="rId13"/>
    <p:sldId id="550" r:id="rId14"/>
    <p:sldId id="524" r:id="rId15"/>
    <p:sldId id="352" r:id="rId16"/>
    <p:sldId id="311" r:id="rId17"/>
    <p:sldId id="527" r:id="rId18"/>
    <p:sldId id="564" r:id="rId19"/>
    <p:sldId id="528" r:id="rId20"/>
    <p:sldId id="565" r:id="rId21"/>
    <p:sldId id="529" r:id="rId22"/>
    <p:sldId id="566" r:id="rId23"/>
    <p:sldId id="530" r:id="rId24"/>
    <p:sldId id="531" r:id="rId25"/>
    <p:sldId id="567" r:id="rId26"/>
    <p:sldId id="353" r:id="rId27"/>
    <p:sldId id="450" r:id="rId28"/>
    <p:sldId id="518" r:id="rId29"/>
    <p:sldId id="349" r:id="rId30"/>
    <p:sldId id="303" r:id="rId31"/>
  </p:sldIdLst>
  <p:sldSz cx="9144000" cy="5143500" type="screen16x9"/>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00CCFF"/>
    <a:srgbClr val="FFCC00"/>
    <a:srgbClr val="FFCC66"/>
    <a:srgbClr val="5CADFF"/>
    <a:srgbClr val="FF99FF"/>
    <a:srgbClr val="FF66FF"/>
    <a:srgbClr val="FFC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6" autoAdjust="0"/>
    <p:restoredTop sz="97582" autoAdjust="0"/>
  </p:normalViewPr>
  <p:slideViewPr>
    <p:cSldViewPr>
      <p:cViewPr varScale="1">
        <p:scale>
          <a:sx n="85" d="100"/>
          <a:sy n="85" d="100"/>
        </p:scale>
        <p:origin x="894" y="84"/>
      </p:cViewPr>
      <p:guideLst>
        <p:guide orient="horz" pos="1411"/>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508" y="-96"/>
      </p:cViewPr>
      <p:guideLst>
        <p:guide orient="horz" pos="2633"/>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cs typeface="+mn-cs"/>
              </a:defRPr>
            </a:lvl1pPr>
          </a:lstStyle>
          <a:p>
            <a:pPr>
              <a:defRPr/>
            </a:pPr>
            <a:endParaRPr lang="vi-VN"/>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cs typeface="+mn-cs"/>
              </a:defRPr>
            </a:lvl1pPr>
          </a:lstStyle>
          <a:p>
            <a:pPr>
              <a:defRPr/>
            </a:pPr>
            <a:fld id="{FFE04EB6-D357-4E1D-A042-360A2A8A2F60}" type="datetimeFigureOut">
              <a:rPr lang="vi-VN"/>
            </a:fld>
            <a:endParaRPr lang="vi-VN"/>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cs typeface="+mn-cs"/>
              </a:defRPr>
            </a:lvl1pPr>
          </a:lstStyle>
          <a:p>
            <a:pPr>
              <a:defRPr/>
            </a:pPr>
            <a:endParaRPr lang="vi-VN"/>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cs typeface="+mn-cs"/>
              </a:defRPr>
            </a:lvl1pPr>
          </a:lstStyle>
          <a:p>
            <a:pPr>
              <a:defRPr/>
            </a:pPr>
            <a:fld id="{0B0CABAD-F60F-489B-8584-D11C352111AB}" type="slidenum">
              <a:rPr lang="vi-VN"/>
            </a:fld>
            <a:endParaRPr lang="vi-V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cs typeface="+mn-cs"/>
              </a:defRPr>
            </a:lvl1pPr>
          </a:lstStyle>
          <a:p>
            <a:pPr>
              <a:defRPr/>
            </a:pPr>
            <a:fld id="{7B6826F8-2992-4AFF-AED1-52476B0173B0}" type="datetimeFigureOut">
              <a:rPr lang="en-US"/>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cs typeface="+mn-cs"/>
              </a:defRPr>
            </a:lvl1pPr>
          </a:lstStyle>
          <a:p>
            <a:pPr>
              <a:defRPr/>
            </a:pPr>
            <a:fld id="{933D2057-4A7B-4D41-8C3C-2D6D7F6D32C9}"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ln>
        </p:spPr>
      </p:sp>
      <p:sp>
        <p:nvSpPr>
          <p:cNvPr id="5632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56324" name="Slide Number Placeholder 3"/>
          <p:cNvSpPr>
            <a:spLocks noGrp="1"/>
          </p:cNvSpPr>
          <p:nvPr>
            <p:ph type="sldNum" sz="quarter" idx="5"/>
          </p:nvPr>
        </p:nvSpPr>
        <p:spPr bwMode="auto">
          <a:ln>
            <a:miter lim="800000"/>
          </a:ln>
        </p:spPr>
        <p:txBody>
          <a:bodyPr wrap="square" numCol="1" anchorCtr="0" compatLnSpc="1"/>
          <a:lstStyle/>
          <a:p>
            <a:pPr>
              <a:defRPr/>
            </a:pPr>
            <a:fld id="{3D418418-09DF-4646-B0D5-AC1EB91A328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GIF"/><Relationship Id="rId4" Type="http://schemas.openxmlformats.org/officeDocument/2006/relationships/image" Target="../media/image3.GIF"/><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5143500"/>
          </a:xfrm>
          <a:prstGeom prst="rect">
            <a:avLst/>
          </a:prstGeom>
          <a:solidFill>
            <a:schemeClr val="bg2">
              <a:alpha val="39999"/>
            </a:schemeClr>
          </a:solidFill>
          <a:ln w="9525">
            <a:noFill/>
            <a:miter lim="800000"/>
          </a:ln>
          <a:effectLst/>
        </p:spPr>
        <p:txBody>
          <a:bodyPr wrap="none" anchor="ctr"/>
          <a:lstStyle/>
          <a:p>
            <a:pPr>
              <a:defRPr/>
            </a:pPr>
            <a:endParaRPr lang="en-US">
              <a:cs typeface="+mn-cs"/>
            </a:endParaRPr>
          </a:p>
        </p:txBody>
      </p:sp>
      <p:sp>
        <p:nvSpPr>
          <p:cNvPr id="5" name="Rectangle 4"/>
          <p:cNvSpPr>
            <a:spLocks noChangeArrowheads="1"/>
          </p:cNvSpPr>
          <p:nvPr/>
        </p:nvSpPr>
        <p:spPr bwMode="white">
          <a:xfrm>
            <a:off x="0" y="3479007"/>
            <a:ext cx="9144000" cy="1664494"/>
          </a:xfrm>
          <a:prstGeom prst="rect">
            <a:avLst/>
          </a:prstGeom>
          <a:solidFill>
            <a:schemeClr val="folHlink">
              <a:alpha val="31000"/>
            </a:schemeClr>
          </a:solidFill>
          <a:ln w="9525">
            <a:noFill/>
            <a:miter lim="800000"/>
          </a:ln>
          <a:effectLst/>
        </p:spPr>
        <p:txBody>
          <a:bodyPr wrap="none" anchor="ctr"/>
          <a:lstStyle/>
          <a:p>
            <a:pPr>
              <a:defRPr/>
            </a:pPr>
            <a:endParaRPr lang="en-US">
              <a:cs typeface="+mn-cs"/>
            </a:endParaRPr>
          </a:p>
        </p:txBody>
      </p:sp>
      <p:sp>
        <p:nvSpPr>
          <p:cNvPr id="6" name="Rectangle 5"/>
          <p:cNvSpPr>
            <a:spLocks noChangeArrowheads="1"/>
          </p:cNvSpPr>
          <p:nvPr/>
        </p:nvSpPr>
        <p:spPr bwMode="gray">
          <a:xfrm>
            <a:off x="0" y="1612107"/>
            <a:ext cx="9144000" cy="1874044"/>
          </a:xfrm>
          <a:prstGeom prst="rect">
            <a:avLst/>
          </a:prstGeom>
          <a:solidFill>
            <a:schemeClr val="tx1"/>
          </a:solidFill>
          <a:ln w="9525">
            <a:noFill/>
            <a:miter lim="800000"/>
          </a:ln>
          <a:effectLst/>
        </p:spPr>
        <p:txBody>
          <a:bodyPr wrap="none" anchor="ctr"/>
          <a:lstStyle/>
          <a:p>
            <a:pPr>
              <a:defRPr/>
            </a:pPr>
            <a:endParaRPr lang="en-US">
              <a:cs typeface="+mn-cs"/>
            </a:endParaRPr>
          </a:p>
        </p:txBody>
      </p:sp>
      <p:sp>
        <p:nvSpPr>
          <p:cNvPr id="7" name="Freeform 6"/>
          <p:cNvSpPr/>
          <p:nvPr/>
        </p:nvSpPr>
        <p:spPr bwMode="gray">
          <a:xfrm>
            <a:off x="-9525" y="1603772"/>
            <a:ext cx="8015288" cy="1703784"/>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ln>
          <a:effectLst/>
        </p:spPr>
        <p:txBody>
          <a:bodyPr/>
          <a:lstStyle/>
          <a:p>
            <a:pPr>
              <a:defRPr/>
            </a:pPr>
            <a:endParaRPr lang="en-US">
              <a:cs typeface="+mn-cs"/>
            </a:endParaRPr>
          </a:p>
        </p:txBody>
      </p:sp>
      <p:sp>
        <p:nvSpPr>
          <p:cNvPr id="8" name="AutoShape 21"/>
          <p:cNvSpPr>
            <a:spLocks noChangeArrowheads="1"/>
          </p:cNvSpPr>
          <p:nvPr/>
        </p:nvSpPr>
        <p:spPr bwMode="gray">
          <a:xfrm>
            <a:off x="7696200" y="4457700"/>
            <a:ext cx="609600" cy="400050"/>
          </a:xfrm>
          <a:prstGeom prst="hexagon">
            <a:avLst>
              <a:gd name="adj" fmla="val 28571"/>
              <a:gd name="vf" fmla="val 115470"/>
            </a:avLst>
          </a:prstGeom>
          <a:solidFill>
            <a:schemeClr val="tx2"/>
          </a:solidFill>
          <a:ln w="9525">
            <a:noFill/>
            <a:miter lim="800000"/>
          </a:ln>
          <a:effectLst/>
        </p:spPr>
        <p:txBody>
          <a:bodyPr wrap="none" anchor="ctr"/>
          <a:lstStyle/>
          <a:p>
            <a:pPr>
              <a:defRPr/>
            </a:pPr>
            <a:endParaRPr lang="en-US">
              <a:cs typeface="+mn-cs"/>
            </a:endParaRPr>
          </a:p>
        </p:txBody>
      </p:sp>
      <p:sp>
        <p:nvSpPr>
          <p:cNvPr id="9" name="AutoShape 22"/>
          <p:cNvSpPr>
            <a:spLocks noChangeArrowheads="1"/>
          </p:cNvSpPr>
          <p:nvPr/>
        </p:nvSpPr>
        <p:spPr bwMode="gray">
          <a:xfrm>
            <a:off x="8229600" y="4229100"/>
            <a:ext cx="609600" cy="400050"/>
          </a:xfrm>
          <a:prstGeom prst="hexagon">
            <a:avLst>
              <a:gd name="adj" fmla="val 28571"/>
              <a:gd name="vf" fmla="val 115470"/>
            </a:avLst>
          </a:prstGeom>
          <a:solidFill>
            <a:schemeClr val="tx2"/>
          </a:solidFill>
          <a:ln w="9525">
            <a:noFill/>
            <a:miter lim="800000"/>
          </a:ln>
          <a:effectLst/>
        </p:spPr>
        <p:txBody>
          <a:bodyPr wrap="none" anchor="ctr"/>
          <a:lstStyle/>
          <a:p>
            <a:pPr>
              <a:defRPr/>
            </a:pPr>
            <a:endParaRPr lang="en-US">
              <a:cs typeface="+mn-cs"/>
            </a:endParaRPr>
          </a:p>
        </p:txBody>
      </p:sp>
      <p:sp>
        <p:nvSpPr>
          <p:cNvPr id="10" name="AutoShape 23"/>
          <p:cNvSpPr>
            <a:spLocks noChangeArrowheads="1"/>
          </p:cNvSpPr>
          <p:nvPr/>
        </p:nvSpPr>
        <p:spPr bwMode="gray">
          <a:xfrm>
            <a:off x="8220075" y="4672013"/>
            <a:ext cx="609600" cy="400050"/>
          </a:xfrm>
          <a:prstGeom prst="hexagon">
            <a:avLst>
              <a:gd name="adj" fmla="val 28571"/>
              <a:gd name="vf" fmla="val 115470"/>
            </a:avLst>
          </a:prstGeom>
          <a:solidFill>
            <a:schemeClr val="tx2"/>
          </a:solidFill>
          <a:ln w="9525">
            <a:noFill/>
            <a:miter lim="800000"/>
          </a:ln>
          <a:effectLst/>
        </p:spPr>
        <p:txBody>
          <a:bodyPr wrap="none" anchor="ctr"/>
          <a:lstStyle/>
          <a:p>
            <a:pPr>
              <a:defRPr/>
            </a:pPr>
            <a:endParaRPr lang="en-US">
              <a:cs typeface="+mn-cs"/>
            </a:endParaRPr>
          </a:p>
        </p:txBody>
      </p:sp>
      <p:sp>
        <p:nvSpPr>
          <p:cNvPr id="11" name="Text Box 14"/>
          <p:cNvSpPr txBox="1">
            <a:spLocks noChangeArrowheads="1"/>
          </p:cNvSpPr>
          <p:nvPr userDrawn="1"/>
        </p:nvSpPr>
        <p:spPr bwMode="auto">
          <a:xfrm>
            <a:off x="1143000" y="171451"/>
            <a:ext cx="6705600" cy="830997"/>
          </a:xfrm>
          <a:prstGeom prst="rect">
            <a:avLst/>
          </a:prstGeom>
          <a:noFill/>
          <a:ln w="9525">
            <a:noFill/>
            <a:miter lim="800000"/>
          </a:ln>
          <a:effectLst/>
        </p:spPr>
        <p:txBody>
          <a:bodyPr>
            <a:spAutoFit/>
          </a:bodyPr>
          <a:lstStyle/>
          <a:p>
            <a:pPr>
              <a:defRPr/>
            </a:pPr>
            <a:r>
              <a:rPr lang="en-US" sz="1600" err="1">
                <a:solidFill>
                  <a:schemeClr val="tx2"/>
                </a:solidFill>
                <a:latin typeface="Tahoma" panose="020B0604030504040204" pitchFamily="34" charset="0"/>
                <a:cs typeface="Tahoma" panose="020B0604030504040204" pitchFamily="34" charset="0"/>
              </a:rPr>
              <a:t>Tr</a:t>
            </a:r>
            <a:r>
              <a:rPr lang="vi-VN" sz="1600">
                <a:solidFill>
                  <a:schemeClr val="tx2"/>
                </a:solidFill>
                <a:latin typeface="Tahoma" panose="020B0604030504040204" pitchFamily="34" charset="0"/>
                <a:cs typeface="Tahoma" panose="020B0604030504040204" pitchFamily="34" charset="0"/>
              </a:rPr>
              <a:t>ườ</a:t>
            </a:r>
            <a:r>
              <a:rPr lang="en-US" sz="1600" err="1">
                <a:solidFill>
                  <a:schemeClr val="tx2"/>
                </a:solidFill>
                <a:latin typeface="Tahoma" panose="020B0604030504040204" pitchFamily="34" charset="0"/>
                <a:cs typeface="Tahoma" panose="020B0604030504040204" pitchFamily="34" charset="0"/>
              </a:rPr>
              <a:t>ng</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Đại</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học</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Khoa</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học</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Tự</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nhiên</a:t>
            </a:r>
            <a:endParaRPr lang="en-US" sz="1600">
              <a:solidFill>
                <a:schemeClr val="tx2"/>
              </a:solidFill>
              <a:latin typeface="Tahoma" panose="020B0604030504040204" pitchFamily="34" charset="0"/>
              <a:cs typeface="Tahoma" panose="020B0604030504040204" pitchFamily="34" charset="0"/>
            </a:endParaRPr>
          </a:p>
          <a:p>
            <a:pPr>
              <a:defRPr/>
            </a:pPr>
            <a:r>
              <a:rPr lang="en-US" sz="1600" err="1">
                <a:solidFill>
                  <a:schemeClr val="tx2"/>
                </a:solidFill>
                <a:latin typeface="Tahoma" panose="020B0604030504040204" pitchFamily="34" charset="0"/>
                <a:cs typeface="Tahoma" panose="020B0604030504040204" pitchFamily="34" charset="0"/>
              </a:rPr>
              <a:t>Khoa</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Công</a:t>
            </a:r>
            <a:r>
              <a:rPr lang="en-US" sz="1600">
                <a:solidFill>
                  <a:schemeClr val="tx2"/>
                </a:solidFill>
                <a:latin typeface="Tahoma" panose="020B0604030504040204" pitchFamily="34" charset="0"/>
                <a:cs typeface="Tahoma" panose="020B0604030504040204" pitchFamily="34" charset="0"/>
              </a:rPr>
              <a:t> </a:t>
            </a:r>
            <a:r>
              <a:rPr lang="en-US" sz="1600" err="1">
                <a:solidFill>
                  <a:schemeClr val="tx2"/>
                </a:solidFill>
                <a:latin typeface="Tahoma" panose="020B0604030504040204" pitchFamily="34" charset="0"/>
                <a:cs typeface="Tahoma" panose="020B0604030504040204" pitchFamily="34" charset="0"/>
              </a:rPr>
              <a:t>nghệ</a:t>
            </a:r>
            <a:r>
              <a:rPr lang="en-US" sz="1600">
                <a:solidFill>
                  <a:schemeClr val="tx2"/>
                </a:solidFill>
                <a:latin typeface="Tahoma" panose="020B0604030504040204" pitchFamily="34" charset="0"/>
                <a:cs typeface="Tahoma" panose="020B0604030504040204" pitchFamily="34" charset="0"/>
              </a:rPr>
              <a:t> thông tin</a:t>
            </a:r>
            <a:endParaRPr lang="en-US" sz="1600">
              <a:solidFill>
                <a:schemeClr val="tx2"/>
              </a:solidFill>
              <a:latin typeface="Tahoma" panose="020B0604030504040204" pitchFamily="34" charset="0"/>
              <a:cs typeface="Tahoma" panose="020B0604030504040204" pitchFamily="34" charset="0"/>
            </a:endParaRPr>
          </a:p>
          <a:p>
            <a:pPr>
              <a:defRPr/>
            </a:pPr>
            <a:r>
              <a:rPr lang="en-US" sz="1600">
                <a:solidFill>
                  <a:schemeClr val="tx2"/>
                </a:solidFill>
                <a:latin typeface="Tahoma" panose="020B0604030504040204" pitchFamily="34" charset="0"/>
                <a:cs typeface="Tahoma" panose="020B0604030504040204" pitchFamily="34" charset="0"/>
              </a:rPr>
              <a:t>Bộ môn Tin học c</a:t>
            </a:r>
            <a:r>
              <a:rPr lang="vi-VN" sz="1600">
                <a:solidFill>
                  <a:schemeClr val="tx2"/>
                </a:solidFill>
                <a:latin typeface="Tahoma" panose="020B0604030504040204" pitchFamily="34" charset="0"/>
                <a:cs typeface="Tahoma" panose="020B0604030504040204" pitchFamily="34" charset="0"/>
              </a:rPr>
              <a:t>ơ</a:t>
            </a:r>
            <a:r>
              <a:rPr lang="en-US" sz="1600">
                <a:solidFill>
                  <a:schemeClr val="tx2"/>
                </a:solidFill>
                <a:latin typeface="Tahoma" panose="020B0604030504040204" pitchFamily="34" charset="0"/>
                <a:cs typeface="Tahoma" panose="020B0604030504040204" pitchFamily="34" charset="0"/>
              </a:rPr>
              <a:t> s</a:t>
            </a:r>
            <a:r>
              <a:rPr lang="vi-VN" sz="1600">
                <a:solidFill>
                  <a:schemeClr val="tx2"/>
                </a:solidFill>
                <a:latin typeface="Tahoma" panose="020B0604030504040204" pitchFamily="34" charset="0"/>
                <a:cs typeface="Tahoma" panose="020B0604030504040204" pitchFamily="34" charset="0"/>
              </a:rPr>
              <a:t>ở</a:t>
            </a:r>
            <a:r>
              <a:rPr lang="en-US" sz="1600">
                <a:solidFill>
                  <a:schemeClr val="tx2"/>
                </a:solidFill>
                <a:latin typeface="Tahoma" panose="020B0604030504040204" pitchFamily="34" charset="0"/>
                <a:cs typeface="Tahoma" panose="020B0604030504040204" pitchFamily="34" charset="0"/>
              </a:rPr>
              <a:t> </a:t>
            </a:r>
            <a:endParaRPr lang="en-US" sz="1600">
              <a:solidFill>
                <a:schemeClr val="tx2"/>
              </a:solidFill>
              <a:latin typeface="Tahoma" panose="020B0604030504040204" pitchFamily="34" charset="0"/>
              <a:cs typeface="Tahoma" panose="020B0604030504040204" pitchFamily="34" charset="0"/>
            </a:endParaRPr>
          </a:p>
        </p:txBody>
      </p:sp>
      <p:sp>
        <p:nvSpPr>
          <p:cNvPr id="12" name="AutoShape 113" descr="gdd01"/>
          <p:cNvSpPr>
            <a:spLocks noChangeArrowheads="1"/>
          </p:cNvSpPr>
          <p:nvPr userDrawn="1"/>
        </p:nvSpPr>
        <p:spPr bwMode="gray">
          <a:xfrm>
            <a:off x="190500" y="2371725"/>
            <a:ext cx="1752600" cy="120015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anose="02020603050405020304" pitchFamily="18" charset="0"/>
              <a:ea typeface="Gulim" pitchFamily="34" charset="-127"/>
              <a:cs typeface="+mn-cs"/>
            </a:endParaRPr>
          </a:p>
        </p:txBody>
      </p:sp>
      <p:sp>
        <p:nvSpPr>
          <p:cNvPr id="13" name="AutoShape 114" descr="gdd04"/>
          <p:cNvSpPr>
            <a:spLocks noChangeArrowheads="1"/>
          </p:cNvSpPr>
          <p:nvPr userDrawn="1"/>
        </p:nvSpPr>
        <p:spPr bwMode="gray">
          <a:xfrm>
            <a:off x="1638300" y="1743075"/>
            <a:ext cx="1828800" cy="120015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anose="02020603050405020304" pitchFamily="18" charset="0"/>
              <a:ea typeface="Gulim" pitchFamily="34" charset="-127"/>
              <a:cs typeface="+mn-cs"/>
            </a:endParaRPr>
          </a:p>
        </p:txBody>
      </p:sp>
      <p:sp>
        <p:nvSpPr>
          <p:cNvPr id="14" name="AutoShape 115" descr="gdd03"/>
          <p:cNvSpPr>
            <a:spLocks noChangeArrowheads="1"/>
          </p:cNvSpPr>
          <p:nvPr userDrawn="1"/>
        </p:nvSpPr>
        <p:spPr bwMode="gray">
          <a:xfrm>
            <a:off x="1600200" y="3028950"/>
            <a:ext cx="1828800" cy="120015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anose="02020603050405020304" pitchFamily="18" charset="0"/>
              <a:ea typeface="Gulim" pitchFamily="34" charset="-127"/>
              <a:cs typeface="+mn-cs"/>
            </a:endParaRPr>
          </a:p>
        </p:txBody>
      </p:sp>
      <p:sp>
        <p:nvSpPr>
          <p:cNvPr id="15"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B65DCC06-A783-4F42-A2EA-7478D54BFD6B}"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16" name="Rectangle 3"/>
          <p:cNvSpPr txBox="1">
            <a:spLocks noChangeArrowheads="1"/>
          </p:cNvSpPr>
          <p:nvPr userDrawn="1"/>
        </p:nvSpPr>
        <p:spPr bwMode="white">
          <a:xfrm>
            <a:off x="3505200" y="1200150"/>
            <a:ext cx="4343400" cy="400050"/>
          </a:xfrm>
          <a:prstGeom prst="rect">
            <a:avLst/>
          </a:prstGeom>
          <a:noFill/>
          <a:ln w="9525">
            <a:noFill/>
            <a:miter lim="800000"/>
          </a:ln>
          <a:effectLst/>
        </p:spPr>
        <p:txBody>
          <a:bodyPr/>
          <a:lstStyle>
            <a:lvl1pPr marL="0" indent="0" algn="r">
              <a:buFont typeface="Wingdings" panose="05000000000000000000" pitchFamily="2" charset="2"/>
              <a:buNone/>
              <a:defRPr sz="1600" b="0">
                <a:solidFill>
                  <a:schemeClr val="bg1"/>
                </a:solidFill>
              </a:defRPr>
            </a:lvl1pPr>
          </a:lstStyle>
          <a:p>
            <a:pPr>
              <a:spcBef>
                <a:spcPct val="20000"/>
              </a:spcBef>
              <a:buClr>
                <a:schemeClr val="hlink"/>
              </a:buClr>
              <a:defRPr/>
            </a:pPr>
            <a:r>
              <a:rPr lang="en-US" kern="0">
                <a:solidFill>
                  <a:schemeClr val="tx1"/>
                </a:solidFill>
                <a:latin typeface="+mn-lt"/>
                <a:cs typeface="+mn-cs"/>
              </a:rPr>
              <a:t>Đặng Bình Ph</a:t>
            </a:r>
            <a:r>
              <a:rPr lang="vi-VN" kern="0">
                <a:solidFill>
                  <a:schemeClr val="tx1"/>
                </a:solidFill>
                <a:latin typeface="+mn-lt"/>
                <a:cs typeface="+mn-cs"/>
              </a:rPr>
              <a:t>ươ</a:t>
            </a:r>
            <a:r>
              <a:rPr lang="en-US" kern="0">
                <a:solidFill>
                  <a:schemeClr val="tx1"/>
                </a:solidFill>
                <a:latin typeface="+mn-lt"/>
                <a:cs typeface="+mn-cs"/>
              </a:rPr>
              <a:t>ng</a:t>
            </a:r>
            <a:endParaRPr lang="en-US" kern="0">
              <a:solidFill>
                <a:schemeClr val="tx1"/>
              </a:solidFill>
              <a:latin typeface="+mn-lt"/>
              <a:cs typeface="+mn-cs"/>
            </a:endParaRPr>
          </a:p>
          <a:p>
            <a:pPr>
              <a:spcBef>
                <a:spcPct val="20000"/>
              </a:spcBef>
              <a:buClr>
                <a:schemeClr val="hlink"/>
              </a:buClr>
              <a:defRPr/>
            </a:pPr>
            <a:r>
              <a:rPr lang="en-US" sz="1200" kern="0">
                <a:solidFill>
                  <a:schemeClr val="tx1"/>
                </a:solidFill>
                <a:latin typeface="+mn-lt"/>
                <a:cs typeface="+mn-cs"/>
              </a:rPr>
              <a:t>dbphuong@fit.hcmuns.edu.vn</a:t>
            </a:r>
            <a:endParaRPr lang="en-US" sz="1200" kern="0">
              <a:solidFill>
                <a:schemeClr val="tx1"/>
              </a:solidFill>
              <a:latin typeface="+mn-lt"/>
              <a:cs typeface="+mn-cs"/>
            </a:endParaRPr>
          </a:p>
        </p:txBody>
      </p:sp>
      <p:sp>
        <p:nvSpPr>
          <p:cNvPr id="17" name="Rounded Rectangle 16"/>
          <p:cNvSpPr/>
          <p:nvPr userDrawn="1"/>
        </p:nvSpPr>
        <p:spPr>
          <a:xfrm>
            <a:off x="304801" y="114300"/>
            <a:ext cx="708025" cy="742950"/>
          </a:xfrm>
          <a:prstGeom prst="roundRect">
            <a:avLst/>
          </a:prstGeom>
          <a:blipFill>
            <a:blip r:embed="rId5" cstate="print"/>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074" name="Rectangle 2"/>
          <p:cNvSpPr>
            <a:spLocks noGrp="1" noChangeArrowheads="1"/>
          </p:cNvSpPr>
          <p:nvPr>
            <p:ph type="ctrTitle"/>
          </p:nvPr>
        </p:nvSpPr>
        <p:spPr bwMode="gray">
          <a:xfrm>
            <a:off x="1143000" y="857250"/>
            <a:ext cx="6705600" cy="400050"/>
          </a:xfrm>
        </p:spPr>
        <p:txBody>
          <a:bodyPr/>
          <a:lstStyle>
            <a:lvl1pPr algn="r">
              <a:defRPr sz="3600" b="1">
                <a:solidFill>
                  <a:schemeClr val="tx2"/>
                </a:solidFill>
              </a:defRPr>
            </a:lvl1pPr>
          </a:lstStyle>
          <a:p>
            <a:r>
              <a:rPr lang="en-US"/>
              <a:t>Click to edit Master title style</a:t>
            </a:r>
            <a:endParaRPr lang="en-US"/>
          </a:p>
        </p:txBody>
      </p:sp>
      <p:sp>
        <p:nvSpPr>
          <p:cNvPr id="20" name="Rectangle 3"/>
          <p:cNvSpPr>
            <a:spLocks noGrp="1" noChangeArrowheads="1"/>
          </p:cNvSpPr>
          <p:nvPr>
            <p:ph type="subTitle" idx="1"/>
          </p:nvPr>
        </p:nvSpPr>
        <p:spPr bwMode="white">
          <a:xfrm>
            <a:off x="3505200" y="2228850"/>
            <a:ext cx="4343400" cy="514350"/>
          </a:xfrm>
        </p:spPr>
        <p:txBody>
          <a:bodyPr/>
          <a:lstStyle>
            <a:lvl1pPr marL="0" indent="0" algn="r">
              <a:buFont typeface="Wingdings" panose="05000000000000000000" pitchFamily="2" charset="2"/>
              <a:buNone/>
              <a:defRPr sz="2000">
                <a:solidFill>
                  <a:schemeClr val="bg1"/>
                </a:solidFill>
              </a:defRPr>
            </a:lvl1pPr>
          </a:lstStyle>
          <a:p>
            <a:r>
              <a:rPr lang="en-US"/>
              <a:t>Click to edit Master subtitle style</a:t>
            </a:r>
            <a:endParaRPr lang="en-US"/>
          </a:p>
        </p:txBody>
      </p:sp>
      <p:sp>
        <p:nvSpPr>
          <p:cNvPr id="18" name="Rectangle 4"/>
          <p:cNvSpPr>
            <a:spLocks noGrp="1" noChangeArrowheads="1"/>
          </p:cNvSpPr>
          <p:nvPr>
            <p:ph type="dt" sz="half" idx="10"/>
          </p:nvPr>
        </p:nvSpPr>
        <p:spPr>
          <a:xfrm>
            <a:off x="3352800" y="4914900"/>
            <a:ext cx="2133600" cy="1143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4857750"/>
            <a:ext cx="2590800" cy="171450"/>
          </a:xfrm>
        </p:spPr>
        <p:txBody>
          <a:bodyPr/>
          <a:lstStyle>
            <a:lvl1pPr algn="ctr">
              <a:defRPr sz="1200">
                <a:solidFill>
                  <a:schemeClr val="tx2"/>
                </a:solidFill>
                <a:latin typeface="Arial" panose="020B0604020202020204" pitchFamily="34" charset="0"/>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3BD47986-50E2-4715-AA14-619085D23967}"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55BB1EFB-2892-467A-8B3F-B9D9FA8B83F8}"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Vertical Title 1"/>
          <p:cNvSpPr>
            <a:spLocks noGrp="1"/>
          </p:cNvSpPr>
          <p:nvPr>
            <p:ph type="title" orient="vert"/>
          </p:nvPr>
        </p:nvSpPr>
        <p:spPr>
          <a:xfrm>
            <a:off x="6629400" y="285750"/>
            <a:ext cx="2057400" cy="44577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85750"/>
            <a:ext cx="6019800" cy="44577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CE7352C6-5493-4BBD-B8B5-6452C9446D20}"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a:xfrm>
            <a:off x="1143000" y="285751"/>
            <a:ext cx="6705600" cy="422672"/>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457200" y="807244"/>
            <a:ext cx="8229600" cy="3936206"/>
          </a:xfrm>
        </p:spPr>
        <p:txBody>
          <a:bodyPr/>
          <a:lstStyle/>
          <a:p>
            <a:pPr lvl="0"/>
            <a:r>
              <a:rPr lang="en-US" noProof="0"/>
              <a:t>Click icon to add table</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8AA13FD6-3DA7-411E-9503-D680ED7684EF}"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a:xfrm>
            <a:off x="1143000" y="285751"/>
            <a:ext cx="6705600" cy="422672"/>
          </a:xfrm>
        </p:spPr>
        <p:txBody>
          <a:bodyPr/>
          <a:lstStyle/>
          <a:p>
            <a:r>
              <a:rPr lang="en-US"/>
              <a:t>Click to edit Master title style</a:t>
            </a:r>
            <a:endParaRPr lang="en-US"/>
          </a:p>
        </p:txBody>
      </p:sp>
      <p:sp>
        <p:nvSpPr>
          <p:cNvPr id="3" name="Chart Placeholder 2"/>
          <p:cNvSpPr>
            <a:spLocks noGrp="1"/>
          </p:cNvSpPr>
          <p:nvPr>
            <p:ph type="chart" idx="1" hasCustomPrompt="1"/>
          </p:nvPr>
        </p:nvSpPr>
        <p:spPr>
          <a:xfrm>
            <a:off x="457200" y="807244"/>
            <a:ext cx="8229600" cy="3936206"/>
          </a:xfrm>
        </p:spPr>
        <p:txBody>
          <a:bodyPr/>
          <a:lstStyle/>
          <a:p>
            <a:pPr lvl="0"/>
            <a:r>
              <a:rPr lang="en-US" noProof="0"/>
              <a:t>Click icon to add chart</a:t>
            </a:r>
            <a:endParaRPr lang="en-US" noProof="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7860054B-CDDF-4E82-B720-9EFDB03EBD51}"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457200" y="1143000"/>
            <a:ext cx="8229600" cy="3600450"/>
          </a:xfrm>
        </p:spPr>
        <p:txBody>
          <a:bodyPr/>
          <a:lstStyle>
            <a:lvl1pPr>
              <a:defRPr b="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A3D27D9C-8535-4ECF-BDB2-4EE7A3CFB53F}"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781BFFCB-EA68-4A89-8F27-26E3771C22F7}"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816885A0-8158-4087-A87C-CA1C57AD9BF2}"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Title 1"/>
          <p:cNvSpPr>
            <a:spLocks noGrp="1"/>
          </p:cNvSpPr>
          <p:nvPr>
            <p:ph type="title"/>
          </p:nvPr>
        </p:nvSpPr>
        <p:spPr>
          <a:xfrm>
            <a:off x="1143000" y="285751"/>
            <a:ext cx="6705600" cy="422672"/>
          </a:xfrm>
        </p:spPr>
        <p:txBody>
          <a:bodyPr/>
          <a:lstStyle/>
          <a:p>
            <a:r>
              <a:rPr lang="en-US"/>
              <a:t>Click to edit Master title style</a:t>
            </a:r>
            <a:endParaRPr lang="en-US"/>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113121E4-66B4-4922-B0F0-EDD9DBFFA2BD}"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F0C19F43-8BEE-4195-9F84-5D318C235D83}"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E82C8BC6-803F-4D38-B858-2FAAB78B86BC}"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2A2A0B3F-B8D5-4B17-B781-E4A5F27BEACC}"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p:nvPr/>
        </p:nvSpPr>
        <p:spPr bwMode="gray">
          <a:xfrm>
            <a:off x="-9525" y="258366"/>
            <a:ext cx="8194675" cy="475059"/>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ln>
          <a:effectLst/>
        </p:spPr>
        <p:txBody>
          <a:bodyPr/>
          <a:lstStyle/>
          <a:p>
            <a:pPr>
              <a:defRPr/>
            </a:pPr>
            <a:endParaRPr lang="en-US">
              <a:cs typeface="+mn-cs"/>
            </a:endParaRPr>
          </a:p>
        </p:txBody>
      </p:sp>
      <p:grpSp>
        <p:nvGrpSpPr>
          <p:cNvPr id="1027" name="Group 16"/>
          <p:cNvGrpSpPr/>
          <p:nvPr/>
        </p:nvGrpSpPr>
        <p:grpSpPr bwMode="auto">
          <a:xfrm>
            <a:off x="8153400" y="0"/>
            <a:ext cx="990600" cy="51435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ln>
            <a:effectLst/>
          </p:spPr>
          <p:txBody>
            <a:bodyPr wrap="none" anchor="ctr"/>
            <a:lstStyle/>
            <a:p>
              <a:pPr>
                <a:defRPr/>
              </a:pPr>
              <a:endParaRPr lang="en-US">
                <a:cs typeface="+mn-cs"/>
              </a:endParaRPr>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ln>
            <a:effectLst/>
          </p:spPr>
          <p:txBody>
            <a:bodyPr wrap="none" anchor="ctr"/>
            <a:lstStyle/>
            <a:p>
              <a:pPr>
                <a:defRPr/>
              </a:pPr>
              <a:endParaRPr lang="en-US">
                <a:cs typeface="+mn-cs"/>
              </a:endParaRPr>
            </a:p>
          </p:txBody>
        </p:sp>
      </p:grpSp>
      <p:sp>
        <p:nvSpPr>
          <p:cNvPr id="1043" name="AutoShape 19"/>
          <p:cNvSpPr>
            <a:spLocks noChangeArrowheads="1"/>
          </p:cNvSpPr>
          <p:nvPr/>
        </p:nvSpPr>
        <p:spPr bwMode="gray">
          <a:xfrm>
            <a:off x="7696200" y="4457700"/>
            <a:ext cx="609600" cy="400050"/>
          </a:xfrm>
          <a:prstGeom prst="hexagon">
            <a:avLst>
              <a:gd name="adj" fmla="val 28571"/>
              <a:gd name="vf" fmla="val 115470"/>
            </a:avLst>
          </a:prstGeom>
          <a:solidFill>
            <a:srgbClr val="5086C2">
              <a:alpha val="35001"/>
            </a:srgbClr>
          </a:solidFill>
          <a:ln w="9525">
            <a:noFill/>
            <a:miter lim="800000"/>
          </a:ln>
          <a:effectLst/>
        </p:spPr>
        <p:txBody>
          <a:bodyPr wrap="none" anchor="ctr"/>
          <a:lstStyle/>
          <a:p>
            <a:pPr>
              <a:defRPr/>
            </a:pPr>
            <a:endParaRPr lang="en-US">
              <a:cs typeface="+mn-cs"/>
            </a:endParaRPr>
          </a:p>
        </p:txBody>
      </p:sp>
      <p:sp>
        <p:nvSpPr>
          <p:cNvPr id="1044" name="AutoShape 20"/>
          <p:cNvSpPr>
            <a:spLocks noChangeArrowheads="1"/>
          </p:cNvSpPr>
          <p:nvPr/>
        </p:nvSpPr>
        <p:spPr bwMode="gray">
          <a:xfrm>
            <a:off x="8229600" y="4229100"/>
            <a:ext cx="609600" cy="400050"/>
          </a:xfrm>
          <a:prstGeom prst="hexagon">
            <a:avLst>
              <a:gd name="adj" fmla="val 28571"/>
              <a:gd name="vf" fmla="val 115470"/>
            </a:avLst>
          </a:prstGeom>
          <a:solidFill>
            <a:srgbClr val="5086C2">
              <a:alpha val="35001"/>
            </a:srgbClr>
          </a:solidFill>
          <a:ln w="9525">
            <a:noFill/>
            <a:miter lim="800000"/>
          </a:ln>
          <a:effectLst/>
        </p:spPr>
        <p:txBody>
          <a:bodyPr wrap="none" anchor="ctr"/>
          <a:lstStyle/>
          <a:p>
            <a:pPr>
              <a:defRPr/>
            </a:pPr>
            <a:endParaRPr lang="en-US">
              <a:cs typeface="+mn-cs"/>
            </a:endParaRPr>
          </a:p>
        </p:txBody>
      </p:sp>
      <p:sp>
        <p:nvSpPr>
          <p:cNvPr id="1045" name="AutoShape 21"/>
          <p:cNvSpPr>
            <a:spLocks noChangeArrowheads="1"/>
          </p:cNvSpPr>
          <p:nvPr/>
        </p:nvSpPr>
        <p:spPr bwMode="gray">
          <a:xfrm>
            <a:off x="8220075" y="4672013"/>
            <a:ext cx="609600" cy="400050"/>
          </a:xfrm>
          <a:prstGeom prst="hexagon">
            <a:avLst>
              <a:gd name="adj" fmla="val 28571"/>
              <a:gd name="vf" fmla="val 115470"/>
            </a:avLst>
          </a:prstGeom>
          <a:solidFill>
            <a:srgbClr val="5086C2">
              <a:alpha val="35001"/>
            </a:srgbClr>
          </a:solidFill>
          <a:ln w="9525">
            <a:noFill/>
            <a:miter lim="800000"/>
          </a:ln>
          <a:effectLst/>
        </p:spPr>
        <p:txBody>
          <a:bodyPr wrap="none" anchor="ctr"/>
          <a:lstStyle/>
          <a:p>
            <a:pPr>
              <a:defRPr/>
            </a:pPr>
            <a:endParaRPr lang="en-US">
              <a:cs typeface="+mn-cs"/>
            </a:endParaRPr>
          </a:p>
        </p:txBody>
      </p:sp>
      <p:sp>
        <p:nvSpPr>
          <p:cNvPr id="1031" name="Rectangle 3"/>
          <p:cNvSpPr>
            <a:spLocks noGrp="1" noChangeArrowheads="1"/>
          </p:cNvSpPr>
          <p:nvPr>
            <p:ph type="body" idx="1"/>
          </p:nvPr>
        </p:nvSpPr>
        <p:spPr bwMode="auto">
          <a:xfrm>
            <a:off x="457200" y="807244"/>
            <a:ext cx="8229600" cy="3936206"/>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457200" y="4889898"/>
            <a:ext cx="2133600" cy="183356"/>
          </a:xfrm>
          <a:prstGeom prst="rect">
            <a:avLst/>
          </a:prstGeom>
          <a:noFill/>
          <a:ln w="9525">
            <a:noFill/>
            <a:miter lim="800000"/>
          </a:ln>
          <a:effectLst/>
        </p:spPr>
        <p:txBody>
          <a:bodyPr vert="horz" wrap="square" lIns="91440" tIns="45720" rIns="91440" bIns="45720" numCol="1" anchor="t" anchorCtr="0" compatLnSpc="1"/>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5181600" y="4857751"/>
            <a:ext cx="2895600" cy="175022"/>
          </a:xfrm>
          <a:prstGeom prst="rect">
            <a:avLst/>
          </a:prstGeom>
          <a:noFill/>
          <a:ln w="9525">
            <a:noFill/>
            <a:miter lim="800000"/>
          </a:ln>
          <a:effectLst/>
        </p:spPr>
        <p:txBody>
          <a:bodyPr vert="horz" wrap="square" lIns="91440" tIns="45720" rIns="91440" bIns="45720" numCol="1" anchor="t" anchorCtr="0" compatLnSpc="1"/>
          <a:lstStyle>
            <a:lvl1pPr algn="r">
              <a:defRPr sz="1100">
                <a:latin typeface="Tahoma" panose="020B0604030504040204" pitchFamily="34" charset="0"/>
                <a:ea typeface="Tahoma" panose="020B0604030504040204" pitchFamily="34" charset="0"/>
                <a:cs typeface="Tahoma" panose="020B0604030504040204" pitchFamily="34" charset="0"/>
              </a:defRPr>
            </a:lvl1pPr>
          </a:lstStyle>
          <a:p>
            <a:pPr>
              <a:defRPr/>
            </a:pPr>
            <a:endParaRPr lang="en-US"/>
          </a:p>
        </p:txBody>
      </p:sp>
      <p:sp>
        <p:nvSpPr>
          <p:cNvPr id="1047" name="AutoShape 23"/>
          <p:cNvSpPr>
            <a:spLocks noChangeArrowheads="1"/>
          </p:cNvSpPr>
          <p:nvPr userDrawn="1"/>
        </p:nvSpPr>
        <p:spPr bwMode="gray">
          <a:xfrm>
            <a:off x="169864" y="327422"/>
            <a:ext cx="473075" cy="314325"/>
          </a:xfrm>
          <a:prstGeom prst="hexagon">
            <a:avLst>
              <a:gd name="adj" fmla="val 30000"/>
              <a:gd name="vf" fmla="val 115470"/>
            </a:avLst>
          </a:prstGeom>
          <a:solidFill>
            <a:schemeClr val="tx1">
              <a:lumMod val="40000"/>
              <a:lumOff val="60000"/>
            </a:schemeClr>
          </a:solidFill>
          <a:ln w="28575">
            <a:solidFill>
              <a:schemeClr val="bg1"/>
            </a:solidFill>
            <a:miter lim="800000"/>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anose="020B0604030504040204" pitchFamily="34" charset="0"/>
                <a:cs typeface="Tahoma" panose="020B0604030504040204" pitchFamily="34" charset="0"/>
              </a:rPr>
              <a:t>VC</a:t>
            </a:r>
            <a:endParaRPr lang="en-US" sz="1600" b="1">
              <a:solidFill>
                <a:schemeClr val="bg1"/>
              </a:solidFill>
              <a:latin typeface="Tahoma" panose="020B0604030504040204" pitchFamily="34" charset="0"/>
              <a:cs typeface="Tahoma" panose="020B0604030504040204" pitchFamily="34" charset="0"/>
            </a:endParaRPr>
          </a:p>
        </p:txBody>
      </p:sp>
      <p:sp>
        <p:nvSpPr>
          <p:cNvPr id="1048" name="AutoShape 24"/>
          <p:cNvSpPr>
            <a:spLocks noChangeArrowheads="1"/>
          </p:cNvSpPr>
          <p:nvPr userDrawn="1"/>
        </p:nvSpPr>
        <p:spPr bwMode="gray">
          <a:xfrm>
            <a:off x="517526" y="171450"/>
            <a:ext cx="473075" cy="314325"/>
          </a:xfrm>
          <a:prstGeom prst="hexagon">
            <a:avLst>
              <a:gd name="adj" fmla="val 30000"/>
              <a:gd name="vf" fmla="val 115470"/>
            </a:avLst>
          </a:prstGeom>
          <a:solidFill>
            <a:srgbClr val="FFC000"/>
          </a:solidFill>
          <a:ln w="28575">
            <a:solidFill>
              <a:schemeClr val="bg1"/>
            </a:solidFill>
            <a:miter lim="800000"/>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cs typeface="+mn-cs"/>
              </a:rPr>
              <a:t>&amp;</a:t>
            </a:r>
            <a:endParaRPr lang="en-US" sz="1600" b="1">
              <a:solidFill>
                <a:schemeClr val="bg1"/>
              </a:solidFill>
              <a:cs typeface="+mn-cs"/>
            </a:endParaRPr>
          </a:p>
        </p:txBody>
      </p:sp>
      <p:sp>
        <p:nvSpPr>
          <p:cNvPr id="1049" name="AutoShape 25"/>
          <p:cNvSpPr>
            <a:spLocks noChangeArrowheads="1"/>
          </p:cNvSpPr>
          <p:nvPr userDrawn="1"/>
        </p:nvSpPr>
        <p:spPr bwMode="gray">
          <a:xfrm>
            <a:off x="517526" y="485775"/>
            <a:ext cx="473075" cy="314325"/>
          </a:xfrm>
          <a:prstGeom prst="hexagon">
            <a:avLst>
              <a:gd name="adj" fmla="val 30000"/>
              <a:gd name="vf" fmla="val 115470"/>
            </a:avLst>
          </a:prstGeom>
          <a:solidFill>
            <a:srgbClr val="FF99FF"/>
          </a:solidFill>
          <a:ln w="28575">
            <a:solidFill>
              <a:schemeClr val="bg1"/>
            </a:solidFill>
            <a:miter lim="800000"/>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cs typeface="+mn-cs"/>
              </a:rPr>
              <a:t>BB</a:t>
            </a:r>
            <a:endParaRPr lang="en-US" sz="1600" b="1" baseline="30000">
              <a:solidFill>
                <a:schemeClr val="bg1"/>
              </a:solidFill>
              <a:cs typeface="+mn-cs"/>
            </a:endParaRPr>
          </a:p>
        </p:txBody>
      </p:sp>
      <p:sp>
        <p:nvSpPr>
          <p:cNvPr id="1037" name="Rectangle 2"/>
          <p:cNvSpPr>
            <a:spLocks noGrp="1" noChangeArrowheads="1"/>
          </p:cNvSpPr>
          <p:nvPr>
            <p:ph type="title"/>
          </p:nvPr>
        </p:nvSpPr>
        <p:spPr bwMode="white">
          <a:xfrm>
            <a:off x="1143000" y="285751"/>
            <a:ext cx="6705600" cy="422672"/>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7" name="Rectangle 6"/>
          <p:cNvSpPr txBox="1">
            <a:spLocks noChangeArrowheads="1"/>
          </p:cNvSpPr>
          <p:nvPr userDrawn="1"/>
        </p:nvSpPr>
        <p:spPr bwMode="auto">
          <a:xfrm>
            <a:off x="8305800" y="4743450"/>
            <a:ext cx="457200" cy="285750"/>
          </a:xfrm>
          <a:prstGeom prst="rect">
            <a:avLst/>
          </a:prstGeom>
          <a:noFill/>
          <a:ln w="9525">
            <a:noFill/>
            <a:miter lim="800000"/>
          </a:ln>
          <a:effectLst/>
        </p:spPr>
        <p:txBody>
          <a:bodyPr/>
          <a:lstStyle>
            <a:lvl1pPr algn="l">
              <a:defRPr sz="1200">
                <a:latin typeface="Arial" panose="020B0604020202020204" pitchFamily="34" charset="0"/>
              </a:defRPr>
            </a:lvl1pPr>
          </a:lstStyle>
          <a:p>
            <a:pPr algn="ctr">
              <a:defRPr/>
            </a:pPr>
            <a:fld id="{729CAA1F-C59D-49D9-99F9-989F0A2FAE09}" type="slidenum">
              <a:rPr lang="en-US" sz="1800" smtClean="0">
                <a:solidFill>
                  <a:schemeClr val="bg1"/>
                </a:solidFill>
                <a:latin typeface="Corbel" panose="020B0503020204020204" pitchFamily="34" charset="0"/>
                <a:cs typeface="+mn-cs"/>
              </a:rPr>
            </a:fld>
            <a:endParaRPr lang="en-US" sz="1800">
              <a:solidFill>
                <a:schemeClr val="bg1"/>
              </a:solidFill>
              <a:latin typeface="Corbel" panose="020B0503020204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anose="020B0604030504040204" pitchFamily="34" charset="0"/>
        </a:defRPr>
      </a:lvl2pPr>
      <a:lvl3pPr algn="l" rtl="0" eaLnBrk="0" fontAlgn="base" hangingPunct="0">
        <a:spcBef>
          <a:spcPct val="0"/>
        </a:spcBef>
        <a:spcAft>
          <a:spcPct val="0"/>
        </a:spcAft>
        <a:defRPr sz="3200">
          <a:solidFill>
            <a:schemeClr val="bg1"/>
          </a:solidFill>
          <a:latin typeface="Verdana" panose="020B0604030504040204" pitchFamily="34" charset="0"/>
        </a:defRPr>
      </a:lvl3pPr>
      <a:lvl4pPr algn="l" rtl="0" eaLnBrk="0" fontAlgn="base" hangingPunct="0">
        <a:spcBef>
          <a:spcPct val="0"/>
        </a:spcBef>
        <a:spcAft>
          <a:spcPct val="0"/>
        </a:spcAft>
        <a:defRPr sz="3200">
          <a:solidFill>
            <a:schemeClr val="bg1"/>
          </a:solidFill>
          <a:latin typeface="Verdana" panose="020B0604030504040204" pitchFamily="34" charset="0"/>
        </a:defRPr>
      </a:lvl4pPr>
      <a:lvl5pPr algn="l" rtl="0" eaLnBrk="0" fontAlgn="base" hangingPunct="0">
        <a:spcBef>
          <a:spcPct val="0"/>
        </a:spcBef>
        <a:spcAft>
          <a:spcPct val="0"/>
        </a:spcAft>
        <a:defRPr sz="3200">
          <a:solidFill>
            <a:schemeClr val="bg1"/>
          </a:solidFill>
          <a:latin typeface="Verdana" panose="020B0604030504040204" pitchFamily="34" charset="0"/>
        </a:defRPr>
      </a:lvl5pPr>
      <a:lvl6pPr marL="457200" algn="l" rtl="0" eaLnBrk="1" fontAlgn="base" hangingPunct="1">
        <a:spcBef>
          <a:spcPct val="0"/>
        </a:spcBef>
        <a:spcAft>
          <a:spcPct val="0"/>
        </a:spcAft>
        <a:defRPr sz="3200">
          <a:solidFill>
            <a:schemeClr val="bg1"/>
          </a:solidFill>
          <a:latin typeface="Verdana" panose="020B0604030504040204" pitchFamily="34" charset="0"/>
        </a:defRPr>
      </a:lvl6pPr>
      <a:lvl7pPr marL="914400" algn="l" rtl="0" eaLnBrk="1" fontAlgn="base" hangingPunct="1">
        <a:spcBef>
          <a:spcPct val="0"/>
        </a:spcBef>
        <a:spcAft>
          <a:spcPct val="0"/>
        </a:spcAft>
        <a:defRPr sz="3200">
          <a:solidFill>
            <a:schemeClr val="bg1"/>
          </a:solidFill>
          <a:latin typeface="Verdana" panose="020B0604030504040204" pitchFamily="34" charset="0"/>
        </a:defRPr>
      </a:lvl7pPr>
      <a:lvl8pPr marL="1371600" algn="l" rtl="0" eaLnBrk="1" fontAlgn="base" hangingPunct="1">
        <a:spcBef>
          <a:spcPct val="0"/>
        </a:spcBef>
        <a:spcAft>
          <a:spcPct val="0"/>
        </a:spcAft>
        <a:defRPr sz="3200">
          <a:solidFill>
            <a:schemeClr val="bg1"/>
          </a:solidFill>
          <a:latin typeface="Verdana" panose="020B0604030504040204" pitchFamily="34" charset="0"/>
        </a:defRPr>
      </a:lvl8pPr>
      <a:lvl9pPr marL="1828800" algn="l"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Tahoma" panose="020B0604030504040204" pitchFamily="34" charset="0"/>
          <a:ea typeface="+mn-ea"/>
          <a:cs typeface="Tahoma" panose="020B060403050404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har char="»"/>
        <a:defRPr sz="2000">
          <a:solidFill>
            <a:schemeClr val="tx1"/>
          </a:solidFill>
          <a:latin typeface="Tahoma" panose="020B0604030504040204" pitchFamily="34" charset="0"/>
          <a:cs typeface="Tahoma" panose="020B060403050404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GIF"/><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4294967295"/>
          </p:nvPr>
        </p:nvSpPr>
        <p:spPr bwMode="white">
          <a:xfrm>
            <a:off x="3370580" y="2051050"/>
            <a:ext cx="4695825" cy="1546225"/>
          </a:xfrm>
        </p:spPr>
        <p:txBody>
          <a:bodyPr/>
          <a:lstStyle/>
          <a:p>
            <a:pPr marL="0" indent="0" algn="ctr" eaLnBrk="1" hangingPunct="1">
              <a:buFont typeface="Wingdings" panose="05000000000000000000" pitchFamily="2" charset="2"/>
              <a:buNone/>
            </a:pPr>
            <a:r>
              <a:rPr lang="en-US" sz="3000" i="1" dirty="0">
                <a:solidFill>
                  <a:schemeClr val="bg1"/>
                </a:solidFill>
                <a:effectLst>
                  <a:outerShdw blurRad="38100" dist="19050" dir="2700000" algn="tl" rotWithShape="0">
                    <a:schemeClr val="dk1">
                      <a:alpha val="40000"/>
                    </a:schemeClr>
                  </a:outerShdw>
                </a:effectLst>
              </a:rPr>
              <a:t>Text Feature </a:t>
            </a:r>
            <a:endParaRPr lang="en-US" sz="3000" i="1" dirty="0">
              <a:solidFill>
                <a:schemeClr val="bg1"/>
              </a:solidFill>
              <a:effectLst>
                <a:outerShdw blurRad="38100" dist="19050" dir="2700000" algn="tl" rotWithShape="0">
                  <a:schemeClr val="dk1">
                    <a:alpha val="40000"/>
                  </a:schemeClr>
                </a:outerShdw>
              </a:effectLst>
            </a:endParaRPr>
          </a:p>
          <a:p>
            <a:pPr marL="0" indent="0" algn="ctr" eaLnBrk="1" hangingPunct="1">
              <a:buFont typeface="Wingdings" panose="05000000000000000000" pitchFamily="2" charset="2"/>
              <a:buNone/>
            </a:pPr>
            <a:r>
              <a:rPr lang="en-US" sz="3000" i="1" dirty="0">
                <a:solidFill>
                  <a:schemeClr val="bg1"/>
                </a:solidFill>
                <a:effectLst>
                  <a:outerShdw blurRad="38100" dist="19050" dir="2700000" algn="tl" rotWithShape="0">
                    <a:schemeClr val="dk1">
                      <a:alpha val="40000"/>
                    </a:schemeClr>
                  </a:outerShdw>
                </a:effectLst>
              </a:rPr>
              <a:t>Extraction Techniques</a:t>
            </a:r>
            <a:endParaRPr lang="en-US" sz="3000" i="1" dirty="0">
              <a:solidFill>
                <a:schemeClr val="bg1"/>
              </a:solidFill>
              <a:effectLst>
                <a:outerShdw blurRad="38100" dist="19050" dir="2700000" algn="tl" rotWithShape="0">
                  <a:schemeClr val="dk1">
                    <a:alpha val="40000"/>
                  </a:schemeClr>
                </a:outerShdw>
              </a:effectLst>
            </a:endParaRPr>
          </a:p>
        </p:txBody>
      </p:sp>
      <p:sp>
        <p:nvSpPr>
          <p:cNvPr id="4" name="Rectangle 3"/>
          <p:cNvSpPr/>
          <p:nvPr/>
        </p:nvSpPr>
        <p:spPr>
          <a:xfrm>
            <a:off x="228600" y="57150"/>
            <a:ext cx="42672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4191000" y="1193141"/>
            <a:ext cx="3810000" cy="646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5" name="Rectangle 2"/>
          <p:cNvSpPr>
            <a:spLocks noGrp="1" noChangeArrowheads="1"/>
          </p:cNvSpPr>
          <p:nvPr>
            <p:ph type="ctrTitle"/>
          </p:nvPr>
        </p:nvSpPr>
        <p:spPr>
          <a:xfrm>
            <a:off x="-239395" y="186690"/>
            <a:ext cx="8458200" cy="1257300"/>
          </a:xfrm>
        </p:spPr>
        <p:txBody>
          <a:bodyPr/>
          <a:lstStyle/>
          <a:p>
            <a:pPr algn="ctr" eaLnBrk="1" hangingPunct="1"/>
            <a:r>
              <a:rPr lang="en-US" sz="4000" dirty="0">
                <a:ln w="12700">
                  <a:solidFill>
                    <a:schemeClr val="tx2">
                      <a:lumMod val="75000"/>
                    </a:schemeClr>
                  </a:solidFill>
                  <a:prstDash val="solid"/>
                </a:ln>
                <a:solidFill>
                  <a:schemeClr val="accent5">
                    <a:lumMod val="50000"/>
                  </a:schemeClr>
                </a:solidFill>
                <a:effectLst>
                  <a:outerShdw dist="38100" dir="2640000" algn="bl" rotWithShape="0">
                    <a:schemeClr val="tx2">
                      <a:lumMod val="75000"/>
                    </a:schemeClr>
                  </a:outerShdw>
                </a:effectLst>
              </a:rPr>
              <a:t>DATA PREPROCESSING</a:t>
            </a:r>
            <a:r>
              <a:rPr lang="en-US" sz="29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endParaRPr lang="en-US" sz="29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53400" y="285750"/>
            <a:ext cx="799381" cy="105918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01820"/>
            <a:ext cx="1158875" cy="64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arn(inVertical)">
                                      <p:cBhvr>
                                        <p:cTn id="7" dur="500"/>
                                        <p:tgtEl>
                                          <p:spTgt spid="1536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362">
                                            <p:txEl>
                                              <p:pRg st="0" end="0"/>
                                            </p:txEl>
                                          </p:spTgt>
                                        </p:tgtEl>
                                        <p:attrNameLst>
                                          <p:attrName>style.visibility</p:attrName>
                                        </p:attrNameLst>
                                      </p:cBhvr>
                                      <p:to>
                                        <p:strVal val="visible"/>
                                      </p:to>
                                    </p:set>
                                    <p:animEffect transition="in" filter="barn(inVertical)">
                                      <p:cBhvr>
                                        <p:cTn id="10" dur="500"/>
                                        <p:tgtEl>
                                          <p:spTgt spid="1536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barn(inVertical)">
                                      <p:cBhvr>
                                        <p:cTn id="15" dur="500"/>
                                        <p:tgtEl>
                                          <p:spTgt spid="15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153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8766"/>
            <a:ext cx="8001000" cy="422672"/>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33400" y="971550"/>
            <a:ext cx="4053205" cy="368300"/>
          </a:xfrm>
          <a:prstGeom prst="rect">
            <a:avLst/>
          </a:prstGeom>
          <a:noFill/>
        </p:spPr>
        <p:txBody>
          <a:bodyPr wrap="square" rtlCol="0">
            <a:spAutoFit/>
          </a:bodyPr>
          <a:lstStyle/>
          <a:p>
            <a:r>
              <a:rPr lang="en-US" b="1"/>
              <a:t>• Stop Words</a:t>
            </a:r>
            <a:endParaRPr lang="en-US" b="1"/>
          </a:p>
        </p:txBody>
      </p:sp>
      <p:sp>
        <p:nvSpPr>
          <p:cNvPr id="3" name="Text Box 2"/>
          <p:cNvSpPr txBox="1"/>
          <p:nvPr/>
        </p:nvSpPr>
        <p:spPr>
          <a:xfrm>
            <a:off x="838200" y="1418590"/>
            <a:ext cx="7080250" cy="2861310"/>
          </a:xfrm>
          <a:prstGeom prst="rect">
            <a:avLst/>
          </a:prstGeom>
          <a:noFill/>
        </p:spPr>
        <p:txBody>
          <a:bodyPr wrap="square" rtlCol="0">
            <a:spAutoFit/>
          </a:bodyPr>
          <a:p>
            <a:pPr algn="just">
              <a:lnSpc>
                <a:spcPct val="100000"/>
              </a:lnSpc>
            </a:pPr>
            <a:r>
              <a:rPr lang="en-US" sz="2000" i="1">
                <a:solidFill>
                  <a:srgbClr val="000000"/>
                </a:solidFill>
              </a:rPr>
              <a:t>- Stop words are words such as "i, a, the, and, of, to,..." that are thought to have no meaning in representing the content of a text and can be deleted to avoid them being interpreted as signals for prediction. However, sometimes, similar words are useful for prediction, such as a sort of writing style or personality.</a:t>
            </a:r>
            <a:endParaRPr lang="en-US" sz="2000" i="1">
              <a:solidFill>
                <a:srgbClr val="000000"/>
              </a:solidFill>
            </a:endParaRPr>
          </a:p>
          <a:p>
            <a:pPr algn="just">
              <a:lnSpc>
                <a:spcPct val="100000"/>
              </a:lnSpc>
            </a:pPr>
            <a:endParaRPr lang="en-US" sz="2000" i="1">
              <a:solidFill>
                <a:srgbClr val="000000"/>
              </a:solidFill>
            </a:endParaRPr>
          </a:p>
          <a:p>
            <a:pPr algn="just">
              <a:lnSpc>
                <a:spcPct val="100000"/>
              </a:lnSpc>
            </a:pPr>
            <a:r>
              <a:rPr lang="en-US" sz="2000" i="1">
                <a:solidFill>
                  <a:srgbClr val="000000"/>
                </a:solidFill>
              </a:rPr>
              <a:t>- If a data set is assumed to contain stop words, all of these words will be deleted from the result tokens.</a:t>
            </a:r>
            <a:endParaRPr lang="en-US" sz="2000" i="1">
              <a:solidFill>
                <a:srgbClr val="000000"/>
              </a:solidFill>
            </a:endParaRPr>
          </a:p>
        </p:txBody>
      </p:sp>
      <p:sp>
        <p:nvSpPr>
          <p:cNvPr id="7" name="Text Box 6"/>
          <p:cNvSpPr txBox="1"/>
          <p:nvPr/>
        </p:nvSpPr>
        <p:spPr>
          <a:xfrm>
            <a:off x="2209800" y="4171950"/>
            <a:ext cx="4053205" cy="368300"/>
          </a:xfrm>
          <a:prstGeom prst="rect">
            <a:avLst/>
          </a:prstGeom>
          <a:noFill/>
        </p:spPr>
        <p:txBody>
          <a:bodyPr wrap="square" rtlCol="0">
            <a:spAutoFit/>
          </a:bodyPr>
          <a:p>
            <a:r>
              <a:rPr lang="en-US" b="1"/>
              <a:t>• Decoding text files</a:t>
            </a:r>
            <a:endParaRPr lang="en-US" b="1"/>
          </a:p>
        </p:txBody>
      </p:sp>
      <p:sp>
        <p:nvSpPr>
          <p:cNvPr id="8" name="Text Box 7"/>
          <p:cNvSpPr txBox="1"/>
          <p:nvPr/>
        </p:nvSpPr>
        <p:spPr>
          <a:xfrm>
            <a:off x="2209800" y="4552950"/>
            <a:ext cx="6181725" cy="398780"/>
          </a:xfrm>
          <a:prstGeom prst="rect">
            <a:avLst/>
          </a:prstGeom>
          <a:noFill/>
        </p:spPr>
        <p:txBody>
          <a:bodyPr wrap="square" rtlCol="0">
            <a:spAutoFit/>
          </a:bodyPr>
          <a:p>
            <a:pPr algn="just"/>
            <a:r>
              <a:rPr lang="en-US" sz="2000">
                <a:solidFill>
                  <a:srgbClr val="000000"/>
                </a:solidFill>
              </a:rPr>
              <a:t> </a:t>
            </a:r>
            <a:r>
              <a:rPr lang="en-US" sz="2000" i="1">
                <a:solidFill>
                  <a:srgbClr val="000000"/>
                </a:solidFill>
              </a:rPr>
              <a:t>Common encodings are ASCII, UTF-8, ..</a:t>
            </a:r>
            <a:endParaRPr lang="en-US" sz="2000" i="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8093075" cy="422910"/>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33400" y="971550"/>
            <a:ext cx="4053205" cy="368300"/>
          </a:xfrm>
          <a:prstGeom prst="rect">
            <a:avLst/>
          </a:prstGeom>
          <a:noFill/>
        </p:spPr>
        <p:txBody>
          <a:bodyPr wrap="square" rtlCol="0">
            <a:spAutoFit/>
          </a:bodyPr>
          <a:lstStyle/>
          <a:p>
            <a:r>
              <a:rPr lang="en-US" b="1"/>
              <a:t>• Stop Words</a:t>
            </a:r>
            <a:endParaRPr lang="en-US" b="1"/>
          </a:p>
        </p:txBody>
      </p:sp>
      <p:sp>
        <p:nvSpPr>
          <p:cNvPr id="11" name="Rectangles 10"/>
          <p:cNvSpPr/>
          <p:nvPr/>
        </p:nvSpPr>
        <p:spPr>
          <a:xfrm>
            <a:off x="2446020" y="1428750"/>
            <a:ext cx="5516245" cy="990600"/>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000000"/>
                </a:solidFill>
              </a:rPr>
              <a:t>“the”, “function”, “signature”, “include”, “the”, “name”, “of”, “the”, “function”, “and”, “the”, “of”, “the”, “parameters”</a:t>
            </a:r>
            <a:endParaRPr lang="en-US">
              <a:solidFill>
                <a:srgbClr val="000000"/>
              </a:solidFill>
            </a:endParaRPr>
          </a:p>
        </p:txBody>
      </p:sp>
      <p:sp>
        <p:nvSpPr>
          <p:cNvPr id="12" name="Rectangles 11"/>
          <p:cNvSpPr/>
          <p:nvPr/>
        </p:nvSpPr>
        <p:spPr>
          <a:xfrm>
            <a:off x="2438400" y="3943350"/>
            <a:ext cx="5521325" cy="685800"/>
          </a:xfrm>
          <a:prstGeom prst="rect">
            <a:avLst/>
          </a:prstGeom>
          <a:solidFill>
            <a:schemeClr val="accent6">
              <a:lumMod val="5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“function”, “signature”, “include”, “name”, “function”, “types”, “parameters”</a:t>
            </a:r>
            <a:endParaRPr lang="en-US"/>
          </a:p>
        </p:txBody>
      </p:sp>
      <p:sp>
        <p:nvSpPr>
          <p:cNvPr id="13" name="Rectangles 12"/>
          <p:cNvSpPr/>
          <p:nvPr/>
        </p:nvSpPr>
        <p:spPr>
          <a:xfrm>
            <a:off x="2438400" y="2876550"/>
            <a:ext cx="5521960" cy="516255"/>
          </a:xfrm>
          <a:prstGeom prst="rect">
            <a:avLst/>
          </a:prstGeom>
          <a:gradFill>
            <a:gsLst>
              <a:gs pos="0">
                <a:srgbClr val="E30000"/>
              </a:gs>
              <a:gs pos="100000">
                <a:srgbClr val="760303"/>
              </a:gs>
            </a:gsLst>
            <a:lin ang="5400000" scaled="0"/>
          </a:gra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“the”, “of”, “and”</a:t>
            </a:r>
            <a:endParaRPr lang="en-US"/>
          </a:p>
        </p:txBody>
      </p:sp>
      <p:cxnSp>
        <p:nvCxnSpPr>
          <p:cNvPr id="15" name="Curved Connector 14"/>
          <p:cNvCxnSpPr>
            <a:stCxn id="11" idx="1"/>
            <a:endCxn id="13" idx="1"/>
          </p:cNvCxnSpPr>
          <p:nvPr/>
        </p:nvCxnSpPr>
        <p:spPr>
          <a:xfrm rot="10800000" flipV="1">
            <a:off x="2438400" y="1923415"/>
            <a:ext cx="7620" cy="1210945"/>
          </a:xfrm>
          <a:prstGeom prst="curvedConnector3">
            <a:avLst>
              <a:gd name="adj1" fmla="val 22891666"/>
            </a:avLst>
          </a:prstGeom>
          <a:ln>
            <a:solidFill>
              <a:schemeClr val="bg1">
                <a:lumMod val="50000"/>
              </a:schemeClr>
            </a:solidFill>
            <a:tailEnd type="arrow" w="med" len="med"/>
          </a:ln>
        </p:spPr>
        <p:style>
          <a:lnRef idx="3">
            <a:schemeClr val="dk1"/>
          </a:lnRef>
          <a:fillRef idx="0">
            <a:schemeClr val="dk1"/>
          </a:fillRef>
          <a:effectRef idx="2">
            <a:schemeClr val="dk1"/>
          </a:effectRef>
          <a:fontRef idx="minor">
            <a:schemeClr val="tx1"/>
          </a:fontRef>
        </p:style>
      </p:cxnSp>
      <p:cxnSp>
        <p:nvCxnSpPr>
          <p:cNvPr id="16" name="Curved Connector 15"/>
          <p:cNvCxnSpPr>
            <a:stCxn id="13" idx="1"/>
            <a:endCxn id="12" idx="1"/>
          </p:cNvCxnSpPr>
          <p:nvPr/>
        </p:nvCxnSpPr>
        <p:spPr>
          <a:xfrm rot="10800000" flipV="1">
            <a:off x="2438400" y="3134360"/>
            <a:ext cx="3175" cy="1151255"/>
          </a:xfrm>
          <a:prstGeom prst="curvedConnector3">
            <a:avLst>
              <a:gd name="adj1" fmla="val 57900000"/>
            </a:avLst>
          </a:prstGeom>
          <a:ln>
            <a:solidFill>
              <a:srgbClr val="C00000"/>
            </a:solidFill>
            <a:tailEnd type="arrow" w="med" len="med"/>
          </a:ln>
        </p:spPr>
        <p:style>
          <a:lnRef idx="3">
            <a:schemeClr val="dk1"/>
          </a:lnRef>
          <a:fillRef idx="0">
            <a:schemeClr val="dk1"/>
          </a:fillRef>
          <a:effectRef idx="2">
            <a:schemeClr val="dk1"/>
          </a:effectRef>
          <a:fontRef idx="minor">
            <a:schemeClr val="tx1"/>
          </a:fontRef>
        </p:style>
      </p:cxnSp>
      <p:sp>
        <p:nvSpPr>
          <p:cNvPr id="17" name="Text Box 16"/>
          <p:cNvSpPr txBox="1"/>
          <p:nvPr/>
        </p:nvSpPr>
        <p:spPr>
          <a:xfrm>
            <a:off x="990600" y="1428750"/>
            <a:ext cx="1135380" cy="368300"/>
          </a:xfrm>
          <a:prstGeom prst="rect">
            <a:avLst/>
          </a:prstGeom>
          <a:noFill/>
        </p:spPr>
        <p:txBody>
          <a:bodyPr wrap="none" rtlCol="0">
            <a:spAutoFit/>
          </a:bodyPr>
          <a:p>
            <a:r>
              <a:rPr lang="en-US" i="1"/>
              <a:t>Example</a:t>
            </a:r>
            <a:r>
              <a:rPr lang="en-US"/>
              <a:t>:</a:t>
            </a:r>
            <a:endParaRPr lang="en-US"/>
          </a:p>
        </p:txBody>
      </p:sp>
      <p:sp>
        <p:nvSpPr>
          <p:cNvPr id="18" name="Text Box 17"/>
          <p:cNvSpPr txBox="1"/>
          <p:nvPr/>
        </p:nvSpPr>
        <p:spPr>
          <a:xfrm>
            <a:off x="4800600" y="1060450"/>
            <a:ext cx="982980" cy="368300"/>
          </a:xfrm>
          <a:prstGeom prst="rect">
            <a:avLst/>
          </a:prstGeom>
          <a:noFill/>
        </p:spPr>
        <p:txBody>
          <a:bodyPr wrap="none" rtlCol="0">
            <a:spAutoFit/>
          </a:bodyPr>
          <a:p>
            <a:r>
              <a:rPr lang="en-US" b="1">
                <a:solidFill>
                  <a:schemeClr val="bg1">
                    <a:lumMod val="50000"/>
                  </a:schemeClr>
                </a:solidFill>
              </a:rPr>
              <a:t>dataset</a:t>
            </a:r>
            <a:endParaRPr lang="en-US" b="1">
              <a:solidFill>
                <a:schemeClr val="bg1">
                  <a:lumMod val="50000"/>
                </a:schemeClr>
              </a:solidFill>
            </a:endParaRPr>
          </a:p>
        </p:txBody>
      </p:sp>
      <p:sp>
        <p:nvSpPr>
          <p:cNvPr id="19" name="Text Box 18"/>
          <p:cNvSpPr txBox="1"/>
          <p:nvPr/>
        </p:nvSpPr>
        <p:spPr>
          <a:xfrm>
            <a:off x="4738370" y="2508250"/>
            <a:ext cx="1338580" cy="368300"/>
          </a:xfrm>
          <a:prstGeom prst="rect">
            <a:avLst/>
          </a:prstGeom>
          <a:noFill/>
        </p:spPr>
        <p:txBody>
          <a:bodyPr wrap="none" rtlCol="0">
            <a:spAutoFit/>
          </a:bodyPr>
          <a:p>
            <a:r>
              <a:rPr lang="en-US" b="1">
                <a:solidFill>
                  <a:srgbClr val="C00000"/>
                </a:solidFill>
              </a:rPr>
              <a:t>stopwords</a:t>
            </a:r>
            <a:endParaRPr lang="en-US" b="1">
              <a:solidFill>
                <a:srgbClr val="C00000"/>
              </a:solidFill>
            </a:endParaRPr>
          </a:p>
        </p:txBody>
      </p:sp>
      <p:sp>
        <p:nvSpPr>
          <p:cNvPr id="20" name="Text Box 19"/>
          <p:cNvSpPr txBox="1"/>
          <p:nvPr/>
        </p:nvSpPr>
        <p:spPr>
          <a:xfrm>
            <a:off x="4953000" y="3575050"/>
            <a:ext cx="805180" cy="368300"/>
          </a:xfrm>
          <a:prstGeom prst="rect">
            <a:avLst/>
          </a:prstGeom>
          <a:noFill/>
        </p:spPr>
        <p:txBody>
          <a:bodyPr wrap="none" rtlCol="0">
            <a:spAutoFit/>
          </a:bodyPr>
          <a:p>
            <a:r>
              <a:rPr lang="en-US" b="1">
                <a:solidFill>
                  <a:schemeClr val="accent6">
                    <a:lumMod val="50000"/>
                  </a:schemeClr>
                </a:solidFill>
              </a:rPr>
              <a:t>result</a:t>
            </a:r>
            <a:endParaRPr lang="en-US" b="1">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8766"/>
            <a:ext cx="8001000" cy="422672"/>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18795" y="980440"/>
            <a:ext cx="4053205" cy="368300"/>
          </a:xfrm>
          <a:prstGeom prst="rect">
            <a:avLst/>
          </a:prstGeom>
          <a:noFill/>
        </p:spPr>
        <p:txBody>
          <a:bodyPr wrap="square" rtlCol="0">
            <a:spAutoFit/>
          </a:bodyPr>
          <a:lstStyle/>
          <a:p>
            <a:r>
              <a:rPr lang="en-US" b="1"/>
              <a:t>• Tf-Idf Representation</a:t>
            </a:r>
            <a:endParaRPr lang="en-US" b="1"/>
          </a:p>
        </p:txBody>
      </p:sp>
      <p:sp>
        <p:nvSpPr>
          <p:cNvPr id="7" name="Text Box 6"/>
          <p:cNvSpPr txBox="1"/>
          <p:nvPr/>
        </p:nvSpPr>
        <p:spPr>
          <a:xfrm>
            <a:off x="914400" y="1428750"/>
            <a:ext cx="6944995" cy="2245360"/>
          </a:xfrm>
          <a:prstGeom prst="rect">
            <a:avLst/>
          </a:prstGeom>
          <a:noFill/>
        </p:spPr>
        <p:txBody>
          <a:bodyPr wrap="square" rtlCol="0" anchor="t">
            <a:spAutoFit/>
          </a:bodyPr>
          <a:p>
            <a:pPr algn="just"/>
            <a:r>
              <a:rPr lang="en-US" sz="2000" i="1">
                <a:solidFill>
                  <a:srgbClr val="000000"/>
                </a:solidFill>
              </a:rPr>
              <a:t>Tf-Idf is an arithmetic statistic intended to reflect the importance of a word to a text in a set or textual object. The Tf-Idf value is calculated step-by-step as follows:</a:t>
            </a:r>
            <a:endParaRPr lang="en-US" sz="2000" i="1">
              <a:solidFill>
                <a:srgbClr val="000000"/>
              </a:solidFill>
            </a:endParaRPr>
          </a:p>
          <a:p>
            <a:pPr algn="just"/>
            <a:endParaRPr lang="en-US" sz="2000" i="1">
              <a:solidFill>
                <a:srgbClr val="000000"/>
              </a:solidFill>
            </a:endParaRPr>
          </a:p>
          <a:p>
            <a:pPr lvl="2" algn="just"/>
            <a:r>
              <a:rPr lang="en-US" sz="2000" i="1">
                <a:solidFill>
                  <a:srgbClr val="000000"/>
                </a:solidFill>
              </a:rPr>
              <a:t>	</a:t>
            </a:r>
            <a:r>
              <a:rPr lang="en-US" sz="2000" b="1" i="1">
                <a:solidFill>
                  <a:srgbClr val="C00000"/>
                </a:solidFill>
              </a:rPr>
              <a:t>+ Tf(t,d) = n(t,d)/S(d)</a:t>
            </a:r>
            <a:endParaRPr lang="en-US" sz="2000" b="1" i="1">
              <a:solidFill>
                <a:srgbClr val="C00000"/>
              </a:solidFill>
            </a:endParaRPr>
          </a:p>
          <a:p>
            <a:pPr lvl="2" algn="just"/>
            <a:r>
              <a:rPr lang="en-US" sz="2000" b="1" i="1">
                <a:solidFill>
                  <a:srgbClr val="C00000"/>
                </a:solidFill>
              </a:rPr>
              <a:t>	+ Idf(t) = log(S/m(t))</a:t>
            </a:r>
            <a:endParaRPr lang="en-US" sz="2000" b="1" i="1">
              <a:solidFill>
                <a:srgbClr val="C00000"/>
              </a:solidFill>
            </a:endParaRPr>
          </a:p>
          <a:p>
            <a:pPr lvl="2" algn="just"/>
            <a:r>
              <a:rPr lang="en-US" sz="2000" b="1" i="1">
                <a:solidFill>
                  <a:srgbClr val="C00000"/>
                </a:solidFill>
              </a:rPr>
              <a:t>	+ Tf-Idf = Tf(t,d)*Idf(t)</a:t>
            </a:r>
            <a:endParaRPr lang="en-US" sz="2000" b="1" i="1">
              <a:solidFill>
                <a:srgbClr val="C00000"/>
              </a:solidFill>
            </a:endParaRPr>
          </a:p>
        </p:txBody>
      </p:sp>
      <p:sp>
        <p:nvSpPr>
          <p:cNvPr id="8" name="Text Box 7"/>
          <p:cNvSpPr txBox="1"/>
          <p:nvPr/>
        </p:nvSpPr>
        <p:spPr>
          <a:xfrm>
            <a:off x="1219200" y="3719830"/>
            <a:ext cx="7010400" cy="1322070"/>
          </a:xfrm>
          <a:prstGeom prst="rect">
            <a:avLst/>
          </a:prstGeom>
          <a:noFill/>
        </p:spPr>
        <p:txBody>
          <a:bodyPr wrap="square" rtlCol="0" anchor="t">
            <a:spAutoFit/>
          </a:bodyPr>
          <a:p>
            <a:r>
              <a:rPr lang="en-US" sz="1600" b="1" u="sng"/>
              <a:t>With</a:t>
            </a:r>
            <a:r>
              <a:rPr lang="en-US" sz="1600"/>
              <a:t>: </a:t>
            </a:r>
            <a:endParaRPr lang="en-US" sz="1600"/>
          </a:p>
          <a:p>
            <a:pPr lvl="1" algn="just"/>
            <a:r>
              <a:rPr lang="en-US" sz="1600"/>
              <a:t>+ n(t,d): 	Number of times the term </a:t>
            </a:r>
            <a:r>
              <a:rPr lang="en-US" sz="1600" b="1"/>
              <a:t>t</a:t>
            </a:r>
            <a:r>
              <a:rPr lang="en-US" sz="1600"/>
              <a:t> appears in the document </a:t>
            </a:r>
            <a:r>
              <a:rPr lang="en-US" sz="1600" b="1"/>
              <a:t>d</a:t>
            </a:r>
            <a:r>
              <a:rPr lang="en-US" sz="1600"/>
              <a:t>;</a:t>
            </a:r>
            <a:endParaRPr lang="en-US" sz="1600"/>
          </a:p>
          <a:p>
            <a:pPr lvl="1" algn="just"/>
            <a:r>
              <a:rPr lang="en-US" sz="1600"/>
              <a:t>+ S(d): 	Total number of terms in the document </a:t>
            </a:r>
            <a:r>
              <a:rPr lang="en-US" sz="1600" b="1"/>
              <a:t>d</a:t>
            </a:r>
            <a:endParaRPr lang="en-US" sz="1600"/>
          </a:p>
          <a:p>
            <a:pPr lvl="1" algn="just"/>
            <a:r>
              <a:rPr lang="en-US" sz="1600"/>
              <a:t>+ S: 		Total number of documents</a:t>
            </a:r>
            <a:endParaRPr lang="en-US" sz="1600"/>
          </a:p>
          <a:p>
            <a:pPr lvl="1" algn="just"/>
            <a:r>
              <a:rPr lang="en-US" sz="1600"/>
              <a:t>+ m(t): 	Number of documents containing the term </a:t>
            </a:r>
            <a:r>
              <a:rPr lang="en-US" sz="1600" b="1"/>
              <a:t>t</a:t>
            </a:r>
            <a:endParaRPr lang="en-US" sz="1600" b="1"/>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ikit-learn-using-python"/>
          <p:cNvPicPr>
            <a:picLocks noChangeAspect="1"/>
          </p:cNvPicPr>
          <p:nvPr>
            <p:ph sz="half" idx="2"/>
          </p:nvPr>
        </p:nvPicPr>
        <p:blipFill>
          <a:blip r:embed="rId1"/>
          <a:stretch>
            <a:fillRect/>
          </a:stretch>
        </p:blipFill>
        <p:spPr>
          <a:xfrm>
            <a:off x="0" y="-831850"/>
            <a:ext cx="9170670" cy="6003290"/>
          </a:xfrm>
          <a:prstGeom prst="rect">
            <a:avLst/>
          </a:prstGeom>
        </p:spPr>
      </p:pic>
      <p:sp>
        <p:nvSpPr>
          <p:cNvPr id="5" name="Footer Placeholder 4"/>
          <p:cNvSpPr>
            <a:spLocks noGrp="1"/>
          </p:cNvSpPr>
          <p:nvPr>
            <p:ph type="ftr" sz="quarter" idx="11"/>
          </p:nvPr>
        </p:nvSpPr>
        <p:spPr/>
        <p:txBody>
          <a:bodyPr/>
          <a:lstStyle/>
          <a:p>
            <a:pPr>
              <a:defRPr/>
            </a:pPr>
            <a:endParaRPr lang="en-US"/>
          </a:p>
        </p:txBody>
      </p:sp>
      <p:sp>
        <p:nvSpPr>
          <p:cNvPr id="9" name="Rectangular Callout 8"/>
          <p:cNvSpPr/>
          <p:nvPr/>
        </p:nvSpPr>
        <p:spPr>
          <a:xfrm>
            <a:off x="4643120" y="3808095"/>
            <a:ext cx="4277995" cy="1224915"/>
          </a:xfrm>
          <a:prstGeom prst="wedgeRectCallout">
            <a:avLst>
              <a:gd name="adj1" fmla="val -59585"/>
              <a:gd name="adj2" fmla="val -84183"/>
            </a:avLst>
          </a:prstGeom>
          <a:gradFill>
            <a:gsLst>
              <a:gs pos="0">
                <a:srgbClr val="14CD68"/>
              </a:gs>
              <a:gs pos="100000">
                <a:srgbClr val="035C7D"/>
              </a:gs>
            </a:gsLst>
            <a:lin scaled="0"/>
          </a:gradFill>
        </p:spPr>
        <p:style>
          <a:lnRef idx="1">
            <a:schemeClr val="accent4"/>
          </a:lnRef>
          <a:fillRef idx="2">
            <a:schemeClr val="accent4"/>
          </a:fillRef>
          <a:effectRef idx="1">
            <a:schemeClr val="accent4"/>
          </a:effectRef>
          <a:fontRef idx="minor">
            <a:schemeClr val="dk1"/>
          </a:fontRef>
        </p:style>
        <p:txBody>
          <a:bodyPr rtlCol="0" anchor="ctr"/>
          <a:lstStyle/>
          <a:p>
            <a:pPr algn="ctr" eaLnBrk="0" hangingPunct="0"/>
            <a:r>
              <a:rPr lang="en-US" sz="23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SCIKIT-LEARN LIBRARY AND USING </a:t>
            </a:r>
            <a:r>
              <a:rPr lang="en-US" sz="23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TEXT SUB-MODULE </a:t>
            </a:r>
            <a:r>
              <a:rPr lang="en-US" sz="23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CLASSES </a:t>
            </a:r>
            <a:endParaRPr lang="en-US" sz="2300"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10" name="Text Box 9"/>
          <p:cNvSpPr txBox="1"/>
          <p:nvPr/>
        </p:nvSpPr>
        <p:spPr>
          <a:xfrm>
            <a:off x="7848600" y="2571750"/>
            <a:ext cx="1065530" cy="1168400"/>
          </a:xfrm>
          <a:prstGeom prst="rect">
            <a:avLst/>
          </a:prstGeom>
          <a:noFill/>
        </p:spPr>
        <p:txBody>
          <a:bodyPr wrap="none" rtlCol="0">
            <a:spAutoFit/>
          </a:bodyPr>
          <a:p>
            <a:r>
              <a:rPr lang="en-US" sz="7000" b="1">
                <a:ln w="6600">
                  <a:solidFill>
                    <a:schemeClr val="accent2"/>
                  </a:solidFill>
                  <a:prstDash val="solid"/>
                </a:ln>
                <a:solidFill>
                  <a:srgbClr val="FFFFFF"/>
                </a:solidFill>
                <a:effectLst>
                  <a:outerShdw dist="38100" dir="2700000" algn="tl" rotWithShape="0">
                    <a:schemeClr val="accent2"/>
                  </a:outerShdw>
                </a:effectLst>
              </a:rPr>
              <a:t>2.</a:t>
            </a:r>
            <a:r>
              <a:rPr lang="en-US" sz="4000" b="1">
                <a:ln w="6600">
                  <a:solidFill>
                    <a:schemeClr val="accent2"/>
                  </a:solidFill>
                  <a:prstDash val="solid"/>
                </a:ln>
                <a:solidFill>
                  <a:srgbClr val="FFFFFF"/>
                </a:solidFill>
                <a:effectLst>
                  <a:outerShdw dist="38100" dir="2700000" algn="tl" rotWithShape="0">
                    <a:schemeClr val="accent2"/>
                  </a:outerShdw>
                </a:effectLst>
              </a:rPr>
              <a:t> </a:t>
            </a:r>
            <a:endParaRPr lang="en-US" sz="10000" b="1">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88555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3362325" cy="368300"/>
          </a:xfrm>
          <a:prstGeom prst="rect">
            <a:avLst/>
          </a:prstGeom>
          <a:noFill/>
        </p:spPr>
        <p:txBody>
          <a:bodyPr wrap="square" rtlCol="0" anchor="t">
            <a:spAutoFit/>
          </a:bodyPr>
          <a:lstStyle/>
          <a:p>
            <a:pPr algn="l"/>
            <a:r>
              <a:rPr lang="en-US" b="1"/>
              <a:t>• What is Scikit-learn?</a:t>
            </a:r>
            <a:endParaRPr lang="en-US" b="1"/>
          </a:p>
        </p:txBody>
      </p:sp>
      <p:sp>
        <p:nvSpPr>
          <p:cNvPr id="7" name="Text Box 6"/>
          <p:cNvSpPr txBox="1"/>
          <p:nvPr/>
        </p:nvSpPr>
        <p:spPr>
          <a:xfrm>
            <a:off x="914400" y="1428750"/>
            <a:ext cx="6680835" cy="2553335"/>
          </a:xfrm>
          <a:prstGeom prst="rect">
            <a:avLst/>
          </a:prstGeom>
          <a:noFill/>
        </p:spPr>
        <p:txBody>
          <a:bodyPr wrap="square" rtlCol="0" anchor="t">
            <a:spAutoFit/>
          </a:bodyPr>
          <a:p>
            <a:pPr algn="just"/>
            <a:r>
              <a:rPr lang="en-US" sz="2000" i="1">
                <a:solidFill>
                  <a:srgbClr val="000000"/>
                </a:solidFill>
                <a:sym typeface="+mn-ea"/>
              </a:rPr>
              <a:t>- The name Scikit stems from the notion that it is a SciPy Toolkit, a separately-developed and distributed third-party extension to SciPy.</a:t>
            </a:r>
            <a:endParaRPr lang="en-US" sz="2000" i="1">
              <a:solidFill>
                <a:srgbClr val="000000"/>
              </a:solidFill>
            </a:endParaRPr>
          </a:p>
          <a:p>
            <a:pPr algn="just"/>
            <a:r>
              <a:rPr lang="en-US" sz="2000" i="1">
                <a:solidFill>
                  <a:srgbClr val="000000"/>
                </a:solidFill>
              </a:rPr>
              <a:t>- A free software machine learning library for the Python programming language. It features various classification, regression and clustering algorithms.</a:t>
            </a:r>
            <a:endParaRPr lang="en-US" sz="2000" i="1">
              <a:solidFill>
                <a:srgbClr val="000000"/>
              </a:solidFill>
            </a:endParaRPr>
          </a:p>
          <a:p>
            <a:pPr algn="just"/>
            <a:r>
              <a:rPr lang="en-US" sz="2000" i="1">
                <a:solidFill>
                  <a:srgbClr val="000000"/>
                </a:solidFill>
              </a:rPr>
              <a:t>- Designed to interoperate with the Python numerical and scientific libraries NumPy and SciPy.</a:t>
            </a:r>
            <a:endParaRPr lang="en-US" sz="2000" i="1">
              <a:solidFill>
                <a:srgbClr val="000000"/>
              </a:solidFill>
            </a:endParaRPr>
          </a:p>
        </p:txBody>
      </p:sp>
      <p:pic>
        <p:nvPicPr>
          <p:cNvPr id="3" name="Content Placeholder 2" descr="1200px-Scikit_learn_logo_small.svg"/>
          <p:cNvPicPr>
            <a:picLocks noChangeAspect="1"/>
          </p:cNvPicPr>
          <p:nvPr>
            <p:ph idx="1"/>
          </p:nvPr>
        </p:nvPicPr>
        <p:blipFill>
          <a:blip r:embed="rId3"/>
          <a:stretch>
            <a:fillRect/>
          </a:stretch>
        </p:blipFill>
        <p:spPr>
          <a:xfrm>
            <a:off x="5486400" y="3867150"/>
            <a:ext cx="1758315" cy="94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40803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1793875" cy="368300"/>
          </a:xfrm>
          <a:prstGeom prst="rect">
            <a:avLst/>
          </a:prstGeom>
          <a:noFill/>
        </p:spPr>
        <p:txBody>
          <a:bodyPr wrap="square" rtlCol="0" anchor="t">
            <a:spAutoFit/>
          </a:bodyPr>
          <a:lstStyle/>
          <a:p>
            <a:pPr algn="l"/>
            <a:r>
              <a:rPr lang="en-US" b="1"/>
              <a:t>• How to use it?</a:t>
            </a:r>
            <a:endParaRPr lang="en-US" b="1"/>
          </a:p>
        </p:txBody>
      </p:sp>
      <p:sp>
        <p:nvSpPr>
          <p:cNvPr id="3" name="Text Box 2"/>
          <p:cNvSpPr txBox="1"/>
          <p:nvPr/>
        </p:nvSpPr>
        <p:spPr>
          <a:xfrm>
            <a:off x="685800" y="1352550"/>
            <a:ext cx="3237865" cy="2584450"/>
          </a:xfrm>
          <a:prstGeom prst="rect">
            <a:avLst/>
          </a:prstGeom>
          <a:noFill/>
        </p:spPr>
        <p:txBody>
          <a:bodyPr wrap="square" rtlCol="0" anchor="t">
            <a:spAutoFit/>
          </a:bodyPr>
          <a:p>
            <a:pPr>
              <a:lnSpc>
                <a:spcPct val="150000"/>
              </a:lnSpc>
            </a:pPr>
            <a:r>
              <a:rPr lang="en-US" b="1" u="sng">
                <a:solidFill>
                  <a:srgbClr val="7030A0"/>
                </a:solidFill>
              </a:rPr>
              <a:t>Requirements:</a:t>
            </a:r>
            <a:r>
              <a:rPr lang="en-US" b="1"/>
              <a:t> </a:t>
            </a:r>
            <a:endParaRPr lang="en-US" b="1"/>
          </a:p>
          <a:p>
            <a:pPr>
              <a:lnSpc>
                <a:spcPct val="150000"/>
              </a:lnSpc>
            </a:pPr>
            <a:r>
              <a:rPr lang="en-US" i="1">
                <a:gradFill>
                  <a:gsLst>
                    <a:gs pos="0">
                      <a:srgbClr val="7B32B2"/>
                    </a:gs>
                    <a:gs pos="100000">
                      <a:srgbClr val="401A5D"/>
                    </a:gs>
                  </a:gsLst>
                  <a:lin scaled="0"/>
                </a:gradFill>
              </a:rPr>
              <a:t>Python(≥3.6)</a:t>
            </a:r>
            <a:endParaRPr lang="en-US" i="1">
              <a:gradFill>
                <a:gsLst>
                  <a:gs pos="0">
                    <a:srgbClr val="7B32B2"/>
                  </a:gs>
                  <a:gs pos="100000">
                    <a:srgbClr val="401A5D"/>
                  </a:gs>
                </a:gsLst>
                <a:lin scaled="0"/>
              </a:gradFill>
            </a:endParaRPr>
          </a:p>
          <a:p>
            <a:pPr lvl="0">
              <a:lnSpc>
                <a:spcPct val="150000"/>
              </a:lnSpc>
            </a:pPr>
            <a:r>
              <a:rPr lang="en-US" i="1">
                <a:gradFill>
                  <a:gsLst>
                    <a:gs pos="0">
                      <a:srgbClr val="7B32B2"/>
                    </a:gs>
                    <a:gs pos="100000">
                      <a:srgbClr val="401A5D"/>
                    </a:gs>
                  </a:gsLst>
                  <a:lin scaled="0"/>
                </a:gradFill>
              </a:rPr>
              <a:t>NumPy(≥1.13.3)</a:t>
            </a:r>
            <a:endParaRPr lang="en-US" i="1">
              <a:gradFill>
                <a:gsLst>
                  <a:gs pos="0">
                    <a:srgbClr val="7B32B2"/>
                  </a:gs>
                  <a:gs pos="100000">
                    <a:srgbClr val="401A5D"/>
                  </a:gs>
                </a:gsLst>
                <a:lin scaled="0"/>
              </a:gradFill>
            </a:endParaRPr>
          </a:p>
          <a:p>
            <a:pPr lvl="0">
              <a:lnSpc>
                <a:spcPct val="150000"/>
              </a:lnSpc>
            </a:pPr>
            <a:r>
              <a:rPr lang="en-US" i="1">
                <a:gradFill>
                  <a:gsLst>
                    <a:gs pos="0">
                      <a:srgbClr val="7B32B2"/>
                    </a:gs>
                    <a:gs pos="100000">
                      <a:srgbClr val="401A5D"/>
                    </a:gs>
                  </a:gsLst>
                  <a:lin scaled="0"/>
                </a:gradFill>
              </a:rPr>
              <a:t>SciPy(≥0,19,1)</a:t>
            </a:r>
            <a:endParaRPr lang="en-US" i="1">
              <a:gradFill>
                <a:gsLst>
                  <a:gs pos="0">
                    <a:srgbClr val="7B32B2"/>
                  </a:gs>
                  <a:gs pos="100000">
                    <a:srgbClr val="401A5D"/>
                  </a:gs>
                </a:gsLst>
                <a:lin scaled="0"/>
              </a:gradFill>
            </a:endParaRPr>
          </a:p>
          <a:p>
            <a:pPr lvl="0">
              <a:lnSpc>
                <a:spcPct val="150000"/>
              </a:lnSpc>
            </a:pPr>
            <a:r>
              <a:rPr lang="en-US" i="1">
                <a:gradFill>
                  <a:gsLst>
                    <a:gs pos="0">
                      <a:srgbClr val="7B32B2"/>
                    </a:gs>
                    <a:gs pos="100000">
                      <a:srgbClr val="401A5D"/>
                    </a:gs>
                  </a:gsLst>
                  <a:lin scaled="0"/>
                </a:gradFill>
              </a:rPr>
              <a:t>Joblib(≥0.11)</a:t>
            </a:r>
            <a:endParaRPr lang="en-US" i="1">
              <a:gradFill>
                <a:gsLst>
                  <a:gs pos="0">
                    <a:srgbClr val="7B32B2"/>
                  </a:gs>
                  <a:gs pos="100000">
                    <a:srgbClr val="401A5D"/>
                  </a:gs>
                </a:gsLst>
                <a:lin scaled="0"/>
              </a:gradFill>
            </a:endParaRPr>
          </a:p>
          <a:p>
            <a:pPr lvl="0">
              <a:lnSpc>
                <a:spcPct val="150000"/>
              </a:lnSpc>
            </a:pPr>
            <a:r>
              <a:rPr lang="en-US" i="1">
                <a:gradFill>
                  <a:gsLst>
                    <a:gs pos="0">
                      <a:srgbClr val="7B32B2"/>
                    </a:gs>
                    <a:gs pos="100000">
                      <a:srgbClr val="401A5D"/>
                    </a:gs>
                  </a:gsLst>
                  <a:lin scaled="0"/>
                </a:gradFill>
              </a:rPr>
              <a:t>Threadpoolctl (≥2.0.0)</a:t>
            </a:r>
            <a:endParaRPr lang="en-US" i="1">
              <a:gradFill>
                <a:gsLst>
                  <a:gs pos="0">
                    <a:srgbClr val="7B32B2"/>
                  </a:gs>
                  <a:gs pos="100000">
                    <a:srgbClr val="401A5D"/>
                  </a:gs>
                </a:gsLst>
                <a:lin scaled="0"/>
              </a:gradFill>
            </a:endParaRPr>
          </a:p>
        </p:txBody>
      </p:sp>
      <p:sp>
        <p:nvSpPr>
          <p:cNvPr id="7" name="Text Box 6"/>
          <p:cNvSpPr txBox="1"/>
          <p:nvPr/>
        </p:nvSpPr>
        <p:spPr>
          <a:xfrm>
            <a:off x="3733800" y="1339850"/>
            <a:ext cx="4883150" cy="1337945"/>
          </a:xfrm>
          <a:prstGeom prst="rect">
            <a:avLst/>
          </a:prstGeom>
          <a:noFill/>
        </p:spPr>
        <p:txBody>
          <a:bodyPr wrap="square" rtlCol="0" anchor="t">
            <a:spAutoFit/>
          </a:bodyPr>
          <a:p>
            <a:pPr>
              <a:lnSpc>
                <a:spcPct val="150000"/>
              </a:lnSpc>
            </a:pPr>
            <a:r>
              <a:rPr lang="en-US" b="1" u="sng">
                <a:solidFill>
                  <a:srgbClr val="C00000"/>
                </a:solidFill>
                <a:sym typeface="+mn-ea"/>
              </a:rPr>
              <a:t>Setting:</a:t>
            </a:r>
            <a:r>
              <a:rPr lang="en-US">
                <a:solidFill>
                  <a:srgbClr val="C00000"/>
                </a:solidFill>
                <a:sym typeface="+mn-ea"/>
              </a:rPr>
              <a:t> </a:t>
            </a:r>
            <a:endParaRPr lang="en-US">
              <a:solidFill>
                <a:srgbClr val="C00000"/>
              </a:solidFill>
              <a:sym typeface="+mn-ea"/>
            </a:endParaRPr>
          </a:p>
          <a:p>
            <a:pPr>
              <a:lnSpc>
                <a:spcPct val="150000"/>
              </a:lnSpc>
            </a:pPr>
            <a:r>
              <a:rPr lang="en-US" i="1">
                <a:solidFill>
                  <a:srgbClr val="C00000"/>
                </a:solidFill>
                <a:sym typeface="+mn-ea"/>
              </a:rPr>
              <a:t>pip install -U scikit-learn</a:t>
            </a:r>
            <a:endParaRPr lang="en-US" i="1">
              <a:solidFill>
                <a:srgbClr val="C00000"/>
              </a:solidFill>
              <a:sym typeface="+mn-ea"/>
            </a:endParaRPr>
          </a:p>
          <a:p>
            <a:pPr>
              <a:lnSpc>
                <a:spcPct val="150000"/>
              </a:lnSpc>
            </a:pPr>
            <a:r>
              <a:rPr lang="en-US" i="1">
                <a:solidFill>
                  <a:srgbClr val="C00000"/>
                </a:solidFill>
                <a:sym typeface="+mn-ea"/>
              </a:rPr>
              <a:t>conda install -c conda-forge scikit-learn</a:t>
            </a:r>
            <a:endParaRPr lang="en-US" i="1">
              <a:solidFill>
                <a:srgbClr val="C00000"/>
              </a:solidFill>
              <a:sym typeface="+mn-ea"/>
            </a:endParaRPr>
          </a:p>
        </p:txBody>
      </p:sp>
      <p:pic>
        <p:nvPicPr>
          <p:cNvPr id="8" name="Content Placeholder 7" descr="General_Office_57-512"/>
          <p:cNvPicPr>
            <a:picLocks noChangeAspect="1"/>
          </p:cNvPicPr>
          <p:nvPr>
            <p:ph idx="1"/>
          </p:nvPr>
        </p:nvPicPr>
        <p:blipFill>
          <a:blip r:embed="rId3"/>
          <a:stretch>
            <a:fillRect/>
          </a:stretch>
        </p:blipFill>
        <p:spPr>
          <a:xfrm>
            <a:off x="4456430" y="2958465"/>
            <a:ext cx="1899285" cy="1899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8573770"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100" name="Text Box 99"/>
          <p:cNvSpPr txBox="1"/>
          <p:nvPr/>
        </p:nvSpPr>
        <p:spPr>
          <a:xfrm>
            <a:off x="2545080" y="1276667"/>
            <a:ext cx="5080000" cy="3230245"/>
          </a:xfrm>
          <a:prstGeom prst="rect">
            <a:avLst/>
          </a:prstGeom>
          <a:noFill/>
          <a:ln w="9525">
            <a:noFill/>
          </a:ln>
        </p:spPr>
        <p:txBody>
          <a:bodyPr>
            <a:spAutoFit/>
          </a:bodyPr>
          <a:p>
            <a:pPr marL="228600" indent="-228600"/>
            <a:r>
              <a:rPr lang="en-US" sz="1200" b="1">
                <a:highlight>
                  <a:srgbClr val="FFFFFF"/>
                </a:highlight>
                <a:latin typeface="Times New Roman" panose="02020603050405020304" pitchFamily="18" charset="0"/>
              </a:rPr>
              <a:t>	</a:t>
            </a:r>
            <a:r>
              <a:rPr lang="en-US" sz="1200" b="1">
                <a:solidFill>
                  <a:schemeClr val="accent6">
                    <a:lumMod val="50000"/>
                  </a:schemeClr>
                </a:solidFill>
                <a:highlight>
                  <a:srgbClr val="FFFFFF"/>
                </a:highlight>
                <a:latin typeface="Times New Roman" panose="02020603050405020304" pitchFamily="18" charset="0"/>
              </a:rPr>
              <a:t>- input: string {‘filename’, ‘file’, ‘content’}, default=’content’- encoding: string, default=’utf-8’- decode_error: {‘strict’, ‘ignore’, ‘replace’}, default=’strict’- strip_accents: {‘ascii’, ‘unicode’}, default=None- lowercase: bool, default=True- preprocessor: callable, default=None- tokenizer: callable, default=None- stop_words: string {‘english’}, list, default=None- token_pattern: str, default=r”(?u)\b\w\w+\b”- ngram_range: tuple (min_n, max_n), default=(1, 1)- analyzer: {‘word’, ‘char’, ‘char_wb’} or callable, default=’word’- max_df: float in range [0.0, 1.0] or int, default=1.0- min_df: float in range [0.0, 1.0] or int, default=1- max_features: int, default=None- vocabulary: Mapping or iterable, default=None- binary: bool, default=False- dtype: type, default=np.int64</a:t>
            </a:r>
            <a:endParaRPr lang="en-US" sz="1200" b="1">
              <a:solidFill>
                <a:schemeClr val="accent6">
                  <a:lumMod val="50000"/>
                </a:schemeClr>
              </a:solidFill>
              <a:highlight>
                <a:srgbClr val="FFFFFF"/>
              </a:highlight>
              <a:latin typeface="Times New Roman" panose="02020603050405020304" pitchFamily="18" charset="0"/>
            </a:endParaRPr>
          </a:p>
        </p:txBody>
      </p:sp>
      <p:sp>
        <p:nvSpPr>
          <p:cNvPr id="11" name="Text Box 10"/>
          <p:cNvSpPr txBox="1"/>
          <p:nvPr/>
        </p:nvSpPr>
        <p:spPr>
          <a:xfrm>
            <a:off x="533400" y="895350"/>
            <a:ext cx="3927475" cy="368300"/>
          </a:xfrm>
          <a:prstGeom prst="rect">
            <a:avLst/>
          </a:prstGeom>
          <a:noFill/>
        </p:spPr>
        <p:txBody>
          <a:bodyPr wrap="square" rtlCol="0" anchor="t">
            <a:spAutoFit/>
          </a:bodyPr>
          <a:lstStyle/>
          <a:p>
            <a:r>
              <a:rPr lang="en-US" b="1"/>
              <a:t>•  sklearn.feature_extraction.text</a:t>
            </a:r>
            <a:endParaRPr lang="en-US" b="1"/>
          </a:p>
        </p:txBody>
      </p:sp>
      <p:sp>
        <p:nvSpPr>
          <p:cNvPr id="12" name="Text Box 11"/>
          <p:cNvSpPr txBox="1"/>
          <p:nvPr/>
        </p:nvSpPr>
        <p:spPr>
          <a:xfrm>
            <a:off x="4876800" y="895350"/>
            <a:ext cx="309753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CountVectorizer</a:t>
            </a:r>
            <a:endParaRPr lang="en-US" b="1" i="1" u="sng">
              <a:gradFill>
                <a:gsLst>
                  <a:gs pos="0">
                    <a:srgbClr val="7B32B2"/>
                  </a:gs>
                  <a:gs pos="100000">
                    <a:srgbClr val="401A5D"/>
                  </a:gs>
                </a:gsLst>
                <a:lin scaled="0"/>
              </a:gradFill>
            </a:endParaRPr>
          </a:p>
        </p:txBody>
      </p:sp>
      <p:sp>
        <p:nvSpPr>
          <p:cNvPr id="13" name="Text Box 12"/>
          <p:cNvSpPr txBox="1"/>
          <p:nvPr/>
        </p:nvSpPr>
        <p:spPr>
          <a:xfrm>
            <a:off x="457200" y="2707005"/>
            <a:ext cx="1979930" cy="368300"/>
          </a:xfrm>
          <a:prstGeom prst="rect">
            <a:avLst/>
          </a:prstGeom>
          <a:noFill/>
        </p:spPr>
        <p:txBody>
          <a:bodyPr wrap="square" rtlCol="0" anchor="t">
            <a:spAutoFit/>
          </a:bodyPr>
          <a:p>
            <a:r>
              <a:rPr lang="en-US" b="1">
                <a:solidFill>
                  <a:schemeClr val="accent6">
                    <a:lumMod val="50000"/>
                  </a:schemeClr>
                </a:solidFill>
              </a:rPr>
              <a:t>PARAMETERS</a:t>
            </a:r>
            <a:endParaRPr lang="en-US" b="1" i="1">
              <a:solidFill>
                <a:schemeClr val="accent6">
                  <a:lumMod val="50000"/>
                </a:schemeClr>
              </a:solidFill>
            </a:endParaRPr>
          </a:p>
        </p:txBody>
      </p:sp>
      <p:sp>
        <p:nvSpPr>
          <p:cNvPr id="15" name="Left Brace 14"/>
          <p:cNvSpPr/>
          <p:nvPr/>
        </p:nvSpPr>
        <p:spPr>
          <a:xfrm>
            <a:off x="2336165" y="1352550"/>
            <a:ext cx="330835" cy="3032760"/>
          </a:xfrm>
          <a:prstGeom prst="leftBrace">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p>
        </p:txBody>
      </p:sp>
      <p:sp>
        <p:nvSpPr>
          <p:cNvPr id="16" name="Text Box 15"/>
          <p:cNvSpPr txBox="1"/>
          <p:nvPr/>
        </p:nvSpPr>
        <p:spPr>
          <a:xfrm>
            <a:off x="4953000" y="4476750"/>
            <a:ext cx="3245485" cy="645160"/>
          </a:xfrm>
          <a:prstGeom prst="rect">
            <a:avLst/>
          </a:prstGeom>
          <a:noFill/>
          <a:ln w="9525">
            <a:noFill/>
          </a:ln>
        </p:spPr>
        <p:txBody>
          <a:bodyPr wrap="square">
            <a:spAutoFit/>
          </a:bodyPr>
          <a:p>
            <a:pPr marL="228600" indent="-228600"/>
            <a:r>
              <a:rPr lang="en-US" sz="1200" b="1">
                <a:solidFill>
                  <a:schemeClr val="accent6">
                    <a:lumMod val="50000"/>
                  </a:schemeClr>
                </a:solidFill>
                <a:highlight>
                  <a:srgbClr val="FFFFFF"/>
                </a:highlight>
                <a:latin typeface="Times New Roman" panose="02020603050405020304" pitchFamily="18" charset="0"/>
              </a:rPr>
              <a:t>	- vocabulary_: dict- fixed_vocabulary_: boolean- stop_words_: set</a:t>
            </a:r>
            <a:endParaRPr lang="en-US" sz="1200" b="1">
              <a:solidFill>
                <a:schemeClr val="accent6">
                  <a:lumMod val="50000"/>
                </a:schemeClr>
              </a:solidFill>
              <a:highlight>
                <a:srgbClr val="FFFFFF"/>
              </a:highlight>
              <a:latin typeface="Times New Roman" panose="02020603050405020304" pitchFamily="18" charset="0"/>
            </a:endParaRPr>
          </a:p>
        </p:txBody>
      </p:sp>
      <p:sp>
        <p:nvSpPr>
          <p:cNvPr id="18" name="Text Box 17"/>
          <p:cNvSpPr txBox="1"/>
          <p:nvPr/>
        </p:nvSpPr>
        <p:spPr>
          <a:xfrm>
            <a:off x="1696720" y="4629150"/>
            <a:ext cx="3256280" cy="368300"/>
          </a:xfrm>
          <a:prstGeom prst="rect">
            <a:avLst/>
          </a:prstGeom>
          <a:noFill/>
        </p:spPr>
        <p:txBody>
          <a:bodyPr wrap="square" rtlCol="0" anchor="t">
            <a:spAutoFit/>
          </a:bodyPr>
          <a:p>
            <a:r>
              <a:rPr lang="en-US" b="1">
                <a:solidFill>
                  <a:schemeClr val="accent6">
                    <a:lumMod val="50000"/>
                  </a:schemeClr>
                </a:solidFill>
              </a:rPr>
              <a:t>CUSTOM ATTRIBUTES:</a:t>
            </a:r>
            <a:endParaRPr lang="en-US" b="1">
              <a:solidFill>
                <a:schemeClr val="accent6">
                  <a:lumMod val="50000"/>
                </a:schemeClr>
              </a:solidFill>
            </a:endParaRPr>
          </a:p>
        </p:txBody>
      </p:sp>
      <p:sp>
        <p:nvSpPr>
          <p:cNvPr id="19" name="Left Brace 18"/>
          <p:cNvSpPr/>
          <p:nvPr/>
        </p:nvSpPr>
        <p:spPr>
          <a:xfrm>
            <a:off x="4648200" y="4561840"/>
            <a:ext cx="330835" cy="502920"/>
          </a:xfrm>
          <a:prstGeom prst="leftBrace">
            <a:avLst>
              <a:gd name="adj1" fmla="val 0"/>
              <a:gd name="adj2" fmla="val 50000"/>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8573770"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8953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4876800" y="895350"/>
            <a:ext cx="309753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CountVectorizer</a:t>
            </a:r>
            <a:endParaRPr lang="en-US" b="1" i="1" u="sng">
              <a:gradFill>
                <a:gsLst>
                  <a:gs pos="0">
                    <a:srgbClr val="7B32B2"/>
                  </a:gs>
                  <a:gs pos="100000">
                    <a:srgbClr val="401A5D"/>
                  </a:gs>
                </a:gsLst>
                <a:lin scaled="0"/>
              </a:gradFill>
            </a:endParaRPr>
          </a:p>
        </p:txBody>
      </p:sp>
      <p:graphicFrame>
        <p:nvGraphicFramePr>
          <p:cNvPr id="7" name="Content Placeholder 6"/>
          <p:cNvGraphicFramePr/>
          <p:nvPr>
            <p:ph idx="1"/>
          </p:nvPr>
        </p:nvGraphicFramePr>
        <p:xfrm>
          <a:off x="2971800" y="1339850"/>
          <a:ext cx="3258820" cy="3718560"/>
        </p:xfrm>
        <a:graphic>
          <a:graphicData uri="http://schemas.openxmlformats.org/drawingml/2006/table">
            <a:tbl>
              <a:tblPr firstRow="1" bandRow="1">
                <a:tableStyleId>{5940675A-B579-460E-94D1-54222C63F5DA}</a:tableStyleId>
              </a:tblPr>
              <a:tblGrid>
                <a:gridCol w="3258820"/>
              </a:tblGrid>
              <a:tr h="30988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build_analyzer()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build_preprocessor()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654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build_tokenizer()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decode(doc)</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542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fit(raw_documents,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92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fit_transform(raw_documents,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get_feature_names()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654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get_params(deep=True)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get_stop_words()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654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inverse_transform(X)</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717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set_params(**params)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654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transform(raw_documents)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Text Box 8"/>
          <p:cNvSpPr txBox="1"/>
          <p:nvPr/>
        </p:nvSpPr>
        <p:spPr>
          <a:xfrm>
            <a:off x="838200" y="2972435"/>
            <a:ext cx="1440815" cy="368300"/>
          </a:xfrm>
          <a:prstGeom prst="rect">
            <a:avLst/>
          </a:prstGeom>
          <a:noFill/>
        </p:spPr>
        <p:txBody>
          <a:bodyPr wrap="square" rtlCol="0" anchor="t">
            <a:spAutoFit/>
          </a:bodyPr>
          <a:p>
            <a:r>
              <a:rPr lang="en-US" b="1">
                <a:solidFill>
                  <a:srgbClr val="C00000"/>
                </a:solidFill>
              </a:rPr>
              <a:t>METHODS</a:t>
            </a:r>
            <a:endParaRPr lang="en-US" b="1" i="1">
              <a:solidFill>
                <a:srgbClr val="C00000"/>
              </a:solidFill>
            </a:endParaRPr>
          </a:p>
        </p:txBody>
      </p:sp>
      <p:sp>
        <p:nvSpPr>
          <p:cNvPr id="15" name="Left Brace 14"/>
          <p:cNvSpPr/>
          <p:nvPr/>
        </p:nvSpPr>
        <p:spPr>
          <a:xfrm>
            <a:off x="2336165" y="1355090"/>
            <a:ext cx="330835" cy="3602990"/>
          </a:xfrm>
          <a:prstGeom prst="leftBrace">
            <a:avLst/>
          </a:prstGeom>
          <a:ln>
            <a:solidFill>
              <a:srgbClr val="C00000"/>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834707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4911090" y="971550"/>
            <a:ext cx="2868930" cy="368300"/>
          </a:xfrm>
          <a:prstGeom prst="rect">
            <a:avLst/>
          </a:prstGeom>
          <a:noFill/>
        </p:spPr>
        <p:txBody>
          <a:bodyPr wrap="square" rtlCol="0" anchor="t">
            <a:spAutoFit/>
          </a:bodyPr>
          <a:p>
            <a:r>
              <a:rPr lang="en-US">
                <a:sym typeface="+mn-ea"/>
              </a:rPr>
              <a:t>Class </a:t>
            </a:r>
            <a:r>
              <a:rPr lang="en-US" b="1" i="1" u="sng">
                <a:gradFill>
                  <a:gsLst>
                    <a:gs pos="0">
                      <a:srgbClr val="7B32B2"/>
                    </a:gs>
                    <a:gs pos="100000">
                      <a:srgbClr val="401A5D"/>
                    </a:gs>
                  </a:gsLst>
                  <a:lin scaled="0"/>
                </a:gradFill>
                <a:sym typeface="+mn-ea"/>
              </a:rPr>
              <a:t>HashingVectorizer</a:t>
            </a:r>
            <a:endParaRPr lang="en-US" b="1" i="1" u="sng">
              <a:gradFill>
                <a:gsLst>
                  <a:gs pos="0">
                    <a:srgbClr val="7B32B2"/>
                  </a:gs>
                  <a:gs pos="100000">
                    <a:srgbClr val="401A5D"/>
                  </a:gs>
                </a:gsLst>
                <a:lin scaled="0"/>
              </a:gradFill>
              <a:sym typeface="+mn-ea"/>
            </a:endParaRPr>
          </a:p>
        </p:txBody>
      </p:sp>
      <p:sp>
        <p:nvSpPr>
          <p:cNvPr id="15" name="Left Brace 14"/>
          <p:cNvSpPr/>
          <p:nvPr/>
        </p:nvSpPr>
        <p:spPr>
          <a:xfrm>
            <a:off x="2564765" y="1656715"/>
            <a:ext cx="330835" cy="3026410"/>
          </a:xfrm>
          <a:prstGeom prst="leftBrace">
            <a:avLst>
              <a:gd name="adj1" fmla="val 28982"/>
              <a:gd name="adj2" fmla="val 50000"/>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
        <p:nvSpPr>
          <p:cNvPr id="9" name="Text Box 8"/>
          <p:cNvSpPr txBox="1"/>
          <p:nvPr/>
        </p:nvSpPr>
        <p:spPr>
          <a:xfrm>
            <a:off x="724535" y="2952750"/>
            <a:ext cx="2221230" cy="368300"/>
          </a:xfrm>
          <a:prstGeom prst="rect">
            <a:avLst/>
          </a:prstGeom>
          <a:noFill/>
        </p:spPr>
        <p:txBody>
          <a:bodyPr wrap="square" rtlCol="0" anchor="t">
            <a:spAutoFit/>
          </a:bodyPr>
          <a:p>
            <a:r>
              <a:rPr lang="en-US" b="1">
                <a:solidFill>
                  <a:schemeClr val="accent6">
                    <a:lumMod val="50000"/>
                  </a:schemeClr>
                </a:solidFill>
              </a:rPr>
              <a:t>PARAMETERS</a:t>
            </a:r>
            <a:endParaRPr lang="en-US" b="1">
              <a:solidFill>
                <a:schemeClr val="accent6">
                  <a:lumMod val="50000"/>
                </a:schemeClr>
              </a:solidFill>
            </a:endParaRPr>
          </a:p>
        </p:txBody>
      </p:sp>
      <p:sp>
        <p:nvSpPr>
          <p:cNvPr id="100" name="Text Box 99"/>
          <p:cNvSpPr txBox="1"/>
          <p:nvPr/>
        </p:nvSpPr>
        <p:spPr>
          <a:xfrm>
            <a:off x="2856865" y="1504950"/>
            <a:ext cx="5080000" cy="3291840"/>
          </a:xfrm>
          <a:prstGeom prst="rect">
            <a:avLst/>
          </a:prstGeom>
          <a:noFill/>
          <a:ln w="9525">
            <a:noFill/>
          </a:ln>
        </p:spPr>
        <p:txBody>
          <a:bodyPr>
            <a:spAutoFit/>
          </a:bodyPr>
          <a:p>
            <a:pPr marL="228600" indent="-228600"/>
            <a:r>
              <a:rPr lang="en-US" sz="1300" b="0">
                <a:highlight>
                  <a:srgbClr val="FFFFFF"/>
                </a:highlight>
                <a:latin typeface="Times New Roman" panose="02020603050405020304" pitchFamily="18" charset="0"/>
              </a:rPr>
              <a:t>	</a:t>
            </a:r>
            <a:r>
              <a:rPr lang="en-US" sz="1300" b="1">
                <a:solidFill>
                  <a:schemeClr val="accent6">
                    <a:lumMod val="50000"/>
                  </a:schemeClr>
                </a:solidFill>
                <a:highlight>
                  <a:srgbClr val="FFFFFF"/>
                </a:highlight>
                <a:latin typeface="Times New Roman" panose="02020603050405020304" pitchFamily="18" charset="0"/>
              </a:rPr>
              <a:t>- input: string {‘filename’, ‘file’, ‘content’}, default=’content’- encoding: string, default=’utf-8’</a:t>
            </a:r>
            <a:r>
              <a:rPr lang="en-US" sz="1300" b="1">
                <a:solidFill>
                  <a:schemeClr val="accent6">
                    <a:lumMod val="50000"/>
                  </a:schemeClr>
                </a:solidFill>
                <a:highlight>
                  <a:srgbClr val="FFFFFF"/>
                </a:highlight>
                <a:latin typeface="Times New Roman" panose="02020603050405020304" pitchFamily="18" charset="0"/>
              </a:rPr>
              <a:t>- decode_error: {‘strict’, ‘ignore’, ‘replace’}, default=’strict’- strip_accents: {‘ascii’, ‘unicode’}, default=None</a:t>
            </a:r>
            <a:r>
              <a:rPr lang="en-US" sz="1300" b="1">
                <a:solidFill>
                  <a:schemeClr val="accent6">
                    <a:lumMod val="50000"/>
                  </a:schemeClr>
                </a:solidFill>
                <a:highlight>
                  <a:srgbClr val="FFFFFF"/>
                </a:highlight>
                <a:latin typeface="Times New Roman" panose="02020603050405020304" pitchFamily="18" charset="0"/>
              </a:rPr>
              <a:t>- lowercase: bool, default=True- preprocessor: callable, default=None</a:t>
            </a:r>
            <a:r>
              <a:rPr lang="en-US" sz="1300" b="1">
                <a:solidFill>
                  <a:schemeClr val="accent6">
                    <a:lumMod val="50000"/>
                  </a:schemeClr>
                </a:solidFill>
                <a:highlight>
                  <a:srgbClr val="FFFFFF"/>
                </a:highlight>
                <a:latin typeface="Times New Roman" panose="02020603050405020304" pitchFamily="18" charset="0"/>
              </a:rPr>
              <a:t>- tokenizer: callable, default=None- stop_words: string {‘english’}, list, default=None</a:t>
            </a:r>
            <a:r>
              <a:rPr lang="en-US" sz="1300" b="1">
                <a:solidFill>
                  <a:schemeClr val="accent6">
                    <a:lumMod val="50000"/>
                  </a:schemeClr>
                </a:solidFill>
                <a:highlight>
                  <a:srgbClr val="FFFFFF"/>
                </a:highlight>
                <a:latin typeface="Times New Roman" panose="02020603050405020304" pitchFamily="18" charset="0"/>
              </a:rPr>
              <a:t>- token_pattern: str, default=r”(?u)\b\w\w+\b”- ngram_range: tuple (min_n, max_n), default=(1, 1)</a:t>
            </a:r>
            <a:r>
              <a:rPr lang="en-US" sz="1300" b="1">
                <a:solidFill>
                  <a:schemeClr val="accent6">
                    <a:lumMod val="50000"/>
                  </a:schemeClr>
                </a:solidFill>
                <a:highlight>
                  <a:srgbClr val="FFFFFF"/>
                </a:highlight>
                <a:latin typeface="Times New Roman" panose="02020603050405020304" pitchFamily="18" charset="0"/>
              </a:rPr>
              <a:t>- analyzer: {‘word’, ‘char’, ‘char_wb’} or callable, default=’word’- n_features: int, default=(2 ** 20)</a:t>
            </a:r>
            <a:r>
              <a:rPr lang="en-US" sz="1300" b="1">
                <a:solidFill>
                  <a:schemeClr val="accent6">
                    <a:lumMod val="50000"/>
                  </a:schemeClr>
                </a:solidFill>
                <a:highlight>
                  <a:srgbClr val="FFFFFF"/>
                </a:highlight>
                <a:latin typeface="Times New Roman" panose="02020603050405020304" pitchFamily="18" charset="0"/>
              </a:rPr>
              <a:t>- binary: bool, default=False- norm: {‘l1’, ‘l2’}, default=’l2’</a:t>
            </a:r>
            <a:r>
              <a:rPr lang="en-US" sz="1300" b="1">
                <a:solidFill>
                  <a:schemeClr val="accent6">
                    <a:lumMod val="50000"/>
                  </a:schemeClr>
                </a:solidFill>
                <a:highlight>
                  <a:srgbClr val="FFFFFF"/>
                </a:highlight>
                <a:latin typeface="Times New Roman" panose="02020603050405020304" pitchFamily="18" charset="0"/>
              </a:rPr>
              <a:t>- alternate_sign: bool, default=True- dtype: type, default=np.float64</a:t>
            </a:r>
            <a:endParaRPr lang="en-US" sz="1300" b="1">
              <a:solidFill>
                <a:schemeClr val="accent6">
                  <a:lumMod val="50000"/>
                </a:schemeClr>
              </a:solidFill>
              <a:highlight>
                <a:srgbClr val="FFFFFF"/>
              </a:highlight>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5750"/>
            <a:ext cx="834707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4911090" y="971550"/>
            <a:ext cx="2868930" cy="368300"/>
          </a:xfrm>
          <a:prstGeom prst="rect">
            <a:avLst/>
          </a:prstGeom>
          <a:noFill/>
        </p:spPr>
        <p:txBody>
          <a:bodyPr wrap="square" rtlCol="0" anchor="t">
            <a:spAutoFit/>
          </a:bodyPr>
          <a:p>
            <a:r>
              <a:rPr lang="en-US">
                <a:sym typeface="+mn-ea"/>
              </a:rPr>
              <a:t>Class </a:t>
            </a:r>
            <a:r>
              <a:rPr lang="en-US" b="1" i="1" u="sng">
                <a:gradFill>
                  <a:gsLst>
                    <a:gs pos="0">
                      <a:srgbClr val="7B32B2"/>
                    </a:gs>
                    <a:gs pos="100000">
                      <a:srgbClr val="401A5D"/>
                    </a:gs>
                  </a:gsLst>
                  <a:lin scaled="0"/>
                </a:gradFill>
                <a:sym typeface="+mn-ea"/>
              </a:rPr>
              <a:t>HashingVectorizer</a:t>
            </a:r>
            <a:endParaRPr lang="en-US" b="1" i="1" u="sng">
              <a:gradFill>
                <a:gsLst>
                  <a:gs pos="0">
                    <a:srgbClr val="7B32B2"/>
                  </a:gs>
                  <a:gs pos="100000">
                    <a:srgbClr val="401A5D"/>
                  </a:gs>
                </a:gsLst>
                <a:lin scaled="0"/>
              </a:gradFill>
              <a:sym typeface="+mn-ea"/>
            </a:endParaRPr>
          </a:p>
        </p:txBody>
      </p:sp>
      <p:graphicFrame>
        <p:nvGraphicFramePr>
          <p:cNvPr id="7" name="Content Placeholder 6"/>
          <p:cNvGraphicFramePr/>
          <p:nvPr>
            <p:ph idx="1"/>
          </p:nvPr>
        </p:nvGraphicFramePr>
        <p:xfrm>
          <a:off x="3259455" y="1447165"/>
          <a:ext cx="3267075" cy="3408680"/>
        </p:xfrm>
        <a:graphic>
          <a:graphicData uri="http://schemas.openxmlformats.org/drawingml/2006/table">
            <a:tbl>
              <a:tblPr firstRow="1" bandRow="1">
                <a:tableStyleId>{5940675A-B579-460E-94D1-54222C63F5DA}</a:tableStyleId>
              </a:tblPr>
              <a:tblGrid>
                <a:gridCol w="3267075"/>
              </a:tblGrid>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build_analyzer()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build_preprocessor()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build_tokenizer()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decode(doc)</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fit(X,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fit_transform(X,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get_params(deep=True)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get_stop_words()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partial_fit(X,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set_params(**params)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86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transform(X)</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 name="Left Brace 14"/>
          <p:cNvSpPr/>
          <p:nvPr/>
        </p:nvSpPr>
        <p:spPr>
          <a:xfrm>
            <a:off x="2564765" y="1539875"/>
            <a:ext cx="330835" cy="3317240"/>
          </a:xfrm>
          <a:prstGeom prst="leftBrace">
            <a:avLst/>
          </a:prstGeom>
          <a:ln>
            <a:solidFill>
              <a:srgbClr val="C00000"/>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
        <p:nvSpPr>
          <p:cNvPr id="9" name="Text Box 8"/>
          <p:cNvSpPr txBox="1"/>
          <p:nvPr/>
        </p:nvSpPr>
        <p:spPr>
          <a:xfrm>
            <a:off x="1123950" y="3028950"/>
            <a:ext cx="1440815" cy="368300"/>
          </a:xfrm>
          <a:prstGeom prst="rect">
            <a:avLst/>
          </a:prstGeom>
          <a:noFill/>
        </p:spPr>
        <p:txBody>
          <a:bodyPr wrap="square" rtlCol="0" anchor="t">
            <a:spAutoFit/>
          </a:bodyPr>
          <a:p>
            <a:r>
              <a:rPr lang="en-US" b="1">
                <a:solidFill>
                  <a:srgbClr val="C00000"/>
                </a:solidFill>
              </a:rPr>
              <a:t>METHODS</a:t>
            </a:r>
            <a:endParaRPr lang="en-US" b="1" i="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9144000" cy="5695950"/>
          </a:xfrm>
        </p:spPr>
      </p:pic>
      <p:sp>
        <p:nvSpPr>
          <p:cNvPr id="4" name="Footer Placeholder 3"/>
          <p:cNvSpPr>
            <a:spLocks noGrp="1"/>
          </p:cNvSpPr>
          <p:nvPr>
            <p:ph type="ftr" sz="quarter" idx="11"/>
          </p:nvPr>
        </p:nvSpPr>
        <p:spPr/>
        <p:txBody>
          <a:bodyPr/>
          <a:lstStyle/>
          <a:p>
            <a:pPr>
              <a:defRPr/>
            </a:pP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653029">
            <a:off x="7621952" y="-30976"/>
            <a:ext cx="1569733" cy="858658"/>
          </a:xfrm>
          <a:prstGeom prst="rect">
            <a:avLst/>
          </a:prstGeom>
        </p:spPr>
      </p:pic>
      <p:sp>
        <p:nvSpPr>
          <p:cNvPr id="7" name="TextBox 6"/>
          <p:cNvSpPr txBox="1"/>
          <p:nvPr/>
        </p:nvSpPr>
        <p:spPr>
          <a:xfrm>
            <a:off x="2183380" y="395193"/>
            <a:ext cx="4333875" cy="1014730"/>
          </a:xfrm>
          <a:prstGeom prst="rect">
            <a:avLst/>
          </a:prstGeom>
          <a:noFill/>
        </p:spPr>
        <p:txBody>
          <a:bodyPr wrap="none" rtlCol="0">
            <a:spAutoFit/>
          </a:bodyPr>
          <a:lstStyle/>
          <a:p>
            <a:r>
              <a:rPr lang="en-US" sz="6000" b="1" i="1" dirty="0">
                <a:solidFill>
                  <a:schemeClr val="tx1"/>
                </a:solidFill>
                <a:effectLst>
                  <a:outerShdw blurRad="38100" dist="19050" dir="2700000" algn="tl" rotWithShape="0">
                    <a:schemeClr val="dk1">
                      <a:alpha val="40000"/>
                    </a:schemeClr>
                  </a:outerShdw>
                </a:effectLst>
              </a:rPr>
              <a:t>GIỚI THIỆU</a:t>
            </a:r>
            <a:endParaRPr lang="en-US" sz="6000" b="1" i="1" dirty="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4818380" y="1905000"/>
            <a:ext cx="4630420" cy="706755"/>
          </a:xfrm>
          <a:prstGeom prst="rect">
            <a:avLst/>
          </a:prstGeom>
          <a:noFill/>
        </p:spPr>
        <p:txBody>
          <a:bodyPr wrap="square" rtlCol="0">
            <a:spAutoFit/>
          </a:bodyPr>
          <a:lstStyle/>
          <a:p>
            <a:pPr algn="l"/>
            <a:r>
              <a:rPr lang="en-US" sz="2000" b="1" dirty="0"/>
              <a:t>Lecturer: </a:t>
            </a:r>
            <a:endParaRPr lang="en-US" sz="2000" b="1" dirty="0"/>
          </a:p>
          <a:p>
            <a:pPr algn="l"/>
            <a:r>
              <a:rPr lang="en-US" sz="2000" b="1"/>
              <a:t>D.Sc. Le Cung Tuong</a:t>
            </a:r>
            <a:endParaRPr lang="en-US"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200" y="3790950"/>
            <a:ext cx="863964" cy="114475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285750"/>
            <a:ext cx="1676400" cy="925513"/>
          </a:xfrm>
          <a:prstGeom prst="rect">
            <a:avLst/>
          </a:prstGeom>
        </p:spPr>
      </p:pic>
      <p:sp>
        <p:nvSpPr>
          <p:cNvPr id="11" name="Rectangle 10"/>
          <p:cNvSpPr/>
          <p:nvPr/>
        </p:nvSpPr>
        <p:spPr>
          <a:xfrm>
            <a:off x="4818380" y="2611755"/>
            <a:ext cx="4630420" cy="1630045"/>
          </a:xfrm>
          <a:prstGeom prst="rect">
            <a:avLst/>
          </a:prstGeom>
        </p:spPr>
        <p:txBody>
          <a:bodyPr wrap="square">
            <a:spAutoFit/>
          </a:bodyPr>
          <a:lstStyle/>
          <a:p>
            <a:pPr algn="l"/>
            <a:r>
              <a:rPr lang="en-US" sz="2000" b="1" dirty="0" err="1">
                <a:solidFill>
                  <a:srgbClr val="C00000"/>
                </a:solidFill>
              </a:rPr>
              <a:t>Students</a:t>
            </a:r>
            <a:r>
              <a:rPr lang="en-US" sz="2000" b="1" dirty="0">
                <a:solidFill>
                  <a:srgbClr val="C00000"/>
                </a:solidFill>
              </a:rPr>
              <a:t>:</a:t>
            </a:r>
            <a:endParaRPr lang="en-US" sz="2000" b="1" dirty="0">
              <a:solidFill>
                <a:srgbClr val="C00000"/>
              </a:solidFill>
            </a:endParaRPr>
          </a:p>
          <a:p>
            <a:pPr algn="l"/>
            <a:r>
              <a:rPr lang="en-US" sz="2000" b="1" dirty="0" err="1">
                <a:solidFill>
                  <a:srgbClr val="C00000"/>
                </a:solidFill>
              </a:rPr>
              <a:t>To Vinh Khang - 51800408</a:t>
            </a:r>
            <a:endParaRPr lang="en-US" sz="2000" b="1" dirty="0">
              <a:solidFill>
                <a:srgbClr val="C00000"/>
              </a:solidFill>
            </a:endParaRPr>
          </a:p>
          <a:p>
            <a:pPr algn="l"/>
            <a:r>
              <a:rPr lang="en-US" sz="2000" b="1" dirty="0" err="1">
                <a:solidFill>
                  <a:srgbClr val="C00000"/>
                </a:solidFill>
              </a:rPr>
              <a:t>Bui Quang Khai - 51800785</a:t>
            </a:r>
            <a:endParaRPr lang="en-US" sz="2000" b="1" dirty="0" err="1">
              <a:solidFill>
                <a:srgbClr val="C00000"/>
              </a:solidFill>
            </a:endParaRPr>
          </a:p>
          <a:p>
            <a:pPr algn="ctr"/>
            <a:endParaRPr lang="en-US" sz="2000" b="1" dirty="0">
              <a:solidFill>
                <a:srgbClr val="C00000"/>
              </a:solidFill>
            </a:endParaRPr>
          </a:p>
          <a:p>
            <a:pPr algn="ctr"/>
            <a:endParaRPr lang="en-US" sz="20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23658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4605020" y="971550"/>
            <a:ext cx="334899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TfidfTransformer</a:t>
            </a:r>
            <a:endParaRPr lang="en-US" b="1" i="1" u="sng">
              <a:gradFill>
                <a:gsLst>
                  <a:gs pos="0">
                    <a:srgbClr val="7B32B2"/>
                  </a:gs>
                  <a:gs pos="100000">
                    <a:srgbClr val="401A5D"/>
                  </a:gs>
                </a:gsLst>
                <a:lin scaled="0"/>
              </a:gradFill>
            </a:endParaRPr>
          </a:p>
        </p:txBody>
      </p:sp>
      <p:sp>
        <p:nvSpPr>
          <p:cNvPr id="15" name="Left Brace 14"/>
          <p:cNvSpPr/>
          <p:nvPr/>
        </p:nvSpPr>
        <p:spPr>
          <a:xfrm>
            <a:off x="2971800" y="2237105"/>
            <a:ext cx="330835" cy="985520"/>
          </a:xfrm>
          <a:prstGeom prst="leftBrace">
            <a:avLst>
              <a:gd name="adj1" fmla="val 0"/>
              <a:gd name="adj2" fmla="val 50000"/>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
        <p:nvSpPr>
          <p:cNvPr id="9" name="Text Box 8"/>
          <p:cNvSpPr txBox="1"/>
          <p:nvPr/>
        </p:nvSpPr>
        <p:spPr>
          <a:xfrm>
            <a:off x="1143000" y="2545715"/>
            <a:ext cx="1953895" cy="368300"/>
          </a:xfrm>
          <a:prstGeom prst="rect">
            <a:avLst/>
          </a:prstGeom>
          <a:noFill/>
        </p:spPr>
        <p:txBody>
          <a:bodyPr wrap="square" rtlCol="0" anchor="t">
            <a:spAutoFit/>
          </a:bodyPr>
          <a:p>
            <a:r>
              <a:rPr lang="en-US" b="1">
                <a:solidFill>
                  <a:schemeClr val="accent6">
                    <a:lumMod val="50000"/>
                  </a:schemeClr>
                </a:solidFill>
              </a:rPr>
              <a:t>PARAMETERS</a:t>
            </a:r>
            <a:endParaRPr lang="en-US" b="1">
              <a:solidFill>
                <a:schemeClr val="accent6">
                  <a:lumMod val="50000"/>
                </a:schemeClr>
              </a:solidFill>
            </a:endParaRPr>
          </a:p>
        </p:txBody>
      </p:sp>
      <p:sp>
        <p:nvSpPr>
          <p:cNvPr id="100" name="Text Box 99"/>
          <p:cNvSpPr txBox="1"/>
          <p:nvPr/>
        </p:nvSpPr>
        <p:spPr>
          <a:xfrm>
            <a:off x="3581400" y="2130425"/>
            <a:ext cx="5080000" cy="1198880"/>
          </a:xfrm>
          <a:prstGeom prst="rect">
            <a:avLst/>
          </a:prstGeom>
          <a:noFill/>
          <a:ln w="9525">
            <a:noFill/>
          </a:ln>
        </p:spPr>
        <p:txBody>
          <a:bodyPr>
            <a:spAutoFit/>
          </a:bodyPr>
          <a:p>
            <a:pPr marL="228600" indent="-228600"/>
            <a:r>
              <a:rPr lang="en-US" sz="1300" b="1">
                <a:solidFill>
                  <a:schemeClr val="accent6">
                    <a:lumMod val="50000"/>
                  </a:schemeClr>
                </a:solidFill>
                <a:highlight>
                  <a:srgbClr val="FFFFFF"/>
                </a:highlight>
                <a:latin typeface="Times New Roman" panose="02020603050405020304" pitchFamily="18" charset="0"/>
              </a:rPr>
              <a:t>	</a:t>
            </a:r>
            <a:r>
              <a:rPr lang="en-US" sz="1800" b="1">
                <a:solidFill>
                  <a:schemeClr val="accent6">
                    <a:lumMod val="50000"/>
                  </a:schemeClr>
                </a:solidFill>
                <a:highlight>
                  <a:srgbClr val="FFFFFF"/>
                </a:highlight>
                <a:latin typeface="Times New Roman" panose="02020603050405020304" pitchFamily="18" charset="0"/>
              </a:rPr>
              <a:t>- norm: {‘l1’, ‘l2’}, default=’l2’- use_idf: bool, default=True- smooth_idf: bool, default=True- sublinear_tf: bool, default=False</a:t>
            </a:r>
            <a:endParaRPr lang="en-US" sz="1800"/>
          </a:p>
        </p:txBody>
      </p:sp>
      <p:sp>
        <p:nvSpPr>
          <p:cNvPr id="10" name="Text Box 9"/>
          <p:cNvSpPr txBox="1"/>
          <p:nvPr/>
        </p:nvSpPr>
        <p:spPr>
          <a:xfrm>
            <a:off x="4343400" y="4476750"/>
            <a:ext cx="3264535" cy="368300"/>
          </a:xfrm>
          <a:prstGeom prst="rect">
            <a:avLst/>
          </a:prstGeom>
          <a:noFill/>
        </p:spPr>
        <p:txBody>
          <a:bodyPr wrap="none" rtlCol="0" anchor="t">
            <a:spAutoFit/>
          </a:bodyPr>
          <a:p>
            <a:pPr marL="228600" indent="-228600"/>
            <a:r>
              <a:rPr lang="en-US" sz="1800" b="1">
                <a:solidFill>
                  <a:schemeClr val="accent6">
                    <a:lumMod val="50000"/>
                  </a:schemeClr>
                </a:solidFill>
                <a:highlight>
                  <a:srgbClr val="FFFFFF"/>
                </a:highlight>
                <a:latin typeface="Times New Roman" panose="02020603050405020304" pitchFamily="18" charset="0"/>
                <a:sym typeface="+mn-ea"/>
              </a:rPr>
              <a:t> idf_array of shape (n_features)</a:t>
            </a:r>
            <a:endParaRPr lang="en-US" sz="1800" b="1">
              <a:solidFill>
                <a:schemeClr val="accent6">
                  <a:lumMod val="50000"/>
                </a:schemeClr>
              </a:solidFill>
              <a:highlight>
                <a:srgbClr val="FFFFFF"/>
              </a:highlight>
              <a:latin typeface="Times New Roman" panose="02020603050405020304" pitchFamily="18" charset="0"/>
              <a:sym typeface="+mn-ea"/>
            </a:endParaRPr>
          </a:p>
        </p:txBody>
      </p:sp>
      <p:sp>
        <p:nvSpPr>
          <p:cNvPr id="11" name="Text Box 10"/>
          <p:cNvSpPr txBox="1"/>
          <p:nvPr/>
        </p:nvSpPr>
        <p:spPr>
          <a:xfrm>
            <a:off x="1676400" y="4487545"/>
            <a:ext cx="3256280" cy="368300"/>
          </a:xfrm>
          <a:prstGeom prst="rect">
            <a:avLst/>
          </a:prstGeom>
          <a:noFill/>
        </p:spPr>
        <p:txBody>
          <a:bodyPr wrap="square" rtlCol="0" anchor="t">
            <a:spAutoFit/>
          </a:bodyPr>
          <a:p>
            <a:r>
              <a:rPr lang="en-US" b="1">
                <a:solidFill>
                  <a:schemeClr val="accent6">
                    <a:lumMod val="50000"/>
                  </a:schemeClr>
                </a:solidFill>
              </a:rPr>
              <a:t>CUSTOM ATTRIBUTES:</a:t>
            </a:r>
            <a:endParaRPr lang="en-US" b="1">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236585"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9715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4605020" y="971550"/>
            <a:ext cx="334899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TfidfTransformer</a:t>
            </a:r>
            <a:endParaRPr lang="en-US" b="1" i="1" u="sng">
              <a:gradFill>
                <a:gsLst>
                  <a:gs pos="0">
                    <a:srgbClr val="7B32B2"/>
                  </a:gs>
                  <a:gs pos="100000">
                    <a:srgbClr val="401A5D"/>
                  </a:gs>
                </a:gsLst>
                <a:lin scaled="0"/>
              </a:gradFill>
            </a:endParaRPr>
          </a:p>
        </p:txBody>
      </p:sp>
      <p:graphicFrame>
        <p:nvGraphicFramePr>
          <p:cNvPr id="7" name="Content Placeholder 6"/>
          <p:cNvGraphicFramePr/>
          <p:nvPr>
            <p:ph idx="1"/>
          </p:nvPr>
        </p:nvGraphicFramePr>
        <p:xfrm>
          <a:off x="3048000" y="2038350"/>
          <a:ext cx="3252470" cy="1625600"/>
        </p:xfrm>
        <a:graphic>
          <a:graphicData uri="http://schemas.openxmlformats.org/drawingml/2006/table">
            <a:tbl>
              <a:tblPr firstRow="1" bandRow="1">
                <a:tableStyleId>{5940675A-B579-460E-94D1-54222C63F5DA}</a:tableStyleId>
              </a:tblPr>
              <a:tblGrid>
                <a:gridCol w="3252470"/>
              </a:tblGrid>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fit(X,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fit_transform(X, y=None, **fit_params)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get_params(deep=True)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set_params(**params)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transform(X, copy=True)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 name="Left Brace 14"/>
          <p:cNvSpPr/>
          <p:nvPr/>
        </p:nvSpPr>
        <p:spPr>
          <a:xfrm>
            <a:off x="2514600" y="2040890"/>
            <a:ext cx="330835" cy="1546860"/>
          </a:xfrm>
          <a:prstGeom prst="leftBrace">
            <a:avLst/>
          </a:prstGeom>
          <a:ln>
            <a:solidFill>
              <a:srgbClr val="C00000"/>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
        <p:nvSpPr>
          <p:cNvPr id="9" name="Text Box 8"/>
          <p:cNvSpPr txBox="1"/>
          <p:nvPr/>
        </p:nvSpPr>
        <p:spPr>
          <a:xfrm>
            <a:off x="990600" y="2630170"/>
            <a:ext cx="1440815" cy="368300"/>
          </a:xfrm>
          <a:prstGeom prst="rect">
            <a:avLst/>
          </a:prstGeom>
          <a:noFill/>
        </p:spPr>
        <p:txBody>
          <a:bodyPr wrap="square" rtlCol="0" anchor="t">
            <a:spAutoFit/>
          </a:bodyPr>
          <a:p>
            <a:r>
              <a:rPr lang="en-US" b="1">
                <a:solidFill>
                  <a:srgbClr val="C00000"/>
                </a:solidFill>
              </a:rPr>
              <a:t>METHODS</a:t>
            </a:r>
            <a:endParaRPr lang="en-US" b="1" i="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492490"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8191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5363845" y="819150"/>
            <a:ext cx="254000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TfidfVectorizer</a:t>
            </a:r>
            <a:endParaRPr lang="en-US" b="1" i="1" u="sng">
              <a:gradFill>
                <a:gsLst>
                  <a:gs pos="0">
                    <a:srgbClr val="7B32B2"/>
                  </a:gs>
                  <a:gs pos="100000">
                    <a:srgbClr val="401A5D"/>
                  </a:gs>
                </a:gsLst>
                <a:lin scaled="0"/>
              </a:gradFill>
            </a:endParaRPr>
          </a:p>
        </p:txBody>
      </p:sp>
      <p:sp>
        <p:nvSpPr>
          <p:cNvPr id="15" name="Left Brace 14"/>
          <p:cNvSpPr/>
          <p:nvPr/>
        </p:nvSpPr>
        <p:spPr>
          <a:xfrm>
            <a:off x="2590800" y="1339850"/>
            <a:ext cx="330835" cy="3027045"/>
          </a:xfrm>
          <a:prstGeom prst="leftBrace">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chemeClr val="accent6">
                  <a:lumMod val="50000"/>
                </a:schemeClr>
              </a:solidFill>
            </a:endParaRPr>
          </a:p>
        </p:txBody>
      </p:sp>
      <p:sp>
        <p:nvSpPr>
          <p:cNvPr id="100" name="Text Box 99"/>
          <p:cNvSpPr txBox="1"/>
          <p:nvPr/>
        </p:nvSpPr>
        <p:spPr>
          <a:xfrm>
            <a:off x="4953000" y="4400550"/>
            <a:ext cx="2686685" cy="706755"/>
          </a:xfrm>
          <a:prstGeom prst="rect">
            <a:avLst/>
          </a:prstGeom>
          <a:noFill/>
          <a:ln w="9525">
            <a:noFill/>
          </a:ln>
        </p:spPr>
        <p:txBody>
          <a:bodyPr wrap="square">
            <a:spAutoFit/>
          </a:bodyPr>
          <a:p>
            <a:pPr marL="228600" indent="-228600"/>
            <a:r>
              <a:rPr lang="en-US" sz="1000" b="1">
                <a:solidFill>
                  <a:schemeClr val="accent6">
                    <a:lumMod val="50000"/>
                  </a:schemeClr>
                </a:solidFill>
                <a:highlight>
                  <a:srgbClr val="FFFFFF"/>
                </a:highlight>
                <a:latin typeface="Times New Roman" panose="02020603050405020304" pitchFamily="18" charset="0"/>
              </a:rPr>
              <a:t>	- vocabulary_: dict- fixed_vocabulary_: bool</a:t>
            </a:r>
            <a:r>
              <a:rPr lang="en-US" sz="1000" b="1">
                <a:solidFill>
                  <a:schemeClr val="accent6">
                    <a:lumMod val="50000"/>
                  </a:schemeClr>
                </a:solidFill>
                <a:highlight>
                  <a:srgbClr val="FFFFFF"/>
                </a:highlight>
                <a:latin typeface="Times New Roman" panose="02020603050405020304" pitchFamily="18" charset="0"/>
              </a:rPr>
              <a:t>- idf_: array of shape (n_features,)- stop_words_: set</a:t>
            </a:r>
            <a:endParaRPr lang="en-US" sz="1000" b="1">
              <a:solidFill>
                <a:schemeClr val="accent6">
                  <a:lumMod val="50000"/>
                </a:schemeClr>
              </a:solidFill>
              <a:highlight>
                <a:srgbClr val="FFFFFF"/>
              </a:highlight>
              <a:latin typeface="Times New Roman" panose="02020603050405020304" pitchFamily="18" charset="0"/>
            </a:endParaRPr>
          </a:p>
        </p:txBody>
      </p:sp>
      <p:sp>
        <p:nvSpPr>
          <p:cNvPr id="11" name="Text Box 10"/>
          <p:cNvSpPr txBox="1"/>
          <p:nvPr/>
        </p:nvSpPr>
        <p:spPr>
          <a:xfrm>
            <a:off x="2895600" y="1200150"/>
            <a:ext cx="5080000" cy="3322955"/>
          </a:xfrm>
          <a:prstGeom prst="rect">
            <a:avLst/>
          </a:prstGeom>
          <a:noFill/>
          <a:ln w="9525">
            <a:noFill/>
          </a:ln>
        </p:spPr>
        <p:txBody>
          <a:bodyPr>
            <a:spAutoFit/>
          </a:bodyPr>
          <a:p>
            <a:pPr marL="228600" indent="-228600"/>
            <a:r>
              <a:rPr lang="en-US" sz="1000" b="1">
                <a:solidFill>
                  <a:schemeClr val="accent6">
                    <a:lumMod val="50000"/>
                  </a:schemeClr>
                </a:solidFill>
                <a:highlight>
                  <a:srgbClr val="FFFFFF"/>
                </a:highlight>
                <a:latin typeface="Times New Roman" panose="02020603050405020304" pitchFamily="18" charset="0"/>
              </a:rPr>
              <a:t>	- input: string {‘filename’, ‘file’, ‘content’}, default=’content’- encoding: string, default=’utf-8’- decode_error: {‘strict’, ‘ignore’, ‘replace’}, default=’strict’- strip_accents: {‘ascii’, ‘unicode’}, default=None- lowercase: bool, default=True- preprocessor: callable, default=None- tokenizer: callable, default=None- stop_words: string {‘english’}, list, default=None- token_pattern: str, default=r”(?u)\b\w\w+\b”- ngram_range: tuple (min_n, max_n), default=(1, 1)- analyzer: {‘word’, ‘char’, ‘char_wb’} or callable, default=’word’- max_df: float in range [0.0, 1.0] or int, default=1.0- min_df: float in range [0.0, 1.0] or int, default=1- max_features: int, default=None- vocabulary: Mapping or iterable, default=None- binary: bool, default=False- dtype: type, default=np.int64- norm: {‘l1’, ‘l2’}, default=’l2’- use_idf: bool, default=True- smooth_idf: bool, default=True- sublinear_tf: bool, default=False</a:t>
            </a:r>
            <a:endParaRPr lang="en-US" sz="1000" b="1">
              <a:solidFill>
                <a:schemeClr val="accent6">
                  <a:lumMod val="50000"/>
                </a:schemeClr>
              </a:solidFill>
              <a:highlight>
                <a:srgbClr val="FFFFFF"/>
              </a:highlight>
              <a:latin typeface="Times New Roman" panose="02020603050405020304" pitchFamily="18" charset="0"/>
            </a:endParaRPr>
          </a:p>
        </p:txBody>
      </p:sp>
      <p:sp>
        <p:nvSpPr>
          <p:cNvPr id="12" name="Text Box 11"/>
          <p:cNvSpPr txBox="1"/>
          <p:nvPr/>
        </p:nvSpPr>
        <p:spPr>
          <a:xfrm>
            <a:off x="609600" y="2668905"/>
            <a:ext cx="1953895" cy="368300"/>
          </a:xfrm>
          <a:prstGeom prst="rect">
            <a:avLst/>
          </a:prstGeom>
          <a:noFill/>
        </p:spPr>
        <p:txBody>
          <a:bodyPr wrap="square" rtlCol="0" anchor="t">
            <a:spAutoFit/>
          </a:bodyPr>
          <a:p>
            <a:r>
              <a:rPr lang="en-US" b="1">
                <a:solidFill>
                  <a:schemeClr val="accent6">
                    <a:lumMod val="50000"/>
                  </a:schemeClr>
                </a:solidFill>
              </a:rPr>
              <a:t>PARAMETERS</a:t>
            </a:r>
            <a:endParaRPr lang="en-US" b="1">
              <a:solidFill>
                <a:schemeClr val="accent6">
                  <a:lumMod val="50000"/>
                </a:schemeClr>
              </a:solidFill>
            </a:endParaRPr>
          </a:p>
        </p:txBody>
      </p:sp>
      <p:sp>
        <p:nvSpPr>
          <p:cNvPr id="13" name="Text Box 12"/>
          <p:cNvSpPr txBox="1"/>
          <p:nvPr/>
        </p:nvSpPr>
        <p:spPr>
          <a:xfrm>
            <a:off x="1696720" y="4569460"/>
            <a:ext cx="3256280" cy="368300"/>
          </a:xfrm>
          <a:prstGeom prst="rect">
            <a:avLst/>
          </a:prstGeom>
          <a:noFill/>
        </p:spPr>
        <p:txBody>
          <a:bodyPr wrap="square" rtlCol="0" anchor="t">
            <a:spAutoFit/>
          </a:bodyPr>
          <a:p>
            <a:r>
              <a:rPr lang="en-US" b="1">
                <a:solidFill>
                  <a:schemeClr val="accent6">
                    <a:lumMod val="50000"/>
                  </a:schemeClr>
                </a:solidFill>
              </a:rPr>
              <a:t>CUSTOM ATTRIBUTES:</a:t>
            </a:r>
            <a:endParaRPr lang="en-US" b="1">
              <a:solidFill>
                <a:schemeClr val="accent6">
                  <a:lumMod val="50000"/>
                </a:schemeClr>
              </a:solidFill>
            </a:endParaRPr>
          </a:p>
        </p:txBody>
      </p:sp>
      <p:sp>
        <p:nvSpPr>
          <p:cNvPr id="19" name="Left Brace 18"/>
          <p:cNvSpPr/>
          <p:nvPr/>
        </p:nvSpPr>
        <p:spPr>
          <a:xfrm>
            <a:off x="4622165" y="4538980"/>
            <a:ext cx="330835" cy="502920"/>
          </a:xfrm>
          <a:prstGeom prst="leftBrace">
            <a:avLst>
              <a:gd name="adj1" fmla="val 0"/>
              <a:gd name="adj2" fmla="val 50000"/>
            </a:avLst>
          </a:prstGeom>
          <a:ln>
            <a:solidFill>
              <a:schemeClr val="accent6">
                <a:lumMod val="50000"/>
              </a:schemeClr>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85750"/>
            <a:ext cx="8492490" cy="422910"/>
          </a:xfrm>
        </p:spPr>
        <p:txBody>
          <a:bodyPr/>
          <a:lstStyle/>
          <a:p>
            <a:r>
              <a:rPr lang="en-US" sz="1800" b="1">
                <a:solidFill>
                  <a:schemeClr val="bg1"/>
                </a:solidFill>
                <a:effectLst>
                  <a:outerShdw blurRad="38100" dist="19050" dir="2700000" algn="tl" rotWithShape="0">
                    <a:schemeClr val="dk1">
                      <a:alpha val="40000"/>
                    </a:schemeClr>
                  </a:outerShdw>
                </a:effectLst>
                <a:sym typeface="+mn-ea"/>
              </a:rPr>
              <a:t>SCIKIT-LEARN MODULE &amp; USING TEXT SUB-MODULE CLASSES </a:t>
            </a:r>
            <a:endParaRPr lang="en-US" sz="1800" b="1" dirty="0">
              <a:solidFill>
                <a:schemeClr val="bg1"/>
              </a:solidFill>
              <a:effectLst>
                <a:outerShdw blurRad="38100" dist="19050" dir="2700000" algn="tl" rotWithShape="0">
                  <a:schemeClr val="dk1">
                    <a:alpha val="40000"/>
                  </a:schemeClr>
                </a:outerShdw>
              </a:effectLst>
              <a:sym typeface="+mn-ea"/>
            </a:endParaRPr>
          </a:p>
        </p:txBody>
      </p:sp>
      <p:sp>
        <p:nvSpPr>
          <p:cNvPr id="4" name="Footer Placeholder 3"/>
          <p:cNvSpPr>
            <a:spLocks noGrp="1"/>
          </p:cNvSpPr>
          <p:nvPr>
            <p:ph type="ftr" sz="quarter" idx="11"/>
          </p:nvPr>
        </p:nvSpPr>
        <p:spPr/>
        <p:txBody>
          <a:bodyPr/>
          <a:lstStyle/>
          <a:p>
            <a:pPr>
              <a:defRPr/>
            </a:pPr>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1530"/>
            <a:ext cx="799381" cy="1059180"/>
          </a:xfrm>
          <a:prstGeom prst="rect">
            <a:avLst/>
          </a:prstGeom>
        </p:spPr>
      </p:pic>
      <p:sp>
        <p:nvSpPr>
          <p:cNvPr id="20" name="Text Box 19"/>
          <p:cNvSpPr txBox="1"/>
          <p:nvPr/>
        </p:nvSpPr>
        <p:spPr>
          <a:xfrm>
            <a:off x="6202680" y="2408555"/>
            <a:ext cx="153035" cy="368300"/>
          </a:xfrm>
          <a:prstGeom prst="rect">
            <a:avLst/>
          </a:prstGeom>
          <a:solidFill>
            <a:schemeClr val="bg1"/>
          </a:solidFill>
        </p:spPr>
        <p:txBody>
          <a:bodyPr wrap="square" rtlCol="0">
            <a:spAutoFit/>
          </a:bodyPr>
          <a:lstStyle/>
          <a:p>
            <a:r>
              <a:rPr lang="en-US"/>
              <a:t>  </a:t>
            </a:r>
            <a:endParaRPr lang="en-US"/>
          </a:p>
        </p:txBody>
      </p:sp>
      <p:sp>
        <p:nvSpPr>
          <p:cNvPr id="22" name="Text Box 21"/>
          <p:cNvSpPr txBox="1"/>
          <p:nvPr/>
        </p:nvSpPr>
        <p:spPr>
          <a:xfrm>
            <a:off x="6710045" y="4171315"/>
            <a:ext cx="153035" cy="368300"/>
          </a:xfrm>
          <a:prstGeom prst="rect">
            <a:avLst/>
          </a:prstGeom>
          <a:solidFill>
            <a:schemeClr val="bg1"/>
          </a:solidFill>
        </p:spPr>
        <p:txBody>
          <a:bodyPr wrap="square" rtlCol="0">
            <a:spAutoFit/>
          </a:bodyPr>
          <a:lstStyle/>
          <a:p>
            <a:r>
              <a:rPr lang="en-US"/>
              <a:t>  </a:t>
            </a:r>
            <a:endParaRPr lang="en-US"/>
          </a:p>
        </p:txBody>
      </p:sp>
      <p:sp>
        <p:nvSpPr>
          <p:cNvPr id="23" name="Text Box 22"/>
          <p:cNvSpPr txBox="1"/>
          <p:nvPr/>
        </p:nvSpPr>
        <p:spPr>
          <a:xfrm>
            <a:off x="6557010" y="4487545"/>
            <a:ext cx="153035" cy="368300"/>
          </a:xfrm>
          <a:prstGeom prst="rect">
            <a:avLst/>
          </a:prstGeom>
          <a:solidFill>
            <a:schemeClr val="bg1"/>
          </a:solidFill>
        </p:spPr>
        <p:txBody>
          <a:bodyPr wrap="square" rtlCol="0">
            <a:spAutoFit/>
          </a:bodyPr>
          <a:lstStyle/>
          <a:p>
            <a:r>
              <a:rPr lang="en-US"/>
              <a:t>  </a:t>
            </a:r>
            <a:endParaRPr lang="en-US"/>
          </a:p>
        </p:txBody>
      </p:sp>
      <p:sp>
        <p:nvSpPr>
          <p:cNvPr id="25" name="Text Box 24"/>
          <p:cNvSpPr txBox="1"/>
          <p:nvPr/>
        </p:nvSpPr>
        <p:spPr>
          <a:xfrm>
            <a:off x="533400" y="819150"/>
            <a:ext cx="3927475" cy="368300"/>
          </a:xfrm>
          <a:prstGeom prst="rect">
            <a:avLst/>
          </a:prstGeom>
          <a:noFill/>
        </p:spPr>
        <p:txBody>
          <a:bodyPr wrap="square" rtlCol="0" anchor="t">
            <a:spAutoFit/>
          </a:bodyPr>
          <a:lstStyle/>
          <a:p>
            <a:r>
              <a:rPr lang="en-US" b="1"/>
              <a:t>•  sklearn.feature_extraction.text</a:t>
            </a:r>
            <a:endParaRPr lang="en-US" b="1"/>
          </a:p>
        </p:txBody>
      </p:sp>
      <p:sp>
        <p:nvSpPr>
          <p:cNvPr id="3" name="Text Box 2"/>
          <p:cNvSpPr txBox="1"/>
          <p:nvPr/>
        </p:nvSpPr>
        <p:spPr>
          <a:xfrm>
            <a:off x="5363845" y="819150"/>
            <a:ext cx="2540000" cy="368300"/>
          </a:xfrm>
          <a:prstGeom prst="rect">
            <a:avLst/>
          </a:prstGeom>
          <a:noFill/>
        </p:spPr>
        <p:txBody>
          <a:bodyPr wrap="square" rtlCol="0" anchor="t">
            <a:spAutoFit/>
          </a:bodyPr>
          <a:p>
            <a:r>
              <a:rPr lang="en-US"/>
              <a:t>Class </a:t>
            </a:r>
            <a:r>
              <a:rPr lang="en-US" b="1" i="1" u="sng">
                <a:gradFill>
                  <a:gsLst>
                    <a:gs pos="0">
                      <a:srgbClr val="7B32B2"/>
                    </a:gs>
                    <a:gs pos="100000">
                      <a:srgbClr val="401A5D"/>
                    </a:gs>
                  </a:gsLst>
                  <a:lin scaled="0"/>
                </a:gradFill>
              </a:rPr>
              <a:t>TfidfVectorizer</a:t>
            </a:r>
            <a:endParaRPr lang="en-US" b="1" i="1" u="sng">
              <a:gradFill>
                <a:gsLst>
                  <a:gs pos="0">
                    <a:srgbClr val="7B32B2"/>
                  </a:gs>
                  <a:gs pos="100000">
                    <a:srgbClr val="401A5D"/>
                  </a:gs>
                </a:gsLst>
                <a:lin scaled="0"/>
              </a:gradFill>
            </a:endParaRPr>
          </a:p>
        </p:txBody>
      </p:sp>
      <p:graphicFrame>
        <p:nvGraphicFramePr>
          <p:cNvPr id="8" name="Content Placeholder 7"/>
          <p:cNvGraphicFramePr/>
          <p:nvPr>
            <p:ph idx="1"/>
          </p:nvPr>
        </p:nvGraphicFramePr>
        <p:xfrm>
          <a:off x="3188970" y="1263650"/>
          <a:ext cx="3421380" cy="3718560"/>
        </p:xfrm>
        <a:graphic>
          <a:graphicData uri="http://schemas.openxmlformats.org/drawingml/2006/table">
            <a:tbl>
              <a:tblPr firstRow="1" bandRow="1">
                <a:tableStyleId>{5940675A-B579-460E-94D1-54222C63F5DA}</a:tableStyleId>
              </a:tblPr>
              <a:tblGrid>
                <a:gridCol w="3421380"/>
              </a:tblGrid>
              <a:tr h="2457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build_analyzer()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1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build_preprocessor()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940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build_tokenizer()</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1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decode(doc)</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716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fit(raw_documents,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fit_transform(raw_documents, y=None)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145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get_feature_names()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7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get_params(deep=True)</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7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get_stop_words()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110">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inverse_transform(X)</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457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set_params(**params)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96545">
                <a:tc>
                  <a:txBody>
                    <a:bodyPr/>
                    <a:p>
                      <a:pPr indent="0" algn="ctr">
                        <a:buNone/>
                      </a:pPr>
                      <a:r>
                        <a:rPr lang="en-US" sz="1200" b="1">
                          <a:solidFill>
                            <a:srgbClr val="C00000"/>
                          </a:solidFill>
                          <a:latin typeface="Times New Roman" panose="02020603050405020304" pitchFamily="18" charset="0"/>
                          <a:cs typeface="Times New Roman" panose="02020603050405020304" pitchFamily="18" charset="0"/>
                        </a:rPr>
                        <a:t>transform(raw_documents)</a:t>
                      </a:r>
                      <a:endParaRPr lang="en-US" sz="1200" b="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 name="Left Brace 14"/>
          <p:cNvSpPr/>
          <p:nvPr/>
        </p:nvSpPr>
        <p:spPr>
          <a:xfrm>
            <a:off x="2590800" y="1263650"/>
            <a:ext cx="330835" cy="3719195"/>
          </a:xfrm>
          <a:prstGeom prst="leftBrace">
            <a:avLst/>
          </a:prstGeom>
          <a:ln>
            <a:solidFill>
              <a:srgbClr val="C00000"/>
            </a:solidFill>
          </a:ln>
        </p:spPr>
        <p:style>
          <a:lnRef idx="3">
            <a:schemeClr val="accent6"/>
          </a:lnRef>
          <a:fillRef idx="0">
            <a:schemeClr val="accent6"/>
          </a:fillRef>
          <a:effectRef idx="2">
            <a:schemeClr val="accent6"/>
          </a:effectRef>
          <a:fontRef idx="minor">
            <a:schemeClr val="tx1"/>
          </a:fontRef>
        </p:style>
        <p:txBody>
          <a:bodyPr rtlCol="0" anchor="ctr"/>
          <a:p>
            <a:pPr algn="ctr"/>
            <a:endParaRPr lang="en-US">
              <a:solidFill>
                <a:srgbClr val="C00000"/>
              </a:solidFill>
            </a:endParaRPr>
          </a:p>
        </p:txBody>
      </p:sp>
      <p:sp>
        <p:nvSpPr>
          <p:cNvPr id="9" name="Text Box 8"/>
          <p:cNvSpPr txBox="1"/>
          <p:nvPr/>
        </p:nvSpPr>
        <p:spPr>
          <a:xfrm>
            <a:off x="1066800" y="2939415"/>
            <a:ext cx="1440815" cy="368300"/>
          </a:xfrm>
          <a:prstGeom prst="rect">
            <a:avLst/>
          </a:prstGeom>
          <a:noFill/>
        </p:spPr>
        <p:txBody>
          <a:bodyPr wrap="square" rtlCol="0" anchor="t">
            <a:spAutoFit/>
          </a:bodyPr>
          <a:p>
            <a:r>
              <a:rPr lang="en-US" b="1">
                <a:solidFill>
                  <a:srgbClr val="C00000"/>
                </a:solidFill>
              </a:rPr>
              <a:t>METHODS</a:t>
            </a:r>
            <a:endParaRPr lang="en-US" b="1" i="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pic>
        <p:nvPicPr>
          <p:cNvPr id="5" name="Content Placeholder 4" descr="demo-la-gi-44db1d42"/>
          <p:cNvPicPr>
            <a:picLocks noChangeAspect="1"/>
          </p:cNvPicPr>
          <p:nvPr>
            <p:ph sz="half" idx="1"/>
          </p:nvPr>
        </p:nvPicPr>
        <p:blipFill>
          <a:blip r:embed="rId1"/>
          <a:stretch>
            <a:fillRect/>
          </a:stretch>
        </p:blipFill>
        <p:spPr>
          <a:xfrm>
            <a:off x="-228600" y="-19050"/>
            <a:ext cx="9372600" cy="5196840"/>
          </a:xfrm>
          <a:prstGeom prst="rect">
            <a:avLst/>
          </a:prstGeom>
        </p:spPr>
      </p:pic>
      <p:sp>
        <p:nvSpPr>
          <p:cNvPr id="4" name="Footer Placeholder 3"/>
          <p:cNvSpPr>
            <a:spLocks noGrp="1"/>
          </p:cNvSpPr>
          <p:nvPr>
            <p:ph type="ftr" sz="quarter" idx="11"/>
          </p:nvPr>
        </p:nvSpPr>
        <p:spPr/>
        <p:txBody>
          <a:bodyPr/>
          <a:lstStyle/>
          <a:p>
            <a:pPr>
              <a:defRPr/>
            </a:pPr>
            <a:endParaRPr lang="en-US"/>
          </a:p>
        </p:txBody>
      </p:sp>
      <p:pic>
        <p:nvPicPr>
          <p:cNvPr id="7" name="Content Placeholder 6" descr="267_Python_logo-512"/>
          <p:cNvPicPr>
            <a:picLocks noChangeAspect="1"/>
          </p:cNvPicPr>
          <p:nvPr>
            <p:ph sz="half" idx="2"/>
          </p:nvPr>
        </p:nvPicPr>
        <p:blipFill>
          <a:blip r:embed="rId2"/>
          <a:stretch>
            <a:fillRect/>
          </a:stretch>
        </p:blipFill>
        <p:spPr>
          <a:xfrm>
            <a:off x="5562600" y="3028950"/>
            <a:ext cx="1162050" cy="1162050"/>
          </a:xfrm>
          <a:prstGeom prst="rect">
            <a:avLst/>
          </a:prstGeom>
        </p:spPr>
      </p:pic>
      <p:sp>
        <p:nvSpPr>
          <p:cNvPr id="12" name="Text Box 11"/>
          <p:cNvSpPr txBox="1"/>
          <p:nvPr/>
        </p:nvSpPr>
        <p:spPr>
          <a:xfrm>
            <a:off x="1447800" y="1123950"/>
            <a:ext cx="1276985" cy="1476375"/>
          </a:xfrm>
          <a:prstGeom prst="rect">
            <a:avLst/>
          </a:prstGeom>
          <a:noFill/>
        </p:spPr>
        <p:txBody>
          <a:bodyPr wrap="none" rtlCol="0">
            <a:spAutoFit/>
            <a:scene3d>
              <a:camera prst="orthographicFront"/>
              <a:lightRig rig="threePt" dir="t"/>
            </a:scene3d>
          </a:bodyPr>
          <a:p>
            <a:r>
              <a:rPr lang="en-US" sz="9000" b="1">
                <a:ln w="9525">
                  <a:solidFill>
                    <a:schemeClr val="bg1"/>
                  </a:solidFill>
                  <a:prstDash val="solid"/>
                </a:ln>
                <a:solidFill>
                  <a:schemeClr val="bg1"/>
                </a:solidFill>
                <a:effectLst>
                  <a:outerShdw blurRad="12700" dist="38100" dir="2700000" algn="tl" rotWithShape="0">
                    <a:schemeClr val="bg1">
                      <a:lumMod val="50000"/>
                    </a:schemeClr>
                  </a:outerShdw>
                </a:effectLst>
              </a:rPr>
              <a:t>3.</a:t>
            </a:r>
            <a:r>
              <a:rPr lang="en-US" sz="4000" b="1">
                <a:ln w="9525">
                  <a:solidFill>
                    <a:schemeClr val="bg1"/>
                  </a:solidFill>
                  <a:prstDash val="solid"/>
                </a:ln>
                <a:solidFill>
                  <a:schemeClr val="bg1"/>
                </a:solidFill>
                <a:effectLst>
                  <a:outerShdw blurRad="12700" dist="38100" dir="2700000" algn="tl" rotWithShape="0">
                    <a:schemeClr val="bg1">
                      <a:lumMod val="50000"/>
                    </a:schemeClr>
                  </a:outerShdw>
                </a:effectLst>
              </a:rPr>
              <a:t> </a:t>
            </a:r>
            <a:endParaRPr lang="en-US" sz="4000" b="1">
              <a:ln w="9525">
                <a:solidFill>
                  <a:schemeClr val="bg1"/>
                </a:solidFill>
                <a:prstDash val="solid"/>
              </a:ln>
              <a:solidFill>
                <a:schemeClr val="bg1"/>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pic>
        <p:nvPicPr>
          <p:cNvPr id="5" name="Content Placeholder 4" descr="iStock-540400568-credit-Michail_Petrov-96-1200x600"/>
          <p:cNvPicPr>
            <a:picLocks noGrp="1" noChangeAspect="1"/>
          </p:cNvPicPr>
          <p:nvPr>
            <p:ph idx="1"/>
          </p:nvPr>
        </p:nvPicPr>
        <p:blipFill>
          <a:blip r:embed="rId1"/>
          <a:stretch>
            <a:fillRect/>
          </a:stretch>
        </p:blipFill>
        <p:spPr>
          <a:xfrm>
            <a:off x="-635" y="0"/>
            <a:ext cx="9144635" cy="5143500"/>
          </a:xfrm>
          <a:prstGeom prst="rect">
            <a:avLst/>
          </a:prstGeom>
        </p:spPr>
      </p:pic>
      <p:sp>
        <p:nvSpPr>
          <p:cNvPr id="10" name="Horizontal Scroll 9"/>
          <p:cNvSpPr/>
          <p:nvPr/>
        </p:nvSpPr>
        <p:spPr>
          <a:xfrm>
            <a:off x="2680335" y="1006475"/>
            <a:ext cx="3741420" cy="1259840"/>
          </a:xfrm>
          <a:prstGeom prst="horizontalScroll">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a:solidFill>
                  <a:srgbClr val="000000"/>
                </a:solidFill>
                <a:sym typeface="+mn-ea"/>
              </a:rPr>
              <a:t>CONCLUSION</a:t>
            </a:r>
            <a:endParaRPr lang="en-US" sz="3200" b="1" i="1">
              <a:solidFill>
                <a:srgbClr val="000000"/>
              </a:solidFill>
              <a:sym typeface="+mn-ea"/>
            </a:endParaRPr>
          </a:p>
        </p:txBody>
      </p:sp>
      <p:sp>
        <p:nvSpPr>
          <p:cNvPr id="3" name="Text Box 2"/>
          <p:cNvSpPr txBox="1"/>
          <p:nvPr/>
        </p:nvSpPr>
        <p:spPr>
          <a:xfrm>
            <a:off x="1752600" y="1129030"/>
            <a:ext cx="817880" cy="1014730"/>
          </a:xfrm>
          <a:prstGeom prst="rect">
            <a:avLst/>
          </a:prstGeom>
          <a:noFill/>
        </p:spPr>
        <p:txBody>
          <a:bodyPr wrap="none" rtlCol="0">
            <a:spAutoFit/>
            <a:scene3d>
              <a:camera prst="orthographicFront"/>
              <a:lightRig rig="threePt" dir="t"/>
            </a:scene3d>
          </a:bodyPr>
          <a:p>
            <a:r>
              <a:rPr lang="en-US" sz="6000" b="1">
                <a:ln w="9525" cmpd="sng">
                  <a:solidFill>
                    <a:schemeClr val="accent1"/>
                  </a:solidFill>
                  <a:prstDash val="solid"/>
                </a:ln>
                <a:solidFill>
                  <a:srgbClr val="000000"/>
                </a:solidFill>
                <a:effectLst>
                  <a:glow rad="38100">
                    <a:schemeClr val="accent1">
                      <a:alpha val="40000"/>
                    </a:schemeClr>
                  </a:glow>
                </a:effectLst>
              </a:rPr>
              <a:t>4.</a:t>
            </a:r>
            <a:endParaRPr lang="en-US" sz="6000" b="1">
              <a:ln w="9525" cmpd="sng">
                <a:solidFill>
                  <a:schemeClr val="accent1"/>
                </a:solidFill>
                <a:prstDash val="solid"/>
              </a:ln>
              <a:solidFill>
                <a:srgbClr val="000000"/>
              </a:solidFill>
              <a:effectLst>
                <a:glow rad="38100">
                  <a:schemeClr val="accent1">
                    <a:alpha val="40000"/>
                  </a:schemeClr>
                </a:glow>
              </a:effectLst>
            </a:endParaRPr>
          </a:p>
        </p:txBody>
      </p:sp>
      <p:sp>
        <p:nvSpPr>
          <p:cNvPr id="8" name="Heart 7"/>
          <p:cNvSpPr/>
          <p:nvPr/>
        </p:nvSpPr>
        <p:spPr>
          <a:xfrm>
            <a:off x="1846580" y="2466340"/>
            <a:ext cx="581660" cy="562610"/>
          </a:xfrm>
          <a:prstGeom prst="heart">
            <a:avLst/>
          </a:prstGeom>
        </p:spPr>
        <p:style>
          <a:lnRef idx="2">
            <a:schemeClr val="accent3"/>
          </a:lnRef>
          <a:fillRef idx="1">
            <a:schemeClr val="lt1"/>
          </a:fillRef>
          <a:effectRef idx="0">
            <a:schemeClr val="accent3"/>
          </a:effectRef>
          <a:fontRef idx="minor">
            <a:schemeClr val="dk1"/>
          </a:fontRef>
        </p:style>
        <p:txBody>
          <a:bodyPr rtlCol="0" anchor="ctr"/>
          <a:p>
            <a:pPr algn="ctr"/>
            <a:r>
              <a:rPr lang="en-US">
                <a:solidFill>
                  <a:srgbClr val="000000"/>
                </a:solidFill>
              </a:rPr>
              <a:t>+</a:t>
            </a:r>
            <a:endParaRPr lang="en-US">
              <a:solidFill>
                <a:srgbClr val="000000"/>
              </a:solidFill>
            </a:endParaRPr>
          </a:p>
        </p:txBody>
      </p:sp>
      <p:sp>
        <p:nvSpPr>
          <p:cNvPr id="9" name="Heart 8"/>
          <p:cNvSpPr/>
          <p:nvPr/>
        </p:nvSpPr>
        <p:spPr>
          <a:xfrm>
            <a:off x="1846580" y="3409950"/>
            <a:ext cx="581660" cy="562610"/>
          </a:xfrm>
          <a:prstGeom prst="heart">
            <a:avLst/>
          </a:prstGeom>
        </p:spPr>
        <p:style>
          <a:lnRef idx="2">
            <a:schemeClr val="accent3"/>
          </a:lnRef>
          <a:fillRef idx="1">
            <a:schemeClr val="lt1"/>
          </a:fillRef>
          <a:effectRef idx="0">
            <a:schemeClr val="accent3"/>
          </a:effectRef>
          <a:fontRef idx="minor">
            <a:schemeClr val="dk1"/>
          </a:fontRef>
        </p:style>
        <p:txBody>
          <a:bodyPr rtlCol="0" anchor="ctr"/>
          <a:p>
            <a:pPr algn="ctr"/>
            <a:r>
              <a:rPr lang="en-US"/>
              <a:t>+</a:t>
            </a:r>
            <a:endParaRPr lang="en-US"/>
          </a:p>
        </p:txBody>
      </p:sp>
      <p:sp>
        <p:nvSpPr>
          <p:cNvPr id="14" name="Heart 13"/>
          <p:cNvSpPr/>
          <p:nvPr/>
        </p:nvSpPr>
        <p:spPr>
          <a:xfrm>
            <a:off x="1846580" y="4324350"/>
            <a:ext cx="581660" cy="562610"/>
          </a:xfrm>
          <a:prstGeom prst="heart">
            <a:avLst/>
          </a:prstGeom>
        </p:spPr>
        <p:style>
          <a:lnRef idx="2">
            <a:schemeClr val="accent3"/>
          </a:lnRef>
          <a:fillRef idx="1">
            <a:schemeClr val="lt1"/>
          </a:fillRef>
          <a:effectRef idx="0">
            <a:schemeClr val="accent3"/>
          </a:effectRef>
          <a:fontRef idx="minor">
            <a:schemeClr val="dk1"/>
          </a:fontRef>
        </p:style>
        <p:txBody>
          <a:bodyPr rtlCol="0" anchor="ctr"/>
          <a:p>
            <a:pPr algn="ctr"/>
            <a:r>
              <a:rPr lang="en-US"/>
              <a:t>+</a:t>
            </a:r>
            <a:endParaRPr lang="en-US"/>
          </a:p>
        </p:txBody>
      </p:sp>
      <p:sp>
        <p:nvSpPr>
          <p:cNvPr id="2" name="Text Box 1"/>
          <p:cNvSpPr txBox="1"/>
          <p:nvPr/>
        </p:nvSpPr>
        <p:spPr>
          <a:xfrm>
            <a:off x="2680335" y="2466340"/>
            <a:ext cx="4335780" cy="645160"/>
          </a:xfrm>
          <a:prstGeom prst="rect">
            <a:avLst/>
          </a:prstGeom>
          <a:noFill/>
        </p:spPr>
        <p:txBody>
          <a:bodyPr wrap="none" rtlCol="0">
            <a:spAutoFit/>
          </a:bodyPr>
          <a:p>
            <a:pPr algn="ctr"/>
            <a:r>
              <a:rPr lang="en-US" b="1"/>
              <a:t>Introducing some popular techniques </a:t>
            </a:r>
            <a:endParaRPr lang="en-US" b="1"/>
          </a:p>
          <a:p>
            <a:pPr algn="ctr"/>
            <a:r>
              <a:rPr lang="en-US" b="1"/>
              <a:t>in data preprocessing</a:t>
            </a:r>
            <a:endParaRPr lang="en-US" b="1"/>
          </a:p>
        </p:txBody>
      </p:sp>
      <p:sp>
        <p:nvSpPr>
          <p:cNvPr id="7" name="Text Box 6"/>
          <p:cNvSpPr txBox="1"/>
          <p:nvPr/>
        </p:nvSpPr>
        <p:spPr>
          <a:xfrm>
            <a:off x="2680335" y="3368675"/>
            <a:ext cx="3980180" cy="645160"/>
          </a:xfrm>
          <a:prstGeom prst="rect">
            <a:avLst/>
          </a:prstGeom>
          <a:noFill/>
        </p:spPr>
        <p:txBody>
          <a:bodyPr wrap="none" rtlCol="0">
            <a:spAutoFit/>
          </a:bodyPr>
          <a:p>
            <a:pPr algn="ctr"/>
            <a:r>
              <a:rPr lang="en-US" b="1"/>
              <a:t>Lists some outstanding features of</a:t>
            </a:r>
            <a:endParaRPr lang="en-US" b="1"/>
          </a:p>
          <a:p>
            <a:pPr algn="ctr"/>
            <a:r>
              <a:rPr lang="en-US" b="1"/>
              <a:t>scikit-learn library.</a:t>
            </a:r>
            <a:endParaRPr lang="en-US" b="1"/>
          </a:p>
        </p:txBody>
      </p:sp>
      <p:sp>
        <p:nvSpPr>
          <p:cNvPr id="11" name="Text Box 10"/>
          <p:cNvSpPr txBox="1"/>
          <p:nvPr/>
        </p:nvSpPr>
        <p:spPr>
          <a:xfrm>
            <a:off x="2680335" y="4283075"/>
            <a:ext cx="3789680" cy="645160"/>
          </a:xfrm>
          <a:prstGeom prst="rect">
            <a:avLst/>
          </a:prstGeom>
          <a:noFill/>
        </p:spPr>
        <p:txBody>
          <a:bodyPr wrap="none" rtlCol="0">
            <a:spAutoFit/>
          </a:bodyPr>
          <a:p>
            <a:pPr algn="ctr"/>
            <a:r>
              <a:rPr lang="en-US" b="1"/>
              <a:t>Manual solution as well as demo </a:t>
            </a:r>
            <a:endParaRPr lang="en-US" b="1"/>
          </a:p>
          <a:p>
            <a:pPr algn="ctr"/>
            <a:r>
              <a:rPr lang="en-US" b="1"/>
              <a:t>with Python3 code</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p>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pic>
        <p:nvPicPr>
          <p:cNvPr id="16" name="Content Placeholder 15" descr="21768"/>
          <p:cNvPicPr>
            <a:picLocks noChangeAspect="1"/>
          </p:cNvPicPr>
          <p:nvPr>
            <p:ph sz="half" idx="1"/>
          </p:nvPr>
        </p:nvPicPr>
        <p:blipFill>
          <a:blip r:embed="rId3"/>
          <a:stretch>
            <a:fillRect/>
          </a:stretch>
        </p:blipFill>
        <p:spPr>
          <a:xfrm>
            <a:off x="0" y="-19050"/>
            <a:ext cx="9145905" cy="5162550"/>
          </a:xfrm>
          <a:prstGeom prst="rect">
            <a:avLst/>
          </a:prstGeom>
        </p:spPr>
      </p:pic>
      <p:pic>
        <p:nvPicPr>
          <p:cNvPr id="18" name="Content Placeholder 17" descr="2021-01-26_161507"/>
          <p:cNvPicPr>
            <a:picLocks noChangeAspect="1"/>
          </p:cNvPicPr>
          <p:nvPr>
            <p:ph sz="half" idx="2"/>
          </p:nvPr>
        </p:nvPicPr>
        <p:blipFill>
          <a:blip r:embed="rId4"/>
          <a:srcRect l="816" t="113" r="9" b="83"/>
          <a:stretch>
            <a:fillRect/>
          </a:stretch>
        </p:blipFill>
        <p:spPr>
          <a:xfrm>
            <a:off x="5172710" y="842645"/>
            <a:ext cx="3056890" cy="3786505"/>
          </a:xfrm>
          <a:prstGeom prst="roundRect">
            <a:avLst>
              <a:gd name="adj" fmla="val 4360"/>
            </a:avLst>
          </a:prstGeom>
        </p:spPr>
      </p:pic>
      <p:pic>
        <p:nvPicPr>
          <p:cNvPr id="20" name="Picture 19" descr="511MLXf56iL"/>
          <p:cNvPicPr>
            <a:picLocks noChangeAspect="1"/>
          </p:cNvPicPr>
          <p:nvPr/>
        </p:nvPicPr>
        <p:blipFill>
          <a:blip r:embed="rId5"/>
          <a:stretch>
            <a:fillRect/>
          </a:stretch>
        </p:blipFill>
        <p:spPr>
          <a:xfrm>
            <a:off x="990600" y="842645"/>
            <a:ext cx="3061970" cy="3828415"/>
          </a:xfrm>
          <a:prstGeom prst="roundRect">
            <a:avLst>
              <a:gd name="adj" fmla="val 4691"/>
            </a:avLst>
          </a:prstGeom>
        </p:spPr>
      </p:pic>
      <p:sp>
        <p:nvSpPr>
          <p:cNvPr id="21" name="Text Box 20"/>
          <p:cNvSpPr txBox="1"/>
          <p:nvPr/>
        </p:nvSpPr>
        <p:spPr>
          <a:xfrm>
            <a:off x="2743200" y="155575"/>
            <a:ext cx="3865245" cy="553085"/>
          </a:xfrm>
          <a:prstGeom prst="rect">
            <a:avLst/>
          </a:prstGeom>
          <a:noFill/>
        </p:spPr>
        <p:txBody>
          <a:bodyPr wrap="none" rtlCol="0">
            <a:spAutoFit/>
            <a:scene3d>
              <a:camera prst="orthographicFront"/>
              <a:lightRig rig="threePt" dir="t"/>
            </a:scene3d>
          </a:bodyPr>
          <a:p>
            <a:r>
              <a:rPr lang="en-US" sz="3000" b="1" i="1">
                <a:ln w="10160">
                  <a:solidFill>
                    <a:schemeClr val="accent5"/>
                  </a:solidFill>
                  <a:prstDash val="solid"/>
                </a:ln>
                <a:solidFill>
                  <a:srgbClr val="FFFFFF"/>
                </a:solidFill>
                <a:effectLst>
                  <a:outerShdw blurRad="38100" dist="22860" dir="5400000" algn="tl" rotWithShape="0">
                    <a:srgbClr val="000000">
                      <a:alpha val="30000"/>
                    </a:srgbClr>
                  </a:outerShdw>
                </a:effectLst>
              </a:rPr>
              <a:t>MAIN REFERENCES</a:t>
            </a:r>
            <a:endParaRPr lang="en-US" sz="3000" b="1" i="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blinds/>
      </p:transition>
    </mc:Choice>
    <mc:Fallback>
      <p:transition spd="slow">
        <p:blind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pic>
        <p:nvPicPr>
          <p:cNvPr id="5" name="Content Placeholder 4" descr="685022-637286238868996343-16x9"/>
          <p:cNvPicPr>
            <a:picLocks noGrp="1" noChangeAspect="1"/>
          </p:cNvPicPr>
          <p:nvPr>
            <p:ph idx="1"/>
          </p:nvPr>
        </p:nvPicPr>
        <p:blipFill>
          <a:blip r:embed="rId1"/>
          <a:stretch>
            <a:fillRect/>
          </a:stretch>
        </p:blipFill>
        <p:spPr>
          <a:xfrm>
            <a:off x="0" y="0"/>
            <a:ext cx="9144000" cy="5143500"/>
          </a:xfrm>
          <a:prstGeom prst="rect">
            <a:avLst/>
          </a:prstGeom>
        </p:spPr>
      </p:pic>
      <p:sp>
        <p:nvSpPr>
          <p:cNvPr id="7" name="Round Diagonal Corner Rectangle 6"/>
          <p:cNvSpPr/>
          <p:nvPr/>
        </p:nvSpPr>
        <p:spPr>
          <a:xfrm>
            <a:off x="3630930" y="285750"/>
            <a:ext cx="1882140" cy="791845"/>
          </a:xfrm>
          <a:prstGeom prst="round2DiagRect">
            <a:avLst>
              <a:gd name="adj1" fmla="val 1764"/>
              <a:gd name="adj2" fmla="val 22774"/>
            </a:avLst>
          </a:prstGeom>
          <a:gradFill>
            <a:gsLst>
              <a:gs pos="0">
                <a:srgbClr val="14CD68"/>
              </a:gs>
              <a:gs pos="100000">
                <a:srgbClr val="035C7D"/>
              </a:gs>
            </a:gsLst>
            <a:lin scaled="0"/>
          </a:gradFill>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b="1">
                <a:solidFill>
                  <a:schemeClr val="bg1"/>
                </a:solidFill>
                <a:effectLst/>
              </a:rPr>
              <a:t>QUESTION?</a:t>
            </a:r>
            <a:endParaRPr lang="en-US" b="1">
              <a:solidFill>
                <a:schemeClr val="bg1"/>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extBox 3"/>
          <p:cNvSpPr txBox="1"/>
          <p:nvPr/>
        </p:nvSpPr>
        <p:spPr>
          <a:xfrm>
            <a:off x="1295400" y="1200149"/>
            <a:ext cx="6742551" cy="2246769"/>
          </a:xfrm>
          <a:prstGeom prst="rect">
            <a:avLst/>
          </a:prstGeom>
          <a:noFill/>
        </p:spPr>
        <p:txBody>
          <a:bodyPr wrap="none" rtlCol="0">
            <a:spAutoFit/>
          </a:bodyPr>
          <a:lstStyle/>
          <a:p>
            <a:pPr algn="ctr"/>
            <a:r>
              <a:rPr lang="en-US" sz="7000" b="1" i="1" dirty="0">
                <a:solidFill>
                  <a:schemeClr val="bg1"/>
                </a:solidFill>
                <a:latin typeface="Comic Sans MS" panose="030F0702030302020204" pitchFamily="66" charset="0"/>
              </a:rPr>
              <a:t>THANKS FOR</a:t>
            </a:r>
            <a:br>
              <a:rPr lang="en-US" sz="7000" b="1" i="1" dirty="0">
                <a:solidFill>
                  <a:schemeClr val="bg1"/>
                </a:solidFill>
                <a:latin typeface="Comic Sans MS" panose="030F0702030302020204" pitchFamily="66" charset="0"/>
              </a:rPr>
            </a:br>
            <a:r>
              <a:rPr lang="en-US" sz="7000" b="1" i="1" dirty="0">
                <a:solidFill>
                  <a:schemeClr val="bg1"/>
                </a:solidFill>
                <a:latin typeface="Comic Sans MS" panose="030F0702030302020204" pitchFamily="66" charset="0"/>
              </a:rPr>
              <a:t> LISTENING !!</a:t>
            </a:r>
            <a:endParaRPr lang="en-US" sz="7000" b="1" i="1" dirty="0">
              <a:solidFill>
                <a:schemeClr val="bg1"/>
              </a:solidFill>
              <a:latin typeface="Comic Sans MS" panose="030F0702030302020204" pitchFamily="66" charset="0"/>
            </a:endParaRPr>
          </a:p>
        </p:txBody>
      </p:sp>
      <p:pic>
        <p:nvPicPr>
          <p:cNvPr id="5" name="Picture 4" descr="4dd1d4bf400a373c0c7ddb121e1f6939"/>
          <p:cNvPicPr>
            <a:picLocks noChangeAspect="1"/>
          </p:cNvPicPr>
          <p:nvPr/>
        </p:nvPicPr>
        <p:blipFill>
          <a:blip r:embed="rId2"/>
          <a:stretch>
            <a:fillRect/>
          </a:stretch>
        </p:blipFill>
        <p:spPr>
          <a:xfrm>
            <a:off x="0" y="-19050"/>
            <a:ext cx="9184640" cy="5165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istockphoto-1188030698-170667a"/>
          <p:cNvPicPr>
            <a:picLocks noChangeAspect="1"/>
          </p:cNvPicPr>
          <p:nvPr>
            <p:ph idx="1"/>
          </p:nvPr>
        </p:nvPicPr>
        <p:blipFill>
          <a:blip r:embed="rId1"/>
          <a:stretch>
            <a:fillRect/>
          </a:stretch>
        </p:blipFill>
        <p:spPr>
          <a:xfrm>
            <a:off x="-5715" y="-19050"/>
            <a:ext cx="9149715" cy="5181600"/>
          </a:xfrm>
          <a:prstGeom prst="rect">
            <a:avLst/>
          </a:prstGeom>
        </p:spPr>
      </p:pic>
      <p:sp>
        <p:nvSpPr>
          <p:cNvPr id="8" name="Rounded Rectangle 7"/>
          <p:cNvSpPr/>
          <p:nvPr/>
        </p:nvSpPr>
        <p:spPr>
          <a:xfrm>
            <a:off x="2254885" y="361950"/>
            <a:ext cx="4628515" cy="37560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5" name="Text Box 4"/>
          <p:cNvSpPr txBox="1"/>
          <p:nvPr/>
        </p:nvSpPr>
        <p:spPr>
          <a:xfrm>
            <a:off x="2449195" y="4400550"/>
            <a:ext cx="4347210" cy="460375"/>
          </a:xfrm>
          <a:prstGeom prst="rect">
            <a:avLst/>
          </a:prstGeom>
          <a:noFill/>
        </p:spPr>
        <p:txBody>
          <a:bodyPr wrap="none" rtlCol="0">
            <a:spAutoFit/>
          </a:bodyPr>
          <a:p>
            <a:pPr algn="l"/>
            <a:r>
              <a:rPr lang="en-US" sz="2400" b="1"/>
              <a:t>https://tinyurl.com/ybb984oh</a:t>
            </a:r>
            <a:endParaRPr lang="en-US" sz="2400" b="1"/>
          </a:p>
        </p:txBody>
      </p:sp>
      <p:pic>
        <p:nvPicPr>
          <p:cNvPr id="6" name="Content Placeholder 5" descr="frame"/>
          <p:cNvPicPr>
            <a:picLocks noChangeAspect="1"/>
          </p:cNvPicPr>
          <p:nvPr>
            <p:ph sz="half" idx="2"/>
          </p:nvPr>
        </p:nvPicPr>
        <p:blipFill>
          <a:blip r:embed="rId2"/>
          <a:stretch>
            <a:fillRect/>
          </a:stretch>
        </p:blipFill>
        <p:spPr>
          <a:xfrm>
            <a:off x="2895600" y="513080"/>
            <a:ext cx="3454400" cy="345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2800" b="1" dirty="0" err="1"/>
              <a:t>MAIN CONTENT</a:t>
            </a:r>
            <a:endParaRPr lang="en-US" sz="2800" b="1" dirty="0"/>
          </a:p>
        </p:txBody>
      </p:sp>
      <p:grpSp>
        <p:nvGrpSpPr>
          <p:cNvPr id="2" name="Group 46"/>
          <p:cNvGrpSpPr/>
          <p:nvPr/>
        </p:nvGrpSpPr>
        <p:grpSpPr bwMode="auto">
          <a:xfrm>
            <a:off x="1144270" y="927735"/>
            <a:ext cx="6765925" cy="91313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6406" name="Text Box 49"/>
            <p:cNvSpPr txBox="1">
              <a:spLocks noChangeArrowheads="1"/>
            </p:cNvSpPr>
            <p:nvPr/>
          </p:nvSpPr>
          <p:spPr bwMode="gray">
            <a:xfrm>
              <a:off x="1824" y="1914"/>
              <a:ext cx="2448" cy="305"/>
            </a:xfrm>
            <a:prstGeom prst="rect">
              <a:avLst/>
            </a:prstGeom>
            <a:noFill/>
            <a:ln w="9525" algn="ctr">
              <a:noFill/>
              <a:miter lim="800000"/>
            </a:ln>
          </p:spPr>
          <p:txBody>
            <a:bodyPr>
              <a:spAutoFit/>
            </a:bodyPr>
            <a:lstStyle/>
            <a:p>
              <a:pPr eaLnBrk="0" hangingPunct="0"/>
              <a:r>
                <a:rPr lang="en-US" b="1">
                  <a:solidFill>
                    <a:srgbClr val="000000"/>
                  </a:solidFill>
                </a:rPr>
                <a:t>THEORETICAL BASIS OF TEXT FEATURE EXTRACTION TECHNIQUES</a:t>
              </a:r>
              <a:endParaRPr lang="en-US" b="1">
                <a:solidFill>
                  <a:srgbClr val="000000"/>
                </a:solidFill>
              </a:endParaRPr>
            </a:p>
          </p:txBody>
        </p:sp>
        <p:sp>
          <p:nvSpPr>
            <p:cNvPr id="16407" name="Text Box 50"/>
            <p:cNvSpPr txBox="1">
              <a:spLocks noChangeArrowheads="1"/>
            </p:cNvSpPr>
            <p:nvPr/>
          </p:nvSpPr>
          <p:spPr bwMode="gray">
            <a:xfrm>
              <a:off x="1422" y="1951"/>
              <a:ext cx="166" cy="218"/>
            </a:xfrm>
            <a:prstGeom prst="rect">
              <a:avLst/>
            </a:prstGeom>
            <a:noFill/>
            <a:ln w="9525" algn="ctr">
              <a:noFill/>
              <a:miter lim="800000"/>
            </a:ln>
          </p:spPr>
          <p:txBody>
            <a:bodyPr wrap="square">
              <a:spAutoFit/>
            </a:bodyPr>
            <a:lstStyle/>
            <a:p>
              <a:pPr algn="ctr" eaLnBrk="0" hangingPunct="0"/>
              <a:r>
                <a:rPr lang="en-US" sz="2400">
                  <a:solidFill>
                    <a:schemeClr val="bg1"/>
                  </a:solidFill>
                </a:rPr>
                <a:t>1</a:t>
              </a:r>
              <a:endParaRPr lang="en-US" sz="2400">
                <a:solidFill>
                  <a:schemeClr val="bg1"/>
                </a:solidFill>
              </a:endParaRPr>
            </a:p>
          </p:txBody>
        </p:sp>
      </p:grpSp>
      <p:grpSp>
        <p:nvGrpSpPr>
          <p:cNvPr id="3" name="Group 51"/>
          <p:cNvGrpSpPr/>
          <p:nvPr/>
        </p:nvGrpSpPr>
        <p:grpSpPr bwMode="auto">
          <a:xfrm>
            <a:off x="1143635" y="1901825"/>
            <a:ext cx="6834505" cy="998220"/>
            <a:chOff x="1296" y="1824"/>
            <a:chExt cx="2999" cy="432"/>
          </a:xfrm>
        </p:grpSpPr>
        <p:sp>
          <p:nvSpPr>
            <p:cNvPr id="11" name="AutoShape 52"/>
            <p:cNvSpPr>
              <a:spLocks noChangeArrowheads="1"/>
            </p:cNvSpPr>
            <p:nvPr/>
          </p:nvSpPr>
          <p:spPr bwMode="gray">
            <a:xfrm>
              <a:off x="1536" y="1896"/>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6402" name="Text Box 54"/>
            <p:cNvSpPr txBox="1">
              <a:spLocks noChangeArrowheads="1"/>
            </p:cNvSpPr>
            <p:nvPr/>
          </p:nvSpPr>
          <p:spPr bwMode="gray">
            <a:xfrm>
              <a:off x="1847" y="1943"/>
              <a:ext cx="2448" cy="279"/>
            </a:xfrm>
            <a:prstGeom prst="rect">
              <a:avLst/>
            </a:prstGeom>
            <a:noFill/>
            <a:ln w="9525" algn="ctr">
              <a:noFill/>
              <a:miter lim="800000"/>
            </a:ln>
          </p:spPr>
          <p:txBody>
            <a:bodyPr>
              <a:spAutoFit/>
            </a:bodyPr>
            <a:lstStyle/>
            <a:p>
              <a:pPr eaLnBrk="0" hangingPunct="0"/>
              <a:r>
                <a:rPr lang="en-US" b="1">
                  <a:solidFill>
                    <a:srgbClr val="000000"/>
                  </a:solidFill>
                </a:rPr>
                <a:t>INTRODUCING SCIKIT-LEARN LIBRARY AND USING CLASSES OF TEXT SUB-MODULE</a:t>
              </a:r>
              <a:endParaRPr lang="en-US" b="1">
                <a:solidFill>
                  <a:srgbClr val="000000"/>
                </a:solidFill>
              </a:endParaRPr>
            </a:p>
          </p:txBody>
        </p:sp>
        <p:sp>
          <p:nvSpPr>
            <p:cNvPr id="16403" name="Text Box 55"/>
            <p:cNvSpPr txBox="1">
              <a:spLocks noChangeArrowheads="1"/>
            </p:cNvSpPr>
            <p:nvPr/>
          </p:nvSpPr>
          <p:spPr bwMode="gray">
            <a:xfrm>
              <a:off x="1422" y="1954"/>
              <a:ext cx="166" cy="199"/>
            </a:xfrm>
            <a:prstGeom prst="rect">
              <a:avLst/>
            </a:prstGeom>
            <a:noFill/>
            <a:ln w="9525" algn="ctr">
              <a:noFill/>
              <a:miter lim="800000"/>
            </a:ln>
          </p:spPr>
          <p:txBody>
            <a:bodyPr wrap="square">
              <a:spAutoFit/>
            </a:bodyPr>
            <a:lstStyle/>
            <a:p>
              <a:pPr algn="ctr" eaLnBrk="0" hangingPunct="0"/>
              <a:r>
                <a:rPr lang="en-US" sz="2400">
                  <a:solidFill>
                    <a:schemeClr val="bg1"/>
                  </a:solidFill>
                </a:rPr>
                <a:t>2</a:t>
              </a:r>
              <a:endParaRPr lang="en-US" sz="2400">
                <a:solidFill>
                  <a:schemeClr val="bg1"/>
                </a:solidFill>
              </a:endParaRPr>
            </a:p>
          </p:txBody>
        </p:sp>
      </p:grpSp>
      <p:grpSp>
        <p:nvGrpSpPr>
          <p:cNvPr id="4" name="Group 56"/>
          <p:cNvGrpSpPr/>
          <p:nvPr/>
        </p:nvGrpSpPr>
        <p:grpSpPr bwMode="auto">
          <a:xfrm>
            <a:off x="1143635" y="3024505"/>
            <a:ext cx="6781800" cy="94869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6398" name="Text Box 59"/>
            <p:cNvSpPr txBox="1">
              <a:spLocks noChangeArrowheads="1"/>
            </p:cNvSpPr>
            <p:nvPr/>
          </p:nvSpPr>
          <p:spPr bwMode="gray">
            <a:xfrm>
              <a:off x="1824" y="1970"/>
              <a:ext cx="2448" cy="168"/>
            </a:xfrm>
            <a:prstGeom prst="rect">
              <a:avLst/>
            </a:prstGeom>
            <a:noFill/>
            <a:ln w="9525" algn="ctr">
              <a:noFill/>
              <a:miter lim="800000"/>
            </a:ln>
          </p:spPr>
          <p:txBody>
            <a:bodyPr>
              <a:spAutoFit/>
            </a:bodyPr>
            <a:lstStyle/>
            <a:p>
              <a:pPr eaLnBrk="0" hangingPunct="0"/>
              <a:r>
                <a:rPr lang="en-US" b="1">
                  <a:solidFill>
                    <a:srgbClr val="000000"/>
                  </a:solidFill>
                  <a:sym typeface="+mn-ea"/>
                </a:rPr>
                <a:t>DEMO CODE IN PYTHON</a:t>
              </a:r>
              <a:endParaRPr lang="en-US" b="1">
                <a:solidFill>
                  <a:srgbClr val="000000"/>
                </a:solidFill>
              </a:endParaRPr>
            </a:p>
          </p:txBody>
        </p:sp>
        <p:sp>
          <p:nvSpPr>
            <p:cNvPr id="16399" name="Text Box 60"/>
            <p:cNvSpPr txBox="1">
              <a:spLocks noChangeArrowheads="1"/>
            </p:cNvSpPr>
            <p:nvPr/>
          </p:nvSpPr>
          <p:spPr bwMode="gray">
            <a:xfrm>
              <a:off x="1423" y="1952"/>
              <a:ext cx="166" cy="210"/>
            </a:xfrm>
            <a:prstGeom prst="rect">
              <a:avLst/>
            </a:prstGeom>
            <a:noFill/>
            <a:ln w="9525" algn="ctr">
              <a:noFill/>
              <a:miter lim="800000"/>
            </a:ln>
          </p:spPr>
          <p:txBody>
            <a:bodyPr wrap="square">
              <a:spAutoFit/>
            </a:bodyPr>
            <a:lstStyle/>
            <a:p>
              <a:pPr algn="ctr" eaLnBrk="0" hangingPunct="0"/>
              <a:r>
                <a:rPr lang="en-US" sz="2400">
                  <a:solidFill>
                    <a:schemeClr val="bg1"/>
                  </a:solidFill>
                </a:rPr>
                <a:t>3</a:t>
              </a:r>
              <a:endParaRPr lang="en-US" sz="2400">
                <a:solidFill>
                  <a:schemeClr val="bg1"/>
                </a:solidFill>
              </a:endParaRPr>
            </a:p>
          </p:txBody>
        </p:sp>
      </p:gr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52460" y="866060"/>
            <a:ext cx="749060" cy="992505"/>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55" y="4506595"/>
            <a:ext cx="1066800" cy="589280"/>
          </a:xfrm>
          <a:prstGeom prst="rect">
            <a:avLst/>
          </a:prstGeom>
        </p:spPr>
      </p:pic>
      <p:grpSp>
        <p:nvGrpSpPr>
          <p:cNvPr id="8" name="Group 56"/>
          <p:cNvGrpSpPr/>
          <p:nvPr/>
        </p:nvGrpSpPr>
        <p:grpSpPr bwMode="auto">
          <a:xfrm>
            <a:off x="1156335" y="4060825"/>
            <a:ext cx="6781800" cy="890270"/>
            <a:chOff x="1296" y="1824"/>
            <a:chExt cx="2976" cy="432"/>
          </a:xfrm>
        </p:grpSpPr>
        <p:sp>
          <p:nvSpPr>
            <p:cNvPr id="9" name="AutoShape 57"/>
            <p:cNvSpPr>
              <a:spLocks noChangeArrowheads="1"/>
            </p:cNvSpPr>
            <p:nvPr/>
          </p:nvSpPr>
          <p:spPr bwMode="gray">
            <a:xfrm>
              <a:off x="1536" y="1899"/>
              <a:ext cx="2736" cy="288"/>
            </a:xfrm>
            <a:prstGeom prst="roundRect">
              <a:avLst>
                <a:gd name="adj" fmla="val 16667"/>
              </a:avLst>
            </a:prstGeom>
            <a:gradFill rotWithShape="1">
              <a:gsLst>
                <a:gs pos="0">
                  <a:srgbClr val="FE4444"/>
                </a:gs>
                <a:gs pos="100000">
                  <a:srgbClr val="832B2B"/>
                </a:gs>
              </a:gsLst>
              <a:lin ang="0" scaled="0"/>
            </a:gradFill>
            <a:ln w="12700" algn="ctr">
              <a:solidFill>
                <a:schemeClr val="bg1"/>
              </a:solidFill>
              <a:round/>
            </a:ln>
            <a:effectLst>
              <a:outerShdw dist="99190" dir="2388334" algn="ctr" rotWithShape="0">
                <a:srgbClr val="333333">
                  <a:alpha val="50000"/>
                </a:srgbClr>
              </a:outerShdw>
            </a:effectLst>
          </p:spPr>
          <p:txBody>
            <a:bodyPr wrap="none" anchor="ctr"/>
            <a:p>
              <a:pPr>
                <a:defRPr/>
              </a:pPr>
              <a:endParaRPr lang="en-US">
                <a:cs typeface="+mn-cs"/>
              </a:endParaRPr>
            </a:p>
          </p:txBody>
        </p:sp>
        <p:sp>
          <p:nvSpPr>
            <p:cNvPr id="13" name="AutoShape 58"/>
            <p:cNvSpPr>
              <a:spLocks noChangeArrowheads="1"/>
            </p:cNvSpPr>
            <p:nvPr/>
          </p:nvSpPr>
          <p:spPr bwMode="gray">
            <a:xfrm>
              <a:off x="1296" y="1824"/>
              <a:ext cx="432" cy="432"/>
            </a:xfrm>
            <a:prstGeom prst="diamond">
              <a:avLst/>
            </a:prstGeom>
            <a:gradFill>
              <a:gsLst>
                <a:gs pos="0">
                  <a:srgbClr val="E30000"/>
                </a:gs>
                <a:gs pos="100000">
                  <a:srgbClr val="760303"/>
                </a:gs>
              </a:gsLst>
              <a:lin scaled="0"/>
            </a:gradFill>
            <a:ln w="25400" algn="ctr">
              <a:solidFill>
                <a:schemeClr val="bg1"/>
              </a:solidFill>
              <a:miter lim="800000"/>
            </a:ln>
            <a:effectLst>
              <a:outerShdw dist="63500" dir="2212194" algn="ctr" rotWithShape="0">
                <a:srgbClr val="333333">
                  <a:alpha val="50000"/>
                </a:srgbClr>
              </a:outerShdw>
            </a:effectLst>
          </p:spPr>
          <p:txBody>
            <a:bodyPr wrap="none" anchor="ctr"/>
            <a:p>
              <a:pPr>
                <a:defRPr/>
              </a:pPr>
              <a:endParaRPr lang="en-US">
                <a:cs typeface="+mn-cs"/>
              </a:endParaRPr>
            </a:p>
          </p:txBody>
        </p:sp>
        <p:sp>
          <p:nvSpPr>
            <p:cNvPr id="14" name="Text Box 59"/>
            <p:cNvSpPr txBox="1">
              <a:spLocks noChangeArrowheads="1"/>
            </p:cNvSpPr>
            <p:nvPr/>
          </p:nvSpPr>
          <p:spPr bwMode="gray">
            <a:xfrm>
              <a:off x="1824" y="1970"/>
              <a:ext cx="2448" cy="179"/>
            </a:xfrm>
            <a:prstGeom prst="rect">
              <a:avLst/>
            </a:prstGeom>
            <a:noFill/>
            <a:ln w="9525" algn="ctr">
              <a:noFill/>
              <a:miter lim="800000"/>
            </a:ln>
          </p:spPr>
          <p:txBody>
            <a:bodyPr>
              <a:spAutoFit/>
            </a:bodyPr>
            <a:p>
              <a:pPr eaLnBrk="0" hangingPunct="0"/>
              <a:r>
                <a:rPr lang="en-US" b="1">
                  <a:solidFill>
                    <a:srgbClr val="000000"/>
                  </a:solidFill>
                </a:rPr>
                <a:t>CONCLUSION</a:t>
              </a:r>
              <a:endParaRPr lang="en-US" b="1">
                <a:solidFill>
                  <a:srgbClr val="000000"/>
                </a:solidFill>
              </a:endParaRPr>
            </a:p>
          </p:txBody>
        </p:sp>
        <p:sp>
          <p:nvSpPr>
            <p:cNvPr id="15" name="Text Box 60"/>
            <p:cNvSpPr txBox="1">
              <a:spLocks noChangeArrowheads="1"/>
            </p:cNvSpPr>
            <p:nvPr/>
          </p:nvSpPr>
          <p:spPr bwMode="gray">
            <a:xfrm>
              <a:off x="1423" y="1952"/>
              <a:ext cx="166" cy="223"/>
            </a:xfrm>
            <a:prstGeom prst="rect">
              <a:avLst/>
            </a:prstGeom>
            <a:noFill/>
            <a:ln w="9525" algn="ctr">
              <a:noFill/>
              <a:miter lim="800000"/>
            </a:ln>
          </p:spPr>
          <p:txBody>
            <a:bodyPr wrap="square">
              <a:spAutoFit/>
            </a:bodyPr>
            <a:p>
              <a:pPr algn="ctr" eaLnBrk="0" hangingPunct="0"/>
              <a:r>
                <a:rPr lang="en-US" sz="2400">
                  <a:solidFill>
                    <a:schemeClr val="bg1"/>
                  </a:solidFill>
                </a:rPr>
                <a:t>4</a:t>
              </a:r>
              <a:endParaRPr lang="en-US" sz="24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anim calcmode="lin" valueType="num">
                                      <p:cBhvr>
                                        <p:cTn id="26" dur="500" fill="hold"/>
                                        <p:tgtEl>
                                          <p:spTgt spid="8"/>
                                        </p:tgtEl>
                                        <p:attrNameLst>
                                          <p:attrName>ppt_x</p:attrName>
                                        </p:attrNameLst>
                                      </p:cBhvr>
                                      <p:tavLst>
                                        <p:tav tm="0">
                                          <p:val>
                                            <p:strVal val="#ppt_x"/>
                                          </p:val>
                                        </p:tav>
                                        <p:tav tm="100000">
                                          <p:val>
                                            <p:strVal val="#ppt_x"/>
                                          </p:val>
                                        </p:tav>
                                      </p:tavLst>
                                    </p:anim>
                                    <p:anim calcmode="lin" valueType="num">
                                      <p:cBhvr>
                                        <p:cTn id="27"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pic>
        <p:nvPicPr>
          <p:cNvPr id="7" name="Content Placeholder 6" descr="2-281203-Main-900x556-8"/>
          <p:cNvPicPr>
            <a:picLocks noChangeAspect="1"/>
          </p:cNvPicPr>
          <p:nvPr>
            <p:ph idx="1"/>
          </p:nvPr>
        </p:nvPicPr>
        <p:blipFill>
          <a:blip r:embed="rId1"/>
          <a:stretch>
            <a:fillRect/>
          </a:stretch>
        </p:blipFill>
        <p:spPr>
          <a:xfrm>
            <a:off x="-228600" y="0"/>
            <a:ext cx="9413240" cy="5344160"/>
          </a:xfrm>
          <a:prstGeom prst="rect">
            <a:avLst/>
          </a:prstGeom>
        </p:spPr>
      </p:pic>
      <p:sp>
        <p:nvSpPr>
          <p:cNvPr id="6" name="Rounded Rectangle 5"/>
          <p:cNvSpPr/>
          <p:nvPr/>
        </p:nvSpPr>
        <p:spPr>
          <a:xfrm>
            <a:off x="1221105" y="1729740"/>
            <a:ext cx="6965315" cy="1376680"/>
          </a:xfrm>
          <a:prstGeom prst="roundRect">
            <a:avLst>
              <a:gd name="adj" fmla="val 21666"/>
            </a:avLst>
          </a:prstGeom>
          <a:gradFill>
            <a:gsLst>
              <a:gs pos="0">
                <a:srgbClr val="14CD68"/>
              </a:gs>
              <a:gs pos="100000">
                <a:srgbClr val="035C7D"/>
              </a:gs>
            </a:gsLst>
            <a:lin scaled="0"/>
          </a:gradFill>
        </p:spPr>
        <p:style>
          <a:lnRef idx="2">
            <a:schemeClr val="accent1"/>
          </a:lnRef>
          <a:fillRef idx="1">
            <a:schemeClr val="lt1"/>
          </a:fillRef>
          <a:effectRef idx="0">
            <a:schemeClr val="accent1"/>
          </a:effectRef>
          <a:fontRef idx="minor">
            <a:schemeClr val="dk1"/>
          </a:fontRef>
        </p:style>
        <p:txBody>
          <a:bodyPr rtlCol="0" anchor="ctr"/>
          <a:lstStyle/>
          <a:p>
            <a:pPr algn="ctr" eaLnBrk="0" hangingPunct="0"/>
            <a:r>
              <a:rPr lang="en-US" sz="2400" b="1">
                <a:solidFill>
                  <a:srgbClr val="000000"/>
                </a:solidFill>
                <a:sym typeface="+mn-ea"/>
              </a:rPr>
              <a:t>THEORETICAL BASIS OF TEXT FEATURE EXTRACTION TECHNIQUES</a:t>
            </a:r>
            <a:endParaRPr lang="en-US" sz="24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
        <p:nvSpPr>
          <p:cNvPr id="10" name="Text Box 9"/>
          <p:cNvSpPr txBox="1"/>
          <p:nvPr/>
        </p:nvSpPr>
        <p:spPr>
          <a:xfrm>
            <a:off x="1295400" y="1657350"/>
            <a:ext cx="976630" cy="891540"/>
          </a:xfrm>
          <a:prstGeom prst="rect">
            <a:avLst/>
          </a:prstGeom>
          <a:noFill/>
        </p:spPr>
        <p:txBody>
          <a:bodyPr wrap="none" rtlCol="0">
            <a:spAutoFit/>
            <a:scene3d>
              <a:camera prst="orthographicFront"/>
              <a:lightRig rig="threePt" dir="t"/>
            </a:scene3d>
          </a:bodyPr>
          <a:p>
            <a:r>
              <a:rPr lang="en-US" sz="5200" b="1">
                <a:ln w="9525">
                  <a:solidFill>
                    <a:schemeClr val="bg1"/>
                  </a:solidFill>
                  <a:prstDash val="solid"/>
                </a:ln>
                <a:solidFill>
                  <a:srgbClr val="000000"/>
                </a:solidFill>
                <a:effectLst>
                  <a:outerShdw blurRad="12700" dist="38100" dir="2700000" algn="tl" rotWithShape="0">
                    <a:schemeClr val="bg1">
                      <a:lumMod val="50000"/>
                    </a:schemeClr>
                  </a:outerShdw>
                </a:effectLst>
                <a:latin typeface="+mj-lt"/>
                <a:cs typeface="+mj-lt"/>
              </a:rPr>
              <a:t>1</a:t>
            </a:r>
            <a:r>
              <a:rPr lang="en-US" sz="5200" b="1">
                <a:ln w="9525">
                  <a:solidFill>
                    <a:schemeClr val="bg1"/>
                  </a:solidFill>
                  <a:prstDash val="solid"/>
                </a:ln>
                <a:solidFill>
                  <a:srgbClr val="000000"/>
                </a:solidFill>
                <a:effectLst>
                  <a:outerShdw blurRad="12700" dist="38100" dir="2700000" algn="tl" rotWithShape="0">
                    <a:schemeClr val="bg1">
                      <a:lumMod val="50000"/>
                    </a:schemeClr>
                  </a:outerShdw>
                </a:effectLst>
              </a:rPr>
              <a:t>.</a:t>
            </a:r>
            <a:r>
              <a:rPr lang="en-US" sz="4000" b="1">
                <a:ln w="9525">
                  <a:solidFill>
                    <a:schemeClr val="bg1"/>
                  </a:solidFill>
                  <a:prstDash val="solid"/>
                </a:ln>
                <a:solidFill>
                  <a:srgbClr val="000000"/>
                </a:solidFill>
                <a:effectLst>
                  <a:outerShdw blurRad="12700" dist="38100" dir="2700000" algn="tl" rotWithShape="0">
                    <a:schemeClr val="bg1">
                      <a:lumMod val="50000"/>
                    </a:schemeClr>
                  </a:outerShdw>
                </a:effectLst>
              </a:rPr>
              <a:t> </a:t>
            </a:r>
            <a:endParaRPr lang="en-US" sz="4000" b="1">
              <a:ln w="9525">
                <a:solidFill>
                  <a:schemeClr val="bg1"/>
                </a:solidFill>
                <a:prstDash val="solid"/>
              </a:ln>
              <a:solidFill>
                <a:srgbClr val="000000"/>
              </a:solidFill>
              <a:effectLst>
                <a:outerShdw blurRad="12700" dist="38100" dir="2700000" algn="tl" rotWithShape="0">
                  <a:schemeClr val="bg1">
                    <a:lumMod val="5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8001000" cy="422910"/>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18795" y="980440"/>
            <a:ext cx="4053205" cy="368300"/>
          </a:xfrm>
          <a:prstGeom prst="rect">
            <a:avLst/>
          </a:prstGeom>
          <a:noFill/>
        </p:spPr>
        <p:txBody>
          <a:bodyPr wrap="square" rtlCol="0">
            <a:spAutoFit/>
          </a:bodyPr>
          <a:lstStyle/>
          <a:p>
            <a:r>
              <a:rPr lang="en-US" b="1"/>
              <a:t>• Bag of words Model</a:t>
            </a:r>
            <a:endParaRPr lang="en-US" b="1"/>
          </a:p>
        </p:txBody>
      </p:sp>
      <p:sp>
        <p:nvSpPr>
          <p:cNvPr id="3" name="Text Box 2"/>
          <p:cNvSpPr txBox="1"/>
          <p:nvPr/>
        </p:nvSpPr>
        <p:spPr>
          <a:xfrm>
            <a:off x="914400" y="1428750"/>
            <a:ext cx="6945630" cy="2584450"/>
          </a:xfrm>
          <a:prstGeom prst="rect">
            <a:avLst/>
          </a:prstGeom>
          <a:noFill/>
        </p:spPr>
        <p:txBody>
          <a:bodyPr wrap="square" rtlCol="0">
            <a:spAutoFit/>
          </a:bodyPr>
          <a:p>
            <a:pPr algn="just"/>
            <a:r>
              <a:rPr lang="en-US" i="1">
                <a:solidFill>
                  <a:srgbClr val="000000"/>
                </a:solidFill>
              </a:rPr>
              <a:t>- In this model, a text is represented as a bag of its words, not taking into account grammar and even word order but retaining multiple meanings.</a:t>
            </a:r>
            <a:endParaRPr lang="en-US" i="1">
              <a:solidFill>
                <a:srgbClr val="000000"/>
              </a:solidFill>
            </a:endParaRPr>
          </a:p>
          <a:p>
            <a:pPr algn="just"/>
            <a:endParaRPr lang="en-US" i="1">
              <a:solidFill>
                <a:srgbClr val="000000"/>
              </a:solidFill>
            </a:endParaRPr>
          </a:p>
          <a:p>
            <a:pPr algn="just"/>
            <a:r>
              <a:rPr lang="en-US" i="1">
                <a:solidFill>
                  <a:srgbClr val="000000"/>
                </a:solidFill>
              </a:rPr>
              <a:t>- It encodes strings and provides an integer "id" for each possible token, for example by using spaces and punctuation as token delimiters, counting the number of token occurrences notification within each document is normalized and weighted with decreasing key tokens occurs in the majority of templates / documents.</a:t>
            </a:r>
            <a:endParaRPr lang="en-US" i="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Footer Placeholder 3"/>
          <p:cNvSpPr>
            <a:spLocks noGrp="1"/>
          </p:cNvSpPr>
          <p:nvPr>
            <p:ph type="ftr" sz="quarter" idx="11"/>
          </p:nvPr>
        </p:nvSpPr>
        <p:spPr/>
        <p:txBody>
          <a:bodyPr/>
          <a:p>
            <a:pPr>
              <a:defRPr/>
            </a:pPr>
            <a:endParaRPr lang="en-US"/>
          </a:p>
        </p:txBody>
      </p:sp>
      <p:pic>
        <p:nvPicPr>
          <p:cNvPr id="8" name="Content Placeholder 7" descr="0acb9279d17a1631bcfb154583cca443"/>
          <p:cNvPicPr>
            <a:picLocks noChangeAspect="1"/>
          </p:cNvPicPr>
          <p:nvPr>
            <p:ph idx="1"/>
          </p:nvPr>
        </p:nvPicPr>
        <p:blipFill>
          <a:blip r:embed="rId1"/>
          <a:stretch>
            <a:fillRect/>
          </a:stretch>
        </p:blipFill>
        <p:spPr>
          <a:xfrm>
            <a:off x="-76200" y="-19050"/>
            <a:ext cx="9250045" cy="5617210"/>
          </a:xfrm>
          <a:prstGeom prst="rect">
            <a:avLst/>
          </a:prstGeom>
          <a:noFill/>
          <a:ln w="9525">
            <a:noFill/>
            <a:miter lim="800000"/>
            <a:headEnd/>
            <a:tailEnd/>
          </a:ln>
        </p:spPr>
      </p:pic>
      <p:sp>
        <p:nvSpPr>
          <p:cNvPr id="3" name="Rectangles 2"/>
          <p:cNvSpPr/>
          <p:nvPr/>
        </p:nvSpPr>
        <p:spPr>
          <a:xfrm>
            <a:off x="1007745" y="285750"/>
            <a:ext cx="7746365" cy="533400"/>
          </a:xfrm>
          <a:prstGeom prst="rect">
            <a:avLst/>
          </a:prstGeom>
        </p:spPr>
        <p:style>
          <a:lnRef idx="2">
            <a:schemeClr val="accent3"/>
          </a:lnRef>
          <a:fillRef idx="1">
            <a:schemeClr val="lt1"/>
          </a:fillRef>
          <a:effectRef idx="0">
            <a:schemeClr val="accent3"/>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p>
            <a:pPr algn="ctr"/>
            <a:r>
              <a:rPr lang="en-US" sz="2800" b="1" u="sng">
                <a:solidFill>
                  <a:schemeClr val="accent6">
                    <a:lumMod val="50000"/>
                  </a:schemeClr>
                </a:solidFill>
                <a:effectLst/>
              </a:rPr>
              <a:t>THE BAG OF WORDS</a:t>
            </a:r>
            <a:endParaRPr lang="en-US" sz="2800" b="1" u="sng">
              <a:solidFill>
                <a:schemeClr val="accent6">
                  <a:lumMod val="50000"/>
                </a:schemeClr>
              </a:solidFill>
              <a:effectLst/>
            </a:endParaRPr>
          </a:p>
        </p:txBody>
      </p:sp>
      <p:sp>
        <p:nvSpPr>
          <p:cNvPr id="5" name="Text Box 4"/>
          <p:cNvSpPr txBox="1"/>
          <p:nvPr/>
        </p:nvSpPr>
        <p:spPr>
          <a:xfrm>
            <a:off x="609600" y="450850"/>
            <a:ext cx="1808480" cy="368300"/>
          </a:xfrm>
          <a:prstGeom prst="rect">
            <a:avLst/>
          </a:prstGeom>
          <a:noFill/>
        </p:spPr>
        <p:txBody>
          <a:bodyPr wrap="none" rtlCol="0">
            <a:spAutoFit/>
          </a:bodyPr>
          <a:p>
            <a:pPr algn="l"/>
            <a:r>
              <a:rPr lang="en-US" b="1" u="sng">
                <a:solidFill>
                  <a:srgbClr val="000000"/>
                </a:solidFill>
              </a:rPr>
              <a:t>Raw document</a:t>
            </a:r>
            <a:endParaRPr lang="en-US" b="1" u="sng">
              <a:solidFill>
                <a:srgbClr val="000000"/>
              </a:solidFill>
            </a:endParaRPr>
          </a:p>
        </p:txBody>
      </p:sp>
      <p:sp>
        <p:nvSpPr>
          <p:cNvPr id="6" name="Text Box 5"/>
          <p:cNvSpPr txBox="1"/>
          <p:nvPr/>
        </p:nvSpPr>
        <p:spPr>
          <a:xfrm>
            <a:off x="7924800" y="514350"/>
            <a:ext cx="881380" cy="368300"/>
          </a:xfrm>
          <a:prstGeom prst="rect">
            <a:avLst/>
          </a:prstGeom>
          <a:noFill/>
        </p:spPr>
        <p:txBody>
          <a:bodyPr wrap="none" rtlCol="0">
            <a:spAutoFit/>
          </a:bodyPr>
          <a:p>
            <a:pPr algn="l"/>
            <a:r>
              <a:rPr lang="en-US" b="1" u="sng">
                <a:solidFill>
                  <a:srgbClr val="C00000"/>
                </a:solidFill>
              </a:rPr>
              <a:t>Result</a:t>
            </a:r>
            <a:endParaRPr lang="en-US" b="1" u="sng">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5750"/>
            <a:ext cx="8313420" cy="422910"/>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20052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18795" y="980440"/>
            <a:ext cx="4053205" cy="368300"/>
          </a:xfrm>
          <a:prstGeom prst="rect">
            <a:avLst/>
          </a:prstGeom>
          <a:noFill/>
        </p:spPr>
        <p:txBody>
          <a:bodyPr wrap="square" rtlCol="0">
            <a:spAutoFit/>
          </a:bodyPr>
          <a:lstStyle/>
          <a:p>
            <a:r>
              <a:rPr lang="en-US" b="1"/>
              <a:t>• Sparsity of Matrix</a:t>
            </a:r>
            <a:endParaRPr lang="en-US" b="1"/>
          </a:p>
        </p:txBody>
      </p:sp>
      <p:sp>
        <p:nvSpPr>
          <p:cNvPr id="7" name="Text Box 6"/>
          <p:cNvSpPr txBox="1"/>
          <p:nvPr/>
        </p:nvSpPr>
        <p:spPr>
          <a:xfrm>
            <a:off x="990600" y="1504950"/>
            <a:ext cx="6938645" cy="1476375"/>
          </a:xfrm>
          <a:prstGeom prst="rect">
            <a:avLst/>
          </a:prstGeom>
          <a:noFill/>
        </p:spPr>
        <p:txBody>
          <a:bodyPr wrap="square" rtlCol="0">
            <a:spAutoFit/>
          </a:bodyPr>
          <a:p>
            <a:pPr algn="just"/>
            <a:r>
              <a:rPr lang="en-US" i="1">
                <a:solidFill>
                  <a:srgbClr val="000000"/>
                </a:solidFill>
              </a:rPr>
              <a:t>A sparse matrix is a matrix in which the majority of elements have a value of 0. Sparse matrix is indicated by the number of elements having a value of 0 divided by the total number of elements. In essence, it will be compressed more easily and thus minimizes the need to store on the computer.</a:t>
            </a:r>
            <a:endParaRPr lang="en-US" i="1">
              <a:solidFill>
                <a:srgbClr val="000000"/>
              </a:solidFill>
            </a:endParaRPr>
          </a:p>
        </p:txBody>
      </p:sp>
      <p:sp>
        <p:nvSpPr>
          <p:cNvPr id="9" name="Text Box 8"/>
          <p:cNvSpPr txBox="1"/>
          <p:nvPr/>
        </p:nvSpPr>
        <p:spPr>
          <a:xfrm>
            <a:off x="2133600" y="3257550"/>
            <a:ext cx="1625600" cy="1476375"/>
          </a:xfrm>
          <a:prstGeom prst="rect">
            <a:avLst/>
          </a:prstGeom>
          <a:noFill/>
        </p:spPr>
        <p:txBody>
          <a:bodyPr wrap="square" rtlCol="0">
            <a:spAutoFit/>
          </a:bodyPr>
          <a:p>
            <a:r>
              <a:rPr lang="en-US" b="1">
                <a:solidFill>
                  <a:srgbClr val="C00000"/>
                </a:solidFill>
              </a:rPr>
              <a:t>1 2</a:t>
            </a:r>
            <a:r>
              <a:rPr lang="en-US"/>
              <a:t> </a:t>
            </a:r>
            <a:r>
              <a:rPr lang="en-US" b="1">
                <a:solidFill>
                  <a:schemeClr val="accent6">
                    <a:lumMod val="50000"/>
                  </a:schemeClr>
                </a:solidFill>
              </a:rPr>
              <a:t>0 0 0 0 0</a:t>
            </a:r>
            <a:endParaRPr lang="en-US"/>
          </a:p>
          <a:p>
            <a:r>
              <a:rPr lang="en-US" b="1">
                <a:solidFill>
                  <a:schemeClr val="accent6">
                    <a:lumMod val="50000"/>
                  </a:schemeClr>
                </a:solidFill>
              </a:rPr>
              <a:t>0</a:t>
            </a:r>
            <a:r>
              <a:rPr lang="en-US"/>
              <a:t> </a:t>
            </a:r>
            <a:r>
              <a:rPr lang="en-US" b="1">
                <a:solidFill>
                  <a:srgbClr val="C00000"/>
                </a:solidFill>
              </a:rPr>
              <a:t>1</a:t>
            </a:r>
            <a:r>
              <a:rPr lang="en-US">
                <a:solidFill>
                  <a:srgbClr val="C00000"/>
                </a:solidFill>
              </a:rPr>
              <a:t> </a:t>
            </a:r>
            <a:r>
              <a:rPr lang="en-US" b="1">
                <a:solidFill>
                  <a:srgbClr val="C00000"/>
                </a:solidFill>
              </a:rPr>
              <a:t>3</a:t>
            </a:r>
            <a:r>
              <a:rPr lang="en-US"/>
              <a:t> </a:t>
            </a:r>
            <a:r>
              <a:rPr lang="en-US" b="1">
                <a:solidFill>
                  <a:schemeClr val="accent6">
                    <a:lumMod val="50000"/>
                  </a:schemeClr>
                </a:solidFill>
              </a:rPr>
              <a:t>0 0 0 0</a:t>
            </a:r>
            <a:endParaRPr lang="en-US"/>
          </a:p>
          <a:p>
            <a:r>
              <a:rPr lang="en-US" b="1">
                <a:solidFill>
                  <a:schemeClr val="accent6">
                    <a:lumMod val="50000"/>
                  </a:schemeClr>
                </a:solidFill>
              </a:rPr>
              <a:t>0 0</a:t>
            </a:r>
            <a:r>
              <a:rPr lang="en-US"/>
              <a:t> </a:t>
            </a:r>
            <a:r>
              <a:rPr lang="en-US" b="1">
                <a:solidFill>
                  <a:srgbClr val="C00000"/>
                </a:solidFill>
              </a:rPr>
              <a:t>2</a:t>
            </a:r>
            <a:r>
              <a:rPr lang="en-US"/>
              <a:t> </a:t>
            </a:r>
            <a:r>
              <a:rPr lang="en-US" b="1">
                <a:solidFill>
                  <a:srgbClr val="C00000"/>
                </a:solidFill>
              </a:rPr>
              <a:t>4</a:t>
            </a:r>
            <a:r>
              <a:rPr lang="en-US"/>
              <a:t> </a:t>
            </a:r>
            <a:r>
              <a:rPr lang="en-US" b="1">
                <a:solidFill>
                  <a:schemeClr val="accent6">
                    <a:lumMod val="50000"/>
                  </a:schemeClr>
                </a:solidFill>
              </a:rPr>
              <a:t>0 0 0</a:t>
            </a:r>
            <a:endParaRPr lang="en-US"/>
          </a:p>
          <a:p>
            <a:r>
              <a:rPr lang="en-US" b="1">
                <a:solidFill>
                  <a:schemeClr val="accent6">
                    <a:lumMod val="50000"/>
                  </a:schemeClr>
                </a:solidFill>
              </a:rPr>
              <a:t>0 0 0</a:t>
            </a:r>
            <a:r>
              <a:rPr lang="en-US"/>
              <a:t> </a:t>
            </a:r>
            <a:r>
              <a:rPr lang="en-US" b="1">
                <a:solidFill>
                  <a:srgbClr val="C00000"/>
                </a:solidFill>
              </a:rPr>
              <a:t>1 5 2</a:t>
            </a:r>
            <a:r>
              <a:rPr lang="en-US"/>
              <a:t> </a:t>
            </a:r>
            <a:r>
              <a:rPr lang="en-US" b="1">
                <a:solidFill>
                  <a:schemeClr val="accent6">
                    <a:lumMod val="50000"/>
                  </a:schemeClr>
                </a:solidFill>
              </a:rPr>
              <a:t>0</a:t>
            </a:r>
            <a:endParaRPr lang="en-US"/>
          </a:p>
          <a:p>
            <a:r>
              <a:rPr lang="en-US" b="1">
                <a:solidFill>
                  <a:schemeClr val="accent6">
                    <a:lumMod val="50000"/>
                  </a:schemeClr>
                </a:solidFill>
              </a:rPr>
              <a:t>0 0 0 0 0 0</a:t>
            </a:r>
            <a:r>
              <a:rPr lang="en-US"/>
              <a:t> </a:t>
            </a:r>
            <a:r>
              <a:rPr lang="en-US" b="1">
                <a:solidFill>
                  <a:srgbClr val="C00000"/>
                </a:solidFill>
              </a:rPr>
              <a:t>3</a:t>
            </a:r>
            <a:endParaRPr lang="en-US" b="1">
              <a:solidFill>
                <a:srgbClr val="C00000"/>
              </a:solidFill>
            </a:endParaRPr>
          </a:p>
        </p:txBody>
      </p:sp>
      <p:sp>
        <p:nvSpPr>
          <p:cNvPr id="10" name="Text Box 9"/>
          <p:cNvSpPr txBox="1"/>
          <p:nvPr/>
        </p:nvSpPr>
        <p:spPr>
          <a:xfrm>
            <a:off x="4191000" y="3535045"/>
            <a:ext cx="3301365" cy="1198880"/>
          </a:xfrm>
          <a:prstGeom prst="rect">
            <a:avLst/>
          </a:prstGeom>
          <a:noFill/>
        </p:spPr>
        <p:txBody>
          <a:bodyPr wrap="square" rtlCol="0">
            <a:spAutoFit/>
          </a:bodyPr>
          <a:p>
            <a:pPr algn="l"/>
            <a:r>
              <a:rPr lang="en-US"/>
              <a:t>10 values != 0</a:t>
            </a:r>
            <a:endParaRPr lang="en-US"/>
          </a:p>
          <a:p>
            <a:pPr algn="l"/>
            <a:r>
              <a:rPr lang="en-US"/>
              <a:t>25 values = 0</a:t>
            </a:r>
            <a:endParaRPr lang="en-US"/>
          </a:p>
          <a:p>
            <a:pPr algn="l"/>
            <a:r>
              <a:rPr lang="en-US"/>
              <a:t>=&gt; Density = </a:t>
            </a:r>
            <a:r>
              <a:rPr lang="en-US" b="1">
                <a:solidFill>
                  <a:srgbClr val="C00000"/>
                </a:solidFill>
              </a:rPr>
              <a:t>28.5%</a:t>
            </a:r>
            <a:endParaRPr lang="en-US"/>
          </a:p>
          <a:p>
            <a:pPr algn="l"/>
            <a:r>
              <a:rPr lang="en-US">
                <a:sym typeface="+mn-ea"/>
              </a:rPr>
              <a:t>Sparse density = </a:t>
            </a:r>
            <a:r>
              <a:rPr lang="en-US" b="1">
                <a:solidFill>
                  <a:schemeClr val="accent6">
                    <a:lumMod val="50000"/>
                  </a:schemeClr>
                </a:solidFill>
                <a:sym typeface="+mn-ea"/>
              </a:rPr>
              <a:t>71.5%</a:t>
            </a:r>
            <a:endParaRPr lang="en-US" b="1">
              <a:solidFill>
                <a:schemeClr val="accent6">
                  <a:lumMod val="50000"/>
                </a:schemeClr>
              </a:solidFill>
              <a:sym typeface="+mn-ea"/>
            </a:endParaRPr>
          </a:p>
        </p:txBody>
      </p:sp>
      <p:sp>
        <p:nvSpPr>
          <p:cNvPr id="11" name="Text Box 10"/>
          <p:cNvSpPr txBox="1"/>
          <p:nvPr/>
        </p:nvSpPr>
        <p:spPr>
          <a:xfrm>
            <a:off x="1371600" y="3638550"/>
            <a:ext cx="570230" cy="368300"/>
          </a:xfrm>
          <a:prstGeom prst="rect">
            <a:avLst/>
          </a:prstGeom>
          <a:noFill/>
        </p:spPr>
        <p:txBody>
          <a:bodyPr wrap="none" rtlCol="0">
            <a:spAutoFit/>
          </a:bodyPr>
          <a:p>
            <a:r>
              <a:rPr lang="en-US"/>
              <a:t>M =</a:t>
            </a:r>
            <a:endParaRPr lang="en-US"/>
          </a:p>
        </p:txBody>
      </p:sp>
      <p:sp>
        <p:nvSpPr>
          <p:cNvPr id="12" name="Left Bracket 11"/>
          <p:cNvSpPr/>
          <p:nvPr/>
        </p:nvSpPr>
        <p:spPr>
          <a:xfrm>
            <a:off x="2057400" y="3333750"/>
            <a:ext cx="76200" cy="1295400"/>
          </a:xfrm>
          <a:prstGeom prst="leftBracket">
            <a:avLst/>
          </a:prstGeom>
        </p:spPr>
        <p:style>
          <a:lnRef idx="2">
            <a:schemeClr val="dk1"/>
          </a:lnRef>
          <a:fillRef idx="0">
            <a:schemeClr val="dk1"/>
          </a:fillRef>
          <a:effectRef idx="1">
            <a:schemeClr val="dk1"/>
          </a:effectRef>
          <a:fontRef idx="minor">
            <a:schemeClr val="tx1"/>
          </a:fontRef>
        </p:style>
        <p:txBody>
          <a:bodyPr rtlCol="0" anchor="ctr"/>
          <a:p>
            <a:pPr algn="ctr"/>
            <a:endParaRPr lang="en-US"/>
          </a:p>
        </p:txBody>
      </p:sp>
      <p:sp>
        <p:nvSpPr>
          <p:cNvPr id="13" name="Left Bracket 12"/>
          <p:cNvSpPr/>
          <p:nvPr/>
        </p:nvSpPr>
        <p:spPr>
          <a:xfrm flipH="1">
            <a:off x="3552190" y="3348355"/>
            <a:ext cx="105410" cy="1295400"/>
          </a:xfrm>
          <a:prstGeom prst="leftBracket">
            <a:avLst/>
          </a:prstGeom>
        </p:spPr>
        <p:style>
          <a:lnRef idx="2">
            <a:schemeClr val="dk1"/>
          </a:lnRef>
          <a:fillRef idx="0">
            <a:schemeClr val="dk1"/>
          </a:fillRef>
          <a:effectRef idx="1">
            <a:schemeClr val="dk1"/>
          </a:effectRef>
          <a:fontRef idx="minor">
            <a:schemeClr val="tx1"/>
          </a:fontRef>
        </p:style>
        <p:txBody>
          <a:bodyPr rtlCol="0" anchor="ctr"/>
          <a:p>
            <a:pPr algn="ctr"/>
            <a:endParaRPr lang="en-US">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9" grpId="0"/>
      <p:bldP spid="11" grpId="1"/>
      <p:bldP spid="12" grpId="1" animBg="1"/>
      <p:bldP spid="13" grpId="1" animBg="1"/>
      <p:bldP spid="9" grpId="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8766"/>
            <a:ext cx="8001000" cy="422672"/>
          </a:xfrm>
        </p:spPr>
        <p:txBody>
          <a:bodyPr/>
          <a:lstStyle/>
          <a:p>
            <a:r>
              <a:rPr lang="en-US" sz="1600" b="1">
                <a:solidFill>
                  <a:schemeClr val="bg1"/>
                </a:solidFill>
                <a:sym typeface="+mn-ea"/>
              </a:rPr>
              <a:t>THEORETICAL BASIS OF TEXT FEATURE EXTRACTION TECHNIQUES</a:t>
            </a:r>
            <a:endParaRPr lang="en-US" sz="1600" b="1">
              <a:solidFill>
                <a:schemeClr val="bg1"/>
              </a:solidFill>
              <a:sym typeface="+mn-ea"/>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200" y="4195445"/>
            <a:ext cx="1524000" cy="84137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819150"/>
            <a:ext cx="799381" cy="1059180"/>
          </a:xfrm>
          <a:prstGeom prst="rect">
            <a:avLst/>
          </a:prstGeom>
        </p:spPr>
      </p:pic>
      <p:sp>
        <p:nvSpPr>
          <p:cNvPr id="6" name="Text Box 5"/>
          <p:cNvSpPr txBox="1"/>
          <p:nvPr/>
        </p:nvSpPr>
        <p:spPr>
          <a:xfrm>
            <a:off x="518795" y="980440"/>
            <a:ext cx="4053205" cy="368300"/>
          </a:xfrm>
          <a:prstGeom prst="rect">
            <a:avLst/>
          </a:prstGeom>
          <a:noFill/>
        </p:spPr>
        <p:txBody>
          <a:bodyPr wrap="square" rtlCol="0">
            <a:spAutoFit/>
          </a:bodyPr>
          <a:lstStyle/>
          <a:p>
            <a:r>
              <a:rPr lang="en-US" b="1"/>
              <a:t>• Vectorizer</a:t>
            </a:r>
            <a:endParaRPr lang="en-US" b="1"/>
          </a:p>
        </p:txBody>
      </p:sp>
      <p:sp>
        <p:nvSpPr>
          <p:cNvPr id="9" name="Text Box 8"/>
          <p:cNvSpPr txBox="1"/>
          <p:nvPr/>
        </p:nvSpPr>
        <p:spPr>
          <a:xfrm>
            <a:off x="152400" y="1352550"/>
            <a:ext cx="4053205" cy="368300"/>
          </a:xfrm>
          <a:prstGeom prst="rect">
            <a:avLst/>
          </a:prstGeom>
          <a:noFill/>
        </p:spPr>
        <p:txBody>
          <a:bodyPr wrap="square" rtlCol="0">
            <a:spAutoFit/>
          </a:bodyPr>
          <a:p>
            <a:r>
              <a:rPr lang="en-US" b="1"/>
              <a:t>- Common Vectorizer:</a:t>
            </a:r>
            <a:endParaRPr lang="en-US" b="1"/>
          </a:p>
        </p:txBody>
      </p:sp>
      <p:sp>
        <p:nvSpPr>
          <p:cNvPr id="10" name="Text Box 9"/>
          <p:cNvSpPr txBox="1"/>
          <p:nvPr/>
        </p:nvSpPr>
        <p:spPr>
          <a:xfrm>
            <a:off x="152400" y="3270250"/>
            <a:ext cx="4053205" cy="368300"/>
          </a:xfrm>
          <a:prstGeom prst="rect">
            <a:avLst/>
          </a:prstGeom>
          <a:noFill/>
        </p:spPr>
        <p:txBody>
          <a:bodyPr wrap="square" rtlCol="0">
            <a:spAutoFit/>
          </a:bodyPr>
          <a:p>
            <a:r>
              <a:rPr lang="en-US" b="1"/>
              <a:t>- Hashing Vectorizer:</a:t>
            </a:r>
            <a:endParaRPr lang="en-US" b="1"/>
          </a:p>
        </p:txBody>
      </p:sp>
      <p:sp>
        <p:nvSpPr>
          <p:cNvPr id="13" name="Text Box 12"/>
          <p:cNvSpPr txBox="1"/>
          <p:nvPr/>
        </p:nvSpPr>
        <p:spPr>
          <a:xfrm>
            <a:off x="281940" y="1809750"/>
            <a:ext cx="7655560" cy="1322070"/>
          </a:xfrm>
          <a:prstGeom prst="rect">
            <a:avLst/>
          </a:prstGeom>
          <a:noFill/>
        </p:spPr>
        <p:txBody>
          <a:bodyPr wrap="square" rtlCol="0">
            <a:spAutoFit/>
          </a:bodyPr>
          <a:p>
            <a:pPr algn="just"/>
            <a:r>
              <a:rPr lang="en-US" sz="2000" i="1">
                <a:solidFill>
                  <a:srgbClr val="000000"/>
                </a:solidFill>
              </a:rPr>
              <a:t>The usual vectorization is converting a text data set into a matrix of number of tokens. The occurrence frequency of each individual token is considered a feature. The vector of all token frequencies for a given document is considered a multivariable pattern.</a:t>
            </a:r>
            <a:endParaRPr lang="en-US" sz="2000" i="1">
              <a:solidFill>
                <a:srgbClr val="000000"/>
              </a:solidFill>
            </a:endParaRPr>
          </a:p>
        </p:txBody>
      </p:sp>
      <p:sp>
        <p:nvSpPr>
          <p:cNvPr id="14" name="Text Box 13"/>
          <p:cNvSpPr txBox="1"/>
          <p:nvPr/>
        </p:nvSpPr>
        <p:spPr>
          <a:xfrm>
            <a:off x="1828800" y="3638550"/>
            <a:ext cx="6252845" cy="1322070"/>
          </a:xfrm>
          <a:prstGeom prst="rect">
            <a:avLst/>
          </a:prstGeom>
          <a:noFill/>
        </p:spPr>
        <p:txBody>
          <a:bodyPr wrap="square" rtlCol="0">
            <a:spAutoFit/>
          </a:bodyPr>
          <a:p>
            <a:pPr algn="just"/>
            <a:r>
              <a:rPr lang="en-US" sz="2000" i="1">
                <a:solidFill>
                  <a:srgbClr val="000000"/>
                </a:solidFill>
              </a:rPr>
              <a:t>Hash vectorization is the conversion of a text data set into a matrix of token occurrences. It uses the hashing trick to find the token string name to highlight the mapped integer index. Great expandable memory.</a:t>
            </a:r>
            <a:endParaRPr lang="en-US" sz="2000" i="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9010</Words>
  <Application>WPS Presentation</Application>
  <PresentationFormat>On-screen Show (16:9)</PresentationFormat>
  <Paragraphs>468</Paragraphs>
  <Slides>28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vt:lpstr>
      <vt:lpstr>SimSun</vt:lpstr>
      <vt:lpstr>Wingdings</vt:lpstr>
      <vt:lpstr>Tahoma</vt:lpstr>
      <vt:lpstr>Corbel</vt:lpstr>
      <vt:lpstr>Verdana</vt:lpstr>
      <vt:lpstr>Times New Roman</vt:lpstr>
      <vt:lpstr>Gulim</vt:lpstr>
      <vt:lpstr>Microsoft YaHei</vt:lpstr>
      <vt:lpstr>Arial Unicode MS</vt:lpstr>
      <vt:lpstr>Calibri</vt:lpstr>
      <vt:lpstr>Comic Sans MS</vt:lpstr>
      <vt:lpstr>Malgun Gothic</vt:lpstr>
      <vt:lpstr>VCBB</vt:lpstr>
      <vt:lpstr>DATA PREPROCESSING </vt:lpstr>
      <vt:lpstr>PowerPoint 演示文稿</vt:lpstr>
      <vt:lpstr>PowerPoint 演示文稿</vt:lpstr>
      <vt:lpstr>MAIN CONTENT</vt:lpstr>
      <vt:lpstr>PowerPoint 演示文稿</vt:lpstr>
      <vt:lpstr>THEORETICAL BASIS OF TEXT FEATURE EXTRACTION TECHNIQUES</vt:lpstr>
      <vt:lpstr>PowerPoint 演示文稿</vt:lpstr>
      <vt:lpstr>THEORETICAL BASIS OF TEXT FEATURE EXTRACTION TECHNIQUES</vt:lpstr>
      <vt:lpstr>THEORETICAL BASIS OF TEXT FEATURE EXTRACTION TECHNIQUES</vt:lpstr>
      <vt:lpstr>THEORETICAL BASIS OF TEXT FEATURE EXTRACTION TECHNIQUES</vt:lpstr>
      <vt:lpstr>THEORETICAL BASIS OF TEXT FEATURE EXTRACTION TECHNIQUES</vt:lpstr>
      <vt:lpstr>THEORETICAL BASIS OF TEXT FEATURE EXTRACTION TECHNIQUES</vt:lpstr>
      <vt:lpstr>PowerPoint 演示文稿</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SCIKIT-LEARN MODULE &amp; USING TEXT SUB-MODULE CLASSES </vt:lpstr>
      <vt:lpstr>PowerPoint 演示文稿</vt:lpstr>
      <vt:lpstr>PowerPoint 演示文稿</vt:lpstr>
      <vt:lpstr>PowerPoint 演示文稿</vt:lpstr>
      <vt:lpstr>PowerPoint 演示文稿</vt:lpstr>
      <vt:lpstr>PowerPoint 演示文稿</vt:lpstr>
    </vt:vector>
  </TitlesOfParts>
  <Company>BABYDUCK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DANG BINH PHUONG</dc:creator>
  <cp:lastModifiedBy>MSI GAMING</cp:lastModifiedBy>
  <cp:revision>743</cp:revision>
  <dcterms:created xsi:type="dcterms:W3CDTF">2007-09-05T08:24:00Z</dcterms:created>
  <dcterms:modified xsi:type="dcterms:W3CDTF">2021-06-06T10:49:54Z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