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0" r:id="rId1"/>
  </p:sldMasterIdLst>
  <p:sldIdLst>
    <p:sldId id="256" r:id="rId2"/>
    <p:sldId id="257" r:id="rId3"/>
    <p:sldId id="260" r:id="rId4"/>
    <p:sldId id="263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70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43E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F1C06B-B2CB-46B4-BCD0-EC730755A18B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39E22C6-8F79-4D06-9525-0CAD14ED38D7}">
      <dgm:prSet/>
      <dgm:spPr/>
      <dgm:t>
        <a:bodyPr/>
        <a:lstStyle/>
        <a:p>
          <a:r>
            <a:rPr lang="ru-RU" dirty="0"/>
            <a:t>По нормам пожарной безопасности НПБ 105-95</a:t>
          </a:r>
        </a:p>
      </dgm:t>
    </dgm:pt>
    <dgm:pt modelId="{557A4115-F82D-4264-9C14-6A147FCEEBE4}" type="parTrans" cxnId="{B8987D44-ED4A-4352-9032-78BA90D09311}">
      <dgm:prSet/>
      <dgm:spPr/>
      <dgm:t>
        <a:bodyPr/>
        <a:lstStyle/>
        <a:p>
          <a:endParaRPr lang="ru-RU"/>
        </a:p>
      </dgm:t>
    </dgm:pt>
    <dgm:pt modelId="{86DE5540-3C87-41CA-8099-C0422D30BC9F}" type="sibTrans" cxnId="{B8987D44-ED4A-4352-9032-78BA90D09311}">
      <dgm:prSet/>
      <dgm:spPr/>
      <dgm:t>
        <a:bodyPr/>
        <a:lstStyle/>
        <a:p>
          <a:endParaRPr lang="ru-RU"/>
        </a:p>
      </dgm:t>
    </dgm:pt>
    <dgm:pt modelId="{A9A7C183-8F39-4992-899E-0296DBD04890}">
      <dgm:prSet/>
      <dgm:spPr/>
      <dgm:t>
        <a:bodyPr/>
        <a:lstStyle/>
        <a:p>
          <a:r>
            <a:rPr lang="ru-RU" dirty="0"/>
            <a:t>помещения с ЭВМ и ПЭВМ относятся к категории В (пожароопасные).</a:t>
          </a:r>
        </a:p>
      </dgm:t>
    </dgm:pt>
    <dgm:pt modelId="{B435EBBE-C8FD-4730-9AE2-F870E1D389C1}" type="parTrans" cxnId="{03682DA5-3F4F-4829-B57F-04A1136BE90E}">
      <dgm:prSet/>
      <dgm:spPr/>
      <dgm:t>
        <a:bodyPr/>
        <a:lstStyle/>
        <a:p>
          <a:endParaRPr lang="ru-RU"/>
        </a:p>
      </dgm:t>
    </dgm:pt>
    <dgm:pt modelId="{08879552-5184-4D14-B67F-11877D54E649}" type="sibTrans" cxnId="{03682DA5-3F4F-4829-B57F-04A1136BE90E}">
      <dgm:prSet/>
      <dgm:spPr/>
      <dgm:t>
        <a:bodyPr/>
        <a:lstStyle/>
        <a:p>
          <a:endParaRPr lang="ru-RU"/>
        </a:p>
      </dgm:t>
    </dgm:pt>
    <dgm:pt modelId="{7CFFE159-9794-4380-A67E-3889E3A305FD}">
      <dgm:prSet/>
      <dgm:spPr/>
      <dgm:t>
        <a:bodyPr/>
        <a:lstStyle/>
        <a:p>
          <a:r>
            <a:rPr lang="ru-RU"/>
            <a:t>Согласно СНиП 21-01-97</a:t>
          </a:r>
        </a:p>
      </dgm:t>
    </dgm:pt>
    <dgm:pt modelId="{0526EA86-A0BB-4A62-833C-EB58D2A148D0}" type="parTrans" cxnId="{5C5A2532-E307-4F11-8CD2-F256F37BCB6B}">
      <dgm:prSet/>
      <dgm:spPr/>
      <dgm:t>
        <a:bodyPr/>
        <a:lstStyle/>
        <a:p>
          <a:endParaRPr lang="ru-RU"/>
        </a:p>
      </dgm:t>
    </dgm:pt>
    <dgm:pt modelId="{45B096D8-097B-45F1-8B0A-56AF17D06DA0}" type="sibTrans" cxnId="{5C5A2532-E307-4F11-8CD2-F256F37BCB6B}">
      <dgm:prSet/>
      <dgm:spPr/>
      <dgm:t>
        <a:bodyPr/>
        <a:lstStyle/>
        <a:p>
          <a:endParaRPr lang="ru-RU"/>
        </a:p>
      </dgm:t>
    </dgm:pt>
    <dgm:pt modelId="{BD12F7DC-C34F-473E-AE66-5497BB95BD3B}">
      <dgm:prSet/>
      <dgm:spPr/>
      <dgm:t>
        <a:bodyPr/>
        <a:lstStyle/>
        <a:p>
          <a:r>
            <a:rPr lang="ru-RU" dirty="0"/>
            <a:t>вычислительные центры должны располагаться в зданиях не ниже </a:t>
          </a:r>
          <a:r>
            <a:rPr lang="en-US" dirty="0"/>
            <a:t>II</a:t>
          </a:r>
          <a:r>
            <a:rPr lang="ru-RU" dirty="0"/>
            <a:t> степени огнестойкости, залы ЭВМ — не ниже первого этажа (допускается </a:t>
          </a:r>
          <a:r>
            <a:rPr lang="en-US" dirty="0"/>
            <a:t>III</a:t>
          </a:r>
          <a:r>
            <a:rPr lang="ru-RU" dirty="0"/>
            <a:t> степень огнестойкости).</a:t>
          </a:r>
        </a:p>
      </dgm:t>
    </dgm:pt>
    <dgm:pt modelId="{6576D1B6-3D7A-45F2-BD8D-37F4A37103D3}" type="parTrans" cxnId="{53EAD2B2-E2DC-4334-8D34-AA05DEB2F208}">
      <dgm:prSet/>
      <dgm:spPr/>
      <dgm:t>
        <a:bodyPr/>
        <a:lstStyle/>
        <a:p>
          <a:endParaRPr lang="ru-RU"/>
        </a:p>
      </dgm:t>
    </dgm:pt>
    <dgm:pt modelId="{34AE025F-1C71-44D7-92C1-49A386409E3E}" type="sibTrans" cxnId="{53EAD2B2-E2DC-4334-8D34-AA05DEB2F208}">
      <dgm:prSet/>
      <dgm:spPr/>
      <dgm:t>
        <a:bodyPr/>
        <a:lstStyle/>
        <a:p>
          <a:endParaRPr lang="ru-RU"/>
        </a:p>
      </dgm:t>
    </dgm:pt>
    <dgm:pt modelId="{5A47EE2B-D060-43CA-AB24-25C60E1293FD}">
      <dgm:prSet/>
      <dgm:spPr/>
      <dgm:t>
        <a:bodyPr/>
        <a:lstStyle/>
        <a:p>
          <a:r>
            <a:rPr lang="ru-RU" dirty="0"/>
            <a:t>Наиболее вероятные классы пожаров в помещениях с ПЭВМ </a:t>
          </a:r>
        </a:p>
      </dgm:t>
    </dgm:pt>
    <dgm:pt modelId="{CC294C9A-10D3-4EED-8D1E-A442BA87FBC5}" type="parTrans" cxnId="{A9670E1D-9669-44B6-A7A0-E5DD11F16F6B}">
      <dgm:prSet/>
      <dgm:spPr/>
      <dgm:t>
        <a:bodyPr/>
        <a:lstStyle/>
        <a:p>
          <a:endParaRPr lang="ru-RU"/>
        </a:p>
      </dgm:t>
    </dgm:pt>
    <dgm:pt modelId="{BAEE01AF-0890-4BAD-8E78-8A9B47938E4A}" type="sibTrans" cxnId="{A9670E1D-9669-44B6-A7A0-E5DD11F16F6B}">
      <dgm:prSet/>
      <dgm:spPr/>
      <dgm:t>
        <a:bodyPr/>
        <a:lstStyle/>
        <a:p>
          <a:endParaRPr lang="ru-RU"/>
        </a:p>
      </dgm:t>
    </dgm:pt>
    <dgm:pt modelId="{5827D617-BC93-4DA2-B334-A2D65CDD377A}">
      <dgm:prSet/>
      <dgm:spPr/>
      <dgm:t>
        <a:bodyPr/>
        <a:lstStyle/>
        <a:p>
          <a:r>
            <a:rPr lang="ru-RU" dirty="0"/>
            <a:t>«А» и «Е» (т.е. могут гореть в основном твердые вещества, горение которых сопровождается тлением - класс А; или возможны пожары, вызванные возгоранием электроустановок -класс Е).</a:t>
          </a:r>
        </a:p>
      </dgm:t>
    </dgm:pt>
    <dgm:pt modelId="{F9B981BE-8D3E-4B6B-B251-9B6FD247C334}" type="parTrans" cxnId="{090762F5-9EF7-49AB-A2D6-FA269C9D4648}">
      <dgm:prSet/>
      <dgm:spPr/>
      <dgm:t>
        <a:bodyPr/>
        <a:lstStyle/>
        <a:p>
          <a:endParaRPr lang="ru-RU"/>
        </a:p>
      </dgm:t>
    </dgm:pt>
    <dgm:pt modelId="{196267B9-324D-4781-9579-8E6F35AD30F7}" type="sibTrans" cxnId="{090762F5-9EF7-49AB-A2D6-FA269C9D4648}">
      <dgm:prSet/>
      <dgm:spPr/>
      <dgm:t>
        <a:bodyPr/>
        <a:lstStyle/>
        <a:p>
          <a:endParaRPr lang="ru-RU"/>
        </a:p>
      </dgm:t>
    </dgm:pt>
    <dgm:pt modelId="{0B40B8B8-E2BC-4DBD-AE86-98310832F310}" type="pres">
      <dgm:prSet presAssocID="{A2F1C06B-B2CB-46B4-BCD0-EC730755A18B}" presName="Name0" presStyleCnt="0">
        <dgm:presLayoutVars>
          <dgm:dir/>
          <dgm:animLvl val="lvl"/>
          <dgm:resizeHandles/>
        </dgm:presLayoutVars>
      </dgm:prSet>
      <dgm:spPr/>
    </dgm:pt>
    <dgm:pt modelId="{E04E1836-EADF-4D26-9590-6B426D0AAC64}" type="pres">
      <dgm:prSet presAssocID="{739E22C6-8F79-4D06-9525-0CAD14ED38D7}" presName="linNode" presStyleCnt="0"/>
      <dgm:spPr/>
    </dgm:pt>
    <dgm:pt modelId="{7B999C71-8DFD-4414-A563-14C2FE3BF454}" type="pres">
      <dgm:prSet presAssocID="{739E22C6-8F79-4D06-9525-0CAD14ED38D7}" presName="parentShp" presStyleLbl="node1" presStyleIdx="0" presStyleCnt="3">
        <dgm:presLayoutVars>
          <dgm:bulletEnabled val="1"/>
        </dgm:presLayoutVars>
      </dgm:prSet>
      <dgm:spPr/>
    </dgm:pt>
    <dgm:pt modelId="{9D53A82B-F1A8-40BE-8187-AAD00D48DDED}" type="pres">
      <dgm:prSet presAssocID="{739E22C6-8F79-4D06-9525-0CAD14ED38D7}" presName="childShp" presStyleLbl="bgAccFollowNode1" presStyleIdx="0" presStyleCnt="3">
        <dgm:presLayoutVars>
          <dgm:bulletEnabled val="1"/>
        </dgm:presLayoutVars>
      </dgm:prSet>
      <dgm:spPr/>
    </dgm:pt>
    <dgm:pt modelId="{ABE54341-B262-4D59-A945-DCA3D4990D53}" type="pres">
      <dgm:prSet presAssocID="{86DE5540-3C87-41CA-8099-C0422D30BC9F}" presName="spacing" presStyleCnt="0"/>
      <dgm:spPr/>
    </dgm:pt>
    <dgm:pt modelId="{F716B1C0-E4CC-400B-99CB-36B0CD3A077D}" type="pres">
      <dgm:prSet presAssocID="{7CFFE159-9794-4380-A67E-3889E3A305FD}" presName="linNode" presStyleCnt="0"/>
      <dgm:spPr/>
    </dgm:pt>
    <dgm:pt modelId="{718AD152-497B-4A01-A263-CF70C7D08037}" type="pres">
      <dgm:prSet presAssocID="{7CFFE159-9794-4380-A67E-3889E3A305FD}" presName="parentShp" presStyleLbl="node1" presStyleIdx="1" presStyleCnt="3">
        <dgm:presLayoutVars>
          <dgm:bulletEnabled val="1"/>
        </dgm:presLayoutVars>
      </dgm:prSet>
      <dgm:spPr/>
    </dgm:pt>
    <dgm:pt modelId="{8FA193FD-5C2A-4138-9092-D993B95FE79A}" type="pres">
      <dgm:prSet presAssocID="{7CFFE159-9794-4380-A67E-3889E3A305FD}" presName="childShp" presStyleLbl="bgAccFollowNode1" presStyleIdx="1" presStyleCnt="3">
        <dgm:presLayoutVars>
          <dgm:bulletEnabled val="1"/>
        </dgm:presLayoutVars>
      </dgm:prSet>
      <dgm:spPr/>
    </dgm:pt>
    <dgm:pt modelId="{D12D3BC0-06EE-4E72-B112-61E2B2606E8C}" type="pres">
      <dgm:prSet presAssocID="{45B096D8-097B-45F1-8B0A-56AF17D06DA0}" presName="spacing" presStyleCnt="0"/>
      <dgm:spPr/>
    </dgm:pt>
    <dgm:pt modelId="{78B677E1-CFB2-4640-A13F-FAB84393CC29}" type="pres">
      <dgm:prSet presAssocID="{5A47EE2B-D060-43CA-AB24-25C60E1293FD}" presName="linNode" presStyleCnt="0"/>
      <dgm:spPr/>
    </dgm:pt>
    <dgm:pt modelId="{64D45F4C-90C5-4F64-9513-86C1E00D979E}" type="pres">
      <dgm:prSet presAssocID="{5A47EE2B-D060-43CA-AB24-25C60E1293FD}" presName="parentShp" presStyleLbl="node1" presStyleIdx="2" presStyleCnt="3">
        <dgm:presLayoutVars>
          <dgm:bulletEnabled val="1"/>
        </dgm:presLayoutVars>
      </dgm:prSet>
      <dgm:spPr/>
    </dgm:pt>
    <dgm:pt modelId="{32D8D5FA-4457-4DE2-85B0-550B226B4CA1}" type="pres">
      <dgm:prSet presAssocID="{5A47EE2B-D060-43CA-AB24-25C60E1293FD}" presName="childShp" presStyleLbl="bgAccFollowNode1" presStyleIdx="2" presStyleCnt="3">
        <dgm:presLayoutVars>
          <dgm:bulletEnabled val="1"/>
        </dgm:presLayoutVars>
      </dgm:prSet>
      <dgm:spPr/>
    </dgm:pt>
  </dgm:ptLst>
  <dgm:cxnLst>
    <dgm:cxn modelId="{CFC70406-95C6-4101-95A9-09FCAC617412}" type="presOf" srcId="{5827D617-BC93-4DA2-B334-A2D65CDD377A}" destId="{32D8D5FA-4457-4DE2-85B0-550B226B4CA1}" srcOrd="0" destOrd="0" presId="urn:microsoft.com/office/officeart/2005/8/layout/vList6"/>
    <dgm:cxn modelId="{A9670E1D-9669-44B6-A7A0-E5DD11F16F6B}" srcId="{A2F1C06B-B2CB-46B4-BCD0-EC730755A18B}" destId="{5A47EE2B-D060-43CA-AB24-25C60E1293FD}" srcOrd="2" destOrd="0" parTransId="{CC294C9A-10D3-4EED-8D1E-A442BA87FBC5}" sibTransId="{BAEE01AF-0890-4BAD-8E78-8A9B47938E4A}"/>
    <dgm:cxn modelId="{5C5A2532-E307-4F11-8CD2-F256F37BCB6B}" srcId="{A2F1C06B-B2CB-46B4-BCD0-EC730755A18B}" destId="{7CFFE159-9794-4380-A67E-3889E3A305FD}" srcOrd="1" destOrd="0" parTransId="{0526EA86-A0BB-4A62-833C-EB58D2A148D0}" sibTransId="{45B096D8-097B-45F1-8B0A-56AF17D06DA0}"/>
    <dgm:cxn modelId="{B8987D44-ED4A-4352-9032-78BA90D09311}" srcId="{A2F1C06B-B2CB-46B4-BCD0-EC730755A18B}" destId="{739E22C6-8F79-4D06-9525-0CAD14ED38D7}" srcOrd="0" destOrd="0" parTransId="{557A4115-F82D-4264-9C14-6A147FCEEBE4}" sibTransId="{86DE5540-3C87-41CA-8099-C0422D30BC9F}"/>
    <dgm:cxn modelId="{D95E5665-6C66-45D3-ABFA-D28ED4DF4229}" type="presOf" srcId="{BD12F7DC-C34F-473E-AE66-5497BB95BD3B}" destId="{8FA193FD-5C2A-4138-9092-D993B95FE79A}" srcOrd="0" destOrd="0" presId="urn:microsoft.com/office/officeart/2005/8/layout/vList6"/>
    <dgm:cxn modelId="{5603BB9D-26DF-4A7E-9F4A-F1860E5D1B11}" type="presOf" srcId="{7CFFE159-9794-4380-A67E-3889E3A305FD}" destId="{718AD152-497B-4A01-A263-CF70C7D08037}" srcOrd="0" destOrd="0" presId="urn:microsoft.com/office/officeart/2005/8/layout/vList6"/>
    <dgm:cxn modelId="{03682DA5-3F4F-4829-B57F-04A1136BE90E}" srcId="{739E22C6-8F79-4D06-9525-0CAD14ED38D7}" destId="{A9A7C183-8F39-4992-899E-0296DBD04890}" srcOrd="0" destOrd="0" parTransId="{B435EBBE-C8FD-4730-9AE2-F870E1D389C1}" sibTransId="{08879552-5184-4D14-B67F-11877D54E649}"/>
    <dgm:cxn modelId="{64E017AA-90B3-48BA-ADF0-91D0878EAA62}" type="presOf" srcId="{A2F1C06B-B2CB-46B4-BCD0-EC730755A18B}" destId="{0B40B8B8-E2BC-4DBD-AE86-98310832F310}" srcOrd="0" destOrd="0" presId="urn:microsoft.com/office/officeart/2005/8/layout/vList6"/>
    <dgm:cxn modelId="{53EAD2B2-E2DC-4334-8D34-AA05DEB2F208}" srcId="{7CFFE159-9794-4380-A67E-3889E3A305FD}" destId="{BD12F7DC-C34F-473E-AE66-5497BB95BD3B}" srcOrd="0" destOrd="0" parTransId="{6576D1B6-3D7A-45F2-BD8D-37F4A37103D3}" sibTransId="{34AE025F-1C71-44D7-92C1-49A386409E3E}"/>
    <dgm:cxn modelId="{9CEF1DC7-B1C0-4B28-AD62-3A729EB4ABB5}" type="presOf" srcId="{5A47EE2B-D060-43CA-AB24-25C60E1293FD}" destId="{64D45F4C-90C5-4F64-9513-86C1E00D979E}" srcOrd="0" destOrd="0" presId="urn:microsoft.com/office/officeart/2005/8/layout/vList6"/>
    <dgm:cxn modelId="{3112E7D6-F1C3-452C-B5A8-14C82A3FB9DA}" type="presOf" srcId="{739E22C6-8F79-4D06-9525-0CAD14ED38D7}" destId="{7B999C71-8DFD-4414-A563-14C2FE3BF454}" srcOrd="0" destOrd="0" presId="urn:microsoft.com/office/officeart/2005/8/layout/vList6"/>
    <dgm:cxn modelId="{A7CB4EDC-F0F9-494F-BCF0-759F8D467996}" type="presOf" srcId="{A9A7C183-8F39-4992-899E-0296DBD04890}" destId="{9D53A82B-F1A8-40BE-8187-AAD00D48DDED}" srcOrd="0" destOrd="0" presId="urn:microsoft.com/office/officeart/2005/8/layout/vList6"/>
    <dgm:cxn modelId="{090762F5-9EF7-49AB-A2D6-FA269C9D4648}" srcId="{5A47EE2B-D060-43CA-AB24-25C60E1293FD}" destId="{5827D617-BC93-4DA2-B334-A2D65CDD377A}" srcOrd="0" destOrd="0" parTransId="{F9B981BE-8D3E-4B6B-B251-9B6FD247C334}" sibTransId="{196267B9-324D-4781-9579-8E6F35AD30F7}"/>
    <dgm:cxn modelId="{4DC73AE2-E938-403C-B390-A2C9BE067C6C}" type="presParOf" srcId="{0B40B8B8-E2BC-4DBD-AE86-98310832F310}" destId="{E04E1836-EADF-4D26-9590-6B426D0AAC64}" srcOrd="0" destOrd="0" presId="urn:microsoft.com/office/officeart/2005/8/layout/vList6"/>
    <dgm:cxn modelId="{61938E7B-2AA7-43FF-B17E-37F9BBB6E359}" type="presParOf" srcId="{E04E1836-EADF-4D26-9590-6B426D0AAC64}" destId="{7B999C71-8DFD-4414-A563-14C2FE3BF454}" srcOrd="0" destOrd="0" presId="urn:microsoft.com/office/officeart/2005/8/layout/vList6"/>
    <dgm:cxn modelId="{FDE3BC6D-DF98-4B40-B5E1-26D27614A852}" type="presParOf" srcId="{E04E1836-EADF-4D26-9590-6B426D0AAC64}" destId="{9D53A82B-F1A8-40BE-8187-AAD00D48DDED}" srcOrd="1" destOrd="0" presId="urn:microsoft.com/office/officeart/2005/8/layout/vList6"/>
    <dgm:cxn modelId="{BAA1EB2B-4180-4ABC-806A-F686A0C6FD64}" type="presParOf" srcId="{0B40B8B8-E2BC-4DBD-AE86-98310832F310}" destId="{ABE54341-B262-4D59-A945-DCA3D4990D53}" srcOrd="1" destOrd="0" presId="urn:microsoft.com/office/officeart/2005/8/layout/vList6"/>
    <dgm:cxn modelId="{9073ADD0-660F-4672-99FD-CD2C321C9C80}" type="presParOf" srcId="{0B40B8B8-E2BC-4DBD-AE86-98310832F310}" destId="{F716B1C0-E4CC-400B-99CB-36B0CD3A077D}" srcOrd="2" destOrd="0" presId="urn:microsoft.com/office/officeart/2005/8/layout/vList6"/>
    <dgm:cxn modelId="{DB00F35E-589B-4C98-AE3B-5C4E6C435F14}" type="presParOf" srcId="{F716B1C0-E4CC-400B-99CB-36B0CD3A077D}" destId="{718AD152-497B-4A01-A263-CF70C7D08037}" srcOrd="0" destOrd="0" presId="urn:microsoft.com/office/officeart/2005/8/layout/vList6"/>
    <dgm:cxn modelId="{D4C056E8-430C-42D6-934B-0005D58829B4}" type="presParOf" srcId="{F716B1C0-E4CC-400B-99CB-36B0CD3A077D}" destId="{8FA193FD-5C2A-4138-9092-D993B95FE79A}" srcOrd="1" destOrd="0" presId="urn:microsoft.com/office/officeart/2005/8/layout/vList6"/>
    <dgm:cxn modelId="{61FA84A1-AED1-4AC6-91E8-6AB051774637}" type="presParOf" srcId="{0B40B8B8-E2BC-4DBD-AE86-98310832F310}" destId="{D12D3BC0-06EE-4E72-B112-61E2B2606E8C}" srcOrd="3" destOrd="0" presId="urn:microsoft.com/office/officeart/2005/8/layout/vList6"/>
    <dgm:cxn modelId="{0D1B9572-D6E6-42B7-A25A-2FA9C1EB0478}" type="presParOf" srcId="{0B40B8B8-E2BC-4DBD-AE86-98310832F310}" destId="{78B677E1-CFB2-4640-A13F-FAB84393CC29}" srcOrd="4" destOrd="0" presId="urn:microsoft.com/office/officeart/2005/8/layout/vList6"/>
    <dgm:cxn modelId="{39FB2139-7D58-462B-AA38-6055CF60B1B7}" type="presParOf" srcId="{78B677E1-CFB2-4640-A13F-FAB84393CC29}" destId="{64D45F4C-90C5-4F64-9513-86C1E00D979E}" srcOrd="0" destOrd="0" presId="urn:microsoft.com/office/officeart/2005/8/layout/vList6"/>
    <dgm:cxn modelId="{9660084E-1F35-4F2E-BE32-53DD39DF68F9}" type="presParOf" srcId="{78B677E1-CFB2-4640-A13F-FAB84393CC29}" destId="{32D8D5FA-4457-4DE2-85B0-550B226B4CA1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E24E98-308E-48FC-A279-D16C2C2F81EA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F9C5B0D-CB4E-45CC-AFBD-B1A1EB1AB2B7}">
      <dgm:prSet phldrT="[Текст]" custT="1"/>
      <dgm:spPr/>
      <dgm:t>
        <a:bodyPr/>
        <a:lstStyle/>
        <a:p>
          <a:r>
            <a:rPr lang="ru-RU" sz="3000" dirty="0">
              <a:solidFill>
                <a:schemeClr val="tx1"/>
              </a:solidFill>
            </a:rPr>
            <a:t>Первичные средства и установки пожаротушения</a:t>
          </a:r>
        </a:p>
      </dgm:t>
    </dgm:pt>
    <dgm:pt modelId="{662ECB4A-823F-4C90-85D5-D415EB00C23D}" type="parTrans" cxnId="{B2DB12A5-AE83-4C7C-9B5C-D6E1823D8617}">
      <dgm:prSet/>
      <dgm:spPr/>
      <dgm:t>
        <a:bodyPr/>
        <a:lstStyle/>
        <a:p>
          <a:endParaRPr lang="ru-RU"/>
        </a:p>
      </dgm:t>
    </dgm:pt>
    <dgm:pt modelId="{B85A6AAA-A972-4C42-BF60-9905E4DD394C}" type="sibTrans" cxnId="{B2DB12A5-AE83-4C7C-9B5C-D6E1823D8617}">
      <dgm:prSet/>
      <dgm:spPr/>
      <dgm:t>
        <a:bodyPr/>
        <a:lstStyle/>
        <a:p>
          <a:endParaRPr lang="ru-RU"/>
        </a:p>
      </dgm:t>
    </dgm:pt>
    <dgm:pt modelId="{D2C121D3-0BBF-4040-9024-E21963345732}">
      <dgm:prSet phldrT="[Текст]" custT="1"/>
      <dgm:spPr/>
      <dgm:t>
        <a:bodyPr/>
        <a:lstStyle/>
        <a:p>
          <a:r>
            <a:rPr lang="ru-RU" sz="3600" dirty="0">
              <a:solidFill>
                <a:schemeClr val="accent2"/>
              </a:solidFill>
            </a:rPr>
            <a:t>Огнетушители</a:t>
          </a:r>
        </a:p>
      </dgm:t>
    </dgm:pt>
    <dgm:pt modelId="{307465D9-9A8D-4495-A767-04497FD48599}" type="parTrans" cxnId="{D48C1275-BFCA-42EC-8CE7-AC02E5ADB4CB}">
      <dgm:prSet/>
      <dgm:spPr/>
      <dgm:t>
        <a:bodyPr/>
        <a:lstStyle/>
        <a:p>
          <a:endParaRPr lang="ru-RU"/>
        </a:p>
      </dgm:t>
    </dgm:pt>
    <dgm:pt modelId="{52B0A633-032F-4D3B-9C50-E600440D519F}" type="sibTrans" cxnId="{D48C1275-BFCA-42EC-8CE7-AC02E5ADB4CB}">
      <dgm:prSet/>
      <dgm:spPr/>
      <dgm:t>
        <a:bodyPr/>
        <a:lstStyle/>
        <a:p>
          <a:endParaRPr lang="ru-RU"/>
        </a:p>
      </dgm:t>
    </dgm:pt>
    <dgm:pt modelId="{044D02F9-0D42-4E07-8B95-54A649E90F57}">
      <dgm:prSet phldrT="[Текст]"/>
      <dgm:spPr/>
      <dgm:t>
        <a:bodyPr/>
        <a:lstStyle/>
        <a:p>
          <a:r>
            <a:rPr lang="ru-RU" dirty="0">
              <a:solidFill>
                <a:schemeClr val="accent2"/>
              </a:solidFill>
            </a:rPr>
            <a:t>Огнетушители ОСП</a:t>
          </a:r>
        </a:p>
      </dgm:t>
    </dgm:pt>
    <dgm:pt modelId="{1ACE3E8D-C765-46A0-816E-D2FAFBF290ED}" type="parTrans" cxnId="{4FD9A0F8-E8A7-4D07-8363-79E35A5CDEDD}">
      <dgm:prSet/>
      <dgm:spPr/>
      <dgm:t>
        <a:bodyPr/>
        <a:lstStyle/>
        <a:p>
          <a:endParaRPr lang="ru-RU"/>
        </a:p>
      </dgm:t>
    </dgm:pt>
    <dgm:pt modelId="{F61DDE9B-5283-4B95-BB9E-B5B625410CD2}" type="sibTrans" cxnId="{4FD9A0F8-E8A7-4D07-8363-79E35A5CDEDD}">
      <dgm:prSet/>
      <dgm:spPr/>
      <dgm:t>
        <a:bodyPr/>
        <a:lstStyle/>
        <a:p>
          <a:endParaRPr lang="ru-RU"/>
        </a:p>
      </dgm:t>
    </dgm:pt>
    <dgm:pt modelId="{5FE93ADE-8575-42CE-AB0E-845F82B59D7E}">
      <dgm:prSet phldrT="[Текст]"/>
      <dgm:spPr/>
      <dgm:t>
        <a:bodyPr/>
        <a:lstStyle/>
        <a:p>
          <a:r>
            <a:rPr lang="ru-RU" dirty="0">
              <a:solidFill>
                <a:schemeClr val="accent2"/>
              </a:solidFill>
            </a:rPr>
            <a:t>Пожарная сигнализация</a:t>
          </a:r>
        </a:p>
      </dgm:t>
    </dgm:pt>
    <dgm:pt modelId="{4859DF9A-C0B7-4F7E-A661-D5B667CDA5E7}" type="parTrans" cxnId="{90D807AD-CE2C-4278-BE1B-3D121124355B}">
      <dgm:prSet/>
      <dgm:spPr/>
      <dgm:t>
        <a:bodyPr/>
        <a:lstStyle/>
        <a:p>
          <a:endParaRPr lang="ru-RU"/>
        </a:p>
      </dgm:t>
    </dgm:pt>
    <dgm:pt modelId="{C5B9C16C-2D54-4B84-B0A5-B10476F746CC}" type="sibTrans" cxnId="{90D807AD-CE2C-4278-BE1B-3D121124355B}">
      <dgm:prSet/>
      <dgm:spPr/>
      <dgm:t>
        <a:bodyPr/>
        <a:lstStyle/>
        <a:p>
          <a:endParaRPr lang="ru-RU"/>
        </a:p>
      </dgm:t>
    </dgm:pt>
    <dgm:pt modelId="{2043F0AE-D713-4360-A4D9-7999A111140B}">
      <dgm:prSet phldrT="[Текст]" phldr="1"/>
      <dgm:spPr/>
      <dgm:t>
        <a:bodyPr/>
        <a:lstStyle/>
        <a:p>
          <a:endParaRPr lang="ru-RU"/>
        </a:p>
      </dgm:t>
    </dgm:pt>
    <dgm:pt modelId="{AEAAFCC0-1A94-4D24-AAC8-847CA2ED933C}" type="parTrans" cxnId="{EEB8BC5B-2F96-40CD-BEC5-4E9143A88E03}">
      <dgm:prSet/>
      <dgm:spPr/>
      <dgm:t>
        <a:bodyPr/>
        <a:lstStyle/>
        <a:p>
          <a:endParaRPr lang="ru-RU"/>
        </a:p>
      </dgm:t>
    </dgm:pt>
    <dgm:pt modelId="{3ECA75D0-EA05-4CBC-8AB1-A08AA4E02CFC}" type="sibTrans" cxnId="{EEB8BC5B-2F96-40CD-BEC5-4E9143A88E03}">
      <dgm:prSet/>
      <dgm:spPr/>
      <dgm:t>
        <a:bodyPr/>
        <a:lstStyle/>
        <a:p>
          <a:endParaRPr lang="ru-RU"/>
        </a:p>
      </dgm:t>
    </dgm:pt>
    <dgm:pt modelId="{E8095B3E-59E4-47A7-9748-6AA3A9581261}">
      <dgm:prSet/>
      <dgm:spPr/>
      <dgm:t>
        <a:bodyPr/>
        <a:lstStyle/>
        <a:p>
          <a:r>
            <a:rPr lang="ru-RU" dirty="0">
              <a:solidFill>
                <a:schemeClr val="accent2"/>
              </a:solidFill>
            </a:rPr>
            <a:t>Установки водяного, пенного и газового пожаротушения</a:t>
          </a:r>
        </a:p>
      </dgm:t>
    </dgm:pt>
    <dgm:pt modelId="{1359FF50-3BAD-4573-ACE8-893085C85842}" type="parTrans" cxnId="{D998BDE9-ECF6-451A-8524-6037D5803FF8}">
      <dgm:prSet/>
      <dgm:spPr/>
      <dgm:t>
        <a:bodyPr/>
        <a:lstStyle/>
        <a:p>
          <a:endParaRPr lang="ru-RU"/>
        </a:p>
      </dgm:t>
    </dgm:pt>
    <dgm:pt modelId="{C818B27A-A52B-4975-B17A-0C6C66B69858}" type="sibTrans" cxnId="{D998BDE9-ECF6-451A-8524-6037D5803FF8}">
      <dgm:prSet/>
      <dgm:spPr/>
      <dgm:t>
        <a:bodyPr/>
        <a:lstStyle/>
        <a:p>
          <a:endParaRPr lang="ru-RU"/>
        </a:p>
      </dgm:t>
    </dgm:pt>
    <dgm:pt modelId="{B3918A27-2E15-433A-914D-16786F8ED138}" type="pres">
      <dgm:prSet presAssocID="{40E24E98-308E-48FC-A279-D16C2C2F81EA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05D0D68-CF8F-4E11-95E8-2E9E742BFC2E}" type="pres">
      <dgm:prSet presAssocID="{40E24E98-308E-48FC-A279-D16C2C2F81EA}" presName="matrix" presStyleCnt="0"/>
      <dgm:spPr/>
    </dgm:pt>
    <dgm:pt modelId="{F6331CB7-A171-4C88-9B47-BCE5709EE228}" type="pres">
      <dgm:prSet presAssocID="{40E24E98-308E-48FC-A279-D16C2C2F81EA}" presName="tile1" presStyleLbl="node1" presStyleIdx="0" presStyleCnt="4" custLinFactNeighborX="-6091" custLinFactNeighborY="224"/>
      <dgm:spPr/>
    </dgm:pt>
    <dgm:pt modelId="{3E0BF652-2A8F-4E4B-91AB-F567EF7A2FC1}" type="pres">
      <dgm:prSet presAssocID="{40E24E98-308E-48FC-A279-D16C2C2F81EA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7B988B5-71F0-460C-860C-A88601703E5D}" type="pres">
      <dgm:prSet presAssocID="{40E24E98-308E-48FC-A279-D16C2C2F81EA}" presName="tile2" presStyleLbl="node1" presStyleIdx="1" presStyleCnt="4"/>
      <dgm:spPr/>
    </dgm:pt>
    <dgm:pt modelId="{F80B975B-0B05-4B8F-9D71-871C3A6D38D6}" type="pres">
      <dgm:prSet presAssocID="{40E24E98-308E-48FC-A279-D16C2C2F81EA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0F03009-B380-48F1-93F4-64BE638371C5}" type="pres">
      <dgm:prSet presAssocID="{40E24E98-308E-48FC-A279-D16C2C2F81EA}" presName="tile3" presStyleLbl="node1" presStyleIdx="2" presStyleCnt="4" custLinFactNeighborY="2077"/>
      <dgm:spPr/>
    </dgm:pt>
    <dgm:pt modelId="{CE01CF73-3A3C-4790-92BC-157908D58CB1}" type="pres">
      <dgm:prSet presAssocID="{40E24E98-308E-48FC-A279-D16C2C2F81EA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58EDB9B-6770-46FF-8187-29141429E2A9}" type="pres">
      <dgm:prSet presAssocID="{40E24E98-308E-48FC-A279-D16C2C2F81EA}" presName="tile4" presStyleLbl="node1" presStyleIdx="3" presStyleCnt="4" custLinFactNeighborX="761" custLinFactNeighborY="415"/>
      <dgm:spPr/>
    </dgm:pt>
    <dgm:pt modelId="{38762D2C-3BAE-4562-9F67-25564B6614F3}" type="pres">
      <dgm:prSet presAssocID="{40E24E98-308E-48FC-A279-D16C2C2F81EA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3085E99C-398E-44CD-A04E-C669C7766D4C}" type="pres">
      <dgm:prSet presAssocID="{40E24E98-308E-48FC-A279-D16C2C2F81EA}" presName="centerTile" presStyleLbl="fgShp" presStyleIdx="0" presStyleCnt="1" custScaleX="179638" custScaleY="142360" custLinFactNeighborX="2538" custLinFactNeighborY="-8307">
        <dgm:presLayoutVars>
          <dgm:chMax val="0"/>
          <dgm:chPref val="0"/>
        </dgm:presLayoutVars>
      </dgm:prSet>
      <dgm:spPr/>
    </dgm:pt>
  </dgm:ptLst>
  <dgm:cxnLst>
    <dgm:cxn modelId="{4AF91800-F1C1-4F15-9E9A-1E7B205E72EC}" type="presOf" srcId="{044D02F9-0D42-4E07-8B95-54A649E90F57}" destId="{C7B988B5-71F0-460C-860C-A88601703E5D}" srcOrd="0" destOrd="0" presId="urn:microsoft.com/office/officeart/2005/8/layout/matrix1"/>
    <dgm:cxn modelId="{245F7104-0F35-4B6C-B15F-537AA5D7BAE3}" type="presOf" srcId="{5FE93ADE-8575-42CE-AB0E-845F82B59D7E}" destId="{658EDB9B-6770-46FF-8187-29141429E2A9}" srcOrd="0" destOrd="0" presId="urn:microsoft.com/office/officeart/2005/8/layout/matrix1"/>
    <dgm:cxn modelId="{A242621C-C070-443D-8D57-4B4C948C2955}" type="presOf" srcId="{D2C121D3-0BBF-4040-9024-E21963345732}" destId="{F6331CB7-A171-4C88-9B47-BCE5709EE228}" srcOrd="0" destOrd="0" presId="urn:microsoft.com/office/officeart/2005/8/layout/matrix1"/>
    <dgm:cxn modelId="{9131DD2C-3937-4FF0-B027-A84A243D5230}" type="presOf" srcId="{D2C121D3-0BBF-4040-9024-E21963345732}" destId="{3E0BF652-2A8F-4E4B-91AB-F567EF7A2FC1}" srcOrd="1" destOrd="0" presId="urn:microsoft.com/office/officeart/2005/8/layout/matrix1"/>
    <dgm:cxn modelId="{18AC5C32-6ED8-48C2-8BAE-F63EB42C5CD9}" type="presOf" srcId="{5FE93ADE-8575-42CE-AB0E-845F82B59D7E}" destId="{38762D2C-3BAE-4562-9F67-25564B6614F3}" srcOrd="1" destOrd="0" presId="urn:microsoft.com/office/officeart/2005/8/layout/matrix1"/>
    <dgm:cxn modelId="{EEB8BC5B-2F96-40CD-BEC5-4E9143A88E03}" srcId="{DF9C5B0D-CB4E-45CC-AFBD-B1A1EB1AB2B7}" destId="{2043F0AE-D713-4360-A4D9-7999A111140B}" srcOrd="4" destOrd="0" parTransId="{AEAAFCC0-1A94-4D24-AAC8-847CA2ED933C}" sibTransId="{3ECA75D0-EA05-4CBC-8AB1-A08AA4E02CFC}"/>
    <dgm:cxn modelId="{D48C1275-BFCA-42EC-8CE7-AC02E5ADB4CB}" srcId="{DF9C5B0D-CB4E-45CC-AFBD-B1A1EB1AB2B7}" destId="{D2C121D3-0BBF-4040-9024-E21963345732}" srcOrd="0" destOrd="0" parTransId="{307465D9-9A8D-4495-A767-04497FD48599}" sibTransId="{52B0A633-032F-4D3B-9C50-E600440D519F}"/>
    <dgm:cxn modelId="{5F62C07D-49A8-4308-883D-B13B2A32A446}" type="presOf" srcId="{DF9C5B0D-CB4E-45CC-AFBD-B1A1EB1AB2B7}" destId="{3085E99C-398E-44CD-A04E-C669C7766D4C}" srcOrd="0" destOrd="0" presId="urn:microsoft.com/office/officeart/2005/8/layout/matrix1"/>
    <dgm:cxn modelId="{66A9FE81-9D03-48AB-BE7A-31469B7E33DB}" type="presOf" srcId="{E8095B3E-59E4-47A7-9748-6AA3A9581261}" destId="{30F03009-B380-48F1-93F4-64BE638371C5}" srcOrd="0" destOrd="0" presId="urn:microsoft.com/office/officeart/2005/8/layout/matrix1"/>
    <dgm:cxn modelId="{16F54797-3592-4CDB-B717-BF36020307B2}" type="presOf" srcId="{044D02F9-0D42-4E07-8B95-54A649E90F57}" destId="{F80B975B-0B05-4B8F-9D71-871C3A6D38D6}" srcOrd="1" destOrd="0" presId="urn:microsoft.com/office/officeart/2005/8/layout/matrix1"/>
    <dgm:cxn modelId="{B2DB12A5-AE83-4C7C-9B5C-D6E1823D8617}" srcId="{40E24E98-308E-48FC-A279-D16C2C2F81EA}" destId="{DF9C5B0D-CB4E-45CC-AFBD-B1A1EB1AB2B7}" srcOrd="0" destOrd="0" parTransId="{662ECB4A-823F-4C90-85D5-D415EB00C23D}" sibTransId="{B85A6AAA-A972-4C42-BF60-9905E4DD394C}"/>
    <dgm:cxn modelId="{90D807AD-CE2C-4278-BE1B-3D121124355B}" srcId="{DF9C5B0D-CB4E-45CC-AFBD-B1A1EB1AB2B7}" destId="{5FE93ADE-8575-42CE-AB0E-845F82B59D7E}" srcOrd="3" destOrd="0" parTransId="{4859DF9A-C0B7-4F7E-A661-D5B667CDA5E7}" sibTransId="{C5B9C16C-2D54-4B84-B0A5-B10476F746CC}"/>
    <dgm:cxn modelId="{F7E751C9-FB54-449B-9952-D91DE12251DA}" type="presOf" srcId="{E8095B3E-59E4-47A7-9748-6AA3A9581261}" destId="{CE01CF73-3A3C-4790-92BC-157908D58CB1}" srcOrd="1" destOrd="0" presId="urn:microsoft.com/office/officeart/2005/8/layout/matrix1"/>
    <dgm:cxn modelId="{39E570E3-3A19-48DC-8713-F8D5FB844476}" type="presOf" srcId="{40E24E98-308E-48FC-A279-D16C2C2F81EA}" destId="{B3918A27-2E15-433A-914D-16786F8ED138}" srcOrd="0" destOrd="0" presId="urn:microsoft.com/office/officeart/2005/8/layout/matrix1"/>
    <dgm:cxn modelId="{D998BDE9-ECF6-451A-8524-6037D5803FF8}" srcId="{DF9C5B0D-CB4E-45CC-AFBD-B1A1EB1AB2B7}" destId="{E8095B3E-59E4-47A7-9748-6AA3A9581261}" srcOrd="2" destOrd="0" parTransId="{1359FF50-3BAD-4573-ACE8-893085C85842}" sibTransId="{C818B27A-A52B-4975-B17A-0C6C66B69858}"/>
    <dgm:cxn modelId="{4FD9A0F8-E8A7-4D07-8363-79E35A5CDEDD}" srcId="{DF9C5B0D-CB4E-45CC-AFBD-B1A1EB1AB2B7}" destId="{044D02F9-0D42-4E07-8B95-54A649E90F57}" srcOrd="1" destOrd="0" parTransId="{1ACE3E8D-C765-46A0-816E-D2FAFBF290ED}" sibTransId="{F61DDE9B-5283-4B95-BB9E-B5B625410CD2}"/>
    <dgm:cxn modelId="{C8C79EA4-69A9-4AB8-8518-E0F8E60ABBB3}" type="presParOf" srcId="{B3918A27-2E15-433A-914D-16786F8ED138}" destId="{C05D0D68-CF8F-4E11-95E8-2E9E742BFC2E}" srcOrd="0" destOrd="0" presId="urn:microsoft.com/office/officeart/2005/8/layout/matrix1"/>
    <dgm:cxn modelId="{D3F8106A-2505-4AEE-8DA9-92B9593C86FF}" type="presParOf" srcId="{C05D0D68-CF8F-4E11-95E8-2E9E742BFC2E}" destId="{F6331CB7-A171-4C88-9B47-BCE5709EE228}" srcOrd="0" destOrd="0" presId="urn:microsoft.com/office/officeart/2005/8/layout/matrix1"/>
    <dgm:cxn modelId="{A03E9366-4F0D-4476-BF81-FAF5D2673BCC}" type="presParOf" srcId="{C05D0D68-CF8F-4E11-95E8-2E9E742BFC2E}" destId="{3E0BF652-2A8F-4E4B-91AB-F567EF7A2FC1}" srcOrd="1" destOrd="0" presId="urn:microsoft.com/office/officeart/2005/8/layout/matrix1"/>
    <dgm:cxn modelId="{AC6CD821-A0A5-4387-929B-44DE2E399404}" type="presParOf" srcId="{C05D0D68-CF8F-4E11-95E8-2E9E742BFC2E}" destId="{C7B988B5-71F0-460C-860C-A88601703E5D}" srcOrd="2" destOrd="0" presId="urn:microsoft.com/office/officeart/2005/8/layout/matrix1"/>
    <dgm:cxn modelId="{E9265FE1-62CD-4739-AE1F-6D9F5AB2E43D}" type="presParOf" srcId="{C05D0D68-CF8F-4E11-95E8-2E9E742BFC2E}" destId="{F80B975B-0B05-4B8F-9D71-871C3A6D38D6}" srcOrd="3" destOrd="0" presId="urn:microsoft.com/office/officeart/2005/8/layout/matrix1"/>
    <dgm:cxn modelId="{B403D6B6-607C-45B1-9976-AFDD5DA63467}" type="presParOf" srcId="{C05D0D68-CF8F-4E11-95E8-2E9E742BFC2E}" destId="{30F03009-B380-48F1-93F4-64BE638371C5}" srcOrd="4" destOrd="0" presId="urn:microsoft.com/office/officeart/2005/8/layout/matrix1"/>
    <dgm:cxn modelId="{D1A7C2E6-6D30-4CA9-8956-0F32CC1E9047}" type="presParOf" srcId="{C05D0D68-CF8F-4E11-95E8-2E9E742BFC2E}" destId="{CE01CF73-3A3C-4790-92BC-157908D58CB1}" srcOrd="5" destOrd="0" presId="urn:microsoft.com/office/officeart/2005/8/layout/matrix1"/>
    <dgm:cxn modelId="{C5E54AC0-8F8D-4B99-9F2B-4651CE719A4F}" type="presParOf" srcId="{C05D0D68-CF8F-4E11-95E8-2E9E742BFC2E}" destId="{658EDB9B-6770-46FF-8187-29141429E2A9}" srcOrd="6" destOrd="0" presId="urn:microsoft.com/office/officeart/2005/8/layout/matrix1"/>
    <dgm:cxn modelId="{5829AB51-C254-46D3-A07B-C5E4AC4D2E91}" type="presParOf" srcId="{C05D0D68-CF8F-4E11-95E8-2E9E742BFC2E}" destId="{38762D2C-3BAE-4562-9F67-25564B6614F3}" srcOrd="7" destOrd="0" presId="urn:microsoft.com/office/officeart/2005/8/layout/matrix1"/>
    <dgm:cxn modelId="{88FD9B97-1F50-43F2-94A5-2E4BF2DB9FEF}" type="presParOf" srcId="{B3918A27-2E15-433A-914D-16786F8ED138}" destId="{3085E99C-398E-44CD-A04E-C669C7766D4C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53A82B-F1A8-40BE-8187-AAD00D48DDED}">
      <dsp:nvSpPr>
        <dsp:cNvPr id="0" name=""/>
        <dsp:cNvSpPr/>
      </dsp:nvSpPr>
      <dsp:spPr>
        <a:xfrm>
          <a:off x="4081538" y="0"/>
          <a:ext cx="6122308" cy="12075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помещения с ЭВМ и ПЭВМ относятся к категории В (пожароопасные).</a:t>
          </a:r>
        </a:p>
      </dsp:txBody>
      <dsp:txXfrm>
        <a:off x="4081538" y="150942"/>
        <a:ext cx="5669483" cy="905650"/>
      </dsp:txXfrm>
    </dsp:sp>
    <dsp:sp modelId="{7B999C71-8DFD-4414-A563-14C2FE3BF454}">
      <dsp:nvSpPr>
        <dsp:cNvPr id="0" name=""/>
        <dsp:cNvSpPr/>
      </dsp:nvSpPr>
      <dsp:spPr>
        <a:xfrm>
          <a:off x="0" y="0"/>
          <a:ext cx="4081538" cy="12075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По нормам пожарной безопасности НПБ 105-95</a:t>
          </a:r>
        </a:p>
      </dsp:txBody>
      <dsp:txXfrm>
        <a:off x="58947" y="58947"/>
        <a:ext cx="3963644" cy="1089640"/>
      </dsp:txXfrm>
    </dsp:sp>
    <dsp:sp modelId="{8FA193FD-5C2A-4138-9092-D993B95FE79A}">
      <dsp:nvSpPr>
        <dsp:cNvPr id="0" name=""/>
        <dsp:cNvSpPr/>
      </dsp:nvSpPr>
      <dsp:spPr>
        <a:xfrm>
          <a:off x="4081538" y="1328287"/>
          <a:ext cx="6122308" cy="12075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вычислительные центры должны располагаться в зданиях не ниже </a:t>
          </a:r>
          <a:r>
            <a:rPr lang="en-US" sz="1500" kern="1200" dirty="0"/>
            <a:t>II</a:t>
          </a:r>
          <a:r>
            <a:rPr lang="ru-RU" sz="1500" kern="1200" dirty="0"/>
            <a:t> степени огнестойкости, залы ЭВМ — не ниже первого этажа (допускается </a:t>
          </a:r>
          <a:r>
            <a:rPr lang="en-US" sz="1500" kern="1200" dirty="0"/>
            <a:t>III</a:t>
          </a:r>
          <a:r>
            <a:rPr lang="ru-RU" sz="1500" kern="1200" dirty="0"/>
            <a:t> степень огнестойкости).</a:t>
          </a:r>
        </a:p>
      </dsp:txBody>
      <dsp:txXfrm>
        <a:off x="4081538" y="1479229"/>
        <a:ext cx="5669483" cy="905650"/>
      </dsp:txXfrm>
    </dsp:sp>
    <dsp:sp modelId="{718AD152-497B-4A01-A263-CF70C7D08037}">
      <dsp:nvSpPr>
        <dsp:cNvPr id="0" name=""/>
        <dsp:cNvSpPr/>
      </dsp:nvSpPr>
      <dsp:spPr>
        <a:xfrm>
          <a:off x="0" y="1328287"/>
          <a:ext cx="4081538" cy="12075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/>
            <a:t>Согласно СНиП 21-01-97</a:t>
          </a:r>
        </a:p>
      </dsp:txBody>
      <dsp:txXfrm>
        <a:off x="58947" y="1387234"/>
        <a:ext cx="3963644" cy="1089640"/>
      </dsp:txXfrm>
    </dsp:sp>
    <dsp:sp modelId="{32D8D5FA-4457-4DE2-85B0-550B226B4CA1}">
      <dsp:nvSpPr>
        <dsp:cNvPr id="0" name=""/>
        <dsp:cNvSpPr/>
      </dsp:nvSpPr>
      <dsp:spPr>
        <a:xfrm>
          <a:off x="4081538" y="2656574"/>
          <a:ext cx="6122308" cy="12075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«А» и «Е» (т.е. могут гореть в основном твердые вещества, горение которых сопровождается тлением - класс А; или возможны пожары, вызванные возгоранием электроустановок -класс Е).</a:t>
          </a:r>
        </a:p>
      </dsp:txBody>
      <dsp:txXfrm>
        <a:off x="4081538" y="2807516"/>
        <a:ext cx="5669483" cy="905650"/>
      </dsp:txXfrm>
    </dsp:sp>
    <dsp:sp modelId="{64D45F4C-90C5-4F64-9513-86C1E00D979E}">
      <dsp:nvSpPr>
        <dsp:cNvPr id="0" name=""/>
        <dsp:cNvSpPr/>
      </dsp:nvSpPr>
      <dsp:spPr>
        <a:xfrm>
          <a:off x="0" y="2656574"/>
          <a:ext cx="4081538" cy="12075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Наиболее вероятные классы пожаров в помещениях с ПЭВМ </a:t>
          </a:r>
        </a:p>
      </dsp:txBody>
      <dsp:txXfrm>
        <a:off x="58947" y="2715521"/>
        <a:ext cx="3963644" cy="10896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331CB7-A171-4C88-9B47-BCE5709EE228}">
      <dsp:nvSpPr>
        <dsp:cNvPr id="0" name=""/>
        <dsp:cNvSpPr/>
      </dsp:nvSpPr>
      <dsp:spPr>
        <a:xfrm rot="16200000">
          <a:off x="986714" y="-979768"/>
          <a:ext cx="3100846" cy="5074275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solidFill>
                <a:schemeClr val="accent2"/>
              </a:solidFill>
            </a:rPr>
            <a:t>Огнетушители</a:t>
          </a:r>
        </a:p>
      </dsp:txBody>
      <dsp:txXfrm rot="5400000">
        <a:off x="0" y="6946"/>
        <a:ext cx="5074275" cy="2325634"/>
      </dsp:txXfrm>
    </dsp:sp>
    <dsp:sp modelId="{C7B988B5-71F0-460C-860C-A88601703E5D}">
      <dsp:nvSpPr>
        <dsp:cNvPr id="0" name=""/>
        <dsp:cNvSpPr/>
      </dsp:nvSpPr>
      <dsp:spPr>
        <a:xfrm>
          <a:off x="5074275" y="0"/>
          <a:ext cx="5074275" cy="3100846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>
              <a:solidFill>
                <a:schemeClr val="accent2"/>
              </a:solidFill>
            </a:rPr>
            <a:t>Огнетушители ОСП</a:t>
          </a:r>
        </a:p>
      </dsp:txBody>
      <dsp:txXfrm>
        <a:off x="5074275" y="0"/>
        <a:ext cx="5074275" cy="2325634"/>
      </dsp:txXfrm>
    </dsp:sp>
    <dsp:sp modelId="{30F03009-B380-48F1-93F4-64BE638371C5}">
      <dsp:nvSpPr>
        <dsp:cNvPr id="0" name=""/>
        <dsp:cNvSpPr/>
      </dsp:nvSpPr>
      <dsp:spPr>
        <a:xfrm rot="10800000">
          <a:off x="0" y="3100846"/>
          <a:ext cx="5074275" cy="3100846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>
              <a:solidFill>
                <a:schemeClr val="accent2"/>
              </a:solidFill>
            </a:rPr>
            <a:t>Установки водяного, пенного и газового пожаротушения</a:t>
          </a:r>
        </a:p>
      </dsp:txBody>
      <dsp:txXfrm rot="10800000">
        <a:off x="0" y="3876057"/>
        <a:ext cx="5074275" cy="2325634"/>
      </dsp:txXfrm>
    </dsp:sp>
    <dsp:sp modelId="{658EDB9B-6770-46FF-8187-29141429E2A9}">
      <dsp:nvSpPr>
        <dsp:cNvPr id="0" name=""/>
        <dsp:cNvSpPr/>
      </dsp:nvSpPr>
      <dsp:spPr>
        <a:xfrm rot="5400000">
          <a:off x="6060990" y="2114131"/>
          <a:ext cx="3100846" cy="5074275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>
              <a:solidFill>
                <a:schemeClr val="accent2"/>
              </a:solidFill>
            </a:rPr>
            <a:t>Пожарная сигнализация</a:t>
          </a:r>
        </a:p>
      </dsp:txBody>
      <dsp:txXfrm rot="-5400000">
        <a:off x="5074276" y="3876057"/>
        <a:ext cx="5074275" cy="2325634"/>
      </dsp:txXfrm>
    </dsp:sp>
    <dsp:sp modelId="{3085E99C-398E-44CD-A04E-C669C7766D4C}">
      <dsp:nvSpPr>
        <dsp:cNvPr id="0" name=""/>
        <dsp:cNvSpPr/>
      </dsp:nvSpPr>
      <dsp:spPr>
        <a:xfrm>
          <a:off x="2416948" y="1868461"/>
          <a:ext cx="5469196" cy="2207182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>
              <a:solidFill>
                <a:schemeClr val="tx1"/>
              </a:solidFill>
            </a:rPr>
            <a:t>Первичные средства и установки пожаротушения</a:t>
          </a:r>
        </a:p>
      </dsp:txBody>
      <dsp:txXfrm>
        <a:off x="2524694" y="1976207"/>
        <a:ext cx="5253704" cy="1991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7D10-4C29-4740-B2F6-90F1DACE59F0}" type="datetimeFigureOut">
              <a:rPr lang="ru-RU" smtClean="0"/>
              <a:pPr/>
              <a:t>27.11.2021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B3DB51D-CBD3-4E10-B0DE-7D2E6E46057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0817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7D10-4C29-4740-B2F6-90F1DACE59F0}" type="datetimeFigureOut">
              <a:rPr lang="ru-RU" smtClean="0"/>
              <a:pPr/>
              <a:t>27.11.2021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B3DB51D-CBD3-4E10-B0DE-7D2E6E46057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90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7D10-4C29-4740-B2F6-90F1DACE59F0}" type="datetimeFigureOut">
              <a:rPr lang="ru-RU" smtClean="0"/>
              <a:pPr/>
              <a:t>27.11.2021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B3DB51D-CBD3-4E10-B0DE-7D2E6E46057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850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7D10-4C29-4740-B2F6-90F1DACE59F0}" type="datetimeFigureOut">
              <a:rPr lang="ru-RU" smtClean="0"/>
              <a:pPr/>
              <a:t>27.11.2021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3DB51D-CBD3-4E10-B0DE-7D2E6E46057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9125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7D10-4C29-4740-B2F6-90F1DACE59F0}" type="datetimeFigureOut">
              <a:rPr lang="ru-RU" smtClean="0"/>
              <a:pPr/>
              <a:t>27.11.2021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3DB51D-CBD3-4E10-B0DE-7D2E6E46057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6135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7D10-4C29-4740-B2F6-90F1DACE59F0}" type="datetimeFigureOut">
              <a:rPr lang="ru-RU" smtClean="0"/>
              <a:pPr/>
              <a:t>27.11.2021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3DB51D-CBD3-4E10-B0DE-7D2E6E46057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1182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7D10-4C29-4740-B2F6-90F1DACE59F0}" type="datetimeFigureOut">
              <a:rPr lang="ru-RU" smtClean="0"/>
              <a:pPr/>
              <a:t>27.11.2021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DB51D-CBD3-4E10-B0DE-7D2E6E46057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1114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7D10-4C29-4740-B2F6-90F1DACE59F0}" type="datetimeFigureOut">
              <a:rPr lang="ru-RU" smtClean="0"/>
              <a:pPr/>
              <a:t>27.11.2021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DB51D-CBD3-4E10-B0DE-7D2E6E46057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5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7D10-4C29-4740-B2F6-90F1DACE59F0}" type="datetimeFigureOut">
              <a:rPr lang="ru-RU" smtClean="0"/>
              <a:pPr/>
              <a:t>27.11.2021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DB51D-CBD3-4E10-B0DE-7D2E6E46057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7D10-4C29-4740-B2F6-90F1DACE59F0}" type="datetimeFigureOut">
              <a:rPr lang="ru-RU" smtClean="0"/>
              <a:pPr/>
              <a:t>27.11.2021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B3DB51D-CBD3-4E10-B0DE-7D2E6E46057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414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7D10-4C29-4740-B2F6-90F1DACE59F0}" type="datetimeFigureOut">
              <a:rPr lang="ru-RU" smtClean="0"/>
              <a:pPr/>
              <a:t>27.11.2021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B3DB51D-CBD3-4E10-B0DE-7D2E6E46057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341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7D10-4C29-4740-B2F6-90F1DACE59F0}" type="datetimeFigureOut">
              <a:rPr lang="ru-RU" smtClean="0"/>
              <a:pPr/>
              <a:t>27.11.2021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B3DB51D-CBD3-4E10-B0DE-7D2E6E46057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22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7D10-4C29-4740-B2F6-90F1DACE59F0}" type="datetimeFigureOut">
              <a:rPr lang="ru-RU" smtClean="0"/>
              <a:pPr/>
              <a:t>27.11.2021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DB51D-CBD3-4E10-B0DE-7D2E6E46057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188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7D10-4C29-4740-B2F6-90F1DACE59F0}" type="datetimeFigureOut">
              <a:rPr lang="ru-RU" smtClean="0"/>
              <a:pPr/>
              <a:t>27.11.2021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DB51D-CBD3-4E10-B0DE-7D2E6E46057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033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7D10-4C29-4740-B2F6-90F1DACE59F0}" type="datetimeFigureOut">
              <a:rPr lang="ru-RU" smtClean="0"/>
              <a:pPr/>
              <a:t>27.11.2021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DB51D-CBD3-4E10-B0DE-7D2E6E46057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15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7D10-4C29-4740-B2F6-90F1DACE59F0}" type="datetimeFigureOut">
              <a:rPr lang="ru-RU" smtClean="0"/>
              <a:pPr/>
              <a:t>27.11.2021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3DB51D-CBD3-4E10-B0DE-7D2E6E46057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91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17D10-4C29-4740-B2F6-90F1DACE59F0}" type="datetimeFigureOut">
              <a:rPr lang="ru-RU" smtClean="0"/>
              <a:pPr/>
              <a:t>27.11.2021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B3DB51D-CBD3-4E10-B0DE-7D2E6E46057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389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42" r:id="rId2"/>
    <p:sldLayoutId id="2147484043" r:id="rId3"/>
    <p:sldLayoutId id="2147484044" r:id="rId4"/>
    <p:sldLayoutId id="2147484045" r:id="rId5"/>
    <p:sldLayoutId id="2147484046" r:id="rId6"/>
    <p:sldLayoutId id="2147484047" r:id="rId7"/>
    <p:sldLayoutId id="2147484048" r:id="rId8"/>
    <p:sldLayoutId id="2147484049" r:id="rId9"/>
    <p:sldLayoutId id="2147484050" r:id="rId10"/>
    <p:sldLayoutId id="2147484051" r:id="rId11"/>
    <p:sldLayoutId id="2147484052" r:id="rId12"/>
    <p:sldLayoutId id="2147484053" r:id="rId13"/>
    <p:sldLayoutId id="2147484054" r:id="rId14"/>
    <p:sldLayoutId id="2147484055" r:id="rId15"/>
    <p:sldLayoutId id="214748405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www.0-1.ru/shop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366809" cy="6858000"/>
          </a:xfrm>
        </p:spPr>
      </p:pic>
      <p:sp>
        <p:nvSpPr>
          <p:cNvPr id="3" name="Прямоугольник: один усеченный угол 2">
            <a:extLst>
              <a:ext uri="{FF2B5EF4-FFF2-40B4-BE49-F238E27FC236}">
                <a16:creationId xmlns:a16="http://schemas.microsoft.com/office/drawing/2014/main" id="{FE127CF3-D38B-49D0-931F-D3AFF2080382}"/>
              </a:ext>
            </a:extLst>
          </p:cNvPr>
          <p:cNvSpPr/>
          <p:nvPr/>
        </p:nvSpPr>
        <p:spPr>
          <a:xfrm>
            <a:off x="2213112" y="6387546"/>
            <a:ext cx="5870713" cy="225287"/>
          </a:xfrm>
          <a:prstGeom prst="snip1Rect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Малахов Максим 2исп 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EC881C6-EE1B-4465-9F05-469B1BCDE615}"/>
              </a:ext>
            </a:extLst>
          </p:cNvPr>
          <p:cNvSpPr/>
          <p:nvPr/>
        </p:nvSpPr>
        <p:spPr>
          <a:xfrm>
            <a:off x="6721382" y="245167"/>
            <a:ext cx="5645427" cy="921024"/>
          </a:xfrm>
          <a:prstGeom prst="rect">
            <a:avLst/>
          </a:prstGeom>
          <a:solidFill>
            <a:srgbClr val="043E8D"/>
          </a:solidFill>
          <a:ln>
            <a:solidFill>
              <a:srgbClr val="043E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545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59865" y="2962140"/>
            <a:ext cx="7843234" cy="965917"/>
          </a:xfrm>
        </p:spPr>
        <p:txBody>
          <a:bodyPr>
            <a:normAutofit fontScale="90000"/>
          </a:bodyPr>
          <a:lstStyle/>
          <a:p>
            <a:r>
              <a:rPr lang="ru-RU" b="1" u="sng" dirty="0"/>
              <a:t>ВСПОМОГАТЕЛЬНЫЕ МЕРОПРИЯТИЯ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4967944" y="4306514"/>
            <a:ext cx="2466359" cy="13037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- Воздуховоды выполняют из негорючих материалов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8435662" y="496419"/>
            <a:ext cx="3322641" cy="2156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- Несгораемые материалы  для звукоизоляции и акустической отделки </a:t>
            </a:r>
          </a:p>
          <a:p>
            <a:r>
              <a:rPr lang="ru-RU" dirty="0"/>
              <a:t>стен, потолков и полов</a:t>
            </a: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1793014" y="814879"/>
            <a:ext cx="2575774" cy="1519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- Оборудование помещения стеллажами и т.д. из негорючих материалов</a:t>
            </a: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5191611" y="758965"/>
            <a:ext cx="2421228" cy="1519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- Эвакуационный выход и План эвакуации </a:t>
            </a: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8126461" y="4237149"/>
            <a:ext cx="3631842" cy="1519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- Меры, обеспечивающие быстрое освобождение помещения от дыма</a:t>
            </a: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1107583" y="3928057"/>
            <a:ext cx="3168203" cy="2060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- Аварийные сети освещения, дистанционного и автоматического пуска противопожарных систем и сигнализации</a:t>
            </a:r>
          </a:p>
        </p:txBody>
      </p:sp>
    </p:spTree>
    <p:extLst>
      <p:ext uri="{BB962C8B-B14F-4D97-AF65-F5344CB8AC3E}">
        <p14:creationId xmlns:p14="http://schemas.microsoft.com/office/powerpoint/2010/main" val="2113085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9861" y="425003"/>
            <a:ext cx="8941716" cy="1325451"/>
          </a:xfrm>
        </p:spPr>
        <p:txBody>
          <a:bodyPr/>
          <a:lstStyle/>
          <a:p>
            <a:r>
              <a:rPr lang="ru-RU" dirty="0"/>
              <a:t>ЭВАКУАЦИОННЫЙ ВЫХОД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902079" y="1592688"/>
            <a:ext cx="6219938" cy="5014174"/>
          </a:xfrm>
        </p:spPr>
        <p:txBody>
          <a:bodyPr/>
          <a:lstStyle/>
          <a:p>
            <a:r>
              <a:rPr lang="ru-RU" b="1" u="sng" dirty="0">
                <a:solidFill>
                  <a:schemeClr val="accent2"/>
                </a:solidFill>
              </a:rPr>
              <a:t>Путь эвакуации – </a:t>
            </a:r>
            <a:r>
              <a:rPr lang="ru-RU" dirty="0"/>
              <a:t>последовательность коммуникационных участков, ведущих от мест пребывания людей в безопасную зону. Такой путь должен быть защищен требуемым нормами комплексом объемно-планировочных, эргономических, конструктивных и инженерно-технических решений, а также организационных мероприятий.</a:t>
            </a:r>
          </a:p>
          <a:p>
            <a:r>
              <a:rPr lang="ru-RU" b="1" u="sng" dirty="0">
                <a:solidFill>
                  <a:schemeClr val="accent2"/>
                </a:solidFill>
              </a:rPr>
              <a:t>Эвакуационный выход – </a:t>
            </a:r>
            <a:r>
              <a:rPr lang="ru-RU" dirty="0"/>
              <a:t>выход на путь эвакуации ведущий в безопасную при пожаре зону и отвечающий требованиям безопасности.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088" y="1373747"/>
            <a:ext cx="4466353" cy="334587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120" y="5477919"/>
            <a:ext cx="3917792" cy="112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213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25769" y="502276"/>
            <a:ext cx="9778843" cy="1286814"/>
          </a:xfrm>
        </p:spPr>
        <p:txBody>
          <a:bodyPr/>
          <a:lstStyle/>
          <a:p>
            <a:r>
              <a:rPr lang="ru-RU" dirty="0"/>
              <a:t>В АВАРИЙНЫХ СИТУАЦИЯХ</a:t>
            </a:r>
          </a:p>
        </p:txBody>
      </p:sp>
      <p:sp>
        <p:nvSpPr>
          <p:cNvPr id="17" name="Объект 16"/>
          <p:cNvSpPr>
            <a:spLocks noGrp="1"/>
          </p:cNvSpPr>
          <p:nvPr>
            <p:ph idx="1"/>
          </p:nvPr>
        </p:nvSpPr>
        <p:spPr>
          <a:xfrm>
            <a:off x="1034647" y="1286343"/>
            <a:ext cx="10469965" cy="4946785"/>
          </a:xfrm>
        </p:spPr>
        <p:txBody>
          <a:bodyPr>
            <a:normAutofit/>
          </a:bodyPr>
          <a:lstStyle/>
          <a:p>
            <a:r>
              <a:rPr lang="ru-RU" dirty="0"/>
              <a:t>Своевременная бдительность поможет избежать опасных ситуаций для жизни и сохранить целостность техники.</a:t>
            </a:r>
          </a:p>
          <a:p>
            <a:r>
              <a:rPr lang="ru-RU" dirty="0"/>
              <a:t> Действия в аварийных ситуациях: </a:t>
            </a:r>
          </a:p>
          <a:p>
            <a:pPr>
              <a:buFontTx/>
              <a:buChar char="-"/>
            </a:pPr>
            <a:r>
              <a:rPr lang="ru-RU" dirty="0"/>
              <a:t>при неполадках любого рода в электроснабжении устройства необходимо сразу отключить компьютер от сети; </a:t>
            </a:r>
          </a:p>
          <a:p>
            <a:pPr>
              <a:buFontTx/>
              <a:buChar char="-"/>
            </a:pPr>
            <a:r>
              <a:rPr lang="ru-RU" dirty="0"/>
              <a:t>если обнаружен оголенный провод, то необходимо оперативно оповестить всех работников офиса, не допуская чьего-либо контакта с ним; </a:t>
            </a:r>
          </a:p>
          <a:p>
            <a:pPr>
              <a:buFontTx/>
              <a:buChar char="-"/>
            </a:pPr>
            <a:r>
              <a:rPr lang="ru-RU" dirty="0"/>
              <a:t>необходимо знать о том, где находятся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/>
              <a:t>     средства для гашения пламени, и как ими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dirty="0"/>
              <a:t>     пользоваться, и куда нужно звонить в случае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dirty="0"/>
              <a:t>     пожара; 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Char char="-"/>
            </a:pPr>
            <a:r>
              <a:rPr lang="ru-RU" dirty="0"/>
              <a:t>при поражении человека электрическим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dirty="0"/>
              <a:t>     током, прежде всего, оказывается первая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dirty="0"/>
              <a:t>     помощь,  вызывается скорая помощь.</a:t>
            </a: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190" y="3786389"/>
            <a:ext cx="5334000" cy="284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295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49737" y="607732"/>
            <a:ext cx="8911687" cy="1280890"/>
          </a:xfrm>
        </p:spPr>
        <p:txBody>
          <a:bodyPr>
            <a:normAutofit/>
          </a:bodyPr>
          <a:lstStyle/>
          <a:p>
            <a:r>
              <a:rPr lang="ru-RU" sz="4000" dirty="0"/>
              <a:t>ХАРАКТЕРИСТИКИ: 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5843964"/>
              </p:ext>
            </p:extLst>
          </p:nvPr>
        </p:nvGraphicFramePr>
        <p:xfrm>
          <a:off x="1300766" y="2047741"/>
          <a:ext cx="10203847" cy="3864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Рисунок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182" y="101957"/>
            <a:ext cx="5134894" cy="164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012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8373" y="643679"/>
            <a:ext cx="8911687" cy="1280890"/>
          </a:xfrm>
        </p:spPr>
        <p:txBody>
          <a:bodyPr>
            <a:normAutofit/>
          </a:bodyPr>
          <a:lstStyle/>
          <a:p>
            <a:r>
              <a:rPr lang="ru-RU" dirty="0"/>
              <a:t>ОБЕСПЕЧЕНИЕ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6535" y="2056672"/>
            <a:ext cx="10512939" cy="4481848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Помещения с ПЭВМ должны оснащаться </a:t>
            </a:r>
            <a:r>
              <a:rPr lang="ru-RU" b="1" u="sng" dirty="0">
                <a:solidFill>
                  <a:schemeClr val="accent2"/>
                </a:solidFill>
              </a:rPr>
              <a:t>аптечкой первой помощи </a:t>
            </a:r>
            <a:r>
              <a:rPr lang="ru-RU" b="1" dirty="0">
                <a:solidFill>
                  <a:schemeClr val="accent2"/>
                </a:solidFill>
              </a:rPr>
              <a:t>и </a:t>
            </a:r>
            <a:r>
              <a:rPr lang="ru-RU" b="1" u="sng" dirty="0">
                <a:solidFill>
                  <a:schemeClr val="accent2"/>
                </a:solidFill>
              </a:rPr>
              <a:t>огнетушителями</a:t>
            </a:r>
            <a:r>
              <a:rPr lang="ru-RU" dirty="0"/>
              <a:t>. Количество и состав огнетушителей выбирают согласно Правилам пожарной безопасности ППБ-01-93 в зависимости от площади защищаемого помещения и класса пожара. При наличии нескольких помещений одного класса (с небольшой площадью каждого из них) количество средств тушения выбирают с учетом суммарной площади этих помещений.</a:t>
            </a:r>
          </a:p>
          <a:p>
            <a:pPr algn="just"/>
            <a:r>
              <a:rPr lang="ru-RU" dirty="0"/>
              <a:t>Согласно требованиям Правил ППБ-01-93, расстояние от возможного очага возгорания до места размещения огнетушителя </a:t>
            </a:r>
            <a:r>
              <a:rPr lang="ru-RU" b="1" u="sng" dirty="0">
                <a:solidFill>
                  <a:schemeClr val="accent2"/>
                </a:solidFill>
              </a:rPr>
              <a:t>не должно превышать 20 м</a:t>
            </a:r>
            <a:r>
              <a:rPr lang="ru-RU" dirty="0"/>
              <a:t>, если ПЭВМ установлены в общественных зданиях и сооружениях; </a:t>
            </a:r>
            <a:r>
              <a:rPr lang="ru-RU" b="1" u="sng" dirty="0">
                <a:solidFill>
                  <a:schemeClr val="accent2"/>
                </a:solidFill>
              </a:rPr>
              <a:t>30 м</a:t>
            </a:r>
            <a:r>
              <a:rPr lang="ru-RU" u="sng" dirty="0">
                <a:solidFill>
                  <a:schemeClr val="accent2"/>
                </a:solidFill>
              </a:rPr>
              <a:t> </a:t>
            </a:r>
            <a:r>
              <a:rPr lang="ru-RU" dirty="0"/>
              <a:t>— для помещений ВЦ. </a:t>
            </a:r>
          </a:p>
          <a:p>
            <a:pPr algn="just"/>
            <a:r>
              <a:rPr lang="ru-RU" dirty="0"/>
              <a:t>Дополнительно к огнетушителям на каждые 200 м2 площади рекомендуется иметь: </a:t>
            </a:r>
            <a:r>
              <a:rPr lang="ru-RU" b="1" u="sng" dirty="0">
                <a:solidFill>
                  <a:schemeClr val="accent2"/>
                </a:solidFill>
              </a:rPr>
              <a:t>грубошерстную ткань или войлок размером не менее 1 </a:t>
            </a:r>
            <a:r>
              <a:rPr lang="en-US" b="1" u="sng" dirty="0">
                <a:solidFill>
                  <a:schemeClr val="accent2"/>
                </a:solidFill>
              </a:rPr>
              <a:t>X</a:t>
            </a:r>
            <a:r>
              <a:rPr lang="ru-RU" b="1" u="sng" dirty="0">
                <a:solidFill>
                  <a:schemeClr val="accent2"/>
                </a:solidFill>
              </a:rPr>
              <a:t> 1 м</a:t>
            </a:r>
            <a:r>
              <a:rPr lang="ru-RU" dirty="0"/>
              <a:t>, асбестовое полотно и </a:t>
            </a:r>
            <a:r>
              <a:rPr lang="ru-RU" b="1" u="sng" dirty="0">
                <a:solidFill>
                  <a:schemeClr val="accent2"/>
                </a:solidFill>
              </a:rPr>
              <a:t>пожарный стенд с емкостью для песка не менее 0, 1 м3</a:t>
            </a:r>
            <a:r>
              <a:rPr lang="ru-RU" b="1" dirty="0">
                <a:solidFill>
                  <a:schemeClr val="accent2"/>
                </a:solidFill>
              </a:rPr>
              <a:t>. </a:t>
            </a:r>
            <a:r>
              <a:rPr lang="ru-RU" b="1" u="sng" dirty="0">
                <a:solidFill>
                  <a:schemeClr val="accent2"/>
                </a:solidFill>
              </a:rPr>
              <a:t>Асбестовое полотно </a:t>
            </a:r>
            <a:r>
              <a:rPr lang="ru-RU" dirty="0"/>
              <a:t>и войлок хранят в металлических футлярах с крышками. Не реже одного раза в три месяца их следует просушивать и очищать от пыли.</a:t>
            </a:r>
          </a:p>
          <a:p>
            <a:pPr algn="just"/>
            <a:endParaRPr lang="ru-RU" dirty="0"/>
          </a:p>
          <a:p>
            <a:pPr marL="0" indent="0" algn="just">
              <a:buNone/>
            </a:pPr>
            <a:endParaRPr lang="ru-RU" dirty="0"/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518" y="392290"/>
            <a:ext cx="6715661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576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525" y="379412"/>
            <a:ext cx="8911687" cy="1280890"/>
          </a:xfrm>
        </p:spPr>
        <p:txBody>
          <a:bodyPr/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7025066"/>
              </p:ext>
            </p:extLst>
          </p:nvPr>
        </p:nvGraphicFramePr>
        <p:xfrm>
          <a:off x="1678525" y="372458"/>
          <a:ext cx="10148551" cy="62016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5776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30040" y="533958"/>
            <a:ext cx="8911687" cy="1280890"/>
          </a:xfrm>
        </p:spPr>
        <p:txBody>
          <a:bodyPr/>
          <a:lstStyle/>
          <a:p>
            <a:r>
              <a:rPr lang="ru-RU" dirty="0"/>
              <a:t>УГЛЕКИСЛОТНЫЕ ОГНЕТУШИТЕЛИ</a:t>
            </a:r>
          </a:p>
        </p:txBody>
      </p:sp>
      <p:pic>
        <p:nvPicPr>
          <p:cNvPr id="1026" name="Picture 2" descr="3-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891" y="4642514"/>
            <a:ext cx="8636961" cy="187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541472" y="1527400"/>
            <a:ext cx="5125232" cy="2993085"/>
          </a:xfrm>
        </p:spPr>
        <p:txBody>
          <a:bodyPr/>
          <a:lstStyle/>
          <a:p>
            <a:pPr marL="0" indent="0">
              <a:buNone/>
            </a:pPr>
            <a:r>
              <a:rPr lang="ru-RU" b="1" u="sng" dirty="0">
                <a:solidFill>
                  <a:schemeClr val="accent2"/>
                </a:solidFill>
              </a:rPr>
              <a:t>Углекислотные огнетушители </a:t>
            </a:r>
            <a:r>
              <a:rPr lang="ru-RU" dirty="0"/>
              <a:t>предназначены для тушения загораний различных веществ и материалов, электроустановок под напряжением до 1000В, двигателей внутреннего сгорания, горючих жидкостей. Запрещается тушить материалы, горение которых происходит без доступа воздуха.</a:t>
            </a:r>
          </a:p>
          <a:p>
            <a:endParaRPr lang="ru-RU" dirty="0"/>
          </a:p>
        </p:txBody>
      </p:sp>
      <p:pic>
        <p:nvPicPr>
          <p:cNvPr id="1028" name="Picture 4" descr="6-11-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881" y="1250733"/>
            <a:ext cx="3045823" cy="3115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6-11-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704" y="1250733"/>
            <a:ext cx="3197634" cy="3115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3874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33102" y="525885"/>
            <a:ext cx="8903079" cy="1312572"/>
          </a:xfrm>
        </p:spPr>
        <p:txBody>
          <a:bodyPr/>
          <a:lstStyle/>
          <a:p>
            <a:r>
              <a:rPr lang="ru-RU" dirty="0"/>
              <a:t>ПОРОШКОВЫЕ ОГНЕТУШИТЕЛИ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2835" y="1219266"/>
            <a:ext cx="8409346" cy="3259428"/>
          </a:xfrm>
        </p:spPr>
        <p:txBody>
          <a:bodyPr>
            <a:normAutofit/>
          </a:bodyPr>
          <a:lstStyle/>
          <a:p>
            <a:r>
              <a:rPr lang="ru-RU" dirty="0"/>
              <a:t>Порошковые огнетушители предназначены для тушения пожаров и загораний нефтепродуктов, ЛВЖ и ГЖ, растворителей, твердых веществ, а также электроустановок под напряжением до 1000 В.</a:t>
            </a:r>
          </a:p>
          <a:p>
            <a:r>
              <a:rPr lang="ru-RU" dirty="0"/>
              <a:t>При срабатывании запорно-пускового устройства прокалывается заглушка баллона с рабочим газом (углекислотный газ, азот). Газ по трубке подвода поступает в нижнюю часть корпуса </a:t>
            </a:r>
            <a:r>
              <a:rPr lang="ru-RU" b="1" dirty="0">
                <a:hlinkClick r:id="rId2"/>
              </a:rPr>
              <a:t>огнетушителя</a:t>
            </a:r>
            <a:r>
              <a:rPr lang="ru-RU" dirty="0"/>
              <a:t> и создает избыточное давление. Порошок вытесняется по сифонной трубке в шланг к стволу. Нажимая на курок ствола, можно подавать порошок порциями. Порошок можно подавать порциями. Порошок, попадая на горящее вещество, изолирует его от кислорода воздуха.</a:t>
            </a:r>
          </a:p>
          <a:p>
            <a:endParaRPr lang="ru-RU" dirty="0"/>
          </a:p>
        </p:txBody>
      </p:sp>
      <p:pic>
        <p:nvPicPr>
          <p:cNvPr id="2051" name="Picture 3" descr="3-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33" y="4552884"/>
            <a:ext cx="10779070" cy="1866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6-22-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2181" y="715380"/>
            <a:ext cx="3048000" cy="3632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8591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14131" y="430927"/>
            <a:ext cx="8911687" cy="1280890"/>
          </a:xfrm>
        </p:spPr>
        <p:txBody>
          <a:bodyPr/>
          <a:lstStyle/>
          <a:p>
            <a:r>
              <a:rPr lang="ru-RU" dirty="0"/>
              <a:t>ОГНЕТУШИТЕЛЬ ОСП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131" y="1107583"/>
            <a:ext cx="10341735" cy="5495400"/>
          </a:xfrm>
        </p:spPr>
      </p:pic>
    </p:spTree>
    <p:extLst>
      <p:ext uri="{BB962C8B-B14F-4D97-AF65-F5344CB8AC3E}">
        <p14:creationId xmlns:p14="http://schemas.microsoft.com/office/powerpoint/2010/main" val="1305220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3978" y="581481"/>
            <a:ext cx="8911687" cy="1280890"/>
          </a:xfrm>
        </p:spPr>
        <p:txBody>
          <a:bodyPr/>
          <a:lstStyle/>
          <a:p>
            <a:r>
              <a:rPr lang="ru-RU" dirty="0"/>
              <a:t>ПОЖАРНАЯ СИГНАЛИЗАЦИЯ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168723" y="1393063"/>
            <a:ext cx="5511600" cy="50141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Для сообщения о пожарах используются разные средства, которые можно разделить на </a:t>
            </a:r>
            <a:r>
              <a:rPr lang="ru-RU" b="1" u="sng" dirty="0">
                <a:solidFill>
                  <a:schemeClr val="accent2"/>
                </a:solidFill>
              </a:rPr>
              <a:t>ручные и автоматические</a:t>
            </a:r>
            <a:r>
              <a:rPr lang="ru-RU" dirty="0"/>
              <a:t>. По способу передачи сигнала пожарная сигнализация может быть электрической и автоматической. Электрическая пожарная сигнализация по схеме подключения датчиков (</a:t>
            </a:r>
            <a:r>
              <a:rPr lang="ru-RU" dirty="0" err="1"/>
              <a:t>извещателей</a:t>
            </a:r>
            <a:r>
              <a:rPr lang="ru-RU" dirty="0"/>
              <a:t>) может быть лучевой и шлейфной (кольцевой).</a:t>
            </a:r>
          </a:p>
          <a:p>
            <a:pPr marL="0" indent="0">
              <a:buNone/>
            </a:pPr>
            <a:r>
              <a:rPr lang="ru-RU" dirty="0"/>
              <a:t>Для повышения безопасности (при отсутствии системы автоматического извещения о пожаре), особенно в небольших помещениях, рекомендуется устанавливать противопожарные </a:t>
            </a:r>
            <a:r>
              <a:rPr lang="ru-RU" b="1" u="sng" dirty="0">
                <a:solidFill>
                  <a:schemeClr val="accent2"/>
                </a:solidFill>
              </a:rPr>
              <a:t>дымовые датчики.</a:t>
            </a:r>
            <a:r>
              <a:rPr lang="ru-RU" dirty="0"/>
              <a:t> Они крепятся на стену и имеют малые габариты. При задымлении помещения издают сигнал с уровнем звука 85 </a:t>
            </a:r>
            <a:r>
              <a:rPr lang="ru-RU" dirty="0" err="1"/>
              <a:t>дБА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323" y="1985492"/>
            <a:ext cx="5259505" cy="350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619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15168" y="224865"/>
            <a:ext cx="8911687" cy="1280890"/>
          </a:xfrm>
        </p:spPr>
        <p:txBody>
          <a:bodyPr>
            <a:normAutofit/>
          </a:bodyPr>
          <a:lstStyle/>
          <a:p>
            <a:r>
              <a:rPr lang="ru-RU" sz="3400" dirty="0"/>
              <a:t>АВТОМАТИЧЕСКАЯ ПОЖАРНАЯ СИГНАЛИЗАЦИЯ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25" y="1262130"/>
            <a:ext cx="12024575" cy="5595870"/>
          </a:xfrm>
        </p:spPr>
      </p:pic>
    </p:spTree>
    <p:extLst>
      <p:ext uri="{BB962C8B-B14F-4D97-AF65-F5344CB8AC3E}">
        <p14:creationId xmlns:p14="http://schemas.microsoft.com/office/powerpoint/2010/main" val="2517469557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Легкий дым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359</TotalTime>
  <Words>726</Words>
  <Application>Microsoft Office PowerPoint</Application>
  <PresentationFormat>Широкоэкранный</PresentationFormat>
  <Paragraphs>51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Легкий дым</vt:lpstr>
      <vt:lpstr>Презентация PowerPoint</vt:lpstr>
      <vt:lpstr>ХАРАКТЕРИСТИКИ: </vt:lpstr>
      <vt:lpstr>ОБЕСПЕЧЕНИЕ</vt:lpstr>
      <vt:lpstr>Презентация PowerPoint</vt:lpstr>
      <vt:lpstr>УГЛЕКИСЛОТНЫЕ ОГНЕТУШИТЕЛИ</vt:lpstr>
      <vt:lpstr>ПОРОШКОВЫЕ ОГНЕТУШИТЕЛИ</vt:lpstr>
      <vt:lpstr>ОГНЕТУШИТЕЛЬ ОСП</vt:lpstr>
      <vt:lpstr>ПОЖАРНАЯ СИГНАЛИЗАЦИЯ</vt:lpstr>
      <vt:lpstr>АВТОМАТИЧЕСКАЯ ПОЖАРНАЯ СИГНАЛИЗАЦИЯ</vt:lpstr>
      <vt:lpstr>ВСПОМОГАТЕЛЬНЫЕ МЕРОПРИЯТИЯ</vt:lpstr>
      <vt:lpstr>ЭВАКУАЦИОННЫЙ ВЫХОД</vt:lpstr>
      <vt:lpstr>В АВАРИЙНЫХ СИТУАЦИЯХ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admin</cp:lastModifiedBy>
  <cp:revision>28</cp:revision>
  <dcterms:created xsi:type="dcterms:W3CDTF">2016-03-25T16:13:19Z</dcterms:created>
  <dcterms:modified xsi:type="dcterms:W3CDTF">2021-11-27T07:39:13Z</dcterms:modified>
</cp:coreProperties>
</file>