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4" r:id="rId1"/>
  </p:sldMasterIdLst>
  <p:notesMasterIdLst>
    <p:notesMasterId r:id="rId31"/>
  </p:notesMasterIdLst>
  <p:sldIdLst>
    <p:sldId id="256" r:id="rId2"/>
    <p:sldId id="275" r:id="rId3"/>
    <p:sldId id="258" r:id="rId4"/>
    <p:sldId id="259" r:id="rId5"/>
    <p:sldId id="289" r:id="rId6"/>
    <p:sldId id="260" r:id="rId7"/>
    <p:sldId id="261" r:id="rId8"/>
    <p:sldId id="271" r:id="rId9"/>
    <p:sldId id="293" r:id="rId10"/>
    <p:sldId id="270" r:id="rId11"/>
    <p:sldId id="294" r:id="rId12"/>
    <p:sldId id="263" r:id="rId13"/>
    <p:sldId id="273" r:id="rId14"/>
    <p:sldId id="280" r:id="rId15"/>
    <p:sldId id="264" r:id="rId16"/>
    <p:sldId id="266" r:id="rId17"/>
    <p:sldId id="295" r:id="rId18"/>
    <p:sldId id="276" r:id="rId19"/>
    <p:sldId id="265" r:id="rId20"/>
    <p:sldId id="301" r:id="rId21"/>
    <p:sldId id="297" r:id="rId22"/>
    <p:sldId id="278" r:id="rId23"/>
    <p:sldId id="300" r:id="rId24"/>
    <p:sldId id="291" r:id="rId25"/>
    <p:sldId id="267" r:id="rId26"/>
    <p:sldId id="299" r:id="rId27"/>
    <p:sldId id="268" r:id="rId28"/>
    <p:sldId id="269" r:id="rId29"/>
    <p:sldId id="29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4" autoAdjust="0"/>
    <p:restoredTop sz="72014" autoAdjust="0"/>
  </p:normalViewPr>
  <p:slideViewPr>
    <p:cSldViewPr snapToGrid="0">
      <p:cViewPr>
        <p:scale>
          <a:sx n="50" d="100"/>
          <a:sy n="50" d="100"/>
        </p:scale>
        <p:origin x="1416" y="19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D3C160-5DC0-4559-9A7D-F34D3E41E40E}" type="datetimeFigureOut">
              <a:rPr lang="en-US" smtClean="0"/>
              <a:t>12/22/2020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C16738-A3D2-4A18-8EEE-5B48D5F401B7}" type="slidenum">
              <a:rPr lang="en-US" smtClean="0"/>
              <a:t>‹#›</a:t>
            </a:fld>
            <a:endParaRPr lang="en-US"/>
          </a:p>
        </p:txBody>
      </p:sp>
    </p:spTree>
    <p:extLst>
      <p:ext uri="{BB962C8B-B14F-4D97-AF65-F5344CB8AC3E}">
        <p14:creationId xmlns:p14="http://schemas.microsoft.com/office/powerpoint/2010/main" val="2417716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n.wikipedia.org/wiki/Transformation_matrix"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Homography_(computer_vision)"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Hamming_distance"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C16738-A3D2-4A18-8EEE-5B48D5F401B7}" type="slidenum">
              <a:rPr lang="en-US" smtClean="0"/>
              <a:t>2</a:t>
            </a:fld>
            <a:endParaRPr lang="en-US"/>
          </a:p>
        </p:txBody>
      </p:sp>
    </p:spTree>
    <p:extLst>
      <p:ext uri="{BB962C8B-B14F-4D97-AF65-F5344CB8AC3E}">
        <p14:creationId xmlns:p14="http://schemas.microsoft.com/office/powerpoint/2010/main" val="3306502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b="0" i="0" dirty="0" smtClean="0">
                <a:solidFill>
                  <a:srgbClr val="3B3D42"/>
                </a:solidFill>
                <a:effectLst/>
                <a:latin typeface="Roboto"/>
              </a:rPr>
              <a:t>Trong toán học, Homography là sự dịch chuyển sử dụng phép chiếu hình học, hay nói cách khác nó là sự kết hợp của cặp điểm trong phép chiếu phối cảnh. Ảnh thực trong không gian ba chiều có thể biến đổi về không gian ảnh bằng phép chiếu thông qua ma trận biến đổi Homography hay còn gọi là ma trận H. Các phép chiếu biến đổi thông qua ma trận Homography không đảm bảo về kích thước và góc của vật được chiếu, nhưng lại đảm bảo về tỉ lệ.</a:t>
            </a:r>
          </a:p>
          <a:p>
            <a:endParaRPr lang="en-US" dirty="0"/>
          </a:p>
        </p:txBody>
      </p:sp>
      <p:sp>
        <p:nvSpPr>
          <p:cNvPr id="4" name="Slide Number Placeholder 3"/>
          <p:cNvSpPr>
            <a:spLocks noGrp="1"/>
          </p:cNvSpPr>
          <p:nvPr>
            <p:ph type="sldNum" sz="quarter" idx="10"/>
          </p:nvPr>
        </p:nvSpPr>
        <p:spPr/>
        <p:txBody>
          <a:bodyPr/>
          <a:lstStyle/>
          <a:p>
            <a:fld id="{47C16738-A3D2-4A18-8EEE-5B48D5F401B7}" type="slidenum">
              <a:rPr lang="en-US" smtClean="0"/>
              <a:t>15</a:t>
            </a:fld>
            <a:endParaRPr lang="en-US"/>
          </a:p>
        </p:txBody>
      </p:sp>
    </p:spTree>
    <p:extLst>
      <p:ext uri="{BB962C8B-B14F-4D97-AF65-F5344CB8AC3E}">
        <p14:creationId xmlns:p14="http://schemas.microsoft.com/office/powerpoint/2010/main" val="8809540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How can we find such a transformation? Since we have already found a set of matches between both images we can certainly find directly by any of the existing methods (I advance we will be using RANSAC) an </a:t>
            </a:r>
            <a:r>
              <a:rPr lang="en-US" dirty="0" smtClean="0">
                <a:hlinkClick r:id="rId3"/>
              </a:rPr>
              <a:t>homogeneous transformation</a:t>
            </a:r>
            <a:r>
              <a:rPr lang="en-US" dirty="0" smtClean="0"/>
              <a:t> that performs the mapping,</a:t>
            </a:r>
          </a:p>
          <a:p>
            <a:endParaRPr lang="en-US" dirty="0" smtClean="0"/>
          </a:p>
          <a:p>
            <a:r>
              <a:rPr lang="vi-VN" dirty="0" smtClean="0"/>
              <a:t>Ý tưởng của thuật toán là: Từ tập dữ liệu đầu vào có hai loại dữ liệu là “inlier” và “outlier”, </a:t>
            </a:r>
          </a:p>
          <a:p>
            <a:r>
              <a:rPr lang="vi-VN" dirty="0" smtClean="0"/>
              <a:t>Trong đó, “inlier” là các dữ liệu không phải nhiễu và “outlier” là các dữ liệu nhiễu</a:t>
            </a:r>
          </a:p>
          <a:p>
            <a:r>
              <a:rPr lang="vi-VN" dirty="0" smtClean="0"/>
              <a:t>Ta tiến hành tính toán và tìm ra mô hình tốt nhất cho tập dữ liệu. Việc tính toán và chọn ra mô hình tốt nhất sẽ được lặp đi lặp lại k lần, với giá trị k được chọn đủ lớn để đảm bảo rằng xác suất p (thường là 0,99) của tập dữ liệu mẫu ngẫu nhiên không chứa “outlier”. </a:t>
            </a:r>
          </a:p>
          <a:p>
            <a:endParaRPr lang="en-US" dirty="0"/>
          </a:p>
        </p:txBody>
      </p:sp>
      <p:sp>
        <p:nvSpPr>
          <p:cNvPr id="4" name="Slide Number Placeholder 3"/>
          <p:cNvSpPr>
            <a:spLocks noGrp="1"/>
          </p:cNvSpPr>
          <p:nvPr>
            <p:ph type="sldNum" sz="quarter" idx="10"/>
          </p:nvPr>
        </p:nvSpPr>
        <p:spPr/>
        <p:txBody>
          <a:bodyPr/>
          <a:lstStyle/>
          <a:p>
            <a:fld id="{47C16738-A3D2-4A18-8EEE-5B48D5F401B7}" type="slidenum">
              <a:rPr lang="en-US" smtClean="0"/>
              <a:t>16</a:t>
            </a:fld>
            <a:endParaRPr lang="en-US"/>
          </a:p>
        </p:txBody>
      </p:sp>
    </p:spTree>
    <p:extLst>
      <p:ext uri="{BB962C8B-B14F-4D97-AF65-F5344CB8AC3E}">
        <p14:creationId xmlns:p14="http://schemas.microsoft.com/office/powerpoint/2010/main" val="4238898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2000" dirty="0" smtClean="0"/>
              <a:t>Lặp lại </a:t>
            </a:r>
            <a:r>
              <a:rPr lang="vi-VN" sz="2000" dirty="0" smtClean="0">
                <a:solidFill>
                  <a:schemeClr val="accent4"/>
                </a:solidFill>
              </a:rPr>
              <a:t>k</a:t>
            </a:r>
            <a:r>
              <a:rPr lang="vi-VN" sz="2000" dirty="0" smtClean="0"/>
              <a:t> lần: </a:t>
            </a:r>
          </a:p>
          <a:p>
            <a:r>
              <a:rPr lang="vi-VN" dirty="0" smtClean="0"/>
              <a:t>a. Chọn 4 cặp điểm tương đồng ngẫu nhiên. </a:t>
            </a:r>
          </a:p>
          <a:p>
            <a:r>
              <a:rPr lang="vi-VN" dirty="0" smtClean="0"/>
              <a:t>b. Tính ma trận Homography H</a:t>
            </a:r>
            <a:r>
              <a:rPr lang="en-US" dirty="0" err="1" smtClean="0"/>
              <a:t>tmp</a:t>
            </a:r>
            <a:r>
              <a:rPr lang="vi-VN" dirty="0" smtClean="0"/>
              <a:t>       từ 4 điểm.</a:t>
            </a:r>
          </a:p>
          <a:p>
            <a:r>
              <a:rPr lang="vi-VN" dirty="0" smtClean="0"/>
              <a:t>c. Tính khoảng cách </a:t>
            </a:r>
            <a:r>
              <a:rPr lang="vi-VN" dirty="0" smtClean="0">
                <a:solidFill>
                  <a:srgbClr val="FF0000"/>
                </a:solidFill>
              </a:rPr>
              <a:t>d </a:t>
            </a:r>
            <a:r>
              <a:rPr lang="vi-VN" dirty="0" smtClean="0"/>
              <a:t>của tập các cặp điểm tương đồng. </a:t>
            </a:r>
          </a:p>
          <a:p>
            <a:pPr marL="0" indent="0">
              <a:buFont typeface="Calibri" panose="020F0502020204030204" pitchFamily="34" charset="0"/>
              <a:buNone/>
            </a:pPr>
            <a:endParaRPr lang="vi-VN" dirty="0" smtClean="0"/>
          </a:p>
          <a:p>
            <a:endParaRPr lang="vi-VN" dirty="0" smtClean="0"/>
          </a:p>
          <a:p>
            <a:r>
              <a:rPr lang="vi-VN" dirty="0" smtClean="0"/>
              <a:t>d. Tính số lượng </a:t>
            </a:r>
            <a:r>
              <a:rPr lang="vi-VN" dirty="0" smtClean="0">
                <a:solidFill>
                  <a:srgbClr val="FF0000"/>
                </a:solidFill>
              </a:rPr>
              <a:t>m</a:t>
            </a:r>
            <a:r>
              <a:rPr lang="vi-VN" dirty="0" smtClean="0"/>
              <a:t> các cặp điểm</a:t>
            </a:r>
            <a:r>
              <a:rPr lang="vi-VN" b="1" dirty="0" smtClean="0"/>
              <a:t> inlier </a:t>
            </a:r>
            <a:r>
              <a:rPr lang="vi-VN" dirty="0" smtClean="0"/>
              <a:t>thỏa mãn điều kiện di &lt; ngưỡng. </a:t>
            </a:r>
          </a:p>
          <a:p>
            <a:r>
              <a:rPr lang="vi-VN" dirty="0" smtClean="0"/>
              <a:t>e. Nếu </a:t>
            </a:r>
            <a:r>
              <a:rPr lang="vi-VN" b="1" dirty="0" smtClean="0"/>
              <a:t>inlier</a:t>
            </a:r>
            <a:r>
              <a:rPr lang="vi-VN" dirty="0" smtClean="0">
                <a:solidFill>
                  <a:srgbClr val="FF0000"/>
                </a:solidFill>
              </a:rPr>
              <a:t> &gt;</a:t>
            </a:r>
            <a:r>
              <a:rPr lang="vi-VN" b="1" dirty="0" smtClean="0">
                <a:solidFill>
                  <a:srgbClr val="FF0000"/>
                </a:solidFill>
              </a:rPr>
              <a:t> </a:t>
            </a:r>
            <a:r>
              <a:rPr lang="vi-VN" b="1" dirty="0" smtClean="0"/>
              <a:t>max_inlier </a:t>
            </a:r>
            <a:r>
              <a:rPr lang="vi-VN" dirty="0" smtClean="0"/>
              <a:t>thì </a:t>
            </a:r>
            <a:r>
              <a:rPr lang="vi-VN" b="1" dirty="0" smtClean="0"/>
              <a:t>max_inlier </a:t>
            </a:r>
            <a:r>
              <a:rPr lang="vi-VN" dirty="0" smtClean="0">
                <a:solidFill>
                  <a:srgbClr val="FF0000"/>
                </a:solidFill>
              </a:rPr>
              <a:t>=</a:t>
            </a:r>
            <a:r>
              <a:rPr lang="vi-VN" b="1" dirty="0" smtClean="0"/>
              <a:t> inlier </a:t>
            </a:r>
            <a:r>
              <a:rPr lang="vi-VN" dirty="0" smtClean="0"/>
              <a:t>và ma trận </a:t>
            </a:r>
            <a:r>
              <a:rPr lang="vi-VN" b="1" dirty="0" smtClean="0"/>
              <a:t>Homograph H = Htmp y</a:t>
            </a:r>
          </a:p>
          <a:p>
            <a:endParaRPr lang="vi-VN" dirty="0" smtClean="0"/>
          </a:p>
          <a:p>
            <a:endParaRPr lang="vi-VN" dirty="0" smtClean="0"/>
          </a:p>
          <a:p>
            <a:r>
              <a:rPr lang="vi-VN" dirty="0" smtClean="0"/>
              <a:t>w là tỉ lệ giữa số </a:t>
            </a:r>
            <a:r>
              <a:rPr lang="vi-VN" b="1" dirty="0" smtClean="0"/>
              <a:t>inlier</a:t>
            </a:r>
            <a:r>
              <a:rPr lang="vi-VN" dirty="0" smtClean="0"/>
              <a:t> trên tổng số điểm.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Thông thường chọn W = 50 %</a:t>
            </a:r>
            <a:r>
              <a:rPr lang="vi-VN" b="1" dirty="0" smtClean="0"/>
              <a:t> </a:t>
            </a:r>
            <a:endParaRPr lang="vi-VN" dirty="0" smtClean="0"/>
          </a:p>
          <a:p>
            <a:endParaRPr lang="vi-VN" b="1" dirty="0" smtClean="0"/>
          </a:p>
          <a:p>
            <a:endParaRPr lang="en-US" dirty="0"/>
          </a:p>
        </p:txBody>
      </p:sp>
      <p:sp>
        <p:nvSpPr>
          <p:cNvPr id="4" name="Slide Number Placeholder 3"/>
          <p:cNvSpPr>
            <a:spLocks noGrp="1"/>
          </p:cNvSpPr>
          <p:nvPr>
            <p:ph type="sldNum" sz="quarter" idx="10"/>
          </p:nvPr>
        </p:nvSpPr>
        <p:spPr/>
        <p:txBody>
          <a:bodyPr/>
          <a:lstStyle/>
          <a:p>
            <a:fld id="{47C16738-A3D2-4A18-8EEE-5B48D5F401B7}" type="slidenum">
              <a:rPr lang="en-US" smtClean="0"/>
              <a:t>17</a:t>
            </a:fld>
            <a:endParaRPr lang="en-US"/>
          </a:p>
        </p:txBody>
      </p:sp>
    </p:spTree>
    <p:extLst>
      <p:ext uri="{BB962C8B-B14F-4D97-AF65-F5344CB8AC3E}">
        <p14:creationId xmlns:p14="http://schemas.microsoft.com/office/powerpoint/2010/main" val="22602749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smtClean="0"/>
              <a:t>remove the area in the webcam image where we want to overlay our target image and then add them together. This can be done using masking.</a:t>
            </a:r>
          </a:p>
          <a:p>
            <a:pPr fontAlgn="base"/>
            <a:r>
              <a:rPr lang="en-US" dirty="0" smtClean="0"/>
              <a:t>So first we are creating a mask based on the location of the target found. Now we can use the inverse method to find its negative. If we add the mask inverse and the webcam image we would get the anew image where all the webcam image information is shown except where the image is suppose to be augmented. So the black area can be thought of an empty space where we can add our image.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Add the mask inverse and the webcam image, it would become the a new image where all the webcam image information is shown except where the image is suppose to be augmented</a:t>
            </a:r>
          </a:p>
          <a:p>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once we have the </a:t>
            </a:r>
            <a:r>
              <a:rPr lang="en-US" dirty="0" err="1" smtClean="0"/>
              <a:t>imgAug</a:t>
            </a:r>
            <a:r>
              <a:rPr lang="en-US" dirty="0" smtClean="0"/>
              <a:t> which is our new masked image and the </a:t>
            </a:r>
            <a:r>
              <a:rPr lang="en-US" dirty="0" err="1" smtClean="0"/>
              <a:t>imgWarp</a:t>
            </a:r>
            <a:r>
              <a:rPr lang="en-US" dirty="0" smtClean="0"/>
              <a:t>, we can simply add them up using the bitwise </a:t>
            </a:r>
            <a:r>
              <a:rPr lang="en-US" dirty="0" err="1" smtClean="0"/>
              <a:t>Funtion</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47C16738-A3D2-4A18-8EEE-5B48D5F401B7}" type="slidenum">
              <a:rPr lang="en-US" smtClean="0"/>
              <a:t>19</a:t>
            </a:fld>
            <a:endParaRPr lang="en-US"/>
          </a:p>
        </p:txBody>
      </p:sp>
    </p:spTree>
    <p:extLst>
      <p:ext uri="{BB962C8B-B14F-4D97-AF65-F5344CB8AC3E}">
        <p14:creationId xmlns:p14="http://schemas.microsoft.com/office/powerpoint/2010/main" val="18077374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#create a replace </a:t>
            </a:r>
            <a:r>
              <a:rPr lang="en-US" dirty="0" err="1" smtClean="0"/>
              <a:t>img</a:t>
            </a:r>
            <a:r>
              <a:rPr lang="en-US" dirty="0" smtClean="0"/>
              <a:t> // paint the webcam background to black (0,0,0), then use homo border (img2)(the 4 card), replace the inside the border (the 4 card) to the replaced </a:t>
            </a:r>
            <a:r>
              <a:rPr lang="en-US" dirty="0" err="1" smtClean="0"/>
              <a:t>img</a:t>
            </a:r>
            <a:r>
              <a:rPr lang="en-US" dirty="0" smtClean="0"/>
              <a:t> (the cube) </a:t>
            </a:r>
          </a:p>
          <a:p>
            <a:r>
              <a:rPr lang="en-US" dirty="0" smtClean="0"/>
              <a:t> </a:t>
            </a:r>
            <a:endParaRPr lang="en-US" dirty="0"/>
          </a:p>
        </p:txBody>
      </p:sp>
      <p:sp>
        <p:nvSpPr>
          <p:cNvPr id="4" name="Slide Number Placeholder 3"/>
          <p:cNvSpPr>
            <a:spLocks noGrp="1"/>
          </p:cNvSpPr>
          <p:nvPr>
            <p:ph type="sldNum" sz="quarter" idx="10"/>
          </p:nvPr>
        </p:nvSpPr>
        <p:spPr/>
        <p:txBody>
          <a:bodyPr/>
          <a:lstStyle/>
          <a:p>
            <a:fld id="{47C16738-A3D2-4A18-8EEE-5B48D5F401B7}" type="slidenum">
              <a:rPr lang="en-US" smtClean="0"/>
              <a:t>20</a:t>
            </a:fld>
            <a:endParaRPr lang="en-US"/>
          </a:p>
        </p:txBody>
      </p:sp>
    </p:spTree>
    <p:extLst>
      <p:ext uri="{BB962C8B-B14F-4D97-AF65-F5344CB8AC3E}">
        <p14:creationId xmlns:p14="http://schemas.microsoft.com/office/powerpoint/2010/main" val="19742359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#making mask // paint all the mask to black (0)</a:t>
            </a:r>
          </a:p>
          <a:p>
            <a:r>
              <a:rPr lang="en-US" dirty="0" smtClean="0"/>
              <a:t> #then find the homo border, use the position in the webcam, cover the border to the mask, then paint inside the that border in mask to white (1)</a:t>
            </a:r>
          </a:p>
          <a:p>
            <a:endParaRPr lang="en-US" dirty="0" smtClean="0"/>
          </a:p>
          <a:p>
            <a:r>
              <a:rPr lang="en-US" dirty="0" smtClean="0"/>
              <a:t>#inverse the color of the mask, black(0) to white(1) and the </a:t>
            </a:r>
            <a:r>
              <a:rPr lang="en-US" dirty="0" err="1" smtClean="0"/>
              <a:t>otherway</a:t>
            </a:r>
            <a:r>
              <a:rPr lang="en-US" dirty="0" smtClean="0"/>
              <a:t> around</a:t>
            </a:r>
            <a:endParaRPr lang="en-US" dirty="0"/>
          </a:p>
        </p:txBody>
      </p:sp>
      <p:sp>
        <p:nvSpPr>
          <p:cNvPr id="4" name="Slide Number Placeholder 3"/>
          <p:cNvSpPr>
            <a:spLocks noGrp="1"/>
          </p:cNvSpPr>
          <p:nvPr>
            <p:ph type="sldNum" sz="quarter" idx="10"/>
          </p:nvPr>
        </p:nvSpPr>
        <p:spPr/>
        <p:txBody>
          <a:bodyPr/>
          <a:lstStyle/>
          <a:p>
            <a:fld id="{47C16738-A3D2-4A18-8EEE-5B48D5F401B7}" type="slidenum">
              <a:rPr lang="en-US" smtClean="0"/>
              <a:t>21</a:t>
            </a:fld>
            <a:endParaRPr lang="en-US"/>
          </a:p>
        </p:txBody>
      </p:sp>
    </p:spTree>
    <p:extLst>
      <p:ext uri="{BB962C8B-B14F-4D97-AF65-F5344CB8AC3E}">
        <p14:creationId xmlns:p14="http://schemas.microsoft.com/office/powerpoint/2010/main" val="27775554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1(mask--white back ground) * ~1(Webcam) = 1</a:t>
            </a:r>
          </a:p>
          <a:p>
            <a:r>
              <a:rPr lang="en-US" dirty="0" smtClean="0"/>
              <a:t>   #       0(mask—black boundary)     </a:t>
            </a:r>
            <a:r>
              <a:rPr lang="en-US" baseline="0" dirty="0" smtClean="0"/>
              <a:t> </a:t>
            </a:r>
            <a:r>
              <a:rPr lang="en-US" dirty="0" smtClean="0"/>
              <a:t>* ~1(Webcam) = 0</a:t>
            </a:r>
            <a:endParaRPr lang="en-US" dirty="0"/>
          </a:p>
        </p:txBody>
      </p:sp>
      <p:sp>
        <p:nvSpPr>
          <p:cNvPr id="4" name="Slide Number Placeholder 3"/>
          <p:cNvSpPr>
            <a:spLocks noGrp="1"/>
          </p:cNvSpPr>
          <p:nvPr>
            <p:ph type="sldNum" sz="quarter" idx="10"/>
          </p:nvPr>
        </p:nvSpPr>
        <p:spPr/>
        <p:txBody>
          <a:bodyPr/>
          <a:lstStyle/>
          <a:p>
            <a:fld id="{47C16738-A3D2-4A18-8EEE-5B48D5F401B7}" type="slidenum">
              <a:rPr lang="en-US" smtClean="0"/>
              <a:t>22</a:t>
            </a:fld>
            <a:endParaRPr lang="en-US"/>
          </a:p>
        </p:txBody>
      </p:sp>
    </p:spTree>
    <p:extLst>
      <p:ext uri="{BB962C8B-B14F-4D97-AF65-F5344CB8AC3E}">
        <p14:creationId xmlns:p14="http://schemas.microsoft.com/office/powerpoint/2010/main" val="10687691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#or: 0(the black of the warp)  + ~1(bitwise</a:t>
            </a:r>
            <a:r>
              <a:rPr lang="en-US" baseline="0" dirty="0" smtClean="0"/>
              <a:t> and - background</a:t>
            </a:r>
            <a:r>
              <a:rPr lang="en-US" dirty="0" smtClean="0"/>
              <a:t>) = 1</a:t>
            </a:r>
          </a:p>
          <a:p>
            <a:r>
              <a:rPr lang="en-US" baseline="0" dirty="0" smtClean="0"/>
              <a:t> </a:t>
            </a:r>
            <a:r>
              <a:rPr lang="en-US" dirty="0" smtClean="0"/>
              <a:t> #  ~1(image</a:t>
            </a:r>
            <a:r>
              <a:rPr lang="en-US" baseline="0" dirty="0" smtClean="0"/>
              <a:t> of the warp)      </a:t>
            </a:r>
            <a:r>
              <a:rPr lang="en-US" dirty="0" smtClean="0"/>
              <a:t> + ~1(bitwise</a:t>
            </a:r>
            <a:r>
              <a:rPr lang="en-US" baseline="0" dirty="0" smtClean="0"/>
              <a:t> and – </a:t>
            </a:r>
            <a:r>
              <a:rPr lang="en-US" baseline="0" dirty="0" err="1" smtClean="0"/>
              <a:t>blackmask</a:t>
            </a:r>
            <a:r>
              <a:rPr lang="en-US" baseline="0" dirty="0" smtClean="0"/>
              <a:t>  </a:t>
            </a:r>
            <a:r>
              <a:rPr lang="en-US" dirty="0" smtClean="0"/>
              <a:t>) = 1</a:t>
            </a:r>
            <a:endParaRPr lang="en-US" dirty="0"/>
          </a:p>
        </p:txBody>
      </p:sp>
      <p:sp>
        <p:nvSpPr>
          <p:cNvPr id="4" name="Slide Number Placeholder 3"/>
          <p:cNvSpPr>
            <a:spLocks noGrp="1"/>
          </p:cNvSpPr>
          <p:nvPr>
            <p:ph type="sldNum" sz="quarter" idx="10"/>
          </p:nvPr>
        </p:nvSpPr>
        <p:spPr/>
        <p:txBody>
          <a:bodyPr/>
          <a:lstStyle/>
          <a:p>
            <a:fld id="{47C16738-A3D2-4A18-8EEE-5B48D5F401B7}" type="slidenum">
              <a:rPr lang="en-US" smtClean="0"/>
              <a:t>23</a:t>
            </a:fld>
            <a:endParaRPr lang="en-US"/>
          </a:p>
        </p:txBody>
      </p:sp>
    </p:spTree>
    <p:extLst>
      <p:ext uri="{BB962C8B-B14F-4D97-AF65-F5344CB8AC3E}">
        <p14:creationId xmlns:p14="http://schemas.microsoft.com/office/powerpoint/2010/main" val="3204584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smtClean="0"/>
              <a:t>project in a screen a 3D model of a figure whose position and orientation matches the position and orientation of some predefined flat surface. </a:t>
            </a:r>
          </a:p>
          <a:p>
            <a:pPr fontAlgn="base"/>
            <a:r>
              <a:rPr lang="en-US" dirty="0" smtClean="0"/>
              <a:t>Furthermore, we want to do it in real time, so that if the surface changes its position or orientation the projected model does so accordingly.</a:t>
            </a:r>
          </a:p>
          <a:p>
            <a:pPr fontAlgn="base"/>
            <a:r>
              <a:rPr lang="en-US" dirty="0" smtClean="0"/>
              <a:t>To achieve this we first have to be able to identify the flat surface of reference in an image or video frame. </a:t>
            </a:r>
          </a:p>
          <a:p>
            <a:pPr fontAlgn="base"/>
            <a:r>
              <a:rPr lang="en-US" dirty="0" smtClean="0"/>
              <a:t>Once identified, we can easily determine the transformation from the reference surface image (2D) to the target image (2D). This transformation is called </a:t>
            </a:r>
            <a:r>
              <a:rPr lang="en-US" dirty="0" err="1" smtClean="0">
                <a:hlinkClick r:id="rId3"/>
              </a:rPr>
              <a:t>homography</a:t>
            </a:r>
            <a:r>
              <a:rPr lang="en-US" dirty="0" smtClean="0"/>
              <a:t>.</a:t>
            </a:r>
          </a:p>
          <a:p>
            <a:pPr fontAlgn="base"/>
            <a:r>
              <a:rPr lang="en-US" dirty="0" smtClean="0"/>
              <a:t>Finally, project the 2d image or 3d model to the flat surface</a:t>
            </a:r>
          </a:p>
          <a:p>
            <a:endParaRPr lang="en-US" dirty="0"/>
          </a:p>
        </p:txBody>
      </p:sp>
      <p:sp>
        <p:nvSpPr>
          <p:cNvPr id="4" name="Slide Number Placeholder 3"/>
          <p:cNvSpPr>
            <a:spLocks noGrp="1"/>
          </p:cNvSpPr>
          <p:nvPr>
            <p:ph type="sldNum" sz="quarter" idx="10"/>
          </p:nvPr>
        </p:nvSpPr>
        <p:spPr/>
        <p:txBody>
          <a:bodyPr/>
          <a:lstStyle/>
          <a:p>
            <a:fld id="{47C16738-A3D2-4A18-8EEE-5B48D5F401B7}" type="slidenum">
              <a:rPr lang="en-US" smtClean="0"/>
              <a:t>4</a:t>
            </a:fld>
            <a:endParaRPr lang="en-US"/>
          </a:p>
        </p:txBody>
      </p:sp>
    </p:spTree>
    <p:extLst>
      <p:ext uri="{BB962C8B-B14F-4D97-AF65-F5344CB8AC3E}">
        <p14:creationId xmlns:p14="http://schemas.microsoft.com/office/powerpoint/2010/main" val="1839800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a:t>
            </a:r>
            <a:r>
              <a:rPr lang="en-US" baseline="0" dirty="0" smtClean="0"/>
              <a:t> image</a:t>
            </a:r>
            <a:endParaRPr lang="en-US" dirty="0"/>
          </a:p>
        </p:txBody>
      </p:sp>
      <p:sp>
        <p:nvSpPr>
          <p:cNvPr id="4" name="Slide Number Placeholder 3"/>
          <p:cNvSpPr>
            <a:spLocks noGrp="1"/>
          </p:cNvSpPr>
          <p:nvPr>
            <p:ph type="sldNum" sz="quarter" idx="10"/>
          </p:nvPr>
        </p:nvSpPr>
        <p:spPr/>
        <p:txBody>
          <a:bodyPr/>
          <a:lstStyle/>
          <a:p>
            <a:fld id="{47C16738-A3D2-4A18-8EEE-5B48D5F401B7}" type="slidenum">
              <a:rPr lang="en-US" smtClean="0"/>
              <a:t>5</a:t>
            </a:fld>
            <a:endParaRPr lang="en-US"/>
          </a:p>
        </p:txBody>
      </p:sp>
    </p:spTree>
    <p:extLst>
      <p:ext uri="{BB962C8B-B14F-4D97-AF65-F5344CB8AC3E}">
        <p14:creationId xmlns:p14="http://schemas.microsoft.com/office/powerpoint/2010/main" val="2686119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Roughly speaking, this step consists in first looking in both the reference in webcam</a:t>
            </a:r>
            <a:r>
              <a:rPr lang="en-US" baseline="0" dirty="0" smtClean="0"/>
              <a:t> video</a:t>
            </a:r>
            <a:r>
              <a:rPr lang="en-US" dirty="0" smtClean="0"/>
              <a:t> and target images for features that stand out and, in some way, describe part the object to be recognized. This features can be later used to find the reference object in the target image.</a:t>
            </a:r>
          </a:p>
          <a:p>
            <a:r>
              <a:rPr lang="en-US" dirty="0" smtClean="0"/>
              <a:t> We will assume we have found the object when a certain number of positive feature matches are found between the target and reference images. </a:t>
            </a:r>
          </a:p>
          <a:p>
            <a:endParaRPr lang="en-US" dirty="0"/>
          </a:p>
        </p:txBody>
      </p:sp>
      <p:sp>
        <p:nvSpPr>
          <p:cNvPr id="4" name="Slide Number Placeholder 3"/>
          <p:cNvSpPr>
            <a:spLocks noGrp="1"/>
          </p:cNvSpPr>
          <p:nvPr>
            <p:ph type="sldNum" sz="quarter" idx="10"/>
          </p:nvPr>
        </p:nvSpPr>
        <p:spPr/>
        <p:txBody>
          <a:bodyPr/>
          <a:lstStyle/>
          <a:p>
            <a:fld id="{47C16738-A3D2-4A18-8EEE-5B48D5F401B7}" type="slidenum">
              <a:rPr lang="en-US" smtClean="0"/>
              <a:t>7</a:t>
            </a:fld>
            <a:endParaRPr lang="en-US"/>
          </a:p>
        </p:txBody>
      </p:sp>
    </p:spTree>
    <p:extLst>
      <p:ext uri="{BB962C8B-B14F-4D97-AF65-F5344CB8AC3E}">
        <p14:creationId xmlns:p14="http://schemas.microsoft.com/office/powerpoint/2010/main" val="494415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a region or point of an image to be labeled as feature it should fulfill two important properties:</a:t>
            </a:r>
          </a:p>
          <a:p>
            <a:r>
              <a:rPr lang="en-US" dirty="0" smtClean="0"/>
              <a:t> first of all, it should present some uniqueness at least locally. Good examples of this could be corners or edges. </a:t>
            </a:r>
          </a:p>
          <a:p>
            <a:r>
              <a:rPr lang="en-US" dirty="0" smtClean="0"/>
              <a:t>Secondly, since we don’t know beforehand which will be, for example, the orientation, scale or brightness conditions of this same object in the image where we want to recognize it a feature should, ideally, be invariant to transformations; </a:t>
            </a:r>
            <a:r>
              <a:rPr lang="en-US" dirty="0" err="1" smtClean="0"/>
              <a:t>i.e</a:t>
            </a:r>
            <a:r>
              <a:rPr lang="en-US" dirty="0" smtClean="0"/>
              <a:t>, invariant against scale, rotation or brightness changes.</a:t>
            </a:r>
          </a:p>
          <a:p>
            <a:endParaRPr lang="en-US" dirty="0"/>
          </a:p>
        </p:txBody>
      </p:sp>
      <p:sp>
        <p:nvSpPr>
          <p:cNvPr id="4" name="Slide Number Placeholder 3"/>
          <p:cNvSpPr>
            <a:spLocks noGrp="1"/>
          </p:cNvSpPr>
          <p:nvPr>
            <p:ph type="sldNum" sz="quarter" idx="10"/>
          </p:nvPr>
        </p:nvSpPr>
        <p:spPr/>
        <p:txBody>
          <a:bodyPr/>
          <a:lstStyle/>
          <a:p>
            <a:fld id="{47C16738-A3D2-4A18-8EEE-5B48D5F401B7}" type="slidenum">
              <a:rPr lang="en-US" smtClean="0"/>
              <a:t>8</a:t>
            </a:fld>
            <a:endParaRPr lang="en-US"/>
          </a:p>
        </p:txBody>
      </p:sp>
    </p:spTree>
    <p:extLst>
      <p:ext uri="{BB962C8B-B14F-4D97-AF65-F5344CB8AC3E}">
        <p14:creationId xmlns:p14="http://schemas.microsoft.com/office/powerpoint/2010/main" val="186650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C16738-A3D2-4A18-8EEE-5B48D5F401B7}" type="slidenum">
              <a:rPr lang="en-US" smtClean="0"/>
              <a:t>9</a:t>
            </a:fld>
            <a:endParaRPr lang="en-US"/>
          </a:p>
        </p:txBody>
      </p:sp>
    </p:spTree>
    <p:extLst>
      <p:ext uri="{BB962C8B-B14F-4D97-AF65-F5344CB8AC3E}">
        <p14:creationId xmlns:p14="http://schemas.microsoft.com/office/powerpoint/2010/main" val="2541348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Hình</a:t>
            </a:r>
            <a:r>
              <a:rPr lang="en-US" dirty="0" smtClean="0"/>
              <a:t> </a:t>
            </a:r>
            <a:r>
              <a:rPr lang="en-US" dirty="0" err="1" smtClean="0"/>
              <a:t>dạng</a:t>
            </a:r>
            <a:r>
              <a:rPr lang="en-US" dirty="0" smtClean="0"/>
              <a:t> </a:t>
            </a:r>
            <a:r>
              <a:rPr lang="en-US" dirty="0" err="1" smtClean="0"/>
              <a:t>và</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của</a:t>
            </a:r>
            <a:r>
              <a:rPr lang="en-US" dirty="0" smtClean="0"/>
              <a:t> </a:t>
            </a:r>
            <a:r>
              <a:rPr lang="en-US" dirty="0" err="1" smtClean="0"/>
              <a:t>bộ</a:t>
            </a:r>
            <a:r>
              <a:rPr lang="en-US" dirty="0" smtClean="0"/>
              <a:t> </a:t>
            </a:r>
            <a:r>
              <a:rPr lang="en-US" dirty="0" err="1" smtClean="0"/>
              <a:t>mô</a:t>
            </a:r>
            <a:r>
              <a:rPr lang="en-US" dirty="0" smtClean="0"/>
              <a:t> </a:t>
            </a:r>
            <a:r>
              <a:rPr lang="en-US" dirty="0" err="1" smtClean="0"/>
              <a:t>tả</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vào</a:t>
            </a:r>
            <a:r>
              <a:rPr lang="en-US" dirty="0" smtClean="0"/>
              <a:t> </a:t>
            </a:r>
            <a:r>
              <a:rPr lang="en-US" dirty="0" err="1" smtClean="0"/>
              <a:t>thuật</a:t>
            </a:r>
            <a:r>
              <a:rPr lang="en-US" dirty="0" smtClean="0"/>
              <a:t> </a:t>
            </a:r>
            <a:r>
              <a:rPr lang="en-US" dirty="0" err="1" smtClean="0"/>
              <a:t>toán</a:t>
            </a:r>
            <a:r>
              <a:rPr lang="en-US" dirty="0" smtClean="0"/>
              <a:t> </a:t>
            </a: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và</a:t>
            </a:r>
            <a:r>
              <a:rPr lang="en-US" dirty="0" smtClean="0"/>
              <a:t> </a:t>
            </a:r>
            <a:r>
              <a:rPr lang="en-US" dirty="0" err="1" smtClean="0"/>
              <a:t>trong</a:t>
            </a:r>
            <a:r>
              <a:rPr lang="en-US" dirty="0" smtClean="0"/>
              <a:t> </a:t>
            </a:r>
            <a:r>
              <a:rPr lang="en-US" dirty="0" err="1" smtClean="0"/>
              <a:t>trường</a:t>
            </a:r>
            <a:r>
              <a:rPr lang="en-US" dirty="0" smtClean="0"/>
              <a:t> </a:t>
            </a:r>
            <a:r>
              <a:rPr lang="en-US" dirty="0" err="1" smtClean="0"/>
              <a:t>hợp</a:t>
            </a:r>
            <a:r>
              <a:rPr lang="en-US" dirty="0" smtClean="0"/>
              <a:t> </a:t>
            </a:r>
            <a:r>
              <a:rPr lang="en-US" dirty="0" err="1" smtClean="0"/>
              <a:t>này</a:t>
            </a:r>
            <a:r>
              <a:rPr lang="en-US" dirty="0" smtClean="0"/>
              <a:t>, </a:t>
            </a:r>
            <a:r>
              <a:rPr lang="en-US" dirty="0" err="1" smtClean="0"/>
              <a:t>các</a:t>
            </a:r>
            <a:r>
              <a:rPr lang="en-US" dirty="0" smtClean="0"/>
              <a:t> </a:t>
            </a:r>
            <a:r>
              <a:rPr lang="en-US" dirty="0" err="1" smtClean="0"/>
              <a:t>bộ</a:t>
            </a:r>
            <a:r>
              <a:rPr lang="en-US" dirty="0" smtClean="0"/>
              <a:t> </a:t>
            </a:r>
            <a:r>
              <a:rPr lang="en-US" dirty="0" err="1" smtClean="0"/>
              <a:t>mô</a:t>
            </a:r>
            <a:r>
              <a:rPr lang="en-US" dirty="0" smtClean="0"/>
              <a:t> </a:t>
            </a:r>
            <a:r>
              <a:rPr lang="en-US" dirty="0" err="1" smtClean="0"/>
              <a:t>tả</a:t>
            </a:r>
            <a:r>
              <a:rPr lang="en-US" dirty="0" smtClean="0"/>
              <a:t> </a:t>
            </a:r>
            <a:r>
              <a:rPr lang="en-US" dirty="0" err="1" smtClean="0"/>
              <a:t>thu</a:t>
            </a:r>
            <a:r>
              <a:rPr lang="en-US" dirty="0" smtClean="0"/>
              <a:t> </a:t>
            </a:r>
            <a:r>
              <a:rPr lang="en-US" dirty="0" err="1" smtClean="0"/>
              <a:t>được</a:t>
            </a:r>
            <a:r>
              <a:rPr lang="en-US" dirty="0" smtClean="0"/>
              <a:t> </a:t>
            </a:r>
            <a:r>
              <a:rPr lang="en-US" dirty="0" err="1" smtClean="0"/>
              <a:t>sẽ</a:t>
            </a:r>
            <a:r>
              <a:rPr lang="en-US" dirty="0" smtClean="0"/>
              <a:t> </a:t>
            </a:r>
            <a:r>
              <a:rPr lang="en-US" dirty="0" err="1" smtClean="0"/>
              <a:t>là</a:t>
            </a:r>
            <a:r>
              <a:rPr lang="en-US" dirty="0" smtClean="0"/>
              <a:t> </a:t>
            </a:r>
            <a:r>
              <a:rPr lang="en-US" dirty="0" err="1" smtClean="0"/>
              <a:t>các</a:t>
            </a:r>
            <a:r>
              <a:rPr lang="en-US" dirty="0" smtClean="0"/>
              <a:t> </a:t>
            </a:r>
            <a:r>
              <a:rPr lang="en-US" dirty="0" err="1" smtClean="0"/>
              <a:t>chuỗi</a:t>
            </a:r>
            <a:r>
              <a:rPr lang="en-US" dirty="0" smtClean="0"/>
              <a:t> </a:t>
            </a:r>
            <a:r>
              <a:rPr lang="en-US" dirty="0" err="1" smtClean="0"/>
              <a:t>nhị</a:t>
            </a:r>
            <a:r>
              <a:rPr lang="en-US" dirty="0" smtClean="0"/>
              <a:t> </a:t>
            </a:r>
            <a:r>
              <a:rPr lang="en-US" dirty="0" err="1" smtClean="0"/>
              <a:t>phân</a:t>
            </a:r>
            <a:r>
              <a:rPr lang="en-US" dirty="0" smtClean="0"/>
              <a:t>.</a:t>
            </a:r>
          </a:p>
          <a:p>
            <a:endParaRPr lang="en-US" dirty="0"/>
          </a:p>
        </p:txBody>
      </p:sp>
      <p:sp>
        <p:nvSpPr>
          <p:cNvPr id="4" name="Slide Number Placeholder 3"/>
          <p:cNvSpPr>
            <a:spLocks noGrp="1"/>
          </p:cNvSpPr>
          <p:nvPr>
            <p:ph type="sldNum" sz="quarter" idx="10"/>
          </p:nvPr>
        </p:nvSpPr>
        <p:spPr/>
        <p:txBody>
          <a:bodyPr/>
          <a:lstStyle/>
          <a:p>
            <a:fld id="{47C16738-A3D2-4A18-8EEE-5B48D5F401B7}" type="slidenum">
              <a:rPr lang="en-US" smtClean="0"/>
              <a:t>10</a:t>
            </a:fld>
            <a:endParaRPr lang="en-US"/>
          </a:p>
        </p:txBody>
      </p:sp>
    </p:spTree>
    <p:extLst>
      <p:ext uri="{BB962C8B-B14F-4D97-AF65-F5344CB8AC3E}">
        <p14:creationId xmlns:p14="http://schemas.microsoft.com/office/powerpoint/2010/main" val="2978276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kern="1200" dirty="0" smtClean="0">
                <a:solidFill>
                  <a:schemeClr val="tx1"/>
                </a:solidFill>
                <a:effectLst/>
                <a:latin typeface="+mn-lt"/>
                <a:ea typeface="+mn-ea"/>
                <a:cs typeface="+mn-cs"/>
              </a:rPr>
              <a:t>The simplest way of doing this is to take the descriptor of each feature in the first set, compute the distance to all the descriptors in the second set and return the closest one as the best match (I should state here that it is important to choose a way of measuring distances suitable with the descriptors being used. Since our descriptors will be binary strings we will use </a:t>
            </a:r>
            <a:r>
              <a:rPr lang="en-US" sz="1200" u="sng" kern="1200" dirty="0" smtClean="0">
                <a:solidFill>
                  <a:schemeClr val="tx1"/>
                </a:solidFill>
                <a:effectLst/>
                <a:latin typeface="+mn-lt"/>
                <a:ea typeface="+mn-ea"/>
                <a:cs typeface="+mn-cs"/>
                <a:hlinkClick r:id="rId3"/>
              </a:rPr>
              <a:t>Hamming distance</a:t>
            </a:r>
            <a:r>
              <a:rPr lang="en-US" sz="1200" kern="1200" dirty="0" smtClean="0">
                <a:solidFill>
                  <a:schemeClr val="tx1"/>
                </a:solidFill>
                <a:effectLst/>
                <a:latin typeface="+mn-lt"/>
                <a:ea typeface="+mn-ea"/>
                <a:cs typeface="+mn-cs"/>
              </a:rPr>
              <a:t>). This is a brute force approach, and more sophisticated methods exist.</a:t>
            </a:r>
          </a:p>
          <a:p>
            <a:r>
              <a:rPr lang="en-US" sz="1200" kern="1200" dirty="0" smtClean="0">
                <a:solidFill>
                  <a:schemeClr val="tx1"/>
                </a:solidFill>
                <a:effectLst/>
                <a:latin typeface="+mn-lt"/>
                <a:ea typeface="+mn-ea"/>
                <a:cs typeface="+mn-cs"/>
              </a:rPr>
              <a:t>For example, and this is what we will be also using, we could check that the match found as explained before is also the best match when computing matches the other way around, from features in the second set to features in the first set. This means that both features match each other. Once the matching has finished in both directions we will take as valid matches only the ones that fulfilled the previous condition</a:t>
            </a:r>
            <a:endParaRPr lang="en-US" dirty="0"/>
          </a:p>
        </p:txBody>
      </p:sp>
      <p:sp>
        <p:nvSpPr>
          <p:cNvPr id="4" name="Slide Number Placeholder 3"/>
          <p:cNvSpPr>
            <a:spLocks noGrp="1"/>
          </p:cNvSpPr>
          <p:nvPr>
            <p:ph type="sldNum" sz="quarter" idx="10"/>
          </p:nvPr>
        </p:nvSpPr>
        <p:spPr/>
        <p:txBody>
          <a:bodyPr/>
          <a:lstStyle/>
          <a:p>
            <a:fld id="{47C16738-A3D2-4A18-8EEE-5B48D5F401B7}" type="slidenum">
              <a:rPr lang="en-US" smtClean="0"/>
              <a:t>12</a:t>
            </a:fld>
            <a:endParaRPr lang="en-US"/>
          </a:p>
        </p:txBody>
      </p:sp>
    </p:spTree>
    <p:extLst>
      <p:ext uri="{BB962C8B-B14F-4D97-AF65-F5344CB8AC3E}">
        <p14:creationId xmlns:p14="http://schemas.microsoft.com/office/powerpoint/2010/main" val="3630916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after matches have been found, we should define some criteria to decide if the object has been found or not. For this I defined a threshold on the minimum number of matches that should be found. If the number of matches is above the threshold, then we assume the object has been found. Otherwise we consider that there isn’t enough evidence to say that the recognition was successful.</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7C16738-A3D2-4A18-8EEE-5B48D5F401B7}" type="slidenum">
              <a:rPr lang="en-US" smtClean="0"/>
              <a:t>13</a:t>
            </a:fld>
            <a:endParaRPr lang="en-US"/>
          </a:p>
        </p:txBody>
      </p:sp>
    </p:spTree>
    <p:extLst>
      <p:ext uri="{BB962C8B-B14F-4D97-AF65-F5344CB8AC3E}">
        <p14:creationId xmlns:p14="http://schemas.microsoft.com/office/powerpoint/2010/main" val="579428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A046411-C576-46F5-8B0A-A007CD75B98C}" type="datetime1">
              <a:rPr lang="en-US" smtClean="0"/>
              <a:t>12/22/2020</a:t>
            </a:fld>
            <a:endParaRPr lang="en-US"/>
          </a:p>
        </p:txBody>
      </p:sp>
      <p:sp>
        <p:nvSpPr>
          <p:cNvPr id="5" name="Footer Placeholder 4"/>
          <p:cNvSpPr>
            <a:spLocks noGrp="1"/>
          </p:cNvSpPr>
          <p:nvPr>
            <p:ph type="ftr" sz="quarter" idx="11"/>
          </p:nvPr>
        </p:nvSpPr>
        <p:spPr>
          <a:xfrm>
            <a:off x="1127124" y="329307"/>
            <a:ext cx="5943668" cy="309201"/>
          </a:xfrm>
        </p:spPr>
        <p:txBody>
          <a:bodyPr/>
          <a:lstStyle/>
          <a:p>
            <a:endParaRPr lang="en-US"/>
          </a:p>
        </p:txBody>
      </p:sp>
      <p:sp>
        <p:nvSpPr>
          <p:cNvPr id="6" name="Slide Number Placeholder 5"/>
          <p:cNvSpPr>
            <a:spLocks noGrp="1"/>
          </p:cNvSpPr>
          <p:nvPr>
            <p:ph type="sldNum" sz="quarter" idx="12"/>
          </p:nvPr>
        </p:nvSpPr>
        <p:spPr>
          <a:xfrm>
            <a:off x="9924392" y="134930"/>
            <a:ext cx="811019" cy="503578"/>
          </a:xfrm>
        </p:spPr>
        <p:txBody>
          <a:bodyPr/>
          <a:lstStyle/>
          <a:p>
            <a:fld id="{E779D7E4-DFAF-421D-9900-88639F15E5F6}"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652082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A12105-26A2-4F3F-AF9A-A0D2D071F6F0}" type="datetime1">
              <a:rPr lang="en-US" smtClean="0"/>
              <a:t>12/22/2020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9D7E4-DFAF-421D-9900-88639F15E5F6}" type="slidenum">
              <a:rPr lang="en-US" smtClean="0"/>
              <a:t>‹#›</a:t>
            </a:fld>
            <a:endParaRPr 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668247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A92E98-0D7D-4365-8678-78206E3ADEE2}" type="datetime1">
              <a:rPr lang="en-US" smtClean="0"/>
              <a:t>12/22/2020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9D7E4-DFAF-421D-9900-88639F15E5F6}" type="slidenum">
              <a:rPr lang="en-US" smtClean="0"/>
              <a:t>‹#›</a:t>
            </a:fld>
            <a:endParaRPr lang="en-US"/>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39929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sz="1200"/>
            </a:lvl1pPr>
          </a:lstStyle>
          <a:p>
            <a:fld id="{B40D8013-6F5B-4B27-B689-1A8748A74EEC}" type="datetime1">
              <a:rPr lang="en-US" smtClean="0"/>
              <a:t>12/22/2020</a:t>
            </a:fld>
            <a:endParaRPr lang="en-US"/>
          </a:p>
        </p:txBody>
      </p:sp>
      <p:sp>
        <p:nvSpPr>
          <p:cNvPr id="5" name="Footer Placeholder 4"/>
          <p:cNvSpPr>
            <a:spLocks noGrp="1"/>
          </p:cNvSpPr>
          <p:nvPr>
            <p:ph type="ftr" sz="quarter" idx="11"/>
          </p:nvPr>
        </p:nvSpPr>
        <p:spPr/>
        <p:txBody>
          <a:bodyPr/>
          <a:lstStyle>
            <a:lvl1pPr>
              <a:defRPr sz="1200"/>
            </a:lvl1pPr>
          </a:lstStyle>
          <a:p>
            <a:endParaRPr lang="en-US"/>
          </a:p>
        </p:txBody>
      </p:sp>
      <p:sp>
        <p:nvSpPr>
          <p:cNvPr id="6" name="Slide Number Placeholder 5"/>
          <p:cNvSpPr>
            <a:spLocks noGrp="1"/>
          </p:cNvSpPr>
          <p:nvPr>
            <p:ph type="sldNum" sz="quarter" idx="12"/>
          </p:nvPr>
        </p:nvSpPr>
        <p:spPr/>
        <p:txBody>
          <a:bodyPr/>
          <a:lstStyle/>
          <a:p>
            <a:fld id="{E779D7E4-DFAF-421D-9900-88639F15E5F6}" type="slidenum">
              <a:rPr lang="en-US" smtClean="0"/>
              <a:t>‹#›</a:t>
            </a:fld>
            <a:endParaRPr lang="en-US"/>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238847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0BF62C0-C983-48C5-A1DB-39052AD6D335}" type="datetime1">
              <a:rPr lang="en-US" smtClean="0"/>
              <a:t>12/22/2020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9D7E4-DFAF-421D-9900-88639F15E5F6}"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285205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9CA8DC-0D31-47D0-B89D-88C7CF167180}" type="datetime1">
              <a:rPr lang="en-US" smtClean="0"/>
              <a:t>12/22/2020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79D7E4-DFAF-421D-9900-88639F15E5F6}"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728284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F293546-C737-4C0B-B504-CB41D141B83A}" type="datetime1">
              <a:rPr lang="en-US" smtClean="0"/>
              <a:t>12/22/2020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79D7E4-DFAF-421D-9900-88639F15E5F6}" type="slidenum">
              <a:rPr lang="en-US" smtClean="0"/>
              <a:t>‹#›</a:t>
            </a:fld>
            <a:endParaRPr 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178453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ACA64D1-CDC9-43DD-806F-114BB5221EED}" type="datetime1">
              <a:rPr lang="en-US" smtClean="0"/>
              <a:t>12/22/2020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79D7E4-DFAF-421D-9900-88639F15E5F6}" type="slidenum">
              <a:rPr lang="en-US" smtClean="0"/>
              <a:t>‹#›</a:t>
            </a:fld>
            <a:endParaRPr 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594514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395A6D-76E3-4541-864C-66E10D5B2429}" type="datetime1">
              <a:rPr lang="en-US" smtClean="0"/>
              <a:t>12/22/2020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79D7E4-DFAF-421D-9900-88639F15E5F6}" type="slidenum">
              <a:rPr lang="en-US" smtClean="0"/>
              <a:t>‹#›</a:t>
            </a:fld>
            <a:endParaRPr lang="en-US"/>
          </a:p>
        </p:txBody>
      </p:sp>
    </p:spTree>
    <p:extLst>
      <p:ext uri="{BB962C8B-B14F-4D97-AF65-F5344CB8AC3E}">
        <p14:creationId xmlns:p14="http://schemas.microsoft.com/office/powerpoint/2010/main" val="1407226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AC7E58F-4AAA-44E2-8710-7C481176049F}" type="datetime1">
              <a:rPr lang="en-US" smtClean="0"/>
              <a:t>12/22/2020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79D7E4-DFAF-421D-9900-88639F15E5F6}"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116842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B05D2073-A3B6-49DF-931A-A027A0B2E340}" type="datetime1">
              <a:rPr lang="en-US" smtClean="0"/>
              <a:t>12/22/2020</a:t>
            </a:fld>
            <a:endParaRPr lang="en-US"/>
          </a:p>
        </p:txBody>
      </p:sp>
      <p:sp>
        <p:nvSpPr>
          <p:cNvPr id="6" name="Footer Placeholder 5"/>
          <p:cNvSpPr>
            <a:spLocks noGrp="1"/>
          </p:cNvSpPr>
          <p:nvPr>
            <p:ph type="ftr" sz="quarter" idx="11"/>
          </p:nvPr>
        </p:nvSpPr>
        <p:spPr>
          <a:xfrm>
            <a:off x="1125300" y="318640"/>
            <a:ext cx="4877818" cy="320931"/>
          </a:xfrm>
        </p:spPr>
        <p:txBody>
          <a:bodyPr/>
          <a:lstStyle/>
          <a:p>
            <a:endParaRPr lang="en-US"/>
          </a:p>
        </p:txBody>
      </p:sp>
      <p:sp>
        <p:nvSpPr>
          <p:cNvPr id="7" name="Slide Number Placeholder 6"/>
          <p:cNvSpPr>
            <a:spLocks noGrp="1"/>
          </p:cNvSpPr>
          <p:nvPr>
            <p:ph type="sldNum" sz="quarter" idx="12"/>
          </p:nvPr>
        </p:nvSpPr>
        <p:spPr>
          <a:xfrm>
            <a:off x="6176794" y="137408"/>
            <a:ext cx="811019" cy="503578"/>
          </a:xfrm>
        </p:spPr>
        <p:txBody>
          <a:bodyPr/>
          <a:lstStyle/>
          <a:p>
            <a:fld id="{E779D7E4-DFAF-421D-9900-88639F15E5F6}" type="slidenum">
              <a:rPr lang="en-US" smtClean="0"/>
              <a:t>‹#›</a:t>
            </a:fld>
            <a:endParaRPr 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4199806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35FE41F-D056-4708-809C-BE8E0D1C90F1}" type="datetime1">
              <a:rPr lang="en-US" smtClean="0"/>
              <a:t>12/22/2020</a:t>
            </a:fld>
            <a:endParaRPr lang="en-US"/>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E779D7E4-DFAF-421D-9900-88639F15E5F6}" type="slidenum">
              <a:rPr lang="en-US" smtClean="0"/>
              <a:t>‹#›</a:t>
            </a:fld>
            <a:endParaRPr lang="en-US"/>
          </a:p>
        </p:txBody>
      </p:sp>
    </p:spTree>
    <p:extLst>
      <p:ext uri="{BB962C8B-B14F-4D97-AF65-F5344CB8AC3E}">
        <p14:creationId xmlns:p14="http://schemas.microsoft.com/office/powerpoint/2010/main" val="3816750909"/>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hf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7.jpeg"/></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8.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sz="6700" b="1" dirty="0">
                <a:solidFill>
                  <a:schemeClr val="bg1"/>
                </a:solidFill>
              </a:rPr>
              <a:t>Augmented Reality with local feature </a:t>
            </a:r>
            <a:r>
              <a:rPr lang="en-US" dirty="0">
                <a:solidFill>
                  <a:schemeClr val="bg1"/>
                </a:solidFill>
              </a:rPr>
              <a:t/>
            </a:r>
            <a:br>
              <a:rPr lang="en-US" dirty="0">
                <a:solidFill>
                  <a:schemeClr val="bg1"/>
                </a:solidFill>
              </a:rPr>
            </a:br>
            <a:endParaRPr lang="en-US" dirty="0">
              <a:solidFill>
                <a:schemeClr val="bg1"/>
              </a:solidFill>
            </a:endParaRPr>
          </a:p>
        </p:txBody>
      </p:sp>
      <p:sp>
        <p:nvSpPr>
          <p:cNvPr id="3" name="Subtitle 2"/>
          <p:cNvSpPr>
            <a:spLocks noGrp="1"/>
          </p:cNvSpPr>
          <p:nvPr>
            <p:ph type="subTitle" idx="1"/>
          </p:nvPr>
        </p:nvSpPr>
        <p:spPr>
          <a:xfrm>
            <a:off x="1128404" y="3585732"/>
            <a:ext cx="8637072" cy="1071095"/>
          </a:xfrm>
        </p:spPr>
        <p:txBody>
          <a:bodyPr>
            <a:normAutofit/>
          </a:bodyPr>
          <a:lstStyle/>
          <a:p>
            <a:pPr algn="ctr"/>
            <a:r>
              <a:rPr lang="en-US" sz="2000" u="sng" dirty="0" smtClean="0">
                <a:latin typeface="Times New Roman" panose="02020603050405020304" pitchFamily="18" charset="0"/>
                <a:cs typeface="Times New Roman" panose="02020603050405020304" pitchFamily="18" charset="0"/>
              </a:rPr>
              <a:t>COMPUTER VISION – CS231.L12.KHCL</a:t>
            </a:r>
          </a:p>
          <a:p>
            <a:pPr algn="ctr"/>
            <a:r>
              <a:rPr lang="en-US" sz="2000" b="1" dirty="0">
                <a:latin typeface="Times New Roman" panose="02020603050405020304" pitchFamily="18" charset="0"/>
                <a:cs typeface="Times New Roman" panose="02020603050405020304" pitchFamily="18" charset="0"/>
              </a:rPr>
              <a:t>Instructor </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Nguyễn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Tiệp</a:t>
            </a:r>
            <a:endParaRPr lang="en-US" sz="2000" dirty="0">
              <a:latin typeface="Times New Roman" panose="02020603050405020304" pitchFamily="18" charset="0"/>
              <a:cs typeface="Times New Roman" panose="02020603050405020304" pitchFamily="18" charset="0"/>
            </a:endParaRPr>
          </a:p>
          <a:p>
            <a:endParaRPr lang="en-US" sz="2000" dirty="0" smtClean="0"/>
          </a:p>
          <a:p>
            <a:endParaRPr lang="en-US" sz="2000" dirty="0"/>
          </a:p>
        </p:txBody>
      </p:sp>
    </p:spTree>
    <p:extLst>
      <p:ext uri="{BB962C8B-B14F-4D97-AF65-F5344CB8AC3E}">
        <p14:creationId xmlns:p14="http://schemas.microsoft.com/office/powerpoint/2010/main" val="1518543967"/>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chemeClr val="bg1"/>
                </a:solidFill>
              </a:rPr>
              <a:t>ORB (</a:t>
            </a:r>
            <a:r>
              <a:rPr lang="en-US" sz="3600" b="1" dirty="0">
                <a:solidFill>
                  <a:schemeClr val="bg1"/>
                </a:solidFill>
              </a:rPr>
              <a:t>Oriented FAST and Rotated </a:t>
            </a:r>
            <a:r>
              <a:rPr lang="en-US" sz="3600" b="1" dirty="0" smtClean="0">
                <a:solidFill>
                  <a:schemeClr val="bg1"/>
                </a:solidFill>
              </a:rPr>
              <a:t>BRIEF)</a:t>
            </a:r>
            <a:r>
              <a:rPr lang="en-US" sz="3600" b="1" dirty="0">
                <a:solidFill>
                  <a:schemeClr val="bg1"/>
                </a:solidFill>
              </a:rPr>
              <a:t/>
            </a:r>
            <a:br>
              <a:rPr lang="en-US" sz="3600" b="1" dirty="0">
                <a:solidFill>
                  <a:schemeClr val="bg1"/>
                </a:solidFill>
              </a:rPr>
            </a:br>
            <a:r>
              <a:rPr lang="en-US" sz="3600" b="1" dirty="0" smtClean="0">
                <a:solidFill>
                  <a:schemeClr val="bg1"/>
                </a:solidFill>
              </a:rPr>
              <a:t/>
            </a:r>
            <a:br>
              <a:rPr lang="en-US" sz="3600" b="1" dirty="0" smtClean="0">
                <a:solidFill>
                  <a:schemeClr val="bg1"/>
                </a:solidFill>
              </a:rPr>
            </a:br>
            <a:endParaRPr lang="en-US" sz="3600" b="1" dirty="0">
              <a:solidFill>
                <a:schemeClr val="bg1"/>
              </a:solidFill>
            </a:endParaRPr>
          </a:p>
        </p:txBody>
      </p:sp>
      <p:sp>
        <p:nvSpPr>
          <p:cNvPr id="3" name="Content Placeholder 2"/>
          <p:cNvSpPr>
            <a:spLocks noGrp="1"/>
          </p:cNvSpPr>
          <p:nvPr>
            <p:ph idx="1"/>
          </p:nvPr>
        </p:nvSpPr>
        <p:spPr>
          <a:xfrm>
            <a:off x="1130269" y="1798711"/>
            <a:ext cx="10204481" cy="2293396"/>
          </a:xfrm>
        </p:spPr>
        <p:txBody>
          <a:bodyPr>
            <a:noAutofit/>
          </a:bodyPr>
          <a:lstStyle/>
          <a:p>
            <a:r>
              <a:rPr lang="en-US" sz="2400" dirty="0" smtClean="0"/>
              <a:t>ORB </a:t>
            </a:r>
            <a:r>
              <a:rPr lang="en-US" sz="2400" dirty="0"/>
              <a:t>is basically a fusion of FAST </a:t>
            </a:r>
            <a:r>
              <a:rPr lang="en-US" sz="2400" dirty="0" err="1"/>
              <a:t>keypoint</a:t>
            </a:r>
            <a:r>
              <a:rPr lang="en-US" sz="2400" dirty="0"/>
              <a:t> detector and BRIEF descriptor with many modifications to enhance the performance. </a:t>
            </a:r>
            <a:endParaRPr lang="en-US" sz="2400" dirty="0" smtClean="0"/>
          </a:p>
          <a:p>
            <a:r>
              <a:rPr lang="en-US" sz="2400" dirty="0"/>
              <a:t>The extracting features and its descriptors via the ORB detector function has already had in </a:t>
            </a:r>
            <a:r>
              <a:rPr lang="en-US" sz="2400" dirty="0" err="1"/>
              <a:t>OpenCV</a:t>
            </a:r>
            <a:r>
              <a:rPr lang="en-US" sz="2400" dirty="0"/>
              <a:t>, :</a:t>
            </a:r>
            <a:r>
              <a:rPr lang="en-US" sz="2400" dirty="0" err="1"/>
              <a:t>orb.detectAndCompute</a:t>
            </a:r>
            <a:endParaRPr lang="en-US" sz="2400" dirty="0"/>
          </a:p>
          <a:p>
            <a:endParaRPr lang="en-US" sz="2400" dirty="0" smtClean="0"/>
          </a:p>
        </p:txBody>
      </p:sp>
      <p:pic>
        <p:nvPicPr>
          <p:cNvPr id="5" name="Picture 4"/>
          <p:cNvPicPr>
            <a:picLocks noChangeAspect="1"/>
          </p:cNvPicPr>
          <p:nvPr/>
        </p:nvPicPr>
        <p:blipFill rotWithShape="1">
          <a:blip r:embed="rId3"/>
          <a:srcRect t="2223" b="11111"/>
          <a:stretch/>
        </p:blipFill>
        <p:spPr>
          <a:xfrm>
            <a:off x="1130268" y="4313207"/>
            <a:ext cx="7611874" cy="672861"/>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4"/>
          <a:stretch>
            <a:fillRect/>
          </a:stretch>
        </p:blipFill>
        <p:spPr>
          <a:xfrm>
            <a:off x="1130268" y="5207168"/>
            <a:ext cx="7611874" cy="661340"/>
          </a:xfrm>
          <a:prstGeom prst="rect">
            <a:avLst/>
          </a:prstGeom>
          <a:ln>
            <a:noFill/>
          </a:ln>
          <a:effectLst>
            <a:outerShdw blurRad="292100" dist="139700" dir="2700000" algn="tl" rotWithShape="0">
              <a:srgbClr val="333333">
                <a:alpha val="65000"/>
              </a:srgbClr>
            </a:outerShdw>
          </a:effectLst>
        </p:spPr>
      </p:pic>
      <p:sp>
        <p:nvSpPr>
          <p:cNvPr id="7" name="Slide Number Placeholder 6"/>
          <p:cNvSpPr>
            <a:spLocks noGrp="1"/>
          </p:cNvSpPr>
          <p:nvPr>
            <p:ph type="sldNum" sz="quarter" idx="12"/>
          </p:nvPr>
        </p:nvSpPr>
        <p:spPr/>
        <p:txBody>
          <a:bodyPr/>
          <a:lstStyle/>
          <a:p>
            <a:fld id="{E779D7E4-DFAF-421D-9900-88639F15E5F6}" type="slidenum">
              <a:rPr lang="en-US" smtClean="0"/>
              <a:t>10</a:t>
            </a:fld>
            <a:endParaRPr lang="en-US"/>
          </a:p>
        </p:txBody>
      </p:sp>
    </p:spTree>
    <p:extLst>
      <p:ext uri="{BB962C8B-B14F-4D97-AF65-F5344CB8AC3E}">
        <p14:creationId xmlns:p14="http://schemas.microsoft.com/office/powerpoint/2010/main" val="2746818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500"/>
                                        <p:tgtEl>
                                          <p:spTgt spid="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up)">
                                      <p:cBhvr>
                                        <p:cTn id="11" dur="500"/>
                                        <p:tgtEl>
                                          <p:spTgt spid="3">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up)">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145">
                                          <p:stCondLst>
                                            <p:cond delay="0"/>
                                          </p:stCondLst>
                                        </p:cTn>
                                        <p:tgtEl>
                                          <p:spTgt spid="5"/>
                                        </p:tgtEl>
                                      </p:cBhvr>
                                    </p:animEffect>
                                    <p:anim calcmode="lin" valueType="num">
                                      <p:cBhvr>
                                        <p:cTn id="21" dur="456"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2" dur="166"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3" dur="166" tmFilter="0, 0; 0.125,0.2665; 0.25,0.4; 0.375,0.465; 0.5,0.5;  0.625,0.535; 0.75,0.6; 0.875,0.7335; 1,1">
                                          <p:stCondLst>
                                            <p:cond delay="166"/>
                                          </p:stCondLst>
                                        </p:cTn>
                                        <p:tgtEl>
                                          <p:spTgt spid="5"/>
                                        </p:tgtEl>
                                        <p:attrNameLst>
                                          <p:attrName>ppt_y</p:attrName>
                                        </p:attrNameLst>
                                      </p:cBhvr>
                                      <p:tavLst>
                                        <p:tav tm="0" fmla="#ppt_y-sin(pi*$)/9">
                                          <p:val>
                                            <p:fltVal val="0"/>
                                          </p:val>
                                        </p:tav>
                                        <p:tav tm="100000">
                                          <p:val>
                                            <p:fltVal val="1"/>
                                          </p:val>
                                        </p:tav>
                                      </p:tavLst>
                                    </p:anim>
                                    <p:anim calcmode="lin" valueType="num">
                                      <p:cBhvr>
                                        <p:cTn id="24" dur="83" tmFilter="0, 0; 0.125,0.2665; 0.25,0.4; 0.375,0.465; 0.5,0.5;  0.625,0.535; 0.75,0.6; 0.875,0.7335; 1,1">
                                          <p:stCondLst>
                                            <p:cond delay="331"/>
                                          </p:stCondLst>
                                        </p:cTn>
                                        <p:tgtEl>
                                          <p:spTgt spid="5"/>
                                        </p:tgtEl>
                                        <p:attrNameLst>
                                          <p:attrName>ppt_y</p:attrName>
                                        </p:attrNameLst>
                                      </p:cBhvr>
                                      <p:tavLst>
                                        <p:tav tm="0" fmla="#ppt_y-sin(pi*$)/27">
                                          <p:val>
                                            <p:fltVal val="0"/>
                                          </p:val>
                                        </p:tav>
                                        <p:tav tm="100000">
                                          <p:val>
                                            <p:fltVal val="1"/>
                                          </p:val>
                                        </p:tav>
                                      </p:tavLst>
                                    </p:anim>
                                    <p:anim calcmode="lin" valueType="num">
                                      <p:cBhvr>
                                        <p:cTn id="25" dur="41" tmFilter="0, 0; 0.125,0.2665; 0.25,0.4; 0.375,0.465; 0.5,0.5;  0.625,0.535; 0.75,0.6; 0.875,0.7335; 1,1">
                                          <p:stCondLst>
                                            <p:cond delay="414"/>
                                          </p:stCondLst>
                                        </p:cTn>
                                        <p:tgtEl>
                                          <p:spTgt spid="5"/>
                                        </p:tgtEl>
                                        <p:attrNameLst>
                                          <p:attrName>ppt_y</p:attrName>
                                        </p:attrNameLst>
                                      </p:cBhvr>
                                      <p:tavLst>
                                        <p:tav tm="0" fmla="#ppt_y-sin(pi*$)/81">
                                          <p:val>
                                            <p:fltVal val="0"/>
                                          </p:val>
                                        </p:tav>
                                        <p:tav tm="100000">
                                          <p:val>
                                            <p:fltVal val="1"/>
                                          </p:val>
                                        </p:tav>
                                      </p:tavLst>
                                    </p:anim>
                                    <p:animScale>
                                      <p:cBhvr>
                                        <p:cTn id="26" dur="7">
                                          <p:stCondLst>
                                            <p:cond delay="162"/>
                                          </p:stCondLst>
                                        </p:cTn>
                                        <p:tgtEl>
                                          <p:spTgt spid="5"/>
                                        </p:tgtEl>
                                      </p:cBhvr>
                                      <p:to x="100000" y="60000"/>
                                    </p:animScale>
                                    <p:animScale>
                                      <p:cBhvr>
                                        <p:cTn id="27" dur="41" decel="50000">
                                          <p:stCondLst>
                                            <p:cond delay="169"/>
                                          </p:stCondLst>
                                        </p:cTn>
                                        <p:tgtEl>
                                          <p:spTgt spid="5"/>
                                        </p:tgtEl>
                                      </p:cBhvr>
                                      <p:to x="100000" y="100000"/>
                                    </p:animScale>
                                    <p:animScale>
                                      <p:cBhvr>
                                        <p:cTn id="28" dur="7">
                                          <p:stCondLst>
                                            <p:cond delay="328"/>
                                          </p:stCondLst>
                                        </p:cTn>
                                        <p:tgtEl>
                                          <p:spTgt spid="5"/>
                                        </p:tgtEl>
                                      </p:cBhvr>
                                      <p:to x="100000" y="80000"/>
                                    </p:animScale>
                                    <p:animScale>
                                      <p:cBhvr>
                                        <p:cTn id="29" dur="41" decel="50000">
                                          <p:stCondLst>
                                            <p:cond delay="335"/>
                                          </p:stCondLst>
                                        </p:cTn>
                                        <p:tgtEl>
                                          <p:spTgt spid="5"/>
                                        </p:tgtEl>
                                      </p:cBhvr>
                                      <p:to x="100000" y="100000"/>
                                    </p:animScale>
                                    <p:animScale>
                                      <p:cBhvr>
                                        <p:cTn id="30" dur="7">
                                          <p:stCondLst>
                                            <p:cond delay="410"/>
                                          </p:stCondLst>
                                        </p:cTn>
                                        <p:tgtEl>
                                          <p:spTgt spid="5"/>
                                        </p:tgtEl>
                                      </p:cBhvr>
                                      <p:to x="100000" y="90000"/>
                                    </p:animScale>
                                    <p:animScale>
                                      <p:cBhvr>
                                        <p:cTn id="31" dur="41" decel="50000">
                                          <p:stCondLst>
                                            <p:cond delay="417"/>
                                          </p:stCondLst>
                                        </p:cTn>
                                        <p:tgtEl>
                                          <p:spTgt spid="5"/>
                                        </p:tgtEl>
                                      </p:cBhvr>
                                      <p:to x="100000" y="100000"/>
                                    </p:animScale>
                                    <p:animScale>
                                      <p:cBhvr>
                                        <p:cTn id="32" dur="7">
                                          <p:stCondLst>
                                            <p:cond delay="452"/>
                                          </p:stCondLst>
                                        </p:cTn>
                                        <p:tgtEl>
                                          <p:spTgt spid="5"/>
                                        </p:tgtEl>
                                      </p:cBhvr>
                                      <p:to x="100000" y="95000"/>
                                    </p:animScale>
                                    <p:animScale>
                                      <p:cBhvr>
                                        <p:cTn id="33" dur="41" decel="50000">
                                          <p:stCondLst>
                                            <p:cond delay="459"/>
                                          </p:stCondLst>
                                        </p:cTn>
                                        <p:tgtEl>
                                          <p:spTgt spid="5"/>
                                        </p:tgtEl>
                                      </p:cBhvr>
                                      <p:to x="100000" y="100000"/>
                                    </p:animScale>
                                  </p:childTnLst>
                                </p:cTn>
                              </p:par>
                            </p:childTnLst>
                          </p:cTn>
                        </p:par>
                        <p:par>
                          <p:cTn id="34" fill="hold">
                            <p:stCondLst>
                              <p:cond delay="500"/>
                            </p:stCondLst>
                            <p:childTnLst>
                              <p:par>
                                <p:cTn id="35" presetID="26" presetClass="entr" presetSubtype="0" fill="hold" nodeType="after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down)">
                                      <p:cBhvr>
                                        <p:cTn id="37" dur="145">
                                          <p:stCondLst>
                                            <p:cond delay="0"/>
                                          </p:stCondLst>
                                        </p:cTn>
                                        <p:tgtEl>
                                          <p:spTgt spid="6"/>
                                        </p:tgtEl>
                                      </p:cBhvr>
                                    </p:animEffect>
                                    <p:anim calcmode="lin" valueType="num">
                                      <p:cBhvr>
                                        <p:cTn id="38" dur="456"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39" dur="166"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40" dur="166" tmFilter="0, 0; 0.125,0.2665; 0.25,0.4; 0.375,0.465; 0.5,0.5;  0.625,0.535; 0.75,0.6; 0.875,0.7335; 1,1">
                                          <p:stCondLst>
                                            <p:cond delay="166"/>
                                          </p:stCondLst>
                                        </p:cTn>
                                        <p:tgtEl>
                                          <p:spTgt spid="6"/>
                                        </p:tgtEl>
                                        <p:attrNameLst>
                                          <p:attrName>ppt_y</p:attrName>
                                        </p:attrNameLst>
                                      </p:cBhvr>
                                      <p:tavLst>
                                        <p:tav tm="0" fmla="#ppt_y-sin(pi*$)/9">
                                          <p:val>
                                            <p:fltVal val="0"/>
                                          </p:val>
                                        </p:tav>
                                        <p:tav tm="100000">
                                          <p:val>
                                            <p:fltVal val="1"/>
                                          </p:val>
                                        </p:tav>
                                      </p:tavLst>
                                    </p:anim>
                                    <p:anim calcmode="lin" valueType="num">
                                      <p:cBhvr>
                                        <p:cTn id="41" dur="83" tmFilter="0, 0; 0.125,0.2665; 0.25,0.4; 0.375,0.465; 0.5,0.5;  0.625,0.535; 0.75,0.6; 0.875,0.7335; 1,1">
                                          <p:stCondLst>
                                            <p:cond delay="331"/>
                                          </p:stCondLst>
                                        </p:cTn>
                                        <p:tgtEl>
                                          <p:spTgt spid="6"/>
                                        </p:tgtEl>
                                        <p:attrNameLst>
                                          <p:attrName>ppt_y</p:attrName>
                                        </p:attrNameLst>
                                      </p:cBhvr>
                                      <p:tavLst>
                                        <p:tav tm="0" fmla="#ppt_y-sin(pi*$)/27">
                                          <p:val>
                                            <p:fltVal val="0"/>
                                          </p:val>
                                        </p:tav>
                                        <p:tav tm="100000">
                                          <p:val>
                                            <p:fltVal val="1"/>
                                          </p:val>
                                        </p:tav>
                                      </p:tavLst>
                                    </p:anim>
                                    <p:anim calcmode="lin" valueType="num">
                                      <p:cBhvr>
                                        <p:cTn id="42" dur="41" tmFilter="0, 0; 0.125,0.2665; 0.25,0.4; 0.375,0.465; 0.5,0.5;  0.625,0.535; 0.75,0.6; 0.875,0.7335; 1,1">
                                          <p:stCondLst>
                                            <p:cond delay="414"/>
                                          </p:stCondLst>
                                        </p:cTn>
                                        <p:tgtEl>
                                          <p:spTgt spid="6"/>
                                        </p:tgtEl>
                                        <p:attrNameLst>
                                          <p:attrName>ppt_y</p:attrName>
                                        </p:attrNameLst>
                                      </p:cBhvr>
                                      <p:tavLst>
                                        <p:tav tm="0" fmla="#ppt_y-sin(pi*$)/81">
                                          <p:val>
                                            <p:fltVal val="0"/>
                                          </p:val>
                                        </p:tav>
                                        <p:tav tm="100000">
                                          <p:val>
                                            <p:fltVal val="1"/>
                                          </p:val>
                                        </p:tav>
                                      </p:tavLst>
                                    </p:anim>
                                    <p:animScale>
                                      <p:cBhvr>
                                        <p:cTn id="43" dur="7">
                                          <p:stCondLst>
                                            <p:cond delay="162"/>
                                          </p:stCondLst>
                                        </p:cTn>
                                        <p:tgtEl>
                                          <p:spTgt spid="6"/>
                                        </p:tgtEl>
                                      </p:cBhvr>
                                      <p:to x="100000" y="60000"/>
                                    </p:animScale>
                                    <p:animScale>
                                      <p:cBhvr>
                                        <p:cTn id="44" dur="41" decel="50000">
                                          <p:stCondLst>
                                            <p:cond delay="169"/>
                                          </p:stCondLst>
                                        </p:cTn>
                                        <p:tgtEl>
                                          <p:spTgt spid="6"/>
                                        </p:tgtEl>
                                      </p:cBhvr>
                                      <p:to x="100000" y="100000"/>
                                    </p:animScale>
                                    <p:animScale>
                                      <p:cBhvr>
                                        <p:cTn id="45" dur="7">
                                          <p:stCondLst>
                                            <p:cond delay="328"/>
                                          </p:stCondLst>
                                        </p:cTn>
                                        <p:tgtEl>
                                          <p:spTgt spid="6"/>
                                        </p:tgtEl>
                                      </p:cBhvr>
                                      <p:to x="100000" y="80000"/>
                                    </p:animScale>
                                    <p:animScale>
                                      <p:cBhvr>
                                        <p:cTn id="46" dur="41" decel="50000">
                                          <p:stCondLst>
                                            <p:cond delay="335"/>
                                          </p:stCondLst>
                                        </p:cTn>
                                        <p:tgtEl>
                                          <p:spTgt spid="6"/>
                                        </p:tgtEl>
                                      </p:cBhvr>
                                      <p:to x="100000" y="100000"/>
                                    </p:animScale>
                                    <p:animScale>
                                      <p:cBhvr>
                                        <p:cTn id="47" dur="7">
                                          <p:stCondLst>
                                            <p:cond delay="410"/>
                                          </p:stCondLst>
                                        </p:cTn>
                                        <p:tgtEl>
                                          <p:spTgt spid="6"/>
                                        </p:tgtEl>
                                      </p:cBhvr>
                                      <p:to x="100000" y="90000"/>
                                    </p:animScale>
                                    <p:animScale>
                                      <p:cBhvr>
                                        <p:cTn id="48" dur="41" decel="50000">
                                          <p:stCondLst>
                                            <p:cond delay="417"/>
                                          </p:stCondLst>
                                        </p:cTn>
                                        <p:tgtEl>
                                          <p:spTgt spid="6"/>
                                        </p:tgtEl>
                                      </p:cBhvr>
                                      <p:to x="100000" y="100000"/>
                                    </p:animScale>
                                    <p:animScale>
                                      <p:cBhvr>
                                        <p:cTn id="49" dur="7">
                                          <p:stCondLst>
                                            <p:cond delay="452"/>
                                          </p:stCondLst>
                                        </p:cTn>
                                        <p:tgtEl>
                                          <p:spTgt spid="6"/>
                                        </p:tgtEl>
                                      </p:cBhvr>
                                      <p:to x="100000" y="95000"/>
                                    </p:animScale>
                                    <p:animScale>
                                      <p:cBhvr>
                                        <p:cTn id="50" dur="41" decel="50000">
                                          <p:stCondLst>
                                            <p:cond delay="459"/>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62291" y="551009"/>
            <a:ext cx="3785702" cy="707886"/>
          </a:xfrm>
          <a:prstGeom prst="rect">
            <a:avLst/>
          </a:prstGeom>
          <a:noFill/>
        </p:spPr>
        <p:txBody>
          <a:bodyPr wrap="square" rtlCol="0">
            <a:spAutoFit/>
          </a:bodyPr>
          <a:lstStyle/>
          <a:p>
            <a:pPr algn="ctr"/>
            <a:r>
              <a:rPr lang="en-US" sz="2000" i="1" dirty="0">
                <a:solidFill>
                  <a:schemeClr val="bg1"/>
                </a:solidFill>
              </a:rPr>
              <a:t>features </a:t>
            </a:r>
            <a:r>
              <a:rPr lang="en-US" sz="2000" i="1" dirty="0" smtClean="0">
                <a:solidFill>
                  <a:schemeClr val="bg1"/>
                </a:solidFill>
              </a:rPr>
              <a:t>detected </a:t>
            </a:r>
            <a:r>
              <a:rPr lang="en-US" sz="2000" i="1" dirty="0">
                <a:solidFill>
                  <a:schemeClr val="bg1"/>
                </a:solidFill>
              </a:rPr>
              <a:t>from </a:t>
            </a:r>
            <a:r>
              <a:rPr lang="en-US" sz="2000" i="1" dirty="0" smtClean="0">
                <a:solidFill>
                  <a:schemeClr val="bg1"/>
                </a:solidFill>
              </a:rPr>
              <a:t>the surface of the target model</a:t>
            </a:r>
            <a:endParaRPr lang="en-US" sz="2000" dirty="0">
              <a:solidFill>
                <a:schemeClr val="bg1"/>
              </a:solidFill>
            </a:endParaRPr>
          </a:p>
        </p:txBody>
      </p:sp>
      <p:sp>
        <p:nvSpPr>
          <p:cNvPr id="6" name="TextBox 5"/>
          <p:cNvSpPr txBox="1"/>
          <p:nvPr/>
        </p:nvSpPr>
        <p:spPr>
          <a:xfrm>
            <a:off x="4923782" y="586965"/>
            <a:ext cx="6887337" cy="400110"/>
          </a:xfrm>
          <a:prstGeom prst="rect">
            <a:avLst/>
          </a:prstGeom>
          <a:noFill/>
        </p:spPr>
        <p:txBody>
          <a:bodyPr wrap="square" rtlCol="0">
            <a:spAutoFit/>
          </a:bodyPr>
          <a:lstStyle/>
          <a:p>
            <a:pPr algn="ctr"/>
            <a:r>
              <a:rPr lang="en-US" sz="2000" i="1" dirty="0">
                <a:solidFill>
                  <a:schemeClr val="bg1"/>
                </a:solidFill>
              </a:rPr>
              <a:t> features </a:t>
            </a:r>
            <a:r>
              <a:rPr lang="en-US" sz="2000" i="1" dirty="0" smtClean="0">
                <a:solidFill>
                  <a:schemeClr val="bg1"/>
                </a:solidFill>
              </a:rPr>
              <a:t>detected </a:t>
            </a:r>
            <a:r>
              <a:rPr lang="en-US" sz="2000" i="1" dirty="0">
                <a:solidFill>
                  <a:schemeClr val="bg1"/>
                </a:solidFill>
              </a:rPr>
              <a:t>from </a:t>
            </a:r>
            <a:r>
              <a:rPr lang="en-US" sz="2000" i="1" dirty="0" smtClean="0">
                <a:solidFill>
                  <a:schemeClr val="bg1"/>
                </a:solidFill>
              </a:rPr>
              <a:t>webcam scene.</a:t>
            </a:r>
            <a:endParaRPr lang="en-US" sz="2000" dirty="0">
              <a:solidFill>
                <a:schemeClr val="bg1"/>
              </a:solidFill>
            </a:endParaRPr>
          </a:p>
        </p:txBody>
      </p:sp>
      <p:pic>
        <p:nvPicPr>
          <p:cNvPr id="9" name="Picture 6" descr="https://scontent-sin6-2.xx.fbcdn.net/v/t1.15752-9/130717532_832003540915009_5342519487254200154_n.jpg?_nc_cat=102&amp;ccb=2&amp;_nc_sid=ae9488&amp;_nc_ohc=S4bXu5fccjAAX8k3Nvl&amp;_nc_ht=scontent-sin6-2.xx&amp;oh=af688785b16e378a1e2aa1b81e9fd27d&amp;oe=5FFA574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758" y="1265609"/>
            <a:ext cx="3689235" cy="486849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078" name="Picture 6" descr="https://scontent-sin6-1.xx.fbcdn.net/v/t1.15752-9/129937477_423022592161814_7080301990278880553_n.jpg?_nc_cat=101&amp;ccb=2&amp;_nc_sid=ae9488&amp;_nc_ohc=cdPbtEFezn0AX82Rer5&amp;_nc_ht=scontent-sin6-1.xx&amp;oh=44d2befe9fe801873dda60bde099ca14&amp;oe=5FF846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3781" y="1233296"/>
            <a:ext cx="6534405" cy="490080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E779D7E4-DFAF-421D-9900-88639F15E5F6}" type="slidenum">
              <a:rPr lang="en-US" smtClean="0"/>
              <a:t>11</a:t>
            </a:fld>
            <a:endParaRPr lang="en-US"/>
          </a:p>
        </p:txBody>
      </p:sp>
    </p:spTree>
    <p:extLst>
      <p:ext uri="{BB962C8B-B14F-4D97-AF65-F5344CB8AC3E}">
        <p14:creationId xmlns:p14="http://schemas.microsoft.com/office/powerpoint/2010/main" val="36050089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3078"/>
                                        </p:tgtEl>
                                        <p:attrNameLst>
                                          <p:attrName>style.visibility</p:attrName>
                                        </p:attrNameLst>
                                      </p:cBhvr>
                                      <p:to>
                                        <p:strVal val="visible"/>
                                      </p:to>
                                    </p:set>
                                    <p:animEffect transition="in" filter="fade">
                                      <p:cBhvr>
                                        <p:cTn id="20" dur="500"/>
                                        <p:tgtEl>
                                          <p:spTgt spid="3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sz="3600" b="1" u="sng" dirty="0">
                <a:solidFill>
                  <a:schemeClr val="bg1"/>
                </a:solidFill>
              </a:rPr>
              <a:t>Feature matching</a:t>
            </a:r>
            <a:endParaRPr lang="en-US" sz="3600" b="1" dirty="0">
              <a:solidFill>
                <a:schemeClr val="bg1"/>
              </a:solidFill>
            </a:endParaRPr>
          </a:p>
        </p:txBody>
      </p:sp>
      <p:sp>
        <p:nvSpPr>
          <p:cNvPr id="3" name="Content Placeholder 2"/>
          <p:cNvSpPr>
            <a:spLocks noGrp="1"/>
          </p:cNvSpPr>
          <p:nvPr>
            <p:ph idx="1"/>
          </p:nvPr>
        </p:nvSpPr>
        <p:spPr>
          <a:xfrm>
            <a:off x="1125820" y="1771718"/>
            <a:ext cx="9603275" cy="4248081"/>
          </a:xfrm>
        </p:spPr>
        <p:txBody>
          <a:bodyPr>
            <a:noAutofit/>
          </a:bodyPr>
          <a:lstStyle/>
          <a:p>
            <a:r>
              <a:rPr lang="en-US" sz="2400" dirty="0"/>
              <a:t>C</a:t>
            </a:r>
            <a:r>
              <a:rPr lang="en-US" sz="2400" dirty="0" smtClean="0"/>
              <a:t>ompute </a:t>
            </a:r>
            <a:r>
              <a:rPr lang="en-US" sz="2400" dirty="0"/>
              <a:t>the </a:t>
            </a:r>
            <a:r>
              <a:rPr lang="en-US" sz="2400" dirty="0" smtClean="0"/>
              <a:t>distance from each feature in </a:t>
            </a:r>
            <a:r>
              <a:rPr lang="en-US" sz="2400" dirty="0"/>
              <a:t>the first set</a:t>
            </a:r>
            <a:r>
              <a:rPr lang="en-US" sz="2400" dirty="0" smtClean="0"/>
              <a:t> </a:t>
            </a:r>
            <a:r>
              <a:rPr lang="en-US" sz="2400" dirty="0"/>
              <a:t>to all the </a:t>
            </a:r>
            <a:r>
              <a:rPr lang="en-US" sz="2400" dirty="0" smtClean="0"/>
              <a:t>features </a:t>
            </a:r>
            <a:r>
              <a:rPr lang="en-US" sz="2400" dirty="0"/>
              <a:t>in the second </a:t>
            </a:r>
            <a:r>
              <a:rPr lang="en-US" sz="2400" dirty="0" smtClean="0"/>
              <a:t>set</a:t>
            </a:r>
          </a:p>
          <a:p>
            <a:r>
              <a:rPr lang="en-US" sz="2400" dirty="0" smtClean="0"/>
              <a:t>Then computing </a:t>
            </a:r>
            <a:r>
              <a:rPr lang="en-US" sz="2400" dirty="0"/>
              <a:t>matches the other way around, from features in the second set to features in the first set</a:t>
            </a:r>
            <a:r>
              <a:rPr lang="en-US" sz="2400" dirty="0" smtClean="0"/>
              <a:t>.</a:t>
            </a:r>
          </a:p>
          <a:p>
            <a:r>
              <a:rPr lang="en-US" sz="2400" dirty="0" smtClean="0"/>
              <a:t> </a:t>
            </a:r>
            <a:r>
              <a:rPr lang="en-US" sz="2400" dirty="0"/>
              <a:t>This means that both </a:t>
            </a:r>
            <a:r>
              <a:rPr lang="en-US" sz="2400" dirty="0" smtClean="0"/>
              <a:t>features in both set must </a:t>
            </a:r>
            <a:r>
              <a:rPr lang="en-US" sz="2400" dirty="0"/>
              <a:t>match each other</a:t>
            </a:r>
            <a:r>
              <a:rPr lang="en-US" sz="2400" dirty="0" smtClean="0"/>
              <a:t>.</a:t>
            </a:r>
          </a:p>
          <a:p>
            <a:r>
              <a:rPr lang="en-US" sz="2400" dirty="0"/>
              <a:t>. Once the matching has finished in both directions </a:t>
            </a:r>
            <a:r>
              <a:rPr lang="en-US" sz="2400" dirty="0" smtClean="0"/>
              <a:t>take the </a:t>
            </a:r>
            <a:r>
              <a:rPr lang="en-US" sz="2400" dirty="0"/>
              <a:t>ones that fulfilled </a:t>
            </a:r>
            <a:r>
              <a:rPr lang="en-US" sz="2400" dirty="0" smtClean="0"/>
              <a:t>the condition only as the best match</a:t>
            </a:r>
            <a:endParaRPr lang="en-US" sz="2400" dirty="0"/>
          </a:p>
        </p:txBody>
      </p:sp>
      <p:sp>
        <p:nvSpPr>
          <p:cNvPr id="4" name="Slide Number Placeholder 3"/>
          <p:cNvSpPr>
            <a:spLocks noGrp="1"/>
          </p:cNvSpPr>
          <p:nvPr>
            <p:ph type="sldNum" sz="quarter" idx="12"/>
          </p:nvPr>
        </p:nvSpPr>
        <p:spPr/>
        <p:txBody>
          <a:bodyPr/>
          <a:lstStyle/>
          <a:p>
            <a:fld id="{E779D7E4-DFAF-421D-9900-88639F15E5F6}" type="slidenum">
              <a:rPr lang="en-US" smtClean="0"/>
              <a:t>12</a:t>
            </a:fld>
            <a:endParaRPr lang="en-US"/>
          </a:p>
        </p:txBody>
      </p:sp>
    </p:spTree>
    <p:extLst>
      <p:ext uri="{BB962C8B-B14F-4D97-AF65-F5344CB8AC3E}">
        <p14:creationId xmlns:p14="http://schemas.microsoft.com/office/powerpoint/2010/main" val="39189263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anim calcmode="lin" valueType="num">
                                      <p:cBhvr>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anim calcmode="lin" valueType="num">
                                      <p:cBhvr>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42" presetClass="entr" presetSubtype="0" fill="hold" grpId="0"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anim calcmode="lin" valueType="num">
                                      <p:cBhvr>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8" fill="hold">
                            <p:stCondLst>
                              <p:cond delay="1500"/>
                            </p:stCondLst>
                            <p:childTnLst>
                              <p:par>
                                <p:cTn id="29" presetID="42" presetClass="entr" presetSubtype="0" fill="hold" grpId="0" nodeType="after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anim calcmode="lin" valueType="num">
                                      <p:cBhvr>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a:solidFill>
                  <a:schemeClr val="bg1"/>
                </a:solidFill>
              </a:rPr>
              <a:t>Feature matching</a:t>
            </a:r>
            <a:endParaRPr lang="en-US" sz="3600" b="1" dirty="0">
              <a:solidFill>
                <a:schemeClr val="bg1"/>
              </a:solidFill>
            </a:endParaRPr>
          </a:p>
        </p:txBody>
      </p:sp>
      <p:sp>
        <p:nvSpPr>
          <p:cNvPr id="3" name="Content Placeholder 2"/>
          <p:cNvSpPr>
            <a:spLocks noGrp="1"/>
          </p:cNvSpPr>
          <p:nvPr>
            <p:ph idx="1"/>
          </p:nvPr>
        </p:nvSpPr>
        <p:spPr/>
        <p:txBody>
          <a:bodyPr>
            <a:normAutofit/>
          </a:bodyPr>
          <a:lstStyle/>
          <a:p>
            <a:r>
              <a:rPr lang="en-US" sz="2400" dirty="0"/>
              <a:t>Finally</a:t>
            </a:r>
            <a:r>
              <a:rPr lang="en-US" sz="2400" dirty="0" smtClean="0"/>
              <a:t>,  defined a threshold on the minimum number of matches that should be found.</a:t>
            </a:r>
          </a:p>
          <a:p>
            <a:r>
              <a:rPr lang="en-US" sz="2400" dirty="0" smtClean="0"/>
              <a:t> If </a:t>
            </a:r>
            <a:r>
              <a:rPr lang="en-US" sz="2400" dirty="0"/>
              <a:t>the number of matches is above the threshold, </a:t>
            </a:r>
            <a:r>
              <a:rPr lang="en-US" sz="2400" dirty="0" smtClean="0"/>
              <a:t>then assume the </a:t>
            </a:r>
            <a:r>
              <a:rPr lang="en-US" sz="2400" dirty="0"/>
              <a:t>object has been found. </a:t>
            </a:r>
            <a:endParaRPr lang="en-US" sz="2400" dirty="0" smtClean="0"/>
          </a:p>
          <a:p>
            <a:r>
              <a:rPr lang="en-US" sz="2400" dirty="0" smtClean="0"/>
              <a:t>Otherwise there </a:t>
            </a:r>
            <a:r>
              <a:rPr lang="en-US" sz="2400" dirty="0"/>
              <a:t>isn’t enough evidence to say that the recognition was successful.</a:t>
            </a:r>
          </a:p>
          <a:p>
            <a:endParaRPr lang="en-US" sz="2400" dirty="0"/>
          </a:p>
          <a:p>
            <a:endParaRPr lang="en-US" sz="2400" dirty="0"/>
          </a:p>
        </p:txBody>
      </p:sp>
      <p:sp>
        <p:nvSpPr>
          <p:cNvPr id="4" name="Slide Number Placeholder 3"/>
          <p:cNvSpPr>
            <a:spLocks noGrp="1"/>
          </p:cNvSpPr>
          <p:nvPr>
            <p:ph type="sldNum" sz="quarter" idx="12"/>
          </p:nvPr>
        </p:nvSpPr>
        <p:spPr/>
        <p:txBody>
          <a:bodyPr/>
          <a:lstStyle/>
          <a:p>
            <a:fld id="{E779D7E4-DFAF-421D-9900-88639F15E5F6}" type="slidenum">
              <a:rPr lang="en-US" smtClean="0"/>
              <a:t>13</a:t>
            </a:fld>
            <a:endParaRPr lang="en-US"/>
          </a:p>
        </p:txBody>
      </p:sp>
    </p:spTree>
    <p:extLst>
      <p:ext uri="{BB962C8B-B14F-4D97-AF65-F5344CB8AC3E}">
        <p14:creationId xmlns:p14="http://schemas.microsoft.com/office/powerpoint/2010/main" val="117083136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right)">
                                      <p:cBhvr>
                                        <p:cTn id="12" dur="500"/>
                                        <p:tgtEl>
                                          <p:spTgt spid="3">
                                            <p:txEl>
                                              <p:pRg st="0" end="0"/>
                                            </p:txEl>
                                          </p:spTgt>
                                        </p:tgtEl>
                                      </p:cBhvr>
                                    </p:animEffect>
                                  </p:childTnLst>
                                </p:cTn>
                              </p:par>
                            </p:childTnLst>
                          </p:cTn>
                        </p:par>
                        <p:par>
                          <p:cTn id="13" fill="hold">
                            <p:stCondLst>
                              <p:cond delay="500"/>
                            </p:stCondLst>
                            <p:childTnLst>
                              <p:par>
                                <p:cTn id="14" presetID="22" presetClass="entr" presetSubtype="2"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right)">
                                      <p:cBhvr>
                                        <p:cTn id="16" dur="500"/>
                                        <p:tgtEl>
                                          <p:spTgt spid="3">
                                            <p:txEl>
                                              <p:pRg st="1" end="1"/>
                                            </p:txEl>
                                          </p:spTgt>
                                        </p:tgtEl>
                                      </p:cBhvr>
                                    </p:animEffect>
                                  </p:childTnLst>
                                </p:cTn>
                              </p:par>
                            </p:childTnLst>
                          </p:cTn>
                        </p:par>
                        <p:par>
                          <p:cTn id="17" fill="hold">
                            <p:stCondLst>
                              <p:cond delay="1000"/>
                            </p:stCondLst>
                            <p:childTnLst>
                              <p:par>
                                <p:cTn id="18" presetID="22" presetClass="entr" presetSubtype="2" fill="hold" grpId="0"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right)">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scontent-sin6-2.xx.fbcdn.net/v/t1.15752-9/131136766_1094619940999617_6800720055587222243_n.jpg?_nc_cat=110&amp;ccb=2&amp;_nc_sid=ae9488&amp;_nc_ohc=FmFGmXQm3jcAX8IQH9u&amp;_nc_ht=scontent-sin6-2.xx&amp;oh=dbf3d918a07b2a33823ec96ef6ff9d65&amp;oe=5FF849F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4006" y="1562100"/>
            <a:ext cx="9305089" cy="45529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5" name="Slide Number Placeholder 4"/>
          <p:cNvSpPr>
            <a:spLocks noGrp="1"/>
          </p:cNvSpPr>
          <p:nvPr>
            <p:ph type="sldNum" sz="quarter" idx="12"/>
          </p:nvPr>
        </p:nvSpPr>
        <p:spPr/>
        <p:txBody>
          <a:bodyPr/>
          <a:lstStyle/>
          <a:p>
            <a:fld id="{E779D7E4-DFAF-421D-9900-88639F15E5F6}" type="slidenum">
              <a:rPr lang="en-US" smtClean="0"/>
              <a:t>14</a:t>
            </a:fld>
            <a:endParaRPr lang="en-US"/>
          </a:p>
        </p:txBody>
      </p:sp>
      <p:sp>
        <p:nvSpPr>
          <p:cNvPr id="2" name="Title 1"/>
          <p:cNvSpPr>
            <a:spLocks noGrp="1"/>
          </p:cNvSpPr>
          <p:nvPr>
            <p:ph type="title"/>
          </p:nvPr>
        </p:nvSpPr>
        <p:spPr/>
        <p:txBody>
          <a:bodyPr>
            <a:normAutofit/>
          </a:bodyPr>
          <a:lstStyle/>
          <a:p>
            <a:r>
              <a:rPr lang="en-US" sz="3600" b="1" u="sng" dirty="0">
                <a:solidFill>
                  <a:schemeClr val="bg1"/>
                </a:solidFill>
              </a:rPr>
              <a:t>Feature matching</a:t>
            </a:r>
            <a:endParaRPr lang="en-US" sz="3600" b="1" dirty="0">
              <a:solidFill>
                <a:schemeClr val="bg1"/>
              </a:solidFill>
            </a:endParaRPr>
          </a:p>
        </p:txBody>
      </p:sp>
    </p:spTree>
    <p:extLst>
      <p:ext uri="{BB962C8B-B14F-4D97-AF65-F5344CB8AC3E}">
        <p14:creationId xmlns:p14="http://schemas.microsoft.com/office/powerpoint/2010/main" val="119523557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nodeType="clickEffect">
                                  <p:stCondLst>
                                    <p:cond delay="0"/>
                                  </p:stCondLst>
                                  <p:childTnLst>
                                    <p:set>
                                      <p:cBhvr>
                                        <p:cTn id="11" dur="1" fill="hold">
                                          <p:stCondLst>
                                            <p:cond delay="0"/>
                                          </p:stCondLst>
                                        </p:cTn>
                                        <p:tgtEl>
                                          <p:spTgt spid="6146"/>
                                        </p:tgtEl>
                                        <p:attrNameLst>
                                          <p:attrName>style.visibility</p:attrName>
                                        </p:attrNameLst>
                                      </p:cBhvr>
                                      <p:to>
                                        <p:strVal val="visible"/>
                                      </p:to>
                                    </p:set>
                                    <p:animEffect transition="in" filter="wheel(4)">
                                      <p:cBhvr>
                                        <p:cTn id="12"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homography"/>
          <p:cNvPicPr/>
          <p:nvPr/>
        </p:nvPicPr>
        <p:blipFill>
          <a:blip r:embed="rId3">
            <a:extLst>
              <a:ext uri="{28A0092B-C50C-407E-A947-70E740481C1C}">
                <a14:useLocalDpi xmlns:a14="http://schemas.microsoft.com/office/drawing/2010/main" val="0"/>
              </a:ext>
            </a:extLst>
          </a:blip>
          <a:srcRect/>
          <a:stretch>
            <a:fillRect/>
          </a:stretch>
        </p:blipFill>
        <p:spPr bwMode="auto">
          <a:xfrm>
            <a:off x="2404647" y="1706541"/>
            <a:ext cx="7348953" cy="4362038"/>
          </a:xfrm>
          <a:prstGeom prst="rect">
            <a:avLst/>
          </a:prstGeom>
          <a:ln>
            <a:noFill/>
          </a:ln>
          <a:effectLst>
            <a:softEdge rad="112500"/>
          </a:effectLst>
        </p:spPr>
      </p:pic>
      <p:sp>
        <p:nvSpPr>
          <p:cNvPr id="3" name="Slide Number Placeholder 2"/>
          <p:cNvSpPr>
            <a:spLocks noGrp="1"/>
          </p:cNvSpPr>
          <p:nvPr>
            <p:ph type="sldNum" sz="quarter" idx="12"/>
          </p:nvPr>
        </p:nvSpPr>
        <p:spPr/>
        <p:txBody>
          <a:bodyPr/>
          <a:lstStyle/>
          <a:p>
            <a:fld id="{E779D7E4-DFAF-421D-9900-88639F15E5F6}" type="slidenum">
              <a:rPr lang="en-US" smtClean="0"/>
              <a:t>15</a:t>
            </a:fld>
            <a:endParaRPr lang="en-US"/>
          </a:p>
        </p:txBody>
      </p:sp>
      <p:sp>
        <p:nvSpPr>
          <p:cNvPr id="2" name="Title 1"/>
          <p:cNvSpPr>
            <a:spLocks noGrp="1"/>
          </p:cNvSpPr>
          <p:nvPr>
            <p:ph type="title"/>
          </p:nvPr>
        </p:nvSpPr>
        <p:spPr/>
        <p:txBody>
          <a:bodyPr>
            <a:noAutofit/>
          </a:bodyPr>
          <a:lstStyle/>
          <a:p>
            <a:r>
              <a:rPr lang="en-US" sz="3600" b="1" u="sng" dirty="0" err="1" smtClean="0">
                <a:solidFill>
                  <a:schemeClr val="bg1"/>
                </a:solidFill>
              </a:rPr>
              <a:t>Homography</a:t>
            </a:r>
            <a:r>
              <a:rPr lang="en-US" sz="3600" b="1" dirty="0">
                <a:solidFill>
                  <a:schemeClr val="bg1"/>
                </a:solidFill>
              </a:rPr>
              <a:t/>
            </a:r>
            <a:br>
              <a:rPr lang="en-US" sz="3600" b="1" dirty="0">
                <a:solidFill>
                  <a:schemeClr val="bg1"/>
                </a:solidFill>
              </a:rPr>
            </a:br>
            <a:endParaRPr lang="en-US" sz="3600" b="1" dirty="0">
              <a:solidFill>
                <a:schemeClr val="bg1"/>
              </a:solidFill>
            </a:endParaRPr>
          </a:p>
        </p:txBody>
      </p:sp>
    </p:spTree>
    <p:extLst>
      <p:ext uri="{BB962C8B-B14F-4D97-AF65-F5344CB8AC3E}">
        <p14:creationId xmlns:p14="http://schemas.microsoft.com/office/powerpoint/2010/main" val="42472377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8)">
                                      <p:cBhvr>
                                        <p:cTn id="12"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chemeClr val="bg1"/>
                </a:solidFill>
              </a:rPr>
              <a:t>RANSAC</a:t>
            </a:r>
            <a:endParaRPr lang="en-US" sz="3600" b="1" dirty="0">
              <a:solidFill>
                <a:schemeClr val="bg1"/>
              </a:solidFill>
            </a:endParaRPr>
          </a:p>
        </p:txBody>
      </p:sp>
      <p:sp>
        <p:nvSpPr>
          <p:cNvPr id="3" name="Content Placeholder 2"/>
          <p:cNvSpPr>
            <a:spLocks noGrp="1"/>
          </p:cNvSpPr>
          <p:nvPr>
            <p:ph idx="1"/>
          </p:nvPr>
        </p:nvSpPr>
        <p:spPr>
          <a:xfrm>
            <a:off x="1130270" y="2171769"/>
            <a:ext cx="6680230" cy="692201"/>
          </a:xfrm>
        </p:spPr>
        <p:txBody>
          <a:bodyPr>
            <a:noAutofit/>
          </a:bodyPr>
          <a:lstStyle/>
          <a:p>
            <a:r>
              <a:rPr lang="vi-VN" sz="2400" b="1" dirty="0">
                <a:solidFill>
                  <a:schemeClr val="bg1"/>
                </a:solidFill>
              </a:rPr>
              <a:t>RANSAC</a:t>
            </a:r>
            <a:r>
              <a:rPr lang="vi-VN" sz="2400" dirty="0">
                <a:solidFill>
                  <a:schemeClr val="bg1"/>
                </a:solidFill>
              </a:rPr>
              <a:t> </a:t>
            </a:r>
            <a:r>
              <a:rPr lang="vi-VN" sz="2400" dirty="0">
                <a:solidFill>
                  <a:schemeClr val="accent1"/>
                </a:solidFill>
              </a:rPr>
              <a:t> -</a:t>
            </a:r>
            <a:r>
              <a:rPr lang="vi-VN" sz="2400" dirty="0"/>
              <a:t> “</a:t>
            </a:r>
            <a:r>
              <a:rPr lang="vi-VN" sz="2400" dirty="0">
                <a:solidFill>
                  <a:schemeClr val="bg1"/>
                </a:solidFill>
              </a:rPr>
              <a:t>RAN</a:t>
            </a:r>
            <a:r>
              <a:rPr lang="vi-VN" sz="2400" dirty="0"/>
              <a:t>dom </a:t>
            </a:r>
            <a:r>
              <a:rPr lang="vi-VN" sz="2400" dirty="0">
                <a:solidFill>
                  <a:schemeClr val="bg1"/>
                </a:solidFill>
              </a:rPr>
              <a:t>SA</a:t>
            </a:r>
            <a:r>
              <a:rPr lang="vi-VN" sz="2400" dirty="0"/>
              <a:t>mple </a:t>
            </a:r>
            <a:r>
              <a:rPr lang="vi-VN" sz="2400" dirty="0">
                <a:solidFill>
                  <a:schemeClr val="bg1"/>
                </a:solidFill>
              </a:rPr>
              <a:t>C</a:t>
            </a:r>
            <a:r>
              <a:rPr lang="vi-VN" sz="2400" dirty="0"/>
              <a:t>onsensus”</a:t>
            </a:r>
          </a:p>
          <a:p>
            <a:endParaRPr lang="en-US" sz="2400" dirty="0"/>
          </a:p>
        </p:txBody>
      </p:sp>
      <p:sp>
        <p:nvSpPr>
          <p:cNvPr id="4" name="TextBox 3"/>
          <p:cNvSpPr txBox="1"/>
          <p:nvPr/>
        </p:nvSpPr>
        <p:spPr>
          <a:xfrm>
            <a:off x="5658569" y="2863970"/>
            <a:ext cx="1052423" cy="461665"/>
          </a:xfrm>
          <a:prstGeom prst="rect">
            <a:avLst/>
          </a:prstGeom>
          <a:noFill/>
        </p:spPr>
        <p:txBody>
          <a:bodyPr wrap="square" rtlCol="0">
            <a:spAutoFit/>
          </a:bodyPr>
          <a:lstStyle/>
          <a:p>
            <a:pPr algn="ctr"/>
            <a:r>
              <a:rPr lang="en-US" sz="2400" dirty="0" smtClean="0"/>
              <a:t>Data</a:t>
            </a:r>
            <a:endParaRPr lang="en-US" sz="2400" dirty="0"/>
          </a:p>
        </p:txBody>
      </p:sp>
      <p:cxnSp>
        <p:nvCxnSpPr>
          <p:cNvPr id="6" name="Straight Arrow Connector 5"/>
          <p:cNvCxnSpPr>
            <a:stCxn id="4" idx="1"/>
          </p:cNvCxnSpPr>
          <p:nvPr/>
        </p:nvCxnSpPr>
        <p:spPr>
          <a:xfrm flipH="1">
            <a:off x="4795929" y="3094803"/>
            <a:ext cx="862640" cy="666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710992" y="3057070"/>
            <a:ext cx="897147" cy="550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161990" y="3781688"/>
            <a:ext cx="879894" cy="461665"/>
          </a:xfrm>
          <a:prstGeom prst="rect">
            <a:avLst/>
          </a:prstGeom>
          <a:noFill/>
        </p:spPr>
        <p:txBody>
          <a:bodyPr wrap="square" rtlCol="0">
            <a:spAutoFit/>
          </a:bodyPr>
          <a:lstStyle/>
          <a:p>
            <a:r>
              <a:rPr lang="en-US" sz="2400" dirty="0" smtClean="0"/>
              <a:t>Inlier</a:t>
            </a:r>
            <a:endParaRPr lang="en-US" sz="2400" dirty="0"/>
          </a:p>
        </p:txBody>
      </p:sp>
      <p:sp>
        <p:nvSpPr>
          <p:cNvPr id="14" name="TextBox 13"/>
          <p:cNvSpPr txBox="1"/>
          <p:nvPr/>
        </p:nvSpPr>
        <p:spPr>
          <a:xfrm>
            <a:off x="7366598" y="3711154"/>
            <a:ext cx="1263052" cy="461665"/>
          </a:xfrm>
          <a:prstGeom prst="rect">
            <a:avLst/>
          </a:prstGeom>
          <a:noFill/>
        </p:spPr>
        <p:txBody>
          <a:bodyPr wrap="square" rtlCol="0">
            <a:spAutoFit/>
          </a:bodyPr>
          <a:lstStyle/>
          <a:p>
            <a:r>
              <a:rPr lang="en-US" sz="2400" dirty="0" smtClean="0"/>
              <a:t>outlier</a:t>
            </a:r>
            <a:endParaRPr lang="en-US" sz="2400" dirty="0"/>
          </a:p>
        </p:txBody>
      </p:sp>
      <p:sp>
        <p:nvSpPr>
          <p:cNvPr id="17" name="Slide Number Placeholder 16"/>
          <p:cNvSpPr>
            <a:spLocks noGrp="1"/>
          </p:cNvSpPr>
          <p:nvPr>
            <p:ph type="sldNum" sz="quarter" idx="12"/>
          </p:nvPr>
        </p:nvSpPr>
        <p:spPr/>
        <p:txBody>
          <a:bodyPr/>
          <a:lstStyle/>
          <a:p>
            <a:fld id="{E779D7E4-DFAF-421D-9900-88639F15E5F6}" type="slidenum">
              <a:rPr lang="en-US" smtClean="0"/>
              <a:t>16</a:t>
            </a:fld>
            <a:endParaRPr lang="en-US"/>
          </a:p>
        </p:txBody>
      </p:sp>
    </p:spTree>
    <p:extLst>
      <p:ext uri="{BB962C8B-B14F-4D97-AF65-F5344CB8AC3E}">
        <p14:creationId xmlns:p14="http://schemas.microsoft.com/office/powerpoint/2010/main" val="318150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750"/>
                                        <p:tgtEl>
                                          <p:spTgt spid="3">
                                            <p:txEl>
                                              <p:pRg st="0" end="0"/>
                                            </p:txEl>
                                          </p:spTgt>
                                        </p:tgtEl>
                                      </p:cBhvr>
                                    </p:animEffect>
                                    <p:anim calcmode="lin" valueType="num">
                                      <p:cBhvr>
                                        <p:cTn id="13"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7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500"/>
                                        <p:tgtEl>
                                          <p:spTgt spid="4">
                                            <p:txEl>
                                              <p:pRg st="0" end="0"/>
                                            </p:txEl>
                                          </p:spTgt>
                                        </p:tgtEl>
                                      </p:cBhvr>
                                    </p:animEffect>
                                    <p:anim calcmode="lin" valueType="num">
                                      <p:cBhvr>
                                        <p:cTn id="20"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1" dur="5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22" fill="hold">
                            <p:stCondLst>
                              <p:cond delay="500"/>
                            </p:stCondLst>
                            <p:childTnLst>
                              <p:par>
                                <p:cTn id="23" presetID="47" presetClass="entr" presetSubtype="0"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anim calcmode="lin" valueType="num">
                                      <p:cBhvr>
                                        <p:cTn id="26" dur="500" fill="hold"/>
                                        <p:tgtEl>
                                          <p:spTgt spid="9"/>
                                        </p:tgtEl>
                                        <p:attrNameLst>
                                          <p:attrName>ppt_x</p:attrName>
                                        </p:attrNameLst>
                                      </p:cBhvr>
                                      <p:tavLst>
                                        <p:tav tm="0">
                                          <p:val>
                                            <p:strVal val="#ppt_x"/>
                                          </p:val>
                                        </p:tav>
                                        <p:tav tm="100000">
                                          <p:val>
                                            <p:strVal val="#ppt_x"/>
                                          </p:val>
                                        </p:tav>
                                      </p:tavLst>
                                    </p:anim>
                                    <p:anim calcmode="lin" valueType="num">
                                      <p:cBhvr>
                                        <p:cTn id="27" dur="500" fill="hold"/>
                                        <p:tgtEl>
                                          <p:spTgt spid="9"/>
                                        </p:tgtEl>
                                        <p:attrNameLst>
                                          <p:attrName>ppt_y</p:attrName>
                                        </p:attrNameLst>
                                      </p:cBhvr>
                                      <p:tavLst>
                                        <p:tav tm="0">
                                          <p:val>
                                            <p:strVal val="#ppt_y-.1"/>
                                          </p:val>
                                        </p:tav>
                                        <p:tav tm="100000">
                                          <p:val>
                                            <p:strVal val="#ppt_y"/>
                                          </p:val>
                                        </p:tav>
                                      </p:tavLst>
                                    </p:anim>
                                  </p:childTnLst>
                                </p:cTn>
                              </p:par>
                              <p:par>
                                <p:cTn id="28" presetID="47" presetClass="entr" presetSubtype="0"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anim calcmode="lin" valueType="num">
                                      <p:cBhvr>
                                        <p:cTn id="31" dur="500" fill="hold"/>
                                        <p:tgtEl>
                                          <p:spTgt spid="6"/>
                                        </p:tgtEl>
                                        <p:attrNameLst>
                                          <p:attrName>ppt_x</p:attrName>
                                        </p:attrNameLst>
                                      </p:cBhvr>
                                      <p:tavLst>
                                        <p:tav tm="0">
                                          <p:val>
                                            <p:strVal val="#ppt_x"/>
                                          </p:val>
                                        </p:tav>
                                        <p:tav tm="100000">
                                          <p:val>
                                            <p:strVal val="#ppt_x"/>
                                          </p:val>
                                        </p:tav>
                                      </p:tavLst>
                                    </p:anim>
                                    <p:anim calcmode="lin" valueType="num">
                                      <p:cBhvr>
                                        <p:cTn id="32"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7"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anim calcmode="lin" valueType="num">
                                      <p:cBhvr>
                                        <p:cTn id="38" dur="500" fill="hold"/>
                                        <p:tgtEl>
                                          <p:spTgt spid="13"/>
                                        </p:tgtEl>
                                        <p:attrNameLst>
                                          <p:attrName>ppt_x</p:attrName>
                                        </p:attrNameLst>
                                      </p:cBhvr>
                                      <p:tavLst>
                                        <p:tav tm="0">
                                          <p:val>
                                            <p:strVal val="#ppt_x"/>
                                          </p:val>
                                        </p:tav>
                                        <p:tav tm="100000">
                                          <p:val>
                                            <p:strVal val="#ppt_x"/>
                                          </p:val>
                                        </p:tav>
                                      </p:tavLst>
                                    </p:anim>
                                    <p:anim calcmode="lin" valueType="num">
                                      <p:cBhvr>
                                        <p:cTn id="39" dur="500" fill="hold"/>
                                        <p:tgtEl>
                                          <p:spTgt spid="13"/>
                                        </p:tgtEl>
                                        <p:attrNameLst>
                                          <p:attrName>ppt_y</p:attrName>
                                        </p:attrNameLst>
                                      </p:cBhvr>
                                      <p:tavLst>
                                        <p:tav tm="0">
                                          <p:val>
                                            <p:strVal val="#ppt_y-.1"/>
                                          </p:val>
                                        </p:tav>
                                        <p:tav tm="100000">
                                          <p:val>
                                            <p:strVal val="#ppt_y"/>
                                          </p:val>
                                        </p:tav>
                                      </p:tavLst>
                                    </p:anim>
                                  </p:childTnLst>
                                </p:cTn>
                              </p:par>
                            </p:childTnLst>
                          </p:cTn>
                        </p:par>
                        <p:par>
                          <p:cTn id="40" fill="hold">
                            <p:stCondLst>
                              <p:cond delay="500"/>
                            </p:stCondLst>
                            <p:childTnLst>
                              <p:par>
                                <p:cTn id="41" presetID="47" presetClass="entr" presetSubtype="0"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anim calcmode="lin" valueType="num">
                                      <p:cBhvr>
                                        <p:cTn id="44" dur="500" fill="hold"/>
                                        <p:tgtEl>
                                          <p:spTgt spid="14"/>
                                        </p:tgtEl>
                                        <p:attrNameLst>
                                          <p:attrName>ppt_x</p:attrName>
                                        </p:attrNameLst>
                                      </p:cBhvr>
                                      <p:tavLst>
                                        <p:tav tm="0">
                                          <p:val>
                                            <p:strVal val="#ppt_x"/>
                                          </p:val>
                                        </p:tav>
                                        <p:tav tm="100000">
                                          <p:val>
                                            <p:strVal val="#ppt_x"/>
                                          </p:val>
                                        </p:tav>
                                      </p:tavLst>
                                    </p:anim>
                                    <p:anim calcmode="lin" valueType="num">
                                      <p:cBhvr>
                                        <p:cTn id="45"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P spid="13"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i="1" dirty="0">
                <a:solidFill>
                  <a:schemeClr val="bg1"/>
                </a:solidFill>
              </a:rPr>
              <a:t>RANSAC for </a:t>
            </a:r>
            <a:r>
              <a:rPr lang="en-US" sz="3600" b="1" i="1" dirty="0" err="1">
                <a:solidFill>
                  <a:schemeClr val="bg1"/>
                </a:solidFill>
              </a:rPr>
              <a:t>homography</a:t>
            </a:r>
            <a:r>
              <a:rPr lang="en-US" sz="3600" b="1" i="1" dirty="0">
                <a:solidFill>
                  <a:schemeClr val="bg1"/>
                </a:solidFill>
              </a:rPr>
              <a:t> </a:t>
            </a:r>
            <a:r>
              <a:rPr lang="en-US" sz="3600" b="1" i="1" dirty="0" smtClean="0">
                <a:solidFill>
                  <a:schemeClr val="bg1"/>
                </a:solidFill>
              </a:rPr>
              <a:t>estimation:</a:t>
            </a:r>
            <a:endParaRPr lang="en-US" sz="3600" b="1" dirty="0">
              <a:solidFill>
                <a:schemeClr val="bg1"/>
              </a:solidFill>
            </a:endParaRPr>
          </a:p>
        </p:txBody>
      </p:sp>
      <p:sp>
        <p:nvSpPr>
          <p:cNvPr id="3" name="Content Placeholder 2"/>
          <p:cNvSpPr>
            <a:spLocks noGrp="1"/>
          </p:cNvSpPr>
          <p:nvPr>
            <p:ph idx="1"/>
          </p:nvPr>
        </p:nvSpPr>
        <p:spPr/>
        <p:txBody>
          <a:bodyPr>
            <a:normAutofit/>
          </a:bodyPr>
          <a:lstStyle/>
          <a:p>
            <a:pPr marL="457200" indent="-457200">
              <a:buClr>
                <a:schemeClr val="bg1"/>
              </a:buClr>
              <a:buFont typeface="+mj-lt"/>
              <a:buAutoNum type="arabicPeriod"/>
            </a:pPr>
            <a:r>
              <a:rPr lang="en-US" sz="2400" dirty="0" smtClean="0"/>
              <a:t>Randomly </a:t>
            </a:r>
            <a:r>
              <a:rPr lang="en-US" sz="2400" dirty="0"/>
              <a:t>sample 4 matches</a:t>
            </a:r>
          </a:p>
          <a:p>
            <a:pPr marL="457200" indent="-457200">
              <a:buClr>
                <a:schemeClr val="bg1"/>
              </a:buClr>
              <a:buFont typeface="+mj-lt"/>
              <a:buAutoNum type="arabicPeriod"/>
            </a:pPr>
            <a:r>
              <a:rPr lang="en-US" sz="2400" dirty="0"/>
              <a:t>Estimate </a:t>
            </a:r>
            <a:r>
              <a:rPr lang="en-US" sz="2400" dirty="0" err="1" smtClean="0"/>
              <a:t>homography</a:t>
            </a:r>
            <a:r>
              <a:rPr lang="en-US" sz="2400" dirty="0" smtClean="0"/>
              <a:t> H</a:t>
            </a:r>
          </a:p>
          <a:p>
            <a:pPr marL="457200" indent="-457200">
              <a:buClr>
                <a:schemeClr val="bg1"/>
              </a:buClr>
              <a:buFont typeface="+mj-lt"/>
              <a:buAutoNum type="arabicPeriod"/>
            </a:pPr>
            <a:r>
              <a:rPr lang="en-US" sz="2400" dirty="0" smtClean="0"/>
              <a:t>Verify </a:t>
            </a:r>
            <a:r>
              <a:rPr lang="en-US" sz="2400" dirty="0" err="1" smtClean="0"/>
              <a:t>homography</a:t>
            </a:r>
            <a:r>
              <a:rPr lang="en-US" sz="2400" dirty="0" smtClean="0"/>
              <a:t>. Search for matches consistent with H</a:t>
            </a:r>
          </a:p>
          <a:p>
            <a:pPr marL="457200" indent="-457200">
              <a:buClr>
                <a:schemeClr val="bg1"/>
              </a:buClr>
              <a:buFont typeface="+mj-lt"/>
              <a:buAutoNum type="arabicPeriod"/>
            </a:pPr>
            <a:r>
              <a:rPr lang="en-US" sz="2400" dirty="0" smtClean="0"/>
              <a:t>Iterate until convergence</a:t>
            </a:r>
            <a:endParaRPr lang="en-US" sz="2400" dirty="0"/>
          </a:p>
        </p:txBody>
      </p:sp>
      <p:sp>
        <p:nvSpPr>
          <p:cNvPr id="4" name="Slide Number Placeholder 3"/>
          <p:cNvSpPr>
            <a:spLocks noGrp="1"/>
          </p:cNvSpPr>
          <p:nvPr>
            <p:ph type="sldNum" sz="quarter" idx="12"/>
          </p:nvPr>
        </p:nvSpPr>
        <p:spPr/>
        <p:txBody>
          <a:bodyPr/>
          <a:lstStyle/>
          <a:p>
            <a:fld id="{E779D7E4-DFAF-421D-9900-88639F15E5F6}" type="slidenum">
              <a:rPr lang="en-US" smtClean="0"/>
              <a:t>17</a:t>
            </a:fld>
            <a:endParaRPr lang="en-US"/>
          </a:p>
        </p:txBody>
      </p:sp>
    </p:spTree>
    <p:extLst>
      <p:ext uri="{BB962C8B-B14F-4D97-AF65-F5344CB8AC3E}">
        <p14:creationId xmlns:p14="http://schemas.microsoft.com/office/powerpoint/2010/main" val="29161655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anim calcmode="lin" valueType="num">
                                      <p:cBhvr>
                                        <p:cTn id="10" dur="500" fill="hold"/>
                                        <p:tgtEl>
                                          <p:spTgt spid="2"/>
                                        </p:tgtEl>
                                        <p:attrNameLst>
                                          <p:attrName>ppt_x</p:attrName>
                                        </p:attrNameLst>
                                      </p:cBhvr>
                                      <p:tavLst>
                                        <p:tav tm="0">
                                          <p:val>
                                            <p:fltVal val="0.5"/>
                                          </p:val>
                                        </p:tav>
                                        <p:tav tm="100000">
                                          <p:val>
                                            <p:strVal val="#ppt_x"/>
                                          </p:val>
                                        </p:tav>
                                      </p:tavLst>
                                    </p:anim>
                                    <p:anim calcmode="lin" valueType="num">
                                      <p:cBhvr>
                                        <p:cTn id="11" dur="500" fill="hold"/>
                                        <p:tgtEl>
                                          <p:spTgt spid="2"/>
                                        </p:tgtEl>
                                        <p:attrNameLst>
                                          <p:attrName>ppt_y</p:attrName>
                                        </p:attrNameLst>
                                      </p:cBhvr>
                                      <p:tavLst>
                                        <p:tav tm="0">
                                          <p:val>
                                            <p:fltVal val="0.5"/>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6" dur="500"/>
                                        <p:tgtEl>
                                          <p:spTgt spid="3">
                                            <p:txEl>
                                              <p:pRg st="0" end="0"/>
                                            </p:txEl>
                                          </p:spTgt>
                                        </p:tgtEl>
                                      </p:cBhvr>
                                    </p:animEffect>
                                  </p:childTnLst>
                                </p:cTn>
                              </p:par>
                            </p:childTnLst>
                          </p:cTn>
                        </p:par>
                        <p:par>
                          <p:cTn id="17" fill="hold">
                            <p:stCondLst>
                              <p:cond delay="500"/>
                            </p:stCondLst>
                            <p:childTnLst>
                              <p:par>
                                <p:cTn id="18" presetID="14" presetClass="entr" presetSubtype="10" fill="hold" grpId="0" nodeType="after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0" dur="500"/>
                                        <p:tgtEl>
                                          <p:spTgt spid="3">
                                            <p:txEl>
                                              <p:pRg st="1" end="1"/>
                                            </p:txEl>
                                          </p:spTgt>
                                        </p:tgtEl>
                                      </p:cBhvr>
                                    </p:animEffect>
                                  </p:childTnLst>
                                </p:cTn>
                              </p:par>
                            </p:childTnLst>
                          </p:cTn>
                        </p:par>
                        <p:par>
                          <p:cTn id="21" fill="hold">
                            <p:stCondLst>
                              <p:cond delay="1000"/>
                            </p:stCondLst>
                            <p:childTnLst>
                              <p:par>
                                <p:cTn id="22" presetID="14" presetClass="entr" presetSubtype="10" fill="hold" grpId="0"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4" dur="500"/>
                                        <p:tgtEl>
                                          <p:spTgt spid="3">
                                            <p:txEl>
                                              <p:pRg st="2" end="2"/>
                                            </p:txEl>
                                          </p:spTgt>
                                        </p:tgtEl>
                                      </p:cBhvr>
                                    </p:animEffect>
                                  </p:childTnLst>
                                </p:cTn>
                              </p:par>
                            </p:childTnLst>
                          </p:cTn>
                        </p:par>
                        <p:par>
                          <p:cTn id="25" fill="hold">
                            <p:stCondLst>
                              <p:cond delay="1500"/>
                            </p:stCondLst>
                            <p:childTnLst>
                              <p:par>
                                <p:cTn id="26" presetID="14" presetClass="entr" presetSubtype="10" fill="hold" grpId="0" nodeType="after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chemeClr val="bg1"/>
                </a:solidFill>
              </a:rPr>
              <a:t>2D</a:t>
            </a:r>
            <a:endParaRPr lang="en-US" sz="3600" b="1" dirty="0">
              <a:solidFill>
                <a:schemeClr val="bg1"/>
              </a:solidFill>
            </a:endParaRPr>
          </a:p>
        </p:txBody>
      </p:sp>
      <p:sp>
        <p:nvSpPr>
          <p:cNvPr id="3" name="Content Placeholder 2"/>
          <p:cNvSpPr>
            <a:spLocks noGrp="1"/>
          </p:cNvSpPr>
          <p:nvPr>
            <p:ph idx="1"/>
          </p:nvPr>
        </p:nvSpPr>
        <p:spPr/>
        <p:txBody>
          <a:bodyPr>
            <a:normAutofit/>
          </a:bodyPr>
          <a:lstStyle/>
          <a:p>
            <a:r>
              <a:rPr lang="en-US" sz="2400" dirty="0" smtClean="0"/>
              <a:t>Detect boundary</a:t>
            </a:r>
          </a:p>
          <a:p>
            <a:r>
              <a:rPr lang="en-US" sz="2400" dirty="0" smtClean="0"/>
              <a:t>Create warp image</a:t>
            </a:r>
          </a:p>
          <a:p>
            <a:r>
              <a:rPr lang="en-US" sz="2400" dirty="0" smtClean="0"/>
              <a:t>Create mask</a:t>
            </a:r>
          </a:p>
          <a:p>
            <a:r>
              <a:rPr lang="en-US" sz="2400" dirty="0" smtClean="0"/>
              <a:t>Inverse color</a:t>
            </a:r>
          </a:p>
          <a:p>
            <a:r>
              <a:rPr lang="en-US" sz="2400" dirty="0" smtClean="0"/>
              <a:t>Use bitwise </a:t>
            </a:r>
            <a:r>
              <a:rPr lang="en-US" sz="2400" dirty="0"/>
              <a:t>f</a:t>
            </a:r>
            <a:r>
              <a:rPr lang="en-US" sz="2400" dirty="0" smtClean="0"/>
              <a:t>unction</a:t>
            </a:r>
          </a:p>
        </p:txBody>
      </p:sp>
      <p:sp>
        <p:nvSpPr>
          <p:cNvPr id="4" name="Slide Number Placeholder 3"/>
          <p:cNvSpPr>
            <a:spLocks noGrp="1"/>
          </p:cNvSpPr>
          <p:nvPr>
            <p:ph type="sldNum" sz="quarter" idx="12"/>
          </p:nvPr>
        </p:nvSpPr>
        <p:spPr/>
        <p:txBody>
          <a:bodyPr/>
          <a:lstStyle/>
          <a:p>
            <a:fld id="{E779D7E4-DFAF-421D-9900-88639F15E5F6}" type="slidenum">
              <a:rPr lang="en-US" smtClean="0"/>
              <a:t>18</a:t>
            </a:fld>
            <a:endParaRPr lang="en-US"/>
          </a:p>
        </p:txBody>
      </p:sp>
    </p:spTree>
    <p:extLst>
      <p:ext uri="{BB962C8B-B14F-4D97-AF65-F5344CB8AC3E}">
        <p14:creationId xmlns:p14="http://schemas.microsoft.com/office/powerpoint/2010/main" val="39938042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250"/>
                                        <p:tgtEl>
                                          <p:spTgt spid="3">
                                            <p:txEl>
                                              <p:pRg st="0" end="0"/>
                                            </p:txEl>
                                          </p:spTgt>
                                        </p:tgtEl>
                                      </p:cBhvr>
                                    </p:animEffect>
                                    <p:anim calcmode="lin" valueType="num">
                                      <p:cBhvr>
                                        <p:cTn id="15"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2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7" fill="hold">
                            <p:stCondLst>
                              <p:cond delay="250"/>
                            </p:stCondLst>
                            <p:childTnLst>
                              <p:par>
                                <p:cTn id="18" presetID="47" presetClass="entr" presetSubtype="0" fill="hold" grpId="0" nodeType="after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250"/>
                                        <p:tgtEl>
                                          <p:spTgt spid="3">
                                            <p:txEl>
                                              <p:pRg st="1" end="1"/>
                                            </p:txEl>
                                          </p:spTgt>
                                        </p:tgtEl>
                                      </p:cBhvr>
                                    </p:animEffect>
                                    <p:anim calcmode="lin" valueType="num">
                                      <p:cBhvr>
                                        <p:cTn id="21"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2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3" fill="hold">
                            <p:stCondLst>
                              <p:cond delay="500"/>
                            </p:stCondLst>
                            <p:childTnLst>
                              <p:par>
                                <p:cTn id="24" presetID="47" presetClass="entr" presetSubtype="0" fill="hold" grpId="0" nodeType="after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250"/>
                                        <p:tgtEl>
                                          <p:spTgt spid="3">
                                            <p:txEl>
                                              <p:pRg st="2" end="2"/>
                                            </p:txEl>
                                          </p:spTgt>
                                        </p:tgtEl>
                                      </p:cBhvr>
                                    </p:animEffect>
                                    <p:anim calcmode="lin" valueType="num">
                                      <p:cBhvr>
                                        <p:cTn id="27"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2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9" fill="hold">
                            <p:stCondLst>
                              <p:cond delay="750"/>
                            </p:stCondLst>
                            <p:childTnLst>
                              <p:par>
                                <p:cTn id="30" presetID="47" presetClass="entr" presetSubtype="0" fill="hold" grpId="0" nodeType="after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250"/>
                                        <p:tgtEl>
                                          <p:spTgt spid="3">
                                            <p:txEl>
                                              <p:pRg st="3" end="3"/>
                                            </p:txEl>
                                          </p:spTgt>
                                        </p:tgtEl>
                                      </p:cBhvr>
                                    </p:animEffect>
                                    <p:anim calcmode="lin" valueType="num">
                                      <p:cBhvr>
                                        <p:cTn id="33" dur="2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4" dur="25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35" fill="hold">
                            <p:stCondLst>
                              <p:cond delay="1000"/>
                            </p:stCondLst>
                            <p:childTnLst>
                              <p:par>
                                <p:cTn id="36" presetID="47" presetClass="entr" presetSubtype="0" fill="hold" grpId="0" nodeType="after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250"/>
                                        <p:tgtEl>
                                          <p:spTgt spid="3">
                                            <p:txEl>
                                              <p:pRg st="4" end="4"/>
                                            </p:txEl>
                                          </p:spTgt>
                                        </p:tgtEl>
                                      </p:cBhvr>
                                    </p:animEffect>
                                    <p:anim calcmode="lin" valueType="num">
                                      <p:cBhvr>
                                        <p:cTn id="39" dur="2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0" dur="25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chemeClr val="bg1"/>
                </a:solidFill>
              </a:rPr>
              <a:t>Masking step</a:t>
            </a:r>
            <a:endParaRPr lang="en-US" sz="3600" b="1" dirty="0">
              <a:solidFill>
                <a:schemeClr val="bg1"/>
              </a:solidFill>
            </a:endParaRPr>
          </a:p>
        </p:txBody>
      </p:sp>
      <p:sp>
        <p:nvSpPr>
          <p:cNvPr id="3" name="Content Placeholder 2"/>
          <p:cNvSpPr>
            <a:spLocks noGrp="1"/>
          </p:cNvSpPr>
          <p:nvPr>
            <p:ph idx="1"/>
          </p:nvPr>
        </p:nvSpPr>
        <p:spPr>
          <a:xfrm>
            <a:off x="1125820" y="1771719"/>
            <a:ext cx="9603275" cy="3294576"/>
          </a:xfrm>
        </p:spPr>
        <p:txBody>
          <a:bodyPr>
            <a:noAutofit/>
          </a:bodyPr>
          <a:lstStyle/>
          <a:p>
            <a:r>
              <a:rPr lang="en-US" sz="2400" dirty="0" smtClean="0"/>
              <a:t>Creating warp image</a:t>
            </a:r>
          </a:p>
          <a:p>
            <a:r>
              <a:rPr lang="en-US" sz="2400" dirty="0"/>
              <a:t>C</a:t>
            </a:r>
            <a:r>
              <a:rPr lang="en-US" sz="2400" dirty="0" smtClean="0"/>
              <a:t>reating </a:t>
            </a:r>
            <a:r>
              <a:rPr lang="en-US" sz="2400" dirty="0"/>
              <a:t>a mask based on the location of the target </a:t>
            </a:r>
            <a:r>
              <a:rPr lang="en-US" sz="2400" dirty="0" smtClean="0"/>
              <a:t>found</a:t>
            </a:r>
          </a:p>
          <a:p>
            <a:r>
              <a:rPr lang="en-US" sz="2400" dirty="0" smtClean="0"/>
              <a:t>Use </a:t>
            </a:r>
            <a:r>
              <a:rPr lang="en-US" sz="2400" dirty="0"/>
              <a:t>the inverse method to find its </a:t>
            </a:r>
            <a:r>
              <a:rPr lang="en-US" sz="2400" dirty="0" smtClean="0"/>
              <a:t>negative</a:t>
            </a:r>
          </a:p>
          <a:p>
            <a:r>
              <a:rPr lang="en-US" sz="2400" dirty="0" smtClean="0"/>
              <a:t>Add </a:t>
            </a:r>
            <a:r>
              <a:rPr lang="en-US" sz="2400" dirty="0"/>
              <a:t>the mask inverse and the webcam </a:t>
            </a:r>
            <a:r>
              <a:rPr lang="en-US" sz="2400" dirty="0" smtClean="0"/>
              <a:t>image</a:t>
            </a:r>
          </a:p>
          <a:p>
            <a:r>
              <a:rPr lang="en-US" sz="2400" dirty="0" smtClean="0"/>
              <a:t>Add replace image in the black area (empty space)</a:t>
            </a:r>
            <a:endParaRPr lang="en-US" sz="2400" dirty="0"/>
          </a:p>
        </p:txBody>
      </p:sp>
      <p:sp>
        <p:nvSpPr>
          <p:cNvPr id="4" name="Slide Number Placeholder 3"/>
          <p:cNvSpPr>
            <a:spLocks noGrp="1"/>
          </p:cNvSpPr>
          <p:nvPr>
            <p:ph type="sldNum" sz="quarter" idx="12"/>
          </p:nvPr>
        </p:nvSpPr>
        <p:spPr/>
        <p:txBody>
          <a:bodyPr/>
          <a:lstStyle/>
          <a:p>
            <a:fld id="{E779D7E4-DFAF-421D-9900-88639F15E5F6}" type="slidenum">
              <a:rPr lang="en-US" smtClean="0"/>
              <a:t>19</a:t>
            </a:fld>
            <a:endParaRPr lang="en-US"/>
          </a:p>
        </p:txBody>
      </p:sp>
    </p:spTree>
    <p:extLst>
      <p:ext uri="{BB962C8B-B14F-4D97-AF65-F5344CB8AC3E}">
        <p14:creationId xmlns:p14="http://schemas.microsoft.com/office/powerpoint/2010/main" val="36653587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0" presetClass="entr" presetSubtype="0" decel="100000" fill="hold" grpId="1"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strVal val="#ppt_w+.3"/>
                                          </p:val>
                                        </p:tav>
                                        <p:tav tm="100000">
                                          <p:val>
                                            <p:strVal val="#ppt_w"/>
                                          </p:val>
                                        </p:tav>
                                      </p:tavLst>
                                    </p:anim>
                                    <p:anim calcmode="lin" valueType="num">
                                      <p:cBhvr>
                                        <p:cTn id="13" dur="5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14" dur="500"/>
                                        <p:tgtEl>
                                          <p:spTgt spid="3">
                                            <p:txEl>
                                              <p:pRg st="0" end="0"/>
                                            </p:txEl>
                                          </p:spTgt>
                                        </p:tgtEl>
                                      </p:cBhvr>
                                    </p:animEffect>
                                  </p:childTnLst>
                                </p:cTn>
                              </p:par>
                            </p:childTnLst>
                          </p:cTn>
                        </p:par>
                        <p:par>
                          <p:cTn id="15" fill="hold">
                            <p:stCondLst>
                              <p:cond delay="500"/>
                            </p:stCondLst>
                            <p:childTnLst>
                              <p:par>
                                <p:cTn id="16" presetID="50" presetClass="entr" presetSubtype="0" decel="100000" fill="hold" grpId="1"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p:cTn id="18" dur="500" fill="hold"/>
                                        <p:tgtEl>
                                          <p:spTgt spid="3">
                                            <p:txEl>
                                              <p:pRg st="1" end="1"/>
                                            </p:txEl>
                                          </p:spTgt>
                                        </p:tgtEl>
                                        <p:attrNameLst>
                                          <p:attrName>ppt_w</p:attrName>
                                        </p:attrNameLst>
                                      </p:cBhvr>
                                      <p:tavLst>
                                        <p:tav tm="0">
                                          <p:val>
                                            <p:strVal val="#ppt_w+.3"/>
                                          </p:val>
                                        </p:tav>
                                        <p:tav tm="100000">
                                          <p:val>
                                            <p:strVal val="#ppt_w"/>
                                          </p:val>
                                        </p:tav>
                                      </p:tavLst>
                                    </p:anim>
                                    <p:anim calcmode="lin" valueType="num">
                                      <p:cBhvr>
                                        <p:cTn id="19" dur="5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20" dur="500"/>
                                        <p:tgtEl>
                                          <p:spTgt spid="3">
                                            <p:txEl>
                                              <p:pRg st="1" end="1"/>
                                            </p:txEl>
                                          </p:spTgt>
                                        </p:tgtEl>
                                      </p:cBhvr>
                                    </p:animEffect>
                                  </p:childTnLst>
                                </p:cTn>
                              </p:par>
                            </p:childTnLst>
                          </p:cTn>
                        </p:par>
                        <p:par>
                          <p:cTn id="21" fill="hold">
                            <p:stCondLst>
                              <p:cond delay="1000"/>
                            </p:stCondLst>
                            <p:childTnLst>
                              <p:par>
                                <p:cTn id="22" presetID="50" presetClass="entr" presetSubtype="0" decel="100000" fill="hold" grpId="1"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p:cTn id="24" dur="500" fill="hold"/>
                                        <p:tgtEl>
                                          <p:spTgt spid="3">
                                            <p:txEl>
                                              <p:pRg st="2" end="2"/>
                                            </p:txEl>
                                          </p:spTgt>
                                        </p:tgtEl>
                                        <p:attrNameLst>
                                          <p:attrName>ppt_w</p:attrName>
                                        </p:attrNameLst>
                                      </p:cBhvr>
                                      <p:tavLst>
                                        <p:tav tm="0">
                                          <p:val>
                                            <p:strVal val="#ppt_w+.3"/>
                                          </p:val>
                                        </p:tav>
                                        <p:tav tm="100000">
                                          <p:val>
                                            <p:strVal val="#ppt_w"/>
                                          </p:val>
                                        </p:tav>
                                      </p:tavLst>
                                    </p:anim>
                                    <p:anim calcmode="lin" valueType="num">
                                      <p:cBhvr>
                                        <p:cTn id="25" dur="5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6" dur="500"/>
                                        <p:tgtEl>
                                          <p:spTgt spid="3">
                                            <p:txEl>
                                              <p:pRg st="2" end="2"/>
                                            </p:txEl>
                                          </p:spTgt>
                                        </p:tgtEl>
                                      </p:cBhvr>
                                    </p:animEffect>
                                  </p:childTnLst>
                                </p:cTn>
                              </p:par>
                            </p:childTnLst>
                          </p:cTn>
                        </p:par>
                        <p:par>
                          <p:cTn id="27" fill="hold">
                            <p:stCondLst>
                              <p:cond delay="1500"/>
                            </p:stCondLst>
                            <p:childTnLst>
                              <p:par>
                                <p:cTn id="28" presetID="50" presetClass="entr" presetSubtype="0" decel="100000" fill="hold" grpId="1" nodeType="after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p:cTn id="30" dur="500" fill="hold"/>
                                        <p:tgtEl>
                                          <p:spTgt spid="3">
                                            <p:txEl>
                                              <p:pRg st="3" end="3"/>
                                            </p:txEl>
                                          </p:spTgt>
                                        </p:tgtEl>
                                        <p:attrNameLst>
                                          <p:attrName>ppt_w</p:attrName>
                                        </p:attrNameLst>
                                      </p:cBhvr>
                                      <p:tavLst>
                                        <p:tav tm="0">
                                          <p:val>
                                            <p:strVal val="#ppt_w+.3"/>
                                          </p:val>
                                        </p:tav>
                                        <p:tav tm="100000">
                                          <p:val>
                                            <p:strVal val="#ppt_w"/>
                                          </p:val>
                                        </p:tav>
                                      </p:tavLst>
                                    </p:anim>
                                    <p:anim calcmode="lin" valueType="num">
                                      <p:cBhvr>
                                        <p:cTn id="31" dur="5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32" dur="500"/>
                                        <p:tgtEl>
                                          <p:spTgt spid="3">
                                            <p:txEl>
                                              <p:pRg st="3" end="3"/>
                                            </p:txEl>
                                          </p:spTgt>
                                        </p:tgtEl>
                                      </p:cBhvr>
                                    </p:animEffect>
                                  </p:childTnLst>
                                </p:cTn>
                              </p:par>
                            </p:childTnLst>
                          </p:cTn>
                        </p:par>
                        <p:par>
                          <p:cTn id="33" fill="hold">
                            <p:stCondLst>
                              <p:cond delay="2000"/>
                            </p:stCondLst>
                            <p:childTnLst>
                              <p:par>
                                <p:cTn id="34" presetID="50" presetClass="entr" presetSubtype="0" decel="100000" fill="hold" grpId="1" nodeType="after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p:cTn id="36" dur="500" fill="hold"/>
                                        <p:tgtEl>
                                          <p:spTgt spid="3">
                                            <p:txEl>
                                              <p:pRg st="4" end="4"/>
                                            </p:txEl>
                                          </p:spTgt>
                                        </p:tgtEl>
                                        <p:attrNameLst>
                                          <p:attrName>ppt_w</p:attrName>
                                        </p:attrNameLst>
                                      </p:cBhvr>
                                      <p:tavLst>
                                        <p:tav tm="0">
                                          <p:val>
                                            <p:strVal val="#ppt_w+.3"/>
                                          </p:val>
                                        </p:tav>
                                        <p:tav tm="100000">
                                          <p:val>
                                            <p:strVal val="#ppt_w"/>
                                          </p:val>
                                        </p:tav>
                                      </p:tavLst>
                                    </p:anim>
                                    <p:anim calcmode="lin" valueType="num">
                                      <p:cBhvr>
                                        <p:cTn id="37" dur="5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3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1"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953325"/>
            <a:ext cx="1923481" cy="426902"/>
          </a:xfrm>
        </p:spPr>
        <p:txBody>
          <a:bodyPr>
            <a:normAutofit fontScale="90000"/>
          </a:bodyPr>
          <a:lstStyle/>
          <a:p>
            <a:r>
              <a:rPr lang="en-US" b="1" dirty="0" smtClean="0">
                <a:solidFill>
                  <a:schemeClr val="bg1"/>
                </a:solidFill>
              </a:rPr>
              <a:t>TEAM 3</a:t>
            </a:r>
            <a:r>
              <a:rPr lang="en-US" dirty="0" smtClean="0">
                <a:solidFill>
                  <a:schemeClr val="bg1"/>
                </a:solidFill>
              </a:rPr>
              <a:t/>
            </a:r>
            <a:br>
              <a:rPr lang="en-US" dirty="0" smtClean="0">
                <a:solidFill>
                  <a:schemeClr val="bg1"/>
                </a:solidFill>
              </a:rPr>
            </a:br>
            <a:endParaRPr lang="en-US" dirty="0">
              <a:solidFill>
                <a:schemeClr val="bg1"/>
              </a:solidFill>
            </a:endParaRP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400" dirty="0" err="1" smtClean="0">
                <a:latin typeface="Times New Roman" panose="02020603050405020304" pitchFamily="18" charset="0"/>
                <a:cs typeface="Times New Roman" panose="02020603050405020304" pitchFamily="18" charset="0"/>
              </a:rPr>
              <a:t>Đặng</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Nguyễn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Anh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Tuấn</a:t>
            </a:r>
            <a:r>
              <a:rPr lang="en-US" sz="2400" dirty="0" smtClean="0">
                <a:latin typeface="Times New Roman" panose="02020603050405020304" pitchFamily="18" charset="0"/>
                <a:cs typeface="Times New Roman" panose="02020603050405020304" pitchFamily="18" charset="0"/>
              </a:rPr>
              <a:t>  -- 18521591</a:t>
            </a:r>
          </a:p>
          <a:p>
            <a:pPr marL="457200" indent="-457200">
              <a:buFont typeface="+mj-lt"/>
              <a:buAutoNum type="arabicPeriod"/>
            </a:pPr>
            <a:r>
              <a:rPr lang="en-US" sz="2400" dirty="0" err="1" smtClean="0">
                <a:latin typeface="Times New Roman" panose="02020603050405020304" pitchFamily="18" charset="0"/>
                <a:cs typeface="Times New Roman" panose="02020603050405020304" pitchFamily="18" charset="0"/>
              </a:rPr>
              <a:t>Đặng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Hữu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Toàn</a:t>
            </a:r>
            <a:r>
              <a:rPr lang="en-US" sz="2400" dirty="0" smtClean="0">
                <a:latin typeface="Times New Roman" panose="02020603050405020304" pitchFamily="18" charset="0"/>
                <a:cs typeface="Times New Roman" panose="02020603050405020304" pitchFamily="18" charset="0"/>
              </a:rPr>
              <a:t>	           -- 18521503</a:t>
            </a:r>
          </a:p>
          <a:p>
            <a:pPr marL="457200" indent="-457200">
              <a:buFont typeface="+mj-lt"/>
              <a:buAutoNum type="arabicPeriod"/>
            </a:pPr>
            <a:r>
              <a:rPr lang="en-US" sz="2400" dirty="0" err="1" smtClean="0">
                <a:latin typeface="Times New Roman" panose="02020603050405020304" pitchFamily="18" charset="0"/>
                <a:cs typeface="Times New Roman" panose="02020603050405020304" pitchFamily="18" charset="0"/>
              </a:rPr>
              <a:t>Nguyễn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Văn</a:t>
            </a:r>
            <a:r>
              <a:rPr lang="en-US" sz="2400" dirty="0" smtClean="0">
                <a:latin typeface="Times New Roman" panose="02020603050405020304" pitchFamily="18" charset="0"/>
                <a:cs typeface="Times New Roman" panose="02020603050405020304" pitchFamily="18" charset="0"/>
              </a:rPr>
              <a:t>	           -- 18521632</a:t>
            </a:r>
          </a:p>
          <a:p>
            <a:pPr marL="0" indent="0">
              <a:buNone/>
            </a:pPr>
            <a:endParaRPr lang="en-US" sz="2400" dirty="0"/>
          </a:p>
        </p:txBody>
      </p:sp>
      <p:sp>
        <p:nvSpPr>
          <p:cNvPr id="4" name="Slide Number Placeholder 3"/>
          <p:cNvSpPr>
            <a:spLocks noGrp="1"/>
          </p:cNvSpPr>
          <p:nvPr>
            <p:ph type="sldNum" sz="quarter" idx="12"/>
          </p:nvPr>
        </p:nvSpPr>
        <p:spPr/>
        <p:txBody>
          <a:bodyPr/>
          <a:lstStyle/>
          <a:p>
            <a:fld id="{E779D7E4-DFAF-421D-9900-88639F15E5F6}" type="slidenum">
              <a:rPr lang="en-US" smtClean="0"/>
              <a:t>2</a:t>
            </a:fld>
            <a:endParaRPr lang="en-US"/>
          </a:p>
        </p:txBody>
      </p:sp>
      <p:sp>
        <p:nvSpPr>
          <p:cNvPr id="6" name="Title 1"/>
          <p:cNvSpPr txBox="1">
            <a:spLocks/>
          </p:cNvSpPr>
          <p:nvPr/>
        </p:nvSpPr>
        <p:spPr>
          <a:xfrm>
            <a:off x="1130270" y="923852"/>
            <a:ext cx="4103689" cy="577986"/>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r>
              <a:rPr lang="en-US" sz="3600" b="1" dirty="0" smtClean="0">
                <a:solidFill>
                  <a:schemeClr val="bg1"/>
                </a:solidFill>
              </a:rPr>
              <a:t>Table</a:t>
            </a:r>
            <a:r>
              <a:rPr lang="en-US" b="1" dirty="0" smtClean="0">
                <a:solidFill>
                  <a:schemeClr val="bg1"/>
                </a:solidFill>
              </a:rPr>
              <a:t> of content</a:t>
            </a:r>
            <a:endParaRPr lang="en-US" b="1" dirty="0">
              <a:solidFill>
                <a:schemeClr val="bg1"/>
              </a:solidFill>
            </a:endParaRPr>
          </a:p>
        </p:txBody>
      </p:sp>
      <p:sp>
        <p:nvSpPr>
          <p:cNvPr id="10" name="Content Placeholder 2"/>
          <p:cNvSpPr txBox="1">
            <a:spLocks/>
          </p:cNvSpPr>
          <p:nvPr/>
        </p:nvSpPr>
        <p:spPr>
          <a:xfrm>
            <a:off x="1301720" y="2171769"/>
            <a:ext cx="10405872" cy="2927764"/>
          </a:xfrm>
          <a:prstGeom prst="rect">
            <a:avLst/>
          </a:prstGeom>
        </p:spPr>
        <p:txBody>
          <a:bodyPr vert="horz" lIns="91440" tIns="45720" rIns="91440" bIns="45720" numCol="2" rtlCol="0" anchor="t">
            <a:normAutofit fontScale="92500"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2600" dirty="0" smtClean="0"/>
              <a:t>What is augmented reality</a:t>
            </a:r>
          </a:p>
          <a:p>
            <a:r>
              <a:rPr lang="en-US" sz="2600" dirty="0" smtClean="0"/>
              <a:t>Overview</a:t>
            </a:r>
          </a:p>
          <a:p>
            <a:r>
              <a:rPr lang="en-US" sz="2600" dirty="0" smtClean="0"/>
              <a:t>Recognize the target surface</a:t>
            </a:r>
          </a:p>
          <a:p>
            <a:pPr lvl="1"/>
            <a:r>
              <a:rPr lang="en-US" sz="2200" dirty="0" smtClean="0"/>
              <a:t>Feature detection/description</a:t>
            </a:r>
          </a:p>
          <a:p>
            <a:pPr lvl="1"/>
            <a:r>
              <a:rPr lang="en-US" sz="2200" dirty="0" smtClean="0"/>
              <a:t>Feature matching</a:t>
            </a:r>
          </a:p>
          <a:p>
            <a:pPr marL="228600" lvl="1">
              <a:spcBef>
                <a:spcPts val="1000"/>
              </a:spcBef>
            </a:pPr>
            <a:r>
              <a:rPr lang="en-US" sz="2600" dirty="0" err="1" smtClean="0"/>
              <a:t>Homography</a:t>
            </a:r>
            <a:r>
              <a:rPr lang="en-US" sz="2600" dirty="0" smtClean="0"/>
              <a:t> Estimation RANSAC</a:t>
            </a:r>
          </a:p>
          <a:p>
            <a:r>
              <a:rPr lang="en-US" sz="2600" dirty="0" smtClean="0"/>
              <a:t>2d</a:t>
            </a:r>
            <a:endParaRPr lang="en-US" dirty="0" smtClean="0"/>
          </a:p>
          <a:p>
            <a:pPr lvl="1"/>
            <a:r>
              <a:rPr lang="en-US" sz="2200" dirty="0" smtClean="0"/>
              <a:t>Create the Mask </a:t>
            </a:r>
          </a:p>
          <a:p>
            <a:r>
              <a:rPr lang="en-US" sz="2600" dirty="0" smtClean="0"/>
              <a:t>3d</a:t>
            </a:r>
            <a:endParaRPr lang="en-US" dirty="0" smtClean="0"/>
          </a:p>
          <a:p>
            <a:pPr lvl="1"/>
            <a:r>
              <a:rPr lang="en-US" sz="2200" dirty="0" smtClean="0"/>
              <a:t>Projection matrix (3d)</a:t>
            </a:r>
          </a:p>
          <a:p>
            <a:pPr lvl="1"/>
            <a:r>
              <a:rPr lang="en-US" sz="2200" dirty="0" smtClean="0"/>
              <a:t>Render model</a:t>
            </a:r>
          </a:p>
          <a:p>
            <a:endParaRPr lang="en-US" dirty="0"/>
          </a:p>
        </p:txBody>
      </p:sp>
    </p:spTree>
    <p:extLst>
      <p:ext uri="{BB962C8B-B14F-4D97-AF65-F5344CB8AC3E}">
        <p14:creationId xmlns:p14="http://schemas.microsoft.com/office/powerpoint/2010/main" val="7740138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ppt_x"/>
                                          </p:val>
                                        </p:tav>
                                        <p:tav tm="100000">
                                          <p:val>
                                            <p:strVal val="#ppt_x"/>
                                          </p:val>
                                        </p:tav>
                                      </p:tavLst>
                                    </p:anim>
                                    <p:anim calcmode="lin" valueType="num">
                                      <p:cBhvr additive="base">
                                        <p:cTn id="8" dur="2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250"/>
                            </p:stCondLst>
                            <p:childTnLst>
                              <p:par>
                                <p:cTn id="10" presetID="42" presetClass="entr" presetSubtype="0"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50"/>
                                        <p:tgtEl>
                                          <p:spTgt spid="3">
                                            <p:txEl>
                                              <p:pRg st="0" end="0"/>
                                            </p:txEl>
                                          </p:spTgt>
                                        </p:tgtEl>
                                      </p:cBhvr>
                                    </p:animEffect>
                                    <p:anim calcmode="lin" valueType="num">
                                      <p:cBhvr>
                                        <p:cTn id="13"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2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250"/>
                                        <p:tgtEl>
                                          <p:spTgt spid="3">
                                            <p:txEl>
                                              <p:pRg st="1" end="1"/>
                                            </p:txEl>
                                          </p:spTgt>
                                        </p:tgtEl>
                                      </p:cBhvr>
                                    </p:animEffect>
                                    <p:anim calcmode="lin" valueType="num">
                                      <p:cBhvr>
                                        <p:cTn id="19"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2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1" fill="hold">
                            <p:stCondLst>
                              <p:cond delay="750"/>
                            </p:stCondLst>
                            <p:childTnLst>
                              <p:par>
                                <p:cTn id="22" presetID="42" presetClass="entr" presetSubtype="0" fill="hold" grpId="0"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250"/>
                                        <p:tgtEl>
                                          <p:spTgt spid="3">
                                            <p:txEl>
                                              <p:pRg st="2" end="2"/>
                                            </p:txEl>
                                          </p:spTgt>
                                        </p:tgtEl>
                                      </p:cBhvr>
                                    </p:animEffect>
                                    <p:anim calcmode="lin" valueType="num">
                                      <p:cBhvr>
                                        <p:cTn id="25"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2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2" nodeType="clickEffect">
                                  <p:stCondLst>
                                    <p:cond delay="0"/>
                                  </p:stCondLst>
                                  <p:childTnLst>
                                    <p:animEffect transition="out" filter="fade">
                                      <p:cBhvr>
                                        <p:cTn id="30" dur="250"/>
                                        <p:tgtEl>
                                          <p:spTgt spid="2"/>
                                        </p:tgtEl>
                                      </p:cBhvr>
                                    </p:animEffect>
                                    <p:set>
                                      <p:cBhvr>
                                        <p:cTn id="31" dur="1" fill="hold">
                                          <p:stCondLst>
                                            <p:cond delay="249"/>
                                          </p:stCondLst>
                                        </p:cTn>
                                        <p:tgtEl>
                                          <p:spTgt spid="2"/>
                                        </p:tgtEl>
                                        <p:attrNameLst>
                                          <p:attrName>style.visibility</p:attrName>
                                        </p:attrNameLst>
                                      </p:cBhvr>
                                      <p:to>
                                        <p:strVal val="hidden"/>
                                      </p:to>
                                    </p:set>
                                  </p:childTnLst>
                                </p:cTn>
                              </p:par>
                            </p:childTnLst>
                          </p:cTn>
                        </p:par>
                        <p:par>
                          <p:cTn id="32" fill="hold">
                            <p:stCondLst>
                              <p:cond delay="250"/>
                            </p:stCondLst>
                            <p:childTnLst>
                              <p:par>
                                <p:cTn id="33" presetID="2" presetClass="exit" presetSubtype="4" fill="hold" grpId="1" nodeType="afterEffect">
                                  <p:stCondLst>
                                    <p:cond delay="0"/>
                                  </p:stCondLst>
                                  <p:childTnLst>
                                    <p:anim calcmode="lin" valueType="num">
                                      <p:cBhvr additive="base">
                                        <p:cTn id="34" dur="25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5" dur="250"/>
                                        <p:tgtEl>
                                          <p:spTgt spid="3">
                                            <p:txEl>
                                              <p:pRg st="0" end="0"/>
                                            </p:txEl>
                                          </p:spTgt>
                                        </p:tgtEl>
                                        <p:attrNameLst>
                                          <p:attrName>ppt_y</p:attrName>
                                        </p:attrNameLst>
                                      </p:cBhvr>
                                      <p:tavLst>
                                        <p:tav tm="0">
                                          <p:val>
                                            <p:strVal val="ppt_y"/>
                                          </p:val>
                                        </p:tav>
                                        <p:tav tm="100000">
                                          <p:val>
                                            <p:strVal val="1+ppt_h/2"/>
                                          </p:val>
                                        </p:tav>
                                      </p:tavLst>
                                    </p:anim>
                                    <p:set>
                                      <p:cBhvr>
                                        <p:cTn id="36" dur="1" fill="hold">
                                          <p:stCondLst>
                                            <p:cond delay="249"/>
                                          </p:stCondLst>
                                        </p:cTn>
                                        <p:tgtEl>
                                          <p:spTgt spid="3">
                                            <p:txEl>
                                              <p:pRg st="0" end="0"/>
                                            </p:txEl>
                                          </p:spTgt>
                                        </p:tgtEl>
                                        <p:attrNameLst>
                                          <p:attrName>style.visibility</p:attrName>
                                        </p:attrNameLst>
                                      </p:cBhvr>
                                      <p:to>
                                        <p:strVal val="hidden"/>
                                      </p:to>
                                    </p:set>
                                  </p:childTnLst>
                                </p:cTn>
                              </p:par>
                            </p:childTnLst>
                          </p:cTn>
                        </p:par>
                        <p:par>
                          <p:cTn id="37" fill="hold">
                            <p:stCondLst>
                              <p:cond delay="500"/>
                            </p:stCondLst>
                            <p:childTnLst>
                              <p:par>
                                <p:cTn id="38" presetID="2" presetClass="exit" presetSubtype="4" fill="hold" grpId="1" nodeType="afterEffect">
                                  <p:stCondLst>
                                    <p:cond delay="0"/>
                                  </p:stCondLst>
                                  <p:childTnLst>
                                    <p:anim calcmode="lin" valueType="num">
                                      <p:cBhvr additive="base">
                                        <p:cTn id="39" dur="25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40" dur="250"/>
                                        <p:tgtEl>
                                          <p:spTgt spid="3">
                                            <p:txEl>
                                              <p:pRg st="1" end="1"/>
                                            </p:txEl>
                                          </p:spTgt>
                                        </p:tgtEl>
                                        <p:attrNameLst>
                                          <p:attrName>ppt_y</p:attrName>
                                        </p:attrNameLst>
                                      </p:cBhvr>
                                      <p:tavLst>
                                        <p:tav tm="0">
                                          <p:val>
                                            <p:strVal val="ppt_y"/>
                                          </p:val>
                                        </p:tav>
                                        <p:tav tm="100000">
                                          <p:val>
                                            <p:strVal val="1+ppt_h/2"/>
                                          </p:val>
                                        </p:tav>
                                      </p:tavLst>
                                    </p:anim>
                                    <p:set>
                                      <p:cBhvr>
                                        <p:cTn id="41" dur="1" fill="hold">
                                          <p:stCondLst>
                                            <p:cond delay="249"/>
                                          </p:stCondLst>
                                        </p:cTn>
                                        <p:tgtEl>
                                          <p:spTgt spid="3">
                                            <p:txEl>
                                              <p:pRg st="1" end="1"/>
                                            </p:txEl>
                                          </p:spTgt>
                                        </p:tgtEl>
                                        <p:attrNameLst>
                                          <p:attrName>style.visibility</p:attrName>
                                        </p:attrNameLst>
                                      </p:cBhvr>
                                      <p:to>
                                        <p:strVal val="hidden"/>
                                      </p:to>
                                    </p:set>
                                  </p:childTnLst>
                                </p:cTn>
                              </p:par>
                            </p:childTnLst>
                          </p:cTn>
                        </p:par>
                        <p:par>
                          <p:cTn id="42" fill="hold">
                            <p:stCondLst>
                              <p:cond delay="750"/>
                            </p:stCondLst>
                            <p:childTnLst>
                              <p:par>
                                <p:cTn id="43" presetID="2" presetClass="exit" presetSubtype="4" fill="hold" grpId="1" nodeType="afterEffect">
                                  <p:stCondLst>
                                    <p:cond delay="0"/>
                                  </p:stCondLst>
                                  <p:childTnLst>
                                    <p:anim calcmode="lin" valueType="num">
                                      <p:cBhvr additive="base">
                                        <p:cTn id="44" dur="250"/>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5" dur="250"/>
                                        <p:tgtEl>
                                          <p:spTgt spid="3">
                                            <p:txEl>
                                              <p:pRg st="2" end="2"/>
                                            </p:txEl>
                                          </p:spTgt>
                                        </p:tgtEl>
                                        <p:attrNameLst>
                                          <p:attrName>ppt_y</p:attrName>
                                        </p:attrNameLst>
                                      </p:cBhvr>
                                      <p:tavLst>
                                        <p:tav tm="0">
                                          <p:val>
                                            <p:strVal val="ppt_y"/>
                                          </p:val>
                                        </p:tav>
                                        <p:tav tm="100000">
                                          <p:val>
                                            <p:strVal val="1+ppt_h/2"/>
                                          </p:val>
                                        </p:tav>
                                      </p:tavLst>
                                    </p:anim>
                                    <p:set>
                                      <p:cBhvr>
                                        <p:cTn id="46" dur="1" fill="hold">
                                          <p:stCondLst>
                                            <p:cond delay="249"/>
                                          </p:stCondLst>
                                        </p:cTn>
                                        <p:tgtEl>
                                          <p:spTgt spid="3">
                                            <p:txEl>
                                              <p:pRg st="2" end="2"/>
                                            </p:txEl>
                                          </p:spTgt>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anim calcmode="lin" valueType="num">
                                      <p:cBhvr additive="base">
                                        <p:cTn id="51" dur="250" fill="hold"/>
                                        <p:tgtEl>
                                          <p:spTgt spid="6"/>
                                        </p:tgtEl>
                                        <p:attrNameLst>
                                          <p:attrName>ppt_x</p:attrName>
                                        </p:attrNameLst>
                                      </p:cBhvr>
                                      <p:tavLst>
                                        <p:tav tm="0">
                                          <p:val>
                                            <p:strVal val="0-#ppt_w/2"/>
                                          </p:val>
                                        </p:tav>
                                        <p:tav tm="100000">
                                          <p:val>
                                            <p:strVal val="#ppt_x"/>
                                          </p:val>
                                        </p:tav>
                                      </p:tavLst>
                                    </p:anim>
                                    <p:anim calcmode="lin" valueType="num">
                                      <p:cBhvr additive="base">
                                        <p:cTn id="52" dur="25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0">
                                            <p:txEl>
                                              <p:pRg st="0" end="0"/>
                                            </p:txEl>
                                          </p:spTgt>
                                        </p:tgtEl>
                                        <p:attrNameLst>
                                          <p:attrName>style.visibility</p:attrName>
                                        </p:attrNameLst>
                                      </p:cBhvr>
                                      <p:to>
                                        <p:strVal val="visible"/>
                                      </p:to>
                                    </p:set>
                                    <p:animEffect transition="in" filter="wipe(left)">
                                      <p:cBhvr>
                                        <p:cTn id="57" dur="250"/>
                                        <p:tgtEl>
                                          <p:spTgt spid="10">
                                            <p:txEl>
                                              <p:pRg st="0" end="0"/>
                                            </p:txEl>
                                          </p:spTgt>
                                        </p:tgtEl>
                                      </p:cBhvr>
                                    </p:animEffect>
                                  </p:childTnLst>
                                </p:cTn>
                              </p:par>
                            </p:childTnLst>
                          </p:cTn>
                        </p:par>
                        <p:par>
                          <p:cTn id="58" fill="hold">
                            <p:stCondLst>
                              <p:cond delay="250"/>
                            </p:stCondLst>
                            <p:childTnLst>
                              <p:par>
                                <p:cTn id="59" presetID="22" presetClass="entr" presetSubtype="8" fill="hold" grpId="0" nodeType="afterEffect">
                                  <p:stCondLst>
                                    <p:cond delay="0"/>
                                  </p:stCondLst>
                                  <p:childTnLst>
                                    <p:set>
                                      <p:cBhvr>
                                        <p:cTn id="60" dur="1" fill="hold">
                                          <p:stCondLst>
                                            <p:cond delay="0"/>
                                          </p:stCondLst>
                                        </p:cTn>
                                        <p:tgtEl>
                                          <p:spTgt spid="10">
                                            <p:txEl>
                                              <p:pRg st="1" end="1"/>
                                            </p:txEl>
                                          </p:spTgt>
                                        </p:tgtEl>
                                        <p:attrNameLst>
                                          <p:attrName>style.visibility</p:attrName>
                                        </p:attrNameLst>
                                      </p:cBhvr>
                                      <p:to>
                                        <p:strVal val="visible"/>
                                      </p:to>
                                    </p:set>
                                    <p:animEffect transition="in" filter="wipe(left)">
                                      <p:cBhvr>
                                        <p:cTn id="61" dur="250"/>
                                        <p:tgtEl>
                                          <p:spTgt spid="10">
                                            <p:txEl>
                                              <p:pRg st="1" end="1"/>
                                            </p:txEl>
                                          </p:spTgt>
                                        </p:tgtEl>
                                      </p:cBhvr>
                                    </p:animEffect>
                                  </p:childTnLst>
                                </p:cTn>
                              </p:par>
                            </p:childTnLst>
                          </p:cTn>
                        </p:par>
                        <p:par>
                          <p:cTn id="62" fill="hold">
                            <p:stCondLst>
                              <p:cond delay="500"/>
                            </p:stCondLst>
                            <p:childTnLst>
                              <p:par>
                                <p:cTn id="63" presetID="22" presetClass="entr" presetSubtype="8" fill="hold" grpId="0" nodeType="afterEffect">
                                  <p:stCondLst>
                                    <p:cond delay="0"/>
                                  </p:stCondLst>
                                  <p:childTnLst>
                                    <p:set>
                                      <p:cBhvr>
                                        <p:cTn id="64" dur="1" fill="hold">
                                          <p:stCondLst>
                                            <p:cond delay="0"/>
                                          </p:stCondLst>
                                        </p:cTn>
                                        <p:tgtEl>
                                          <p:spTgt spid="10">
                                            <p:txEl>
                                              <p:pRg st="2" end="2"/>
                                            </p:txEl>
                                          </p:spTgt>
                                        </p:tgtEl>
                                        <p:attrNameLst>
                                          <p:attrName>style.visibility</p:attrName>
                                        </p:attrNameLst>
                                      </p:cBhvr>
                                      <p:to>
                                        <p:strVal val="visible"/>
                                      </p:to>
                                    </p:set>
                                    <p:animEffect transition="in" filter="wipe(left)">
                                      <p:cBhvr>
                                        <p:cTn id="65" dur="250"/>
                                        <p:tgtEl>
                                          <p:spTgt spid="10">
                                            <p:txEl>
                                              <p:pRg st="2" end="2"/>
                                            </p:txEl>
                                          </p:spTgt>
                                        </p:tgtEl>
                                      </p:cBhvr>
                                    </p:animEffect>
                                  </p:childTnLst>
                                </p:cTn>
                              </p:par>
                            </p:childTnLst>
                          </p:cTn>
                        </p:par>
                        <p:par>
                          <p:cTn id="66" fill="hold">
                            <p:stCondLst>
                              <p:cond delay="750"/>
                            </p:stCondLst>
                            <p:childTnLst>
                              <p:par>
                                <p:cTn id="67" presetID="22" presetClass="entr" presetSubtype="8" fill="hold" grpId="0" nodeType="afterEffect">
                                  <p:stCondLst>
                                    <p:cond delay="0"/>
                                  </p:stCondLst>
                                  <p:childTnLst>
                                    <p:set>
                                      <p:cBhvr>
                                        <p:cTn id="68" dur="1" fill="hold">
                                          <p:stCondLst>
                                            <p:cond delay="0"/>
                                          </p:stCondLst>
                                        </p:cTn>
                                        <p:tgtEl>
                                          <p:spTgt spid="10">
                                            <p:txEl>
                                              <p:pRg st="3" end="3"/>
                                            </p:txEl>
                                          </p:spTgt>
                                        </p:tgtEl>
                                        <p:attrNameLst>
                                          <p:attrName>style.visibility</p:attrName>
                                        </p:attrNameLst>
                                      </p:cBhvr>
                                      <p:to>
                                        <p:strVal val="visible"/>
                                      </p:to>
                                    </p:set>
                                    <p:animEffect transition="in" filter="wipe(left)">
                                      <p:cBhvr>
                                        <p:cTn id="69" dur="250"/>
                                        <p:tgtEl>
                                          <p:spTgt spid="10">
                                            <p:txEl>
                                              <p:pRg st="3" end="3"/>
                                            </p:txEl>
                                          </p:spTgt>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10">
                                            <p:txEl>
                                              <p:pRg st="4" end="4"/>
                                            </p:txEl>
                                          </p:spTgt>
                                        </p:tgtEl>
                                        <p:attrNameLst>
                                          <p:attrName>style.visibility</p:attrName>
                                        </p:attrNameLst>
                                      </p:cBhvr>
                                      <p:to>
                                        <p:strVal val="visible"/>
                                      </p:to>
                                    </p:set>
                                    <p:animEffect transition="in" filter="wipe(left)">
                                      <p:cBhvr>
                                        <p:cTn id="72" dur="250"/>
                                        <p:tgtEl>
                                          <p:spTgt spid="10">
                                            <p:txEl>
                                              <p:pRg st="4" end="4"/>
                                            </p:txEl>
                                          </p:spTgt>
                                        </p:tgtEl>
                                      </p:cBhvr>
                                    </p:animEffect>
                                  </p:childTnLst>
                                </p:cTn>
                              </p:par>
                            </p:childTnLst>
                          </p:cTn>
                        </p:par>
                        <p:par>
                          <p:cTn id="73" fill="hold">
                            <p:stCondLst>
                              <p:cond delay="1000"/>
                            </p:stCondLst>
                            <p:childTnLst>
                              <p:par>
                                <p:cTn id="74" presetID="22" presetClass="entr" presetSubtype="8" fill="hold" grpId="0" nodeType="afterEffect">
                                  <p:stCondLst>
                                    <p:cond delay="0"/>
                                  </p:stCondLst>
                                  <p:childTnLst>
                                    <p:set>
                                      <p:cBhvr>
                                        <p:cTn id="75" dur="1" fill="hold">
                                          <p:stCondLst>
                                            <p:cond delay="0"/>
                                          </p:stCondLst>
                                        </p:cTn>
                                        <p:tgtEl>
                                          <p:spTgt spid="10">
                                            <p:txEl>
                                              <p:pRg st="5" end="5"/>
                                            </p:txEl>
                                          </p:spTgt>
                                        </p:tgtEl>
                                        <p:attrNameLst>
                                          <p:attrName>style.visibility</p:attrName>
                                        </p:attrNameLst>
                                      </p:cBhvr>
                                      <p:to>
                                        <p:strVal val="visible"/>
                                      </p:to>
                                    </p:set>
                                    <p:animEffect transition="in" filter="wipe(left)">
                                      <p:cBhvr>
                                        <p:cTn id="76" dur="250"/>
                                        <p:tgtEl>
                                          <p:spTgt spid="10">
                                            <p:txEl>
                                              <p:pRg st="5" end="5"/>
                                            </p:txEl>
                                          </p:spTgt>
                                        </p:tgtEl>
                                      </p:cBhvr>
                                    </p:animEffect>
                                  </p:childTnLst>
                                </p:cTn>
                              </p:par>
                            </p:childTnLst>
                          </p:cTn>
                        </p:par>
                        <p:par>
                          <p:cTn id="77" fill="hold">
                            <p:stCondLst>
                              <p:cond delay="1250"/>
                            </p:stCondLst>
                            <p:childTnLst>
                              <p:par>
                                <p:cTn id="78" presetID="22" presetClass="entr" presetSubtype="8" fill="hold" grpId="0" nodeType="afterEffect">
                                  <p:stCondLst>
                                    <p:cond delay="0"/>
                                  </p:stCondLst>
                                  <p:childTnLst>
                                    <p:set>
                                      <p:cBhvr>
                                        <p:cTn id="79" dur="1" fill="hold">
                                          <p:stCondLst>
                                            <p:cond delay="0"/>
                                          </p:stCondLst>
                                        </p:cTn>
                                        <p:tgtEl>
                                          <p:spTgt spid="10">
                                            <p:txEl>
                                              <p:pRg st="6" end="6"/>
                                            </p:txEl>
                                          </p:spTgt>
                                        </p:tgtEl>
                                        <p:attrNameLst>
                                          <p:attrName>style.visibility</p:attrName>
                                        </p:attrNameLst>
                                      </p:cBhvr>
                                      <p:to>
                                        <p:strVal val="visible"/>
                                      </p:to>
                                    </p:set>
                                    <p:animEffect transition="in" filter="wipe(left)">
                                      <p:cBhvr>
                                        <p:cTn id="80" dur="250"/>
                                        <p:tgtEl>
                                          <p:spTgt spid="10">
                                            <p:txEl>
                                              <p:pRg st="6" end="6"/>
                                            </p:txEl>
                                          </p:spTgt>
                                        </p:tgtEl>
                                      </p:cBhvr>
                                    </p:animEffect>
                                  </p:childTnLst>
                                </p:cTn>
                              </p:par>
                            </p:childTnLst>
                          </p:cTn>
                        </p:par>
                        <p:par>
                          <p:cTn id="81" fill="hold">
                            <p:stCondLst>
                              <p:cond delay="1500"/>
                            </p:stCondLst>
                            <p:childTnLst>
                              <p:par>
                                <p:cTn id="82" presetID="22" presetClass="entr" presetSubtype="8" fill="hold" grpId="0" nodeType="afterEffect">
                                  <p:stCondLst>
                                    <p:cond delay="0"/>
                                  </p:stCondLst>
                                  <p:childTnLst>
                                    <p:set>
                                      <p:cBhvr>
                                        <p:cTn id="83" dur="1" fill="hold">
                                          <p:stCondLst>
                                            <p:cond delay="0"/>
                                          </p:stCondLst>
                                        </p:cTn>
                                        <p:tgtEl>
                                          <p:spTgt spid="10">
                                            <p:txEl>
                                              <p:pRg st="7" end="7"/>
                                            </p:txEl>
                                          </p:spTgt>
                                        </p:tgtEl>
                                        <p:attrNameLst>
                                          <p:attrName>style.visibility</p:attrName>
                                        </p:attrNameLst>
                                      </p:cBhvr>
                                      <p:to>
                                        <p:strVal val="visible"/>
                                      </p:to>
                                    </p:set>
                                    <p:animEffect transition="in" filter="wipe(left)">
                                      <p:cBhvr>
                                        <p:cTn id="84" dur="250"/>
                                        <p:tgtEl>
                                          <p:spTgt spid="10">
                                            <p:txEl>
                                              <p:pRg st="7" end="7"/>
                                            </p:txEl>
                                          </p:spTgt>
                                        </p:tgtEl>
                                      </p:cBhvr>
                                    </p:animEffect>
                                  </p:childTnLst>
                                </p:cTn>
                              </p:par>
                            </p:childTnLst>
                          </p:cTn>
                        </p:par>
                        <p:par>
                          <p:cTn id="85" fill="hold">
                            <p:stCondLst>
                              <p:cond delay="1750"/>
                            </p:stCondLst>
                            <p:childTnLst>
                              <p:par>
                                <p:cTn id="86" presetID="22" presetClass="entr" presetSubtype="8" fill="hold" grpId="0" nodeType="afterEffect">
                                  <p:stCondLst>
                                    <p:cond delay="0"/>
                                  </p:stCondLst>
                                  <p:childTnLst>
                                    <p:set>
                                      <p:cBhvr>
                                        <p:cTn id="87" dur="1" fill="hold">
                                          <p:stCondLst>
                                            <p:cond delay="0"/>
                                          </p:stCondLst>
                                        </p:cTn>
                                        <p:tgtEl>
                                          <p:spTgt spid="10">
                                            <p:txEl>
                                              <p:pRg st="8" end="8"/>
                                            </p:txEl>
                                          </p:spTgt>
                                        </p:tgtEl>
                                        <p:attrNameLst>
                                          <p:attrName>style.visibility</p:attrName>
                                        </p:attrNameLst>
                                      </p:cBhvr>
                                      <p:to>
                                        <p:strVal val="visible"/>
                                      </p:to>
                                    </p:set>
                                    <p:animEffect transition="in" filter="wipe(left)">
                                      <p:cBhvr>
                                        <p:cTn id="88" dur="250"/>
                                        <p:tgtEl>
                                          <p:spTgt spid="10">
                                            <p:txEl>
                                              <p:pRg st="8" end="8"/>
                                            </p:txEl>
                                          </p:spTgt>
                                        </p:tgtEl>
                                      </p:cBhvr>
                                    </p:animEffect>
                                  </p:childTnLst>
                                </p:cTn>
                              </p:par>
                            </p:childTnLst>
                          </p:cTn>
                        </p:par>
                        <p:par>
                          <p:cTn id="89" fill="hold">
                            <p:stCondLst>
                              <p:cond delay="2000"/>
                            </p:stCondLst>
                            <p:childTnLst>
                              <p:par>
                                <p:cTn id="90" presetID="22" presetClass="entr" presetSubtype="8" fill="hold" grpId="0" nodeType="afterEffect">
                                  <p:stCondLst>
                                    <p:cond delay="0"/>
                                  </p:stCondLst>
                                  <p:childTnLst>
                                    <p:set>
                                      <p:cBhvr>
                                        <p:cTn id="91" dur="1" fill="hold">
                                          <p:stCondLst>
                                            <p:cond delay="0"/>
                                          </p:stCondLst>
                                        </p:cTn>
                                        <p:tgtEl>
                                          <p:spTgt spid="10">
                                            <p:txEl>
                                              <p:pRg st="9" end="9"/>
                                            </p:txEl>
                                          </p:spTgt>
                                        </p:tgtEl>
                                        <p:attrNameLst>
                                          <p:attrName>style.visibility</p:attrName>
                                        </p:attrNameLst>
                                      </p:cBhvr>
                                      <p:to>
                                        <p:strVal val="visible"/>
                                      </p:to>
                                    </p:set>
                                    <p:animEffect transition="in" filter="wipe(left)">
                                      <p:cBhvr>
                                        <p:cTn id="92" dur="250"/>
                                        <p:tgtEl>
                                          <p:spTgt spid="10">
                                            <p:txEl>
                                              <p:pRg st="9" end="9"/>
                                            </p:txEl>
                                          </p:spTgt>
                                        </p:tgtEl>
                                      </p:cBhvr>
                                    </p:animEffect>
                                  </p:childTnLst>
                                </p:cTn>
                              </p:par>
                              <p:par>
                                <p:cTn id="93" presetID="22" presetClass="entr" presetSubtype="8" fill="hold" grpId="0" nodeType="withEffect">
                                  <p:stCondLst>
                                    <p:cond delay="0"/>
                                  </p:stCondLst>
                                  <p:childTnLst>
                                    <p:set>
                                      <p:cBhvr>
                                        <p:cTn id="94" dur="1" fill="hold">
                                          <p:stCondLst>
                                            <p:cond delay="0"/>
                                          </p:stCondLst>
                                        </p:cTn>
                                        <p:tgtEl>
                                          <p:spTgt spid="10">
                                            <p:txEl>
                                              <p:pRg st="10" end="10"/>
                                            </p:txEl>
                                          </p:spTgt>
                                        </p:tgtEl>
                                        <p:attrNameLst>
                                          <p:attrName>style.visibility</p:attrName>
                                        </p:attrNameLst>
                                      </p:cBhvr>
                                      <p:to>
                                        <p:strVal val="visible"/>
                                      </p:to>
                                    </p:set>
                                    <p:animEffect transition="in" filter="wipe(left)">
                                      <p:cBhvr>
                                        <p:cTn id="95" dur="250"/>
                                        <p:tgtEl>
                                          <p:spTgt spid="1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2" grpId="2"/>
      <p:bldP spid="3" grpId="0" uiExpand="1" build="p"/>
      <p:bldP spid="3" grpId="1" uiExpand="1" build="p"/>
      <p:bldP spid="6" grpId="0"/>
      <p:bldP spid="10"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3243" y="957742"/>
            <a:ext cx="5408348" cy="1049235"/>
          </a:xfrm>
        </p:spPr>
        <p:txBody>
          <a:bodyPr>
            <a:normAutofit/>
          </a:bodyPr>
          <a:lstStyle/>
          <a:p>
            <a:pPr algn="ctr"/>
            <a:r>
              <a:rPr lang="en-US" sz="3600" dirty="0" smtClean="0">
                <a:solidFill>
                  <a:schemeClr val="bg1"/>
                </a:solidFill>
              </a:rPr>
              <a:t>Warp image</a:t>
            </a:r>
            <a:endParaRPr lang="en-US" sz="3600" dirty="0">
              <a:solidFill>
                <a:schemeClr val="bg1"/>
              </a:solidFill>
            </a:endParaRPr>
          </a:p>
        </p:txBody>
      </p:sp>
      <p:pic>
        <p:nvPicPr>
          <p:cNvPr id="13314" name="Picture 2" descr="https://scontent-sin6-1.xx.fbcdn.net/v/t1.15752-9/131307101_5091267837550319_5169029839811894107_n.jpg?_nc_cat=106&amp;ccb=2&amp;_nc_sid=ae9488&amp;_nc_ohc=5dnuePrNDxwAX-Xrdwe&amp;_nc_ht=scontent-sin6-1.xx&amp;oh=69bc99e973e7eb311542ede49167f2e0&amp;oe=5FF9EC3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184507" y="1611290"/>
            <a:ext cx="5992313" cy="44942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5" name="Slide Number Placeholder 4"/>
          <p:cNvSpPr>
            <a:spLocks noGrp="1"/>
          </p:cNvSpPr>
          <p:nvPr>
            <p:ph type="sldNum" sz="quarter" idx="12"/>
          </p:nvPr>
        </p:nvSpPr>
        <p:spPr/>
        <p:txBody>
          <a:bodyPr/>
          <a:lstStyle/>
          <a:p>
            <a:fld id="{E779D7E4-DFAF-421D-9900-88639F15E5F6}" type="slidenum">
              <a:rPr lang="en-US" smtClean="0"/>
              <a:t>20</a:t>
            </a:fld>
            <a:endParaRPr lang="en-US"/>
          </a:p>
        </p:txBody>
      </p:sp>
      <p:sp>
        <p:nvSpPr>
          <p:cNvPr id="7" name="Title 1"/>
          <p:cNvSpPr txBox="1">
            <a:spLocks/>
          </p:cNvSpPr>
          <p:nvPr/>
        </p:nvSpPr>
        <p:spPr>
          <a:xfrm>
            <a:off x="510202" y="953324"/>
            <a:ext cx="5408348"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pPr algn="ctr"/>
            <a:r>
              <a:rPr lang="en-US" sz="3600" dirty="0" smtClean="0">
                <a:solidFill>
                  <a:schemeClr val="bg1"/>
                </a:solidFill>
              </a:rPr>
              <a:t>boundary</a:t>
            </a:r>
            <a:endParaRPr lang="en-US" sz="3600" dirty="0">
              <a:solidFill>
                <a:schemeClr val="bg1"/>
              </a:solidFill>
            </a:endParaRPr>
          </a:p>
        </p:txBody>
      </p:sp>
      <p:pic>
        <p:nvPicPr>
          <p:cNvPr id="13316" name="Picture 4" descr="https://scontent-sin6-1.xx.fbcdn.net/v/t1.15752-9/130051124_879131762824460_8694909424357084634_n.jpg?_nc_cat=106&amp;ccb=2&amp;_nc_sid=ae9488&amp;_nc_ohc=xOMW4pwToHYAX8d7nbi&amp;_nc_ht=scontent-sin6-1.xx&amp;oh=005e86069070fe94ee34c8cfa125bf68&amp;oe=5FF974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15" y="1611290"/>
            <a:ext cx="5992313" cy="44942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31983626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nodeType="withEffect">
                                  <p:stCondLst>
                                    <p:cond delay="0"/>
                                  </p:stCondLst>
                                  <p:childTnLst>
                                    <p:set>
                                      <p:cBhvr>
                                        <p:cTn id="9" dur="1" fill="hold">
                                          <p:stCondLst>
                                            <p:cond delay="0"/>
                                          </p:stCondLst>
                                        </p:cTn>
                                        <p:tgtEl>
                                          <p:spTgt spid="13316"/>
                                        </p:tgtEl>
                                        <p:attrNameLst>
                                          <p:attrName>style.visibility</p:attrName>
                                        </p:attrNameLst>
                                      </p:cBhvr>
                                      <p:to>
                                        <p:strVal val="visible"/>
                                      </p:to>
                                    </p:set>
                                    <p:animEffect transition="in" filter="barn(inVertical)">
                                      <p:cBhvr>
                                        <p:cTn id="10" dur="500"/>
                                        <p:tgtEl>
                                          <p:spTgt spid="13316"/>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arn(inVertical)">
                                      <p:cBhvr>
                                        <p:cTn id="15" dur="500"/>
                                        <p:tgtEl>
                                          <p:spTgt spid="2"/>
                                        </p:tgtEl>
                                      </p:cBhvr>
                                    </p:animEffect>
                                  </p:childTnLst>
                                </p:cTn>
                              </p:par>
                              <p:par>
                                <p:cTn id="16" presetID="16" presetClass="entr" presetSubtype="21" fill="hold" nodeType="withEffect">
                                  <p:stCondLst>
                                    <p:cond delay="0"/>
                                  </p:stCondLst>
                                  <p:childTnLst>
                                    <p:set>
                                      <p:cBhvr>
                                        <p:cTn id="17" dur="1" fill="hold">
                                          <p:stCondLst>
                                            <p:cond delay="0"/>
                                          </p:stCondLst>
                                        </p:cTn>
                                        <p:tgtEl>
                                          <p:spTgt spid="13314"/>
                                        </p:tgtEl>
                                        <p:attrNameLst>
                                          <p:attrName>style.visibility</p:attrName>
                                        </p:attrNameLst>
                                      </p:cBhvr>
                                      <p:to>
                                        <p:strVal val="visible"/>
                                      </p:to>
                                    </p:set>
                                    <p:animEffect transition="in" filter="barn(inVertical)">
                                      <p:cBhvr>
                                        <p:cTn id="18" dur="500"/>
                                        <p:tgtEl>
                                          <p:spTgt spid="13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432" y="1071478"/>
            <a:ext cx="4746514" cy="1049235"/>
          </a:xfrm>
        </p:spPr>
        <p:txBody>
          <a:bodyPr/>
          <a:lstStyle/>
          <a:p>
            <a:pPr algn="ctr"/>
            <a:r>
              <a:rPr lang="en-US" dirty="0">
                <a:solidFill>
                  <a:schemeClr val="bg1"/>
                </a:solidFill>
              </a:rPr>
              <a:t>Create mask</a:t>
            </a:r>
            <a:br>
              <a:rPr lang="en-US" dirty="0">
                <a:solidFill>
                  <a:schemeClr val="bg1"/>
                </a:solidFill>
              </a:rPr>
            </a:br>
            <a:endParaRPr lang="en-US" dirty="0">
              <a:solidFill>
                <a:schemeClr val="bg1"/>
              </a:solidFill>
            </a:endParaRPr>
          </a:p>
        </p:txBody>
      </p:sp>
      <p:pic>
        <p:nvPicPr>
          <p:cNvPr id="7170" name="Picture 2" descr="https://scontent-sin6-1.xx.fbcdn.net/v/t1.15752-9/130452449_2452381228391817_5690259167859732628_n.jpg?_nc_cat=104&amp;ccb=2&amp;_nc_sid=ae9488&amp;_nc_ohc=kHkOIvjeOCEAX87Cf-O&amp;_nc_ht=scontent-sin6-1.xx&amp;oh=ed8f4735e9d812cb140222d37348a194&amp;oe=5FF8A27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0" y="1596094"/>
            <a:ext cx="6030130" cy="45225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5" name="Title 1"/>
          <p:cNvSpPr txBox="1">
            <a:spLocks/>
          </p:cNvSpPr>
          <p:nvPr/>
        </p:nvSpPr>
        <p:spPr>
          <a:xfrm>
            <a:off x="6161870" y="1071477"/>
            <a:ext cx="6030130"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pPr algn="ctr"/>
            <a:r>
              <a:rPr lang="en-US" dirty="0" smtClean="0">
                <a:solidFill>
                  <a:schemeClr val="bg1"/>
                </a:solidFill>
              </a:rPr>
              <a:t>Inverse mask (bitwise not)</a:t>
            </a:r>
            <a:endParaRPr lang="en-US" dirty="0">
              <a:solidFill>
                <a:schemeClr val="bg1"/>
              </a:solidFill>
            </a:endParaRPr>
          </a:p>
        </p:txBody>
      </p:sp>
      <p:pic>
        <p:nvPicPr>
          <p:cNvPr id="6" name="Picture 2" descr="https://scontent-sin6-1.xx.fbcdn.net/v/t1.15752-9/130265257_388263622485868_625167578822927380_n.jpg?_nc_cat=104&amp;ccb=2&amp;_nc_sid=ae9488&amp;_nc_ohc=Mnu5a0ujBsUAX8fJ_Vq&amp;_nc_ht=scontent-sin6-1.xx&amp;oh=db034abf24dcc25645d83669981737de&amp;oe=5FF90A67"/>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6161869" y="1596094"/>
            <a:ext cx="6030131" cy="45225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4" name="Slide Number Placeholder 3"/>
          <p:cNvSpPr>
            <a:spLocks noGrp="1"/>
          </p:cNvSpPr>
          <p:nvPr>
            <p:ph type="sldNum" sz="quarter" idx="12"/>
          </p:nvPr>
        </p:nvSpPr>
        <p:spPr/>
        <p:txBody>
          <a:bodyPr/>
          <a:lstStyle/>
          <a:p>
            <a:fld id="{E779D7E4-DFAF-421D-9900-88639F15E5F6}" type="slidenum">
              <a:rPr lang="en-US" smtClean="0"/>
              <a:t>21</a:t>
            </a:fld>
            <a:endParaRPr lang="en-US"/>
          </a:p>
        </p:txBody>
      </p:sp>
    </p:spTree>
    <p:extLst>
      <p:ext uri="{BB962C8B-B14F-4D97-AF65-F5344CB8AC3E}">
        <p14:creationId xmlns:p14="http://schemas.microsoft.com/office/powerpoint/2010/main" val="87355743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par>
                                <p:cTn id="8" presetID="16" presetClass="entr" presetSubtype="37" fill="hold" nodeType="withEffect">
                                  <p:stCondLst>
                                    <p:cond delay="0"/>
                                  </p:stCondLst>
                                  <p:childTnLst>
                                    <p:set>
                                      <p:cBhvr>
                                        <p:cTn id="9" dur="1" fill="hold">
                                          <p:stCondLst>
                                            <p:cond delay="0"/>
                                          </p:stCondLst>
                                        </p:cTn>
                                        <p:tgtEl>
                                          <p:spTgt spid="7170"/>
                                        </p:tgtEl>
                                        <p:attrNameLst>
                                          <p:attrName>style.visibility</p:attrName>
                                        </p:attrNameLst>
                                      </p:cBhvr>
                                      <p:to>
                                        <p:strVal val="visible"/>
                                      </p:to>
                                    </p:set>
                                    <p:animEffect transition="in" filter="barn(outVertical)">
                                      <p:cBhvr>
                                        <p:cTn id="10" dur="500"/>
                                        <p:tgtEl>
                                          <p:spTgt spid="7170"/>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outVertical)">
                                      <p:cBhvr>
                                        <p:cTn id="15" dur="500"/>
                                        <p:tgtEl>
                                          <p:spTgt spid="5"/>
                                        </p:tgtEl>
                                      </p:cBhvr>
                                    </p:animEffect>
                                  </p:childTnLst>
                                </p:cTn>
                              </p:par>
                              <p:par>
                                <p:cTn id="16" presetID="16" presetClass="entr" presetSubtype="37"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outVertic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953324"/>
            <a:ext cx="10402300" cy="1049235"/>
          </a:xfrm>
        </p:spPr>
        <p:txBody>
          <a:bodyPr/>
          <a:lstStyle/>
          <a:p>
            <a:r>
              <a:rPr lang="en-US" dirty="0" smtClean="0">
                <a:solidFill>
                  <a:schemeClr val="bg1"/>
                </a:solidFill>
              </a:rPr>
              <a:t>Bitwise and </a:t>
            </a:r>
            <a:endParaRPr lang="en-US" dirty="0">
              <a:solidFill>
                <a:schemeClr val="bg1"/>
              </a:solidFill>
            </a:endParaRPr>
          </a:p>
        </p:txBody>
      </p:sp>
      <p:pic>
        <p:nvPicPr>
          <p:cNvPr id="9218" name="Picture 2" descr="https://scontent-sin6-1.xx.fbcdn.net/v/t1.15752-9/129761333_820409001837987_7553103817829831845_n.jpg?_nc_cat=111&amp;ccb=2&amp;_nc_sid=ae9488&amp;_nc_ohc=CzIsGNQM_ckAX_UlKpw&amp;_nc_ht=scontent-sin6-1.xx&amp;oh=4c16a923f425e2b6a897b165d177a5dc&amp;oe=5FF7559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1127" y="2002559"/>
            <a:ext cx="5101443" cy="382608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431127" y="1477941"/>
            <a:ext cx="5101443" cy="461665"/>
          </a:xfrm>
          <a:prstGeom prst="rect">
            <a:avLst/>
          </a:prstGeom>
          <a:noFill/>
        </p:spPr>
        <p:txBody>
          <a:bodyPr wrap="square" rtlCol="0">
            <a:spAutoFit/>
          </a:bodyPr>
          <a:lstStyle/>
          <a:p>
            <a:pPr algn="ctr"/>
            <a:r>
              <a:rPr lang="en-US" sz="2400" dirty="0" smtClean="0"/>
              <a:t>Bitwise and</a:t>
            </a:r>
            <a:endParaRPr lang="en-US" sz="2400" dirty="0"/>
          </a:p>
        </p:txBody>
      </p:sp>
      <p:sp>
        <p:nvSpPr>
          <p:cNvPr id="6" name="TextBox 5"/>
          <p:cNvSpPr txBox="1"/>
          <p:nvPr/>
        </p:nvSpPr>
        <p:spPr>
          <a:xfrm>
            <a:off x="2386248" y="4008671"/>
            <a:ext cx="1466490" cy="400110"/>
          </a:xfrm>
          <a:prstGeom prst="rect">
            <a:avLst/>
          </a:prstGeom>
          <a:noFill/>
        </p:spPr>
        <p:txBody>
          <a:bodyPr wrap="square" rtlCol="0">
            <a:spAutoFit/>
          </a:bodyPr>
          <a:lstStyle/>
          <a:p>
            <a:r>
              <a:rPr lang="en-US" sz="2000" dirty="0" smtClean="0"/>
              <a:t>Webcam</a:t>
            </a:r>
            <a:endParaRPr lang="en-US" sz="2000" dirty="0"/>
          </a:p>
        </p:txBody>
      </p:sp>
      <p:pic>
        <p:nvPicPr>
          <p:cNvPr id="9" name="Picture 2" descr="https://scontent-sin6-1.xx.fbcdn.net/v/t1.15752-9/130265257_388263622485868_625167578822927380_n.jpg?_nc_cat=104&amp;ccb=2&amp;_nc_sid=ae9488&amp;_nc_ohc=Mnu5a0ujBsUAX8fJ_Vq&amp;_nc_ht=scontent-sin6-1.xx&amp;oh=db034abf24dcc25645d83669981737de&amp;oe=5FF90A67"/>
          <p:cNvPicPr>
            <a:picLocks noGrp="1" noChangeAspect="1" noChangeArrowheads="1"/>
          </p:cNvPicPr>
          <p:nvPr>
            <p:ph idx="1"/>
          </p:nvPr>
        </p:nvPicPr>
        <p:blipFill>
          <a:blip r:embed="rId4" cstate="print">
            <a:extLst>
              <a:ext uri="{28A0092B-C50C-407E-A947-70E740481C1C}">
                <a14:useLocalDpi xmlns:a14="http://schemas.microsoft.com/office/drawing/2010/main" val="0"/>
              </a:ext>
            </a:extLst>
          </a:blip>
          <a:srcRect/>
          <a:stretch>
            <a:fillRect/>
          </a:stretch>
        </p:blipFill>
        <p:spPr bwMode="auto">
          <a:xfrm>
            <a:off x="2046548" y="1517849"/>
            <a:ext cx="2013224" cy="150991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227701" y="3078885"/>
            <a:ext cx="1880559" cy="400110"/>
          </a:xfrm>
          <a:prstGeom prst="rect">
            <a:avLst/>
          </a:prstGeom>
          <a:noFill/>
        </p:spPr>
        <p:txBody>
          <a:bodyPr wrap="square" rtlCol="0">
            <a:spAutoFit/>
          </a:bodyPr>
          <a:lstStyle/>
          <a:p>
            <a:r>
              <a:rPr lang="en-US" sz="2000" dirty="0" smtClean="0"/>
              <a:t>Inverse mask</a:t>
            </a:r>
          </a:p>
        </p:txBody>
      </p:sp>
      <p:sp>
        <p:nvSpPr>
          <p:cNvPr id="8" name="Plus 7"/>
          <p:cNvSpPr/>
          <p:nvPr/>
        </p:nvSpPr>
        <p:spPr>
          <a:xfrm>
            <a:off x="2690850" y="3371249"/>
            <a:ext cx="724619" cy="71439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triped Right Arrow 9"/>
          <p:cNvSpPr/>
          <p:nvPr/>
        </p:nvSpPr>
        <p:spPr>
          <a:xfrm>
            <a:off x="4408687" y="3448217"/>
            <a:ext cx="1466491" cy="595707"/>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0"/>
          <p:cNvSpPr>
            <a:spLocks noGrp="1"/>
          </p:cNvSpPr>
          <p:nvPr>
            <p:ph type="sldNum" sz="quarter" idx="12"/>
          </p:nvPr>
        </p:nvSpPr>
        <p:spPr/>
        <p:txBody>
          <a:bodyPr/>
          <a:lstStyle/>
          <a:p>
            <a:fld id="{E779D7E4-DFAF-421D-9900-88639F15E5F6}" type="slidenum">
              <a:rPr lang="en-US" smtClean="0"/>
              <a:t>22</a:t>
            </a:fld>
            <a:endParaRPr lang="en-US"/>
          </a:p>
        </p:txBody>
      </p:sp>
      <p:pic>
        <p:nvPicPr>
          <p:cNvPr id="14" name="Picture 4" descr="https://scontent-sin6-1.xx.fbcdn.net/v/t1.15752-9/130051124_879131762824460_8694909424357084634_n.jpg?_nc_cat=106&amp;ccb=2&amp;_nc_sid=ae9488&amp;_nc_ohc=xOMW4pwToHYAX8d7nbi&amp;_nc_ht=scontent-sin6-1.xx&amp;oh=005e86069070fe94ee34c8cfa125bf68&amp;oe=5FF974C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46548" y="4460461"/>
            <a:ext cx="2035029" cy="152627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888651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250"/>
                                        <p:tgtEl>
                                          <p:spTgt spid="7"/>
                                        </p:tgtEl>
                                      </p:cBhvr>
                                    </p:animEffect>
                                  </p:childTnLst>
                                </p:cTn>
                              </p:par>
                            </p:childTnLst>
                          </p:cTn>
                        </p:par>
                        <p:par>
                          <p:cTn id="17" fill="hold">
                            <p:stCondLst>
                              <p:cond delay="750"/>
                            </p:stCondLst>
                            <p:childTnLst>
                              <p:par>
                                <p:cTn id="18" presetID="22" presetClass="entr" presetSubtype="4"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down)">
                                      <p:cBhvr>
                                        <p:cTn id="20" dur="500"/>
                                        <p:tgtEl>
                                          <p:spTgt spid="14"/>
                                        </p:tgtEl>
                                      </p:cBhvr>
                                    </p:animEffect>
                                  </p:childTnLst>
                                </p:cTn>
                              </p:par>
                            </p:childTnLst>
                          </p:cTn>
                        </p:par>
                        <p:par>
                          <p:cTn id="21" fill="hold">
                            <p:stCondLst>
                              <p:cond delay="1250"/>
                            </p:stCondLst>
                            <p:childTnLst>
                              <p:par>
                                <p:cTn id="22" presetID="22" presetClass="entr" presetSubtype="4"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down)">
                                      <p:cBhvr>
                                        <p:cTn id="24" dur="250"/>
                                        <p:tgtEl>
                                          <p:spTgt spid="6"/>
                                        </p:tgtEl>
                                      </p:cBhvr>
                                    </p:animEffect>
                                  </p:childTnLst>
                                </p:cTn>
                              </p:par>
                            </p:childTnLst>
                          </p:cTn>
                        </p:par>
                        <p:par>
                          <p:cTn id="25" fill="hold">
                            <p:stCondLst>
                              <p:cond delay="1500"/>
                            </p:stCondLst>
                            <p:childTnLst>
                              <p:par>
                                <p:cTn id="26" presetID="13" presetClass="entr" presetSubtype="16"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plus(in)">
                                      <p:cBhvr>
                                        <p:cTn id="28" dur="25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0-#ppt_w/2"/>
                                          </p:val>
                                        </p:tav>
                                        <p:tav tm="100000">
                                          <p:val>
                                            <p:strVal val="#ppt_x"/>
                                          </p:val>
                                        </p:tav>
                                      </p:tavLst>
                                    </p:anim>
                                    <p:anim calcmode="lin" valueType="num">
                                      <p:cBhvr additive="base">
                                        <p:cTn id="34" dur="500" fill="hold"/>
                                        <p:tgtEl>
                                          <p:spTgt spid="10"/>
                                        </p:tgtEl>
                                        <p:attrNameLst>
                                          <p:attrName>ppt_y</p:attrName>
                                        </p:attrNameLst>
                                      </p:cBhvr>
                                      <p:tavLst>
                                        <p:tav tm="0">
                                          <p:val>
                                            <p:strVal val="#ppt_y"/>
                                          </p:val>
                                        </p:tav>
                                        <p:tav tm="100000">
                                          <p:val>
                                            <p:strVal val="#ppt_y"/>
                                          </p:val>
                                        </p:tav>
                                      </p:tavLst>
                                    </p:anim>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9218"/>
                                        </p:tgtEl>
                                        <p:attrNameLst>
                                          <p:attrName>style.visibility</p:attrName>
                                        </p:attrNameLst>
                                      </p:cBhvr>
                                      <p:to>
                                        <p:strVal val="visible"/>
                                      </p:to>
                                    </p:set>
                                    <p:animEffect transition="in" filter="wipe(left)">
                                      <p:cBhvr>
                                        <p:cTn id="38" dur="500"/>
                                        <p:tgtEl>
                                          <p:spTgt spid="9218"/>
                                        </p:tgtEl>
                                      </p:cBhvr>
                                    </p:animEffect>
                                  </p:childTnLst>
                                </p:cTn>
                              </p:par>
                            </p:childTnLst>
                          </p:cTn>
                        </p:par>
                        <p:par>
                          <p:cTn id="39" fill="hold">
                            <p:stCondLst>
                              <p:cond delay="1000"/>
                            </p:stCondLst>
                            <p:childTnLst>
                              <p:par>
                                <p:cTn id="40" presetID="22" presetClass="entr" presetSubtype="8" fill="hold" grpId="0" nodeType="after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left)">
                                      <p:cBhvr>
                                        <p:cTn id="42"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7" grpId="0"/>
      <p:bldP spid="8"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Bitwise or</a:t>
            </a:r>
            <a:endParaRPr lang="en-US" dirty="0">
              <a:solidFill>
                <a:schemeClr val="bg1"/>
              </a:solidFill>
            </a:endParaRPr>
          </a:p>
        </p:txBody>
      </p:sp>
      <p:pic>
        <p:nvPicPr>
          <p:cNvPr id="4" name="Picture 4" descr="https://scontent-sin6-2.xx.fbcdn.net/v/t1.15752-9/130277436_157461836123398_5681426491492832641_n.jpg?_nc_cat=102&amp;ccb=2&amp;_nc_sid=ae9488&amp;_nc_ohc=2qyyUN0ROVwAX8RXizt&amp;_nc_ht=scontent-sin6-2.xx&amp;oh=e4c81d008e8e51b131fbefb297eae90e&amp;oe=5FF8659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723053" y="2002559"/>
            <a:ext cx="4901086" cy="367581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493003" y="1477941"/>
            <a:ext cx="1544012" cy="461665"/>
          </a:xfrm>
          <a:prstGeom prst="rect">
            <a:avLst/>
          </a:prstGeom>
          <a:noFill/>
        </p:spPr>
        <p:txBody>
          <a:bodyPr wrap="none" rtlCol="0">
            <a:spAutoFit/>
          </a:bodyPr>
          <a:lstStyle/>
          <a:p>
            <a:r>
              <a:rPr lang="en-US" sz="2400" dirty="0" smtClean="0"/>
              <a:t>Bitwise or</a:t>
            </a:r>
            <a:endParaRPr lang="en-US" sz="2400" dirty="0"/>
          </a:p>
        </p:txBody>
      </p:sp>
      <p:pic>
        <p:nvPicPr>
          <p:cNvPr id="6" name="Picture 2" descr="https://scontent-sin6-1.xx.fbcdn.net/v/t1.15752-9/129761333_820409001837987_7553103817829831845_n.jpg?_nc_cat=111&amp;ccb=2&amp;_nc_sid=ae9488&amp;_nc_ohc=CzIsGNQM_ckAX_UlKpw&amp;_nc_ht=scontent-sin6-1.xx&amp;oh=4c16a923f425e2b6a897b165d177a5dc&amp;oe=5FF7559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15062" y="1508423"/>
            <a:ext cx="2232375" cy="167428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7" name="Plus 6"/>
          <p:cNvSpPr/>
          <p:nvPr/>
        </p:nvSpPr>
        <p:spPr>
          <a:xfrm>
            <a:off x="2706825" y="3557757"/>
            <a:ext cx="648848" cy="638371"/>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90" name="Picture 2" descr="https://scontent-sin6-1.xx.fbcdn.net/v/t1.15752-9/131307101_5091267837550319_5169029839811894107_n.jpg?_nc_cat=106&amp;ccb=2&amp;_nc_sid=ae9488&amp;_nc_ohc=5dnuePrNDxwAX-Xrdwe&amp;_nc_ht=scontent-sin6-1.xx&amp;oh=69bc99e973e7eb311542ede49167f2e0&amp;oe=5FF9EC3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16345" y="4459962"/>
            <a:ext cx="2231093" cy="167332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915062" y="3188425"/>
            <a:ext cx="2232375" cy="400110"/>
          </a:xfrm>
          <a:prstGeom prst="rect">
            <a:avLst/>
          </a:prstGeom>
          <a:noFill/>
        </p:spPr>
        <p:txBody>
          <a:bodyPr wrap="square" rtlCol="0">
            <a:spAutoFit/>
          </a:bodyPr>
          <a:lstStyle/>
          <a:p>
            <a:pPr algn="ctr"/>
            <a:r>
              <a:rPr lang="en-US" sz="2000" dirty="0" smtClean="0"/>
              <a:t>Bitwise and</a:t>
            </a:r>
            <a:endParaRPr lang="en-US" sz="2000" dirty="0"/>
          </a:p>
        </p:txBody>
      </p:sp>
      <p:sp>
        <p:nvSpPr>
          <p:cNvPr id="9" name="TextBox 8"/>
          <p:cNvSpPr txBox="1"/>
          <p:nvPr/>
        </p:nvSpPr>
        <p:spPr>
          <a:xfrm>
            <a:off x="1915062" y="4090630"/>
            <a:ext cx="2243402" cy="400110"/>
          </a:xfrm>
          <a:prstGeom prst="rect">
            <a:avLst/>
          </a:prstGeom>
          <a:noFill/>
        </p:spPr>
        <p:txBody>
          <a:bodyPr wrap="square" rtlCol="0">
            <a:spAutoFit/>
          </a:bodyPr>
          <a:lstStyle/>
          <a:p>
            <a:pPr algn="ctr"/>
            <a:r>
              <a:rPr lang="en-US" sz="2000" dirty="0" smtClean="0"/>
              <a:t>Warp image</a:t>
            </a:r>
            <a:endParaRPr lang="en-US" sz="2000" dirty="0"/>
          </a:p>
        </p:txBody>
      </p:sp>
      <p:sp>
        <p:nvSpPr>
          <p:cNvPr id="10" name="Striped Right Arrow 9"/>
          <p:cNvSpPr/>
          <p:nvPr/>
        </p:nvSpPr>
        <p:spPr>
          <a:xfrm>
            <a:off x="4515223" y="3557757"/>
            <a:ext cx="1851071" cy="53287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0"/>
          <p:cNvSpPr>
            <a:spLocks noGrp="1"/>
          </p:cNvSpPr>
          <p:nvPr>
            <p:ph type="sldNum" sz="quarter" idx="12"/>
          </p:nvPr>
        </p:nvSpPr>
        <p:spPr/>
        <p:txBody>
          <a:bodyPr/>
          <a:lstStyle/>
          <a:p>
            <a:fld id="{E779D7E4-DFAF-421D-9900-88639F15E5F6}" type="slidenum">
              <a:rPr lang="en-US" smtClean="0"/>
              <a:t>23</a:t>
            </a:fld>
            <a:endParaRPr lang="en-US"/>
          </a:p>
        </p:txBody>
      </p:sp>
    </p:spTree>
    <p:extLst>
      <p:ext uri="{BB962C8B-B14F-4D97-AF65-F5344CB8AC3E}">
        <p14:creationId xmlns:p14="http://schemas.microsoft.com/office/powerpoint/2010/main" val="383226996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up)">
                                      <p:cBhvr>
                                        <p:cTn id="16" dur="250"/>
                                        <p:tgtEl>
                                          <p:spTgt spid="8"/>
                                        </p:tgtEl>
                                      </p:cBhvr>
                                    </p:animEffect>
                                  </p:childTnLst>
                                </p:cTn>
                              </p:par>
                            </p:childTnLst>
                          </p:cTn>
                        </p:par>
                        <p:par>
                          <p:cTn id="17" fill="hold">
                            <p:stCondLst>
                              <p:cond delay="750"/>
                            </p:stCondLst>
                            <p:childTnLst>
                              <p:par>
                                <p:cTn id="18" presetID="22" presetClass="entr" presetSubtype="4" fill="hold" nodeType="afterEffect">
                                  <p:stCondLst>
                                    <p:cond delay="0"/>
                                  </p:stCondLst>
                                  <p:childTnLst>
                                    <p:set>
                                      <p:cBhvr>
                                        <p:cTn id="19" dur="1" fill="hold">
                                          <p:stCondLst>
                                            <p:cond delay="0"/>
                                          </p:stCondLst>
                                        </p:cTn>
                                        <p:tgtEl>
                                          <p:spTgt spid="12290"/>
                                        </p:tgtEl>
                                        <p:attrNameLst>
                                          <p:attrName>style.visibility</p:attrName>
                                        </p:attrNameLst>
                                      </p:cBhvr>
                                      <p:to>
                                        <p:strVal val="visible"/>
                                      </p:to>
                                    </p:set>
                                    <p:animEffect transition="in" filter="wipe(down)">
                                      <p:cBhvr>
                                        <p:cTn id="20" dur="500"/>
                                        <p:tgtEl>
                                          <p:spTgt spid="12290"/>
                                        </p:tgtEl>
                                      </p:cBhvr>
                                    </p:animEffect>
                                  </p:childTnLst>
                                </p:cTn>
                              </p:par>
                            </p:childTnLst>
                          </p:cTn>
                        </p:par>
                        <p:par>
                          <p:cTn id="21" fill="hold">
                            <p:stCondLst>
                              <p:cond delay="1250"/>
                            </p:stCondLst>
                            <p:childTnLst>
                              <p:par>
                                <p:cTn id="22" presetID="22" presetClass="entr" presetSubtype="4"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down)">
                                      <p:cBhvr>
                                        <p:cTn id="24" dur="250"/>
                                        <p:tgtEl>
                                          <p:spTgt spid="9"/>
                                        </p:tgtEl>
                                      </p:cBhvr>
                                    </p:animEffect>
                                  </p:childTnLst>
                                </p:cTn>
                              </p:par>
                            </p:childTnLst>
                          </p:cTn>
                        </p:par>
                        <p:par>
                          <p:cTn id="25" fill="hold">
                            <p:stCondLst>
                              <p:cond delay="1500"/>
                            </p:stCondLst>
                            <p:childTnLst>
                              <p:par>
                                <p:cTn id="26" presetID="4" presetClass="entr" presetSubtype="16"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ox(in)">
                                      <p:cBhvr>
                                        <p:cTn id="28" dur="25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0-#ppt_w/2"/>
                                          </p:val>
                                        </p:tav>
                                        <p:tav tm="100000">
                                          <p:val>
                                            <p:strVal val="#ppt_x"/>
                                          </p:val>
                                        </p:tav>
                                      </p:tavLst>
                                    </p:anim>
                                    <p:anim calcmode="lin" valueType="num">
                                      <p:cBhvr additive="base">
                                        <p:cTn id="34" dur="500" fill="hold"/>
                                        <p:tgtEl>
                                          <p:spTgt spid="10"/>
                                        </p:tgtEl>
                                        <p:attrNameLst>
                                          <p:attrName>ppt_y</p:attrName>
                                        </p:attrNameLst>
                                      </p:cBhvr>
                                      <p:tavLst>
                                        <p:tav tm="0">
                                          <p:val>
                                            <p:strVal val="#ppt_y"/>
                                          </p:val>
                                        </p:tav>
                                        <p:tav tm="100000">
                                          <p:val>
                                            <p:strVal val="#ppt_y"/>
                                          </p:val>
                                        </p:tav>
                                      </p:tavLst>
                                    </p:anim>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left)">
                                      <p:cBhvr>
                                        <p:cTn id="38" dur="500"/>
                                        <p:tgtEl>
                                          <p:spTgt spid="4"/>
                                        </p:tgtEl>
                                      </p:cBhvr>
                                    </p:animEffect>
                                  </p:childTnLst>
                                </p:cTn>
                              </p:par>
                            </p:childTnLst>
                          </p:cTn>
                        </p:par>
                        <p:par>
                          <p:cTn id="39" fill="hold">
                            <p:stCondLst>
                              <p:cond delay="1000"/>
                            </p:stCondLst>
                            <p:childTnLst>
                              <p:par>
                                <p:cTn id="40" presetID="22" presetClass="entr" presetSubtype="8" fill="hold" grpId="0" nodeType="after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left)">
                                      <p:cBhvr>
                                        <p:cTn id="42"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animBg="1"/>
      <p:bldP spid="8" grpId="0"/>
      <p:bldP spid="9" grpId="0"/>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chemeClr val="bg1"/>
                </a:solidFill>
              </a:rPr>
              <a:t>3D</a:t>
            </a:r>
            <a:endParaRPr lang="en-US" sz="3600" b="1" dirty="0">
              <a:solidFill>
                <a:schemeClr val="bg1"/>
              </a:solidFill>
            </a:endParaRPr>
          </a:p>
        </p:txBody>
      </p:sp>
      <p:sp>
        <p:nvSpPr>
          <p:cNvPr id="3" name="Content Placeholder 2"/>
          <p:cNvSpPr>
            <a:spLocks noGrp="1"/>
          </p:cNvSpPr>
          <p:nvPr>
            <p:ph idx="1"/>
          </p:nvPr>
        </p:nvSpPr>
        <p:spPr/>
        <p:txBody>
          <a:bodyPr>
            <a:normAutofit/>
          </a:bodyPr>
          <a:lstStyle/>
          <a:p>
            <a:r>
              <a:rPr lang="en-US" sz="2400" dirty="0" smtClean="0"/>
              <a:t>Calculate projection matrix</a:t>
            </a:r>
          </a:p>
          <a:p>
            <a:r>
              <a:rPr lang="en-US" sz="2400" dirty="0" smtClean="0"/>
              <a:t>Render model</a:t>
            </a:r>
            <a:endParaRPr lang="en-US" sz="2400" dirty="0"/>
          </a:p>
        </p:txBody>
      </p:sp>
      <p:sp>
        <p:nvSpPr>
          <p:cNvPr id="4" name="Slide Number Placeholder 3"/>
          <p:cNvSpPr>
            <a:spLocks noGrp="1"/>
          </p:cNvSpPr>
          <p:nvPr>
            <p:ph type="sldNum" sz="quarter" idx="12"/>
          </p:nvPr>
        </p:nvSpPr>
        <p:spPr/>
        <p:txBody>
          <a:bodyPr/>
          <a:lstStyle/>
          <a:p>
            <a:fld id="{E779D7E4-DFAF-421D-9900-88639F15E5F6}" type="slidenum">
              <a:rPr lang="en-US" smtClean="0"/>
              <a:t>24</a:t>
            </a:fld>
            <a:endParaRPr lang="en-US"/>
          </a:p>
        </p:txBody>
      </p:sp>
    </p:spTree>
    <p:extLst>
      <p:ext uri="{BB962C8B-B14F-4D97-AF65-F5344CB8AC3E}">
        <p14:creationId xmlns:p14="http://schemas.microsoft.com/office/powerpoint/2010/main" val="6432158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anim calcmode="lin" valueType="num">
                                      <p:cBhvr>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anim calcmode="lin" valueType="num">
                                      <p:cBhvr>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bg1"/>
                </a:solidFill>
              </a:rPr>
              <a:t>P</a:t>
            </a:r>
            <a:r>
              <a:rPr lang="en-US" sz="3600" b="1" dirty="0" smtClean="0">
                <a:solidFill>
                  <a:schemeClr val="bg1"/>
                </a:solidFill>
              </a:rPr>
              <a:t>rojection Matrix</a:t>
            </a:r>
            <a:endParaRPr lang="en-US" sz="3600" b="1" dirty="0">
              <a:solidFill>
                <a:schemeClr val="bg1"/>
              </a:solidFill>
            </a:endParaRPr>
          </a:p>
        </p:txBody>
      </p:sp>
      <p:pic>
        <p:nvPicPr>
          <p:cNvPr id="10242" name="Picture 2" descr="Thought-proces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4948" y="2002559"/>
            <a:ext cx="10653917" cy="294900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E779D7E4-DFAF-421D-9900-88639F15E5F6}" type="slidenum">
              <a:rPr lang="en-US" smtClean="0"/>
              <a:t>25</a:t>
            </a:fld>
            <a:endParaRPr lang="en-US"/>
          </a:p>
        </p:txBody>
      </p:sp>
    </p:spTree>
    <p:extLst>
      <p:ext uri="{BB962C8B-B14F-4D97-AF65-F5344CB8AC3E}">
        <p14:creationId xmlns:p14="http://schemas.microsoft.com/office/powerpoint/2010/main" val="36201729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0242"/>
                                        </p:tgtEl>
                                        <p:attrNameLst>
                                          <p:attrName>style.visibility</p:attrName>
                                        </p:attrNameLst>
                                      </p:cBhvr>
                                      <p:to>
                                        <p:strVal val="visible"/>
                                      </p:to>
                                    </p:set>
                                    <p:animEffect transition="in" filter="fade">
                                      <p:cBhvr>
                                        <p:cTn id="13" dur="500"/>
                                        <p:tgtEl>
                                          <p:spTgt spid="10242"/>
                                        </p:tgtEl>
                                      </p:cBhvr>
                                    </p:animEffect>
                                    <p:anim calcmode="lin" valueType="num">
                                      <p:cBhvr>
                                        <p:cTn id="14" dur="500" fill="hold"/>
                                        <p:tgtEl>
                                          <p:spTgt spid="10242"/>
                                        </p:tgtEl>
                                        <p:attrNameLst>
                                          <p:attrName>ppt_x</p:attrName>
                                        </p:attrNameLst>
                                      </p:cBhvr>
                                      <p:tavLst>
                                        <p:tav tm="0">
                                          <p:val>
                                            <p:strVal val="#ppt_x"/>
                                          </p:val>
                                        </p:tav>
                                        <p:tav tm="100000">
                                          <p:val>
                                            <p:strVal val="#ppt_x"/>
                                          </p:val>
                                        </p:tav>
                                      </p:tavLst>
                                    </p:anim>
                                    <p:anim calcmode="lin" valueType="num">
                                      <p:cBhvr>
                                        <p:cTn id="15" dur="500" fill="hold"/>
                                        <p:tgtEl>
                                          <p:spTgt spid="102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pt-BR" sz="3600" b="1" dirty="0">
                <a:solidFill>
                  <a:schemeClr val="bg1"/>
                </a:solidFill>
              </a:rPr>
              <a:t>3D projection matrix = A · [R1′ R2′ R3 t]</a:t>
            </a:r>
            <a:br>
              <a:rPr lang="pt-BR" sz="3600" b="1" dirty="0">
                <a:solidFill>
                  <a:schemeClr val="bg1"/>
                </a:solidFill>
              </a:rPr>
            </a:br>
            <a:endParaRPr lang="en-US" sz="3600" dirty="0">
              <a:solidFill>
                <a:schemeClr val="bg1"/>
              </a:solidFill>
            </a:endParaRPr>
          </a:p>
        </p:txBody>
      </p:sp>
      <p:sp>
        <p:nvSpPr>
          <p:cNvPr id="3" name="Content Placeholder 2"/>
          <p:cNvSpPr>
            <a:spLocks noGrp="1"/>
          </p:cNvSpPr>
          <p:nvPr>
            <p:ph idx="1"/>
          </p:nvPr>
        </p:nvSpPr>
        <p:spPr>
          <a:xfrm>
            <a:off x="1130270" y="2093981"/>
            <a:ext cx="9603275" cy="442185"/>
          </a:xfrm>
        </p:spPr>
        <p:txBody>
          <a:bodyPr>
            <a:normAutofit lnSpcReduction="10000"/>
          </a:bodyPr>
          <a:lstStyle/>
          <a:p>
            <a:pPr marL="0" indent="0">
              <a:buNone/>
            </a:pPr>
            <a:endParaRPr lang="pt-BR" b="1" dirty="0" smtClean="0"/>
          </a:p>
          <a:p>
            <a:endParaRPr lang="en-US" dirty="0"/>
          </a:p>
        </p:txBody>
      </p:sp>
      <p:pic>
        <p:nvPicPr>
          <p:cNvPr id="11266" name="Picture 2" descr="Selection_0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2245" y="2092517"/>
            <a:ext cx="6332986" cy="391125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Selection_0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892" y="2143233"/>
            <a:ext cx="4041975" cy="652913"/>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Selection_01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5891" y="3001833"/>
            <a:ext cx="4041975" cy="3001937"/>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E779D7E4-DFAF-421D-9900-88639F15E5F6}" type="slidenum">
              <a:rPr lang="en-US" smtClean="0"/>
              <a:t>26</a:t>
            </a:fld>
            <a:endParaRPr lang="en-US"/>
          </a:p>
        </p:txBody>
      </p:sp>
    </p:spTree>
    <p:extLst>
      <p:ext uri="{BB962C8B-B14F-4D97-AF65-F5344CB8AC3E}">
        <p14:creationId xmlns:p14="http://schemas.microsoft.com/office/powerpoint/2010/main" val="4284089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out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11268"/>
                                        </p:tgtEl>
                                        <p:attrNameLst>
                                          <p:attrName>style.visibility</p:attrName>
                                        </p:attrNameLst>
                                      </p:cBhvr>
                                      <p:to>
                                        <p:strVal val="visible"/>
                                      </p:to>
                                    </p:set>
                                    <p:animEffect transition="in" filter="barn(outVertical)">
                                      <p:cBhvr>
                                        <p:cTn id="17" dur="500"/>
                                        <p:tgtEl>
                                          <p:spTgt spid="1126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1266"/>
                                        </p:tgtEl>
                                        <p:attrNameLst>
                                          <p:attrName>style.visibility</p:attrName>
                                        </p:attrNameLst>
                                      </p:cBhvr>
                                      <p:to>
                                        <p:strVal val="visible"/>
                                      </p:to>
                                    </p:set>
                                    <p:animEffect transition="in" filter="barn(inVertical)">
                                      <p:cBhvr>
                                        <p:cTn id="22"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chemeClr val="bg1"/>
                </a:solidFill>
              </a:rPr>
              <a:t>Render Model</a:t>
            </a:r>
            <a:r>
              <a:rPr lang="en-US" sz="3600" b="1" dirty="0">
                <a:solidFill>
                  <a:schemeClr val="bg1"/>
                </a:solidFill>
              </a:rPr>
              <a:t/>
            </a:r>
            <a:br>
              <a:rPr lang="en-US" sz="3600" b="1" dirty="0">
                <a:solidFill>
                  <a:schemeClr val="bg1"/>
                </a:solidFill>
              </a:rPr>
            </a:br>
            <a:endParaRPr lang="en-US" sz="3600" b="1" dirty="0">
              <a:solidFill>
                <a:schemeClr val="bg1"/>
              </a:solidFill>
            </a:endParaRPr>
          </a:p>
        </p:txBody>
      </p:sp>
      <p:sp>
        <p:nvSpPr>
          <p:cNvPr id="3" name="Content Placeholder 2"/>
          <p:cNvSpPr>
            <a:spLocks noGrp="1"/>
          </p:cNvSpPr>
          <p:nvPr>
            <p:ph idx="1"/>
          </p:nvPr>
        </p:nvSpPr>
        <p:spPr>
          <a:xfrm>
            <a:off x="1130270" y="2171769"/>
            <a:ext cx="9823480" cy="3294576"/>
          </a:xfrm>
        </p:spPr>
        <p:txBody>
          <a:bodyPr>
            <a:normAutofit/>
          </a:bodyPr>
          <a:lstStyle/>
          <a:p>
            <a:r>
              <a:rPr lang="en-US" sz="2400" dirty="0"/>
              <a:t>U</a:t>
            </a:r>
            <a:r>
              <a:rPr lang="en-US" sz="2400" dirty="0" smtClean="0"/>
              <a:t>sing </a:t>
            </a:r>
            <a:r>
              <a:rPr lang="en-US" sz="2400" dirty="0"/>
              <a:t>simple models in </a:t>
            </a:r>
            <a:r>
              <a:rPr lang="en-US" sz="2400" dirty="0" err="1"/>
              <a:t>Wavefront</a:t>
            </a:r>
            <a:r>
              <a:rPr lang="en-US" sz="2400" dirty="0"/>
              <a:t> .</a:t>
            </a:r>
            <a:r>
              <a:rPr lang="en-US" sz="2400" dirty="0" err="1"/>
              <a:t>obj</a:t>
            </a:r>
            <a:r>
              <a:rPr lang="en-US" sz="2400" dirty="0"/>
              <a:t> format. Why OBJ format</a:t>
            </a:r>
            <a:r>
              <a:rPr lang="en-US" sz="2400" dirty="0" smtClean="0"/>
              <a:t>?</a:t>
            </a:r>
          </a:p>
          <a:p>
            <a:endParaRPr lang="en-US" sz="2400" dirty="0" smtClean="0"/>
          </a:p>
          <a:p>
            <a:r>
              <a:rPr lang="en-US" sz="2400" dirty="0" smtClean="0"/>
              <a:t>Step1: Scale point</a:t>
            </a:r>
          </a:p>
          <a:p>
            <a:r>
              <a:rPr lang="en-US" sz="2400" dirty="0" smtClean="0"/>
              <a:t>Step2: Locate point in 3D space</a:t>
            </a:r>
          </a:p>
          <a:p>
            <a:r>
              <a:rPr lang="en-US" sz="2400" dirty="0" smtClean="0"/>
              <a:t>Step3: Coloring model (only one color)</a:t>
            </a:r>
            <a:endParaRPr lang="en-US" sz="2400" dirty="0"/>
          </a:p>
        </p:txBody>
      </p:sp>
      <p:sp>
        <p:nvSpPr>
          <p:cNvPr id="4" name="Slide Number Placeholder 3"/>
          <p:cNvSpPr>
            <a:spLocks noGrp="1"/>
          </p:cNvSpPr>
          <p:nvPr>
            <p:ph type="sldNum" sz="quarter" idx="12"/>
          </p:nvPr>
        </p:nvSpPr>
        <p:spPr/>
        <p:txBody>
          <a:bodyPr/>
          <a:lstStyle/>
          <a:p>
            <a:fld id="{E779D7E4-DFAF-421D-9900-88639F15E5F6}" type="slidenum">
              <a:rPr lang="en-US" smtClean="0"/>
              <a:t>27</a:t>
            </a:fld>
            <a:endParaRPr lang="en-US"/>
          </a:p>
        </p:txBody>
      </p:sp>
    </p:spTree>
    <p:extLst>
      <p:ext uri="{BB962C8B-B14F-4D97-AF65-F5344CB8AC3E}">
        <p14:creationId xmlns:p14="http://schemas.microsoft.com/office/powerpoint/2010/main" val="374572241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par>
                          <p:cTn id="18" fill="hold">
                            <p:stCondLst>
                              <p:cond delay="500"/>
                            </p:stCondLst>
                            <p:childTnLst>
                              <p:par>
                                <p:cTn id="19" presetID="14" presetClass="entr" presetSubtype="10" fill="hold" grpId="0"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1" dur="500"/>
                                        <p:tgtEl>
                                          <p:spTgt spid="3">
                                            <p:txEl>
                                              <p:pRg st="3" end="3"/>
                                            </p:txEl>
                                          </p:spTgt>
                                        </p:tgtEl>
                                      </p:cBhvr>
                                    </p:animEffect>
                                  </p:childTnLst>
                                </p:cTn>
                              </p:par>
                            </p:childTnLst>
                          </p:cTn>
                        </p:par>
                        <p:par>
                          <p:cTn id="22" fill="hold">
                            <p:stCondLst>
                              <p:cond delay="1000"/>
                            </p:stCondLst>
                            <p:childTnLst>
                              <p:par>
                                <p:cTn id="23" presetID="14" presetClass="entr" presetSubtype="10"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err="1" smtClean="0">
                <a:solidFill>
                  <a:schemeClr val="bg1"/>
                </a:solidFill>
              </a:rPr>
              <a:t>Final:DEMO</a:t>
            </a:r>
            <a:endParaRPr lang="en-US" sz="3600" b="1" dirty="0">
              <a:solidFill>
                <a:schemeClr val="bg1"/>
              </a:solidFill>
            </a:endParaRPr>
          </a:p>
        </p:txBody>
      </p:sp>
      <p:sp>
        <p:nvSpPr>
          <p:cNvPr id="4" name="Slide Number Placeholder 3"/>
          <p:cNvSpPr>
            <a:spLocks noGrp="1"/>
          </p:cNvSpPr>
          <p:nvPr>
            <p:ph type="sldNum" sz="quarter" idx="12"/>
          </p:nvPr>
        </p:nvSpPr>
        <p:spPr/>
        <p:txBody>
          <a:bodyPr/>
          <a:lstStyle/>
          <a:p>
            <a:fld id="{E779D7E4-DFAF-421D-9900-88639F15E5F6}" type="slidenum">
              <a:rPr lang="en-US" smtClean="0"/>
              <a:t>28</a:t>
            </a:fld>
            <a:endParaRPr lang="en-US"/>
          </a:p>
        </p:txBody>
      </p:sp>
    </p:spTree>
    <p:extLst>
      <p:ext uri="{BB962C8B-B14F-4D97-AF65-F5344CB8AC3E}">
        <p14:creationId xmlns:p14="http://schemas.microsoft.com/office/powerpoint/2010/main" val="412089803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290">
                                          <p:stCondLst>
                                            <p:cond delay="0"/>
                                          </p:stCondLst>
                                        </p:cTn>
                                        <p:tgtEl>
                                          <p:spTgt spid="2"/>
                                        </p:tgtEl>
                                      </p:cBhvr>
                                    </p:animEffect>
                                    <p:anim calcmode="lin" valueType="num">
                                      <p:cBhvr>
                                        <p:cTn id="8" dur="911"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
                                        </p:tgtEl>
                                        <p:attrNameLst>
                                          <p:attrName>ppt_y</p:attrName>
                                        </p:attrNameLst>
                                      </p:cBhvr>
                                      <p:tavLst>
                                        <p:tav tm="0" fmla="#ppt_y-sin(pi*$)/81">
                                          <p:val>
                                            <p:fltVal val="0"/>
                                          </p:val>
                                        </p:tav>
                                        <p:tav tm="100000">
                                          <p:val>
                                            <p:fltVal val="1"/>
                                          </p:val>
                                        </p:tav>
                                      </p:tavLst>
                                    </p:anim>
                                    <p:animScale>
                                      <p:cBhvr>
                                        <p:cTn id="13" dur="13">
                                          <p:stCondLst>
                                            <p:cond delay="325"/>
                                          </p:stCondLst>
                                        </p:cTn>
                                        <p:tgtEl>
                                          <p:spTgt spid="2"/>
                                        </p:tgtEl>
                                      </p:cBhvr>
                                      <p:to x="100000" y="60000"/>
                                    </p:animScale>
                                    <p:animScale>
                                      <p:cBhvr>
                                        <p:cTn id="14" dur="83" decel="50000">
                                          <p:stCondLst>
                                            <p:cond delay="338"/>
                                          </p:stCondLst>
                                        </p:cTn>
                                        <p:tgtEl>
                                          <p:spTgt spid="2"/>
                                        </p:tgtEl>
                                      </p:cBhvr>
                                      <p:to x="100000" y="100000"/>
                                    </p:animScale>
                                    <p:animScale>
                                      <p:cBhvr>
                                        <p:cTn id="15" dur="13">
                                          <p:stCondLst>
                                            <p:cond delay="656"/>
                                          </p:stCondLst>
                                        </p:cTn>
                                        <p:tgtEl>
                                          <p:spTgt spid="2"/>
                                        </p:tgtEl>
                                      </p:cBhvr>
                                      <p:to x="100000" y="80000"/>
                                    </p:animScale>
                                    <p:animScale>
                                      <p:cBhvr>
                                        <p:cTn id="16" dur="83" decel="50000">
                                          <p:stCondLst>
                                            <p:cond delay="669"/>
                                          </p:stCondLst>
                                        </p:cTn>
                                        <p:tgtEl>
                                          <p:spTgt spid="2"/>
                                        </p:tgtEl>
                                      </p:cBhvr>
                                      <p:to x="100000" y="100000"/>
                                    </p:animScale>
                                    <p:animScale>
                                      <p:cBhvr>
                                        <p:cTn id="17" dur="13">
                                          <p:stCondLst>
                                            <p:cond delay="821"/>
                                          </p:stCondLst>
                                        </p:cTn>
                                        <p:tgtEl>
                                          <p:spTgt spid="2"/>
                                        </p:tgtEl>
                                      </p:cBhvr>
                                      <p:to x="100000" y="90000"/>
                                    </p:animScale>
                                    <p:animScale>
                                      <p:cBhvr>
                                        <p:cTn id="18" dur="83" decel="50000">
                                          <p:stCondLst>
                                            <p:cond delay="834"/>
                                          </p:stCondLst>
                                        </p:cTn>
                                        <p:tgtEl>
                                          <p:spTgt spid="2"/>
                                        </p:tgtEl>
                                      </p:cBhvr>
                                      <p:to x="100000" y="100000"/>
                                    </p:animScale>
                                    <p:animScale>
                                      <p:cBhvr>
                                        <p:cTn id="19" dur="13">
                                          <p:stCondLst>
                                            <p:cond delay="904"/>
                                          </p:stCondLst>
                                        </p:cTn>
                                        <p:tgtEl>
                                          <p:spTgt spid="2"/>
                                        </p:tgtEl>
                                      </p:cBhvr>
                                      <p:to x="100000" y="95000"/>
                                    </p:animScale>
                                    <p:animScale>
                                      <p:cBhvr>
                                        <p:cTn id="20" dur="83" decel="50000">
                                          <p:stCondLst>
                                            <p:cond delay="917"/>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2363638"/>
            <a:ext cx="9603275" cy="1311215"/>
          </a:xfrm>
        </p:spPr>
        <p:txBody>
          <a:bodyPr>
            <a:normAutofit/>
          </a:bodyPr>
          <a:lstStyle/>
          <a:p>
            <a:pPr algn="ctr"/>
            <a:r>
              <a:rPr lang="en-US" sz="5400" dirty="0" smtClean="0"/>
              <a:t>Thank you for watching!!!!</a:t>
            </a:r>
            <a:endParaRPr lang="en-US" sz="5400" dirty="0"/>
          </a:p>
        </p:txBody>
      </p:sp>
      <p:sp>
        <p:nvSpPr>
          <p:cNvPr id="3" name="Slide Number Placeholder 2"/>
          <p:cNvSpPr>
            <a:spLocks noGrp="1"/>
          </p:cNvSpPr>
          <p:nvPr>
            <p:ph type="sldNum" sz="quarter" idx="12"/>
          </p:nvPr>
        </p:nvSpPr>
        <p:spPr/>
        <p:txBody>
          <a:bodyPr/>
          <a:lstStyle/>
          <a:p>
            <a:fld id="{E779D7E4-DFAF-421D-9900-88639F15E5F6}" type="slidenum">
              <a:rPr lang="en-US" smtClean="0"/>
              <a:t>29</a:t>
            </a:fld>
            <a:endParaRPr lang="en-US"/>
          </a:p>
        </p:txBody>
      </p:sp>
    </p:spTree>
    <p:extLst>
      <p:ext uri="{BB962C8B-B14F-4D97-AF65-F5344CB8AC3E}">
        <p14:creationId xmlns:p14="http://schemas.microsoft.com/office/powerpoint/2010/main" val="8095373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4" name="TextBox 3"/>
          <p:cNvSpPr txBox="1"/>
          <p:nvPr/>
        </p:nvSpPr>
        <p:spPr>
          <a:xfrm>
            <a:off x="7194431" y="2634774"/>
            <a:ext cx="4954584" cy="2308324"/>
          </a:xfrm>
          <a:prstGeom prst="rect">
            <a:avLst/>
          </a:prstGeom>
          <a:noFill/>
        </p:spPr>
        <p:txBody>
          <a:bodyPr wrap="square" rtlCol="0">
            <a:spAutoFit/>
          </a:bodyPr>
          <a:lstStyle/>
          <a:p>
            <a:r>
              <a:rPr lang="en-US" sz="2400" dirty="0"/>
              <a:t>Augmented Reality (AR) is known as </a:t>
            </a:r>
            <a:r>
              <a:rPr lang="en-US" sz="2400" dirty="0" smtClean="0"/>
              <a:t>a </a:t>
            </a:r>
            <a:r>
              <a:rPr lang="en-US" sz="2400" dirty="0"/>
              <a:t>technology </a:t>
            </a:r>
            <a:r>
              <a:rPr lang="en-US" sz="2400" dirty="0" smtClean="0"/>
              <a:t>allow </a:t>
            </a:r>
            <a:r>
              <a:rPr lang="en-US" sz="2400" dirty="0"/>
              <a:t>human to observe, interact with virtual information (3D objects, video, image…) in real life through a electronic device </a:t>
            </a:r>
          </a:p>
        </p:txBody>
      </p:sp>
      <p:sp>
        <p:nvSpPr>
          <p:cNvPr id="3" name="Slide Number Placeholder 2"/>
          <p:cNvSpPr>
            <a:spLocks noGrp="1"/>
          </p:cNvSpPr>
          <p:nvPr>
            <p:ph type="sldNum" sz="quarter" idx="12"/>
          </p:nvPr>
        </p:nvSpPr>
        <p:spPr/>
        <p:txBody>
          <a:bodyPr/>
          <a:lstStyle/>
          <a:p>
            <a:fld id="{E779D7E4-DFAF-421D-9900-88639F15E5F6}" type="slidenum">
              <a:rPr lang="en-US" smtClean="0"/>
              <a:t>3</a:t>
            </a:fld>
            <a:endParaRPr lang="en-US"/>
          </a:p>
        </p:txBody>
      </p:sp>
      <p:sp>
        <p:nvSpPr>
          <p:cNvPr id="2" name="Title 1"/>
          <p:cNvSpPr>
            <a:spLocks noGrp="1"/>
          </p:cNvSpPr>
          <p:nvPr>
            <p:ph type="title"/>
          </p:nvPr>
        </p:nvSpPr>
        <p:spPr>
          <a:xfrm>
            <a:off x="6990420" y="872761"/>
            <a:ext cx="5158595" cy="825505"/>
          </a:xfrm>
        </p:spPr>
        <p:txBody>
          <a:bodyPr/>
          <a:lstStyle/>
          <a:p>
            <a:r>
              <a:rPr lang="en-US" b="1" dirty="0" smtClean="0">
                <a:solidFill>
                  <a:schemeClr val="bg1"/>
                </a:solidFill>
              </a:rPr>
              <a:t>What is augment reality?</a:t>
            </a:r>
            <a:endParaRPr lang="en-US" b="1" dirty="0">
              <a:solidFill>
                <a:schemeClr val="bg1"/>
              </a:solidFill>
            </a:endParaRPr>
          </a:p>
        </p:txBody>
      </p:sp>
    </p:spTree>
    <p:extLst>
      <p:ext uri="{BB962C8B-B14F-4D97-AF65-F5344CB8AC3E}">
        <p14:creationId xmlns:p14="http://schemas.microsoft.com/office/powerpoint/2010/main" val="31097125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up)">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chemeClr val="bg1"/>
                </a:solidFill>
              </a:rPr>
              <a:t>Overview Step</a:t>
            </a:r>
            <a:r>
              <a:rPr lang="en-US" sz="3600" dirty="0" smtClean="0">
                <a:solidFill>
                  <a:schemeClr val="bg1"/>
                </a:solidFill>
              </a:rPr>
              <a:t/>
            </a:r>
            <a:br>
              <a:rPr lang="en-US" sz="3600" dirty="0" smtClean="0">
                <a:solidFill>
                  <a:schemeClr val="bg1"/>
                </a:solidFill>
              </a:rPr>
            </a:br>
            <a:endParaRPr lang="en-US" sz="3600" dirty="0">
              <a:solidFill>
                <a:schemeClr val="bg1"/>
              </a:solidFill>
            </a:endParaRPr>
          </a:p>
        </p:txBody>
      </p:sp>
      <p:sp>
        <p:nvSpPr>
          <p:cNvPr id="3" name="Content Placeholder 2"/>
          <p:cNvSpPr>
            <a:spLocks noGrp="1"/>
          </p:cNvSpPr>
          <p:nvPr>
            <p:ph idx="1"/>
          </p:nvPr>
        </p:nvSpPr>
        <p:spPr>
          <a:xfrm>
            <a:off x="1179510" y="1877569"/>
            <a:ext cx="10018713" cy="2141981"/>
          </a:xfrm>
        </p:spPr>
        <p:txBody>
          <a:bodyPr>
            <a:normAutofit/>
          </a:bodyPr>
          <a:lstStyle/>
          <a:p>
            <a:pPr fontAlgn="base"/>
            <a:r>
              <a:rPr lang="en-US" sz="2400" dirty="0" smtClean="0"/>
              <a:t>Identify </a:t>
            </a:r>
            <a:r>
              <a:rPr lang="en-US" sz="2400" dirty="0"/>
              <a:t>the flat surface of reference in an image or video frame. </a:t>
            </a:r>
            <a:endParaRPr lang="en-US" sz="2400" dirty="0" smtClean="0"/>
          </a:p>
          <a:p>
            <a:pPr fontAlgn="base"/>
            <a:r>
              <a:rPr lang="en-US" sz="2400" dirty="0" smtClean="0"/>
              <a:t>Use </a:t>
            </a:r>
            <a:r>
              <a:rPr lang="en-US" sz="2400" dirty="0" err="1" smtClean="0"/>
              <a:t>homography</a:t>
            </a:r>
            <a:r>
              <a:rPr lang="en-US" sz="2400" dirty="0" smtClean="0"/>
              <a:t> method to transform space.</a:t>
            </a:r>
          </a:p>
          <a:p>
            <a:pPr fontAlgn="base"/>
            <a:r>
              <a:rPr lang="en-US" sz="2400" dirty="0"/>
              <a:t>Finally, project the 2d image or 3d model to the flat surface</a:t>
            </a:r>
          </a:p>
          <a:p>
            <a:pPr fontAlgn="base"/>
            <a:endParaRPr lang="en-US" sz="2400" dirty="0"/>
          </a:p>
          <a:p>
            <a:pPr fontAlgn="base"/>
            <a:endParaRPr lang="en-US" sz="2400" dirty="0"/>
          </a:p>
        </p:txBody>
      </p:sp>
      <p:sp>
        <p:nvSpPr>
          <p:cNvPr id="6" name="Slide Number Placeholder 5"/>
          <p:cNvSpPr>
            <a:spLocks noGrp="1"/>
          </p:cNvSpPr>
          <p:nvPr>
            <p:ph type="sldNum" sz="quarter" idx="12"/>
          </p:nvPr>
        </p:nvSpPr>
        <p:spPr/>
        <p:txBody>
          <a:bodyPr/>
          <a:lstStyle/>
          <a:p>
            <a:fld id="{E779D7E4-DFAF-421D-9900-88639F15E5F6}" type="slidenum">
              <a:rPr lang="en-US" smtClean="0"/>
              <a:t>4</a:t>
            </a:fld>
            <a:endParaRPr lang="en-US"/>
          </a:p>
        </p:txBody>
      </p:sp>
    </p:spTree>
    <p:extLst>
      <p:ext uri="{BB962C8B-B14F-4D97-AF65-F5344CB8AC3E}">
        <p14:creationId xmlns:p14="http://schemas.microsoft.com/office/powerpoint/2010/main" val="39040418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2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25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3" dur="25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25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9" dur="25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25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5" dur="25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chemeClr val="bg1"/>
                </a:solidFill>
              </a:rPr>
              <a:t>Material</a:t>
            </a:r>
            <a:r>
              <a:rPr lang="en-US" sz="3600" dirty="0" smtClean="0">
                <a:solidFill>
                  <a:schemeClr val="bg1"/>
                </a:solidFill>
              </a:rPr>
              <a:t/>
            </a:r>
            <a:br>
              <a:rPr lang="en-US" sz="3600" dirty="0" smtClean="0">
                <a:solidFill>
                  <a:schemeClr val="bg1"/>
                </a:solidFill>
              </a:rPr>
            </a:br>
            <a:endParaRPr lang="en-US" sz="3600" dirty="0">
              <a:solidFill>
                <a:schemeClr val="bg1"/>
              </a:solidFill>
            </a:endParaRPr>
          </a:p>
        </p:txBody>
      </p:sp>
      <p:pic>
        <p:nvPicPr>
          <p:cNvPr id="5122" name="Picture 2" descr="https://scontent-sin6-2.xx.fbcdn.net/v/t1.15752-9/130531633_655797225095895_7496073300581232860_n.jpg?_nc_cat=103&amp;ccb=2&amp;_nc_sid=ae9488&amp;_nc_ohc=jiPnuVJ5nt0AX_gy-Wk&amp;_nc_ht=scontent-sin6-2.xx&amp;oh=3dedb6f5c2f3501d83146ceab9c159a6&amp;oe=5FF903F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2323" y="2604618"/>
            <a:ext cx="3238500" cy="24288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scontent-sin6-2.xx.fbcdn.net/v/t1.15752-9/123140903_298984644433456_4672461618367074562_n.jpg?_nc_cat=108&amp;ccb=2&amp;_nc_sid=ae9488&amp;_nc_ohc=wSwhIqtO7TAAX8FzTVA&amp;_nc_ht=scontent-sin6-2.xx&amp;oh=fa34545cb1ee0137096680fed028fb4a&amp;oe=5FF9F7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4848045" y="2214653"/>
            <a:ext cx="2439966" cy="321989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458080" y="2114841"/>
            <a:ext cx="3219896" cy="400110"/>
          </a:xfrm>
          <a:prstGeom prst="rect">
            <a:avLst/>
          </a:prstGeom>
          <a:noFill/>
        </p:spPr>
        <p:txBody>
          <a:bodyPr wrap="square" rtlCol="0">
            <a:spAutoFit/>
          </a:bodyPr>
          <a:lstStyle/>
          <a:p>
            <a:pPr algn="ctr"/>
            <a:r>
              <a:rPr lang="en-US" sz="2000" dirty="0"/>
              <a:t>Target </a:t>
            </a:r>
            <a:r>
              <a:rPr lang="en-US" sz="2000" dirty="0" smtClean="0"/>
              <a:t>image</a:t>
            </a:r>
            <a:endParaRPr lang="en-US" sz="2000" dirty="0"/>
          </a:p>
        </p:txBody>
      </p:sp>
      <p:sp>
        <p:nvSpPr>
          <p:cNvPr id="5" name="TextBox 4"/>
          <p:cNvSpPr txBox="1"/>
          <p:nvPr/>
        </p:nvSpPr>
        <p:spPr>
          <a:xfrm>
            <a:off x="8162322" y="2132999"/>
            <a:ext cx="3238501" cy="400110"/>
          </a:xfrm>
          <a:prstGeom prst="rect">
            <a:avLst/>
          </a:prstGeom>
          <a:noFill/>
        </p:spPr>
        <p:txBody>
          <a:bodyPr wrap="square" rtlCol="0">
            <a:spAutoFit/>
          </a:bodyPr>
          <a:lstStyle/>
          <a:p>
            <a:pPr algn="ctr"/>
            <a:r>
              <a:rPr lang="en-US" sz="2000" dirty="0"/>
              <a:t>Replace image (2D</a:t>
            </a:r>
            <a:r>
              <a:rPr lang="en-US" sz="2000" dirty="0" smtClean="0"/>
              <a:t>)</a:t>
            </a:r>
            <a:endParaRPr lang="en-US" sz="2000" dirty="0"/>
          </a:p>
        </p:txBody>
      </p:sp>
      <p:pic>
        <p:nvPicPr>
          <p:cNvPr id="5126" name="Picture 6" descr="https://scontent-sin6-1.xx.fbcdn.net/v/t1.15752-9/129980290_786496338573043_2082408292508889662_n.png?_nc_cat=104&amp;ccb=2&amp;_nc_sid=ae9488&amp;_nc_ohc=9Jf-nfKH_ukAX-Gx5uP&amp;_nc_ht=scontent-sin6-1.xx&amp;oh=05637c2404e318f803ab32c09c5caaa0&amp;oe=5FFA89A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7417" y="2615708"/>
            <a:ext cx="3086316" cy="242887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87417" y="2132999"/>
            <a:ext cx="3086316" cy="400110"/>
          </a:xfrm>
          <a:prstGeom prst="rect">
            <a:avLst/>
          </a:prstGeom>
          <a:noFill/>
        </p:spPr>
        <p:txBody>
          <a:bodyPr wrap="square" rtlCol="0">
            <a:spAutoFit/>
          </a:bodyPr>
          <a:lstStyle/>
          <a:p>
            <a:pPr algn="ctr"/>
            <a:r>
              <a:rPr lang="en-US" sz="2000" dirty="0"/>
              <a:t>3D </a:t>
            </a:r>
            <a:r>
              <a:rPr lang="en-US" sz="2000" dirty="0" smtClean="0"/>
              <a:t>model</a:t>
            </a:r>
            <a:endParaRPr lang="en-US" sz="2000" dirty="0"/>
          </a:p>
        </p:txBody>
      </p:sp>
      <p:sp>
        <p:nvSpPr>
          <p:cNvPr id="7" name="Slide Number Placeholder 6"/>
          <p:cNvSpPr>
            <a:spLocks noGrp="1"/>
          </p:cNvSpPr>
          <p:nvPr>
            <p:ph type="sldNum" sz="quarter" idx="12"/>
          </p:nvPr>
        </p:nvSpPr>
        <p:spPr/>
        <p:txBody>
          <a:bodyPr/>
          <a:lstStyle/>
          <a:p>
            <a:fld id="{E779D7E4-DFAF-421D-9900-88639F15E5F6}" type="slidenum">
              <a:rPr lang="en-US" smtClean="0"/>
              <a:t>5</a:t>
            </a:fld>
            <a:endParaRPr lang="en-US"/>
          </a:p>
        </p:txBody>
      </p:sp>
    </p:spTree>
    <p:extLst>
      <p:ext uri="{BB962C8B-B14F-4D97-AF65-F5344CB8AC3E}">
        <p14:creationId xmlns:p14="http://schemas.microsoft.com/office/powerpoint/2010/main" val="31029219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250"/>
                                        <p:tgtEl>
                                          <p:spTgt spid="6"/>
                                        </p:tgtEl>
                                      </p:cBhvr>
                                    </p:animEffect>
                                    <p:anim calcmode="lin" valueType="num">
                                      <p:cBhvr>
                                        <p:cTn id="14" dur="250" fill="hold"/>
                                        <p:tgtEl>
                                          <p:spTgt spid="6"/>
                                        </p:tgtEl>
                                        <p:attrNameLst>
                                          <p:attrName>ppt_x</p:attrName>
                                        </p:attrNameLst>
                                      </p:cBhvr>
                                      <p:tavLst>
                                        <p:tav tm="0">
                                          <p:val>
                                            <p:strVal val="#ppt_x"/>
                                          </p:val>
                                        </p:tav>
                                        <p:tav tm="100000">
                                          <p:val>
                                            <p:strVal val="#ppt_x"/>
                                          </p:val>
                                        </p:tav>
                                      </p:tavLst>
                                    </p:anim>
                                    <p:anim calcmode="lin" valueType="num">
                                      <p:cBhvr>
                                        <p:cTn id="15" dur="25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250"/>
                            </p:stCondLst>
                            <p:childTnLst>
                              <p:par>
                                <p:cTn id="17" presetID="42" presetClass="entr" presetSubtype="0" fill="hold" nodeType="afterEffect">
                                  <p:stCondLst>
                                    <p:cond delay="0"/>
                                  </p:stCondLst>
                                  <p:childTnLst>
                                    <p:set>
                                      <p:cBhvr>
                                        <p:cTn id="18" dur="1" fill="hold">
                                          <p:stCondLst>
                                            <p:cond delay="0"/>
                                          </p:stCondLst>
                                        </p:cTn>
                                        <p:tgtEl>
                                          <p:spTgt spid="5126"/>
                                        </p:tgtEl>
                                        <p:attrNameLst>
                                          <p:attrName>style.visibility</p:attrName>
                                        </p:attrNameLst>
                                      </p:cBhvr>
                                      <p:to>
                                        <p:strVal val="visible"/>
                                      </p:to>
                                    </p:set>
                                    <p:animEffect transition="in" filter="fade">
                                      <p:cBhvr>
                                        <p:cTn id="19" dur="250"/>
                                        <p:tgtEl>
                                          <p:spTgt spid="5126"/>
                                        </p:tgtEl>
                                      </p:cBhvr>
                                    </p:animEffect>
                                    <p:anim calcmode="lin" valueType="num">
                                      <p:cBhvr>
                                        <p:cTn id="20" dur="250" fill="hold"/>
                                        <p:tgtEl>
                                          <p:spTgt spid="5126"/>
                                        </p:tgtEl>
                                        <p:attrNameLst>
                                          <p:attrName>ppt_x</p:attrName>
                                        </p:attrNameLst>
                                      </p:cBhvr>
                                      <p:tavLst>
                                        <p:tav tm="0">
                                          <p:val>
                                            <p:strVal val="#ppt_x"/>
                                          </p:val>
                                        </p:tav>
                                        <p:tav tm="100000">
                                          <p:val>
                                            <p:strVal val="#ppt_x"/>
                                          </p:val>
                                        </p:tav>
                                      </p:tavLst>
                                    </p:anim>
                                    <p:anim calcmode="lin" valueType="num">
                                      <p:cBhvr>
                                        <p:cTn id="21" dur="250" fill="hold"/>
                                        <p:tgtEl>
                                          <p:spTgt spid="5126"/>
                                        </p:tgtEl>
                                        <p:attrNameLst>
                                          <p:attrName>ppt_y</p:attrName>
                                        </p:attrNameLst>
                                      </p:cBhvr>
                                      <p:tavLst>
                                        <p:tav tm="0">
                                          <p:val>
                                            <p:strVal val="#ppt_y+.1"/>
                                          </p:val>
                                        </p:tav>
                                        <p:tav tm="100000">
                                          <p:val>
                                            <p:strVal val="#ppt_y"/>
                                          </p:val>
                                        </p:tav>
                                      </p:tavLst>
                                    </p:anim>
                                  </p:childTnLst>
                                </p:cTn>
                              </p:par>
                            </p:childTnLst>
                          </p:cTn>
                        </p:par>
                        <p:par>
                          <p:cTn id="22" fill="hold">
                            <p:stCondLst>
                              <p:cond delay="500"/>
                            </p:stCondLst>
                            <p:childTnLst>
                              <p:par>
                                <p:cTn id="23" presetID="42" presetClass="entr" presetSubtype="0"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250"/>
                                        <p:tgtEl>
                                          <p:spTgt spid="4"/>
                                        </p:tgtEl>
                                      </p:cBhvr>
                                    </p:animEffect>
                                    <p:anim calcmode="lin" valueType="num">
                                      <p:cBhvr>
                                        <p:cTn id="26" dur="250" fill="hold"/>
                                        <p:tgtEl>
                                          <p:spTgt spid="4"/>
                                        </p:tgtEl>
                                        <p:attrNameLst>
                                          <p:attrName>ppt_x</p:attrName>
                                        </p:attrNameLst>
                                      </p:cBhvr>
                                      <p:tavLst>
                                        <p:tav tm="0">
                                          <p:val>
                                            <p:strVal val="#ppt_x"/>
                                          </p:val>
                                        </p:tav>
                                        <p:tav tm="100000">
                                          <p:val>
                                            <p:strVal val="#ppt_x"/>
                                          </p:val>
                                        </p:tav>
                                      </p:tavLst>
                                    </p:anim>
                                    <p:anim calcmode="lin" valueType="num">
                                      <p:cBhvr>
                                        <p:cTn id="27" dur="250" fill="hold"/>
                                        <p:tgtEl>
                                          <p:spTgt spid="4"/>
                                        </p:tgtEl>
                                        <p:attrNameLst>
                                          <p:attrName>ppt_y</p:attrName>
                                        </p:attrNameLst>
                                      </p:cBhvr>
                                      <p:tavLst>
                                        <p:tav tm="0">
                                          <p:val>
                                            <p:strVal val="#ppt_y+.1"/>
                                          </p:val>
                                        </p:tav>
                                        <p:tav tm="100000">
                                          <p:val>
                                            <p:strVal val="#ppt_y"/>
                                          </p:val>
                                        </p:tav>
                                      </p:tavLst>
                                    </p:anim>
                                  </p:childTnLst>
                                </p:cTn>
                              </p:par>
                            </p:childTnLst>
                          </p:cTn>
                        </p:par>
                        <p:par>
                          <p:cTn id="28" fill="hold">
                            <p:stCondLst>
                              <p:cond delay="750"/>
                            </p:stCondLst>
                            <p:childTnLst>
                              <p:par>
                                <p:cTn id="29" presetID="42" presetClass="entr" presetSubtype="0" fill="hold" nodeType="afterEffect">
                                  <p:stCondLst>
                                    <p:cond delay="0"/>
                                  </p:stCondLst>
                                  <p:childTnLst>
                                    <p:set>
                                      <p:cBhvr>
                                        <p:cTn id="30" dur="1" fill="hold">
                                          <p:stCondLst>
                                            <p:cond delay="0"/>
                                          </p:stCondLst>
                                        </p:cTn>
                                        <p:tgtEl>
                                          <p:spTgt spid="5124"/>
                                        </p:tgtEl>
                                        <p:attrNameLst>
                                          <p:attrName>style.visibility</p:attrName>
                                        </p:attrNameLst>
                                      </p:cBhvr>
                                      <p:to>
                                        <p:strVal val="visible"/>
                                      </p:to>
                                    </p:set>
                                    <p:animEffect transition="in" filter="fade">
                                      <p:cBhvr>
                                        <p:cTn id="31" dur="250"/>
                                        <p:tgtEl>
                                          <p:spTgt spid="5124"/>
                                        </p:tgtEl>
                                      </p:cBhvr>
                                    </p:animEffect>
                                    <p:anim calcmode="lin" valueType="num">
                                      <p:cBhvr>
                                        <p:cTn id="32" dur="250" fill="hold"/>
                                        <p:tgtEl>
                                          <p:spTgt spid="5124"/>
                                        </p:tgtEl>
                                        <p:attrNameLst>
                                          <p:attrName>ppt_x</p:attrName>
                                        </p:attrNameLst>
                                      </p:cBhvr>
                                      <p:tavLst>
                                        <p:tav tm="0">
                                          <p:val>
                                            <p:strVal val="#ppt_x"/>
                                          </p:val>
                                        </p:tav>
                                        <p:tav tm="100000">
                                          <p:val>
                                            <p:strVal val="#ppt_x"/>
                                          </p:val>
                                        </p:tav>
                                      </p:tavLst>
                                    </p:anim>
                                    <p:anim calcmode="lin" valueType="num">
                                      <p:cBhvr>
                                        <p:cTn id="33" dur="250" fill="hold"/>
                                        <p:tgtEl>
                                          <p:spTgt spid="5124"/>
                                        </p:tgtEl>
                                        <p:attrNameLst>
                                          <p:attrName>ppt_y</p:attrName>
                                        </p:attrNameLst>
                                      </p:cBhvr>
                                      <p:tavLst>
                                        <p:tav tm="0">
                                          <p:val>
                                            <p:strVal val="#ppt_y+.1"/>
                                          </p:val>
                                        </p:tav>
                                        <p:tav tm="100000">
                                          <p:val>
                                            <p:strVal val="#ppt_y"/>
                                          </p:val>
                                        </p:tav>
                                      </p:tavLst>
                                    </p:anim>
                                  </p:childTnLst>
                                </p:cTn>
                              </p:par>
                            </p:childTnLst>
                          </p:cTn>
                        </p:par>
                        <p:par>
                          <p:cTn id="34" fill="hold">
                            <p:stCondLst>
                              <p:cond delay="1000"/>
                            </p:stCondLst>
                            <p:childTnLst>
                              <p:par>
                                <p:cTn id="35" presetID="42" presetClass="entr" presetSubtype="0" fill="hold" grpId="0" nodeType="after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250"/>
                                        <p:tgtEl>
                                          <p:spTgt spid="5"/>
                                        </p:tgtEl>
                                      </p:cBhvr>
                                    </p:animEffect>
                                    <p:anim calcmode="lin" valueType="num">
                                      <p:cBhvr>
                                        <p:cTn id="38" dur="250" fill="hold"/>
                                        <p:tgtEl>
                                          <p:spTgt spid="5"/>
                                        </p:tgtEl>
                                        <p:attrNameLst>
                                          <p:attrName>ppt_x</p:attrName>
                                        </p:attrNameLst>
                                      </p:cBhvr>
                                      <p:tavLst>
                                        <p:tav tm="0">
                                          <p:val>
                                            <p:strVal val="#ppt_x"/>
                                          </p:val>
                                        </p:tav>
                                        <p:tav tm="100000">
                                          <p:val>
                                            <p:strVal val="#ppt_x"/>
                                          </p:val>
                                        </p:tav>
                                      </p:tavLst>
                                    </p:anim>
                                    <p:anim calcmode="lin" valueType="num">
                                      <p:cBhvr>
                                        <p:cTn id="39" dur="250" fill="hold"/>
                                        <p:tgtEl>
                                          <p:spTgt spid="5"/>
                                        </p:tgtEl>
                                        <p:attrNameLst>
                                          <p:attrName>ppt_y</p:attrName>
                                        </p:attrNameLst>
                                      </p:cBhvr>
                                      <p:tavLst>
                                        <p:tav tm="0">
                                          <p:val>
                                            <p:strVal val="#ppt_y+.1"/>
                                          </p:val>
                                        </p:tav>
                                        <p:tav tm="100000">
                                          <p:val>
                                            <p:strVal val="#ppt_y"/>
                                          </p:val>
                                        </p:tav>
                                      </p:tavLst>
                                    </p:anim>
                                  </p:childTnLst>
                                </p:cTn>
                              </p:par>
                            </p:childTnLst>
                          </p:cTn>
                        </p:par>
                        <p:par>
                          <p:cTn id="40" fill="hold">
                            <p:stCondLst>
                              <p:cond delay="1250"/>
                            </p:stCondLst>
                            <p:childTnLst>
                              <p:par>
                                <p:cTn id="41" presetID="42" presetClass="entr" presetSubtype="0" fill="hold" nodeType="afterEffect">
                                  <p:stCondLst>
                                    <p:cond delay="0"/>
                                  </p:stCondLst>
                                  <p:childTnLst>
                                    <p:set>
                                      <p:cBhvr>
                                        <p:cTn id="42" dur="1" fill="hold">
                                          <p:stCondLst>
                                            <p:cond delay="0"/>
                                          </p:stCondLst>
                                        </p:cTn>
                                        <p:tgtEl>
                                          <p:spTgt spid="5122"/>
                                        </p:tgtEl>
                                        <p:attrNameLst>
                                          <p:attrName>style.visibility</p:attrName>
                                        </p:attrNameLst>
                                      </p:cBhvr>
                                      <p:to>
                                        <p:strVal val="visible"/>
                                      </p:to>
                                    </p:set>
                                    <p:animEffect transition="in" filter="fade">
                                      <p:cBhvr>
                                        <p:cTn id="43" dur="250"/>
                                        <p:tgtEl>
                                          <p:spTgt spid="5122"/>
                                        </p:tgtEl>
                                      </p:cBhvr>
                                    </p:animEffect>
                                    <p:anim calcmode="lin" valueType="num">
                                      <p:cBhvr>
                                        <p:cTn id="44" dur="250" fill="hold"/>
                                        <p:tgtEl>
                                          <p:spTgt spid="5122"/>
                                        </p:tgtEl>
                                        <p:attrNameLst>
                                          <p:attrName>ppt_x</p:attrName>
                                        </p:attrNameLst>
                                      </p:cBhvr>
                                      <p:tavLst>
                                        <p:tav tm="0">
                                          <p:val>
                                            <p:strVal val="#ppt_x"/>
                                          </p:val>
                                        </p:tav>
                                        <p:tav tm="100000">
                                          <p:val>
                                            <p:strVal val="#ppt_x"/>
                                          </p:val>
                                        </p:tav>
                                      </p:tavLst>
                                    </p:anim>
                                    <p:anim calcmode="lin" valueType="num">
                                      <p:cBhvr>
                                        <p:cTn id="45" dur="250" fill="hold"/>
                                        <p:tgtEl>
                                          <p:spTgt spid="51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u="sng" dirty="0">
                <a:solidFill>
                  <a:schemeClr val="bg1"/>
                </a:solidFill>
              </a:rPr>
              <a:t>Recognizing the target surface</a:t>
            </a:r>
            <a:r>
              <a:rPr lang="en-US" sz="3600" b="1" dirty="0">
                <a:solidFill>
                  <a:schemeClr val="bg1"/>
                </a:solidFill>
              </a:rPr>
              <a:t/>
            </a:r>
            <a:br>
              <a:rPr lang="en-US" sz="3600" b="1" dirty="0">
                <a:solidFill>
                  <a:schemeClr val="bg1"/>
                </a:solidFill>
              </a:rPr>
            </a:br>
            <a:endParaRPr lang="en-US" sz="3600" b="1" dirty="0">
              <a:solidFill>
                <a:schemeClr val="bg1"/>
              </a:solidFill>
            </a:endParaRPr>
          </a:p>
        </p:txBody>
      </p:sp>
      <p:sp>
        <p:nvSpPr>
          <p:cNvPr id="3" name="Content Placeholder 2"/>
          <p:cNvSpPr>
            <a:spLocks noGrp="1"/>
          </p:cNvSpPr>
          <p:nvPr>
            <p:ph idx="1"/>
          </p:nvPr>
        </p:nvSpPr>
        <p:spPr/>
        <p:txBody>
          <a:bodyPr>
            <a:normAutofit/>
          </a:bodyPr>
          <a:lstStyle/>
          <a:p>
            <a:r>
              <a:rPr lang="en-US" sz="2400" dirty="0" smtClean="0"/>
              <a:t>This is </a:t>
            </a:r>
            <a:r>
              <a:rPr lang="en-US" sz="2400" dirty="0"/>
              <a:t> a feature based recognition </a:t>
            </a:r>
            <a:r>
              <a:rPr lang="en-US" sz="2400" dirty="0" smtClean="0"/>
              <a:t>method, consist of two </a:t>
            </a:r>
            <a:r>
              <a:rPr lang="en-US" sz="2400" dirty="0"/>
              <a:t>main steps: </a:t>
            </a:r>
            <a:endParaRPr lang="en-US" sz="2400" dirty="0" smtClean="0"/>
          </a:p>
          <a:p>
            <a:r>
              <a:rPr lang="en-US" sz="2400" dirty="0" smtClean="0"/>
              <a:t>feature detection/description</a:t>
            </a:r>
          </a:p>
          <a:p>
            <a:r>
              <a:rPr lang="en-US" sz="2400" dirty="0" smtClean="0"/>
              <a:t>feature matching</a:t>
            </a:r>
            <a:endParaRPr lang="en-US" sz="2400" dirty="0"/>
          </a:p>
        </p:txBody>
      </p:sp>
      <p:sp>
        <p:nvSpPr>
          <p:cNvPr id="4" name="Slide Number Placeholder 3"/>
          <p:cNvSpPr>
            <a:spLocks noGrp="1"/>
          </p:cNvSpPr>
          <p:nvPr>
            <p:ph type="sldNum" sz="quarter" idx="12"/>
          </p:nvPr>
        </p:nvSpPr>
        <p:spPr/>
        <p:txBody>
          <a:bodyPr/>
          <a:lstStyle/>
          <a:p>
            <a:fld id="{E779D7E4-DFAF-421D-9900-88639F15E5F6}" type="slidenum">
              <a:rPr lang="en-US" smtClean="0"/>
              <a:t>6</a:t>
            </a:fld>
            <a:endParaRPr lang="en-US"/>
          </a:p>
        </p:txBody>
      </p:sp>
    </p:spTree>
    <p:extLst>
      <p:ext uri="{BB962C8B-B14F-4D97-AF65-F5344CB8AC3E}">
        <p14:creationId xmlns:p14="http://schemas.microsoft.com/office/powerpoint/2010/main" val="5059464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250"/>
                                        <p:tgtEl>
                                          <p:spTgt spid="3">
                                            <p:txEl>
                                              <p:pRg st="0" end="0"/>
                                            </p:txEl>
                                          </p:spTgt>
                                        </p:tgtEl>
                                      </p:cBhvr>
                                    </p:animEffect>
                                  </p:childTnLst>
                                </p:cTn>
                              </p:par>
                            </p:childTnLst>
                          </p:cTn>
                        </p:par>
                        <p:par>
                          <p:cTn id="13" fill="hold">
                            <p:stCondLst>
                              <p:cond delay="250"/>
                            </p:stCondLst>
                            <p:childTnLst>
                              <p:par>
                                <p:cTn id="14" presetID="14" presetClass="entr" presetSubtype="10"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6" dur="250"/>
                                        <p:tgtEl>
                                          <p:spTgt spid="3">
                                            <p:txEl>
                                              <p:pRg st="1" end="1"/>
                                            </p:txEl>
                                          </p:spTgt>
                                        </p:tgtEl>
                                      </p:cBhvr>
                                    </p:animEffect>
                                  </p:childTnLst>
                                </p:cTn>
                              </p:par>
                            </p:childTnLst>
                          </p:cTn>
                        </p:par>
                        <p:par>
                          <p:cTn id="17" fill="hold">
                            <p:stCondLst>
                              <p:cond delay="500"/>
                            </p:stCondLst>
                            <p:childTnLst>
                              <p:par>
                                <p:cTn id="18" presetID="14" presetClass="entr" presetSubtype="10" fill="hold" grpId="0"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2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sz="3600" b="1" u="sng" dirty="0">
                <a:solidFill>
                  <a:schemeClr val="bg1"/>
                </a:solidFill>
              </a:rPr>
              <a:t>Feature </a:t>
            </a:r>
            <a:r>
              <a:rPr lang="en-US" sz="3600" b="1" u="sng" dirty="0" smtClean="0">
                <a:solidFill>
                  <a:schemeClr val="bg1"/>
                </a:solidFill>
              </a:rPr>
              <a:t>detection</a:t>
            </a:r>
            <a:endParaRPr lang="en-US" sz="3600" b="1" dirty="0">
              <a:solidFill>
                <a:schemeClr val="bg1"/>
              </a:solidFill>
            </a:endParaRPr>
          </a:p>
        </p:txBody>
      </p:sp>
      <p:sp>
        <p:nvSpPr>
          <p:cNvPr id="3" name="Content Placeholder 2"/>
          <p:cNvSpPr>
            <a:spLocks noGrp="1"/>
          </p:cNvSpPr>
          <p:nvPr>
            <p:ph idx="1"/>
          </p:nvPr>
        </p:nvSpPr>
        <p:spPr>
          <a:xfrm>
            <a:off x="1130270" y="2002559"/>
            <a:ext cx="9603275" cy="3294576"/>
          </a:xfrm>
        </p:spPr>
        <p:txBody>
          <a:bodyPr>
            <a:normAutofit/>
          </a:bodyPr>
          <a:lstStyle/>
          <a:p>
            <a:r>
              <a:rPr lang="en-US" sz="2400" dirty="0" smtClean="0"/>
              <a:t>First, </a:t>
            </a:r>
            <a:r>
              <a:rPr lang="en-US" sz="2400" dirty="0"/>
              <a:t>looking in both the </a:t>
            </a:r>
            <a:r>
              <a:rPr lang="en-US" sz="2400" dirty="0" smtClean="0"/>
              <a:t>reference in webcam </a:t>
            </a:r>
            <a:r>
              <a:rPr lang="en-US" sz="2400" dirty="0"/>
              <a:t>and target images for features that stand out </a:t>
            </a:r>
            <a:r>
              <a:rPr lang="en-US" sz="2400" dirty="0" smtClean="0"/>
              <a:t>and </a:t>
            </a:r>
            <a:r>
              <a:rPr lang="en-US" sz="2400" dirty="0"/>
              <a:t>describe part the object to be recognized</a:t>
            </a:r>
            <a:r>
              <a:rPr lang="en-US" sz="2400" dirty="0" smtClean="0"/>
              <a:t>.</a:t>
            </a:r>
          </a:p>
          <a:p>
            <a:r>
              <a:rPr lang="en-US" sz="2400" dirty="0"/>
              <a:t>This features can be later used to find the reference object in the target image</a:t>
            </a:r>
          </a:p>
        </p:txBody>
      </p:sp>
      <p:sp>
        <p:nvSpPr>
          <p:cNvPr id="4" name="Slide Number Placeholder 3"/>
          <p:cNvSpPr>
            <a:spLocks noGrp="1"/>
          </p:cNvSpPr>
          <p:nvPr>
            <p:ph type="sldNum" sz="quarter" idx="12"/>
          </p:nvPr>
        </p:nvSpPr>
        <p:spPr/>
        <p:txBody>
          <a:bodyPr/>
          <a:lstStyle/>
          <a:p>
            <a:fld id="{E779D7E4-DFAF-421D-9900-88639F15E5F6}" type="slidenum">
              <a:rPr lang="en-US" smtClean="0"/>
              <a:t>7</a:t>
            </a:fld>
            <a:endParaRPr lang="en-US"/>
          </a:p>
        </p:txBody>
      </p:sp>
    </p:spTree>
    <p:extLst>
      <p:ext uri="{BB962C8B-B14F-4D97-AF65-F5344CB8AC3E}">
        <p14:creationId xmlns:p14="http://schemas.microsoft.com/office/powerpoint/2010/main" val="71583532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par>
                          <p:cTn id="13" fill="hold">
                            <p:stCondLst>
                              <p:cond delay="500"/>
                            </p:stCondLst>
                            <p:childTnLst>
                              <p:par>
                                <p:cTn id="14" presetID="14" presetClass="entr" presetSubtype="10"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a:solidFill>
                  <a:schemeClr val="bg1"/>
                </a:solidFill>
              </a:rPr>
              <a:t>Feature </a:t>
            </a:r>
            <a:r>
              <a:rPr lang="en-US" sz="3600" b="1" u="sng" dirty="0" smtClean="0">
                <a:solidFill>
                  <a:schemeClr val="bg1"/>
                </a:solidFill>
              </a:rPr>
              <a:t>detection</a:t>
            </a:r>
            <a:endParaRPr lang="en-US" sz="3600" b="1" dirty="0">
              <a:solidFill>
                <a:schemeClr val="bg1"/>
              </a:solidFill>
            </a:endParaRPr>
          </a:p>
        </p:txBody>
      </p:sp>
      <p:sp>
        <p:nvSpPr>
          <p:cNvPr id="3" name="Content Placeholder 2"/>
          <p:cNvSpPr>
            <a:spLocks noGrp="1"/>
          </p:cNvSpPr>
          <p:nvPr>
            <p:ph idx="1"/>
          </p:nvPr>
        </p:nvSpPr>
        <p:spPr/>
        <p:txBody>
          <a:bodyPr>
            <a:normAutofit/>
          </a:bodyPr>
          <a:lstStyle/>
          <a:p>
            <a:r>
              <a:rPr lang="en-US" sz="2400" dirty="0"/>
              <a:t>For a region or point of an image to be labeled as feature it should fulfill two important properties:</a:t>
            </a:r>
          </a:p>
          <a:p>
            <a:r>
              <a:rPr lang="en-US" sz="2400" dirty="0"/>
              <a:t>F</a:t>
            </a:r>
            <a:r>
              <a:rPr lang="en-US" sz="2400" dirty="0" smtClean="0"/>
              <a:t>irst </a:t>
            </a:r>
            <a:r>
              <a:rPr lang="en-US" sz="2400" dirty="0"/>
              <a:t>of all, it should present some </a:t>
            </a:r>
            <a:r>
              <a:rPr lang="en-US" sz="2400" dirty="0" smtClean="0"/>
              <a:t>uniqueness, this </a:t>
            </a:r>
            <a:r>
              <a:rPr lang="en-US" sz="2400" dirty="0"/>
              <a:t>could be corners or edges. </a:t>
            </a:r>
          </a:p>
          <a:p>
            <a:r>
              <a:rPr lang="en-US" sz="2400" dirty="0"/>
              <a:t>Secondly, </a:t>
            </a:r>
            <a:r>
              <a:rPr lang="en-US" sz="2400" dirty="0" smtClean="0"/>
              <a:t>it should be </a:t>
            </a:r>
            <a:r>
              <a:rPr lang="en-US" sz="2400" dirty="0"/>
              <a:t>invariant to transformations; </a:t>
            </a:r>
            <a:r>
              <a:rPr lang="en-US" sz="2400" dirty="0" err="1"/>
              <a:t>i.e</a:t>
            </a:r>
            <a:r>
              <a:rPr lang="en-US" sz="2400" dirty="0"/>
              <a:t>, invariant against scale, rotation or brightness changes.</a:t>
            </a:r>
          </a:p>
        </p:txBody>
      </p:sp>
      <p:sp>
        <p:nvSpPr>
          <p:cNvPr id="4" name="Slide Number Placeholder 3"/>
          <p:cNvSpPr>
            <a:spLocks noGrp="1"/>
          </p:cNvSpPr>
          <p:nvPr>
            <p:ph type="sldNum" sz="quarter" idx="12"/>
          </p:nvPr>
        </p:nvSpPr>
        <p:spPr/>
        <p:txBody>
          <a:bodyPr/>
          <a:lstStyle/>
          <a:p>
            <a:fld id="{E779D7E4-DFAF-421D-9900-88639F15E5F6}" type="slidenum">
              <a:rPr lang="en-US" smtClean="0"/>
              <a:t>8</a:t>
            </a:fld>
            <a:endParaRPr lang="en-US"/>
          </a:p>
        </p:txBody>
      </p:sp>
    </p:spTree>
    <p:extLst>
      <p:ext uri="{BB962C8B-B14F-4D97-AF65-F5344CB8AC3E}">
        <p14:creationId xmlns:p14="http://schemas.microsoft.com/office/powerpoint/2010/main" val="243877962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2"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2" presetClass="entr" presetSubtype="2"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s://scontent-sin6-2.xx.fbcdn.net/v/t1.15752-9/123140903_298984644433456_4672461618367074562_n.jpg?_nc_cat=108&amp;ccb=2&amp;_nc_sid=ae9488&amp;_nc_ohc=wSwhIqtO7TAAX8FzTVA&amp;_nc_ht=scontent-sin6-2.xx&amp;oh=fa34545cb1ee0137096680fed028fb4a&amp;oe=5FF9F74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898" y="929136"/>
            <a:ext cx="3929770" cy="518591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E779D7E4-DFAF-421D-9900-88639F15E5F6}" type="slidenum">
              <a:rPr lang="en-US" smtClean="0"/>
              <a:t>9</a:t>
            </a:fld>
            <a:endParaRPr lang="en-US"/>
          </a:p>
        </p:txBody>
      </p:sp>
      <p:sp>
        <p:nvSpPr>
          <p:cNvPr id="2" name="Right Arrow 1"/>
          <p:cNvSpPr/>
          <p:nvPr/>
        </p:nvSpPr>
        <p:spPr>
          <a:xfrm>
            <a:off x="4819668" y="2857500"/>
            <a:ext cx="2479033" cy="118110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“uniqueness”</a:t>
            </a:r>
          </a:p>
        </p:txBody>
      </p:sp>
      <p:pic>
        <p:nvPicPr>
          <p:cNvPr id="2054" name="Picture 6" descr="https://scontent-sin6-2.xx.fbcdn.net/v/t1.15752-9/130717532_832003540915009_5342519487254200154_n.jpg?_nc_cat=102&amp;ccb=2&amp;_nc_sid=ae9488&amp;_nc_ohc=S4bXu5fccjAAX8k3Nvl&amp;_nc_ht=scontent-sin6-2.xx&amp;oh=af688785b16e378a1e2aa1b81e9fd27d&amp;oe=5FFA57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8701" y="929136"/>
            <a:ext cx="3929770" cy="5185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17439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 calcmode="lin" valueType="num">
                                      <p:cBhvr additive="base">
                                        <p:cTn id="7" dur="500" fill="hold"/>
                                        <p:tgtEl>
                                          <p:spTgt spid="2052"/>
                                        </p:tgtEl>
                                        <p:attrNameLst>
                                          <p:attrName>ppt_x</p:attrName>
                                        </p:attrNameLst>
                                      </p:cBhvr>
                                      <p:tavLst>
                                        <p:tav tm="0">
                                          <p:val>
                                            <p:strVal val="0-#ppt_w/2"/>
                                          </p:val>
                                        </p:tav>
                                        <p:tav tm="100000">
                                          <p:val>
                                            <p:strVal val="#ppt_x"/>
                                          </p:val>
                                        </p:tav>
                                      </p:tavLst>
                                    </p:anim>
                                    <p:anim calcmode="lin" valueType="num">
                                      <p:cBhvr additive="base">
                                        <p:cTn id="8" dur="500" fill="hold"/>
                                        <p:tgtEl>
                                          <p:spTgt spid="205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2054"/>
                                        </p:tgtEl>
                                        <p:attrNameLst>
                                          <p:attrName>style.visibility</p:attrName>
                                        </p:attrNameLst>
                                      </p:cBhvr>
                                      <p:to>
                                        <p:strVal val="visible"/>
                                      </p:to>
                                    </p:set>
                                    <p:animEffect transition="in" filter="wipe(left)">
                                      <p:cBhvr>
                                        <p:cTn id="18"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4985</TotalTime>
  <Words>1673</Words>
  <Application>Microsoft Office PowerPoint</Application>
  <PresentationFormat>Widescreen</PresentationFormat>
  <Paragraphs>199</Paragraphs>
  <Slides>29</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Roboto</vt:lpstr>
      <vt:lpstr>Arial</vt:lpstr>
      <vt:lpstr>Calibri</vt:lpstr>
      <vt:lpstr>Century Gothic</vt:lpstr>
      <vt:lpstr>Times New Roman</vt:lpstr>
      <vt:lpstr>Gallery</vt:lpstr>
      <vt:lpstr>Augmented Reality with local feature  </vt:lpstr>
      <vt:lpstr>TEAM 3 </vt:lpstr>
      <vt:lpstr>What is augment reality?</vt:lpstr>
      <vt:lpstr>Overview Step </vt:lpstr>
      <vt:lpstr>Material </vt:lpstr>
      <vt:lpstr>Recognizing the target surface </vt:lpstr>
      <vt:lpstr>Feature detection</vt:lpstr>
      <vt:lpstr>Feature detection</vt:lpstr>
      <vt:lpstr>PowerPoint Presentation</vt:lpstr>
      <vt:lpstr>ORB (Oriented FAST and Rotated BRIEF)  </vt:lpstr>
      <vt:lpstr>PowerPoint Presentation</vt:lpstr>
      <vt:lpstr>Feature matching</vt:lpstr>
      <vt:lpstr>Feature matching</vt:lpstr>
      <vt:lpstr>Feature matching</vt:lpstr>
      <vt:lpstr>Homography </vt:lpstr>
      <vt:lpstr>RANSAC</vt:lpstr>
      <vt:lpstr>RANSAC for homography estimation:</vt:lpstr>
      <vt:lpstr>2D</vt:lpstr>
      <vt:lpstr>Masking step</vt:lpstr>
      <vt:lpstr>Warp image</vt:lpstr>
      <vt:lpstr>Create mask </vt:lpstr>
      <vt:lpstr>Bitwise and </vt:lpstr>
      <vt:lpstr>Bitwise or</vt:lpstr>
      <vt:lpstr>3D</vt:lpstr>
      <vt:lpstr>Projection Matrix</vt:lpstr>
      <vt:lpstr>3D projection matrix = A · [R1′ R2′ R3 t] </vt:lpstr>
      <vt:lpstr>Render Model </vt:lpstr>
      <vt:lpstr>Final:DEMO</vt:lpstr>
      <vt:lpstr>Thank you for watching!!!!</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Augmented Reality with local feature</dc:title>
  <dc:creator>ASTERATRON .</dc:creator>
  <cp:lastModifiedBy>ASTERATRON .</cp:lastModifiedBy>
  <cp:revision>111</cp:revision>
  <dcterms:created xsi:type="dcterms:W3CDTF">2020-12-08T06:28:23Z</dcterms:created>
  <dcterms:modified xsi:type="dcterms:W3CDTF">2020-12-22T07:46:27Z</dcterms:modified>
</cp:coreProperties>
</file>