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34" r:id="rId1"/>
  </p:sldMasterIdLst>
  <p:notesMasterIdLst>
    <p:notesMasterId r:id="rId32"/>
  </p:notesMasterIdLst>
  <p:sldIdLst>
    <p:sldId id="256" r:id="rId2"/>
    <p:sldId id="275" r:id="rId3"/>
    <p:sldId id="258" r:id="rId4"/>
    <p:sldId id="259" r:id="rId5"/>
    <p:sldId id="289" r:id="rId6"/>
    <p:sldId id="260" r:id="rId7"/>
    <p:sldId id="292" r:id="rId8"/>
    <p:sldId id="293" r:id="rId9"/>
    <p:sldId id="261" r:id="rId10"/>
    <p:sldId id="271" r:id="rId11"/>
    <p:sldId id="270" r:id="rId12"/>
    <p:sldId id="294" r:id="rId13"/>
    <p:sldId id="263" r:id="rId14"/>
    <p:sldId id="273" r:id="rId15"/>
    <p:sldId id="280" r:id="rId16"/>
    <p:sldId id="264" r:id="rId17"/>
    <p:sldId id="266" r:id="rId18"/>
    <p:sldId id="295" r:id="rId19"/>
    <p:sldId id="276" r:id="rId20"/>
    <p:sldId id="265" r:id="rId21"/>
    <p:sldId id="301" r:id="rId22"/>
    <p:sldId id="297" r:id="rId23"/>
    <p:sldId id="278" r:id="rId24"/>
    <p:sldId id="300" r:id="rId25"/>
    <p:sldId id="291" r:id="rId26"/>
    <p:sldId id="267" r:id="rId27"/>
    <p:sldId id="299" r:id="rId28"/>
    <p:sldId id="268" r:id="rId29"/>
    <p:sldId id="269" r:id="rId30"/>
    <p:sldId id="298"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4" autoAdjust="0"/>
    <p:restoredTop sz="72014" autoAdjust="0"/>
  </p:normalViewPr>
  <p:slideViewPr>
    <p:cSldViewPr snapToGrid="0">
      <p:cViewPr>
        <p:scale>
          <a:sx n="50" d="100"/>
          <a:sy n="50" d="100"/>
        </p:scale>
        <p:origin x="16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D3C160-5DC0-4559-9A7D-F34D3E41E40E}" type="datetimeFigureOut">
              <a:rPr lang="en-US" smtClean="0"/>
              <a:t>12/14/2020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C16738-A3D2-4A18-8EEE-5B48D5F401B7}" type="slidenum">
              <a:rPr lang="en-US" smtClean="0"/>
              <a:t>‹#›</a:t>
            </a:fld>
            <a:endParaRPr lang="en-US"/>
          </a:p>
        </p:txBody>
      </p:sp>
    </p:spTree>
    <p:extLst>
      <p:ext uri="{BB962C8B-B14F-4D97-AF65-F5344CB8AC3E}">
        <p14:creationId xmlns:p14="http://schemas.microsoft.com/office/powerpoint/2010/main" val="2417716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en.wikipedia.org/wiki/Transformation_matrix"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Homography_(computer_vision)"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en.wikipedia.org/wiki/Hamming_distance"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C16738-A3D2-4A18-8EEE-5B48D5F401B7}" type="slidenum">
              <a:rPr lang="en-US" smtClean="0"/>
              <a:t>2</a:t>
            </a:fld>
            <a:endParaRPr lang="en-US"/>
          </a:p>
        </p:txBody>
      </p:sp>
    </p:spTree>
    <p:extLst>
      <p:ext uri="{BB962C8B-B14F-4D97-AF65-F5344CB8AC3E}">
        <p14:creationId xmlns:p14="http://schemas.microsoft.com/office/powerpoint/2010/main" val="33065025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after matches have been found, we should define some criteria to decide if the object has been found or not. For this I defined a threshold on the minimum number of matches that should be found. If the number of matches is above the threshold, then we assume the object has been found. Otherwise we consider that there isn’t enough evidence to say that the recognition was successful.</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47C16738-A3D2-4A18-8EEE-5B48D5F401B7}" type="slidenum">
              <a:rPr lang="en-US" smtClean="0"/>
              <a:t>14</a:t>
            </a:fld>
            <a:endParaRPr lang="en-US"/>
          </a:p>
        </p:txBody>
      </p:sp>
    </p:spTree>
    <p:extLst>
      <p:ext uri="{BB962C8B-B14F-4D97-AF65-F5344CB8AC3E}">
        <p14:creationId xmlns:p14="http://schemas.microsoft.com/office/powerpoint/2010/main" val="579428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b="0" i="0" dirty="0" smtClean="0">
                <a:solidFill>
                  <a:srgbClr val="3B3D42"/>
                </a:solidFill>
                <a:effectLst/>
                <a:latin typeface="Roboto"/>
              </a:rPr>
              <a:t>Trong toán học, Homography là sự dịch chuyển sử dụng phép chiếu hình học, hay nói cách khác nó là sự kết hợp của cặp điểm trong phép chiếu phối cảnh. Ảnh thực trong không gian ba chiều có thể biến đổi về không gian ảnh bằng phép chiếu thông qua ma trận biến đổi Homography hay còn gọi là ma trận H. Các phép chiếu biến đổi thông qua ma trận Homography không đảm bảo về kích thước và góc của vật được chiếu, nhưng lại đảm bảo về tỉ lệ.</a:t>
            </a:r>
          </a:p>
          <a:p>
            <a:endParaRPr lang="en-US" dirty="0"/>
          </a:p>
        </p:txBody>
      </p:sp>
      <p:sp>
        <p:nvSpPr>
          <p:cNvPr id="4" name="Slide Number Placeholder 3"/>
          <p:cNvSpPr>
            <a:spLocks noGrp="1"/>
          </p:cNvSpPr>
          <p:nvPr>
            <p:ph type="sldNum" sz="quarter" idx="10"/>
          </p:nvPr>
        </p:nvSpPr>
        <p:spPr/>
        <p:txBody>
          <a:bodyPr/>
          <a:lstStyle/>
          <a:p>
            <a:fld id="{47C16738-A3D2-4A18-8EEE-5B48D5F401B7}" type="slidenum">
              <a:rPr lang="en-US" smtClean="0"/>
              <a:t>16</a:t>
            </a:fld>
            <a:endParaRPr lang="en-US"/>
          </a:p>
        </p:txBody>
      </p:sp>
    </p:spTree>
    <p:extLst>
      <p:ext uri="{BB962C8B-B14F-4D97-AF65-F5344CB8AC3E}">
        <p14:creationId xmlns:p14="http://schemas.microsoft.com/office/powerpoint/2010/main" val="8809540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How can we find such a transformation? Since we have already found a set of matches between both images we can certainly find directly by any of the existing methods (I advance we will be using RANSAC) an </a:t>
            </a:r>
            <a:r>
              <a:rPr lang="en-US" dirty="0" smtClean="0">
                <a:hlinkClick r:id="rId3"/>
              </a:rPr>
              <a:t>homogeneous transformation</a:t>
            </a:r>
            <a:r>
              <a:rPr lang="en-US" dirty="0" smtClean="0"/>
              <a:t> that performs the mapping,</a:t>
            </a:r>
          </a:p>
          <a:p>
            <a:endParaRPr lang="en-US" dirty="0" smtClean="0"/>
          </a:p>
          <a:p>
            <a:r>
              <a:rPr lang="vi-VN" dirty="0" smtClean="0"/>
              <a:t>Ý tưởng của thuật toán là: Từ tập dữ liệu đầu vào có hai loại dữ liệu là “inlier” và “outlier”, </a:t>
            </a:r>
          </a:p>
          <a:p>
            <a:r>
              <a:rPr lang="vi-VN" dirty="0" smtClean="0"/>
              <a:t>Trong đó, “inlier” là các dữ liệu không phải nhiễu và “outlier” là các dữ liệu nhiễu</a:t>
            </a:r>
          </a:p>
          <a:p>
            <a:r>
              <a:rPr lang="vi-VN" dirty="0" smtClean="0"/>
              <a:t>Ta tiến hành tính toán và tìm ra mô hình tốt nhất cho tập dữ liệu. Việc tính toán và chọn ra mô hình tốt nhất sẽ được lặp đi lặp lại k lần, với giá trị k được chọn đủ lớn để đảm bảo rằng xác suất p (thường là 0,99) của tập dữ liệu mẫu ngẫu nhiên không chứa “outlier”. </a:t>
            </a:r>
          </a:p>
          <a:p>
            <a:endParaRPr lang="en-US" dirty="0"/>
          </a:p>
        </p:txBody>
      </p:sp>
      <p:sp>
        <p:nvSpPr>
          <p:cNvPr id="4" name="Slide Number Placeholder 3"/>
          <p:cNvSpPr>
            <a:spLocks noGrp="1"/>
          </p:cNvSpPr>
          <p:nvPr>
            <p:ph type="sldNum" sz="quarter" idx="10"/>
          </p:nvPr>
        </p:nvSpPr>
        <p:spPr/>
        <p:txBody>
          <a:bodyPr/>
          <a:lstStyle/>
          <a:p>
            <a:fld id="{47C16738-A3D2-4A18-8EEE-5B48D5F401B7}" type="slidenum">
              <a:rPr lang="en-US" smtClean="0"/>
              <a:t>17</a:t>
            </a:fld>
            <a:endParaRPr lang="en-US"/>
          </a:p>
        </p:txBody>
      </p:sp>
    </p:spTree>
    <p:extLst>
      <p:ext uri="{BB962C8B-B14F-4D97-AF65-F5344CB8AC3E}">
        <p14:creationId xmlns:p14="http://schemas.microsoft.com/office/powerpoint/2010/main" val="42388986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2000" dirty="0" smtClean="0"/>
              <a:t>Lặp lại </a:t>
            </a:r>
            <a:r>
              <a:rPr lang="vi-VN" sz="2000" dirty="0" smtClean="0">
                <a:solidFill>
                  <a:schemeClr val="accent4"/>
                </a:solidFill>
              </a:rPr>
              <a:t>k</a:t>
            </a:r>
            <a:r>
              <a:rPr lang="vi-VN" sz="2000" dirty="0" smtClean="0"/>
              <a:t> lần: </a:t>
            </a:r>
          </a:p>
          <a:p>
            <a:r>
              <a:rPr lang="vi-VN" dirty="0" smtClean="0"/>
              <a:t>a. Chọn 4 cặp điểm tương đồng ngẫu nhiên. </a:t>
            </a:r>
          </a:p>
          <a:p>
            <a:r>
              <a:rPr lang="vi-VN" dirty="0" smtClean="0"/>
              <a:t>b. Tính ma trận Homography H</a:t>
            </a:r>
            <a:r>
              <a:rPr lang="en-US" dirty="0" err="1" smtClean="0"/>
              <a:t>tmp</a:t>
            </a:r>
            <a:r>
              <a:rPr lang="vi-VN" dirty="0" smtClean="0"/>
              <a:t>       từ 4 điểm.</a:t>
            </a:r>
          </a:p>
          <a:p>
            <a:r>
              <a:rPr lang="vi-VN" dirty="0" smtClean="0"/>
              <a:t>c. Tính khoảng cách </a:t>
            </a:r>
            <a:r>
              <a:rPr lang="vi-VN" dirty="0" smtClean="0">
                <a:solidFill>
                  <a:srgbClr val="FF0000"/>
                </a:solidFill>
              </a:rPr>
              <a:t>d </a:t>
            </a:r>
            <a:r>
              <a:rPr lang="vi-VN" dirty="0" smtClean="0"/>
              <a:t>của tập các cặp điểm tương đồng. </a:t>
            </a:r>
          </a:p>
          <a:p>
            <a:pPr marL="0" indent="0">
              <a:buFont typeface="Calibri" panose="020F0502020204030204" pitchFamily="34" charset="0"/>
              <a:buNone/>
            </a:pPr>
            <a:endParaRPr lang="vi-VN" dirty="0" smtClean="0"/>
          </a:p>
          <a:p>
            <a:endParaRPr lang="vi-VN" dirty="0" smtClean="0"/>
          </a:p>
          <a:p>
            <a:r>
              <a:rPr lang="vi-VN" dirty="0" smtClean="0"/>
              <a:t>d. Tính số lượng </a:t>
            </a:r>
            <a:r>
              <a:rPr lang="vi-VN" dirty="0" smtClean="0">
                <a:solidFill>
                  <a:srgbClr val="FF0000"/>
                </a:solidFill>
              </a:rPr>
              <a:t>m</a:t>
            </a:r>
            <a:r>
              <a:rPr lang="vi-VN" dirty="0" smtClean="0"/>
              <a:t> các cặp điểm</a:t>
            </a:r>
            <a:r>
              <a:rPr lang="vi-VN" b="1" dirty="0" smtClean="0"/>
              <a:t> inlier </a:t>
            </a:r>
            <a:r>
              <a:rPr lang="vi-VN" dirty="0" smtClean="0"/>
              <a:t>thỏa mãn điều kiện di &lt; ngưỡng. </a:t>
            </a:r>
          </a:p>
          <a:p>
            <a:r>
              <a:rPr lang="vi-VN" dirty="0" smtClean="0"/>
              <a:t>e. Nếu </a:t>
            </a:r>
            <a:r>
              <a:rPr lang="vi-VN" b="1" dirty="0" smtClean="0"/>
              <a:t>inlier</a:t>
            </a:r>
            <a:r>
              <a:rPr lang="vi-VN" dirty="0" smtClean="0">
                <a:solidFill>
                  <a:srgbClr val="FF0000"/>
                </a:solidFill>
              </a:rPr>
              <a:t> &gt;</a:t>
            </a:r>
            <a:r>
              <a:rPr lang="vi-VN" b="1" dirty="0" smtClean="0">
                <a:solidFill>
                  <a:srgbClr val="FF0000"/>
                </a:solidFill>
              </a:rPr>
              <a:t> </a:t>
            </a:r>
            <a:r>
              <a:rPr lang="vi-VN" b="1" dirty="0" smtClean="0"/>
              <a:t>max_inlier </a:t>
            </a:r>
            <a:r>
              <a:rPr lang="vi-VN" dirty="0" smtClean="0"/>
              <a:t>thì </a:t>
            </a:r>
            <a:r>
              <a:rPr lang="vi-VN" b="1" dirty="0" smtClean="0"/>
              <a:t>max_inlier </a:t>
            </a:r>
            <a:r>
              <a:rPr lang="vi-VN" dirty="0" smtClean="0">
                <a:solidFill>
                  <a:srgbClr val="FF0000"/>
                </a:solidFill>
              </a:rPr>
              <a:t>=</a:t>
            </a:r>
            <a:r>
              <a:rPr lang="vi-VN" b="1" dirty="0" smtClean="0"/>
              <a:t> inlier </a:t>
            </a:r>
            <a:r>
              <a:rPr lang="vi-VN" dirty="0" smtClean="0"/>
              <a:t>và ma trận </a:t>
            </a:r>
            <a:r>
              <a:rPr lang="vi-VN" b="1" dirty="0" smtClean="0"/>
              <a:t>Homograph H = Htmp y</a:t>
            </a:r>
          </a:p>
          <a:p>
            <a:endParaRPr lang="vi-VN" dirty="0" smtClean="0"/>
          </a:p>
          <a:p>
            <a:endParaRPr lang="vi-VN" dirty="0" smtClean="0"/>
          </a:p>
          <a:p>
            <a:r>
              <a:rPr lang="vi-VN" dirty="0" smtClean="0"/>
              <a:t>w là tỉ lệ giữa số </a:t>
            </a:r>
            <a:r>
              <a:rPr lang="vi-VN" b="1" dirty="0" smtClean="0"/>
              <a:t>inlier</a:t>
            </a:r>
            <a:r>
              <a:rPr lang="vi-VN" dirty="0" smtClean="0"/>
              <a:t> trên tổng số điểm.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vi-VN" dirty="0" smtClean="0"/>
              <a:t>Thông thường chọn W = 50 %</a:t>
            </a:r>
            <a:r>
              <a:rPr lang="vi-VN" b="1" dirty="0" smtClean="0"/>
              <a:t> </a:t>
            </a:r>
            <a:endParaRPr lang="vi-VN" dirty="0" smtClean="0"/>
          </a:p>
          <a:p>
            <a:endParaRPr lang="vi-VN" b="1" dirty="0" smtClean="0"/>
          </a:p>
          <a:p>
            <a:endParaRPr lang="en-US" dirty="0"/>
          </a:p>
        </p:txBody>
      </p:sp>
      <p:sp>
        <p:nvSpPr>
          <p:cNvPr id="4" name="Slide Number Placeholder 3"/>
          <p:cNvSpPr>
            <a:spLocks noGrp="1"/>
          </p:cNvSpPr>
          <p:nvPr>
            <p:ph type="sldNum" sz="quarter" idx="10"/>
          </p:nvPr>
        </p:nvSpPr>
        <p:spPr/>
        <p:txBody>
          <a:bodyPr/>
          <a:lstStyle/>
          <a:p>
            <a:fld id="{47C16738-A3D2-4A18-8EEE-5B48D5F401B7}" type="slidenum">
              <a:rPr lang="en-US" smtClean="0"/>
              <a:t>18</a:t>
            </a:fld>
            <a:endParaRPr lang="en-US"/>
          </a:p>
        </p:txBody>
      </p:sp>
    </p:spTree>
    <p:extLst>
      <p:ext uri="{BB962C8B-B14F-4D97-AF65-F5344CB8AC3E}">
        <p14:creationId xmlns:p14="http://schemas.microsoft.com/office/powerpoint/2010/main" val="22602749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dirty="0" smtClean="0"/>
              <a:t>remove the area in the webcam image where we want to overlay our target image and then add them together. This can be done using masking.</a:t>
            </a:r>
          </a:p>
          <a:p>
            <a:pPr fontAlgn="base"/>
            <a:r>
              <a:rPr lang="en-US" dirty="0" smtClean="0"/>
              <a:t>So first we are creating a mask based on the location of the target found. Now we can use the inverse method to find its negative. If we add the mask inverse and the webcam image we would get the anew image where all the webcam image information is shown except where the image is suppose to be augmented. So the black area can be thought of an empty space where we can add our image.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once we have the </a:t>
            </a:r>
            <a:r>
              <a:rPr lang="en-US" dirty="0" err="1" smtClean="0"/>
              <a:t>imgAug</a:t>
            </a:r>
            <a:r>
              <a:rPr lang="en-US" dirty="0" smtClean="0"/>
              <a:t> which is our new masked image and the </a:t>
            </a:r>
            <a:r>
              <a:rPr lang="en-US" dirty="0" err="1" smtClean="0"/>
              <a:t>imgWarp</a:t>
            </a:r>
            <a:r>
              <a:rPr lang="en-US" dirty="0" smtClean="0"/>
              <a:t>, we can simply add them up using the bitwise </a:t>
            </a:r>
            <a:r>
              <a:rPr lang="en-US" dirty="0" err="1" smtClean="0"/>
              <a:t>Funtion</a:t>
            </a:r>
            <a:endParaRPr lang="en-US" dirty="0" smtClean="0"/>
          </a:p>
          <a:p>
            <a:endParaRPr lang="en-US" dirty="0"/>
          </a:p>
        </p:txBody>
      </p:sp>
      <p:sp>
        <p:nvSpPr>
          <p:cNvPr id="4" name="Slide Number Placeholder 3"/>
          <p:cNvSpPr>
            <a:spLocks noGrp="1"/>
          </p:cNvSpPr>
          <p:nvPr>
            <p:ph type="sldNum" sz="quarter" idx="10"/>
          </p:nvPr>
        </p:nvSpPr>
        <p:spPr/>
        <p:txBody>
          <a:bodyPr/>
          <a:lstStyle/>
          <a:p>
            <a:fld id="{47C16738-A3D2-4A18-8EEE-5B48D5F401B7}" type="slidenum">
              <a:rPr lang="en-US" smtClean="0"/>
              <a:t>20</a:t>
            </a:fld>
            <a:endParaRPr lang="en-US"/>
          </a:p>
        </p:txBody>
      </p:sp>
    </p:spTree>
    <p:extLst>
      <p:ext uri="{BB962C8B-B14F-4D97-AF65-F5344CB8AC3E}">
        <p14:creationId xmlns:p14="http://schemas.microsoft.com/office/powerpoint/2010/main" val="18077374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#create a replace </a:t>
            </a:r>
            <a:r>
              <a:rPr lang="en-US" dirty="0" err="1" smtClean="0"/>
              <a:t>img</a:t>
            </a:r>
            <a:r>
              <a:rPr lang="en-US" dirty="0" smtClean="0"/>
              <a:t> // paint the webcam background to black (0,0,0), then use homo border (img2)(the 4 card), replace the inside the border (the 4 card) to the replaced </a:t>
            </a:r>
            <a:r>
              <a:rPr lang="en-US" dirty="0" err="1" smtClean="0"/>
              <a:t>img</a:t>
            </a:r>
            <a:r>
              <a:rPr lang="en-US" dirty="0" smtClean="0"/>
              <a:t> (the cube) </a:t>
            </a:r>
          </a:p>
          <a:p>
            <a:r>
              <a:rPr lang="en-US" dirty="0" smtClean="0"/>
              <a:t> </a:t>
            </a:r>
            <a:endParaRPr lang="en-US" dirty="0"/>
          </a:p>
        </p:txBody>
      </p:sp>
      <p:sp>
        <p:nvSpPr>
          <p:cNvPr id="4" name="Slide Number Placeholder 3"/>
          <p:cNvSpPr>
            <a:spLocks noGrp="1"/>
          </p:cNvSpPr>
          <p:nvPr>
            <p:ph type="sldNum" sz="quarter" idx="10"/>
          </p:nvPr>
        </p:nvSpPr>
        <p:spPr/>
        <p:txBody>
          <a:bodyPr/>
          <a:lstStyle/>
          <a:p>
            <a:fld id="{47C16738-A3D2-4A18-8EEE-5B48D5F401B7}" type="slidenum">
              <a:rPr lang="en-US" smtClean="0"/>
              <a:t>21</a:t>
            </a:fld>
            <a:endParaRPr lang="en-US"/>
          </a:p>
        </p:txBody>
      </p:sp>
    </p:spTree>
    <p:extLst>
      <p:ext uri="{BB962C8B-B14F-4D97-AF65-F5344CB8AC3E}">
        <p14:creationId xmlns:p14="http://schemas.microsoft.com/office/powerpoint/2010/main" val="19742359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#making mask // paint all the mask to black (0)</a:t>
            </a:r>
          </a:p>
          <a:p>
            <a:r>
              <a:rPr lang="en-US" dirty="0" smtClean="0"/>
              <a:t> #then find the homo border, use the position in the webcam, cover the border to the mask, then paint inside the that border in mask to white (1)</a:t>
            </a:r>
          </a:p>
          <a:p>
            <a:endParaRPr lang="en-US" dirty="0" smtClean="0"/>
          </a:p>
          <a:p>
            <a:r>
              <a:rPr lang="en-US" dirty="0" smtClean="0"/>
              <a:t>#inverse the color of the mask, black(0) to white(1) and the </a:t>
            </a:r>
            <a:r>
              <a:rPr lang="en-US" dirty="0" err="1" smtClean="0"/>
              <a:t>otherway</a:t>
            </a:r>
            <a:r>
              <a:rPr lang="en-US" dirty="0" smtClean="0"/>
              <a:t> around</a:t>
            </a:r>
            <a:endParaRPr lang="en-US" dirty="0"/>
          </a:p>
        </p:txBody>
      </p:sp>
      <p:sp>
        <p:nvSpPr>
          <p:cNvPr id="4" name="Slide Number Placeholder 3"/>
          <p:cNvSpPr>
            <a:spLocks noGrp="1"/>
          </p:cNvSpPr>
          <p:nvPr>
            <p:ph type="sldNum" sz="quarter" idx="10"/>
          </p:nvPr>
        </p:nvSpPr>
        <p:spPr/>
        <p:txBody>
          <a:bodyPr/>
          <a:lstStyle/>
          <a:p>
            <a:fld id="{47C16738-A3D2-4A18-8EEE-5B48D5F401B7}" type="slidenum">
              <a:rPr lang="en-US" smtClean="0"/>
              <a:t>22</a:t>
            </a:fld>
            <a:endParaRPr lang="en-US"/>
          </a:p>
        </p:txBody>
      </p:sp>
    </p:spTree>
    <p:extLst>
      <p:ext uri="{BB962C8B-B14F-4D97-AF65-F5344CB8AC3E}">
        <p14:creationId xmlns:p14="http://schemas.microsoft.com/office/powerpoint/2010/main" val="27775554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1(mask--white back ground) * ~1(Webcam) = 1</a:t>
            </a:r>
          </a:p>
          <a:p>
            <a:r>
              <a:rPr lang="en-US" dirty="0" smtClean="0"/>
              <a:t>   #       0(mask—black boundary)     </a:t>
            </a:r>
            <a:r>
              <a:rPr lang="en-US" baseline="0" dirty="0" smtClean="0"/>
              <a:t> </a:t>
            </a:r>
            <a:r>
              <a:rPr lang="en-US" dirty="0" smtClean="0"/>
              <a:t>* ~1(Webcam) = 0</a:t>
            </a:r>
            <a:endParaRPr lang="en-US" dirty="0"/>
          </a:p>
        </p:txBody>
      </p:sp>
      <p:sp>
        <p:nvSpPr>
          <p:cNvPr id="4" name="Slide Number Placeholder 3"/>
          <p:cNvSpPr>
            <a:spLocks noGrp="1"/>
          </p:cNvSpPr>
          <p:nvPr>
            <p:ph type="sldNum" sz="quarter" idx="10"/>
          </p:nvPr>
        </p:nvSpPr>
        <p:spPr/>
        <p:txBody>
          <a:bodyPr/>
          <a:lstStyle/>
          <a:p>
            <a:fld id="{47C16738-A3D2-4A18-8EEE-5B48D5F401B7}" type="slidenum">
              <a:rPr lang="en-US" smtClean="0"/>
              <a:t>23</a:t>
            </a:fld>
            <a:endParaRPr lang="en-US"/>
          </a:p>
        </p:txBody>
      </p:sp>
    </p:spTree>
    <p:extLst>
      <p:ext uri="{BB962C8B-B14F-4D97-AF65-F5344CB8AC3E}">
        <p14:creationId xmlns:p14="http://schemas.microsoft.com/office/powerpoint/2010/main" val="10687691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#or: 0(the black of the warp)  + ~1(bitwise</a:t>
            </a:r>
            <a:r>
              <a:rPr lang="en-US" baseline="0" dirty="0" smtClean="0"/>
              <a:t> and - background</a:t>
            </a:r>
            <a:r>
              <a:rPr lang="en-US" dirty="0" smtClean="0"/>
              <a:t>) = 1</a:t>
            </a:r>
          </a:p>
          <a:p>
            <a:r>
              <a:rPr lang="en-US" baseline="0" dirty="0" smtClean="0"/>
              <a:t> </a:t>
            </a:r>
            <a:r>
              <a:rPr lang="en-US" dirty="0" smtClean="0"/>
              <a:t> #  ~1(image</a:t>
            </a:r>
            <a:r>
              <a:rPr lang="en-US" baseline="0" dirty="0" smtClean="0"/>
              <a:t> of the warp)      </a:t>
            </a:r>
            <a:r>
              <a:rPr lang="en-US" dirty="0" smtClean="0"/>
              <a:t> + ~1(bitwise</a:t>
            </a:r>
            <a:r>
              <a:rPr lang="en-US" baseline="0" dirty="0" smtClean="0"/>
              <a:t> and – </a:t>
            </a:r>
            <a:r>
              <a:rPr lang="en-US" baseline="0" dirty="0" err="1" smtClean="0"/>
              <a:t>blackmask</a:t>
            </a:r>
            <a:r>
              <a:rPr lang="en-US" baseline="0" dirty="0" smtClean="0"/>
              <a:t>  </a:t>
            </a:r>
            <a:r>
              <a:rPr lang="en-US" dirty="0" smtClean="0"/>
              <a:t>) = 1</a:t>
            </a:r>
            <a:endParaRPr lang="en-US" dirty="0"/>
          </a:p>
        </p:txBody>
      </p:sp>
      <p:sp>
        <p:nvSpPr>
          <p:cNvPr id="4" name="Slide Number Placeholder 3"/>
          <p:cNvSpPr>
            <a:spLocks noGrp="1"/>
          </p:cNvSpPr>
          <p:nvPr>
            <p:ph type="sldNum" sz="quarter" idx="10"/>
          </p:nvPr>
        </p:nvSpPr>
        <p:spPr/>
        <p:txBody>
          <a:bodyPr/>
          <a:lstStyle/>
          <a:p>
            <a:fld id="{47C16738-A3D2-4A18-8EEE-5B48D5F401B7}" type="slidenum">
              <a:rPr lang="en-US" smtClean="0"/>
              <a:t>24</a:t>
            </a:fld>
            <a:endParaRPr lang="en-US"/>
          </a:p>
        </p:txBody>
      </p:sp>
    </p:spTree>
    <p:extLst>
      <p:ext uri="{BB962C8B-B14F-4D97-AF65-F5344CB8AC3E}">
        <p14:creationId xmlns:p14="http://schemas.microsoft.com/office/powerpoint/2010/main" val="3204584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dirty="0" smtClean="0"/>
              <a:t>project in a screen a 3D model of a figure whose position and orientation matches the position and orientation of some predefined flat surface. </a:t>
            </a:r>
          </a:p>
          <a:p>
            <a:pPr fontAlgn="base"/>
            <a:r>
              <a:rPr lang="en-US" dirty="0" smtClean="0"/>
              <a:t>Furthermore, we want to do it in real time, so that if the surface changes its position or orientation the projected model does so accordingly.</a:t>
            </a:r>
          </a:p>
          <a:p>
            <a:pPr fontAlgn="base"/>
            <a:r>
              <a:rPr lang="en-US" dirty="0" smtClean="0"/>
              <a:t>To achieve this we first have to be able to identify the flat surface of reference in an image or video frame. </a:t>
            </a:r>
          </a:p>
          <a:p>
            <a:pPr fontAlgn="base"/>
            <a:r>
              <a:rPr lang="en-US" dirty="0" smtClean="0"/>
              <a:t>Once identified, we can easily determine the transformation from the reference surface image (2D) to the target image (2D). This transformation is called </a:t>
            </a:r>
            <a:r>
              <a:rPr lang="en-US" dirty="0" err="1" smtClean="0">
                <a:hlinkClick r:id="rId3"/>
              </a:rPr>
              <a:t>homography</a:t>
            </a:r>
            <a:r>
              <a:rPr lang="en-US" dirty="0" smtClean="0"/>
              <a:t>.</a:t>
            </a:r>
          </a:p>
          <a:p>
            <a:pPr fontAlgn="base"/>
            <a:r>
              <a:rPr lang="en-US" dirty="0" smtClean="0"/>
              <a:t>Finally, project the 2d image or 3d model to the flat surface</a:t>
            </a:r>
          </a:p>
          <a:p>
            <a:endParaRPr lang="en-US" dirty="0"/>
          </a:p>
        </p:txBody>
      </p:sp>
      <p:sp>
        <p:nvSpPr>
          <p:cNvPr id="4" name="Slide Number Placeholder 3"/>
          <p:cNvSpPr>
            <a:spLocks noGrp="1"/>
          </p:cNvSpPr>
          <p:nvPr>
            <p:ph type="sldNum" sz="quarter" idx="10"/>
          </p:nvPr>
        </p:nvSpPr>
        <p:spPr/>
        <p:txBody>
          <a:bodyPr/>
          <a:lstStyle/>
          <a:p>
            <a:fld id="{47C16738-A3D2-4A18-8EEE-5B48D5F401B7}" type="slidenum">
              <a:rPr lang="en-US" smtClean="0"/>
              <a:t>4</a:t>
            </a:fld>
            <a:endParaRPr lang="en-US"/>
          </a:p>
        </p:txBody>
      </p:sp>
    </p:spTree>
    <p:extLst>
      <p:ext uri="{BB962C8B-B14F-4D97-AF65-F5344CB8AC3E}">
        <p14:creationId xmlns:p14="http://schemas.microsoft.com/office/powerpoint/2010/main" val="1839800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Need</a:t>
            </a:r>
            <a:r>
              <a:rPr lang="en-US" baseline="0" dirty="0" smtClean="0"/>
              <a:t> image</a:t>
            </a:r>
            <a:endParaRPr lang="en-US" dirty="0"/>
          </a:p>
        </p:txBody>
      </p:sp>
      <p:sp>
        <p:nvSpPr>
          <p:cNvPr id="4" name="Slide Number Placeholder 3"/>
          <p:cNvSpPr>
            <a:spLocks noGrp="1"/>
          </p:cNvSpPr>
          <p:nvPr>
            <p:ph type="sldNum" sz="quarter" idx="10"/>
          </p:nvPr>
        </p:nvSpPr>
        <p:spPr/>
        <p:txBody>
          <a:bodyPr/>
          <a:lstStyle/>
          <a:p>
            <a:fld id="{47C16738-A3D2-4A18-8EEE-5B48D5F401B7}" type="slidenum">
              <a:rPr lang="en-US" smtClean="0"/>
              <a:t>5</a:t>
            </a:fld>
            <a:endParaRPr lang="en-US"/>
          </a:p>
        </p:txBody>
      </p:sp>
    </p:spTree>
    <p:extLst>
      <p:ext uri="{BB962C8B-B14F-4D97-AF65-F5344CB8AC3E}">
        <p14:creationId xmlns:p14="http://schemas.microsoft.com/office/powerpoint/2010/main" val="26861198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feature is a piece of information which is relevant for solving the computational task</a:t>
            </a:r>
            <a:br>
              <a:rPr lang="en-US" dirty="0" smtClean="0"/>
            </a:br>
            <a:r>
              <a:rPr lang="en-US" dirty="0" smtClean="0"/>
              <a:t>related to a certain application. Features may be specific structures in the image such as</a:t>
            </a:r>
            <a:br>
              <a:rPr lang="en-US" dirty="0" smtClean="0"/>
            </a:br>
            <a:r>
              <a:rPr lang="en-US" dirty="0" smtClean="0"/>
              <a:t>points, edges or objects. Features may also be the result of a general neighborhood</a:t>
            </a:r>
            <a:br>
              <a:rPr lang="en-US" dirty="0" smtClean="0"/>
            </a:br>
            <a:r>
              <a:rPr lang="en-US" dirty="0" smtClean="0"/>
              <a:t>operation or feature detection applied to the image. The features can be classified into</a:t>
            </a:r>
            <a:br>
              <a:rPr lang="en-US" dirty="0" smtClean="0"/>
            </a:br>
            <a:r>
              <a:rPr lang="en-US" dirty="0" smtClean="0"/>
              <a:t>two main categories:</a:t>
            </a:r>
            <a:br>
              <a:rPr lang="en-US" dirty="0" smtClean="0"/>
            </a:br>
            <a:r>
              <a:rPr lang="en-US" dirty="0" smtClean="0"/>
              <a:t>The features that are in specific locations of the images, such as mountain peaks,</a:t>
            </a:r>
            <a:br>
              <a:rPr lang="en-US" dirty="0" smtClean="0"/>
            </a:br>
            <a:r>
              <a:rPr lang="en-US" dirty="0" smtClean="0"/>
              <a:t>building corners, doorways, or interestingly shaped patches of snow. These kinds of</a:t>
            </a:r>
            <a:br>
              <a:rPr lang="en-US" dirty="0" smtClean="0"/>
            </a:br>
            <a:r>
              <a:rPr lang="en-US" dirty="0" smtClean="0"/>
              <a:t>localized features are often called </a:t>
            </a:r>
            <a:r>
              <a:rPr lang="en-US" dirty="0" err="1" smtClean="0"/>
              <a:t>keypoint</a:t>
            </a:r>
            <a:r>
              <a:rPr lang="en-US" dirty="0" smtClean="0"/>
              <a:t> features (or even corners) and are often</a:t>
            </a:r>
            <a:br>
              <a:rPr lang="en-US" dirty="0" smtClean="0"/>
            </a:br>
            <a:r>
              <a:rPr lang="en-US" dirty="0" smtClean="0"/>
              <a:t>described by the appearance of patches of pixels surrounding the point location.</a:t>
            </a:r>
            <a:br>
              <a:rPr lang="en-US" dirty="0" smtClean="0"/>
            </a:br>
            <a:r>
              <a:rPr lang="en-US" dirty="0" smtClean="0"/>
              <a:t>The features that can be matched based on their orientation and local appearance</a:t>
            </a:r>
            <a:br>
              <a:rPr lang="en-US" dirty="0" smtClean="0"/>
            </a:br>
            <a:r>
              <a:rPr lang="en-US" dirty="0" smtClean="0"/>
              <a:t>(edge profiles) are called edges and they can also be good indicators of object</a:t>
            </a:r>
            <a:br>
              <a:rPr lang="en-US" dirty="0" smtClean="0"/>
            </a:br>
            <a:r>
              <a:rPr lang="en-US" dirty="0" smtClean="0"/>
              <a:t>boundaries and occlusion events in the image sequence. </a:t>
            </a:r>
            <a:br>
              <a:rPr lang="en-US" dirty="0" smtClean="0"/>
            </a:br>
            <a:endParaRPr lang="en-US" dirty="0" smtClean="0"/>
          </a:p>
          <a:p>
            <a:r>
              <a:rPr lang="vi-VN" dirty="0" smtClean="0"/>
              <a:t>Feature: là một phần thông tin có liên quan để giải quyết các nhiệm vụ tính toán liên quan đến một ứng dụng nhất định</a:t>
            </a:r>
          </a:p>
          <a:p>
            <a:r>
              <a:rPr lang="vi-VN" dirty="0" smtClean="0"/>
              <a:t>1-</a:t>
            </a:r>
            <a:r>
              <a:rPr lang="vi-VN" baseline="0" dirty="0" smtClean="0"/>
              <a:t> đỉnh núi, góc xây dựng, cửa ra vào, hoặc các bản vá lỗi có hình dạng thú vị của tuyết ,thường được gọi là keypoint features</a:t>
            </a:r>
          </a:p>
          <a:p>
            <a:r>
              <a:rPr lang="vi-VN" baseline="0" dirty="0" smtClean="0"/>
              <a:t>2 -  được gọi là cạnh và chúng cũng có thể là về ranh giới đối tượng.</a:t>
            </a:r>
            <a:endParaRPr lang="vi-V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47C16738-A3D2-4A18-8EEE-5B48D5F401B7}" type="slidenum">
              <a:rPr lang="en-US" smtClean="0"/>
              <a:t>7</a:t>
            </a:fld>
            <a:endParaRPr lang="en-US"/>
          </a:p>
        </p:txBody>
      </p:sp>
    </p:spTree>
    <p:extLst>
      <p:ext uri="{BB962C8B-B14F-4D97-AF65-F5344CB8AC3E}">
        <p14:creationId xmlns:p14="http://schemas.microsoft.com/office/powerpoint/2010/main" val="1305640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C16738-A3D2-4A18-8EEE-5B48D5F401B7}" type="slidenum">
              <a:rPr lang="en-US" smtClean="0"/>
              <a:t>8</a:t>
            </a:fld>
            <a:endParaRPr lang="en-US"/>
          </a:p>
        </p:txBody>
      </p:sp>
    </p:spTree>
    <p:extLst>
      <p:ext uri="{BB962C8B-B14F-4D97-AF65-F5344CB8AC3E}">
        <p14:creationId xmlns:p14="http://schemas.microsoft.com/office/powerpoint/2010/main" val="25413484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Roughly speaking, this step consists in first looking in both the </a:t>
            </a:r>
            <a:r>
              <a:rPr lang="en-US" dirty="0" smtClean="0"/>
              <a:t>reference in webcam</a:t>
            </a:r>
            <a:r>
              <a:rPr lang="en-US" baseline="0" dirty="0" smtClean="0"/>
              <a:t> video</a:t>
            </a:r>
            <a:r>
              <a:rPr lang="en-US" dirty="0" smtClean="0"/>
              <a:t> </a:t>
            </a:r>
            <a:r>
              <a:rPr lang="en-US" dirty="0" smtClean="0"/>
              <a:t>and target images for features that stand out and, in some way, describe part the object to be recognized. This features can be later used to find the reference object in the target image.</a:t>
            </a:r>
          </a:p>
          <a:p>
            <a:r>
              <a:rPr lang="en-US" dirty="0" smtClean="0"/>
              <a:t> We will assume we have found the object when a certain number of positive feature matches are found between the target and reference images. </a:t>
            </a:r>
          </a:p>
          <a:p>
            <a:endParaRPr lang="en-US" dirty="0"/>
          </a:p>
        </p:txBody>
      </p:sp>
      <p:sp>
        <p:nvSpPr>
          <p:cNvPr id="4" name="Slide Number Placeholder 3"/>
          <p:cNvSpPr>
            <a:spLocks noGrp="1"/>
          </p:cNvSpPr>
          <p:nvPr>
            <p:ph type="sldNum" sz="quarter" idx="10"/>
          </p:nvPr>
        </p:nvSpPr>
        <p:spPr/>
        <p:txBody>
          <a:bodyPr/>
          <a:lstStyle/>
          <a:p>
            <a:fld id="{47C16738-A3D2-4A18-8EEE-5B48D5F401B7}" type="slidenum">
              <a:rPr lang="en-US" smtClean="0"/>
              <a:t>9</a:t>
            </a:fld>
            <a:endParaRPr lang="en-US"/>
          </a:p>
        </p:txBody>
      </p:sp>
    </p:spTree>
    <p:extLst>
      <p:ext uri="{BB962C8B-B14F-4D97-AF65-F5344CB8AC3E}">
        <p14:creationId xmlns:p14="http://schemas.microsoft.com/office/powerpoint/2010/main" val="4944155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a region or point of an image to be labeled as feature it should fulfill two important properties:</a:t>
            </a:r>
          </a:p>
          <a:p>
            <a:r>
              <a:rPr lang="en-US" dirty="0" smtClean="0"/>
              <a:t> first of all, it should present some uniqueness at least locally. Good examples of this could be corners or edges. </a:t>
            </a:r>
          </a:p>
          <a:p>
            <a:r>
              <a:rPr lang="en-US" dirty="0" smtClean="0"/>
              <a:t>Secondly, since we don’t know beforehand which will be, for example, the orientation, scale or brightness conditions of this same object in the image where we want to recognize it a feature should, ideally, be invariant to transformations; </a:t>
            </a:r>
            <a:r>
              <a:rPr lang="en-US" dirty="0" err="1" smtClean="0"/>
              <a:t>i.e</a:t>
            </a:r>
            <a:r>
              <a:rPr lang="en-US" dirty="0" smtClean="0"/>
              <a:t>, invariant against scale, rotation or brightness changes.</a:t>
            </a:r>
          </a:p>
          <a:p>
            <a:endParaRPr lang="en-US" dirty="0"/>
          </a:p>
        </p:txBody>
      </p:sp>
      <p:sp>
        <p:nvSpPr>
          <p:cNvPr id="4" name="Slide Number Placeholder 3"/>
          <p:cNvSpPr>
            <a:spLocks noGrp="1"/>
          </p:cNvSpPr>
          <p:nvPr>
            <p:ph type="sldNum" sz="quarter" idx="10"/>
          </p:nvPr>
        </p:nvSpPr>
        <p:spPr/>
        <p:txBody>
          <a:bodyPr/>
          <a:lstStyle/>
          <a:p>
            <a:fld id="{47C16738-A3D2-4A18-8EEE-5B48D5F401B7}" type="slidenum">
              <a:rPr lang="en-US" smtClean="0"/>
              <a:t>10</a:t>
            </a:fld>
            <a:endParaRPr lang="en-US"/>
          </a:p>
        </p:txBody>
      </p:sp>
    </p:spTree>
    <p:extLst>
      <p:ext uri="{BB962C8B-B14F-4D97-AF65-F5344CB8AC3E}">
        <p14:creationId xmlns:p14="http://schemas.microsoft.com/office/powerpoint/2010/main" val="1866501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Hình</a:t>
            </a:r>
            <a:r>
              <a:rPr lang="en-US" dirty="0" smtClean="0"/>
              <a:t> </a:t>
            </a:r>
            <a:r>
              <a:rPr lang="en-US" dirty="0" err="1" smtClean="0"/>
              <a:t>dạng</a:t>
            </a:r>
            <a:r>
              <a:rPr lang="en-US" dirty="0" smtClean="0"/>
              <a:t> </a:t>
            </a:r>
            <a:r>
              <a:rPr lang="en-US" dirty="0" err="1" smtClean="0"/>
              <a:t>và</a:t>
            </a:r>
            <a:r>
              <a:rPr lang="en-US" dirty="0" smtClean="0"/>
              <a:t> </a:t>
            </a:r>
            <a:r>
              <a:rPr lang="en-US" dirty="0" err="1" smtClean="0"/>
              <a:t>giá</a:t>
            </a:r>
            <a:r>
              <a:rPr lang="en-US" dirty="0" smtClean="0"/>
              <a:t> </a:t>
            </a:r>
            <a:r>
              <a:rPr lang="en-US" dirty="0" err="1" smtClean="0"/>
              <a:t>trị</a:t>
            </a:r>
            <a:r>
              <a:rPr lang="en-US" dirty="0" smtClean="0"/>
              <a:t> </a:t>
            </a:r>
            <a:r>
              <a:rPr lang="en-US" dirty="0" err="1" smtClean="0"/>
              <a:t>của</a:t>
            </a:r>
            <a:r>
              <a:rPr lang="en-US" dirty="0" smtClean="0"/>
              <a:t> </a:t>
            </a:r>
            <a:r>
              <a:rPr lang="en-US" dirty="0" err="1" smtClean="0"/>
              <a:t>bộ</a:t>
            </a:r>
            <a:r>
              <a:rPr lang="en-US" dirty="0" smtClean="0"/>
              <a:t> </a:t>
            </a:r>
            <a:r>
              <a:rPr lang="en-US" dirty="0" err="1" smtClean="0"/>
              <a:t>mô</a:t>
            </a:r>
            <a:r>
              <a:rPr lang="en-US" dirty="0" smtClean="0"/>
              <a:t> </a:t>
            </a:r>
            <a:r>
              <a:rPr lang="en-US" dirty="0" err="1" smtClean="0"/>
              <a:t>tả</a:t>
            </a:r>
            <a:r>
              <a:rPr lang="en-US" dirty="0" smtClean="0"/>
              <a:t> </a:t>
            </a:r>
            <a:r>
              <a:rPr lang="en-US" dirty="0" err="1" smtClean="0"/>
              <a:t>phụ</a:t>
            </a:r>
            <a:r>
              <a:rPr lang="en-US" dirty="0" smtClean="0"/>
              <a:t> </a:t>
            </a:r>
            <a:r>
              <a:rPr lang="en-US" dirty="0" err="1" smtClean="0"/>
              <a:t>thuộc</a:t>
            </a:r>
            <a:r>
              <a:rPr lang="en-US" dirty="0" smtClean="0"/>
              <a:t> </a:t>
            </a:r>
            <a:r>
              <a:rPr lang="en-US" dirty="0" err="1" smtClean="0"/>
              <a:t>vào</a:t>
            </a:r>
            <a:r>
              <a:rPr lang="en-US" dirty="0" smtClean="0"/>
              <a:t> </a:t>
            </a:r>
            <a:r>
              <a:rPr lang="en-US" dirty="0" err="1" smtClean="0"/>
              <a:t>thuật</a:t>
            </a:r>
            <a:r>
              <a:rPr lang="en-US" dirty="0" smtClean="0"/>
              <a:t> </a:t>
            </a:r>
            <a:r>
              <a:rPr lang="en-US" dirty="0" err="1" smtClean="0"/>
              <a:t>toán</a:t>
            </a:r>
            <a:r>
              <a:rPr lang="en-US" dirty="0" smtClean="0"/>
              <a:t> </a:t>
            </a:r>
            <a:r>
              <a:rPr lang="en-US" dirty="0" err="1" smtClean="0"/>
              <a:t>được</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và</a:t>
            </a:r>
            <a:r>
              <a:rPr lang="en-US" dirty="0" smtClean="0"/>
              <a:t> </a:t>
            </a:r>
            <a:r>
              <a:rPr lang="en-US" dirty="0" err="1" smtClean="0"/>
              <a:t>trong</a:t>
            </a:r>
            <a:r>
              <a:rPr lang="en-US" dirty="0" smtClean="0"/>
              <a:t> </a:t>
            </a:r>
            <a:r>
              <a:rPr lang="en-US" dirty="0" err="1" smtClean="0"/>
              <a:t>trường</a:t>
            </a:r>
            <a:r>
              <a:rPr lang="en-US" dirty="0" smtClean="0"/>
              <a:t> </a:t>
            </a:r>
            <a:r>
              <a:rPr lang="en-US" dirty="0" err="1" smtClean="0"/>
              <a:t>hợp</a:t>
            </a:r>
            <a:r>
              <a:rPr lang="en-US" dirty="0" smtClean="0"/>
              <a:t> </a:t>
            </a:r>
            <a:r>
              <a:rPr lang="en-US" dirty="0" err="1" smtClean="0"/>
              <a:t>này</a:t>
            </a:r>
            <a:r>
              <a:rPr lang="en-US" dirty="0" smtClean="0"/>
              <a:t>, </a:t>
            </a:r>
            <a:r>
              <a:rPr lang="en-US" dirty="0" err="1" smtClean="0"/>
              <a:t>các</a:t>
            </a:r>
            <a:r>
              <a:rPr lang="en-US" dirty="0" smtClean="0"/>
              <a:t> </a:t>
            </a:r>
            <a:r>
              <a:rPr lang="en-US" dirty="0" err="1" smtClean="0"/>
              <a:t>bộ</a:t>
            </a:r>
            <a:r>
              <a:rPr lang="en-US" dirty="0" smtClean="0"/>
              <a:t> </a:t>
            </a:r>
            <a:r>
              <a:rPr lang="en-US" dirty="0" err="1" smtClean="0"/>
              <a:t>mô</a:t>
            </a:r>
            <a:r>
              <a:rPr lang="en-US" dirty="0" smtClean="0"/>
              <a:t> </a:t>
            </a:r>
            <a:r>
              <a:rPr lang="en-US" dirty="0" err="1" smtClean="0"/>
              <a:t>tả</a:t>
            </a:r>
            <a:r>
              <a:rPr lang="en-US" dirty="0" smtClean="0"/>
              <a:t> </a:t>
            </a:r>
            <a:r>
              <a:rPr lang="en-US" dirty="0" err="1" smtClean="0"/>
              <a:t>thu</a:t>
            </a:r>
            <a:r>
              <a:rPr lang="en-US" dirty="0" smtClean="0"/>
              <a:t> </a:t>
            </a:r>
            <a:r>
              <a:rPr lang="en-US" dirty="0" err="1" smtClean="0"/>
              <a:t>được</a:t>
            </a:r>
            <a:r>
              <a:rPr lang="en-US" dirty="0" smtClean="0"/>
              <a:t> </a:t>
            </a:r>
            <a:r>
              <a:rPr lang="en-US" dirty="0" err="1" smtClean="0"/>
              <a:t>sẽ</a:t>
            </a:r>
            <a:r>
              <a:rPr lang="en-US" dirty="0" smtClean="0"/>
              <a:t> </a:t>
            </a:r>
            <a:r>
              <a:rPr lang="en-US" dirty="0" err="1" smtClean="0"/>
              <a:t>là</a:t>
            </a:r>
            <a:r>
              <a:rPr lang="en-US" dirty="0" smtClean="0"/>
              <a:t> </a:t>
            </a:r>
            <a:r>
              <a:rPr lang="en-US" dirty="0" err="1" smtClean="0"/>
              <a:t>các</a:t>
            </a:r>
            <a:r>
              <a:rPr lang="en-US" dirty="0" smtClean="0"/>
              <a:t> </a:t>
            </a:r>
            <a:r>
              <a:rPr lang="en-US" dirty="0" err="1" smtClean="0"/>
              <a:t>chuỗi</a:t>
            </a:r>
            <a:r>
              <a:rPr lang="en-US" dirty="0" smtClean="0"/>
              <a:t> </a:t>
            </a:r>
            <a:r>
              <a:rPr lang="en-US" dirty="0" err="1" smtClean="0"/>
              <a:t>nhị</a:t>
            </a:r>
            <a:r>
              <a:rPr lang="en-US" dirty="0" smtClean="0"/>
              <a:t> </a:t>
            </a:r>
            <a:r>
              <a:rPr lang="en-US" dirty="0" err="1" smtClean="0"/>
              <a:t>phân</a:t>
            </a:r>
            <a:r>
              <a:rPr lang="en-US" dirty="0" smtClean="0"/>
              <a:t>.</a:t>
            </a:r>
          </a:p>
          <a:p>
            <a:endParaRPr lang="en-US" dirty="0"/>
          </a:p>
        </p:txBody>
      </p:sp>
      <p:sp>
        <p:nvSpPr>
          <p:cNvPr id="4" name="Slide Number Placeholder 3"/>
          <p:cNvSpPr>
            <a:spLocks noGrp="1"/>
          </p:cNvSpPr>
          <p:nvPr>
            <p:ph type="sldNum" sz="quarter" idx="10"/>
          </p:nvPr>
        </p:nvSpPr>
        <p:spPr/>
        <p:txBody>
          <a:bodyPr/>
          <a:lstStyle/>
          <a:p>
            <a:fld id="{47C16738-A3D2-4A18-8EEE-5B48D5F401B7}" type="slidenum">
              <a:rPr lang="en-US" smtClean="0"/>
              <a:t>11</a:t>
            </a:fld>
            <a:endParaRPr lang="en-US"/>
          </a:p>
        </p:txBody>
      </p:sp>
    </p:spTree>
    <p:extLst>
      <p:ext uri="{BB962C8B-B14F-4D97-AF65-F5344CB8AC3E}">
        <p14:creationId xmlns:p14="http://schemas.microsoft.com/office/powerpoint/2010/main" val="29782769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kern="1200" dirty="0" smtClean="0">
                <a:solidFill>
                  <a:schemeClr val="tx1"/>
                </a:solidFill>
                <a:effectLst/>
                <a:latin typeface="+mn-lt"/>
                <a:ea typeface="+mn-ea"/>
                <a:cs typeface="+mn-cs"/>
              </a:rPr>
              <a:t>The simplest way of doing this is to take the descriptor of each feature in the first set, compute the distance to all the descriptors in the second set and return the closest one as the best match (I should state here that it is important to choose a way of measuring distances suitable with the descriptors being used. Since our descriptors will be binary strings we will use </a:t>
            </a:r>
            <a:r>
              <a:rPr lang="en-US" sz="1200" u="sng" kern="1200" dirty="0" smtClean="0">
                <a:solidFill>
                  <a:schemeClr val="tx1"/>
                </a:solidFill>
                <a:effectLst/>
                <a:latin typeface="+mn-lt"/>
                <a:ea typeface="+mn-ea"/>
                <a:cs typeface="+mn-cs"/>
                <a:hlinkClick r:id="rId3"/>
              </a:rPr>
              <a:t>Hamming distance</a:t>
            </a:r>
            <a:r>
              <a:rPr lang="en-US" sz="1200" kern="1200" dirty="0" smtClean="0">
                <a:solidFill>
                  <a:schemeClr val="tx1"/>
                </a:solidFill>
                <a:effectLst/>
                <a:latin typeface="+mn-lt"/>
                <a:ea typeface="+mn-ea"/>
                <a:cs typeface="+mn-cs"/>
              </a:rPr>
              <a:t>). This is a brute force approach, and more sophisticated methods exist.</a:t>
            </a:r>
          </a:p>
          <a:p>
            <a:r>
              <a:rPr lang="en-US" sz="1200" kern="1200" dirty="0" smtClean="0">
                <a:solidFill>
                  <a:schemeClr val="tx1"/>
                </a:solidFill>
                <a:effectLst/>
                <a:latin typeface="+mn-lt"/>
                <a:ea typeface="+mn-ea"/>
                <a:cs typeface="+mn-cs"/>
              </a:rPr>
              <a:t>For example, and this is what we will be also using, we could check that the match found as explained before is also the best match when computing matches the other way around, from features in the second set to features in the first set. This means that both features match each other. Once the matching has finished in both directions we will take as valid matches only the ones that fulfilled the previous condition</a:t>
            </a:r>
            <a:endParaRPr lang="en-US" dirty="0"/>
          </a:p>
        </p:txBody>
      </p:sp>
      <p:sp>
        <p:nvSpPr>
          <p:cNvPr id="4" name="Slide Number Placeholder 3"/>
          <p:cNvSpPr>
            <a:spLocks noGrp="1"/>
          </p:cNvSpPr>
          <p:nvPr>
            <p:ph type="sldNum" sz="quarter" idx="10"/>
          </p:nvPr>
        </p:nvSpPr>
        <p:spPr/>
        <p:txBody>
          <a:bodyPr/>
          <a:lstStyle/>
          <a:p>
            <a:fld id="{47C16738-A3D2-4A18-8EEE-5B48D5F401B7}" type="slidenum">
              <a:rPr lang="en-US" smtClean="0"/>
              <a:t>13</a:t>
            </a:fld>
            <a:endParaRPr lang="en-US"/>
          </a:p>
        </p:txBody>
      </p:sp>
    </p:spTree>
    <p:extLst>
      <p:ext uri="{BB962C8B-B14F-4D97-AF65-F5344CB8AC3E}">
        <p14:creationId xmlns:p14="http://schemas.microsoft.com/office/powerpoint/2010/main" val="36309162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A046411-C576-46F5-8B0A-A007CD75B98C}" type="datetime1">
              <a:rPr lang="en-US" smtClean="0"/>
              <a:t>12/14/2020</a:t>
            </a:fld>
            <a:endParaRPr lang="en-US"/>
          </a:p>
        </p:txBody>
      </p:sp>
      <p:sp>
        <p:nvSpPr>
          <p:cNvPr id="5" name="Footer Placeholder 4"/>
          <p:cNvSpPr>
            <a:spLocks noGrp="1"/>
          </p:cNvSpPr>
          <p:nvPr>
            <p:ph type="ftr" sz="quarter" idx="11"/>
          </p:nvPr>
        </p:nvSpPr>
        <p:spPr>
          <a:xfrm>
            <a:off x="1127124" y="329307"/>
            <a:ext cx="5943668" cy="309201"/>
          </a:xfrm>
        </p:spPr>
        <p:txBody>
          <a:bodyPr/>
          <a:lstStyle/>
          <a:p>
            <a:endParaRPr lang="en-US"/>
          </a:p>
        </p:txBody>
      </p:sp>
      <p:sp>
        <p:nvSpPr>
          <p:cNvPr id="6" name="Slide Number Placeholder 5"/>
          <p:cNvSpPr>
            <a:spLocks noGrp="1"/>
          </p:cNvSpPr>
          <p:nvPr>
            <p:ph type="sldNum" sz="quarter" idx="12"/>
          </p:nvPr>
        </p:nvSpPr>
        <p:spPr>
          <a:xfrm>
            <a:off x="9924392" y="134930"/>
            <a:ext cx="811019" cy="503578"/>
          </a:xfrm>
        </p:spPr>
        <p:txBody>
          <a:bodyPr/>
          <a:lstStyle/>
          <a:p>
            <a:fld id="{E779D7E4-DFAF-421D-9900-88639F15E5F6}"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652082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A12105-26A2-4F3F-AF9A-A0D2D071F6F0}" type="datetime1">
              <a:rPr lang="en-US" smtClean="0"/>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79D7E4-DFAF-421D-9900-88639F15E5F6}" type="slidenum">
              <a:rPr lang="en-US" smtClean="0"/>
              <a:t>‹#›</a:t>
            </a:fld>
            <a:endParaRPr lang="en-US"/>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668247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A92E98-0D7D-4365-8678-78206E3ADEE2}" type="datetime1">
              <a:rPr lang="en-US" smtClean="0"/>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79D7E4-DFAF-421D-9900-88639F15E5F6}" type="slidenum">
              <a:rPr lang="en-US" smtClean="0"/>
              <a:t>‹#›</a:t>
            </a:fld>
            <a:endParaRPr lang="en-US"/>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extLst>
      <p:ext uri="{BB962C8B-B14F-4D97-AF65-F5344CB8AC3E}">
        <p14:creationId xmlns:p14="http://schemas.microsoft.com/office/powerpoint/2010/main" val="39929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sz="1200"/>
            </a:lvl1pPr>
          </a:lstStyle>
          <a:p>
            <a:fld id="{B40D8013-6F5B-4B27-B689-1A8748A74EEC}" type="datetime1">
              <a:rPr lang="en-US" smtClean="0"/>
              <a:t>12/14/2020</a:t>
            </a:fld>
            <a:endParaRPr lang="en-US"/>
          </a:p>
        </p:txBody>
      </p:sp>
      <p:sp>
        <p:nvSpPr>
          <p:cNvPr id="5" name="Footer Placeholder 4"/>
          <p:cNvSpPr>
            <a:spLocks noGrp="1"/>
          </p:cNvSpPr>
          <p:nvPr>
            <p:ph type="ftr" sz="quarter" idx="11"/>
          </p:nvPr>
        </p:nvSpPr>
        <p:spPr/>
        <p:txBody>
          <a:bodyPr/>
          <a:lstStyle>
            <a:lvl1pPr>
              <a:defRPr sz="1200"/>
            </a:lvl1pPr>
          </a:lstStyle>
          <a:p>
            <a:endParaRPr lang="en-US"/>
          </a:p>
        </p:txBody>
      </p:sp>
      <p:sp>
        <p:nvSpPr>
          <p:cNvPr id="6" name="Slide Number Placeholder 5"/>
          <p:cNvSpPr>
            <a:spLocks noGrp="1"/>
          </p:cNvSpPr>
          <p:nvPr>
            <p:ph type="sldNum" sz="quarter" idx="12"/>
          </p:nvPr>
        </p:nvSpPr>
        <p:spPr/>
        <p:txBody>
          <a:bodyPr/>
          <a:lstStyle/>
          <a:p>
            <a:fld id="{E779D7E4-DFAF-421D-9900-88639F15E5F6}" type="slidenum">
              <a:rPr lang="en-US" smtClean="0"/>
              <a:t>‹#›</a:t>
            </a:fld>
            <a:endParaRPr lang="en-US"/>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4238847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0BF62C0-C983-48C5-A1DB-39052AD6D335}" type="datetime1">
              <a:rPr lang="en-US" smtClean="0"/>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79D7E4-DFAF-421D-9900-88639F15E5F6}"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285205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A9CA8DC-0D31-47D0-B89D-88C7CF167180}" type="datetime1">
              <a:rPr lang="en-US" smtClean="0"/>
              <a:t>12/14/2020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79D7E4-DFAF-421D-9900-88639F15E5F6}"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728284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F293546-C737-4C0B-B504-CB41D141B83A}" type="datetime1">
              <a:rPr lang="en-US" smtClean="0"/>
              <a:t>12/14/2020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79D7E4-DFAF-421D-9900-88639F15E5F6}" type="slidenum">
              <a:rPr lang="en-US" smtClean="0"/>
              <a:t>‹#›</a:t>
            </a:fld>
            <a:endParaRPr lang="en-US"/>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4178453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ACA64D1-CDC9-43DD-806F-114BB5221EED}" type="datetime1">
              <a:rPr lang="en-US" smtClean="0"/>
              <a:t>12/14/2020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79D7E4-DFAF-421D-9900-88639F15E5F6}" type="slidenum">
              <a:rPr lang="en-US" smtClean="0"/>
              <a:t>‹#›</a:t>
            </a:fld>
            <a:endParaRPr lang="en-US"/>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594514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395A6D-76E3-4541-864C-66E10D5B2429}" type="datetime1">
              <a:rPr lang="en-US" smtClean="0"/>
              <a:t>12/14/2020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79D7E4-DFAF-421D-9900-88639F15E5F6}" type="slidenum">
              <a:rPr lang="en-US" smtClean="0"/>
              <a:t>‹#›</a:t>
            </a:fld>
            <a:endParaRPr lang="en-US"/>
          </a:p>
        </p:txBody>
      </p:sp>
    </p:spTree>
    <p:extLst>
      <p:ext uri="{BB962C8B-B14F-4D97-AF65-F5344CB8AC3E}">
        <p14:creationId xmlns:p14="http://schemas.microsoft.com/office/powerpoint/2010/main" val="1407226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AC7E58F-4AAA-44E2-8710-7C481176049F}" type="datetime1">
              <a:rPr lang="en-US" smtClean="0"/>
              <a:t>12/14/2020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79D7E4-DFAF-421D-9900-88639F15E5F6}"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116842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B05D2073-A3B6-49DF-931A-A027A0B2E340}" type="datetime1">
              <a:rPr lang="en-US" smtClean="0"/>
              <a:t>12/14/2020</a:t>
            </a:fld>
            <a:endParaRPr lang="en-US"/>
          </a:p>
        </p:txBody>
      </p:sp>
      <p:sp>
        <p:nvSpPr>
          <p:cNvPr id="6" name="Footer Placeholder 5"/>
          <p:cNvSpPr>
            <a:spLocks noGrp="1"/>
          </p:cNvSpPr>
          <p:nvPr>
            <p:ph type="ftr" sz="quarter" idx="11"/>
          </p:nvPr>
        </p:nvSpPr>
        <p:spPr>
          <a:xfrm>
            <a:off x="1125300" y="318640"/>
            <a:ext cx="4877818" cy="320931"/>
          </a:xfrm>
        </p:spPr>
        <p:txBody>
          <a:bodyPr/>
          <a:lstStyle/>
          <a:p>
            <a:endParaRPr lang="en-US"/>
          </a:p>
        </p:txBody>
      </p:sp>
      <p:sp>
        <p:nvSpPr>
          <p:cNvPr id="7" name="Slide Number Placeholder 6"/>
          <p:cNvSpPr>
            <a:spLocks noGrp="1"/>
          </p:cNvSpPr>
          <p:nvPr>
            <p:ph type="sldNum" sz="quarter" idx="12"/>
          </p:nvPr>
        </p:nvSpPr>
        <p:spPr>
          <a:xfrm>
            <a:off x="6176794" y="137408"/>
            <a:ext cx="811019" cy="503578"/>
          </a:xfrm>
        </p:spPr>
        <p:txBody>
          <a:bodyPr/>
          <a:lstStyle/>
          <a:p>
            <a:fld id="{E779D7E4-DFAF-421D-9900-88639F15E5F6}" type="slidenum">
              <a:rPr lang="en-US" smtClean="0"/>
              <a:t>‹#›</a:t>
            </a:fld>
            <a:endParaRPr lang="en-US"/>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extLst>
      <p:ext uri="{BB962C8B-B14F-4D97-AF65-F5344CB8AC3E}">
        <p14:creationId xmlns:p14="http://schemas.microsoft.com/office/powerpoint/2010/main" val="4199806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35FE41F-D056-4708-809C-BE8E0D1C90F1}" type="datetime1">
              <a:rPr lang="en-US" smtClean="0"/>
              <a:t>12/14/2020</a:t>
            </a:fld>
            <a:endParaRPr lang="en-US"/>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E779D7E4-DFAF-421D-9900-88639F15E5F6}" type="slidenum">
              <a:rPr lang="en-US" smtClean="0"/>
              <a:t>‹#›</a:t>
            </a:fld>
            <a:endParaRPr lang="en-US"/>
          </a:p>
        </p:txBody>
      </p:sp>
    </p:spTree>
    <p:extLst>
      <p:ext uri="{BB962C8B-B14F-4D97-AF65-F5344CB8AC3E}">
        <p14:creationId xmlns:p14="http://schemas.microsoft.com/office/powerpoint/2010/main" val="3816750909"/>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Lst>
  <p:hf hdr="0" ftr="0" dt="0"/>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2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2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7.jpeg"/></Relationships>
</file>

<file path=ppt/slides/_rels/slide2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8.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US" sz="6700" b="1" dirty="0">
                <a:solidFill>
                  <a:srgbClr val="FFC000"/>
                </a:solidFill>
              </a:rPr>
              <a:t>Augmented Reality with local feature </a:t>
            </a:r>
            <a:r>
              <a:rPr lang="en-US" dirty="0"/>
              <a:t/>
            </a:r>
            <a:br>
              <a:rPr lang="en-US" dirty="0"/>
            </a:br>
            <a:endParaRPr lang="en-US" dirty="0"/>
          </a:p>
        </p:txBody>
      </p:sp>
      <p:sp>
        <p:nvSpPr>
          <p:cNvPr id="3" name="Subtitle 2"/>
          <p:cNvSpPr>
            <a:spLocks noGrp="1"/>
          </p:cNvSpPr>
          <p:nvPr>
            <p:ph type="subTitle" idx="1"/>
          </p:nvPr>
        </p:nvSpPr>
        <p:spPr>
          <a:xfrm>
            <a:off x="1128404" y="3585732"/>
            <a:ext cx="8637072" cy="1071095"/>
          </a:xfrm>
        </p:spPr>
        <p:txBody>
          <a:bodyPr>
            <a:normAutofit/>
          </a:bodyPr>
          <a:lstStyle/>
          <a:p>
            <a:pPr algn="ctr"/>
            <a:r>
              <a:rPr lang="en-US" sz="2000" u="sng" dirty="0" smtClean="0">
                <a:latin typeface="Times New Roman" panose="02020603050405020304" pitchFamily="18" charset="0"/>
                <a:cs typeface="Times New Roman" panose="02020603050405020304" pitchFamily="18" charset="0"/>
              </a:rPr>
              <a:t>COMPUTER VISION – CS231.L12.KHCL</a:t>
            </a:r>
          </a:p>
          <a:p>
            <a:pPr algn="ctr"/>
            <a:r>
              <a:rPr lang="en-US" sz="2000" b="1" dirty="0">
                <a:latin typeface="Times New Roman" panose="02020603050405020304" pitchFamily="18" charset="0"/>
                <a:cs typeface="Times New Roman" panose="02020603050405020304" pitchFamily="18" charset="0"/>
              </a:rPr>
              <a:t>Instructor </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Nguyễn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Tiệp</a:t>
            </a:r>
            <a:endParaRPr lang="en-US" sz="2000" dirty="0">
              <a:latin typeface="Times New Roman" panose="02020603050405020304" pitchFamily="18" charset="0"/>
              <a:cs typeface="Times New Roman" panose="02020603050405020304" pitchFamily="18" charset="0"/>
            </a:endParaRPr>
          </a:p>
          <a:p>
            <a:endParaRPr lang="en-US" sz="2000" dirty="0" smtClean="0"/>
          </a:p>
          <a:p>
            <a:endParaRPr lang="en-US" sz="2000" dirty="0"/>
          </a:p>
        </p:txBody>
      </p:sp>
    </p:spTree>
    <p:extLst>
      <p:ext uri="{BB962C8B-B14F-4D97-AF65-F5344CB8AC3E}">
        <p14:creationId xmlns:p14="http://schemas.microsoft.com/office/powerpoint/2010/main" val="1518543967"/>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u="sng" dirty="0">
                <a:solidFill>
                  <a:srgbClr val="FFC000"/>
                </a:solidFill>
              </a:rPr>
              <a:t>Feature </a:t>
            </a:r>
            <a:r>
              <a:rPr lang="en-US" sz="3600" b="1" u="sng" dirty="0" smtClean="0">
                <a:solidFill>
                  <a:srgbClr val="FFC000"/>
                </a:solidFill>
              </a:rPr>
              <a:t>detection</a:t>
            </a:r>
            <a:endParaRPr lang="en-US" sz="3600" b="1" dirty="0">
              <a:solidFill>
                <a:srgbClr val="FFC000"/>
              </a:solidFill>
            </a:endParaRPr>
          </a:p>
        </p:txBody>
      </p:sp>
      <p:sp>
        <p:nvSpPr>
          <p:cNvPr id="3" name="Content Placeholder 2"/>
          <p:cNvSpPr>
            <a:spLocks noGrp="1"/>
          </p:cNvSpPr>
          <p:nvPr>
            <p:ph idx="1"/>
          </p:nvPr>
        </p:nvSpPr>
        <p:spPr/>
        <p:txBody>
          <a:bodyPr>
            <a:normAutofit/>
          </a:bodyPr>
          <a:lstStyle/>
          <a:p>
            <a:r>
              <a:rPr lang="en-US" sz="2400" dirty="0">
                <a:solidFill>
                  <a:srgbClr val="FF0000"/>
                </a:solidFill>
              </a:rPr>
              <a:t>For a region or point of an image to be labeled as feature it should fulfill two important properties:</a:t>
            </a:r>
          </a:p>
          <a:p>
            <a:r>
              <a:rPr lang="en-US" sz="2400" dirty="0">
                <a:solidFill>
                  <a:srgbClr val="FF0000"/>
                </a:solidFill>
              </a:rPr>
              <a:t> first of all, it should present some </a:t>
            </a:r>
            <a:r>
              <a:rPr lang="en-US" sz="2400" dirty="0" smtClean="0">
                <a:solidFill>
                  <a:srgbClr val="FF0000"/>
                </a:solidFill>
              </a:rPr>
              <a:t>uniqueness, this </a:t>
            </a:r>
            <a:r>
              <a:rPr lang="en-US" sz="2400" dirty="0">
                <a:solidFill>
                  <a:srgbClr val="FF0000"/>
                </a:solidFill>
              </a:rPr>
              <a:t>could be corners or edges. </a:t>
            </a:r>
          </a:p>
          <a:p>
            <a:r>
              <a:rPr lang="en-US" sz="2400" dirty="0">
                <a:solidFill>
                  <a:srgbClr val="FF0000"/>
                </a:solidFill>
              </a:rPr>
              <a:t>Secondly, </a:t>
            </a:r>
            <a:r>
              <a:rPr lang="en-US" sz="2400" dirty="0" smtClean="0">
                <a:solidFill>
                  <a:srgbClr val="FF0000"/>
                </a:solidFill>
              </a:rPr>
              <a:t>it should be </a:t>
            </a:r>
            <a:r>
              <a:rPr lang="en-US" sz="2400" dirty="0">
                <a:solidFill>
                  <a:srgbClr val="FF0000"/>
                </a:solidFill>
              </a:rPr>
              <a:t>invariant to transformations; </a:t>
            </a:r>
            <a:r>
              <a:rPr lang="en-US" sz="2400" dirty="0" err="1">
                <a:solidFill>
                  <a:srgbClr val="FF0000"/>
                </a:solidFill>
              </a:rPr>
              <a:t>i.e</a:t>
            </a:r>
            <a:r>
              <a:rPr lang="en-US" sz="2400" dirty="0">
                <a:solidFill>
                  <a:srgbClr val="FF0000"/>
                </a:solidFill>
              </a:rPr>
              <a:t>, invariant against scale, rotation or brightness changes.</a:t>
            </a:r>
          </a:p>
        </p:txBody>
      </p:sp>
      <p:sp>
        <p:nvSpPr>
          <p:cNvPr id="4" name="Slide Number Placeholder 3"/>
          <p:cNvSpPr>
            <a:spLocks noGrp="1"/>
          </p:cNvSpPr>
          <p:nvPr>
            <p:ph type="sldNum" sz="quarter" idx="12"/>
          </p:nvPr>
        </p:nvSpPr>
        <p:spPr/>
        <p:txBody>
          <a:bodyPr/>
          <a:lstStyle/>
          <a:p>
            <a:fld id="{E779D7E4-DFAF-421D-9900-88639F15E5F6}" type="slidenum">
              <a:rPr lang="en-US" smtClean="0"/>
              <a:t>10</a:t>
            </a:fld>
            <a:endParaRPr lang="en-US"/>
          </a:p>
        </p:txBody>
      </p:sp>
    </p:spTree>
    <p:extLst>
      <p:ext uri="{BB962C8B-B14F-4D97-AF65-F5344CB8AC3E}">
        <p14:creationId xmlns:p14="http://schemas.microsoft.com/office/powerpoint/2010/main" val="2438779629"/>
      </p:ext>
    </p:extLst>
  </p:cSld>
  <p:clrMapOvr>
    <a:masterClrMapping/>
  </p:clrMapOvr>
  <p:transition spd="slow">
    <p:randomBar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solidFill>
                  <a:srgbClr val="FFC000"/>
                </a:solidFill>
              </a:rPr>
              <a:t>ORB (</a:t>
            </a:r>
            <a:r>
              <a:rPr lang="en-US" b="1" dirty="0">
                <a:solidFill>
                  <a:srgbClr val="FFC000"/>
                </a:solidFill>
              </a:rPr>
              <a:t>Oriented FAST and Rotated </a:t>
            </a:r>
            <a:r>
              <a:rPr lang="en-US" b="1" dirty="0" smtClean="0">
                <a:solidFill>
                  <a:srgbClr val="FFC000"/>
                </a:solidFill>
              </a:rPr>
              <a:t>BRIEF)</a:t>
            </a:r>
            <a:r>
              <a:rPr lang="en-US" b="1" dirty="0">
                <a:solidFill>
                  <a:srgbClr val="FFC000"/>
                </a:solidFill>
              </a:rPr>
              <a:t/>
            </a:r>
            <a:br>
              <a:rPr lang="en-US" b="1" dirty="0">
                <a:solidFill>
                  <a:srgbClr val="FFC000"/>
                </a:solidFill>
              </a:rPr>
            </a:br>
            <a:r>
              <a:rPr lang="en-US" b="1" dirty="0" smtClean="0">
                <a:solidFill>
                  <a:srgbClr val="FFC000"/>
                </a:solidFill>
              </a:rPr>
              <a:t/>
            </a:r>
            <a:br>
              <a:rPr lang="en-US" b="1" dirty="0" smtClean="0">
                <a:solidFill>
                  <a:srgbClr val="FFC000"/>
                </a:solidFill>
              </a:rPr>
            </a:br>
            <a:endParaRPr lang="en-US" b="1" dirty="0">
              <a:solidFill>
                <a:srgbClr val="FFC000"/>
              </a:solidFill>
            </a:endParaRPr>
          </a:p>
        </p:txBody>
      </p:sp>
      <p:sp>
        <p:nvSpPr>
          <p:cNvPr id="3" name="Content Placeholder 2"/>
          <p:cNvSpPr>
            <a:spLocks noGrp="1"/>
          </p:cNvSpPr>
          <p:nvPr>
            <p:ph idx="1"/>
          </p:nvPr>
        </p:nvSpPr>
        <p:spPr>
          <a:xfrm>
            <a:off x="1130269" y="1798711"/>
            <a:ext cx="10204481" cy="2293396"/>
          </a:xfrm>
        </p:spPr>
        <p:txBody>
          <a:bodyPr>
            <a:noAutofit/>
          </a:bodyPr>
          <a:lstStyle/>
          <a:p>
            <a:r>
              <a:rPr lang="en-US" sz="2400" dirty="0" smtClean="0">
                <a:solidFill>
                  <a:srgbClr val="FF0000"/>
                </a:solidFill>
              </a:rPr>
              <a:t>ORB </a:t>
            </a:r>
            <a:r>
              <a:rPr lang="en-US" sz="2400" dirty="0">
                <a:solidFill>
                  <a:srgbClr val="FF0000"/>
                </a:solidFill>
              </a:rPr>
              <a:t>is basically a fusion of FAST </a:t>
            </a:r>
            <a:r>
              <a:rPr lang="en-US" sz="2400" dirty="0" err="1">
                <a:solidFill>
                  <a:srgbClr val="FF0000"/>
                </a:solidFill>
              </a:rPr>
              <a:t>keypoint</a:t>
            </a:r>
            <a:r>
              <a:rPr lang="en-US" sz="2400" dirty="0">
                <a:solidFill>
                  <a:srgbClr val="FF0000"/>
                </a:solidFill>
              </a:rPr>
              <a:t> detector and BRIEF descriptor with many modifications to enhance the performance. </a:t>
            </a:r>
            <a:endParaRPr lang="en-US" sz="2400" dirty="0" smtClean="0">
              <a:solidFill>
                <a:srgbClr val="FF0000"/>
              </a:solidFill>
            </a:endParaRPr>
          </a:p>
          <a:p>
            <a:r>
              <a:rPr lang="en-US" sz="2400" dirty="0">
                <a:solidFill>
                  <a:srgbClr val="FF0000"/>
                </a:solidFill>
              </a:rPr>
              <a:t>The extracting features and its descriptors via the ORB detector function has already had in </a:t>
            </a:r>
            <a:r>
              <a:rPr lang="en-US" sz="2400" dirty="0" err="1">
                <a:solidFill>
                  <a:srgbClr val="FF0000"/>
                </a:solidFill>
              </a:rPr>
              <a:t>OpenCV</a:t>
            </a:r>
            <a:r>
              <a:rPr lang="en-US" sz="2400" dirty="0">
                <a:solidFill>
                  <a:srgbClr val="FF0000"/>
                </a:solidFill>
              </a:rPr>
              <a:t>, :</a:t>
            </a:r>
            <a:r>
              <a:rPr lang="en-US" sz="2400" dirty="0" err="1">
                <a:solidFill>
                  <a:srgbClr val="FF0000"/>
                </a:solidFill>
              </a:rPr>
              <a:t>orb.detectAndCompute</a:t>
            </a:r>
            <a:endParaRPr lang="en-US" sz="2400" dirty="0">
              <a:solidFill>
                <a:srgbClr val="FF0000"/>
              </a:solidFill>
            </a:endParaRPr>
          </a:p>
          <a:p>
            <a:endParaRPr lang="en-US" sz="2400" dirty="0" smtClean="0">
              <a:solidFill>
                <a:srgbClr val="FF0000"/>
              </a:solidFill>
            </a:endParaRPr>
          </a:p>
        </p:txBody>
      </p:sp>
      <p:pic>
        <p:nvPicPr>
          <p:cNvPr id="5" name="Picture 4"/>
          <p:cNvPicPr>
            <a:picLocks noChangeAspect="1"/>
          </p:cNvPicPr>
          <p:nvPr/>
        </p:nvPicPr>
        <p:blipFill rotWithShape="1">
          <a:blip r:embed="rId3"/>
          <a:srcRect t="2223" b="11111"/>
          <a:stretch/>
        </p:blipFill>
        <p:spPr>
          <a:xfrm>
            <a:off x="1130268" y="4313207"/>
            <a:ext cx="7611874" cy="672861"/>
          </a:xfrm>
          <a:prstGeom prst="rect">
            <a:avLst/>
          </a:prstGeom>
        </p:spPr>
      </p:pic>
      <p:pic>
        <p:nvPicPr>
          <p:cNvPr id="6" name="Picture 5"/>
          <p:cNvPicPr>
            <a:picLocks noChangeAspect="1"/>
          </p:cNvPicPr>
          <p:nvPr/>
        </p:nvPicPr>
        <p:blipFill>
          <a:blip r:embed="rId4"/>
          <a:stretch>
            <a:fillRect/>
          </a:stretch>
        </p:blipFill>
        <p:spPr>
          <a:xfrm>
            <a:off x="1130268" y="5207168"/>
            <a:ext cx="7611874" cy="661340"/>
          </a:xfrm>
          <a:prstGeom prst="rect">
            <a:avLst/>
          </a:prstGeom>
        </p:spPr>
      </p:pic>
      <p:sp>
        <p:nvSpPr>
          <p:cNvPr id="7" name="Slide Number Placeholder 6"/>
          <p:cNvSpPr>
            <a:spLocks noGrp="1"/>
          </p:cNvSpPr>
          <p:nvPr>
            <p:ph type="sldNum" sz="quarter" idx="12"/>
          </p:nvPr>
        </p:nvSpPr>
        <p:spPr/>
        <p:txBody>
          <a:bodyPr/>
          <a:lstStyle/>
          <a:p>
            <a:fld id="{E779D7E4-DFAF-421D-9900-88639F15E5F6}" type="slidenum">
              <a:rPr lang="en-US" smtClean="0"/>
              <a:t>11</a:t>
            </a:fld>
            <a:endParaRPr lang="en-US"/>
          </a:p>
        </p:txBody>
      </p:sp>
    </p:spTree>
    <p:extLst>
      <p:ext uri="{BB962C8B-B14F-4D97-AF65-F5344CB8AC3E}">
        <p14:creationId xmlns:p14="http://schemas.microsoft.com/office/powerpoint/2010/main" val="274681851"/>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58758" y="586965"/>
            <a:ext cx="3472661" cy="646331"/>
          </a:xfrm>
          <a:prstGeom prst="rect">
            <a:avLst/>
          </a:prstGeom>
          <a:noFill/>
        </p:spPr>
        <p:txBody>
          <a:bodyPr wrap="square" rtlCol="0">
            <a:spAutoFit/>
          </a:bodyPr>
          <a:lstStyle/>
          <a:p>
            <a:r>
              <a:rPr lang="en-US" i="1" dirty="0"/>
              <a:t>features </a:t>
            </a:r>
            <a:r>
              <a:rPr lang="en-US" i="1" dirty="0" smtClean="0"/>
              <a:t>detected </a:t>
            </a:r>
            <a:r>
              <a:rPr lang="en-US" i="1" dirty="0"/>
              <a:t>from </a:t>
            </a:r>
            <a:r>
              <a:rPr lang="en-US" i="1" dirty="0" smtClean="0"/>
              <a:t>the surface of the target model</a:t>
            </a:r>
            <a:endParaRPr lang="en-US" dirty="0"/>
          </a:p>
        </p:txBody>
      </p:sp>
      <p:sp>
        <p:nvSpPr>
          <p:cNvPr id="6" name="TextBox 5"/>
          <p:cNvSpPr txBox="1"/>
          <p:nvPr/>
        </p:nvSpPr>
        <p:spPr>
          <a:xfrm>
            <a:off x="4923782" y="586965"/>
            <a:ext cx="6887337" cy="369332"/>
          </a:xfrm>
          <a:prstGeom prst="rect">
            <a:avLst/>
          </a:prstGeom>
          <a:noFill/>
        </p:spPr>
        <p:txBody>
          <a:bodyPr wrap="square" rtlCol="0">
            <a:spAutoFit/>
          </a:bodyPr>
          <a:lstStyle/>
          <a:p>
            <a:r>
              <a:rPr lang="en-US" i="1" dirty="0"/>
              <a:t> features </a:t>
            </a:r>
            <a:r>
              <a:rPr lang="en-US" i="1" dirty="0" smtClean="0"/>
              <a:t>detected </a:t>
            </a:r>
            <a:r>
              <a:rPr lang="en-US" i="1" dirty="0"/>
              <a:t>from </a:t>
            </a:r>
            <a:r>
              <a:rPr lang="en-US" i="1" dirty="0" smtClean="0"/>
              <a:t>webcam scene.</a:t>
            </a:r>
            <a:endParaRPr lang="en-US" dirty="0"/>
          </a:p>
        </p:txBody>
      </p:sp>
      <p:pic>
        <p:nvPicPr>
          <p:cNvPr id="9" name="Picture 6" descr="https://scontent-sin6-2.xx.fbcdn.net/v/t1.15752-9/130717532_832003540915009_5342519487254200154_n.jpg?_nc_cat=102&amp;ccb=2&amp;_nc_sid=ae9488&amp;_nc_ohc=S4bXu5fccjAAX8k3Nvl&amp;_nc_ht=scontent-sin6-2.xx&amp;oh=af688785b16e378a1e2aa1b81e9fd27d&amp;oe=5FFA574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758" y="1265609"/>
            <a:ext cx="3472660" cy="4582689"/>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scontent-sin6-1.xx.fbcdn.net/v/t1.15752-9/129937477_423022592161814_7080301990278880553_n.jpg?_nc_cat=101&amp;ccb=2&amp;_nc_sid=ae9488&amp;_nc_ohc=cdPbtEFezn0AX82Rer5&amp;_nc_ht=scontent-sin6-1.xx&amp;oh=44d2befe9fe801873dda60bde099ca14&amp;oe=5FF8466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3782" y="1233296"/>
            <a:ext cx="6153336" cy="4615002"/>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E779D7E4-DFAF-421D-9900-88639F15E5F6}" type="slidenum">
              <a:rPr lang="en-US" smtClean="0"/>
              <a:t>12</a:t>
            </a:fld>
            <a:endParaRPr lang="en-US"/>
          </a:p>
        </p:txBody>
      </p:sp>
    </p:spTree>
    <p:extLst>
      <p:ext uri="{BB962C8B-B14F-4D97-AF65-F5344CB8AC3E}">
        <p14:creationId xmlns:p14="http://schemas.microsoft.com/office/powerpoint/2010/main" val="360500896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u="sng" dirty="0"/>
              <a:t>Feature matching</a:t>
            </a:r>
            <a:endParaRPr lang="en-US" dirty="0"/>
          </a:p>
        </p:txBody>
      </p:sp>
      <p:sp>
        <p:nvSpPr>
          <p:cNvPr id="3" name="Content Placeholder 2"/>
          <p:cNvSpPr>
            <a:spLocks noGrp="1"/>
          </p:cNvSpPr>
          <p:nvPr>
            <p:ph idx="1"/>
          </p:nvPr>
        </p:nvSpPr>
        <p:spPr/>
        <p:txBody>
          <a:bodyPr>
            <a:normAutofit/>
          </a:bodyPr>
          <a:lstStyle/>
          <a:p>
            <a:r>
              <a:rPr lang="en-US" dirty="0"/>
              <a:t>C</a:t>
            </a:r>
            <a:r>
              <a:rPr lang="en-US" dirty="0" smtClean="0"/>
              <a:t>ompute </a:t>
            </a:r>
            <a:r>
              <a:rPr lang="en-US" dirty="0"/>
              <a:t>the </a:t>
            </a:r>
            <a:r>
              <a:rPr lang="en-US" dirty="0" smtClean="0"/>
              <a:t>distance from each feature in </a:t>
            </a:r>
            <a:r>
              <a:rPr lang="en-US" dirty="0"/>
              <a:t>the first set</a:t>
            </a:r>
            <a:r>
              <a:rPr lang="en-US" dirty="0" smtClean="0"/>
              <a:t> </a:t>
            </a:r>
            <a:r>
              <a:rPr lang="en-US" dirty="0"/>
              <a:t>to all the </a:t>
            </a:r>
            <a:r>
              <a:rPr lang="en-US" dirty="0" smtClean="0"/>
              <a:t>features </a:t>
            </a:r>
            <a:r>
              <a:rPr lang="en-US" dirty="0"/>
              <a:t>in the second </a:t>
            </a:r>
            <a:r>
              <a:rPr lang="en-US" dirty="0" smtClean="0"/>
              <a:t>set</a:t>
            </a:r>
          </a:p>
          <a:p>
            <a:r>
              <a:rPr lang="en-US" dirty="0" smtClean="0"/>
              <a:t>Then computing </a:t>
            </a:r>
            <a:r>
              <a:rPr lang="en-US" dirty="0"/>
              <a:t>matches the other way around, from features in the second set to features in the first set</a:t>
            </a:r>
            <a:r>
              <a:rPr lang="en-US" dirty="0" smtClean="0"/>
              <a:t>.</a:t>
            </a:r>
          </a:p>
          <a:p>
            <a:r>
              <a:rPr lang="en-US" dirty="0" smtClean="0"/>
              <a:t> </a:t>
            </a:r>
            <a:r>
              <a:rPr lang="en-US" dirty="0"/>
              <a:t>This means that both </a:t>
            </a:r>
            <a:r>
              <a:rPr lang="en-US" dirty="0" smtClean="0"/>
              <a:t>features in both set must </a:t>
            </a:r>
            <a:r>
              <a:rPr lang="en-US" dirty="0"/>
              <a:t>match each other</a:t>
            </a:r>
            <a:r>
              <a:rPr lang="en-US" dirty="0" smtClean="0"/>
              <a:t>.</a:t>
            </a:r>
          </a:p>
          <a:p>
            <a:r>
              <a:rPr lang="en-US" dirty="0"/>
              <a:t>. Once the matching has finished in both directions </a:t>
            </a:r>
            <a:r>
              <a:rPr lang="en-US" dirty="0" smtClean="0"/>
              <a:t>take the </a:t>
            </a:r>
            <a:r>
              <a:rPr lang="en-US" dirty="0"/>
              <a:t>ones that fulfilled </a:t>
            </a:r>
            <a:r>
              <a:rPr lang="en-US" dirty="0" smtClean="0"/>
              <a:t>the condition only as the best match</a:t>
            </a:r>
            <a:endParaRPr lang="en-US" dirty="0"/>
          </a:p>
        </p:txBody>
      </p:sp>
      <p:sp>
        <p:nvSpPr>
          <p:cNvPr id="4" name="Slide Number Placeholder 3"/>
          <p:cNvSpPr>
            <a:spLocks noGrp="1"/>
          </p:cNvSpPr>
          <p:nvPr>
            <p:ph type="sldNum" sz="quarter" idx="12"/>
          </p:nvPr>
        </p:nvSpPr>
        <p:spPr/>
        <p:txBody>
          <a:bodyPr/>
          <a:lstStyle/>
          <a:p>
            <a:fld id="{E779D7E4-DFAF-421D-9900-88639F15E5F6}" type="slidenum">
              <a:rPr lang="en-US" smtClean="0"/>
              <a:t>13</a:t>
            </a:fld>
            <a:endParaRPr lang="en-US"/>
          </a:p>
        </p:txBody>
      </p:sp>
    </p:spTree>
    <p:extLst>
      <p:ext uri="{BB962C8B-B14F-4D97-AF65-F5344CB8AC3E}">
        <p14:creationId xmlns:p14="http://schemas.microsoft.com/office/powerpoint/2010/main" val="3918926380"/>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Feature matching</a:t>
            </a:r>
            <a:endParaRPr lang="en-US" dirty="0"/>
          </a:p>
        </p:txBody>
      </p:sp>
      <p:sp>
        <p:nvSpPr>
          <p:cNvPr id="3" name="Content Placeholder 2"/>
          <p:cNvSpPr>
            <a:spLocks noGrp="1"/>
          </p:cNvSpPr>
          <p:nvPr>
            <p:ph idx="1"/>
          </p:nvPr>
        </p:nvSpPr>
        <p:spPr/>
        <p:txBody>
          <a:bodyPr/>
          <a:lstStyle/>
          <a:p>
            <a:r>
              <a:rPr lang="en-US" dirty="0"/>
              <a:t>Finally</a:t>
            </a:r>
            <a:r>
              <a:rPr lang="en-US" dirty="0" smtClean="0"/>
              <a:t>,  defined a threshold on the minimum number of matches that should be found.</a:t>
            </a:r>
          </a:p>
          <a:p>
            <a:r>
              <a:rPr lang="en-US" dirty="0" smtClean="0"/>
              <a:t> If </a:t>
            </a:r>
            <a:r>
              <a:rPr lang="en-US" dirty="0"/>
              <a:t>the number of matches is above the threshold, </a:t>
            </a:r>
            <a:r>
              <a:rPr lang="en-US" dirty="0" smtClean="0"/>
              <a:t>then assume the </a:t>
            </a:r>
            <a:r>
              <a:rPr lang="en-US" dirty="0"/>
              <a:t>object has been found. </a:t>
            </a:r>
            <a:endParaRPr lang="en-US" dirty="0" smtClean="0"/>
          </a:p>
          <a:p>
            <a:r>
              <a:rPr lang="en-US" dirty="0" smtClean="0"/>
              <a:t>Otherwise there </a:t>
            </a:r>
            <a:r>
              <a:rPr lang="en-US" dirty="0"/>
              <a:t>isn’t enough evidence to say that the recognition was successful.</a:t>
            </a:r>
          </a:p>
          <a:p>
            <a:endParaRPr lang="en-US" dirty="0"/>
          </a:p>
          <a:p>
            <a:endParaRPr lang="en-US" dirty="0"/>
          </a:p>
        </p:txBody>
      </p:sp>
      <p:sp>
        <p:nvSpPr>
          <p:cNvPr id="4" name="Slide Number Placeholder 3"/>
          <p:cNvSpPr>
            <a:spLocks noGrp="1"/>
          </p:cNvSpPr>
          <p:nvPr>
            <p:ph type="sldNum" sz="quarter" idx="12"/>
          </p:nvPr>
        </p:nvSpPr>
        <p:spPr/>
        <p:txBody>
          <a:bodyPr/>
          <a:lstStyle/>
          <a:p>
            <a:fld id="{E779D7E4-DFAF-421D-9900-88639F15E5F6}" type="slidenum">
              <a:rPr lang="en-US" smtClean="0"/>
              <a:t>14</a:t>
            </a:fld>
            <a:endParaRPr lang="en-US"/>
          </a:p>
        </p:txBody>
      </p:sp>
    </p:spTree>
    <p:extLst>
      <p:ext uri="{BB962C8B-B14F-4D97-AF65-F5344CB8AC3E}">
        <p14:creationId xmlns:p14="http://schemas.microsoft.com/office/powerpoint/2010/main" val="1170831361"/>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s://scontent-sin6-2.xx.fbcdn.net/v/t1.15752-9/131136766_1094619940999617_6800720055587222243_n.jpg?_nc_cat=110&amp;ccb=2&amp;_nc_sid=ae9488&amp;_nc_ohc=FmFGmXQm3jcAX8IQH9u&amp;_nc_ht=scontent-sin6-2.xx&amp;oh=dbf3d918a07b2a33823ec96ef6ff9d65&amp;oe=5FF849F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3978" y="1650469"/>
            <a:ext cx="8015857" cy="3922132"/>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E779D7E4-DFAF-421D-9900-88639F15E5F6}" type="slidenum">
              <a:rPr lang="en-US" smtClean="0"/>
              <a:t>15</a:t>
            </a:fld>
            <a:endParaRPr lang="en-US"/>
          </a:p>
        </p:txBody>
      </p:sp>
      <p:sp>
        <p:nvSpPr>
          <p:cNvPr id="2" name="Title 1"/>
          <p:cNvSpPr>
            <a:spLocks noGrp="1"/>
          </p:cNvSpPr>
          <p:nvPr>
            <p:ph type="title"/>
          </p:nvPr>
        </p:nvSpPr>
        <p:spPr/>
        <p:txBody>
          <a:bodyPr/>
          <a:lstStyle/>
          <a:p>
            <a:r>
              <a:rPr lang="en-US" u="sng" dirty="0"/>
              <a:t>Feature matching</a:t>
            </a:r>
            <a:endParaRPr lang="en-US" dirty="0"/>
          </a:p>
        </p:txBody>
      </p:sp>
    </p:spTree>
    <p:extLst>
      <p:ext uri="{BB962C8B-B14F-4D97-AF65-F5344CB8AC3E}">
        <p14:creationId xmlns:p14="http://schemas.microsoft.com/office/powerpoint/2010/main" val="1195235570"/>
      </p:ext>
    </p:extLst>
  </p:cSld>
  <p:clrMapOvr>
    <a:masterClrMapping/>
  </p:clrMapOvr>
  <p:transition spd="med">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homography"/>
          <p:cNvPicPr/>
          <p:nvPr/>
        </p:nvPicPr>
        <p:blipFill>
          <a:blip r:embed="rId3">
            <a:extLst>
              <a:ext uri="{28A0092B-C50C-407E-A947-70E740481C1C}">
                <a14:useLocalDpi xmlns:a14="http://schemas.microsoft.com/office/drawing/2010/main" val="0"/>
              </a:ext>
            </a:extLst>
          </a:blip>
          <a:srcRect/>
          <a:stretch>
            <a:fillRect/>
          </a:stretch>
        </p:blipFill>
        <p:spPr bwMode="auto">
          <a:xfrm>
            <a:off x="2728497" y="1477941"/>
            <a:ext cx="6406819" cy="3802826"/>
          </a:xfrm>
          <a:prstGeom prst="rect">
            <a:avLst/>
          </a:prstGeom>
          <a:noFill/>
          <a:ln>
            <a:noFill/>
          </a:ln>
        </p:spPr>
      </p:pic>
      <p:sp>
        <p:nvSpPr>
          <p:cNvPr id="3" name="Slide Number Placeholder 2"/>
          <p:cNvSpPr>
            <a:spLocks noGrp="1"/>
          </p:cNvSpPr>
          <p:nvPr>
            <p:ph type="sldNum" sz="quarter" idx="12"/>
          </p:nvPr>
        </p:nvSpPr>
        <p:spPr/>
        <p:txBody>
          <a:bodyPr/>
          <a:lstStyle/>
          <a:p>
            <a:fld id="{E779D7E4-DFAF-421D-9900-88639F15E5F6}" type="slidenum">
              <a:rPr lang="en-US" smtClean="0"/>
              <a:t>16</a:t>
            </a:fld>
            <a:endParaRPr lang="en-US"/>
          </a:p>
        </p:txBody>
      </p:sp>
      <p:sp>
        <p:nvSpPr>
          <p:cNvPr id="2" name="Title 1"/>
          <p:cNvSpPr>
            <a:spLocks noGrp="1"/>
          </p:cNvSpPr>
          <p:nvPr>
            <p:ph type="title"/>
          </p:nvPr>
        </p:nvSpPr>
        <p:spPr/>
        <p:txBody>
          <a:bodyPr/>
          <a:lstStyle/>
          <a:p>
            <a:r>
              <a:rPr lang="en-US" u="sng" dirty="0" err="1" smtClean="0"/>
              <a:t>Homography</a:t>
            </a:r>
            <a:r>
              <a:rPr lang="en-US" dirty="0"/>
              <a:t/>
            </a:r>
            <a:br>
              <a:rPr lang="en-US" dirty="0"/>
            </a:br>
            <a:endParaRPr lang="en-US" dirty="0"/>
          </a:p>
        </p:txBody>
      </p:sp>
    </p:spTree>
    <p:extLst>
      <p:ext uri="{BB962C8B-B14F-4D97-AF65-F5344CB8AC3E}">
        <p14:creationId xmlns:p14="http://schemas.microsoft.com/office/powerpoint/2010/main" val="42472377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RANSAC</a:t>
            </a:r>
            <a:endParaRPr lang="en-US" dirty="0"/>
          </a:p>
        </p:txBody>
      </p:sp>
      <p:sp>
        <p:nvSpPr>
          <p:cNvPr id="3" name="Content Placeholder 2"/>
          <p:cNvSpPr>
            <a:spLocks noGrp="1"/>
          </p:cNvSpPr>
          <p:nvPr>
            <p:ph idx="1"/>
          </p:nvPr>
        </p:nvSpPr>
        <p:spPr>
          <a:xfrm>
            <a:off x="1130270" y="2171769"/>
            <a:ext cx="5339541" cy="692201"/>
          </a:xfrm>
        </p:spPr>
        <p:txBody>
          <a:bodyPr/>
          <a:lstStyle/>
          <a:p>
            <a:r>
              <a:rPr lang="vi-VN" b="1" dirty="0">
                <a:solidFill>
                  <a:schemeClr val="accent1"/>
                </a:solidFill>
              </a:rPr>
              <a:t>RANSAC</a:t>
            </a:r>
            <a:r>
              <a:rPr lang="vi-VN" dirty="0">
                <a:solidFill>
                  <a:schemeClr val="accent1"/>
                </a:solidFill>
              </a:rPr>
              <a:t>  -</a:t>
            </a:r>
            <a:r>
              <a:rPr lang="vi-VN" dirty="0"/>
              <a:t> “</a:t>
            </a:r>
            <a:r>
              <a:rPr lang="vi-VN" dirty="0">
                <a:solidFill>
                  <a:schemeClr val="accent1"/>
                </a:solidFill>
              </a:rPr>
              <a:t>RAN</a:t>
            </a:r>
            <a:r>
              <a:rPr lang="vi-VN" dirty="0"/>
              <a:t>dom </a:t>
            </a:r>
            <a:r>
              <a:rPr lang="vi-VN" dirty="0">
                <a:solidFill>
                  <a:schemeClr val="accent1"/>
                </a:solidFill>
              </a:rPr>
              <a:t>SA</a:t>
            </a:r>
            <a:r>
              <a:rPr lang="vi-VN" dirty="0"/>
              <a:t>mple </a:t>
            </a:r>
            <a:r>
              <a:rPr lang="vi-VN" dirty="0">
                <a:solidFill>
                  <a:schemeClr val="accent1"/>
                </a:solidFill>
              </a:rPr>
              <a:t>C</a:t>
            </a:r>
            <a:r>
              <a:rPr lang="vi-VN" dirty="0"/>
              <a:t>onsensus”</a:t>
            </a:r>
          </a:p>
          <a:p>
            <a:endParaRPr lang="en-US" dirty="0"/>
          </a:p>
        </p:txBody>
      </p:sp>
      <p:sp>
        <p:nvSpPr>
          <p:cNvPr id="4" name="TextBox 3"/>
          <p:cNvSpPr txBox="1"/>
          <p:nvPr/>
        </p:nvSpPr>
        <p:spPr>
          <a:xfrm>
            <a:off x="5296619" y="2827942"/>
            <a:ext cx="1052423" cy="369332"/>
          </a:xfrm>
          <a:prstGeom prst="rect">
            <a:avLst/>
          </a:prstGeom>
          <a:noFill/>
        </p:spPr>
        <p:txBody>
          <a:bodyPr wrap="square" rtlCol="0">
            <a:spAutoFit/>
          </a:bodyPr>
          <a:lstStyle/>
          <a:p>
            <a:pPr algn="ctr"/>
            <a:r>
              <a:rPr lang="en-US" dirty="0" smtClean="0"/>
              <a:t>Data</a:t>
            </a:r>
            <a:endParaRPr lang="en-US" dirty="0"/>
          </a:p>
        </p:txBody>
      </p:sp>
      <p:cxnSp>
        <p:nvCxnSpPr>
          <p:cNvPr id="6" name="Straight Arrow Connector 5"/>
          <p:cNvCxnSpPr>
            <a:stCxn id="4" idx="1"/>
          </p:cNvCxnSpPr>
          <p:nvPr/>
        </p:nvCxnSpPr>
        <p:spPr>
          <a:xfrm flipH="1">
            <a:off x="4433979" y="3012608"/>
            <a:ext cx="862640" cy="712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349042" y="3021042"/>
            <a:ext cx="897147" cy="5502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800040" y="3745660"/>
            <a:ext cx="879894" cy="369332"/>
          </a:xfrm>
          <a:prstGeom prst="rect">
            <a:avLst/>
          </a:prstGeom>
          <a:noFill/>
        </p:spPr>
        <p:txBody>
          <a:bodyPr wrap="square" rtlCol="0">
            <a:spAutoFit/>
          </a:bodyPr>
          <a:lstStyle/>
          <a:p>
            <a:r>
              <a:rPr lang="en-US" dirty="0" smtClean="0"/>
              <a:t>Inlier</a:t>
            </a:r>
            <a:endParaRPr lang="en-US" dirty="0"/>
          </a:p>
        </p:txBody>
      </p:sp>
      <p:sp>
        <p:nvSpPr>
          <p:cNvPr id="14" name="TextBox 13"/>
          <p:cNvSpPr txBox="1"/>
          <p:nvPr/>
        </p:nvSpPr>
        <p:spPr>
          <a:xfrm>
            <a:off x="7004648" y="3675126"/>
            <a:ext cx="983412" cy="369332"/>
          </a:xfrm>
          <a:prstGeom prst="rect">
            <a:avLst/>
          </a:prstGeom>
          <a:noFill/>
        </p:spPr>
        <p:txBody>
          <a:bodyPr wrap="square" rtlCol="0">
            <a:spAutoFit/>
          </a:bodyPr>
          <a:lstStyle/>
          <a:p>
            <a:r>
              <a:rPr lang="en-US" dirty="0" smtClean="0"/>
              <a:t>outlier</a:t>
            </a:r>
            <a:endParaRPr lang="en-US" dirty="0"/>
          </a:p>
        </p:txBody>
      </p:sp>
      <p:sp>
        <p:nvSpPr>
          <p:cNvPr id="17" name="Slide Number Placeholder 16"/>
          <p:cNvSpPr>
            <a:spLocks noGrp="1"/>
          </p:cNvSpPr>
          <p:nvPr>
            <p:ph type="sldNum" sz="quarter" idx="12"/>
          </p:nvPr>
        </p:nvSpPr>
        <p:spPr/>
        <p:txBody>
          <a:bodyPr/>
          <a:lstStyle/>
          <a:p>
            <a:fld id="{E779D7E4-DFAF-421D-9900-88639F15E5F6}" type="slidenum">
              <a:rPr lang="en-US" smtClean="0"/>
              <a:t>17</a:t>
            </a:fld>
            <a:endParaRPr lang="en-US"/>
          </a:p>
        </p:txBody>
      </p:sp>
    </p:spTree>
    <p:extLst>
      <p:ext uri="{BB962C8B-B14F-4D97-AF65-F5344CB8AC3E}">
        <p14:creationId xmlns:p14="http://schemas.microsoft.com/office/powerpoint/2010/main" val="31815073"/>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RANSAC for </a:t>
            </a:r>
            <a:r>
              <a:rPr lang="en-US" i="1" dirty="0" err="1"/>
              <a:t>homography</a:t>
            </a:r>
            <a:r>
              <a:rPr lang="en-US" i="1" dirty="0"/>
              <a:t> </a:t>
            </a:r>
            <a:r>
              <a:rPr lang="en-US" i="1" dirty="0" smtClean="0"/>
              <a:t>estimation:</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Randomly sample 4 matches</a:t>
            </a:r>
          </a:p>
          <a:p>
            <a:pPr marL="457200" indent="-457200">
              <a:buFont typeface="+mj-lt"/>
              <a:buAutoNum type="arabicPeriod"/>
            </a:pPr>
            <a:r>
              <a:rPr lang="en-US" dirty="0" smtClean="0"/>
              <a:t>Estimate </a:t>
            </a:r>
            <a:r>
              <a:rPr lang="en-US" dirty="0" err="1" smtClean="0"/>
              <a:t>homography</a:t>
            </a:r>
            <a:r>
              <a:rPr lang="en-US" dirty="0" smtClean="0"/>
              <a:t> H</a:t>
            </a:r>
          </a:p>
          <a:p>
            <a:pPr marL="457200" indent="-457200">
              <a:buFont typeface="+mj-lt"/>
              <a:buAutoNum type="arabicPeriod"/>
            </a:pPr>
            <a:r>
              <a:rPr lang="en-US" dirty="0" smtClean="0"/>
              <a:t>Verify </a:t>
            </a:r>
            <a:r>
              <a:rPr lang="en-US" dirty="0" err="1" smtClean="0"/>
              <a:t>homography</a:t>
            </a:r>
            <a:r>
              <a:rPr lang="en-US" dirty="0" smtClean="0"/>
              <a:t>. Search for matches consistent with H</a:t>
            </a:r>
          </a:p>
          <a:p>
            <a:pPr marL="457200" indent="-457200">
              <a:buFont typeface="+mj-lt"/>
              <a:buAutoNum type="arabicPeriod"/>
            </a:pPr>
            <a:r>
              <a:rPr lang="en-US" dirty="0" smtClean="0"/>
              <a:t>Iterate until convergence</a:t>
            </a:r>
            <a:endParaRPr lang="en-US" dirty="0"/>
          </a:p>
        </p:txBody>
      </p:sp>
      <p:sp>
        <p:nvSpPr>
          <p:cNvPr id="4" name="Slide Number Placeholder 3"/>
          <p:cNvSpPr>
            <a:spLocks noGrp="1"/>
          </p:cNvSpPr>
          <p:nvPr>
            <p:ph type="sldNum" sz="quarter" idx="12"/>
          </p:nvPr>
        </p:nvSpPr>
        <p:spPr/>
        <p:txBody>
          <a:bodyPr/>
          <a:lstStyle/>
          <a:p>
            <a:fld id="{E779D7E4-DFAF-421D-9900-88639F15E5F6}" type="slidenum">
              <a:rPr lang="en-US" smtClean="0"/>
              <a:t>18</a:t>
            </a:fld>
            <a:endParaRPr lang="en-US"/>
          </a:p>
        </p:txBody>
      </p:sp>
    </p:spTree>
    <p:extLst>
      <p:ext uri="{BB962C8B-B14F-4D97-AF65-F5344CB8AC3E}">
        <p14:creationId xmlns:p14="http://schemas.microsoft.com/office/powerpoint/2010/main" val="2916165577"/>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2D</a:t>
            </a:r>
            <a:endParaRPr lang="en-US" dirty="0"/>
          </a:p>
        </p:txBody>
      </p:sp>
      <p:sp>
        <p:nvSpPr>
          <p:cNvPr id="3" name="Content Placeholder 2"/>
          <p:cNvSpPr>
            <a:spLocks noGrp="1"/>
          </p:cNvSpPr>
          <p:nvPr>
            <p:ph idx="1"/>
          </p:nvPr>
        </p:nvSpPr>
        <p:spPr/>
        <p:txBody>
          <a:bodyPr/>
          <a:lstStyle/>
          <a:p>
            <a:r>
              <a:rPr lang="en-US" dirty="0" smtClean="0"/>
              <a:t>Detect boundary</a:t>
            </a:r>
          </a:p>
          <a:p>
            <a:r>
              <a:rPr lang="en-US" dirty="0" smtClean="0"/>
              <a:t>Create warp image</a:t>
            </a:r>
          </a:p>
          <a:p>
            <a:r>
              <a:rPr lang="en-US" dirty="0" smtClean="0"/>
              <a:t>Create mask</a:t>
            </a:r>
          </a:p>
          <a:p>
            <a:r>
              <a:rPr lang="en-US" dirty="0" smtClean="0"/>
              <a:t>Inverse color</a:t>
            </a:r>
          </a:p>
          <a:p>
            <a:r>
              <a:rPr lang="en-US" dirty="0" smtClean="0"/>
              <a:t>Use bitwise </a:t>
            </a:r>
            <a:r>
              <a:rPr lang="en-US" dirty="0"/>
              <a:t>f</a:t>
            </a:r>
            <a:r>
              <a:rPr lang="en-US" dirty="0" smtClean="0"/>
              <a:t>unction</a:t>
            </a:r>
          </a:p>
        </p:txBody>
      </p:sp>
      <p:sp>
        <p:nvSpPr>
          <p:cNvPr id="4" name="Slide Number Placeholder 3"/>
          <p:cNvSpPr>
            <a:spLocks noGrp="1"/>
          </p:cNvSpPr>
          <p:nvPr>
            <p:ph type="sldNum" sz="quarter" idx="12"/>
          </p:nvPr>
        </p:nvSpPr>
        <p:spPr/>
        <p:txBody>
          <a:bodyPr/>
          <a:lstStyle/>
          <a:p>
            <a:fld id="{E779D7E4-DFAF-421D-9900-88639F15E5F6}" type="slidenum">
              <a:rPr lang="en-US" smtClean="0"/>
              <a:t>19</a:t>
            </a:fld>
            <a:endParaRPr lang="en-US"/>
          </a:p>
        </p:txBody>
      </p:sp>
    </p:spTree>
    <p:extLst>
      <p:ext uri="{BB962C8B-B14F-4D97-AF65-F5344CB8AC3E}">
        <p14:creationId xmlns:p14="http://schemas.microsoft.com/office/powerpoint/2010/main" val="39938042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270" y="953325"/>
            <a:ext cx="1923481" cy="426902"/>
          </a:xfrm>
        </p:spPr>
        <p:txBody>
          <a:bodyPr>
            <a:normAutofit fontScale="90000"/>
          </a:bodyPr>
          <a:lstStyle/>
          <a:p>
            <a:r>
              <a:rPr lang="en-US" b="1" dirty="0" smtClean="0">
                <a:solidFill>
                  <a:srgbClr val="FFC000"/>
                </a:solidFill>
              </a:rPr>
              <a:t>TEAM 3</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sz="2400" dirty="0" err="1" smtClean="0">
                <a:solidFill>
                  <a:srgbClr val="FF0000"/>
                </a:solidFill>
                <a:latin typeface="Times New Roman" panose="02020603050405020304" pitchFamily="18" charset="0"/>
                <a:cs typeface="Times New Roman" panose="02020603050405020304" pitchFamily="18" charset="0"/>
              </a:rPr>
              <a:t>Đặng</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smtClean="0">
                <a:solidFill>
                  <a:srgbClr val="FF0000"/>
                </a:solidFill>
                <a:latin typeface="Times New Roman" panose="02020603050405020304" pitchFamily="18" charset="0"/>
                <a:cs typeface="Times New Roman" panose="02020603050405020304" pitchFamily="18" charset="0"/>
              </a:rPr>
              <a:t>Nguyễn</a:t>
            </a:r>
            <a:r>
              <a:rPr lang="en-US" sz="2400" dirty="0" smtClean="0">
                <a:solidFill>
                  <a:srgbClr val="FF0000"/>
                </a:solidFill>
                <a:latin typeface="Times New Roman" panose="02020603050405020304" pitchFamily="18" charset="0"/>
                <a:cs typeface="Times New Roman" panose="02020603050405020304" pitchFamily="18" charset="0"/>
              </a:rPr>
              <a:t> </a:t>
            </a:r>
            <a:r>
              <a:rPr lang="en-US" sz="2400" dirty="0" err="1" smtClean="0">
                <a:solidFill>
                  <a:srgbClr val="FF0000"/>
                </a:solidFill>
                <a:latin typeface="Times New Roman" panose="02020603050405020304" pitchFamily="18" charset="0"/>
                <a:cs typeface="Times New Roman" panose="02020603050405020304" pitchFamily="18" charset="0"/>
              </a:rPr>
              <a:t>Anh</a:t>
            </a:r>
            <a:r>
              <a:rPr lang="en-US" sz="2400" dirty="0" smtClean="0">
                <a:solidFill>
                  <a:srgbClr val="FF0000"/>
                </a:solidFill>
                <a:latin typeface="Times New Roman" panose="02020603050405020304" pitchFamily="18" charset="0"/>
                <a:cs typeface="Times New Roman" panose="02020603050405020304" pitchFamily="18" charset="0"/>
              </a:rPr>
              <a:t> </a:t>
            </a:r>
            <a:r>
              <a:rPr lang="en-US" sz="2400" dirty="0" err="1" smtClean="0">
                <a:solidFill>
                  <a:srgbClr val="FF0000"/>
                </a:solidFill>
                <a:latin typeface="Times New Roman" panose="02020603050405020304" pitchFamily="18" charset="0"/>
                <a:cs typeface="Times New Roman" panose="02020603050405020304" pitchFamily="18" charset="0"/>
              </a:rPr>
              <a:t>Tuấn</a:t>
            </a:r>
            <a:r>
              <a:rPr lang="en-US" sz="2400" dirty="0" smtClean="0">
                <a:solidFill>
                  <a:srgbClr val="FF0000"/>
                </a:solidFill>
                <a:latin typeface="Times New Roman" panose="02020603050405020304" pitchFamily="18" charset="0"/>
                <a:cs typeface="Times New Roman" panose="02020603050405020304" pitchFamily="18" charset="0"/>
              </a:rPr>
              <a:t>  -- 18521591</a:t>
            </a:r>
          </a:p>
          <a:p>
            <a:pPr marL="457200" indent="-457200">
              <a:buFont typeface="+mj-lt"/>
              <a:buAutoNum type="arabicPeriod"/>
            </a:pPr>
            <a:r>
              <a:rPr lang="en-US" sz="2400" dirty="0" err="1" smtClean="0">
                <a:solidFill>
                  <a:srgbClr val="FF0000"/>
                </a:solidFill>
                <a:latin typeface="Times New Roman" panose="02020603050405020304" pitchFamily="18" charset="0"/>
                <a:cs typeface="Times New Roman" panose="02020603050405020304" pitchFamily="18" charset="0"/>
              </a:rPr>
              <a:t>Đặng</a:t>
            </a:r>
            <a:r>
              <a:rPr lang="en-US" sz="2400" dirty="0" smtClean="0">
                <a:solidFill>
                  <a:srgbClr val="FF0000"/>
                </a:solidFill>
                <a:latin typeface="Times New Roman" panose="02020603050405020304" pitchFamily="18" charset="0"/>
                <a:cs typeface="Times New Roman" panose="02020603050405020304" pitchFamily="18" charset="0"/>
              </a:rPr>
              <a:t> </a:t>
            </a:r>
            <a:r>
              <a:rPr lang="en-US" sz="2400" dirty="0" err="1" smtClean="0">
                <a:solidFill>
                  <a:srgbClr val="FF0000"/>
                </a:solidFill>
                <a:latin typeface="Times New Roman" panose="02020603050405020304" pitchFamily="18" charset="0"/>
                <a:cs typeface="Times New Roman" panose="02020603050405020304" pitchFamily="18" charset="0"/>
              </a:rPr>
              <a:t>Hữu</a:t>
            </a:r>
            <a:r>
              <a:rPr lang="en-US" sz="2400" dirty="0" smtClean="0">
                <a:solidFill>
                  <a:srgbClr val="FF0000"/>
                </a:solidFill>
                <a:latin typeface="Times New Roman" panose="02020603050405020304" pitchFamily="18" charset="0"/>
                <a:cs typeface="Times New Roman" panose="02020603050405020304" pitchFamily="18" charset="0"/>
              </a:rPr>
              <a:t> </a:t>
            </a:r>
            <a:r>
              <a:rPr lang="en-US" sz="2400" dirty="0" err="1" smtClean="0">
                <a:solidFill>
                  <a:srgbClr val="FF0000"/>
                </a:solidFill>
                <a:latin typeface="Times New Roman" panose="02020603050405020304" pitchFamily="18" charset="0"/>
                <a:cs typeface="Times New Roman" panose="02020603050405020304" pitchFamily="18" charset="0"/>
              </a:rPr>
              <a:t>Toàn</a:t>
            </a:r>
            <a:r>
              <a:rPr lang="en-US" sz="2400" dirty="0" smtClean="0">
                <a:solidFill>
                  <a:srgbClr val="FF0000"/>
                </a:solidFill>
                <a:latin typeface="Times New Roman" panose="02020603050405020304" pitchFamily="18" charset="0"/>
                <a:cs typeface="Times New Roman" panose="02020603050405020304" pitchFamily="18" charset="0"/>
              </a:rPr>
              <a:t>	    </a:t>
            </a:r>
            <a:r>
              <a:rPr lang="en-US" sz="2400" dirty="0" smtClean="0">
                <a:solidFill>
                  <a:srgbClr val="FF0000"/>
                </a:solidFill>
                <a:latin typeface="Times New Roman" panose="02020603050405020304" pitchFamily="18" charset="0"/>
                <a:cs typeface="Times New Roman" panose="02020603050405020304" pitchFamily="18" charset="0"/>
              </a:rPr>
              <a:t>       </a:t>
            </a:r>
            <a:r>
              <a:rPr lang="en-US" sz="2400" dirty="0" smtClean="0">
                <a:solidFill>
                  <a:srgbClr val="FF0000"/>
                </a:solidFill>
                <a:latin typeface="Times New Roman" panose="02020603050405020304" pitchFamily="18" charset="0"/>
                <a:cs typeface="Times New Roman" panose="02020603050405020304" pitchFamily="18" charset="0"/>
              </a:rPr>
              <a:t>-- 18521503</a:t>
            </a:r>
          </a:p>
          <a:p>
            <a:pPr marL="457200" indent="-457200">
              <a:buFont typeface="+mj-lt"/>
              <a:buAutoNum type="arabicPeriod"/>
            </a:pPr>
            <a:r>
              <a:rPr lang="en-US" sz="2400" dirty="0" err="1" smtClean="0">
                <a:solidFill>
                  <a:srgbClr val="FF0000"/>
                </a:solidFill>
                <a:latin typeface="Times New Roman" panose="02020603050405020304" pitchFamily="18" charset="0"/>
                <a:cs typeface="Times New Roman" panose="02020603050405020304" pitchFamily="18" charset="0"/>
              </a:rPr>
              <a:t>Nguyễn</a:t>
            </a:r>
            <a:r>
              <a:rPr lang="en-US" sz="2400" dirty="0" smtClean="0">
                <a:solidFill>
                  <a:srgbClr val="FF0000"/>
                </a:solidFill>
                <a:latin typeface="Times New Roman" panose="02020603050405020304" pitchFamily="18" charset="0"/>
                <a:cs typeface="Times New Roman" panose="02020603050405020304" pitchFamily="18" charset="0"/>
              </a:rPr>
              <a:t> </a:t>
            </a:r>
            <a:r>
              <a:rPr lang="en-US" sz="2400" dirty="0" err="1" smtClean="0">
                <a:solidFill>
                  <a:srgbClr val="FF0000"/>
                </a:solidFill>
                <a:latin typeface="Times New Roman" panose="02020603050405020304" pitchFamily="18" charset="0"/>
                <a:cs typeface="Times New Roman" panose="02020603050405020304" pitchFamily="18" charset="0"/>
              </a:rPr>
              <a:t>Văn</a:t>
            </a:r>
            <a:r>
              <a:rPr lang="en-US" sz="2400" dirty="0" smtClean="0">
                <a:solidFill>
                  <a:srgbClr val="FF0000"/>
                </a:solidFill>
                <a:latin typeface="Times New Roman" panose="02020603050405020304" pitchFamily="18" charset="0"/>
                <a:cs typeface="Times New Roman" panose="02020603050405020304" pitchFamily="18" charset="0"/>
              </a:rPr>
              <a:t>	     </a:t>
            </a:r>
            <a:r>
              <a:rPr lang="en-US" sz="2400" dirty="0" smtClean="0">
                <a:solidFill>
                  <a:srgbClr val="FF0000"/>
                </a:solidFill>
                <a:latin typeface="Times New Roman" panose="02020603050405020304" pitchFamily="18" charset="0"/>
                <a:cs typeface="Times New Roman" panose="02020603050405020304" pitchFamily="18" charset="0"/>
              </a:rPr>
              <a:t>      -- </a:t>
            </a:r>
            <a:r>
              <a:rPr lang="en-US" sz="2400" dirty="0" smtClean="0">
                <a:solidFill>
                  <a:srgbClr val="FF0000"/>
                </a:solidFill>
                <a:latin typeface="Times New Roman" panose="02020603050405020304" pitchFamily="18" charset="0"/>
                <a:cs typeface="Times New Roman" panose="02020603050405020304" pitchFamily="18" charset="0"/>
              </a:rPr>
              <a:t>18521632</a:t>
            </a:r>
          </a:p>
          <a:p>
            <a:pPr marL="0" indent="0">
              <a:buNone/>
            </a:pPr>
            <a:endParaRPr lang="en-US" sz="2400" dirty="0"/>
          </a:p>
        </p:txBody>
      </p:sp>
      <p:sp>
        <p:nvSpPr>
          <p:cNvPr id="4" name="Slide Number Placeholder 3"/>
          <p:cNvSpPr>
            <a:spLocks noGrp="1"/>
          </p:cNvSpPr>
          <p:nvPr>
            <p:ph type="sldNum" sz="quarter" idx="12"/>
          </p:nvPr>
        </p:nvSpPr>
        <p:spPr/>
        <p:txBody>
          <a:bodyPr/>
          <a:lstStyle/>
          <a:p>
            <a:fld id="{E779D7E4-DFAF-421D-9900-88639F15E5F6}" type="slidenum">
              <a:rPr lang="en-US" smtClean="0"/>
              <a:t>2</a:t>
            </a:fld>
            <a:endParaRPr lang="en-US"/>
          </a:p>
        </p:txBody>
      </p:sp>
      <p:sp>
        <p:nvSpPr>
          <p:cNvPr id="6" name="Title 1"/>
          <p:cNvSpPr txBox="1">
            <a:spLocks/>
          </p:cNvSpPr>
          <p:nvPr/>
        </p:nvSpPr>
        <p:spPr>
          <a:xfrm>
            <a:off x="1130270" y="953325"/>
            <a:ext cx="4103689" cy="577986"/>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a:lstStyle>
          <a:p>
            <a:r>
              <a:rPr lang="en-US" b="1" dirty="0" smtClean="0">
                <a:solidFill>
                  <a:srgbClr val="FFC000"/>
                </a:solidFill>
              </a:rPr>
              <a:t>Table of content</a:t>
            </a:r>
            <a:endParaRPr lang="en-US" b="1" dirty="0">
              <a:solidFill>
                <a:srgbClr val="FFC000"/>
              </a:solidFill>
            </a:endParaRPr>
          </a:p>
        </p:txBody>
      </p:sp>
      <p:sp>
        <p:nvSpPr>
          <p:cNvPr id="10" name="Content Placeholder 2"/>
          <p:cNvSpPr txBox="1">
            <a:spLocks/>
          </p:cNvSpPr>
          <p:nvPr/>
        </p:nvSpPr>
        <p:spPr>
          <a:xfrm>
            <a:off x="1130270" y="2171769"/>
            <a:ext cx="10405872" cy="2927764"/>
          </a:xfrm>
          <a:prstGeom prst="rect">
            <a:avLst/>
          </a:prstGeom>
        </p:spPr>
        <p:txBody>
          <a:bodyPr vert="horz" lIns="91440" tIns="45720" rIns="91440" bIns="45720" numCol="2" rtlCol="0" anchor="t">
            <a:normAutofit fontScale="92500" lnSpcReduction="1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sz="2600" dirty="0" smtClean="0">
                <a:solidFill>
                  <a:srgbClr val="FFFF00"/>
                </a:solidFill>
              </a:rPr>
              <a:t>What is augmented reality</a:t>
            </a:r>
          </a:p>
          <a:p>
            <a:r>
              <a:rPr lang="en-US" sz="2600" dirty="0" smtClean="0">
                <a:solidFill>
                  <a:srgbClr val="FFFF00"/>
                </a:solidFill>
              </a:rPr>
              <a:t>Overview</a:t>
            </a:r>
          </a:p>
          <a:p>
            <a:r>
              <a:rPr lang="en-US" sz="2600" dirty="0" smtClean="0">
                <a:solidFill>
                  <a:srgbClr val="FFFF00"/>
                </a:solidFill>
              </a:rPr>
              <a:t>Recognize the target surface</a:t>
            </a:r>
          </a:p>
          <a:p>
            <a:pPr lvl="1"/>
            <a:r>
              <a:rPr lang="en-US" sz="2200" dirty="0" smtClean="0">
                <a:solidFill>
                  <a:srgbClr val="FF0000"/>
                </a:solidFill>
              </a:rPr>
              <a:t>Feature detection/description</a:t>
            </a:r>
          </a:p>
          <a:p>
            <a:pPr lvl="1"/>
            <a:r>
              <a:rPr lang="en-US" sz="2200" dirty="0" smtClean="0">
                <a:solidFill>
                  <a:srgbClr val="FF0000"/>
                </a:solidFill>
              </a:rPr>
              <a:t>Feature matching</a:t>
            </a:r>
          </a:p>
          <a:p>
            <a:pPr marL="228600" lvl="1">
              <a:spcBef>
                <a:spcPts val="1000"/>
              </a:spcBef>
            </a:pPr>
            <a:r>
              <a:rPr lang="en-US" sz="2600" dirty="0" err="1" smtClean="0">
                <a:solidFill>
                  <a:srgbClr val="FFFF00"/>
                </a:solidFill>
              </a:rPr>
              <a:t>Homography</a:t>
            </a:r>
            <a:r>
              <a:rPr lang="en-US" sz="2600" dirty="0" smtClean="0">
                <a:solidFill>
                  <a:srgbClr val="FFFF00"/>
                </a:solidFill>
              </a:rPr>
              <a:t> Estimation RANSAC</a:t>
            </a:r>
          </a:p>
          <a:p>
            <a:r>
              <a:rPr lang="en-US" sz="2600" dirty="0" smtClean="0">
                <a:solidFill>
                  <a:srgbClr val="FFFF00"/>
                </a:solidFill>
              </a:rPr>
              <a:t>2d</a:t>
            </a:r>
            <a:endParaRPr lang="en-US" dirty="0" smtClean="0">
              <a:solidFill>
                <a:srgbClr val="FFFF00"/>
              </a:solidFill>
            </a:endParaRPr>
          </a:p>
          <a:p>
            <a:pPr lvl="1"/>
            <a:r>
              <a:rPr lang="en-US" sz="2200" dirty="0" smtClean="0">
                <a:solidFill>
                  <a:srgbClr val="FF0000"/>
                </a:solidFill>
              </a:rPr>
              <a:t>Create the Mask </a:t>
            </a:r>
          </a:p>
          <a:p>
            <a:r>
              <a:rPr lang="en-US" sz="2600" dirty="0" smtClean="0">
                <a:solidFill>
                  <a:srgbClr val="FFFF00"/>
                </a:solidFill>
              </a:rPr>
              <a:t>3d</a:t>
            </a:r>
            <a:endParaRPr lang="en-US" dirty="0" smtClean="0">
              <a:solidFill>
                <a:srgbClr val="FFFF00"/>
              </a:solidFill>
            </a:endParaRPr>
          </a:p>
          <a:p>
            <a:pPr lvl="1"/>
            <a:r>
              <a:rPr lang="en-US" sz="2200" dirty="0" smtClean="0">
                <a:solidFill>
                  <a:srgbClr val="FF0000"/>
                </a:solidFill>
              </a:rPr>
              <a:t>Projection matrix (3d)</a:t>
            </a:r>
          </a:p>
          <a:p>
            <a:pPr lvl="1"/>
            <a:r>
              <a:rPr lang="en-US" sz="2200" dirty="0" smtClean="0">
                <a:solidFill>
                  <a:srgbClr val="FF0000"/>
                </a:solidFill>
              </a:rPr>
              <a:t>Render model</a:t>
            </a:r>
          </a:p>
          <a:p>
            <a:endParaRPr lang="en-US" dirty="0"/>
          </a:p>
        </p:txBody>
      </p:sp>
    </p:spTree>
    <p:extLst>
      <p:ext uri="{BB962C8B-B14F-4D97-AF65-F5344CB8AC3E}">
        <p14:creationId xmlns:p14="http://schemas.microsoft.com/office/powerpoint/2010/main" val="7740138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50" fill="hold"/>
                                        <p:tgtEl>
                                          <p:spTgt spid="2"/>
                                        </p:tgtEl>
                                        <p:attrNameLst>
                                          <p:attrName>ppt_x</p:attrName>
                                        </p:attrNameLst>
                                      </p:cBhvr>
                                      <p:tavLst>
                                        <p:tav tm="0">
                                          <p:val>
                                            <p:strVal val="#ppt_x"/>
                                          </p:val>
                                        </p:tav>
                                        <p:tav tm="100000">
                                          <p:val>
                                            <p:strVal val="#ppt_x"/>
                                          </p:val>
                                        </p:tav>
                                      </p:tavLst>
                                    </p:anim>
                                    <p:anim calcmode="lin" valueType="num">
                                      <p:cBhvr additive="base">
                                        <p:cTn id="8" dur="2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250"/>
                            </p:stCondLst>
                            <p:childTnLst>
                              <p:par>
                                <p:cTn id="10" presetID="42" presetClass="entr" presetSubtype="0"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50"/>
                                        <p:tgtEl>
                                          <p:spTgt spid="3">
                                            <p:txEl>
                                              <p:pRg st="0" end="0"/>
                                            </p:txEl>
                                          </p:spTgt>
                                        </p:tgtEl>
                                      </p:cBhvr>
                                    </p:animEffect>
                                    <p:anim calcmode="lin" valueType="num">
                                      <p:cBhvr>
                                        <p:cTn id="13"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2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42" presetClass="entr" presetSubtype="0" fill="hold" grpId="0" nodeType="after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250"/>
                                        <p:tgtEl>
                                          <p:spTgt spid="3">
                                            <p:txEl>
                                              <p:pRg st="1" end="1"/>
                                            </p:txEl>
                                          </p:spTgt>
                                        </p:tgtEl>
                                      </p:cBhvr>
                                    </p:animEffect>
                                    <p:anim calcmode="lin" valueType="num">
                                      <p:cBhvr>
                                        <p:cTn id="19" dur="25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25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1" fill="hold">
                            <p:stCondLst>
                              <p:cond delay="750"/>
                            </p:stCondLst>
                            <p:childTnLst>
                              <p:par>
                                <p:cTn id="22" presetID="42" presetClass="entr" presetSubtype="0" fill="hold" grpId="0" nodeType="after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250"/>
                                        <p:tgtEl>
                                          <p:spTgt spid="3">
                                            <p:txEl>
                                              <p:pRg st="2" end="2"/>
                                            </p:txEl>
                                          </p:spTgt>
                                        </p:tgtEl>
                                      </p:cBhvr>
                                    </p:animEffect>
                                    <p:anim calcmode="lin" valueType="num">
                                      <p:cBhvr>
                                        <p:cTn id="25" dur="25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25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2" nodeType="clickEffect">
                                  <p:stCondLst>
                                    <p:cond delay="0"/>
                                  </p:stCondLst>
                                  <p:childTnLst>
                                    <p:animEffect transition="out" filter="fade">
                                      <p:cBhvr>
                                        <p:cTn id="30" dur="250"/>
                                        <p:tgtEl>
                                          <p:spTgt spid="2"/>
                                        </p:tgtEl>
                                      </p:cBhvr>
                                    </p:animEffect>
                                    <p:set>
                                      <p:cBhvr>
                                        <p:cTn id="31" dur="1" fill="hold">
                                          <p:stCondLst>
                                            <p:cond delay="249"/>
                                          </p:stCondLst>
                                        </p:cTn>
                                        <p:tgtEl>
                                          <p:spTgt spid="2"/>
                                        </p:tgtEl>
                                        <p:attrNameLst>
                                          <p:attrName>style.visibility</p:attrName>
                                        </p:attrNameLst>
                                      </p:cBhvr>
                                      <p:to>
                                        <p:strVal val="hidden"/>
                                      </p:to>
                                    </p:set>
                                  </p:childTnLst>
                                </p:cTn>
                              </p:par>
                            </p:childTnLst>
                          </p:cTn>
                        </p:par>
                        <p:par>
                          <p:cTn id="32" fill="hold">
                            <p:stCondLst>
                              <p:cond delay="250"/>
                            </p:stCondLst>
                            <p:childTnLst>
                              <p:par>
                                <p:cTn id="33" presetID="2" presetClass="exit" presetSubtype="4" fill="hold" grpId="1" nodeType="afterEffect">
                                  <p:stCondLst>
                                    <p:cond delay="0"/>
                                  </p:stCondLst>
                                  <p:childTnLst>
                                    <p:anim calcmode="lin" valueType="num">
                                      <p:cBhvr additive="base">
                                        <p:cTn id="34" dur="25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35" dur="250"/>
                                        <p:tgtEl>
                                          <p:spTgt spid="3">
                                            <p:txEl>
                                              <p:pRg st="0" end="0"/>
                                            </p:txEl>
                                          </p:spTgt>
                                        </p:tgtEl>
                                        <p:attrNameLst>
                                          <p:attrName>ppt_y</p:attrName>
                                        </p:attrNameLst>
                                      </p:cBhvr>
                                      <p:tavLst>
                                        <p:tav tm="0">
                                          <p:val>
                                            <p:strVal val="ppt_y"/>
                                          </p:val>
                                        </p:tav>
                                        <p:tav tm="100000">
                                          <p:val>
                                            <p:strVal val="1+ppt_h/2"/>
                                          </p:val>
                                        </p:tav>
                                      </p:tavLst>
                                    </p:anim>
                                    <p:set>
                                      <p:cBhvr>
                                        <p:cTn id="36" dur="1" fill="hold">
                                          <p:stCondLst>
                                            <p:cond delay="249"/>
                                          </p:stCondLst>
                                        </p:cTn>
                                        <p:tgtEl>
                                          <p:spTgt spid="3">
                                            <p:txEl>
                                              <p:pRg st="0" end="0"/>
                                            </p:txEl>
                                          </p:spTgt>
                                        </p:tgtEl>
                                        <p:attrNameLst>
                                          <p:attrName>style.visibility</p:attrName>
                                        </p:attrNameLst>
                                      </p:cBhvr>
                                      <p:to>
                                        <p:strVal val="hidden"/>
                                      </p:to>
                                    </p:set>
                                  </p:childTnLst>
                                </p:cTn>
                              </p:par>
                            </p:childTnLst>
                          </p:cTn>
                        </p:par>
                        <p:par>
                          <p:cTn id="37" fill="hold">
                            <p:stCondLst>
                              <p:cond delay="500"/>
                            </p:stCondLst>
                            <p:childTnLst>
                              <p:par>
                                <p:cTn id="38" presetID="2" presetClass="exit" presetSubtype="4" fill="hold" grpId="1" nodeType="afterEffect">
                                  <p:stCondLst>
                                    <p:cond delay="0"/>
                                  </p:stCondLst>
                                  <p:childTnLst>
                                    <p:anim calcmode="lin" valueType="num">
                                      <p:cBhvr additive="base">
                                        <p:cTn id="39" dur="250"/>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40" dur="250"/>
                                        <p:tgtEl>
                                          <p:spTgt spid="3">
                                            <p:txEl>
                                              <p:pRg st="1" end="1"/>
                                            </p:txEl>
                                          </p:spTgt>
                                        </p:tgtEl>
                                        <p:attrNameLst>
                                          <p:attrName>ppt_y</p:attrName>
                                        </p:attrNameLst>
                                      </p:cBhvr>
                                      <p:tavLst>
                                        <p:tav tm="0">
                                          <p:val>
                                            <p:strVal val="ppt_y"/>
                                          </p:val>
                                        </p:tav>
                                        <p:tav tm="100000">
                                          <p:val>
                                            <p:strVal val="1+ppt_h/2"/>
                                          </p:val>
                                        </p:tav>
                                      </p:tavLst>
                                    </p:anim>
                                    <p:set>
                                      <p:cBhvr>
                                        <p:cTn id="41" dur="1" fill="hold">
                                          <p:stCondLst>
                                            <p:cond delay="249"/>
                                          </p:stCondLst>
                                        </p:cTn>
                                        <p:tgtEl>
                                          <p:spTgt spid="3">
                                            <p:txEl>
                                              <p:pRg st="1" end="1"/>
                                            </p:txEl>
                                          </p:spTgt>
                                        </p:tgtEl>
                                        <p:attrNameLst>
                                          <p:attrName>style.visibility</p:attrName>
                                        </p:attrNameLst>
                                      </p:cBhvr>
                                      <p:to>
                                        <p:strVal val="hidden"/>
                                      </p:to>
                                    </p:set>
                                  </p:childTnLst>
                                </p:cTn>
                              </p:par>
                            </p:childTnLst>
                          </p:cTn>
                        </p:par>
                        <p:par>
                          <p:cTn id="42" fill="hold">
                            <p:stCondLst>
                              <p:cond delay="750"/>
                            </p:stCondLst>
                            <p:childTnLst>
                              <p:par>
                                <p:cTn id="43" presetID="2" presetClass="exit" presetSubtype="4" fill="hold" grpId="1" nodeType="afterEffect">
                                  <p:stCondLst>
                                    <p:cond delay="0"/>
                                  </p:stCondLst>
                                  <p:childTnLst>
                                    <p:anim calcmode="lin" valueType="num">
                                      <p:cBhvr additive="base">
                                        <p:cTn id="44" dur="250"/>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45" dur="250"/>
                                        <p:tgtEl>
                                          <p:spTgt spid="3">
                                            <p:txEl>
                                              <p:pRg st="2" end="2"/>
                                            </p:txEl>
                                          </p:spTgt>
                                        </p:tgtEl>
                                        <p:attrNameLst>
                                          <p:attrName>ppt_y</p:attrName>
                                        </p:attrNameLst>
                                      </p:cBhvr>
                                      <p:tavLst>
                                        <p:tav tm="0">
                                          <p:val>
                                            <p:strVal val="ppt_y"/>
                                          </p:val>
                                        </p:tav>
                                        <p:tav tm="100000">
                                          <p:val>
                                            <p:strVal val="1+ppt_h/2"/>
                                          </p:val>
                                        </p:tav>
                                      </p:tavLst>
                                    </p:anim>
                                    <p:set>
                                      <p:cBhvr>
                                        <p:cTn id="46" dur="1" fill="hold">
                                          <p:stCondLst>
                                            <p:cond delay="249"/>
                                          </p:stCondLst>
                                        </p:cTn>
                                        <p:tgtEl>
                                          <p:spTgt spid="3">
                                            <p:txEl>
                                              <p:pRg st="2" end="2"/>
                                            </p:txEl>
                                          </p:spTgt>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grpId="0" nodeType="clickEffect">
                                  <p:stCondLst>
                                    <p:cond delay="0"/>
                                  </p:stCondLst>
                                  <p:childTnLst>
                                    <p:set>
                                      <p:cBhvr>
                                        <p:cTn id="50" dur="1" fill="hold">
                                          <p:stCondLst>
                                            <p:cond delay="0"/>
                                          </p:stCondLst>
                                        </p:cTn>
                                        <p:tgtEl>
                                          <p:spTgt spid="6"/>
                                        </p:tgtEl>
                                        <p:attrNameLst>
                                          <p:attrName>style.visibility</p:attrName>
                                        </p:attrNameLst>
                                      </p:cBhvr>
                                      <p:to>
                                        <p:strVal val="visible"/>
                                      </p:to>
                                    </p:set>
                                    <p:anim calcmode="lin" valueType="num">
                                      <p:cBhvr additive="base">
                                        <p:cTn id="51" dur="250" fill="hold"/>
                                        <p:tgtEl>
                                          <p:spTgt spid="6"/>
                                        </p:tgtEl>
                                        <p:attrNameLst>
                                          <p:attrName>ppt_x</p:attrName>
                                        </p:attrNameLst>
                                      </p:cBhvr>
                                      <p:tavLst>
                                        <p:tav tm="0">
                                          <p:val>
                                            <p:strVal val="0-#ppt_w/2"/>
                                          </p:val>
                                        </p:tav>
                                        <p:tav tm="100000">
                                          <p:val>
                                            <p:strVal val="#ppt_x"/>
                                          </p:val>
                                        </p:tav>
                                      </p:tavLst>
                                    </p:anim>
                                    <p:anim calcmode="lin" valueType="num">
                                      <p:cBhvr additive="base">
                                        <p:cTn id="52" dur="25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0">
                                            <p:txEl>
                                              <p:pRg st="0" end="0"/>
                                            </p:txEl>
                                          </p:spTgt>
                                        </p:tgtEl>
                                        <p:attrNameLst>
                                          <p:attrName>style.visibility</p:attrName>
                                        </p:attrNameLst>
                                      </p:cBhvr>
                                      <p:to>
                                        <p:strVal val="visible"/>
                                      </p:to>
                                    </p:set>
                                    <p:animEffect transition="in" filter="wipe(left)">
                                      <p:cBhvr>
                                        <p:cTn id="57" dur="250"/>
                                        <p:tgtEl>
                                          <p:spTgt spid="10">
                                            <p:txEl>
                                              <p:pRg st="0" end="0"/>
                                            </p:txEl>
                                          </p:spTgt>
                                        </p:tgtEl>
                                      </p:cBhvr>
                                    </p:animEffect>
                                  </p:childTnLst>
                                </p:cTn>
                              </p:par>
                            </p:childTnLst>
                          </p:cTn>
                        </p:par>
                        <p:par>
                          <p:cTn id="58" fill="hold">
                            <p:stCondLst>
                              <p:cond delay="250"/>
                            </p:stCondLst>
                            <p:childTnLst>
                              <p:par>
                                <p:cTn id="59" presetID="22" presetClass="entr" presetSubtype="8" fill="hold" grpId="0" nodeType="afterEffect">
                                  <p:stCondLst>
                                    <p:cond delay="0"/>
                                  </p:stCondLst>
                                  <p:childTnLst>
                                    <p:set>
                                      <p:cBhvr>
                                        <p:cTn id="60" dur="1" fill="hold">
                                          <p:stCondLst>
                                            <p:cond delay="0"/>
                                          </p:stCondLst>
                                        </p:cTn>
                                        <p:tgtEl>
                                          <p:spTgt spid="10">
                                            <p:txEl>
                                              <p:pRg st="1" end="1"/>
                                            </p:txEl>
                                          </p:spTgt>
                                        </p:tgtEl>
                                        <p:attrNameLst>
                                          <p:attrName>style.visibility</p:attrName>
                                        </p:attrNameLst>
                                      </p:cBhvr>
                                      <p:to>
                                        <p:strVal val="visible"/>
                                      </p:to>
                                    </p:set>
                                    <p:animEffect transition="in" filter="wipe(left)">
                                      <p:cBhvr>
                                        <p:cTn id="61" dur="250"/>
                                        <p:tgtEl>
                                          <p:spTgt spid="10">
                                            <p:txEl>
                                              <p:pRg st="1" end="1"/>
                                            </p:txEl>
                                          </p:spTgt>
                                        </p:tgtEl>
                                      </p:cBhvr>
                                    </p:animEffect>
                                  </p:childTnLst>
                                </p:cTn>
                              </p:par>
                            </p:childTnLst>
                          </p:cTn>
                        </p:par>
                        <p:par>
                          <p:cTn id="62" fill="hold">
                            <p:stCondLst>
                              <p:cond delay="500"/>
                            </p:stCondLst>
                            <p:childTnLst>
                              <p:par>
                                <p:cTn id="63" presetID="22" presetClass="entr" presetSubtype="8" fill="hold" grpId="0" nodeType="afterEffect">
                                  <p:stCondLst>
                                    <p:cond delay="0"/>
                                  </p:stCondLst>
                                  <p:childTnLst>
                                    <p:set>
                                      <p:cBhvr>
                                        <p:cTn id="64" dur="1" fill="hold">
                                          <p:stCondLst>
                                            <p:cond delay="0"/>
                                          </p:stCondLst>
                                        </p:cTn>
                                        <p:tgtEl>
                                          <p:spTgt spid="10">
                                            <p:txEl>
                                              <p:pRg st="2" end="2"/>
                                            </p:txEl>
                                          </p:spTgt>
                                        </p:tgtEl>
                                        <p:attrNameLst>
                                          <p:attrName>style.visibility</p:attrName>
                                        </p:attrNameLst>
                                      </p:cBhvr>
                                      <p:to>
                                        <p:strVal val="visible"/>
                                      </p:to>
                                    </p:set>
                                    <p:animEffect transition="in" filter="wipe(left)">
                                      <p:cBhvr>
                                        <p:cTn id="65" dur="250"/>
                                        <p:tgtEl>
                                          <p:spTgt spid="10">
                                            <p:txEl>
                                              <p:pRg st="2" end="2"/>
                                            </p:txEl>
                                          </p:spTgt>
                                        </p:tgtEl>
                                      </p:cBhvr>
                                    </p:animEffect>
                                  </p:childTnLst>
                                </p:cTn>
                              </p:par>
                            </p:childTnLst>
                          </p:cTn>
                        </p:par>
                        <p:par>
                          <p:cTn id="66" fill="hold">
                            <p:stCondLst>
                              <p:cond delay="750"/>
                            </p:stCondLst>
                            <p:childTnLst>
                              <p:par>
                                <p:cTn id="67" presetID="22" presetClass="entr" presetSubtype="8" fill="hold" grpId="0" nodeType="afterEffect">
                                  <p:stCondLst>
                                    <p:cond delay="0"/>
                                  </p:stCondLst>
                                  <p:childTnLst>
                                    <p:set>
                                      <p:cBhvr>
                                        <p:cTn id="68" dur="1" fill="hold">
                                          <p:stCondLst>
                                            <p:cond delay="0"/>
                                          </p:stCondLst>
                                        </p:cTn>
                                        <p:tgtEl>
                                          <p:spTgt spid="10">
                                            <p:txEl>
                                              <p:pRg st="3" end="3"/>
                                            </p:txEl>
                                          </p:spTgt>
                                        </p:tgtEl>
                                        <p:attrNameLst>
                                          <p:attrName>style.visibility</p:attrName>
                                        </p:attrNameLst>
                                      </p:cBhvr>
                                      <p:to>
                                        <p:strVal val="visible"/>
                                      </p:to>
                                    </p:set>
                                    <p:animEffect transition="in" filter="wipe(left)">
                                      <p:cBhvr>
                                        <p:cTn id="69" dur="250"/>
                                        <p:tgtEl>
                                          <p:spTgt spid="10">
                                            <p:txEl>
                                              <p:pRg st="3" end="3"/>
                                            </p:txEl>
                                          </p:spTgt>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10">
                                            <p:txEl>
                                              <p:pRg st="4" end="4"/>
                                            </p:txEl>
                                          </p:spTgt>
                                        </p:tgtEl>
                                        <p:attrNameLst>
                                          <p:attrName>style.visibility</p:attrName>
                                        </p:attrNameLst>
                                      </p:cBhvr>
                                      <p:to>
                                        <p:strVal val="visible"/>
                                      </p:to>
                                    </p:set>
                                    <p:animEffect transition="in" filter="wipe(left)">
                                      <p:cBhvr>
                                        <p:cTn id="72" dur="250"/>
                                        <p:tgtEl>
                                          <p:spTgt spid="10">
                                            <p:txEl>
                                              <p:pRg st="4" end="4"/>
                                            </p:txEl>
                                          </p:spTgt>
                                        </p:tgtEl>
                                      </p:cBhvr>
                                    </p:animEffect>
                                  </p:childTnLst>
                                </p:cTn>
                              </p:par>
                            </p:childTnLst>
                          </p:cTn>
                        </p:par>
                        <p:par>
                          <p:cTn id="73" fill="hold">
                            <p:stCondLst>
                              <p:cond delay="1000"/>
                            </p:stCondLst>
                            <p:childTnLst>
                              <p:par>
                                <p:cTn id="74" presetID="22" presetClass="entr" presetSubtype="8" fill="hold" grpId="0" nodeType="afterEffect">
                                  <p:stCondLst>
                                    <p:cond delay="0"/>
                                  </p:stCondLst>
                                  <p:childTnLst>
                                    <p:set>
                                      <p:cBhvr>
                                        <p:cTn id="75" dur="1" fill="hold">
                                          <p:stCondLst>
                                            <p:cond delay="0"/>
                                          </p:stCondLst>
                                        </p:cTn>
                                        <p:tgtEl>
                                          <p:spTgt spid="10">
                                            <p:txEl>
                                              <p:pRg st="5" end="5"/>
                                            </p:txEl>
                                          </p:spTgt>
                                        </p:tgtEl>
                                        <p:attrNameLst>
                                          <p:attrName>style.visibility</p:attrName>
                                        </p:attrNameLst>
                                      </p:cBhvr>
                                      <p:to>
                                        <p:strVal val="visible"/>
                                      </p:to>
                                    </p:set>
                                    <p:animEffect transition="in" filter="wipe(left)">
                                      <p:cBhvr>
                                        <p:cTn id="76" dur="250"/>
                                        <p:tgtEl>
                                          <p:spTgt spid="10">
                                            <p:txEl>
                                              <p:pRg st="5" end="5"/>
                                            </p:txEl>
                                          </p:spTgt>
                                        </p:tgtEl>
                                      </p:cBhvr>
                                    </p:animEffect>
                                  </p:childTnLst>
                                </p:cTn>
                              </p:par>
                            </p:childTnLst>
                          </p:cTn>
                        </p:par>
                        <p:par>
                          <p:cTn id="77" fill="hold">
                            <p:stCondLst>
                              <p:cond delay="1250"/>
                            </p:stCondLst>
                            <p:childTnLst>
                              <p:par>
                                <p:cTn id="78" presetID="22" presetClass="entr" presetSubtype="8" fill="hold" grpId="0" nodeType="afterEffect">
                                  <p:stCondLst>
                                    <p:cond delay="0"/>
                                  </p:stCondLst>
                                  <p:childTnLst>
                                    <p:set>
                                      <p:cBhvr>
                                        <p:cTn id="79" dur="1" fill="hold">
                                          <p:stCondLst>
                                            <p:cond delay="0"/>
                                          </p:stCondLst>
                                        </p:cTn>
                                        <p:tgtEl>
                                          <p:spTgt spid="10">
                                            <p:txEl>
                                              <p:pRg st="6" end="6"/>
                                            </p:txEl>
                                          </p:spTgt>
                                        </p:tgtEl>
                                        <p:attrNameLst>
                                          <p:attrName>style.visibility</p:attrName>
                                        </p:attrNameLst>
                                      </p:cBhvr>
                                      <p:to>
                                        <p:strVal val="visible"/>
                                      </p:to>
                                    </p:set>
                                    <p:animEffect transition="in" filter="wipe(left)">
                                      <p:cBhvr>
                                        <p:cTn id="80" dur="250"/>
                                        <p:tgtEl>
                                          <p:spTgt spid="10">
                                            <p:txEl>
                                              <p:pRg st="6" end="6"/>
                                            </p:txEl>
                                          </p:spTgt>
                                        </p:tgtEl>
                                      </p:cBhvr>
                                    </p:animEffect>
                                  </p:childTnLst>
                                </p:cTn>
                              </p:par>
                            </p:childTnLst>
                          </p:cTn>
                        </p:par>
                        <p:par>
                          <p:cTn id="81" fill="hold">
                            <p:stCondLst>
                              <p:cond delay="1500"/>
                            </p:stCondLst>
                            <p:childTnLst>
                              <p:par>
                                <p:cTn id="82" presetID="22" presetClass="entr" presetSubtype="8" fill="hold" grpId="0" nodeType="afterEffect">
                                  <p:stCondLst>
                                    <p:cond delay="0"/>
                                  </p:stCondLst>
                                  <p:childTnLst>
                                    <p:set>
                                      <p:cBhvr>
                                        <p:cTn id="83" dur="1" fill="hold">
                                          <p:stCondLst>
                                            <p:cond delay="0"/>
                                          </p:stCondLst>
                                        </p:cTn>
                                        <p:tgtEl>
                                          <p:spTgt spid="10">
                                            <p:txEl>
                                              <p:pRg st="7" end="7"/>
                                            </p:txEl>
                                          </p:spTgt>
                                        </p:tgtEl>
                                        <p:attrNameLst>
                                          <p:attrName>style.visibility</p:attrName>
                                        </p:attrNameLst>
                                      </p:cBhvr>
                                      <p:to>
                                        <p:strVal val="visible"/>
                                      </p:to>
                                    </p:set>
                                    <p:animEffect transition="in" filter="wipe(left)">
                                      <p:cBhvr>
                                        <p:cTn id="84" dur="250"/>
                                        <p:tgtEl>
                                          <p:spTgt spid="10">
                                            <p:txEl>
                                              <p:pRg st="7" end="7"/>
                                            </p:txEl>
                                          </p:spTgt>
                                        </p:tgtEl>
                                      </p:cBhvr>
                                    </p:animEffect>
                                  </p:childTnLst>
                                </p:cTn>
                              </p:par>
                            </p:childTnLst>
                          </p:cTn>
                        </p:par>
                        <p:par>
                          <p:cTn id="85" fill="hold">
                            <p:stCondLst>
                              <p:cond delay="1750"/>
                            </p:stCondLst>
                            <p:childTnLst>
                              <p:par>
                                <p:cTn id="86" presetID="22" presetClass="entr" presetSubtype="8" fill="hold" grpId="0" nodeType="afterEffect">
                                  <p:stCondLst>
                                    <p:cond delay="0"/>
                                  </p:stCondLst>
                                  <p:childTnLst>
                                    <p:set>
                                      <p:cBhvr>
                                        <p:cTn id="87" dur="1" fill="hold">
                                          <p:stCondLst>
                                            <p:cond delay="0"/>
                                          </p:stCondLst>
                                        </p:cTn>
                                        <p:tgtEl>
                                          <p:spTgt spid="10">
                                            <p:txEl>
                                              <p:pRg st="8" end="8"/>
                                            </p:txEl>
                                          </p:spTgt>
                                        </p:tgtEl>
                                        <p:attrNameLst>
                                          <p:attrName>style.visibility</p:attrName>
                                        </p:attrNameLst>
                                      </p:cBhvr>
                                      <p:to>
                                        <p:strVal val="visible"/>
                                      </p:to>
                                    </p:set>
                                    <p:animEffect transition="in" filter="wipe(left)">
                                      <p:cBhvr>
                                        <p:cTn id="88" dur="250"/>
                                        <p:tgtEl>
                                          <p:spTgt spid="10">
                                            <p:txEl>
                                              <p:pRg st="8" end="8"/>
                                            </p:txEl>
                                          </p:spTgt>
                                        </p:tgtEl>
                                      </p:cBhvr>
                                    </p:animEffect>
                                  </p:childTnLst>
                                </p:cTn>
                              </p:par>
                            </p:childTnLst>
                          </p:cTn>
                        </p:par>
                        <p:par>
                          <p:cTn id="89" fill="hold">
                            <p:stCondLst>
                              <p:cond delay="2000"/>
                            </p:stCondLst>
                            <p:childTnLst>
                              <p:par>
                                <p:cTn id="90" presetID="22" presetClass="entr" presetSubtype="8" fill="hold" grpId="0" nodeType="afterEffect">
                                  <p:stCondLst>
                                    <p:cond delay="0"/>
                                  </p:stCondLst>
                                  <p:childTnLst>
                                    <p:set>
                                      <p:cBhvr>
                                        <p:cTn id="91" dur="1" fill="hold">
                                          <p:stCondLst>
                                            <p:cond delay="0"/>
                                          </p:stCondLst>
                                        </p:cTn>
                                        <p:tgtEl>
                                          <p:spTgt spid="10">
                                            <p:txEl>
                                              <p:pRg st="9" end="9"/>
                                            </p:txEl>
                                          </p:spTgt>
                                        </p:tgtEl>
                                        <p:attrNameLst>
                                          <p:attrName>style.visibility</p:attrName>
                                        </p:attrNameLst>
                                      </p:cBhvr>
                                      <p:to>
                                        <p:strVal val="visible"/>
                                      </p:to>
                                    </p:set>
                                    <p:animEffect transition="in" filter="wipe(left)">
                                      <p:cBhvr>
                                        <p:cTn id="92" dur="250"/>
                                        <p:tgtEl>
                                          <p:spTgt spid="10">
                                            <p:txEl>
                                              <p:pRg st="9" end="9"/>
                                            </p:txEl>
                                          </p:spTgt>
                                        </p:tgtEl>
                                      </p:cBhvr>
                                    </p:animEffect>
                                  </p:childTnLst>
                                </p:cTn>
                              </p:par>
                              <p:par>
                                <p:cTn id="93" presetID="22" presetClass="entr" presetSubtype="8" fill="hold" grpId="0" nodeType="withEffect">
                                  <p:stCondLst>
                                    <p:cond delay="0"/>
                                  </p:stCondLst>
                                  <p:childTnLst>
                                    <p:set>
                                      <p:cBhvr>
                                        <p:cTn id="94" dur="1" fill="hold">
                                          <p:stCondLst>
                                            <p:cond delay="0"/>
                                          </p:stCondLst>
                                        </p:cTn>
                                        <p:tgtEl>
                                          <p:spTgt spid="10">
                                            <p:txEl>
                                              <p:pRg st="10" end="10"/>
                                            </p:txEl>
                                          </p:spTgt>
                                        </p:tgtEl>
                                        <p:attrNameLst>
                                          <p:attrName>style.visibility</p:attrName>
                                        </p:attrNameLst>
                                      </p:cBhvr>
                                      <p:to>
                                        <p:strVal val="visible"/>
                                      </p:to>
                                    </p:set>
                                    <p:animEffect transition="in" filter="wipe(left)">
                                      <p:cBhvr>
                                        <p:cTn id="95" dur="250"/>
                                        <p:tgtEl>
                                          <p:spTgt spid="10">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P spid="2" grpId="2"/>
      <p:bldP spid="3" grpId="0" uiExpand="1" build="p"/>
      <p:bldP spid="3" grpId="1" uiExpand="1" build="p"/>
      <p:bldP spid="6" grpId="0"/>
      <p:bldP spid="10"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Masking step</a:t>
            </a:r>
            <a:endParaRPr lang="en-US" dirty="0"/>
          </a:p>
        </p:txBody>
      </p:sp>
      <p:sp>
        <p:nvSpPr>
          <p:cNvPr id="3" name="Content Placeholder 2"/>
          <p:cNvSpPr>
            <a:spLocks noGrp="1"/>
          </p:cNvSpPr>
          <p:nvPr>
            <p:ph idx="1"/>
          </p:nvPr>
        </p:nvSpPr>
        <p:spPr/>
        <p:txBody>
          <a:bodyPr>
            <a:normAutofit/>
          </a:bodyPr>
          <a:lstStyle/>
          <a:p>
            <a:r>
              <a:rPr lang="en-US" dirty="0" smtClean="0"/>
              <a:t>Creating warp image</a:t>
            </a:r>
          </a:p>
          <a:p>
            <a:r>
              <a:rPr lang="en-US" dirty="0"/>
              <a:t>C</a:t>
            </a:r>
            <a:r>
              <a:rPr lang="en-US" dirty="0" smtClean="0"/>
              <a:t>reating </a:t>
            </a:r>
            <a:r>
              <a:rPr lang="en-US" dirty="0"/>
              <a:t>a mask based on the location of the target </a:t>
            </a:r>
            <a:r>
              <a:rPr lang="en-US" dirty="0" smtClean="0"/>
              <a:t>found</a:t>
            </a:r>
          </a:p>
          <a:p>
            <a:r>
              <a:rPr lang="en-US" dirty="0" smtClean="0"/>
              <a:t>Use </a:t>
            </a:r>
            <a:r>
              <a:rPr lang="en-US" dirty="0"/>
              <a:t>the inverse method to find its </a:t>
            </a:r>
            <a:r>
              <a:rPr lang="en-US" dirty="0" smtClean="0"/>
              <a:t>negative</a:t>
            </a:r>
          </a:p>
          <a:p>
            <a:r>
              <a:rPr lang="en-US" dirty="0" smtClean="0"/>
              <a:t>Add </a:t>
            </a:r>
            <a:r>
              <a:rPr lang="en-US" dirty="0"/>
              <a:t>the mask inverse and the webcam </a:t>
            </a:r>
            <a:r>
              <a:rPr lang="en-US" dirty="0" smtClean="0"/>
              <a:t>image, it </a:t>
            </a:r>
            <a:r>
              <a:rPr lang="en-US" dirty="0"/>
              <a:t>would </a:t>
            </a:r>
            <a:r>
              <a:rPr lang="en-US" dirty="0" smtClean="0"/>
              <a:t>become </a:t>
            </a:r>
            <a:r>
              <a:rPr lang="en-US" dirty="0"/>
              <a:t>the </a:t>
            </a:r>
            <a:r>
              <a:rPr lang="en-US" dirty="0" smtClean="0"/>
              <a:t>a new </a:t>
            </a:r>
            <a:r>
              <a:rPr lang="en-US" dirty="0"/>
              <a:t>image where all the webcam image information is shown except where the image is suppose to be augmented</a:t>
            </a:r>
            <a:endParaRPr lang="en-US" dirty="0" smtClean="0"/>
          </a:p>
          <a:p>
            <a:r>
              <a:rPr lang="en-US" dirty="0" smtClean="0"/>
              <a:t>Add replace image in the </a:t>
            </a:r>
            <a:r>
              <a:rPr lang="en-US" dirty="0"/>
              <a:t>black area </a:t>
            </a:r>
            <a:r>
              <a:rPr lang="en-US" dirty="0" smtClean="0"/>
              <a:t>(empty space)</a:t>
            </a:r>
            <a:endParaRPr lang="en-US" dirty="0"/>
          </a:p>
        </p:txBody>
      </p:sp>
      <p:sp>
        <p:nvSpPr>
          <p:cNvPr id="4" name="Slide Number Placeholder 3"/>
          <p:cNvSpPr>
            <a:spLocks noGrp="1"/>
          </p:cNvSpPr>
          <p:nvPr>
            <p:ph type="sldNum" sz="quarter" idx="12"/>
          </p:nvPr>
        </p:nvSpPr>
        <p:spPr/>
        <p:txBody>
          <a:bodyPr/>
          <a:lstStyle/>
          <a:p>
            <a:fld id="{E779D7E4-DFAF-421D-9900-88639F15E5F6}" type="slidenum">
              <a:rPr lang="en-US" smtClean="0"/>
              <a:t>20</a:t>
            </a:fld>
            <a:endParaRPr lang="en-US"/>
          </a:p>
        </p:txBody>
      </p:sp>
    </p:spTree>
    <p:extLst>
      <p:ext uri="{BB962C8B-B14F-4D97-AF65-F5344CB8AC3E}">
        <p14:creationId xmlns:p14="http://schemas.microsoft.com/office/powerpoint/2010/main" val="366535871"/>
      </p:ext>
    </p:extLst>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0198" y="957742"/>
            <a:ext cx="4056700" cy="1049235"/>
          </a:xfrm>
        </p:spPr>
        <p:txBody>
          <a:bodyPr/>
          <a:lstStyle/>
          <a:p>
            <a:r>
              <a:rPr lang="en-US" dirty="0" smtClean="0"/>
              <a:t>Warp image</a:t>
            </a:r>
            <a:endParaRPr lang="en-US" dirty="0"/>
          </a:p>
        </p:txBody>
      </p:sp>
      <p:pic>
        <p:nvPicPr>
          <p:cNvPr id="13314" name="Picture 2" descr="https://scontent-sin6-1.xx.fbcdn.net/v/t1.15752-9/131307101_5091267837550319_5169029839811894107_n.jpg?_nc_cat=106&amp;ccb=2&amp;_nc_sid=ae9488&amp;_nc_ohc=5dnuePrNDxwAX-Xrdwe&amp;_nc_ht=scontent-sin6-1.xx&amp;oh=69bc99e973e7eb311542ede49167f2e0&amp;oe=5FF9EC3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333243" y="1477940"/>
            <a:ext cx="5408348" cy="4056261"/>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E779D7E4-DFAF-421D-9900-88639F15E5F6}" type="slidenum">
              <a:rPr lang="en-US" smtClean="0"/>
              <a:t>21</a:t>
            </a:fld>
            <a:endParaRPr lang="en-US"/>
          </a:p>
        </p:txBody>
      </p:sp>
      <p:sp>
        <p:nvSpPr>
          <p:cNvPr id="7" name="Title 1"/>
          <p:cNvSpPr txBox="1">
            <a:spLocks/>
          </p:cNvSpPr>
          <p:nvPr/>
        </p:nvSpPr>
        <p:spPr>
          <a:xfrm>
            <a:off x="1861850" y="953324"/>
            <a:ext cx="2830920"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a:lstStyle>
          <a:p>
            <a:r>
              <a:rPr lang="en-US" dirty="0" smtClean="0"/>
              <a:t>boundary</a:t>
            </a:r>
            <a:endParaRPr lang="en-US" dirty="0"/>
          </a:p>
        </p:txBody>
      </p:sp>
      <p:pic>
        <p:nvPicPr>
          <p:cNvPr id="13316" name="Picture 4" descr="https://scontent-sin6-1.xx.fbcdn.net/v/t1.15752-9/130051124_879131762824460_8694909424357084634_n.jpg?_nc_cat=106&amp;ccb=2&amp;_nc_sid=ae9488&amp;_nc_ohc=xOMW4pwToHYAX8d7nbi&amp;_nc_ht=scontent-sin6-1.xx&amp;oh=005e86069070fe94ee34c8cfa125bf68&amp;oe=5FF974C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202" y="1477940"/>
            <a:ext cx="5408348" cy="40562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8362671"/>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8294" y="1071478"/>
            <a:ext cx="4073652" cy="1049235"/>
          </a:xfrm>
        </p:spPr>
        <p:txBody>
          <a:bodyPr/>
          <a:lstStyle/>
          <a:p>
            <a:r>
              <a:rPr lang="en-US" dirty="0"/>
              <a:t>Create mask</a:t>
            </a:r>
            <a:br>
              <a:rPr lang="en-US" dirty="0"/>
            </a:br>
            <a:endParaRPr lang="en-US" dirty="0"/>
          </a:p>
        </p:txBody>
      </p:sp>
      <p:pic>
        <p:nvPicPr>
          <p:cNvPr id="7170" name="Picture 2" descr="https://scontent-sin6-1.xx.fbcdn.net/v/t1.15752-9/130452449_2452381228391817_5690259167859732628_n.jpg?_nc_cat=104&amp;ccb=2&amp;_nc_sid=ae9488&amp;_nc_ohc=kHkOIvjeOCEAX87Cf-O&amp;_nc_ht=scontent-sin6-1.xx&amp;oh=ed8f4735e9d812cb140222d37348a194&amp;oe=5FF8A27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432" y="2133548"/>
            <a:ext cx="4746513" cy="3559885"/>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7330720" y="1071477"/>
            <a:ext cx="3927685"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a:lstStyle>
          <a:p>
            <a:r>
              <a:rPr lang="en-US" dirty="0" smtClean="0"/>
              <a:t>Inverse mask</a:t>
            </a:r>
          </a:p>
          <a:p>
            <a:r>
              <a:rPr lang="en-US" dirty="0" smtClean="0"/>
              <a:t> (bitwise not)</a:t>
            </a:r>
            <a:endParaRPr lang="en-US" dirty="0"/>
          </a:p>
        </p:txBody>
      </p:sp>
      <p:pic>
        <p:nvPicPr>
          <p:cNvPr id="6" name="Picture 2" descr="https://scontent-sin6-1.xx.fbcdn.net/v/t1.15752-9/130265257_388263622485868_625167578822927380_n.jpg?_nc_cat=104&amp;ccb=2&amp;_nc_sid=ae9488&amp;_nc_ohc=Mnu5a0ujBsUAX8fJ_Vq&amp;_nc_ht=scontent-sin6-1.xx&amp;oh=db034abf24dcc25645d83669981737de&amp;oe=5FF90A67"/>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6511892" y="2133548"/>
            <a:ext cx="4746513" cy="355988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E779D7E4-DFAF-421D-9900-88639F15E5F6}" type="slidenum">
              <a:rPr lang="en-US" smtClean="0"/>
              <a:t>22</a:t>
            </a:fld>
            <a:endParaRPr lang="en-US"/>
          </a:p>
        </p:txBody>
      </p:sp>
    </p:spTree>
    <p:extLst>
      <p:ext uri="{BB962C8B-B14F-4D97-AF65-F5344CB8AC3E}">
        <p14:creationId xmlns:p14="http://schemas.microsoft.com/office/powerpoint/2010/main" val="87355743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Bitwise and </a:t>
            </a:r>
            <a:endParaRPr lang="en-US" dirty="0"/>
          </a:p>
        </p:txBody>
      </p:sp>
      <p:pic>
        <p:nvPicPr>
          <p:cNvPr id="9218" name="Picture 2" descr="https://scontent-sin6-1.xx.fbcdn.net/v/t1.15752-9/129761333_820409001837987_7553103817829831845_n.jpg?_nc_cat=111&amp;ccb=2&amp;_nc_sid=ae9488&amp;_nc_ohc=CzIsGNQM_ckAX_UlKpw&amp;_nc_ht=scontent-sin6-1.xx&amp;oh=4c16a923f425e2b6a897b165d177a5dc&amp;oe=5FF7559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1127" y="2002559"/>
            <a:ext cx="5101443" cy="382608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8244394" y="1477941"/>
            <a:ext cx="1474907" cy="369332"/>
          </a:xfrm>
          <a:prstGeom prst="rect">
            <a:avLst/>
          </a:prstGeom>
          <a:noFill/>
        </p:spPr>
        <p:txBody>
          <a:bodyPr wrap="square" rtlCol="0">
            <a:spAutoFit/>
          </a:bodyPr>
          <a:lstStyle/>
          <a:p>
            <a:r>
              <a:rPr lang="en-US" dirty="0" smtClean="0"/>
              <a:t>Bitwise and</a:t>
            </a:r>
            <a:endParaRPr lang="en-US" dirty="0"/>
          </a:p>
        </p:txBody>
      </p:sp>
      <p:sp>
        <p:nvSpPr>
          <p:cNvPr id="6" name="TextBox 5"/>
          <p:cNvSpPr txBox="1"/>
          <p:nvPr/>
        </p:nvSpPr>
        <p:spPr>
          <a:xfrm>
            <a:off x="2386248" y="4008671"/>
            <a:ext cx="1466490" cy="369332"/>
          </a:xfrm>
          <a:prstGeom prst="rect">
            <a:avLst/>
          </a:prstGeom>
          <a:noFill/>
        </p:spPr>
        <p:txBody>
          <a:bodyPr wrap="square" rtlCol="0">
            <a:spAutoFit/>
          </a:bodyPr>
          <a:lstStyle/>
          <a:p>
            <a:r>
              <a:rPr lang="en-US" dirty="0" smtClean="0"/>
              <a:t>Webcam</a:t>
            </a:r>
            <a:endParaRPr lang="en-US" dirty="0"/>
          </a:p>
        </p:txBody>
      </p:sp>
      <p:pic>
        <p:nvPicPr>
          <p:cNvPr id="9" name="Picture 2" descr="https://scontent-sin6-1.xx.fbcdn.net/v/t1.15752-9/130265257_388263622485868_625167578822927380_n.jpg?_nc_cat=104&amp;ccb=2&amp;_nc_sid=ae9488&amp;_nc_ohc=Mnu5a0ujBsUAX8fJ_Vq&amp;_nc_ht=scontent-sin6-1.xx&amp;oh=db034abf24dcc25645d83669981737de&amp;oe=5FF90A67"/>
          <p:cNvPicPr>
            <a:picLocks noGrp="1" noChangeAspect="1" noChangeArrowheads="1"/>
          </p:cNvPicPr>
          <p:nvPr>
            <p:ph idx="1"/>
          </p:nvPr>
        </p:nvPicPr>
        <p:blipFill>
          <a:blip r:embed="rId4" cstate="print">
            <a:extLst>
              <a:ext uri="{28A0092B-C50C-407E-A947-70E740481C1C}">
                <a14:useLocalDpi xmlns:a14="http://schemas.microsoft.com/office/drawing/2010/main" val="0"/>
              </a:ext>
            </a:extLst>
          </a:blip>
          <a:srcRect/>
          <a:stretch>
            <a:fillRect/>
          </a:stretch>
        </p:blipFill>
        <p:spPr bwMode="auto">
          <a:xfrm>
            <a:off x="2046548" y="1517849"/>
            <a:ext cx="2013224" cy="150991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227701" y="3078885"/>
            <a:ext cx="1880559" cy="369332"/>
          </a:xfrm>
          <a:prstGeom prst="rect">
            <a:avLst/>
          </a:prstGeom>
          <a:noFill/>
        </p:spPr>
        <p:txBody>
          <a:bodyPr wrap="square" rtlCol="0">
            <a:spAutoFit/>
          </a:bodyPr>
          <a:lstStyle/>
          <a:p>
            <a:r>
              <a:rPr lang="en-US" dirty="0" smtClean="0"/>
              <a:t>Inverse mask</a:t>
            </a:r>
          </a:p>
        </p:txBody>
      </p:sp>
      <p:sp>
        <p:nvSpPr>
          <p:cNvPr id="8" name="Plus 7"/>
          <p:cNvSpPr/>
          <p:nvPr/>
        </p:nvSpPr>
        <p:spPr>
          <a:xfrm>
            <a:off x="2690850" y="3371249"/>
            <a:ext cx="724619" cy="71439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triped Right Arrow 9"/>
          <p:cNvSpPr/>
          <p:nvPr/>
        </p:nvSpPr>
        <p:spPr>
          <a:xfrm>
            <a:off x="4408687" y="3448217"/>
            <a:ext cx="1466491" cy="595707"/>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lide Number Placeholder 10"/>
          <p:cNvSpPr>
            <a:spLocks noGrp="1"/>
          </p:cNvSpPr>
          <p:nvPr>
            <p:ph type="sldNum" sz="quarter" idx="12"/>
          </p:nvPr>
        </p:nvSpPr>
        <p:spPr/>
        <p:txBody>
          <a:bodyPr/>
          <a:lstStyle/>
          <a:p>
            <a:fld id="{E779D7E4-DFAF-421D-9900-88639F15E5F6}" type="slidenum">
              <a:rPr lang="en-US" smtClean="0"/>
              <a:t>23</a:t>
            </a:fld>
            <a:endParaRPr lang="en-US"/>
          </a:p>
        </p:txBody>
      </p:sp>
      <p:pic>
        <p:nvPicPr>
          <p:cNvPr id="14" name="Picture 4" descr="https://scontent-sin6-1.xx.fbcdn.net/v/t1.15752-9/130051124_879131762824460_8694909424357084634_n.jpg?_nc_cat=106&amp;ccb=2&amp;_nc_sid=ae9488&amp;_nc_ohc=xOMW4pwToHYAX8d7nbi&amp;_nc_ht=scontent-sin6-1.xx&amp;oh=005e86069070fe94ee34c8cfa125bf68&amp;oe=5FF974C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46548" y="4460461"/>
            <a:ext cx="2035029" cy="1526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8886513"/>
      </p:ext>
    </p:extLst>
  </p:cSld>
  <p:clrMapOvr>
    <a:masterClrMapping/>
  </p:clrMapOvr>
  <p:transition spd="slow">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Bitwise or</a:t>
            </a:r>
            <a:endParaRPr lang="en-US" dirty="0"/>
          </a:p>
        </p:txBody>
      </p:sp>
      <p:pic>
        <p:nvPicPr>
          <p:cNvPr id="4" name="Picture 4" descr="https://scontent-sin6-2.xx.fbcdn.net/v/t1.15752-9/130277436_157461836123398_5681426491492832641_n.jpg?_nc_cat=102&amp;ccb=2&amp;_nc_sid=ae9488&amp;_nc_ohc=2qyyUN0ROVwAX8RXizt&amp;_nc_ht=scontent-sin6-2.xx&amp;oh=e4c81d008e8e51b131fbefb297eae90e&amp;oe=5FF8659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723053" y="2002559"/>
            <a:ext cx="4901086" cy="367581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8493003" y="1477941"/>
            <a:ext cx="1205779" cy="369332"/>
          </a:xfrm>
          <a:prstGeom prst="rect">
            <a:avLst/>
          </a:prstGeom>
          <a:noFill/>
        </p:spPr>
        <p:txBody>
          <a:bodyPr wrap="none" rtlCol="0">
            <a:spAutoFit/>
          </a:bodyPr>
          <a:lstStyle/>
          <a:p>
            <a:r>
              <a:rPr lang="en-US" dirty="0" smtClean="0"/>
              <a:t>Bitwise or</a:t>
            </a:r>
            <a:endParaRPr lang="en-US" dirty="0"/>
          </a:p>
        </p:txBody>
      </p:sp>
      <p:pic>
        <p:nvPicPr>
          <p:cNvPr id="6" name="Picture 2" descr="https://scontent-sin6-1.xx.fbcdn.net/v/t1.15752-9/129761333_820409001837987_7553103817829831845_n.jpg?_nc_cat=111&amp;ccb=2&amp;_nc_sid=ae9488&amp;_nc_ohc=CzIsGNQM_ckAX_UlKpw&amp;_nc_ht=scontent-sin6-1.xx&amp;oh=4c16a923f425e2b6a897b165d177a5dc&amp;oe=5FF7559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15062" y="1508423"/>
            <a:ext cx="2232375" cy="1674281"/>
          </a:xfrm>
          <a:prstGeom prst="rect">
            <a:avLst/>
          </a:prstGeom>
          <a:noFill/>
          <a:extLst>
            <a:ext uri="{909E8E84-426E-40DD-AFC4-6F175D3DCCD1}">
              <a14:hiddenFill xmlns:a14="http://schemas.microsoft.com/office/drawing/2010/main">
                <a:solidFill>
                  <a:srgbClr val="FFFFFF"/>
                </a:solidFill>
              </a14:hiddenFill>
            </a:ext>
          </a:extLst>
        </p:spPr>
      </p:pic>
      <p:sp>
        <p:nvSpPr>
          <p:cNvPr id="7" name="Plus 6"/>
          <p:cNvSpPr/>
          <p:nvPr/>
        </p:nvSpPr>
        <p:spPr>
          <a:xfrm>
            <a:off x="2706825" y="3557757"/>
            <a:ext cx="648848" cy="638371"/>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290" name="Picture 2" descr="https://scontent-sin6-1.xx.fbcdn.net/v/t1.15752-9/131307101_5091267837550319_5169029839811894107_n.jpg?_nc_cat=106&amp;ccb=2&amp;_nc_sid=ae9488&amp;_nc_ohc=5dnuePrNDxwAX-Xrdwe&amp;_nc_ht=scontent-sin6-1.xx&amp;oh=69bc99e973e7eb311542ede49167f2e0&amp;oe=5FF9EC3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16345" y="4459962"/>
            <a:ext cx="2231093" cy="167332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2284131" y="3188425"/>
            <a:ext cx="1863306" cy="369332"/>
          </a:xfrm>
          <a:prstGeom prst="rect">
            <a:avLst/>
          </a:prstGeom>
          <a:noFill/>
        </p:spPr>
        <p:txBody>
          <a:bodyPr wrap="square" rtlCol="0">
            <a:spAutoFit/>
          </a:bodyPr>
          <a:lstStyle/>
          <a:p>
            <a:r>
              <a:rPr lang="en-US" dirty="0" smtClean="0"/>
              <a:t>Bitwise and</a:t>
            </a:r>
            <a:endParaRPr lang="en-US" dirty="0"/>
          </a:p>
        </p:txBody>
      </p:sp>
      <p:sp>
        <p:nvSpPr>
          <p:cNvPr id="9" name="TextBox 8"/>
          <p:cNvSpPr txBox="1"/>
          <p:nvPr/>
        </p:nvSpPr>
        <p:spPr>
          <a:xfrm>
            <a:off x="2284131" y="4090630"/>
            <a:ext cx="1730532" cy="369332"/>
          </a:xfrm>
          <a:prstGeom prst="rect">
            <a:avLst/>
          </a:prstGeom>
          <a:noFill/>
        </p:spPr>
        <p:txBody>
          <a:bodyPr wrap="square" rtlCol="0">
            <a:spAutoFit/>
          </a:bodyPr>
          <a:lstStyle/>
          <a:p>
            <a:r>
              <a:rPr lang="en-US" dirty="0" smtClean="0"/>
              <a:t>Warp image</a:t>
            </a:r>
            <a:endParaRPr lang="en-US" dirty="0"/>
          </a:p>
        </p:txBody>
      </p:sp>
      <p:sp>
        <p:nvSpPr>
          <p:cNvPr id="10" name="Striped Right Arrow 9"/>
          <p:cNvSpPr/>
          <p:nvPr/>
        </p:nvSpPr>
        <p:spPr>
          <a:xfrm>
            <a:off x="4515223" y="3557757"/>
            <a:ext cx="1851071" cy="532873"/>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lide Number Placeholder 10"/>
          <p:cNvSpPr>
            <a:spLocks noGrp="1"/>
          </p:cNvSpPr>
          <p:nvPr>
            <p:ph type="sldNum" sz="quarter" idx="12"/>
          </p:nvPr>
        </p:nvSpPr>
        <p:spPr/>
        <p:txBody>
          <a:bodyPr/>
          <a:lstStyle/>
          <a:p>
            <a:fld id="{E779D7E4-DFAF-421D-9900-88639F15E5F6}" type="slidenum">
              <a:rPr lang="en-US" smtClean="0"/>
              <a:t>24</a:t>
            </a:fld>
            <a:endParaRPr lang="en-US"/>
          </a:p>
        </p:txBody>
      </p:sp>
    </p:spTree>
    <p:extLst>
      <p:ext uri="{BB962C8B-B14F-4D97-AF65-F5344CB8AC3E}">
        <p14:creationId xmlns:p14="http://schemas.microsoft.com/office/powerpoint/2010/main" val="3832269965"/>
      </p:ext>
    </p:extLst>
  </p:cSld>
  <p:clrMapOvr>
    <a:masterClrMapping/>
  </p:clrMapOvr>
  <p:transition spd="slow">
    <p:push/>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3D</a:t>
            </a:r>
            <a:endParaRPr lang="en-US" dirty="0"/>
          </a:p>
        </p:txBody>
      </p:sp>
      <p:sp>
        <p:nvSpPr>
          <p:cNvPr id="3" name="Content Placeholder 2"/>
          <p:cNvSpPr>
            <a:spLocks noGrp="1"/>
          </p:cNvSpPr>
          <p:nvPr>
            <p:ph idx="1"/>
          </p:nvPr>
        </p:nvSpPr>
        <p:spPr/>
        <p:txBody>
          <a:bodyPr/>
          <a:lstStyle/>
          <a:p>
            <a:r>
              <a:rPr lang="en-US" dirty="0" smtClean="0"/>
              <a:t>Calculate projection matrix</a:t>
            </a:r>
          </a:p>
          <a:p>
            <a:r>
              <a:rPr lang="en-US" dirty="0" smtClean="0"/>
              <a:t>Render model</a:t>
            </a:r>
            <a:endParaRPr lang="en-US" dirty="0"/>
          </a:p>
        </p:txBody>
      </p:sp>
      <p:sp>
        <p:nvSpPr>
          <p:cNvPr id="4" name="Slide Number Placeholder 3"/>
          <p:cNvSpPr>
            <a:spLocks noGrp="1"/>
          </p:cNvSpPr>
          <p:nvPr>
            <p:ph type="sldNum" sz="quarter" idx="12"/>
          </p:nvPr>
        </p:nvSpPr>
        <p:spPr/>
        <p:txBody>
          <a:bodyPr/>
          <a:lstStyle/>
          <a:p>
            <a:fld id="{E779D7E4-DFAF-421D-9900-88639F15E5F6}" type="slidenum">
              <a:rPr lang="en-US" smtClean="0"/>
              <a:t>25</a:t>
            </a:fld>
            <a:endParaRPr lang="en-US"/>
          </a:p>
        </p:txBody>
      </p:sp>
    </p:spTree>
    <p:extLst>
      <p:ext uri="{BB962C8B-B14F-4D97-AF65-F5344CB8AC3E}">
        <p14:creationId xmlns:p14="http://schemas.microsoft.com/office/powerpoint/2010/main" val="6432158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
            </a:r>
            <a:r>
              <a:rPr lang="en-US" dirty="0" smtClean="0"/>
              <a:t>rojection Matrix</a:t>
            </a:r>
            <a:endParaRPr lang="en-US" dirty="0"/>
          </a:p>
        </p:txBody>
      </p:sp>
      <p:pic>
        <p:nvPicPr>
          <p:cNvPr id="10242" name="Picture 2" descr="Thought-proces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07543" y="2226845"/>
            <a:ext cx="10653917" cy="2949004"/>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E779D7E4-DFAF-421D-9900-88639F15E5F6}" type="slidenum">
              <a:rPr lang="en-US" smtClean="0"/>
              <a:t>26</a:t>
            </a:fld>
            <a:endParaRPr lang="en-US"/>
          </a:p>
        </p:txBody>
      </p:sp>
    </p:spTree>
    <p:extLst>
      <p:ext uri="{BB962C8B-B14F-4D97-AF65-F5344CB8AC3E}">
        <p14:creationId xmlns:p14="http://schemas.microsoft.com/office/powerpoint/2010/main" val="3620172932"/>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b="1" dirty="0"/>
              <a:t>3D projection matrix = A · [R1′ R2′ R3 t]</a:t>
            </a:r>
            <a:br>
              <a:rPr lang="pt-BR" b="1" dirty="0"/>
            </a:br>
            <a:endParaRPr lang="en-US" dirty="0"/>
          </a:p>
        </p:txBody>
      </p:sp>
      <p:sp>
        <p:nvSpPr>
          <p:cNvPr id="3" name="Content Placeholder 2"/>
          <p:cNvSpPr>
            <a:spLocks noGrp="1"/>
          </p:cNvSpPr>
          <p:nvPr>
            <p:ph idx="1"/>
          </p:nvPr>
        </p:nvSpPr>
        <p:spPr>
          <a:xfrm>
            <a:off x="1130270" y="2093981"/>
            <a:ext cx="9603275" cy="442185"/>
          </a:xfrm>
        </p:spPr>
        <p:txBody>
          <a:bodyPr>
            <a:normAutofit lnSpcReduction="10000"/>
          </a:bodyPr>
          <a:lstStyle/>
          <a:p>
            <a:pPr marL="0" indent="0">
              <a:buNone/>
            </a:pPr>
            <a:endParaRPr lang="pt-BR" b="1" dirty="0" smtClean="0"/>
          </a:p>
          <a:p>
            <a:endParaRPr lang="en-US" dirty="0"/>
          </a:p>
        </p:txBody>
      </p:sp>
      <p:pic>
        <p:nvPicPr>
          <p:cNvPr id="11266" name="Picture 2" descr="Selection_0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2245" y="2092517"/>
            <a:ext cx="6332986" cy="391125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Selection_0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5892" y="2143233"/>
            <a:ext cx="4041975" cy="652913"/>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Selection_01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5891" y="3001833"/>
            <a:ext cx="4041975" cy="3001937"/>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E779D7E4-DFAF-421D-9900-88639F15E5F6}" type="slidenum">
              <a:rPr lang="en-US" smtClean="0"/>
              <a:t>27</a:t>
            </a:fld>
            <a:endParaRPr lang="en-US"/>
          </a:p>
        </p:txBody>
      </p:sp>
    </p:spTree>
    <p:extLst>
      <p:ext uri="{BB962C8B-B14F-4D97-AF65-F5344CB8AC3E}">
        <p14:creationId xmlns:p14="http://schemas.microsoft.com/office/powerpoint/2010/main" val="42840895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Render Model</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U</a:t>
            </a:r>
            <a:r>
              <a:rPr lang="en-US" dirty="0" smtClean="0"/>
              <a:t>sing </a:t>
            </a:r>
            <a:r>
              <a:rPr lang="en-US" dirty="0"/>
              <a:t>simple models in </a:t>
            </a:r>
            <a:r>
              <a:rPr lang="en-US" dirty="0" err="1"/>
              <a:t>Wavefront</a:t>
            </a:r>
            <a:r>
              <a:rPr lang="en-US" dirty="0"/>
              <a:t> .</a:t>
            </a:r>
            <a:r>
              <a:rPr lang="en-US" dirty="0" err="1"/>
              <a:t>obj</a:t>
            </a:r>
            <a:r>
              <a:rPr lang="en-US" dirty="0"/>
              <a:t> format. Why OBJ format</a:t>
            </a:r>
            <a:r>
              <a:rPr lang="en-US" dirty="0" smtClean="0"/>
              <a:t>?</a:t>
            </a:r>
          </a:p>
          <a:p>
            <a:endParaRPr lang="en-US" dirty="0" smtClean="0"/>
          </a:p>
          <a:p>
            <a:r>
              <a:rPr lang="en-US" dirty="0" smtClean="0"/>
              <a:t>Step1: Scale point</a:t>
            </a:r>
          </a:p>
          <a:p>
            <a:r>
              <a:rPr lang="en-US" dirty="0" smtClean="0"/>
              <a:t>Step2: Locate point in 3D space</a:t>
            </a:r>
          </a:p>
          <a:p>
            <a:r>
              <a:rPr lang="en-US" dirty="0" smtClean="0"/>
              <a:t>Step3: Coloring model (only one color)</a:t>
            </a:r>
            <a:endParaRPr lang="en-US" dirty="0"/>
          </a:p>
        </p:txBody>
      </p:sp>
      <p:sp>
        <p:nvSpPr>
          <p:cNvPr id="4" name="Slide Number Placeholder 3"/>
          <p:cNvSpPr>
            <a:spLocks noGrp="1"/>
          </p:cNvSpPr>
          <p:nvPr>
            <p:ph type="sldNum" sz="quarter" idx="12"/>
          </p:nvPr>
        </p:nvSpPr>
        <p:spPr/>
        <p:txBody>
          <a:bodyPr/>
          <a:lstStyle/>
          <a:p>
            <a:fld id="{E779D7E4-DFAF-421D-9900-88639F15E5F6}" type="slidenum">
              <a:rPr lang="en-US" smtClean="0"/>
              <a:t>28</a:t>
            </a:fld>
            <a:endParaRPr lang="en-US"/>
          </a:p>
        </p:txBody>
      </p:sp>
    </p:spTree>
    <p:extLst>
      <p:ext uri="{BB962C8B-B14F-4D97-AF65-F5344CB8AC3E}">
        <p14:creationId xmlns:p14="http://schemas.microsoft.com/office/powerpoint/2010/main" val="3745722417"/>
      </p:ext>
    </p:extLst>
  </p:cSld>
  <p:clrMapOvr>
    <a:masterClrMapping/>
  </p:clrMapOvr>
  <p:transition spd="slow">
    <p:randomBar dir="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Final:DEMO</a:t>
            </a:r>
            <a:endParaRPr lang="en-US" dirty="0"/>
          </a:p>
        </p:txBody>
      </p:sp>
      <p:sp>
        <p:nvSpPr>
          <p:cNvPr id="4" name="Slide Number Placeholder 3"/>
          <p:cNvSpPr>
            <a:spLocks noGrp="1"/>
          </p:cNvSpPr>
          <p:nvPr>
            <p:ph type="sldNum" sz="quarter" idx="12"/>
          </p:nvPr>
        </p:nvSpPr>
        <p:spPr/>
        <p:txBody>
          <a:bodyPr/>
          <a:lstStyle/>
          <a:p>
            <a:fld id="{E779D7E4-DFAF-421D-9900-88639F15E5F6}" type="slidenum">
              <a:rPr lang="en-US" smtClean="0"/>
              <a:t>29</a:t>
            </a:fld>
            <a:endParaRPr lang="en-US"/>
          </a:p>
        </p:txBody>
      </p:sp>
    </p:spTree>
    <p:extLst>
      <p:ext uri="{BB962C8B-B14F-4D97-AF65-F5344CB8AC3E}">
        <p14:creationId xmlns:p14="http://schemas.microsoft.com/office/powerpoint/2010/main" val="412089803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4" name="TextBox 3"/>
          <p:cNvSpPr txBox="1"/>
          <p:nvPr/>
        </p:nvSpPr>
        <p:spPr>
          <a:xfrm>
            <a:off x="7194431" y="2634774"/>
            <a:ext cx="4954584" cy="2308324"/>
          </a:xfrm>
          <a:prstGeom prst="rect">
            <a:avLst/>
          </a:prstGeom>
          <a:noFill/>
        </p:spPr>
        <p:txBody>
          <a:bodyPr wrap="square" rtlCol="0">
            <a:spAutoFit/>
          </a:bodyPr>
          <a:lstStyle/>
          <a:p>
            <a:r>
              <a:rPr lang="en-US" sz="2400" dirty="0">
                <a:solidFill>
                  <a:srgbClr val="FFFF00"/>
                </a:solidFill>
              </a:rPr>
              <a:t>Augmented Reality (AR) is known as </a:t>
            </a:r>
            <a:r>
              <a:rPr lang="en-US" sz="2400" dirty="0" smtClean="0">
                <a:solidFill>
                  <a:srgbClr val="FFFF00"/>
                </a:solidFill>
              </a:rPr>
              <a:t>a </a:t>
            </a:r>
            <a:r>
              <a:rPr lang="en-US" sz="2400" dirty="0">
                <a:solidFill>
                  <a:srgbClr val="FFFF00"/>
                </a:solidFill>
              </a:rPr>
              <a:t>technology </a:t>
            </a:r>
            <a:r>
              <a:rPr lang="en-US" sz="2400" dirty="0" smtClean="0">
                <a:solidFill>
                  <a:srgbClr val="FFFF00"/>
                </a:solidFill>
              </a:rPr>
              <a:t>allow </a:t>
            </a:r>
            <a:r>
              <a:rPr lang="en-US" sz="2400" dirty="0">
                <a:solidFill>
                  <a:srgbClr val="FFFF00"/>
                </a:solidFill>
              </a:rPr>
              <a:t>human to observe, interact with virtual information (3D objects, video, image…) in real life through a electronic device </a:t>
            </a:r>
          </a:p>
        </p:txBody>
      </p:sp>
      <p:sp>
        <p:nvSpPr>
          <p:cNvPr id="3" name="Slide Number Placeholder 2"/>
          <p:cNvSpPr>
            <a:spLocks noGrp="1"/>
          </p:cNvSpPr>
          <p:nvPr>
            <p:ph type="sldNum" sz="quarter" idx="12"/>
          </p:nvPr>
        </p:nvSpPr>
        <p:spPr/>
        <p:txBody>
          <a:bodyPr/>
          <a:lstStyle/>
          <a:p>
            <a:fld id="{E779D7E4-DFAF-421D-9900-88639F15E5F6}" type="slidenum">
              <a:rPr lang="en-US" smtClean="0"/>
              <a:t>3</a:t>
            </a:fld>
            <a:endParaRPr lang="en-US"/>
          </a:p>
        </p:txBody>
      </p:sp>
      <p:sp>
        <p:nvSpPr>
          <p:cNvPr id="2" name="Title 1"/>
          <p:cNvSpPr>
            <a:spLocks noGrp="1"/>
          </p:cNvSpPr>
          <p:nvPr>
            <p:ph type="title"/>
          </p:nvPr>
        </p:nvSpPr>
        <p:spPr>
          <a:xfrm>
            <a:off x="6990420" y="872761"/>
            <a:ext cx="5158595" cy="825505"/>
          </a:xfrm>
        </p:spPr>
        <p:txBody>
          <a:bodyPr/>
          <a:lstStyle/>
          <a:p>
            <a:r>
              <a:rPr lang="en-US" b="1" dirty="0" smtClean="0">
                <a:solidFill>
                  <a:srgbClr val="FFC000"/>
                </a:solidFill>
              </a:rPr>
              <a:t>What is augment reality?</a:t>
            </a:r>
            <a:endParaRPr lang="en-US" b="1" dirty="0">
              <a:solidFill>
                <a:srgbClr val="FFC000"/>
              </a:solidFill>
            </a:endParaRPr>
          </a:p>
        </p:txBody>
      </p:sp>
    </p:spTree>
    <p:extLst>
      <p:ext uri="{BB962C8B-B14F-4D97-AF65-F5344CB8AC3E}">
        <p14:creationId xmlns:p14="http://schemas.microsoft.com/office/powerpoint/2010/main" val="310971252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up)">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270" y="2363638"/>
            <a:ext cx="9603275" cy="1311215"/>
          </a:xfrm>
        </p:spPr>
        <p:txBody>
          <a:bodyPr>
            <a:normAutofit/>
          </a:bodyPr>
          <a:lstStyle/>
          <a:p>
            <a:pPr algn="ctr"/>
            <a:r>
              <a:rPr lang="en-US" sz="4800" dirty="0" smtClean="0"/>
              <a:t>Thank you for watching!!!!</a:t>
            </a:r>
            <a:endParaRPr lang="en-US" sz="4800" dirty="0"/>
          </a:p>
        </p:txBody>
      </p:sp>
      <p:sp>
        <p:nvSpPr>
          <p:cNvPr id="3" name="Slide Number Placeholder 2"/>
          <p:cNvSpPr>
            <a:spLocks noGrp="1"/>
          </p:cNvSpPr>
          <p:nvPr>
            <p:ph type="sldNum" sz="quarter" idx="12"/>
          </p:nvPr>
        </p:nvSpPr>
        <p:spPr/>
        <p:txBody>
          <a:bodyPr/>
          <a:lstStyle/>
          <a:p>
            <a:fld id="{E779D7E4-DFAF-421D-9900-88639F15E5F6}" type="slidenum">
              <a:rPr lang="en-US" smtClean="0"/>
              <a:t>30</a:t>
            </a:fld>
            <a:endParaRPr lang="en-US"/>
          </a:p>
        </p:txBody>
      </p:sp>
    </p:spTree>
    <p:extLst>
      <p:ext uri="{BB962C8B-B14F-4D97-AF65-F5344CB8AC3E}">
        <p14:creationId xmlns:p14="http://schemas.microsoft.com/office/powerpoint/2010/main" val="8095373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solidFill>
                  <a:srgbClr val="FFC000"/>
                </a:solidFill>
              </a:rPr>
              <a:t>Overview Step</a:t>
            </a:r>
            <a:r>
              <a:rPr lang="en-US" dirty="0" smtClean="0"/>
              <a:t/>
            </a:r>
            <a:br>
              <a:rPr lang="en-US" dirty="0" smtClean="0"/>
            </a:br>
            <a:endParaRPr lang="en-US" dirty="0"/>
          </a:p>
        </p:txBody>
      </p:sp>
      <p:sp>
        <p:nvSpPr>
          <p:cNvPr id="3" name="Content Placeholder 2"/>
          <p:cNvSpPr>
            <a:spLocks noGrp="1"/>
          </p:cNvSpPr>
          <p:nvPr>
            <p:ph idx="1"/>
          </p:nvPr>
        </p:nvSpPr>
        <p:spPr>
          <a:xfrm>
            <a:off x="1179510" y="1877569"/>
            <a:ext cx="10018713" cy="3913632"/>
          </a:xfrm>
        </p:spPr>
        <p:txBody>
          <a:bodyPr>
            <a:normAutofit/>
          </a:bodyPr>
          <a:lstStyle/>
          <a:p>
            <a:pPr fontAlgn="base"/>
            <a:r>
              <a:rPr lang="en-US" sz="2400" dirty="0" smtClean="0">
                <a:solidFill>
                  <a:srgbClr val="FF0000"/>
                </a:solidFill>
              </a:rPr>
              <a:t>Identify </a:t>
            </a:r>
            <a:r>
              <a:rPr lang="en-US" sz="2400" dirty="0">
                <a:solidFill>
                  <a:srgbClr val="FF0000"/>
                </a:solidFill>
              </a:rPr>
              <a:t>the flat surface of reference in an image or video frame. </a:t>
            </a:r>
            <a:endParaRPr lang="en-US" sz="2400" dirty="0" smtClean="0">
              <a:solidFill>
                <a:srgbClr val="FF0000"/>
              </a:solidFill>
            </a:endParaRPr>
          </a:p>
          <a:p>
            <a:pPr fontAlgn="base"/>
            <a:r>
              <a:rPr lang="en-US" sz="2400" dirty="0" smtClean="0">
                <a:solidFill>
                  <a:srgbClr val="FF0000"/>
                </a:solidFill>
              </a:rPr>
              <a:t>Use </a:t>
            </a:r>
            <a:r>
              <a:rPr lang="en-US" sz="2400" dirty="0" err="1" smtClean="0">
                <a:solidFill>
                  <a:srgbClr val="FF0000"/>
                </a:solidFill>
              </a:rPr>
              <a:t>homography</a:t>
            </a:r>
            <a:r>
              <a:rPr lang="en-US" sz="2400" dirty="0" smtClean="0">
                <a:solidFill>
                  <a:srgbClr val="FF0000"/>
                </a:solidFill>
              </a:rPr>
              <a:t> method to transform space.</a:t>
            </a:r>
          </a:p>
          <a:p>
            <a:pPr fontAlgn="base"/>
            <a:r>
              <a:rPr lang="en-US" sz="2400" dirty="0">
                <a:solidFill>
                  <a:srgbClr val="FF0000"/>
                </a:solidFill>
              </a:rPr>
              <a:t>Finally, project the 2d image or 3d model to the flat surface</a:t>
            </a:r>
          </a:p>
          <a:p>
            <a:pPr fontAlgn="base"/>
            <a:endParaRPr lang="en-US" sz="2400" dirty="0"/>
          </a:p>
          <a:p>
            <a:pPr fontAlgn="base"/>
            <a:endParaRPr lang="en-US" sz="2400" dirty="0"/>
          </a:p>
        </p:txBody>
      </p:sp>
      <p:sp>
        <p:nvSpPr>
          <p:cNvPr id="6" name="Slide Number Placeholder 5"/>
          <p:cNvSpPr>
            <a:spLocks noGrp="1"/>
          </p:cNvSpPr>
          <p:nvPr>
            <p:ph type="sldNum" sz="quarter" idx="12"/>
          </p:nvPr>
        </p:nvSpPr>
        <p:spPr/>
        <p:txBody>
          <a:bodyPr/>
          <a:lstStyle/>
          <a:p>
            <a:fld id="{E779D7E4-DFAF-421D-9900-88639F15E5F6}" type="slidenum">
              <a:rPr lang="en-US" smtClean="0"/>
              <a:t>4</a:t>
            </a:fld>
            <a:endParaRPr lang="en-US"/>
          </a:p>
        </p:txBody>
      </p:sp>
    </p:spTree>
    <p:extLst>
      <p:ext uri="{BB962C8B-B14F-4D97-AF65-F5344CB8AC3E}">
        <p14:creationId xmlns:p14="http://schemas.microsoft.com/office/powerpoint/2010/main" val="390404188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25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25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3" dur="25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25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9" dur="25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25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25" dur="25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rgbClr val="FFC000"/>
                </a:solidFill>
              </a:rPr>
              <a:t>Material</a:t>
            </a:r>
            <a:r>
              <a:rPr lang="en-US" sz="3600" dirty="0" smtClean="0"/>
              <a:t/>
            </a:r>
            <a:br>
              <a:rPr lang="en-US" sz="3600" dirty="0" smtClean="0"/>
            </a:br>
            <a:endParaRPr lang="en-US" sz="3600" dirty="0"/>
          </a:p>
        </p:txBody>
      </p:sp>
      <p:pic>
        <p:nvPicPr>
          <p:cNvPr id="5122" name="Picture 2" descr="https://scontent-sin6-2.xx.fbcdn.net/v/t1.15752-9/130531633_655797225095895_7496073300581232860_n.jpg?_nc_cat=103&amp;ccb=2&amp;_nc_sid=ae9488&amp;_nc_ohc=jiPnuVJ5nt0AX_gy-Wk&amp;_nc_ht=scontent-sin6-2.xx&amp;oh=3dedb6f5c2f3501d83146ceab9c159a6&amp;oe=5FF903F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62323" y="2604618"/>
            <a:ext cx="3238500" cy="242887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scontent-sin6-2.xx.fbcdn.net/v/t1.15752-9/123140903_298984644433456_4672461618367074562_n.jpg?_nc_cat=108&amp;ccb=2&amp;_nc_sid=ae9488&amp;_nc_ohc=wSwhIqtO7TAAX8FzTVA&amp;_nc_ht=scontent-sin6-2.xx&amp;oh=fa34545cb1ee0137096680fed028fb4a&amp;oe=5FF9F7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6200000">
            <a:off x="4848045" y="2214653"/>
            <a:ext cx="2439966" cy="321989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458080" y="2114841"/>
            <a:ext cx="3219896" cy="400110"/>
          </a:xfrm>
          <a:prstGeom prst="rect">
            <a:avLst/>
          </a:prstGeom>
          <a:noFill/>
        </p:spPr>
        <p:txBody>
          <a:bodyPr wrap="square" rtlCol="0">
            <a:spAutoFit/>
          </a:bodyPr>
          <a:lstStyle/>
          <a:p>
            <a:pPr algn="ctr"/>
            <a:r>
              <a:rPr lang="en-US" sz="2000" dirty="0">
                <a:solidFill>
                  <a:srgbClr val="FFFF00"/>
                </a:solidFill>
              </a:rPr>
              <a:t>Target </a:t>
            </a:r>
            <a:r>
              <a:rPr lang="en-US" sz="2000" dirty="0" smtClean="0">
                <a:solidFill>
                  <a:srgbClr val="FFFF00"/>
                </a:solidFill>
              </a:rPr>
              <a:t>image</a:t>
            </a:r>
            <a:endParaRPr lang="en-US" sz="2000" dirty="0">
              <a:solidFill>
                <a:srgbClr val="FFFF00"/>
              </a:solidFill>
            </a:endParaRPr>
          </a:p>
        </p:txBody>
      </p:sp>
      <p:sp>
        <p:nvSpPr>
          <p:cNvPr id="5" name="TextBox 4"/>
          <p:cNvSpPr txBox="1"/>
          <p:nvPr/>
        </p:nvSpPr>
        <p:spPr>
          <a:xfrm>
            <a:off x="8162322" y="2132999"/>
            <a:ext cx="3238501" cy="400110"/>
          </a:xfrm>
          <a:prstGeom prst="rect">
            <a:avLst/>
          </a:prstGeom>
          <a:noFill/>
        </p:spPr>
        <p:txBody>
          <a:bodyPr wrap="square" rtlCol="0">
            <a:spAutoFit/>
          </a:bodyPr>
          <a:lstStyle/>
          <a:p>
            <a:pPr algn="ctr"/>
            <a:r>
              <a:rPr lang="en-US" sz="2000" dirty="0">
                <a:solidFill>
                  <a:srgbClr val="FFFF00"/>
                </a:solidFill>
              </a:rPr>
              <a:t>Replace image (2D</a:t>
            </a:r>
            <a:r>
              <a:rPr lang="en-US" sz="2000" dirty="0" smtClean="0">
                <a:solidFill>
                  <a:srgbClr val="FFFF00"/>
                </a:solidFill>
              </a:rPr>
              <a:t>)</a:t>
            </a:r>
            <a:endParaRPr lang="en-US" sz="2000" dirty="0">
              <a:solidFill>
                <a:srgbClr val="FFFF00"/>
              </a:solidFill>
            </a:endParaRPr>
          </a:p>
        </p:txBody>
      </p:sp>
      <p:pic>
        <p:nvPicPr>
          <p:cNvPr id="5126" name="Picture 6" descr="https://scontent-sin6-1.xx.fbcdn.net/v/t1.15752-9/129980290_786496338573043_2082408292508889662_n.png?_nc_cat=104&amp;ccb=2&amp;_nc_sid=ae9488&amp;_nc_ohc=9Jf-nfKH_ukAX-Gx5uP&amp;_nc_ht=scontent-sin6-1.xx&amp;oh=05637c2404e318f803ab32c09c5caaa0&amp;oe=5FFA89A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87417" y="2615708"/>
            <a:ext cx="3086316" cy="242887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887417" y="2132999"/>
            <a:ext cx="3086316" cy="400110"/>
          </a:xfrm>
          <a:prstGeom prst="rect">
            <a:avLst/>
          </a:prstGeom>
          <a:noFill/>
        </p:spPr>
        <p:txBody>
          <a:bodyPr wrap="square" rtlCol="0">
            <a:spAutoFit/>
          </a:bodyPr>
          <a:lstStyle/>
          <a:p>
            <a:pPr algn="ctr"/>
            <a:r>
              <a:rPr lang="en-US" sz="2000" dirty="0">
                <a:solidFill>
                  <a:srgbClr val="FFFF00"/>
                </a:solidFill>
              </a:rPr>
              <a:t>3D </a:t>
            </a:r>
            <a:r>
              <a:rPr lang="en-US" sz="2000" dirty="0" smtClean="0">
                <a:solidFill>
                  <a:srgbClr val="FFFF00"/>
                </a:solidFill>
              </a:rPr>
              <a:t>model</a:t>
            </a:r>
            <a:endParaRPr lang="en-US" sz="2000" dirty="0">
              <a:solidFill>
                <a:srgbClr val="FFFF00"/>
              </a:solidFill>
            </a:endParaRPr>
          </a:p>
        </p:txBody>
      </p:sp>
      <p:sp>
        <p:nvSpPr>
          <p:cNvPr id="7" name="Slide Number Placeholder 6"/>
          <p:cNvSpPr>
            <a:spLocks noGrp="1"/>
          </p:cNvSpPr>
          <p:nvPr>
            <p:ph type="sldNum" sz="quarter" idx="12"/>
          </p:nvPr>
        </p:nvSpPr>
        <p:spPr/>
        <p:txBody>
          <a:bodyPr/>
          <a:lstStyle/>
          <a:p>
            <a:fld id="{E779D7E4-DFAF-421D-9900-88639F15E5F6}" type="slidenum">
              <a:rPr lang="en-US" smtClean="0"/>
              <a:t>5</a:t>
            </a:fld>
            <a:endParaRPr lang="en-US"/>
          </a:p>
        </p:txBody>
      </p:sp>
    </p:spTree>
    <p:extLst>
      <p:ext uri="{BB962C8B-B14F-4D97-AF65-F5344CB8AC3E}">
        <p14:creationId xmlns:p14="http://schemas.microsoft.com/office/powerpoint/2010/main" val="31029219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250"/>
                                        <p:tgtEl>
                                          <p:spTgt spid="6"/>
                                        </p:tgtEl>
                                      </p:cBhvr>
                                    </p:animEffect>
                                    <p:anim calcmode="lin" valueType="num">
                                      <p:cBhvr>
                                        <p:cTn id="14" dur="250" fill="hold"/>
                                        <p:tgtEl>
                                          <p:spTgt spid="6"/>
                                        </p:tgtEl>
                                        <p:attrNameLst>
                                          <p:attrName>ppt_x</p:attrName>
                                        </p:attrNameLst>
                                      </p:cBhvr>
                                      <p:tavLst>
                                        <p:tav tm="0">
                                          <p:val>
                                            <p:strVal val="#ppt_x"/>
                                          </p:val>
                                        </p:tav>
                                        <p:tav tm="100000">
                                          <p:val>
                                            <p:strVal val="#ppt_x"/>
                                          </p:val>
                                        </p:tav>
                                      </p:tavLst>
                                    </p:anim>
                                    <p:anim calcmode="lin" valueType="num">
                                      <p:cBhvr>
                                        <p:cTn id="15" dur="250" fill="hold"/>
                                        <p:tgtEl>
                                          <p:spTgt spid="6"/>
                                        </p:tgtEl>
                                        <p:attrNameLst>
                                          <p:attrName>ppt_y</p:attrName>
                                        </p:attrNameLst>
                                      </p:cBhvr>
                                      <p:tavLst>
                                        <p:tav tm="0">
                                          <p:val>
                                            <p:strVal val="#ppt_y+.1"/>
                                          </p:val>
                                        </p:tav>
                                        <p:tav tm="100000">
                                          <p:val>
                                            <p:strVal val="#ppt_y"/>
                                          </p:val>
                                        </p:tav>
                                      </p:tavLst>
                                    </p:anim>
                                  </p:childTnLst>
                                </p:cTn>
                              </p:par>
                            </p:childTnLst>
                          </p:cTn>
                        </p:par>
                        <p:par>
                          <p:cTn id="16" fill="hold">
                            <p:stCondLst>
                              <p:cond delay="250"/>
                            </p:stCondLst>
                            <p:childTnLst>
                              <p:par>
                                <p:cTn id="17" presetID="42" presetClass="entr" presetSubtype="0" fill="hold" nodeType="afterEffect">
                                  <p:stCondLst>
                                    <p:cond delay="0"/>
                                  </p:stCondLst>
                                  <p:childTnLst>
                                    <p:set>
                                      <p:cBhvr>
                                        <p:cTn id="18" dur="1" fill="hold">
                                          <p:stCondLst>
                                            <p:cond delay="0"/>
                                          </p:stCondLst>
                                        </p:cTn>
                                        <p:tgtEl>
                                          <p:spTgt spid="5126"/>
                                        </p:tgtEl>
                                        <p:attrNameLst>
                                          <p:attrName>style.visibility</p:attrName>
                                        </p:attrNameLst>
                                      </p:cBhvr>
                                      <p:to>
                                        <p:strVal val="visible"/>
                                      </p:to>
                                    </p:set>
                                    <p:animEffect transition="in" filter="fade">
                                      <p:cBhvr>
                                        <p:cTn id="19" dur="250"/>
                                        <p:tgtEl>
                                          <p:spTgt spid="5126"/>
                                        </p:tgtEl>
                                      </p:cBhvr>
                                    </p:animEffect>
                                    <p:anim calcmode="lin" valueType="num">
                                      <p:cBhvr>
                                        <p:cTn id="20" dur="250" fill="hold"/>
                                        <p:tgtEl>
                                          <p:spTgt spid="5126"/>
                                        </p:tgtEl>
                                        <p:attrNameLst>
                                          <p:attrName>ppt_x</p:attrName>
                                        </p:attrNameLst>
                                      </p:cBhvr>
                                      <p:tavLst>
                                        <p:tav tm="0">
                                          <p:val>
                                            <p:strVal val="#ppt_x"/>
                                          </p:val>
                                        </p:tav>
                                        <p:tav tm="100000">
                                          <p:val>
                                            <p:strVal val="#ppt_x"/>
                                          </p:val>
                                        </p:tav>
                                      </p:tavLst>
                                    </p:anim>
                                    <p:anim calcmode="lin" valueType="num">
                                      <p:cBhvr>
                                        <p:cTn id="21" dur="250" fill="hold"/>
                                        <p:tgtEl>
                                          <p:spTgt spid="5126"/>
                                        </p:tgtEl>
                                        <p:attrNameLst>
                                          <p:attrName>ppt_y</p:attrName>
                                        </p:attrNameLst>
                                      </p:cBhvr>
                                      <p:tavLst>
                                        <p:tav tm="0">
                                          <p:val>
                                            <p:strVal val="#ppt_y+.1"/>
                                          </p:val>
                                        </p:tav>
                                        <p:tav tm="100000">
                                          <p:val>
                                            <p:strVal val="#ppt_y"/>
                                          </p:val>
                                        </p:tav>
                                      </p:tavLst>
                                    </p:anim>
                                  </p:childTnLst>
                                </p:cTn>
                              </p:par>
                            </p:childTnLst>
                          </p:cTn>
                        </p:par>
                        <p:par>
                          <p:cTn id="22" fill="hold">
                            <p:stCondLst>
                              <p:cond delay="500"/>
                            </p:stCondLst>
                            <p:childTnLst>
                              <p:par>
                                <p:cTn id="23" presetID="42" presetClass="entr" presetSubtype="0" fill="hold" grpId="0"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250"/>
                                        <p:tgtEl>
                                          <p:spTgt spid="4"/>
                                        </p:tgtEl>
                                      </p:cBhvr>
                                    </p:animEffect>
                                    <p:anim calcmode="lin" valueType="num">
                                      <p:cBhvr>
                                        <p:cTn id="26" dur="250" fill="hold"/>
                                        <p:tgtEl>
                                          <p:spTgt spid="4"/>
                                        </p:tgtEl>
                                        <p:attrNameLst>
                                          <p:attrName>ppt_x</p:attrName>
                                        </p:attrNameLst>
                                      </p:cBhvr>
                                      <p:tavLst>
                                        <p:tav tm="0">
                                          <p:val>
                                            <p:strVal val="#ppt_x"/>
                                          </p:val>
                                        </p:tav>
                                        <p:tav tm="100000">
                                          <p:val>
                                            <p:strVal val="#ppt_x"/>
                                          </p:val>
                                        </p:tav>
                                      </p:tavLst>
                                    </p:anim>
                                    <p:anim calcmode="lin" valueType="num">
                                      <p:cBhvr>
                                        <p:cTn id="27" dur="250" fill="hold"/>
                                        <p:tgtEl>
                                          <p:spTgt spid="4"/>
                                        </p:tgtEl>
                                        <p:attrNameLst>
                                          <p:attrName>ppt_y</p:attrName>
                                        </p:attrNameLst>
                                      </p:cBhvr>
                                      <p:tavLst>
                                        <p:tav tm="0">
                                          <p:val>
                                            <p:strVal val="#ppt_y+.1"/>
                                          </p:val>
                                        </p:tav>
                                        <p:tav tm="100000">
                                          <p:val>
                                            <p:strVal val="#ppt_y"/>
                                          </p:val>
                                        </p:tav>
                                      </p:tavLst>
                                    </p:anim>
                                  </p:childTnLst>
                                </p:cTn>
                              </p:par>
                            </p:childTnLst>
                          </p:cTn>
                        </p:par>
                        <p:par>
                          <p:cTn id="28" fill="hold">
                            <p:stCondLst>
                              <p:cond delay="750"/>
                            </p:stCondLst>
                            <p:childTnLst>
                              <p:par>
                                <p:cTn id="29" presetID="42" presetClass="entr" presetSubtype="0" fill="hold" nodeType="afterEffect">
                                  <p:stCondLst>
                                    <p:cond delay="0"/>
                                  </p:stCondLst>
                                  <p:childTnLst>
                                    <p:set>
                                      <p:cBhvr>
                                        <p:cTn id="30" dur="1" fill="hold">
                                          <p:stCondLst>
                                            <p:cond delay="0"/>
                                          </p:stCondLst>
                                        </p:cTn>
                                        <p:tgtEl>
                                          <p:spTgt spid="5124"/>
                                        </p:tgtEl>
                                        <p:attrNameLst>
                                          <p:attrName>style.visibility</p:attrName>
                                        </p:attrNameLst>
                                      </p:cBhvr>
                                      <p:to>
                                        <p:strVal val="visible"/>
                                      </p:to>
                                    </p:set>
                                    <p:animEffect transition="in" filter="fade">
                                      <p:cBhvr>
                                        <p:cTn id="31" dur="250"/>
                                        <p:tgtEl>
                                          <p:spTgt spid="5124"/>
                                        </p:tgtEl>
                                      </p:cBhvr>
                                    </p:animEffect>
                                    <p:anim calcmode="lin" valueType="num">
                                      <p:cBhvr>
                                        <p:cTn id="32" dur="250" fill="hold"/>
                                        <p:tgtEl>
                                          <p:spTgt spid="5124"/>
                                        </p:tgtEl>
                                        <p:attrNameLst>
                                          <p:attrName>ppt_x</p:attrName>
                                        </p:attrNameLst>
                                      </p:cBhvr>
                                      <p:tavLst>
                                        <p:tav tm="0">
                                          <p:val>
                                            <p:strVal val="#ppt_x"/>
                                          </p:val>
                                        </p:tav>
                                        <p:tav tm="100000">
                                          <p:val>
                                            <p:strVal val="#ppt_x"/>
                                          </p:val>
                                        </p:tav>
                                      </p:tavLst>
                                    </p:anim>
                                    <p:anim calcmode="lin" valueType="num">
                                      <p:cBhvr>
                                        <p:cTn id="33" dur="250" fill="hold"/>
                                        <p:tgtEl>
                                          <p:spTgt spid="5124"/>
                                        </p:tgtEl>
                                        <p:attrNameLst>
                                          <p:attrName>ppt_y</p:attrName>
                                        </p:attrNameLst>
                                      </p:cBhvr>
                                      <p:tavLst>
                                        <p:tav tm="0">
                                          <p:val>
                                            <p:strVal val="#ppt_y+.1"/>
                                          </p:val>
                                        </p:tav>
                                        <p:tav tm="100000">
                                          <p:val>
                                            <p:strVal val="#ppt_y"/>
                                          </p:val>
                                        </p:tav>
                                      </p:tavLst>
                                    </p:anim>
                                  </p:childTnLst>
                                </p:cTn>
                              </p:par>
                            </p:childTnLst>
                          </p:cTn>
                        </p:par>
                        <p:par>
                          <p:cTn id="34" fill="hold">
                            <p:stCondLst>
                              <p:cond delay="1000"/>
                            </p:stCondLst>
                            <p:childTnLst>
                              <p:par>
                                <p:cTn id="35" presetID="42" presetClass="entr" presetSubtype="0" fill="hold" grpId="0" nodeType="after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250"/>
                                        <p:tgtEl>
                                          <p:spTgt spid="5"/>
                                        </p:tgtEl>
                                      </p:cBhvr>
                                    </p:animEffect>
                                    <p:anim calcmode="lin" valueType="num">
                                      <p:cBhvr>
                                        <p:cTn id="38" dur="250" fill="hold"/>
                                        <p:tgtEl>
                                          <p:spTgt spid="5"/>
                                        </p:tgtEl>
                                        <p:attrNameLst>
                                          <p:attrName>ppt_x</p:attrName>
                                        </p:attrNameLst>
                                      </p:cBhvr>
                                      <p:tavLst>
                                        <p:tav tm="0">
                                          <p:val>
                                            <p:strVal val="#ppt_x"/>
                                          </p:val>
                                        </p:tav>
                                        <p:tav tm="100000">
                                          <p:val>
                                            <p:strVal val="#ppt_x"/>
                                          </p:val>
                                        </p:tav>
                                      </p:tavLst>
                                    </p:anim>
                                    <p:anim calcmode="lin" valueType="num">
                                      <p:cBhvr>
                                        <p:cTn id="39" dur="250" fill="hold"/>
                                        <p:tgtEl>
                                          <p:spTgt spid="5"/>
                                        </p:tgtEl>
                                        <p:attrNameLst>
                                          <p:attrName>ppt_y</p:attrName>
                                        </p:attrNameLst>
                                      </p:cBhvr>
                                      <p:tavLst>
                                        <p:tav tm="0">
                                          <p:val>
                                            <p:strVal val="#ppt_y+.1"/>
                                          </p:val>
                                        </p:tav>
                                        <p:tav tm="100000">
                                          <p:val>
                                            <p:strVal val="#ppt_y"/>
                                          </p:val>
                                        </p:tav>
                                      </p:tavLst>
                                    </p:anim>
                                  </p:childTnLst>
                                </p:cTn>
                              </p:par>
                            </p:childTnLst>
                          </p:cTn>
                        </p:par>
                        <p:par>
                          <p:cTn id="40" fill="hold">
                            <p:stCondLst>
                              <p:cond delay="1250"/>
                            </p:stCondLst>
                            <p:childTnLst>
                              <p:par>
                                <p:cTn id="41" presetID="42" presetClass="entr" presetSubtype="0" fill="hold" nodeType="afterEffect">
                                  <p:stCondLst>
                                    <p:cond delay="0"/>
                                  </p:stCondLst>
                                  <p:childTnLst>
                                    <p:set>
                                      <p:cBhvr>
                                        <p:cTn id="42" dur="1" fill="hold">
                                          <p:stCondLst>
                                            <p:cond delay="0"/>
                                          </p:stCondLst>
                                        </p:cTn>
                                        <p:tgtEl>
                                          <p:spTgt spid="5122"/>
                                        </p:tgtEl>
                                        <p:attrNameLst>
                                          <p:attrName>style.visibility</p:attrName>
                                        </p:attrNameLst>
                                      </p:cBhvr>
                                      <p:to>
                                        <p:strVal val="visible"/>
                                      </p:to>
                                    </p:set>
                                    <p:animEffect transition="in" filter="fade">
                                      <p:cBhvr>
                                        <p:cTn id="43" dur="250"/>
                                        <p:tgtEl>
                                          <p:spTgt spid="5122"/>
                                        </p:tgtEl>
                                      </p:cBhvr>
                                    </p:animEffect>
                                    <p:anim calcmode="lin" valueType="num">
                                      <p:cBhvr>
                                        <p:cTn id="44" dur="250" fill="hold"/>
                                        <p:tgtEl>
                                          <p:spTgt spid="5122"/>
                                        </p:tgtEl>
                                        <p:attrNameLst>
                                          <p:attrName>ppt_x</p:attrName>
                                        </p:attrNameLst>
                                      </p:cBhvr>
                                      <p:tavLst>
                                        <p:tav tm="0">
                                          <p:val>
                                            <p:strVal val="#ppt_x"/>
                                          </p:val>
                                        </p:tav>
                                        <p:tav tm="100000">
                                          <p:val>
                                            <p:strVal val="#ppt_x"/>
                                          </p:val>
                                        </p:tav>
                                      </p:tavLst>
                                    </p:anim>
                                    <p:anim calcmode="lin" valueType="num">
                                      <p:cBhvr>
                                        <p:cTn id="45" dur="250" fill="hold"/>
                                        <p:tgtEl>
                                          <p:spTgt spid="51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u="sng" dirty="0">
                <a:solidFill>
                  <a:srgbClr val="FFC000"/>
                </a:solidFill>
              </a:rPr>
              <a:t>Recognizing the target surface</a:t>
            </a:r>
            <a:r>
              <a:rPr lang="en-US" sz="3600" b="1" dirty="0">
                <a:solidFill>
                  <a:srgbClr val="FFC000"/>
                </a:solidFill>
              </a:rPr>
              <a:t/>
            </a:r>
            <a:br>
              <a:rPr lang="en-US" sz="3600" b="1" dirty="0">
                <a:solidFill>
                  <a:srgbClr val="FFC000"/>
                </a:solidFill>
              </a:rPr>
            </a:br>
            <a:endParaRPr lang="en-US" sz="3600" b="1" dirty="0">
              <a:solidFill>
                <a:srgbClr val="FFC000"/>
              </a:solidFill>
            </a:endParaRPr>
          </a:p>
        </p:txBody>
      </p:sp>
      <p:sp>
        <p:nvSpPr>
          <p:cNvPr id="3" name="Content Placeholder 2"/>
          <p:cNvSpPr>
            <a:spLocks noGrp="1"/>
          </p:cNvSpPr>
          <p:nvPr>
            <p:ph idx="1"/>
          </p:nvPr>
        </p:nvSpPr>
        <p:spPr/>
        <p:txBody>
          <a:bodyPr>
            <a:normAutofit/>
          </a:bodyPr>
          <a:lstStyle/>
          <a:p>
            <a:r>
              <a:rPr lang="en-US" sz="2400" dirty="0" smtClean="0">
                <a:solidFill>
                  <a:srgbClr val="FF0000"/>
                </a:solidFill>
              </a:rPr>
              <a:t>This is </a:t>
            </a:r>
            <a:r>
              <a:rPr lang="en-US" sz="2400" dirty="0">
                <a:solidFill>
                  <a:srgbClr val="FF0000"/>
                </a:solidFill>
              </a:rPr>
              <a:t> a feature based recognition </a:t>
            </a:r>
            <a:r>
              <a:rPr lang="en-US" sz="2400" dirty="0" smtClean="0">
                <a:solidFill>
                  <a:srgbClr val="FF0000"/>
                </a:solidFill>
              </a:rPr>
              <a:t>method, consist </a:t>
            </a:r>
            <a:r>
              <a:rPr lang="en-US" sz="2400" dirty="0">
                <a:solidFill>
                  <a:srgbClr val="FF0000"/>
                </a:solidFill>
              </a:rPr>
              <a:t>in three main steps: </a:t>
            </a:r>
            <a:endParaRPr lang="en-US" sz="2400" dirty="0" smtClean="0">
              <a:solidFill>
                <a:srgbClr val="FF0000"/>
              </a:solidFill>
            </a:endParaRPr>
          </a:p>
          <a:p>
            <a:r>
              <a:rPr lang="en-US" sz="2400" dirty="0" smtClean="0">
                <a:solidFill>
                  <a:srgbClr val="FF0000"/>
                </a:solidFill>
              </a:rPr>
              <a:t>feature detection/description</a:t>
            </a:r>
          </a:p>
          <a:p>
            <a:r>
              <a:rPr lang="en-US" sz="2400" dirty="0" smtClean="0">
                <a:solidFill>
                  <a:srgbClr val="FF0000"/>
                </a:solidFill>
              </a:rPr>
              <a:t>feature matching</a:t>
            </a:r>
            <a:endParaRPr lang="en-US" sz="2400" dirty="0">
              <a:solidFill>
                <a:srgbClr val="FF0000"/>
              </a:solidFill>
            </a:endParaRPr>
          </a:p>
        </p:txBody>
      </p:sp>
      <p:sp>
        <p:nvSpPr>
          <p:cNvPr id="4" name="Slide Number Placeholder 3"/>
          <p:cNvSpPr>
            <a:spLocks noGrp="1"/>
          </p:cNvSpPr>
          <p:nvPr>
            <p:ph type="sldNum" sz="quarter" idx="12"/>
          </p:nvPr>
        </p:nvSpPr>
        <p:spPr/>
        <p:txBody>
          <a:bodyPr/>
          <a:lstStyle/>
          <a:p>
            <a:fld id="{E779D7E4-DFAF-421D-9900-88639F15E5F6}" type="slidenum">
              <a:rPr lang="en-US" smtClean="0"/>
              <a:t>6</a:t>
            </a:fld>
            <a:endParaRPr lang="en-US"/>
          </a:p>
        </p:txBody>
      </p:sp>
    </p:spTree>
    <p:extLst>
      <p:ext uri="{BB962C8B-B14F-4D97-AF65-F5344CB8AC3E}">
        <p14:creationId xmlns:p14="http://schemas.microsoft.com/office/powerpoint/2010/main" val="5059464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250"/>
                                        <p:tgtEl>
                                          <p:spTgt spid="3">
                                            <p:txEl>
                                              <p:pRg st="0" end="0"/>
                                            </p:txEl>
                                          </p:spTgt>
                                        </p:tgtEl>
                                      </p:cBhvr>
                                    </p:animEffect>
                                  </p:childTnLst>
                                </p:cTn>
                              </p:par>
                            </p:childTnLst>
                          </p:cTn>
                        </p:par>
                        <p:par>
                          <p:cTn id="13" fill="hold">
                            <p:stCondLst>
                              <p:cond delay="250"/>
                            </p:stCondLst>
                            <p:childTnLst>
                              <p:par>
                                <p:cTn id="14" presetID="14" presetClass="entr" presetSubtype="10" fill="hold" grpId="0"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6" dur="250"/>
                                        <p:tgtEl>
                                          <p:spTgt spid="3">
                                            <p:txEl>
                                              <p:pRg st="1" end="1"/>
                                            </p:txEl>
                                          </p:spTgt>
                                        </p:tgtEl>
                                      </p:cBhvr>
                                    </p:animEffect>
                                  </p:childTnLst>
                                </p:cTn>
                              </p:par>
                            </p:childTnLst>
                          </p:cTn>
                        </p:par>
                        <p:par>
                          <p:cTn id="17" fill="hold">
                            <p:stCondLst>
                              <p:cond delay="500"/>
                            </p:stCondLst>
                            <p:childTnLst>
                              <p:par>
                                <p:cTn id="18" presetID="14" presetClass="entr" presetSubtype="10" fill="hold" grpId="0" nodeType="after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0" dur="25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FFC000"/>
                </a:solidFill>
              </a:rPr>
              <a:t>Feature</a:t>
            </a:r>
            <a:endParaRPr lang="en-US" sz="3600" b="1" dirty="0">
              <a:solidFill>
                <a:srgbClr val="FFC000"/>
              </a:solidFill>
            </a:endParaRPr>
          </a:p>
        </p:txBody>
      </p:sp>
      <p:sp>
        <p:nvSpPr>
          <p:cNvPr id="3" name="Content Placeholder 2"/>
          <p:cNvSpPr>
            <a:spLocks noGrp="1"/>
          </p:cNvSpPr>
          <p:nvPr>
            <p:ph idx="1"/>
          </p:nvPr>
        </p:nvSpPr>
        <p:spPr>
          <a:xfrm>
            <a:off x="1130269" y="1714569"/>
            <a:ext cx="9603275" cy="3294576"/>
          </a:xfrm>
        </p:spPr>
        <p:txBody>
          <a:bodyPr>
            <a:noAutofit/>
          </a:bodyPr>
          <a:lstStyle/>
          <a:p>
            <a:pPr marL="0" indent="0">
              <a:buNone/>
            </a:pPr>
            <a:r>
              <a:rPr lang="en-US" sz="2400" dirty="0">
                <a:solidFill>
                  <a:srgbClr val="FF0000"/>
                </a:solidFill>
              </a:rPr>
              <a:t>The features can be classified </a:t>
            </a:r>
            <a:r>
              <a:rPr lang="en-US" sz="2400" dirty="0" smtClean="0">
                <a:solidFill>
                  <a:srgbClr val="FF0000"/>
                </a:solidFill>
              </a:rPr>
              <a:t>into two </a:t>
            </a:r>
            <a:r>
              <a:rPr lang="en-US" sz="2400" dirty="0">
                <a:solidFill>
                  <a:srgbClr val="FF0000"/>
                </a:solidFill>
              </a:rPr>
              <a:t>main categories</a:t>
            </a:r>
            <a:r>
              <a:rPr lang="en-US" sz="2400" dirty="0" smtClean="0">
                <a:solidFill>
                  <a:srgbClr val="FF0000"/>
                </a:solidFill>
              </a:rPr>
              <a:t>:</a:t>
            </a:r>
          </a:p>
          <a:p>
            <a:r>
              <a:rPr lang="en-US" sz="2400" dirty="0" smtClean="0">
                <a:solidFill>
                  <a:srgbClr val="FF0000"/>
                </a:solidFill>
              </a:rPr>
              <a:t>The </a:t>
            </a:r>
            <a:r>
              <a:rPr lang="en-US" sz="2400" dirty="0">
                <a:solidFill>
                  <a:srgbClr val="FF0000"/>
                </a:solidFill>
              </a:rPr>
              <a:t>features that are in specific locations of the </a:t>
            </a:r>
            <a:r>
              <a:rPr lang="en-US" sz="2400" dirty="0" smtClean="0">
                <a:solidFill>
                  <a:srgbClr val="FF0000"/>
                </a:solidFill>
              </a:rPr>
              <a:t>images, These kinds </a:t>
            </a:r>
            <a:r>
              <a:rPr lang="en-US" sz="2400" dirty="0" smtClean="0">
                <a:solidFill>
                  <a:srgbClr val="FF0000"/>
                </a:solidFill>
              </a:rPr>
              <a:t>of localized </a:t>
            </a:r>
            <a:r>
              <a:rPr lang="en-US" sz="2400" dirty="0" smtClean="0">
                <a:solidFill>
                  <a:srgbClr val="FF0000"/>
                </a:solidFill>
              </a:rPr>
              <a:t>features are often called </a:t>
            </a:r>
            <a:r>
              <a:rPr lang="en-US" sz="2400" dirty="0" err="1" smtClean="0">
                <a:solidFill>
                  <a:srgbClr val="FF0000"/>
                </a:solidFill>
              </a:rPr>
              <a:t>keypoint</a:t>
            </a:r>
            <a:r>
              <a:rPr lang="en-US" sz="2400" dirty="0" smtClean="0">
                <a:solidFill>
                  <a:srgbClr val="FF0000"/>
                </a:solidFill>
              </a:rPr>
              <a:t> features (or even corners)</a:t>
            </a:r>
          </a:p>
          <a:p>
            <a:r>
              <a:rPr lang="en-US" sz="2400" dirty="0">
                <a:solidFill>
                  <a:srgbClr val="FF0000"/>
                </a:solidFill>
              </a:rPr>
              <a:t>The features that can be matched based on their orientation and local </a:t>
            </a:r>
            <a:r>
              <a:rPr lang="en-US" sz="2400" dirty="0" smtClean="0">
                <a:solidFill>
                  <a:srgbClr val="FF0000"/>
                </a:solidFill>
              </a:rPr>
              <a:t>appearance</a:t>
            </a:r>
          </a:p>
          <a:p>
            <a:endParaRPr lang="en-US" sz="2400" dirty="0" smtClean="0">
              <a:solidFill>
                <a:srgbClr val="FF0000"/>
              </a:solidFill>
            </a:endParaRPr>
          </a:p>
          <a:p>
            <a:endParaRPr lang="en-US" sz="2400" dirty="0">
              <a:solidFill>
                <a:srgbClr val="FF0000"/>
              </a:solidFill>
            </a:endParaRPr>
          </a:p>
        </p:txBody>
      </p:sp>
      <p:sp>
        <p:nvSpPr>
          <p:cNvPr id="4" name="Slide Number Placeholder 3"/>
          <p:cNvSpPr>
            <a:spLocks noGrp="1"/>
          </p:cNvSpPr>
          <p:nvPr>
            <p:ph type="sldNum" sz="quarter" idx="12"/>
          </p:nvPr>
        </p:nvSpPr>
        <p:spPr/>
        <p:txBody>
          <a:bodyPr/>
          <a:lstStyle/>
          <a:p>
            <a:fld id="{E779D7E4-DFAF-421D-9900-88639F15E5F6}" type="slidenum">
              <a:rPr lang="en-US" smtClean="0"/>
              <a:t>7</a:t>
            </a:fld>
            <a:endParaRPr lang="en-US"/>
          </a:p>
        </p:txBody>
      </p:sp>
    </p:spTree>
    <p:extLst>
      <p:ext uri="{BB962C8B-B14F-4D97-AF65-F5344CB8AC3E}">
        <p14:creationId xmlns:p14="http://schemas.microsoft.com/office/powerpoint/2010/main" val="24399297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50"/>
                                        <p:tgtEl>
                                          <p:spTgt spid="3">
                                            <p:txEl>
                                              <p:pRg st="0" end="0"/>
                                            </p:txEl>
                                          </p:spTgt>
                                        </p:tgtEl>
                                      </p:cBhvr>
                                    </p:animEffect>
                                    <p:anim calcmode="lin" valueType="num">
                                      <p:cBhvr>
                                        <p:cTn id="13"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2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5" fill="hold">
                            <p:stCondLst>
                              <p:cond delay="250"/>
                            </p:stCondLst>
                            <p:childTnLst>
                              <p:par>
                                <p:cTn id="16" presetID="47" presetClass="entr" presetSubtype="0" fill="hold" grpId="0" nodeType="after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250"/>
                                        <p:tgtEl>
                                          <p:spTgt spid="3">
                                            <p:txEl>
                                              <p:pRg st="1" end="1"/>
                                            </p:txEl>
                                          </p:spTgt>
                                        </p:tgtEl>
                                      </p:cBhvr>
                                    </p:animEffect>
                                    <p:anim calcmode="lin" valueType="num">
                                      <p:cBhvr>
                                        <p:cTn id="19" dur="25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25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1" fill="hold">
                            <p:stCondLst>
                              <p:cond delay="500"/>
                            </p:stCondLst>
                            <p:childTnLst>
                              <p:par>
                                <p:cTn id="22" presetID="47" presetClass="entr" presetSubtype="0" fill="hold" grpId="0" nodeType="after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250"/>
                                        <p:tgtEl>
                                          <p:spTgt spid="3">
                                            <p:txEl>
                                              <p:pRg st="2" end="2"/>
                                            </p:txEl>
                                          </p:spTgt>
                                        </p:tgtEl>
                                      </p:cBhvr>
                                    </p:animEffect>
                                    <p:anim calcmode="lin" valueType="num">
                                      <p:cBhvr>
                                        <p:cTn id="25" dur="25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25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https://scontent-sin6-2.xx.fbcdn.net/v/t1.15752-9/123140903_298984644433456_4672461618367074562_n.jpg?_nc_cat=108&amp;ccb=2&amp;_nc_sid=ae9488&amp;_nc_ohc=wSwhIqtO7TAAX8FzTVA&amp;_nc_ht=scontent-sin6-2.xx&amp;oh=fa34545cb1ee0137096680fed028fb4a&amp;oe=5FF9F74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898" y="929136"/>
            <a:ext cx="3929770" cy="5185914"/>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E779D7E4-DFAF-421D-9900-88639F15E5F6}" type="slidenum">
              <a:rPr lang="en-US" smtClean="0"/>
              <a:t>8</a:t>
            </a:fld>
            <a:endParaRPr lang="en-US"/>
          </a:p>
        </p:txBody>
      </p:sp>
      <p:sp>
        <p:nvSpPr>
          <p:cNvPr id="2" name="Right Arrow 1"/>
          <p:cNvSpPr/>
          <p:nvPr/>
        </p:nvSpPr>
        <p:spPr>
          <a:xfrm>
            <a:off x="4819668" y="2857500"/>
            <a:ext cx="2479033" cy="118110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“uniqueness”</a:t>
            </a:r>
          </a:p>
        </p:txBody>
      </p:sp>
      <p:pic>
        <p:nvPicPr>
          <p:cNvPr id="2054" name="Picture 6" descr="https://scontent-sin6-2.xx.fbcdn.net/v/t1.15752-9/130717532_832003540915009_5342519487254200154_n.jpg?_nc_cat=102&amp;ccb=2&amp;_nc_sid=ae9488&amp;_nc_ohc=S4bXu5fccjAAX8k3Nvl&amp;_nc_ht=scontent-sin6-2.xx&amp;oh=af688785b16e378a1e2aa1b81e9fd27d&amp;oe=5FFA574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98701" y="929136"/>
            <a:ext cx="3929770" cy="5185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174391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 calcmode="lin" valueType="num">
                                      <p:cBhvr additive="base">
                                        <p:cTn id="7" dur="500" fill="hold"/>
                                        <p:tgtEl>
                                          <p:spTgt spid="2052"/>
                                        </p:tgtEl>
                                        <p:attrNameLst>
                                          <p:attrName>ppt_x</p:attrName>
                                        </p:attrNameLst>
                                      </p:cBhvr>
                                      <p:tavLst>
                                        <p:tav tm="0">
                                          <p:val>
                                            <p:strVal val="0-#ppt_w/2"/>
                                          </p:val>
                                        </p:tav>
                                        <p:tav tm="100000">
                                          <p:val>
                                            <p:strVal val="#ppt_x"/>
                                          </p:val>
                                        </p:tav>
                                      </p:tavLst>
                                    </p:anim>
                                    <p:anim calcmode="lin" valueType="num">
                                      <p:cBhvr additive="base">
                                        <p:cTn id="8" dur="500" fill="hold"/>
                                        <p:tgtEl>
                                          <p:spTgt spid="205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left)">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2054"/>
                                        </p:tgtEl>
                                        <p:attrNameLst>
                                          <p:attrName>style.visibility</p:attrName>
                                        </p:attrNameLst>
                                      </p:cBhvr>
                                      <p:to>
                                        <p:strVal val="visible"/>
                                      </p:to>
                                    </p:set>
                                    <p:animEffect transition="in" filter="wipe(left)">
                                      <p:cBhvr>
                                        <p:cTn id="18" dur="500"/>
                                        <p:tgtEl>
                                          <p:spTgt spid="2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sz="3600" b="1" u="sng" dirty="0">
                <a:solidFill>
                  <a:srgbClr val="FFC000"/>
                </a:solidFill>
              </a:rPr>
              <a:t>Feature </a:t>
            </a:r>
            <a:r>
              <a:rPr lang="en-US" sz="3600" b="1" u="sng" dirty="0" smtClean="0">
                <a:solidFill>
                  <a:srgbClr val="FFC000"/>
                </a:solidFill>
              </a:rPr>
              <a:t>detection</a:t>
            </a:r>
            <a:endParaRPr lang="en-US" sz="3600" b="1" dirty="0">
              <a:solidFill>
                <a:srgbClr val="FFC000"/>
              </a:solidFill>
            </a:endParaRPr>
          </a:p>
        </p:txBody>
      </p:sp>
      <p:sp>
        <p:nvSpPr>
          <p:cNvPr id="3" name="Content Placeholder 2"/>
          <p:cNvSpPr>
            <a:spLocks noGrp="1"/>
          </p:cNvSpPr>
          <p:nvPr>
            <p:ph idx="1"/>
          </p:nvPr>
        </p:nvSpPr>
        <p:spPr>
          <a:xfrm>
            <a:off x="1130270" y="2002559"/>
            <a:ext cx="9603275" cy="3294576"/>
          </a:xfrm>
        </p:spPr>
        <p:txBody>
          <a:bodyPr>
            <a:normAutofit/>
          </a:bodyPr>
          <a:lstStyle/>
          <a:p>
            <a:r>
              <a:rPr lang="en-US" sz="2400" dirty="0" smtClean="0">
                <a:solidFill>
                  <a:srgbClr val="FF0000"/>
                </a:solidFill>
              </a:rPr>
              <a:t>First, </a:t>
            </a:r>
            <a:r>
              <a:rPr lang="en-US" sz="2400" dirty="0">
                <a:solidFill>
                  <a:srgbClr val="FF0000"/>
                </a:solidFill>
              </a:rPr>
              <a:t>looking in both the </a:t>
            </a:r>
            <a:r>
              <a:rPr lang="en-US" sz="2400" dirty="0" smtClean="0">
                <a:solidFill>
                  <a:srgbClr val="FF0000"/>
                </a:solidFill>
              </a:rPr>
              <a:t>reference in webcam </a:t>
            </a:r>
            <a:r>
              <a:rPr lang="en-US" sz="2400" dirty="0">
                <a:solidFill>
                  <a:srgbClr val="FF0000"/>
                </a:solidFill>
              </a:rPr>
              <a:t>and target images for features that stand out </a:t>
            </a:r>
            <a:r>
              <a:rPr lang="en-US" sz="2400" dirty="0" smtClean="0">
                <a:solidFill>
                  <a:srgbClr val="FF0000"/>
                </a:solidFill>
              </a:rPr>
              <a:t>and </a:t>
            </a:r>
            <a:r>
              <a:rPr lang="en-US" sz="2400" dirty="0">
                <a:solidFill>
                  <a:srgbClr val="FF0000"/>
                </a:solidFill>
              </a:rPr>
              <a:t>describe part the object to be recognized</a:t>
            </a:r>
            <a:r>
              <a:rPr lang="en-US" sz="2400" dirty="0" smtClean="0">
                <a:solidFill>
                  <a:srgbClr val="FF0000"/>
                </a:solidFill>
              </a:rPr>
              <a:t>.</a:t>
            </a:r>
          </a:p>
          <a:p>
            <a:r>
              <a:rPr lang="en-US" sz="2400" dirty="0">
                <a:solidFill>
                  <a:srgbClr val="FF0000"/>
                </a:solidFill>
              </a:rPr>
              <a:t>This features can be later used to find the reference object in the target image</a:t>
            </a:r>
          </a:p>
        </p:txBody>
      </p:sp>
      <p:sp>
        <p:nvSpPr>
          <p:cNvPr id="4" name="Slide Number Placeholder 3"/>
          <p:cNvSpPr>
            <a:spLocks noGrp="1"/>
          </p:cNvSpPr>
          <p:nvPr>
            <p:ph type="sldNum" sz="quarter" idx="12"/>
          </p:nvPr>
        </p:nvSpPr>
        <p:spPr/>
        <p:txBody>
          <a:bodyPr/>
          <a:lstStyle/>
          <a:p>
            <a:fld id="{E779D7E4-DFAF-421D-9900-88639F15E5F6}" type="slidenum">
              <a:rPr lang="en-US" smtClean="0"/>
              <a:t>9</a:t>
            </a:fld>
            <a:endParaRPr lang="en-US"/>
          </a:p>
        </p:txBody>
      </p:sp>
    </p:spTree>
    <p:extLst>
      <p:ext uri="{BB962C8B-B14F-4D97-AF65-F5344CB8AC3E}">
        <p14:creationId xmlns:p14="http://schemas.microsoft.com/office/powerpoint/2010/main" val="715835324"/>
      </p:ext>
    </p:extLst>
  </p:cSld>
  <p:clrMapOvr>
    <a:masterClrMapping/>
  </p:clrMapOvr>
  <p:transition spd="slow">
    <p:randomBar dir="vert"/>
  </p:transition>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3069</TotalTime>
  <Words>1734</Words>
  <Application>Microsoft Office PowerPoint</Application>
  <PresentationFormat>Widescreen</PresentationFormat>
  <Paragraphs>207</Paragraphs>
  <Slides>30</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Roboto</vt:lpstr>
      <vt:lpstr>Arial</vt:lpstr>
      <vt:lpstr>Calibri</vt:lpstr>
      <vt:lpstr>Century Gothic</vt:lpstr>
      <vt:lpstr>Times New Roman</vt:lpstr>
      <vt:lpstr>Gallery</vt:lpstr>
      <vt:lpstr>Augmented Reality with local feature  </vt:lpstr>
      <vt:lpstr>TEAM 3 </vt:lpstr>
      <vt:lpstr>What is augment reality?</vt:lpstr>
      <vt:lpstr>Overview Step </vt:lpstr>
      <vt:lpstr>Material </vt:lpstr>
      <vt:lpstr>Recognizing the target surface </vt:lpstr>
      <vt:lpstr>Feature</vt:lpstr>
      <vt:lpstr>PowerPoint Presentation</vt:lpstr>
      <vt:lpstr>Feature detection</vt:lpstr>
      <vt:lpstr>Feature detection</vt:lpstr>
      <vt:lpstr>ORB (Oriented FAST and Rotated BRIEF)  </vt:lpstr>
      <vt:lpstr>PowerPoint Presentation</vt:lpstr>
      <vt:lpstr>Feature matching</vt:lpstr>
      <vt:lpstr>Feature matching</vt:lpstr>
      <vt:lpstr>Feature matching</vt:lpstr>
      <vt:lpstr>Homography </vt:lpstr>
      <vt:lpstr>RANSAC</vt:lpstr>
      <vt:lpstr>RANSAC for homography estimation:</vt:lpstr>
      <vt:lpstr>2D</vt:lpstr>
      <vt:lpstr>Masking step</vt:lpstr>
      <vt:lpstr>Warp image</vt:lpstr>
      <vt:lpstr>Create mask </vt:lpstr>
      <vt:lpstr>Bitwise and </vt:lpstr>
      <vt:lpstr>Bitwise or</vt:lpstr>
      <vt:lpstr>3D</vt:lpstr>
      <vt:lpstr>Projection Matrix</vt:lpstr>
      <vt:lpstr>3D projection matrix = A · [R1′ R2′ R3 t] </vt:lpstr>
      <vt:lpstr>Render Model </vt:lpstr>
      <vt:lpstr>Final:DEMO</vt:lpstr>
      <vt:lpstr>Thank you for watching!!!!</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Augmented Reality with local feature</dc:title>
  <dc:creator>ASTERATRON .</dc:creator>
  <cp:lastModifiedBy>ASTERATRON .</cp:lastModifiedBy>
  <cp:revision>96</cp:revision>
  <dcterms:created xsi:type="dcterms:W3CDTF">2020-12-08T06:28:23Z</dcterms:created>
  <dcterms:modified xsi:type="dcterms:W3CDTF">2020-12-14T06:12:56Z</dcterms:modified>
</cp:coreProperties>
</file>