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31"/>
  </p:notesMasterIdLst>
  <p:sldIdLst>
    <p:sldId id="256" r:id="rId2"/>
    <p:sldId id="275" r:id="rId3"/>
    <p:sldId id="258" r:id="rId4"/>
    <p:sldId id="259" r:id="rId5"/>
    <p:sldId id="289" r:id="rId6"/>
    <p:sldId id="260" r:id="rId7"/>
    <p:sldId id="261" r:id="rId8"/>
    <p:sldId id="271" r:id="rId9"/>
    <p:sldId id="293" r:id="rId10"/>
    <p:sldId id="270" r:id="rId11"/>
    <p:sldId id="294" r:id="rId12"/>
    <p:sldId id="263" r:id="rId13"/>
    <p:sldId id="273" r:id="rId14"/>
    <p:sldId id="280" r:id="rId15"/>
    <p:sldId id="264" r:id="rId16"/>
    <p:sldId id="266" r:id="rId17"/>
    <p:sldId id="295" r:id="rId18"/>
    <p:sldId id="276" r:id="rId19"/>
    <p:sldId id="301" r:id="rId20"/>
    <p:sldId id="265" r:id="rId21"/>
    <p:sldId id="297" r:id="rId22"/>
    <p:sldId id="278" r:id="rId23"/>
    <p:sldId id="300" r:id="rId24"/>
    <p:sldId id="291" r:id="rId25"/>
    <p:sldId id="267" r:id="rId26"/>
    <p:sldId id="299" r:id="rId27"/>
    <p:sldId id="268" r:id="rId28"/>
    <p:sldId id="269" r:id="rId29"/>
    <p:sldId id="2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4" autoAdjust="0"/>
    <p:restoredTop sz="72014" autoAdjust="0"/>
  </p:normalViewPr>
  <p:slideViewPr>
    <p:cSldViewPr snapToGrid="0">
      <p:cViewPr varScale="1">
        <p:scale>
          <a:sx n="87" d="100"/>
          <a:sy n="87" d="100"/>
        </p:scale>
        <p:origin x="1392"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3C160-5DC0-4559-9A7D-F34D3E41E40E}"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16738-A3D2-4A18-8EEE-5B48D5F401B7}" type="slidenum">
              <a:rPr lang="en-US" smtClean="0"/>
              <a:t>‹#›</a:t>
            </a:fld>
            <a:endParaRPr lang="en-US"/>
          </a:p>
        </p:txBody>
      </p:sp>
    </p:spTree>
    <p:extLst>
      <p:ext uri="{BB962C8B-B14F-4D97-AF65-F5344CB8AC3E}">
        <p14:creationId xmlns:p14="http://schemas.microsoft.com/office/powerpoint/2010/main" val="241771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Transformation_matri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Homography_(computer_vis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47C16738-A3D2-4A18-8EEE-5B48D5F401B7}" type="slidenum">
              <a:rPr lang="en-US" smtClean="0"/>
              <a:t>1</a:t>
            </a:fld>
            <a:endParaRPr lang="en-US"/>
          </a:p>
        </p:txBody>
      </p:sp>
    </p:spTree>
    <p:extLst>
      <p:ext uri="{BB962C8B-B14F-4D97-AF65-F5344CB8AC3E}">
        <p14:creationId xmlns:p14="http://schemas.microsoft.com/office/powerpoint/2010/main" val="1277718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after matches have been found, we should define some criteria to decide if the object has been found or not. For this I defined a threshold on the minimum number of matches that should be found. If the number of matches is above the threshold, then we assume the object has been found. Otherwise we consider that there isn’t enough evidence to say that the recognition was successful.</a:t>
            </a:r>
          </a:p>
          <a:p>
            <a:endParaRPr lang="en-US" dirty="0"/>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13</a:t>
            </a:fld>
            <a:endParaRPr lang="en-US"/>
          </a:p>
        </p:txBody>
      </p:sp>
    </p:spTree>
    <p:extLst>
      <p:ext uri="{BB962C8B-B14F-4D97-AF65-F5344CB8AC3E}">
        <p14:creationId xmlns:p14="http://schemas.microsoft.com/office/powerpoint/2010/main" val="57942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dirty="0">
                <a:solidFill>
                  <a:srgbClr val="3B3D42"/>
                </a:solidFill>
                <a:effectLst/>
                <a:latin typeface="Roboto"/>
              </a:rPr>
              <a:t>Trong toán học, Homography là sự dịch chuyển sử dụng phép chiếu hình học, hay nói cách khác nó là sự kết hợp của cặp điểm trong phép chiếu phối cảnh. Ảnh thực trong không gian ba chiều có thể biến đổi về không gian ảnh bằng phép chiếu thông qua ma trận biến đổi Homography hay còn gọi là ma trận H. Các phép chiếu biến đổi thông qua ma trận Homography không đảm bảo về kích thước và góc của vật được chiếu, nhưng lại đảm bảo về tỉ lệ.</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15</a:t>
            </a:fld>
            <a:endParaRPr lang="en-US"/>
          </a:p>
        </p:txBody>
      </p:sp>
    </p:spTree>
    <p:extLst>
      <p:ext uri="{BB962C8B-B14F-4D97-AF65-F5344CB8AC3E}">
        <p14:creationId xmlns:p14="http://schemas.microsoft.com/office/powerpoint/2010/main" val="880954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can we find such a transformation? Since we have already found a set of matches between both images we can certainly find directly by any of the existing methods (I advance we will be using RANSAC) an </a:t>
            </a:r>
            <a:r>
              <a:rPr lang="en-US" dirty="0">
                <a:hlinkClick r:id="rId3"/>
              </a:rPr>
              <a:t>homogeneous transformation</a:t>
            </a:r>
            <a:r>
              <a:rPr lang="en-US" dirty="0"/>
              <a:t> that performs the mapping,</a:t>
            </a:r>
          </a:p>
          <a:p>
            <a:endParaRPr lang="en-US" dirty="0"/>
          </a:p>
          <a:p>
            <a:r>
              <a:rPr lang="vi-VN" dirty="0"/>
              <a:t>Ý tưởng của thuật toán là: Từ tập dữ liệu đầu vào có hai loại dữ liệu là “inlier” và “outlier”, </a:t>
            </a:r>
          </a:p>
          <a:p>
            <a:r>
              <a:rPr lang="vi-VN" dirty="0"/>
              <a:t>Trong đó, “inlier” là các dữ liệu không phải nhiễu và “outlier” là các dữ liệu nhiễu</a:t>
            </a:r>
          </a:p>
          <a:p>
            <a:r>
              <a:rPr lang="vi-VN" dirty="0"/>
              <a:t>Ta tiến hành tính toán và tìm ra mô hình tốt nhất cho tập dữ liệu. Việc tính toán và chọn ra mô hình tốt nhất sẽ được lặp đi lặp lại k lần, với giá trị k được chọn đủ lớn để đảm bảo rằng xác suất p (thường là 0,99) của tập dữ liệu mẫu ngẫu nhiên không chứa “outlier”. </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16</a:t>
            </a:fld>
            <a:endParaRPr lang="en-US"/>
          </a:p>
        </p:txBody>
      </p:sp>
    </p:spTree>
    <p:extLst>
      <p:ext uri="{BB962C8B-B14F-4D97-AF65-F5344CB8AC3E}">
        <p14:creationId xmlns:p14="http://schemas.microsoft.com/office/powerpoint/2010/main" val="4238898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2000" dirty="0"/>
              <a:t>Lặp lại </a:t>
            </a:r>
            <a:r>
              <a:rPr lang="vi-VN" sz="2000" dirty="0">
                <a:solidFill>
                  <a:schemeClr val="accent4"/>
                </a:solidFill>
              </a:rPr>
              <a:t>k</a:t>
            </a:r>
            <a:r>
              <a:rPr lang="vi-VN" sz="2000" dirty="0"/>
              <a:t> lần: </a:t>
            </a:r>
          </a:p>
          <a:p>
            <a:r>
              <a:rPr lang="vi-VN" dirty="0"/>
              <a:t>a. Chọn 4 cặp điểm tương đồng ngẫu nhiên. </a:t>
            </a:r>
          </a:p>
          <a:p>
            <a:r>
              <a:rPr lang="vi-VN" dirty="0"/>
              <a:t>b. Tính ma trận Homography H</a:t>
            </a:r>
            <a:r>
              <a:rPr lang="en-US" dirty="0" err="1"/>
              <a:t>tmp</a:t>
            </a:r>
            <a:r>
              <a:rPr lang="vi-VN" dirty="0"/>
              <a:t>       từ 4 điểm.</a:t>
            </a:r>
          </a:p>
          <a:p>
            <a:r>
              <a:rPr lang="vi-VN" dirty="0"/>
              <a:t>c. Tính khoảng cách </a:t>
            </a:r>
            <a:r>
              <a:rPr lang="vi-VN" dirty="0">
                <a:solidFill>
                  <a:srgbClr val="FF0000"/>
                </a:solidFill>
              </a:rPr>
              <a:t>d </a:t>
            </a:r>
            <a:r>
              <a:rPr lang="vi-VN" dirty="0"/>
              <a:t>của tập các cặp điểm tương đồng. </a:t>
            </a:r>
          </a:p>
          <a:p>
            <a:pPr marL="0" indent="0">
              <a:buFont typeface="Calibri" panose="020F0502020204030204" pitchFamily="34" charset="0"/>
              <a:buNone/>
            </a:pPr>
            <a:endParaRPr lang="vi-VN" dirty="0"/>
          </a:p>
          <a:p>
            <a:endParaRPr lang="vi-VN" dirty="0"/>
          </a:p>
          <a:p>
            <a:r>
              <a:rPr lang="vi-VN" dirty="0"/>
              <a:t>d. Tính số lượng </a:t>
            </a:r>
            <a:r>
              <a:rPr lang="vi-VN" dirty="0">
                <a:solidFill>
                  <a:srgbClr val="FF0000"/>
                </a:solidFill>
              </a:rPr>
              <a:t>m</a:t>
            </a:r>
            <a:r>
              <a:rPr lang="vi-VN" dirty="0"/>
              <a:t> các cặp điểm</a:t>
            </a:r>
            <a:r>
              <a:rPr lang="vi-VN" b="1" dirty="0"/>
              <a:t> inlier </a:t>
            </a:r>
            <a:r>
              <a:rPr lang="vi-VN" dirty="0"/>
              <a:t>thỏa mãn điều kiện di &lt; ngưỡng. </a:t>
            </a:r>
          </a:p>
          <a:p>
            <a:r>
              <a:rPr lang="vi-VN" dirty="0"/>
              <a:t>e. Nếu </a:t>
            </a:r>
            <a:r>
              <a:rPr lang="vi-VN" b="1" dirty="0"/>
              <a:t>inlier</a:t>
            </a:r>
            <a:r>
              <a:rPr lang="vi-VN" dirty="0">
                <a:solidFill>
                  <a:srgbClr val="FF0000"/>
                </a:solidFill>
              </a:rPr>
              <a:t> &gt;</a:t>
            </a:r>
            <a:r>
              <a:rPr lang="vi-VN" b="1" dirty="0">
                <a:solidFill>
                  <a:srgbClr val="FF0000"/>
                </a:solidFill>
              </a:rPr>
              <a:t> </a:t>
            </a:r>
            <a:r>
              <a:rPr lang="vi-VN" b="1" dirty="0"/>
              <a:t>max_inlier </a:t>
            </a:r>
            <a:r>
              <a:rPr lang="vi-VN" dirty="0"/>
              <a:t>thì </a:t>
            </a:r>
            <a:r>
              <a:rPr lang="vi-VN" b="1" dirty="0"/>
              <a:t>max_inlier </a:t>
            </a:r>
            <a:r>
              <a:rPr lang="vi-VN" dirty="0">
                <a:solidFill>
                  <a:srgbClr val="FF0000"/>
                </a:solidFill>
              </a:rPr>
              <a:t>=</a:t>
            </a:r>
            <a:r>
              <a:rPr lang="vi-VN" b="1" dirty="0"/>
              <a:t> inlier </a:t>
            </a:r>
            <a:r>
              <a:rPr lang="vi-VN" dirty="0"/>
              <a:t>và ma trận </a:t>
            </a:r>
            <a:r>
              <a:rPr lang="vi-VN" b="1" dirty="0"/>
              <a:t>Homograph H = Htmp y</a:t>
            </a:r>
          </a:p>
          <a:p>
            <a:endParaRPr lang="vi-VN" dirty="0"/>
          </a:p>
          <a:p>
            <a:endParaRPr lang="vi-VN" dirty="0"/>
          </a:p>
          <a:p>
            <a:r>
              <a:rPr lang="vi-VN" dirty="0"/>
              <a:t>w là tỉ lệ giữa số </a:t>
            </a:r>
            <a:r>
              <a:rPr lang="vi-VN" b="1" dirty="0"/>
              <a:t>inlier</a:t>
            </a:r>
            <a:r>
              <a:rPr lang="vi-VN" dirty="0"/>
              <a:t> trên tổng số điểm.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vi-VN" dirty="0"/>
              <a:t>Thông thường chọn W = 50 %</a:t>
            </a:r>
            <a:r>
              <a:rPr lang="vi-VN" b="1" dirty="0"/>
              <a:t> </a:t>
            </a:r>
            <a:endParaRPr lang="vi-VN" dirty="0"/>
          </a:p>
          <a:p>
            <a:endParaRPr lang="vi-VN" b="1" dirty="0"/>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17</a:t>
            </a:fld>
            <a:endParaRPr lang="en-US"/>
          </a:p>
        </p:txBody>
      </p:sp>
    </p:spTree>
    <p:extLst>
      <p:ext uri="{BB962C8B-B14F-4D97-AF65-F5344CB8AC3E}">
        <p14:creationId xmlns:p14="http://schemas.microsoft.com/office/powerpoint/2010/main" val="2260274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#create a replace </a:t>
            </a:r>
            <a:r>
              <a:rPr lang="en-US" dirty="0" err="1"/>
              <a:t>img</a:t>
            </a:r>
            <a:r>
              <a:rPr lang="en-US" dirty="0"/>
              <a:t> // paint the webcam background to black (0,0,0), then use homo border (img2)(the 4 card), replace the inside the border (the 4 card) to the replaced </a:t>
            </a:r>
            <a:r>
              <a:rPr lang="en-US" dirty="0" err="1"/>
              <a:t>img</a:t>
            </a:r>
            <a:r>
              <a:rPr lang="en-US" dirty="0"/>
              <a:t> (the cube) </a:t>
            </a:r>
          </a:p>
          <a:p>
            <a:r>
              <a:rPr lang="en-US" dirty="0"/>
              <a:t> </a:t>
            </a:r>
          </a:p>
        </p:txBody>
      </p:sp>
      <p:sp>
        <p:nvSpPr>
          <p:cNvPr id="4" name="Slide Number Placeholder 3"/>
          <p:cNvSpPr>
            <a:spLocks noGrp="1"/>
          </p:cNvSpPr>
          <p:nvPr>
            <p:ph type="sldNum" sz="quarter" idx="10"/>
          </p:nvPr>
        </p:nvSpPr>
        <p:spPr/>
        <p:txBody>
          <a:bodyPr/>
          <a:lstStyle/>
          <a:p>
            <a:fld id="{47C16738-A3D2-4A18-8EEE-5B48D5F401B7}" type="slidenum">
              <a:rPr lang="en-US" smtClean="0"/>
              <a:t>19</a:t>
            </a:fld>
            <a:endParaRPr lang="en-US"/>
          </a:p>
        </p:txBody>
      </p:sp>
    </p:spTree>
    <p:extLst>
      <p:ext uri="{BB962C8B-B14F-4D97-AF65-F5344CB8AC3E}">
        <p14:creationId xmlns:p14="http://schemas.microsoft.com/office/powerpoint/2010/main" val="1974235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remove the area in the webcam image where we want to overlay our target image and then add them together. This can be done using masking.</a:t>
            </a:r>
          </a:p>
          <a:p>
            <a:pPr fontAlgn="base"/>
            <a:r>
              <a:rPr lang="en-US" dirty="0"/>
              <a:t>So first we are creating a mask based on the location of the target found. Now we can use the inverse method to find its negative. If we add the mask inverse and the webcam image we would get the anew image where all the webcam image information is shown except where the image is suppose to be augmented. So the black area can be thought of an empty space where we can add our image.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Add the mask inverse and the webcam image, it would become the a new image where all the webcam image information is shown except where the image is suppose to be augmented</a:t>
            </a:r>
          </a:p>
          <a:p>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once we have the </a:t>
            </a:r>
            <a:r>
              <a:rPr lang="en-US" dirty="0" err="1"/>
              <a:t>imgAug</a:t>
            </a:r>
            <a:r>
              <a:rPr lang="en-US" dirty="0"/>
              <a:t> which is our new masked image and the </a:t>
            </a:r>
            <a:r>
              <a:rPr lang="en-US" dirty="0" err="1"/>
              <a:t>imgWarp</a:t>
            </a:r>
            <a:r>
              <a:rPr lang="en-US" dirty="0"/>
              <a:t>, we can simply add them up using the bitwise </a:t>
            </a:r>
            <a:r>
              <a:rPr lang="en-US" dirty="0" err="1"/>
              <a:t>Funtion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20</a:t>
            </a:fld>
            <a:endParaRPr lang="en-US"/>
          </a:p>
        </p:txBody>
      </p:sp>
    </p:spTree>
    <p:extLst>
      <p:ext uri="{BB962C8B-B14F-4D97-AF65-F5344CB8AC3E}">
        <p14:creationId xmlns:p14="http://schemas.microsoft.com/office/powerpoint/2010/main" val="180773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#making mask // paint all the mask to black (0)</a:t>
            </a:r>
          </a:p>
          <a:p>
            <a:r>
              <a:rPr lang="en-US" dirty="0"/>
              <a:t> #then find the homo border, use the position in the webcam, cover the border to the mask, then paint inside the that border in mask to white (1)</a:t>
            </a:r>
          </a:p>
          <a:p>
            <a:endParaRPr lang="en-US" dirty="0"/>
          </a:p>
          <a:p>
            <a:r>
              <a:rPr lang="en-US" dirty="0"/>
              <a:t>#inverse the color of the mask, black(0) to white(1) and the </a:t>
            </a:r>
            <a:r>
              <a:rPr lang="en-US" dirty="0" err="1"/>
              <a:t>otherway</a:t>
            </a:r>
            <a:r>
              <a:rPr lang="en-US" dirty="0"/>
              <a:t> around</a:t>
            </a:r>
          </a:p>
        </p:txBody>
      </p:sp>
      <p:sp>
        <p:nvSpPr>
          <p:cNvPr id="4" name="Slide Number Placeholder 3"/>
          <p:cNvSpPr>
            <a:spLocks noGrp="1"/>
          </p:cNvSpPr>
          <p:nvPr>
            <p:ph type="sldNum" sz="quarter" idx="10"/>
          </p:nvPr>
        </p:nvSpPr>
        <p:spPr/>
        <p:txBody>
          <a:bodyPr/>
          <a:lstStyle/>
          <a:p>
            <a:fld id="{47C16738-A3D2-4A18-8EEE-5B48D5F401B7}" type="slidenum">
              <a:rPr lang="en-US" smtClean="0"/>
              <a:t>21</a:t>
            </a:fld>
            <a:endParaRPr lang="en-US"/>
          </a:p>
        </p:txBody>
      </p:sp>
    </p:spTree>
    <p:extLst>
      <p:ext uri="{BB962C8B-B14F-4D97-AF65-F5344CB8AC3E}">
        <p14:creationId xmlns:p14="http://schemas.microsoft.com/office/powerpoint/2010/main" val="277755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1(mask--white back ground) * ~1(Webcam) = 1</a:t>
            </a:r>
          </a:p>
          <a:p>
            <a:r>
              <a:rPr lang="en-US" dirty="0"/>
              <a:t>   #       0(mask—black boundary)     </a:t>
            </a:r>
            <a:r>
              <a:rPr lang="en-US" baseline="0" dirty="0"/>
              <a:t> </a:t>
            </a:r>
            <a:r>
              <a:rPr lang="en-US" dirty="0"/>
              <a:t>* ~1(Webcam) = 0</a:t>
            </a:r>
          </a:p>
        </p:txBody>
      </p:sp>
      <p:sp>
        <p:nvSpPr>
          <p:cNvPr id="4" name="Slide Number Placeholder 3"/>
          <p:cNvSpPr>
            <a:spLocks noGrp="1"/>
          </p:cNvSpPr>
          <p:nvPr>
            <p:ph type="sldNum" sz="quarter" idx="10"/>
          </p:nvPr>
        </p:nvSpPr>
        <p:spPr/>
        <p:txBody>
          <a:bodyPr/>
          <a:lstStyle/>
          <a:p>
            <a:fld id="{47C16738-A3D2-4A18-8EEE-5B48D5F401B7}" type="slidenum">
              <a:rPr lang="en-US" smtClean="0"/>
              <a:t>22</a:t>
            </a:fld>
            <a:endParaRPr lang="en-US"/>
          </a:p>
        </p:txBody>
      </p:sp>
    </p:spTree>
    <p:extLst>
      <p:ext uri="{BB962C8B-B14F-4D97-AF65-F5344CB8AC3E}">
        <p14:creationId xmlns:p14="http://schemas.microsoft.com/office/powerpoint/2010/main" val="1068769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#or: 0(the black of the warp)  + ~1(bitwise</a:t>
            </a:r>
            <a:r>
              <a:rPr lang="en-US" baseline="0" dirty="0"/>
              <a:t> and - background</a:t>
            </a:r>
            <a:r>
              <a:rPr lang="en-US" dirty="0"/>
              <a:t>) = 1</a:t>
            </a:r>
          </a:p>
          <a:p>
            <a:r>
              <a:rPr lang="en-US" baseline="0" dirty="0"/>
              <a:t> </a:t>
            </a:r>
            <a:r>
              <a:rPr lang="en-US" dirty="0"/>
              <a:t> #  ~1(image</a:t>
            </a:r>
            <a:r>
              <a:rPr lang="en-US" baseline="0" dirty="0"/>
              <a:t> of the warp)      </a:t>
            </a:r>
            <a:r>
              <a:rPr lang="en-US" dirty="0"/>
              <a:t> + ~1(bitwise</a:t>
            </a:r>
            <a:r>
              <a:rPr lang="en-US" baseline="0" dirty="0"/>
              <a:t> and – </a:t>
            </a:r>
            <a:r>
              <a:rPr lang="en-US" baseline="0" dirty="0" err="1"/>
              <a:t>blackmask</a:t>
            </a:r>
            <a:r>
              <a:rPr lang="en-US" baseline="0" dirty="0"/>
              <a:t>  </a:t>
            </a:r>
            <a:r>
              <a:rPr lang="en-US" dirty="0"/>
              <a:t>) = 1</a:t>
            </a:r>
          </a:p>
        </p:txBody>
      </p:sp>
      <p:sp>
        <p:nvSpPr>
          <p:cNvPr id="4" name="Slide Number Placeholder 3"/>
          <p:cNvSpPr>
            <a:spLocks noGrp="1"/>
          </p:cNvSpPr>
          <p:nvPr>
            <p:ph type="sldNum" sz="quarter" idx="10"/>
          </p:nvPr>
        </p:nvSpPr>
        <p:spPr/>
        <p:txBody>
          <a:bodyPr/>
          <a:lstStyle/>
          <a:p>
            <a:fld id="{47C16738-A3D2-4A18-8EEE-5B48D5F401B7}" type="slidenum">
              <a:rPr lang="en-US" smtClean="0"/>
              <a:t>23</a:t>
            </a:fld>
            <a:endParaRPr lang="en-US"/>
          </a:p>
        </p:txBody>
      </p:sp>
    </p:spTree>
    <p:extLst>
      <p:ext uri="{BB962C8B-B14F-4D97-AF65-F5344CB8AC3E}">
        <p14:creationId xmlns:p14="http://schemas.microsoft.com/office/powerpoint/2010/main" val="3204584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47C16738-A3D2-4A18-8EEE-5B48D5F401B7}" type="slidenum">
              <a:rPr lang="en-US" smtClean="0"/>
              <a:t>25</a:t>
            </a:fld>
            <a:endParaRPr lang="en-US"/>
          </a:p>
        </p:txBody>
      </p:sp>
    </p:spTree>
    <p:extLst>
      <p:ext uri="{BB962C8B-B14F-4D97-AF65-F5344CB8AC3E}">
        <p14:creationId xmlns:p14="http://schemas.microsoft.com/office/powerpoint/2010/main" val="2349627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2</a:t>
            </a:fld>
            <a:endParaRPr lang="en-US"/>
          </a:p>
        </p:txBody>
      </p:sp>
    </p:spTree>
    <p:extLst>
      <p:ext uri="{BB962C8B-B14F-4D97-AF65-F5344CB8AC3E}">
        <p14:creationId xmlns:p14="http://schemas.microsoft.com/office/powerpoint/2010/main" val="3306502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project in a screen a 3D model of a figure whose position and orientation matches the position and orientation of some predefined flat surface. </a:t>
            </a:r>
          </a:p>
          <a:p>
            <a:pPr fontAlgn="base"/>
            <a:r>
              <a:rPr lang="en-US" dirty="0"/>
              <a:t>Furthermore, we want to do it in real time, so that if the surface changes its position or orientation the projected model does so accordingly.</a:t>
            </a:r>
          </a:p>
          <a:p>
            <a:pPr fontAlgn="base"/>
            <a:r>
              <a:rPr lang="en-US" dirty="0"/>
              <a:t>To achieve this we first have to be able to identify the flat surface of reference in an image or video frame. </a:t>
            </a:r>
          </a:p>
          <a:p>
            <a:pPr fontAlgn="base"/>
            <a:r>
              <a:rPr lang="en-US" dirty="0"/>
              <a:t>Once identified, we can easily determine the transformation from the reference surface image (2D) to the target image (2D). This transformation is called </a:t>
            </a:r>
            <a:r>
              <a:rPr lang="en-US" dirty="0" err="1">
                <a:hlinkClick r:id="rId3"/>
              </a:rPr>
              <a:t>homography</a:t>
            </a:r>
            <a:r>
              <a:rPr lang="en-US" dirty="0"/>
              <a:t>.</a:t>
            </a:r>
          </a:p>
          <a:p>
            <a:pPr fontAlgn="base"/>
            <a:r>
              <a:rPr lang="en-US" dirty="0"/>
              <a:t>Finally, project the 2d image or 3d model to the flat surface</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4</a:t>
            </a:fld>
            <a:endParaRPr lang="en-US"/>
          </a:p>
        </p:txBody>
      </p:sp>
    </p:spTree>
    <p:extLst>
      <p:ext uri="{BB962C8B-B14F-4D97-AF65-F5344CB8AC3E}">
        <p14:creationId xmlns:p14="http://schemas.microsoft.com/office/powerpoint/2010/main" val="1839800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a:t>
            </a:r>
            <a:r>
              <a:rPr lang="en-US" baseline="0" dirty="0"/>
              <a:t> image</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5</a:t>
            </a:fld>
            <a:endParaRPr lang="en-US"/>
          </a:p>
        </p:txBody>
      </p:sp>
    </p:spTree>
    <p:extLst>
      <p:ext uri="{BB962C8B-B14F-4D97-AF65-F5344CB8AC3E}">
        <p14:creationId xmlns:p14="http://schemas.microsoft.com/office/powerpoint/2010/main" val="2686119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Roughly speaking, this step consists in first looking in both the reference in webcam</a:t>
            </a:r>
            <a:r>
              <a:rPr lang="en-US" baseline="0" dirty="0"/>
              <a:t> video</a:t>
            </a:r>
            <a:r>
              <a:rPr lang="en-US" dirty="0"/>
              <a:t> and target images for features that stand out and, in some way, describe part the object to be recognized. This features can be later used to find the reference object in the target image.</a:t>
            </a:r>
          </a:p>
          <a:p>
            <a:r>
              <a:rPr lang="en-US" dirty="0"/>
              <a:t> We will assume we have found the object when a certain number of positive feature matches are found between the target and reference images. </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7</a:t>
            </a:fld>
            <a:endParaRPr lang="en-US"/>
          </a:p>
        </p:txBody>
      </p:sp>
    </p:spTree>
    <p:extLst>
      <p:ext uri="{BB962C8B-B14F-4D97-AF65-F5344CB8AC3E}">
        <p14:creationId xmlns:p14="http://schemas.microsoft.com/office/powerpoint/2010/main" val="49441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region or point of an image to be labeled as feature it should fulfill two important properties:</a:t>
            </a:r>
          </a:p>
          <a:p>
            <a:r>
              <a:rPr lang="en-US" dirty="0"/>
              <a:t> first of all, it should present some uniqueness at least locally. Good examples of this could be corners or edges. </a:t>
            </a:r>
          </a:p>
          <a:p>
            <a:r>
              <a:rPr lang="en-US" dirty="0"/>
              <a:t>Secondly, since we don’t know beforehand which will be, for example, the orientation, scale or brightness conditions of this same object in the image where we want to recognize it a feature should, ideally, be invariant to transformations; </a:t>
            </a:r>
            <a:r>
              <a:rPr lang="en-US" dirty="0" err="1"/>
              <a:t>i.e</a:t>
            </a:r>
            <a:r>
              <a:rPr lang="en-US" dirty="0"/>
              <a:t>, invariant against scale, rotation or brightness changes.</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8</a:t>
            </a:fld>
            <a:endParaRPr lang="en-US"/>
          </a:p>
        </p:txBody>
      </p:sp>
    </p:spTree>
    <p:extLst>
      <p:ext uri="{BB962C8B-B14F-4D97-AF65-F5344CB8AC3E}">
        <p14:creationId xmlns:p14="http://schemas.microsoft.com/office/powerpoint/2010/main" val="186650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9</a:t>
            </a:fld>
            <a:endParaRPr lang="en-US"/>
          </a:p>
        </p:txBody>
      </p:sp>
    </p:spTree>
    <p:extLst>
      <p:ext uri="{BB962C8B-B14F-4D97-AF65-F5344CB8AC3E}">
        <p14:creationId xmlns:p14="http://schemas.microsoft.com/office/powerpoint/2010/main" val="2541348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Hình</a:t>
            </a:r>
            <a:r>
              <a:rPr lang="en-US" dirty="0"/>
              <a:t> </a:t>
            </a:r>
            <a:r>
              <a:rPr lang="en-US" dirty="0" err="1"/>
              <a:t>dạng</a:t>
            </a:r>
            <a:r>
              <a:rPr lang="en-US" dirty="0"/>
              <a:t> </a:t>
            </a:r>
            <a:r>
              <a:rPr lang="en-US" dirty="0" err="1"/>
              <a:t>và</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bộ</a:t>
            </a:r>
            <a:r>
              <a:rPr lang="en-US" dirty="0"/>
              <a:t> </a:t>
            </a:r>
            <a:r>
              <a:rPr lang="en-US" dirty="0" err="1"/>
              <a:t>mô</a:t>
            </a:r>
            <a:r>
              <a:rPr lang="en-US" dirty="0"/>
              <a:t> </a:t>
            </a:r>
            <a:r>
              <a:rPr lang="en-US" dirty="0" err="1"/>
              <a:t>tả</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thuật</a:t>
            </a:r>
            <a:r>
              <a:rPr lang="en-US" dirty="0"/>
              <a:t> </a:t>
            </a:r>
            <a:r>
              <a:rPr lang="en-US" dirty="0" err="1"/>
              <a:t>toán</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này</a:t>
            </a:r>
            <a:r>
              <a:rPr lang="en-US" dirty="0"/>
              <a:t>, </a:t>
            </a:r>
            <a:r>
              <a:rPr lang="en-US" dirty="0" err="1"/>
              <a:t>các</a:t>
            </a:r>
            <a:r>
              <a:rPr lang="en-US" dirty="0"/>
              <a:t> </a:t>
            </a:r>
            <a:r>
              <a:rPr lang="en-US" dirty="0" err="1"/>
              <a:t>bộ</a:t>
            </a:r>
            <a:r>
              <a:rPr lang="en-US" dirty="0"/>
              <a:t> </a:t>
            </a:r>
            <a:r>
              <a:rPr lang="en-US" dirty="0" err="1"/>
              <a:t>mô</a:t>
            </a:r>
            <a:r>
              <a:rPr lang="en-US" dirty="0"/>
              <a:t> </a:t>
            </a:r>
            <a:r>
              <a:rPr lang="en-US" dirty="0" err="1"/>
              <a:t>tả</a:t>
            </a:r>
            <a:r>
              <a:rPr lang="en-US" dirty="0"/>
              <a:t> </a:t>
            </a:r>
            <a:r>
              <a:rPr lang="en-US" dirty="0" err="1"/>
              <a:t>thu</a:t>
            </a:r>
            <a:r>
              <a:rPr lang="en-US" dirty="0"/>
              <a:t> </a:t>
            </a:r>
            <a:r>
              <a:rPr lang="en-US" dirty="0" err="1"/>
              <a:t>được</a:t>
            </a:r>
            <a:r>
              <a:rPr lang="en-US" dirty="0"/>
              <a:t> </a:t>
            </a:r>
            <a:r>
              <a:rPr lang="en-US" dirty="0" err="1"/>
              <a:t>sẽ</a:t>
            </a:r>
            <a:r>
              <a:rPr lang="en-US" dirty="0"/>
              <a:t> </a:t>
            </a:r>
            <a:r>
              <a:rPr lang="en-US" dirty="0" err="1"/>
              <a:t>là</a:t>
            </a:r>
            <a:r>
              <a:rPr lang="en-US" dirty="0"/>
              <a:t> </a:t>
            </a:r>
            <a:r>
              <a:rPr lang="en-US" dirty="0" err="1"/>
              <a:t>các</a:t>
            </a:r>
            <a:r>
              <a:rPr lang="en-US" dirty="0"/>
              <a:t> </a:t>
            </a:r>
            <a:r>
              <a:rPr lang="en-US" dirty="0" err="1"/>
              <a:t>chuỗi</a:t>
            </a:r>
            <a:r>
              <a:rPr lang="en-US" dirty="0"/>
              <a:t> </a:t>
            </a:r>
            <a:r>
              <a:rPr lang="en-US" dirty="0" err="1"/>
              <a:t>nhị</a:t>
            </a:r>
            <a:r>
              <a:rPr lang="en-US" dirty="0"/>
              <a:t> </a:t>
            </a:r>
            <a:r>
              <a:rPr lang="en-US" dirty="0" err="1"/>
              <a:t>phân</a:t>
            </a:r>
            <a:r>
              <a:rPr lang="en-US" dirty="0"/>
              <a:t>.</a:t>
            </a:r>
          </a:p>
          <a:p>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10</a:t>
            </a:fld>
            <a:endParaRPr lang="en-US"/>
          </a:p>
        </p:txBody>
      </p:sp>
    </p:spTree>
    <p:extLst>
      <p:ext uri="{BB962C8B-B14F-4D97-AF65-F5344CB8AC3E}">
        <p14:creationId xmlns:p14="http://schemas.microsoft.com/office/powerpoint/2010/main" val="2978276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a:solidFill>
                  <a:schemeClr val="tx1"/>
                </a:solidFill>
                <a:effectLst/>
                <a:latin typeface="+mn-lt"/>
                <a:ea typeface="+mn-ea"/>
                <a:cs typeface="+mn-cs"/>
              </a:rPr>
              <a:t>The simplest way of doing this is to take the descriptor of each feature in the first set, compute the distance to all the descriptors in the second set and return the closest one as the best match (I should state here that it is important to choose a way of measuring distances suitable with the descriptors being used. Since our descriptors will be binary strings we will use </a:t>
            </a:r>
            <a:r>
              <a:rPr lang="en-US" sz="1200" u="sng" kern="1200" dirty="0">
                <a:solidFill>
                  <a:schemeClr val="tx1"/>
                </a:solidFill>
                <a:effectLst/>
                <a:latin typeface="+mn-lt"/>
                <a:ea typeface="+mn-ea"/>
                <a:cs typeface="+mn-cs"/>
                <a:hlinkClick r:id="rId3"/>
              </a:rPr>
              <a:t>Hamming distance</a:t>
            </a:r>
            <a:r>
              <a:rPr lang="en-US" sz="1200" kern="1200" dirty="0">
                <a:solidFill>
                  <a:schemeClr val="tx1"/>
                </a:solidFill>
                <a:effectLst/>
                <a:latin typeface="+mn-lt"/>
                <a:ea typeface="+mn-ea"/>
                <a:cs typeface="+mn-cs"/>
              </a:rPr>
              <a:t>). This is a brute force approach, and more sophisticated methods exist.</a:t>
            </a:r>
          </a:p>
          <a:p>
            <a:r>
              <a:rPr lang="en-US" sz="1200" kern="1200" dirty="0">
                <a:solidFill>
                  <a:schemeClr val="tx1"/>
                </a:solidFill>
                <a:effectLst/>
                <a:latin typeface="+mn-lt"/>
                <a:ea typeface="+mn-ea"/>
                <a:cs typeface="+mn-cs"/>
              </a:rPr>
              <a:t>For example, and this is what we will be also using, we could check that the match found as explained before is also the best match when computing matches the other way around, from features in the second set to features in the first set. This means that both features match each other. Once the matching has finished in both directions we will take as valid matches only the ones that fulfilled the previous condition</a:t>
            </a:r>
            <a:endParaRPr lang="en-US" dirty="0"/>
          </a:p>
        </p:txBody>
      </p:sp>
      <p:sp>
        <p:nvSpPr>
          <p:cNvPr id="4" name="Slide Number Placeholder 3"/>
          <p:cNvSpPr>
            <a:spLocks noGrp="1"/>
          </p:cNvSpPr>
          <p:nvPr>
            <p:ph type="sldNum" sz="quarter" idx="10"/>
          </p:nvPr>
        </p:nvSpPr>
        <p:spPr/>
        <p:txBody>
          <a:bodyPr/>
          <a:lstStyle/>
          <a:p>
            <a:fld id="{47C16738-A3D2-4A18-8EEE-5B48D5F401B7}" type="slidenum">
              <a:rPr lang="en-US" smtClean="0"/>
              <a:t>12</a:t>
            </a:fld>
            <a:endParaRPr lang="en-US"/>
          </a:p>
        </p:txBody>
      </p:sp>
    </p:spTree>
    <p:extLst>
      <p:ext uri="{BB962C8B-B14F-4D97-AF65-F5344CB8AC3E}">
        <p14:creationId xmlns:p14="http://schemas.microsoft.com/office/powerpoint/2010/main" val="3630916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046411-C576-46F5-8B0A-A007CD75B98C}"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283376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FE41F-D056-4708-809C-BE8E0D1C90F1}" type="datetime1">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10753985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FE41F-D056-4708-809C-BE8E0D1C90F1}" type="datetime1">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35448384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FE41F-D056-4708-809C-BE8E0D1C90F1}" type="datetime1">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198332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FE41F-D056-4708-809C-BE8E0D1C90F1}" type="datetime1">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47632252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35FE41F-D056-4708-809C-BE8E0D1C90F1}" type="datetime1">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10198283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35FE41F-D056-4708-809C-BE8E0D1C90F1}" type="datetime1">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150932525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2105-26A2-4F3F-AF9A-A0D2D071F6F0}"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3005394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92E98-0D7D-4365-8678-78206E3ADEE2}"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390179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0D8013-6F5B-4B27-B689-1A8748A74EEC}"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6009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BF62C0-C983-48C5-A1DB-39052AD6D335}"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186069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CA8DC-0D31-47D0-B89D-88C7CF167180}" type="datetime1">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85981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293546-C737-4C0B-B504-CB41D141B83A}" type="datetime1">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312256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CA64D1-CDC9-43DD-806F-114BB5221EED}" type="datetime1">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344901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95A6D-76E3-4541-864C-66E10D5B2429}" type="datetime1">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2076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AC7E58F-4AAA-44E2-8710-7C481176049F}" type="datetime1">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168504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05D2073-A3B6-49DF-931A-A027A0B2E340}" type="datetime1">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9D7E4-DFAF-421D-9900-88639F15E5F6}" type="slidenum">
              <a:rPr lang="en-US" smtClean="0"/>
              <a:t>‹#›</a:t>
            </a:fld>
            <a:endParaRPr lang="en-US"/>
          </a:p>
        </p:txBody>
      </p:sp>
    </p:spTree>
    <p:extLst>
      <p:ext uri="{BB962C8B-B14F-4D97-AF65-F5344CB8AC3E}">
        <p14:creationId xmlns:p14="http://schemas.microsoft.com/office/powerpoint/2010/main" val="197259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35FE41F-D056-4708-809C-BE8E0D1C90F1}" type="datetime1">
              <a:rPr lang="en-US" smtClean="0"/>
              <a:t>1/17/2021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779D7E4-DFAF-421D-9900-88639F15E5F6}" type="slidenum">
              <a:rPr lang="en-US" smtClean="0"/>
              <a:t>‹#›</a:t>
            </a:fld>
            <a:endParaRPr lang="en-US"/>
          </a:p>
        </p:txBody>
      </p:sp>
    </p:spTree>
    <p:extLst>
      <p:ext uri="{BB962C8B-B14F-4D97-AF65-F5344CB8AC3E}">
        <p14:creationId xmlns:p14="http://schemas.microsoft.com/office/powerpoint/2010/main" val="1950289921"/>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7637" y="967178"/>
            <a:ext cx="9999568" cy="2618554"/>
          </a:xfrm>
        </p:spPr>
        <p:txBody>
          <a:bodyPr>
            <a:normAutofit fontScale="90000"/>
          </a:bodyPr>
          <a:lstStyle/>
          <a:p>
            <a:pPr algn="ctr"/>
            <a:r>
              <a:rPr lang="en-US" sz="6700" b="1" dirty="0">
                <a:solidFill>
                  <a:srgbClr val="FF0000"/>
                </a:solidFill>
              </a:rPr>
              <a:t>Augmented Reality with local feature </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1777464" y="3585732"/>
            <a:ext cx="8637072" cy="1071095"/>
          </a:xfrm>
        </p:spPr>
        <p:txBody>
          <a:bodyPr>
            <a:normAutofit/>
          </a:bodyPr>
          <a:lstStyle/>
          <a:p>
            <a:pPr algn="ctr"/>
            <a:r>
              <a:rPr lang="en-US" sz="2000" u="sng" dirty="0">
                <a:latin typeface="Times New Roman" panose="02020603050405020304" pitchFamily="18" charset="0"/>
                <a:cs typeface="Times New Roman" panose="02020603050405020304" pitchFamily="18" charset="0"/>
              </a:rPr>
              <a:t>COMPUTER VISION – CS231.L12.KHCL</a:t>
            </a:r>
          </a:p>
          <a:p>
            <a:pPr algn="ctr"/>
            <a:r>
              <a:rPr lang="en-US" sz="2000" b="1" dirty="0">
                <a:latin typeface="Times New Roman" panose="02020603050405020304" pitchFamily="18" charset="0"/>
                <a:cs typeface="Times New Roman" panose="02020603050405020304" pitchFamily="18" charset="0"/>
              </a:rPr>
              <a:t>Instructor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Tiệp</a:t>
            </a:r>
            <a:endParaRPr lang="en-US" sz="2000" dirty="0">
              <a:latin typeface="Times New Roman" panose="02020603050405020304" pitchFamily="18" charset="0"/>
              <a:cs typeface="Times New Roman" panose="02020603050405020304" pitchFamily="18" charset="0"/>
            </a:endParaRPr>
          </a:p>
          <a:p>
            <a:endParaRPr lang="en-US" sz="2000" dirty="0"/>
          </a:p>
          <a:p>
            <a:endParaRPr lang="en-US" sz="2000" dirty="0"/>
          </a:p>
        </p:txBody>
      </p:sp>
    </p:spTree>
    <p:extLst>
      <p:ext uri="{BB962C8B-B14F-4D97-AF65-F5344CB8AC3E}">
        <p14:creationId xmlns:p14="http://schemas.microsoft.com/office/powerpoint/2010/main" val="151854396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FF0000"/>
                </a:solidFill>
              </a:rPr>
              <a:t>ORB (Oriented FAST and Rotated BRIEF)</a:t>
            </a:r>
            <a:br>
              <a:rPr lang="en-US" sz="3600" b="1" dirty="0">
                <a:solidFill>
                  <a:srgbClr val="FF0000"/>
                </a:solidFill>
              </a:rPr>
            </a:br>
            <a:r>
              <a:rPr lang="en-US" sz="3600" b="1" dirty="0">
                <a:solidFill>
                  <a:srgbClr val="FF0000"/>
                </a:solidFill>
              </a:rPr>
              <a:t/>
            </a:r>
            <a:br>
              <a:rPr lang="en-US" sz="3600" b="1" dirty="0">
                <a:solidFill>
                  <a:srgbClr val="FF0000"/>
                </a:solidFill>
              </a:rPr>
            </a:br>
            <a:endParaRPr lang="en-US" sz="3600" b="1" dirty="0">
              <a:solidFill>
                <a:srgbClr val="FF0000"/>
              </a:solidFill>
            </a:endParaRPr>
          </a:p>
        </p:txBody>
      </p:sp>
      <p:sp>
        <p:nvSpPr>
          <p:cNvPr id="3" name="Content Placeholder 2"/>
          <p:cNvSpPr>
            <a:spLocks noGrp="1"/>
          </p:cNvSpPr>
          <p:nvPr>
            <p:ph idx="1"/>
          </p:nvPr>
        </p:nvSpPr>
        <p:spPr>
          <a:xfrm>
            <a:off x="1130269" y="1798711"/>
            <a:ext cx="10204481" cy="2293396"/>
          </a:xfrm>
        </p:spPr>
        <p:txBody>
          <a:bodyPr>
            <a:noAutofit/>
          </a:bodyPr>
          <a:lstStyle/>
          <a:p>
            <a:r>
              <a:rPr lang="en-US" sz="2400" dirty="0"/>
              <a:t>ORB is basically a fusion of FAST </a:t>
            </a:r>
            <a:r>
              <a:rPr lang="en-US" sz="2400" dirty="0" err="1"/>
              <a:t>keypoint</a:t>
            </a:r>
            <a:r>
              <a:rPr lang="en-US" sz="2400" dirty="0"/>
              <a:t> detector and BRIEF descriptor with many modifications to enhance the performance. </a:t>
            </a:r>
          </a:p>
          <a:p>
            <a:r>
              <a:rPr lang="en-US" sz="2400" dirty="0"/>
              <a:t>The extracting features and its descriptors via the ORB detector function has already had in OpenCV, </a:t>
            </a:r>
            <a:r>
              <a:rPr lang="en-US" sz="2400" dirty="0" err="1"/>
              <a:t>orb.detectAndCompute</a:t>
            </a:r>
            <a:endParaRPr lang="en-US" sz="2400" dirty="0"/>
          </a:p>
          <a:p>
            <a:endParaRPr lang="en-US" sz="2400" dirty="0"/>
          </a:p>
        </p:txBody>
      </p:sp>
      <p:sp>
        <p:nvSpPr>
          <p:cNvPr id="7" name="Slide Number Placeholder 6"/>
          <p:cNvSpPr>
            <a:spLocks noGrp="1"/>
          </p:cNvSpPr>
          <p:nvPr>
            <p:ph type="sldNum" sz="quarter" idx="12"/>
          </p:nvPr>
        </p:nvSpPr>
        <p:spPr/>
        <p:txBody>
          <a:bodyPr/>
          <a:lstStyle/>
          <a:p>
            <a:fld id="{E779D7E4-DFAF-421D-9900-88639F15E5F6}" type="slidenum">
              <a:rPr lang="en-US" smtClean="0"/>
              <a:t>10</a:t>
            </a:fld>
            <a:endParaRPr lang="en-US"/>
          </a:p>
        </p:txBody>
      </p:sp>
      <p:pic>
        <p:nvPicPr>
          <p:cNvPr id="5" name="Picture 4"/>
          <p:cNvPicPr>
            <a:picLocks noChangeAspect="1"/>
          </p:cNvPicPr>
          <p:nvPr/>
        </p:nvPicPr>
        <p:blipFill rotWithShape="1">
          <a:blip r:embed="rId3"/>
          <a:srcRect t="2223" b="11111"/>
          <a:stretch/>
        </p:blipFill>
        <p:spPr>
          <a:xfrm>
            <a:off x="1130268" y="4313207"/>
            <a:ext cx="7611874" cy="672861"/>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1130268" y="5207168"/>
            <a:ext cx="7611874" cy="6613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681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up)">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145">
                                          <p:stCondLst>
                                            <p:cond delay="0"/>
                                          </p:stCondLst>
                                        </p:cTn>
                                        <p:tgtEl>
                                          <p:spTgt spid="5"/>
                                        </p:tgtEl>
                                      </p:cBhvr>
                                    </p:animEffect>
                                    <p:anim calcmode="lin" valueType="num">
                                      <p:cBhvr>
                                        <p:cTn id="21" dur="456"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2" dur="166"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3" dur="166" tmFilter="0, 0; 0.125,0.2665; 0.25,0.4; 0.375,0.465; 0.5,0.5;  0.625,0.535; 0.75,0.6; 0.875,0.7335; 1,1">
                                          <p:stCondLst>
                                            <p:cond delay="166"/>
                                          </p:stCondLst>
                                        </p:cTn>
                                        <p:tgtEl>
                                          <p:spTgt spid="5"/>
                                        </p:tgtEl>
                                        <p:attrNameLst>
                                          <p:attrName>ppt_y</p:attrName>
                                        </p:attrNameLst>
                                      </p:cBhvr>
                                      <p:tavLst>
                                        <p:tav tm="0" fmla="#ppt_y-sin(pi*$)/9">
                                          <p:val>
                                            <p:fltVal val="0"/>
                                          </p:val>
                                        </p:tav>
                                        <p:tav tm="100000">
                                          <p:val>
                                            <p:fltVal val="1"/>
                                          </p:val>
                                        </p:tav>
                                      </p:tavLst>
                                    </p:anim>
                                    <p:anim calcmode="lin" valueType="num">
                                      <p:cBhvr>
                                        <p:cTn id="24" dur="83" tmFilter="0, 0; 0.125,0.2665; 0.25,0.4; 0.375,0.465; 0.5,0.5;  0.625,0.535; 0.75,0.6; 0.875,0.7335; 1,1">
                                          <p:stCondLst>
                                            <p:cond delay="331"/>
                                          </p:stCondLst>
                                        </p:cTn>
                                        <p:tgtEl>
                                          <p:spTgt spid="5"/>
                                        </p:tgtEl>
                                        <p:attrNameLst>
                                          <p:attrName>ppt_y</p:attrName>
                                        </p:attrNameLst>
                                      </p:cBhvr>
                                      <p:tavLst>
                                        <p:tav tm="0" fmla="#ppt_y-sin(pi*$)/27">
                                          <p:val>
                                            <p:fltVal val="0"/>
                                          </p:val>
                                        </p:tav>
                                        <p:tav tm="100000">
                                          <p:val>
                                            <p:fltVal val="1"/>
                                          </p:val>
                                        </p:tav>
                                      </p:tavLst>
                                    </p:anim>
                                    <p:anim calcmode="lin" valueType="num">
                                      <p:cBhvr>
                                        <p:cTn id="25" dur="41" tmFilter="0, 0; 0.125,0.2665; 0.25,0.4; 0.375,0.465; 0.5,0.5;  0.625,0.535; 0.75,0.6; 0.875,0.7335; 1,1">
                                          <p:stCondLst>
                                            <p:cond delay="414"/>
                                          </p:stCondLst>
                                        </p:cTn>
                                        <p:tgtEl>
                                          <p:spTgt spid="5"/>
                                        </p:tgtEl>
                                        <p:attrNameLst>
                                          <p:attrName>ppt_y</p:attrName>
                                        </p:attrNameLst>
                                      </p:cBhvr>
                                      <p:tavLst>
                                        <p:tav tm="0" fmla="#ppt_y-sin(pi*$)/81">
                                          <p:val>
                                            <p:fltVal val="0"/>
                                          </p:val>
                                        </p:tav>
                                        <p:tav tm="100000">
                                          <p:val>
                                            <p:fltVal val="1"/>
                                          </p:val>
                                        </p:tav>
                                      </p:tavLst>
                                    </p:anim>
                                    <p:animScale>
                                      <p:cBhvr>
                                        <p:cTn id="26" dur="7">
                                          <p:stCondLst>
                                            <p:cond delay="162"/>
                                          </p:stCondLst>
                                        </p:cTn>
                                        <p:tgtEl>
                                          <p:spTgt spid="5"/>
                                        </p:tgtEl>
                                      </p:cBhvr>
                                      <p:to x="100000" y="60000"/>
                                    </p:animScale>
                                    <p:animScale>
                                      <p:cBhvr>
                                        <p:cTn id="27" dur="41" decel="50000">
                                          <p:stCondLst>
                                            <p:cond delay="169"/>
                                          </p:stCondLst>
                                        </p:cTn>
                                        <p:tgtEl>
                                          <p:spTgt spid="5"/>
                                        </p:tgtEl>
                                      </p:cBhvr>
                                      <p:to x="100000" y="100000"/>
                                    </p:animScale>
                                    <p:animScale>
                                      <p:cBhvr>
                                        <p:cTn id="28" dur="7">
                                          <p:stCondLst>
                                            <p:cond delay="328"/>
                                          </p:stCondLst>
                                        </p:cTn>
                                        <p:tgtEl>
                                          <p:spTgt spid="5"/>
                                        </p:tgtEl>
                                      </p:cBhvr>
                                      <p:to x="100000" y="80000"/>
                                    </p:animScale>
                                    <p:animScale>
                                      <p:cBhvr>
                                        <p:cTn id="29" dur="41" decel="50000">
                                          <p:stCondLst>
                                            <p:cond delay="335"/>
                                          </p:stCondLst>
                                        </p:cTn>
                                        <p:tgtEl>
                                          <p:spTgt spid="5"/>
                                        </p:tgtEl>
                                      </p:cBhvr>
                                      <p:to x="100000" y="100000"/>
                                    </p:animScale>
                                    <p:animScale>
                                      <p:cBhvr>
                                        <p:cTn id="30" dur="7">
                                          <p:stCondLst>
                                            <p:cond delay="410"/>
                                          </p:stCondLst>
                                        </p:cTn>
                                        <p:tgtEl>
                                          <p:spTgt spid="5"/>
                                        </p:tgtEl>
                                      </p:cBhvr>
                                      <p:to x="100000" y="90000"/>
                                    </p:animScale>
                                    <p:animScale>
                                      <p:cBhvr>
                                        <p:cTn id="31" dur="41" decel="50000">
                                          <p:stCondLst>
                                            <p:cond delay="417"/>
                                          </p:stCondLst>
                                        </p:cTn>
                                        <p:tgtEl>
                                          <p:spTgt spid="5"/>
                                        </p:tgtEl>
                                      </p:cBhvr>
                                      <p:to x="100000" y="100000"/>
                                    </p:animScale>
                                    <p:animScale>
                                      <p:cBhvr>
                                        <p:cTn id="32" dur="7">
                                          <p:stCondLst>
                                            <p:cond delay="452"/>
                                          </p:stCondLst>
                                        </p:cTn>
                                        <p:tgtEl>
                                          <p:spTgt spid="5"/>
                                        </p:tgtEl>
                                      </p:cBhvr>
                                      <p:to x="100000" y="95000"/>
                                    </p:animScale>
                                    <p:animScale>
                                      <p:cBhvr>
                                        <p:cTn id="33" dur="41" decel="50000">
                                          <p:stCondLst>
                                            <p:cond delay="459"/>
                                          </p:stCondLst>
                                        </p:cTn>
                                        <p:tgtEl>
                                          <p:spTgt spid="5"/>
                                        </p:tgtEl>
                                      </p:cBhvr>
                                      <p:to x="100000" y="100000"/>
                                    </p:animScale>
                                  </p:childTnLst>
                                </p:cTn>
                              </p:par>
                            </p:childTnLst>
                          </p:cTn>
                        </p:par>
                        <p:par>
                          <p:cTn id="34" fill="hold">
                            <p:stCondLst>
                              <p:cond delay="500"/>
                            </p:stCondLst>
                            <p:childTnLst>
                              <p:par>
                                <p:cTn id="35" presetID="26" presetClass="entr" presetSubtype="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145">
                                          <p:stCondLst>
                                            <p:cond delay="0"/>
                                          </p:stCondLst>
                                        </p:cTn>
                                        <p:tgtEl>
                                          <p:spTgt spid="6"/>
                                        </p:tgtEl>
                                      </p:cBhvr>
                                    </p:animEffect>
                                    <p:anim calcmode="lin" valueType="num">
                                      <p:cBhvr>
                                        <p:cTn id="38" dur="456"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9" dur="1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0" dur="166" tmFilter="0, 0; 0.125,0.2665; 0.25,0.4; 0.375,0.465; 0.5,0.5;  0.625,0.535; 0.75,0.6; 0.875,0.7335; 1,1">
                                          <p:stCondLst>
                                            <p:cond delay="166"/>
                                          </p:stCondLst>
                                        </p:cTn>
                                        <p:tgtEl>
                                          <p:spTgt spid="6"/>
                                        </p:tgtEl>
                                        <p:attrNameLst>
                                          <p:attrName>ppt_y</p:attrName>
                                        </p:attrNameLst>
                                      </p:cBhvr>
                                      <p:tavLst>
                                        <p:tav tm="0" fmla="#ppt_y-sin(pi*$)/9">
                                          <p:val>
                                            <p:fltVal val="0"/>
                                          </p:val>
                                        </p:tav>
                                        <p:tav tm="100000">
                                          <p:val>
                                            <p:fltVal val="1"/>
                                          </p:val>
                                        </p:tav>
                                      </p:tavLst>
                                    </p:anim>
                                    <p:anim calcmode="lin" valueType="num">
                                      <p:cBhvr>
                                        <p:cTn id="41" dur="83" tmFilter="0, 0; 0.125,0.2665; 0.25,0.4; 0.375,0.465; 0.5,0.5;  0.625,0.535; 0.75,0.6; 0.875,0.7335; 1,1">
                                          <p:stCondLst>
                                            <p:cond delay="331"/>
                                          </p:stCondLst>
                                        </p:cTn>
                                        <p:tgtEl>
                                          <p:spTgt spid="6"/>
                                        </p:tgtEl>
                                        <p:attrNameLst>
                                          <p:attrName>ppt_y</p:attrName>
                                        </p:attrNameLst>
                                      </p:cBhvr>
                                      <p:tavLst>
                                        <p:tav tm="0" fmla="#ppt_y-sin(pi*$)/27">
                                          <p:val>
                                            <p:fltVal val="0"/>
                                          </p:val>
                                        </p:tav>
                                        <p:tav tm="100000">
                                          <p:val>
                                            <p:fltVal val="1"/>
                                          </p:val>
                                        </p:tav>
                                      </p:tavLst>
                                    </p:anim>
                                    <p:anim calcmode="lin" valueType="num">
                                      <p:cBhvr>
                                        <p:cTn id="42" dur="41" tmFilter="0, 0; 0.125,0.2665; 0.25,0.4; 0.375,0.465; 0.5,0.5;  0.625,0.535; 0.75,0.6; 0.875,0.7335; 1,1">
                                          <p:stCondLst>
                                            <p:cond delay="414"/>
                                          </p:stCondLst>
                                        </p:cTn>
                                        <p:tgtEl>
                                          <p:spTgt spid="6"/>
                                        </p:tgtEl>
                                        <p:attrNameLst>
                                          <p:attrName>ppt_y</p:attrName>
                                        </p:attrNameLst>
                                      </p:cBhvr>
                                      <p:tavLst>
                                        <p:tav tm="0" fmla="#ppt_y-sin(pi*$)/81">
                                          <p:val>
                                            <p:fltVal val="0"/>
                                          </p:val>
                                        </p:tav>
                                        <p:tav tm="100000">
                                          <p:val>
                                            <p:fltVal val="1"/>
                                          </p:val>
                                        </p:tav>
                                      </p:tavLst>
                                    </p:anim>
                                    <p:animScale>
                                      <p:cBhvr>
                                        <p:cTn id="43" dur="7">
                                          <p:stCondLst>
                                            <p:cond delay="162"/>
                                          </p:stCondLst>
                                        </p:cTn>
                                        <p:tgtEl>
                                          <p:spTgt spid="6"/>
                                        </p:tgtEl>
                                      </p:cBhvr>
                                      <p:to x="100000" y="60000"/>
                                    </p:animScale>
                                    <p:animScale>
                                      <p:cBhvr>
                                        <p:cTn id="44" dur="41" decel="50000">
                                          <p:stCondLst>
                                            <p:cond delay="169"/>
                                          </p:stCondLst>
                                        </p:cTn>
                                        <p:tgtEl>
                                          <p:spTgt spid="6"/>
                                        </p:tgtEl>
                                      </p:cBhvr>
                                      <p:to x="100000" y="100000"/>
                                    </p:animScale>
                                    <p:animScale>
                                      <p:cBhvr>
                                        <p:cTn id="45" dur="7">
                                          <p:stCondLst>
                                            <p:cond delay="328"/>
                                          </p:stCondLst>
                                        </p:cTn>
                                        <p:tgtEl>
                                          <p:spTgt spid="6"/>
                                        </p:tgtEl>
                                      </p:cBhvr>
                                      <p:to x="100000" y="80000"/>
                                    </p:animScale>
                                    <p:animScale>
                                      <p:cBhvr>
                                        <p:cTn id="46" dur="41" decel="50000">
                                          <p:stCondLst>
                                            <p:cond delay="335"/>
                                          </p:stCondLst>
                                        </p:cTn>
                                        <p:tgtEl>
                                          <p:spTgt spid="6"/>
                                        </p:tgtEl>
                                      </p:cBhvr>
                                      <p:to x="100000" y="100000"/>
                                    </p:animScale>
                                    <p:animScale>
                                      <p:cBhvr>
                                        <p:cTn id="47" dur="7">
                                          <p:stCondLst>
                                            <p:cond delay="410"/>
                                          </p:stCondLst>
                                        </p:cTn>
                                        <p:tgtEl>
                                          <p:spTgt spid="6"/>
                                        </p:tgtEl>
                                      </p:cBhvr>
                                      <p:to x="100000" y="90000"/>
                                    </p:animScale>
                                    <p:animScale>
                                      <p:cBhvr>
                                        <p:cTn id="48" dur="41" decel="50000">
                                          <p:stCondLst>
                                            <p:cond delay="417"/>
                                          </p:stCondLst>
                                        </p:cTn>
                                        <p:tgtEl>
                                          <p:spTgt spid="6"/>
                                        </p:tgtEl>
                                      </p:cBhvr>
                                      <p:to x="100000" y="100000"/>
                                    </p:animScale>
                                    <p:animScale>
                                      <p:cBhvr>
                                        <p:cTn id="49" dur="7">
                                          <p:stCondLst>
                                            <p:cond delay="452"/>
                                          </p:stCondLst>
                                        </p:cTn>
                                        <p:tgtEl>
                                          <p:spTgt spid="6"/>
                                        </p:tgtEl>
                                      </p:cBhvr>
                                      <p:to x="100000" y="95000"/>
                                    </p:animScale>
                                    <p:animScale>
                                      <p:cBhvr>
                                        <p:cTn id="50" dur="41" decel="50000">
                                          <p:stCondLst>
                                            <p:cond delay="459"/>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2291" y="551009"/>
            <a:ext cx="3785702" cy="707886"/>
          </a:xfrm>
          <a:prstGeom prst="rect">
            <a:avLst/>
          </a:prstGeom>
          <a:noFill/>
        </p:spPr>
        <p:txBody>
          <a:bodyPr wrap="square" rtlCol="0">
            <a:spAutoFit/>
          </a:bodyPr>
          <a:lstStyle/>
          <a:p>
            <a:pPr algn="ctr"/>
            <a:r>
              <a:rPr lang="en-US" sz="2000" i="1" dirty="0"/>
              <a:t>features detected from the surface of the target model</a:t>
            </a:r>
            <a:endParaRPr lang="en-US" sz="2000" dirty="0"/>
          </a:p>
        </p:txBody>
      </p:sp>
      <p:sp>
        <p:nvSpPr>
          <p:cNvPr id="6" name="TextBox 5"/>
          <p:cNvSpPr txBox="1"/>
          <p:nvPr/>
        </p:nvSpPr>
        <p:spPr>
          <a:xfrm>
            <a:off x="4923782" y="586965"/>
            <a:ext cx="6887337" cy="400110"/>
          </a:xfrm>
          <a:prstGeom prst="rect">
            <a:avLst/>
          </a:prstGeom>
          <a:noFill/>
        </p:spPr>
        <p:txBody>
          <a:bodyPr wrap="square" rtlCol="0">
            <a:spAutoFit/>
          </a:bodyPr>
          <a:lstStyle/>
          <a:p>
            <a:pPr algn="ctr"/>
            <a:r>
              <a:rPr lang="en-US" sz="2000" i="1" dirty="0"/>
              <a:t> features detected from webcam scene.</a:t>
            </a:r>
            <a:endParaRPr lang="en-US" sz="2000" dirty="0"/>
          </a:p>
        </p:txBody>
      </p:sp>
      <p:pic>
        <p:nvPicPr>
          <p:cNvPr id="9" name="Picture 6" descr="https://scontent-sin6-2.xx.fbcdn.net/v/t1.15752-9/130717532_832003540915009_5342519487254200154_n.jpg?_nc_cat=102&amp;ccb=2&amp;_nc_sid=ae9488&amp;_nc_ohc=S4bXu5fccjAAX8k3Nvl&amp;_nc_ht=scontent-sin6-2.xx&amp;oh=af688785b16e378a1e2aa1b81e9fd27d&amp;oe=5FFA57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58" y="1265609"/>
            <a:ext cx="3689235" cy="48684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8" name="Picture 6" descr="https://scontent-sin6-1.xx.fbcdn.net/v/t1.15752-9/129937477_423022592161814_7080301990278880553_n.jpg?_nc_cat=101&amp;ccb=2&amp;_nc_sid=ae9488&amp;_nc_ohc=cdPbtEFezn0AX82Rer5&amp;_nc_ht=scontent-sin6-1.xx&amp;oh=44d2befe9fe801873dda60bde099ca14&amp;oe=5FF846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781" y="1233296"/>
            <a:ext cx="6534405" cy="49008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E779D7E4-DFAF-421D-9900-88639F15E5F6}" type="slidenum">
              <a:rPr lang="en-US" smtClean="0"/>
              <a:t>11</a:t>
            </a:fld>
            <a:endParaRPr lang="en-US"/>
          </a:p>
        </p:txBody>
      </p:sp>
    </p:spTree>
    <p:extLst>
      <p:ext uri="{BB962C8B-B14F-4D97-AF65-F5344CB8AC3E}">
        <p14:creationId xmlns:p14="http://schemas.microsoft.com/office/powerpoint/2010/main" val="3605008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078"/>
                                        </p:tgtEl>
                                        <p:attrNameLst>
                                          <p:attrName>style.visibility</p:attrName>
                                        </p:attrNameLst>
                                      </p:cBhvr>
                                      <p:to>
                                        <p:strVal val="visible"/>
                                      </p:to>
                                    </p:set>
                                    <p:animEffect transition="in" filter="fade">
                                      <p:cBhvr>
                                        <p:cTn id="20"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u="sng" dirty="0">
                <a:solidFill>
                  <a:srgbClr val="FF0000"/>
                </a:solidFill>
              </a:rPr>
              <a:t>Feature matching</a:t>
            </a:r>
            <a:endParaRPr lang="en-US" sz="3600" b="1" dirty="0">
              <a:solidFill>
                <a:srgbClr val="FF0000"/>
              </a:solidFill>
            </a:endParaRPr>
          </a:p>
        </p:txBody>
      </p:sp>
      <p:sp>
        <p:nvSpPr>
          <p:cNvPr id="3" name="Content Placeholder 2"/>
          <p:cNvSpPr>
            <a:spLocks noGrp="1"/>
          </p:cNvSpPr>
          <p:nvPr>
            <p:ph idx="1"/>
          </p:nvPr>
        </p:nvSpPr>
        <p:spPr>
          <a:xfrm>
            <a:off x="1125820" y="1771718"/>
            <a:ext cx="9603275" cy="4248081"/>
          </a:xfrm>
        </p:spPr>
        <p:txBody>
          <a:bodyPr>
            <a:noAutofit/>
          </a:bodyPr>
          <a:lstStyle/>
          <a:p>
            <a:r>
              <a:rPr lang="en-US" sz="2400" dirty="0"/>
              <a:t>Compute the distance from each feature in the first set to all the features in the second set</a:t>
            </a:r>
          </a:p>
          <a:p>
            <a:r>
              <a:rPr lang="en-US" sz="2400" dirty="0"/>
              <a:t>Then computing matches the other way around, from features in the second set to features in the first set.</a:t>
            </a:r>
          </a:p>
          <a:p>
            <a:r>
              <a:rPr lang="en-US" sz="2400" dirty="0"/>
              <a:t> This means that both features in both set must match each other.</a:t>
            </a:r>
          </a:p>
          <a:p>
            <a:r>
              <a:rPr lang="en-US" sz="2400" dirty="0"/>
              <a:t>. Once the matching has finished in both directions take the ones that fulfilled the condition only as the best match</a:t>
            </a:r>
          </a:p>
        </p:txBody>
      </p:sp>
      <p:sp>
        <p:nvSpPr>
          <p:cNvPr id="4" name="Slide Number Placeholder 3"/>
          <p:cNvSpPr>
            <a:spLocks noGrp="1"/>
          </p:cNvSpPr>
          <p:nvPr>
            <p:ph type="sldNum" sz="quarter" idx="12"/>
          </p:nvPr>
        </p:nvSpPr>
        <p:spPr/>
        <p:txBody>
          <a:bodyPr/>
          <a:lstStyle/>
          <a:p>
            <a:fld id="{E779D7E4-DFAF-421D-9900-88639F15E5F6}" type="slidenum">
              <a:rPr lang="en-US" smtClean="0"/>
              <a:t>12</a:t>
            </a:fld>
            <a:endParaRPr lang="en-US"/>
          </a:p>
        </p:txBody>
      </p:sp>
    </p:spTree>
    <p:extLst>
      <p:ext uri="{BB962C8B-B14F-4D97-AF65-F5344CB8AC3E}">
        <p14:creationId xmlns:p14="http://schemas.microsoft.com/office/powerpoint/2010/main" val="3918926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solidFill>
                  <a:srgbClr val="FF0000"/>
                </a:solidFill>
              </a:rPr>
              <a:t>Feature matching</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r>
              <a:rPr lang="en-US" sz="2400" dirty="0"/>
              <a:t>Finally,  defined a threshold on the minimum number of matches that should be found.</a:t>
            </a:r>
          </a:p>
          <a:p>
            <a:r>
              <a:rPr lang="en-US" sz="2400" dirty="0"/>
              <a:t> If the number of matches is above the threshold, then assume the object has been found. </a:t>
            </a:r>
          </a:p>
          <a:p>
            <a:r>
              <a:rPr lang="en-US" sz="2400" dirty="0"/>
              <a:t>Otherwise there isn’t enough evidence to say that the recognition was successful.</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13</a:t>
            </a:fld>
            <a:endParaRPr lang="en-US"/>
          </a:p>
        </p:txBody>
      </p:sp>
    </p:spTree>
    <p:extLst>
      <p:ext uri="{BB962C8B-B14F-4D97-AF65-F5344CB8AC3E}">
        <p14:creationId xmlns:p14="http://schemas.microsoft.com/office/powerpoint/2010/main" val="11708313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right)">
                                      <p:cBhvr>
                                        <p:cTn id="12" dur="500"/>
                                        <p:tgtEl>
                                          <p:spTgt spid="3">
                                            <p:txEl>
                                              <p:pRg st="0" end="0"/>
                                            </p:txEl>
                                          </p:spTgt>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right)">
                                      <p:cBhvr>
                                        <p:cTn id="16" dur="500"/>
                                        <p:tgtEl>
                                          <p:spTgt spid="3">
                                            <p:txEl>
                                              <p:pRg st="1" end="1"/>
                                            </p:txEl>
                                          </p:spTgt>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right)">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scontent-sin6-2.xx.fbcdn.net/v/t1.15752-9/131136766_1094619940999617_6800720055587222243_n.jpg?_nc_cat=110&amp;ccb=2&amp;_nc_sid=ae9488&amp;_nc_ohc=FmFGmXQm3jcAX8IQH9u&amp;_nc_ht=scontent-sin6-2.xx&amp;oh=dbf3d918a07b2a33823ec96ef6ff9d65&amp;oe=5FF849F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006" y="1562100"/>
            <a:ext cx="9305089" cy="4552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a:normAutofit/>
          </a:bodyPr>
          <a:lstStyle/>
          <a:p>
            <a:r>
              <a:rPr lang="en-US" sz="3600" b="1" u="sng" dirty="0">
                <a:solidFill>
                  <a:srgbClr val="FF0000"/>
                </a:solidFill>
              </a:rPr>
              <a:t>Feature matching</a:t>
            </a:r>
            <a:endParaRPr lang="en-US" sz="3600" b="1" dirty="0">
              <a:solidFill>
                <a:srgbClr val="FF0000"/>
              </a:solidFill>
            </a:endParaRPr>
          </a:p>
        </p:txBody>
      </p:sp>
      <p:sp>
        <p:nvSpPr>
          <p:cNvPr id="5" name="Slide Number Placeholder 4"/>
          <p:cNvSpPr>
            <a:spLocks noGrp="1"/>
          </p:cNvSpPr>
          <p:nvPr>
            <p:ph type="sldNum" sz="quarter" idx="12"/>
          </p:nvPr>
        </p:nvSpPr>
        <p:spPr/>
        <p:txBody>
          <a:bodyPr/>
          <a:lstStyle/>
          <a:p>
            <a:fld id="{E779D7E4-DFAF-421D-9900-88639F15E5F6}" type="slidenum">
              <a:rPr lang="en-US" smtClean="0"/>
              <a:t>14</a:t>
            </a:fld>
            <a:endParaRPr lang="en-US"/>
          </a:p>
        </p:txBody>
      </p:sp>
    </p:spTree>
    <p:extLst>
      <p:ext uri="{BB962C8B-B14F-4D97-AF65-F5344CB8AC3E}">
        <p14:creationId xmlns:p14="http://schemas.microsoft.com/office/powerpoint/2010/main" val="11952355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heel(4)">
                                      <p:cBhvr>
                                        <p:cTn id="1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omography"/>
          <p:cNvPicPr/>
          <p:nvPr/>
        </p:nvPicPr>
        <p:blipFill>
          <a:blip r:embed="rId3">
            <a:extLst>
              <a:ext uri="{28A0092B-C50C-407E-A947-70E740481C1C}">
                <a14:useLocalDpi xmlns:a14="http://schemas.microsoft.com/office/drawing/2010/main" val="0"/>
              </a:ext>
            </a:extLst>
          </a:blip>
          <a:srcRect/>
          <a:stretch>
            <a:fillRect/>
          </a:stretch>
        </p:blipFill>
        <p:spPr bwMode="auto">
          <a:xfrm>
            <a:off x="2404647" y="1706541"/>
            <a:ext cx="7348953" cy="4362038"/>
          </a:xfrm>
          <a:prstGeom prst="rect">
            <a:avLst/>
          </a:prstGeom>
          <a:ln>
            <a:noFill/>
          </a:ln>
          <a:effectLst>
            <a:softEdge rad="112500"/>
          </a:effectLst>
        </p:spPr>
      </p:pic>
      <p:sp>
        <p:nvSpPr>
          <p:cNvPr id="2" name="Title 1"/>
          <p:cNvSpPr>
            <a:spLocks noGrp="1"/>
          </p:cNvSpPr>
          <p:nvPr>
            <p:ph type="title"/>
          </p:nvPr>
        </p:nvSpPr>
        <p:spPr/>
        <p:txBody>
          <a:bodyPr>
            <a:noAutofit/>
          </a:bodyPr>
          <a:lstStyle/>
          <a:p>
            <a:r>
              <a:rPr lang="en-US" sz="3600" b="1" u="sng" dirty="0" err="1">
                <a:solidFill>
                  <a:srgbClr val="FF0000"/>
                </a:solidFill>
              </a:rPr>
              <a:t>Homography</a:t>
            </a:r>
            <a:r>
              <a:rPr lang="en-US" sz="3600" b="1" dirty="0">
                <a:solidFill>
                  <a:srgbClr val="FF0000"/>
                </a:solidFill>
              </a:rPr>
              <a:t/>
            </a:r>
            <a:br>
              <a:rPr lang="en-US" sz="3600" b="1" dirty="0">
                <a:solidFill>
                  <a:srgbClr val="FF0000"/>
                </a:solidFill>
              </a:rPr>
            </a:br>
            <a:endParaRPr lang="en-US" sz="3600" b="1" dirty="0">
              <a:solidFill>
                <a:srgbClr val="FF0000"/>
              </a:solidFill>
            </a:endParaRPr>
          </a:p>
        </p:txBody>
      </p:sp>
      <p:sp>
        <p:nvSpPr>
          <p:cNvPr id="3" name="Slide Number Placeholder 2"/>
          <p:cNvSpPr>
            <a:spLocks noGrp="1"/>
          </p:cNvSpPr>
          <p:nvPr>
            <p:ph type="sldNum" sz="quarter" idx="12"/>
          </p:nvPr>
        </p:nvSpPr>
        <p:spPr/>
        <p:txBody>
          <a:bodyPr/>
          <a:lstStyle/>
          <a:p>
            <a:fld id="{E779D7E4-DFAF-421D-9900-88639F15E5F6}" type="slidenum">
              <a:rPr lang="en-US" smtClean="0"/>
              <a:t>15</a:t>
            </a:fld>
            <a:endParaRPr lang="en-US"/>
          </a:p>
        </p:txBody>
      </p:sp>
    </p:spTree>
    <p:extLst>
      <p:ext uri="{BB962C8B-B14F-4D97-AF65-F5344CB8AC3E}">
        <p14:creationId xmlns:p14="http://schemas.microsoft.com/office/powerpoint/2010/main" val="4247237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8)">
                                      <p:cBhvr>
                                        <p:cTn id="1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rPr>
              <a:t>RANSAC</a:t>
            </a:r>
          </a:p>
        </p:txBody>
      </p:sp>
      <p:sp>
        <p:nvSpPr>
          <p:cNvPr id="3" name="Content Placeholder 2"/>
          <p:cNvSpPr>
            <a:spLocks noGrp="1"/>
          </p:cNvSpPr>
          <p:nvPr>
            <p:ph idx="1"/>
          </p:nvPr>
        </p:nvSpPr>
        <p:spPr>
          <a:xfrm>
            <a:off x="1130270" y="2171769"/>
            <a:ext cx="6680230" cy="692201"/>
          </a:xfrm>
        </p:spPr>
        <p:txBody>
          <a:bodyPr>
            <a:noAutofit/>
          </a:bodyPr>
          <a:lstStyle/>
          <a:p>
            <a:r>
              <a:rPr lang="vi-VN" sz="2400" b="1" dirty="0">
                <a:solidFill>
                  <a:schemeClr val="tx1"/>
                </a:solidFill>
              </a:rPr>
              <a:t>RANSAC</a:t>
            </a:r>
            <a:r>
              <a:rPr lang="vi-VN" sz="2400" dirty="0">
                <a:solidFill>
                  <a:schemeClr val="bg1"/>
                </a:solidFill>
              </a:rPr>
              <a:t> </a:t>
            </a:r>
            <a:r>
              <a:rPr lang="vi-VN" sz="2400" dirty="0">
                <a:solidFill>
                  <a:schemeClr val="accent1"/>
                </a:solidFill>
              </a:rPr>
              <a:t> -</a:t>
            </a:r>
            <a:r>
              <a:rPr lang="vi-VN" sz="2400" dirty="0"/>
              <a:t> “</a:t>
            </a:r>
            <a:r>
              <a:rPr lang="vi-VN" sz="2400" dirty="0">
                <a:solidFill>
                  <a:srgbClr val="FF0000"/>
                </a:solidFill>
              </a:rPr>
              <a:t>RAN</a:t>
            </a:r>
            <a:r>
              <a:rPr lang="vi-VN" sz="2400" dirty="0"/>
              <a:t>dom </a:t>
            </a:r>
            <a:r>
              <a:rPr lang="vi-VN" sz="2400" dirty="0">
                <a:solidFill>
                  <a:srgbClr val="FF0000"/>
                </a:solidFill>
              </a:rPr>
              <a:t>SA</a:t>
            </a:r>
            <a:r>
              <a:rPr lang="vi-VN" sz="2400" dirty="0"/>
              <a:t>mple </a:t>
            </a:r>
            <a:r>
              <a:rPr lang="vi-VN" sz="2400" dirty="0">
                <a:solidFill>
                  <a:srgbClr val="FF0000"/>
                </a:solidFill>
              </a:rPr>
              <a:t>C</a:t>
            </a:r>
            <a:r>
              <a:rPr lang="vi-VN" sz="2400" dirty="0"/>
              <a:t>onsensus”</a:t>
            </a:r>
          </a:p>
          <a:p>
            <a:endParaRPr lang="en-US" sz="2400" dirty="0"/>
          </a:p>
        </p:txBody>
      </p:sp>
      <p:sp>
        <p:nvSpPr>
          <p:cNvPr id="17" name="Slide Number Placeholder 16"/>
          <p:cNvSpPr>
            <a:spLocks noGrp="1"/>
          </p:cNvSpPr>
          <p:nvPr>
            <p:ph type="sldNum" sz="quarter" idx="12"/>
          </p:nvPr>
        </p:nvSpPr>
        <p:spPr/>
        <p:txBody>
          <a:bodyPr/>
          <a:lstStyle/>
          <a:p>
            <a:fld id="{E779D7E4-DFAF-421D-9900-88639F15E5F6}" type="slidenum">
              <a:rPr lang="en-US" smtClean="0"/>
              <a:t>16</a:t>
            </a:fld>
            <a:endParaRPr lang="en-US"/>
          </a:p>
        </p:txBody>
      </p:sp>
      <p:sp>
        <p:nvSpPr>
          <p:cNvPr id="4" name="TextBox 3"/>
          <p:cNvSpPr txBox="1"/>
          <p:nvPr/>
        </p:nvSpPr>
        <p:spPr>
          <a:xfrm>
            <a:off x="5658569" y="2863970"/>
            <a:ext cx="1052423" cy="461665"/>
          </a:xfrm>
          <a:prstGeom prst="rect">
            <a:avLst/>
          </a:prstGeom>
          <a:noFill/>
        </p:spPr>
        <p:txBody>
          <a:bodyPr wrap="square" rtlCol="0">
            <a:spAutoFit/>
          </a:bodyPr>
          <a:lstStyle/>
          <a:p>
            <a:pPr algn="ctr"/>
            <a:r>
              <a:rPr lang="en-US" sz="2400" dirty="0"/>
              <a:t>Data</a:t>
            </a:r>
          </a:p>
        </p:txBody>
      </p:sp>
      <p:cxnSp>
        <p:nvCxnSpPr>
          <p:cNvPr id="6" name="Straight Arrow Connector 5"/>
          <p:cNvCxnSpPr>
            <a:stCxn id="4" idx="1"/>
          </p:cNvCxnSpPr>
          <p:nvPr/>
        </p:nvCxnSpPr>
        <p:spPr>
          <a:xfrm flipH="1">
            <a:off x="4795929" y="3094803"/>
            <a:ext cx="862640" cy="666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710992" y="3057070"/>
            <a:ext cx="897147" cy="550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61990" y="3781688"/>
            <a:ext cx="879894" cy="461665"/>
          </a:xfrm>
          <a:prstGeom prst="rect">
            <a:avLst/>
          </a:prstGeom>
          <a:noFill/>
        </p:spPr>
        <p:txBody>
          <a:bodyPr wrap="square" rtlCol="0">
            <a:spAutoFit/>
          </a:bodyPr>
          <a:lstStyle/>
          <a:p>
            <a:r>
              <a:rPr lang="en-US" sz="2400" dirty="0"/>
              <a:t>Inlier</a:t>
            </a:r>
          </a:p>
        </p:txBody>
      </p:sp>
      <p:sp>
        <p:nvSpPr>
          <p:cNvPr id="14" name="TextBox 13"/>
          <p:cNvSpPr txBox="1"/>
          <p:nvPr/>
        </p:nvSpPr>
        <p:spPr>
          <a:xfrm>
            <a:off x="7366598" y="3711154"/>
            <a:ext cx="1263052" cy="461665"/>
          </a:xfrm>
          <a:prstGeom prst="rect">
            <a:avLst/>
          </a:prstGeom>
          <a:noFill/>
        </p:spPr>
        <p:txBody>
          <a:bodyPr wrap="square" rtlCol="0">
            <a:spAutoFit/>
          </a:bodyPr>
          <a:lstStyle/>
          <a:p>
            <a:r>
              <a:rPr lang="en-US" sz="2400" dirty="0"/>
              <a:t>outlier</a:t>
            </a:r>
          </a:p>
        </p:txBody>
      </p:sp>
    </p:spTree>
    <p:extLst>
      <p:ext uri="{BB962C8B-B14F-4D97-AF65-F5344CB8AC3E}">
        <p14:creationId xmlns:p14="http://schemas.microsoft.com/office/powerpoint/2010/main" val="31815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anim calcmode="lin" valueType="num">
                                      <p:cBhvr>
                                        <p:cTn id="13"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anim calcmode="lin" valueType="num">
                                      <p:cBhvr>
                                        <p:cTn id="2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47"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anim calcmode="lin" valueType="num">
                                      <p:cBhvr>
                                        <p:cTn id="38" dur="500" fill="hold"/>
                                        <p:tgtEl>
                                          <p:spTgt spid="13"/>
                                        </p:tgtEl>
                                        <p:attrNameLst>
                                          <p:attrName>ppt_x</p:attrName>
                                        </p:attrNameLst>
                                      </p:cBhvr>
                                      <p:tavLst>
                                        <p:tav tm="0">
                                          <p:val>
                                            <p:strVal val="#ppt_x"/>
                                          </p:val>
                                        </p:tav>
                                        <p:tav tm="100000">
                                          <p:val>
                                            <p:strVal val="#ppt_x"/>
                                          </p:val>
                                        </p:tav>
                                      </p:tavLst>
                                    </p:anim>
                                    <p:anim calcmode="lin" valueType="num">
                                      <p:cBhvr>
                                        <p:cTn id="39" dur="50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500"/>
                            </p:stCondLst>
                            <p:childTnLst>
                              <p:par>
                                <p:cTn id="41" presetID="47"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anim calcmode="lin" valueType="num">
                                      <p:cBhvr>
                                        <p:cTn id="44" dur="500" fill="hold"/>
                                        <p:tgtEl>
                                          <p:spTgt spid="14"/>
                                        </p:tgtEl>
                                        <p:attrNameLst>
                                          <p:attrName>ppt_x</p:attrName>
                                        </p:attrNameLst>
                                      </p:cBhvr>
                                      <p:tavLst>
                                        <p:tav tm="0">
                                          <p:val>
                                            <p:strVal val="#ppt_x"/>
                                          </p:val>
                                        </p:tav>
                                        <p:tav tm="100000">
                                          <p:val>
                                            <p:strVal val="#ppt_x"/>
                                          </p:val>
                                        </p:tav>
                                      </p:tavLst>
                                    </p:anim>
                                    <p:anim calcmode="lin" valueType="num">
                                      <p:cBhvr>
                                        <p:cTn id="4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a:solidFill>
                  <a:srgbClr val="FF0000"/>
                </a:solidFill>
              </a:rPr>
              <a:t>RANSAC for </a:t>
            </a:r>
            <a:r>
              <a:rPr lang="en-US" sz="3600" b="1" i="1" dirty="0" err="1">
                <a:solidFill>
                  <a:srgbClr val="FF0000"/>
                </a:solidFill>
              </a:rPr>
              <a:t>homography</a:t>
            </a:r>
            <a:r>
              <a:rPr lang="en-US" sz="3600" b="1" i="1" dirty="0">
                <a:solidFill>
                  <a:srgbClr val="FF0000"/>
                </a:solidFill>
              </a:rPr>
              <a:t> estimation:</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en-US" sz="2400" dirty="0"/>
              <a:t>Randomly sample 4 matches</a:t>
            </a:r>
          </a:p>
          <a:p>
            <a:pPr marL="457200" indent="-457200">
              <a:buClrTx/>
              <a:buFont typeface="+mj-lt"/>
              <a:buAutoNum type="arabicPeriod"/>
            </a:pPr>
            <a:r>
              <a:rPr lang="en-US" sz="2400" dirty="0"/>
              <a:t>Estimate </a:t>
            </a:r>
            <a:r>
              <a:rPr lang="en-US" sz="2400" dirty="0" err="1"/>
              <a:t>homography</a:t>
            </a:r>
            <a:r>
              <a:rPr lang="en-US" sz="2400" dirty="0"/>
              <a:t> H</a:t>
            </a:r>
          </a:p>
          <a:p>
            <a:pPr marL="457200" indent="-457200">
              <a:buClrTx/>
              <a:buFont typeface="+mj-lt"/>
              <a:buAutoNum type="arabicPeriod"/>
            </a:pPr>
            <a:r>
              <a:rPr lang="en-US" sz="2400" dirty="0"/>
              <a:t>Verify </a:t>
            </a:r>
            <a:r>
              <a:rPr lang="en-US" sz="2400" dirty="0" err="1"/>
              <a:t>homography</a:t>
            </a:r>
            <a:r>
              <a:rPr lang="en-US" sz="2400" dirty="0"/>
              <a:t>. Search for matches consistent with H</a:t>
            </a:r>
          </a:p>
          <a:p>
            <a:pPr marL="457200" indent="-457200">
              <a:buClrTx/>
              <a:buFont typeface="+mj-lt"/>
              <a:buAutoNum type="arabicPeriod"/>
            </a:pPr>
            <a:r>
              <a:rPr lang="en-US" sz="2400" dirty="0"/>
              <a:t>Iterate until convergence</a:t>
            </a:r>
          </a:p>
        </p:txBody>
      </p:sp>
      <p:sp>
        <p:nvSpPr>
          <p:cNvPr id="4" name="Slide Number Placeholder 3"/>
          <p:cNvSpPr>
            <a:spLocks noGrp="1"/>
          </p:cNvSpPr>
          <p:nvPr>
            <p:ph type="sldNum" sz="quarter" idx="12"/>
          </p:nvPr>
        </p:nvSpPr>
        <p:spPr/>
        <p:txBody>
          <a:bodyPr/>
          <a:lstStyle/>
          <a:p>
            <a:fld id="{E779D7E4-DFAF-421D-9900-88639F15E5F6}" type="slidenum">
              <a:rPr lang="en-US" smtClean="0"/>
              <a:t>17</a:t>
            </a:fld>
            <a:endParaRPr lang="en-US"/>
          </a:p>
        </p:txBody>
      </p:sp>
    </p:spTree>
    <p:extLst>
      <p:ext uri="{BB962C8B-B14F-4D97-AF65-F5344CB8AC3E}">
        <p14:creationId xmlns:p14="http://schemas.microsoft.com/office/powerpoint/2010/main" val="2916165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6" dur="500"/>
                                        <p:tgtEl>
                                          <p:spTgt spid="3">
                                            <p:txEl>
                                              <p:pRg st="0" end="0"/>
                                            </p:txEl>
                                          </p:spTgt>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rPr>
              <a:t>2D</a:t>
            </a:r>
          </a:p>
        </p:txBody>
      </p:sp>
      <p:sp>
        <p:nvSpPr>
          <p:cNvPr id="3" name="Content Placeholder 2"/>
          <p:cNvSpPr>
            <a:spLocks noGrp="1"/>
          </p:cNvSpPr>
          <p:nvPr>
            <p:ph idx="1"/>
          </p:nvPr>
        </p:nvSpPr>
        <p:spPr/>
        <p:txBody>
          <a:bodyPr>
            <a:normAutofit/>
          </a:bodyPr>
          <a:lstStyle/>
          <a:p>
            <a:r>
              <a:rPr lang="en-US" sz="2400" dirty="0"/>
              <a:t>Detect boundary</a:t>
            </a:r>
          </a:p>
          <a:p>
            <a:r>
              <a:rPr lang="en-US" sz="2400" dirty="0"/>
              <a:t>Create mask</a:t>
            </a:r>
          </a:p>
          <a:p>
            <a:r>
              <a:rPr lang="en-US" sz="2400" dirty="0"/>
              <a:t>Display image</a:t>
            </a:r>
          </a:p>
        </p:txBody>
      </p:sp>
      <p:sp>
        <p:nvSpPr>
          <p:cNvPr id="4" name="Slide Number Placeholder 3"/>
          <p:cNvSpPr>
            <a:spLocks noGrp="1"/>
          </p:cNvSpPr>
          <p:nvPr>
            <p:ph type="sldNum" sz="quarter" idx="12"/>
          </p:nvPr>
        </p:nvSpPr>
        <p:spPr/>
        <p:txBody>
          <a:bodyPr/>
          <a:lstStyle/>
          <a:p>
            <a:fld id="{E779D7E4-DFAF-421D-9900-88639F15E5F6}" type="slidenum">
              <a:rPr lang="en-US" smtClean="0"/>
              <a:t>18</a:t>
            </a:fld>
            <a:endParaRPr lang="en-US"/>
          </a:p>
        </p:txBody>
      </p:sp>
    </p:spTree>
    <p:extLst>
      <p:ext uri="{BB962C8B-B14F-4D97-AF65-F5344CB8AC3E}">
        <p14:creationId xmlns:p14="http://schemas.microsoft.com/office/powerpoint/2010/main" val="3993804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anim calcmode="lin" valueType="num">
                                      <p:cBhvr>
                                        <p:cTn id="15"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50"/>
                            </p:stCondLst>
                            <p:childTnLst>
                              <p:par>
                                <p:cTn id="18" presetID="47"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250"/>
                                        <p:tgtEl>
                                          <p:spTgt spid="3">
                                            <p:txEl>
                                              <p:pRg st="1" end="1"/>
                                            </p:txEl>
                                          </p:spTgt>
                                        </p:tgtEl>
                                      </p:cBhvr>
                                    </p:animEffect>
                                    <p:anim calcmode="lin" valueType="num">
                                      <p:cBhvr>
                                        <p:cTn id="21"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47" presetClass="entr" presetSubtype="0" fill="hold" grpId="0"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50"/>
                                        <p:tgtEl>
                                          <p:spTgt spid="3">
                                            <p:txEl>
                                              <p:pRg st="2" end="2"/>
                                            </p:txEl>
                                          </p:spTgt>
                                        </p:tgtEl>
                                      </p:cBhvr>
                                    </p:animEffect>
                                    <p:anim calcmode="lin" valueType="num">
                                      <p:cBhvr>
                                        <p:cTn id="27"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scontent-sin6-1.xx.fbcdn.net/v/t1.15752-9/131307101_5091267837550319_5169029839811894107_n.jpg?_nc_cat=106&amp;ccb=2&amp;_nc_sid=ae9488&amp;_nc_ohc=5dnuePrNDxwAX-Xrdwe&amp;_nc_ht=scontent-sin6-1.xx&amp;oh=69bc99e973e7eb311542ede49167f2e0&amp;oe=5FF9EC3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200265" y="1611289"/>
            <a:ext cx="5992312" cy="44942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4"/>
          <p:cNvSpPr>
            <a:spLocks noGrp="1"/>
          </p:cNvSpPr>
          <p:nvPr>
            <p:ph type="sldNum" sz="quarter" idx="12"/>
          </p:nvPr>
        </p:nvSpPr>
        <p:spPr/>
        <p:txBody>
          <a:bodyPr/>
          <a:lstStyle/>
          <a:p>
            <a:fld id="{E779D7E4-DFAF-421D-9900-88639F15E5F6}" type="slidenum">
              <a:rPr lang="en-US" smtClean="0"/>
              <a:t>19</a:t>
            </a:fld>
            <a:endParaRPr lang="en-US"/>
          </a:p>
        </p:txBody>
      </p:sp>
      <p:sp>
        <p:nvSpPr>
          <p:cNvPr id="7" name="Title 1"/>
          <p:cNvSpPr txBox="1">
            <a:spLocks/>
          </p:cNvSpPr>
          <p:nvPr/>
        </p:nvSpPr>
        <p:spPr>
          <a:xfrm>
            <a:off x="510202" y="953324"/>
            <a:ext cx="5408348" cy="657965"/>
          </a:xfrm>
          <a:prstGeom prst="rect">
            <a:avLst/>
          </a:prstGeom>
        </p:spPr>
        <p:txBody>
          <a:bodyPr vert="horz" lIns="91440" tIns="45720" rIns="91440" bIns="45720" rtlCol="0" anchor="t">
            <a:normAutofit/>
          </a:bodyPr>
          <a:lstStyle>
            <a:defPPr>
              <a:defRPr lang="en-US"/>
            </a:defPPr>
            <a:lvl1pPr algn="ctr">
              <a:lnSpc>
                <a:spcPct val="90000"/>
              </a:lnSpc>
              <a:spcBef>
                <a:spcPct val="0"/>
              </a:spcBef>
              <a:buNone/>
              <a:defRPr sz="3600" b="0" i="0" cap="none">
                <a:solidFill>
                  <a:srgbClr val="FF0000"/>
                </a:solidFill>
                <a:effectLst/>
                <a:ea typeface="+mj-ea"/>
                <a:cs typeface="+mj-cs"/>
              </a:defRPr>
            </a:lvl1pPr>
          </a:lstStyle>
          <a:p>
            <a:r>
              <a:rPr lang="en-US" dirty="0"/>
              <a:t>boundary</a:t>
            </a:r>
          </a:p>
        </p:txBody>
      </p:sp>
      <p:pic>
        <p:nvPicPr>
          <p:cNvPr id="13316" name="Picture 4" descr="https://scontent-sin6-1.xx.fbcdn.net/v/t1.15752-9/130051124_879131762824460_8694909424357084634_n.jpg?_nc_cat=106&amp;ccb=2&amp;_nc_sid=ae9488&amp;_nc_ohc=xOMW4pwToHYAX8d7nbi&amp;_nc_ht=scontent-sin6-1.xx&amp;oh=005e86069070fe94ee34c8cfa125bf68&amp;oe=5FF974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5" y="1611290"/>
            <a:ext cx="5992313" cy="44942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6200266" y="953323"/>
            <a:ext cx="5991734" cy="657965"/>
          </a:xfrm>
          <a:prstGeom prst="rect">
            <a:avLst/>
          </a:prstGeom>
        </p:spPr>
        <p:txBody>
          <a:bodyPr vert="horz" lIns="91440" tIns="45720" rIns="91440" bIns="45720" rtlCol="0" anchor="t">
            <a:noAutofit/>
          </a:bodyPr>
          <a:lstStyle>
            <a:defPPr>
              <a:defRPr lang="en-US"/>
            </a:defPPr>
            <a:lvl1pPr algn="ctr">
              <a:lnSpc>
                <a:spcPct val="90000"/>
              </a:lnSpc>
              <a:spcBef>
                <a:spcPct val="0"/>
              </a:spcBef>
              <a:buNone/>
              <a:defRPr sz="3600" b="0" i="0" cap="none">
                <a:solidFill>
                  <a:srgbClr val="FF0000"/>
                </a:solidFill>
                <a:effectLst/>
                <a:ea typeface="+mj-ea"/>
                <a:cs typeface="+mj-cs"/>
              </a:defRPr>
            </a:lvl1pPr>
          </a:lstStyle>
          <a:p>
            <a:r>
              <a:rPr lang="en-US" sz="3200" dirty="0"/>
              <a:t>Warp Image</a:t>
            </a:r>
          </a:p>
        </p:txBody>
      </p:sp>
    </p:spTree>
    <p:extLst>
      <p:ext uri="{BB962C8B-B14F-4D97-AF65-F5344CB8AC3E}">
        <p14:creationId xmlns:p14="http://schemas.microsoft.com/office/powerpoint/2010/main" val="31983626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3316"/>
                                        </p:tgtEl>
                                        <p:attrNameLst>
                                          <p:attrName>style.visibility</p:attrName>
                                        </p:attrNameLst>
                                      </p:cBhvr>
                                      <p:to>
                                        <p:strVal val="visible"/>
                                      </p:to>
                                    </p:set>
                                    <p:animEffect transition="in" filter="barn(inVertical)">
                                      <p:cBhvr>
                                        <p:cTn id="10" dur="500"/>
                                        <p:tgtEl>
                                          <p:spTgt spid="13316"/>
                                        </p:tgtEl>
                                      </p:cBhvr>
                                    </p:animEffect>
                                  </p:childTnLst>
                                </p:cTn>
                              </p:par>
                              <p:par>
                                <p:cTn id="11" presetID="16" presetClass="entr" presetSubtype="21" fill="hold" nodeType="withEffect">
                                  <p:stCondLst>
                                    <p:cond delay="0"/>
                                  </p:stCondLst>
                                  <p:childTnLst>
                                    <p:set>
                                      <p:cBhvr>
                                        <p:cTn id="12" dur="1" fill="hold">
                                          <p:stCondLst>
                                            <p:cond delay="0"/>
                                          </p:stCondLst>
                                        </p:cTn>
                                        <p:tgtEl>
                                          <p:spTgt spid="13314"/>
                                        </p:tgtEl>
                                        <p:attrNameLst>
                                          <p:attrName>style.visibility</p:attrName>
                                        </p:attrNameLst>
                                      </p:cBhvr>
                                      <p:to>
                                        <p:strVal val="visible"/>
                                      </p:to>
                                    </p:set>
                                    <p:animEffect transition="in" filter="barn(inVertical)">
                                      <p:cBhvr>
                                        <p:cTn id="13"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1923481" cy="426902"/>
          </a:xfrm>
        </p:spPr>
        <p:txBody>
          <a:bodyPr>
            <a:normAutofit fontScale="90000"/>
          </a:bodyPr>
          <a:lstStyle/>
          <a:p>
            <a:r>
              <a:rPr lang="en-US" b="1" dirty="0">
                <a:solidFill>
                  <a:srgbClr val="FF0000"/>
                </a:solidFill>
              </a:rPr>
              <a:t>TEAM 3</a:t>
            </a:r>
            <a:r>
              <a:rPr lang="en-US" dirty="0">
                <a:solidFill>
                  <a:schemeClr val="bg1"/>
                </a:solidFill>
              </a:rPr>
              <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Đặng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Tuấn</a:t>
            </a:r>
            <a:r>
              <a:rPr lang="en-US" sz="2400" dirty="0">
                <a:latin typeface="Times New Roman" panose="02020603050405020304" pitchFamily="18" charset="0"/>
                <a:cs typeface="Times New Roman" panose="02020603050405020304" pitchFamily="18" charset="0"/>
              </a:rPr>
              <a:t>  -- 18521591</a:t>
            </a:r>
          </a:p>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Đặng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Hữu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-- 18521503</a:t>
            </a:r>
          </a:p>
          <a:p>
            <a:pPr marL="457200" indent="-457200">
              <a:buFont typeface="+mj-lt"/>
              <a:buAutoNum type="arabicPeriod"/>
            </a:pP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-- 18521632</a:t>
            </a:r>
          </a:p>
          <a:p>
            <a:pPr marL="0" indent="0">
              <a:buNone/>
            </a:pPr>
            <a:endParaRPr lang="en-US" sz="2400" dirty="0"/>
          </a:p>
        </p:txBody>
      </p:sp>
      <p:sp>
        <p:nvSpPr>
          <p:cNvPr id="4" name="Slide Number Placeholder 3"/>
          <p:cNvSpPr>
            <a:spLocks noGrp="1"/>
          </p:cNvSpPr>
          <p:nvPr>
            <p:ph type="sldNum" sz="quarter" idx="12"/>
          </p:nvPr>
        </p:nvSpPr>
        <p:spPr/>
        <p:txBody>
          <a:bodyPr/>
          <a:lstStyle/>
          <a:p>
            <a:fld id="{E779D7E4-DFAF-421D-9900-88639F15E5F6}" type="slidenum">
              <a:rPr lang="en-US" smtClean="0"/>
              <a:t>2</a:t>
            </a:fld>
            <a:endParaRPr lang="en-US"/>
          </a:p>
        </p:txBody>
      </p:sp>
      <p:sp>
        <p:nvSpPr>
          <p:cNvPr id="6" name="Title 1"/>
          <p:cNvSpPr txBox="1">
            <a:spLocks/>
          </p:cNvSpPr>
          <p:nvPr/>
        </p:nvSpPr>
        <p:spPr>
          <a:xfrm>
            <a:off x="1130270" y="923852"/>
            <a:ext cx="4103689" cy="577986"/>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sz="3600" b="1" dirty="0">
                <a:solidFill>
                  <a:srgbClr val="FF0000"/>
                </a:solidFill>
              </a:rPr>
              <a:t>Table</a:t>
            </a:r>
            <a:r>
              <a:rPr lang="en-US" b="1" dirty="0">
                <a:solidFill>
                  <a:srgbClr val="FF0000"/>
                </a:solidFill>
              </a:rPr>
              <a:t> of content</a:t>
            </a:r>
          </a:p>
        </p:txBody>
      </p:sp>
      <p:sp>
        <p:nvSpPr>
          <p:cNvPr id="10" name="Content Placeholder 2"/>
          <p:cNvSpPr txBox="1">
            <a:spLocks/>
          </p:cNvSpPr>
          <p:nvPr/>
        </p:nvSpPr>
        <p:spPr>
          <a:xfrm>
            <a:off x="1301720" y="2171769"/>
            <a:ext cx="10405872" cy="2927764"/>
          </a:xfrm>
          <a:prstGeom prst="rect">
            <a:avLst/>
          </a:prstGeom>
        </p:spPr>
        <p:txBody>
          <a:bodyPr vert="horz" lIns="91440" tIns="45720" rIns="91440" bIns="45720" numCol="2"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600" dirty="0"/>
              <a:t>What is augmented reality</a:t>
            </a:r>
          </a:p>
          <a:p>
            <a:r>
              <a:rPr lang="en-US" sz="2600" dirty="0"/>
              <a:t>Overview</a:t>
            </a:r>
          </a:p>
          <a:p>
            <a:r>
              <a:rPr lang="en-US" sz="2600" dirty="0"/>
              <a:t>Recognize the target surface</a:t>
            </a:r>
          </a:p>
          <a:p>
            <a:pPr lvl="1"/>
            <a:r>
              <a:rPr lang="en-US" sz="2200" dirty="0"/>
              <a:t>Feature detection/description</a:t>
            </a:r>
          </a:p>
          <a:p>
            <a:pPr lvl="1"/>
            <a:r>
              <a:rPr lang="en-US" sz="2200" dirty="0"/>
              <a:t>Feature matching</a:t>
            </a:r>
          </a:p>
          <a:p>
            <a:pPr marL="228600" lvl="1">
              <a:spcBef>
                <a:spcPts val="1000"/>
              </a:spcBef>
            </a:pPr>
            <a:r>
              <a:rPr lang="en-US" sz="2600" dirty="0" err="1"/>
              <a:t>Homography</a:t>
            </a:r>
            <a:r>
              <a:rPr lang="en-US" sz="2600" dirty="0"/>
              <a:t> Estimation RANSAC</a:t>
            </a:r>
          </a:p>
          <a:p>
            <a:r>
              <a:rPr lang="en-US" sz="2600" dirty="0"/>
              <a:t>2d</a:t>
            </a:r>
            <a:endParaRPr lang="en-US" dirty="0"/>
          </a:p>
          <a:p>
            <a:pPr lvl="1"/>
            <a:r>
              <a:rPr lang="en-US" sz="2200" dirty="0"/>
              <a:t>Create the Mask </a:t>
            </a:r>
          </a:p>
          <a:p>
            <a:r>
              <a:rPr lang="en-US" sz="2600" dirty="0"/>
              <a:t>3d</a:t>
            </a:r>
            <a:endParaRPr lang="en-US" dirty="0"/>
          </a:p>
          <a:p>
            <a:pPr lvl="1"/>
            <a:r>
              <a:rPr lang="en-US" sz="2200" dirty="0"/>
              <a:t>Projection matrix (3d)</a:t>
            </a:r>
          </a:p>
          <a:p>
            <a:pPr lvl="1"/>
            <a:r>
              <a:rPr lang="en-US" sz="2200" dirty="0"/>
              <a:t>Render model</a:t>
            </a:r>
          </a:p>
          <a:p>
            <a:endParaRPr lang="en-US" dirty="0"/>
          </a:p>
        </p:txBody>
      </p:sp>
    </p:spTree>
    <p:extLst>
      <p:ext uri="{BB962C8B-B14F-4D97-AF65-F5344CB8AC3E}">
        <p14:creationId xmlns:p14="http://schemas.microsoft.com/office/powerpoint/2010/main" val="774013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anim calcmode="lin" valueType="num">
                                      <p:cBhvr>
                                        <p:cTn id="13"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anim calcmode="lin" valueType="num">
                                      <p:cBhvr>
                                        <p:cTn id="19"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75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50"/>
                                        <p:tgtEl>
                                          <p:spTgt spid="3">
                                            <p:txEl>
                                              <p:pRg st="2" end="2"/>
                                            </p:txEl>
                                          </p:spTgt>
                                        </p:tgtEl>
                                      </p:cBhvr>
                                    </p:animEffect>
                                    <p:anim calcmode="lin" valueType="num">
                                      <p:cBhvr>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250"/>
                                        <p:tgtEl>
                                          <p:spTgt spid="2"/>
                                        </p:tgtEl>
                                      </p:cBhvr>
                                    </p:animEffect>
                                    <p:set>
                                      <p:cBhvr>
                                        <p:cTn id="31" dur="1" fill="hold">
                                          <p:stCondLst>
                                            <p:cond delay="249"/>
                                          </p:stCondLst>
                                        </p:cTn>
                                        <p:tgtEl>
                                          <p:spTgt spid="2"/>
                                        </p:tgtEl>
                                        <p:attrNameLst>
                                          <p:attrName>style.visibility</p:attrName>
                                        </p:attrNameLst>
                                      </p:cBhvr>
                                      <p:to>
                                        <p:strVal val="hidden"/>
                                      </p:to>
                                    </p:set>
                                  </p:childTnLst>
                                </p:cTn>
                              </p:par>
                            </p:childTnLst>
                          </p:cTn>
                        </p:par>
                        <p:par>
                          <p:cTn id="32" fill="hold">
                            <p:stCondLst>
                              <p:cond delay="250"/>
                            </p:stCondLst>
                            <p:childTnLst>
                              <p:par>
                                <p:cTn id="33" presetID="2" presetClass="exit" presetSubtype="4" fill="hold" grpId="1" nodeType="afterEffect">
                                  <p:stCondLst>
                                    <p:cond delay="0"/>
                                  </p:stCondLst>
                                  <p:childTnLst>
                                    <p:anim calcmode="lin" valueType="num">
                                      <p:cBhvr additive="base">
                                        <p:cTn id="34" dur="25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5" dur="250"/>
                                        <p:tgtEl>
                                          <p:spTgt spid="3">
                                            <p:txEl>
                                              <p:pRg st="0" end="0"/>
                                            </p:txEl>
                                          </p:spTgt>
                                        </p:tgtEl>
                                        <p:attrNameLst>
                                          <p:attrName>ppt_y</p:attrName>
                                        </p:attrNameLst>
                                      </p:cBhvr>
                                      <p:tavLst>
                                        <p:tav tm="0">
                                          <p:val>
                                            <p:strVal val="ppt_y"/>
                                          </p:val>
                                        </p:tav>
                                        <p:tav tm="100000">
                                          <p:val>
                                            <p:strVal val="1+ppt_h/2"/>
                                          </p:val>
                                        </p:tav>
                                      </p:tavLst>
                                    </p:anim>
                                    <p:set>
                                      <p:cBhvr>
                                        <p:cTn id="36" dur="1" fill="hold">
                                          <p:stCondLst>
                                            <p:cond delay="249"/>
                                          </p:stCondLst>
                                        </p:cTn>
                                        <p:tgtEl>
                                          <p:spTgt spid="3">
                                            <p:txEl>
                                              <p:pRg st="0" end="0"/>
                                            </p:txEl>
                                          </p:spTgt>
                                        </p:tgtEl>
                                        <p:attrNameLst>
                                          <p:attrName>style.visibility</p:attrName>
                                        </p:attrNameLst>
                                      </p:cBhvr>
                                      <p:to>
                                        <p:strVal val="hidden"/>
                                      </p:to>
                                    </p:set>
                                  </p:childTnLst>
                                </p:cTn>
                              </p:par>
                            </p:childTnLst>
                          </p:cTn>
                        </p:par>
                        <p:par>
                          <p:cTn id="37" fill="hold">
                            <p:stCondLst>
                              <p:cond delay="500"/>
                            </p:stCondLst>
                            <p:childTnLst>
                              <p:par>
                                <p:cTn id="38" presetID="2" presetClass="exit" presetSubtype="4" fill="hold" grpId="1" nodeType="afterEffect">
                                  <p:stCondLst>
                                    <p:cond delay="0"/>
                                  </p:stCondLst>
                                  <p:childTnLst>
                                    <p:anim calcmode="lin" valueType="num">
                                      <p:cBhvr additive="base">
                                        <p:cTn id="39" dur="25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0" dur="250"/>
                                        <p:tgtEl>
                                          <p:spTgt spid="3">
                                            <p:txEl>
                                              <p:pRg st="1" end="1"/>
                                            </p:txEl>
                                          </p:spTgt>
                                        </p:tgtEl>
                                        <p:attrNameLst>
                                          <p:attrName>ppt_y</p:attrName>
                                        </p:attrNameLst>
                                      </p:cBhvr>
                                      <p:tavLst>
                                        <p:tav tm="0">
                                          <p:val>
                                            <p:strVal val="ppt_y"/>
                                          </p:val>
                                        </p:tav>
                                        <p:tav tm="100000">
                                          <p:val>
                                            <p:strVal val="1+ppt_h/2"/>
                                          </p:val>
                                        </p:tav>
                                      </p:tavLst>
                                    </p:anim>
                                    <p:set>
                                      <p:cBhvr>
                                        <p:cTn id="41" dur="1" fill="hold">
                                          <p:stCondLst>
                                            <p:cond delay="249"/>
                                          </p:stCondLst>
                                        </p:cTn>
                                        <p:tgtEl>
                                          <p:spTgt spid="3">
                                            <p:txEl>
                                              <p:pRg st="1" end="1"/>
                                            </p:txEl>
                                          </p:spTgt>
                                        </p:tgtEl>
                                        <p:attrNameLst>
                                          <p:attrName>style.visibility</p:attrName>
                                        </p:attrNameLst>
                                      </p:cBhvr>
                                      <p:to>
                                        <p:strVal val="hidden"/>
                                      </p:to>
                                    </p:set>
                                  </p:childTnLst>
                                </p:cTn>
                              </p:par>
                            </p:childTnLst>
                          </p:cTn>
                        </p:par>
                        <p:par>
                          <p:cTn id="42" fill="hold">
                            <p:stCondLst>
                              <p:cond delay="750"/>
                            </p:stCondLst>
                            <p:childTnLst>
                              <p:par>
                                <p:cTn id="43" presetID="2" presetClass="exit" presetSubtype="4" fill="hold" grpId="1" nodeType="afterEffect">
                                  <p:stCondLst>
                                    <p:cond delay="0"/>
                                  </p:stCondLst>
                                  <p:childTnLst>
                                    <p:anim calcmode="lin" valueType="num">
                                      <p:cBhvr additive="base">
                                        <p:cTn id="44" dur="25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250"/>
                                        <p:tgtEl>
                                          <p:spTgt spid="3">
                                            <p:txEl>
                                              <p:pRg st="2" end="2"/>
                                            </p:txEl>
                                          </p:spTgt>
                                        </p:tgtEl>
                                        <p:attrNameLst>
                                          <p:attrName>ppt_y</p:attrName>
                                        </p:attrNameLst>
                                      </p:cBhvr>
                                      <p:tavLst>
                                        <p:tav tm="0">
                                          <p:val>
                                            <p:strVal val="ppt_y"/>
                                          </p:val>
                                        </p:tav>
                                        <p:tav tm="100000">
                                          <p:val>
                                            <p:strVal val="1+ppt_h/2"/>
                                          </p:val>
                                        </p:tav>
                                      </p:tavLst>
                                    </p:anim>
                                    <p:set>
                                      <p:cBhvr>
                                        <p:cTn id="46" dur="1" fill="hold">
                                          <p:stCondLst>
                                            <p:cond delay="249"/>
                                          </p:stCondLst>
                                        </p:cTn>
                                        <p:tgtEl>
                                          <p:spTgt spid="3">
                                            <p:txEl>
                                              <p:pRg st="2" end="2"/>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250" fill="hold"/>
                                        <p:tgtEl>
                                          <p:spTgt spid="6"/>
                                        </p:tgtEl>
                                        <p:attrNameLst>
                                          <p:attrName>ppt_x</p:attrName>
                                        </p:attrNameLst>
                                      </p:cBhvr>
                                      <p:tavLst>
                                        <p:tav tm="0">
                                          <p:val>
                                            <p:strVal val="0-#ppt_w/2"/>
                                          </p:val>
                                        </p:tav>
                                        <p:tav tm="100000">
                                          <p:val>
                                            <p:strVal val="#ppt_x"/>
                                          </p:val>
                                        </p:tav>
                                      </p:tavLst>
                                    </p:anim>
                                    <p:anim calcmode="lin" valueType="num">
                                      <p:cBhvr additive="base">
                                        <p:cTn id="52"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wipe(left)">
                                      <p:cBhvr>
                                        <p:cTn id="57" dur="250"/>
                                        <p:tgtEl>
                                          <p:spTgt spid="10">
                                            <p:txEl>
                                              <p:pRg st="0" end="0"/>
                                            </p:txEl>
                                          </p:spTgt>
                                        </p:tgtEl>
                                      </p:cBhvr>
                                    </p:animEffect>
                                  </p:childTnLst>
                                </p:cTn>
                              </p:par>
                            </p:childTnLst>
                          </p:cTn>
                        </p:par>
                        <p:par>
                          <p:cTn id="58" fill="hold">
                            <p:stCondLst>
                              <p:cond delay="250"/>
                            </p:stCondLst>
                            <p:childTnLst>
                              <p:par>
                                <p:cTn id="59" presetID="22" presetClass="entr" presetSubtype="8" fill="hold" grpId="0" nodeType="after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animEffect transition="in" filter="wipe(left)">
                                      <p:cBhvr>
                                        <p:cTn id="61" dur="250"/>
                                        <p:tgtEl>
                                          <p:spTgt spid="10">
                                            <p:txEl>
                                              <p:pRg st="1" end="1"/>
                                            </p:txEl>
                                          </p:spTgt>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10">
                                            <p:txEl>
                                              <p:pRg st="2" end="2"/>
                                            </p:txEl>
                                          </p:spTgt>
                                        </p:tgtEl>
                                        <p:attrNameLst>
                                          <p:attrName>style.visibility</p:attrName>
                                        </p:attrNameLst>
                                      </p:cBhvr>
                                      <p:to>
                                        <p:strVal val="visible"/>
                                      </p:to>
                                    </p:set>
                                    <p:animEffect transition="in" filter="wipe(left)">
                                      <p:cBhvr>
                                        <p:cTn id="65" dur="250"/>
                                        <p:tgtEl>
                                          <p:spTgt spid="10">
                                            <p:txEl>
                                              <p:pRg st="2" end="2"/>
                                            </p:txEl>
                                          </p:spTgt>
                                        </p:tgtEl>
                                      </p:cBhvr>
                                    </p:animEffect>
                                  </p:childTnLst>
                                </p:cTn>
                              </p:par>
                            </p:childTnLst>
                          </p:cTn>
                        </p:par>
                        <p:par>
                          <p:cTn id="66" fill="hold">
                            <p:stCondLst>
                              <p:cond delay="750"/>
                            </p:stCondLst>
                            <p:childTnLst>
                              <p:par>
                                <p:cTn id="67" presetID="22" presetClass="entr" presetSubtype="8" fill="hold" grpId="0" nodeType="afterEffect">
                                  <p:stCondLst>
                                    <p:cond delay="0"/>
                                  </p:stCondLst>
                                  <p:childTnLst>
                                    <p:set>
                                      <p:cBhvr>
                                        <p:cTn id="68" dur="1" fill="hold">
                                          <p:stCondLst>
                                            <p:cond delay="0"/>
                                          </p:stCondLst>
                                        </p:cTn>
                                        <p:tgtEl>
                                          <p:spTgt spid="10">
                                            <p:txEl>
                                              <p:pRg st="3" end="3"/>
                                            </p:txEl>
                                          </p:spTgt>
                                        </p:tgtEl>
                                        <p:attrNameLst>
                                          <p:attrName>style.visibility</p:attrName>
                                        </p:attrNameLst>
                                      </p:cBhvr>
                                      <p:to>
                                        <p:strVal val="visible"/>
                                      </p:to>
                                    </p:set>
                                    <p:animEffect transition="in" filter="wipe(left)">
                                      <p:cBhvr>
                                        <p:cTn id="69" dur="250"/>
                                        <p:tgtEl>
                                          <p:spTgt spid="10">
                                            <p:txEl>
                                              <p:pRg st="3" end="3"/>
                                            </p:txEl>
                                          </p:spTgt>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0">
                                            <p:txEl>
                                              <p:pRg st="4" end="4"/>
                                            </p:txEl>
                                          </p:spTgt>
                                        </p:tgtEl>
                                        <p:attrNameLst>
                                          <p:attrName>style.visibility</p:attrName>
                                        </p:attrNameLst>
                                      </p:cBhvr>
                                      <p:to>
                                        <p:strVal val="visible"/>
                                      </p:to>
                                    </p:set>
                                    <p:animEffect transition="in" filter="wipe(left)">
                                      <p:cBhvr>
                                        <p:cTn id="72" dur="250"/>
                                        <p:tgtEl>
                                          <p:spTgt spid="10">
                                            <p:txEl>
                                              <p:pRg st="4" end="4"/>
                                            </p:txEl>
                                          </p:spTgt>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0">
                                            <p:txEl>
                                              <p:pRg st="5" end="5"/>
                                            </p:txEl>
                                          </p:spTgt>
                                        </p:tgtEl>
                                        <p:attrNameLst>
                                          <p:attrName>style.visibility</p:attrName>
                                        </p:attrNameLst>
                                      </p:cBhvr>
                                      <p:to>
                                        <p:strVal val="visible"/>
                                      </p:to>
                                    </p:set>
                                    <p:animEffect transition="in" filter="wipe(left)">
                                      <p:cBhvr>
                                        <p:cTn id="76" dur="250"/>
                                        <p:tgtEl>
                                          <p:spTgt spid="10">
                                            <p:txEl>
                                              <p:pRg st="5" end="5"/>
                                            </p:txEl>
                                          </p:spTgt>
                                        </p:tgtEl>
                                      </p:cBhvr>
                                    </p:animEffect>
                                  </p:childTnLst>
                                </p:cTn>
                              </p:par>
                            </p:childTnLst>
                          </p:cTn>
                        </p:par>
                        <p:par>
                          <p:cTn id="77" fill="hold">
                            <p:stCondLst>
                              <p:cond delay="1250"/>
                            </p:stCondLst>
                            <p:childTnLst>
                              <p:par>
                                <p:cTn id="78" presetID="22" presetClass="entr" presetSubtype="8" fill="hold" grpId="0" nodeType="afterEffect">
                                  <p:stCondLst>
                                    <p:cond delay="0"/>
                                  </p:stCondLst>
                                  <p:childTnLst>
                                    <p:set>
                                      <p:cBhvr>
                                        <p:cTn id="79" dur="1" fill="hold">
                                          <p:stCondLst>
                                            <p:cond delay="0"/>
                                          </p:stCondLst>
                                        </p:cTn>
                                        <p:tgtEl>
                                          <p:spTgt spid="10">
                                            <p:txEl>
                                              <p:pRg st="6" end="6"/>
                                            </p:txEl>
                                          </p:spTgt>
                                        </p:tgtEl>
                                        <p:attrNameLst>
                                          <p:attrName>style.visibility</p:attrName>
                                        </p:attrNameLst>
                                      </p:cBhvr>
                                      <p:to>
                                        <p:strVal val="visible"/>
                                      </p:to>
                                    </p:set>
                                    <p:animEffect transition="in" filter="wipe(left)">
                                      <p:cBhvr>
                                        <p:cTn id="80" dur="250"/>
                                        <p:tgtEl>
                                          <p:spTgt spid="10">
                                            <p:txEl>
                                              <p:pRg st="6" end="6"/>
                                            </p:txEl>
                                          </p:spTgt>
                                        </p:tgtEl>
                                      </p:cBhvr>
                                    </p:animEffect>
                                  </p:childTnLst>
                                </p:cTn>
                              </p:par>
                            </p:childTnLst>
                          </p:cTn>
                        </p:par>
                        <p:par>
                          <p:cTn id="81" fill="hold">
                            <p:stCondLst>
                              <p:cond delay="1500"/>
                            </p:stCondLst>
                            <p:childTnLst>
                              <p:par>
                                <p:cTn id="82" presetID="22" presetClass="entr" presetSubtype="8" fill="hold" grpId="0" nodeType="afterEffect">
                                  <p:stCondLst>
                                    <p:cond delay="0"/>
                                  </p:stCondLst>
                                  <p:childTnLst>
                                    <p:set>
                                      <p:cBhvr>
                                        <p:cTn id="83" dur="1" fill="hold">
                                          <p:stCondLst>
                                            <p:cond delay="0"/>
                                          </p:stCondLst>
                                        </p:cTn>
                                        <p:tgtEl>
                                          <p:spTgt spid="10">
                                            <p:txEl>
                                              <p:pRg st="7" end="7"/>
                                            </p:txEl>
                                          </p:spTgt>
                                        </p:tgtEl>
                                        <p:attrNameLst>
                                          <p:attrName>style.visibility</p:attrName>
                                        </p:attrNameLst>
                                      </p:cBhvr>
                                      <p:to>
                                        <p:strVal val="visible"/>
                                      </p:to>
                                    </p:set>
                                    <p:animEffect transition="in" filter="wipe(left)">
                                      <p:cBhvr>
                                        <p:cTn id="84" dur="250"/>
                                        <p:tgtEl>
                                          <p:spTgt spid="10">
                                            <p:txEl>
                                              <p:pRg st="7" end="7"/>
                                            </p:txEl>
                                          </p:spTgt>
                                        </p:tgtEl>
                                      </p:cBhvr>
                                    </p:animEffect>
                                  </p:childTnLst>
                                </p:cTn>
                              </p:par>
                            </p:childTnLst>
                          </p:cTn>
                        </p:par>
                        <p:par>
                          <p:cTn id="85" fill="hold">
                            <p:stCondLst>
                              <p:cond delay="1750"/>
                            </p:stCondLst>
                            <p:childTnLst>
                              <p:par>
                                <p:cTn id="86" presetID="22" presetClass="entr" presetSubtype="8" fill="hold" grpId="0" nodeType="afterEffect">
                                  <p:stCondLst>
                                    <p:cond delay="0"/>
                                  </p:stCondLst>
                                  <p:childTnLst>
                                    <p:set>
                                      <p:cBhvr>
                                        <p:cTn id="87" dur="1" fill="hold">
                                          <p:stCondLst>
                                            <p:cond delay="0"/>
                                          </p:stCondLst>
                                        </p:cTn>
                                        <p:tgtEl>
                                          <p:spTgt spid="10">
                                            <p:txEl>
                                              <p:pRg st="8" end="8"/>
                                            </p:txEl>
                                          </p:spTgt>
                                        </p:tgtEl>
                                        <p:attrNameLst>
                                          <p:attrName>style.visibility</p:attrName>
                                        </p:attrNameLst>
                                      </p:cBhvr>
                                      <p:to>
                                        <p:strVal val="visible"/>
                                      </p:to>
                                    </p:set>
                                    <p:animEffect transition="in" filter="wipe(left)">
                                      <p:cBhvr>
                                        <p:cTn id="88" dur="250"/>
                                        <p:tgtEl>
                                          <p:spTgt spid="10">
                                            <p:txEl>
                                              <p:pRg st="8" end="8"/>
                                            </p:txEl>
                                          </p:spTgt>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0">
                                            <p:txEl>
                                              <p:pRg st="9" end="9"/>
                                            </p:txEl>
                                          </p:spTgt>
                                        </p:tgtEl>
                                        <p:attrNameLst>
                                          <p:attrName>style.visibility</p:attrName>
                                        </p:attrNameLst>
                                      </p:cBhvr>
                                      <p:to>
                                        <p:strVal val="visible"/>
                                      </p:to>
                                    </p:set>
                                    <p:animEffect transition="in" filter="wipe(left)">
                                      <p:cBhvr>
                                        <p:cTn id="92" dur="250"/>
                                        <p:tgtEl>
                                          <p:spTgt spid="10">
                                            <p:txEl>
                                              <p:pRg st="9" end="9"/>
                                            </p:txEl>
                                          </p:spTgt>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0">
                                            <p:txEl>
                                              <p:pRg st="10" end="10"/>
                                            </p:txEl>
                                          </p:spTgt>
                                        </p:tgtEl>
                                        <p:attrNameLst>
                                          <p:attrName>style.visibility</p:attrName>
                                        </p:attrNameLst>
                                      </p:cBhvr>
                                      <p:to>
                                        <p:strVal val="visible"/>
                                      </p:to>
                                    </p:set>
                                    <p:animEffect transition="in" filter="wipe(left)">
                                      <p:cBhvr>
                                        <p:cTn id="95" dur="25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3" grpId="0" uiExpand="1" build="p"/>
      <p:bldP spid="3" grpId="1" uiExpand="1" build="p"/>
      <p:bldP spid="6" grpId="0"/>
      <p:bldP spid="1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rPr>
              <a:t>Masking step</a:t>
            </a:r>
          </a:p>
        </p:txBody>
      </p:sp>
      <p:sp>
        <p:nvSpPr>
          <p:cNvPr id="3" name="Content Placeholder 2"/>
          <p:cNvSpPr>
            <a:spLocks noGrp="1"/>
          </p:cNvSpPr>
          <p:nvPr>
            <p:ph idx="1"/>
          </p:nvPr>
        </p:nvSpPr>
        <p:spPr>
          <a:xfrm>
            <a:off x="1125820" y="1292217"/>
            <a:ext cx="9603275" cy="3294576"/>
          </a:xfrm>
        </p:spPr>
        <p:txBody>
          <a:bodyPr>
            <a:noAutofit/>
          </a:bodyPr>
          <a:lstStyle/>
          <a:p>
            <a:pPr marL="0" indent="0">
              <a:buNone/>
            </a:pPr>
            <a:endParaRPr lang="en-US" sz="2400" dirty="0"/>
          </a:p>
          <a:p>
            <a:r>
              <a:rPr lang="en-US" sz="2400" dirty="0"/>
              <a:t>Creating a mask based on the location of the target found</a:t>
            </a:r>
          </a:p>
          <a:p>
            <a:r>
              <a:rPr lang="en-US" sz="2400" dirty="0"/>
              <a:t>Inverse mask</a:t>
            </a:r>
          </a:p>
          <a:p>
            <a:r>
              <a:rPr lang="en-US" sz="2400" dirty="0"/>
              <a:t>Add the mask inverse and the webcam image</a:t>
            </a:r>
          </a:p>
          <a:p>
            <a:r>
              <a:rPr lang="en-US" sz="2400" dirty="0"/>
              <a:t>Add replace image </a:t>
            </a:r>
            <a:r>
              <a:rPr lang="en-US" sz="2400"/>
              <a:t>and bitwise </a:t>
            </a:r>
            <a:r>
              <a:rPr lang="en-US" sz="2400" dirty="0"/>
              <a:t>image</a:t>
            </a:r>
          </a:p>
        </p:txBody>
      </p:sp>
      <p:sp>
        <p:nvSpPr>
          <p:cNvPr id="4" name="Slide Number Placeholder 3"/>
          <p:cNvSpPr>
            <a:spLocks noGrp="1"/>
          </p:cNvSpPr>
          <p:nvPr>
            <p:ph type="sldNum" sz="quarter" idx="12"/>
          </p:nvPr>
        </p:nvSpPr>
        <p:spPr/>
        <p:txBody>
          <a:bodyPr/>
          <a:lstStyle/>
          <a:p>
            <a:fld id="{E779D7E4-DFAF-421D-9900-88639F15E5F6}" type="slidenum">
              <a:rPr lang="en-US" smtClean="0"/>
              <a:t>20</a:t>
            </a:fld>
            <a:endParaRPr lang="en-US"/>
          </a:p>
        </p:txBody>
      </p:sp>
    </p:spTree>
    <p:extLst>
      <p:ext uri="{BB962C8B-B14F-4D97-AF65-F5344CB8AC3E}">
        <p14:creationId xmlns:p14="http://schemas.microsoft.com/office/powerpoint/2010/main" val="3665358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1"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3" dur="5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500"/>
                                        <p:tgtEl>
                                          <p:spTgt spid="3">
                                            <p:txEl>
                                              <p:pRg st="1" end="1"/>
                                            </p:txEl>
                                          </p:spTgt>
                                        </p:tgtEl>
                                      </p:cBhvr>
                                    </p:animEffect>
                                  </p:childTnLst>
                                </p:cTn>
                              </p:par>
                            </p:childTnLst>
                          </p:cTn>
                        </p:par>
                        <p:par>
                          <p:cTn id="15" fill="hold">
                            <p:stCondLst>
                              <p:cond delay="500"/>
                            </p:stCondLst>
                            <p:childTnLst>
                              <p:par>
                                <p:cTn id="16" presetID="50" presetClass="entr" presetSubtype="0" decel="100000" fill="hold" grpId="1"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5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19" dur="5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0" dur="500"/>
                                        <p:tgtEl>
                                          <p:spTgt spid="3">
                                            <p:txEl>
                                              <p:pRg st="2" end="2"/>
                                            </p:txEl>
                                          </p:spTgt>
                                        </p:tgtEl>
                                      </p:cBhvr>
                                    </p:animEffect>
                                  </p:childTnLst>
                                </p:cTn>
                              </p:par>
                            </p:childTnLst>
                          </p:cTn>
                        </p:par>
                        <p:par>
                          <p:cTn id="21" fill="hold">
                            <p:stCondLst>
                              <p:cond delay="1000"/>
                            </p:stCondLst>
                            <p:childTnLst>
                              <p:par>
                                <p:cTn id="22" presetID="50" presetClass="entr" presetSubtype="0" decel="100000" fill="hold" grpId="1"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5" dur="5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6" dur="500"/>
                                        <p:tgtEl>
                                          <p:spTgt spid="3">
                                            <p:txEl>
                                              <p:pRg st="3" end="3"/>
                                            </p:txEl>
                                          </p:spTgt>
                                        </p:tgtEl>
                                      </p:cBhvr>
                                    </p:animEffect>
                                  </p:childTnLst>
                                </p:cTn>
                              </p:par>
                            </p:childTnLst>
                          </p:cTn>
                        </p:par>
                        <p:par>
                          <p:cTn id="27" fill="hold">
                            <p:stCondLst>
                              <p:cond delay="1500"/>
                            </p:stCondLst>
                            <p:childTnLst>
                              <p:par>
                                <p:cTn id="28" presetID="50" presetClass="entr" presetSubtype="0" decel="100000" fill="hold" grpId="1"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5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1" dur="5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scontent-sin6-1.xx.fbcdn.net/v/t1.15752-9/130265257_388263622485868_625167578822927380_n.jpg?_nc_cat=104&amp;ccb=2&amp;_nc_sid=ae9488&amp;_nc_ohc=Mnu5a0ujBsUAX8fJ_Vq&amp;_nc_ht=scontent-sin6-1.xx&amp;oh=db034abf24dcc25645d83669981737de&amp;oe=5FF90A67"/>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161870" y="1596094"/>
            <a:ext cx="6030130" cy="4522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p:cNvSpPr>
            <a:spLocks noGrp="1"/>
          </p:cNvSpPr>
          <p:nvPr>
            <p:ph type="sldNum" sz="quarter" idx="12"/>
          </p:nvPr>
        </p:nvSpPr>
        <p:spPr/>
        <p:txBody>
          <a:bodyPr/>
          <a:lstStyle/>
          <a:p>
            <a:fld id="{E779D7E4-DFAF-421D-9900-88639F15E5F6}" type="slidenum">
              <a:rPr lang="en-US" smtClean="0"/>
              <a:t>21</a:t>
            </a:fld>
            <a:endParaRPr lang="en-US"/>
          </a:p>
        </p:txBody>
      </p:sp>
      <p:pic>
        <p:nvPicPr>
          <p:cNvPr id="7170" name="Picture 2" descr="https://scontent-sin6-1.xx.fbcdn.net/v/t1.15752-9/130452449_2452381228391817_5690259167859732628_n.jpg?_nc_cat=104&amp;ccb=2&amp;_nc_sid=ae9488&amp;_nc_ohc=kHkOIvjeOCEAX87Cf-O&amp;_nc_ht=scontent-sin6-1.xx&amp;oh=ed8f4735e9d812cb140222d37348a194&amp;oe=5FF8A2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0" y="1596094"/>
            <a:ext cx="6030130" cy="4522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itle 1"/>
          <p:cNvSpPr txBox="1">
            <a:spLocks/>
          </p:cNvSpPr>
          <p:nvPr/>
        </p:nvSpPr>
        <p:spPr>
          <a:xfrm>
            <a:off x="6161870" y="859317"/>
            <a:ext cx="6030130" cy="736778"/>
          </a:xfrm>
          <a:prstGeom prst="rect">
            <a:avLst/>
          </a:prstGeom>
        </p:spPr>
        <p:txBody>
          <a:bodyPr vert="horz" lIns="91440" tIns="45720" rIns="91440" bIns="45720" rtlCol="0" anchor="t">
            <a:normAutofit/>
          </a:bodyPr>
          <a:lstStyle>
            <a:defPPr>
              <a:defRPr lang="en-US"/>
            </a:defPPr>
            <a:lvl1pPr algn="ctr">
              <a:lnSpc>
                <a:spcPct val="90000"/>
              </a:lnSpc>
              <a:spcBef>
                <a:spcPct val="0"/>
              </a:spcBef>
              <a:buNone/>
              <a:defRPr sz="3200" b="0" i="0" cap="none">
                <a:solidFill>
                  <a:srgbClr val="FF0000"/>
                </a:solidFill>
                <a:effectLst/>
                <a:latin typeface="+mj-lt"/>
                <a:ea typeface="+mj-ea"/>
                <a:cs typeface="+mj-cs"/>
              </a:defRPr>
            </a:lvl1pPr>
          </a:lstStyle>
          <a:p>
            <a:r>
              <a:rPr lang="en-US" dirty="0"/>
              <a:t>Inverse mask (bitwise not)</a:t>
            </a:r>
          </a:p>
        </p:txBody>
      </p:sp>
      <p:sp>
        <p:nvSpPr>
          <p:cNvPr id="8" name="TextBox 7"/>
          <p:cNvSpPr txBox="1"/>
          <p:nvPr/>
        </p:nvSpPr>
        <p:spPr>
          <a:xfrm>
            <a:off x="0" y="859316"/>
            <a:ext cx="6038850" cy="736778"/>
          </a:xfrm>
          <a:prstGeom prst="rect">
            <a:avLst/>
          </a:prstGeom>
        </p:spPr>
        <p:txBody>
          <a:bodyPr vert="horz" lIns="91440" tIns="45720" rIns="91440" bIns="45720" rtlCol="0" anchor="t">
            <a:normAutofit/>
          </a:bodyPr>
          <a:lstStyle>
            <a:defPPr>
              <a:defRPr lang="en-US"/>
            </a:defPPr>
            <a:lvl1pPr algn="ctr">
              <a:lnSpc>
                <a:spcPct val="90000"/>
              </a:lnSpc>
              <a:spcBef>
                <a:spcPct val="0"/>
              </a:spcBef>
              <a:buNone/>
              <a:defRPr sz="3200" b="0" i="0" cap="none">
                <a:solidFill>
                  <a:srgbClr val="FF0000"/>
                </a:solidFill>
                <a:effectLst/>
                <a:latin typeface="+mj-lt"/>
                <a:ea typeface="+mj-ea"/>
                <a:cs typeface="+mj-cs"/>
              </a:defRPr>
            </a:lvl1pPr>
          </a:lstStyle>
          <a:p>
            <a:r>
              <a:rPr lang="en-US" dirty="0" smtClean="0"/>
              <a:t>Mask</a:t>
            </a:r>
            <a:endParaRPr lang="en-US" dirty="0"/>
          </a:p>
        </p:txBody>
      </p:sp>
    </p:spTree>
    <p:extLst>
      <p:ext uri="{BB962C8B-B14F-4D97-AF65-F5344CB8AC3E}">
        <p14:creationId xmlns:p14="http://schemas.microsoft.com/office/powerpoint/2010/main" val="8735574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outVertic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par>
                                <p:cTn id="13" presetID="16" presetClass="entr" presetSubtype="37"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848" y="322432"/>
            <a:ext cx="10402300" cy="1049235"/>
          </a:xfrm>
        </p:spPr>
        <p:txBody>
          <a:bodyPr/>
          <a:lstStyle/>
          <a:p>
            <a:r>
              <a:rPr lang="en-US" dirty="0">
                <a:solidFill>
                  <a:srgbClr val="FF0000"/>
                </a:solidFill>
              </a:rPr>
              <a:t>Bitwise and </a:t>
            </a:r>
          </a:p>
        </p:txBody>
      </p:sp>
      <p:pic>
        <p:nvPicPr>
          <p:cNvPr id="9" name="Picture 2" descr="https://scontent-sin6-1.xx.fbcdn.net/v/t1.15752-9/130265257_388263622485868_625167578822927380_n.jpg?_nc_cat=104&amp;ccb=2&amp;_nc_sid=ae9488&amp;_nc_ohc=Mnu5a0ujBsUAX8fJ_Vq&amp;_nc_ht=scontent-sin6-1.xx&amp;oh=db034abf24dcc25645d83669981737de&amp;oe=5FF90A67"/>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046548" y="1517849"/>
            <a:ext cx="2013224" cy="15099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Slide Number Placeholder 10"/>
          <p:cNvSpPr>
            <a:spLocks noGrp="1"/>
          </p:cNvSpPr>
          <p:nvPr>
            <p:ph type="sldNum" sz="quarter" idx="12"/>
          </p:nvPr>
        </p:nvSpPr>
        <p:spPr/>
        <p:txBody>
          <a:bodyPr/>
          <a:lstStyle/>
          <a:p>
            <a:fld id="{E779D7E4-DFAF-421D-9900-88639F15E5F6}" type="slidenum">
              <a:rPr lang="en-US" smtClean="0"/>
              <a:t>22</a:t>
            </a:fld>
            <a:endParaRPr lang="en-US"/>
          </a:p>
        </p:txBody>
      </p:sp>
      <p:pic>
        <p:nvPicPr>
          <p:cNvPr id="9218" name="Picture 2" descr="https://scontent-sin6-1.xx.fbcdn.net/v/t1.15752-9/129761333_820409001837987_7553103817829831845_n.jpg?_nc_cat=111&amp;ccb=2&amp;_nc_sid=ae9488&amp;_nc_ohc=CzIsGNQM_ckAX_UlKpw&amp;_nc_ht=scontent-sin6-1.xx&amp;oh=4c16a923f425e2b6a897b165d177a5dc&amp;oe=5FF7559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1127" y="2002559"/>
            <a:ext cx="5101443" cy="38260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31127" y="1477941"/>
            <a:ext cx="5101443" cy="461665"/>
          </a:xfrm>
          <a:prstGeom prst="rect">
            <a:avLst/>
          </a:prstGeom>
          <a:noFill/>
        </p:spPr>
        <p:txBody>
          <a:bodyPr wrap="square" rtlCol="0">
            <a:spAutoFit/>
          </a:bodyPr>
          <a:lstStyle/>
          <a:p>
            <a:pPr algn="ctr"/>
            <a:r>
              <a:rPr lang="en-US" sz="2400" dirty="0"/>
              <a:t>Bitwise and image</a:t>
            </a:r>
          </a:p>
        </p:txBody>
      </p:sp>
      <p:sp>
        <p:nvSpPr>
          <p:cNvPr id="6" name="TextBox 5"/>
          <p:cNvSpPr txBox="1"/>
          <p:nvPr/>
        </p:nvSpPr>
        <p:spPr>
          <a:xfrm>
            <a:off x="2386248" y="4008671"/>
            <a:ext cx="1466490" cy="400110"/>
          </a:xfrm>
          <a:prstGeom prst="rect">
            <a:avLst/>
          </a:prstGeom>
          <a:noFill/>
        </p:spPr>
        <p:txBody>
          <a:bodyPr wrap="square" rtlCol="0">
            <a:spAutoFit/>
          </a:bodyPr>
          <a:lstStyle/>
          <a:p>
            <a:r>
              <a:rPr lang="en-US" sz="2000" dirty="0"/>
              <a:t>Webcam</a:t>
            </a:r>
          </a:p>
        </p:txBody>
      </p:sp>
      <p:sp>
        <p:nvSpPr>
          <p:cNvPr id="7" name="TextBox 6"/>
          <p:cNvSpPr txBox="1"/>
          <p:nvPr/>
        </p:nvSpPr>
        <p:spPr>
          <a:xfrm>
            <a:off x="2227701" y="3078885"/>
            <a:ext cx="1880559" cy="400110"/>
          </a:xfrm>
          <a:prstGeom prst="rect">
            <a:avLst/>
          </a:prstGeom>
          <a:noFill/>
        </p:spPr>
        <p:txBody>
          <a:bodyPr wrap="square" rtlCol="0">
            <a:spAutoFit/>
          </a:bodyPr>
          <a:lstStyle/>
          <a:p>
            <a:r>
              <a:rPr lang="en-US" sz="2000" dirty="0"/>
              <a:t>Inverse mask</a:t>
            </a:r>
          </a:p>
        </p:txBody>
      </p:sp>
      <p:sp>
        <p:nvSpPr>
          <p:cNvPr id="8" name="Plus 7"/>
          <p:cNvSpPr/>
          <p:nvPr/>
        </p:nvSpPr>
        <p:spPr>
          <a:xfrm>
            <a:off x="2690850" y="3371249"/>
            <a:ext cx="724619" cy="71439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riped Right Arrow 9"/>
          <p:cNvSpPr/>
          <p:nvPr/>
        </p:nvSpPr>
        <p:spPr>
          <a:xfrm>
            <a:off x="4408687" y="3448217"/>
            <a:ext cx="1466491" cy="59570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https://scontent-sin6-1.xx.fbcdn.net/v/t1.15752-9/130051124_879131762824460_8694909424357084634_n.jpg?_nc_cat=106&amp;ccb=2&amp;_nc_sid=ae9488&amp;_nc_ohc=xOMW4pwToHYAX8d7nbi&amp;_nc_ht=scontent-sin6-1.xx&amp;oh=005e86069070fe94ee34c8cfa125bf68&amp;oe=5FF974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6548" y="4460461"/>
            <a:ext cx="2035029" cy="15262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88651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250"/>
                                        <p:tgtEl>
                                          <p:spTgt spid="7"/>
                                        </p:tgtEl>
                                      </p:cBhvr>
                                    </p:animEffect>
                                  </p:childTnLst>
                                </p:cTn>
                              </p:par>
                            </p:childTnLst>
                          </p:cTn>
                        </p:par>
                        <p:par>
                          <p:cTn id="17" fill="hold">
                            <p:stCondLst>
                              <p:cond delay="750"/>
                            </p:stCondLst>
                            <p:childTnLst>
                              <p:par>
                                <p:cTn id="18" presetID="22" presetClass="entr" presetSubtype="4"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par>
                          <p:cTn id="21" fill="hold">
                            <p:stCondLst>
                              <p:cond delay="125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250"/>
                                        <p:tgtEl>
                                          <p:spTgt spid="6"/>
                                        </p:tgtEl>
                                      </p:cBhvr>
                                    </p:animEffect>
                                  </p:childTnLst>
                                </p:cTn>
                              </p:par>
                            </p:childTnLst>
                          </p:cTn>
                        </p:par>
                        <p:par>
                          <p:cTn id="25" fill="hold">
                            <p:stCondLst>
                              <p:cond delay="1500"/>
                            </p:stCondLst>
                            <p:childTnLst>
                              <p:par>
                                <p:cTn id="26" presetID="1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plus(in)">
                                      <p:cBhvr>
                                        <p:cTn id="28" dur="25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9218"/>
                                        </p:tgtEl>
                                        <p:attrNameLst>
                                          <p:attrName>style.visibility</p:attrName>
                                        </p:attrNameLst>
                                      </p:cBhvr>
                                      <p:to>
                                        <p:strVal val="visible"/>
                                      </p:to>
                                    </p:set>
                                    <p:animEffect transition="in" filter="wipe(left)">
                                      <p:cBhvr>
                                        <p:cTn id="38" dur="500"/>
                                        <p:tgtEl>
                                          <p:spTgt spid="9218"/>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8"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63" y="116784"/>
            <a:ext cx="9905998" cy="1478570"/>
          </a:xfrm>
        </p:spPr>
        <p:txBody>
          <a:bodyPr/>
          <a:lstStyle/>
          <a:p>
            <a:r>
              <a:rPr lang="en-US" dirty="0">
                <a:solidFill>
                  <a:srgbClr val="FF0000"/>
                </a:solidFill>
              </a:rPr>
              <a:t>Bitwise or</a:t>
            </a:r>
          </a:p>
        </p:txBody>
      </p:sp>
      <p:pic>
        <p:nvPicPr>
          <p:cNvPr id="4" name="Picture 4" descr="https://scontent-sin6-2.xx.fbcdn.net/v/t1.15752-9/130277436_157461836123398_5681426491492832641_n.jpg?_nc_cat=102&amp;ccb=2&amp;_nc_sid=ae9488&amp;_nc_ohc=2qyyUN0ROVwAX8RXizt&amp;_nc_ht=scontent-sin6-2.xx&amp;oh=e4c81d008e8e51b131fbefb297eae90e&amp;oe=5FF8659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599072" y="2106086"/>
            <a:ext cx="4722282" cy="35417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Slide Number Placeholder 10"/>
          <p:cNvSpPr>
            <a:spLocks noGrp="1"/>
          </p:cNvSpPr>
          <p:nvPr>
            <p:ph type="sldNum" sz="quarter" idx="12"/>
          </p:nvPr>
        </p:nvSpPr>
        <p:spPr/>
        <p:txBody>
          <a:bodyPr/>
          <a:lstStyle/>
          <a:p>
            <a:fld id="{E779D7E4-DFAF-421D-9900-88639F15E5F6}" type="slidenum">
              <a:rPr lang="en-US" smtClean="0"/>
              <a:t>23</a:t>
            </a:fld>
            <a:endParaRPr lang="en-US"/>
          </a:p>
        </p:txBody>
      </p:sp>
      <p:sp>
        <p:nvSpPr>
          <p:cNvPr id="5" name="TextBox 4"/>
          <p:cNvSpPr txBox="1"/>
          <p:nvPr/>
        </p:nvSpPr>
        <p:spPr>
          <a:xfrm>
            <a:off x="8493003" y="1477941"/>
            <a:ext cx="1045479" cy="461665"/>
          </a:xfrm>
          <a:prstGeom prst="rect">
            <a:avLst/>
          </a:prstGeom>
          <a:noFill/>
        </p:spPr>
        <p:txBody>
          <a:bodyPr wrap="none" rtlCol="0">
            <a:spAutoFit/>
          </a:bodyPr>
          <a:lstStyle/>
          <a:p>
            <a:r>
              <a:rPr lang="en-US" sz="2400" dirty="0"/>
              <a:t>Result</a:t>
            </a:r>
          </a:p>
        </p:txBody>
      </p:sp>
      <p:pic>
        <p:nvPicPr>
          <p:cNvPr id="6" name="Picture 2" descr="https://scontent-sin6-1.xx.fbcdn.net/v/t1.15752-9/129761333_820409001837987_7553103817829831845_n.jpg?_nc_cat=111&amp;ccb=2&amp;_nc_sid=ae9488&amp;_nc_ohc=CzIsGNQM_ckAX_UlKpw&amp;_nc_ht=scontent-sin6-1.xx&amp;oh=4c16a923f425e2b6a897b165d177a5dc&amp;oe=5FF7559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5062" y="1508423"/>
            <a:ext cx="2232375" cy="16742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Plus 6"/>
          <p:cNvSpPr/>
          <p:nvPr/>
        </p:nvSpPr>
        <p:spPr>
          <a:xfrm>
            <a:off x="2706825" y="3557757"/>
            <a:ext cx="648848" cy="63837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https://scontent-sin6-1.xx.fbcdn.net/v/t1.15752-9/131307101_5091267837550319_5169029839811894107_n.jpg?_nc_cat=106&amp;ccb=2&amp;_nc_sid=ae9488&amp;_nc_ohc=5dnuePrNDxwAX-Xrdwe&amp;_nc_ht=scontent-sin6-1.xx&amp;oh=69bc99e973e7eb311542ede49167f2e0&amp;oe=5FF9EC3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6345" y="4459962"/>
            <a:ext cx="2231093" cy="1673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80053" y="3158569"/>
            <a:ext cx="2502392" cy="400110"/>
          </a:xfrm>
          <a:prstGeom prst="rect">
            <a:avLst/>
          </a:prstGeom>
          <a:noFill/>
        </p:spPr>
        <p:txBody>
          <a:bodyPr wrap="square" rtlCol="0">
            <a:spAutoFit/>
          </a:bodyPr>
          <a:lstStyle/>
          <a:p>
            <a:pPr algn="ctr"/>
            <a:r>
              <a:rPr lang="en-US" sz="2000" dirty="0"/>
              <a:t>Bitwise and image</a:t>
            </a:r>
          </a:p>
        </p:txBody>
      </p:sp>
      <p:sp>
        <p:nvSpPr>
          <p:cNvPr id="9" name="TextBox 8"/>
          <p:cNvSpPr txBox="1"/>
          <p:nvPr/>
        </p:nvSpPr>
        <p:spPr>
          <a:xfrm>
            <a:off x="1915062" y="4090630"/>
            <a:ext cx="2243402" cy="400110"/>
          </a:xfrm>
          <a:prstGeom prst="rect">
            <a:avLst/>
          </a:prstGeom>
          <a:noFill/>
        </p:spPr>
        <p:txBody>
          <a:bodyPr wrap="square" rtlCol="0">
            <a:spAutoFit/>
          </a:bodyPr>
          <a:lstStyle/>
          <a:p>
            <a:pPr algn="ctr"/>
            <a:r>
              <a:rPr lang="en-US" sz="2000" dirty="0"/>
              <a:t>Warp image</a:t>
            </a:r>
          </a:p>
        </p:txBody>
      </p:sp>
      <p:sp>
        <p:nvSpPr>
          <p:cNvPr id="10" name="Striped Right Arrow 9"/>
          <p:cNvSpPr/>
          <p:nvPr/>
        </p:nvSpPr>
        <p:spPr>
          <a:xfrm>
            <a:off x="4515223" y="3557757"/>
            <a:ext cx="1851071" cy="53287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22699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250"/>
                                        <p:tgtEl>
                                          <p:spTgt spid="8"/>
                                        </p:tgtEl>
                                      </p:cBhvr>
                                    </p:animEffect>
                                  </p:childTnLst>
                                </p:cTn>
                              </p:par>
                            </p:childTnLst>
                          </p:cTn>
                        </p:par>
                        <p:par>
                          <p:cTn id="17" fill="hold">
                            <p:stCondLst>
                              <p:cond delay="750"/>
                            </p:stCondLst>
                            <p:childTnLst>
                              <p:par>
                                <p:cTn id="18" presetID="22" presetClass="entr" presetSubtype="4" fill="hold" nodeType="afterEffect">
                                  <p:stCondLst>
                                    <p:cond delay="0"/>
                                  </p:stCondLst>
                                  <p:childTnLst>
                                    <p:set>
                                      <p:cBhvr>
                                        <p:cTn id="19" dur="1" fill="hold">
                                          <p:stCondLst>
                                            <p:cond delay="0"/>
                                          </p:stCondLst>
                                        </p:cTn>
                                        <p:tgtEl>
                                          <p:spTgt spid="12290"/>
                                        </p:tgtEl>
                                        <p:attrNameLst>
                                          <p:attrName>style.visibility</p:attrName>
                                        </p:attrNameLst>
                                      </p:cBhvr>
                                      <p:to>
                                        <p:strVal val="visible"/>
                                      </p:to>
                                    </p:set>
                                    <p:animEffect transition="in" filter="wipe(down)">
                                      <p:cBhvr>
                                        <p:cTn id="20" dur="500"/>
                                        <p:tgtEl>
                                          <p:spTgt spid="12290"/>
                                        </p:tgtEl>
                                      </p:cBhvr>
                                    </p:animEffect>
                                  </p:childTnLst>
                                </p:cTn>
                              </p:par>
                            </p:childTnLst>
                          </p:cTn>
                        </p:par>
                        <p:par>
                          <p:cTn id="21" fill="hold">
                            <p:stCondLst>
                              <p:cond delay="1250"/>
                            </p:stCondLst>
                            <p:childTnLst>
                              <p:par>
                                <p:cTn id="22" presetID="22" presetClass="entr" presetSubtype="4"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250"/>
                                        <p:tgtEl>
                                          <p:spTgt spid="9"/>
                                        </p:tgtEl>
                                      </p:cBhvr>
                                    </p:animEffect>
                                  </p:childTnLst>
                                </p:cTn>
                              </p:par>
                            </p:childTnLst>
                          </p:cTn>
                        </p:par>
                        <p:par>
                          <p:cTn id="25" fill="hold">
                            <p:stCondLst>
                              <p:cond delay="1500"/>
                            </p:stCondLst>
                            <p:childTnLst>
                              <p:par>
                                <p:cTn id="26" presetID="4"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in)">
                                      <p:cBhvr>
                                        <p:cTn id="28" dur="25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animBg="1"/>
      <p:bldP spid="8" grpId="0"/>
      <p:bldP spid="9"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rPr>
              <a:t>3D</a:t>
            </a:r>
          </a:p>
        </p:txBody>
      </p:sp>
      <p:sp>
        <p:nvSpPr>
          <p:cNvPr id="3" name="Content Placeholder 2"/>
          <p:cNvSpPr>
            <a:spLocks noGrp="1"/>
          </p:cNvSpPr>
          <p:nvPr>
            <p:ph idx="1"/>
          </p:nvPr>
        </p:nvSpPr>
        <p:spPr/>
        <p:txBody>
          <a:bodyPr>
            <a:normAutofit/>
          </a:bodyPr>
          <a:lstStyle/>
          <a:p>
            <a:r>
              <a:rPr lang="en-US" sz="2400" dirty="0"/>
              <a:t>Calculate projection matrix</a:t>
            </a:r>
          </a:p>
          <a:p>
            <a:r>
              <a:rPr lang="en-US" sz="2400" dirty="0"/>
              <a:t>Render model</a:t>
            </a:r>
          </a:p>
        </p:txBody>
      </p:sp>
      <p:sp>
        <p:nvSpPr>
          <p:cNvPr id="4" name="Slide Number Placeholder 3"/>
          <p:cNvSpPr>
            <a:spLocks noGrp="1"/>
          </p:cNvSpPr>
          <p:nvPr>
            <p:ph type="sldNum" sz="quarter" idx="12"/>
          </p:nvPr>
        </p:nvSpPr>
        <p:spPr/>
        <p:txBody>
          <a:bodyPr/>
          <a:lstStyle/>
          <a:p>
            <a:fld id="{E779D7E4-DFAF-421D-9900-88639F15E5F6}" type="slidenum">
              <a:rPr lang="en-US" smtClean="0"/>
              <a:t>24</a:t>
            </a:fld>
            <a:endParaRPr lang="en-US"/>
          </a:p>
        </p:txBody>
      </p:sp>
    </p:spTree>
    <p:extLst>
      <p:ext uri="{BB962C8B-B14F-4D97-AF65-F5344CB8AC3E}">
        <p14:creationId xmlns:p14="http://schemas.microsoft.com/office/powerpoint/2010/main" val="643215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rPr>
              <a:t>Projection Matrix</a:t>
            </a:r>
          </a:p>
        </p:txBody>
      </p:sp>
      <p:pic>
        <p:nvPicPr>
          <p:cNvPr id="10242"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442" r="476"/>
          <a:stretch/>
        </p:blipFill>
        <p:spPr bwMode="auto">
          <a:xfrm>
            <a:off x="798653" y="2488695"/>
            <a:ext cx="10263077" cy="29490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779D7E4-DFAF-421D-9900-88639F15E5F6}" type="slidenum">
              <a:rPr lang="en-US" smtClean="0"/>
              <a:t>25</a:t>
            </a:fld>
            <a:endParaRPr lang="en-US"/>
          </a:p>
        </p:txBody>
      </p:sp>
      <p:sp>
        <p:nvSpPr>
          <p:cNvPr id="6" name="TextBox 5">
            <a:extLst>
              <a:ext uri="{FF2B5EF4-FFF2-40B4-BE49-F238E27FC236}">
                <a16:creationId xmlns:a16="http://schemas.microsoft.com/office/drawing/2014/main" id="{17B0F266-2EF5-4B4F-986D-0305DE7C55A5}"/>
              </a:ext>
            </a:extLst>
          </p:cNvPr>
          <p:cNvSpPr txBox="1"/>
          <p:nvPr/>
        </p:nvSpPr>
        <p:spPr>
          <a:xfrm>
            <a:off x="798653" y="2002559"/>
            <a:ext cx="8801441" cy="369332"/>
          </a:xfrm>
          <a:prstGeom prst="rect">
            <a:avLst/>
          </a:prstGeom>
          <a:noFill/>
        </p:spPr>
        <p:txBody>
          <a:bodyPr wrap="square" rtlCol="0">
            <a:spAutoFit/>
          </a:bodyPr>
          <a:lstStyle/>
          <a:p>
            <a:r>
              <a:rPr lang="pt-BR" b="1" dirty="0"/>
              <a:t>3D projection matrix = A · [R1 R2 R3 | t ]</a:t>
            </a:r>
            <a:endParaRPr lang="vi-VN" dirty="0"/>
          </a:p>
        </p:txBody>
      </p:sp>
    </p:spTree>
    <p:extLst>
      <p:ext uri="{BB962C8B-B14F-4D97-AF65-F5344CB8AC3E}">
        <p14:creationId xmlns:p14="http://schemas.microsoft.com/office/powerpoint/2010/main" val="3620172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0242"/>
                                        </p:tgtEl>
                                        <p:attrNameLst>
                                          <p:attrName>style.visibility</p:attrName>
                                        </p:attrNameLst>
                                      </p:cBhvr>
                                      <p:to>
                                        <p:strVal val="visible"/>
                                      </p:to>
                                    </p:set>
                                    <p:animEffect transition="in" filter="fade">
                                      <p:cBhvr>
                                        <p:cTn id="17" dur="500"/>
                                        <p:tgtEl>
                                          <p:spTgt spid="10242"/>
                                        </p:tgtEl>
                                      </p:cBhvr>
                                    </p:animEffect>
                                    <p:anim calcmode="lin" valueType="num">
                                      <p:cBhvr>
                                        <p:cTn id="18" dur="500" fill="hold"/>
                                        <p:tgtEl>
                                          <p:spTgt spid="10242"/>
                                        </p:tgtEl>
                                        <p:attrNameLst>
                                          <p:attrName>ppt_x</p:attrName>
                                        </p:attrNameLst>
                                      </p:cBhvr>
                                      <p:tavLst>
                                        <p:tav tm="0">
                                          <p:val>
                                            <p:strVal val="#ppt_x"/>
                                          </p:val>
                                        </p:tav>
                                        <p:tav tm="100000">
                                          <p:val>
                                            <p:strVal val="#ppt_x"/>
                                          </p:val>
                                        </p:tav>
                                      </p:tavLst>
                                    </p:anim>
                                    <p:anim calcmode="lin" valueType="num">
                                      <p:cBhvr>
                                        <p:cTn id="19" dur="5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pt-BR" sz="3600" b="1" dirty="0">
                <a:solidFill>
                  <a:srgbClr val="FF0000"/>
                </a:solidFill>
              </a:rPr>
              <a:t>Extrinsic Matrix</a:t>
            </a:r>
            <a:br>
              <a:rPr lang="pt-BR" sz="3600" b="1" dirty="0">
                <a:solidFill>
                  <a:srgbClr val="FF0000"/>
                </a:solidFill>
              </a:rPr>
            </a:br>
            <a:endParaRPr lang="en-US" sz="3600" dirty="0">
              <a:solidFill>
                <a:srgbClr val="FF0000"/>
              </a:solidFill>
            </a:endParaRPr>
          </a:p>
        </p:txBody>
      </p:sp>
      <p:sp>
        <p:nvSpPr>
          <p:cNvPr id="3" name="Content Placeholder 2"/>
          <p:cNvSpPr>
            <a:spLocks noGrp="1"/>
          </p:cNvSpPr>
          <p:nvPr>
            <p:ph idx="1"/>
          </p:nvPr>
        </p:nvSpPr>
        <p:spPr>
          <a:xfrm>
            <a:off x="1130270" y="2093981"/>
            <a:ext cx="9603275" cy="442185"/>
          </a:xfrm>
        </p:spPr>
        <p:txBody>
          <a:bodyPr>
            <a:normAutofit fontScale="92500" lnSpcReduction="10000"/>
          </a:bodyPr>
          <a:lstStyle/>
          <a:p>
            <a:pPr marL="0" indent="0">
              <a:buNone/>
            </a:pPr>
            <a:endParaRPr lang="pt-BR" b="1" dirty="0"/>
          </a:p>
          <a:p>
            <a:endParaRPr lang="en-US" dirty="0"/>
          </a:p>
        </p:txBody>
      </p:sp>
      <p:sp>
        <p:nvSpPr>
          <p:cNvPr id="4" name="Slide Number Placeholder 3"/>
          <p:cNvSpPr>
            <a:spLocks noGrp="1"/>
          </p:cNvSpPr>
          <p:nvPr>
            <p:ph type="sldNum" sz="quarter" idx="12"/>
          </p:nvPr>
        </p:nvSpPr>
        <p:spPr/>
        <p:txBody>
          <a:bodyPr/>
          <a:lstStyle/>
          <a:p>
            <a:fld id="{E779D7E4-DFAF-421D-9900-88639F15E5F6}" type="slidenum">
              <a:rPr lang="en-US" smtClean="0"/>
              <a:t>26</a:t>
            </a:fld>
            <a:endParaRPr lang="en-US"/>
          </a:p>
        </p:txBody>
      </p:sp>
      <p:pic>
        <p:nvPicPr>
          <p:cNvPr id="11266" name="Picture 2" descr="Selection_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245" y="2092517"/>
            <a:ext cx="6332986" cy="39112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lection_0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92" y="2143233"/>
            <a:ext cx="4041975" cy="65291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Selection_01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91" y="3001833"/>
            <a:ext cx="4041975" cy="3001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08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barn(outVertical)">
                                      <p:cBhvr>
                                        <p:cTn id="17" dur="500"/>
                                        <p:tgtEl>
                                          <p:spTgt spid="1126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266"/>
                                        </p:tgtEl>
                                        <p:attrNameLst>
                                          <p:attrName>style.visibility</p:attrName>
                                        </p:attrNameLst>
                                      </p:cBhvr>
                                      <p:to>
                                        <p:strVal val="visible"/>
                                      </p:to>
                                    </p:set>
                                    <p:animEffect transition="in" filter="barn(inVertical)">
                                      <p:cBhvr>
                                        <p:cTn id="22"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FF0000"/>
                </a:solidFill>
              </a:rPr>
              <a:t>Render Model</a:t>
            </a:r>
            <a:br>
              <a:rPr lang="en-US" sz="3600" b="1" dirty="0">
                <a:solidFill>
                  <a:srgbClr val="FF0000"/>
                </a:solidFill>
              </a:rPr>
            </a:br>
            <a:endParaRPr lang="en-US" sz="3600" b="1" dirty="0">
              <a:solidFill>
                <a:srgbClr val="FF0000"/>
              </a:solidFill>
            </a:endParaRPr>
          </a:p>
        </p:txBody>
      </p:sp>
      <p:sp>
        <p:nvSpPr>
          <p:cNvPr id="3" name="Content Placeholder 2"/>
          <p:cNvSpPr>
            <a:spLocks noGrp="1"/>
          </p:cNvSpPr>
          <p:nvPr>
            <p:ph idx="1"/>
          </p:nvPr>
        </p:nvSpPr>
        <p:spPr>
          <a:xfrm>
            <a:off x="1130270" y="2171769"/>
            <a:ext cx="9823480" cy="3294576"/>
          </a:xfrm>
        </p:spPr>
        <p:txBody>
          <a:bodyPr>
            <a:normAutofit/>
          </a:bodyPr>
          <a:lstStyle/>
          <a:p>
            <a:r>
              <a:rPr lang="en-US" sz="2400" dirty="0"/>
              <a:t>Using simple models in </a:t>
            </a:r>
            <a:r>
              <a:rPr lang="en-US" sz="2400" dirty="0" err="1"/>
              <a:t>Wavefront</a:t>
            </a:r>
            <a:r>
              <a:rPr lang="en-US" sz="2400" dirty="0"/>
              <a:t> .</a:t>
            </a:r>
            <a:r>
              <a:rPr lang="en-US" sz="2400" dirty="0" err="1"/>
              <a:t>obj</a:t>
            </a:r>
            <a:r>
              <a:rPr lang="en-US" sz="2400" dirty="0"/>
              <a:t> format. Why OBJ format?</a:t>
            </a:r>
          </a:p>
          <a:p>
            <a:endParaRPr lang="en-US" sz="2400" dirty="0"/>
          </a:p>
          <a:p>
            <a:r>
              <a:rPr lang="en-US" sz="2400" dirty="0"/>
              <a:t>Step1: Scale point</a:t>
            </a:r>
          </a:p>
          <a:p>
            <a:r>
              <a:rPr lang="en-US" sz="2400" dirty="0"/>
              <a:t>Step2: Locate point in 3D space</a:t>
            </a:r>
          </a:p>
          <a:p>
            <a:r>
              <a:rPr lang="en-US" sz="2400" dirty="0"/>
              <a:t>Step3: Coloring model (only one color)</a:t>
            </a:r>
          </a:p>
        </p:txBody>
      </p:sp>
      <p:sp>
        <p:nvSpPr>
          <p:cNvPr id="4" name="Slide Number Placeholder 3"/>
          <p:cNvSpPr>
            <a:spLocks noGrp="1"/>
          </p:cNvSpPr>
          <p:nvPr>
            <p:ph type="sldNum" sz="quarter" idx="12"/>
          </p:nvPr>
        </p:nvSpPr>
        <p:spPr/>
        <p:txBody>
          <a:bodyPr/>
          <a:lstStyle/>
          <a:p>
            <a:fld id="{E779D7E4-DFAF-421D-9900-88639F15E5F6}" type="slidenum">
              <a:rPr lang="en-US" smtClean="0"/>
              <a:t>27</a:t>
            </a:fld>
            <a:endParaRPr lang="en-US"/>
          </a:p>
        </p:txBody>
      </p:sp>
    </p:spTree>
    <p:extLst>
      <p:ext uri="{BB962C8B-B14F-4D97-AF65-F5344CB8AC3E}">
        <p14:creationId xmlns:p14="http://schemas.microsoft.com/office/powerpoint/2010/main" val="374572241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par>
                          <p:cTn id="18" fill="hold">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childTnLst>
                          </p:cTn>
                        </p:par>
                        <p:par>
                          <p:cTn id="22" fill="hold">
                            <p:stCondLst>
                              <p:cond delay="1000"/>
                            </p:stCondLst>
                            <p:childTnLst>
                              <p:par>
                                <p:cTn id="23" presetID="14" presetClass="entr" presetSubtype="1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rPr>
              <a:t>Final : DEMO</a:t>
            </a:r>
          </a:p>
        </p:txBody>
      </p:sp>
      <p:sp>
        <p:nvSpPr>
          <p:cNvPr id="4" name="Slide Number Placeholder 3"/>
          <p:cNvSpPr>
            <a:spLocks noGrp="1"/>
          </p:cNvSpPr>
          <p:nvPr>
            <p:ph type="sldNum" sz="quarter" idx="12"/>
          </p:nvPr>
        </p:nvSpPr>
        <p:spPr/>
        <p:txBody>
          <a:bodyPr/>
          <a:lstStyle/>
          <a:p>
            <a:fld id="{E779D7E4-DFAF-421D-9900-88639F15E5F6}" type="slidenum">
              <a:rPr lang="en-US" smtClean="0"/>
              <a:t>28</a:t>
            </a:fld>
            <a:endParaRPr lang="en-US"/>
          </a:p>
        </p:txBody>
      </p:sp>
    </p:spTree>
    <p:extLst>
      <p:ext uri="{BB962C8B-B14F-4D97-AF65-F5344CB8AC3E}">
        <p14:creationId xmlns:p14="http://schemas.microsoft.com/office/powerpoint/2010/main" val="41208980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2363638"/>
            <a:ext cx="9603275" cy="1311215"/>
          </a:xfrm>
        </p:spPr>
        <p:txBody>
          <a:bodyPr>
            <a:normAutofit/>
          </a:bodyPr>
          <a:lstStyle/>
          <a:p>
            <a:pPr algn="ctr"/>
            <a:r>
              <a:rPr lang="en-US" sz="5400" dirty="0"/>
              <a:t>Thank you for watching!!!!</a:t>
            </a:r>
          </a:p>
        </p:txBody>
      </p:sp>
      <p:sp>
        <p:nvSpPr>
          <p:cNvPr id="3" name="Slide Number Placeholder 2"/>
          <p:cNvSpPr>
            <a:spLocks noGrp="1"/>
          </p:cNvSpPr>
          <p:nvPr>
            <p:ph type="sldNum" sz="quarter" idx="12"/>
          </p:nvPr>
        </p:nvSpPr>
        <p:spPr/>
        <p:txBody>
          <a:bodyPr/>
          <a:lstStyle/>
          <a:p>
            <a:fld id="{E779D7E4-DFAF-421D-9900-88639F15E5F6}" type="slidenum">
              <a:rPr lang="en-US" smtClean="0"/>
              <a:t>29</a:t>
            </a:fld>
            <a:endParaRPr lang="en-US"/>
          </a:p>
        </p:txBody>
      </p:sp>
    </p:spTree>
    <p:extLst>
      <p:ext uri="{BB962C8B-B14F-4D97-AF65-F5344CB8AC3E}">
        <p14:creationId xmlns:p14="http://schemas.microsoft.com/office/powerpoint/2010/main" val="80953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10000" contrast="1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4" name="TextBox 3"/>
          <p:cNvSpPr txBox="1"/>
          <p:nvPr/>
        </p:nvSpPr>
        <p:spPr>
          <a:xfrm>
            <a:off x="7194431" y="2634774"/>
            <a:ext cx="4954584" cy="2308324"/>
          </a:xfrm>
          <a:prstGeom prst="rect">
            <a:avLst/>
          </a:prstGeom>
          <a:noFill/>
        </p:spPr>
        <p:txBody>
          <a:bodyPr wrap="square" rtlCol="0">
            <a:spAutoFit/>
          </a:bodyPr>
          <a:lstStyle/>
          <a:p>
            <a:r>
              <a:rPr lang="en-US" sz="2400" dirty="0"/>
              <a:t>Augmented Reality (AR) is known as a technology allow human to observe, interact with virtual information (3D objects, video, image…) in real life through a electronic device </a:t>
            </a:r>
          </a:p>
        </p:txBody>
      </p:sp>
      <p:sp>
        <p:nvSpPr>
          <p:cNvPr id="2" name="Title 1"/>
          <p:cNvSpPr>
            <a:spLocks noGrp="1"/>
          </p:cNvSpPr>
          <p:nvPr>
            <p:ph type="title"/>
          </p:nvPr>
        </p:nvSpPr>
        <p:spPr>
          <a:xfrm>
            <a:off x="6990420" y="872761"/>
            <a:ext cx="5158595" cy="825505"/>
          </a:xfrm>
        </p:spPr>
        <p:txBody>
          <a:bodyPr>
            <a:normAutofit fontScale="90000"/>
          </a:bodyPr>
          <a:lstStyle/>
          <a:p>
            <a:r>
              <a:rPr lang="en-US" b="1" dirty="0">
                <a:solidFill>
                  <a:schemeClr val="bg1"/>
                </a:solidFill>
              </a:rPr>
              <a:t>What is augment reality?</a:t>
            </a:r>
          </a:p>
        </p:txBody>
      </p:sp>
      <p:sp>
        <p:nvSpPr>
          <p:cNvPr id="3" name="Slide Number Placeholder 2"/>
          <p:cNvSpPr>
            <a:spLocks noGrp="1"/>
          </p:cNvSpPr>
          <p:nvPr>
            <p:ph type="sldNum" sz="quarter" idx="12"/>
          </p:nvPr>
        </p:nvSpPr>
        <p:spPr/>
        <p:txBody>
          <a:bodyPr/>
          <a:lstStyle/>
          <a:p>
            <a:fld id="{E779D7E4-DFAF-421D-9900-88639F15E5F6}" type="slidenum">
              <a:rPr lang="en-US" smtClean="0"/>
              <a:t>3</a:t>
            </a:fld>
            <a:endParaRPr lang="en-US"/>
          </a:p>
        </p:txBody>
      </p:sp>
    </p:spTree>
    <p:extLst>
      <p:ext uri="{BB962C8B-B14F-4D97-AF65-F5344CB8AC3E}">
        <p14:creationId xmlns:p14="http://schemas.microsoft.com/office/powerpoint/2010/main" val="3109712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FF0000"/>
                </a:solidFill>
              </a:rPr>
              <a:t>Overview Step</a:t>
            </a:r>
            <a:r>
              <a:rPr lang="en-US" sz="3600" dirty="0">
                <a:solidFill>
                  <a:srgbClr val="FF0000"/>
                </a:solidFill>
              </a:rPr>
              <a:t/>
            </a:r>
            <a:br>
              <a:rPr lang="en-US" sz="3600" dirty="0">
                <a:solidFill>
                  <a:srgbClr val="FF0000"/>
                </a:solidFill>
              </a:rPr>
            </a:br>
            <a:endParaRPr lang="en-US" sz="3600" dirty="0">
              <a:solidFill>
                <a:srgbClr val="FF0000"/>
              </a:solidFill>
            </a:endParaRPr>
          </a:p>
        </p:txBody>
      </p:sp>
      <p:sp>
        <p:nvSpPr>
          <p:cNvPr id="3" name="Content Placeholder 2"/>
          <p:cNvSpPr>
            <a:spLocks noGrp="1"/>
          </p:cNvSpPr>
          <p:nvPr>
            <p:ph idx="1"/>
          </p:nvPr>
        </p:nvSpPr>
        <p:spPr>
          <a:xfrm>
            <a:off x="1179510" y="1877569"/>
            <a:ext cx="10018713" cy="2141981"/>
          </a:xfrm>
        </p:spPr>
        <p:txBody>
          <a:bodyPr>
            <a:normAutofit/>
          </a:bodyPr>
          <a:lstStyle/>
          <a:p>
            <a:pPr fontAlgn="base"/>
            <a:r>
              <a:rPr lang="en-US" sz="2400" dirty="0"/>
              <a:t>Identify the flat surface of reference in an image or video frame. </a:t>
            </a:r>
          </a:p>
          <a:p>
            <a:pPr fontAlgn="base"/>
            <a:r>
              <a:rPr lang="en-US" sz="2400" dirty="0"/>
              <a:t>Use </a:t>
            </a:r>
            <a:r>
              <a:rPr lang="en-US" sz="2400" dirty="0" err="1"/>
              <a:t>homography</a:t>
            </a:r>
            <a:r>
              <a:rPr lang="en-US" sz="2400" dirty="0"/>
              <a:t> method to transform space.</a:t>
            </a:r>
          </a:p>
          <a:p>
            <a:pPr fontAlgn="base"/>
            <a:r>
              <a:rPr lang="en-US" sz="2400" dirty="0"/>
              <a:t>Finally, project the 2d image or 3d model to the flat surface</a:t>
            </a:r>
          </a:p>
          <a:p>
            <a:pPr fontAlgn="base"/>
            <a:endParaRPr lang="en-US" sz="2400" dirty="0"/>
          </a:p>
          <a:p>
            <a:pPr fontAlgn="base"/>
            <a:endParaRPr lang="en-US" sz="2400" dirty="0"/>
          </a:p>
        </p:txBody>
      </p:sp>
      <p:sp>
        <p:nvSpPr>
          <p:cNvPr id="6" name="Slide Number Placeholder 5"/>
          <p:cNvSpPr>
            <a:spLocks noGrp="1"/>
          </p:cNvSpPr>
          <p:nvPr>
            <p:ph type="sldNum" sz="quarter" idx="12"/>
          </p:nvPr>
        </p:nvSpPr>
        <p:spPr/>
        <p:txBody>
          <a:bodyPr/>
          <a:lstStyle/>
          <a:p>
            <a:fld id="{E779D7E4-DFAF-421D-9900-88639F15E5F6}" type="slidenum">
              <a:rPr lang="en-US" smtClean="0"/>
              <a:t>4</a:t>
            </a:fld>
            <a:endParaRPr lang="en-US"/>
          </a:p>
        </p:txBody>
      </p:sp>
    </p:spTree>
    <p:extLst>
      <p:ext uri="{BB962C8B-B14F-4D97-AF65-F5344CB8AC3E}">
        <p14:creationId xmlns:p14="http://schemas.microsoft.com/office/powerpoint/2010/main" val="3904041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2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25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9" dur="2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25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5" dur="25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FF0000"/>
                </a:solidFill>
              </a:rPr>
              <a:t>Material</a:t>
            </a:r>
            <a:r>
              <a:rPr lang="en-US" sz="3600" dirty="0">
                <a:solidFill>
                  <a:srgbClr val="FF0000"/>
                </a:solidFill>
              </a:rPr>
              <a:t/>
            </a:r>
            <a:br>
              <a:rPr lang="en-US" sz="3600" dirty="0">
                <a:solidFill>
                  <a:srgbClr val="FF0000"/>
                </a:solidFill>
              </a:rPr>
            </a:br>
            <a:endParaRPr lang="en-US" sz="3600" dirty="0">
              <a:solidFill>
                <a:srgbClr val="FF0000"/>
              </a:solidFill>
            </a:endParaRPr>
          </a:p>
        </p:txBody>
      </p:sp>
      <p:sp>
        <p:nvSpPr>
          <p:cNvPr id="7" name="Slide Number Placeholder 6"/>
          <p:cNvSpPr>
            <a:spLocks noGrp="1"/>
          </p:cNvSpPr>
          <p:nvPr>
            <p:ph type="sldNum" sz="quarter" idx="12"/>
          </p:nvPr>
        </p:nvSpPr>
        <p:spPr/>
        <p:txBody>
          <a:bodyPr/>
          <a:lstStyle/>
          <a:p>
            <a:fld id="{E779D7E4-DFAF-421D-9900-88639F15E5F6}" type="slidenum">
              <a:rPr lang="en-US" smtClean="0"/>
              <a:t>5</a:t>
            </a:fld>
            <a:endParaRPr lang="en-US"/>
          </a:p>
        </p:txBody>
      </p:sp>
      <p:pic>
        <p:nvPicPr>
          <p:cNvPr id="5122" name="Picture 2" descr="https://scontent-sin6-2.xx.fbcdn.net/v/t1.15752-9/130531633_655797225095895_7496073300581232860_n.jpg?_nc_cat=103&amp;ccb=2&amp;_nc_sid=ae9488&amp;_nc_ohc=jiPnuVJ5nt0AX_gy-Wk&amp;_nc_ht=scontent-sin6-2.xx&amp;oh=3dedb6f5c2f3501d83146ceab9c159a6&amp;oe=5FF903F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2323" y="2604618"/>
            <a:ext cx="32385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scontent-sin6-2.xx.fbcdn.net/v/t1.15752-9/123140903_298984644433456_4672461618367074562_n.jpg?_nc_cat=108&amp;ccb=2&amp;_nc_sid=ae9488&amp;_nc_ohc=wSwhIqtO7TAAX8FzTVA&amp;_nc_ht=scontent-sin6-2.xx&amp;oh=fa34545cb1ee0137096680fed028fb4a&amp;oe=5FF9F7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4848045" y="2214653"/>
            <a:ext cx="2439966" cy="32198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58080" y="2114841"/>
            <a:ext cx="3219896" cy="400110"/>
          </a:xfrm>
          <a:prstGeom prst="rect">
            <a:avLst/>
          </a:prstGeom>
          <a:noFill/>
        </p:spPr>
        <p:txBody>
          <a:bodyPr wrap="square" rtlCol="0">
            <a:spAutoFit/>
          </a:bodyPr>
          <a:lstStyle/>
          <a:p>
            <a:pPr algn="ctr"/>
            <a:r>
              <a:rPr lang="en-US" sz="2000" dirty="0"/>
              <a:t>Target image</a:t>
            </a:r>
          </a:p>
        </p:txBody>
      </p:sp>
      <p:sp>
        <p:nvSpPr>
          <p:cNvPr id="5" name="TextBox 4"/>
          <p:cNvSpPr txBox="1"/>
          <p:nvPr/>
        </p:nvSpPr>
        <p:spPr>
          <a:xfrm>
            <a:off x="8162322" y="2132999"/>
            <a:ext cx="3238501" cy="400110"/>
          </a:xfrm>
          <a:prstGeom prst="rect">
            <a:avLst/>
          </a:prstGeom>
          <a:noFill/>
        </p:spPr>
        <p:txBody>
          <a:bodyPr wrap="square" rtlCol="0">
            <a:spAutoFit/>
          </a:bodyPr>
          <a:lstStyle/>
          <a:p>
            <a:pPr algn="ctr"/>
            <a:r>
              <a:rPr lang="en-US" sz="2000" dirty="0"/>
              <a:t>Replace image (2D)</a:t>
            </a:r>
          </a:p>
        </p:txBody>
      </p:sp>
      <p:pic>
        <p:nvPicPr>
          <p:cNvPr id="5126" name="Picture 6" descr="https://scontent-sin6-1.xx.fbcdn.net/v/t1.15752-9/129980290_786496338573043_2082408292508889662_n.png?_nc_cat=104&amp;ccb=2&amp;_nc_sid=ae9488&amp;_nc_ohc=9Jf-nfKH_ukAX-Gx5uP&amp;_nc_ht=scontent-sin6-1.xx&amp;oh=05637c2404e318f803ab32c09c5caaa0&amp;oe=5FFA89A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7417" y="2615708"/>
            <a:ext cx="3086316" cy="24288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87417" y="2132999"/>
            <a:ext cx="3086316" cy="400110"/>
          </a:xfrm>
          <a:prstGeom prst="rect">
            <a:avLst/>
          </a:prstGeom>
          <a:noFill/>
        </p:spPr>
        <p:txBody>
          <a:bodyPr wrap="square" rtlCol="0">
            <a:spAutoFit/>
          </a:bodyPr>
          <a:lstStyle/>
          <a:p>
            <a:pPr algn="ctr"/>
            <a:r>
              <a:rPr lang="en-US" sz="2000" dirty="0"/>
              <a:t>3D model</a:t>
            </a:r>
          </a:p>
        </p:txBody>
      </p:sp>
    </p:spTree>
    <p:extLst>
      <p:ext uri="{BB962C8B-B14F-4D97-AF65-F5344CB8AC3E}">
        <p14:creationId xmlns:p14="http://schemas.microsoft.com/office/powerpoint/2010/main" val="3102921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50"/>
                            </p:stCondLst>
                            <p:childTnLst>
                              <p:par>
                                <p:cTn id="17" presetID="42" presetClass="entr" presetSubtype="0" fill="hold" nodeType="afterEffect">
                                  <p:stCondLst>
                                    <p:cond delay="0"/>
                                  </p:stCondLst>
                                  <p:childTnLst>
                                    <p:set>
                                      <p:cBhvr>
                                        <p:cTn id="18" dur="1" fill="hold">
                                          <p:stCondLst>
                                            <p:cond delay="0"/>
                                          </p:stCondLst>
                                        </p:cTn>
                                        <p:tgtEl>
                                          <p:spTgt spid="5126"/>
                                        </p:tgtEl>
                                        <p:attrNameLst>
                                          <p:attrName>style.visibility</p:attrName>
                                        </p:attrNameLst>
                                      </p:cBhvr>
                                      <p:to>
                                        <p:strVal val="visible"/>
                                      </p:to>
                                    </p:set>
                                    <p:animEffect transition="in" filter="fade">
                                      <p:cBhvr>
                                        <p:cTn id="19" dur="250"/>
                                        <p:tgtEl>
                                          <p:spTgt spid="5126"/>
                                        </p:tgtEl>
                                      </p:cBhvr>
                                    </p:animEffect>
                                    <p:anim calcmode="lin" valueType="num">
                                      <p:cBhvr>
                                        <p:cTn id="20" dur="250" fill="hold"/>
                                        <p:tgtEl>
                                          <p:spTgt spid="5126"/>
                                        </p:tgtEl>
                                        <p:attrNameLst>
                                          <p:attrName>ppt_x</p:attrName>
                                        </p:attrNameLst>
                                      </p:cBhvr>
                                      <p:tavLst>
                                        <p:tav tm="0">
                                          <p:val>
                                            <p:strVal val="#ppt_x"/>
                                          </p:val>
                                        </p:tav>
                                        <p:tav tm="100000">
                                          <p:val>
                                            <p:strVal val="#ppt_x"/>
                                          </p:val>
                                        </p:tav>
                                      </p:tavLst>
                                    </p:anim>
                                    <p:anim calcmode="lin" valueType="num">
                                      <p:cBhvr>
                                        <p:cTn id="21" dur="250" fill="hold"/>
                                        <p:tgtEl>
                                          <p:spTgt spid="5126"/>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anim calcmode="lin" valueType="num">
                                      <p:cBhvr>
                                        <p:cTn id="26" dur="250" fill="hold"/>
                                        <p:tgtEl>
                                          <p:spTgt spid="4"/>
                                        </p:tgtEl>
                                        <p:attrNameLst>
                                          <p:attrName>ppt_x</p:attrName>
                                        </p:attrNameLst>
                                      </p:cBhvr>
                                      <p:tavLst>
                                        <p:tav tm="0">
                                          <p:val>
                                            <p:strVal val="#ppt_x"/>
                                          </p:val>
                                        </p:tav>
                                        <p:tav tm="100000">
                                          <p:val>
                                            <p:strVal val="#ppt_x"/>
                                          </p:val>
                                        </p:tav>
                                      </p:tavLst>
                                    </p:anim>
                                    <p:anim calcmode="lin" valueType="num">
                                      <p:cBhvr>
                                        <p:cTn id="27" dur="25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750"/>
                            </p:stCondLst>
                            <p:childTnLst>
                              <p:par>
                                <p:cTn id="29" presetID="42" presetClass="entr" presetSubtype="0" fill="hold" nodeType="afterEffect">
                                  <p:stCondLst>
                                    <p:cond delay="0"/>
                                  </p:stCondLst>
                                  <p:childTnLst>
                                    <p:set>
                                      <p:cBhvr>
                                        <p:cTn id="30" dur="1" fill="hold">
                                          <p:stCondLst>
                                            <p:cond delay="0"/>
                                          </p:stCondLst>
                                        </p:cTn>
                                        <p:tgtEl>
                                          <p:spTgt spid="5124"/>
                                        </p:tgtEl>
                                        <p:attrNameLst>
                                          <p:attrName>style.visibility</p:attrName>
                                        </p:attrNameLst>
                                      </p:cBhvr>
                                      <p:to>
                                        <p:strVal val="visible"/>
                                      </p:to>
                                    </p:set>
                                    <p:animEffect transition="in" filter="fade">
                                      <p:cBhvr>
                                        <p:cTn id="31" dur="250"/>
                                        <p:tgtEl>
                                          <p:spTgt spid="5124"/>
                                        </p:tgtEl>
                                      </p:cBhvr>
                                    </p:animEffect>
                                    <p:anim calcmode="lin" valueType="num">
                                      <p:cBhvr>
                                        <p:cTn id="32" dur="250" fill="hold"/>
                                        <p:tgtEl>
                                          <p:spTgt spid="5124"/>
                                        </p:tgtEl>
                                        <p:attrNameLst>
                                          <p:attrName>ppt_x</p:attrName>
                                        </p:attrNameLst>
                                      </p:cBhvr>
                                      <p:tavLst>
                                        <p:tav tm="0">
                                          <p:val>
                                            <p:strVal val="#ppt_x"/>
                                          </p:val>
                                        </p:tav>
                                        <p:tav tm="100000">
                                          <p:val>
                                            <p:strVal val="#ppt_x"/>
                                          </p:val>
                                        </p:tav>
                                      </p:tavLst>
                                    </p:anim>
                                    <p:anim calcmode="lin" valueType="num">
                                      <p:cBhvr>
                                        <p:cTn id="33" dur="250" fill="hold"/>
                                        <p:tgtEl>
                                          <p:spTgt spid="5124"/>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250"/>
                                        <p:tgtEl>
                                          <p:spTgt spid="5"/>
                                        </p:tgtEl>
                                      </p:cBhvr>
                                    </p:animEffect>
                                    <p:anim calcmode="lin" valueType="num">
                                      <p:cBhvr>
                                        <p:cTn id="38" dur="250" fill="hold"/>
                                        <p:tgtEl>
                                          <p:spTgt spid="5"/>
                                        </p:tgtEl>
                                        <p:attrNameLst>
                                          <p:attrName>ppt_x</p:attrName>
                                        </p:attrNameLst>
                                      </p:cBhvr>
                                      <p:tavLst>
                                        <p:tav tm="0">
                                          <p:val>
                                            <p:strVal val="#ppt_x"/>
                                          </p:val>
                                        </p:tav>
                                        <p:tav tm="100000">
                                          <p:val>
                                            <p:strVal val="#ppt_x"/>
                                          </p:val>
                                        </p:tav>
                                      </p:tavLst>
                                    </p:anim>
                                    <p:anim calcmode="lin" valueType="num">
                                      <p:cBhvr>
                                        <p:cTn id="39" dur="250" fill="hold"/>
                                        <p:tgtEl>
                                          <p:spTgt spid="5"/>
                                        </p:tgtEl>
                                        <p:attrNameLst>
                                          <p:attrName>ppt_y</p:attrName>
                                        </p:attrNameLst>
                                      </p:cBhvr>
                                      <p:tavLst>
                                        <p:tav tm="0">
                                          <p:val>
                                            <p:strVal val="#ppt_y+.1"/>
                                          </p:val>
                                        </p:tav>
                                        <p:tav tm="100000">
                                          <p:val>
                                            <p:strVal val="#ppt_y"/>
                                          </p:val>
                                        </p:tav>
                                      </p:tavLst>
                                    </p:anim>
                                  </p:childTnLst>
                                </p:cTn>
                              </p:par>
                            </p:childTnLst>
                          </p:cTn>
                        </p:par>
                        <p:par>
                          <p:cTn id="40" fill="hold">
                            <p:stCondLst>
                              <p:cond delay="1250"/>
                            </p:stCondLst>
                            <p:childTnLst>
                              <p:par>
                                <p:cTn id="41" presetID="42" presetClass="entr" presetSubtype="0" fill="hold" nodeType="afterEffect">
                                  <p:stCondLst>
                                    <p:cond delay="0"/>
                                  </p:stCondLst>
                                  <p:childTnLst>
                                    <p:set>
                                      <p:cBhvr>
                                        <p:cTn id="42" dur="1" fill="hold">
                                          <p:stCondLst>
                                            <p:cond delay="0"/>
                                          </p:stCondLst>
                                        </p:cTn>
                                        <p:tgtEl>
                                          <p:spTgt spid="5122"/>
                                        </p:tgtEl>
                                        <p:attrNameLst>
                                          <p:attrName>style.visibility</p:attrName>
                                        </p:attrNameLst>
                                      </p:cBhvr>
                                      <p:to>
                                        <p:strVal val="visible"/>
                                      </p:to>
                                    </p:set>
                                    <p:animEffect transition="in" filter="fade">
                                      <p:cBhvr>
                                        <p:cTn id="43" dur="250"/>
                                        <p:tgtEl>
                                          <p:spTgt spid="5122"/>
                                        </p:tgtEl>
                                      </p:cBhvr>
                                    </p:animEffect>
                                    <p:anim calcmode="lin" valueType="num">
                                      <p:cBhvr>
                                        <p:cTn id="44" dur="250" fill="hold"/>
                                        <p:tgtEl>
                                          <p:spTgt spid="5122"/>
                                        </p:tgtEl>
                                        <p:attrNameLst>
                                          <p:attrName>ppt_x</p:attrName>
                                        </p:attrNameLst>
                                      </p:cBhvr>
                                      <p:tavLst>
                                        <p:tav tm="0">
                                          <p:val>
                                            <p:strVal val="#ppt_x"/>
                                          </p:val>
                                        </p:tav>
                                        <p:tav tm="100000">
                                          <p:val>
                                            <p:strVal val="#ppt_x"/>
                                          </p:val>
                                        </p:tav>
                                      </p:tavLst>
                                    </p:anim>
                                    <p:anim calcmode="lin" valueType="num">
                                      <p:cBhvr>
                                        <p:cTn id="45" dur="25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u="sng" dirty="0">
                <a:solidFill>
                  <a:srgbClr val="FF0000"/>
                </a:solidFill>
              </a:rPr>
              <a:t>Recognizing the target surface</a:t>
            </a:r>
            <a:r>
              <a:rPr lang="en-US" sz="3600" b="1" dirty="0">
                <a:solidFill>
                  <a:srgbClr val="FF0000"/>
                </a:solidFill>
              </a:rPr>
              <a:t/>
            </a:r>
            <a:br>
              <a:rPr lang="en-US" sz="3600" b="1" dirty="0">
                <a:solidFill>
                  <a:srgbClr val="FF0000"/>
                </a:solidFill>
              </a:rPr>
            </a:br>
            <a:endParaRPr lang="en-US" sz="3600" b="1" dirty="0">
              <a:solidFill>
                <a:srgbClr val="FF0000"/>
              </a:solidFill>
            </a:endParaRPr>
          </a:p>
        </p:txBody>
      </p:sp>
      <p:sp>
        <p:nvSpPr>
          <p:cNvPr id="3" name="Content Placeholder 2"/>
          <p:cNvSpPr>
            <a:spLocks noGrp="1"/>
          </p:cNvSpPr>
          <p:nvPr>
            <p:ph idx="1"/>
          </p:nvPr>
        </p:nvSpPr>
        <p:spPr/>
        <p:txBody>
          <a:bodyPr>
            <a:normAutofit/>
          </a:bodyPr>
          <a:lstStyle/>
          <a:p>
            <a:r>
              <a:rPr lang="en-US" sz="2400" dirty="0"/>
              <a:t>This is  a feature based recognition method, consist in three main steps: </a:t>
            </a:r>
          </a:p>
          <a:p>
            <a:r>
              <a:rPr lang="en-US" sz="2400" dirty="0"/>
              <a:t>feature detection/description</a:t>
            </a:r>
          </a:p>
          <a:p>
            <a:r>
              <a:rPr lang="en-US" sz="2400" dirty="0"/>
              <a:t>feature matching</a:t>
            </a:r>
          </a:p>
        </p:txBody>
      </p:sp>
      <p:sp>
        <p:nvSpPr>
          <p:cNvPr id="4" name="Slide Number Placeholder 3"/>
          <p:cNvSpPr>
            <a:spLocks noGrp="1"/>
          </p:cNvSpPr>
          <p:nvPr>
            <p:ph type="sldNum" sz="quarter" idx="12"/>
          </p:nvPr>
        </p:nvSpPr>
        <p:spPr/>
        <p:txBody>
          <a:bodyPr/>
          <a:lstStyle/>
          <a:p>
            <a:fld id="{E779D7E4-DFAF-421D-9900-88639F15E5F6}" type="slidenum">
              <a:rPr lang="en-US" smtClean="0"/>
              <a:t>6</a:t>
            </a:fld>
            <a:endParaRPr lang="en-US"/>
          </a:p>
        </p:txBody>
      </p:sp>
    </p:spTree>
    <p:extLst>
      <p:ext uri="{BB962C8B-B14F-4D97-AF65-F5344CB8AC3E}">
        <p14:creationId xmlns:p14="http://schemas.microsoft.com/office/powerpoint/2010/main" val="505946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250"/>
                                        <p:tgtEl>
                                          <p:spTgt spid="3">
                                            <p:txEl>
                                              <p:pRg st="0" end="0"/>
                                            </p:txEl>
                                          </p:spTgt>
                                        </p:tgtEl>
                                      </p:cBhvr>
                                    </p:animEffect>
                                  </p:childTnLst>
                                </p:cTn>
                              </p:par>
                            </p:childTnLst>
                          </p:cTn>
                        </p:par>
                        <p:par>
                          <p:cTn id="13" fill="hold">
                            <p:stCondLst>
                              <p:cond delay="250"/>
                            </p:stCondLst>
                            <p:childTnLst>
                              <p:par>
                                <p:cTn id="14" presetID="14" presetClass="entr" presetSubtype="1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250"/>
                                        <p:tgtEl>
                                          <p:spTgt spid="3">
                                            <p:txEl>
                                              <p:pRg st="1" end="1"/>
                                            </p:txEl>
                                          </p:spTgt>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u="sng" dirty="0">
                <a:solidFill>
                  <a:srgbClr val="FF0000"/>
                </a:solidFill>
              </a:rPr>
              <a:t>Feature detection</a:t>
            </a:r>
            <a:endParaRPr lang="en-US" sz="3600" b="1" dirty="0">
              <a:solidFill>
                <a:srgbClr val="FF0000"/>
              </a:solidFill>
            </a:endParaRPr>
          </a:p>
        </p:txBody>
      </p:sp>
      <p:sp>
        <p:nvSpPr>
          <p:cNvPr id="3" name="Content Placeholder 2"/>
          <p:cNvSpPr>
            <a:spLocks noGrp="1"/>
          </p:cNvSpPr>
          <p:nvPr>
            <p:ph idx="1"/>
          </p:nvPr>
        </p:nvSpPr>
        <p:spPr>
          <a:xfrm>
            <a:off x="1130270" y="2002559"/>
            <a:ext cx="9603275" cy="3294576"/>
          </a:xfrm>
        </p:spPr>
        <p:txBody>
          <a:bodyPr>
            <a:normAutofit/>
          </a:bodyPr>
          <a:lstStyle/>
          <a:p>
            <a:r>
              <a:rPr lang="en-US" sz="2400" dirty="0"/>
              <a:t>First, looking in both the reference in webcam and target images for features that stand out and describe part the object to be recognized.</a:t>
            </a:r>
          </a:p>
          <a:p>
            <a:r>
              <a:rPr lang="en-US" sz="2400" dirty="0"/>
              <a:t>This features can be later used to find the reference object in the target image</a:t>
            </a:r>
          </a:p>
        </p:txBody>
      </p:sp>
      <p:sp>
        <p:nvSpPr>
          <p:cNvPr id="4" name="Slide Number Placeholder 3"/>
          <p:cNvSpPr>
            <a:spLocks noGrp="1"/>
          </p:cNvSpPr>
          <p:nvPr>
            <p:ph type="sldNum" sz="quarter" idx="12"/>
          </p:nvPr>
        </p:nvSpPr>
        <p:spPr/>
        <p:txBody>
          <a:bodyPr/>
          <a:lstStyle/>
          <a:p>
            <a:fld id="{E779D7E4-DFAF-421D-9900-88639F15E5F6}" type="slidenum">
              <a:rPr lang="en-US" smtClean="0"/>
              <a:t>7</a:t>
            </a:fld>
            <a:endParaRPr lang="en-US"/>
          </a:p>
        </p:txBody>
      </p:sp>
    </p:spTree>
    <p:extLst>
      <p:ext uri="{BB962C8B-B14F-4D97-AF65-F5344CB8AC3E}">
        <p14:creationId xmlns:p14="http://schemas.microsoft.com/office/powerpoint/2010/main" val="7158353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solidFill>
                  <a:srgbClr val="FF0000"/>
                </a:solidFill>
              </a:rPr>
              <a:t>Feature detection</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r>
              <a:rPr lang="en-US" sz="2400" dirty="0"/>
              <a:t>For a region or point of an image to be labeled as feature it should fulfill two important properties:</a:t>
            </a:r>
          </a:p>
          <a:p>
            <a:r>
              <a:rPr lang="en-US" sz="2400" dirty="0"/>
              <a:t>First of all, it should present some uniqueness, this could be corners or edges. </a:t>
            </a:r>
          </a:p>
          <a:p>
            <a:r>
              <a:rPr lang="en-US" sz="2400" dirty="0"/>
              <a:t>Secondly, it should be invariant to transformations; </a:t>
            </a:r>
            <a:r>
              <a:rPr lang="en-US" sz="2400" dirty="0" err="1"/>
              <a:t>i.e</a:t>
            </a:r>
            <a:r>
              <a:rPr lang="en-US" sz="2400" dirty="0"/>
              <a:t>, invariant against scale, rotation or brightness changes.</a:t>
            </a:r>
          </a:p>
        </p:txBody>
      </p:sp>
      <p:sp>
        <p:nvSpPr>
          <p:cNvPr id="4" name="Slide Number Placeholder 3"/>
          <p:cNvSpPr>
            <a:spLocks noGrp="1"/>
          </p:cNvSpPr>
          <p:nvPr>
            <p:ph type="sldNum" sz="quarter" idx="12"/>
          </p:nvPr>
        </p:nvSpPr>
        <p:spPr/>
        <p:txBody>
          <a:bodyPr/>
          <a:lstStyle/>
          <a:p>
            <a:fld id="{E779D7E4-DFAF-421D-9900-88639F15E5F6}" type="slidenum">
              <a:rPr lang="en-US" smtClean="0"/>
              <a:t>8</a:t>
            </a:fld>
            <a:endParaRPr lang="en-US"/>
          </a:p>
        </p:txBody>
      </p:sp>
    </p:spTree>
    <p:extLst>
      <p:ext uri="{BB962C8B-B14F-4D97-AF65-F5344CB8AC3E}">
        <p14:creationId xmlns:p14="http://schemas.microsoft.com/office/powerpoint/2010/main" val="24387796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scontent-sin6-2.xx.fbcdn.net/v/t1.15752-9/123140903_298984644433456_4672461618367074562_n.jpg?_nc_cat=108&amp;ccb=2&amp;_nc_sid=ae9488&amp;_nc_ohc=wSwhIqtO7TAAX8FzTVA&amp;_nc_ht=scontent-sin6-2.xx&amp;oh=fa34545cb1ee0137096680fed028fb4a&amp;oe=5FF9F7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898" y="929136"/>
            <a:ext cx="3929770" cy="518591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779D7E4-DFAF-421D-9900-88639F15E5F6}" type="slidenum">
              <a:rPr lang="en-US" smtClean="0"/>
              <a:t>9</a:t>
            </a:fld>
            <a:endParaRPr lang="en-US"/>
          </a:p>
        </p:txBody>
      </p:sp>
      <p:sp>
        <p:nvSpPr>
          <p:cNvPr id="2" name="Right Arrow 1"/>
          <p:cNvSpPr/>
          <p:nvPr/>
        </p:nvSpPr>
        <p:spPr>
          <a:xfrm>
            <a:off x="4819668" y="2857500"/>
            <a:ext cx="2479033" cy="11811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“uniqueness”</a:t>
            </a:r>
          </a:p>
        </p:txBody>
      </p:sp>
      <p:pic>
        <p:nvPicPr>
          <p:cNvPr id="2054" name="Picture 6" descr="https://scontent-sin6-2.xx.fbcdn.net/v/t1.15752-9/130717532_832003540915009_5342519487254200154_n.jpg?_nc_cat=102&amp;ccb=2&amp;_nc_sid=ae9488&amp;_nc_ohc=S4bXu5fccjAAX8k3Nvl&amp;_nc_ht=scontent-sin6-2.xx&amp;oh=af688785b16e378a1e2aa1b81e9fd27d&amp;oe=5FFA57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8701" y="929136"/>
            <a:ext cx="3929770" cy="5185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7439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0-#ppt_w/2"/>
                                          </p:val>
                                        </p:tav>
                                        <p:tav tm="100000">
                                          <p:val>
                                            <p:strVal val="#ppt_x"/>
                                          </p:val>
                                        </p:tav>
                                      </p:tavLst>
                                    </p:anim>
                                    <p:anim calcmode="lin" valueType="num">
                                      <p:cBhvr additive="base">
                                        <p:cTn id="8"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wipe(left)">
                                      <p:cBhvr>
                                        <p:cTn id="18"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4020</TotalTime>
  <Words>1658</Words>
  <Application>Microsoft Office PowerPoint</Application>
  <PresentationFormat>Widescreen</PresentationFormat>
  <Paragraphs>200</Paragraphs>
  <Slides>29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Calisto MT</vt:lpstr>
      <vt:lpstr>Roboto</vt:lpstr>
      <vt:lpstr>Arial</vt:lpstr>
      <vt:lpstr>Calibri</vt:lpstr>
      <vt:lpstr>Times New Roman</vt:lpstr>
      <vt:lpstr>Trebuchet MS</vt:lpstr>
      <vt:lpstr>Wingdings 2</vt:lpstr>
      <vt:lpstr>Slate</vt:lpstr>
      <vt:lpstr>Augmented Reality with local feature  </vt:lpstr>
      <vt:lpstr>TEAM 3 </vt:lpstr>
      <vt:lpstr>What is augment reality?</vt:lpstr>
      <vt:lpstr>Overview Step </vt:lpstr>
      <vt:lpstr>Material </vt:lpstr>
      <vt:lpstr>Recognizing the target surface </vt:lpstr>
      <vt:lpstr>Feature detection</vt:lpstr>
      <vt:lpstr>Feature detection</vt:lpstr>
      <vt:lpstr>PowerPoint Presentation</vt:lpstr>
      <vt:lpstr>ORB (Oriented FAST and Rotated BRIEF)  </vt:lpstr>
      <vt:lpstr>PowerPoint Presentation</vt:lpstr>
      <vt:lpstr>Feature matching</vt:lpstr>
      <vt:lpstr>Feature matching</vt:lpstr>
      <vt:lpstr>Feature matching</vt:lpstr>
      <vt:lpstr>Homography </vt:lpstr>
      <vt:lpstr>RANSAC</vt:lpstr>
      <vt:lpstr>RANSAC for homography estimation:</vt:lpstr>
      <vt:lpstr>2D</vt:lpstr>
      <vt:lpstr>PowerPoint Presentation</vt:lpstr>
      <vt:lpstr>Masking step</vt:lpstr>
      <vt:lpstr>PowerPoint Presentation</vt:lpstr>
      <vt:lpstr>Bitwise and </vt:lpstr>
      <vt:lpstr>Bitwise or</vt:lpstr>
      <vt:lpstr>3D</vt:lpstr>
      <vt:lpstr>Projection Matrix</vt:lpstr>
      <vt:lpstr>Extrinsic Matrix </vt:lpstr>
      <vt:lpstr>Render Model </vt:lpstr>
      <vt:lpstr>Final : DEMO</vt:lpstr>
      <vt:lpstr>Thank you for watching!!!!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 with local feature</dc:title>
  <dc:creator>ASTERATRON .</dc:creator>
  <cp:lastModifiedBy>ASTERATRON .</cp:lastModifiedBy>
  <cp:revision>131</cp:revision>
  <dcterms:created xsi:type="dcterms:W3CDTF">2020-12-08T06:28:23Z</dcterms:created>
  <dcterms:modified xsi:type="dcterms:W3CDTF">2021-01-17T08:30:16Z</dcterms:modified>
</cp:coreProperties>
</file>