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6"/>
  </p:notesMasterIdLst>
  <p:sldIdLst>
    <p:sldId id="256" r:id="rId7"/>
    <p:sldId id="257" r:id="rId8"/>
    <p:sldId id="258" r:id="rId9"/>
    <p:sldId id="259"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embeddedFontLst>
    <p:embeddedFont>
      <p:font typeface="Century Gothic" panose="020B0502020202020204" pitchFamily="34" charset="0"/>
      <p:regular r:id="rId27"/>
      <p:bold r:id="rId28"/>
      <p:italic r:id="rId29"/>
      <p:boldItalic r:id="rId30"/>
    </p:embeddedFont>
    <p:embeddedFont>
      <p:font typeface="Microsoft Yahei" panose="020B0503020204020204" pitchFamily="34" charset="-122"/>
      <p:regular r:id="rId31"/>
      <p:bold r:id="rId32"/>
    </p:embeddedFont>
    <p:embeddedFont>
      <p:font typeface="Oi"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fzDS1eLhVJKc47VvvEAfTSNAp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284FA2-C1F1-4325-AD8E-901C71D0898E}">
  <a:tblStyle styleId="{95284FA2-C1F1-4325-AD8E-901C71D0898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2.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2" name="Google Shape;742;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2" name="Google Shape;81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3" name="Google Shape;633;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0" name="Google Shape;660;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8" name="Google Shape;71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4242428" y="4457801"/>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MSV: 2019601691</a:t>
            </a:r>
            <a:endParaRPr sz="28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4242428" y="5022385"/>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i="0" u="none" strike="noStrike" cap="none" dirty="0" err="1">
                <a:solidFill>
                  <a:schemeClr val="dk1"/>
                </a:solidFill>
                <a:latin typeface="Arial"/>
                <a:ea typeface="Arial"/>
                <a:cs typeface="Arial"/>
                <a:sym typeface="Arial"/>
              </a:rPr>
              <a:t>Th.S</a:t>
            </a:r>
            <a:r>
              <a:rPr lang="en-US" sz="2800" b="1" i="0" u="none" strike="noStrike" cap="none" dirty="0">
                <a:solidFill>
                  <a:schemeClr val="dk1"/>
                </a:solidFill>
                <a:latin typeface="Arial"/>
                <a:ea typeface="Arial"/>
                <a:cs typeface="Arial"/>
                <a:sym typeface="Arial"/>
              </a:rPr>
              <a:t> Vũ </a:t>
            </a:r>
            <a:r>
              <a:rPr lang="en-US" sz="2800" b="1" i="0" u="none" strike="noStrike" cap="none" dirty="0" err="1">
                <a:solidFill>
                  <a:schemeClr val="dk1"/>
                </a:solidFill>
                <a:latin typeface="Arial"/>
                <a:ea typeface="Arial"/>
                <a:cs typeface="Arial"/>
                <a:sym typeface="Arial"/>
              </a:rPr>
              <a:t>Đức</a:t>
            </a:r>
            <a:r>
              <a:rPr lang="en-US" sz="2800" b="1" i="0" u="none" strike="noStrike" cap="none" dirty="0">
                <a:solidFill>
                  <a:schemeClr val="dk1"/>
                </a:solidFill>
                <a:latin typeface="Arial"/>
                <a:ea typeface="Arial"/>
                <a:cs typeface="Arial"/>
                <a:sym typeface="Arial"/>
              </a:rPr>
              <a:t> Huy </a:t>
            </a:r>
            <a:endParaRPr sz="28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4212096" y="3883084"/>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hiện:Phan</a:t>
            </a:r>
            <a:r>
              <a:rPr lang="en-US" sz="2800" b="1" i="0" u="none" strike="noStrike" cap="none" dirty="0">
                <a:solidFill>
                  <a:schemeClr val="dk1"/>
                </a:solidFill>
                <a:latin typeface="Arial"/>
                <a:ea typeface="Arial"/>
                <a:cs typeface="Arial"/>
                <a:sym typeface="Arial"/>
              </a:rPr>
              <a:t> Bá Toàn</a:t>
            </a:r>
            <a:endParaRPr sz="28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18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799" y="284909"/>
            <a:ext cx="1676400" cy="1585666"/>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3866555" y="392557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11"/>
          <p:cNvGrpSpPr/>
          <p:nvPr/>
        </p:nvGrpSpPr>
        <p:grpSpPr>
          <a:xfrm>
            <a:off x="1447489" y="1909742"/>
            <a:ext cx="3004031" cy="2711475"/>
            <a:chOff x="1132443" y="1646005"/>
            <a:chExt cx="4613157" cy="4662275"/>
          </a:xfrm>
        </p:grpSpPr>
        <p:sp>
          <p:nvSpPr>
            <p:cNvPr id="745" name="Google Shape;745;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4" name="Google Shape;754;p11"/>
            <p:cNvGrpSpPr/>
            <p:nvPr/>
          </p:nvGrpSpPr>
          <p:grpSpPr>
            <a:xfrm>
              <a:off x="1132443" y="1646005"/>
              <a:ext cx="2387981" cy="2449707"/>
              <a:chOff x="1132443" y="1646005"/>
              <a:chExt cx="2387981" cy="2449707"/>
            </a:xfrm>
          </p:grpSpPr>
          <p:sp>
            <p:nvSpPr>
              <p:cNvPr id="755" name="Google Shape;755;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9" name="Google Shape;759;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11"/>
          <p:cNvGrpSpPr/>
          <p:nvPr/>
        </p:nvGrpSpPr>
        <p:grpSpPr>
          <a:xfrm>
            <a:off x="6397579" y="5147413"/>
            <a:ext cx="524880" cy="492840"/>
            <a:chOff x="6517080" y="5463720"/>
            <a:chExt cx="524880" cy="492840"/>
          </a:xfrm>
        </p:grpSpPr>
        <p:sp>
          <p:nvSpPr>
            <p:cNvPr id="761" name="Google Shape;761;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3" name="Google Shape;763;p11"/>
          <p:cNvGrpSpPr/>
          <p:nvPr/>
        </p:nvGrpSpPr>
        <p:grpSpPr>
          <a:xfrm>
            <a:off x="7179499" y="3271093"/>
            <a:ext cx="3785400" cy="1625541"/>
            <a:chOff x="7299000" y="3587400"/>
            <a:chExt cx="3785400" cy="1625541"/>
          </a:xfrm>
        </p:grpSpPr>
        <p:sp>
          <p:nvSpPr>
            <p:cNvPr id="764" name="Google Shape;764;p11"/>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Loại sản phẩm, Nhà cung cấp, Sản phẩm, Tin tức, Liên hệ, Slider, Đơn hàng, Mã giảm giá, Nhân viên, Khách hàng, Thống kê…v..v</a:t>
              </a:r>
              <a:endParaRPr sz="1600" b="0" i="0" u="none" strike="noStrike" cap="none">
                <a:solidFill>
                  <a:schemeClr val="dk1"/>
                </a:solidFill>
                <a:latin typeface="Arial"/>
                <a:ea typeface="Arial"/>
                <a:cs typeface="Arial"/>
                <a:sym typeface="Arial"/>
              </a:endParaRPr>
            </a:p>
          </p:txBody>
        </p:sp>
        <p:sp>
          <p:nvSpPr>
            <p:cNvPr id="765" name="Google Shape;765;p11"/>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66" name="Google Shape;766;p11"/>
          <p:cNvGrpSpPr/>
          <p:nvPr/>
        </p:nvGrpSpPr>
        <p:grpSpPr>
          <a:xfrm>
            <a:off x="7189219" y="4956613"/>
            <a:ext cx="3785400" cy="1034250"/>
            <a:chOff x="7308720" y="5272920"/>
            <a:chExt cx="3785400" cy="1034250"/>
          </a:xfrm>
        </p:grpSpPr>
        <p:sp>
          <p:nvSpPr>
            <p:cNvPr id="767" name="Google Shape;767;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768" name="Google Shape;768;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69" name="Google Shape;769;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3. MỤC TIÊU ĐỀ TÀI</a:t>
            </a:r>
            <a:endParaRPr sz="2400" b="1" i="0" u="none" strike="noStrike" cap="none">
              <a:solidFill>
                <a:srgbClr val="202020"/>
              </a:solidFill>
              <a:latin typeface="Arial"/>
              <a:ea typeface="Arial"/>
              <a:cs typeface="Arial"/>
              <a:sym typeface="Arial"/>
            </a:endParaRPr>
          </a:p>
        </p:txBody>
      </p:sp>
      <p:sp>
        <p:nvSpPr>
          <p:cNvPr id="770" name="Google Shape;770;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71" name="Google Shape;771;p11"/>
          <p:cNvGrpSpPr/>
          <p:nvPr/>
        </p:nvGrpSpPr>
        <p:grpSpPr>
          <a:xfrm>
            <a:off x="6392894" y="3426982"/>
            <a:ext cx="507960" cy="509760"/>
            <a:chOff x="6516000" y="3775320"/>
            <a:chExt cx="507960" cy="509760"/>
          </a:xfrm>
        </p:grpSpPr>
        <p:sp>
          <p:nvSpPr>
            <p:cNvPr id="772" name="Google Shape;772;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5" name="Google Shape;775;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6" name="Google Shape;776;p11"/>
          <p:cNvGrpSpPr/>
          <p:nvPr/>
        </p:nvGrpSpPr>
        <p:grpSpPr>
          <a:xfrm>
            <a:off x="6476059" y="722170"/>
            <a:ext cx="348840" cy="507960"/>
            <a:chOff x="6595560" y="1087200"/>
            <a:chExt cx="348840" cy="507960"/>
          </a:xfrm>
        </p:grpSpPr>
        <p:sp>
          <p:nvSpPr>
            <p:cNvPr id="777" name="Google Shape;777;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9" name="Google Shape;779;p11"/>
          <p:cNvGrpSpPr/>
          <p:nvPr/>
        </p:nvGrpSpPr>
        <p:grpSpPr>
          <a:xfrm>
            <a:off x="7179499" y="538930"/>
            <a:ext cx="3785400" cy="1034250"/>
            <a:chOff x="7299000" y="903960"/>
            <a:chExt cx="3785400" cy="1034250"/>
          </a:xfrm>
        </p:grpSpPr>
        <p:sp>
          <p:nvSpPr>
            <p:cNvPr id="780" name="Google Shape;780;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lọc theo yêu cầu của khách hàng.</a:t>
              </a:r>
              <a:endParaRPr sz="1600" b="0" i="0" u="none" strike="noStrike" cap="none">
                <a:solidFill>
                  <a:schemeClr val="dk1"/>
                </a:solidFill>
                <a:latin typeface="Arial"/>
                <a:ea typeface="Arial"/>
                <a:cs typeface="Arial"/>
                <a:sym typeface="Arial"/>
              </a:endParaRPr>
            </a:p>
          </p:txBody>
        </p:sp>
        <p:sp>
          <p:nvSpPr>
            <p:cNvPr id="781" name="Google Shape;781;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grpSp>
        <p:nvGrpSpPr>
          <p:cNvPr id="782" name="Google Shape;782;p11"/>
          <p:cNvGrpSpPr/>
          <p:nvPr/>
        </p:nvGrpSpPr>
        <p:grpSpPr>
          <a:xfrm>
            <a:off x="7189219" y="1891090"/>
            <a:ext cx="4128840" cy="1329715"/>
            <a:chOff x="7308720" y="2256120"/>
            <a:chExt cx="4128840" cy="1329715"/>
          </a:xfrm>
        </p:grpSpPr>
        <p:sp>
          <p:nvSpPr>
            <p:cNvPr id="783" name="Google Shape;783;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Hỗ trợ mua hàng không tài khoản và có tài khoản, quy trình đặt hàng nhanh, và thông tin đơn hàng rõ ràng</a:t>
              </a:r>
              <a:endParaRPr sz="1600" b="0" i="0" u="none" strike="noStrike" cap="none">
                <a:solidFill>
                  <a:schemeClr val="dk1"/>
                </a:solidFill>
                <a:latin typeface="Arial"/>
                <a:ea typeface="Arial"/>
                <a:cs typeface="Arial"/>
                <a:sym typeface="Arial"/>
              </a:endParaRPr>
            </a:p>
          </p:txBody>
        </p:sp>
        <p:sp>
          <p:nvSpPr>
            <p:cNvPr id="784" name="Google Shape;784;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Mua hàng, quản lý, theo dõi đơn hàng</a:t>
              </a: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childTnLst>
                                </p:cTn>
                              </p:par>
                              <p:par>
                                <p:cTn id="8" presetID="10" presetClass="entr" presetSubtype="0" fill="hold" nodeType="withEffect">
                                  <p:stCondLst>
                                    <p:cond delay="0"/>
                                  </p:stCondLst>
                                  <p:childTnLst>
                                    <p:set>
                                      <p:cBhvr>
                                        <p:cTn id="9" dur="1" fill="hold">
                                          <p:stCondLst>
                                            <p:cond delay="0"/>
                                          </p:stCondLst>
                                        </p:cTn>
                                        <p:tgtEl>
                                          <p:spTgt spid="775"/>
                                        </p:tgtEl>
                                        <p:attrNameLst>
                                          <p:attrName>style.visibility</p:attrName>
                                        </p:attrNameLst>
                                      </p:cBhvr>
                                      <p:to>
                                        <p:strVal val="visible"/>
                                      </p:to>
                                    </p:set>
                                    <p:animEffect transition="in" filter="fade">
                                      <p:cBhvr>
                                        <p:cTn id="10" dur="500"/>
                                        <p:tgtEl>
                                          <p:spTgt spid="775"/>
                                        </p:tgtEl>
                                      </p:cBhvr>
                                    </p:animEffect>
                                  </p:childTnLst>
                                </p:cTn>
                              </p:par>
                              <p:par>
                                <p:cTn id="11" presetID="10" presetClass="entr" presetSubtype="0" fill="hold" nodeType="withEffect">
                                  <p:stCondLst>
                                    <p:cond delay="0"/>
                                  </p:stCondLst>
                                  <p:childTnLst>
                                    <p:set>
                                      <p:cBhvr>
                                        <p:cTn id="12" dur="1" fill="hold">
                                          <p:stCondLst>
                                            <p:cond delay="0"/>
                                          </p:stCondLst>
                                        </p:cTn>
                                        <p:tgtEl>
                                          <p:spTgt spid="776"/>
                                        </p:tgtEl>
                                        <p:attrNameLst>
                                          <p:attrName>style.visibility</p:attrName>
                                        </p:attrNameLst>
                                      </p:cBhvr>
                                      <p:to>
                                        <p:strVal val="visible"/>
                                      </p:to>
                                    </p:set>
                                    <p:animEffect transition="in" filter="fade">
                                      <p:cBhvr>
                                        <p:cTn id="13" dur="500"/>
                                        <p:tgtEl>
                                          <p:spTgt spid="776"/>
                                        </p:tgtEl>
                                      </p:cBhvr>
                                    </p:animEffect>
                                  </p:childTnLst>
                                </p:cTn>
                              </p:par>
                              <p:par>
                                <p:cTn id="14" presetID="10" presetClass="entr" presetSubtype="0"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Effect transition="in" filter="fade">
                                      <p:cBhvr>
                                        <p:cTn id="16" dur="500"/>
                                        <p:tgtEl>
                                          <p:spTgt spid="779"/>
                                        </p:tgtEl>
                                      </p:cBhvr>
                                    </p:animEffect>
                                  </p:childTnLst>
                                </p:cTn>
                              </p:par>
                              <p:par>
                                <p:cTn id="17" presetID="10" presetClass="entr" presetSubtype="0" fill="hold" nodeType="withEffect">
                                  <p:stCondLst>
                                    <p:cond delay="0"/>
                                  </p:stCondLst>
                                  <p:childTnLst>
                                    <p:set>
                                      <p:cBhvr>
                                        <p:cTn id="18" dur="1" fill="hold">
                                          <p:stCondLst>
                                            <p:cond delay="0"/>
                                          </p:stCondLst>
                                        </p:cTn>
                                        <p:tgtEl>
                                          <p:spTgt spid="782"/>
                                        </p:tgtEl>
                                        <p:attrNameLst>
                                          <p:attrName>style.visibility</p:attrName>
                                        </p:attrNameLst>
                                      </p:cBhvr>
                                      <p:to>
                                        <p:strVal val="visible"/>
                                      </p:to>
                                    </p:set>
                                    <p:animEffect transition="in" filter="fade">
                                      <p:cBhvr>
                                        <p:cTn id="19" dur="500"/>
                                        <p:tgtEl>
                                          <p:spTgt spid="782"/>
                                        </p:tgtEl>
                                      </p:cBhvr>
                                    </p:animEffect>
                                  </p:childTnLst>
                                </p:cTn>
                              </p:par>
                              <p:par>
                                <p:cTn id="20" presetID="10" presetClass="entr" presetSubtype="0" fill="hold" nodeType="withEffect">
                                  <p:stCondLst>
                                    <p:cond delay="0"/>
                                  </p:stCondLst>
                                  <p:childTnLst>
                                    <p:set>
                                      <p:cBhvr>
                                        <p:cTn id="21" dur="1" fill="hold">
                                          <p:stCondLst>
                                            <p:cond delay="0"/>
                                          </p:stCondLst>
                                        </p:cTn>
                                        <p:tgtEl>
                                          <p:spTgt spid="763"/>
                                        </p:tgtEl>
                                        <p:attrNameLst>
                                          <p:attrName>style.visibility</p:attrName>
                                        </p:attrNameLst>
                                      </p:cBhvr>
                                      <p:to>
                                        <p:strVal val="visible"/>
                                      </p:to>
                                    </p:set>
                                    <p:animEffect transition="in" filter="fade">
                                      <p:cBhvr>
                                        <p:cTn id="22" dur="500"/>
                                        <p:tgtEl>
                                          <p:spTgt spid="763"/>
                                        </p:tgtEl>
                                      </p:cBhvr>
                                    </p:animEffect>
                                  </p:childTnLst>
                                </p:cTn>
                              </p:par>
                              <p:par>
                                <p:cTn id="23" presetID="10" presetClass="entr" presetSubtype="0" fill="hold" nodeType="withEffect">
                                  <p:stCondLst>
                                    <p:cond delay="0"/>
                                  </p:stCondLst>
                                  <p:childTnLst>
                                    <p:set>
                                      <p:cBhvr>
                                        <p:cTn id="24" dur="1" fill="hold">
                                          <p:stCondLst>
                                            <p:cond delay="0"/>
                                          </p:stCondLst>
                                        </p:cTn>
                                        <p:tgtEl>
                                          <p:spTgt spid="766"/>
                                        </p:tgtEl>
                                        <p:attrNameLst>
                                          <p:attrName>style.visibility</p:attrName>
                                        </p:attrNameLst>
                                      </p:cBhvr>
                                      <p:to>
                                        <p:strVal val="visible"/>
                                      </p:to>
                                    </p:set>
                                    <p:animEffect transition="in" filter="fade">
                                      <p:cBhvr>
                                        <p:cTn id="25" dur="500"/>
                                        <p:tgtEl>
                                          <p:spTgt spid="766"/>
                                        </p:tgtEl>
                                      </p:cBhvr>
                                    </p:animEffect>
                                  </p:childTnLst>
                                </p:cTn>
                              </p:par>
                              <p:par>
                                <p:cTn id="26" presetID="10" presetClass="entr" presetSubtype="0" fill="hold" nodeType="withEffect">
                                  <p:stCondLst>
                                    <p:cond delay="0"/>
                                  </p:stCondLst>
                                  <p:childTnLst>
                                    <p:set>
                                      <p:cBhvr>
                                        <p:cTn id="27" dur="1" fill="hold">
                                          <p:stCondLst>
                                            <p:cond delay="0"/>
                                          </p:stCondLst>
                                        </p:cTn>
                                        <p:tgtEl>
                                          <p:spTgt spid="760"/>
                                        </p:tgtEl>
                                        <p:attrNameLst>
                                          <p:attrName>style.visibility</p:attrName>
                                        </p:attrNameLst>
                                      </p:cBhvr>
                                      <p:to>
                                        <p:strVal val="visible"/>
                                      </p:to>
                                    </p:set>
                                    <p:animEffect transition="in" filter="fade">
                                      <p:cBhvr>
                                        <p:cTn id="28"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CÁC ACTOR CỦA HỆ THỐNG</a:t>
            </a:r>
            <a:endParaRPr sz="2400" b="0" i="0" u="none" strike="noStrike" cap="none">
              <a:solidFill>
                <a:schemeClr val="dk1"/>
              </a:solidFill>
              <a:latin typeface="Arial"/>
              <a:ea typeface="Arial"/>
              <a:cs typeface="Arial"/>
              <a:sym typeface="Arial"/>
            </a:endParaRPr>
          </a:p>
        </p:txBody>
      </p:sp>
      <p:graphicFrame>
        <p:nvGraphicFramePr>
          <p:cNvPr id="815" name="Google Shape;815;p13"/>
          <p:cNvGraphicFramePr/>
          <p:nvPr/>
        </p:nvGraphicFramePr>
        <p:xfrm>
          <a:off x="1015260" y="1447800"/>
          <a:ext cx="9500350" cy="4419625"/>
        </p:xfrm>
        <a:graphic>
          <a:graphicData uri="http://schemas.openxmlformats.org/drawingml/2006/table">
            <a:tbl>
              <a:tblPr firstRow="1" firstCol="1" bandRow="1">
                <a:noFill/>
                <a:tableStyleId>{95284FA2-C1F1-4325-AD8E-901C71D0898E}</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STT</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Tên Actor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Chức năng</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300" u="none" strike="noStrike" cap="none"/>
                        <a:t>Là người có toàn quyền tương tác với hệ thống, có quyền điều khiển cũng như kiểm soát mọi hoạt động của hệ thống. Ngoài các chức năng của khách hàng, người quản lý còn có các chức năng khác như: quản lý các thông tin về sản phẩm, xử lý đơn đặt hàng của khách hàng, thống kê các mặt hàng, sản phẩm theo những tiêu chí khác nhau.</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300" u="none" strike="noStrike" cap="non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816" name="Google Shape;816;p13"/>
          <p:cNvPicPr preferRelativeResize="0"/>
          <p:nvPr/>
        </p:nvPicPr>
        <p:blipFill rotWithShape="1">
          <a:blip r:embed="rId3">
            <a:alphaModFix/>
          </a:blip>
          <a:srcRect/>
          <a:stretch/>
        </p:blipFill>
        <p:spPr>
          <a:xfrm>
            <a:off x="2326279" y="2362200"/>
            <a:ext cx="1180576" cy="1532987"/>
          </a:xfrm>
          <a:prstGeom prst="rect">
            <a:avLst/>
          </a:prstGeom>
          <a:noFill/>
          <a:ln>
            <a:noFill/>
          </a:ln>
        </p:spPr>
      </p:pic>
      <p:pic>
        <p:nvPicPr>
          <p:cNvPr id="817" name="Google Shape;817;p13"/>
          <p:cNvPicPr preferRelativeResize="0"/>
          <p:nvPr/>
        </p:nvPicPr>
        <p:blipFill rotWithShape="1">
          <a:blip r:embed="rId4">
            <a:alphaModFix/>
          </a:blip>
          <a:srcRect/>
          <a:stretch/>
        </p:blipFill>
        <p:spPr>
          <a:xfrm>
            <a:off x="2337376" y="4314576"/>
            <a:ext cx="1021376" cy="1552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6FBC9EE7-2E7A-0EAA-1CB8-2B47C973FE3A}"/>
              </a:ext>
            </a:extLst>
          </p:cNvPr>
          <p:cNvPicPr>
            <a:picLocks noChangeAspect="1"/>
          </p:cNvPicPr>
          <p:nvPr/>
        </p:nvPicPr>
        <p:blipFill>
          <a:blip r:embed="rId3"/>
          <a:stretch>
            <a:fillRect/>
          </a:stretch>
        </p:blipFill>
        <p:spPr>
          <a:xfrm>
            <a:off x="2106720" y="1183311"/>
            <a:ext cx="7344697" cy="46702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2" name="Rectangle 4">
            <a:extLst>
              <a:ext uri="{FF2B5EF4-FFF2-40B4-BE49-F238E27FC236}">
                <a16:creationId xmlns:a16="http://schemas.microsoft.com/office/drawing/2014/main" id="{7BB6CD3C-C2C6-4CCC-0266-38ECE155006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3" name="Group 7">
            <a:extLst>
              <a:ext uri="{FF2B5EF4-FFF2-40B4-BE49-F238E27FC236}">
                <a16:creationId xmlns:a16="http://schemas.microsoft.com/office/drawing/2014/main" id="{18D154DB-FF90-B5CC-DD5C-317177AACC00}"/>
              </a:ext>
            </a:extLst>
          </p:cNvPr>
          <p:cNvGrpSpPr>
            <a:grpSpLocks/>
          </p:cNvGrpSpPr>
          <p:nvPr/>
        </p:nvGrpSpPr>
        <p:grpSpPr bwMode="auto">
          <a:xfrm>
            <a:off x="1854360" y="1019498"/>
            <a:ext cx="8567834" cy="5222699"/>
            <a:chOff x="0" y="0"/>
            <a:chExt cx="85960" cy="110490"/>
          </a:xfrm>
        </p:grpSpPr>
        <p:pic>
          <p:nvPicPr>
            <p:cNvPr id="72915596" name="Picture 72915596">
              <a:extLst>
                <a:ext uri="{FF2B5EF4-FFF2-40B4-BE49-F238E27FC236}">
                  <a16:creationId xmlns:a16="http://schemas.microsoft.com/office/drawing/2014/main" id="{2C364F72-9660-DF08-C702-A44F6AD68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85813" cy="68580"/>
            </a:xfrm>
            <a:prstGeom prst="rect">
              <a:avLst/>
            </a:prstGeom>
            <a:noFill/>
            <a:extLst>
              <a:ext uri="{909E8E84-426E-40DD-AFC4-6F175D3DCCD1}">
                <a14:hiddenFill xmlns:a14="http://schemas.microsoft.com/office/drawing/2010/main">
                  <a:solidFill>
                    <a:srgbClr val="FFFFFF"/>
                  </a:solidFill>
                </a14:hiddenFill>
              </a:ext>
            </a:extLst>
          </p:spPr>
        </p:pic>
        <p:pic>
          <p:nvPicPr>
            <p:cNvPr id="843867590" name="Picture 843867590">
              <a:extLst>
                <a:ext uri="{FF2B5EF4-FFF2-40B4-BE49-F238E27FC236}">
                  <a16:creationId xmlns:a16="http://schemas.microsoft.com/office/drawing/2014/main" id="{B18B7D93-65D1-4C87-40AB-2BB3307A4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580"/>
              <a:ext cx="85960" cy="419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DEMO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SẢN PHẨM</a:t>
              </a:r>
              <a:endParaRPr sz="6000" b="0" i="0" u="none" strike="noStrike" cap="none">
                <a:solidFill>
                  <a:schemeClr val="dk1"/>
                </a:solidFill>
                <a:latin typeface="Arial"/>
                <a:ea typeface="Arial"/>
                <a:cs typeface="Arial"/>
                <a:sym typeface="Arial"/>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6" name="Google Shape;876;p17"/>
          <p:cNvGrpSpPr/>
          <p:nvPr/>
        </p:nvGrpSpPr>
        <p:grpSpPr>
          <a:xfrm>
            <a:off x="5684364" y="967827"/>
            <a:ext cx="6400799" cy="3979257"/>
            <a:chOff x="5879896" y="1770480"/>
            <a:chExt cx="5259520" cy="498355"/>
          </a:xfrm>
        </p:grpSpPr>
        <p:sp>
          <p:nvSpPr>
            <p:cNvPr id="877" name="Google Shape;877;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ĐỀ TÀI</a:t>
              </a:r>
              <a:endParaRPr sz="4800" b="0" i="0" u="none" strike="noStrike" cap="none">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86" name="Google Shape;886;p18"/>
          <p:cNvGrpSpPr/>
          <p:nvPr/>
        </p:nvGrpSpPr>
        <p:grpSpPr>
          <a:xfrm>
            <a:off x="2273541" y="3734160"/>
            <a:ext cx="2400222" cy="2153392"/>
            <a:chOff x="3216730" y="4110749"/>
            <a:chExt cx="2400222" cy="2153392"/>
          </a:xfrm>
        </p:grpSpPr>
        <p:sp>
          <p:nvSpPr>
            <p:cNvPr id="887" name="Google Shape;887;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8" name="Google Shape;888;p18"/>
            <p:cNvSpPr/>
            <p:nvPr/>
          </p:nvSpPr>
          <p:spPr>
            <a:xfrm>
              <a:off x="3299517" y="4350807"/>
              <a:ext cx="2008415"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Chưa có chức năng sao lưu, và hồi phục dữ liệu</a:t>
              </a:r>
              <a:endParaRPr sz="1800" b="0" i="0" u="none" strike="noStrike" cap="none">
                <a:solidFill>
                  <a:schemeClr val="dk1"/>
                </a:solidFill>
                <a:latin typeface="Arial"/>
                <a:ea typeface="Arial"/>
                <a:cs typeface="Arial"/>
                <a:sym typeface="Arial"/>
              </a:endParaRPr>
            </a:p>
          </p:txBody>
        </p:sp>
      </p:grpSp>
      <p:grpSp>
        <p:nvGrpSpPr>
          <p:cNvPr id="889" name="Google Shape;889;p18"/>
          <p:cNvGrpSpPr/>
          <p:nvPr/>
        </p:nvGrpSpPr>
        <p:grpSpPr>
          <a:xfrm>
            <a:off x="2286000" y="1371600"/>
            <a:ext cx="7620000" cy="2153392"/>
            <a:chOff x="3229189" y="1748189"/>
            <a:chExt cx="2400222" cy="2153392"/>
          </a:xfrm>
        </p:grpSpPr>
        <p:sp>
          <p:nvSpPr>
            <p:cNvPr id="890" name="Google Shape;890;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1" name="Google Shape;891;p18"/>
            <p:cNvSpPr/>
            <p:nvPr/>
          </p:nvSpPr>
          <p:spPr>
            <a:xfrm>
              <a:off x="3325152" y="2021615"/>
              <a:ext cx="199223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Phần mềm vẫn còn thiếu chức năng, chưa hoàn thiện như: Thống kê còn thiếu sót cũng như chưa thể in file quản lý, chưa có các chức năng bình luận và thanh toán qua hình thức online.</a:t>
              </a:r>
              <a:endParaRPr sz="1400" b="0" i="0" u="none" strike="noStrike" cap="none">
                <a:solidFill>
                  <a:srgbClr val="000000"/>
                </a:solidFill>
                <a:latin typeface="Arial"/>
                <a:ea typeface="Arial"/>
                <a:cs typeface="Arial"/>
                <a:sym typeface="Arial"/>
              </a:endParaRPr>
            </a:p>
          </p:txBody>
        </p:sp>
      </p:grpSp>
      <p:grpSp>
        <p:nvGrpSpPr>
          <p:cNvPr id="892" name="Google Shape;892;p18"/>
          <p:cNvGrpSpPr/>
          <p:nvPr/>
        </p:nvGrpSpPr>
        <p:grpSpPr>
          <a:xfrm>
            <a:off x="7752821" y="3678358"/>
            <a:ext cx="2205506" cy="2153392"/>
            <a:chOff x="6541160" y="4110749"/>
            <a:chExt cx="2205506" cy="2153392"/>
          </a:xfrm>
        </p:grpSpPr>
        <p:sp>
          <p:nvSpPr>
            <p:cNvPr id="893" name="Google Shape;893;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4" name="Google Shape;894;p18"/>
            <p:cNvSpPr/>
            <p:nvPr/>
          </p:nvSpPr>
          <p:spPr>
            <a:xfrm>
              <a:off x="6585851" y="4350807"/>
              <a:ext cx="2160815"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Liên kết tài khoản với bên thứ 3 như google, facebook…</a:t>
              </a:r>
              <a:endParaRPr sz="1800" b="0" i="0" u="none" strike="noStrike" cap="none">
                <a:solidFill>
                  <a:schemeClr val="dk1"/>
                </a:solidFill>
                <a:latin typeface="Arial"/>
                <a:ea typeface="Arial"/>
                <a:cs typeface="Arial"/>
                <a:sym typeface="Arial"/>
              </a:endParaRPr>
            </a:p>
          </p:txBody>
        </p:sp>
      </p:grpSp>
      <p:sp>
        <p:nvSpPr>
          <p:cNvPr id="895" name="Google Shape;895;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96" name="Google Shape;896;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7" name="Google Shape;897;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animEffect transition="in" filter="fade">
                                      <p:cBhvr>
                                        <p:cTn id="7" dur="500"/>
                                        <p:tgtEl>
                                          <p:spTgt spid="88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5"/>
                                        </p:tgtEl>
                                        <p:attrNameLst>
                                          <p:attrName>style.visibility</p:attrName>
                                        </p:attrNameLst>
                                      </p:cBhvr>
                                      <p:to>
                                        <p:strVal val="visible"/>
                                      </p:to>
                                    </p:set>
                                    <p:animEffect transition="in" filter="fade">
                                      <p:cBhvr>
                                        <p:cTn id="11" dur="500"/>
                                        <p:tgtEl>
                                          <p:spTgt spid="89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6"/>
                                        </p:tgtEl>
                                        <p:attrNameLst>
                                          <p:attrName>style.visibility</p:attrName>
                                        </p:attrNameLst>
                                      </p:cBhvr>
                                      <p:to>
                                        <p:strVal val="visible"/>
                                      </p:to>
                                    </p:set>
                                    <p:animEffect transition="in" filter="fade">
                                      <p:cBhvr>
                                        <p:cTn id="16" dur="500"/>
                                        <p:tgtEl>
                                          <p:spTgt spid="886"/>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6"/>
                                        </p:tgtEl>
                                        <p:attrNameLst>
                                          <p:attrName>style.visibility</p:attrName>
                                        </p:attrNameLst>
                                      </p:cBhvr>
                                      <p:to>
                                        <p:strVal val="visible"/>
                                      </p:to>
                                    </p:set>
                                    <p:animEffect transition="in" filter="fade">
                                      <p:cBhvr>
                                        <p:cTn id="20" dur="500"/>
                                        <p:tgtEl>
                                          <p:spTgt spid="8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2"/>
                                        </p:tgtEl>
                                        <p:attrNameLst>
                                          <p:attrName>style.visibility</p:attrName>
                                        </p:attrNameLst>
                                      </p:cBhvr>
                                      <p:to>
                                        <p:strVal val="visible"/>
                                      </p:to>
                                    </p:set>
                                    <p:animEffect transition="in" filter="fade">
                                      <p:cBhvr>
                                        <p:cTn id="25" dur="500"/>
                                        <p:tgtEl>
                                          <p:spTgt spid="89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7"/>
                                        </p:tgtEl>
                                        <p:attrNameLst>
                                          <p:attrName>style.visibility</p:attrName>
                                        </p:attrNameLst>
                                      </p:cBhvr>
                                      <p:to>
                                        <p:strVal val="visible"/>
                                      </p:to>
                                    </p:set>
                                    <p:animEffect transition="in" filter="fade">
                                      <p:cBhvr>
                                        <p:cTn id="29"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txBox="1"/>
            <p:nvPr/>
          </p:nvSpPr>
          <p:spPr>
            <a:xfrm>
              <a:off x="7050088" y="1805066"/>
              <a:ext cx="4648200" cy="110799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Phát triển thêm nhiều chức năng của website như: bình luận, đánh giá của khách hàng, trò chuyện với nhân viên tư vấn, thêm các phương thức thanh toán khác nhau</a:t>
              </a:r>
              <a:r>
                <a:rPr lang="en-US" sz="1800" b="0" i="0" u="none" strike="noStrike" cap="none">
                  <a:solidFill>
                    <a:schemeClr val="lt1"/>
                  </a:solidFill>
                  <a:latin typeface="Arial"/>
                  <a:ea typeface="Arial"/>
                  <a:cs typeface="Arial"/>
                  <a:sym typeface="Arial"/>
                </a:rPr>
                <a:t>.</a:t>
              </a:r>
              <a:endParaRPr sz="1800" b="0" i="0" u="none" strike="noStrike" cap="none">
                <a:solidFill>
                  <a:schemeClr val="lt1"/>
                </a:solidFill>
                <a:latin typeface="Oi"/>
                <a:ea typeface="Oi"/>
                <a:cs typeface="Oi"/>
                <a:sym typeface="Oi"/>
              </a:endParaRP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39" name="Google Shape;939;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Tích hợp API của Google Map để phát triển chức năng định vị và nghiệp vụ giao hàng</a:t>
            </a:r>
            <a:endParaRPr sz="1800" b="0" i="0" u="none" strike="noStrike" cap="none">
              <a:solidFill>
                <a:schemeClr val="lt1"/>
              </a:solidFill>
              <a:latin typeface="Oi"/>
              <a:ea typeface="Oi"/>
              <a:cs typeface="Oi"/>
              <a:sym typeface="Oi"/>
            </a:endParaRPr>
          </a:p>
        </p:txBody>
      </p:sp>
      <p:sp>
        <p:nvSpPr>
          <p:cNvPr id="940" name="Google Shape;940;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1000"/>
                                        <p:tgtEl>
                                          <p:spTgt spid="9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3"/>
                                        </p:tgtEl>
                                        <p:attrNameLst>
                                          <p:attrName>style.visibility</p:attrName>
                                        </p:attrNameLst>
                                      </p:cBhvr>
                                      <p:to>
                                        <p:strVal val="visible"/>
                                      </p:to>
                                    </p:set>
                                    <p:anim calcmode="lin" valueType="num">
                                      <p:cBhvr additive="base">
                                        <p:cTn id="17" dur="1000"/>
                                        <p:tgtEl>
                                          <p:spTgt spid="933"/>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9"/>
                                        </p:tgtEl>
                                        <p:attrNameLst>
                                          <p:attrName>style.visibility</p:attrName>
                                        </p:attrNameLst>
                                      </p:cBhvr>
                                      <p:to>
                                        <p:strVal val="visible"/>
                                      </p:to>
                                    </p:set>
                                    <p:anim calcmode="lin" valueType="num">
                                      <p:cBhvr additive="base">
                                        <p:cTn id="21"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18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685800" y="2421152"/>
            <a:ext cx="115824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ĐỀ TÀI: XÂY DỰNG WEBSITE BÁN MÁY TÍNH</a:t>
            </a:r>
            <a:endParaRPr sz="3600" b="1" i="0" u="none" strike="noStrike" cap="none" dirty="0">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080207" y="1118203"/>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03978" y="2253126"/>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6" name="Google Shape;526;p3"/>
          <p:cNvGrpSpPr/>
          <p:nvPr/>
        </p:nvGrpSpPr>
        <p:grpSpPr>
          <a:xfrm>
            <a:off x="6125375" y="4414451"/>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34" name="Google Shape;534;p3"/>
          <p:cNvGrpSpPr/>
          <p:nvPr/>
        </p:nvGrpSpPr>
        <p:grpSpPr>
          <a:xfrm>
            <a:off x="6164014" y="5495003"/>
            <a:ext cx="880712" cy="810164"/>
            <a:chOff x="5914998" y="810429"/>
            <a:chExt cx="938013" cy="939583"/>
          </a:xfrm>
        </p:grpSpPr>
        <p:sp>
          <p:nvSpPr>
            <p:cNvPr id="535" name="Google Shape;535;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Hạn chế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41" name="Google Shape;541;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2" name="Google Shape;542;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
        <p:nvSpPr>
          <p:cNvPr id="543" name="Google Shape;543;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Mục tiêu đề tài</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6" name="Google Shape;566;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LÝ DO CHỌN ĐỀ TÀI</a:t>
            </a:r>
            <a:endParaRPr sz="2400" b="0" i="0" u="none" strike="noStrike" cap="none">
              <a:solidFill>
                <a:srgbClr val="202020"/>
              </a:solidFill>
              <a:latin typeface="Arial"/>
              <a:ea typeface="Arial"/>
              <a:cs typeface="Arial"/>
              <a:sym typeface="Arial"/>
            </a:endParaRPr>
          </a:p>
        </p:txBody>
      </p:sp>
      <p:grpSp>
        <p:nvGrpSpPr>
          <p:cNvPr id="592" name="Google Shape;592;p6"/>
          <p:cNvGrpSpPr/>
          <p:nvPr/>
        </p:nvGrpSpPr>
        <p:grpSpPr>
          <a:xfrm>
            <a:off x="4171161" y="963955"/>
            <a:ext cx="3353532" cy="3703296"/>
            <a:chOff x="4543425" y="2277493"/>
            <a:chExt cx="3105150" cy="3379338"/>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Google Shape;594;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Times New Roman"/>
                <a:ea typeface="Times New Roman"/>
                <a:cs typeface="Times New Roman"/>
                <a:sym typeface="Times New Roman"/>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6" name="Google Shape;596;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99" name="Google Shape;599;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0" name="Google Shape;600;p6"/>
          <p:cNvGrpSpPr/>
          <p:nvPr/>
        </p:nvGrpSpPr>
        <p:grpSpPr>
          <a:xfrm>
            <a:off x="273230" y="968913"/>
            <a:ext cx="3439786" cy="3703297"/>
            <a:chOff x="7971474" y="2277493"/>
            <a:chExt cx="3150058" cy="3379338"/>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2" name="Google Shape;602;p6"/>
            <p:cNvSpPr txBox="1"/>
            <p:nvPr/>
          </p:nvSpPr>
          <p:spPr>
            <a:xfrm>
              <a:off x="8204896" y="3677214"/>
              <a:ext cx="2689700" cy="645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Mong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muốn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tiếp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cận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khách</a:t>
              </a:r>
              <a:r>
                <a:rPr lang="en-US" sz="2000" b="1" i="0" u="none" strike="noStrike" cap="none" dirty="0">
                  <a:solidFill>
                    <a:schemeClr val="dk1"/>
                  </a:solidFill>
                  <a:latin typeface="Times New Roman"/>
                  <a:ea typeface="Times New Roman"/>
                  <a:cs typeface="Times New Roman"/>
                  <a:sym typeface="Times New Roman"/>
                </a:rPr>
                <a:t> hang qua website</a:t>
              </a:r>
              <a:endParaRPr sz="2000" b="1" i="0" u="none" strike="noStrike" cap="none" dirty="0">
                <a:solidFill>
                  <a:schemeClr val="dk1"/>
                </a:solidFill>
                <a:latin typeface="Times New Roman"/>
                <a:ea typeface="Times New Roman"/>
                <a:cs typeface="Times New Roman"/>
                <a:sym typeface="Times New Roman"/>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4" name="Google Shape;604;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7" name="Google Shape;607;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8" name="Google Shape;608;p6"/>
          <p:cNvGrpSpPr/>
          <p:nvPr/>
        </p:nvGrpSpPr>
        <p:grpSpPr>
          <a:xfrm>
            <a:off x="856547" y="4547374"/>
            <a:ext cx="9743804" cy="707886"/>
            <a:chOff x="1061986" y="4966692"/>
            <a:chExt cx="9743804" cy="707886"/>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Google Shape;610;p6"/>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a:t>
              </a:r>
              <a:r>
                <a:rPr lang="en-US" sz="2000" b="0" i="0" u="none" strike="noStrike" cap="none" dirty="0" err="1">
                  <a:solidFill>
                    <a:schemeClr val="dk1"/>
                  </a:solidFill>
                  <a:latin typeface="Times New Roman"/>
                  <a:ea typeface="Times New Roman"/>
                  <a:cs typeface="Times New Roman"/>
                  <a:sym typeface="Times New Roman"/>
                </a:rPr>
                <a:t>Xây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dựng</a:t>
              </a:r>
              <a:r>
                <a:rPr lang="en-US" sz="2000" b="0" i="0" u="none" strike="noStrike" cap="none" dirty="0">
                  <a:solidFill>
                    <a:schemeClr val="dk1"/>
                  </a:solidFill>
                  <a:latin typeface="Times New Roman"/>
                  <a:ea typeface="Times New Roman"/>
                  <a:cs typeface="Times New Roman"/>
                  <a:sym typeface="Times New Roman"/>
                </a:rPr>
                <a:t> website </a:t>
              </a:r>
              <a:r>
                <a:rPr lang="en-US" sz="2000" b="0" i="0" u="none" strike="noStrike" cap="none" dirty="0" err="1">
                  <a:solidFill>
                    <a:schemeClr val="dk1"/>
                  </a:solidFill>
                  <a:latin typeface="Times New Roman"/>
                  <a:ea typeface="Times New Roman"/>
                  <a:cs typeface="Times New Roman"/>
                  <a:sym typeface="Times New Roman"/>
                </a:rPr>
                <a:t>bán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máy</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tính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là</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việc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cần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thiết</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để</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tạo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điều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kiện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thuận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lợi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cho</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người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tiêu</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dùng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dễ</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dàng</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tiếp</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cận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được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sản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phẩm</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dịch</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vụ</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lúc</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mọi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nơi</a:t>
              </a:r>
              <a:r>
                <a:rPr lang="en-US" sz="2000" b="0" i="0" u="none" strike="noStrike" cap="none" dirty="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p:txBody>
        </p:sp>
      </p:grpSp>
      <p:grpSp>
        <p:nvGrpSpPr>
          <p:cNvPr id="611" name="Google Shape;611;p6"/>
          <p:cNvGrpSpPr/>
          <p:nvPr/>
        </p:nvGrpSpPr>
        <p:grpSpPr>
          <a:xfrm>
            <a:off x="8082738" y="982890"/>
            <a:ext cx="3341540" cy="3617638"/>
            <a:chOff x="1015001" y="879443"/>
            <a:chExt cx="3121971" cy="3379338"/>
          </a:xfrm>
        </p:grpSpPr>
        <p:grpSp>
          <p:nvGrpSpPr>
            <p:cNvPr id="612" name="Google Shape;612;p6"/>
            <p:cNvGrpSpPr/>
            <p:nvPr/>
          </p:nvGrpSpPr>
          <p:grpSpPr>
            <a:xfrm>
              <a:off x="1015001" y="879443"/>
              <a:ext cx="3105150" cy="3379338"/>
              <a:chOff x="1121329" y="2277493"/>
              <a:chExt cx="3105150" cy="3379338"/>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8" name="Google Shape;618;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9" name="Google Shape;619;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6" name="Google Shape;626;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 name="Picture 2" descr="A logo of a coffee cup&#10;&#10;Description automatically generated">
            <a:extLst>
              <a:ext uri="{FF2B5EF4-FFF2-40B4-BE49-F238E27FC236}">
                <a16:creationId xmlns:a16="http://schemas.microsoft.com/office/drawing/2014/main" id="{84700FF6-B860-A486-415D-BDF35C88C0C0}"/>
              </a:ext>
            </a:extLst>
          </p:cNvPr>
          <p:cNvPicPr>
            <a:picLocks noChangeAspect="1"/>
          </p:cNvPicPr>
          <p:nvPr/>
        </p:nvPicPr>
        <p:blipFill>
          <a:blip r:embed="rId3"/>
          <a:stretch>
            <a:fillRect/>
          </a:stretch>
        </p:blipFill>
        <p:spPr>
          <a:xfrm>
            <a:off x="1002600" y="1780586"/>
            <a:ext cx="5049911" cy="3106046"/>
          </a:xfrm>
          <a:prstGeom prst="rect">
            <a:avLst/>
          </a:prstGeom>
        </p:spPr>
      </p:pic>
      <p:pic>
        <p:nvPicPr>
          <p:cNvPr id="5" name="Picture 4" descr="A blue background with white text and a dolphin and a wrench&#10;&#10;Description automatically generated">
            <a:extLst>
              <a:ext uri="{FF2B5EF4-FFF2-40B4-BE49-F238E27FC236}">
                <a16:creationId xmlns:a16="http://schemas.microsoft.com/office/drawing/2014/main" id="{14142427-F591-1969-C2CB-BA772616DD68}"/>
              </a:ext>
            </a:extLst>
          </p:cNvPr>
          <p:cNvPicPr>
            <a:picLocks noChangeAspect="1"/>
          </p:cNvPicPr>
          <p:nvPr/>
        </p:nvPicPr>
        <p:blipFill>
          <a:blip r:embed="rId4"/>
          <a:stretch>
            <a:fillRect/>
          </a:stretch>
        </p:blipFill>
        <p:spPr>
          <a:xfrm>
            <a:off x="6312020" y="1504667"/>
            <a:ext cx="5294173" cy="35294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pSp>
        <p:nvGrpSpPr>
          <p:cNvPr id="635" name="Google Shape;635;p8"/>
          <p:cNvGrpSpPr/>
          <p:nvPr/>
        </p:nvGrpSpPr>
        <p:grpSpPr>
          <a:xfrm>
            <a:off x="1079640" y="1606680"/>
            <a:ext cx="4054680" cy="1186920"/>
            <a:chOff x="1079640" y="1606680"/>
            <a:chExt cx="4054680" cy="1186920"/>
          </a:xfrm>
        </p:grpSpPr>
        <p:sp>
          <p:nvSpPr>
            <p:cNvPr id="636" name="Google Shape;636;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8"/>
            <p:cNvSpPr/>
            <p:nvPr/>
          </p:nvSpPr>
          <p:spPr>
            <a:xfrm>
              <a:off x="1244880" y="1759320"/>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ĐĂNG KÝ, ĐĂNG NHẬP</a:t>
              </a:r>
              <a:endParaRPr sz="1800" b="0" i="0" u="none" strike="noStrike" cap="none">
                <a:solidFill>
                  <a:schemeClr val="dk1"/>
                </a:solidFill>
                <a:latin typeface="Arial"/>
                <a:ea typeface="Arial"/>
                <a:cs typeface="Arial"/>
                <a:sym typeface="Arial"/>
              </a:endParaRPr>
            </a:p>
          </p:txBody>
        </p:sp>
        <p:cxnSp>
          <p:nvCxnSpPr>
            <p:cNvPr id="638" name="Google Shape;638;p8"/>
            <p:cNvCxnSpPr/>
            <p:nvPr/>
          </p:nvCxnSpPr>
          <p:spPr>
            <a:xfrm>
              <a:off x="1244520" y="219996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39" name="Google Shape;639;p8"/>
          <p:cNvGrpSpPr/>
          <p:nvPr/>
        </p:nvGrpSpPr>
        <p:grpSpPr>
          <a:xfrm>
            <a:off x="5859043" y="1606680"/>
            <a:ext cx="4054680" cy="1186920"/>
            <a:chOff x="1079640" y="3204720"/>
            <a:chExt cx="4054680" cy="1186920"/>
          </a:xfrm>
        </p:grpSpPr>
        <p:sp>
          <p:nvSpPr>
            <p:cNvPr id="640" name="Google Shape;640;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
            <p:cNvSpPr/>
            <p:nvPr/>
          </p:nvSpPr>
          <p:spPr>
            <a:xfrm>
              <a:off x="1615200" y="3279306"/>
              <a:ext cx="3033000" cy="10880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THÊM VÀO GIỎ HÀNG, CẬP </a:t>
              </a:r>
              <a:endParaRPr lang="en-US"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lang="en-US" sz="1800" b="1" i="0" u="none" strike="noStrike" cap="none"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NHẬT GIỎ HÀNG, ĐẶT HÀNG</a:t>
              </a:r>
              <a:endParaRPr lang="en-US" sz="1800" b="0" i="0" u="none" strike="noStrike" cap="none" dirty="0">
                <a:solidFill>
                  <a:schemeClr val="dk1"/>
                </a:solidFill>
                <a:latin typeface="Arial"/>
                <a:ea typeface="Arial"/>
                <a:cs typeface="Arial"/>
                <a:sym typeface="Arial"/>
              </a:endParaRPr>
            </a:p>
          </p:txBody>
        </p:sp>
        <p:cxnSp>
          <p:nvCxnSpPr>
            <p:cNvPr id="642" name="Google Shape;642;p8"/>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3" name="Google Shape;643;p8"/>
          <p:cNvGrpSpPr/>
          <p:nvPr/>
        </p:nvGrpSpPr>
        <p:grpSpPr>
          <a:xfrm>
            <a:off x="3939660" y="3089409"/>
            <a:ext cx="4054680" cy="1186920"/>
            <a:chOff x="3939660" y="3089409"/>
            <a:chExt cx="4054680" cy="1186920"/>
          </a:xfrm>
        </p:grpSpPr>
        <p:sp>
          <p:nvSpPr>
            <p:cNvPr id="644" name="Google Shape;644;p8"/>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8"/>
            <p:cNvSpPr/>
            <p:nvPr/>
          </p:nvSpPr>
          <p:spPr>
            <a:xfrm>
              <a:off x="4216543" y="3276054"/>
              <a:ext cx="3669840" cy="74844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QUẢN LÝ TÀI KHOẢN, THEO DÕI ĐƠN HÀNG</a:t>
              </a:r>
              <a:endParaRPr sz="1800" b="0" i="0" u="none" strike="noStrike" cap="none" dirty="0">
                <a:solidFill>
                  <a:schemeClr val="dk1"/>
                </a:solidFill>
                <a:latin typeface="Arial"/>
                <a:ea typeface="Arial"/>
                <a:cs typeface="Arial"/>
                <a:sym typeface="Arial"/>
              </a:endParaRPr>
            </a:p>
          </p:txBody>
        </p:sp>
      </p:grpSp>
      <p:sp>
        <p:nvSpPr>
          <p:cNvPr id="646" name="Google Shape;646;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CHỨC NĂNG</a:t>
            </a:r>
            <a:endParaRPr sz="2400" b="0" i="0" u="none" strike="noStrike" cap="none">
              <a:solidFill>
                <a:schemeClr val="dk1"/>
              </a:solidFill>
              <a:latin typeface="Arial"/>
              <a:ea typeface="Arial"/>
              <a:cs typeface="Arial"/>
              <a:sym typeface="Arial"/>
            </a:endParaRPr>
          </a:p>
        </p:txBody>
      </p:sp>
      <p:sp>
        <p:nvSpPr>
          <p:cNvPr id="647" name="Google Shape;647;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48" name="Google Shape;648;p8"/>
          <p:cNvGrpSpPr/>
          <p:nvPr/>
        </p:nvGrpSpPr>
        <p:grpSpPr>
          <a:xfrm>
            <a:off x="304800" y="5257800"/>
            <a:ext cx="10856160" cy="579240"/>
            <a:chOff x="573840" y="5357520"/>
            <a:chExt cx="10856160" cy="579240"/>
          </a:xfrm>
        </p:grpSpPr>
        <p:sp>
          <p:nvSpPr>
            <p:cNvPr id="649" name="Google Shape;649;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endParaRPr lang="en-US"/>
            </a:p>
          </p:txBody>
        </p:sp>
        <p:sp>
          <p:nvSpPr>
            <p:cNvPr id="652" name="Google Shape;652;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en-US"/>
            </a:p>
          </p:txBody>
        </p:sp>
      </p:grpSp>
      <p:sp>
        <p:nvSpPr>
          <p:cNvPr id="653" name="Google Shape;653;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tin </a:t>
            </a:r>
            <a:r>
              <a:rPr lang="en-US" sz="1800" b="1" i="0" u="none" strike="noStrike" cap="none" dirty="0" err="1">
                <a:solidFill>
                  <a:srgbClr val="FFFFFF"/>
                </a:solidFill>
                <a:latin typeface="Calibri"/>
                <a:ea typeface="Calibri"/>
                <a:cs typeface="Calibri"/>
                <a:sym typeface="Calibri"/>
              </a:rPr>
              <a:t>tức</a:t>
            </a:r>
            <a:endParaRPr sz="1800" b="0" i="0" u="none" strike="noStrike" cap="none" dirty="0">
              <a:solidFill>
                <a:schemeClr val="dk1"/>
              </a:solidFill>
              <a:latin typeface="Arial"/>
              <a:ea typeface="Arial"/>
              <a:cs typeface="Arial"/>
              <a:sym typeface="Arial"/>
            </a:endParaRPr>
          </a:p>
        </p:txBody>
      </p:sp>
      <p:sp>
        <p:nvSpPr>
          <p:cNvPr id="654" name="Google Shape;654;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600" b="1" i="0" u="none" strike="noStrike" cap="none" dirty="0">
                <a:solidFill>
                  <a:srgbClr val="FFFFFF"/>
                </a:solidFill>
                <a:latin typeface="Calibri"/>
                <a:ea typeface="Calibri"/>
                <a:cs typeface="Calibri"/>
                <a:sym typeface="Calibri"/>
              </a:rPr>
              <a:t>Thông tin </a:t>
            </a:r>
            <a:r>
              <a:rPr lang="en-US" sz="1600" b="1" i="0" u="none" strike="noStrike" cap="none" dirty="0" err="1">
                <a:solidFill>
                  <a:srgbClr val="FFFFFF"/>
                </a:solidFill>
                <a:latin typeface="Calibri"/>
                <a:ea typeface="Calibri"/>
                <a:cs typeface="Calibri"/>
                <a:sym typeface="Calibri"/>
              </a:rPr>
              <a:t>sản</a:t>
            </a:r>
            <a:r>
              <a:rPr lang="en-US" sz="1600" b="1" i="0" u="none" strike="noStrike" cap="none" dirty="0">
                <a:solidFill>
                  <a:srgbClr val="FFFFFF"/>
                </a:solidFill>
                <a:latin typeface="Calibri"/>
                <a:ea typeface="Calibri"/>
                <a:cs typeface="Calibri"/>
                <a:sym typeface="Calibri"/>
              </a:rPr>
              <a:t> </a:t>
            </a:r>
            <a:r>
              <a:rPr lang="en-US" sz="1600" b="1" i="0" u="none" strike="noStrike" cap="none" dirty="0" err="1">
                <a:solidFill>
                  <a:srgbClr val="FFFFFF"/>
                </a:solidFill>
                <a:latin typeface="Calibri"/>
                <a:ea typeface="Calibri"/>
                <a:cs typeface="Calibri"/>
                <a:sym typeface="Calibri"/>
              </a:rPr>
              <a:t>phẩm</a:t>
            </a:r>
            <a:endParaRPr sz="1600" b="0" i="0" u="none" strike="noStrike" cap="none" dirty="0">
              <a:solidFill>
                <a:schemeClr val="dk1"/>
              </a:solidFill>
              <a:latin typeface="Arial"/>
              <a:ea typeface="Arial"/>
              <a:cs typeface="Arial"/>
              <a:sym typeface="Arial"/>
            </a:endParaRPr>
          </a:p>
        </p:txBody>
      </p:sp>
      <p:sp>
        <p:nvSpPr>
          <p:cNvPr id="655" name="Google Shape;655;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Tìm kiếm sản phẩm</a:t>
            </a:r>
            <a:endParaRPr sz="1800" b="0" i="0" u="none" strike="noStrike" cap="none">
              <a:solidFill>
                <a:schemeClr val="dk1"/>
              </a:solidFill>
              <a:latin typeface="Arial"/>
              <a:ea typeface="Arial"/>
              <a:cs typeface="Arial"/>
              <a:sym typeface="Arial"/>
            </a:endParaRPr>
          </a:p>
        </p:txBody>
      </p:sp>
      <p:sp>
        <p:nvSpPr>
          <p:cNvPr id="656" name="Google Shape;656;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theo</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danh</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mục</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5"/>
                                        </p:tgtEl>
                                        <p:attrNameLst>
                                          <p:attrName>style.visibility</p:attrName>
                                        </p:attrNameLst>
                                      </p:cBhvr>
                                      <p:to>
                                        <p:strVal val="visible"/>
                                      </p:to>
                                    </p:set>
                                    <p:anim calcmode="lin" valueType="num">
                                      <p:cBhvr additive="base">
                                        <p:cTn id="7" dur="500"/>
                                        <p:tgtEl>
                                          <p:spTgt spid="6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39"/>
                                        </p:tgtEl>
                                        <p:attrNameLst>
                                          <p:attrName>style.visibility</p:attrName>
                                        </p:attrNameLst>
                                      </p:cBhvr>
                                      <p:to>
                                        <p:strVal val="visible"/>
                                      </p:to>
                                    </p:set>
                                    <p:anim calcmode="lin" valueType="num">
                                      <p:cBhvr additive="base">
                                        <p:cTn id="10" dur="500"/>
                                        <p:tgtEl>
                                          <p:spTgt spid="63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3"/>
                                        </p:tgtEl>
                                        <p:attrNameLst>
                                          <p:attrName>style.visibility</p:attrName>
                                        </p:attrNameLst>
                                      </p:cBhvr>
                                      <p:to>
                                        <p:strVal val="visible"/>
                                      </p:to>
                                    </p:set>
                                    <p:anim calcmode="lin" valueType="num">
                                      <p:cBhvr additive="base">
                                        <p:cTn id="13" dur="500"/>
                                        <p:tgtEl>
                                          <p:spTgt spid="643"/>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8"/>
                                        </p:tgtEl>
                                        <p:attrNameLst>
                                          <p:attrName>style.visibility</p:attrName>
                                        </p:attrNameLst>
                                      </p:cBhvr>
                                      <p:to>
                                        <p:strVal val="visible"/>
                                      </p:to>
                                    </p:set>
                                    <p:anim calcmode="lin" valueType="num">
                                      <p:cBhvr additive="base">
                                        <p:cTn id="17" dur="500"/>
                                        <p:tgtEl>
                                          <p:spTgt spid="648"/>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6"/>
                                        </p:tgtEl>
                                        <p:attrNameLst>
                                          <p:attrName>style.visibility</p:attrName>
                                        </p:attrNameLst>
                                      </p:cBhvr>
                                      <p:to>
                                        <p:strVal val="visible"/>
                                      </p:to>
                                    </p:set>
                                    <p:animEffect transition="in" filter="fade">
                                      <p:cBhvr>
                                        <p:cTn id="21" dur="500"/>
                                        <p:tgtEl>
                                          <p:spTgt spid="656"/>
                                        </p:tgtEl>
                                      </p:cBhvr>
                                    </p:animEffect>
                                  </p:childTnLst>
                                </p:cTn>
                              </p:par>
                              <p:par>
                                <p:cTn id="22" presetID="10" presetClass="entr" presetSubtype="0" fill="hold" nodeType="withEffect">
                                  <p:stCondLst>
                                    <p:cond delay="0"/>
                                  </p:stCondLst>
                                  <p:childTnLst>
                                    <p:set>
                                      <p:cBhvr>
                                        <p:cTn id="23" dur="1" fill="hold">
                                          <p:stCondLst>
                                            <p:cond delay="0"/>
                                          </p:stCondLst>
                                        </p:cTn>
                                        <p:tgtEl>
                                          <p:spTgt spid="655"/>
                                        </p:tgtEl>
                                        <p:attrNameLst>
                                          <p:attrName>style.visibility</p:attrName>
                                        </p:attrNameLst>
                                      </p:cBhvr>
                                      <p:to>
                                        <p:strVal val="visible"/>
                                      </p:to>
                                    </p:set>
                                    <p:animEffect transition="in" filter="fade">
                                      <p:cBhvr>
                                        <p:cTn id="24" dur="500"/>
                                        <p:tgtEl>
                                          <p:spTgt spid="655"/>
                                        </p:tgtEl>
                                      </p:cBhvr>
                                    </p:animEffect>
                                  </p:childTnLst>
                                </p:cTn>
                              </p:par>
                              <p:par>
                                <p:cTn id="25" presetID="10" presetClass="entr" presetSubtype="0" fill="hold" nodeType="withEffect">
                                  <p:stCondLst>
                                    <p:cond delay="0"/>
                                  </p:stCondLst>
                                  <p:childTnLst>
                                    <p:set>
                                      <p:cBhvr>
                                        <p:cTn id="26" dur="1" fill="hold">
                                          <p:stCondLst>
                                            <p:cond delay="0"/>
                                          </p:stCondLst>
                                        </p:cTn>
                                        <p:tgtEl>
                                          <p:spTgt spid="654"/>
                                        </p:tgtEl>
                                        <p:attrNameLst>
                                          <p:attrName>style.visibility</p:attrName>
                                        </p:attrNameLst>
                                      </p:cBhvr>
                                      <p:to>
                                        <p:strVal val="visible"/>
                                      </p:to>
                                    </p:set>
                                    <p:animEffect transition="in" filter="fade">
                                      <p:cBhvr>
                                        <p:cTn id="27" dur="500"/>
                                        <p:tgtEl>
                                          <p:spTgt spid="654"/>
                                        </p:tgtEl>
                                      </p:cBhvr>
                                    </p:animEffect>
                                  </p:childTnLst>
                                </p:cTn>
                              </p:par>
                              <p:par>
                                <p:cTn id="28" presetID="10" presetClass="entr" presetSubtype="0" fill="hold" nodeType="withEffect">
                                  <p:stCondLst>
                                    <p:cond delay="0"/>
                                  </p:stCondLst>
                                  <p:childTnLst>
                                    <p:set>
                                      <p:cBhvr>
                                        <p:cTn id="29" dur="1" fill="hold">
                                          <p:stCondLst>
                                            <p:cond delay="0"/>
                                          </p:stCondLst>
                                        </p:cTn>
                                        <p:tgtEl>
                                          <p:spTgt spid="653"/>
                                        </p:tgtEl>
                                        <p:attrNameLst>
                                          <p:attrName>style.visibility</p:attrName>
                                        </p:attrNameLst>
                                      </p:cBhvr>
                                      <p:to>
                                        <p:strVal val="visible"/>
                                      </p:to>
                                    </p:set>
                                    <p:animEffect transition="in" filter="fade">
                                      <p:cBhvr>
                                        <p:cTn id="30"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grpSp>
        <p:nvGrpSpPr>
          <p:cNvPr id="662" name="Google Shape;662;p9"/>
          <p:cNvGrpSpPr/>
          <p:nvPr/>
        </p:nvGrpSpPr>
        <p:grpSpPr>
          <a:xfrm>
            <a:off x="1176220" y="2039123"/>
            <a:ext cx="9287640" cy="3005640"/>
            <a:chOff x="1629720" y="2277360"/>
            <a:chExt cx="9287640" cy="3005640"/>
          </a:xfrm>
        </p:grpSpPr>
        <p:sp>
          <p:nvSpPr>
            <p:cNvPr id="663" name="Google Shape;663;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79" name="Google Shape;679;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4" name="Google Shape;684;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5" name="Google Shape;685;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6" name="Google Shape;686;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2" name="Google Shape;692;p9"/>
          <p:cNvGrpSpPr/>
          <p:nvPr/>
        </p:nvGrpSpPr>
        <p:grpSpPr>
          <a:xfrm>
            <a:off x="756360" y="2203920"/>
            <a:ext cx="2241720" cy="1070640"/>
            <a:chOff x="756360" y="2203920"/>
            <a:chExt cx="2241720" cy="1070640"/>
          </a:xfrm>
        </p:grpSpPr>
        <p:sp>
          <p:nvSpPr>
            <p:cNvPr id="693" name="Google Shape;693;p9"/>
            <p:cNvSpPr/>
            <p:nvPr/>
          </p:nvSpPr>
          <p:spPr>
            <a:xfrm>
              <a:off x="8719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trang website, Xem các thông tin ưu đãi, tìm kiếm sản phẩm</a:t>
              </a:r>
              <a:endParaRPr sz="1400" b="0" i="0" u="none" strike="noStrike" cap="none">
                <a:solidFill>
                  <a:schemeClr val="dk1"/>
                </a:solidFill>
                <a:latin typeface="Arial"/>
                <a:ea typeface="Arial"/>
                <a:cs typeface="Arial"/>
                <a:sym typeface="Arial"/>
              </a:endParaRPr>
            </a:p>
          </p:txBody>
        </p:sp>
        <p:sp>
          <p:nvSpPr>
            <p:cNvPr id="694" name="Google Shape;694;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695" name="Google Shape;695;p9"/>
          <p:cNvGrpSpPr/>
          <p:nvPr/>
        </p:nvGrpSpPr>
        <p:grpSpPr>
          <a:xfrm>
            <a:off x="3578760" y="2203920"/>
            <a:ext cx="2241720" cy="1070640"/>
            <a:chOff x="3578760" y="2203920"/>
            <a:chExt cx="2241720" cy="1070640"/>
          </a:xfrm>
        </p:grpSpPr>
        <p:sp>
          <p:nvSpPr>
            <p:cNvPr id="696" name="Google Shape;696;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697" name="Google Shape;697;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98" name="Google Shape;698;p9"/>
          <p:cNvGrpSpPr/>
          <p:nvPr/>
        </p:nvGrpSpPr>
        <p:grpSpPr>
          <a:xfrm>
            <a:off x="5941062" y="2039120"/>
            <a:ext cx="2345040" cy="1070640"/>
            <a:chOff x="6408720" y="2203920"/>
            <a:chExt cx="2345040" cy="1070640"/>
          </a:xfrm>
        </p:grpSpPr>
        <p:sp>
          <p:nvSpPr>
            <p:cNvPr id="699" name="Google Shape;699;p9"/>
            <p:cNvSpPr/>
            <p:nvPr/>
          </p:nvSpPr>
          <p:spPr>
            <a:xfrm>
              <a:off x="652428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qua Email</a:t>
              </a:r>
              <a:endParaRPr sz="1400" b="0" i="0" u="none" strike="noStrike" cap="none">
                <a:solidFill>
                  <a:schemeClr val="dk1"/>
                </a:solidFill>
                <a:latin typeface="Arial"/>
                <a:ea typeface="Arial"/>
                <a:cs typeface="Arial"/>
                <a:sym typeface="Arial"/>
              </a:endParaRPr>
            </a:p>
          </p:txBody>
        </p:sp>
        <p:sp>
          <p:nvSpPr>
            <p:cNvPr id="700" name="Google Shape;700;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01" name="Google Shape;701;p9"/>
          <p:cNvGrpSpPr/>
          <p:nvPr/>
        </p:nvGrpSpPr>
        <p:grpSpPr>
          <a:xfrm>
            <a:off x="9228240" y="2203920"/>
            <a:ext cx="2441880" cy="1070640"/>
            <a:chOff x="9228240" y="2203920"/>
            <a:chExt cx="2441880" cy="1070640"/>
          </a:xfrm>
        </p:grpSpPr>
        <p:sp>
          <p:nvSpPr>
            <p:cNvPr id="702" name="Google Shape;702;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703" name="Google Shape;703;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4" name="Google Shape;704;p9"/>
          <p:cNvGrpSpPr/>
          <p:nvPr/>
        </p:nvGrpSpPr>
        <p:grpSpPr>
          <a:xfrm>
            <a:off x="7831080" y="4364640"/>
            <a:ext cx="2427840" cy="1283760"/>
            <a:chOff x="7831080" y="4364640"/>
            <a:chExt cx="2427840" cy="1283760"/>
          </a:xfrm>
        </p:grpSpPr>
        <p:sp>
          <p:nvSpPr>
            <p:cNvPr id="705" name="Google Shape;705;p9"/>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tài khoản đang nhập theo dõi, thao tác với đơn hàng</a:t>
              </a:r>
              <a:endParaRPr sz="1400" b="0" i="0" u="none" strike="noStrike" cap="none">
                <a:solidFill>
                  <a:schemeClr val="dk1"/>
                </a:solidFill>
                <a:latin typeface="Arial"/>
                <a:ea typeface="Arial"/>
                <a:cs typeface="Arial"/>
                <a:sym typeface="Arial"/>
              </a:endParaRPr>
            </a:p>
          </p:txBody>
        </p:sp>
        <p:sp>
          <p:nvSpPr>
            <p:cNvPr id="706" name="Google Shape;706;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THEO DÕI ĐƠN HÀNG</a:t>
              </a:r>
              <a:endParaRPr sz="1800" b="0" i="0" u="none" strike="noStrike" cap="none">
                <a:solidFill>
                  <a:schemeClr val="dk1"/>
                </a:solidFill>
                <a:latin typeface="Arial"/>
                <a:ea typeface="Arial"/>
                <a:cs typeface="Arial"/>
                <a:sym typeface="Arial"/>
              </a:endParaRPr>
            </a:p>
          </p:txBody>
        </p:sp>
      </p:grpSp>
      <p:grpSp>
        <p:nvGrpSpPr>
          <p:cNvPr id="707" name="Google Shape;707;p9"/>
          <p:cNvGrpSpPr/>
          <p:nvPr/>
        </p:nvGrpSpPr>
        <p:grpSpPr>
          <a:xfrm>
            <a:off x="4998240" y="4364640"/>
            <a:ext cx="2241720" cy="1710000"/>
            <a:chOff x="4998240" y="4364640"/>
            <a:chExt cx="2241720" cy="1710000"/>
          </a:xfrm>
        </p:grpSpPr>
        <p:sp>
          <p:nvSpPr>
            <p:cNvPr id="708" name="Google Shape;708;p9"/>
            <p:cNvSpPr/>
            <p:nvPr/>
          </p:nvSpPr>
          <p:spPr>
            <a:xfrm>
              <a:off x="5113800" y="4705560"/>
              <a:ext cx="2010600" cy="13690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có thể mua hàng bằng cách đăng nhập hoặc mua trức tiếp, nhập đầy đủ thông tin, mã giảm giá (nếu có) và xác nhận đặt hàng</a:t>
              </a:r>
              <a:endParaRPr sz="1400" b="0" i="0" u="none" strike="noStrike" cap="none">
                <a:solidFill>
                  <a:schemeClr val="dk1"/>
                </a:solidFill>
                <a:latin typeface="Arial"/>
                <a:ea typeface="Arial"/>
                <a:cs typeface="Arial"/>
                <a:sym typeface="Arial"/>
              </a:endParaRPr>
            </a:p>
          </p:txBody>
        </p:sp>
        <p:sp>
          <p:nvSpPr>
            <p:cNvPr id="709" name="Google Shape;709;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10" name="Google Shape;710;p9"/>
          <p:cNvGrpSpPr/>
          <p:nvPr/>
        </p:nvGrpSpPr>
        <p:grpSpPr>
          <a:xfrm>
            <a:off x="2154240" y="4364640"/>
            <a:ext cx="2381760" cy="1070640"/>
            <a:chOff x="2154240" y="4364640"/>
            <a:chExt cx="2381760" cy="1070640"/>
          </a:xfrm>
        </p:grpSpPr>
        <p:sp>
          <p:nvSpPr>
            <p:cNvPr id="711" name="Google Shape;711;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12" name="Google Shape;712;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13" name="Google Shape;713;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
        <p:nvSpPr>
          <p:cNvPr id="714" name="Google Shape;714;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2"/>
                                        </p:tgtEl>
                                        <p:attrNameLst>
                                          <p:attrName>style.visibility</p:attrName>
                                        </p:attrNameLst>
                                      </p:cBhvr>
                                      <p:to>
                                        <p:strVal val="visible"/>
                                      </p:to>
                                    </p:set>
                                    <p:anim calcmode="lin" valueType="num">
                                      <p:cBhvr additive="base">
                                        <p:cTn id="7" dur="500"/>
                                        <p:tgtEl>
                                          <p:spTgt spid="692"/>
                                        </p:tgtEl>
                                        <p:attrNameLst>
                                          <p:attrName>ppt_w</p:attrName>
                                        </p:attrNameLst>
                                      </p:cBhvr>
                                      <p:tavLst>
                                        <p:tav tm="0">
                                          <p:val>
                                            <p:strVal val="0"/>
                                          </p:val>
                                        </p:tav>
                                        <p:tav tm="100000">
                                          <p:val>
                                            <p:strVal val="#ppt_w"/>
                                          </p:val>
                                        </p:tav>
                                      </p:tavLst>
                                    </p:anim>
                                    <p:anim calcmode="lin" valueType="num">
                                      <p:cBhvr additive="base">
                                        <p:cTn id="8" dur="500"/>
                                        <p:tgtEl>
                                          <p:spTgt spid="692"/>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0"/>
                                        </p:tgtEl>
                                        <p:attrNameLst>
                                          <p:attrName>style.visibility</p:attrName>
                                        </p:attrNameLst>
                                      </p:cBhvr>
                                      <p:to>
                                        <p:strVal val="visible"/>
                                      </p:to>
                                    </p:set>
                                    <p:anim calcmode="lin" valueType="num">
                                      <p:cBhvr additive="base">
                                        <p:cTn id="13" dur="500"/>
                                        <p:tgtEl>
                                          <p:spTgt spid="710"/>
                                        </p:tgtEl>
                                        <p:attrNameLst>
                                          <p:attrName>ppt_w</p:attrName>
                                        </p:attrNameLst>
                                      </p:cBhvr>
                                      <p:tavLst>
                                        <p:tav tm="0">
                                          <p:val>
                                            <p:strVal val="0"/>
                                          </p:val>
                                        </p:tav>
                                        <p:tav tm="100000">
                                          <p:val>
                                            <p:strVal val="#ppt_w"/>
                                          </p:val>
                                        </p:tav>
                                      </p:tavLst>
                                    </p:anim>
                                    <p:anim calcmode="lin" valueType="num">
                                      <p:cBhvr additive="base">
                                        <p:cTn id="14" dur="500"/>
                                        <p:tgtEl>
                                          <p:spTgt spid="710"/>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5"/>
                                        </p:tgtEl>
                                        <p:attrNameLst>
                                          <p:attrName>style.visibility</p:attrName>
                                        </p:attrNameLst>
                                      </p:cBhvr>
                                      <p:to>
                                        <p:strVal val="visible"/>
                                      </p:to>
                                    </p:set>
                                    <p:anim calcmode="lin" valueType="num">
                                      <p:cBhvr additive="base">
                                        <p:cTn id="19" dur="500"/>
                                        <p:tgtEl>
                                          <p:spTgt spid="695"/>
                                        </p:tgtEl>
                                        <p:attrNameLst>
                                          <p:attrName>ppt_w</p:attrName>
                                        </p:attrNameLst>
                                      </p:cBhvr>
                                      <p:tavLst>
                                        <p:tav tm="0">
                                          <p:val>
                                            <p:strVal val="0"/>
                                          </p:val>
                                        </p:tav>
                                        <p:tav tm="100000">
                                          <p:val>
                                            <p:strVal val="#ppt_w"/>
                                          </p:val>
                                        </p:tav>
                                      </p:tavLst>
                                    </p:anim>
                                    <p:anim calcmode="lin" valueType="num">
                                      <p:cBhvr additive="base">
                                        <p:cTn id="20" dur="500"/>
                                        <p:tgtEl>
                                          <p:spTgt spid="695"/>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7"/>
                                        </p:tgtEl>
                                        <p:attrNameLst>
                                          <p:attrName>style.visibility</p:attrName>
                                        </p:attrNameLst>
                                      </p:cBhvr>
                                      <p:to>
                                        <p:strVal val="visible"/>
                                      </p:to>
                                    </p:set>
                                    <p:anim calcmode="lin" valueType="num">
                                      <p:cBhvr additive="base">
                                        <p:cTn id="25" dur="500"/>
                                        <p:tgtEl>
                                          <p:spTgt spid="707"/>
                                        </p:tgtEl>
                                        <p:attrNameLst>
                                          <p:attrName>ppt_w</p:attrName>
                                        </p:attrNameLst>
                                      </p:cBhvr>
                                      <p:tavLst>
                                        <p:tav tm="0">
                                          <p:val>
                                            <p:strVal val="0"/>
                                          </p:val>
                                        </p:tav>
                                        <p:tav tm="100000">
                                          <p:val>
                                            <p:strVal val="#ppt_w"/>
                                          </p:val>
                                        </p:tav>
                                      </p:tavLst>
                                    </p:anim>
                                    <p:anim calcmode="lin" valueType="num">
                                      <p:cBhvr additive="base">
                                        <p:cTn id="26" dur="500"/>
                                        <p:tgtEl>
                                          <p:spTgt spid="707"/>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8"/>
                                        </p:tgtEl>
                                        <p:attrNameLst>
                                          <p:attrName>style.visibility</p:attrName>
                                        </p:attrNameLst>
                                      </p:cBhvr>
                                      <p:to>
                                        <p:strVal val="visible"/>
                                      </p:to>
                                    </p:set>
                                    <p:anim calcmode="lin" valueType="num">
                                      <p:cBhvr additive="base">
                                        <p:cTn id="31" dur="500"/>
                                        <p:tgtEl>
                                          <p:spTgt spid="698"/>
                                        </p:tgtEl>
                                        <p:attrNameLst>
                                          <p:attrName>ppt_w</p:attrName>
                                        </p:attrNameLst>
                                      </p:cBhvr>
                                      <p:tavLst>
                                        <p:tav tm="0">
                                          <p:val>
                                            <p:strVal val="0"/>
                                          </p:val>
                                        </p:tav>
                                        <p:tav tm="100000">
                                          <p:val>
                                            <p:strVal val="#ppt_w"/>
                                          </p:val>
                                        </p:tav>
                                      </p:tavLst>
                                    </p:anim>
                                    <p:anim calcmode="lin" valueType="num">
                                      <p:cBhvr additive="base">
                                        <p:cTn id="32" dur="500"/>
                                        <p:tgtEl>
                                          <p:spTgt spid="698"/>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4"/>
                                        </p:tgtEl>
                                        <p:attrNameLst>
                                          <p:attrName>style.visibility</p:attrName>
                                        </p:attrNameLst>
                                      </p:cBhvr>
                                      <p:to>
                                        <p:strVal val="visible"/>
                                      </p:to>
                                    </p:set>
                                    <p:anim calcmode="lin" valueType="num">
                                      <p:cBhvr additive="base">
                                        <p:cTn id="37" dur="500"/>
                                        <p:tgtEl>
                                          <p:spTgt spid="704"/>
                                        </p:tgtEl>
                                        <p:attrNameLst>
                                          <p:attrName>ppt_w</p:attrName>
                                        </p:attrNameLst>
                                      </p:cBhvr>
                                      <p:tavLst>
                                        <p:tav tm="0">
                                          <p:val>
                                            <p:strVal val="0"/>
                                          </p:val>
                                        </p:tav>
                                        <p:tav tm="100000">
                                          <p:val>
                                            <p:strVal val="#ppt_w"/>
                                          </p:val>
                                        </p:tav>
                                      </p:tavLst>
                                    </p:anim>
                                    <p:anim calcmode="lin" valueType="num">
                                      <p:cBhvr additive="base">
                                        <p:cTn id="38" dur="500"/>
                                        <p:tgtEl>
                                          <p:spTgt spid="704"/>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1"/>
                                        </p:tgtEl>
                                        <p:attrNameLst>
                                          <p:attrName>style.visibility</p:attrName>
                                        </p:attrNameLst>
                                      </p:cBhvr>
                                      <p:to>
                                        <p:strVal val="visible"/>
                                      </p:to>
                                    </p:set>
                                    <p:anim calcmode="lin" valueType="num">
                                      <p:cBhvr additive="base">
                                        <p:cTn id="43" dur="500"/>
                                        <p:tgtEl>
                                          <p:spTgt spid="701"/>
                                        </p:tgtEl>
                                        <p:attrNameLst>
                                          <p:attrName>ppt_w</p:attrName>
                                        </p:attrNameLst>
                                      </p:cBhvr>
                                      <p:tavLst>
                                        <p:tav tm="0">
                                          <p:val>
                                            <p:strVal val="0"/>
                                          </p:val>
                                        </p:tav>
                                        <p:tav tm="100000">
                                          <p:val>
                                            <p:strVal val="#ppt_w"/>
                                          </p:val>
                                        </p:tav>
                                      </p:tavLst>
                                    </p:anim>
                                    <p:anim calcmode="lin" valueType="num">
                                      <p:cBhvr additive="base">
                                        <p:cTn id="44" dur="500"/>
                                        <p:tgtEl>
                                          <p:spTgt spid="70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10"/>
          <p:cNvGrpSpPr/>
          <p:nvPr/>
        </p:nvGrpSpPr>
        <p:grpSpPr>
          <a:xfrm>
            <a:off x="2386080" y="0"/>
            <a:ext cx="3314880" cy="6857640"/>
            <a:chOff x="2386080" y="0"/>
            <a:chExt cx="3314880" cy="6857640"/>
          </a:xfrm>
        </p:grpSpPr>
        <p:sp>
          <p:nvSpPr>
            <p:cNvPr id="721" name="Google Shape;721;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3" name="Google Shape;733;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4" name="Google Shape;734;p10"/>
          <p:cNvGrpSpPr/>
          <p:nvPr/>
        </p:nvGrpSpPr>
        <p:grpSpPr>
          <a:xfrm>
            <a:off x="5867401" y="2495347"/>
            <a:ext cx="4937098" cy="2914853"/>
            <a:chOff x="5894486" y="1770109"/>
            <a:chExt cx="5259520" cy="365051"/>
          </a:xfrm>
        </p:grpSpPr>
        <p:sp>
          <p:nvSpPr>
            <p:cNvPr id="735" name="Google Shape;735;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MỤC TIÊU CỦA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 ĐỀ TÀI</a:t>
              </a:r>
              <a:endParaRPr sz="6000" b="0" i="0" u="none" strike="noStrike" cap="none">
                <a:solidFill>
                  <a:schemeClr val="dk1"/>
                </a:solidFill>
                <a:latin typeface="Arial"/>
                <a:ea typeface="Arial"/>
                <a:cs typeface="Arial"/>
                <a:sym typeface="Arial"/>
              </a:endParaRPr>
            </a:p>
          </p:txBody>
        </p:sp>
        <p:sp>
          <p:nvSpPr>
            <p:cNvPr id="736" name="Google Shape;736;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7" name="Google Shape;737;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1476</Words>
  <Application>Microsoft Office PowerPoint</Application>
  <PresentationFormat>Widescreen</PresentationFormat>
  <Paragraphs>176</Paragraphs>
  <Slides>19</Slides>
  <Notes>19</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19</vt:i4>
      </vt:variant>
    </vt:vector>
  </HeadingPairs>
  <TitlesOfParts>
    <vt:vector size="31" baseType="lpstr">
      <vt:lpstr>Microsoft Yahei</vt:lpstr>
      <vt:lpstr>Century Gothic</vt:lpstr>
      <vt:lpstr>Times New Roman</vt:lpstr>
      <vt:lpstr>Arial</vt:lpstr>
      <vt:lpstr>Calibri</vt:lpstr>
      <vt:lpstr>Oi</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Phan Bá Toàn</cp:lastModifiedBy>
  <cp:revision>2</cp:revision>
  <dcterms:created xsi:type="dcterms:W3CDTF">2017-11-02T08:38:29Z</dcterms:created>
  <dcterms:modified xsi:type="dcterms:W3CDTF">2024-05-13T16:20:33Z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