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Josefin Sans Bold" charset="1" panose="00000800000000000000"/>
      <p:regular r:id="rId18"/>
    </p:embeddedFont>
    <p:embeddedFont>
      <p:font typeface="Josefin Sa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8902445" y="2098718"/>
            <a:ext cx="8217084" cy="6089564"/>
            <a:chOff x="0" y="0"/>
            <a:chExt cx="10956112" cy="8119419"/>
          </a:xfrm>
        </p:grpSpPr>
        <p:sp>
          <p:nvSpPr>
            <p:cNvPr name="TextBox 3" id="3"/>
            <p:cNvSpPr txBox="true"/>
            <p:nvPr/>
          </p:nvSpPr>
          <p:spPr>
            <a:xfrm rot="0">
              <a:off x="0" y="1660164"/>
              <a:ext cx="10956112" cy="4738158"/>
            </a:xfrm>
            <a:prstGeom prst="rect">
              <a:avLst/>
            </a:prstGeom>
          </p:spPr>
          <p:txBody>
            <a:bodyPr anchor="t" rtlCol="false" tIns="0" lIns="0" bIns="0" rIns="0">
              <a:spAutoFit/>
            </a:bodyPr>
            <a:lstStyle/>
            <a:p>
              <a:pPr algn="l">
                <a:lnSpc>
                  <a:spcPts val="5600"/>
                </a:lnSpc>
              </a:pPr>
              <a:r>
                <a:rPr lang="en-US" sz="5000" b="true">
                  <a:solidFill>
                    <a:srgbClr val="F7B4A7"/>
                  </a:solidFill>
                  <a:latin typeface="Josefin Sans Bold"/>
                  <a:ea typeface="Josefin Sans Bold"/>
                  <a:cs typeface="Josefin Sans Bold"/>
                  <a:sym typeface="Josefin Sans Bold"/>
                </a:rPr>
                <a:t>Definition, Diagnosis and Classification of Diabetes Mellitus and its Complications</a:t>
              </a:r>
            </a:p>
            <a:p>
              <a:pPr algn="l">
                <a:lnSpc>
                  <a:spcPts val="5600"/>
                </a:lnSpc>
              </a:pPr>
            </a:p>
          </p:txBody>
        </p:sp>
        <p:sp>
          <p:nvSpPr>
            <p:cNvPr name="TextBox 4" id="4"/>
            <p:cNvSpPr txBox="true"/>
            <p:nvPr/>
          </p:nvSpPr>
          <p:spPr>
            <a:xfrm rot="0">
              <a:off x="0" y="-71755"/>
              <a:ext cx="10956112" cy="544195"/>
            </a:xfrm>
            <a:prstGeom prst="rect">
              <a:avLst/>
            </a:prstGeom>
          </p:spPr>
          <p:txBody>
            <a:bodyPr anchor="t" rtlCol="false" tIns="0" lIns="0" bIns="0" rIns="0">
              <a:spAutoFit/>
            </a:bodyPr>
            <a:lstStyle/>
            <a:p>
              <a:pPr algn="l">
                <a:lnSpc>
                  <a:spcPts val="3359"/>
                </a:lnSpc>
              </a:pPr>
              <a:r>
                <a:rPr lang="en-US" sz="2400" spc="446">
                  <a:solidFill>
                    <a:srgbClr val="94DDDE"/>
                  </a:solidFill>
                  <a:latin typeface="Josefin Sans"/>
                  <a:ea typeface="Josefin Sans"/>
                  <a:cs typeface="Josefin Sans"/>
                  <a:sym typeface="Josefin Sans"/>
                </a:rPr>
                <a:t>CẨM NANG THÔNG TIN NGẮN GỌN</a:t>
              </a:r>
            </a:p>
          </p:txBody>
        </p:sp>
        <p:sp>
          <p:nvSpPr>
            <p:cNvPr name="TextBox 5" id="5"/>
            <p:cNvSpPr txBox="true"/>
            <p:nvPr/>
          </p:nvSpPr>
          <p:spPr>
            <a:xfrm rot="0">
              <a:off x="0" y="7364193"/>
              <a:ext cx="10956112" cy="761153"/>
            </a:xfrm>
            <a:prstGeom prst="rect">
              <a:avLst/>
            </a:prstGeom>
          </p:spPr>
          <p:txBody>
            <a:bodyPr anchor="t" rtlCol="false" tIns="0" lIns="0" bIns="0" rIns="0">
              <a:spAutoFit/>
            </a:bodyPr>
            <a:lstStyle/>
            <a:p>
              <a:pPr algn="r">
                <a:lnSpc>
                  <a:spcPts val="4760"/>
                </a:lnSpc>
              </a:pPr>
              <a:r>
                <a:rPr lang="en-US" sz="3400">
                  <a:solidFill>
                    <a:srgbClr val="94DDDE"/>
                  </a:solidFill>
                  <a:latin typeface="Josefin Sans"/>
                  <a:ea typeface="Josefin Sans"/>
                  <a:cs typeface="Josefin Sans"/>
                  <a:sym typeface="Josefin Sans"/>
                </a:rPr>
                <a:t>Thành viên: Dương Quốc Toàn</a:t>
              </a:r>
            </a:p>
          </p:txBody>
        </p:sp>
      </p:grpSp>
      <p:sp>
        <p:nvSpPr>
          <p:cNvPr name="Freeform 6" id="6"/>
          <p:cNvSpPr/>
          <p:nvPr/>
        </p:nvSpPr>
        <p:spPr>
          <a:xfrm flipH="false" flipV="false" rot="0">
            <a:off x="1182834" y="-1921745"/>
            <a:ext cx="6755642" cy="4114800"/>
          </a:xfrm>
          <a:custGeom>
            <a:avLst/>
            <a:gdLst/>
            <a:ahLst/>
            <a:cxnLst/>
            <a:rect r="r" b="b" t="t" l="l"/>
            <a:pathLst>
              <a:path h="4114800" w="6755642">
                <a:moveTo>
                  <a:pt x="0" y="0"/>
                </a:moveTo>
                <a:lnTo>
                  <a:pt x="6755642" y="0"/>
                </a:lnTo>
                <a:lnTo>
                  <a:pt x="6755642"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303834" y="1790711"/>
            <a:ext cx="1194327" cy="2586142"/>
          </a:xfrm>
          <a:custGeom>
            <a:avLst/>
            <a:gdLst/>
            <a:ahLst/>
            <a:cxnLst/>
            <a:rect r="r" b="b" t="t" l="l"/>
            <a:pathLst>
              <a:path h="2586142" w="1194327">
                <a:moveTo>
                  <a:pt x="0" y="0"/>
                </a:moveTo>
                <a:lnTo>
                  <a:pt x="1194327" y="0"/>
                </a:lnTo>
                <a:lnTo>
                  <a:pt x="1194327" y="2586142"/>
                </a:lnTo>
                <a:lnTo>
                  <a:pt x="0" y="2586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true" flipV="false" rot="0">
            <a:off x="2095190" y="2021154"/>
            <a:ext cx="5357753" cy="5591583"/>
          </a:xfrm>
          <a:custGeom>
            <a:avLst/>
            <a:gdLst/>
            <a:ahLst/>
            <a:cxnLst/>
            <a:rect r="r" b="b" t="t" l="l"/>
            <a:pathLst>
              <a:path h="5591583" w="5357753">
                <a:moveTo>
                  <a:pt x="5357753" y="0"/>
                </a:moveTo>
                <a:lnTo>
                  <a:pt x="0" y="0"/>
                </a:lnTo>
                <a:lnTo>
                  <a:pt x="0" y="5591582"/>
                </a:lnTo>
                <a:lnTo>
                  <a:pt x="5357753" y="5591582"/>
                </a:lnTo>
                <a:lnTo>
                  <a:pt x="535775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947148" y="1264426"/>
            <a:ext cx="3144039" cy="2440918"/>
          </a:xfrm>
          <a:custGeom>
            <a:avLst/>
            <a:gdLst/>
            <a:ahLst/>
            <a:cxnLst/>
            <a:rect r="r" b="b" t="t" l="l"/>
            <a:pathLst>
              <a:path h="2440918" w="3144039">
                <a:moveTo>
                  <a:pt x="0" y="0"/>
                </a:moveTo>
                <a:lnTo>
                  <a:pt x="3144040" y="0"/>
                </a:lnTo>
                <a:lnTo>
                  <a:pt x="3144040" y="2440918"/>
                </a:lnTo>
                <a:lnTo>
                  <a:pt x="0" y="24409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624872" y="5005800"/>
            <a:ext cx="1894295" cy="4252500"/>
          </a:xfrm>
          <a:custGeom>
            <a:avLst/>
            <a:gdLst/>
            <a:ahLst/>
            <a:cxnLst/>
            <a:rect r="r" b="b" t="t" l="l"/>
            <a:pathLst>
              <a:path h="4252500" w="1894295">
                <a:moveTo>
                  <a:pt x="0" y="0"/>
                </a:moveTo>
                <a:lnTo>
                  <a:pt x="1894295" y="0"/>
                </a:lnTo>
                <a:lnTo>
                  <a:pt x="1894295" y="4252500"/>
                </a:lnTo>
                <a:lnTo>
                  <a:pt x="0" y="4252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011803" y="7612736"/>
            <a:ext cx="3486358" cy="4114800"/>
          </a:xfrm>
          <a:custGeom>
            <a:avLst/>
            <a:gdLst/>
            <a:ahLst/>
            <a:cxnLst/>
            <a:rect r="r" b="b" t="t" l="l"/>
            <a:pathLst>
              <a:path h="4114800" w="3486358">
                <a:moveTo>
                  <a:pt x="0" y="0"/>
                </a:moveTo>
                <a:lnTo>
                  <a:pt x="3486358" y="0"/>
                </a:lnTo>
                <a:lnTo>
                  <a:pt x="3486358"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8902445" y="8720494"/>
            <a:ext cx="6907970" cy="1851660"/>
          </a:xfrm>
          <a:prstGeom prst="rect">
            <a:avLst/>
          </a:prstGeom>
        </p:spPr>
        <p:txBody>
          <a:bodyPr anchor="t" rtlCol="false" tIns="0" lIns="0" bIns="0" rIns="0">
            <a:spAutoFit/>
          </a:bodyPr>
          <a:lstStyle/>
          <a:p>
            <a:pPr algn="l">
              <a:lnSpc>
                <a:spcPts val="2940"/>
              </a:lnSpc>
            </a:pPr>
            <a:r>
              <a:rPr lang="en-US" sz="2100">
                <a:solidFill>
                  <a:srgbClr val="FFFFFF"/>
                </a:solidFill>
                <a:latin typeface="Josefin Sans"/>
                <a:ea typeface="Josefin Sans"/>
                <a:cs typeface="Josefin Sans"/>
                <a:sym typeface="Josefin Sans"/>
              </a:rPr>
              <a:t>Tài liệu tham khảo</a:t>
            </a:r>
          </a:p>
          <a:p>
            <a:pPr algn="l">
              <a:lnSpc>
                <a:spcPts val="2940"/>
              </a:lnSpc>
            </a:pPr>
            <a:r>
              <a:rPr lang="en-US" sz="2100">
                <a:solidFill>
                  <a:srgbClr val="FFFFFF"/>
                </a:solidFill>
                <a:latin typeface="Josefin Sans"/>
                <a:ea typeface="Josefin Sans"/>
                <a:cs typeface="Josefin Sans"/>
                <a:sym typeface="Josefin Sans"/>
              </a:rPr>
              <a:t>World Health Organization</a:t>
            </a:r>
          </a:p>
          <a:p>
            <a:pPr algn="l">
              <a:lnSpc>
                <a:spcPts val="2940"/>
              </a:lnSpc>
            </a:pPr>
            <a:r>
              <a:rPr lang="en-US" sz="2100">
                <a:solidFill>
                  <a:srgbClr val="FFFFFF"/>
                </a:solidFill>
                <a:latin typeface="Josefin Sans"/>
                <a:ea typeface="Josefin Sans"/>
                <a:cs typeface="Josefin Sans"/>
                <a:sym typeface="Josefin Sans"/>
              </a:rPr>
              <a:t>Department of Noncommunicable Disease Surveillance</a:t>
            </a:r>
          </a:p>
          <a:p>
            <a:pPr algn="l">
              <a:lnSpc>
                <a:spcPts val="2940"/>
              </a:lnSpc>
            </a:pPr>
            <a:r>
              <a:rPr lang="en-US" sz="2100">
                <a:solidFill>
                  <a:srgbClr val="FFFFFF"/>
                </a:solidFill>
                <a:latin typeface="Josefin Sans"/>
                <a:ea typeface="Josefin Sans"/>
                <a:cs typeface="Josefin Sans"/>
                <a:sym typeface="Josefin Sans"/>
              </a:rPr>
              <a:t>Geneva</a:t>
            </a:r>
          </a:p>
          <a:p>
            <a:pPr algn="l">
              <a:lnSpc>
                <a:spcPts val="2940"/>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2298719" y="2746966"/>
            <a:ext cx="6276929" cy="885825"/>
          </a:xfrm>
          <a:prstGeom prst="rect">
            <a:avLst/>
          </a:prstGeom>
        </p:spPr>
        <p:txBody>
          <a:bodyPr anchor="t" rtlCol="false" tIns="0" lIns="0" bIns="0" rIns="0">
            <a:spAutoFit/>
          </a:bodyPr>
          <a:lstStyle/>
          <a:p>
            <a:pPr algn="l">
              <a:lnSpc>
                <a:spcPts val="6960"/>
              </a:lnSpc>
            </a:pPr>
            <a:r>
              <a:rPr lang="en-US" sz="5800" b="true">
                <a:solidFill>
                  <a:srgbClr val="2B4B82"/>
                </a:solidFill>
                <a:latin typeface="Josefin Sans Bold"/>
                <a:ea typeface="Josefin Sans Bold"/>
                <a:cs typeface="Josefin Sans Bold"/>
                <a:sym typeface="Josefin Sans Bold"/>
              </a:rPr>
              <a:t>H</a:t>
            </a:r>
            <a:r>
              <a:rPr lang="en-US" sz="5800" b="true">
                <a:solidFill>
                  <a:srgbClr val="2B4B82"/>
                </a:solidFill>
                <a:latin typeface="Josefin Sans Bold"/>
                <a:ea typeface="Josefin Sans Bold"/>
                <a:cs typeface="Josefin Sans Bold"/>
                <a:sym typeface="Josefin Sans Bold"/>
              </a:rPr>
              <a:t>ạn chế </a:t>
            </a:r>
          </a:p>
        </p:txBody>
      </p:sp>
      <p:sp>
        <p:nvSpPr>
          <p:cNvPr name="TextBox 3" id="3"/>
          <p:cNvSpPr txBox="true"/>
          <p:nvPr/>
        </p:nvSpPr>
        <p:spPr>
          <a:xfrm rot="0">
            <a:off x="2024603" y="3850005"/>
            <a:ext cx="6276929" cy="25203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Bộ dữ liệu cũ (từ nghiên cứu Pima trước đây).</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Thiếu đa dạng: chỉ tập trung vào một nhóm dân cư, chưa đại diện toàn cầu.</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Missing values: dữ liệu bị thiếu gây khó khăn cho huấn luyện mô hình.</a:t>
            </a:r>
          </a:p>
        </p:txBody>
      </p:sp>
      <p:sp>
        <p:nvSpPr>
          <p:cNvPr name="TextBox 4" id="4"/>
          <p:cNvSpPr txBox="true"/>
          <p:nvPr/>
        </p:nvSpPr>
        <p:spPr>
          <a:xfrm rot="0">
            <a:off x="9144000" y="2651273"/>
            <a:ext cx="6023474" cy="885825"/>
          </a:xfrm>
          <a:prstGeom prst="rect">
            <a:avLst/>
          </a:prstGeom>
        </p:spPr>
        <p:txBody>
          <a:bodyPr anchor="t" rtlCol="false" tIns="0" lIns="0" bIns="0" rIns="0">
            <a:spAutoFit/>
          </a:bodyPr>
          <a:lstStyle/>
          <a:p>
            <a:pPr algn="l">
              <a:lnSpc>
                <a:spcPts val="6960"/>
              </a:lnSpc>
            </a:pPr>
            <a:r>
              <a:rPr lang="en-US" sz="5800" b="true">
                <a:solidFill>
                  <a:srgbClr val="2B4B82"/>
                </a:solidFill>
                <a:latin typeface="Josefin Sans Bold"/>
                <a:ea typeface="Josefin Sans Bold"/>
                <a:cs typeface="Josefin Sans Bold"/>
                <a:sym typeface="Josefin Sans Bold"/>
              </a:rPr>
              <a:t> Hướng tương lai</a:t>
            </a:r>
          </a:p>
        </p:txBody>
      </p:sp>
      <p:sp>
        <p:nvSpPr>
          <p:cNvPr name="TextBox 5" id="5"/>
          <p:cNvSpPr txBox="true"/>
          <p:nvPr/>
        </p:nvSpPr>
        <p:spPr>
          <a:xfrm rot="0">
            <a:off x="9034200" y="3683604"/>
            <a:ext cx="6023474" cy="58731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Tích hợp dữ liệu mới: cập nhật dữ liệu đa dạng về dân tộc, độ tuổi, giới tính.</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Ứng dụng mô hình AI tiên tiến:</a:t>
            </a:r>
          </a:p>
          <a:p>
            <a:pPr algn="l" marL="1036320" indent="-345440" lvl="2">
              <a:lnSpc>
                <a:spcPts val="3359"/>
              </a:lnSpc>
              <a:buFont typeface="Arial"/>
              <a:buChar char="⚬"/>
            </a:pPr>
            <a:r>
              <a:rPr lang="en-US" sz="2400">
                <a:solidFill>
                  <a:srgbClr val="2B4B82"/>
                </a:solidFill>
                <a:latin typeface="Josefin Sans"/>
                <a:ea typeface="Josefin Sans"/>
                <a:cs typeface="Josefin Sans"/>
                <a:sym typeface="Josefin Sans"/>
              </a:rPr>
              <a:t>RFE-GRU (Recursive Feature Elimination – Gated Recurrent Unit) để chọn đặc trưng tối ưu và xử lý dữ liệu chuỗi thời gian.</a:t>
            </a:r>
          </a:p>
          <a:p>
            <a:pPr algn="l" marL="1036320" indent="-345440" lvl="2">
              <a:lnSpc>
                <a:spcPts val="3359"/>
              </a:lnSpc>
              <a:buFont typeface="Arial"/>
              <a:buChar char="⚬"/>
            </a:pPr>
            <a:r>
              <a:rPr lang="en-US" sz="2400">
                <a:solidFill>
                  <a:srgbClr val="2B4B82"/>
                </a:solidFill>
                <a:latin typeface="Josefin Sans"/>
                <a:ea typeface="Josefin Sans"/>
                <a:cs typeface="Josefin Sans"/>
                <a:sym typeface="Josefin Sans"/>
              </a:rPr>
              <a:t>FDNN (Fully Deep Neural Network) để cải thiện hiệu suất dự đoán.</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Phát triển lộ trình nghiên cứu: từ dữ liệu thô → xử lý nâng cao → mô hình AI thông minh → ứng dụng trong cộng đồng.</a:t>
            </a:r>
          </a:p>
        </p:txBody>
      </p:sp>
      <p:sp>
        <p:nvSpPr>
          <p:cNvPr name="Freeform 6" id="6"/>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2B4B82"/>
        </a:solidFill>
      </p:bgPr>
    </p:bg>
    <p:spTree>
      <p:nvGrpSpPr>
        <p:cNvPr id="1" name=""/>
        <p:cNvGrpSpPr/>
        <p:nvPr/>
      </p:nvGrpSpPr>
      <p:grpSpPr>
        <a:xfrm>
          <a:off x="0" y="0"/>
          <a:ext cx="0" cy="0"/>
          <a:chOff x="0" y="0"/>
          <a:chExt cx="0" cy="0"/>
        </a:xfrm>
      </p:grpSpPr>
      <p:sp>
        <p:nvSpPr>
          <p:cNvPr name="TextBox 2" id="2"/>
          <p:cNvSpPr txBox="true"/>
          <p:nvPr/>
        </p:nvSpPr>
        <p:spPr>
          <a:xfrm rot="0">
            <a:off x="1187452" y="1375697"/>
            <a:ext cx="7079577" cy="990600"/>
          </a:xfrm>
          <a:prstGeom prst="rect">
            <a:avLst/>
          </a:prstGeom>
        </p:spPr>
        <p:txBody>
          <a:bodyPr anchor="t" rtlCol="false" tIns="0" lIns="0" bIns="0" rIns="0">
            <a:spAutoFit/>
          </a:bodyPr>
          <a:lstStyle/>
          <a:p>
            <a:pPr algn="l">
              <a:lnSpc>
                <a:spcPts val="7680"/>
              </a:lnSpc>
            </a:pPr>
            <a:r>
              <a:rPr lang="en-US" sz="6400" b="true">
                <a:solidFill>
                  <a:srgbClr val="94DDDE"/>
                </a:solidFill>
                <a:latin typeface="Josefin Sans Bold"/>
                <a:ea typeface="Josefin Sans Bold"/>
                <a:cs typeface="Josefin Sans Bold"/>
                <a:sym typeface="Josefin Sans Bold"/>
              </a:rPr>
              <a:t>Kết</a:t>
            </a:r>
            <a:r>
              <a:rPr lang="en-US" sz="6400" b="true">
                <a:solidFill>
                  <a:srgbClr val="94DDDE"/>
                </a:solidFill>
                <a:latin typeface="Josefin Sans Bold"/>
                <a:ea typeface="Josefin Sans Bold"/>
                <a:cs typeface="Josefin Sans Bold"/>
                <a:sym typeface="Josefin Sans Bold"/>
              </a:rPr>
              <a:t> luận</a:t>
            </a:r>
          </a:p>
        </p:txBody>
      </p:sp>
      <p:sp>
        <p:nvSpPr>
          <p:cNvPr name="TextBox 3" id="3"/>
          <p:cNvSpPr txBox="true"/>
          <p:nvPr/>
        </p:nvSpPr>
        <p:spPr>
          <a:xfrm rot="0">
            <a:off x="3527253" y="3219355"/>
            <a:ext cx="11233495" cy="5035995"/>
          </a:xfrm>
          <a:prstGeom prst="rect">
            <a:avLst/>
          </a:prstGeom>
        </p:spPr>
        <p:txBody>
          <a:bodyPr anchor="t" rtlCol="false" tIns="0" lIns="0" bIns="0" rIns="0">
            <a:spAutoFit/>
          </a:bodyPr>
          <a:lstStyle/>
          <a:p>
            <a:pPr algn="ctr">
              <a:lnSpc>
                <a:spcPts val="3957"/>
              </a:lnSpc>
              <a:spcBef>
                <a:spcPct val="0"/>
              </a:spcBef>
            </a:pPr>
            <a:r>
              <a:rPr lang="en-US" b="true" sz="3298">
                <a:solidFill>
                  <a:srgbClr val="94DDDE"/>
                </a:solidFill>
                <a:latin typeface="Josefin Sans Bold"/>
                <a:ea typeface="Josefin Sans Bold"/>
                <a:cs typeface="Josefin Sans Bold"/>
                <a:sym typeface="Josefin Sans Bold"/>
              </a:rPr>
              <a:t>Báo cáo WHO năm 1999 đã xây dựng một khung chuẩn mực trong việc chẩn đoán và phân loại bệnh tiểu đường (DM). Điểm nổi bật là sự kết hợp giữa hai tiêu chuẩn ADAP và NDDG, giúp tăng tính chính xác và độ tin cậy trong lâm sàng. Khung này không chỉ mang ý nghĩa trong nghiên cứu y khoa mà còn có giá trị ứng dụng thực tiễn trong y tế cộng đồng, dự phòng và quản lý bệnh nhân tiểu đường. Đây cũng là nền tảng để các nghiên cứu sau này tích hợp AI và dữ liệu lớn nhằm nâng cao hiệu quả dự đoán và can thiệp sớm.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grpSp>
        <p:nvGrpSpPr>
          <p:cNvPr name="Group 2" id="2"/>
          <p:cNvGrpSpPr/>
          <p:nvPr/>
        </p:nvGrpSpPr>
        <p:grpSpPr>
          <a:xfrm rot="0">
            <a:off x="1565158" y="2964389"/>
            <a:ext cx="7312717" cy="4358221"/>
            <a:chOff x="0" y="0"/>
            <a:chExt cx="9750289" cy="5810962"/>
          </a:xfrm>
        </p:grpSpPr>
        <p:sp>
          <p:nvSpPr>
            <p:cNvPr name="TextBox 3" id="3"/>
            <p:cNvSpPr txBox="true"/>
            <p:nvPr/>
          </p:nvSpPr>
          <p:spPr>
            <a:xfrm rot="0">
              <a:off x="0" y="177588"/>
              <a:ext cx="9750289" cy="3981238"/>
            </a:xfrm>
            <a:prstGeom prst="rect">
              <a:avLst/>
            </a:prstGeom>
          </p:spPr>
          <p:txBody>
            <a:bodyPr anchor="t" rtlCol="false" tIns="0" lIns="0" bIns="0" rIns="0">
              <a:spAutoFit/>
            </a:bodyPr>
            <a:lstStyle/>
            <a:p>
              <a:pPr algn="l">
                <a:lnSpc>
                  <a:spcPts val="7519"/>
                </a:lnSpc>
              </a:pPr>
              <a:r>
                <a:rPr lang="en-US" sz="8000" spc="-88" b="true">
                  <a:solidFill>
                    <a:srgbClr val="2B4B82"/>
                  </a:solidFill>
                  <a:latin typeface="Josefin Sans Bold"/>
                  <a:ea typeface="Josefin Sans Bold"/>
                  <a:cs typeface="Josefin Sans Bold"/>
                  <a:sym typeface="Josefin Sans Bold"/>
                </a:rPr>
                <a:t>Cảm ơn thầy và các bạn đã lắng nghe!</a:t>
              </a:r>
            </a:p>
          </p:txBody>
        </p:sp>
        <p:sp>
          <p:nvSpPr>
            <p:cNvPr name="TextBox 4" id="4"/>
            <p:cNvSpPr txBox="true"/>
            <p:nvPr/>
          </p:nvSpPr>
          <p:spPr>
            <a:xfrm rot="0">
              <a:off x="0" y="5134687"/>
              <a:ext cx="9750289" cy="676275"/>
            </a:xfrm>
            <a:prstGeom prst="rect">
              <a:avLst/>
            </a:prstGeom>
          </p:spPr>
          <p:txBody>
            <a:bodyPr anchor="t" rtlCol="false" tIns="0" lIns="0" bIns="0" rIns="0">
              <a:spAutoFit/>
            </a:bodyPr>
            <a:lstStyle/>
            <a:p>
              <a:pPr algn="l">
                <a:lnSpc>
                  <a:spcPts val="4200"/>
                </a:lnSpc>
              </a:pPr>
            </a:p>
          </p:txBody>
        </p:sp>
      </p:grpSp>
      <p:sp>
        <p:nvSpPr>
          <p:cNvPr name="Freeform 5" id="5"/>
          <p:cNvSpPr/>
          <p:nvPr/>
        </p:nvSpPr>
        <p:spPr>
          <a:xfrm flipH="false" flipV="false" rot="0">
            <a:off x="9854137" y="3018272"/>
            <a:ext cx="7411325" cy="4635447"/>
          </a:xfrm>
          <a:custGeom>
            <a:avLst/>
            <a:gdLst/>
            <a:ahLst/>
            <a:cxnLst/>
            <a:rect r="r" b="b" t="t" l="l"/>
            <a:pathLst>
              <a:path h="4635447" w="7411325">
                <a:moveTo>
                  <a:pt x="0" y="0"/>
                </a:moveTo>
                <a:lnTo>
                  <a:pt x="7411325" y="0"/>
                </a:lnTo>
                <a:lnTo>
                  <a:pt x="7411325" y="4635447"/>
                </a:lnTo>
                <a:lnTo>
                  <a:pt x="0" y="4635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65100" y="8613636"/>
            <a:ext cx="4338720" cy="2713672"/>
          </a:xfrm>
          <a:custGeom>
            <a:avLst/>
            <a:gdLst/>
            <a:ahLst/>
            <a:cxnLst/>
            <a:rect r="r" b="b" t="t" l="l"/>
            <a:pathLst>
              <a:path h="2713672" w="4338720">
                <a:moveTo>
                  <a:pt x="0" y="0"/>
                </a:moveTo>
                <a:lnTo>
                  <a:pt x="4338720" y="0"/>
                </a:lnTo>
                <a:lnTo>
                  <a:pt x="4338720" y="2713671"/>
                </a:lnTo>
                <a:lnTo>
                  <a:pt x="0" y="27136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976014" y="7483497"/>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320348" y="712171"/>
            <a:ext cx="3289448" cy="2057400"/>
          </a:xfrm>
          <a:custGeom>
            <a:avLst/>
            <a:gdLst/>
            <a:ahLst/>
            <a:cxnLst/>
            <a:rect r="r" b="b" t="t" l="l"/>
            <a:pathLst>
              <a:path h="2057400" w="3289448">
                <a:moveTo>
                  <a:pt x="0" y="0"/>
                </a:moveTo>
                <a:lnTo>
                  <a:pt x="3289448" y="0"/>
                </a:lnTo>
                <a:lnTo>
                  <a:pt x="3289448"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B4B82"/>
        </a:solidFill>
      </p:bgPr>
    </p:bg>
    <p:spTree>
      <p:nvGrpSpPr>
        <p:cNvPr id="1" name=""/>
        <p:cNvGrpSpPr/>
        <p:nvPr/>
      </p:nvGrpSpPr>
      <p:grpSpPr>
        <a:xfrm>
          <a:off x="0" y="0"/>
          <a:ext cx="0" cy="0"/>
          <a:chOff x="0" y="0"/>
          <a:chExt cx="0" cy="0"/>
        </a:xfrm>
      </p:grpSpPr>
      <p:grpSp>
        <p:nvGrpSpPr>
          <p:cNvPr name="Group 2" id="2"/>
          <p:cNvGrpSpPr/>
          <p:nvPr/>
        </p:nvGrpSpPr>
        <p:grpSpPr>
          <a:xfrm rot="0">
            <a:off x="9362688" y="1155661"/>
            <a:ext cx="8592473" cy="8591839"/>
            <a:chOff x="0" y="0"/>
            <a:chExt cx="11456630" cy="11455785"/>
          </a:xfrm>
        </p:grpSpPr>
        <p:sp>
          <p:nvSpPr>
            <p:cNvPr name="TextBox 3" id="3"/>
            <p:cNvSpPr txBox="true"/>
            <p:nvPr/>
          </p:nvSpPr>
          <p:spPr>
            <a:xfrm rot="0">
              <a:off x="481673" y="-9525"/>
              <a:ext cx="6723775" cy="1289685"/>
            </a:xfrm>
            <a:prstGeom prst="rect">
              <a:avLst/>
            </a:prstGeom>
          </p:spPr>
          <p:txBody>
            <a:bodyPr anchor="t" rtlCol="false" tIns="0" lIns="0" bIns="0" rIns="0">
              <a:spAutoFit/>
            </a:bodyPr>
            <a:lstStyle/>
            <a:p>
              <a:pPr algn="l">
                <a:lnSpc>
                  <a:spcPts val="7559"/>
                </a:lnSpc>
              </a:pPr>
              <a:r>
                <a:rPr lang="en-US" sz="6299" b="true">
                  <a:solidFill>
                    <a:srgbClr val="F7B4A7"/>
                  </a:solidFill>
                  <a:latin typeface="Josefin Sans Bold"/>
                  <a:ea typeface="Josefin Sans Bold"/>
                  <a:cs typeface="Josefin Sans Bold"/>
                  <a:sym typeface="Josefin Sans Bold"/>
                </a:rPr>
                <a:t>Chương trình</a:t>
              </a:r>
            </a:p>
          </p:txBody>
        </p:sp>
        <p:sp>
          <p:nvSpPr>
            <p:cNvPr name="TextBox 4" id="4"/>
            <p:cNvSpPr txBox="true"/>
            <p:nvPr/>
          </p:nvSpPr>
          <p:spPr>
            <a:xfrm rot="0">
              <a:off x="481673" y="2327394"/>
              <a:ext cx="7537706" cy="988060"/>
            </a:xfrm>
            <a:prstGeom prst="rect">
              <a:avLst/>
            </a:prstGeom>
          </p:spPr>
          <p:txBody>
            <a:bodyPr anchor="t" rtlCol="false" tIns="0" lIns="0" bIns="0" rIns="0">
              <a:spAutoFit/>
            </a:bodyPr>
            <a:lstStyle/>
            <a:p>
              <a:pPr algn="l">
                <a:lnSpc>
                  <a:spcPts val="3052"/>
                </a:lnSpc>
              </a:pPr>
              <a:r>
                <a:rPr lang="en-US" sz="1849" spc="221">
                  <a:solidFill>
                    <a:srgbClr val="94DDDE"/>
                  </a:solidFill>
                  <a:latin typeface="Josefin Sans"/>
                  <a:ea typeface="Josefin Sans"/>
                  <a:cs typeface="Josefin Sans"/>
                  <a:sym typeface="Josefin Sans"/>
                </a:rPr>
                <a:t>CÁC CHỦ ĐỀ CHÍNH ĐƯỢC THẢO LUẬN TRONG BẢN THUYẾT TRÌNH NÀY</a:t>
              </a:r>
            </a:p>
          </p:txBody>
        </p:sp>
        <p:sp>
          <p:nvSpPr>
            <p:cNvPr name="TextBox 5" id="5"/>
            <p:cNvSpPr txBox="true"/>
            <p:nvPr/>
          </p:nvSpPr>
          <p:spPr>
            <a:xfrm rot="0">
              <a:off x="0" y="4555028"/>
              <a:ext cx="11456630" cy="6565477"/>
            </a:xfrm>
            <a:prstGeom prst="rect">
              <a:avLst/>
            </a:prstGeom>
          </p:spPr>
          <p:txBody>
            <a:bodyPr anchor="t" rtlCol="false" tIns="0" lIns="0" bIns="0" rIns="0">
              <a:spAutoFit/>
            </a:bodyPr>
            <a:lstStyle/>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Giới</a:t>
              </a:r>
              <a:r>
                <a:rPr lang="en-US" sz="2825">
                  <a:solidFill>
                    <a:srgbClr val="94DDDE"/>
                  </a:solidFill>
                  <a:latin typeface="Josefin Sans"/>
                  <a:ea typeface="Josefin Sans"/>
                  <a:cs typeface="Josefin Sans"/>
                  <a:sym typeface="Josefin Sans"/>
                </a:rPr>
                <a:t> thiệu và Mục tiêu</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Định nghĩa Đái tháo đường</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Tiêu chí Chẩn đoán</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Phân loại Đái tháo đường</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Biến chứng của Đái tháo đường</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Phương pháp Dự đoán (ADAP 1988)</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Phân tích Dữ liệu (Pima Indians)</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Kết quả và So sánh</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Ứng dụng và Hướng tương lai</a:t>
              </a:r>
            </a:p>
            <a:p>
              <a:pPr algn="just" marL="609918" indent="-304959" lvl="1">
                <a:lnSpc>
                  <a:spcPts val="3955"/>
                </a:lnSpc>
                <a:buFont typeface="Arial"/>
                <a:buChar char="•"/>
              </a:pPr>
              <a:r>
                <a:rPr lang="en-US" sz="2825">
                  <a:solidFill>
                    <a:srgbClr val="94DDDE"/>
                  </a:solidFill>
                  <a:latin typeface="Josefin Sans"/>
                  <a:ea typeface="Josefin Sans"/>
                  <a:cs typeface="Josefin Sans"/>
                  <a:sym typeface="Josefin Sans"/>
                </a:rPr>
                <a:t>Kết luận</a:t>
              </a:r>
            </a:p>
          </p:txBody>
        </p:sp>
      </p:grpSp>
      <p:sp>
        <p:nvSpPr>
          <p:cNvPr name="Freeform 6" id="6"/>
          <p:cNvSpPr/>
          <p:nvPr/>
        </p:nvSpPr>
        <p:spPr>
          <a:xfrm flipH="false" flipV="false" rot="0">
            <a:off x="1309758" y="1684366"/>
            <a:ext cx="3874545" cy="5122596"/>
          </a:xfrm>
          <a:custGeom>
            <a:avLst/>
            <a:gdLst/>
            <a:ahLst/>
            <a:cxnLst/>
            <a:rect r="r" b="b" t="t" l="l"/>
            <a:pathLst>
              <a:path h="5122596" w="3874545">
                <a:moveTo>
                  <a:pt x="0" y="0"/>
                </a:moveTo>
                <a:lnTo>
                  <a:pt x="3874546" y="0"/>
                </a:lnTo>
                <a:lnTo>
                  <a:pt x="3874546" y="5122596"/>
                </a:lnTo>
                <a:lnTo>
                  <a:pt x="0" y="5122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2380976" y="2475095"/>
            <a:ext cx="3874545" cy="5122596"/>
          </a:xfrm>
          <a:custGeom>
            <a:avLst/>
            <a:gdLst/>
            <a:ahLst/>
            <a:cxnLst/>
            <a:rect r="r" b="b" t="t" l="l"/>
            <a:pathLst>
              <a:path h="5122596" w="3874545">
                <a:moveTo>
                  <a:pt x="0" y="0"/>
                </a:moveTo>
                <a:lnTo>
                  <a:pt x="3874545" y="0"/>
                </a:lnTo>
                <a:lnTo>
                  <a:pt x="3874545" y="5122595"/>
                </a:lnTo>
                <a:lnTo>
                  <a:pt x="0" y="5122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495732" y="3214319"/>
            <a:ext cx="3874545" cy="5122596"/>
          </a:xfrm>
          <a:custGeom>
            <a:avLst/>
            <a:gdLst/>
            <a:ahLst/>
            <a:cxnLst/>
            <a:rect r="r" b="b" t="t" l="l"/>
            <a:pathLst>
              <a:path h="5122596" w="3874545">
                <a:moveTo>
                  <a:pt x="0" y="0"/>
                </a:moveTo>
                <a:lnTo>
                  <a:pt x="3874545" y="0"/>
                </a:lnTo>
                <a:lnTo>
                  <a:pt x="3874545" y="5122596"/>
                </a:lnTo>
                <a:lnTo>
                  <a:pt x="0" y="51225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10107761" y="1085542"/>
            <a:ext cx="7151539" cy="8172758"/>
          </a:xfrm>
          <a:custGeom>
            <a:avLst/>
            <a:gdLst/>
            <a:ahLst/>
            <a:cxnLst/>
            <a:rect r="r" b="b" t="t" l="l"/>
            <a:pathLst>
              <a:path h="8172758" w="7151539">
                <a:moveTo>
                  <a:pt x="0" y="0"/>
                </a:moveTo>
                <a:lnTo>
                  <a:pt x="7151539" y="0"/>
                </a:lnTo>
                <a:lnTo>
                  <a:pt x="7151539" y="8172758"/>
                </a:lnTo>
                <a:lnTo>
                  <a:pt x="0" y="8172758"/>
                </a:lnTo>
                <a:lnTo>
                  <a:pt x="0" y="0"/>
                </a:lnTo>
                <a:close/>
              </a:path>
            </a:pathLst>
          </a:custGeom>
          <a:blipFill>
            <a:blip r:embed="rId2"/>
            <a:stretch>
              <a:fillRect l="-593" t="-741" r="0" b="-1190"/>
            </a:stretch>
          </a:blipFill>
        </p:spPr>
      </p:sp>
      <p:sp>
        <p:nvSpPr>
          <p:cNvPr name="TextBox 3" id="3"/>
          <p:cNvSpPr txBox="true"/>
          <p:nvPr/>
        </p:nvSpPr>
        <p:spPr>
          <a:xfrm rot="0">
            <a:off x="827207" y="1908495"/>
            <a:ext cx="9617171" cy="1893443"/>
          </a:xfrm>
          <a:prstGeom prst="rect">
            <a:avLst/>
          </a:prstGeom>
        </p:spPr>
        <p:txBody>
          <a:bodyPr anchor="t" rtlCol="false" tIns="0" lIns="0" bIns="0" rIns="0">
            <a:spAutoFit/>
          </a:bodyPr>
          <a:lstStyle/>
          <a:p>
            <a:pPr algn="l">
              <a:lnSpc>
                <a:spcPts val="7446"/>
              </a:lnSpc>
            </a:pPr>
            <a:r>
              <a:rPr lang="en-US" sz="6205" b="true">
                <a:solidFill>
                  <a:srgbClr val="31356E"/>
                </a:solidFill>
                <a:latin typeface="Josefin Sans Bold"/>
                <a:ea typeface="Josefin Sans Bold"/>
                <a:cs typeface="Josefin Sans Bold"/>
                <a:sym typeface="Josefin Sans Bold"/>
              </a:rPr>
              <a:t>G</a:t>
            </a:r>
            <a:r>
              <a:rPr lang="en-US" sz="6205" b="true">
                <a:solidFill>
                  <a:srgbClr val="31356E"/>
                </a:solidFill>
                <a:latin typeface="Josefin Sans Bold"/>
                <a:ea typeface="Josefin Sans Bold"/>
                <a:cs typeface="Josefin Sans Bold"/>
                <a:sym typeface="Josefin Sans Bold"/>
              </a:rPr>
              <a:t>iới thiệu và Mục tiêu</a:t>
            </a:r>
          </a:p>
          <a:p>
            <a:pPr algn="l">
              <a:lnSpc>
                <a:spcPts val="7446"/>
              </a:lnSpc>
            </a:pPr>
          </a:p>
        </p:txBody>
      </p:sp>
      <p:sp>
        <p:nvSpPr>
          <p:cNvPr name="TextBox 4" id="4"/>
          <p:cNvSpPr txBox="true"/>
          <p:nvPr/>
        </p:nvSpPr>
        <p:spPr>
          <a:xfrm rot="0">
            <a:off x="676148" y="3429000"/>
            <a:ext cx="9214184" cy="4362450"/>
          </a:xfrm>
          <a:prstGeom prst="rect">
            <a:avLst/>
          </a:prstGeom>
        </p:spPr>
        <p:txBody>
          <a:bodyPr anchor="t" rtlCol="false" tIns="0" lIns="0" bIns="0" rIns="0">
            <a:spAutoFit/>
          </a:bodyPr>
          <a:lstStyle/>
          <a:p>
            <a:pPr algn="l" marL="518160" indent="-259080" lvl="1">
              <a:lnSpc>
                <a:spcPts val="2879"/>
              </a:lnSpc>
              <a:buFont typeface="Arial"/>
              <a:buChar char="•"/>
            </a:pPr>
            <a:r>
              <a:rPr lang="en-US" sz="2400">
                <a:solidFill>
                  <a:srgbClr val="2B4B82"/>
                </a:solidFill>
                <a:latin typeface="Josefin Sans"/>
                <a:ea typeface="Josefin Sans"/>
                <a:cs typeface="Josefin Sans"/>
                <a:sym typeface="Josefin Sans"/>
              </a:rPr>
              <a:t>Đái</a:t>
            </a:r>
            <a:r>
              <a:rPr lang="en-US" sz="2400">
                <a:solidFill>
                  <a:srgbClr val="2B4B82"/>
                </a:solidFill>
                <a:latin typeface="Josefin Sans"/>
                <a:ea typeface="Josefin Sans"/>
                <a:cs typeface="Josefin Sans"/>
                <a:sym typeface="Josefin Sans"/>
              </a:rPr>
              <a:t> tháo đường (DM) là vấn đề sức khỏe toàn cầu, ảnh hưởng ~463 triệu người (WHO 2019, cập nhật 2025).</a:t>
            </a:r>
          </a:p>
          <a:p>
            <a:pPr algn="l" marL="518160" indent="-259080" lvl="1">
              <a:lnSpc>
                <a:spcPts val="2879"/>
              </a:lnSpc>
              <a:buFont typeface="Arial"/>
              <a:buChar char="•"/>
            </a:pPr>
            <a:r>
              <a:rPr lang="en-US" sz="2400">
                <a:solidFill>
                  <a:srgbClr val="2B4B82"/>
                </a:solidFill>
                <a:latin typeface="Josefin Sans"/>
                <a:ea typeface="Josefin Sans"/>
                <a:cs typeface="Josefin Sans"/>
                <a:sym typeface="Josefin Sans"/>
              </a:rPr>
              <a:t>Báo cáo WHO 1999 (WHO/NCD/NCS/99.2) định nghĩa và phân loại DM, không phải ấn bản chính thức, nhấn mạnh chẩn đoán dựa trên glucose máu.</a:t>
            </a:r>
          </a:p>
          <a:p>
            <a:pPr algn="l" marL="518160" indent="-259080" lvl="1">
              <a:lnSpc>
                <a:spcPts val="2879"/>
              </a:lnSpc>
              <a:buFont typeface="Arial"/>
              <a:buChar char="•"/>
            </a:pPr>
            <a:r>
              <a:rPr lang="en-US" sz="2400">
                <a:solidFill>
                  <a:srgbClr val="2B4B82"/>
                </a:solidFill>
                <a:latin typeface="Josefin Sans"/>
                <a:ea typeface="Josefin Sans"/>
                <a:cs typeface="Josefin Sans"/>
                <a:sym typeface="Josefin Sans"/>
              </a:rPr>
              <a:t>Nghiên cứu ADAP 1988 (Smith et al.) sử dụng mạng nơ-ron để dự đoán DM trong 5 năm, đạt 76% sensitivity/specificity trên dân số Pima Indians.</a:t>
            </a:r>
          </a:p>
          <a:p>
            <a:pPr algn="l" marL="518160" indent="-259080" lvl="1">
              <a:lnSpc>
                <a:spcPts val="2879"/>
              </a:lnSpc>
              <a:buFont typeface="Arial"/>
              <a:buChar char="•"/>
            </a:pPr>
            <a:r>
              <a:rPr lang="en-US" sz="2400">
                <a:solidFill>
                  <a:srgbClr val="2B4B82"/>
                </a:solidFill>
                <a:latin typeface="Josefin Sans"/>
                <a:ea typeface="Josefin Sans"/>
                <a:cs typeface="Josefin Sans"/>
                <a:sym typeface="Josefin Sans"/>
              </a:rPr>
              <a:t>NDDG 1979 (National Diabetes Data Group) đề xuất phân loại DM (IDDM, NIDDM, v.v.), ảnh hưởng đến tiêu chuẩn WHO.</a:t>
            </a:r>
          </a:p>
          <a:p>
            <a:pPr algn="l">
              <a:lnSpc>
                <a:spcPts val="287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TextBox 2" id="2"/>
          <p:cNvSpPr txBox="true"/>
          <p:nvPr/>
        </p:nvSpPr>
        <p:spPr>
          <a:xfrm rot="0">
            <a:off x="1396193" y="2610868"/>
            <a:ext cx="6276929" cy="2657475"/>
          </a:xfrm>
          <a:prstGeom prst="rect">
            <a:avLst/>
          </a:prstGeom>
        </p:spPr>
        <p:txBody>
          <a:bodyPr anchor="t" rtlCol="false" tIns="0" lIns="0" bIns="0" rIns="0">
            <a:spAutoFit/>
          </a:bodyPr>
          <a:lstStyle/>
          <a:p>
            <a:pPr algn="l">
              <a:lnSpc>
                <a:spcPts val="6600"/>
              </a:lnSpc>
            </a:pPr>
            <a:r>
              <a:rPr lang="en-US" sz="5500" b="true">
                <a:solidFill>
                  <a:srgbClr val="2B4B82"/>
                </a:solidFill>
                <a:latin typeface="Josefin Sans Bold"/>
                <a:ea typeface="Josefin Sans Bold"/>
                <a:cs typeface="Josefin Sans Bold"/>
                <a:sym typeface="Josefin Sans Bold"/>
              </a:rPr>
              <a:t>Định</a:t>
            </a:r>
            <a:r>
              <a:rPr lang="en-US" sz="5500" b="true">
                <a:solidFill>
                  <a:srgbClr val="2B4B82"/>
                </a:solidFill>
                <a:latin typeface="Josefin Sans Bold"/>
                <a:ea typeface="Josefin Sans Bold"/>
                <a:cs typeface="Josefin Sans Bold"/>
                <a:sym typeface="Josefin Sans Bold"/>
              </a:rPr>
              <a:t> nghĩa Đái tháo đường</a:t>
            </a:r>
          </a:p>
          <a:p>
            <a:pPr algn="l">
              <a:lnSpc>
                <a:spcPts val="7679"/>
              </a:lnSpc>
            </a:pPr>
          </a:p>
        </p:txBody>
      </p:sp>
      <p:sp>
        <p:nvSpPr>
          <p:cNvPr name="TextBox 3" id="3"/>
          <p:cNvSpPr txBox="true"/>
          <p:nvPr/>
        </p:nvSpPr>
        <p:spPr>
          <a:xfrm rot="0">
            <a:off x="1028700" y="4347765"/>
            <a:ext cx="6276929" cy="29394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Đái tháo đường (DM) là một rối loạn chuyển hóa mạn tính đặc trưng bởi tăng glucose máu kéo dài.</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Nguyên nhân: Thiếu hụt insulin, kháng insulin, hoặc cả hai, dẫn đến rối loạn chuyển hóa carbohydrate, chất béo và protein.</a:t>
            </a:r>
          </a:p>
        </p:txBody>
      </p:sp>
      <p:sp>
        <p:nvSpPr>
          <p:cNvPr name="TextBox 4" id="4"/>
          <p:cNvSpPr txBox="true"/>
          <p:nvPr/>
        </p:nvSpPr>
        <p:spPr>
          <a:xfrm rot="0">
            <a:off x="10551837" y="2610868"/>
            <a:ext cx="6023474" cy="1685925"/>
          </a:xfrm>
          <a:prstGeom prst="rect">
            <a:avLst/>
          </a:prstGeom>
        </p:spPr>
        <p:txBody>
          <a:bodyPr anchor="t" rtlCol="false" tIns="0" lIns="0" bIns="0" rIns="0">
            <a:spAutoFit/>
          </a:bodyPr>
          <a:lstStyle/>
          <a:p>
            <a:pPr algn="l">
              <a:lnSpc>
                <a:spcPts val="6600"/>
              </a:lnSpc>
            </a:pPr>
            <a:r>
              <a:rPr lang="en-US" sz="5500" b="true">
                <a:solidFill>
                  <a:srgbClr val="2B4B82"/>
                </a:solidFill>
                <a:latin typeface="Josefin Sans Bold"/>
                <a:ea typeface="Josefin Sans Bold"/>
                <a:cs typeface="Josefin Sans Bold"/>
                <a:sym typeface="Josefin Sans Bold"/>
              </a:rPr>
              <a:t>Hậu quả</a:t>
            </a:r>
          </a:p>
          <a:p>
            <a:pPr algn="l">
              <a:lnSpc>
                <a:spcPts val="6600"/>
              </a:lnSpc>
            </a:pPr>
          </a:p>
        </p:txBody>
      </p:sp>
      <p:sp>
        <p:nvSpPr>
          <p:cNvPr name="TextBox 5" id="5"/>
          <p:cNvSpPr txBox="true"/>
          <p:nvPr/>
        </p:nvSpPr>
        <p:spPr>
          <a:xfrm rot="0">
            <a:off x="10256304" y="4347765"/>
            <a:ext cx="6023474" cy="21012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Gây ra các biến chứng nghiêm trọng như bệnh tim mạch, suy thận, mù lòa, và cắt cụt chi.</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Tầm quan trọng: Cần chẩn đoán sớm để giảm nguy cơ biến chứng.</a:t>
            </a:r>
          </a:p>
        </p:txBody>
      </p:sp>
      <p:sp>
        <p:nvSpPr>
          <p:cNvPr name="Freeform 6" id="6"/>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851762" y="1107504"/>
            <a:ext cx="3489749" cy="2861594"/>
          </a:xfrm>
          <a:custGeom>
            <a:avLst/>
            <a:gdLst/>
            <a:ahLst/>
            <a:cxnLst/>
            <a:rect r="r" b="b" t="t" l="l"/>
            <a:pathLst>
              <a:path h="2861594" w="3489749">
                <a:moveTo>
                  <a:pt x="0" y="0"/>
                </a:moveTo>
                <a:lnTo>
                  <a:pt x="3489749" y="0"/>
                </a:lnTo>
                <a:lnTo>
                  <a:pt x="3489749" y="2861593"/>
                </a:lnTo>
                <a:lnTo>
                  <a:pt x="0" y="28615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90793" y="4342477"/>
            <a:ext cx="4618653" cy="4114800"/>
          </a:xfrm>
          <a:custGeom>
            <a:avLst/>
            <a:gdLst/>
            <a:ahLst/>
            <a:cxnLst/>
            <a:rect r="r" b="b" t="t" l="l"/>
            <a:pathLst>
              <a:path h="4114800" w="4618653">
                <a:moveTo>
                  <a:pt x="0" y="0"/>
                </a:moveTo>
                <a:lnTo>
                  <a:pt x="4618653" y="0"/>
                </a:lnTo>
                <a:lnTo>
                  <a:pt x="461865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109232" y="3691586"/>
            <a:ext cx="9285723" cy="2461895"/>
          </a:xfrm>
          <a:prstGeom prst="rect">
            <a:avLst/>
          </a:prstGeom>
        </p:spPr>
        <p:txBody>
          <a:bodyPr anchor="t" rtlCol="false" tIns="0" lIns="0" bIns="0" rIns="0">
            <a:spAutoFit/>
          </a:bodyPr>
          <a:lstStyle/>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Glu</a:t>
            </a:r>
            <a:r>
              <a:rPr lang="en-US" sz="2825">
                <a:solidFill>
                  <a:srgbClr val="2B4B82"/>
                </a:solidFill>
                <a:latin typeface="Josefin Sans"/>
                <a:ea typeface="Josefin Sans"/>
                <a:cs typeface="Josefin Sans"/>
                <a:sym typeface="Josefin Sans"/>
              </a:rPr>
              <a:t>cose lúc đói ≥126 mg/dl (đo hai lần để xác nhận).</a:t>
            </a:r>
          </a:p>
          <a:p>
            <a:pPr algn="l" marL="609917" indent="-304959" lvl="1">
              <a:lnSpc>
                <a:spcPts val="3954"/>
              </a:lnSpc>
              <a:buFont typeface="Arial"/>
              <a:buChar char="•"/>
            </a:pPr>
            <a:r>
              <a:rPr lang="en-US" sz="2824">
                <a:solidFill>
                  <a:srgbClr val="2B4B82"/>
                </a:solidFill>
                <a:latin typeface="Josefin Sans"/>
                <a:ea typeface="Josefin Sans"/>
                <a:cs typeface="Josefin Sans"/>
                <a:sym typeface="Josefin Sans"/>
              </a:rPr>
              <a:t>Glucose sau bài kiểm tra dung nạp glucose đường uống (OGTT) 2 giờ ≥200 mg/dl.</a:t>
            </a:r>
          </a:p>
          <a:p>
            <a:pPr algn="l" marL="609918" indent="-304959" lvl="1">
              <a:lnSpc>
                <a:spcPts val="3955"/>
              </a:lnSpc>
              <a:buFont typeface="Arial"/>
              <a:buChar char="•"/>
            </a:pPr>
            <a:r>
              <a:rPr lang="en-US" sz="2825">
                <a:solidFill>
                  <a:srgbClr val="2B4B82"/>
                </a:solidFill>
                <a:latin typeface="Josefin Sans"/>
                <a:ea typeface="Josefin Sans"/>
                <a:cs typeface="Josefin Sans"/>
                <a:sym typeface="Josefin Sans"/>
              </a:rPr>
              <a:t>Triệu chứng cổ điển (khát nước, đi tiểu nhiều, sụt cân) kèm glucose ngẫu nhiên ≥200 mg/dl.</a:t>
            </a:r>
          </a:p>
        </p:txBody>
      </p:sp>
      <p:sp>
        <p:nvSpPr>
          <p:cNvPr name="TextBox 5" id="5"/>
          <p:cNvSpPr txBox="true"/>
          <p:nvPr/>
        </p:nvSpPr>
        <p:spPr>
          <a:xfrm rot="0">
            <a:off x="8428212" y="2300317"/>
            <a:ext cx="9285723" cy="1668780"/>
          </a:xfrm>
          <a:prstGeom prst="rect">
            <a:avLst/>
          </a:prstGeom>
        </p:spPr>
        <p:txBody>
          <a:bodyPr anchor="t" rtlCol="false" tIns="0" lIns="0" bIns="0" rIns="0">
            <a:spAutoFit/>
          </a:bodyPr>
          <a:lstStyle/>
          <a:p>
            <a:pPr algn="l">
              <a:lnSpc>
                <a:spcPts val="6719"/>
              </a:lnSpc>
            </a:pPr>
            <a:r>
              <a:rPr lang="en-US" sz="4800" b="true">
                <a:solidFill>
                  <a:srgbClr val="2B4B82"/>
                </a:solidFill>
                <a:latin typeface="Josefin Sans Bold"/>
                <a:ea typeface="Josefin Sans Bold"/>
                <a:cs typeface="Josefin Sans Bold"/>
                <a:sym typeface="Josefin Sans Bold"/>
              </a:rPr>
              <a:t>Tiêu chí Chẩn đoán</a:t>
            </a:r>
          </a:p>
          <a:p>
            <a:pPr algn="l">
              <a:lnSpc>
                <a:spcPts val="671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963412"/>
            <a:ext cx="4597438" cy="2842053"/>
          </a:xfrm>
          <a:custGeom>
            <a:avLst/>
            <a:gdLst/>
            <a:ahLst/>
            <a:cxnLst/>
            <a:rect r="r" b="b" t="t" l="l"/>
            <a:pathLst>
              <a:path h="2842053" w="4597438">
                <a:moveTo>
                  <a:pt x="0" y="0"/>
                </a:moveTo>
                <a:lnTo>
                  <a:pt x="4597438" y="0"/>
                </a:lnTo>
                <a:lnTo>
                  <a:pt x="4597438" y="2842052"/>
                </a:lnTo>
                <a:lnTo>
                  <a:pt x="0" y="2842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0551837" y="390596"/>
            <a:ext cx="2076668" cy="1276207"/>
          </a:xfrm>
          <a:custGeom>
            <a:avLst/>
            <a:gdLst/>
            <a:ahLst/>
            <a:cxnLst/>
            <a:rect r="r" b="b" t="t" l="l"/>
            <a:pathLst>
              <a:path h="1276207" w="2076668">
                <a:moveTo>
                  <a:pt x="2076668" y="0"/>
                </a:moveTo>
                <a:lnTo>
                  <a:pt x="0" y="0"/>
                </a:lnTo>
                <a:lnTo>
                  <a:pt x="0" y="1276208"/>
                </a:lnTo>
                <a:lnTo>
                  <a:pt x="2076668" y="1276208"/>
                </a:lnTo>
                <a:lnTo>
                  <a:pt x="20766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138681" y="-2447996"/>
            <a:ext cx="3837986" cy="4114800"/>
          </a:xfrm>
          <a:custGeom>
            <a:avLst/>
            <a:gdLst/>
            <a:ahLst/>
            <a:cxnLst/>
            <a:rect r="r" b="b" t="t" l="l"/>
            <a:pathLst>
              <a:path h="4114800" w="3837986">
                <a:moveTo>
                  <a:pt x="0" y="0"/>
                </a:moveTo>
                <a:lnTo>
                  <a:pt x="3837987" y="0"/>
                </a:lnTo>
                <a:lnTo>
                  <a:pt x="38379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994246" y="-3759204"/>
            <a:ext cx="5357753" cy="5591583"/>
          </a:xfrm>
          <a:custGeom>
            <a:avLst/>
            <a:gdLst/>
            <a:ahLst/>
            <a:cxnLst/>
            <a:rect r="r" b="b" t="t" l="l"/>
            <a:pathLst>
              <a:path h="5591583" w="5357753">
                <a:moveTo>
                  <a:pt x="0" y="0"/>
                </a:moveTo>
                <a:lnTo>
                  <a:pt x="5357752" y="0"/>
                </a:lnTo>
                <a:lnTo>
                  <a:pt x="5357752" y="5591583"/>
                </a:lnTo>
                <a:lnTo>
                  <a:pt x="0" y="5591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8325552" y="2982786"/>
            <a:ext cx="8651116" cy="5554787"/>
          </a:xfrm>
          <a:custGeom>
            <a:avLst/>
            <a:gdLst/>
            <a:ahLst/>
            <a:cxnLst/>
            <a:rect r="r" b="b" t="t" l="l"/>
            <a:pathLst>
              <a:path h="5554787" w="8651116">
                <a:moveTo>
                  <a:pt x="0" y="0"/>
                </a:moveTo>
                <a:lnTo>
                  <a:pt x="8651116" y="0"/>
                </a:lnTo>
                <a:lnTo>
                  <a:pt x="8651116" y="5554787"/>
                </a:lnTo>
                <a:lnTo>
                  <a:pt x="0" y="5554787"/>
                </a:lnTo>
                <a:lnTo>
                  <a:pt x="0" y="0"/>
                </a:lnTo>
                <a:close/>
              </a:path>
            </a:pathLst>
          </a:custGeom>
          <a:blipFill>
            <a:blip r:embed="rId10"/>
            <a:stretch>
              <a:fillRect l="0" t="0" r="0" b="0"/>
            </a:stretch>
          </a:blipFill>
        </p:spPr>
      </p:sp>
      <p:sp>
        <p:nvSpPr>
          <p:cNvPr name="TextBox 7" id="7"/>
          <p:cNvSpPr txBox="true"/>
          <p:nvPr/>
        </p:nvSpPr>
        <p:spPr>
          <a:xfrm rot="0">
            <a:off x="1088412" y="1647754"/>
            <a:ext cx="11540093" cy="1962150"/>
          </a:xfrm>
          <a:prstGeom prst="rect">
            <a:avLst/>
          </a:prstGeom>
        </p:spPr>
        <p:txBody>
          <a:bodyPr anchor="t" rtlCol="false" tIns="0" lIns="0" bIns="0" rIns="0">
            <a:spAutoFit/>
          </a:bodyPr>
          <a:lstStyle/>
          <a:p>
            <a:pPr algn="l">
              <a:lnSpc>
                <a:spcPts val="7680"/>
              </a:lnSpc>
            </a:pPr>
            <a:r>
              <a:rPr lang="en-US" sz="6400" b="true">
                <a:solidFill>
                  <a:srgbClr val="2B4B82"/>
                </a:solidFill>
                <a:latin typeface="Josefin Sans Bold"/>
                <a:ea typeface="Josefin Sans Bold"/>
                <a:cs typeface="Josefin Sans Bold"/>
                <a:sym typeface="Josefin Sans Bold"/>
              </a:rPr>
              <a:t>Phân lo</a:t>
            </a:r>
            <a:r>
              <a:rPr lang="en-US" sz="6400" b="true">
                <a:solidFill>
                  <a:srgbClr val="2B4B82"/>
                </a:solidFill>
                <a:latin typeface="Josefin Sans Bold"/>
                <a:ea typeface="Josefin Sans Bold"/>
                <a:cs typeface="Josefin Sans Bold"/>
                <a:sym typeface="Josefin Sans Bold"/>
              </a:rPr>
              <a:t>ại Đái tháo đường</a:t>
            </a:r>
          </a:p>
          <a:p>
            <a:pPr algn="l">
              <a:lnSpc>
                <a:spcPts val="7679"/>
              </a:lnSpc>
            </a:pPr>
          </a:p>
        </p:txBody>
      </p:sp>
      <p:sp>
        <p:nvSpPr>
          <p:cNvPr name="TextBox 8" id="8"/>
          <p:cNvSpPr txBox="true"/>
          <p:nvPr/>
        </p:nvSpPr>
        <p:spPr>
          <a:xfrm rot="0">
            <a:off x="1028700" y="2497359"/>
            <a:ext cx="6276929" cy="33585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Loại 1 (IDDM): Đái tháo đường phụ thuộc insulin, do tự miễn, thường ketosis-prone, liên quan HLA và kháng thể tế bào đảo.</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Loại 2 (NIDDM): Đái tháo đường không phụ thuộc insulin, kháng insulin, không ketosis, thường liên quan béo phì (obese/non-obese).</a:t>
            </a:r>
          </a:p>
        </p:txBody>
      </p:sp>
      <p:sp>
        <p:nvSpPr>
          <p:cNvPr name="TextBox 9" id="9"/>
          <p:cNvSpPr txBox="true"/>
          <p:nvPr/>
        </p:nvSpPr>
        <p:spPr>
          <a:xfrm rot="0">
            <a:off x="1028700" y="5900841"/>
            <a:ext cx="6023474" cy="3777615"/>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DM liên quan điều kiện khác: Gây ra bởi bệnh lý khác (tụy, nội tiết) hoặc hội chứng di truyền.</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DM thai kỳ: Phát hiện hoặc phát triển trong thai kỳ, cần theo dõi sau sinh.</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Impaired Glucose Tolerance (IGT): Dung nạp glucose suy giảm, mức glucose trung gian, không phải DM nhưng có nguy cơ cao.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0" y="-57123"/>
            <a:ext cx="7590000" cy="10344123"/>
          </a:xfrm>
          <a:custGeom>
            <a:avLst/>
            <a:gdLst/>
            <a:ahLst/>
            <a:cxnLst/>
            <a:rect r="r" b="b" t="t" l="l"/>
            <a:pathLst>
              <a:path h="10344123" w="7590000">
                <a:moveTo>
                  <a:pt x="0" y="0"/>
                </a:moveTo>
                <a:lnTo>
                  <a:pt x="7590000" y="0"/>
                </a:lnTo>
                <a:lnTo>
                  <a:pt x="7590000" y="10344123"/>
                </a:lnTo>
                <a:lnTo>
                  <a:pt x="0" y="10344123"/>
                </a:lnTo>
                <a:lnTo>
                  <a:pt x="0" y="0"/>
                </a:lnTo>
                <a:close/>
              </a:path>
            </a:pathLst>
          </a:custGeom>
          <a:blipFill>
            <a:blip r:embed="rId2"/>
            <a:stretch>
              <a:fillRect l="0" t="0" r="0" b="0"/>
            </a:stretch>
          </a:blipFill>
        </p:spPr>
      </p:sp>
      <p:sp>
        <p:nvSpPr>
          <p:cNvPr name="TextBox 3" id="3"/>
          <p:cNvSpPr txBox="true"/>
          <p:nvPr/>
        </p:nvSpPr>
        <p:spPr>
          <a:xfrm rot="0">
            <a:off x="8097063" y="1937538"/>
            <a:ext cx="9162237" cy="2743200"/>
          </a:xfrm>
          <a:prstGeom prst="rect">
            <a:avLst/>
          </a:prstGeom>
        </p:spPr>
        <p:txBody>
          <a:bodyPr anchor="t" rtlCol="false" tIns="0" lIns="0" bIns="0" rIns="0">
            <a:spAutoFit/>
          </a:bodyPr>
          <a:lstStyle/>
          <a:p>
            <a:pPr algn="l">
              <a:lnSpc>
                <a:spcPts val="7229"/>
              </a:lnSpc>
            </a:pPr>
            <a:r>
              <a:rPr lang="en-US" sz="6024" b="true">
                <a:solidFill>
                  <a:srgbClr val="2B4B82"/>
                </a:solidFill>
                <a:latin typeface="Josefin Sans Bold"/>
                <a:ea typeface="Josefin Sans Bold"/>
                <a:cs typeface="Josefin Sans Bold"/>
                <a:sym typeface="Josefin Sans Bold"/>
              </a:rPr>
              <a:t>B</a:t>
            </a:r>
            <a:r>
              <a:rPr lang="en-US" sz="6024" b="true">
                <a:solidFill>
                  <a:srgbClr val="2B4B82"/>
                </a:solidFill>
                <a:latin typeface="Josefin Sans Bold"/>
                <a:ea typeface="Josefin Sans Bold"/>
                <a:cs typeface="Josefin Sans Bold"/>
                <a:sym typeface="Josefin Sans Bold"/>
              </a:rPr>
              <a:t>iến chứng của Đái tháo đường</a:t>
            </a:r>
          </a:p>
          <a:p>
            <a:pPr algn="l">
              <a:lnSpc>
                <a:spcPts val="7230"/>
              </a:lnSpc>
            </a:pPr>
          </a:p>
        </p:txBody>
      </p:sp>
      <p:sp>
        <p:nvSpPr>
          <p:cNvPr name="TextBox 4" id="4"/>
          <p:cNvSpPr txBox="true"/>
          <p:nvPr/>
        </p:nvSpPr>
        <p:spPr>
          <a:xfrm rot="0">
            <a:off x="8097063" y="3930015"/>
            <a:ext cx="9162237" cy="2369820"/>
          </a:xfrm>
          <a:prstGeom prst="rect">
            <a:avLst/>
          </a:prstGeom>
        </p:spPr>
        <p:txBody>
          <a:bodyPr anchor="t" rtlCol="false" tIns="0" lIns="0" bIns="0" rIns="0">
            <a:spAutoFit/>
          </a:bodyPr>
          <a:lstStyle/>
          <a:p>
            <a:pPr algn="l" marL="582930" indent="-291465" lvl="1">
              <a:lnSpc>
                <a:spcPts val="3779"/>
              </a:lnSpc>
              <a:buFont typeface="Arial"/>
              <a:buChar char="•"/>
            </a:pPr>
            <a:r>
              <a:rPr lang="en-US" sz="2700">
                <a:solidFill>
                  <a:srgbClr val="2B4B82"/>
                </a:solidFill>
                <a:latin typeface="Josefin Sans"/>
                <a:ea typeface="Josefin Sans"/>
                <a:cs typeface="Josefin Sans"/>
                <a:sym typeface="Josefin Sans"/>
              </a:rPr>
              <a:t>Gây ra các biến chứng nghiêm trọng như bệnh tim mạch, suy thận, mù lòa, và cắt cụt chi.</a:t>
            </a:r>
          </a:p>
          <a:p>
            <a:pPr algn="l" marL="582930" indent="-291465" lvl="1">
              <a:lnSpc>
                <a:spcPts val="3779"/>
              </a:lnSpc>
              <a:buFont typeface="Arial"/>
              <a:buChar char="•"/>
            </a:pPr>
            <a:r>
              <a:rPr lang="en-US" sz="2700">
                <a:solidFill>
                  <a:srgbClr val="2B4B82"/>
                </a:solidFill>
                <a:latin typeface="Josefin Sans"/>
                <a:ea typeface="Josefin Sans"/>
                <a:cs typeface="Josefin Sans"/>
                <a:sym typeface="Josefin Sans"/>
              </a:rPr>
              <a:t>Tầm quan trọng: Cần chẩn đoán sớm để giảm nguy cơ biến chứng.</a:t>
            </a:r>
          </a:p>
          <a:p>
            <a:pPr algn="l">
              <a:lnSpc>
                <a:spcPts val="378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B4A7"/>
        </a:solidFill>
      </p:bgPr>
    </p:bg>
    <p:spTree>
      <p:nvGrpSpPr>
        <p:cNvPr id="1" name=""/>
        <p:cNvGrpSpPr/>
        <p:nvPr/>
      </p:nvGrpSpPr>
      <p:grpSpPr>
        <a:xfrm>
          <a:off x="0" y="0"/>
          <a:ext cx="0" cy="0"/>
          <a:chOff x="0" y="0"/>
          <a:chExt cx="0" cy="0"/>
        </a:xfrm>
      </p:grpSpPr>
      <p:sp>
        <p:nvSpPr>
          <p:cNvPr name="Freeform 2" id="2"/>
          <p:cNvSpPr/>
          <p:nvPr/>
        </p:nvSpPr>
        <p:spPr>
          <a:xfrm flipH="false" flipV="false" rot="0">
            <a:off x="9465091" y="824590"/>
            <a:ext cx="8216848" cy="7011504"/>
          </a:xfrm>
          <a:custGeom>
            <a:avLst/>
            <a:gdLst/>
            <a:ahLst/>
            <a:cxnLst/>
            <a:rect r="r" b="b" t="t" l="l"/>
            <a:pathLst>
              <a:path h="7011504" w="8216848">
                <a:moveTo>
                  <a:pt x="0" y="0"/>
                </a:moveTo>
                <a:lnTo>
                  <a:pt x="8216848" y="0"/>
                </a:lnTo>
                <a:lnTo>
                  <a:pt x="8216848" y="7011505"/>
                </a:lnTo>
                <a:lnTo>
                  <a:pt x="0" y="7011505"/>
                </a:lnTo>
                <a:lnTo>
                  <a:pt x="0" y="0"/>
                </a:lnTo>
                <a:close/>
              </a:path>
            </a:pathLst>
          </a:custGeom>
          <a:blipFill>
            <a:blip r:embed="rId2"/>
            <a:stretch>
              <a:fillRect l="-264" t="0" r="-1623" b="0"/>
            </a:stretch>
          </a:blipFill>
        </p:spPr>
      </p:sp>
      <p:sp>
        <p:nvSpPr>
          <p:cNvPr name="TextBox 3" id="3"/>
          <p:cNvSpPr txBox="true"/>
          <p:nvPr/>
        </p:nvSpPr>
        <p:spPr>
          <a:xfrm rot="0">
            <a:off x="643129" y="1015090"/>
            <a:ext cx="9569415" cy="2981325"/>
          </a:xfrm>
          <a:prstGeom prst="rect">
            <a:avLst/>
          </a:prstGeom>
        </p:spPr>
        <p:txBody>
          <a:bodyPr anchor="t" rtlCol="false" tIns="0" lIns="0" bIns="0" rIns="0">
            <a:spAutoFit/>
          </a:bodyPr>
          <a:lstStyle/>
          <a:p>
            <a:pPr algn="l">
              <a:lnSpc>
                <a:spcPts val="7694"/>
              </a:lnSpc>
            </a:pPr>
            <a:r>
              <a:rPr lang="en-US" sz="8099" spc="-80" b="true">
                <a:solidFill>
                  <a:srgbClr val="2B4B82"/>
                </a:solidFill>
                <a:latin typeface="Josefin Sans Bold"/>
                <a:ea typeface="Josefin Sans Bold"/>
                <a:cs typeface="Josefin Sans Bold"/>
                <a:sym typeface="Josefin Sans Bold"/>
              </a:rPr>
              <a:t>Phương</a:t>
            </a:r>
            <a:r>
              <a:rPr lang="en-US" sz="8099" spc="-80" b="true">
                <a:solidFill>
                  <a:srgbClr val="2B4B82"/>
                </a:solidFill>
                <a:latin typeface="Josefin Sans Bold"/>
                <a:ea typeface="Josefin Sans Bold"/>
                <a:cs typeface="Josefin Sans Bold"/>
                <a:sym typeface="Josefin Sans Bold"/>
              </a:rPr>
              <a:t> pháp Dự đoán (ADAP 1988)</a:t>
            </a:r>
          </a:p>
          <a:p>
            <a:pPr algn="l">
              <a:lnSpc>
                <a:spcPts val="7694"/>
              </a:lnSpc>
            </a:pPr>
          </a:p>
        </p:txBody>
      </p:sp>
      <p:sp>
        <p:nvSpPr>
          <p:cNvPr name="TextBox 4" id="4"/>
          <p:cNvSpPr txBox="true"/>
          <p:nvPr/>
        </p:nvSpPr>
        <p:spPr>
          <a:xfrm rot="0">
            <a:off x="643129" y="3631971"/>
            <a:ext cx="5060516" cy="2956383"/>
          </a:xfrm>
          <a:prstGeom prst="rect">
            <a:avLst/>
          </a:prstGeom>
        </p:spPr>
        <p:txBody>
          <a:bodyPr anchor="t" rtlCol="false" tIns="0" lIns="0" bIns="0" rIns="0">
            <a:spAutoFit/>
          </a:bodyPr>
          <a:lstStyle/>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S</a:t>
            </a:r>
            <a:r>
              <a:rPr lang="en-US" sz="2400">
                <a:solidFill>
                  <a:srgbClr val="2B4B82"/>
                </a:solidFill>
                <a:latin typeface="Josefin Sans"/>
                <a:ea typeface="Josefin Sans"/>
                <a:cs typeface="Josefin Sans"/>
                <a:sym typeface="Josefin Sans"/>
              </a:rPr>
              <a:t>ử dụng mạng nơ-ron ADAP để dự đoán DM trong 5 năm.</a:t>
            </a:r>
          </a:p>
          <a:p>
            <a:pPr algn="l" marL="518161" indent="-259080" lvl="1">
              <a:lnSpc>
                <a:spcPts val="3360"/>
              </a:lnSpc>
              <a:buFont typeface="Arial"/>
              <a:buChar char="•"/>
            </a:pPr>
            <a:r>
              <a:rPr lang="en-US" sz="2400">
                <a:solidFill>
                  <a:srgbClr val="2B4B82"/>
                </a:solidFill>
                <a:latin typeface="Josefin Sans"/>
                <a:ea typeface="Josefin Sans"/>
                <a:cs typeface="Josefin Sans"/>
                <a:sym typeface="Josefin Sans"/>
              </a:rPr>
              <a:t>Dữ liệu: 576 mẫu huấn luyện, 192 mẫu kiểm tra (Pima Indians).</a:t>
            </a:r>
          </a:p>
          <a:p>
            <a:pPr algn="l" marL="518160" indent="-259080" lvl="1">
              <a:lnSpc>
                <a:spcPts val="3359"/>
              </a:lnSpc>
              <a:buFont typeface="Arial"/>
              <a:buChar char="•"/>
            </a:pPr>
            <a:r>
              <a:rPr lang="en-US" sz="2400">
                <a:solidFill>
                  <a:srgbClr val="2B4B82"/>
                </a:solidFill>
                <a:latin typeface="Josefin Sans"/>
                <a:ea typeface="Josefin Sans"/>
                <a:cs typeface="Josefin Sans"/>
                <a:sym typeface="Josefin Sans"/>
              </a:rPr>
              <a:t>Kết quả: Sensitivity và Specificity đạt 76%.</a:t>
            </a:r>
          </a:p>
          <a:p>
            <a:pPr algn="l">
              <a:lnSpc>
                <a:spcPts val="336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94DDD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8184311" cy="10287000"/>
          </a:xfrm>
          <a:custGeom>
            <a:avLst/>
            <a:gdLst/>
            <a:ahLst/>
            <a:cxnLst/>
            <a:rect r="r" b="b" t="t" l="l"/>
            <a:pathLst>
              <a:path h="10287000" w="8184311">
                <a:moveTo>
                  <a:pt x="0" y="0"/>
                </a:moveTo>
                <a:lnTo>
                  <a:pt x="8184311" y="0"/>
                </a:lnTo>
                <a:lnTo>
                  <a:pt x="8184311" y="10287000"/>
                </a:lnTo>
                <a:lnTo>
                  <a:pt x="0" y="10287000"/>
                </a:lnTo>
                <a:lnTo>
                  <a:pt x="0" y="0"/>
                </a:lnTo>
                <a:close/>
              </a:path>
            </a:pathLst>
          </a:custGeom>
          <a:blipFill>
            <a:blip r:embed="rId2"/>
            <a:stretch>
              <a:fillRect l="0" t="-9669" r="0" b="-9669"/>
            </a:stretch>
          </a:blipFill>
        </p:spPr>
      </p:sp>
      <p:sp>
        <p:nvSpPr>
          <p:cNvPr name="TextBox 3" id="3"/>
          <p:cNvSpPr txBox="true"/>
          <p:nvPr/>
        </p:nvSpPr>
        <p:spPr>
          <a:xfrm rot="0">
            <a:off x="9460529" y="340303"/>
            <a:ext cx="7312205" cy="1924050"/>
          </a:xfrm>
          <a:prstGeom prst="rect">
            <a:avLst/>
          </a:prstGeom>
        </p:spPr>
        <p:txBody>
          <a:bodyPr anchor="t" rtlCol="false" tIns="0" lIns="0" bIns="0" rIns="0">
            <a:spAutoFit/>
          </a:bodyPr>
          <a:lstStyle/>
          <a:p>
            <a:pPr algn="l">
              <a:lnSpc>
                <a:spcPts val="5069"/>
              </a:lnSpc>
            </a:pPr>
            <a:r>
              <a:rPr lang="en-US" sz="4224" b="true">
                <a:solidFill>
                  <a:srgbClr val="2B4B82"/>
                </a:solidFill>
                <a:latin typeface="Josefin Sans Bold"/>
                <a:ea typeface="Josefin Sans Bold"/>
                <a:cs typeface="Josefin Sans Bold"/>
                <a:sym typeface="Josefin Sans Bold"/>
              </a:rPr>
              <a:t>Ứ</a:t>
            </a:r>
            <a:r>
              <a:rPr lang="en-US" sz="4224" b="true">
                <a:solidFill>
                  <a:srgbClr val="2B4B82"/>
                </a:solidFill>
                <a:latin typeface="Josefin Sans Bold"/>
                <a:ea typeface="Josefin Sans Bold"/>
                <a:cs typeface="Josefin Sans Bold"/>
                <a:sym typeface="Josefin Sans Bold"/>
              </a:rPr>
              <a:t>ng dụng và Tầm quan trọng</a:t>
            </a:r>
          </a:p>
          <a:p>
            <a:pPr algn="l">
              <a:lnSpc>
                <a:spcPts val="5070"/>
              </a:lnSpc>
            </a:pPr>
          </a:p>
        </p:txBody>
      </p:sp>
      <p:sp>
        <p:nvSpPr>
          <p:cNvPr name="TextBox 4" id="4"/>
          <p:cNvSpPr txBox="true"/>
          <p:nvPr/>
        </p:nvSpPr>
        <p:spPr>
          <a:xfrm rot="0">
            <a:off x="9460529" y="1757974"/>
            <a:ext cx="7312205" cy="4215765"/>
          </a:xfrm>
          <a:prstGeom prst="rect">
            <a:avLst/>
          </a:prstGeom>
        </p:spPr>
        <p:txBody>
          <a:bodyPr anchor="t" rtlCol="false" tIns="0" lIns="0" bIns="0" rIns="0">
            <a:spAutoFit/>
          </a:bodyPr>
          <a:lstStyle/>
          <a:p>
            <a:pPr algn="l">
              <a:lnSpc>
                <a:spcPts val="2835"/>
              </a:lnSpc>
            </a:pPr>
            <a:r>
              <a:rPr lang="en-US" b="true" sz="2025">
                <a:solidFill>
                  <a:srgbClr val="2B4B82"/>
                </a:solidFill>
                <a:latin typeface="Josefin Sans Bold"/>
                <a:ea typeface="Josefin Sans Bold"/>
                <a:cs typeface="Josefin Sans Bold"/>
                <a:sym typeface="Josefin Sans Bold"/>
              </a:rPr>
              <a:t>Ứ</a:t>
            </a:r>
            <a:r>
              <a:rPr lang="en-US" b="true" sz="2025">
                <a:solidFill>
                  <a:srgbClr val="2B4B82"/>
                </a:solidFill>
                <a:latin typeface="Josefin Sans Bold"/>
                <a:ea typeface="Josefin Sans Bold"/>
                <a:cs typeface="Josefin Sans Bold"/>
                <a:sym typeface="Josefin Sans Bold"/>
              </a:rPr>
              <a:t>ng dụng</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Y tế dự phòng: Sàng lọc, phát hiện sớm nguy cơ tiểu đường.</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Can thiệp sớm: Giúp cộng đồng Pima và các nhóm dân cư khác điều chỉnh lối sống, dinh dưỡng, vận động.</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Hỗ trợ bác sĩ: Là công cụ ra quyết định, giảm tải trong chẩn đoán và theo dõi bệnh nhân.</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Chính sách y tế công cộng: Cung cấp dữ liệu để xây dựng chiến lược phòng chống tiểu đường.</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Ứng dụng toàn cầu: Có thể nhân rộng mô hình cho nhiều quốc gia có tỷ lệ mắc DM cao.</a:t>
            </a:r>
          </a:p>
          <a:p>
            <a:pPr algn="l">
              <a:lnSpc>
                <a:spcPts val="2835"/>
              </a:lnSpc>
            </a:pPr>
          </a:p>
        </p:txBody>
      </p:sp>
      <p:sp>
        <p:nvSpPr>
          <p:cNvPr name="TextBox 5" id="5"/>
          <p:cNvSpPr txBox="true"/>
          <p:nvPr/>
        </p:nvSpPr>
        <p:spPr>
          <a:xfrm rot="0">
            <a:off x="9460529" y="5833823"/>
            <a:ext cx="7312205" cy="4215765"/>
          </a:xfrm>
          <a:prstGeom prst="rect">
            <a:avLst/>
          </a:prstGeom>
        </p:spPr>
        <p:txBody>
          <a:bodyPr anchor="t" rtlCol="false" tIns="0" lIns="0" bIns="0" rIns="0">
            <a:spAutoFit/>
          </a:bodyPr>
          <a:lstStyle/>
          <a:p>
            <a:pPr algn="l">
              <a:lnSpc>
                <a:spcPts val="2835"/>
              </a:lnSpc>
            </a:pPr>
            <a:r>
              <a:rPr lang="en-US" sz="2025" b="true">
                <a:solidFill>
                  <a:srgbClr val="2B4B82"/>
                </a:solidFill>
                <a:latin typeface="Josefin Sans Bold"/>
                <a:ea typeface="Josefin Sans Bold"/>
                <a:cs typeface="Josefin Sans Bold"/>
                <a:sym typeface="Josefin Sans Bold"/>
              </a:rPr>
              <a:t>Tầm quan trọ</a:t>
            </a:r>
            <a:r>
              <a:rPr lang="en-US" sz="2025" b="true">
                <a:solidFill>
                  <a:srgbClr val="2B4B82"/>
                </a:solidFill>
                <a:latin typeface="Josefin Sans Bold"/>
                <a:ea typeface="Josefin Sans Bold"/>
                <a:cs typeface="Josefin Sans Bold"/>
                <a:sym typeface="Josefin Sans Bold"/>
              </a:rPr>
              <a:t>ng</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Giảm gánh nặng kinh</a:t>
            </a:r>
            <a:r>
              <a:rPr lang="en-US" sz="2025">
                <a:solidFill>
                  <a:srgbClr val="2B4B82"/>
                </a:solidFill>
                <a:latin typeface="Josefin Sans"/>
                <a:ea typeface="Josefin Sans"/>
                <a:cs typeface="Josefin Sans"/>
                <a:sym typeface="Josefin Sans"/>
              </a:rPr>
              <a:t> tế - xã hội: Hạn chế chi phí y tế khổng lồ do bệnh tiểu đường gây ra.</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Nâng cao chất lượng sống: Giúp bệnh nhân duy trì sức khỏe, kéo dài tuổi thọ.</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Định hướng y học chính xác: Cá nhân hóa việc dự đoán và điều trị bệnh.</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Hỗ trợ khoa học dữ liệu: Kết hợp AI (deep learning) để tăng độ chính xác trong dự đoán.</a:t>
            </a:r>
          </a:p>
          <a:p>
            <a:pPr algn="l" marL="437197" indent="-218599" lvl="1">
              <a:lnSpc>
                <a:spcPts val="2835"/>
              </a:lnSpc>
              <a:buFont typeface="Arial"/>
              <a:buChar char="•"/>
            </a:pPr>
            <a:r>
              <a:rPr lang="en-US" sz="2025">
                <a:solidFill>
                  <a:srgbClr val="2B4B82"/>
                </a:solidFill>
                <a:latin typeface="Josefin Sans"/>
                <a:ea typeface="Josefin Sans"/>
                <a:cs typeface="Josefin Sans"/>
                <a:sym typeface="Josefin Sans"/>
              </a:rPr>
              <a:t>Tác động cộng đồng: Giúp cộng đồng ý thức hơn về phòng ngừa bệnh mãn tính.</a:t>
            </a:r>
          </a:p>
          <a:p>
            <a:pPr algn="l">
              <a:lnSpc>
                <a:spcPts val="2835"/>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DAGz-2LDAZI</dc:identifier>
  <dcterms:modified xsi:type="dcterms:W3CDTF">2011-08-01T06:04:30Z</dcterms:modified>
  <cp:revision>1</cp:revision>
  <dc:title>Xanh dương Các thành phần Cùng kích thước &amp; Giả lập Công nghệ trong Giáo dục Bản thuyết trình Công nghệ</dc:title>
</cp:coreProperties>
</file>