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64" r:id="rId30"/>
  </p:sldIdLst>
  <p:sldSz cx="18288000" cy="10287000"/>
  <p:notesSz cx="6858000" cy="9144000"/>
  <p:embeddedFontLst>
    <p:embeddedFont>
      <p:font typeface="Josefin Sans" pitchFamily="2" charset="0"/>
      <p:regular r:id="rId31"/>
      <p:bold r:id="rId32"/>
    </p:embeddedFont>
    <p:embeddedFont>
      <p:font typeface="Josefin Sans Bold" pitchFamily="2" charset="0"/>
      <p:regular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0" d="100"/>
          <a:sy n="40" d="100"/>
        </p:scale>
        <p:origin x="78" y="10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hyperlink" Target="https://docs.google.com/document/d/1wMuOjcZJYP_bBptYocVY3WNEC0Sgh5BO/edit#heading=h.7wmcc4yr8len" TargetMode="Externa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1733720"/>
            <a:ext cx="8217084" cy="6819560"/>
            <a:chOff x="0" y="0"/>
            <a:chExt cx="10956112" cy="9092747"/>
          </a:xfrm>
        </p:grpSpPr>
        <p:sp>
          <p:nvSpPr>
            <p:cNvPr id="3" name="TextBox 3"/>
            <p:cNvSpPr txBox="1"/>
            <p:nvPr/>
          </p:nvSpPr>
          <p:spPr>
            <a:xfrm>
              <a:off x="0" y="1679214"/>
              <a:ext cx="10956112" cy="5692436"/>
            </a:xfrm>
            <a:prstGeom prst="rect">
              <a:avLst/>
            </a:prstGeom>
          </p:spPr>
          <p:txBody>
            <a:bodyPr lIns="0" tIns="0" rIns="0" bIns="0" rtlCol="0" anchor="t">
              <a:spAutoFit/>
            </a:bodyPr>
            <a:lstStyle/>
            <a:p>
              <a:pPr algn="l">
                <a:lnSpc>
                  <a:spcPts val="8372"/>
                </a:lnSpc>
              </a:pPr>
              <a:r>
                <a:rPr lang="en-US" sz="7475" b="1">
                  <a:solidFill>
                    <a:srgbClr val="F7B4A7"/>
                  </a:solidFill>
                  <a:latin typeface="Josefin Sans Bold"/>
                  <a:ea typeface="Josefin Sans Bold"/>
                  <a:cs typeface="Josefin Sans Bold"/>
                  <a:sym typeface="Josefin Sans Bold"/>
                </a:rPr>
                <a:t>BÀI TẬP LỚN 02: PHÂN TÍCH KHÁM PHÁ DỮ LIỆU</a:t>
              </a:r>
            </a:p>
          </p:txBody>
        </p:sp>
        <p:sp>
          <p:nvSpPr>
            <p:cNvPr id="4" name="TextBox 4"/>
            <p:cNvSpPr txBox="1"/>
            <p:nvPr/>
          </p:nvSpPr>
          <p:spPr>
            <a:xfrm>
              <a:off x="0" y="-71755"/>
              <a:ext cx="10956112" cy="544195"/>
            </a:xfrm>
            <a:prstGeom prst="rect">
              <a:avLst/>
            </a:prstGeom>
          </p:spPr>
          <p:txBody>
            <a:bodyPr lIns="0" tIns="0" rIns="0" bIns="0" rtlCol="0" anchor="t">
              <a:spAutoFit/>
            </a:bodyPr>
            <a:lstStyle/>
            <a:p>
              <a:pPr algn="l">
                <a:lnSpc>
                  <a:spcPts val="3359"/>
                </a:lnSpc>
              </a:pPr>
              <a:endParaRPr/>
            </a:p>
          </p:txBody>
        </p:sp>
        <p:sp>
          <p:nvSpPr>
            <p:cNvPr id="5" name="TextBox 5"/>
            <p:cNvSpPr txBox="1"/>
            <p:nvPr/>
          </p:nvSpPr>
          <p:spPr>
            <a:xfrm>
              <a:off x="0" y="8337520"/>
              <a:ext cx="10956112" cy="761153"/>
            </a:xfrm>
            <a:prstGeom prst="rect">
              <a:avLst/>
            </a:prstGeom>
          </p:spPr>
          <p:txBody>
            <a:bodyPr lIns="0" tIns="0" rIns="0" bIns="0" rtlCol="0" anchor="t">
              <a:spAutoFit/>
            </a:bodyPr>
            <a:lstStyle/>
            <a:p>
              <a:pPr algn="l">
                <a:lnSpc>
                  <a:spcPts val="4760"/>
                </a:lnSpc>
              </a:pPr>
              <a:endParaRPr/>
            </a:p>
          </p:txBody>
        </p:sp>
      </p:grpSp>
      <p:sp>
        <p:nvSpPr>
          <p:cNvPr id="6" name="Freeform 6"/>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Freeform 8"/>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9" name="Freeform 9"/>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0" name="Freeform 10"/>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1" name="Freeform 11"/>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93D80FD3-9731-E93A-31F2-F1737774092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9E43306-5333-DE74-9A86-54F0CB2B5BB4}"/>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05231AD0-6523-9D25-EFD9-81CC51ACBA03}"/>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3076" name="Picture 4">
            <a:extLst>
              <a:ext uri="{FF2B5EF4-FFF2-40B4-BE49-F238E27FC236}">
                <a16:creationId xmlns:a16="http://schemas.microsoft.com/office/drawing/2014/main" id="{1F6B0F03-2B5B-1084-4FF2-A8036E5376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6016"/>
            <a:ext cx="9156032" cy="10293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6654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BAF9ED31-028A-669B-4A1E-B737376B878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FF9CC8A-7E7F-2FE9-B5FD-03ABE11583AA}"/>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7A44AAA2-C8FE-21F7-5F14-344266DD9591}"/>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4098" name="Picture 2">
            <a:extLst>
              <a:ext uri="{FF2B5EF4-FFF2-40B4-BE49-F238E27FC236}">
                <a16:creationId xmlns:a16="http://schemas.microsoft.com/office/drawing/2014/main" id="{4EAE74DF-DFFB-A5AA-3308-0890E2EF8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56032"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804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0448631F-8B01-5BD2-6BEA-21070032EA3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5B39251-B283-EE16-0B6E-3FB2C9442E29}"/>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9216EC98-6A51-7269-851D-2038DBE4CFCC}"/>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5122" name="Picture 2">
            <a:extLst>
              <a:ext uri="{FF2B5EF4-FFF2-40B4-BE49-F238E27FC236}">
                <a16:creationId xmlns:a16="http://schemas.microsoft.com/office/drawing/2014/main" id="{68267CEA-165B-6EE9-5855-B53DD8A958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501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882186C1-19DE-72EB-CFA8-26D61B5D214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798192C-AF14-5A1C-20B4-AC2D2BC76713}"/>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372F3469-88F8-2BA6-CC01-9907CEE9E079}"/>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6146" name="Picture 2">
            <a:extLst>
              <a:ext uri="{FF2B5EF4-FFF2-40B4-BE49-F238E27FC236}">
                <a16:creationId xmlns:a16="http://schemas.microsoft.com/office/drawing/2014/main" id="{357116DF-6B86-892C-95C5-5E7CBF47D3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005"/>
            <a:ext cx="9144000" cy="10284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494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53E91C10-0B6B-08ED-09FA-0FE9419BE4C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E4D2E8B-921F-ABE4-ADE2-0B9E1D5F4D34}"/>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C377E252-9DB3-F3EB-8B2E-56CEE1322A45}"/>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7170" name="Picture 2">
            <a:extLst>
              <a:ext uri="{FF2B5EF4-FFF2-40B4-BE49-F238E27FC236}">
                <a16:creationId xmlns:a16="http://schemas.microsoft.com/office/drawing/2014/main" id="{4E505726-B8DE-3DEF-AD12-9D6F9A33F4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820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D6C98DB8-5643-A0DE-1F42-C9EA5CBEF8E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6F00958-A68D-01B3-C35F-1602BD2B34FF}"/>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4002A1F8-04F3-579F-64A8-BACAA0B38182}"/>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8194" name="Picture 2">
            <a:extLst>
              <a:ext uri="{FF2B5EF4-FFF2-40B4-BE49-F238E27FC236}">
                <a16:creationId xmlns:a16="http://schemas.microsoft.com/office/drawing/2014/main" id="{A80951EF-E2AD-B9E2-FDCB-278F473BB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43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001F8270-B22C-94AB-5D41-C01690F8E39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018182F-4C4C-256D-0204-BE6B55ED1F0E}"/>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A9E2119A-BD37-2CED-49CB-3A87A0A5EAB2}"/>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9218" name="Picture 2">
            <a:extLst>
              <a:ext uri="{FF2B5EF4-FFF2-40B4-BE49-F238E27FC236}">
                <a16:creationId xmlns:a16="http://schemas.microsoft.com/office/drawing/2014/main" id="{C986497E-EE4D-227E-A918-FE64E14FA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35979"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333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A9E6E136-688D-183E-6138-EA249D6A82F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70DCB06-1B31-E6A5-ACD0-0D16F5FDD0D5}"/>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F5463089-C5FC-C97C-7B58-D48F2DF3E32E}"/>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10242" name="Picture 2">
            <a:extLst>
              <a:ext uri="{FF2B5EF4-FFF2-40B4-BE49-F238E27FC236}">
                <a16:creationId xmlns:a16="http://schemas.microsoft.com/office/drawing/2014/main" id="{F1795D56-620D-4E90-E542-99B05DBFC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52021"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507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23CDAD29-037D-63C7-76AB-35961EA49CD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EA6C6D0-1113-318F-6BC8-FBC70689DF74}"/>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C1382B68-AAF7-EB85-4363-EDB3502FF4EC}"/>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11266" name="Picture 2">
            <a:extLst>
              <a:ext uri="{FF2B5EF4-FFF2-40B4-BE49-F238E27FC236}">
                <a16:creationId xmlns:a16="http://schemas.microsoft.com/office/drawing/2014/main" id="{D87ABEF4-CF9C-7100-F846-3C883601B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754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FC0EB76A-CAEB-01E8-EE6E-6BA720658BA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45ED814-C631-4E68-BEA4-A1EF2A71FD44}"/>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F1E200B1-72E9-4A09-372A-62FB2BC1486D}"/>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12290" name="Picture 2">
            <a:extLst>
              <a:ext uri="{FF2B5EF4-FFF2-40B4-BE49-F238E27FC236}">
                <a16:creationId xmlns:a16="http://schemas.microsoft.com/office/drawing/2014/main" id="{9AFB6FFE-C492-D82B-66EF-91458B133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8047"/>
            <a:ext cx="9144000" cy="10268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7633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8349233" y="2034251"/>
            <a:ext cx="6088957" cy="2867025"/>
          </a:xfrm>
          <a:prstGeom prst="rect">
            <a:avLst/>
          </a:prstGeom>
        </p:spPr>
        <p:txBody>
          <a:bodyPr lIns="0" tIns="0" rIns="0" bIns="0" rtlCol="0" anchor="t">
            <a:spAutoFit/>
          </a:bodyPr>
          <a:lstStyle/>
          <a:p>
            <a:pPr algn="l">
              <a:lnSpc>
                <a:spcPts val="7559"/>
              </a:lnSpc>
            </a:pPr>
            <a:r>
              <a:rPr lang="en-US" sz="6299" b="1">
                <a:solidFill>
                  <a:srgbClr val="F7B4A7"/>
                </a:solidFill>
                <a:latin typeface="Josefin Sans Bold"/>
                <a:ea typeface="Josefin Sans Bold"/>
                <a:cs typeface="Josefin Sans Bold"/>
                <a:sym typeface="Josefin Sans Bold"/>
              </a:rPr>
              <a:t>CHƯƠNG I: GIỚI THIỆU TỔNG QUAN</a:t>
            </a:r>
          </a:p>
        </p:txBody>
      </p:sp>
      <p:sp>
        <p:nvSpPr>
          <p:cNvPr id="3" name="TextBox 3"/>
          <p:cNvSpPr txBox="1"/>
          <p:nvPr/>
        </p:nvSpPr>
        <p:spPr>
          <a:xfrm>
            <a:off x="7913036" y="5259045"/>
            <a:ext cx="10374964" cy="1471295"/>
          </a:xfrm>
          <a:prstGeom prst="rect">
            <a:avLst/>
          </a:prstGeom>
        </p:spPr>
        <p:txBody>
          <a:bodyPr lIns="0" tIns="0" rIns="0" bIns="0" rtlCol="0" anchor="t">
            <a:spAutoFit/>
          </a:bodyPr>
          <a:lstStyle/>
          <a:p>
            <a:pPr marL="609918" lvl="1" indent="-304959" algn="just">
              <a:lnSpc>
                <a:spcPts val="3955"/>
              </a:lnSpc>
              <a:buFont typeface="Arial"/>
              <a:buChar char="•"/>
            </a:pPr>
            <a:r>
              <a:rPr lang="en-US" sz="2825">
                <a:solidFill>
                  <a:srgbClr val="94DDDE"/>
                </a:solidFill>
                <a:latin typeface="Josefin Sans"/>
                <a:ea typeface="Josefin Sans"/>
                <a:cs typeface="Josefin Sans"/>
                <a:sym typeface="Josefin Sans"/>
              </a:rPr>
              <a:t>MỤC TIÊU CỦA BÀI THỰC HÀNH</a:t>
            </a:r>
          </a:p>
          <a:p>
            <a:pPr marL="609918" lvl="1" indent="-304959" algn="just">
              <a:lnSpc>
                <a:spcPts val="3955"/>
              </a:lnSpc>
              <a:buFont typeface="Arial"/>
              <a:buChar char="•"/>
            </a:pPr>
            <a:r>
              <a:rPr lang="en-US" sz="2825">
                <a:solidFill>
                  <a:srgbClr val="94DDDE"/>
                </a:solidFill>
                <a:latin typeface="Josefin Sans"/>
                <a:ea typeface="Josefin Sans"/>
                <a:cs typeface="Josefin Sans"/>
                <a:sym typeface="Josefin Sans"/>
              </a:rPr>
              <a:t>KẾT CẤU THỰC HÀNH</a:t>
            </a:r>
          </a:p>
          <a:p>
            <a:pPr marL="609918" lvl="1" indent="-304959" algn="just">
              <a:lnSpc>
                <a:spcPts val="3955"/>
              </a:lnSpc>
              <a:buFont typeface="Arial"/>
              <a:buChar char="•"/>
            </a:pPr>
            <a:r>
              <a:rPr lang="en-US" sz="2825">
                <a:solidFill>
                  <a:srgbClr val="94DDDE"/>
                </a:solidFill>
                <a:latin typeface="Josefin Sans"/>
                <a:ea typeface="Josefin Sans"/>
                <a:cs typeface="Josefin Sans"/>
                <a:sym typeface="Josefin Sans"/>
              </a:rPr>
              <a:t>PHÂN CÔNG CÔNG VIỆC</a:t>
            </a:r>
          </a:p>
        </p:txBody>
      </p:sp>
      <p:sp>
        <p:nvSpPr>
          <p:cNvPr id="4" name="Freeform 4"/>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09D290B3-1CB4-87F4-D8AA-CD93BFAF581E}"/>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60A6233-3E12-1B7E-804B-E6BAB0C8DED1}"/>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D525C38E-0F1E-6B77-3597-1512E5EBA002}"/>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13314" name="Picture 2">
            <a:extLst>
              <a:ext uri="{FF2B5EF4-FFF2-40B4-BE49-F238E27FC236}">
                <a16:creationId xmlns:a16="http://schemas.microsoft.com/office/drawing/2014/main" id="{A56C0F0A-4DED-668B-6E1B-FCA6C96A02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8985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6A99443B-DAB4-86AF-AAD1-CF95049B100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B9D5580-5502-0289-9F5C-4CFCCB17E168}"/>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59A67C75-A923-D9F2-D3E0-A4D083E7BBD1}"/>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4.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pandas</a:t>
            </a:r>
          </a:p>
        </p:txBody>
      </p:sp>
      <p:pic>
        <p:nvPicPr>
          <p:cNvPr id="13314" name="Picture 2">
            <a:extLst>
              <a:ext uri="{FF2B5EF4-FFF2-40B4-BE49-F238E27FC236}">
                <a16:creationId xmlns:a16="http://schemas.microsoft.com/office/drawing/2014/main" id="{7A174BBE-70F3-7349-C38E-CCDF371543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19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7D3BFC45-95D9-4D82-43E2-4B01F78C7D7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6EABCA4-D673-661C-E7DB-626C38F7BAA6}"/>
              </a:ext>
            </a:extLst>
          </p:cNvPr>
          <p:cNvSpPr txBox="1"/>
          <p:nvPr/>
        </p:nvSpPr>
        <p:spPr>
          <a:xfrm>
            <a:off x="1028700" y="1009650"/>
            <a:ext cx="12457072" cy="990600"/>
          </a:xfrm>
          <a:prstGeom prst="rect">
            <a:avLst/>
          </a:prstGeom>
        </p:spPr>
        <p:txBody>
          <a:bodyPr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6D3FD22E-5640-5989-2EFF-F456DF976969}"/>
              </a:ext>
            </a:extLst>
          </p:cNvPr>
          <p:cNvSpPr txBox="1"/>
          <p:nvPr/>
        </p:nvSpPr>
        <p:spPr>
          <a:xfrm>
            <a:off x="1028700" y="2889063"/>
            <a:ext cx="16230600" cy="1384674"/>
          </a:xfrm>
          <a:prstGeom prst="rect">
            <a:avLst/>
          </a:prstGeom>
        </p:spPr>
        <p:txBody>
          <a:bodyPr lIns="0" tIns="0" rIns="0" bIns="0" rtlCol="0" anchor="t">
            <a:spAutoFit/>
          </a:bodyPr>
          <a:lstStyle/>
          <a:p>
            <a:pPr algn="l">
              <a:lnSpc>
                <a:spcPts val="3591"/>
              </a:lnSpc>
            </a:pPr>
            <a:r>
              <a:rPr lang="vi-VN" sz="2992" dirty="0">
                <a:solidFill>
                  <a:srgbClr val="2B4B82"/>
                </a:solidFill>
                <a:latin typeface="Josefin Sans"/>
                <a:ea typeface="Josefin Sans"/>
                <a:cs typeface="Josefin Sans"/>
                <a:sym typeface="Josefin Sans"/>
              </a:rPr>
              <a:t>Ba tập dữ liệu trên thuộc bộ dữ liệu MovieLens (phiên bản 1M), thường dùng cho các mô hình khuyến nghị phim. Chúng được lưu dưới dạng file .dat với định dạng phân cách bằng "::". Dưới đây là giới thiệu ngắn gọn:</a:t>
            </a:r>
            <a:endParaRPr lang="en-US" sz="2992" dirty="0">
              <a:solidFill>
                <a:srgbClr val="2B4B82"/>
              </a:solidFill>
              <a:latin typeface="Josefin Sans"/>
              <a:ea typeface="Josefin Sans"/>
              <a:cs typeface="Josefin Sans"/>
              <a:sym typeface="Josefin Sans"/>
            </a:endParaRPr>
          </a:p>
        </p:txBody>
      </p:sp>
      <p:sp>
        <p:nvSpPr>
          <p:cNvPr id="4" name="TextBox 4">
            <a:extLst>
              <a:ext uri="{FF2B5EF4-FFF2-40B4-BE49-F238E27FC236}">
                <a16:creationId xmlns:a16="http://schemas.microsoft.com/office/drawing/2014/main" id="{33036FEB-CAA4-82DF-2368-B36906933DD2}"/>
              </a:ext>
            </a:extLst>
          </p:cNvPr>
          <p:cNvSpPr txBox="1"/>
          <p:nvPr/>
        </p:nvSpPr>
        <p:spPr>
          <a:xfrm>
            <a:off x="1028700" y="1990725"/>
            <a:ext cx="12457072" cy="609600"/>
          </a:xfrm>
          <a:prstGeom prst="rect">
            <a:avLst/>
          </a:prstGeom>
        </p:spPr>
        <p:txBody>
          <a:bodyPr lIns="0" tIns="0" rIns="0" bIns="0" rtlCol="0" anchor="t">
            <a:spAutoFit/>
          </a:bodyPr>
          <a:lstStyle/>
          <a:p>
            <a:pPr algn="l">
              <a:lnSpc>
                <a:spcPts val="4799"/>
              </a:lnSpc>
            </a:pPr>
            <a:r>
              <a:rPr lang="en-US" sz="3999" b="1">
                <a:solidFill>
                  <a:srgbClr val="31356E"/>
                </a:solidFill>
                <a:latin typeface="Josefin Sans Bold"/>
                <a:ea typeface="Josefin Sans Bold"/>
                <a:cs typeface="Josefin Sans Bold"/>
                <a:sym typeface="Josefin Sans Bold"/>
              </a:rPr>
              <a:t>1. Giới thiệu dataset:</a:t>
            </a:r>
          </a:p>
        </p:txBody>
      </p:sp>
      <p:sp>
        <p:nvSpPr>
          <p:cNvPr id="9" name="TextBox 3">
            <a:extLst>
              <a:ext uri="{FF2B5EF4-FFF2-40B4-BE49-F238E27FC236}">
                <a16:creationId xmlns:a16="http://schemas.microsoft.com/office/drawing/2014/main" id="{188370C4-20C9-3D61-F17C-DC2F5B518C9D}"/>
              </a:ext>
            </a:extLst>
          </p:cNvPr>
          <p:cNvSpPr txBox="1"/>
          <p:nvPr/>
        </p:nvSpPr>
        <p:spPr>
          <a:xfrm>
            <a:off x="980574" y="4661022"/>
            <a:ext cx="5600700" cy="4616328"/>
          </a:xfrm>
          <a:prstGeom prst="rect">
            <a:avLst/>
          </a:prstGeom>
        </p:spPr>
        <p:txBody>
          <a:bodyPr wrap="square" lIns="0" tIns="0" rIns="0" bIns="0" rtlCol="0" anchor="t">
            <a:spAutoFit/>
          </a:bodyPr>
          <a:lstStyle/>
          <a:p>
            <a:pPr algn="l">
              <a:lnSpc>
                <a:spcPts val="3591"/>
              </a:lnSpc>
            </a:pPr>
            <a:r>
              <a:rPr lang="vi-VN" sz="2992" dirty="0">
                <a:solidFill>
                  <a:srgbClr val="2B4B82"/>
                </a:solidFill>
                <a:latin typeface="Josefin Sans"/>
                <a:ea typeface="Josefin Sans"/>
                <a:cs typeface="Josefin Sans"/>
                <a:sym typeface="Josefin Sans"/>
              </a:rPr>
              <a:t>users.dat: Chứa thông tin về 6040 người dùng, bao gồm UserID (ID người dùng), Gender (giới tính: M/F), Age (tuổi: nhóm tuổi như 1, 18, 25, v.v.), Occupation (nghề nghiệp: mã số từ 0-20 đại diện cho các ngành như học sinh, lập trình viên, v.v.), và Zip-code (mã bưu điện). Ví dụ: "1::F::1::10::48067".</a:t>
            </a:r>
            <a:endParaRPr lang="en-US" sz="2992" dirty="0">
              <a:solidFill>
                <a:srgbClr val="2B4B82"/>
              </a:solidFill>
              <a:latin typeface="Josefin Sans"/>
              <a:ea typeface="Josefin Sans"/>
              <a:cs typeface="Josefin Sans"/>
              <a:sym typeface="Josefin Sans"/>
            </a:endParaRPr>
          </a:p>
        </p:txBody>
      </p:sp>
      <p:sp>
        <p:nvSpPr>
          <p:cNvPr id="10" name="TextBox 3">
            <a:extLst>
              <a:ext uri="{FF2B5EF4-FFF2-40B4-BE49-F238E27FC236}">
                <a16:creationId xmlns:a16="http://schemas.microsoft.com/office/drawing/2014/main" id="{9F45D09E-269A-B848-FC53-795DB5116B9E}"/>
              </a:ext>
            </a:extLst>
          </p:cNvPr>
          <p:cNvSpPr txBox="1"/>
          <p:nvPr/>
        </p:nvSpPr>
        <p:spPr>
          <a:xfrm>
            <a:off x="6645442" y="4661022"/>
            <a:ext cx="5600700" cy="4616328"/>
          </a:xfrm>
          <a:prstGeom prst="rect">
            <a:avLst/>
          </a:prstGeom>
        </p:spPr>
        <p:txBody>
          <a:bodyPr wrap="square" lIns="0" tIns="0" rIns="0" bIns="0" rtlCol="0" anchor="t">
            <a:spAutoFit/>
          </a:bodyPr>
          <a:lstStyle/>
          <a:p>
            <a:pPr algn="l">
              <a:lnSpc>
                <a:spcPts val="3591"/>
              </a:lnSpc>
            </a:pPr>
            <a:r>
              <a:rPr lang="vi-VN" sz="2992" dirty="0">
                <a:solidFill>
                  <a:srgbClr val="2B4B82"/>
                </a:solidFill>
                <a:latin typeface="Josefin Sans"/>
                <a:ea typeface="Josefin Sans"/>
                <a:cs typeface="Josefin Sans"/>
                <a:sym typeface="Josefin Sans"/>
              </a:rPr>
              <a:t>movies.dat: Chứa thông tin về khoảng 3952 phim, bao gồm MovieID (ID phim), Title (tiêu đề phim kèm năm phát hành), và Genres (thể loại: phân cách bằng "|", như Animation|Children's|Comedy). Ví dụ: "1::Toy Story (1995)::Animation|Children's|Comedy".</a:t>
            </a:r>
            <a:endParaRPr lang="en-US" sz="2992" dirty="0">
              <a:solidFill>
                <a:srgbClr val="2B4B82"/>
              </a:solidFill>
              <a:latin typeface="Josefin Sans"/>
              <a:ea typeface="Josefin Sans"/>
              <a:cs typeface="Josefin Sans"/>
              <a:sym typeface="Josefin Sans"/>
            </a:endParaRPr>
          </a:p>
        </p:txBody>
      </p:sp>
      <p:sp>
        <p:nvSpPr>
          <p:cNvPr id="11" name="TextBox 3">
            <a:extLst>
              <a:ext uri="{FF2B5EF4-FFF2-40B4-BE49-F238E27FC236}">
                <a16:creationId xmlns:a16="http://schemas.microsoft.com/office/drawing/2014/main" id="{5F16E3FB-385C-7E47-7BCC-C9EEDB38593B}"/>
              </a:ext>
            </a:extLst>
          </p:cNvPr>
          <p:cNvSpPr txBox="1"/>
          <p:nvPr/>
        </p:nvSpPr>
        <p:spPr>
          <a:xfrm>
            <a:off x="12214058" y="4661022"/>
            <a:ext cx="5600700" cy="3231334"/>
          </a:xfrm>
          <a:prstGeom prst="rect">
            <a:avLst/>
          </a:prstGeom>
        </p:spPr>
        <p:txBody>
          <a:bodyPr wrap="square" lIns="0" tIns="0" rIns="0" bIns="0" rtlCol="0" anchor="t">
            <a:spAutoFit/>
          </a:bodyPr>
          <a:lstStyle/>
          <a:p>
            <a:pPr algn="l">
              <a:lnSpc>
                <a:spcPts val="3591"/>
              </a:lnSpc>
            </a:pPr>
            <a:r>
              <a:rPr lang="vi-VN" sz="2992" dirty="0">
                <a:solidFill>
                  <a:srgbClr val="2B4B82"/>
                </a:solidFill>
                <a:latin typeface="Josefin Sans"/>
                <a:ea typeface="Josefin Sans"/>
                <a:cs typeface="Josefin Sans"/>
                <a:sym typeface="Josefin Sans"/>
              </a:rPr>
              <a:t>ratings.dat: Chứa hơn 1 triệu đánh giá phim từ người dùng, bao gồm UserID, MovieID, Rating (điểm đánh giá từ 1-5), và Timestamp (thời gian đánh giá dưới dạng Unix timestamp). Ví dụ: "1::1193::5::978300760".</a:t>
            </a:r>
            <a:endParaRPr lang="en-US" sz="2992" dirty="0">
              <a:solidFill>
                <a:srgbClr val="2B4B82"/>
              </a:solidFill>
              <a:latin typeface="Josefin Sans"/>
              <a:ea typeface="Josefin Sans"/>
              <a:cs typeface="Josefin Sans"/>
              <a:sym typeface="Josefin Sans"/>
            </a:endParaRPr>
          </a:p>
        </p:txBody>
      </p:sp>
    </p:spTree>
    <p:extLst>
      <p:ext uri="{BB962C8B-B14F-4D97-AF65-F5344CB8AC3E}">
        <p14:creationId xmlns:p14="http://schemas.microsoft.com/office/powerpoint/2010/main" val="3554239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782D6DF1-41FF-AF92-F0F0-BB8953AA12E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7A3B33F-8E13-E4BF-1E82-94FC1F88F848}"/>
              </a:ext>
            </a:extLst>
          </p:cNvPr>
          <p:cNvSpPr txBox="1"/>
          <p:nvPr/>
        </p:nvSpPr>
        <p:spPr>
          <a:xfrm>
            <a:off x="1028700" y="1009650"/>
            <a:ext cx="5219700" cy="2961708"/>
          </a:xfrm>
          <a:prstGeom prst="rect">
            <a:avLst/>
          </a:prstGeom>
        </p:spPr>
        <p:txBody>
          <a:bodyPr wrap="square" lIns="0" tIns="0" rIns="0" bIns="0" rtlCol="0" anchor="t">
            <a:spAutoFit/>
          </a:bodyPr>
          <a:lstStyle/>
          <a:p>
            <a:pPr>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62E71AAA-FA44-57A0-A745-10004ABB459B}"/>
              </a:ext>
            </a:extLst>
          </p:cNvPr>
          <p:cNvSpPr txBox="1"/>
          <p:nvPr/>
        </p:nvSpPr>
        <p:spPr>
          <a:xfrm>
            <a:off x="1028700" y="3941279"/>
            <a:ext cx="5829300" cy="615553"/>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2. </a:t>
            </a:r>
            <a:r>
              <a:rPr lang="en-US" sz="3999" b="1" dirty="0" err="1">
                <a:solidFill>
                  <a:srgbClr val="31356E"/>
                </a:solidFill>
                <a:latin typeface="Josefin Sans Bold"/>
                <a:ea typeface="Josefin Sans Bold"/>
                <a:cs typeface="Josefin Sans Bold"/>
                <a:sym typeface="Josefin Sans Bold"/>
              </a:rPr>
              <a:t>Tải</a:t>
            </a:r>
            <a:r>
              <a:rPr lang="en-US" sz="3999" b="1" dirty="0">
                <a:solidFill>
                  <a:srgbClr val="31356E"/>
                </a:solidFill>
                <a:latin typeface="Josefin Sans Bold"/>
                <a:ea typeface="Josefin Sans Bold"/>
                <a:cs typeface="Josefin Sans Bold"/>
                <a:sym typeface="Josefin Sans Bold"/>
              </a:rPr>
              <a:t> </a:t>
            </a:r>
            <a:r>
              <a:rPr lang="en-US" sz="3999" b="1" dirty="0" err="1">
                <a:solidFill>
                  <a:srgbClr val="31356E"/>
                </a:solidFill>
                <a:latin typeface="Josefin Sans Bold"/>
                <a:ea typeface="Josefin Sans Bold"/>
                <a:cs typeface="Josefin Sans Bold"/>
                <a:sym typeface="Josefin Sans Bold"/>
              </a:rPr>
              <a:t>dữ</a:t>
            </a:r>
            <a:r>
              <a:rPr lang="en-US" sz="3999" b="1" dirty="0">
                <a:solidFill>
                  <a:srgbClr val="31356E"/>
                </a:solidFill>
                <a:latin typeface="Josefin Sans Bold"/>
                <a:ea typeface="Josefin Sans Bold"/>
                <a:cs typeface="Josefin Sans Bold"/>
                <a:sym typeface="Josefin Sans Bold"/>
              </a:rPr>
              <a:t> </a:t>
            </a:r>
            <a:r>
              <a:rPr lang="en-US" sz="3999" b="1" dirty="0" err="1">
                <a:solidFill>
                  <a:srgbClr val="31356E"/>
                </a:solidFill>
                <a:latin typeface="Josefin Sans Bold"/>
                <a:ea typeface="Josefin Sans Bold"/>
                <a:cs typeface="Josefin Sans Bold"/>
                <a:sym typeface="Josefin Sans Bold"/>
              </a:rPr>
              <a:t>liệu</a:t>
            </a:r>
            <a:endParaRPr lang="en-US" sz="3999" b="1" dirty="0">
              <a:solidFill>
                <a:srgbClr val="31356E"/>
              </a:solidFill>
              <a:latin typeface="Josefin Sans Bold"/>
              <a:ea typeface="Josefin Sans Bold"/>
              <a:cs typeface="Josefin Sans Bold"/>
              <a:sym typeface="Josefin Sans Bold"/>
            </a:endParaRPr>
          </a:p>
        </p:txBody>
      </p:sp>
      <p:pic>
        <p:nvPicPr>
          <p:cNvPr id="14340" name="Picture 4">
            <a:extLst>
              <a:ext uri="{FF2B5EF4-FFF2-40B4-BE49-F238E27FC236}">
                <a16:creationId xmlns:a16="http://schemas.microsoft.com/office/drawing/2014/main" id="{DD6061F7-F814-ECFB-31FB-92F556F06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6084" y="-2006"/>
            <a:ext cx="9135979" cy="1028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F50D82F1-B2E6-6C37-C6C5-55E90607B26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7CA6AF6-D6BB-CD52-0942-4F933E0072C0}"/>
              </a:ext>
            </a:extLst>
          </p:cNvPr>
          <p:cNvSpPr txBox="1"/>
          <p:nvPr/>
        </p:nvSpPr>
        <p:spPr>
          <a:xfrm>
            <a:off x="1028700" y="1009650"/>
            <a:ext cx="5219700" cy="2961708"/>
          </a:xfrm>
          <a:prstGeom prst="rect">
            <a:avLst/>
          </a:prstGeom>
        </p:spPr>
        <p:txBody>
          <a:bodyPr wrap="square" lIns="0" tIns="0" rIns="0" bIns="0" rtlCol="0" anchor="t">
            <a:spAutoFit/>
          </a:bodyPr>
          <a:lstStyle/>
          <a:p>
            <a:pPr>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D0098B07-2DE0-E12E-17FD-E48563B5DDB9}"/>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15364" name="Picture 4">
            <a:extLst>
              <a:ext uri="{FF2B5EF4-FFF2-40B4-BE49-F238E27FC236}">
                <a16:creationId xmlns:a16="http://schemas.microsoft.com/office/drawing/2014/main" id="{18AA6F80-8170-5356-F1B1-9ED97C46C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10026"/>
            <a:ext cx="9144000" cy="10297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862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1C31AE35-0386-3811-F1F5-D252E08FAED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E0D48C9-E5E9-3883-D8BC-2FABFA74EB71}"/>
              </a:ext>
            </a:extLst>
          </p:cNvPr>
          <p:cNvSpPr txBox="1"/>
          <p:nvPr/>
        </p:nvSpPr>
        <p:spPr>
          <a:xfrm>
            <a:off x="1028700" y="1009650"/>
            <a:ext cx="5219700" cy="2961708"/>
          </a:xfrm>
          <a:prstGeom prst="rect">
            <a:avLst/>
          </a:prstGeom>
        </p:spPr>
        <p:txBody>
          <a:bodyPr wrap="square" lIns="0" tIns="0" rIns="0" bIns="0" rtlCol="0" anchor="t">
            <a:spAutoFit/>
          </a:bodyPr>
          <a:lstStyle/>
          <a:p>
            <a:pPr>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A4C65F87-C06D-CAE1-A60C-4DC26C94191E}"/>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16390" name="Picture 6">
            <a:extLst>
              <a:ext uri="{FF2B5EF4-FFF2-40B4-BE49-F238E27FC236}">
                <a16:creationId xmlns:a16="http://schemas.microsoft.com/office/drawing/2014/main" id="{1FA37FF3-60D3-3C09-5A07-DFA92C0F60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35979"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7759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F8FCC0DC-FA8F-D5CF-A426-C948D6E0A9DA}"/>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D7A4019-6BE4-D33A-5AE3-EA37ED3A2472}"/>
              </a:ext>
            </a:extLst>
          </p:cNvPr>
          <p:cNvSpPr txBox="1"/>
          <p:nvPr/>
        </p:nvSpPr>
        <p:spPr>
          <a:xfrm>
            <a:off x="1028700" y="1009650"/>
            <a:ext cx="5219700" cy="2961708"/>
          </a:xfrm>
          <a:prstGeom prst="rect">
            <a:avLst/>
          </a:prstGeom>
        </p:spPr>
        <p:txBody>
          <a:bodyPr wrap="square" lIns="0" tIns="0" rIns="0" bIns="0" rtlCol="0" anchor="t">
            <a:spAutoFit/>
          </a:bodyPr>
          <a:lstStyle/>
          <a:p>
            <a:pPr>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F5C7F583-FFF5-2971-7E79-533914E207E6}"/>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17412" name="Picture 4">
            <a:extLst>
              <a:ext uri="{FF2B5EF4-FFF2-40B4-BE49-F238E27FC236}">
                <a16:creationId xmlns:a16="http://schemas.microsoft.com/office/drawing/2014/main" id="{A19D12BC-4207-FF06-0170-0F6FD5302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39989" y="0"/>
            <a:ext cx="9131968" cy="10286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2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4B7D7BAE-A978-6310-8971-C58DDE7DA75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CF575478-51F0-BB2F-5CFB-AEF07D49982A}"/>
              </a:ext>
            </a:extLst>
          </p:cNvPr>
          <p:cNvSpPr txBox="1"/>
          <p:nvPr/>
        </p:nvSpPr>
        <p:spPr>
          <a:xfrm>
            <a:off x="1028700" y="1009650"/>
            <a:ext cx="5219700" cy="2961708"/>
          </a:xfrm>
          <a:prstGeom prst="rect">
            <a:avLst/>
          </a:prstGeom>
        </p:spPr>
        <p:txBody>
          <a:bodyPr wrap="square" lIns="0" tIns="0" rIns="0" bIns="0" rtlCol="0" anchor="t">
            <a:spAutoFit/>
          </a:bodyPr>
          <a:lstStyle/>
          <a:p>
            <a:pPr>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294927A2-4DBD-64E2-FF7C-DF843AF8C717}"/>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18434" name="Picture 2">
            <a:extLst>
              <a:ext uri="{FF2B5EF4-FFF2-40B4-BE49-F238E27FC236}">
                <a16:creationId xmlns:a16="http://schemas.microsoft.com/office/drawing/2014/main" id="{57C6DFE1-5C2F-973B-BEAF-8A3C6649DC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6068"/>
            <a:ext cx="9172074" cy="10313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9537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F62694A2-4096-2A0E-EBE4-0FC71E660D01}"/>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A78E632C-9944-1C3A-4B30-1C157B97FB09}"/>
              </a:ext>
            </a:extLst>
          </p:cNvPr>
          <p:cNvSpPr txBox="1"/>
          <p:nvPr/>
        </p:nvSpPr>
        <p:spPr>
          <a:xfrm>
            <a:off x="1028700" y="1009650"/>
            <a:ext cx="5219700" cy="2961708"/>
          </a:xfrm>
          <a:prstGeom prst="rect">
            <a:avLst/>
          </a:prstGeom>
        </p:spPr>
        <p:txBody>
          <a:bodyPr wrap="square" lIns="0" tIns="0" rIns="0" bIns="0" rtlCol="0" anchor="t">
            <a:spAutoFit/>
          </a:bodyPr>
          <a:lstStyle/>
          <a:p>
            <a:pPr>
              <a:lnSpc>
                <a:spcPts val="7680"/>
              </a:lnSpc>
            </a:pPr>
            <a:r>
              <a:rPr lang="en-US" sz="6400" b="1" dirty="0">
                <a:solidFill>
                  <a:srgbClr val="31356E"/>
                </a:solidFill>
                <a:latin typeface="Josefin Sans Bold"/>
                <a:ea typeface="Josefin Sans Bold"/>
                <a:cs typeface="Josefin Sans Bold"/>
                <a:sym typeface="Josefin Sans Bold"/>
              </a:rPr>
              <a:t>13.2. </a:t>
            </a:r>
            <a:r>
              <a:rPr lang="en-US" sz="6400" b="1" dirty="0" err="1">
                <a:solidFill>
                  <a:srgbClr val="31356E"/>
                </a:solidFill>
                <a:latin typeface="Josefin Sans Bold"/>
                <a:ea typeface="Josefin Sans Bold"/>
                <a:cs typeface="Josefin Sans Bold"/>
                <a:sym typeface="Josefin Sans Bold"/>
              </a:rPr>
              <a:t>MovieLens</a:t>
            </a:r>
            <a:r>
              <a:rPr lang="en-US" sz="6400" b="1" dirty="0">
                <a:solidFill>
                  <a:srgbClr val="31356E"/>
                </a:solidFill>
                <a:latin typeface="Josefin Sans Bold"/>
                <a:ea typeface="Josefin Sans Bold"/>
                <a:cs typeface="Josefin Sans Bold"/>
                <a:sym typeface="Josefin Sans Bold"/>
              </a:rPr>
              <a:t> 1M Dataset</a:t>
            </a:r>
          </a:p>
        </p:txBody>
      </p:sp>
      <p:sp>
        <p:nvSpPr>
          <p:cNvPr id="3" name="TextBox 3">
            <a:extLst>
              <a:ext uri="{FF2B5EF4-FFF2-40B4-BE49-F238E27FC236}">
                <a16:creationId xmlns:a16="http://schemas.microsoft.com/office/drawing/2014/main" id="{EF01F489-EEDA-C8F0-1469-E54C0C3B5E6A}"/>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19458" name="Picture 2">
            <a:extLst>
              <a:ext uri="{FF2B5EF4-FFF2-40B4-BE49-F238E27FC236}">
                <a16:creationId xmlns:a16="http://schemas.microsoft.com/office/drawing/2014/main" id="{6647AB98-EDDF-1E18-0E9C-7DF61DC77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44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161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1022538" y="3018272"/>
            <a:ext cx="11236442" cy="2959966"/>
            <a:chOff x="-723493" y="-1267097"/>
            <a:chExt cx="14981922" cy="3946621"/>
          </a:xfrm>
        </p:grpSpPr>
        <p:sp>
          <p:nvSpPr>
            <p:cNvPr id="3" name="TextBox 3"/>
            <p:cNvSpPr txBox="1"/>
            <p:nvPr/>
          </p:nvSpPr>
          <p:spPr>
            <a:xfrm>
              <a:off x="-723493" y="-1267097"/>
              <a:ext cx="14981922" cy="2654574"/>
            </a:xfrm>
            <a:prstGeom prst="rect">
              <a:avLst/>
            </a:prstGeom>
          </p:spPr>
          <p:txBody>
            <a:bodyPr wrap="square" lIns="0" tIns="0" rIns="0" bIns="0" rtlCol="0" anchor="t">
              <a:spAutoFit/>
            </a:bodyPr>
            <a:lstStyle/>
            <a:p>
              <a:pPr algn="l">
                <a:lnSpc>
                  <a:spcPts val="7519"/>
                </a:lnSpc>
              </a:pPr>
              <a:r>
                <a:rPr lang="en-US" sz="8000" b="1" spc="-88" dirty="0" err="1">
                  <a:solidFill>
                    <a:srgbClr val="2B4B82"/>
                  </a:solidFill>
                  <a:latin typeface="Josefin Sans Bold"/>
                  <a:ea typeface="Josefin Sans Bold"/>
                  <a:cs typeface="Josefin Sans Bold"/>
                  <a:sym typeface="Josefin Sans Bold"/>
                </a:rPr>
                <a:t>Phần</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trình</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bày</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của</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em</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đến</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đây</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là</a:t>
              </a:r>
              <a:r>
                <a:rPr lang="en-US" sz="8000" b="1" spc="-88" dirty="0">
                  <a:solidFill>
                    <a:srgbClr val="2B4B82"/>
                  </a:solidFill>
                  <a:latin typeface="Josefin Sans Bold"/>
                  <a:ea typeface="Josefin Sans Bold"/>
                  <a:cs typeface="Josefin Sans Bold"/>
                  <a:sym typeface="Josefin Sans Bold"/>
                </a:rPr>
                <a:t> </a:t>
              </a:r>
              <a:r>
                <a:rPr lang="en-US" sz="8000" b="1" spc="-88" dirty="0" err="1">
                  <a:solidFill>
                    <a:srgbClr val="2B4B82"/>
                  </a:solidFill>
                  <a:latin typeface="Josefin Sans Bold"/>
                  <a:ea typeface="Josefin Sans Bold"/>
                  <a:cs typeface="Josefin Sans Bold"/>
                  <a:sym typeface="Josefin Sans Bold"/>
                </a:rPr>
                <a:t>hêt</a:t>
              </a:r>
              <a:endParaRPr lang="en-US" sz="8000" b="1" spc="-88" dirty="0">
                <a:solidFill>
                  <a:srgbClr val="2B4B82"/>
                </a:solidFill>
                <a:latin typeface="Josefin Sans Bold"/>
                <a:ea typeface="Josefin Sans Bold"/>
                <a:cs typeface="Josefin Sans Bold"/>
                <a:sym typeface="Josefin Sans Bold"/>
              </a:endParaRPr>
            </a:p>
          </p:txBody>
        </p:sp>
        <p:sp>
          <p:nvSpPr>
            <p:cNvPr id="4" name="TextBox 4"/>
            <p:cNvSpPr txBox="1"/>
            <p:nvPr/>
          </p:nvSpPr>
          <p:spPr>
            <a:xfrm>
              <a:off x="-723493" y="1935731"/>
              <a:ext cx="9750289" cy="743793"/>
            </a:xfrm>
            <a:prstGeom prst="rect">
              <a:avLst/>
            </a:prstGeom>
          </p:spPr>
          <p:txBody>
            <a:bodyPr lIns="0" tIns="0" rIns="0" bIns="0" rtlCol="0" anchor="t">
              <a:spAutoFit/>
            </a:bodyPr>
            <a:lstStyle/>
            <a:p>
              <a:pPr algn="l">
                <a:lnSpc>
                  <a:spcPts val="4200"/>
                </a:lnSpc>
              </a:pPr>
              <a:r>
                <a:rPr lang="en-US" sz="4000" dirty="0" err="1">
                  <a:solidFill>
                    <a:srgbClr val="2B4B82"/>
                  </a:solidFill>
                  <a:latin typeface="Josefin Sans"/>
                  <a:ea typeface="Josefin Sans"/>
                  <a:cs typeface="Josefin Sans"/>
                  <a:sym typeface="Josefin Sans"/>
                </a:rPr>
                <a:t>Cám</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ơn</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các</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bạn</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đã</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lắng</a:t>
              </a:r>
              <a:r>
                <a:rPr lang="en-US" sz="4000" dirty="0">
                  <a:solidFill>
                    <a:srgbClr val="2B4B82"/>
                  </a:solidFill>
                  <a:latin typeface="Josefin Sans"/>
                  <a:ea typeface="Josefin Sans"/>
                  <a:cs typeface="Josefin Sans"/>
                  <a:sym typeface="Josefin Sans"/>
                </a:rPr>
                <a:t> </a:t>
              </a:r>
              <a:r>
                <a:rPr lang="en-US" sz="4000" dirty="0" err="1">
                  <a:solidFill>
                    <a:srgbClr val="2B4B82"/>
                  </a:solidFill>
                  <a:latin typeface="Josefin Sans"/>
                  <a:ea typeface="Josefin Sans"/>
                  <a:cs typeface="Josefin Sans"/>
                  <a:sym typeface="Josefin Sans"/>
                </a:rPr>
                <a:t>nghe</a:t>
              </a:r>
              <a:r>
                <a:rPr lang="en-US" sz="4000" dirty="0">
                  <a:solidFill>
                    <a:srgbClr val="2B4B82"/>
                  </a:solidFill>
                  <a:latin typeface="Josefin Sans"/>
                  <a:ea typeface="Josefin Sans"/>
                  <a:cs typeface="Josefin Sans"/>
                  <a:sym typeface="Josefin Sans"/>
                </a:rPr>
                <a:t>!</a:t>
              </a:r>
            </a:p>
          </p:txBody>
        </p:sp>
      </p:grpSp>
      <p:sp>
        <p:nvSpPr>
          <p:cNvPr id="5" name="Freeform 5"/>
          <p:cNvSpPr/>
          <p:nvPr/>
        </p:nvSpPr>
        <p:spPr>
          <a:xfrm>
            <a:off x="9854137" y="3018272"/>
            <a:ext cx="7411325" cy="4635447"/>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8665100" y="8613636"/>
            <a:ext cx="4338720" cy="2713672"/>
          </a:xfrm>
          <a:custGeom>
            <a:avLst/>
            <a:gdLst/>
            <a:ahLst/>
            <a:cxnLst/>
            <a:rect l="l" t="t" r="r" b="b"/>
            <a:pathLst>
              <a:path w="4338720" h="2713672">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976014" y="7483497"/>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3320348" y="712171"/>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2218784"/>
            <a:ext cx="14207504" cy="990600"/>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Mục tiêu của bài thực hành</a:t>
            </a:r>
          </a:p>
        </p:txBody>
      </p:sp>
      <p:sp>
        <p:nvSpPr>
          <p:cNvPr id="3" name="TextBox 3"/>
          <p:cNvSpPr txBox="1"/>
          <p:nvPr/>
        </p:nvSpPr>
        <p:spPr>
          <a:xfrm>
            <a:off x="1028700" y="3142709"/>
            <a:ext cx="16230600" cy="7130415"/>
          </a:xfrm>
          <a:prstGeom prst="rect">
            <a:avLst/>
          </a:prstGeom>
        </p:spPr>
        <p:txBody>
          <a:bodyPr lIns="0" tIns="0" rIns="0" bIns="0" rtlCol="0" anchor="t">
            <a:spAutoFit/>
          </a:bodyPr>
          <a:lstStyle/>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Tài liệu và dụng cụ học tập vật lý như giấy, bút và bảng đen</a:t>
            </a:r>
          </a:p>
          <a:p>
            <a:pPr algn="l">
              <a:lnSpc>
                <a:spcPts val="3359"/>
              </a:lnSpc>
            </a:pPr>
            <a:endParaRPr lang="en-US" sz="2400">
              <a:solidFill>
                <a:srgbClr val="2B4B82"/>
              </a:solidFill>
              <a:latin typeface="Josefin Sans"/>
              <a:ea typeface="Josefin Sans"/>
              <a:cs typeface="Josefin Sans"/>
              <a:sym typeface="Josefin Sans"/>
            </a:endParaRP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Khả năng tiếp cận thông tin và tài liệu giáo dục bị hạn chế</a:t>
            </a:r>
          </a:p>
          <a:p>
            <a:pPr algn="l">
              <a:lnSpc>
                <a:spcPts val="3359"/>
              </a:lnSpc>
            </a:pPr>
            <a:endParaRPr lang="en-US" sz="2400">
              <a:solidFill>
                <a:srgbClr val="2B4B82"/>
              </a:solidFill>
              <a:latin typeface="Josefin Sans"/>
              <a:ea typeface="Josefin Sans"/>
              <a:cs typeface="Josefin Sans"/>
              <a:sym typeface="Josefin Sans"/>
            </a:endParaRP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Việc dạy và học thường diễn ra trong  môi trường lớp học trực tiếpBài thực hành này nhằm giúp người học nắm vững các kỹ thuật cơ bản trong khám phá dữ liệu để hiểu rõ đặc điểm và cấu trúc của tập dữ liệu. Cụ thể, sinh viên sẽ thực hiện các bước phân tích thống kê mô tả để xác định các đặc trưng chính như giá trị trung bình, trung vị, độ lệch chuẩn và phân bố của dữ liệu.</a:t>
            </a:r>
          </a:p>
          <a:p>
            <a:pPr algn="l">
              <a:lnSpc>
                <a:spcPts val="3359"/>
              </a:lnSpc>
            </a:pPr>
            <a:endParaRPr lang="en-US" sz="2400">
              <a:solidFill>
                <a:srgbClr val="2B4B82"/>
              </a:solidFill>
              <a:latin typeface="Josefin Sans"/>
              <a:ea typeface="Josefin Sans"/>
              <a:cs typeface="Josefin Sans"/>
              <a:sym typeface="Josefin Sans"/>
            </a:endParaRP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Đồng thời, bài thực hành hướng dẫn sử dụng các công cụ trực quan hóa như biểu đồ histogram, boxplot, và scatter plot để phát hiện các mẫu, xu hướng, hoặc bất thường trong dữ liệu. Sinh viên sẽ được làm quen với các thư viện Python như Pandas, Matplotlib, và Seaborn để xử lý và trực quan hóa dữ liệu hiệu quả.</a:t>
            </a:r>
          </a:p>
          <a:p>
            <a:pPr algn="l">
              <a:lnSpc>
                <a:spcPts val="3359"/>
              </a:lnSpc>
            </a:pPr>
            <a:endParaRPr lang="en-US" sz="2400">
              <a:solidFill>
                <a:srgbClr val="2B4B82"/>
              </a:solidFill>
              <a:latin typeface="Josefin Sans"/>
              <a:ea typeface="Josefin Sans"/>
              <a:cs typeface="Josefin Sans"/>
              <a:sym typeface="Josefin Sans"/>
            </a:endParaRPr>
          </a:p>
          <a:p>
            <a:pPr marL="518160" lvl="1" indent="-259080" algn="l">
              <a:lnSpc>
                <a:spcPts val="3359"/>
              </a:lnSpc>
              <a:buFont typeface="Arial"/>
              <a:buChar char="•"/>
            </a:pPr>
            <a:r>
              <a:rPr lang="en-US" sz="2400">
                <a:solidFill>
                  <a:srgbClr val="2B4B82"/>
                </a:solidFill>
                <a:latin typeface="Josefin Sans"/>
                <a:ea typeface="Josefin Sans"/>
                <a:cs typeface="Josefin Sans"/>
                <a:sym typeface="Josefin Sans"/>
              </a:rPr>
              <a:t>Ngoài ra, bài thực hành giúp nhận diện các vấn đề như giá trị thiếu, giá trị ngoại lai, hoặc sự không nhất quán trong dữ liệu, từ đó đề xuất các phương pháp tiền xử lý phù hợp. Kết quả cuối cùng là sinh viên có thể đưa ra các nhận định ban đầu về dữ liệu, đặt nền tảng cho các bước phân tích sâu hơn hoặc xây dựng mô hình khai thác dữ liệu trong các ứng dụng thực tiễn như phân tích khách hàng hoặc dự đoán xu hướng.</a:t>
            </a:r>
          </a:p>
        </p:txBody>
      </p:sp>
      <p:sp>
        <p:nvSpPr>
          <p:cNvPr id="4" name="Freeform 4"/>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2218784"/>
            <a:ext cx="14207504" cy="990600"/>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KẾT CẤU THỰC HÀNH</a:t>
            </a:r>
          </a:p>
        </p:txBody>
      </p:sp>
      <p:sp>
        <p:nvSpPr>
          <p:cNvPr id="3" name="TextBox 3"/>
          <p:cNvSpPr txBox="1"/>
          <p:nvPr/>
        </p:nvSpPr>
        <p:spPr>
          <a:xfrm>
            <a:off x="1028700" y="4139695"/>
            <a:ext cx="16230600" cy="319087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2B4B82"/>
                </a:solidFill>
                <a:latin typeface="Josefin Sans"/>
                <a:ea typeface="Josefin Sans"/>
                <a:cs typeface="Josefin Sans"/>
                <a:sym typeface="Josefin Sans"/>
              </a:rPr>
              <a:t>Thực hành bao gồm 4 phần là:</a:t>
            </a:r>
          </a:p>
          <a:p>
            <a:pPr marL="1295400" lvl="2" indent="-431800" algn="l">
              <a:lnSpc>
                <a:spcPts val="4200"/>
              </a:lnSpc>
              <a:buFont typeface="Arial"/>
              <a:buChar char="⚬"/>
            </a:pPr>
            <a:r>
              <a:rPr lang="en-US" sz="3000">
                <a:solidFill>
                  <a:srgbClr val="2B4B82"/>
                </a:solidFill>
                <a:latin typeface="Josefin Sans"/>
                <a:ea typeface="Josefin Sans"/>
                <a:cs typeface="Josefin Sans"/>
                <a:sym typeface="Josefin Sans"/>
              </a:rPr>
              <a:t>Phân tích dữ liệu Bitly từ 1.USA.gov</a:t>
            </a:r>
          </a:p>
          <a:p>
            <a:pPr marL="1295400" lvl="2" indent="-431800" algn="l">
              <a:lnSpc>
                <a:spcPts val="4200"/>
              </a:lnSpc>
              <a:buFont typeface="Arial"/>
              <a:buChar char="⚬"/>
            </a:pPr>
            <a:r>
              <a:rPr lang="en-US" sz="3000">
                <a:solidFill>
                  <a:srgbClr val="2B4B82"/>
                </a:solidFill>
                <a:latin typeface="Josefin Sans"/>
                <a:ea typeface="Josefin Sans"/>
                <a:cs typeface="Josefin Sans"/>
                <a:sym typeface="Josefin Sans"/>
              </a:rPr>
              <a:t>Phân tích bộ dữ liệu MovieLens 1M</a:t>
            </a:r>
          </a:p>
          <a:p>
            <a:pPr marL="1295400" lvl="2" indent="-431800" algn="l">
              <a:lnSpc>
                <a:spcPts val="4200"/>
              </a:lnSpc>
              <a:buFont typeface="Arial"/>
              <a:buChar char="⚬"/>
            </a:pPr>
            <a:r>
              <a:rPr lang="en-US" sz="3000">
                <a:solidFill>
                  <a:srgbClr val="2B4B82"/>
                </a:solidFill>
                <a:latin typeface="Josefin Sans"/>
                <a:ea typeface="Josefin Sans"/>
                <a:cs typeface="Josefin Sans"/>
                <a:sym typeface="Josefin Sans"/>
              </a:rPr>
              <a:t>Phân tích dữ liệu US Baby Names (1880-2010)</a:t>
            </a:r>
          </a:p>
          <a:p>
            <a:pPr marL="1295400" lvl="2" indent="-431800" algn="l">
              <a:lnSpc>
                <a:spcPts val="4200"/>
              </a:lnSpc>
              <a:buFont typeface="Arial"/>
              <a:buChar char="⚬"/>
            </a:pPr>
            <a:r>
              <a:rPr lang="en-US" sz="3000">
                <a:solidFill>
                  <a:srgbClr val="2B4B82"/>
                </a:solidFill>
                <a:latin typeface="Josefin Sans"/>
                <a:ea typeface="Josefin Sans"/>
                <a:cs typeface="Josefin Sans"/>
                <a:sym typeface="Josefin Sans"/>
              </a:rPr>
              <a:t>Phân tích dữ liệu dinh dưỡng USDA</a:t>
            </a:r>
          </a:p>
          <a:p>
            <a:pPr algn="l">
              <a:lnSpc>
                <a:spcPts val="4200"/>
              </a:lnSpc>
            </a:pPr>
            <a:endParaRPr lang="en-US" sz="3000">
              <a:solidFill>
                <a:srgbClr val="2B4B82"/>
              </a:solidFill>
              <a:latin typeface="Josefin Sans"/>
              <a:ea typeface="Josefin Sans"/>
              <a:cs typeface="Josefin Sans"/>
              <a:sym typeface="Josefin Sans"/>
            </a:endParaRPr>
          </a:p>
        </p:txBody>
      </p:sp>
      <p:sp>
        <p:nvSpPr>
          <p:cNvPr id="4" name="Freeform 4"/>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2218784"/>
            <a:ext cx="14207504" cy="990600"/>
          </a:xfrm>
          <a:prstGeom prst="rect">
            <a:avLst/>
          </a:prstGeom>
        </p:spPr>
        <p:txBody>
          <a:bodyPr lIns="0" tIns="0" rIns="0" bIns="0" rtlCol="0" anchor="t">
            <a:spAutoFit/>
          </a:bodyPr>
          <a:lstStyle/>
          <a:p>
            <a:pPr algn="l">
              <a:lnSpc>
                <a:spcPts val="7680"/>
              </a:lnSpc>
            </a:pPr>
            <a:r>
              <a:rPr lang="en-US" sz="6400" b="1">
                <a:solidFill>
                  <a:srgbClr val="2B4B82"/>
                </a:solidFill>
                <a:latin typeface="Josefin Sans Bold"/>
                <a:ea typeface="Josefin Sans Bold"/>
                <a:cs typeface="Josefin Sans Bold"/>
                <a:sym typeface="Josefin Sans Bold"/>
              </a:rPr>
              <a:t>PHÂN CÔNG CÔNG VIỆC</a:t>
            </a:r>
          </a:p>
        </p:txBody>
      </p:sp>
      <p:sp>
        <p:nvSpPr>
          <p:cNvPr id="3" name="TextBox 3"/>
          <p:cNvSpPr txBox="1"/>
          <p:nvPr/>
        </p:nvSpPr>
        <p:spPr>
          <a:xfrm>
            <a:off x="1028700" y="4680827"/>
            <a:ext cx="16230600" cy="2657475"/>
          </a:xfrm>
          <a:prstGeom prst="rect">
            <a:avLst/>
          </a:prstGeom>
        </p:spPr>
        <p:txBody>
          <a:bodyPr lIns="0" tIns="0" rIns="0" bIns="0" rtlCol="0" anchor="t">
            <a:spAutoFit/>
          </a:bodyPr>
          <a:lstStyle/>
          <a:p>
            <a:pPr marL="647700" lvl="1" indent="-323850" algn="l">
              <a:lnSpc>
                <a:spcPts val="4200"/>
              </a:lnSpc>
              <a:buFont typeface="Arial"/>
              <a:buChar char="•"/>
            </a:pPr>
            <a:r>
              <a:rPr lang="en-US" sz="3000">
                <a:solidFill>
                  <a:srgbClr val="2B4B82"/>
                </a:solidFill>
                <a:latin typeface="Josefin Sans"/>
                <a:ea typeface="Josefin Sans"/>
                <a:cs typeface="Josefin Sans"/>
                <a:sym typeface="Josefin Sans"/>
              </a:rPr>
              <a:t>Các thành viên trong nhóm gồm:</a:t>
            </a:r>
          </a:p>
          <a:p>
            <a:pPr marL="1295400" lvl="2" indent="-431800" algn="l">
              <a:lnSpc>
                <a:spcPts val="4200"/>
              </a:lnSpc>
              <a:buFont typeface="Arial"/>
              <a:buChar char="⚬"/>
            </a:pPr>
            <a:r>
              <a:rPr lang="en-US" sz="3000">
                <a:solidFill>
                  <a:srgbClr val="2B4B82"/>
                </a:solidFill>
                <a:latin typeface="Josefin Sans"/>
                <a:ea typeface="Josefin Sans"/>
                <a:cs typeface="Josefin Sans"/>
                <a:sym typeface="Josefin Sans"/>
              </a:rPr>
              <a:t> Dương Quốc Toàn : Mục 13.1, 13.2, 13.5</a:t>
            </a:r>
          </a:p>
          <a:p>
            <a:pPr marL="1295400" lvl="2" indent="-431800" algn="l">
              <a:lnSpc>
                <a:spcPts val="4200"/>
              </a:lnSpc>
              <a:buFont typeface="Arial"/>
              <a:buChar char="⚬"/>
            </a:pPr>
            <a:r>
              <a:rPr lang="en-US" sz="3000">
                <a:solidFill>
                  <a:srgbClr val="2B4B82"/>
                </a:solidFill>
                <a:latin typeface="Josefin Sans"/>
                <a:ea typeface="Josefin Sans"/>
                <a:cs typeface="Josefin Sans"/>
                <a:sym typeface="Josefin Sans"/>
              </a:rPr>
              <a:t> Cao Nguyễn Đức Huy: Mục 13.3, 13.4</a:t>
            </a:r>
          </a:p>
          <a:p>
            <a:pPr algn="l">
              <a:lnSpc>
                <a:spcPts val="4200"/>
              </a:lnSpc>
            </a:pPr>
            <a:endParaRPr lang="en-US" sz="3000">
              <a:solidFill>
                <a:srgbClr val="2B4B82"/>
              </a:solidFill>
              <a:latin typeface="Josefin Sans"/>
              <a:ea typeface="Josefin Sans"/>
              <a:cs typeface="Josefin Sans"/>
              <a:sym typeface="Josefin Sans"/>
            </a:endParaRPr>
          </a:p>
          <a:p>
            <a:pPr algn="l">
              <a:lnSpc>
                <a:spcPts val="4200"/>
              </a:lnSpc>
            </a:pPr>
            <a:endParaRPr lang="en-US" sz="3000">
              <a:solidFill>
                <a:srgbClr val="2B4B82"/>
              </a:solidFill>
              <a:latin typeface="Josefin Sans"/>
              <a:ea typeface="Josefin Sans"/>
              <a:cs typeface="Josefin Sans"/>
              <a:sym typeface="Josefin Sans"/>
            </a:endParaRPr>
          </a:p>
        </p:txBody>
      </p:sp>
      <p:sp>
        <p:nvSpPr>
          <p:cNvPr id="4" name="Freeform 4"/>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TextBox 2"/>
          <p:cNvSpPr txBox="1"/>
          <p:nvPr/>
        </p:nvSpPr>
        <p:spPr>
          <a:xfrm>
            <a:off x="8349233" y="2034251"/>
            <a:ext cx="6088957" cy="2867025"/>
          </a:xfrm>
          <a:prstGeom prst="rect">
            <a:avLst/>
          </a:prstGeom>
        </p:spPr>
        <p:txBody>
          <a:bodyPr lIns="0" tIns="0" rIns="0" bIns="0" rtlCol="0" anchor="t">
            <a:spAutoFit/>
          </a:bodyPr>
          <a:lstStyle/>
          <a:p>
            <a:pPr algn="l">
              <a:lnSpc>
                <a:spcPts val="7559"/>
              </a:lnSpc>
            </a:pPr>
            <a:r>
              <a:rPr lang="en-US" sz="6299" b="1">
                <a:solidFill>
                  <a:srgbClr val="F7B4A7"/>
                </a:solidFill>
                <a:latin typeface="Josefin Sans Bold"/>
                <a:ea typeface="Josefin Sans Bold"/>
                <a:cs typeface="Josefin Sans Bold"/>
                <a:sym typeface="Josefin Sans Bold"/>
              </a:rPr>
              <a:t>CHƯƠNG II: NỘI DUNG THỰC HÀNH</a:t>
            </a:r>
          </a:p>
        </p:txBody>
      </p:sp>
      <p:sp>
        <p:nvSpPr>
          <p:cNvPr id="3" name="TextBox 3"/>
          <p:cNvSpPr txBox="1"/>
          <p:nvPr/>
        </p:nvSpPr>
        <p:spPr>
          <a:xfrm>
            <a:off x="7913036" y="5086350"/>
            <a:ext cx="10374964" cy="2545249"/>
          </a:xfrm>
          <a:prstGeom prst="rect">
            <a:avLst/>
          </a:prstGeom>
        </p:spPr>
        <p:txBody>
          <a:bodyPr lIns="0" tIns="0" rIns="0" bIns="0" rtlCol="0" anchor="t">
            <a:spAutoFit/>
          </a:bodyPr>
          <a:lstStyle/>
          <a:p>
            <a:pPr marL="609918" lvl="1" indent="-304959" algn="just">
              <a:lnSpc>
                <a:spcPts val="3955"/>
              </a:lnSpc>
              <a:buFont typeface="Arial"/>
              <a:buChar char="•"/>
            </a:pP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13.1. </a:t>
            </a:r>
            <a:r>
              <a:rPr lang="en-US" sz="2825" dirty="0" err="1">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Bitly</a:t>
            </a: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 Data from 1.USA.gov</a:t>
            </a:r>
          </a:p>
          <a:p>
            <a:pPr marL="609918" lvl="1" indent="-304959" algn="just">
              <a:lnSpc>
                <a:spcPts val="3955"/>
              </a:lnSpc>
              <a:buFont typeface="Arial"/>
              <a:buChar char="•"/>
            </a:pP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13.2. </a:t>
            </a:r>
            <a:r>
              <a:rPr lang="en-US" sz="2825" dirty="0" err="1">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MovieLens</a:t>
            </a: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 1M Dataset</a:t>
            </a:r>
          </a:p>
          <a:p>
            <a:pPr marL="609918" lvl="1" indent="-304959" algn="just">
              <a:lnSpc>
                <a:spcPts val="3955"/>
              </a:lnSpc>
              <a:buFont typeface="Arial"/>
              <a:buChar char="•"/>
            </a:pP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13.3. US Baby Names 1880–2010</a:t>
            </a:r>
          </a:p>
          <a:p>
            <a:pPr marL="609918" lvl="1" indent="-304959" algn="just">
              <a:lnSpc>
                <a:spcPts val="3955"/>
              </a:lnSpc>
              <a:buFont typeface="Arial"/>
              <a:buChar char="•"/>
            </a:pP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13.4. USDA Food Database</a:t>
            </a:r>
          </a:p>
          <a:p>
            <a:pPr marL="609918" lvl="1" indent="-304959" algn="just">
              <a:lnSpc>
                <a:spcPts val="3955"/>
              </a:lnSpc>
              <a:buFont typeface="Arial"/>
              <a:buChar char="•"/>
            </a:pPr>
            <a:r>
              <a:rPr lang="en-US" sz="2825" dirty="0">
                <a:solidFill>
                  <a:srgbClr val="0000FF"/>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rPr>
              <a:t>13.5. 2012 Federal Election Commission Database</a:t>
            </a:r>
            <a:endParaRPr lang="en-US" sz="2825" dirty="0">
              <a:solidFill>
                <a:schemeClr val="accent6">
                  <a:lumMod val="20000"/>
                  <a:lumOff val="80000"/>
                </a:schemeClr>
              </a:solidFill>
              <a:latin typeface="Josefin Sans"/>
              <a:ea typeface="Josefin Sans"/>
              <a:cs typeface="Josefin Sans"/>
              <a:sym typeface="Josefin Sans"/>
              <a:hlinkClick r:id="rId2" tooltip="https://docs.google.com/document/d/1wMuOjcZJYP_bBptYocVY3WNEC0Sgh5BO/edit#heading=h.7wmcc4yr8len">
                <a:extLst>
                  <a:ext uri="{A12FA001-AC4F-418D-AE19-62706E023703}">
                    <ahyp:hlinkClr xmlns:ahyp="http://schemas.microsoft.com/office/drawing/2018/hyperlinkcolor" val="tx"/>
                  </a:ext>
                </a:extLst>
              </a:hlinkClick>
            </a:endParaRPr>
          </a:p>
        </p:txBody>
      </p:sp>
      <p:sp>
        <p:nvSpPr>
          <p:cNvPr id="4" name="Freeform 4"/>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6" name="Freeform 6"/>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12457072" cy="990600"/>
          </a:xfrm>
          <a:prstGeom prst="rect">
            <a:avLst/>
          </a:prstGeom>
        </p:spPr>
        <p:txBody>
          <a:bodyPr lIns="0" tIns="0" rIns="0" bIns="0" rtlCol="0" anchor="t">
            <a:spAutoFit/>
          </a:bodyPr>
          <a:lstStyle/>
          <a:p>
            <a:pPr algn="l">
              <a:lnSpc>
                <a:spcPts val="7680"/>
              </a:lnSpc>
            </a:pPr>
            <a:r>
              <a:rPr lang="en-US" sz="6400" b="1">
                <a:solidFill>
                  <a:srgbClr val="31356E"/>
                </a:solidFill>
                <a:latin typeface="Josefin Sans Bold"/>
                <a:ea typeface="Josefin Sans Bold"/>
                <a:cs typeface="Josefin Sans Bold"/>
                <a:sym typeface="Josefin Sans Bold"/>
              </a:rPr>
              <a:t>13.1. Bitly Data from 1.USA.gov</a:t>
            </a:r>
          </a:p>
        </p:txBody>
      </p:sp>
      <p:sp>
        <p:nvSpPr>
          <p:cNvPr id="3" name="TextBox 3"/>
          <p:cNvSpPr txBox="1"/>
          <p:nvPr/>
        </p:nvSpPr>
        <p:spPr>
          <a:xfrm>
            <a:off x="1028700" y="4033670"/>
            <a:ext cx="16230600" cy="3627105"/>
          </a:xfrm>
          <a:prstGeom prst="rect">
            <a:avLst/>
          </a:prstGeom>
        </p:spPr>
        <p:txBody>
          <a:bodyPr lIns="0" tIns="0" rIns="0" bIns="0" rtlCol="0" anchor="t">
            <a:spAutoFit/>
          </a:bodyPr>
          <a:lstStyle/>
          <a:p>
            <a:pPr algn="l">
              <a:lnSpc>
                <a:spcPts val="3591"/>
              </a:lnSpc>
            </a:pPr>
            <a:r>
              <a:rPr lang="en-US" sz="2992">
                <a:solidFill>
                  <a:srgbClr val="2B4B82"/>
                </a:solidFill>
                <a:latin typeface="Josefin Sans"/>
                <a:ea typeface="Josefin Sans"/>
                <a:cs typeface="Josefin Sans"/>
                <a:sym typeface="Josefin Sans"/>
              </a:rPr>
              <a:t>Dataset 13.1 trong Chương 13 của sách Python for Data Analysis (phiên bản 3rd Edition, tác giả Wes McKinney) là một bộ dữ liệu thực tế được sử dụng để minh họa các kỹ thuật phân tích dữ liệu bằng Python và thư viện pandas. Bộ dữ liệu này có nguồn gốc từ sự hợp tác giữa dịch vụ rút gọn URL Bitly và website chính phủ Mỹ USA.gov vào năm 2011. Cụ thể, Bitly cung cấp dữ liệu ẩn danh từ người dùng khi họ rút gọn các liên kết kết thúc bằng .gov hoặc .mil (thường là các liên kết chính phủ hoặc quân sự của Mỹ). Dữ liệu này bao gồm thông tin về các lượt click vào liên kết rút gọn, giúp phân tích hành vi người dùng mà không tiết lộ danh tính cá nhân.</a:t>
            </a:r>
          </a:p>
        </p:txBody>
      </p:sp>
      <p:sp>
        <p:nvSpPr>
          <p:cNvPr id="4" name="TextBox 4"/>
          <p:cNvSpPr txBox="1"/>
          <p:nvPr/>
        </p:nvSpPr>
        <p:spPr>
          <a:xfrm>
            <a:off x="1028700" y="1990725"/>
            <a:ext cx="12457072" cy="609600"/>
          </a:xfrm>
          <a:prstGeom prst="rect">
            <a:avLst/>
          </a:prstGeom>
        </p:spPr>
        <p:txBody>
          <a:bodyPr lIns="0" tIns="0" rIns="0" bIns="0" rtlCol="0" anchor="t">
            <a:spAutoFit/>
          </a:bodyPr>
          <a:lstStyle/>
          <a:p>
            <a:pPr algn="l">
              <a:lnSpc>
                <a:spcPts val="4799"/>
              </a:lnSpc>
            </a:pPr>
            <a:r>
              <a:rPr lang="en-US" sz="3999" b="1">
                <a:solidFill>
                  <a:srgbClr val="31356E"/>
                </a:solidFill>
                <a:latin typeface="Josefin Sans Bold"/>
                <a:ea typeface="Josefin Sans Bold"/>
                <a:cs typeface="Josefin Sans Bold"/>
                <a:sym typeface="Josefin Sans Bold"/>
              </a:rPr>
              <a:t>1. Giới thiệu dataset: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p:cNvSpPr txBox="1"/>
          <p:nvPr/>
        </p:nvSpPr>
        <p:spPr>
          <a:xfrm>
            <a:off x="1028700" y="3941279"/>
            <a:ext cx="8115300" cy="609600"/>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2. </a:t>
            </a:r>
            <a:r>
              <a:rPr lang="en-US" sz="3999" b="1" dirty="0" err="1">
                <a:solidFill>
                  <a:srgbClr val="31356E"/>
                </a:solidFill>
                <a:latin typeface="Josefin Sans Bold"/>
                <a:ea typeface="Josefin Sans Bold"/>
                <a:cs typeface="Josefin Sans Bold"/>
                <a:sym typeface="Josefin Sans Bold"/>
              </a:rPr>
              <a:t>Tải</a:t>
            </a:r>
            <a:r>
              <a:rPr lang="en-US" sz="3999" b="1" dirty="0">
                <a:solidFill>
                  <a:srgbClr val="31356E"/>
                </a:solidFill>
                <a:latin typeface="Josefin Sans Bold"/>
                <a:ea typeface="Josefin Sans Bold"/>
                <a:cs typeface="Josefin Sans Bold"/>
                <a:sym typeface="Josefin Sans Bold"/>
              </a:rPr>
              <a:t> </a:t>
            </a:r>
            <a:r>
              <a:rPr lang="en-US" sz="3999" b="1" dirty="0" err="1">
                <a:solidFill>
                  <a:srgbClr val="31356E"/>
                </a:solidFill>
                <a:latin typeface="Josefin Sans Bold"/>
                <a:ea typeface="Josefin Sans Bold"/>
                <a:cs typeface="Josefin Sans Bold"/>
                <a:sym typeface="Josefin Sans Bold"/>
              </a:rPr>
              <a:t>dữ</a:t>
            </a:r>
            <a:r>
              <a:rPr lang="en-US" sz="3999" b="1" dirty="0">
                <a:solidFill>
                  <a:srgbClr val="31356E"/>
                </a:solidFill>
                <a:latin typeface="Josefin Sans Bold"/>
                <a:ea typeface="Josefin Sans Bold"/>
                <a:cs typeface="Josefin Sans Bold"/>
                <a:sym typeface="Josefin Sans Bold"/>
              </a:rPr>
              <a:t> </a:t>
            </a:r>
            <a:r>
              <a:rPr lang="en-US" sz="3999" b="1" dirty="0" err="1">
                <a:solidFill>
                  <a:srgbClr val="31356E"/>
                </a:solidFill>
                <a:latin typeface="Josefin Sans Bold"/>
                <a:ea typeface="Josefin Sans Bold"/>
                <a:cs typeface="Josefin Sans Bold"/>
                <a:sym typeface="Josefin Sans Bold"/>
              </a:rPr>
              <a:t>liệu</a:t>
            </a:r>
            <a:endParaRPr lang="en-US" sz="3999" b="1" dirty="0">
              <a:solidFill>
                <a:srgbClr val="31356E"/>
              </a:solidFill>
              <a:latin typeface="Josefin Sans Bold"/>
              <a:ea typeface="Josefin Sans Bold"/>
              <a:cs typeface="Josefin Sans Bold"/>
              <a:sym typeface="Josefin Sans Bold"/>
            </a:endParaRPr>
          </a:p>
        </p:txBody>
      </p:sp>
      <p:pic>
        <p:nvPicPr>
          <p:cNvPr id="1026" name="Picture 2">
            <a:extLst>
              <a:ext uri="{FF2B5EF4-FFF2-40B4-BE49-F238E27FC236}">
                <a16:creationId xmlns:a16="http://schemas.microsoft.com/office/drawing/2014/main" id="{7FD112A4-C5E3-D7BB-D14E-C10A992DEF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80096" cy="1028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a:extLst>
            <a:ext uri="{FF2B5EF4-FFF2-40B4-BE49-F238E27FC236}">
              <a16:creationId xmlns:a16="http://schemas.microsoft.com/office/drawing/2014/main" id="{4542EEB3-FBA4-ACF8-7BBF-B7E5D769EA9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BDF3690-8E75-D9CD-A936-5515D3172526}"/>
              </a:ext>
            </a:extLst>
          </p:cNvPr>
          <p:cNvSpPr txBox="1"/>
          <p:nvPr/>
        </p:nvSpPr>
        <p:spPr>
          <a:xfrm>
            <a:off x="1028700" y="1009650"/>
            <a:ext cx="5219700" cy="2961708"/>
          </a:xfrm>
          <a:prstGeom prst="rect">
            <a:avLst/>
          </a:prstGeom>
        </p:spPr>
        <p:txBody>
          <a:bodyPr wrap="square" lIns="0" tIns="0" rIns="0" bIns="0" rtlCol="0" anchor="t">
            <a:spAutoFit/>
          </a:bodyPr>
          <a:lstStyle/>
          <a:p>
            <a:pPr algn="l">
              <a:lnSpc>
                <a:spcPts val="7680"/>
              </a:lnSpc>
            </a:pPr>
            <a:r>
              <a:rPr lang="en-US" sz="6400" b="1" dirty="0">
                <a:solidFill>
                  <a:srgbClr val="31356E"/>
                </a:solidFill>
                <a:latin typeface="Josefin Sans Bold"/>
                <a:ea typeface="Josefin Sans Bold"/>
                <a:cs typeface="Josefin Sans Bold"/>
                <a:sym typeface="Josefin Sans Bold"/>
              </a:rPr>
              <a:t>13.1. </a:t>
            </a:r>
            <a:r>
              <a:rPr lang="en-US" sz="6400" b="1" dirty="0" err="1">
                <a:solidFill>
                  <a:srgbClr val="31356E"/>
                </a:solidFill>
                <a:latin typeface="Josefin Sans Bold"/>
                <a:ea typeface="Josefin Sans Bold"/>
                <a:cs typeface="Josefin Sans Bold"/>
                <a:sym typeface="Josefin Sans Bold"/>
              </a:rPr>
              <a:t>Bitly</a:t>
            </a:r>
            <a:r>
              <a:rPr lang="en-US" sz="6400" b="1" dirty="0">
                <a:solidFill>
                  <a:srgbClr val="31356E"/>
                </a:solidFill>
                <a:latin typeface="Josefin Sans Bold"/>
                <a:ea typeface="Josefin Sans Bold"/>
                <a:cs typeface="Josefin Sans Bold"/>
                <a:sym typeface="Josefin Sans Bold"/>
              </a:rPr>
              <a:t> Data from 1.USA.gov</a:t>
            </a:r>
          </a:p>
        </p:txBody>
      </p:sp>
      <p:sp>
        <p:nvSpPr>
          <p:cNvPr id="3" name="TextBox 3">
            <a:extLst>
              <a:ext uri="{FF2B5EF4-FFF2-40B4-BE49-F238E27FC236}">
                <a16:creationId xmlns:a16="http://schemas.microsoft.com/office/drawing/2014/main" id="{12664390-49AE-B048-5C2E-090F586DDD6F}"/>
              </a:ext>
            </a:extLst>
          </p:cNvPr>
          <p:cNvSpPr txBox="1"/>
          <p:nvPr/>
        </p:nvSpPr>
        <p:spPr>
          <a:xfrm>
            <a:off x="1028700" y="3941279"/>
            <a:ext cx="5829300" cy="1231106"/>
          </a:xfrm>
          <a:prstGeom prst="rect">
            <a:avLst/>
          </a:prstGeom>
        </p:spPr>
        <p:txBody>
          <a:bodyPr wrap="square" lIns="0" tIns="0" rIns="0" bIns="0" rtlCol="0" anchor="t">
            <a:spAutoFit/>
          </a:bodyPr>
          <a:lstStyle/>
          <a:p>
            <a:pPr algn="l">
              <a:lnSpc>
                <a:spcPts val="4799"/>
              </a:lnSpc>
            </a:pPr>
            <a:r>
              <a:rPr lang="en-US" sz="3999" b="1" dirty="0">
                <a:solidFill>
                  <a:srgbClr val="31356E"/>
                </a:solidFill>
                <a:latin typeface="Josefin Sans Bold"/>
                <a:ea typeface="Josefin Sans Bold"/>
                <a:cs typeface="Josefin Sans Bold"/>
                <a:sym typeface="Josefin Sans Bold"/>
              </a:rPr>
              <a:t>3. </a:t>
            </a:r>
            <a:r>
              <a:rPr lang="en-US" sz="3999" b="1" dirty="0" err="1">
                <a:solidFill>
                  <a:srgbClr val="31356E"/>
                </a:solidFill>
                <a:latin typeface="Josefin Sans Bold"/>
                <a:ea typeface="Josefin Sans Bold"/>
                <a:cs typeface="Josefin Sans Bold"/>
                <a:sym typeface="Josefin Sans Bold"/>
              </a:rPr>
              <a:t>Đếm</a:t>
            </a:r>
            <a:r>
              <a:rPr lang="en-US" sz="3999" b="1" dirty="0">
                <a:solidFill>
                  <a:srgbClr val="31356E"/>
                </a:solidFill>
                <a:latin typeface="Josefin Sans Bold"/>
                <a:ea typeface="Josefin Sans Bold"/>
                <a:cs typeface="Josefin Sans Bold"/>
                <a:sym typeface="Josefin Sans Bold"/>
              </a:rPr>
              <a:t> time zones </a:t>
            </a:r>
            <a:r>
              <a:rPr lang="en-US" sz="3999" b="1" dirty="0" err="1">
                <a:solidFill>
                  <a:srgbClr val="31356E"/>
                </a:solidFill>
                <a:latin typeface="Josefin Sans Bold"/>
                <a:ea typeface="Josefin Sans Bold"/>
                <a:cs typeface="Josefin Sans Bold"/>
                <a:sym typeface="Josefin Sans Bold"/>
              </a:rPr>
              <a:t>bằng</a:t>
            </a:r>
            <a:r>
              <a:rPr lang="en-US" sz="3999" b="1" dirty="0">
                <a:solidFill>
                  <a:srgbClr val="31356E"/>
                </a:solidFill>
                <a:latin typeface="Josefin Sans Bold"/>
                <a:ea typeface="Josefin Sans Bold"/>
                <a:cs typeface="Josefin Sans Bold"/>
                <a:sym typeface="Josefin Sans Bold"/>
              </a:rPr>
              <a:t> Python </a:t>
            </a:r>
            <a:r>
              <a:rPr lang="en-US" sz="3999" b="1" dirty="0" err="1">
                <a:solidFill>
                  <a:srgbClr val="31356E"/>
                </a:solidFill>
                <a:latin typeface="Josefin Sans Bold"/>
                <a:ea typeface="Josefin Sans Bold"/>
                <a:cs typeface="Josefin Sans Bold"/>
                <a:sym typeface="Josefin Sans Bold"/>
              </a:rPr>
              <a:t>thuần</a:t>
            </a:r>
            <a:endParaRPr lang="en-US" sz="3999" b="1" dirty="0">
              <a:solidFill>
                <a:srgbClr val="31356E"/>
              </a:solidFill>
              <a:latin typeface="Josefin Sans Bold"/>
              <a:ea typeface="Josefin Sans Bold"/>
              <a:cs typeface="Josefin Sans Bold"/>
              <a:sym typeface="Josefin Sans Bold"/>
            </a:endParaRPr>
          </a:p>
        </p:txBody>
      </p:sp>
      <p:pic>
        <p:nvPicPr>
          <p:cNvPr id="2050" name="Picture 2">
            <a:extLst>
              <a:ext uri="{FF2B5EF4-FFF2-40B4-BE49-F238E27FC236}">
                <a16:creationId xmlns:a16="http://schemas.microsoft.com/office/drawing/2014/main" id="{16149C08-2734-84B2-2DC8-239B95D0FF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0"/>
            <a:ext cx="9168063"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9451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1215</Words>
  <Application>Microsoft Office PowerPoint</Application>
  <PresentationFormat>Custom</PresentationFormat>
  <Paragraphs>82</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Josefin Sans</vt:lpstr>
      <vt:lpstr>Josefin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TẬP LỚN 02: PHÂN TÍCH KHÁM PHÁ DỮ LIỆU</dc:title>
  <cp:lastModifiedBy>Dương Quốc Toàn</cp:lastModifiedBy>
  <cp:revision>2</cp:revision>
  <dcterms:created xsi:type="dcterms:W3CDTF">2006-08-16T00:00:00Z</dcterms:created>
  <dcterms:modified xsi:type="dcterms:W3CDTF">2025-10-16T13:24:54Z</dcterms:modified>
  <dc:identifier>DAG19CJPssU</dc:identifier>
</cp:coreProperties>
</file>