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57" r:id="rId3"/>
    <p:sldId id="286" r:id="rId4"/>
    <p:sldId id="301" r:id="rId5"/>
    <p:sldId id="302" r:id="rId6"/>
    <p:sldId id="303"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Oswald"/>
      <p:regular r:id="rId13"/>
      <p:bold r:id="rId13"/>
    </p:embeddedFont>
    <p:embeddedFont>
      <p:font typeface="Roboto Condensed"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50B8B-3C71-470E-80E4-AD3EA82362C0}">
  <a:tblStyle styleId="{E2750B8B-3C71-470E-80E4-AD3EA82362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6"/>
    <p:restoredTop sz="94674"/>
  </p:normalViewPr>
  <p:slideViewPr>
    <p:cSldViewPr snapToGrid="0" snapToObjects="1">
      <p:cViewPr varScale="1">
        <p:scale>
          <a:sx n="165" d="100"/>
          <a:sy n="165" d="100"/>
        </p:scale>
        <p:origin x="68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NUL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22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37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92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19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54244" y="4192291"/>
            <a:ext cx="5579390" cy="588935"/>
          </a:xfrm>
          <a:prstGeom prst="rect">
            <a:avLst/>
          </a:prstGeom>
        </p:spPr>
        <p:txBody>
          <a:bodyPr spcFirstLastPara="1" wrap="square" lIns="91425" tIns="91425" rIns="91425" bIns="91425" anchor="b" anchorCtr="0">
            <a:noAutofit/>
          </a:bodyPr>
          <a:lstStyle/>
          <a:p>
            <a:pPr>
              <a:buClr>
                <a:srgbClr val="000000"/>
              </a:buClr>
              <a:buSzPct val="100000"/>
            </a:pPr>
            <a:r>
              <a:rPr lang="en-US" altLang="en-US" sz="2600" dirty="0" err="1">
                <a:solidFill>
                  <a:schemeClr val="bg1"/>
                </a:solidFill>
                <a:latin typeface="Calibri" panose="020F0502020204030204" pitchFamily="34" charset="0"/>
              </a:rPr>
              <a:t>Giáo</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trình</a:t>
            </a:r>
            <a:r>
              <a:rPr lang="en-US" altLang="en-US" sz="2600" dirty="0">
                <a:solidFill>
                  <a:schemeClr val="bg1"/>
                </a:solidFill>
                <a:latin typeface="Calibri" panose="020F0502020204030204" pitchFamily="34" charset="0"/>
              </a:rPr>
              <a:t> Android </a:t>
            </a:r>
            <a:r>
              <a:rPr lang="en-US" altLang="en-US" sz="2600" dirty="0" err="1">
                <a:solidFill>
                  <a:schemeClr val="bg1"/>
                </a:solidFill>
                <a:latin typeface="Calibri" panose="020F0502020204030204" pitchFamily="34" charset="0"/>
              </a:rPr>
              <a:t>cơ</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bản</a:t>
            </a:r>
            <a:endParaRPr lang="en-US" altLang="en-US" sz="2600" dirty="0">
              <a:solidFill>
                <a:schemeClr val="bg1"/>
              </a:solidFill>
              <a:latin typeface="Calibri" panose="020F0502020204030204" pitchFamily="34" charset="0"/>
            </a:endParaRPr>
          </a:p>
        </p:txBody>
      </p:sp>
      <p:sp>
        <p:nvSpPr>
          <p:cNvPr id="4" name="TextBox 3">
            <a:extLst>
              <a:ext uri="{FF2B5EF4-FFF2-40B4-BE49-F238E27FC236}">
                <a16:creationId xmlns:a16="http://schemas.microsoft.com/office/drawing/2014/main" id="{F18E44D8-EDFE-D243-B595-243C19F3021E}"/>
              </a:ext>
            </a:extLst>
          </p:cNvPr>
          <p:cNvSpPr txBox="1"/>
          <p:nvPr/>
        </p:nvSpPr>
        <p:spPr>
          <a:xfrm>
            <a:off x="54244" y="4781227"/>
            <a:ext cx="1595309" cy="523220"/>
          </a:xfrm>
          <a:prstGeom prst="rect">
            <a:avLst/>
          </a:prstGeom>
          <a:noFill/>
        </p:spPr>
        <p:txBody>
          <a:bodyPr wrap="none" rtlCol="0">
            <a:spAutoFit/>
          </a:bodyPr>
          <a:lstStyle/>
          <a:p>
            <a:r>
              <a:rPr lang="en-US" b="1" dirty="0" err="1">
                <a:solidFill>
                  <a:schemeClr val="bg1"/>
                </a:solidFill>
              </a:rPr>
              <a:t>Huỳnh</a:t>
            </a:r>
            <a:r>
              <a:rPr lang="en-US" b="1" dirty="0">
                <a:solidFill>
                  <a:schemeClr val="bg1"/>
                </a:solidFill>
              </a:rPr>
              <a:t> </a:t>
            </a:r>
            <a:r>
              <a:rPr lang="en-US" b="1" dirty="0" err="1">
                <a:solidFill>
                  <a:schemeClr val="bg1"/>
                </a:solidFill>
              </a:rPr>
              <a:t>Văn</a:t>
            </a:r>
            <a:r>
              <a:rPr lang="en-US" b="1" dirty="0">
                <a:solidFill>
                  <a:schemeClr val="bg1"/>
                </a:solidFill>
              </a:rPr>
              <a:t> </a:t>
            </a:r>
            <a:r>
              <a:rPr lang="en-US" b="1" dirty="0" err="1">
                <a:solidFill>
                  <a:schemeClr val="bg1"/>
                </a:solidFill>
              </a:rPr>
              <a:t>Toàn</a:t>
            </a:r>
            <a:endParaRPr lang="en-US" b="1" dirty="0">
              <a:solidFill>
                <a:schemeClr val="bg1"/>
              </a:solidFill>
            </a:endParaRPr>
          </a:p>
          <a:p>
            <a:endParaRPr lang="en-VN" dirty="0"/>
          </a:p>
        </p:txBody>
      </p:sp>
      <p:sp>
        <p:nvSpPr>
          <p:cNvPr id="6" name="TextBox 5">
            <a:extLst>
              <a:ext uri="{FF2B5EF4-FFF2-40B4-BE49-F238E27FC236}">
                <a16:creationId xmlns:a16="http://schemas.microsoft.com/office/drawing/2014/main" id="{D3F6E41A-EA7D-AC41-AD4A-19A517CCB5C6}"/>
              </a:ext>
            </a:extLst>
          </p:cNvPr>
          <p:cNvSpPr txBox="1"/>
          <p:nvPr/>
        </p:nvSpPr>
        <p:spPr>
          <a:xfrm>
            <a:off x="329339" y="1971585"/>
            <a:ext cx="6117956" cy="830997"/>
          </a:xfrm>
          <a:prstGeom prst="rect">
            <a:avLst/>
          </a:prstGeom>
          <a:noFill/>
        </p:spPr>
        <p:txBody>
          <a:bodyPr wrap="square" rtlCol="0">
            <a:spAutoFit/>
          </a:bodyPr>
          <a:lstStyle/>
          <a:p>
            <a:r>
              <a:rPr lang="vi-VN" sz="2400" b="1" dirty="0">
                <a:solidFill>
                  <a:schemeClr val="bg1"/>
                </a:solidFill>
              </a:rPr>
              <a:t>Buổi 10:</a:t>
            </a:r>
          </a:p>
          <a:p>
            <a:r>
              <a:rPr lang="en-US" sz="2400" b="1" dirty="0">
                <a:solidFill>
                  <a:schemeClr val="bg1"/>
                </a:solidFill>
              </a:rPr>
              <a:t> Intent </a:t>
            </a:r>
            <a:r>
              <a:rPr lang="en-US" sz="2400" b="1" dirty="0" err="1">
                <a:solidFill>
                  <a:schemeClr val="bg1"/>
                </a:solidFill>
              </a:rPr>
              <a:t>trong</a:t>
            </a:r>
            <a:r>
              <a:rPr lang="en-US" sz="2400" b="1" dirty="0">
                <a:solidFill>
                  <a:schemeClr val="bg1"/>
                </a:solidFill>
              </a:rPr>
              <a:t> Android. </a:t>
            </a:r>
            <a:endParaRPr lang="en-US"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a:t>Abstract class</a:t>
            </a:r>
          </a:p>
        </p:txBody>
      </p:sp>
      <p:sp>
        <p:nvSpPr>
          <p:cNvPr id="175" name="Google Shape;175;p13"/>
          <p:cNvSpPr txBox="1">
            <a:spLocks noGrp="1"/>
          </p:cNvSpPr>
          <p:nvPr>
            <p:ph type="body" idx="1"/>
          </p:nvPr>
        </p:nvSpPr>
        <p:spPr>
          <a:xfrm>
            <a:off x="526942" y="1030638"/>
            <a:ext cx="6904495" cy="3890074"/>
          </a:xfrm>
          <a:prstGeom prst="rect">
            <a:avLst/>
          </a:prstGeom>
        </p:spPr>
        <p:txBody>
          <a:bodyPr spcFirstLastPara="1" wrap="square" lIns="91425" tIns="91425" rIns="91425" bIns="91425" anchor="t" anchorCtr="0">
            <a:noAutofit/>
          </a:bodyPr>
          <a:lstStyle/>
          <a:p>
            <a:r>
              <a:rPr lang="vi-VN" dirty="0"/>
              <a:t>– Abstract class: là một class cha cho tất cả các class có cùng bản chất. Bản chất ở đây được hiểu là kiểu, loại, nhiệm vụ của class. Hai class cùng hiện thực một interface có thể hoàn toàn khác nhau về bản chất. Hiểu đơn giản như một thằng con (child class) chỉ có thể là con của một thằng cha, có tính cách giống cha (abstract class) nó.</a:t>
            </a:r>
            <a:endParaRPr lang="en-VN" sz="14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a:t>Interface</a:t>
            </a:r>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 Interface: là một chức năng mà bạn có thể thêm và bất kì class nào. Từ chức năng ở đây không đồng nghĩa với phương thức (hoặc hàm). Interface có thể bao gồm nhiều hàm/phương thức và tất cả chúng cùng phục vụ cho một chức năng.</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a:t>
            </a:fld>
            <a:endParaRPr>
              <a:solidFill>
                <a:srgbClr val="FFFFFF"/>
              </a:solidFill>
            </a:endParaRPr>
          </a:p>
        </p:txBody>
      </p:sp>
    </p:spTree>
    <p:extLst>
      <p:ext uri="{BB962C8B-B14F-4D97-AF65-F5344CB8AC3E}">
        <p14:creationId xmlns:p14="http://schemas.microsoft.com/office/powerpoint/2010/main" val="198413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Vậy, bạn không nên nhầm lẫn khi nói về việc một class được implement hay extend. Nhiều người thường hay đồng nhất là không phân biệt hai từ này, nhưng chính chúng đã nói lên sự khác biệt giữa interface và abstract class. Bạn chỉ có thể thừa kế (extend) từ một class và chỉ có thể hiện thực (implement) các chức năng (interface) cho class của mình. Theo cách ngắn gọn, quan hệ giữa một class khi thừa kế một abstract class được gọi là is-a, và một class khi hiện thực một interface được gọi là can-do (hoặc –able).</a:t>
            </a:r>
            <a:endParaRPr lang="vi-VN" sz="12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Tree>
    <p:extLst>
      <p:ext uri="{BB962C8B-B14F-4D97-AF65-F5344CB8AC3E}">
        <p14:creationId xmlns:p14="http://schemas.microsoft.com/office/powerpoint/2010/main" val="304005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err="1"/>
              <a:t>Bảng</a:t>
            </a:r>
            <a:r>
              <a:rPr lang="en-US" dirty="0"/>
              <a:t> so </a:t>
            </a:r>
            <a:r>
              <a:rPr lang="en-US" dirty="0" err="1"/>
              <a:t>sánh</a:t>
            </a:r>
            <a:endParaRPr lang="en-US"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sz="1600" dirty="0"/>
              <a:t>Cuối cùng, cũng nên liệt kê các điểm khác biệt giữa hai khái niệm này để bạn có thể sử dụng được khi cần thiết. Các điểm khác biệt này có thể khác nhau tùy vào ngôn ngữ mà bạn sử dụng. Vì vậy bạn chỉ cần nhớ các điểm căn bản sau:</a:t>
            </a:r>
            <a:endParaRPr lang="vi-VN" sz="105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graphicFrame>
        <p:nvGraphicFramePr>
          <p:cNvPr id="2" name="Table 1">
            <a:extLst>
              <a:ext uri="{FF2B5EF4-FFF2-40B4-BE49-F238E27FC236}">
                <a16:creationId xmlns:a16="http://schemas.microsoft.com/office/drawing/2014/main" id="{8B1A28E4-0B98-BA40-B6BB-14F3F2B60A81}"/>
              </a:ext>
            </a:extLst>
          </p:cNvPr>
          <p:cNvGraphicFramePr>
            <a:graphicFrameLocks noGrp="1"/>
          </p:cNvGraphicFramePr>
          <p:nvPr>
            <p:extLst>
              <p:ext uri="{D42A27DB-BD31-4B8C-83A1-F6EECF244321}">
                <p14:modId xmlns:p14="http://schemas.microsoft.com/office/powerpoint/2010/main" val="1382974715"/>
              </p:ext>
            </p:extLst>
          </p:nvPr>
        </p:nvGraphicFramePr>
        <p:xfrm>
          <a:off x="1090748" y="1976729"/>
          <a:ext cx="7286085" cy="3000982"/>
        </p:xfrm>
        <a:graphic>
          <a:graphicData uri="http://schemas.openxmlformats.org/drawingml/2006/table">
            <a:tbl>
              <a:tblPr/>
              <a:tblGrid>
                <a:gridCol w="2428695">
                  <a:extLst>
                    <a:ext uri="{9D8B030D-6E8A-4147-A177-3AD203B41FA5}">
                      <a16:colId xmlns:a16="http://schemas.microsoft.com/office/drawing/2014/main" val="3602772832"/>
                    </a:ext>
                  </a:extLst>
                </a:gridCol>
                <a:gridCol w="2428695">
                  <a:extLst>
                    <a:ext uri="{9D8B030D-6E8A-4147-A177-3AD203B41FA5}">
                      <a16:colId xmlns:a16="http://schemas.microsoft.com/office/drawing/2014/main" val="1483401937"/>
                    </a:ext>
                  </a:extLst>
                </a:gridCol>
                <a:gridCol w="2428695">
                  <a:extLst>
                    <a:ext uri="{9D8B030D-6E8A-4147-A177-3AD203B41FA5}">
                      <a16:colId xmlns:a16="http://schemas.microsoft.com/office/drawing/2014/main" val="2877853735"/>
                    </a:ext>
                  </a:extLst>
                </a:gridCol>
              </a:tblGrid>
              <a:tr h="0">
                <a:tc>
                  <a:txBody>
                    <a:bodyPr/>
                    <a:lstStyle/>
                    <a:p>
                      <a:pPr algn="l" fontAlgn="t"/>
                      <a:endParaRPr lang="en-VN" sz="1100" dirty="0">
                        <a:effectLst/>
                      </a:endParaRP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100">
                          <a:effectLst/>
                        </a:rPr>
                        <a:t>Interface</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algn="l" fontAlgn="t"/>
                      <a:r>
                        <a:rPr lang="en-US" sz="1100">
                          <a:effectLst/>
                        </a:rPr>
                        <a:t>Abstract class</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197261935"/>
                  </a:ext>
                </a:extLst>
              </a:tr>
              <a:tr h="719778">
                <a:tc>
                  <a:txBody>
                    <a:bodyPr/>
                    <a:lstStyle/>
                    <a:p>
                      <a:pPr fontAlgn="t"/>
                      <a:r>
                        <a:rPr lang="en-US" sz="1100" dirty="0">
                          <a:effectLst/>
                        </a:rPr>
                        <a:t>Multiple inheritance</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100">
                          <a:effectLst/>
                        </a:rPr>
                        <a:t>Một class có thể hiện thực nhiều interface.(tạm coi là thừa kế)</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100">
                          <a:effectLst/>
                        </a:rPr>
                        <a:t>Không hỗ trợ đa thừa kế</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202715939"/>
                  </a:ext>
                </a:extLst>
              </a:tr>
              <a:tr h="509843">
                <a:tc>
                  <a:txBody>
                    <a:bodyPr/>
                    <a:lstStyle/>
                    <a:p>
                      <a:pPr fontAlgn="t"/>
                      <a:r>
                        <a:rPr lang="en-US" sz="1100">
                          <a:effectLst/>
                        </a:rPr>
                        <a:t>Default implementation</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100">
                          <a:effectLst/>
                        </a:rPr>
                        <a:t>Không thể định nghĩa code xử lý, chỉ có thể khai báo.</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100">
                          <a:effectLst/>
                        </a:rPr>
                        <a:t>Có thể định nghĩa thân phương thức, property.</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185771497"/>
                  </a:ext>
                </a:extLst>
              </a:tr>
              <a:tr h="509843">
                <a:tc>
                  <a:txBody>
                    <a:bodyPr/>
                    <a:lstStyle/>
                    <a:p>
                      <a:pPr fontAlgn="t"/>
                      <a:r>
                        <a:rPr lang="en-US" sz="1100">
                          <a:effectLst/>
                        </a:rPr>
                        <a:t>Access Modifiers</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100">
                          <a:effectLst/>
                        </a:rPr>
                        <a:t>Mọi phương thức, property đều mặc định là public.</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100">
                          <a:effectLst/>
                        </a:rPr>
                        <a:t>Có thể xác định modifier.</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288839896"/>
                  </a:ext>
                </a:extLst>
              </a:tr>
              <a:tr h="719778">
                <a:tc>
                  <a:txBody>
                    <a:bodyPr/>
                    <a:lstStyle/>
                    <a:p>
                      <a:pPr fontAlgn="t"/>
                      <a:r>
                        <a:rPr lang="en-US" sz="1100">
                          <a:effectLst/>
                        </a:rPr>
                        <a:t>Adding functionality</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100">
                          <a:effectLst/>
                        </a:rPr>
                        <a:t>Mọi phương thức, property của interface cần được hiện thực trong class.</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100">
                          <a:effectLst/>
                        </a:rPr>
                        <a:t>Không cần thiết.</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956627397"/>
                  </a:ext>
                </a:extLst>
              </a:tr>
              <a:tr h="299908">
                <a:tc>
                  <a:txBody>
                    <a:bodyPr/>
                    <a:lstStyle/>
                    <a:p>
                      <a:pPr fontAlgn="t"/>
                      <a:r>
                        <a:rPr lang="en-US" sz="1100">
                          <a:effectLst/>
                        </a:rPr>
                        <a:t>Fields and Constants</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en-US" sz="1100">
                          <a:effectLst/>
                        </a:rPr>
                        <a:t>Không</a:t>
                      </a: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en-US" sz="1100" dirty="0" err="1">
                          <a:effectLst/>
                        </a:rPr>
                        <a:t>Có</a:t>
                      </a:r>
                      <a:endParaRPr lang="en-US" sz="1100" dirty="0">
                        <a:effectLst/>
                      </a:endParaRPr>
                    </a:p>
                  </a:txBody>
                  <a:tcPr marL="74192" marR="74192" marT="37096" marB="37096">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3676752867"/>
                  </a:ext>
                </a:extLst>
              </a:tr>
            </a:tbl>
          </a:graphicData>
        </a:graphic>
      </p:graphicFrame>
    </p:spTree>
    <p:extLst>
      <p:ext uri="{BB962C8B-B14F-4D97-AF65-F5344CB8AC3E}">
        <p14:creationId xmlns:p14="http://schemas.microsoft.com/office/powerpoint/2010/main" val="400578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err="1"/>
              <a:t>Bảng</a:t>
            </a:r>
            <a:r>
              <a:rPr lang="en-US" dirty="0"/>
              <a:t> so </a:t>
            </a:r>
            <a:r>
              <a:rPr lang="en-US" dirty="0" err="1"/>
              <a:t>sánh</a:t>
            </a:r>
            <a:endParaRPr lang="en-US"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sz="1600" b="1" dirty="0"/>
              <a:t>Interface:</a:t>
            </a:r>
            <a:endParaRPr lang="vi-VN" sz="1600" dirty="0"/>
          </a:p>
          <a:p>
            <a:pPr lvl="1"/>
            <a:r>
              <a:rPr lang="vi-VN" sz="1600" dirty="0"/>
              <a:t>Không phải là class.</a:t>
            </a:r>
          </a:p>
          <a:p>
            <a:pPr lvl="1"/>
            <a:r>
              <a:rPr lang="vi-VN" sz="1600" dirty="0"/>
              <a:t>Chỉ chứa những method/properties trống không có thực thi.</a:t>
            </a:r>
          </a:p>
          <a:p>
            <a:pPr lvl="1"/>
            <a:r>
              <a:rPr lang="vi-VN" sz="1600" dirty="0"/>
              <a:t>Nó giống như một khuôn mẫu, một khung để để các lớp implement và follow.</a:t>
            </a:r>
          </a:p>
          <a:p>
            <a:pPr lvl="1"/>
            <a:r>
              <a:rPr lang="vi-VN" sz="1600" dirty="0"/>
              <a:t>Các lớp có thể implements nhiều interface.</a:t>
            </a:r>
          </a:p>
          <a:p>
            <a:pPr lvl="1"/>
            <a:r>
              <a:rPr lang="vi-VN" sz="1600" dirty="0"/>
              <a:t>Là một contract, các class implement phải triển khai các method theo như interface đã định nghĩa.</a:t>
            </a:r>
          </a:p>
          <a:p>
            <a:r>
              <a:rPr lang="vi-VN" sz="1600" b="1" dirty="0"/>
              <a:t>Abstract class:</a:t>
            </a:r>
            <a:endParaRPr lang="vi-VN" sz="1600" dirty="0"/>
          </a:p>
          <a:p>
            <a:pPr lvl="1"/>
            <a:r>
              <a:rPr lang="vi-VN" sz="1600" dirty="0"/>
              <a:t>Khá giống Interface nhưng nó có thể làm nhiều việc hơn.</a:t>
            </a:r>
          </a:p>
          <a:p>
            <a:pPr lvl="1"/>
            <a:r>
              <a:rPr lang="vi-VN" sz="1600" dirty="0"/>
              <a:t>Có 2 loại method là abstract method và method thường:</a:t>
            </a:r>
          </a:p>
          <a:p>
            <a:pPr lvl="2"/>
            <a:r>
              <a:rPr lang="vi-VN" sz="1600" dirty="0"/>
              <a:t>abstract method là method trống không có thực thi.</a:t>
            </a:r>
          </a:p>
          <a:p>
            <a:pPr lvl="2"/>
            <a:r>
              <a:rPr lang="vi-VN" sz="1600" dirty="0"/>
              <a:t>method thường là method có thực thi.</a:t>
            </a:r>
          </a:p>
          <a:p>
            <a:pPr lvl="1"/>
            <a:r>
              <a:rPr lang="vi-VN" sz="1600" dirty="0"/>
              <a:t>Các lớp chỉ có thể kế thừa một Abstract class</a:t>
            </a:r>
          </a:p>
          <a:p>
            <a:pPr lvl="1"/>
            <a:r>
              <a:rPr lang="vi-VN" sz="1600" dirty="0"/>
              <a:t>Hướng đến tính năng và những tính năng có thực thi được sử dụng làm hàm chung cho các class extend.</a:t>
            </a:r>
          </a:p>
          <a:p>
            <a:br>
              <a:rPr lang="vi-VN" sz="1600" dirty="0"/>
            </a:br>
            <a:endParaRPr lang="vi-VN" sz="9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Tree>
    <p:extLst>
      <p:ext uri="{BB962C8B-B14F-4D97-AF65-F5344CB8AC3E}">
        <p14:creationId xmlns:p14="http://schemas.microsoft.com/office/powerpoint/2010/main" val="1546953043"/>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TotalTime>
  <Words>578</Words>
  <Application>Microsoft Macintosh PowerPoint</Application>
  <PresentationFormat>On-screen Show (16:9)</PresentationFormat>
  <Paragraphs>48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Oswald</vt:lpstr>
      <vt:lpstr>Calibri</vt:lpstr>
      <vt:lpstr>Roboto Condensed</vt:lpstr>
      <vt:lpstr>Arial</vt:lpstr>
      <vt:lpstr>Wolsey template</vt:lpstr>
      <vt:lpstr>Giáo trình Android cơ bản</vt:lpstr>
      <vt:lpstr>Abstract class</vt:lpstr>
      <vt:lpstr>Interface</vt:lpstr>
      <vt:lpstr>PowerPoint Presentation</vt:lpstr>
      <vt:lpstr>Bảng so sánh</vt:lpstr>
      <vt:lpstr>Bảng so sánh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Giáo trình Android cơ bản</dc:title>
  <cp:lastModifiedBy>Microsoft Office User</cp:lastModifiedBy>
  <cp:revision>27</cp:revision>
  <dcterms:modified xsi:type="dcterms:W3CDTF">2021-06-10T06:40:57Z</dcterms:modified>
</cp:coreProperties>
</file>