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86" r:id="rId5"/>
    <p:sldId id="261" r:id="rId6"/>
    <p:sldId id="287" r:id="rId7"/>
    <p:sldId id="289" r:id="rId8"/>
    <p:sldId id="288" r:id="rId9"/>
    <p:sldId id="290" r:id="rId10"/>
    <p:sldId id="291" r:id="rId11"/>
    <p:sldId id="292" r:id="rId12"/>
    <p:sldId id="293" r:id="rId13"/>
    <p:sldId id="294" r:id="rId14"/>
    <p:sldId id="298" r:id="rId15"/>
    <p:sldId id="297" r:id="rId16"/>
    <p:sldId id="295" r:id="rId17"/>
    <p:sldId id="29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Oswald"/>
      <p:regular r:id="rId24"/>
      <p:bold r:id="rId24"/>
    </p:embeddedFont>
    <p:embeddedFont>
      <p:font typeface="Roboto Condensed"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50B8B-3C71-470E-80E4-AD3EA82362C0}">
  <a:tblStyle styleId="{E2750B8B-3C71-470E-80E4-AD3EA82362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p:restoredTop sz="94674"/>
  </p:normalViewPr>
  <p:slideViewPr>
    <p:cSldViewPr snapToGrid="0" snapToObjects="1">
      <p:cViewPr varScale="1">
        <p:scale>
          <a:sx n="165" d="100"/>
          <a:sy n="16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NUL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46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22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0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78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82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0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wikipedia.org/wiki/C_(ng%C3%B4n_ng%E1%BB%AF_l%E1%BA%ADp_tr%C3%ACn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afedev.vn/gioi-thieu-moi-thu-ve-kotlin-va-top-5-ly-do-nen-dung-no/"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54244" y="4192291"/>
            <a:ext cx="5579390" cy="588935"/>
          </a:xfrm>
          <a:prstGeom prst="rect">
            <a:avLst/>
          </a:prstGeom>
        </p:spPr>
        <p:txBody>
          <a:bodyPr spcFirstLastPara="1" wrap="square" lIns="91425" tIns="91425" rIns="91425" bIns="91425" anchor="b" anchorCtr="0">
            <a:noAutofit/>
          </a:bodyPr>
          <a:lstStyle/>
          <a:p>
            <a:pPr>
              <a:buClr>
                <a:srgbClr val="000000"/>
              </a:buClr>
              <a:buSzPct val="100000"/>
            </a:pPr>
            <a:r>
              <a:rPr lang="en-US" altLang="en-US" sz="2600" dirty="0" err="1">
                <a:solidFill>
                  <a:schemeClr val="bg1"/>
                </a:solidFill>
                <a:latin typeface="Calibri" panose="020F0502020204030204" pitchFamily="34" charset="0"/>
              </a:rPr>
              <a:t>Giáo</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trình</a:t>
            </a:r>
            <a:r>
              <a:rPr lang="en-US" altLang="en-US" sz="2600" dirty="0">
                <a:solidFill>
                  <a:schemeClr val="bg1"/>
                </a:solidFill>
                <a:latin typeface="Calibri" panose="020F0502020204030204" pitchFamily="34" charset="0"/>
              </a:rPr>
              <a:t> Android </a:t>
            </a:r>
            <a:r>
              <a:rPr lang="en-US" altLang="en-US" sz="2600" dirty="0" err="1">
                <a:solidFill>
                  <a:schemeClr val="bg1"/>
                </a:solidFill>
                <a:latin typeface="Calibri" panose="020F0502020204030204" pitchFamily="34" charset="0"/>
              </a:rPr>
              <a:t>cơ</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bản</a:t>
            </a:r>
            <a:endParaRPr lang="en-US" altLang="en-US" sz="2600" dirty="0">
              <a:solidFill>
                <a:schemeClr val="bg1"/>
              </a:solidFill>
              <a:latin typeface="Calibri" panose="020F0502020204030204" pitchFamily="34" charset="0"/>
            </a:endParaRPr>
          </a:p>
        </p:txBody>
      </p:sp>
      <p:sp>
        <p:nvSpPr>
          <p:cNvPr id="4" name="TextBox 3">
            <a:extLst>
              <a:ext uri="{FF2B5EF4-FFF2-40B4-BE49-F238E27FC236}">
                <a16:creationId xmlns:a16="http://schemas.microsoft.com/office/drawing/2014/main" id="{F18E44D8-EDFE-D243-B595-243C19F3021E}"/>
              </a:ext>
            </a:extLst>
          </p:cNvPr>
          <p:cNvSpPr txBox="1"/>
          <p:nvPr/>
        </p:nvSpPr>
        <p:spPr>
          <a:xfrm>
            <a:off x="54244" y="4781227"/>
            <a:ext cx="1595309" cy="523220"/>
          </a:xfrm>
          <a:prstGeom prst="rect">
            <a:avLst/>
          </a:prstGeom>
          <a:noFill/>
        </p:spPr>
        <p:txBody>
          <a:bodyPr wrap="none" rtlCol="0">
            <a:spAutoFit/>
          </a:bodyPr>
          <a:lstStyle/>
          <a:p>
            <a:r>
              <a:rPr lang="en-US" b="1" dirty="0" err="1">
                <a:solidFill>
                  <a:schemeClr val="bg1"/>
                </a:solidFill>
              </a:rPr>
              <a:t>Huỳnh</a:t>
            </a:r>
            <a:r>
              <a:rPr lang="en-US" b="1" dirty="0">
                <a:solidFill>
                  <a:schemeClr val="bg1"/>
                </a:solidFill>
              </a:rPr>
              <a:t> </a:t>
            </a:r>
            <a:r>
              <a:rPr lang="en-US" b="1" dirty="0" err="1">
                <a:solidFill>
                  <a:schemeClr val="bg1"/>
                </a:solidFill>
              </a:rPr>
              <a:t>Văn</a:t>
            </a:r>
            <a:r>
              <a:rPr lang="en-US" b="1" dirty="0">
                <a:solidFill>
                  <a:schemeClr val="bg1"/>
                </a:solidFill>
              </a:rPr>
              <a:t> </a:t>
            </a:r>
            <a:r>
              <a:rPr lang="en-US" b="1" dirty="0" err="1">
                <a:solidFill>
                  <a:schemeClr val="bg1"/>
                </a:solidFill>
              </a:rPr>
              <a:t>Toàn</a:t>
            </a:r>
            <a:endParaRPr lang="en-US" b="1" dirty="0">
              <a:solidFill>
                <a:schemeClr val="bg1"/>
              </a:solidFill>
            </a:endParaRPr>
          </a:p>
          <a:p>
            <a:endParaRPr lang="en-VN" dirty="0"/>
          </a:p>
        </p:txBody>
      </p:sp>
      <p:sp>
        <p:nvSpPr>
          <p:cNvPr id="6" name="TextBox 5">
            <a:extLst>
              <a:ext uri="{FF2B5EF4-FFF2-40B4-BE49-F238E27FC236}">
                <a16:creationId xmlns:a16="http://schemas.microsoft.com/office/drawing/2014/main" id="{D3F6E41A-EA7D-AC41-AD4A-19A517CCB5C6}"/>
              </a:ext>
            </a:extLst>
          </p:cNvPr>
          <p:cNvSpPr txBox="1"/>
          <p:nvPr/>
        </p:nvSpPr>
        <p:spPr>
          <a:xfrm>
            <a:off x="329339" y="1971585"/>
            <a:ext cx="6117956" cy="1569660"/>
          </a:xfrm>
          <a:prstGeom prst="rect">
            <a:avLst/>
          </a:prstGeom>
          <a:noFill/>
        </p:spPr>
        <p:txBody>
          <a:bodyPr wrap="square" rtlCol="0">
            <a:spAutoFit/>
          </a:bodyPr>
          <a:lstStyle/>
          <a:p>
            <a:r>
              <a:rPr lang="vi-VN" sz="2400" b="1" dirty="0">
                <a:solidFill>
                  <a:schemeClr val="bg1"/>
                </a:solidFill>
              </a:rPr>
              <a:t>Buổi 1:</a:t>
            </a:r>
          </a:p>
          <a:p>
            <a:r>
              <a:rPr lang="vi-VN" sz="2400" b="1" dirty="0">
                <a:solidFill>
                  <a:schemeClr val="bg1"/>
                </a:solidFill>
              </a:rPr>
              <a:t>Giới thiệu kiến thức lập trình Java/Kotlin giới thiệu các thành phần cơ bản. </a:t>
            </a:r>
            <a:endParaRPr lang="vi-VN" sz="2400" dirty="0">
              <a:solidFill>
                <a:schemeClr val="bg1"/>
              </a:solidFill>
            </a:endParaRPr>
          </a:p>
          <a:p>
            <a:endParaRPr lang="en-V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085310" y="305067"/>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List (Kotlin)</a:t>
            </a:r>
            <a:endParaRPr dirty="0">
              <a:solidFill>
                <a:schemeClr val="bg1"/>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A84B68AB-2913-5346-9532-7D5DC4F86E04}"/>
              </a:ext>
            </a:extLst>
          </p:cNvPr>
          <p:cNvPicPr>
            <a:picLocks noChangeAspect="1"/>
          </p:cNvPicPr>
          <p:nvPr/>
        </p:nvPicPr>
        <p:blipFill>
          <a:blip r:embed="rId3"/>
          <a:stretch>
            <a:fillRect/>
          </a:stretch>
        </p:blipFill>
        <p:spPr>
          <a:xfrm>
            <a:off x="898902" y="985767"/>
            <a:ext cx="7229959" cy="4072717"/>
          </a:xfrm>
          <a:prstGeom prst="rect">
            <a:avLst/>
          </a:prstGeom>
        </p:spPr>
      </p:pic>
      <p:sp>
        <p:nvSpPr>
          <p:cNvPr id="2" name="TextBox 1">
            <a:extLst>
              <a:ext uri="{FF2B5EF4-FFF2-40B4-BE49-F238E27FC236}">
                <a16:creationId xmlns:a16="http://schemas.microsoft.com/office/drawing/2014/main" id="{7A8D3B55-EBB2-2D4A-A3D5-C4E1C2BE5EE2}"/>
              </a:ext>
            </a:extLst>
          </p:cNvPr>
          <p:cNvSpPr txBox="1"/>
          <p:nvPr/>
        </p:nvSpPr>
        <p:spPr>
          <a:xfrm>
            <a:off x="3068664" y="542441"/>
            <a:ext cx="184731" cy="307777"/>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79232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5239-9C90-4446-BC23-C2713B28C8A6}"/>
              </a:ext>
            </a:extLst>
          </p:cNvPr>
          <p:cNvSpPr>
            <a:spLocks noGrp="1"/>
          </p:cNvSpPr>
          <p:nvPr>
            <p:ph type="title"/>
          </p:nvPr>
        </p:nvSpPr>
        <p:spPr>
          <a:xfrm>
            <a:off x="1845086" y="504825"/>
            <a:ext cx="6880460" cy="680700"/>
          </a:xfrm>
        </p:spPr>
        <p:txBody>
          <a:bodyPr/>
          <a:lstStyle/>
          <a:p>
            <a:r>
              <a:rPr lang="en-VN" dirty="0"/>
              <a:t>Các thành phần cơ bản trong Android</a:t>
            </a:r>
          </a:p>
        </p:txBody>
      </p:sp>
      <p:sp>
        <p:nvSpPr>
          <p:cNvPr id="3" name="Text Placeholder 2">
            <a:extLst>
              <a:ext uri="{FF2B5EF4-FFF2-40B4-BE49-F238E27FC236}">
                <a16:creationId xmlns:a16="http://schemas.microsoft.com/office/drawing/2014/main" id="{ED0AC26C-C51F-8148-AE4D-918EF376A62A}"/>
              </a:ext>
            </a:extLst>
          </p:cNvPr>
          <p:cNvSpPr>
            <a:spLocks noGrp="1"/>
          </p:cNvSpPr>
          <p:nvPr>
            <p:ph type="body" idx="1"/>
          </p:nvPr>
        </p:nvSpPr>
        <p:spPr>
          <a:xfrm>
            <a:off x="534692" y="1296748"/>
            <a:ext cx="6257033" cy="3492227"/>
          </a:xfrm>
        </p:spPr>
        <p:txBody>
          <a:bodyPr/>
          <a:lstStyle/>
          <a:p>
            <a:r>
              <a:rPr lang="vi-VN" sz="1600" dirty="0"/>
              <a:t>Trong Android, chúng ta có thể liệt kê ra 4 thành phần cơ bản như sau:</a:t>
            </a:r>
          </a:p>
          <a:p>
            <a:r>
              <a:rPr lang="vi-VN" sz="1600" b="1" dirty="0"/>
              <a:t>Activity</a:t>
            </a:r>
            <a:endParaRPr lang="vi-VN" sz="1600" dirty="0"/>
          </a:p>
          <a:p>
            <a:r>
              <a:rPr lang="vi-VN" sz="1600" b="1" dirty="0"/>
              <a:t>Service</a:t>
            </a:r>
            <a:endParaRPr lang="vi-VN" sz="1600" dirty="0"/>
          </a:p>
          <a:p>
            <a:r>
              <a:rPr lang="vi-VN" sz="1600" b="1" dirty="0"/>
              <a:t>Broadcast Receiver</a:t>
            </a:r>
            <a:endParaRPr lang="vi-VN" sz="1600" dirty="0"/>
          </a:p>
          <a:p>
            <a:r>
              <a:rPr lang="vi-VN" sz="1600" b="1" dirty="0"/>
              <a:t>Content Provider</a:t>
            </a:r>
            <a:endParaRPr lang="vi-VN" sz="1600" dirty="0"/>
          </a:p>
          <a:p>
            <a:r>
              <a:rPr lang="vi-VN" sz="1600" dirty="0"/>
              <a:t>Bây giờ, chúng ta sẽ cùng tìm hiểu chi tiết và ứng dụng của các thành phần trên.</a:t>
            </a:r>
          </a:p>
          <a:p>
            <a:endParaRPr lang="en-VN" sz="1600" dirty="0"/>
          </a:p>
        </p:txBody>
      </p:sp>
      <p:sp>
        <p:nvSpPr>
          <p:cNvPr id="4" name="Slide Number Placeholder 3">
            <a:extLst>
              <a:ext uri="{FF2B5EF4-FFF2-40B4-BE49-F238E27FC236}">
                <a16:creationId xmlns:a16="http://schemas.microsoft.com/office/drawing/2014/main" id="{94BB1174-B53D-3248-AFDA-00A3E96434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62984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DA8-F16E-BA4D-B4DF-86B80798E996}"/>
              </a:ext>
            </a:extLst>
          </p:cNvPr>
          <p:cNvSpPr>
            <a:spLocks noGrp="1"/>
          </p:cNvSpPr>
          <p:nvPr>
            <p:ph type="title"/>
          </p:nvPr>
        </p:nvSpPr>
        <p:spPr>
          <a:xfrm>
            <a:off x="2372028" y="164475"/>
            <a:ext cx="5760300" cy="680700"/>
          </a:xfrm>
        </p:spPr>
        <p:txBody>
          <a:bodyPr/>
          <a:lstStyle/>
          <a:p>
            <a:r>
              <a:rPr lang="en-US" dirty="0"/>
              <a:t>Activity</a:t>
            </a:r>
            <a:endParaRPr lang="en-VN" dirty="0"/>
          </a:p>
        </p:txBody>
      </p:sp>
      <p:sp>
        <p:nvSpPr>
          <p:cNvPr id="3" name="Text Placeholder 2">
            <a:extLst>
              <a:ext uri="{FF2B5EF4-FFF2-40B4-BE49-F238E27FC236}">
                <a16:creationId xmlns:a16="http://schemas.microsoft.com/office/drawing/2014/main" id="{94681014-CF3F-AF45-ADE4-F32FF1DF55CF}"/>
              </a:ext>
            </a:extLst>
          </p:cNvPr>
          <p:cNvSpPr>
            <a:spLocks noGrp="1"/>
          </p:cNvSpPr>
          <p:nvPr>
            <p:ph type="body" idx="1"/>
          </p:nvPr>
        </p:nvSpPr>
        <p:spPr>
          <a:xfrm>
            <a:off x="0" y="945914"/>
            <a:ext cx="7276454" cy="3453150"/>
          </a:xfrm>
        </p:spPr>
        <p:txBody>
          <a:bodyPr/>
          <a:lstStyle/>
          <a:p>
            <a:r>
              <a:rPr lang="vi-VN" sz="1400" dirty="0"/>
              <a:t>Trong ứng dụng Android, Activity đóng vai trò đặc biệt quan trọng, là nơi giúp người dùng tương tác trực tiếp với ứng dụng, ví dụ như gọi điện thoại, chụp ảnh, gửi e-mail hoặc xem bản đồ.</a:t>
            </a:r>
          </a:p>
          <a:p>
            <a:r>
              <a:rPr lang="vi-VN" sz="1400" dirty="0"/>
              <a:t>Activity được coi là xương sống của một ứng dụng Android, một ứng dụng có thể có một hoặc nhiều Activity (bất kì ứng dụng nào cũng cần có ít nhất 1 Activity).</a:t>
            </a:r>
          </a:p>
          <a:p>
            <a:r>
              <a:rPr lang="vi-VN" sz="1400" dirty="0"/>
              <a:t>Activity có thể hiển thị ở chế độ toàn màn hình, dạng cửa sổ hoặc với một kích thước nhất định</a:t>
            </a:r>
          </a:p>
          <a:p>
            <a:r>
              <a:rPr lang="vi-VN" sz="1400" dirty="0"/>
              <a:t>Một Activity có thể gọi đến một Activity khác, Activity được gọi đến sẽ tương tác với người dùng tại thời điểm được gọi tới.</a:t>
            </a:r>
          </a:p>
          <a:p>
            <a:r>
              <a:rPr lang="vi-VN" sz="1400" dirty="0"/>
              <a:t>Một ứng dụng bên ngoài có thể gọi tới bất kỳ Activity nào trong ứng dụng (nếu được cấp quyền). Ví dụ: Một ứng dụng chụp ảnh sau khi chụp ảnh xong, sẽ gửi yêu cầu để start một activity có chức năng soạn e-mail trong ứng dụng email nhằm mục đích gửi ảnh vừa chụp đi.</a:t>
            </a:r>
          </a:p>
        </p:txBody>
      </p:sp>
      <p:sp>
        <p:nvSpPr>
          <p:cNvPr id="4" name="Slide Number Placeholder 3">
            <a:extLst>
              <a:ext uri="{FF2B5EF4-FFF2-40B4-BE49-F238E27FC236}">
                <a16:creationId xmlns:a16="http://schemas.microsoft.com/office/drawing/2014/main" id="{54F3F4C2-C9B7-4E47-BEEB-8013544FF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29947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DA8-F16E-BA4D-B4DF-86B80798E996}"/>
              </a:ext>
            </a:extLst>
          </p:cNvPr>
          <p:cNvSpPr>
            <a:spLocks noGrp="1"/>
          </p:cNvSpPr>
          <p:nvPr>
            <p:ph type="title"/>
          </p:nvPr>
        </p:nvSpPr>
        <p:spPr>
          <a:xfrm>
            <a:off x="2372028" y="164475"/>
            <a:ext cx="5760300" cy="680700"/>
          </a:xfrm>
        </p:spPr>
        <p:txBody>
          <a:bodyPr/>
          <a:lstStyle/>
          <a:p>
            <a:r>
              <a:rPr lang="en-US" dirty="0"/>
              <a:t>Activity</a:t>
            </a:r>
            <a:endParaRPr lang="en-VN" dirty="0"/>
          </a:p>
        </p:txBody>
      </p:sp>
      <p:sp>
        <p:nvSpPr>
          <p:cNvPr id="3" name="Text Placeholder 2">
            <a:extLst>
              <a:ext uri="{FF2B5EF4-FFF2-40B4-BE49-F238E27FC236}">
                <a16:creationId xmlns:a16="http://schemas.microsoft.com/office/drawing/2014/main" id="{94681014-CF3F-AF45-ADE4-F32FF1DF55CF}"/>
              </a:ext>
            </a:extLst>
          </p:cNvPr>
          <p:cNvSpPr>
            <a:spLocks noGrp="1"/>
          </p:cNvSpPr>
          <p:nvPr>
            <p:ph type="body" idx="1"/>
          </p:nvPr>
        </p:nvSpPr>
        <p:spPr>
          <a:xfrm>
            <a:off x="-1" y="945914"/>
            <a:ext cx="7431437" cy="2928662"/>
          </a:xfrm>
        </p:spPr>
        <p:txBody>
          <a:bodyPr/>
          <a:lstStyle/>
          <a:p>
            <a:r>
              <a:rPr lang="vi-VN" sz="1400" dirty="0"/>
              <a:t>Trong ứng dụng Android, Activity đóng vai trò đặc biệt quan trọng, là nơi giúp người dùng tương tác trực tiếp với ứng dụng, ví dụ như gọi điện thoại, chụp ảnh, gửi e-mail hoặc xem bản đồ.</a:t>
            </a:r>
          </a:p>
          <a:p>
            <a:r>
              <a:rPr lang="vi-VN" sz="1400" dirty="0"/>
              <a:t>Activity được coi là xương sống của một ứng dụng Android, một ứng dụng có thể có một hoặc nhiều Activity (bất kì ứng dụng nào cũng cần có ít nhất 1 Activity).</a:t>
            </a:r>
          </a:p>
          <a:p>
            <a:r>
              <a:rPr lang="vi-VN" sz="1400" dirty="0"/>
              <a:t>Activity có thể hiển thị ở chế độ toàn màn hình, dạng cửa sổ hoặc với một kích thước nhất định</a:t>
            </a:r>
          </a:p>
          <a:p>
            <a:r>
              <a:rPr lang="vi-VN" sz="1400" dirty="0"/>
              <a:t>Một Activity có thể gọi đến một Activity khác, Activity được gọi đến sẽ tương tác với người dùng tại thời điểm được gọi tới.</a:t>
            </a:r>
          </a:p>
          <a:p>
            <a:r>
              <a:rPr lang="vi-VN" sz="1400" dirty="0"/>
              <a:t>Một ứng dụng bên ngoài có thể gọi tới bất kỳ Activity nào trong ứng dụng (nếu được cấp quyền). Ví dụ: Một ứng dụng chụp ảnh sau khi chụp ảnh xong, sẽ gửi yêu cầu để start một activity có chức năng soạn e-mail trong ứng dụng email nhằm mục đích gửi ảnh vừa chụp đi.</a:t>
            </a:r>
          </a:p>
          <a:p>
            <a:r>
              <a:rPr lang="vi-VN" sz="1400" dirty="0"/>
              <a:t>Khai báo Activity trong AndroidManifest:</a:t>
            </a:r>
          </a:p>
        </p:txBody>
      </p:sp>
      <p:sp>
        <p:nvSpPr>
          <p:cNvPr id="4" name="Slide Number Placeholder 3">
            <a:extLst>
              <a:ext uri="{FF2B5EF4-FFF2-40B4-BE49-F238E27FC236}">
                <a16:creationId xmlns:a16="http://schemas.microsoft.com/office/drawing/2014/main" id="{54F3F4C2-C9B7-4E47-BEEB-8013544FF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521E8E1-A5D0-0749-B68A-3C92501BE4F2}"/>
              </a:ext>
            </a:extLst>
          </p:cNvPr>
          <p:cNvPicPr>
            <a:picLocks noChangeAspect="1"/>
          </p:cNvPicPr>
          <p:nvPr/>
        </p:nvPicPr>
        <p:blipFill>
          <a:blip r:embed="rId2"/>
          <a:stretch>
            <a:fillRect/>
          </a:stretch>
        </p:blipFill>
        <p:spPr>
          <a:xfrm>
            <a:off x="352264" y="3874575"/>
            <a:ext cx="5118638" cy="1236959"/>
          </a:xfrm>
          <a:prstGeom prst="rect">
            <a:avLst/>
          </a:prstGeom>
        </p:spPr>
      </p:pic>
    </p:spTree>
    <p:extLst>
      <p:ext uri="{BB962C8B-B14F-4D97-AF65-F5344CB8AC3E}">
        <p14:creationId xmlns:p14="http://schemas.microsoft.com/office/powerpoint/2010/main" val="305158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DA8-F16E-BA4D-B4DF-86B80798E996}"/>
              </a:ext>
            </a:extLst>
          </p:cNvPr>
          <p:cNvSpPr>
            <a:spLocks noGrp="1"/>
          </p:cNvSpPr>
          <p:nvPr>
            <p:ph type="title"/>
          </p:nvPr>
        </p:nvSpPr>
        <p:spPr>
          <a:xfrm>
            <a:off x="2372028" y="164475"/>
            <a:ext cx="5760300" cy="680700"/>
          </a:xfrm>
        </p:spPr>
        <p:txBody>
          <a:bodyPr/>
          <a:lstStyle/>
          <a:p>
            <a:r>
              <a:rPr lang="en-US" i="1" dirty="0"/>
              <a:t>Content Provider</a:t>
            </a:r>
            <a:endParaRPr lang="en-VN" dirty="0"/>
          </a:p>
        </p:txBody>
      </p:sp>
      <p:sp>
        <p:nvSpPr>
          <p:cNvPr id="3" name="Text Placeholder 2">
            <a:extLst>
              <a:ext uri="{FF2B5EF4-FFF2-40B4-BE49-F238E27FC236}">
                <a16:creationId xmlns:a16="http://schemas.microsoft.com/office/drawing/2014/main" id="{94681014-CF3F-AF45-ADE4-F32FF1DF55CF}"/>
              </a:ext>
            </a:extLst>
          </p:cNvPr>
          <p:cNvSpPr>
            <a:spLocks noGrp="1"/>
          </p:cNvSpPr>
          <p:nvPr>
            <p:ph type="body" idx="1"/>
          </p:nvPr>
        </p:nvSpPr>
        <p:spPr>
          <a:xfrm>
            <a:off x="0" y="945914"/>
            <a:ext cx="7276454" cy="4197586"/>
          </a:xfrm>
        </p:spPr>
        <p:txBody>
          <a:bodyPr/>
          <a:lstStyle/>
          <a:p>
            <a:r>
              <a:rPr lang="vi-VN" sz="1400" dirty="0"/>
              <a:t>Content Provider là một thành phần giúp các một ứng dụng có thể đọc và ghi dữ liệu từ một file hoặc từ SQLite của một ứng dụng khác trong cùng một hệ thống. Bất kỳ ứng dụng nào có quyền (permisson) đều có thể truy xuất, chỉnh sửa dữ liệu của một ứng dụng khác.</a:t>
            </a:r>
          </a:p>
          <a:p>
            <a:r>
              <a:rPr lang="vi-VN" sz="1400" dirty="0"/>
              <a:t>Content Provider được chia thành 2 loại:</a:t>
            </a:r>
          </a:p>
          <a:p>
            <a:r>
              <a:rPr lang="vi-VN" sz="1400" b="1" dirty="0"/>
              <a:t>Native Content Provider</a:t>
            </a:r>
            <a:r>
              <a:rPr lang="vi-VN" sz="1400" dirty="0"/>
              <a:t>: Là những Content Provider có sẵn, được tạo ra bởi hệ thống, ví dụ như Contacts, Message, … (Các ứng dụng gốc Android cung cấp sẵn nhiều Content Provider cho phép ứng dụng truy cập dữ liệu như trình danh bạ, quản lý file media).</a:t>
            </a:r>
          </a:p>
          <a:p>
            <a:r>
              <a:rPr lang="vi-VN" sz="1400" b="1" dirty="0"/>
              <a:t>Custom Content Provider</a:t>
            </a:r>
            <a:r>
              <a:rPr lang="vi-VN" sz="1400" dirty="0"/>
              <a:t>: Bao gồm các Content Provider được tạo ra bởi các developer phụ thuộc vào đặc điểm của từng ứng dụng.</a:t>
            </a:r>
          </a:p>
          <a:p>
            <a:pPr marL="101600" indent="0">
              <a:buNone/>
            </a:pPr>
            <a:endParaRPr lang="vi-VN" sz="1400" dirty="0"/>
          </a:p>
          <a:p>
            <a:endParaRPr lang="vi-VN" sz="1400" dirty="0"/>
          </a:p>
        </p:txBody>
      </p:sp>
      <p:sp>
        <p:nvSpPr>
          <p:cNvPr id="4" name="Slide Number Placeholder 3">
            <a:extLst>
              <a:ext uri="{FF2B5EF4-FFF2-40B4-BE49-F238E27FC236}">
                <a16:creationId xmlns:a16="http://schemas.microsoft.com/office/drawing/2014/main" id="{54F3F4C2-C9B7-4E47-BEEB-8013544FF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7C746BEB-40C1-E644-90AD-598A4C9234DB}"/>
              </a:ext>
            </a:extLst>
          </p:cNvPr>
          <p:cNvPicPr>
            <a:picLocks noChangeAspect="1"/>
          </p:cNvPicPr>
          <p:nvPr/>
        </p:nvPicPr>
        <p:blipFill>
          <a:blip r:embed="rId2"/>
          <a:stretch>
            <a:fillRect/>
          </a:stretch>
        </p:blipFill>
        <p:spPr>
          <a:xfrm>
            <a:off x="0" y="3234390"/>
            <a:ext cx="5920353" cy="1909109"/>
          </a:xfrm>
          <a:prstGeom prst="rect">
            <a:avLst/>
          </a:prstGeom>
        </p:spPr>
      </p:pic>
    </p:spTree>
    <p:extLst>
      <p:ext uri="{BB962C8B-B14F-4D97-AF65-F5344CB8AC3E}">
        <p14:creationId xmlns:p14="http://schemas.microsoft.com/office/powerpoint/2010/main" val="216752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DA8-F16E-BA4D-B4DF-86B80798E996}"/>
              </a:ext>
            </a:extLst>
          </p:cNvPr>
          <p:cNvSpPr>
            <a:spLocks noGrp="1"/>
          </p:cNvSpPr>
          <p:nvPr>
            <p:ph type="title"/>
          </p:nvPr>
        </p:nvSpPr>
        <p:spPr>
          <a:xfrm>
            <a:off x="2372028" y="164475"/>
            <a:ext cx="5760300" cy="680700"/>
          </a:xfrm>
        </p:spPr>
        <p:txBody>
          <a:bodyPr/>
          <a:lstStyle/>
          <a:p>
            <a:r>
              <a:rPr lang="vi-VN" sz="3200" dirty="0"/>
              <a:t>Broadcast Receiver</a:t>
            </a:r>
          </a:p>
        </p:txBody>
      </p:sp>
      <p:sp>
        <p:nvSpPr>
          <p:cNvPr id="3" name="Text Placeholder 2">
            <a:extLst>
              <a:ext uri="{FF2B5EF4-FFF2-40B4-BE49-F238E27FC236}">
                <a16:creationId xmlns:a16="http://schemas.microsoft.com/office/drawing/2014/main" id="{94681014-CF3F-AF45-ADE4-F32FF1DF55CF}"/>
              </a:ext>
            </a:extLst>
          </p:cNvPr>
          <p:cNvSpPr>
            <a:spLocks noGrp="1"/>
          </p:cNvSpPr>
          <p:nvPr>
            <p:ph type="body" idx="1"/>
          </p:nvPr>
        </p:nvSpPr>
        <p:spPr>
          <a:xfrm>
            <a:off x="0" y="945914"/>
            <a:ext cx="7276454" cy="4197586"/>
          </a:xfrm>
        </p:spPr>
        <p:txBody>
          <a:bodyPr/>
          <a:lstStyle/>
          <a:p>
            <a:r>
              <a:rPr lang="vi-VN" sz="1400" dirty="0"/>
              <a:t>Broadcast Receiver là một thành phần của ứng dụng giúp lắng nghe các sự kiện mà hệ thống phát ra thông qua Intent, hệ thống có thể truyền phát ngay cả khi app không chạy. Broadcast Receiver không có giao diện cụ thể nhưng nó có thể thực hiện thông báo thông qua thanh Notification. Có rất nhiều broadcast được phát ra từ hệ thống, chúng ta có thể lấy ví dụ như một broadcast thông báo rằng màn hình điện thoại đã tắt, hay điện thoại đang ở trạng thái “Battery Low”, “Power Connected”, “Power Disconnected” hoặc một bức ảnh đã được chụp. Cũng có những broadcast được phát ra từ ứng dụng như sau khi download một tệp, ví dụ: Sau khi hoàn thành download một tệp tin, ứng dụng A phát ra thông báo là dữ liệu đã download xong, tệp đã sẵn sàng cho các ứng dụng khác có thể sử dụng.</a:t>
            </a:r>
          </a:p>
          <a:p>
            <a:r>
              <a:rPr lang="vi-VN" sz="1400" dirty="0"/>
              <a:t>Khai báo Broadcast Receiver trong AndroidManifest:</a:t>
            </a:r>
          </a:p>
          <a:p>
            <a:endParaRPr lang="vi-VN" sz="1400" dirty="0"/>
          </a:p>
        </p:txBody>
      </p:sp>
      <p:sp>
        <p:nvSpPr>
          <p:cNvPr id="4" name="Slide Number Placeholder 3">
            <a:extLst>
              <a:ext uri="{FF2B5EF4-FFF2-40B4-BE49-F238E27FC236}">
                <a16:creationId xmlns:a16="http://schemas.microsoft.com/office/drawing/2014/main" id="{54F3F4C2-C9B7-4E47-BEEB-8013544FF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9" name="Picture 8">
            <a:extLst>
              <a:ext uri="{FF2B5EF4-FFF2-40B4-BE49-F238E27FC236}">
                <a16:creationId xmlns:a16="http://schemas.microsoft.com/office/drawing/2014/main" id="{175F4638-034F-614E-BAC7-51BC41BB4842}"/>
              </a:ext>
            </a:extLst>
          </p:cNvPr>
          <p:cNvPicPr>
            <a:picLocks noChangeAspect="1"/>
          </p:cNvPicPr>
          <p:nvPr/>
        </p:nvPicPr>
        <p:blipFill>
          <a:blip r:embed="rId2"/>
          <a:stretch>
            <a:fillRect/>
          </a:stretch>
        </p:blipFill>
        <p:spPr>
          <a:xfrm>
            <a:off x="0" y="3314936"/>
            <a:ext cx="7480300" cy="1765300"/>
          </a:xfrm>
          <a:prstGeom prst="rect">
            <a:avLst/>
          </a:prstGeom>
        </p:spPr>
      </p:pic>
    </p:spTree>
    <p:extLst>
      <p:ext uri="{BB962C8B-B14F-4D97-AF65-F5344CB8AC3E}">
        <p14:creationId xmlns:p14="http://schemas.microsoft.com/office/powerpoint/2010/main" val="319655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DA8-F16E-BA4D-B4DF-86B80798E996}"/>
              </a:ext>
            </a:extLst>
          </p:cNvPr>
          <p:cNvSpPr>
            <a:spLocks noGrp="1"/>
          </p:cNvSpPr>
          <p:nvPr>
            <p:ph type="title"/>
          </p:nvPr>
        </p:nvSpPr>
        <p:spPr>
          <a:xfrm>
            <a:off x="2372028" y="164475"/>
            <a:ext cx="5760300" cy="680700"/>
          </a:xfrm>
        </p:spPr>
        <p:txBody>
          <a:bodyPr/>
          <a:lstStyle/>
          <a:p>
            <a:r>
              <a:rPr lang="vi-VN" sz="3200" dirty="0"/>
              <a:t>Service</a:t>
            </a:r>
            <a:endParaRPr lang="en-VN" dirty="0"/>
          </a:p>
        </p:txBody>
      </p:sp>
      <p:sp>
        <p:nvSpPr>
          <p:cNvPr id="3" name="Text Placeholder 2">
            <a:extLst>
              <a:ext uri="{FF2B5EF4-FFF2-40B4-BE49-F238E27FC236}">
                <a16:creationId xmlns:a16="http://schemas.microsoft.com/office/drawing/2014/main" id="{94681014-CF3F-AF45-ADE4-F32FF1DF55CF}"/>
              </a:ext>
            </a:extLst>
          </p:cNvPr>
          <p:cNvSpPr>
            <a:spLocks noGrp="1"/>
          </p:cNvSpPr>
          <p:nvPr>
            <p:ph type="body" idx="1"/>
          </p:nvPr>
        </p:nvSpPr>
        <p:spPr>
          <a:xfrm>
            <a:off x="0" y="945914"/>
            <a:ext cx="7276454" cy="4197586"/>
          </a:xfrm>
        </p:spPr>
        <p:txBody>
          <a:bodyPr/>
          <a:lstStyle/>
          <a:p>
            <a:r>
              <a:rPr lang="vi-VN" sz="1400" b="1" dirty="0"/>
              <a:t>Service</a:t>
            </a:r>
            <a:r>
              <a:rPr lang="vi-VN" sz="1400" dirty="0"/>
              <a:t> là một thành phần ứng dụng chạy ngầm trên hệ điều hành ví dụ như nghe nhạc, hoặc tương tác với một content provider. Service không tương tác trực tiếp với người dùng, khi service chạy thì người dùng vẫn có thể tương tác với một thành phần khác trong ứng dụng hoặc có thể tương tác với một ứng dụng khác trong hệ thống.</a:t>
            </a:r>
          </a:p>
          <a:p>
            <a:r>
              <a:rPr lang="vi-VN" sz="1400" dirty="0"/>
              <a:t>Ví dụ: Chúng ta có thể vừa nghe nhạc, vừa lướt facebook là do ứng dụng nghe nhạc có một service chạy ngầm trong background để phát nhạc trong khi người dùng đang tương tác với ứng dụng facebook.</a:t>
            </a:r>
          </a:p>
          <a:p>
            <a:r>
              <a:rPr lang="vi-VN" sz="1400" dirty="0"/>
              <a:t>Theo trang chủ android, Service trong Android được chia thành 3 loại đó là: </a:t>
            </a:r>
            <a:r>
              <a:rPr lang="vi-VN" sz="1400" b="1" dirty="0"/>
              <a:t>Foreground Service, Background Servie </a:t>
            </a:r>
            <a:r>
              <a:rPr lang="vi-VN" sz="1400" dirty="0"/>
              <a:t>và </a:t>
            </a:r>
            <a:r>
              <a:rPr lang="vi-VN" sz="1400" b="1" dirty="0"/>
              <a:t>Bound Service</a:t>
            </a:r>
            <a:r>
              <a:rPr lang="vi-VN" sz="1400" dirty="0"/>
              <a:t>.</a:t>
            </a:r>
          </a:p>
          <a:p>
            <a:r>
              <a:rPr lang="vi-VN" sz="1400" dirty="0"/>
              <a:t>Khai báo Activity trong AndroidManifest</a:t>
            </a:r>
          </a:p>
        </p:txBody>
      </p:sp>
      <p:sp>
        <p:nvSpPr>
          <p:cNvPr id="4" name="Slide Number Placeholder 3">
            <a:extLst>
              <a:ext uri="{FF2B5EF4-FFF2-40B4-BE49-F238E27FC236}">
                <a16:creationId xmlns:a16="http://schemas.microsoft.com/office/drawing/2014/main" id="{54F3F4C2-C9B7-4E47-BEEB-8013544FF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0D0F87A2-580B-324D-B2FE-57733C8822D2}"/>
              </a:ext>
            </a:extLst>
          </p:cNvPr>
          <p:cNvPicPr>
            <a:picLocks noChangeAspect="1"/>
          </p:cNvPicPr>
          <p:nvPr/>
        </p:nvPicPr>
        <p:blipFill>
          <a:blip r:embed="rId2"/>
          <a:stretch>
            <a:fillRect/>
          </a:stretch>
        </p:blipFill>
        <p:spPr>
          <a:xfrm>
            <a:off x="477219" y="3639734"/>
            <a:ext cx="6019800" cy="901700"/>
          </a:xfrm>
          <a:prstGeom prst="rect">
            <a:avLst/>
          </a:prstGeom>
        </p:spPr>
      </p:pic>
    </p:spTree>
    <p:extLst>
      <p:ext uri="{BB962C8B-B14F-4D97-AF65-F5344CB8AC3E}">
        <p14:creationId xmlns:p14="http://schemas.microsoft.com/office/powerpoint/2010/main" val="11032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DA8-F16E-BA4D-B4DF-86B80798E996}"/>
              </a:ext>
            </a:extLst>
          </p:cNvPr>
          <p:cNvSpPr>
            <a:spLocks noGrp="1"/>
          </p:cNvSpPr>
          <p:nvPr>
            <p:ph type="title"/>
          </p:nvPr>
        </p:nvSpPr>
        <p:spPr>
          <a:xfrm>
            <a:off x="2372028" y="164475"/>
            <a:ext cx="5760300" cy="680700"/>
          </a:xfrm>
        </p:spPr>
        <p:txBody>
          <a:bodyPr/>
          <a:lstStyle/>
          <a:p>
            <a:r>
              <a:rPr lang="vi-VN" sz="3200" dirty="0"/>
              <a:t>Service (Tiếp theo)</a:t>
            </a:r>
            <a:endParaRPr lang="en-VN" dirty="0"/>
          </a:p>
        </p:txBody>
      </p:sp>
      <p:sp>
        <p:nvSpPr>
          <p:cNvPr id="3" name="Text Placeholder 2">
            <a:extLst>
              <a:ext uri="{FF2B5EF4-FFF2-40B4-BE49-F238E27FC236}">
                <a16:creationId xmlns:a16="http://schemas.microsoft.com/office/drawing/2014/main" id="{94681014-CF3F-AF45-ADE4-F32FF1DF55CF}"/>
              </a:ext>
            </a:extLst>
          </p:cNvPr>
          <p:cNvSpPr>
            <a:spLocks noGrp="1"/>
          </p:cNvSpPr>
          <p:nvPr>
            <p:ph type="body" idx="1"/>
          </p:nvPr>
        </p:nvSpPr>
        <p:spPr>
          <a:xfrm>
            <a:off x="0" y="697941"/>
            <a:ext cx="7276454" cy="4197586"/>
          </a:xfrm>
        </p:spPr>
        <p:txBody>
          <a:bodyPr/>
          <a:lstStyle/>
          <a:p>
            <a:r>
              <a:rPr lang="vi-VN" sz="1400" b="1" dirty="0"/>
              <a:t>Foreground service</a:t>
            </a:r>
            <a:r>
              <a:rPr lang="vi-VN" sz="1400" dirty="0"/>
              <a:t>: thực hiện một số thao tác người dùng </a:t>
            </a:r>
            <a:r>
              <a:rPr lang="vi-VN" sz="1400" b="1" dirty="0"/>
              <a:t>có thể chú ý</a:t>
            </a:r>
            <a:r>
              <a:rPr lang="vi-VN" sz="1400" dirty="0"/>
              <a:t>, thấy rõ ràng Ví dụ như một ứng dụng chơi nhạc, download, ... có thể thực hiện nhiệm vụ và control nó bằng foreground service. Foreground service phải hiển thị một </a:t>
            </a:r>
            <a:r>
              <a:rPr lang="vi-VN" sz="1400" b="1" dirty="0"/>
              <a:t>Notification</a:t>
            </a:r>
            <a:r>
              <a:rPr lang="vi-VN" sz="1400" dirty="0"/>
              <a:t>. Chạy khi gọi </a:t>
            </a:r>
            <a:r>
              <a:rPr lang="vi-VN" sz="1400" b="1" dirty="0"/>
              <a:t>startForeGroundService()</a:t>
            </a:r>
            <a:endParaRPr lang="vi-VN" sz="1400" dirty="0"/>
          </a:p>
          <a:p>
            <a:r>
              <a:rPr lang="vi-VN" sz="1400" b="1" dirty="0"/>
              <a:t>Background service</a:t>
            </a:r>
            <a:r>
              <a:rPr lang="vi-VN" sz="1400" dirty="0"/>
              <a:t>: thực hiện hành động người dùng </a:t>
            </a:r>
            <a:r>
              <a:rPr lang="vi-VN" sz="1400" b="1" dirty="0"/>
              <a:t>ko cần chú ý trực tiếp</a:t>
            </a:r>
            <a:r>
              <a:rPr lang="vi-VN" sz="1400" dirty="0"/>
              <a:t>. Từ Android 8.0, service chạy trong background bị giới hạn</a:t>
            </a:r>
          </a:p>
          <a:p>
            <a:r>
              <a:rPr lang="vi-VN" sz="1400" b="1" dirty="0"/>
              <a:t>Bound service</a:t>
            </a:r>
            <a:r>
              <a:rPr lang="vi-VN" sz="1400" dirty="0"/>
              <a:t>: cung cấp 1 giao diện Client - Server cho phép các thành phần tương tác với nó: gửi yêu cầu, nhận kết quả và thậm chí là IPC (inter-process communication) - giao tiếp qua nhiều tiến trình</a:t>
            </a:r>
          </a:p>
          <a:p>
            <a:r>
              <a:rPr lang="vi-VN" sz="1400" b="1" dirty="0"/>
              <a:t>Độ ưu tiên các loại Service.</a:t>
            </a:r>
          </a:p>
          <a:p>
            <a:r>
              <a:rPr lang="vi-VN" sz="1400" dirty="0"/>
              <a:t>Hệ thống Android bắt buộc phải dừng một service khi bộ nhớ ít và phải khôi phục tài nguyên hệ thống cho Activity đang được sử dụng. Nếu Service được ràng buộc với một Activity đang sử dụng, nó ít khả năng bị giết; nếu Service được khai báo và chạy ở chế độ </a:t>
            </a:r>
            <a:r>
              <a:rPr lang="vi-VN" sz="1400" i="1" dirty="0"/>
              <a:t>Foreground</a:t>
            </a:r>
            <a:r>
              <a:rPr lang="vi-VN" sz="1400" dirty="0"/>
              <a:t> nó cũng khó biết giết. Nếu Service là </a:t>
            </a:r>
            <a:r>
              <a:rPr lang="vi-VN" sz="1400" i="1" dirty="0"/>
              <a:t>Started</a:t>
            </a:r>
            <a:r>
              <a:rPr lang="vi-VN" sz="1400" dirty="0"/>
              <a:t> và chạy lâu dài, hệ thống sẽ làm giảm vị trí ưu tiên của nó. Vì phụ thuộc vào process (bạn có thể tìm hiểu thêm), thì các loại service sẽ được xếp theo độ ưu tiên sau: </a:t>
            </a:r>
            <a:r>
              <a:rPr lang="vi-VN" sz="1400" i="1" dirty="0"/>
              <a:t>Bound Service</a:t>
            </a:r>
            <a:r>
              <a:rPr lang="vi-VN" sz="1400" dirty="0"/>
              <a:t> khó bị kill nhất, tiếp theo là </a:t>
            </a:r>
            <a:r>
              <a:rPr lang="vi-VN" sz="1400" i="1" dirty="0"/>
              <a:t>Foreground Service </a:t>
            </a:r>
            <a:r>
              <a:rPr lang="vi-VN" sz="1400" dirty="0"/>
              <a:t>và </a:t>
            </a:r>
            <a:r>
              <a:rPr lang="vi-VN" sz="1400" i="1" dirty="0"/>
              <a:t>Background Service.</a:t>
            </a:r>
            <a:endParaRPr lang="vi-VN" sz="1400" dirty="0"/>
          </a:p>
          <a:p>
            <a:r>
              <a:rPr lang="vi-VN" sz="1400" b="1" i="1" dirty="0"/>
              <a:t>Bound &gt; Foreground &gt; Background</a:t>
            </a:r>
            <a:br>
              <a:rPr lang="vi-VN" sz="1400" dirty="0"/>
            </a:br>
            <a:endParaRPr lang="vi-VN" sz="1400" dirty="0"/>
          </a:p>
        </p:txBody>
      </p:sp>
      <p:sp>
        <p:nvSpPr>
          <p:cNvPr id="4" name="Slide Number Placeholder 3">
            <a:extLst>
              <a:ext uri="{FF2B5EF4-FFF2-40B4-BE49-F238E27FC236}">
                <a16:creationId xmlns:a16="http://schemas.microsoft.com/office/drawing/2014/main" id="{54F3F4C2-C9B7-4E47-BEEB-8013544FF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20968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Java </a:t>
            </a:r>
            <a:r>
              <a:rPr lang="en" dirty="0" err="1"/>
              <a:t>và</a:t>
            </a:r>
            <a:r>
              <a:rPr lang="en" dirty="0"/>
              <a:t> Kotlin </a:t>
            </a:r>
            <a:r>
              <a:rPr lang="en" dirty="0" err="1"/>
              <a:t>là</a:t>
            </a:r>
            <a:r>
              <a:rPr lang="en" dirty="0"/>
              <a:t> </a:t>
            </a:r>
            <a:r>
              <a:rPr lang="en" dirty="0" err="1"/>
              <a:t>gì</a:t>
            </a:r>
            <a:r>
              <a:rPr lang="en" dirty="0"/>
              <a:t>?</a:t>
            </a:r>
            <a:endParaRPr dirty="0"/>
          </a:p>
        </p:txBody>
      </p:sp>
      <p:sp>
        <p:nvSpPr>
          <p:cNvPr id="173" name="Google Shape;173;p13"/>
          <p:cNvSpPr txBox="1">
            <a:spLocks noGrp="1"/>
          </p:cNvSpPr>
          <p:nvPr>
            <p:ph type="body" idx="2"/>
          </p:nvPr>
        </p:nvSpPr>
        <p:spPr>
          <a:xfrm>
            <a:off x="3995773" y="1154624"/>
            <a:ext cx="3370881" cy="3626603"/>
          </a:xfrm>
          <a:prstGeom prst="rect">
            <a:avLst/>
          </a:prstGeom>
        </p:spPr>
        <p:txBody>
          <a:bodyPr spcFirstLastPara="1" wrap="square" lIns="91425" tIns="91425" rIns="91425" bIns="91425" anchor="t" anchorCtr="0">
            <a:noAutofit/>
          </a:bodyPr>
          <a:lstStyle/>
          <a:p>
            <a:pPr marL="0" lvl="0" indent="0">
              <a:buNone/>
            </a:pPr>
            <a:r>
              <a:rPr lang="vi-VN" sz="1400" b="1" dirty="0"/>
              <a:t>Kotlin</a:t>
            </a:r>
            <a:r>
              <a:rPr lang="vi-VN" sz="1400" dirty="0"/>
              <a:t> là ngôn ngữ lập trình được phát triển bởi JetBrains. Nó xuất hiện lần đầu năm 2011 khi JetBrains công bố dự án của họ mạng tên "Kotlin". Đây là một ngôn ngữ mã nguồn mở. Nó được công bố tại sự kiện Google I/O 2017, vào ngày 17/05/2017, Google đã tuyên bố ưu tiên hỗ trợ hàng đầu cho Kotlin trên Android. Với sự hỗ trợ chính thức này của Google kotlin </a:t>
            </a:r>
            <a:r>
              <a:rPr lang="vi-VN" sz="1400" b="1" dirty="0"/>
              <a:t>chính thức</a:t>
            </a:r>
            <a:r>
              <a:rPr lang="vi-VN" sz="1400" dirty="0"/>
              <a:t> trở thành ngôn ngữ thứ hai cho </a:t>
            </a:r>
            <a:r>
              <a:rPr lang="vi-VN" sz="1400" b="1" dirty="0"/>
              <a:t>phát triển ứng dụng Android</a:t>
            </a:r>
            <a:r>
              <a:rPr lang="vi-VN" sz="1400" dirty="0"/>
              <a:t>.</a:t>
            </a:r>
            <a:endParaRPr sz="1400" b="1" dirty="0"/>
          </a:p>
        </p:txBody>
      </p:sp>
      <p:sp>
        <p:nvSpPr>
          <p:cNvPr id="175" name="Google Shape;175;p13"/>
          <p:cNvSpPr txBox="1">
            <a:spLocks noGrp="1"/>
          </p:cNvSpPr>
          <p:nvPr>
            <p:ph type="body" idx="1"/>
          </p:nvPr>
        </p:nvSpPr>
        <p:spPr>
          <a:xfrm>
            <a:off x="526942" y="1030638"/>
            <a:ext cx="3370881" cy="3890074"/>
          </a:xfrm>
          <a:prstGeom prst="rect">
            <a:avLst/>
          </a:prstGeom>
        </p:spPr>
        <p:txBody>
          <a:bodyPr spcFirstLastPara="1" wrap="square" lIns="91425" tIns="91425" rIns="91425" bIns="91425" anchor="t" anchorCtr="0">
            <a:noAutofit/>
          </a:bodyPr>
          <a:lstStyle/>
          <a:p>
            <a:pPr marL="114300" indent="0">
              <a:buNone/>
            </a:pPr>
            <a:r>
              <a:rPr lang="en-VN" sz="1400" b="1" dirty="0"/>
              <a:t>Java</a:t>
            </a:r>
            <a:r>
              <a:rPr lang="en-VN" sz="1400" dirty="0"/>
              <a:t> (phiên âm Tiếng Việt: "Gia-va") là một ngôn ngữ lập trình hướng đối tượng, dựa trên lớp được thiết kế để có càng ít phụ thuộc thực thi càng tốt. Nó là ngôn ngữ lập trình có mục đích chung cho phép các nhà phát triển ứng dụng viết một lần, chạy ở mọi nơi. Cú pháp của Java tương tự như </a:t>
            </a:r>
            <a:r>
              <a:rPr lang="en-VN" sz="1400" u="sng" dirty="0">
                <a:hlinkClick r:id="rId3"/>
              </a:rPr>
              <a:t>C</a:t>
            </a:r>
            <a:r>
              <a:rPr lang="en-VN" sz="1400" dirty="0"/>
              <a:t> và C++, nhưng có ít cơ sở cấp thấp hơn các ngôn ngữ trên. Tính đến năm 2019 Java là một trong những ngôn ngữ lập trình phổ biến nhất được sử dụng theo GitHub, đặc biệt cho các ứng dụng web máy khách-máy chủ, với 9 triệu nhà phát triển đã được báo cáo.</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FF9900"/>
                </a:solidFill>
              </a:rPr>
              <a:t>So </a:t>
            </a:r>
            <a:r>
              <a:rPr lang="en" sz="2400" dirty="0" err="1">
                <a:solidFill>
                  <a:srgbClr val="FF9900"/>
                </a:solidFill>
              </a:rPr>
              <a:t>sánh</a:t>
            </a:r>
            <a:r>
              <a:rPr lang="en" sz="2400" dirty="0">
                <a:solidFill>
                  <a:srgbClr val="FF9900"/>
                </a:solidFill>
              </a:rPr>
              <a:t> Java </a:t>
            </a:r>
            <a:r>
              <a:rPr lang="en" sz="2400" dirty="0" err="1">
                <a:solidFill>
                  <a:srgbClr val="FF9900"/>
                </a:solidFill>
              </a:rPr>
              <a:t>với</a:t>
            </a:r>
            <a:r>
              <a:rPr lang="en" sz="2400" dirty="0">
                <a:solidFill>
                  <a:srgbClr val="FF9900"/>
                </a:solidFill>
              </a:rPr>
              <a:t> Kotlin</a:t>
            </a:r>
            <a:endParaRPr sz="2400" dirty="0">
              <a:solidFill>
                <a:srgbClr val="FF9900"/>
              </a:solidFill>
            </a:endParaRPr>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pPr marL="101600" indent="0">
              <a:buNone/>
            </a:pPr>
            <a:r>
              <a:rPr lang="vi-VN" sz="1400" b="1" dirty="0"/>
              <a:t>Ưu điểm của ngôn ngữ Java</a:t>
            </a:r>
            <a:endParaRPr lang="vi-VN" sz="1400" dirty="0"/>
          </a:p>
          <a:p>
            <a:r>
              <a:rPr lang="vi-VN" sz="1200" dirty="0"/>
              <a:t>Dễ học</a:t>
            </a:r>
          </a:p>
          <a:p>
            <a:r>
              <a:rPr lang="vi-VN" sz="1200" dirty="0"/>
              <a:t>Linh hoạt để chạy trên cả máy ảo và cửa sổ trình duyệt</a:t>
            </a:r>
          </a:p>
          <a:p>
            <a:r>
              <a:rPr lang="vi-VN" sz="1200" dirty="0"/>
              <a:t>Android SDK bao gồm một số thư viện Java</a:t>
            </a:r>
          </a:p>
          <a:p>
            <a:r>
              <a:rPr lang="vi-VN" sz="1200" dirty="0"/>
              <a:t>Java có một hệ sinh thái nguồn mở lớn</a:t>
            </a:r>
          </a:p>
          <a:p>
            <a:r>
              <a:rPr lang="vi-VN" sz="1200" dirty="0"/>
              <a:t>Lắp ráp và tốc độ cao ở Gradle</a:t>
            </a:r>
          </a:p>
          <a:p>
            <a:r>
              <a:rPr lang="vi-VN" sz="1200" dirty="0"/>
              <a:t>Các ứng dụng Java nhỏ gọn hơn rất nhiều so với Kotlin</a:t>
            </a:r>
          </a:p>
          <a:p>
            <a:r>
              <a:rPr lang="vi-VN" sz="1200" dirty="0"/>
              <a:t>Tốc độ phát triển nhanh</a:t>
            </a:r>
          </a:p>
          <a:p>
            <a:pPr marL="101600" indent="0">
              <a:buNone/>
            </a:pPr>
            <a:r>
              <a:rPr lang="vi-VN" sz="1400" b="1" dirty="0"/>
              <a:t>Nhược điểm của Java</a:t>
            </a:r>
            <a:endParaRPr lang="vi-VN" sz="1400" dirty="0"/>
          </a:p>
          <a:p>
            <a:r>
              <a:rPr lang="vi-VN" sz="1200" dirty="0"/>
              <a:t>Java có những hạn chế gây ra các issue với các API Android</a:t>
            </a:r>
          </a:p>
          <a:p>
            <a:r>
              <a:rPr lang="vi-VN" sz="1200" dirty="0"/>
              <a:t>Java yêu cầu viết nhiều code hơn nên có nguy cơ lỗi và lỗi cao hơn</a:t>
            </a:r>
          </a:p>
          <a:p>
            <a:r>
              <a:rPr lang="vi-VN" sz="1200" dirty="0"/>
              <a:t>Tốc độ của ngôn ngữ này chậm hơn so với một số ngôn ngữ khác</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FF9900"/>
                </a:solidFill>
              </a:rPr>
              <a:t>So </a:t>
            </a:r>
            <a:r>
              <a:rPr lang="en" sz="2400" dirty="0" err="1">
                <a:solidFill>
                  <a:srgbClr val="FF9900"/>
                </a:solidFill>
              </a:rPr>
              <a:t>sánh</a:t>
            </a:r>
            <a:r>
              <a:rPr lang="en" sz="2400" dirty="0">
                <a:solidFill>
                  <a:srgbClr val="FF9900"/>
                </a:solidFill>
              </a:rPr>
              <a:t> Java </a:t>
            </a:r>
            <a:r>
              <a:rPr lang="en" sz="2400" dirty="0" err="1">
                <a:solidFill>
                  <a:srgbClr val="FF9900"/>
                </a:solidFill>
              </a:rPr>
              <a:t>với</a:t>
            </a:r>
            <a:r>
              <a:rPr lang="en" sz="2400" dirty="0">
                <a:solidFill>
                  <a:srgbClr val="FF9900"/>
                </a:solidFill>
              </a:rPr>
              <a:t> Kotlin</a:t>
            </a:r>
            <a:endParaRPr sz="2400" dirty="0">
              <a:solidFill>
                <a:srgbClr val="FF9900"/>
              </a:solidFill>
            </a:endParaRPr>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sz="1400" b="1" dirty="0"/>
              <a:t>Ưu điểm của Kotlin</a:t>
            </a:r>
            <a:endParaRPr lang="vi-VN" sz="1400" dirty="0"/>
          </a:p>
          <a:p>
            <a:r>
              <a:rPr lang="vi-VN" sz="1200" dirty="0"/>
              <a:t>Chuyển đổi từ Java sang Kotlin rất dễ dàng</a:t>
            </a:r>
          </a:p>
          <a:p>
            <a:r>
              <a:rPr lang="vi-VN" sz="1200" dirty="0"/>
              <a:t>Chứa chức năng mở rộng(extension) thông minh giúp xây dựng các API rõ ràng</a:t>
            </a:r>
          </a:p>
          <a:p>
            <a:r>
              <a:rPr lang="vi-VN" sz="1200" dirty="0"/>
              <a:t>Ngắn gọn hơn nhiều so với Java</a:t>
            </a:r>
          </a:p>
          <a:p>
            <a:r>
              <a:rPr lang="vi-VN" sz="1200" dirty="0"/>
              <a:t>Các developer được hưởng lợi từ thư viện Anko và hơn 2000 dự án Kotlin trên Github</a:t>
            </a:r>
          </a:p>
          <a:p>
            <a:r>
              <a:rPr lang="vi-VN" sz="1200" dirty="0"/>
              <a:t>Đặt null trực tiếp trong kiểu dữ kiệu hệ thống</a:t>
            </a:r>
          </a:p>
          <a:p>
            <a:r>
              <a:rPr lang="en-US" sz="1200" dirty="0"/>
              <a:t>Null-safety </a:t>
            </a:r>
            <a:r>
              <a:rPr lang="en-US" sz="1200" dirty="0" err="1"/>
              <a:t>của</a:t>
            </a:r>
            <a:r>
              <a:rPr lang="en-US" sz="1200" dirty="0"/>
              <a:t> Kotlin</a:t>
            </a:r>
            <a:endParaRPr lang="vi-VN" sz="1200" dirty="0"/>
          </a:p>
          <a:p>
            <a:r>
              <a:rPr lang="vi-VN" sz="1400" b="1" dirty="0"/>
              <a:t>Nhược điểm của Kotlin</a:t>
            </a:r>
            <a:endParaRPr lang="vi-VN" sz="1200" dirty="0"/>
          </a:p>
          <a:p>
            <a:r>
              <a:rPr lang="vi-VN" sz="1200" dirty="0"/>
              <a:t>Một con đường học tập vòng vèo khi bạn chuyển từ Java sang </a:t>
            </a:r>
            <a:r>
              <a:rPr lang="vi-VN" sz="1200" dirty="0">
                <a:hlinkClick r:id="rId3"/>
              </a:rPr>
              <a:t>Kotlin</a:t>
            </a:r>
            <a:r>
              <a:rPr lang="vi-VN" sz="1200" dirty="0"/>
              <a:t>.</a:t>
            </a:r>
          </a:p>
          <a:p>
            <a:r>
              <a:rPr lang="vi-VN" sz="1200" dirty="0"/>
              <a:t>Cộng đồng nhà phát triển nhỏ. </a:t>
            </a:r>
          </a:p>
          <a:p>
            <a:r>
              <a:rPr lang="vi-VN" sz="1200" dirty="0"/>
              <a:t>Quá trình biên dịch và tự động của Android Studio có xu hướng chậm hơn so với Java.</a:t>
            </a:r>
          </a:p>
          <a:p>
            <a:endParaRPr lang="vi-VN" sz="12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Tree>
    <p:extLst>
      <p:ext uri="{BB962C8B-B14F-4D97-AF65-F5344CB8AC3E}">
        <p14:creationId xmlns:p14="http://schemas.microsoft.com/office/powerpoint/2010/main" val="198413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085310" y="305067"/>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solidFill>
                  <a:schemeClr val="bg1"/>
                </a:solidFill>
              </a:rPr>
              <a:t>Ví</a:t>
            </a:r>
            <a:r>
              <a:rPr lang="en" dirty="0">
                <a:solidFill>
                  <a:schemeClr val="bg1"/>
                </a:solidFill>
              </a:rPr>
              <a:t> </a:t>
            </a:r>
            <a:r>
              <a:rPr lang="en" dirty="0" err="1">
                <a:solidFill>
                  <a:schemeClr val="bg1"/>
                </a:solidFill>
              </a:rPr>
              <a:t>dụ</a:t>
            </a:r>
            <a:r>
              <a:rPr lang="en" dirty="0">
                <a:solidFill>
                  <a:schemeClr val="bg1"/>
                </a:solidFill>
              </a:rPr>
              <a:t> </a:t>
            </a:r>
            <a:r>
              <a:rPr lang="en" dirty="0" err="1">
                <a:solidFill>
                  <a:schemeClr val="bg1"/>
                </a:solidFill>
              </a:rPr>
              <a:t>cụ</a:t>
            </a:r>
            <a:r>
              <a:rPr lang="en" dirty="0">
                <a:solidFill>
                  <a:schemeClr val="bg1"/>
                </a:solidFill>
              </a:rPr>
              <a:t> </a:t>
            </a:r>
            <a:r>
              <a:rPr lang="en" dirty="0" err="1">
                <a:solidFill>
                  <a:schemeClr val="bg1"/>
                </a:solidFill>
              </a:rPr>
              <a:t>thể</a:t>
            </a:r>
            <a:r>
              <a:rPr lang="en" dirty="0">
                <a:solidFill>
                  <a:schemeClr val="bg1"/>
                </a:solidFill>
              </a:rPr>
              <a:t> </a:t>
            </a:r>
            <a:r>
              <a:rPr lang="en" dirty="0" err="1">
                <a:solidFill>
                  <a:schemeClr val="bg1"/>
                </a:solidFill>
              </a:rPr>
              <a:t>giữa</a:t>
            </a:r>
            <a:r>
              <a:rPr lang="en" dirty="0">
                <a:solidFill>
                  <a:schemeClr val="bg1"/>
                </a:solidFill>
              </a:rPr>
              <a:t> Java </a:t>
            </a:r>
            <a:r>
              <a:rPr lang="en" dirty="0" err="1">
                <a:solidFill>
                  <a:schemeClr val="bg1"/>
                </a:solidFill>
              </a:rPr>
              <a:t>và</a:t>
            </a:r>
            <a:r>
              <a:rPr lang="en" dirty="0">
                <a:solidFill>
                  <a:schemeClr val="bg1"/>
                </a:solidFill>
              </a:rPr>
              <a:t> Kotlin</a:t>
            </a:r>
            <a:br>
              <a:rPr lang="en" dirty="0">
                <a:solidFill>
                  <a:schemeClr val="bg1"/>
                </a:solidFill>
              </a:rPr>
            </a:br>
            <a:r>
              <a:rPr lang="en" dirty="0">
                <a:solidFill>
                  <a:schemeClr val="bg1"/>
                </a:solidFill>
              </a:rPr>
              <a:t>Data class</a:t>
            </a:r>
            <a:endParaRPr dirty="0">
              <a:solidFill>
                <a:schemeClr val="bg1"/>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651EE13B-6B7F-D641-A25B-2B6A1D530E86}"/>
              </a:ext>
            </a:extLst>
          </p:cNvPr>
          <p:cNvPicPr>
            <a:picLocks noChangeAspect="1"/>
          </p:cNvPicPr>
          <p:nvPr/>
        </p:nvPicPr>
        <p:blipFill>
          <a:blip r:embed="rId3"/>
          <a:stretch>
            <a:fillRect/>
          </a:stretch>
        </p:blipFill>
        <p:spPr>
          <a:xfrm>
            <a:off x="658678" y="1070716"/>
            <a:ext cx="2734210" cy="3888741"/>
          </a:xfrm>
          <a:prstGeom prst="rect">
            <a:avLst/>
          </a:prstGeom>
        </p:spPr>
      </p:pic>
      <p:pic>
        <p:nvPicPr>
          <p:cNvPr id="9" name="Picture 8">
            <a:extLst>
              <a:ext uri="{FF2B5EF4-FFF2-40B4-BE49-F238E27FC236}">
                <a16:creationId xmlns:a16="http://schemas.microsoft.com/office/drawing/2014/main" id="{FEEE45D6-0007-2043-B287-4646DC5F6325}"/>
              </a:ext>
            </a:extLst>
          </p:cNvPr>
          <p:cNvPicPr>
            <a:picLocks noChangeAspect="1"/>
          </p:cNvPicPr>
          <p:nvPr/>
        </p:nvPicPr>
        <p:blipFill>
          <a:blip r:embed="rId4"/>
          <a:stretch>
            <a:fillRect/>
          </a:stretch>
        </p:blipFill>
        <p:spPr>
          <a:xfrm>
            <a:off x="3646912" y="1021573"/>
            <a:ext cx="4992640" cy="1568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085310" y="305067"/>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Check Null (Java)</a:t>
            </a:r>
            <a:endParaRPr dirty="0">
              <a:solidFill>
                <a:schemeClr val="bg1"/>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5" name="Picture 14">
            <a:extLst>
              <a:ext uri="{FF2B5EF4-FFF2-40B4-BE49-F238E27FC236}">
                <a16:creationId xmlns:a16="http://schemas.microsoft.com/office/drawing/2014/main" id="{5B26A1BC-E169-A546-BD08-C573F0A856E0}"/>
              </a:ext>
            </a:extLst>
          </p:cNvPr>
          <p:cNvPicPr>
            <a:picLocks noChangeAspect="1"/>
          </p:cNvPicPr>
          <p:nvPr/>
        </p:nvPicPr>
        <p:blipFill>
          <a:blip r:embed="rId3"/>
          <a:stretch>
            <a:fillRect/>
          </a:stretch>
        </p:blipFill>
        <p:spPr>
          <a:xfrm>
            <a:off x="1115878" y="985767"/>
            <a:ext cx="5463151" cy="3951538"/>
          </a:xfrm>
          <a:prstGeom prst="rect">
            <a:avLst/>
          </a:prstGeom>
        </p:spPr>
      </p:pic>
    </p:spTree>
    <p:extLst>
      <p:ext uri="{BB962C8B-B14F-4D97-AF65-F5344CB8AC3E}">
        <p14:creationId xmlns:p14="http://schemas.microsoft.com/office/powerpoint/2010/main" val="229948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085310" y="305067"/>
            <a:ext cx="5760300" cy="680700"/>
          </a:xfrm>
          <a:prstGeom prst="rect">
            <a:avLst/>
          </a:prstGeom>
        </p:spPr>
        <p:txBody>
          <a:bodyPr spcFirstLastPara="1" wrap="square" lIns="91425" tIns="91425" rIns="91425" bIns="91425" anchor="b" anchorCtr="0">
            <a:noAutofit/>
          </a:bodyPr>
          <a:lstStyle/>
          <a:p>
            <a:pPr lvl="0"/>
            <a:r>
              <a:rPr lang="en" dirty="0">
                <a:solidFill>
                  <a:schemeClr val="bg1"/>
                </a:solidFill>
              </a:rPr>
              <a:t>Check Null (Kotlin)</a:t>
            </a:r>
            <a:endParaRPr dirty="0">
              <a:solidFill>
                <a:schemeClr val="bg1"/>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7" name="Picture 16">
            <a:extLst>
              <a:ext uri="{FF2B5EF4-FFF2-40B4-BE49-F238E27FC236}">
                <a16:creationId xmlns:a16="http://schemas.microsoft.com/office/drawing/2014/main" id="{265B38F5-3A58-4D4A-BE62-54ED08192DC6}"/>
              </a:ext>
            </a:extLst>
          </p:cNvPr>
          <p:cNvPicPr>
            <a:picLocks noChangeAspect="1"/>
          </p:cNvPicPr>
          <p:nvPr/>
        </p:nvPicPr>
        <p:blipFill>
          <a:blip r:embed="rId3"/>
          <a:stretch>
            <a:fillRect/>
          </a:stretch>
        </p:blipFill>
        <p:spPr>
          <a:xfrm>
            <a:off x="836909" y="1055510"/>
            <a:ext cx="7284203" cy="3951538"/>
          </a:xfrm>
          <a:prstGeom prst="rect">
            <a:avLst/>
          </a:prstGeom>
        </p:spPr>
      </p:pic>
    </p:spTree>
    <p:extLst>
      <p:ext uri="{BB962C8B-B14F-4D97-AF65-F5344CB8AC3E}">
        <p14:creationId xmlns:p14="http://schemas.microsoft.com/office/powerpoint/2010/main" val="305117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085310" y="305067"/>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List </a:t>
            </a:r>
            <a:endParaRPr dirty="0">
              <a:solidFill>
                <a:schemeClr val="bg1"/>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21B7AAEF-FF0E-DB49-A528-FC46614F493D}"/>
              </a:ext>
            </a:extLst>
          </p:cNvPr>
          <p:cNvPicPr>
            <a:picLocks noChangeAspect="1"/>
          </p:cNvPicPr>
          <p:nvPr/>
        </p:nvPicPr>
        <p:blipFill>
          <a:blip r:embed="rId3"/>
          <a:stretch>
            <a:fillRect/>
          </a:stretch>
        </p:blipFill>
        <p:spPr>
          <a:xfrm>
            <a:off x="0" y="985766"/>
            <a:ext cx="4233046" cy="4016849"/>
          </a:xfrm>
          <a:prstGeom prst="rect">
            <a:avLst/>
          </a:prstGeom>
        </p:spPr>
      </p:pic>
      <p:pic>
        <p:nvPicPr>
          <p:cNvPr id="5" name="Picture 4">
            <a:extLst>
              <a:ext uri="{FF2B5EF4-FFF2-40B4-BE49-F238E27FC236}">
                <a16:creationId xmlns:a16="http://schemas.microsoft.com/office/drawing/2014/main" id="{A84B68AB-2913-5346-9532-7D5DC4F86E04}"/>
              </a:ext>
            </a:extLst>
          </p:cNvPr>
          <p:cNvPicPr>
            <a:picLocks noChangeAspect="1"/>
          </p:cNvPicPr>
          <p:nvPr/>
        </p:nvPicPr>
        <p:blipFill>
          <a:blip r:embed="rId4"/>
          <a:stretch>
            <a:fillRect/>
          </a:stretch>
        </p:blipFill>
        <p:spPr>
          <a:xfrm>
            <a:off x="4233046" y="957833"/>
            <a:ext cx="4910954" cy="4072717"/>
          </a:xfrm>
          <a:prstGeom prst="rect">
            <a:avLst/>
          </a:prstGeom>
        </p:spPr>
      </p:pic>
    </p:spTree>
    <p:extLst>
      <p:ext uri="{BB962C8B-B14F-4D97-AF65-F5344CB8AC3E}">
        <p14:creationId xmlns:p14="http://schemas.microsoft.com/office/powerpoint/2010/main" val="230955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085310" y="305067"/>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List (Java)</a:t>
            </a:r>
            <a:endParaRPr dirty="0">
              <a:solidFill>
                <a:schemeClr val="bg1"/>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21B7AAEF-FF0E-DB49-A528-FC46614F493D}"/>
              </a:ext>
            </a:extLst>
          </p:cNvPr>
          <p:cNvPicPr>
            <a:picLocks noChangeAspect="1"/>
          </p:cNvPicPr>
          <p:nvPr/>
        </p:nvPicPr>
        <p:blipFill>
          <a:blip r:embed="rId3"/>
          <a:stretch>
            <a:fillRect/>
          </a:stretch>
        </p:blipFill>
        <p:spPr>
          <a:xfrm>
            <a:off x="953145" y="985767"/>
            <a:ext cx="5370163" cy="4016849"/>
          </a:xfrm>
          <a:prstGeom prst="rect">
            <a:avLst/>
          </a:prstGeom>
        </p:spPr>
      </p:pic>
    </p:spTree>
    <p:extLst>
      <p:ext uri="{BB962C8B-B14F-4D97-AF65-F5344CB8AC3E}">
        <p14:creationId xmlns:p14="http://schemas.microsoft.com/office/powerpoint/2010/main" val="2722608088"/>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1742</Words>
  <Application>Microsoft Macintosh PowerPoint</Application>
  <PresentationFormat>On-screen Show (16:9)</PresentationFormat>
  <Paragraphs>94</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Roboto Condensed</vt:lpstr>
      <vt:lpstr>Arial</vt:lpstr>
      <vt:lpstr>Oswald</vt:lpstr>
      <vt:lpstr>Wolsey template</vt:lpstr>
      <vt:lpstr>Giáo trình Android cơ bản</vt:lpstr>
      <vt:lpstr>Java và Kotlin là gì?</vt:lpstr>
      <vt:lpstr>So sánh Java với Kotlin</vt:lpstr>
      <vt:lpstr>So sánh Java với Kotlin</vt:lpstr>
      <vt:lpstr>Ví dụ cụ thể giữa Java và Kotlin Data class</vt:lpstr>
      <vt:lpstr>Check Null (Java)</vt:lpstr>
      <vt:lpstr>Check Null (Kotlin)</vt:lpstr>
      <vt:lpstr>List </vt:lpstr>
      <vt:lpstr>List (Java)</vt:lpstr>
      <vt:lpstr>List (Kotlin)</vt:lpstr>
      <vt:lpstr>Các thành phần cơ bản trong Android</vt:lpstr>
      <vt:lpstr>Activity</vt:lpstr>
      <vt:lpstr>Activity</vt:lpstr>
      <vt:lpstr>Content Provider</vt:lpstr>
      <vt:lpstr>Broadcast Receiver</vt:lpstr>
      <vt:lpstr>Service</vt:lpstr>
      <vt:lpstr>Service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Android cơ bản</dc:title>
  <cp:lastModifiedBy>Microsoft Office User</cp:lastModifiedBy>
  <cp:revision>19</cp:revision>
  <dcterms:modified xsi:type="dcterms:W3CDTF">2021-05-15T04:05:40Z</dcterms:modified>
</cp:coreProperties>
</file>