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swald" panose="020F0502020204030204" pitchFamily="34" charset="0"/>
      <p:regular r:id="rId20"/>
      <p:bold r:id="rId21"/>
      <p:italic r:id="rId22"/>
      <p:boldItalic r:id="rId23"/>
    </p:embeddedFont>
    <p:embeddedFont>
      <p:font typeface="Roboto Condensed"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50B8B-3C71-470E-80E4-AD3EA82362C0}">
  <a:tblStyle styleId="{E2750B8B-3C71-470E-80E4-AD3EA8236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6"/>
    <p:restoredTop sz="94674"/>
  </p:normalViewPr>
  <p:slideViewPr>
    <p:cSldViewPr snapToGrid="0" snapToObjects="1">
      <p:cViewPr varScale="1">
        <p:scale>
          <a:sx n="165" d="100"/>
          <a:sy n="16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74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390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0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9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14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74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7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35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39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6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4244" y="4192291"/>
            <a:ext cx="5579390" cy="588935"/>
          </a:xfrm>
          <a:prstGeom prst="rect">
            <a:avLst/>
          </a:prstGeom>
        </p:spPr>
        <p:txBody>
          <a:bodyPr spcFirstLastPara="1" wrap="square" lIns="91425" tIns="91425" rIns="91425" bIns="91425" anchor="b" anchorCtr="0">
            <a:noAutofit/>
          </a:bodyPr>
          <a:lstStyle/>
          <a:p>
            <a:pPr>
              <a:buClr>
                <a:srgbClr val="000000"/>
              </a:buClr>
              <a:buSzPct val="100000"/>
            </a:pPr>
            <a:r>
              <a:rPr lang="en-US" altLang="en-US" sz="2600" dirty="0" err="1">
                <a:solidFill>
                  <a:schemeClr val="bg1"/>
                </a:solidFill>
                <a:latin typeface="Calibri" panose="020F0502020204030204" pitchFamily="34" charset="0"/>
              </a:rPr>
              <a:t>Giáo</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trình</a:t>
            </a:r>
            <a:r>
              <a:rPr lang="en-US" altLang="en-US" sz="2600" dirty="0">
                <a:solidFill>
                  <a:schemeClr val="bg1"/>
                </a:solidFill>
                <a:latin typeface="Calibri" panose="020F0502020204030204" pitchFamily="34" charset="0"/>
              </a:rPr>
              <a:t> Android </a:t>
            </a:r>
            <a:r>
              <a:rPr lang="en-US" altLang="en-US" sz="2600" dirty="0" err="1">
                <a:solidFill>
                  <a:schemeClr val="bg1"/>
                </a:solidFill>
                <a:latin typeface="Calibri" panose="020F0502020204030204" pitchFamily="34" charset="0"/>
              </a:rPr>
              <a:t>cơ</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bản</a:t>
            </a:r>
            <a:endParaRPr lang="en-US" altLang="en-US" sz="2600" dirty="0">
              <a:solidFill>
                <a:schemeClr val="bg1"/>
              </a:solidFill>
              <a:latin typeface="Calibri" panose="020F0502020204030204" pitchFamily="34" charset="0"/>
            </a:endParaRPr>
          </a:p>
        </p:txBody>
      </p:sp>
      <p:sp>
        <p:nvSpPr>
          <p:cNvPr id="4" name="TextBox 3">
            <a:extLst>
              <a:ext uri="{FF2B5EF4-FFF2-40B4-BE49-F238E27FC236}">
                <a16:creationId xmlns:a16="http://schemas.microsoft.com/office/drawing/2014/main" id="{F18E44D8-EDFE-D243-B595-243C19F3021E}"/>
              </a:ext>
            </a:extLst>
          </p:cNvPr>
          <p:cNvSpPr txBox="1"/>
          <p:nvPr/>
        </p:nvSpPr>
        <p:spPr>
          <a:xfrm>
            <a:off x="54244" y="4781227"/>
            <a:ext cx="1595309" cy="523220"/>
          </a:xfrm>
          <a:prstGeom prst="rect">
            <a:avLst/>
          </a:prstGeom>
          <a:noFill/>
        </p:spPr>
        <p:txBody>
          <a:bodyPr wrap="none" rtlCol="0">
            <a:spAutoFit/>
          </a:bodyPr>
          <a:lstStyle/>
          <a:p>
            <a:r>
              <a:rPr lang="en-US" b="1" dirty="0" err="1">
                <a:solidFill>
                  <a:schemeClr val="bg1"/>
                </a:solidFill>
              </a:rPr>
              <a:t>Huỳnh</a:t>
            </a:r>
            <a:r>
              <a:rPr lang="en-US" b="1" dirty="0">
                <a:solidFill>
                  <a:schemeClr val="bg1"/>
                </a:solidFill>
              </a:rPr>
              <a:t> </a:t>
            </a:r>
            <a:r>
              <a:rPr lang="en-US" b="1" dirty="0" err="1">
                <a:solidFill>
                  <a:schemeClr val="bg1"/>
                </a:solidFill>
              </a:rPr>
              <a:t>Văn</a:t>
            </a:r>
            <a:r>
              <a:rPr lang="en-US" b="1" dirty="0">
                <a:solidFill>
                  <a:schemeClr val="bg1"/>
                </a:solidFill>
              </a:rPr>
              <a:t> </a:t>
            </a:r>
            <a:r>
              <a:rPr lang="en-US" b="1" dirty="0" err="1">
                <a:solidFill>
                  <a:schemeClr val="bg1"/>
                </a:solidFill>
              </a:rPr>
              <a:t>Toàn</a:t>
            </a:r>
            <a:endParaRPr lang="en-US" b="1" dirty="0">
              <a:solidFill>
                <a:schemeClr val="bg1"/>
              </a:solidFill>
            </a:endParaRPr>
          </a:p>
          <a:p>
            <a:endParaRPr lang="en-VN" dirty="0"/>
          </a:p>
        </p:txBody>
      </p:sp>
      <p:sp>
        <p:nvSpPr>
          <p:cNvPr id="6" name="TextBox 5">
            <a:extLst>
              <a:ext uri="{FF2B5EF4-FFF2-40B4-BE49-F238E27FC236}">
                <a16:creationId xmlns:a16="http://schemas.microsoft.com/office/drawing/2014/main" id="{D3F6E41A-EA7D-AC41-AD4A-19A517CCB5C6}"/>
              </a:ext>
            </a:extLst>
          </p:cNvPr>
          <p:cNvSpPr txBox="1"/>
          <p:nvPr/>
        </p:nvSpPr>
        <p:spPr>
          <a:xfrm>
            <a:off x="329339" y="1971585"/>
            <a:ext cx="6117956" cy="1200329"/>
          </a:xfrm>
          <a:prstGeom prst="rect">
            <a:avLst/>
          </a:prstGeom>
          <a:noFill/>
        </p:spPr>
        <p:txBody>
          <a:bodyPr wrap="square" rtlCol="0">
            <a:spAutoFit/>
          </a:bodyPr>
          <a:lstStyle/>
          <a:p>
            <a:r>
              <a:rPr lang="vi-VN" sz="2400" b="1" dirty="0">
                <a:solidFill>
                  <a:schemeClr val="bg1"/>
                </a:solidFill>
              </a:rPr>
              <a:t>Buổi 3:</a:t>
            </a:r>
          </a:p>
          <a:p>
            <a:r>
              <a:rPr lang="vi-VN" sz="2400" b="1" dirty="0">
                <a:solidFill>
                  <a:schemeClr val="bg1"/>
                </a:solidFill>
              </a:rPr>
              <a:t>Giới thiệu các layout trên Android và đặc điểm từng loại. </a:t>
            </a:r>
            <a:endParaRPr lang="vi-VN"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251210" y="118506"/>
            <a:ext cx="2641580" cy="550189"/>
          </a:xfrm>
          <a:prstGeom prst="rect">
            <a:avLst/>
          </a:prstGeom>
        </p:spPr>
        <p:txBody>
          <a:bodyPr spcFirstLastPara="1" wrap="square" lIns="91425" tIns="91425" rIns="91425" bIns="91425" anchor="b" anchorCtr="0">
            <a:noAutofit/>
          </a:bodyPr>
          <a:lstStyle/>
          <a:p>
            <a:r>
              <a:rPr lang="en-US" dirty="0"/>
              <a:t>Layout demo 2</a:t>
            </a:r>
            <a:endParaRPr lang="en-US" sz="24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
        <p:nvSpPr>
          <p:cNvPr id="5" name="TextBox 4">
            <a:extLst>
              <a:ext uri="{FF2B5EF4-FFF2-40B4-BE49-F238E27FC236}">
                <a16:creationId xmlns:a16="http://schemas.microsoft.com/office/drawing/2014/main" id="{4322860A-77A2-0E43-949C-927611EA13CC}"/>
              </a:ext>
            </a:extLst>
          </p:cNvPr>
          <p:cNvSpPr txBox="1"/>
          <p:nvPr/>
        </p:nvSpPr>
        <p:spPr>
          <a:xfrm>
            <a:off x="2766448" y="984057"/>
            <a:ext cx="6439583" cy="1169551"/>
          </a:xfrm>
          <a:prstGeom prst="rect">
            <a:avLst/>
          </a:prstGeom>
          <a:noFill/>
        </p:spPr>
        <p:txBody>
          <a:bodyPr wrap="none" rtlCol="0">
            <a:spAutoFit/>
          </a:bodyPr>
          <a:lstStyle/>
          <a:p>
            <a:pPr marL="285750" indent="-285750">
              <a:buFont typeface="Arial" panose="020B0604020202020204" pitchFamily="34" charset="0"/>
              <a:buChar char="•"/>
            </a:pPr>
            <a:r>
              <a:rPr lang="en-VN" dirty="0"/>
              <a:t>1,2,3 nằm đều nhau cách nhau 10dp và cách góc trái 10% màn hình ngang.</a:t>
            </a:r>
          </a:p>
          <a:p>
            <a:pPr marL="285750" indent="-285750">
              <a:buFont typeface="Arial" panose="020B0604020202020204" pitchFamily="34" charset="0"/>
              <a:buChar char="•"/>
            </a:pPr>
            <a:r>
              <a:rPr lang="en-VN" dirty="0"/>
              <a:t>4,5,6 ở dưới 2 và giữa 2 cạnh màn hình.</a:t>
            </a:r>
          </a:p>
          <a:p>
            <a:pPr marL="285750" indent="-285750">
              <a:buFont typeface="Arial" panose="020B0604020202020204" pitchFamily="34" charset="0"/>
              <a:buChar char="•"/>
            </a:pPr>
            <a:r>
              <a:rPr lang="en-VN" dirty="0"/>
              <a:t>7 ở giữa 4 và 5 theo hướng trên và dưới, ở giữa góc trái màn hình với </a:t>
            </a:r>
          </a:p>
          <a:p>
            <a:r>
              <a:rPr lang="en-US" dirty="0" err="1"/>
              <a:t>Góc</a:t>
            </a:r>
            <a:r>
              <a:rPr lang="en-US" dirty="0"/>
              <a:t> p</a:t>
            </a:r>
            <a:r>
              <a:rPr lang="en-VN" dirty="0"/>
              <a:t>hải là 4,5.</a:t>
            </a:r>
          </a:p>
          <a:p>
            <a:pPr marL="285750" indent="-285750">
              <a:buFont typeface="Arial" panose="020B0604020202020204" pitchFamily="34" charset="0"/>
              <a:buChar char="•"/>
            </a:pPr>
            <a:r>
              <a:rPr lang="en-VN" dirty="0"/>
              <a:t>8 ở dưới 6 và nằm bên phải của 6.</a:t>
            </a:r>
          </a:p>
        </p:txBody>
      </p:sp>
      <p:pic>
        <p:nvPicPr>
          <p:cNvPr id="3" name="Picture 2">
            <a:extLst>
              <a:ext uri="{FF2B5EF4-FFF2-40B4-BE49-F238E27FC236}">
                <a16:creationId xmlns:a16="http://schemas.microsoft.com/office/drawing/2014/main" id="{A44889F0-85CC-4D4D-A650-36804A826047}"/>
              </a:ext>
            </a:extLst>
          </p:cNvPr>
          <p:cNvPicPr>
            <a:picLocks noChangeAspect="1"/>
          </p:cNvPicPr>
          <p:nvPr/>
        </p:nvPicPr>
        <p:blipFill>
          <a:blip r:embed="rId3"/>
          <a:stretch>
            <a:fillRect/>
          </a:stretch>
        </p:blipFill>
        <p:spPr>
          <a:xfrm>
            <a:off x="0" y="386318"/>
            <a:ext cx="2766448" cy="4776261"/>
          </a:xfrm>
          <a:prstGeom prst="rect">
            <a:avLst/>
          </a:prstGeom>
        </p:spPr>
      </p:pic>
    </p:spTree>
    <p:extLst>
      <p:ext uri="{BB962C8B-B14F-4D97-AF65-F5344CB8AC3E}">
        <p14:creationId xmlns:p14="http://schemas.microsoft.com/office/powerpoint/2010/main" val="216044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251210" y="118506"/>
            <a:ext cx="2641580" cy="550189"/>
          </a:xfrm>
          <a:prstGeom prst="rect">
            <a:avLst/>
          </a:prstGeom>
        </p:spPr>
        <p:txBody>
          <a:bodyPr spcFirstLastPara="1" wrap="square" lIns="91425" tIns="91425" rIns="91425" bIns="91425" anchor="b" anchorCtr="0">
            <a:noAutofit/>
          </a:bodyPr>
          <a:lstStyle/>
          <a:p>
            <a:r>
              <a:rPr lang="en-US" dirty="0"/>
              <a:t>Layout demo 3</a:t>
            </a:r>
            <a:endParaRPr lang="en-US" sz="24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sp>
        <p:nvSpPr>
          <p:cNvPr id="5" name="TextBox 4">
            <a:extLst>
              <a:ext uri="{FF2B5EF4-FFF2-40B4-BE49-F238E27FC236}">
                <a16:creationId xmlns:a16="http://schemas.microsoft.com/office/drawing/2014/main" id="{4322860A-77A2-0E43-949C-927611EA13CC}"/>
              </a:ext>
            </a:extLst>
          </p:cNvPr>
          <p:cNvSpPr txBox="1"/>
          <p:nvPr/>
        </p:nvSpPr>
        <p:spPr>
          <a:xfrm>
            <a:off x="2766448" y="984057"/>
            <a:ext cx="3594254" cy="738664"/>
          </a:xfrm>
          <a:prstGeom prst="rect">
            <a:avLst/>
          </a:prstGeom>
          <a:noFill/>
        </p:spPr>
        <p:txBody>
          <a:bodyPr wrap="none" rtlCol="0">
            <a:spAutoFit/>
          </a:bodyPr>
          <a:lstStyle/>
          <a:p>
            <a:pPr marL="285750" indent="-285750">
              <a:buFont typeface="Arial" panose="020B0604020202020204" pitchFamily="34" charset="0"/>
              <a:buChar char="•"/>
            </a:pPr>
            <a:r>
              <a:rPr lang="en-VN" dirty="0"/>
              <a:t>1,2,3,4 nằm dưới và xếp theo góc phải.</a:t>
            </a:r>
          </a:p>
          <a:p>
            <a:pPr marL="285750" indent="-285750">
              <a:buFont typeface="Arial" panose="020B0604020202020204" pitchFamily="34" charset="0"/>
              <a:buChar char="•"/>
            </a:pPr>
            <a:r>
              <a:rPr lang="en-VN" dirty="0"/>
              <a:t>5,6,7 nằm dưới nhau xếp theo góc trái.</a:t>
            </a:r>
          </a:p>
          <a:p>
            <a:pPr marL="285750" indent="-285750">
              <a:buFont typeface="Arial" panose="020B0604020202020204" pitchFamily="34" charset="0"/>
              <a:buChar char="•"/>
            </a:pPr>
            <a:r>
              <a:rPr lang="en-VN" dirty="0"/>
              <a:t>8 ở dưới 3 trên 5 và bên trái 4.</a:t>
            </a:r>
          </a:p>
        </p:txBody>
      </p:sp>
      <p:pic>
        <p:nvPicPr>
          <p:cNvPr id="4" name="Picture 3">
            <a:extLst>
              <a:ext uri="{FF2B5EF4-FFF2-40B4-BE49-F238E27FC236}">
                <a16:creationId xmlns:a16="http://schemas.microsoft.com/office/drawing/2014/main" id="{F9E1A3B5-D2C2-F345-A485-CB41E27745B0}"/>
              </a:ext>
            </a:extLst>
          </p:cNvPr>
          <p:cNvPicPr>
            <a:picLocks noChangeAspect="1"/>
          </p:cNvPicPr>
          <p:nvPr/>
        </p:nvPicPr>
        <p:blipFill>
          <a:blip r:embed="rId3"/>
          <a:stretch>
            <a:fillRect/>
          </a:stretch>
        </p:blipFill>
        <p:spPr>
          <a:xfrm>
            <a:off x="0" y="521120"/>
            <a:ext cx="2641580" cy="4651986"/>
          </a:xfrm>
          <a:prstGeom prst="rect">
            <a:avLst/>
          </a:prstGeom>
        </p:spPr>
      </p:pic>
    </p:spTree>
    <p:extLst>
      <p:ext uri="{BB962C8B-B14F-4D97-AF65-F5344CB8AC3E}">
        <p14:creationId xmlns:p14="http://schemas.microsoft.com/office/powerpoint/2010/main" val="396231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251210" y="118506"/>
            <a:ext cx="2641580" cy="550189"/>
          </a:xfrm>
          <a:prstGeom prst="rect">
            <a:avLst/>
          </a:prstGeom>
        </p:spPr>
        <p:txBody>
          <a:bodyPr spcFirstLastPara="1" wrap="square" lIns="91425" tIns="91425" rIns="91425" bIns="91425" anchor="b" anchorCtr="0">
            <a:noAutofit/>
          </a:bodyPr>
          <a:lstStyle/>
          <a:p>
            <a:r>
              <a:rPr lang="en-US" dirty="0"/>
              <a:t>Layout demo 4</a:t>
            </a:r>
            <a:endParaRPr lang="en-US" sz="24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5" name="TextBox 4">
            <a:extLst>
              <a:ext uri="{FF2B5EF4-FFF2-40B4-BE49-F238E27FC236}">
                <a16:creationId xmlns:a16="http://schemas.microsoft.com/office/drawing/2014/main" id="{4322860A-77A2-0E43-949C-927611EA13CC}"/>
              </a:ext>
            </a:extLst>
          </p:cNvPr>
          <p:cNvSpPr txBox="1"/>
          <p:nvPr/>
        </p:nvSpPr>
        <p:spPr>
          <a:xfrm>
            <a:off x="2766448" y="984057"/>
            <a:ext cx="6135013" cy="1384995"/>
          </a:xfrm>
          <a:prstGeom prst="rect">
            <a:avLst/>
          </a:prstGeom>
          <a:noFill/>
        </p:spPr>
        <p:txBody>
          <a:bodyPr wrap="none" rtlCol="0">
            <a:spAutoFit/>
          </a:bodyPr>
          <a:lstStyle/>
          <a:p>
            <a:pPr marL="285750" indent="-285750">
              <a:buFont typeface="Arial" panose="020B0604020202020204" pitchFamily="34" charset="0"/>
              <a:buChar char="•"/>
            </a:pPr>
            <a:r>
              <a:rPr lang="en-VN" dirty="0"/>
              <a:t>1,2,3,4 các góc màn hình.</a:t>
            </a:r>
          </a:p>
          <a:p>
            <a:pPr marL="285750" indent="-285750">
              <a:buFont typeface="Arial" panose="020B0604020202020204" pitchFamily="34" charset="0"/>
              <a:buChar char="•"/>
            </a:pPr>
            <a:r>
              <a:rPr lang="en-VN" dirty="0"/>
              <a:t>5 nằm ở cách góc trái 35% và cách trên 35%.</a:t>
            </a:r>
          </a:p>
          <a:p>
            <a:pPr marL="285750" indent="-285750">
              <a:buFont typeface="Arial" panose="020B0604020202020204" pitchFamily="34" charset="0"/>
              <a:buChar char="•"/>
            </a:pPr>
            <a:r>
              <a:rPr lang="en-VN" dirty="0"/>
              <a:t>6 góc trên ngang với 5 và cách góc trái 70%.</a:t>
            </a:r>
          </a:p>
          <a:p>
            <a:pPr marL="285750" indent="-285750">
              <a:buFont typeface="Arial" panose="020B0604020202020204" pitchFamily="34" charset="0"/>
              <a:buChar char="•"/>
            </a:pPr>
            <a:r>
              <a:rPr lang="en-VN" dirty="0"/>
              <a:t>7 ở giữa 5 và dưới góc trái ngang với 5</a:t>
            </a:r>
          </a:p>
          <a:p>
            <a:pPr marL="285750" indent="-285750">
              <a:buFont typeface="Arial" panose="020B0604020202020204" pitchFamily="34" charset="0"/>
              <a:buChar char="•"/>
            </a:pPr>
            <a:r>
              <a:rPr lang="en-VN" dirty="0"/>
              <a:t>8 ngang ở giữ bên trái của 6 với góc phải màn hình, đứng ở giữa 7 với </a:t>
            </a:r>
          </a:p>
          <a:p>
            <a:r>
              <a:rPr lang="en-US" dirty="0"/>
              <a:t>g</a:t>
            </a:r>
            <a:r>
              <a:rPr lang="en-VN" dirty="0"/>
              <a:t>óc trên của 3.</a:t>
            </a:r>
          </a:p>
        </p:txBody>
      </p:sp>
      <p:pic>
        <p:nvPicPr>
          <p:cNvPr id="3" name="Picture 2">
            <a:extLst>
              <a:ext uri="{FF2B5EF4-FFF2-40B4-BE49-F238E27FC236}">
                <a16:creationId xmlns:a16="http://schemas.microsoft.com/office/drawing/2014/main" id="{97BDF366-C8C4-AD4A-BCF2-D2DB360EC649}"/>
              </a:ext>
            </a:extLst>
          </p:cNvPr>
          <p:cNvPicPr>
            <a:picLocks noChangeAspect="1"/>
          </p:cNvPicPr>
          <p:nvPr/>
        </p:nvPicPr>
        <p:blipFill>
          <a:blip r:embed="rId3"/>
          <a:stretch>
            <a:fillRect/>
          </a:stretch>
        </p:blipFill>
        <p:spPr>
          <a:xfrm>
            <a:off x="0" y="467188"/>
            <a:ext cx="2641580" cy="4676311"/>
          </a:xfrm>
          <a:prstGeom prst="rect">
            <a:avLst/>
          </a:prstGeom>
        </p:spPr>
      </p:pic>
    </p:spTree>
    <p:extLst>
      <p:ext uri="{BB962C8B-B14F-4D97-AF65-F5344CB8AC3E}">
        <p14:creationId xmlns:p14="http://schemas.microsoft.com/office/powerpoint/2010/main" val="187779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251209" y="118506"/>
            <a:ext cx="3707529" cy="550189"/>
          </a:xfrm>
          <a:prstGeom prst="rect">
            <a:avLst/>
          </a:prstGeom>
        </p:spPr>
        <p:txBody>
          <a:bodyPr spcFirstLastPara="1" wrap="square" lIns="91425" tIns="91425" rIns="91425" bIns="91425" anchor="b" anchorCtr="0">
            <a:noAutofit/>
          </a:bodyPr>
          <a:lstStyle/>
          <a:p>
            <a:r>
              <a:rPr lang="en-US" sz="2400" dirty="0" err="1"/>
              <a:t>Bài</a:t>
            </a:r>
            <a:r>
              <a:rPr lang="en-US" sz="2400" dirty="0"/>
              <a:t> </a:t>
            </a:r>
            <a:r>
              <a:rPr lang="en-US" sz="2400" dirty="0" err="1"/>
              <a:t>tập</a:t>
            </a:r>
            <a:r>
              <a:rPr lang="en-US" sz="2400" dirty="0"/>
              <a:t> </a:t>
            </a:r>
            <a:r>
              <a:rPr lang="en-US" sz="2400" dirty="0" err="1"/>
              <a:t>học</a:t>
            </a:r>
            <a:r>
              <a:rPr lang="en-US" sz="2400" dirty="0"/>
              <a:t> </a:t>
            </a:r>
            <a:r>
              <a:rPr lang="en-US" sz="2400" dirty="0" err="1"/>
              <a:t>viên</a:t>
            </a:r>
            <a:r>
              <a:rPr lang="en-US" sz="2400" dirty="0"/>
              <a:t> </a:t>
            </a:r>
            <a:r>
              <a:rPr lang="en-US" sz="2400" dirty="0" err="1"/>
              <a:t>tự</a:t>
            </a:r>
            <a:r>
              <a:rPr lang="en-US" sz="2400" dirty="0"/>
              <a:t> </a:t>
            </a:r>
            <a:r>
              <a:rPr lang="en-US" sz="2400" dirty="0" err="1"/>
              <a:t>làm</a:t>
            </a:r>
            <a:endParaRPr lang="en-US" sz="24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13</a:t>
            </a:fld>
            <a:endParaRPr>
              <a:solidFill>
                <a:srgbClr val="FFFFFF"/>
              </a:solidFill>
            </a:endParaRPr>
          </a:p>
        </p:txBody>
      </p:sp>
      <p:pic>
        <p:nvPicPr>
          <p:cNvPr id="4" name="Picture 3">
            <a:extLst>
              <a:ext uri="{FF2B5EF4-FFF2-40B4-BE49-F238E27FC236}">
                <a16:creationId xmlns:a16="http://schemas.microsoft.com/office/drawing/2014/main" id="{86AF77C4-7B73-FA43-B5D8-CF0BED4518CF}"/>
              </a:ext>
            </a:extLst>
          </p:cNvPr>
          <p:cNvPicPr>
            <a:picLocks noChangeAspect="1"/>
          </p:cNvPicPr>
          <p:nvPr/>
        </p:nvPicPr>
        <p:blipFill>
          <a:blip r:embed="rId3"/>
          <a:stretch>
            <a:fillRect/>
          </a:stretch>
        </p:blipFill>
        <p:spPr>
          <a:xfrm>
            <a:off x="3251209" y="668695"/>
            <a:ext cx="2459632" cy="4355721"/>
          </a:xfrm>
          <a:prstGeom prst="rect">
            <a:avLst/>
          </a:prstGeom>
        </p:spPr>
      </p:pic>
    </p:spTree>
    <p:extLst>
      <p:ext uri="{BB962C8B-B14F-4D97-AF65-F5344CB8AC3E}">
        <p14:creationId xmlns:p14="http://schemas.microsoft.com/office/powerpoint/2010/main" val="123552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898970" y="196801"/>
            <a:ext cx="4160507" cy="680700"/>
          </a:xfrm>
          <a:prstGeom prst="rect">
            <a:avLst/>
          </a:prstGeom>
        </p:spPr>
        <p:txBody>
          <a:bodyPr spcFirstLastPara="1" wrap="square" lIns="91425" tIns="91425" rIns="91425" bIns="91425" anchor="b" anchorCtr="0">
            <a:noAutofit/>
          </a:bodyPr>
          <a:lstStyle/>
          <a:p>
            <a:r>
              <a:rPr lang="en-US" dirty="0"/>
              <a:t>Layout Android</a:t>
            </a:r>
            <a:endParaRPr dirty="0"/>
          </a:p>
        </p:txBody>
      </p:sp>
      <p:sp>
        <p:nvSpPr>
          <p:cNvPr id="175" name="Google Shape;175;p13"/>
          <p:cNvSpPr txBox="1">
            <a:spLocks noGrp="1"/>
          </p:cNvSpPr>
          <p:nvPr>
            <p:ph type="body" idx="1"/>
          </p:nvPr>
        </p:nvSpPr>
        <p:spPr>
          <a:xfrm>
            <a:off x="526942" y="1030638"/>
            <a:ext cx="6532535" cy="3169403"/>
          </a:xfrm>
          <a:prstGeom prst="rect">
            <a:avLst/>
          </a:prstGeom>
        </p:spPr>
        <p:txBody>
          <a:bodyPr spcFirstLastPara="1" wrap="square" lIns="91425" tIns="91425" rIns="91425" bIns="91425" anchor="t" anchorCtr="0">
            <a:noAutofit/>
          </a:bodyPr>
          <a:lstStyle/>
          <a:p>
            <a:pPr marL="114300" indent="0">
              <a:buNone/>
            </a:pPr>
            <a:r>
              <a:rPr lang="en-US" dirty="0" err="1"/>
              <a:t>Vậy</a:t>
            </a:r>
            <a:r>
              <a:rPr lang="en-US" dirty="0"/>
              <a:t> Android </a:t>
            </a:r>
            <a:r>
              <a:rPr lang="en-US" dirty="0" err="1"/>
              <a:t>có</a:t>
            </a:r>
            <a:r>
              <a:rPr lang="en-US" dirty="0"/>
              <a:t> </a:t>
            </a:r>
            <a:r>
              <a:rPr lang="en-US" dirty="0" err="1"/>
              <a:t>những</a:t>
            </a:r>
            <a:r>
              <a:rPr lang="en-US" dirty="0"/>
              <a:t> </a:t>
            </a:r>
            <a:r>
              <a:rPr lang="en-US" dirty="0" err="1"/>
              <a:t>loại</a:t>
            </a:r>
            <a:r>
              <a:rPr lang="en-US" dirty="0"/>
              <a:t> layout </a:t>
            </a:r>
            <a:r>
              <a:rPr lang="en-US" dirty="0" err="1"/>
              <a:t>nào</a:t>
            </a:r>
            <a:r>
              <a:rPr lang="en-US" dirty="0"/>
              <a:t>. Android </a:t>
            </a:r>
            <a:r>
              <a:rPr lang="en-US" dirty="0" err="1"/>
              <a:t>hỗ</a:t>
            </a:r>
            <a:r>
              <a:rPr lang="en-US" dirty="0"/>
              <a:t> </a:t>
            </a:r>
            <a:r>
              <a:rPr lang="en-US" dirty="0" err="1"/>
              <a:t>trợ</a:t>
            </a:r>
            <a:r>
              <a:rPr lang="en-US" dirty="0"/>
              <a:t> 6 </a:t>
            </a:r>
            <a:r>
              <a:rPr lang="en-US" dirty="0" err="1"/>
              <a:t>loại</a:t>
            </a:r>
            <a:r>
              <a:rPr lang="en-US" dirty="0"/>
              <a:t> layout </a:t>
            </a:r>
            <a:r>
              <a:rPr lang="en-US" dirty="0" err="1"/>
              <a:t>là</a:t>
            </a:r>
            <a:r>
              <a:rPr lang="en-US" dirty="0"/>
              <a:t>:</a:t>
            </a:r>
          </a:p>
          <a:p>
            <a:r>
              <a:rPr lang="en-US" b="1" dirty="0" err="1"/>
              <a:t>RelativeLayout</a:t>
            </a:r>
            <a:r>
              <a:rPr lang="en-US" b="1" dirty="0"/>
              <a:t>.</a:t>
            </a:r>
          </a:p>
          <a:p>
            <a:r>
              <a:rPr lang="en-US" b="1" dirty="0" err="1"/>
              <a:t>LinearLayout</a:t>
            </a:r>
            <a:endParaRPr lang="en-US" b="1" dirty="0"/>
          </a:p>
          <a:p>
            <a:r>
              <a:rPr lang="en-US" b="1" dirty="0" err="1"/>
              <a:t>GridLayout</a:t>
            </a:r>
            <a:endParaRPr lang="en-US" b="1" dirty="0"/>
          </a:p>
          <a:p>
            <a:r>
              <a:rPr lang="en-US" b="1" dirty="0" err="1"/>
              <a:t>TableLayout</a:t>
            </a:r>
            <a:endParaRPr lang="en-US" b="1" dirty="0"/>
          </a:p>
          <a:p>
            <a:r>
              <a:rPr lang="en-US" b="1" dirty="0" err="1"/>
              <a:t>FrameLayout</a:t>
            </a:r>
            <a:endParaRPr lang="en-US" b="1" dirty="0"/>
          </a:p>
          <a:p>
            <a:r>
              <a:rPr lang="en-US" b="1" dirty="0" err="1"/>
              <a:t>ConstraintLayout</a:t>
            </a:r>
            <a:r>
              <a:rPr lang="en-US" b="1" dirty="0"/>
              <a:t>.</a:t>
            </a:r>
            <a:br>
              <a:rPr lang="en-US" sz="1400" dirty="0"/>
            </a:br>
            <a:endParaRPr lang="en-VN" sz="14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sz="2400" dirty="0" err="1"/>
              <a:t>RelativeLayout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RelativeLayout là loại Layout mà trong Layout vị trí của mỗi view con sẽ được xác định so với view khác hoặc so với thành phần cha của chúng thông qua ID. Bạn có thể sắp xếp 1 view ở bên trái, bên phải view khác hoặc ở giữa màn hình. </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LinearLayout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en-US" dirty="0" err="1"/>
              <a:t>LinearLayout</a:t>
            </a:r>
            <a:r>
              <a:rPr lang="en-US" dirty="0"/>
              <a:t> </a:t>
            </a:r>
            <a:r>
              <a:rPr lang="en-US" dirty="0" err="1"/>
              <a:t>là</a:t>
            </a:r>
            <a:r>
              <a:rPr lang="en-US" dirty="0"/>
              <a:t> </a:t>
            </a:r>
            <a:r>
              <a:rPr lang="en-US" dirty="0" err="1"/>
              <a:t>loại</a:t>
            </a:r>
            <a:r>
              <a:rPr lang="en-US" dirty="0"/>
              <a:t> layout </a:t>
            </a:r>
            <a:r>
              <a:rPr lang="en-US" dirty="0" err="1"/>
              <a:t>sẽ</a:t>
            </a:r>
            <a:r>
              <a:rPr lang="en-US" dirty="0"/>
              <a:t> </a:t>
            </a:r>
            <a:r>
              <a:rPr lang="en-US" dirty="0" err="1"/>
              <a:t>sắp</a:t>
            </a:r>
            <a:r>
              <a:rPr lang="en-US" dirty="0"/>
              <a:t> </a:t>
            </a:r>
            <a:r>
              <a:rPr lang="en-US" dirty="0" err="1"/>
              <a:t>xếp</a:t>
            </a:r>
            <a:r>
              <a:rPr lang="en-US" dirty="0"/>
              <a:t> </a:t>
            </a:r>
            <a:r>
              <a:rPr lang="en-US" dirty="0" err="1"/>
              <a:t>các</a:t>
            </a:r>
            <a:r>
              <a:rPr lang="en-US" dirty="0"/>
              <a:t> view </a:t>
            </a:r>
            <a:r>
              <a:rPr lang="en-US" dirty="0" err="1"/>
              <a:t>theo</a:t>
            </a:r>
            <a:r>
              <a:rPr lang="en-US" dirty="0"/>
              <a:t> </a:t>
            </a:r>
            <a:r>
              <a:rPr lang="en-US" dirty="0" err="1"/>
              <a:t>chiều</a:t>
            </a:r>
            <a:r>
              <a:rPr lang="en-US" dirty="0"/>
              <a:t> </a:t>
            </a:r>
            <a:r>
              <a:rPr lang="en-US" dirty="0" err="1"/>
              <a:t>dọc</a:t>
            </a:r>
            <a:r>
              <a:rPr lang="en-US" dirty="0"/>
              <a:t> </a:t>
            </a:r>
            <a:r>
              <a:rPr lang="en-US" dirty="0" err="1"/>
              <a:t>hoặc</a:t>
            </a:r>
            <a:r>
              <a:rPr lang="en-US" dirty="0"/>
              <a:t> </a:t>
            </a:r>
            <a:r>
              <a:rPr lang="en-US" dirty="0" err="1"/>
              <a:t>ngang</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các</a:t>
            </a:r>
            <a:r>
              <a:rPr lang="en-US" dirty="0"/>
              <a:t> view.</a:t>
            </a:r>
            <a:endParaRPr lang="vi-VN"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extLst>
      <p:ext uri="{BB962C8B-B14F-4D97-AF65-F5344CB8AC3E}">
        <p14:creationId xmlns:p14="http://schemas.microsoft.com/office/powerpoint/2010/main" val="46443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Framelayout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Framelayout là dạng layout cơ bản nhất khi gắn các view lên layout này thì nó sẽ luôn giữ các view này ở phía góc trái màn hình và không cho chúng ta thay đồi vị trí của chúng, các view đưa vào sau sẽ đè lên view ở trước trừ khi bạn thiết lập transparent cho view sau đó.</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Tree>
    <p:extLst>
      <p:ext uri="{BB962C8B-B14F-4D97-AF65-F5344CB8AC3E}">
        <p14:creationId xmlns:p14="http://schemas.microsoft.com/office/powerpoint/2010/main" val="418298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GridLayout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GridLayout của Android cũng tương tự chỉ là 1 layout dạng lưới và ta có thể chia các cột và dòng cho cái lưới đó, các view sẽ được dặt vào các ô trong cái lưới này.</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Tree>
    <p:extLst>
      <p:ext uri="{BB962C8B-B14F-4D97-AF65-F5344CB8AC3E}">
        <p14:creationId xmlns:p14="http://schemas.microsoft.com/office/powerpoint/2010/main" val="14661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TableLayout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en-US" dirty="0"/>
              <a:t>Nghe </a:t>
            </a:r>
            <a:r>
              <a:rPr lang="en-US" dirty="0" err="1"/>
              <a:t>tên</a:t>
            </a:r>
            <a:r>
              <a:rPr lang="en-US" dirty="0"/>
              <a:t> </a:t>
            </a:r>
            <a:r>
              <a:rPr lang="en-US" dirty="0" err="1"/>
              <a:t>là</a:t>
            </a:r>
            <a:r>
              <a:rPr lang="en-US" dirty="0"/>
              <a:t> </a:t>
            </a:r>
            <a:r>
              <a:rPr lang="en-US" dirty="0" err="1"/>
              <a:t>bạn</a:t>
            </a:r>
            <a:r>
              <a:rPr lang="en-US" dirty="0"/>
              <a:t> </a:t>
            </a:r>
            <a:r>
              <a:rPr lang="en-US" dirty="0" err="1"/>
              <a:t>biết</a:t>
            </a:r>
            <a:r>
              <a:rPr lang="en-US" dirty="0"/>
              <a:t> </a:t>
            </a:r>
            <a:r>
              <a:rPr lang="en-US" dirty="0" err="1"/>
              <a:t>nó</a:t>
            </a:r>
            <a:r>
              <a:rPr lang="en-US" dirty="0"/>
              <a:t> </a:t>
            </a:r>
            <a:r>
              <a:rPr lang="en-US" dirty="0" err="1"/>
              <a:t>là</a:t>
            </a:r>
            <a:r>
              <a:rPr lang="en-US" dirty="0"/>
              <a:t> </a:t>
            </a:r>
            <a:r>
              <a:rPr lang="en-US" dirty="0" err="1"/>
              <a:t>dạng</a:t>
            </a:r>
            <a:r>
              <a:rPr lang="en-US" dirty="0"/>
              <a:t> layout </a:t>
            </a:r>
            <a:r>
              <a:rPr lang="en-US" dirty="0" err="1"/>
              <a:t>gì</a:t>
            </a:r>
            <a:r>
              <a:rPr lang="en-US" dirty="0"/>
              <a:t> </a:t>
            </a:r>
            <a:r>
              <a:rPr lang="en-US" dirty="0" err="1"/>
              <a:t>rồi</a:t>
            </a:r>
            <a:r>
              <a:rPr lang="en-US" dirty="0"/>
              <a:t> </a:t>
            </a:r>
            <a:r>
              <a:rPr lang="en-US" dirty="0" err="1"/>
              <a:t>đúng</a:t>
            </a:r>
            <a:r>
              <a:rPr lang="en-US" dirty="0"/>
              <a:t> </a:t>
            </a:r>
            <a:r>
              <a:rPr lang="en-US" dirty="0" err="1"/>
              <a:t>không</a:t>
            </a:r>
            <a:r>
              <a:rPr lang="en-US" dirty="0"/>
              <a:t> </a:t>
            </a:r>
            <a:r>
              <a:rPr lang="en-US" dirty="0" err="1"/>
              <a:t>nào</a:t>
            </a:r>
            <a:r>
              <a:rPr lang="en-US" dirty="0"/>
              <a:t> </a:t>
            </a:r>
            <a:r>
              <a:rPr lang="en-US" dirty="0" err="1"/>
              <a:t>nó</a:t>
            </a:r>
            <a:r>
              <a:rPr lang="en-US" dirty="0"/>
              <a:t> </a:t>
            </a:r>
            <a:r>
              <a:rPr lang="en-US" dirty="0" err="1"/>
              <a:t>là</a:t>
            </a:r>
            <a:r>
              <a:rPr lang="en-US" dirty="0"/>
              <a:t> layout </a:t>
            </a:r>
            <a:r>
              <a:rPr lang="en-US" dirty="0" err="1"/>
              <a:t>dạng</a:t>
            </a:r>
            <a:r>
              <a:rPr lang="en-US" dirty="0"/>
              <a:t> </a:t>
            </a:r>
            <a:r>
              <a:rPr lang="en-US" dirty="0" err="1"/>
              <a:t>bảng</a:t>
            </a:r>
            <a:r>
              <a:rPr lang="en-US" dirty="0"/>
              <a:t> </a:t>
            </a:r>
            <a:r>
              <a:rPr lang="en-US" dirty="0" err="1"/>
              <a:t>mà</a:t>
            </a:r>
            <a:r>
              <a:rPr lang="en-US" dirty="0"/>
              <a:t> </a:t>
            </a:r>
            <a:r>
              <a:rPr lang="en-US" dirty="0" err="1"/>
              <a:t>thôi</a:t>
            </a:r>
            <a:r>
              <a:rPr lang="en-US" dirty="0"/>
              <a:t> </a:t>
            </a:r>
            <a:r>
              <a:rPr lang="en-US" dirty="0" err="1"/>
              <a:t>cái</a:t>
            </a:r>
            <a:r>
              <a:rPr lang="en-US" dirty="0"/>
              <a:t> </a:t>
            </a:r>
            <a:r>
              <a:rPr lang="en-US" dirty="0" err="1"/>
              <a:t>này</a:t>
            </a:r>
            <a:r>
              <a:rPr lang="en-US" dirty="0"/>
              <a:t> </a:t>
            </a:r>
            <a:r>
              <a:rPr lang="en-US" dirty="0" err="1"/>
              <a:t>quá</a:t>
            </a:r>
            <a:r>
              <a:rPr lang="en-US" dirty="0"/>
              <a:t> </a:t>
            </a:r>
            <a:r>
              <a:rPr lang="en-US" dirty="0" err="1"/>
              <a:t>quen</a:t>
            </a:r>
            <a:r>
              <a:rPr lang="en-US" dirty="0"/>
              <a:t> </a:t>
            </a:r>
            <a:r>
              <a:rPr lang="en-US" dirty="0" err="1"/>
              <a:t>thuộc</a:t>
            </a:r>
            <a:r>
              <a:rPr lang="en-US" dirty="0"/>
              <a:t> </a:t>
            </a:r>
            <a:r>
              <a:rPr lang="en-US" dirty="0" err="1"/>
              <a:t>với</a:t>
            </a:r>
            <a:r>
              <a:rPr lang="en-US" dirty="0"/>
              <a:t> </a:t>
            </a:r>
            <a:r>
              <a:rPr lang="en-US" dirty="0" err="1"/>
              <a:t>chúng</a:t>
            </a:r>
            <a:r>
              <a:rPr lang="en-US" dirty="0"/>
              <a:t> ta </a:t>
            </a:r>
            <a:r>
              <a:rPr lang="en-US" dirty="0" err="1"/>
              <a:t>rồi</a:t>
            </a:r>
            <a:r>
              <a:rPr lang="en-US" dirty="0"/>
              <a:t>.</a:t>
            </a:r>
          </a:p>
          <a:p>
            <a:r>
              <a:rPr lang="vi-VN" dirty="0"/>
              <a:t>Nhìn gần giống như GridLayout nhưng chúng ta không thể quy định số cột và dòng ngay từ đầu được.</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graphicFrame>
        <p:nvGraphicFramePr>
          <p:cNvPr id="3" name="Table 3">
            <a:extLst>
              <a:ext uri="{FF2B5EF4-FFF2-40B4-BE49-F238E27FC236}">
                <a16:creationId xmlns:a16="http://schemas.microsoft.com/office/drawing/2014/main" id="{44350A40-A7AF-D348-AFEC-3288175B39C8}"/>
              </a:ext>
            </a:extLst>
          </p:cNvPr>
          <p:cNvGraphicFramePr>
            <a:graphicFrameLocks noGrp="1"/>
          </p:cNvGraphicFramePr>
          <p:nvPr>
            <p:extLst>
              <p:ext uri="{D42A27DB-BD31-4B8C-83A1-F6EECF244321}">
                <p14:modId xmlns:p14="http://schemas.microsoft.com/office/powerpoint/2010/main" val="2141690339"/>
              </p:ext>
            </p:extLst>
          </p:nvPr>
        </p:nvGraphicFramePr>
        <p:xfrm>
          <a:off x="1144291" y="3019811"/>
          <a:ext cx="6096000" cy="731240"/>
        </p:xfrm>
        <a:graphic>
          <a:graphicData uri="http://schemas.openxmlformats.org/drawingml/2006/table">
            <a:tbl>
              <a:tblPr firstRow="1" bandRow="1">
                <a:tableStyleId>{E2750B8B-3C71-470E-80E4-AD3EA82362C0}</a:tableStyleId>
              </a:tblPr>
              <a:tblGrid>
                <a:gridCol w="1016000">
                  <a:extLst>
                    <a:ext uri="{9D8B030D-6E8A-4147-A177-3AD203B41FA5}">
                      <a16:colId xmlns:a16="http://schemas.microsoft.com/office/drawing/2014/main" val="3018967786"/>
                    </a:ext>
                  </a:extLst>
                </a:gridCol>
                <a:gridCol w="1016000">
                  <a:extLst>
                    <a:ext uri="{9D8B030D-6E8A-4147-A177-3AD203B41FA5}">
                      <a16:colId xmlns:a16="http://schemas.microsoft.com/office/drawing/2014/main" val="2034635126"/>
                    </a:ext>
                  </a:extLst>
                </a:gridCol>
                <a:gridCol w="1016000">
                  <a:extLst>
                    <a:ext uri="{9D8B030D-6E8A-4147-A177-3AD203B41FA5}">
                      <a16:colId xmlns:a16="http://schemas.microsoft.com/office/drawing/2014/main" val="3396124414"/>
                    </a:ext>
                  </a:extLst>
                </a:gridCol>
                <a:gridCol w="1016000">
                  <a:extLst>
                    <a:ext uri="{9D8B030D-6E8A-4147-A177-3AD203B41FA5}">
                      <a16:colId xmlns:a16="http://schemas.microsoft.com/office/drawing/2014/main" val="2375963702"/>
                    </a:ext>
                  </a:extLst>
                </a:gridCol>
                <a:gridCol w="1016000">
                  <a:extLst>
                    <a:ext uri="{9D8B030D-6E8A-4147-A177-3AD203B41FA5}">
                      <a16:colId xmlns:a16="http://schemas.microsoft.com/office/drawing/2014/main" val="1821963049"/>
                    </a:ext>
                  </a:extLst>
                </a:gridCol>
                <a:gridCol w="1016000">
                  <a:extLst>
                    <a:ext uri="{9D8B030D-6E8A-4147-A177-3AD203B41FA5}">
                      <a16:colId xmlns:a16="http://schemas.microsoft.com/office/drawing/2014/main" val="3053322423"/>
                    </a:ext>
                  </a:extLst>
                </a:gridCol>
              </a:tblGrid>
              <a:tr h="360400">
                <a:tc>
                  <a:txBody>
                    <a:bodyPr/>
                    <a:lstStyle/>
                    <a:p>
                      <a:endParaRPr lang="en-VN"/>
                    </a:p>
                  </a:txBody>
                  <a:tcPr/>
                </a:tc>
                <a:tc>
                  <a:txBody>
                    <a:bodyPr/>
                    <a:lstStyle/>
                    <a:p>
                      <a:endParaRPr lang="en-VN"/>
                    </a:p>
                  </a:txBody>
                  <a:tcPr/>
                </a:tc>
                <a:tc>
                  <a:txBody>
                    <a:bodyPr/>
                    <a:lstStyle/>
                    <a:p>
                      <a:endParaRPr lang="en-VN"/>
                    </a:p>
                  </a:txBody>
                  <a:tcPr/>
                </a:tc>
                <a:tc>
                  <a:txBody>
                    <a:bodyPr/>
                    <a:lstStyle/>
                    <a:p>
                      <a:endParaRPr lang="en-VN"/>
                    </a:p>
                  </a:txBody>
                  <a:tcPr/>
                </a:tc>
                <a:tc>
                  <a:txBody>
                    <a:bodyPr/>
                    <a:lstStyle/>
                    <a:p>
                      <a:endParaRPr lang="en-VN"/>
                    </a:p>
                  </a:txBody>
                  <a:tcPr/>
                </a:tc>
                <a:tc>
                  <a:txBody>
                    <a:bodyPr/>
                    <a:lstStyle/>
                    <a:p>
                      <a:endParaRPr lang="en-VN" dirty="0"/>
                    </a:p>
                  </a:txBody>
                  <a:tcPr/>
                </a:tc>
                <a:extLst>
                  <a:ext uri="{0D108BD9-81ED-4DB2-BD59-A6C34878D82A}">
                    <a16:rowId xmlns:a16="http://schemas.microsoft.com/office/drawing/2014/main" val="440284929"/>
                  </a:ext>
                </a:extLst>
              </a:tr>
              <a:tr h="370840">
                <a:tc>
                  <a:txBody>
                    <a:bodyPr/>
                    <a:lstStyle/>
                    <a:p>
                      <a:endParaRPr lang="en-VN" dirty="0"/>
                    </a:p>
                  </a:txBody>
                  <a:tcPr/>
                </a:tc>
                <a:tc>
                  <a:txBody>
                    <a:bodyPr/>
                    <a:lstStyle/>
                    <a:p>
                      <a:endParaRPr lang="en-VN"/>
                    </a:p>
                  </a:txBody>
                  <a:tcPr/>
                </a:tc>
                <a:tc>
                  <a:txBody>
                    <a:bodyPr/>
                    <a:lstStyle/>
                    <a:p>
                      <a:endParaRPr lang="en-VN"/>
                    </a:p>
                  </a:txBody>
                  <a:tcPr/>
                </a:tc>
                <a:tc>
                  <a:txBody>
                    <a:bodyPr/>
                    <a:lstStyle/>
                    <a:p>
                      <a:endParaRPr lang="en-VN"/>
                    </a:p>
                  </a:txBody>
                  <a:tcPr/>
                </a:tc>
                <a:tc>
                  <a:txBody>
                    <a:bodyPr/>
                    <a:lstStyle/>
                    <a:p>
                      <a:endParaRPr lang="en-VN"/>
                    </a:p>
                  </a:txBody>
                  <a:tcPr/>
                </a:tc>
                <a:tc>
                  <a:txBody>
                    <a:bodyPr/>
                    <a:lstStyle/>
                    <a:p>
                      <a:endParaRPr lang="en-VN" dirty="0"/>
                    </a:p>
                  </a:txBody>
                  <a:tcPr/>
                </a:tc>
                <a:extLst>
                  <a:ext uri="{0D108BD9-81ED-4DB2-BD59-A6C34878D82A}">
                    <a16:rowId xmlns:a16="http://schemas.microsoft.com/office/drawing/2014/main" val="2811812955"/>
                  </a:ext>
                </a:extLst>
              </a:tr>
            </a:tbl>
          </a:graphicData>
        </a:graphic>
      </p:graphicFrame>
    </p:spTree>
    <p:extLst>
      <p:ext uri="{BB962C8B-B14F-4D97-AF65-F5344CB8AC3E}">
        <p14:creationId xmlns:p14="http://schemas.microsoft.com/office/powerpoint/2010/main" val="13867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ConstraintLayout</a:t>
            </a:r>
            <a:endParaRPr lang="en-US" sz="2400"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Đây là dạng layout mà các view nằm trong đó sẽ được xác định vị trí tương đối với các view khác. Đây là dạng layout mà Google mới công bố và được thiết kế để sử dụng hoàn toàn trên công cụ Design của Android Studio.</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spTree>
    <p:extLst>
      <p:ext uri="{BB962C8B-B14F-4D97-AF65-F5344CB8AC3E}">
        <p14:creationId xmlns:p14="http://schemas.microsoft.com/office/powerpoint/2010/main" val="282334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251210" y="118506"/>
            <a:ext cx="2641580" cy="550189"/>
          </a:xfrm>
          <a:prstGeom prst="rect">
            <a:avLst/>
          </a:prstGeom>
        </p:spPr>
        <p:txBody>
          <a:bodyPr spcFirstLastPara="1" wrap="square" lIns="91425" tIns="91425" rIns="91425" bIns="91425" anchor="b" anchorCtr="0">
            <a:noAutofit/>
          </a:bodyPr>
          <a:lstStyle/>
          <a:p>
            <a:r>
              <a:rPr lang="en-US" dirty="0"/>
              <a:t>Layout demo 1</a:t>
            </a:r>
            <a:endParaRPr lang="en-US" sz="24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pic>
        <p:nvPicPr>
          <p:cNvPr id="4" name="Picture 3">
            <a:extLst>
              <a:ext uri="{FF2B5EF4-FFF2-40B4-BE49-F238E27FC236}">
                <a16:creationId xmlns:a16="http://schemas.microsoft.com/office/drawing/2014/main" id="{738EB0F1-D102-5D48-A658-048373A85EC9}"/>
              </a:ext>
            </a:extLst>
          </p:cNvPr>
          <p:cNvPicPr>
            <a:picLocks noChangeAspect="1"/>
          </p:cNvPicPr>
          <p:nvPr/>
        </p:nvPicPr>
        <p:blipFill>
          <a:blip r:embed="rId3"/>
          <a:stretch>
            <a:fillRect/>
          </a:stretch>
        </p:blipFill>
        <p:spPr>
          <a:xfrm>
            <a:off x="109585" y="668695"/>
            <a:ext cx="2553776" cy="4469108"/>
          </a:xfrm>
          <a:prstGeom prst="rect">
            <a:avLst/>
          </a:prstGeom>
        </p:spPr>
      </p:pic>
      <p:sp>
        <p:nvSpPr>
          <p:cNvPr id="5" name="TextBox 4">
            <a:extLst>
              <a:ext uri="{FF2B5EF4-FFF2-40B4-BE49-F238E27FC236}">
                <a16:creationId xmlns:a16="http://schemas.microsoft.com/office/drawing/2014/main" id="{4322860A-77A2-0E43-949C-927611EA13CC}"/>
              </a:ext>
            </a:extLst>
          </p:cNvPr>
          <p:cNvSpPr txBox="1"/>
          <p:nvPr/>
        </p:nvSpPr>
        <p:spPr>
          <a:xfrm>
            <a:off x="2766448" y="984057"/>
            <a:ext cx="5734262" cy="1384995"/>
          </a:xfrm>
          <a:prstGeom prst="rect">
            <a:avLst/>
          </a:prstGeom>
          <a:noFill/>
        </p:spPr>
        <p:txBody>
          <a:bodyPr wrap="none" rtlCol="0">
            <a:spAutoFit/>
          </a:bodyPr>
          <a:lstStyle/>
          <a:p>
            <a:pPr marL="285750" indent="-285750">
              <a:buFont typeface="Arial" panose="020B0604020202020204" pitchFamily="34" charset="0"/>
              <a:buChar char="•"/>
            </a:pPr>
            <a:r>
              <a:rPr lang="en-VN" dirty="0"/>
              <a:t>1 góc trái, 3 góc phải phía trên</a:t>
            </a:r>
          </a:p>
          <a:p>
            <a:pPr marL="285750" indent="-285750">
              <a:buFont typeface="Arial" panose="020B0604020202020204" pitchFamily="34" charset="0"/>
              <a:buChar char="•"/>
            </a:pPr>
            <a:r>
              <a:rPr lang="en-VN" dirty="0"/>
              <a:t>2 ở giữa 1 và 3 phía trên</a:t>
            </a:r>
          </a:p>
          <a:p>
            <a:pPr marL="285750" indent="-285750">
              <a:buFont typeface="Arial" panose="020B0604020202020204" pitchFamily="34" charset="0"/>
              <a:buChar char="•"/>
            </a:pPr>
            <a:r>
              <a:rPr lang="en-VN" dirty="0"/>
              <a:t>4 ở dưới 2 và giữa 2 cạnh màn hình</a:t>
            </a:r>
          </a:p>
          <a:p>
            <a:pPr marL="285750" indent="-285750">
              <a:buFont typeface="Arial" panose="020B0604020202020204" pitchFamily="34" charset="0"/>
              <a:buChar char="•"/>
            </a:pPr>
            <a:r>
              <a:rPr lang="en-VN" dirty="0"/>
              <a:t>5 dưới 3 và ở giữa 4 với cạnh phải màn hình</a:t>
            </a:r>
          </a:p>
          <a:p>
            <a:pPr marL="285750" indent="-285750">
              <a:buFont typeface="Arial" panose="020B0604020202020204" pitchFamily="34" charset="0"/>
              <a:buChar char="•"/>
            </a:pPr>
            <a:r>
              <a:rPr lang="en-VN" dirty="0"/>
              <a:t>6 dưới 4 và 5 và ở giữa 4 và 5</a:t>
            </a:r>
          </a:p>
          <a:p>
            <a:pPr marL="285750" indent="-285750">
              <a:buFont typeface="Arial" panose="020B0604020202020204" pitchFamily="34" charset="0"/>
              <a:buChar char="•"/>
            </a:pPr>
            <a:r>
              <a:rPr lang="en-VN" dirty="0"/>
              <a:t>7 giữa cạnh trái và phải màn hình và giữa 2 và góc dưới màn hình</a:t>
            </a:r>
          </a:p>
        </p:txBody>
      </p:sp>
    </p:spTree>
    <p:extLst>
      <p:ext uri="{BB962C8B-B14F-4D97-AF65-F5344CB8AC3E}">
        <p14:creationId xmlns:p14="http://schemas.microsoft.com/office/powerpoint/2010/main" val="3303379133"/>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TotalTime>
  <Words>593</Words>
  <Application>Microsoft Macintosh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Oswald</vt:lpstr>
      <vt:lpstr>Arial</vt:lpstr>
      <vt:lpstr>Roboto Condensed</vt:lpstr>
      <vt:lpstr>Wolsey template</vt:lpstr>
      <vt:lpstr>Giáo trình Android cơ bản</vt:lpstr>
      <vt:lpstr>Layout Android</vt:lpstr>
      <vt:lpstr>RelativeLayout</vt:lpstr>
      <vt:lpstr>LinearLayout</vt:lpstr>
      <vt:lpstr>Framelayout</vt:lpstr>
      <vt:lpstr>GridLayout</vt:lpstr>
      <vt:lpstr>TableLayout</vt:lpstr>
      <vt:lpstr>ConstraintLayout</vt:lpstr>
      <vt:lpstr>Layout demo 1</vt:lpstr>
      <vt:lpstr>Layout demo 2</vt:lpstr>
      <vt:lpstr>Layout demo 3</vt:lpstr>
      <vt:lpstr>Layout demo 4</vt:lpstr>
      <vt:lpstr>Bài tập học viên tự làm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Android cơ bản</dc:title>
  <cp:lastModifiedBy>Microsoft Office User</cp:lastModifiedBy>
  <cp:revision>24</cp:revision>
  <dcterms:modified xsi:type="dcterms:W3CDTF">2021-05-22T08:52:16Z</dcterms:modified>
</cp:coreProperties>
</file>