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e746993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e746993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dce7469936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ce746993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ce7469936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dce7469936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ce7469936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ce7469936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dce7469936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e7469936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ce7469936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dce7469936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ce746993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ce7469936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dce7469936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ce746993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ce7469936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dce7469936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e746993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e7469936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dce7469936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ce7469936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ce7469936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dce7469936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ce7469936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ce7469936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dce7469936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4b312da59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4b312da59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a4b312da59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cf5b75d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cf5b75db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dcf5b75db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aad0623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aad0623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daad0623a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1" Type="http://schemas.openxmlformats.org/officeDocument/2006/relationships/slide" Target="/ppt/slides/slide15.xml"/><Relationship Id="rId10" Type="http://schemas.openxmlformats.org/officeDocument/2006/relationships/slide" Target="/ppt/slides/slide15.xml"/><Relationship Id="rId13" Type="http://schemas.openxmlformats.org/officeDocument/2006/relationships/slide" Target="/ppt/slides/slide17.xml"/><Relationship Id="rId12" Type="http://schemas.openxmlformats.org/officeDocument/2006/relationships/slide" Target="/ppt/slides/slide16.xm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11.xml"/><Relationship Id="rId4" Type="http://schemas.openxmlformats.org/officeDocument/2006/relationships/slide" Target="/ppt/slides/slide12.xml"/><Relationship Id="rId9" Type="http://schemas.openxmlformats.org/officeDocument/2006/relationships/slide" Target="/ppt/slides/slide14.xml"/><Relationship Id="rId15" Type="http://schemas.openxmlformats.org/officeDocument/2006/relationships/slide" Target="/ppt/slides/slide19.xml"/><Relationship Id="rId14" Type="http://schemas.openxmlformats.org/officeDocument/2006/relationships/slide" Target="/ppt/slides/slide18.xml"/><Relationship Id="rId16" Type="http://schemas.openxmlformats.org/officeDocument/2006/relationships/slide" Target="/ppt/slides/slide20.xml"/><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3.xml"/><Relationship Id="rId8" Type="http://schemas.openxmlformats.org/officeDocument/2006/relationships/slide" Target="/ppt/slides/slide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32.png"/><Relationship Id="rId6"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6.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80VbP5_NLKAUkPpnorwxnMYXUh7JobB3eePzA7HybCc/edit#gid=84062360"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logo" id="88" name="Google Shape;88;p13"/>
          <p:cNvPicPr preferRelativeResize="0"/>
          <p:nvPr/>
        </p:nvPicPr>
        <p:blipFill rotWithShape="1">
          <a:blip r:embed="rId4">
            <a:alphaModFix/>
          </a:blip>
          <a:srcRect b="0" l="0" r="0" t="0"/>
          <a:stretch/>
        </p:blipFill>
        <p:spPr>
          <a:xfrm>
            <a:off x="447040" y="286385"/>
            <a:ext cx="1553210" cy="1553210"/>
          </a:xfrm>
          <a:prstGeom prst="rect">
            <a:avLst/>
          </a:prstGeom>
          <a:noFill/>
          <a:ln>
            <a:noFill/>
          </a:ln>
        </p:spPr>
      </p:pic>
      <p:sp>
        <p:nvSpPr>
          <p:cNvPr id="89" name="Google Shape;89;p13"/>
          <p:cNvSpPr txBox="1"/>
          <p:nvPr/>
        </p:nvSpPr>
        <p:spPr>
          <a:xfrm>
            <a:off x="106680" y="2020570"/>
            <a:ext cx="2386965" cy="398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sng" cap="none" strike="noStrike">
                <a:solidFill>
                  <a:srgbClr val="4A86E8"/>
                </a:solidFill>
                <a:latin typeface="Times New Roman"/>
                <a:ea typeface="Times New Roman"/>
                <a:cs typeface="Times New Roman"/>
                <a:sym typeface="Times New Roman"/>
              </a:rPr>
              <a:t>KRAKEN FORCE</a:t>
            </a:r>
            <a:endParaRPr b="1" sz="2000" u="sng">
              <a:solidFill>
                <a:srgbClr val="4A86E8"/>
              </a:solidFill>
              <a:latin typeface="Times New Roman"/>
              <a:ea typeface="Times New Roman"/>
              <a:cs typeface="Times New Roman"/>
              <a:sym typeface="Times New Roman"/>
            </a:endParaRPr>
          </a:p>
        </p:txBody>
      </p:sp>
      <p:sp>
        <p:nvSpPr>
          <p:cNvPr id="90" name="Google Shape;9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3"/>
          <p:cNvSpPr txBox="1"/>
          <p:nvPr/>
        </p:nvSpPr>
        <p:spPr>
          <a:xfrm>
            <a:off x="3232150" y="356235"/>
            <a:ext cx="7351395"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1"/>
                </a:solidFill>
                <a:latin typeface="Calibri"/>
                <a:ea typeface="Calibri"/>
                <a:cs typeface="Calibri"/>
                <a:sym typeface="Calibri"/>
              </a:rPr>
              <a:t>Aptech Computer Education - Aprotrain</a:t>
            </a:r>
            <a:endParaRPr sz="3200">
              <a:solidFill>
                <a:schemeClr val="accent1"/>
              </a:solidFill>
              <a:latin typeface="Calibri"/>
              <a:ea typeface="Calibri"/>
              <a:cs typeface="Calibri"/>
              <a:sym typeface="Calibri"/>
            </a:endParaRPr>
          </a:p>
        </p:txBody>
      </p:sp>
      <p:pic>
        <p:nvPicPr>
          <p:cNvPr descr="logo_1" id="92" name="Google Shape;92;p13"/>
          <p:cNvPicPr preferRelativeResize="0"/>
          <p:nvPr/>
        </p:nvPicPr>
        <p:blipFill rotWithShape="1">
          <a:blip r:embed="rId5">
            <a:alphaModFix/>
          </a:blip>
          <a:srcRect b="0" l="0" r="0" t="0"/>
          <a:stretch/>
        </p:blipFill>
        <p:spPr>
          <a:xfrm>
            <a:off x="10278925" y="279575"/>
            <a:ext cx="1414600" cy="736875"/>
          </a:xfrm>
          <a:prstGeom prst="rect">
            <a:avLst/>
          </a:prstGeom>
          <a:noFill/>
          <a:ln>
            <a:noFill/>
          </a:ln>
        </p:spPr>
      </p:pic>
      <p:sp>
        <p:nvSpPr>
          <p:cNvPr id="93" name="Google Shape;93;p13"/>
          <p:cNvSpPr txBox="1"/>
          <p:nvPr/>
        </p:nvSpPr>
        <p:spPr>
          <a:xfrm>
            <a:off x="3479800" y="1414780"/>
            <a:ext cx="7874000" cy="14452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rgbClr val="FF0000"/>
              </a:solidFill>
              <a:latin typeface="Calibri"/>
              <a:ea typeface="Calibri"/>
              <a:cs typeface="Calibri"/>
              <a:sym typeface="Calibri"/>
            </a:endParaRPr>
          </a:p>
        </p:txBody>
      </p:sp>
      <p:sp>
        <p:nvSpPr>
          <p:cNvPr id="94" name="Google Shape;94;p13"/>
          <p:cNvSpPr txBox="1"/>
          <p:nvPr/>
        </p:nvSpPr>
        <p:spPr>
          <a:xfrm>
            <a:off x="8473500" y="4238052"/>
            <a:ext cx="3718500" cy="211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Advisor:</a:t>
            </a:r>
            <a:r>
              <a:rPr lang="en-US" sz="1800">
                <a:solidFill>
                  <a:schemeClr val="dk1"/>
                </a:solidFill>
                <a:latin typeface="Calibri"/>
                <a:ea typeface="Calibri"/>
                <a:cs typeface="Calibri"/>
                <a:sym typeface="Calibri"/>
              </a:rPr>
              <a:t> Khiem Duy Bui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Class: </a:t>
            </a:r>
            <a:r>
              <a:rPr lang="en-US" sz="1800">
                <a:solidFill>
                  <a:schemeClr val="dk1"/>
                </a:solidFill>
                <a:latin typeface="Calibri"/>
                <a:ea typeface="Calibri"/>
                <a:cs typeface="Calibri"/>
                <a:sym typeface="Calibri"/>
              </a:rPr>
              <a:t>C1908G1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Member:</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Toan Ngo Vu Thanh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Long Ton That Thanh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Bao Le Hoang Phuc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Anh Dinh Van</a:t>
            </a:r>
            <a:endParaRPr sz="1800">
              <a:solidFill>
                <a:schemeClr val="dk1"/>
              </a:solidFill>
              <a:latin typeface="Calibri"/>
              <a:ea typeface="Calibri"/>
              <a:cs typeface="Calibri"/>
              <a:sym typeface="Calibri"/>
            </a:endParaRPr>
          </a:p>
        </p:txBody>
      </p:sp>
      <p:pic>
        <p:nvPicPr>
          <p:cNvPr id="95" name="Google Shape;95;p13"/>
          <p:cNvPicPr preferRelativeResize="0"/>
          <p:nvPr/>
        </p:nvPicPr>
        <p:blipFill rotWithShape="1">
          <a:blip r:embed="rId6">
            <a:alphaModFix/>
          </a:blip>
          <a:srcRect b="0" l="12022" r="12030" t="0"/>
          <a:stretch/>
        </p:blipFill>
        <p:spPr>
          <a:xfrm>
            <a:off x="447040" y="3094990"/>
            <a:ext cx="5438776" cy="3426459"/>
          </a:xfrm>
          <a:prstGeom prst="rect">
            <a:avLst/>
          </a:prstGeom>
          <a:noFill/>
          <a:ln>
            <a:noFill/>
          </a:ln>
        </p:spPr>
      </p:pic>
      <p:sp>
        <p:nvSpPr>
          <p:cNvPr id="96" name="Google Shape;96;p13"/>
          <p:cNvSpPr/>
          <p:nvPr/>
        </p:nvSpPr>
        <p:spPr>
          <a:xfrm>
            <a:off x="2768475" y="1294762"/>
            <a:ext cx="8922884" cy="1618204"/>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gradFill>
                  <a:gsLst>
                    <a:gs pos="0">
                      <a:srgbClr val="F48208"/>
                    </a:gs>
                    <a:gs pos="100000">
                      <a:srgbClr val="703E08"/>
                    </a:gs>
                  </a:gsLst>
                  <a:path path="circle">
                    <a:fillToRect b="50%" l="50%" r="50%" t="50%"/>
                  </a:path>
                  <a:tileRect/>
                </a:gradFill>
                <a:latin typeface="Arial"/>
              </a:rPr>
              <a:t>VEHICLE INSURANCE MANAGEMENT </a:t>
            </a:r>
            <a:br>
              <a:rPr b="1" i="0">
                <a:ln cap="flat" cmpd="sng" w="9525">
                  <a:solidFill>
                    <a:schemeClr val="dk2"/>
                  </a:solidFill>
                  <a:prstDash val="solid"/>
                  <a:round/>
                  <a:headEnd len="sm" w="sm" type="none"/>
                  <a:tailEnd len="sm" w="sm" type="none"/>
                </a:ln>
                <a:gradFill>
                  <a:gsLst>
                    <a:gs pos="0">
                      <a:srgbClr val="F48208"/>
                    </a:gs>
                    <a:gs pos="100000">
                      <a:srgbClr val="703E08"/>
                    </a:gs>
                  </a:gsLst>
                  <a:path path="circle">
                    <a:fillToRect b="50%" l="50%" r="50%" t="50%"/>
                  </a:path>
                  <a:tileRect/>
                </a:gradFill>
                <a:latin typeface="Arial"/>
              </a:rPr>
            </a:br>
            <a:r>
              <a:rPr b="1" i="0">
                <a:ln cap="flat" cmpd="sng" w="9525">
                  <a:solidFill>
                    <a:schemeClr val="dk2"/>
                  </a:solidFill>
                  <a:prstDash val="solid"/>
                  <a:round/>
                  <a:headEnd len="sm" w="sm" type="none"/>
                  <a:tailEnd len="sm" w="sm" type="none"/>
                </a:ln>
                <a:gradFill>
                  <a:gsLst>
                    <a:gs pos="0">
                      <a:srgbClr val="F48208"/>
                    </a:gs>
                    <a:gs pos="100000">
                      <a:srgbClr val="703E08"/>
                    </a:gs>
                  </a:gsLst>
                  <a:path path="circle">
                    <a:fillToRect b="50%" l="50%" r="50%" t="50%"/>
                  </a:path>
                  <a:tileRect/>
                </a:gradFill>
                <a:latin typeface="Arial"/>
              </a:rPr>
              <a:t>WEBAPPLICATION ASP.NET MVC</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838200" y="365125"/>
            <a:ext cx="10515600" cy="88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V. Screenshot</a:t>
            </a:r>
            <a:endParaRPr/>
          </a:p>
        </p:txBody>
      </p:sp>
      <p:sp>
        <p:nvSpPr>
          <p:cNvPr id="161" name="Google Shape;161;p22"/>
          <p:cNvSpPr txBox="1"/>
          <p:nvPr>
            <p:ph idx="1" type="body"/>
          </p:nvPr>
        </p:nvSpPr>
        <p:spPr>
          <a:xfrm>
            <a:off x="838200" y="1325875"/>
            <a:ext cx="10515600" cy="530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u="sng">
                <a:solidFill>
                  <a:schemeClr val="hlink"/>
                </a:solidFill>
                <a:hlinkClick action="ppaction://hlinksldjump" r:id="rId3"/>
              </a:rPr>
              <a:t>1. Authentication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4"/>
              </a:rPr>
              <a:t>2. </a:t>
            </a:r>
            <a:r>
              <a:rPr lang="en-US" u="sng">
                <a:solidFill>
                  <a:schemeClr val="hlink"/>
                </a:solidFill>
                <a:hlinkClick action="ppaction://hlinksldjump" r:id="rId5"/>
              </a:rPr>
              <a:t>Client Page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6"/>
              </a:rPr>
              <a:t>3. </a:t>
            </a:r>
            <a:r>
              <a:rPr lang="en-US" u="sng">
                <a:solidFill>
                  <a:schemeClr val="hlink"/>
                </a:solidFill>
                <a:hlinkClick action="ppaction://hlinksldjump" r:id="rId7"/>
              </a:rPr>
              <a:t>Customer Manage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8"/>
              </a:rPr>
              <a:t>4. </a:t>
            </a:r>
            <a:r>
              <a:rPr lang="en-US" u="sng">
                <a:solidFill>
                  <a:schemeClr val="hlink"/>
                </a:solidFill>
                <a:hlinkClick action="ppaction://hlinksldjump" r:id="rId9"/>
              </a:rPr>
              <a:t>Vehicle Manage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10"/>
              </a:rPr>
              <a:t>5. </a:t>
            </a:r>
            <a:r>
              <a:rPr lang="en-US" u="sng">
                <a:solidFill>
                  <a:schemeClr val="hlink"/>
                </a:solidFill>
                <a:hlinkClick action="ppaction://hlinksldjump" r:id="rId11"/>
              </a:rPr>
              <a:t>Insurance Buy</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12"/>
              </a:rPr>
              <a:t>6. Customer Policy Manage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13"/>
              </a:rPr>
              <a:t>7. Customer Policy Bill Module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14"/>
              </a:rPr>
              <a:t>8. Report</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15"/>
              </a:rPr>
              <a:t>9. Company Expense Manage</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16"/>
              </a:rPr>
              <a:t>10.Claim Detail Manage</a:t>
            </a:r>
            <a:endParaRPr/>
          </a:p>
        </p:txBody>
      </p:sp>
      <p:sp>
        <p:nvSpPr>
          <p:cNvPr id="162" name="Google Shape;16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838200" y="365125"/>
            <a:ext cx="10515600" cy="82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1. Authentication Module</a:t>
            </a:r>
            <a:br>
              <a:rPr lang="en-US" sz="3959"/>
            </a:br>
            <a:endParaRPr sz="3959"/>
          </a:p>
        </p:txBody>
      </p:sp>
      <p:pic>
        <p:nvPicPr>
          <p:cNvPr id="168" name="Google Shape;168;p23"/>
          <p:cNvPicPr preferRelativeResize="0"/>
          <p:nvPr>
            <p:ph idx="1" type="body"/>
          </p:nvPr>
        </p:nvPicPr>
        <p:blipFill rotWithShape="1">
          <a:blip r:embed="rId3">
            <a:alphaModFix/>
          </a:blip>
          <a:srcRect b="0" l="14055" r="14048" t="0"/>
          <a:stretch/>
        </p:blipFill>
        <p:spPr>
          <a:xfrm>
            <a:off x="1051575" y="1188627"/>
            <a:ext cx="4038600" cy="2687400"/>
          </a:xfrm>
          <a:prstGeom prst="rect">
            <a:avLst/>
          </a:prstGeom>
          <a:noFill/>
          <a:ln>
            <a:noFill/>
          </a:ln>
        </p:spPr>
      </p:pic>
      <p:sp>
        <p:nvSpPr>
          <p:cNvPr id="169" name="Google Shape;16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0" name="Google Shape;170;p23"/>
          <p:cNvPicPr preferRelativeResize="0"/>
          <p:nvPr>
            <p:ph idx="2" type="body"/>
          </p:nvPr>
        </p:nvPicPr>
        <p:blipFill rotWithShape="1">
          <a:blip r:embed="rId4">
            <a:alphaModFix/>
          </a:blip>
          <a:srcRect b="0" l="9599" r="9599" t="0"/>
          <a:stretch/>
        </p:blipFill>
        <p:spPr>
          <a:xfrm>
            <a:off x="6172200" y="1188625"/>
            <a:ext cx="5181600" cy="4541700"/>
          </a:xfrm>
          <a:prstGeom prst="rect">
            <a:avLst/>
          </a:prstGeom>
          <a:noFill/>
          <a:ln>
            <a:noFill/>
          </a:ln>
        </p:spPr>
      </p:pic>
      <p:pic>
        <p:nvPicPr>
          <p:cNvPr id="171" name="Google Shape;171;p23"/>
          <p:cNvPicPr preferRelativeResize="0"/>
          <p:nvPr/>
        </p:nvPicPr>
        <p:blipFill>
          <a:blip r:embed="rId5">
            <a:alphaModFix/>
          </a:blip>
          <a:stretch>
            <a:fillRect/>
          </a:stretch>
        </p:blipFill>
        <p:spPr>
          <a:xfrm>
            <a:off x="1051575" y="3982700"/>
            <a:ext cx="4038600" cy="257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838200" y="365125"/>
            <a:ext cx="10515600" cy="71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2.Client Pages</a:t>
            </a:r>
            <a:endParaRPr/>
          </a:p>
        </p:txBody>
      </p:sp>
      <p:sp>
        <p:nvSpPr>
          <p:cNvPr id="178" name="Google Shape;178;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p24"/>
          <p:cNvPicPr preferRelativeResize="0"/>
          <p:nvPr/>
        </p:nvPicPr>
        <p:blipFill>
          <a:blip r:embed="rId3">
            <a:alphaModFix/>
          </a:blip>
          <a:stretch>
            <a:fillRect/>
          </a:stretch>
        </p:blipFill>
        <p:spPr>
          <a:xfrm>
            <a:off x="1327775" y="1219550"/>
            <a:ext cx="4183450" cy="2159299"/>
          </a:xfrm>
          <a:prstGeom prst="rect">
            <a:avLst/>
          </a:prstGeom>
          <a:noFill/>
          <a:ln cap="flat" cmpd="sng" w="9525">
            <a:solidFill>
              <a:schemeClr val="dk1"/>
            </a:solidFill>
            <a:prstDash val="solid"/>
            <a:round/>
            <a:headEnd len="sm" w="sm" type="none"/>
            <a:tailEnd len="sm" w="sm" type="none"/>
          </a:ln>
        </p:spPr>
      </p:pic>
      <p:pic>
        <p:nvPicPr>
          <p:cNvPr id="180" name="Google Shape;180;p24"/>
          <p:cNvPicPr preferRelativeResize="0"/>
          <p:nvPr/>
        </p:nvPicPr>
        <p:blipFill>
          <a:blip r:embed="rId4">
            <a:alphaModFix/>
          </a:blip>
          <a:stretch>
            <a:fillRect/>
          </a:stretch>
        </p:blipFill>
        <p:spPr>
          <a:xfrm>
            <a:off x="6507475" y="1219550"/>
            <a:ext cx="4678699" cy="2239925"/>
          </a:xfrm>
          <a:prstGeom prst="rect">
            <a:avLst/>
          </a:prstGeom>
          <a:noFill/>
          <a:ln cap="flat" cmpd="sng" w="9525">
            <a:solidFill>
              <a:schemeClr val="dk1"/>
            </a:solidFill>
            <a:prstDash val="solid"/>
            <a:round/>
            <a:headEnd len="sm" w="sm" type="none"/>
            <a:tailEnd len="sm" w="sm" type="none"/>
          </a:ln>
        </p:spPr>
      </p:pic>
      <p:sp>
        <p:nvSpPr>
          <p:cNvPr id="181" name="Google Shape;181;p24"/>
          <p:cNvSpPr txBox="1"/>
          <p:nvPr/>
        </p:nvSpPr>
        <p:spPr>
          <a:xfrm>
            <a:off x="9159250" y="5181600"/>
            <a:ext cx="8778300" cy="10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82" name="Google Shape;182;p24"/>
          <p:cNvPicPr preferRelativeResize="0"/>
          <p:nvPr/>
        </p:nvPicPr>
        <p:blipFill>
          <a:blip r:embed="rId5">
            <a:alphaModFix/>
          </a:blip>
          <a:stretch>
            <a:fillRect/>
          </a:stretch>
        </p:blipFill>
        <p:spPr>
          <a:xfrm>
            <a:off x="1327775" y="3611875"/>
            <a:ext cx="4183449" cy="2971800"/>
          </a:xfrm>
          <a:prstGeom prst="rect">
            <a:avLst/>
          </a:prstGeom>
          <a:noFill/>
          <a:ln cap="flat" cmpd="sng" w="9525">
            <a:solidFill>
              <a:schemeClr val="dk1"/>
            </a:solidFill>
            <a:prstDash val="solid"/>
            <a:round/>
            <a:headEnd len="sm" w="sm" type="none"/>
            <a:tailEnd len="sm" w="sm" type="none"/>
          </a:ln>
        </p:spPr>
      </p:pic>
      <p:pic>
        <p:nvPicPr>
          <p:cNvPr id="183" name="Google Shape;183;p24"/>
          <p:cNvPicPr preferRelativeResize="0"/>
          <p:nvPr/>
        </p:nvPicPr>
        <p:blipFill>
          <a:blip r:embed="rId6">
            <a:alphaModFix/>
          </a:blip>
          <a:stretch>
            <a:fillRect/>
          </a:stretch>
        </p:blipFill>
        <p:spPr>
          <a:xfrm>
            <a:off x="6507475" y="3596900"/>
            <a:ext cx="4678699" cy="28343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838200" y="365125"/>
            <a:ext cx="10515600" cy="77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3. Customer Manage</a:t>
            </a:r>
            <a:endParaRPr/>
          </a:p>
        </p:txBody>
      </p:sp>
      <p:sp>
        <p:nvSpPr>
          <p:cNvPr id="190" name="Google Shape;190;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1" name="Google Shape;191;p25"/>
          <p:cNvPicPr preferRelativeResize="0"/>
          <p:nvPr/>
        </p:nvPicPr>
        <p:blipFill>
          <a:blip r:embed="rId3">
            <a:alphaModFix/>
          </a:blip>
          <a:stretch>
            <a:fillRect/>
          </a:stretch>
        </p:blipFill>
        <p:spPr>
          <a:xfrm>
            <a:off x="838200" y="2049075"/>
            <a:ext cx="5013951" cy="2759849"/>
          </a:xfrm>
          <a:prstGeom prst="rect">
            <a:avLst/>
          </a:prstGeom>
          <a:noFill/>
          <a:ln cap="flat" cmpd="sng" w="9525">
            <a:solidFill>
              <a:schemeClr val="dk1"/>
            </a:solidFill>
            <a:prstDash val="solid"/>
            <a:round/>
            <a:headEnd len="sm" w="sm" type="none"/>
            <a:tailEnd len="sm" w="sm" type="none"/>
          </a:ln>
        </p:spPr>
      </p:pic>
      <p:pic>
        <p:nvPicPr>
          <p:cNvPr id="192" name="Google Shape;192;p25"/>
          <p:cNvPicPr preferRelativeResize="0"/>
          <p:nvPr/>
        </p:nvPicPr>
        <p:blipFill rotWithShape="1">
          <a:blip r:embed="rId4">
            <a:alphaModFix/>
          </a:blip>
          <a:srcRect b="0" l="3600" r="3609" t="0"/>
          <a:stretch/>
        </p:blipFill>
        <p:spPr>
          <a:xfrm>
            <a:off x="6156950" y="2049075"/>
            <a:ext cx="5455951" cy="27598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838200" y="365125"/>
            <a:ext cx="10515600" cy="93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4. Vehicle Manage</a:t>
            </a:r>
            <a:endParaRPr/>
          </a:p>
        </p:txBody>
      </p:sp>
      <p:sp>
        <p:nvSpPr>
          <p:cNvPr id="199" name="Google Shape;19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0" name="Google Shape;200;p26"/>
          <p:cNvPicPr preferRelativeResize="0"/>
          <p:nvPr/>
        </p:nvPicPr>
        <p:blipFill>
          <a:blip r:embed="rId3">
            <a:alphaModFix/>
          </a:blip>
          <a:stretch>
            <a:fillRect/>
          </a:stretch>
        </p:blipFill>
        <p:spPr>
          <a:xfrm>
            <a:off x="899175" y="1551600"/>
            <a:ext cx="5852149" cy="4696800"/>
          </a:xfrm>
          <a:prstGeom prst="rect">
            <a:avLst/>
          </a:prstGeom>
          <a:noFill/>
          <a:ln cap="flat" cmpd="sng" w="9525">
            <a:solidFill>
              <a:schemeClr val="dk1"/>
            </a:solidFill>
            <a:prstDash val="solid"/>
            <a:round/>
            <a:headEnd len="sm" w="sm" type="none"/>
            <a:tailEnd len="sm" w="sm" type="none"/>
          </a:ln>
        </p:spPr>
      </p:pic>
      <p:pic>
        <p:nvPicPr>
          <p:cNvPr id="201" name="Google Shape;201;p26"/>
          <p:cNvPicPr preferRelativeResize="0"/>
          <p:nvPr/>
        </p:nvPicPr>
        <p:blipFill>
          <a:blip r:embed="rId4">
            <a:alphaModFix/>
          </a:blip>
          <a:stretch>
            <a:fillRect/>
          </a:stretch>
        </p:blipFill>
        <p:spPr>
          <a:xfrm>
            <a:off x="6827524" y="1551600"/>
            <a:ext cx="5135877" cy="2551817"/>
          </a:xfrm>
          <a:prstGeom prst="rect">
            <a:avLst/>
          </a:prstGeom>
          <a:noFill/>
          <a:ln cap="flat" cmpd="sng" w="9525">
            <a:solidFill>
              <a:schemeClr val="dk1"/>
            </a:solidFill>
            <a:prstDash val="solid"/>
            <a:round/>
            <a:headEnd len="sm" w="sm" type="none"/>
            <a:tailEnd len="sm" w="sm" type="none"/>
          </a:ln>
        </p:spPr>
      </p:pic>
      <p:pic>
        <p:nvPicPr>
          <p:cNvPr id="202" name="Google Shape;202;p26"/>
          <p:cNvPicPr preferRelativeResize="0"/>
          <p:nvPr/>
        </p:nvPicPr>
        <p:blipFill>
          <a:blip r:embed="rId5">
            <a:alphaModFix/>
          </a:blip>
          <a:stretch>
            <a:fillRect/>
          </a:stretch>
        </p:blipFill>
        <p:spPr>
          <a:xfrm>
            <a:off x="6827525" y="4255825"/>
            <a:ext cx="5135874" cy="21005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5.Insurance Buy</a:t>
            </a:r>
            <a:endParaRPr/>
          </a:p>
        </p:txBody>
      </p:sp>
      <p:sp>
        <p:nvSpPr>
          <p:cNvPr id="209" name="Google Shape;209;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0" name="Google Shape;210;p27"/>
          <p:cNvPicPr preferRelativeResize="0"/>
          <p:nvPr/>
        </p:nvPicPr>
        <p:blipFill>
          <a:blip r:embed="rId3">
            <a:alphaModFix/>
          </a:blip>
          <a:stretch>
            <a:fillRect/>
          </a:stretch>
        </p:blipFill>
        <p:spPr>
          <a:xfrm>
            <a:off x="838200" y="1843225"/>
            <a:ext cx="4739650" cy="2548424"/>
          </a:xfrm>
          <a:prstGeom prst="rect">
            <a:avLst/>
          </a:prstGeom>
          <a:noFill/>
          <a:ln cap="flat" cmpd="sng" w="9525">
            <a:solidFill>
              <a:schemeClr val="dk1"/>
            </a:solidFill>
            <a:prstDash val="solid"/>
            <a:round/>
            <a:headEnd len="sm" w="sm" type="none"/>
            <a:tailEnd len="sm" w="sm" type="none"/>
          </a:ln>
        </p:spPr>
      </p:pic>
      <p:pic>
        <p:nvPicPr>
          <p:cNvPr id="211" name="Google Shape;211;p27"/>
          <p:cNvPicPr preferRelativeResize="0"/>
          <p:nvPr/>
        </p:nvPicPr>
        <p:blipFill>
          <a:blip r:embed="rId4">
            <a:alphaModFix/>
          </a:blip>
          <a:stretch>
            <a:fillRect/>
          </a:stretch>
        </p:blipFill>
        <p:spPr>
          <a:xfrm>
            <a:off x="1188725" y="4544049"/>
            <a:ext cx="9205563" cy="1659901"/>
          </a:xfrm>
          <a:prstGeom prst="rect">
            <a:avLst/>
          </a:prstGeom>
          <a:noFill/>
          <a:ln cap="flat" cmpd="sng" w="9525">
            <a:solidFill>
              <a:schemeClr val="dk1"/>
            </a:solidFill>
            <a:prstDash val="solid"/>
            <a:round/>
            <a:headEnd len="sm" w="sm" type="none"/>
            <a:tailEnd len="sm" w="sm" type="none"/>
          </a:ln>
        </p:spPr>
      </p:pic>
      <p:pic>
        <p:nvPicPr>
          <p:cNvPr id="212" name="Google Shape;212;p27"/>
          <p:cNvPicPr preferRelativeResize="0"/>
          <p:nvPr/>
        </p:nvPicPr>
        <p:blipFill>
          <a:blip r:embed="rId5">
            <a:alphaModFix/>
          </a:blip>
          <a:stretch>
            <a:fillRect/>
          </a:stretch>
        </p:blipFill>
        <p:spPr>
          <a:xfrm>
            <a:off x="6202675" y="1843225"/>
            <a:ext cx="3856879" cy="25484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6. Customer Policy Manage</a:t>
            </a:r>
            <a:endParaRPr/>
          </a:p>
        </p:txBody>
      </p:sp>
      <p:sp>
        <p:nvSpPr>
          <p:cNvPr id="219" name="Google Shape;219;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0" name="Google Shape;220;p28"/>
          <p:cNvPicPr preferRelativeResize="0"/>
          <p:nvPr/>
        </p:nvPicPr>
        <p:blipFill>
          <a:blip r:embed="rId3">
            <a:alphaModFix/>
          </a:blip>
          <a:stretch>
            <a:fillRect/>
          </a:stretch>
        </p:blipFill>
        <p:spPr>
          <a:xfrm>
            <a:off x="213350" y="1690825"/>
            <a:ext cx="6636400" cy="4665525"/>
          </a:xfrm>
          <a:prstGeom prst="rect">
            <a:avLst/>
          </a:prstGeom>
          <a:noFill/>
          <a:ln cap="flat" cmpd="sng" w="9525">
            <a:solidFill>
              <a:schemeClr val="dk1"/>
            </a:solidFill>
            <a:prstDash val="solid"/>
            <a:round/>
            <a:headEnd len="sm" w="sm" type="none"/>
            <a:tailEnd len="sm" w="sm" type="none"/>
          </a:ln>
        </p:spPr>
      </p:pic>
      <p:pic>
        <p:nvPicPr>
          <p:cNvPr id="221" name="Google Shape;221;p28"/>
          <p:cNvPicPr preferRelativeResize="0"/>
          <p:nvPr/>
        </p:nvPicPr>
        <p:blipFill>
          <a:blip r:embed="rId4">
            <a:alphaModFix/>
          </a:blip>
          <a:stretch>
            <a:fillRect/>
          </a:stretch>
        </p:blipFill>
        <p:spPr>
          <a:xfrm>
            <a:off x="7002149" y="1690825"/>
            <a:ext cx="5062524" cy="2208825"/>
          </a:xfrm>
          <a:prstGeom prst="rect">
            <a:avLst/>
          </a:prstGeom>
          <a:noFill/>
          <a:ln cap="flat" cmpd="sng" w="9525">
            <a:solidFill>
              <a:schemeClr val="dk1"/>
            </a:solidFill>
            <a:prstDash val="solid"/>
            <a:round/>
            <a:headEnd len="sm" w="sm" type="none"/>
            <a:tailEnd len="sm" w="sm" type="none"/>
          </a:ln>
        </p:spPr>
      </p:pic>
      <p:pic>
        <p:nvPicPr>
          <p:cNvPr id="222" name="Google Shape;222;p28"/>
          <p:cNvPicPr preferRelativeResize="0"/>
          <p:nvPr/>
        </p:nvPicPr>
        <p:blipFill>
          <a:blip r:embed="rId5">
            <a:alphaModFix/>
          </a:blip>
          <a:stretch>
            <a:fillRect/>
          </a:stretch>
        </p:blipFill>
        <p:spPr>
          <a:xfrm>
            <a:off x="7002150" y="4052050"/>
            <a:ext cx="5062525" cy="23043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38200" y="365125"/>
            <a:ext cx="10515600" cy="99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7. Customer Policy Bill</a:t>
            </a:r>
            <a:endParaRPr/>
          </a:p>
        </p:txBody>
      </p:sp>
      <p:sp>
        <p:nvSpPr>
          <p:cNvPr id="229" name="Google Shape;229;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0" name="Google Shape;230;p29"/>
          <p:cNvPicPr preferRelativeResize="0"/>
          <p:nvPr/>
        </p:nvPicPr>
        <p:blipFill>
          <a:blip r:embed="rId3">
            <a:alphaModFix/>
          </a:blip>
          <a:stretch>
            <a:fillRect/>
          </a:stretch>
        </p:blipFill>
        <p:spPr>
          <a:xfrm>
            <a:off x="350550" y="1356325"/>
            <a:ext cx="6019801" cy="4724425"/>
          </a:xfrm>
          <a:prstGeom prst="rect">
            <a:avLst/>
          </a:prstGeom>
          <a:noFill/>
          <a:ln cap="flat" cmpd="sng" w="9525">
            <a:solidFill>
              <a:schemeClr val="dk1"/>
            </a:solidFill>
            <a:prstDash val="solid"/>
            <a:round/>
            <a:headEnd len="sm" w="sm" type="none"/>
            <a:tailEnd len="sm" w="sm" type="none"/>
          </a:ln>
        </p:spPr>
      </p:pic>
      <p:pic>
        <p:nvPicPr>
          <p:cNvPr id="231" name="Google Shape;231;p29"/>
          <p:cNvPicPr preferRelativeResize="0"/>
          <p:nvPr/>
        </p:nvPicPr>
        <p:blipFill>
          <a:blip r:embed="rId4">
            <a:alphaModFix/>
          </a:blip>
          <a:stretch>
            <a:fillRect/>
          </a:stretch>
        </p:blipFill>
        <p:spPr>
          <a:xfrm>
            <a:off x="6492275" y="1356325"/>
            <a:ext cx="5516850" cy="47244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38200" y="365125"/>
            <a:ext cx="10515600" cy="701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8.Report</a:t>
            </a:r>
            <a:endParaRPr/>
          </a:p>
        </p:txBody>
      </p:sp>
      <p:sp>
        <p:nvSpPr>
          <p:cNvPr id="238" name="Google Shape;238;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9" name="Google Shape;239;p30"/>
          <p:cNvPicPr preferRelativeResize="0"/>
          <p:nvPr/>
        </p:nvPicPr>
        <p:blipFill>
          <a:blip r:embed="rId3">
            <a:alphaModFix/>
          </a:blip>
          <a:stretch>
            <a:fillRect/>
          </a:stretch>
        </p:blipFill>
        <p:spPr>
          <a:xfrm>
            <a:off x="762000" y="1066825"/>
            <a:ext cx="4693924" cy="2674351"/>
          </a:xfrm>
          <a:prstGeom prst="rect">
            <a:avLst/>
          </a:prstGeom>
          <a:noFill/>
          <a:ln cap="flat" cmpd="sng" w="9525">
            <a:solidFill>
              <a:schemeClr val="dk1"/>
            </a:solidFill>
            <a:prstDash val="solid"/>
            <a:round/>
            <a:headEnd len="sm" w="sm" type="none"/>
            <a:tailEnd len="sm" w="sm" type="none"/>
          </a:ln>
        </p:spPr>
      </p:pic>
      <p:pic>
        <p:nvPicPr>
          <p:cNvPr id="240" name="Google Shape;240;p30"/>
          <p:cNvPicPr preferRelativeResize="0"/>
          <p:nvPr/>
        </p:nvPicPr>
        <p:blipFill>
          <a:blip r:embed="rId4">
            <a:alphaModFix/>
          </a:blip>
          <a:stretch>
            <a:fillRect/>
          </a:stretch>
        </p:blipFill>
        <p:spPr>
          <a:xfrm>
            <a:off x="5890238" y="1066825"/>
            <a:ext cx="5471223" cy="2674351"/>
          </a:xfrm>
          <a:prstGeom prst="rect">
            <a:avLst/>
          </a:prstGeom>
          <a:noFill/>
          <a:ln cap="flat" cmpd="sng" w="9525">
            <a:solidFill>
              <a:schemeClr val="dk1"/>
            </a:solidFill>
            <a:prstDash val="solid"/>
            <a:round/>
            <a:headEnd len="sm" w="sm" type="none"/>
            <a:tailEnd len="sm" w="sm" type="none"/>
          </a:ln>
        </p:spPr>
      </p:pic>
      <p:pic>
        <p:nvPicPr>
          <p:cNvPr id="241" name="Google Shape;241;p30"/>
          <p:cNvPicPr preferRelativeResize="0"/>
          <p:nvPr/>
        </p:nvPicPr>
        <p:blipFill>
          <a:blip r:embed="rId5">
            <a:alphaModFix/>
          </a:blip>
          <a:stretch>
            <a:fillRect/>
          </a:stretch>
        </p:blipFill>
        <p:spPr>
          <a:xfrm>
            <a:off x="762000" y="3893575"/>
            <a:ext cx="5120650" cy="2659625"/>
          </a:xfrm>
          <a:prstGeom prst="rect">
            <a:avLst/>
          </a:prstGeom>
          <a:noFill/>
          <a:ln cap="flat" cmpd="sng" w="9525">
            <a:solidFill>
              <a:schemeClr val="dk1"/>
            </a:solidFill>
            <a:prstDash val="solid"/>
            <a:round/>
            <a:headEnd len="sm" w="sm" type="none"/>
            <a:tailEnd len="sm" w="sm" type="none"/>
          </a:ln>
        </p:spPr>
      </p:pic>
      <p:pic>
        <p:nvPicPr>
          <p:cNvPr id="242" name="Google Shape;242;p30"/>
          <p:cNvPicPr preferRelativeResize="0"/>
          <p:nvPr/>
        </p:nvPicPr>
        <p:blipFill>
          <a:blip r:embed="rId6">
            <a:alphaModFix/>
          </a:blip>
          <a:stretch>
            <a:fillRect/>
          </a:stretch>
        </p:blipFill>
        <p:spPr>
          <a:xfrm>
            <a:off x="6065525" y="3897712"/>
            <a:ext cx="5120651" cy="265135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838200" y="365125"/>
            <a:ext cx="10515600" cy="64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9. Company Expense</a:t>
            </a:r>
            <a:endParaRPr/>
          </a:p>
        </p:txBody>
      </p:sp>
      <p:sp>
        <p:nvSpPr>
          <p:cNvPr id="249" name="Google Shape;249;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0" name="Google Shape;250;p31"/>
          <p:cNvPicPr preferRelativeResize="0"/>
          <p:nvPr/>
        </p:nvPicPr>
        <p:blipFill>
          <a:blip r:embed="rId3">
            <a:alphaModFix/>
          </a:blip>
          <a:stretch>
            <a:fillRect/>
          </a:stretch>
        </p:blipFill>
        <p:spPr>
          <a:xfrm>
            <a:off x="685800" y="1158325"/>
            <a:ext cx="5151124" cy="4730099"/>
          </a:xfrm>
          <a:prstGeom prst="rect">
            <a:avLst/>
          </a:prstGeom>
          <a:noFill/>
          <a:ln cap="flat" cmpd="sng" w="9525">
            <a:solidFill>
              <a:schemeClr val="dk1"/>
            </a:solidFill>
            <a:prstDash val="solid"/>
            <a:round/>
            <a:headEnd len="sm" w="sm" type="none"/>
            <a:tailEnd len="sm" w="sm" type="none"/>
          </a:ln>
        </p:spPr>
      </p:pic>
      <p:pic>
        <p:nvPicPr>
          <p:cNvPr id="251" name="Google Shape;251;p31"/>
          <p:cNvPicPr preferRelativeResize="0"/>
          <p:nvPr/>
        </p:nvPicPr>
        <p:blipFill>
          <a:blip r:embed="rId4">
            <a:alphaModFix/>
          </a:blip>
          <a:stretch>
            <a:fillRect/>
          </a:stretch>
        </p:blipFill>
        <p:spPr>
          <a:xfrm>
            <a:off x="5989325" y="1158325"/>
            <a:ext cx="6050275" cy="47301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838200" y="365125"/>
            <a:ext cx="10515600" cy="103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 Acknowledgements</a:t>
            </a:r>
            <a:endParaRPr b="1" sz="5400"/>
          </a:p>
        </p:txBody>
      </p:sp>
      <p:sp>
        <p:nvSpPr>
          <p:cNvPr id="102" name="Google Shape;102;p14"/>
          <p:cNvSpPr txBox="1"/>
          <p:nvPr>
            <p:ph idx="1" type="body"/>
          </p:nvPr>
        </p:nvSpPr>
        <p:spPr>
          <a:xfrm>
            <a:off x="838200" y="1404325"/>
            <a:ext cx="10515600" cy="51762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FF0000"/>
              </a:buClr>
              <a:buSzPts val="2800"/>
              <a:buChar char="•"/>
            </a:pPr>
            <a:r>
              <a:rPr lang="en-US" sz="2500">
                <a:solidFill>
                  <a:srgbClr val="222222"/>
                </a:solidFill>
                <a:highlight>
                  <a:srgbClr val="F8F9FA"/>
                </a:highlight>
              </a:rPr>
              <a:t>In today’s world, the computer plays an important role in each field. It has been used in various fields. In the current age every aspect of our life has been influenced by information technology. The main aim of this project is to add some attraction and gild in record keeping operation of </a:t>
            </a:r>
            <a:r>
              <a:rPr b="1" lang="en-US" sz="2500">
                <a:solidFill>
                  <a:srgbClr val="222222"/>
                </a:solidFill>
                <a:highlight>
                  <a:srgbClr val="F8F9FA"/>
                </a:highlight>
              </a:rPr>
              <a:t>Vehicle Insurance</a:t>
            </a:r>
            <a:r>
              <a:rPr lang="en-US" sz="1000">
                <a:solidFill>
                  <a:srgbClr val="222222"/>
                </a:solidFill>
                <a:highlight>
                  <a:srgbClr val="F8F9FA"/>
                </a:highlight>
                <a:latin typeface="Arial"/>
                <a:ea typeface="Arial"/>
                <a:cs typeface="Arial"/>
                <a:sym typeface="Arial"/>
              </a:rPr>
              <a:t>.</a:t>
            </a:r>
            <a:r>
              <a:rPr lang="en-US" sz="2500"/>
              <a:t>.</a:t>
            </a:r>
            <a:endParaRPr sz="2500"/>
          </a:p>
          <a:p>
            <a:pPr indent="-260350" lvl="0" marL="228600" rtl="0" algn="l">
              <a:lnSpc>
                <a:spcPct val="128571"/>
              </a:lnSpc>
              <a:spcBef>
                <a:spcPts val="0"/>
              </a:spcBef>
              <a:spcAft>
                <a:spcPts val="0"/>
              </a:spcAft>
              <a:buSzPts val="2300"/>
              <a:buFont typeface="Calibri"/>
              <a:buChar char="•"/>
            </a:pPr>
            <a:r>
              <a:rPr lang="en-US" sz="2300">
                <a:solidFill>
                  <a:srgbClr val="222222"/>
                </a:solidFill>
                <a:highlight>
                  <a:srgbClr val="F8F9FA"/>
                </a:highlight>
              </a:rPr>
              <a:t>We use the computer technology in many ways, from visible to invisible, spectacular to routine, video games and special effects, electronic cameras etc. The product entitled “automation” aim at automation of many processes of Vehicle Insurance. Current manual system that is employed is extremely laborious and quite inadequate, it only makes the process more difficult and hard. Main purpose of this software should be to reduce the manpower, paperwork and provide the security from unauthorized access. It should also help in producing difficult kinds of </a:t>
            </a:r>
            <a:r>
              <a:rPr lang="en-US" sz="2700">
                <a:solidFill>
                  <a:srgbClr val="222222"/>
                </a:solidFill>
                <a:highlight>
                  <a:srgbClr val="F8F9FA"/>
                </a:highlight>
              </a:rPr>
              <a:t>reports required for different managerial aspects.</a:t>
            </a:r>
            <a:endParaRPr sz="2700">
              <a:solidFill>
                <a:srgbClr val="222222"/>
              </a:solidFill>
              <a:highlight>
                <a:srgbClr val="F8F9FA"/>
              </a:highlight>
            </a:endParaRPr>
          </a:p>
          <a:p>
            <a:pPr indent="-165100" lvl="0" marL="228600" rtl="0" algn="l">
              <a:lnSpc>
                <a:spcPct val="70000"/>
              </a:lnSpc>
              <a:spcBef>
                <a:spcPts val="1000"/>
              </a:spcBef>
              <a:spcAft>
                <a:spcPts val="0"/>
              </a:spcAft>
              <a:buSzPts val="1800"/>
              <a:buChar char="•"/>
            </a:pPr>
            <a:r>
              <a:t/>
            </a:r>
            <a:endParaRPr/>
          </a:p>
        </p:txBody>
      </p:sp>
      <p:sp>
        <p:nvSpPr>
          <p:cNvPr id="103" name="Google Shape;10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38200" y="365125"/>
            <a:ext cx="10515600" cy="91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10.Claim Detail </a:t>
            </a:r>
            <a:endParaRPr/>
          </a:p>
        </p:txBody>
      </p:sp>
      <p:sp>
        <p:nvSpPr>
          <p:cNvPr id="258" name="Google Shape;258;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9" name="Google Shape;259;p32"/>
          <p:cNvPicPr preferRelativeResize="0"/>
          <p:nvPr/>
        </p:nvPicPr>
        <p:blipFill>
          <a:blip r:embed="rId3">
            <a:alphaModFix/>
          </a:blip>
          <a:stretch>
            <a:fillRect/>
          </a:stretch>
        </p:blipFill>
        <p:spPr>
          <a:xfrm>
            <a:off x="914400" y="1843225"/>
            <a:ext cx="4678674" cy="4268025"/>
          </a:xfrm>
          <a:prstGeom prst="rect">
            <a:avLst/>
          </a:prstGeom>
          <a:noFill/>
          <a:ln cap="flat" cmpd="sng" w="9525">
            <a:solidFill>
              <a:schemeClr val="dk1"/>
            </a:solidFill>
            <a:prstDash val="solid"/>
            <a:round/>
            <a:headEnd len="sm" w="sm" type="none"/>
            <a:tailEnd len="sm" w="sm" type="none"/>
          </a:ln>
        </p:spPr>
      </p:pic>
      <p:pic>
        <p:nvPicPr>
          <p:cNvPr id="260" name="Google Shape;260;p32"/>
          <p:cNvPicPr preferRelativeResize="0"/>
          <p:nvPr/>
        </p:nvPicPr>
        <p:blipFill>
          <a:blip r:embed="rId4">
            <a:alphaModFix/>
          </a:blip>
          <a:stretch>
            <a:fillRect/>
          </a:stretch>
        </p:blipFill>
        <p:spPr>
          <a:xfrm>
            <a:off x="6019775" y="3776100"/>
            <a:ext cx="4678674" cy="2580250"/>
          </a:xfrm>
          <a:prstGeom prst="rect">
            <a:avLst/>
          </a:prstGeom>
          <a:noFill/>
          <a:ln cap="flat" cmpd="sng" w="9525">
            <a:solidFill>
              <a:schemeClr val="dk1"/>
            </a:solidFill>
            <a:prstDash val="solid"/>
            <a:round/>
            <a:headEnd len="sm" w="sm" type="none"/>
            <a:tailEnd len="sm" w="sm" type="none"/>
          </a:ln>
        </p:spPr>
      </p:pic>
      <p:pic>
        <p:nvPicPr>
          <p:cNvPr id="261" name="Google Shape;261;p32"/>
          <p:cNvPicPr preferRelativeResize="0"/>
          <p:nvPr/>
        </p:nvPicPr>
        <p:blipFill>
          <a:blip r:embed="rId5">
            <a:alphaModFix/>
          </a:blip>
          <a:stretch>
            <a:fillRect/>
          </a:stretch>
        </p:blipFill>
        <p:spPr>
          <a:xfrm>
            <a:off x="6019775" y="1142975"/>
            <a:ext cx="4678675" cy="25802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8" name="Google Shape;268;p33"/>
          <p:cNvSpPr txBox="1"/>
          <p:nvPr/>
        </p:nvSpPr>
        <p:spPr>
          <a:xfrm>
            <a:off x="1742750" y="2097750"/>
            <a:ext cx="8923500" cy="22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9" name="Google Shape;269;p33"/>
          <p:cNvSpPr/>
          <p:nvPr/>
        </p:nvSpPr>
        <p:spPr>
          <a:xfrm>
            <a:off x="1511713" y="1944450"/>
            <a:ext cx="9385578" cy="2969099"/>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gradFill>
                  <a:gsLst>
                    <a:gs pos="0">
                      <a:srgbClr val="3177EE"/>
                    </a:gs>
                    <a:gs pos="100000">
                      <a:srgbClr val="113D8A"/>
                    </a:gs>
                  </a:gsLst>
                  <a:lin ang="5400012" scaled="0"/>
                </a:gradFill>
                <a:latin typeface="Arial"/>
              </a:rPr>
              <a:t>Thank you </a:t>
            </a:r>
            <a:br>
              <a:rPr b="1" i="0">
                <a:ln cap="flat" cmpd="sng" w="9525">
                  <a:solidFill>
                    <a:schemeClr val="dk2"/>
                  </a:solidFill>
                  <a:prstDash val="solid"/>
                  <a:round/>
                  <a:headEnd len="sm" w="sm" type="none"/>
                  <a:tailEnd len="sm" w="sm" type="none"/>
                </a:ln>
                <a:gradFill>
                  <a:gsLst>
                    <a:gs pos="0">
                      <a:srgbClr val="3177EE"/>
                    </a:gs>
                    <a:gs pos="100000">
                      <a:srgbClr val="113D8A"/>
                    </a:gs>
                  </a:gsLst>
                  <a:lin ang="5400012" scaled="0"/>
                </a:gradFill>
                <a:latin typeface="Arial"/>
              </a:rPr>
            </a:br>
            <a:r>
              <a:rPr b="1" i="0">
                <a:ln cap="flat" cmpd="sng" w="9525">
                  <a:solidFill>
                    <a:schemeClr val="dk2"/>
                  </a:solidFill>
                  <a:prstDash val="solid"/>
                  <a:round/>
                  <a:headEnd len="sm" w="sm" type="none"/>
                  <a:tailEnd len="sm" w="sm" type="none"/>
                </a:ln>
                <a:gradFill>
                  <a:gsLst>
                    <a:gs pos="0">
                      <a:srgbClr val="3177EE"/>
                    </a:gs>
                    <a:gs pos="100000">
                      <a:srgbClr val="113D8A"/>
                    </a:gs>
                  </a:gsLst>
                  <a:lin ang="5400012" scaled="0"/>
                </a:gradFill>
                <a:latin typeface="Arial"/>
              </a:rPr>
              <a:t>for coming to our presentation today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2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II. Project Synopsis</a:t>
            </a:r>
            <a:endParaRPr b="1" sz="5400"/>
          </a:p>
        </p:txBody>
      </p:sp>
      <p:sp>
        <p:nvSpPr>
          <p:cNvPr id="109" name="Google Shape;10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23850" lvl="0" marL="228600" rtl="0" algn="l">
              <a:lnSpc>
                <a:spcPct val="70000"/>
              </a:lnSpc>
              <a:spcBef>
                <a:spcPts val="1000"/>
              </a:spcBef>
              <a:spcAft>
                <a:spcPts val="0"/>
              </a:spcAft>
              <a:buSzPts val="3300"/>
              <a:buFont typeface="Calibri"/>
              <a:buChar char="•"/>
            </a:pPr>
            <a:r>
              <a:rPr lang="en-US" sz="1800">
                <a:solidFill>
                  <a:srgbClr val="222222"/>
                </a:solidFill>
                <a:highlight>
                  <a:srgbClr val="F8F9FA"/>
                </a:highlight>
              </a:rPr>
              <a:t>The objective of the system is to provide the facilities to all the people concerned with Vehicle Insurance. From the management point of view works can be done fast and more accurately as compared to the existing manual system. From the customer’s point of view he can get immediate services without any kind of wasting of time whereas from the user’s point of view all kinds of transitions can be done in a very easy and efficient manner. The system also provides many kinds of reports generation facilities. Our main objectives for developing this project are giving below:</a:t>
            </a:r>
            <a:endParaRPr sz="1800">
              <a:solidFill>
                <a:srgbClr val="222222"/>
              </a:solidFill>
              <a:highlight>
                <a:srgbClr val="F8F9FA"/>
              </a:highlight>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DATA SECURITY.</a:t>
            </a:r>
            <a:endParaRPr b="1" sz="1300">
              <a:solidFill>
                <a:srgbClr val="222222"/>
              </a:solidFill>
              <a:highlight>
                <a:srgbClr val="F8F9FA"/>
              </a:highlight>
              <a:latin typeface="Arial"/>
              <a:ea typeface="Arial"/>
              <a:cs typeface="Arial"/>
              <a:sym typeface="Arial"/>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REDUCED PAPERWORK.</a:t>
            </a:r>
            <a:endParaRPr b="1" sz="1300">
              <a:solidFill>
                <a:srgbClr val="222222"/>
              </a:solidFill>
              <a:highlight>
                <a:srgbClr val="F8F9FA"/>
              </a:highlight>
              <a:latin typeface="Arial"/>
              <a:ea typeface="Arial"/>
              <a:cs typeface="Arial"/>
              <a:sym typeface="Arial"/>
            </a:endParaRPr>
          </a:p>
          <a:p>
            <a:pPr indent="0" lvl="0" marL="0" rtl="0" algn="just">
              <a:lnSpc>
                <a:spcPct val="128571"/>
              </a:lnSpc>
              <a:spcBef>
                <a:spcPts val="0"/>
              </a:spcBef>
              <a:spcAft>
                <a:spcPts val="0"/>
              </a:spcAft>
              <a:buNone/>
            </a:pPr>
            <a:r>
              <a:t/>
            </a:r>
            <a:endParaRPr sz="1300">
              <a:solidFill>
                <a:srgbClr val="222222"/>
              </a:solidFill>
              <a:highlight>
                <a:srgbClr val="F8F9FA"/>
              </a:highlight>
              <a:latin typeface="Arial"/>
              <a:ea typeface="Arial"/>
              <a:cs typeface="Arial"/>
              <a:sym typeface="Arial"/>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REDUCED MANPOWER.</a:t>
            </a:r>
            <a:endParaRPr b="1" sz="1300">
              <a:solidFill>
                <a:srgbClr val="222222"/>
              </a:solidFill>
              <a:highlight>
                <a:srgbClr val="F8F9FA"/>
              </a:highlight>
              <a:latin typeface="Arial"/>
              <a:ea typeface="Arial"/>
              <a:cs typeface="Arial"/>
              <a:sym typeface="Arial"/>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INCREASED OPERATIONAL EFFICIENCY.</a:t>
            </a:r>
            <a:endParaRPr b="1" sz="1300">
              <a:solidFill>
                <a:srgbClr val="222222"/>
              </a:solidFill>
              <a:highlight>
                <a:srgbClr val="F8F9FA"/>
              </a:highlight>
              <a:latin typeface="Arial"/>
              <a:ea typeface="Arial"/>
              <a:cs typeface="Arial"/>
              <a:sym typeface="Arial"/>
            </a:endParaRPr>
          </a:p>
          <a:p>
            <a:pPr indent="0" lvl="0" marL="0" rtl="0" algn="just">
              <a:lnSpc>
                <a:spcPct val="128571"/>
              </a:lnSpc>
              <a:spcBef>
                <a:spcPts val="0"/>
              </a:spcBef>
              <a:spcAft>
                <a:spcPts val="0"/>
              </a:spcAft>
              <a:buNone/>
            </a:pPr>
            <a:r>
              <a:t/>
            </a:r>
            <a:endParaRPr sz="1300">
              <a:solidFill>
                <a:srgbClr val="222222"/>
              </a:solidFill>
              <a:highlight>
                <a:srgbClr val="F8F9FA"/>
              </a:highlight>
              <a:latin typeface="Arial"/>
              <a:ea typeface="Arial"/>
              <a:cs typeface="Arial"/>
              <a:sym typeface="Arial"/>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INCREASED ACCURACY AND RELIABILITY.</a:t>
            </a:r>
            <a:endParaRPr b="1" sz="1300">
              <a:solidFill>
                <a:srgbClr val="222222"/>
              </a:solidFill>
              <a:highlight>
                <a:srgbClr val="F8F9FA"/>
              </a:highlight>
              <a:latin typeface="Arial"/>
              <a:ea typeface="Arial"/>
              <a:cs typeface="Arial"/>
              <a:sym typeface="Arial"/>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IMPROVE MORAL.</a:t>
            </a:r>
            <a:endParaRPr sz="1300">
              <a:solidFill>
                <a:srgbClr val="222222"/>
              </a:solidFill>
              <a:highlight>
                <a:srgbClr val="F8F9FA"/>
              </a:highlight>
              <a:latin typeface="Arial"/>
              <a:ea typeface="Arial"/>
              <a:cs typeface="Arial"/>
              <a:sym typeface="Arial"/>
            </a:endParaRPr>
          </a:p>
          <a:p>
            <a:pPr indent="-311150" lvl="0" marL="457200" rtl="0" algn="just">
              <a:lnSpc>
                <a:spcPct val="128571"/>
              </a:lnSpc>
              <a:spcBef>
                <a:spcPts val="0"/>
              </a:spcBef>
              <a:spcAft>
                <a:spcPts val="0"/>
              </a:spcAft>
              <a:buClr>
                <a:srgbClr val="222222"/>
              </a:buClr>
              <a:buSzPts val="1300"/>
              <a:buChar char="-"/>
            </a:pPr>
            <a:r>
              <a:rPr b="1" lang="en-US" sz="1300">
                <a:solidFill>
                  <a:srgbClr val="222222"/>
                </a:solidFill>
                <a:highlight>
                  <a:srgbClr val="F8F9FA"/>
                </a:highlight>
                <a:latin typeface="Arial"/>
                <a:ea typeface="Arial"/>
                <a:cs typeface="Arial"/>
                <a:sym typeface="Arial"/>
              </a:rPr>
              <a:t>REDUCE OPERATIONAL TIME</a:t>
            </a:r>
            <a:endParaRPr/>
          </a:p>
          <a:p>
            <a:pPr indent="-228600" lvl="0" marL="228600" rtl="0" algn="l">
              <a:lnSpc>
                <a:spcPct val="70000"/>
              </a:lnSpc>
              <a:spcBef>
                <a:spcPts val="1000"/>
              </a:spcBef>
              <a:spcAft>
                <a:spcPts val="0"/>
              </a:spcAft>
              <a:buClr>
                <a:schemeClr val="dk1"/>
              </a:buClr>
              <a:buSzPts val="2800"/>
              <a:buChar char="•"/>
            </a:pPr>
            <a:r>
              <a:rPr lang="en-US"/>
              <a:t>The project is created by KrakenForce Team with 4 members</a:t>
            </a:r>
            <a:endParaRPr/>
          </a:p>
        </p:txBody>
      </p:sp>
      <p:sp>
        <p:nvSpPr>
          <p:cNvPr id="110" name="Google Shape;1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III. Project Analysis</a:t>
            </a:r>
            <a:endParaRPr b="1" sz="5400"/>
          </a:p>
        </p:txBody>
      </p:sp>
      <p:sp>
        <p:nvSpPr>
          <p:cNvPr id="116" name="Google Shape;1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7" name="Google Shape;117;p16"/>
          <p:cNvPicPr preferRelativeResize="0"/>
          <p:nvPr/>
        </p:nvPicPr>
        <p:blipFill>
          <a:blip r:embed="rId3">
            <a:alphaModFix/>
          </a:blip>
          <a:stretch>
            <a:fillRect/>
          </a:stretch>
        </p:blipFill>
        <p:spPr>
          <a:xfrm>
            <a:off x="1230075" y="1616525"/>
            <a:ext cx="9922325" cy="473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IV. Project Design</a:t>
            </a:r>
            <a:endParaRPr b="1" sz="5400"/>
          </a:p>
        </p:txBody>
      </p:sp>
      <p:sp>
        <p:nvSpPr>
          <p:cNvPr id="123" name="Google Shape;1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u="sng">
                <a:solidFill>
                  <a:schemeClr val="hlink"/>
                </a:solidFill>
                <a:hlinkClick action="ppaction://hlinksldjump" r:id="rId3"/>
              </a:rPr>
              <a:t>1. DFD (Data Flow Diagram)</a:t>
            </a:r>
            <a:endParaRPr u="sng">
              <a:solidFill>
                <a:schemeClr val="hlink"/>
              </a:solidFill>
              <a:hlinkClick action="ppaction://hlinksldjump" r:id="rId4"/>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5"/>
              </a:rPr>
              <a:t>2. Flowcharts</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6"/>
              </a:rPr>
              <a:t>3. Process Diagram</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action="ppaction://hlinksldjump" r:id="rId7"/>
              </a:rPr>
              <a:t>4. Database Design/ Structure</a:t>
            </a:r>
            <a:endParaRPr/>
          </a:p>
        </p:txBody>
      </p:sp>
      <p:sp>
        <p:nvSpPr>
          <p:cNvPr id="124" name="Google Shape;1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DFD (Data Flow Diagram)</a:t>
            </a:r>
            <a:endParaRPr/>
          </a:p>
        </p:txBody>
      </p:sp>
      <p:sp>
        <p:nvSpPr>
          <p:cNvPr id="130" name="Google Shape;1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1" name="Google Shape;131;p18"/>
          <p:cNvPicPr preferRelativeResize="0"/>
          <p:nvPr/>
        </p:nvPicPr>
        <p:blipFill>
          <a:blip r:embed="rId3">
            <a:alphaModFix/>
          </a:blip>
          <a:stretch>
            <a:fillRect/>
          </a:stretch>
        </p:blipFill>
        <p:spPr>
          <a:xfrm>
            <a:off x="152400" y="1843113"/>
            <a:ext cx="11800126" cy="417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2.Flow Chart</a:t>
            </a:r>
            <a:endParaRPr/>
          </a:p>
        </p:txBody>
      </p:sp>
      <p:sp>
        <p:nvSpPr>
          <p:cNvPr id="138" name="Google Shape;138;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9" name="Google Shape;139;p19"/>
          <p:cNvPicPr preferRelativeResize="0"/>
          <p:nvPr/>
        </p:nvPicPr>
        <p:blipFill>
          <a:blip r:embed="rId3">
            <a:alphaModFix/>
          </a:blip>
          <a:stretch>
            <a:fillRect/>
          </a:stretch>
        </p:blipFill>
        <p:spPr>
          <a:xfrm>
            <a:off x="2072650" y="1493975"/>
            <a:ext cx="8183875" cy="486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3. Process Diagram</a:t>
            </a:r>
            <a:endParaRPr/>
          </a:p>
        </p:txBody>
      </p:sp>
      <p:sp>
        <p:nvSpPr>
          <p:cNvPr id="146" name="Google Shape;146;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7" name="Google Shape;147;p20"/>
          <p:cNvPicPr preferRelativeResize="0"/>
          <p:nvPr/>
        </p:nvPicPr>
        <p:blipFill>
          <a:blip r:embed="rId3">
            <a:alphaModFix/>
          </a:blip>
          <a:stretch>
            <a:fillRect/>
          </a:stretch>
        </p:blipFill>
        <p:spPr>
          <a:xfrm>
            <a:off x="1097275" y="1538425"/>
            <a:ext cx="10256525" cy="40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Database Design / Structure</a:t>
            </a:r>
            <a:endParaRPr/>
          </a:p>
        </p:txBody>
      </p:sp>
      <p:sp>
        <p:nvSpPr>
          <p:cNvPr id="153" name="Google Shape;1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21"/>
          <p:cNvSpPr txBox="1"/>
          <p:nvPr/>
        </p:nvSpPr>
        <p:spPr>
          <a:xfrm>
            <a:off x="468630" y="6294120"/>
            <a:ext cx="702564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 Info: </a:t>
            </a:r>
            <a:r>
              <a:rPr lang="en-US" sz="1800" u="sng">
                <a:solidFill>
                  <a:schemeClr val="hlink"/>
                </a:solidFill>
                <a:latin typeface="Calibri"/>
                <a:ea typeface="Calibri"/>
                <a:cs typeface="Calibri"/>
                <a:sym typeface="Calibri"/>
                <a:hlinkClick r:id="rId3"/>
              </a:rPr>
              <a:t>Vehicle_Insurance_Feature</a:t>
            </a:r>
            <a:endParaRPr sz="1800">
              <a:solidFill>
                <a:schemeClr val="dk1"/>
              </a:solidFill>
              <a:latin typeface="Calibri"/>
              <a:ea typeface="Calibri"/>
              <a:cs typeface="Calibri"/>
              <a:sym typeface="Calibri"/>
            </a:endParaRPr>
          </a:p>
        </p:txBody>
      </p:sp>
      <p:pic>
        <p:nvPicPr>
          <p:cNvPr id="155" name="Google Shape;155;p21"/>
          <p:cNvPicPr preferRelativeResize="0"/>
          <p:nvPr/>
        </p:nvPicPr>
        <p:blipFill>
          <a:blip r:embed="rId4">
            <a:alphaModFix/>
          </a:blip>
          <a:stretch>
            <a:fillRect/>
          </a:stretch>
        </p:blipFill>
        <p:spPr>
          <a:xfrm>
            <a:off x="1747149" y="1690700"/>
            <a:ext cx="7952026" cy="429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