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4"/>
  </p:sldMasterIdLst>
  <p:notesMasterIdLst>
    <p:notesMasterId r:id="rId32"/>
  </p:notesMasterIdLst>
  <p:handoutMasterIdLst>
    <p:handoutMasterId r:id="rId33"/>
  </p:handoutMasterIdLst>
  <p:sldIdLst>
    <p:sldId id="256" r:id="rId5"/>
    <p:sldId id="279" r:id="rId6"/>
    <p:sldId id="312" r:id="rId7"/>
    <p:sldId id="313" r:id="rId8"/>
    <p:sldId id="337" r:id="rId9"/>
    <p:sldId id="338" r:id="rId10"/>
    <p:sldId id="339" r:id="rId11"/>
    <p:sldId id="342" r:id="rId12"/>
    <p:sldId id="341" r:id="rId13"/>
    <p:sldId id="314" r:id="rId14"/>
    <p:sldId id="315" r:id="rId15"/>
    <p:sldId id="317" r:id="rId16"/>
    <p:sldId id="323" r:id="rId17"/>
    <p:sldId id="319" r:id="rId18"/>
    <p:sldId id="320" r:id="rId19"/>
    <p:sldId id="321" r:id="rId20"/>
    <p:sldId id="322" r:id="rId21"/>
    <p:sldId id="343" r:id="rId22"/>
    <p:sldId id="325" r:id="rId23"/>
    <p:sldId id="326" r:id="rId24"/>
    <p:sldId id="336" r:id="rId25"/>
    <p:sldId id="324" r:id="rId26"/>
    <p:sldId id="333" r:id="rId27"/>
    <p:sldId id="327" r:id="rId28"/>
    <p:sldId id="334" r:id="rId29"/>
    <p:sldId id="335" r:id="rId30"/>
    <p:sldId id="278" r:id="rId3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737A-7995-4B74-B63A-80E0593C4CFC}" type="datetimeFigureOut">
              <a:rPr lang="nl-NL" smtClean="0"/>
              <a:t>14-3-2016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A7392-2789-462C-8F1D-017BB83F83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4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94CF-CF29-460C-8820-A692FD564E29}" type="datetimeFigureOut">
              <a:rPr lang="nl-NL" smtClean="0"/>
              <a:t>14-3-2016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D3654-9A79-4B47-9CF7-D6BAF450FCC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24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F886-D6C1-4891-B89C-EF046A0B51AC}" type="datetime1">
              <a:rPr lang="nl-NL" smtClean="0"/>
              <a:t>14-3-2016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8BF6-4DD2-4F7E-8344-FB10A7F45EDE}" type="datetime1">
              <a:rPr lang="nl-NL" smtClean="0"/>
              <a:t>14-3-2016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64CF-A3AA-4DB1-B6F8-9FA93B85B658}" type="datetime1">
              <a:rPr lang="nl-NL" smtClean="0"/>
              <a:t>14-3-2016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CFC1-A895-4562-BA39-D187A91A9B53}" type="datetime1">
              <a:rPr lang="nl-NL" smtClean="0"/>
              <a:t>14-3-2016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CA75-2390-49AD-9DF0-A2FE9135DCDE}" type="datetime1">
              <a:rPr lang="nl-NL" smtClean="0"/>
              <a:t>14-3-2016</a:t>
            </a:fld>
            <a:endParaRPr lang="nl-NL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6B6F-2912-4114-AEF0-5EDE444F593A}" type="datetime1">
              <a:rPr lang="nl-NL" smtClean="0"/>
              <a:t>14-3-2016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82D-BFBF-40DF-AEC2-F44E2327474D}" type="datetime1">
              <a:rPr lang="nl-NL" smtClean="0"/>
              <a:t>14-3-2016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F71A-C027-4A64-BB56-B3F210902072}" type="datetime1">
              <a:rPr lang="nl-NL" smtClean="0"/>
              <a:t>14-3-2016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A3F1-2462-4F5B-95CF-2E640CD305E3}" type="datetime1">
              <a:rPr lang="nl-NL" smtClean="0"/>
              <a:t>14-3-2016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D5F-8BEB-42C6-BE07-129695B38CCC}" type="datetime1">
              <a:rPr lang="nl-NL" smtClean="0"/>
              <a:t>14-3-2016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661B-8697-4516-892C-FB732F09BAA2}" type="datetime1">
              <a:rPr lang="nl-NL" smtClean="0"/>
              <a:t>14-3-2016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67642B-D25B-4A17-8AEA-9E794A743362}" type="datetime1">
              <a:rPr lang="nl-NL" smtClean="0"/>
              <a:t>14-3-2016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gl.org/wiki/Normalized_Integ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eon-developments.blogspot.nl/2011/04/creating-opengl-window-with-freeglut-in.html" TargetMode="External"/><Relationship Id="rId2" Type="http://schemas.openxmlformats.org/officeDocument/2006/relationships/hyperlink" Target="https://software.intel.com/sites/default/files/managed/da/ab/OpenGLInterop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gl.org/resources/libraries/glut/spec3/spec3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TSE6 - </a:t>
            </a:r>
            <a:r>
              <a:rPr lang="en-US" dirty="0" err="1" smtClean="0"/>
              <a:t>OpenCL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4</a:t>
            </a:r>
            <a:endParaRPr lang="en-US" dirty="0" smtClean="0"/>
          </a:p>
          <a:p>
            <a:r>
              <a:rPr lang="en-US" dirty="0" err="1" smtClean="0"/>
              <a:t>OpenCL</a:t>
            </a:r>
            <a:r>
              <a:rPr lang="en-US" dirty="0" smtClean="0"/>
              <a:t>/OpenGL Interoperability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69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OpenGL is combined with </a:t>
            </a:r>
            <a:r>
              <a:rPr lang="en-US" dirty="0" err="1" smtClean="0"/>
              <a:t>OpenCL</a:t>
            </a:r>
            <a:r>
              <a:rPr lang="en-US" dirty="0" smtClean="0"/>
              <a:t>, we often use textures (because a texture is an image)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10</a:t>
            </a:fld>
            <a:endParaRPr lang="nl-NL" dirty="0"/>
          </a:p>
        </p:txBody>
      </p:sp>
      <p:pic>
        <p:nvPicPr>
          <p:cNvPr id="7170" name="Picture 2" descr="http://www.real3dtutorials.com/images/img000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12976"/>
            <a:ext cx="479107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323528" y="5805264"/>
            <a:ext cx="914400" cy="612648"/>
          </a:xfrm>
          <a:prstGeom prst="wedgeRoundRectCallout">
            <a:avLst>
              <a:gd name="adj1" fmla="val 144792"/>
              <a:gd name="adj2" fmla="val -225124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3D object</a:t>
            </a:r>
            <a:endParaRPr lang="nl-NL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220072" y="2276872"/>
            <a:ext cx="914400" cy="612648"/>
          </a:xfrm>
          <a:prstGeom prst="wedgeRoundRectCallout">
            <a:avLst>
              <a:gd name="adj1" fmla="val -182291"/>
              <a:gd name="adj2" fmla="val 183769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2D Texture</a:t>
            </a:r>
            <a:endParaRPr lang="nl-NL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020272" y="5517232"/>
            <a:ext cx="1346448" cy="900680"/>
          </a:xfrm>
          <a:prstGeom prst="wedgeRoundRectCallout">
            <a:avLst>
              <a:gd name="adj1" fmla="val -122852"/>
              <a:gd name="adj2" fmla="val -165886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Texture  mapped on the object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03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OpenGL/</a:t>
            </a:r>
            <a:r>
              <a:rPr lang="en-US" dirty="0" err="1" smtClean="0"/>
              <a:t>OpenCL</a:t>
            </a:r>
            <a:r>
              <a:rPr lang="en-US" dirty="0" smtClean="0"/>
              <a:t> interaction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Initialization steps (done once):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smtClean="0"/>
              <a:t>OpenGL</a:t>
            </a:r>
            <a:r>
              <a:rPr lang="en-US" dirty="0"/>
              <a:t>, we </a:t>
            </a:r>
            <a:r>
              <a:rPr lang="en-US" u="sng" dirty="0"/>
              <a:t>create </a:t>
            </a:r>
            <a:r>
              <a:rPr lang="en-US" u="sng" dirty="0" smtClean="0"/>
              <a:t>an empty texture</a:t>
            </a:r>
            <a:r>
              <a:rPr lang="en-US" dirty="0" smtClean="0"/>
              <a:t> (just allocates </a:t>
            </a:r>
            <a:r>
              <a:rPr lang="en-US" dirty="0" err="1" smtClean="0"/>
              <a:t>videomemory</a:t>
            </a:r>
            <a:r>
              <a:rPr lang="en-US" dirty="0" smtClean="0"/>
              <a:t>)</a:t>
            </a:r>
            <a:endParaRPr lang="en-US" u="sng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texture is </a:t>
            </a:r>
            <a:r>
              <a:rPr lang="en-US" u="sng" dirty="0"/>
              <a:t>converted </a:t>
            </a:r>
            <a:r>
              <a:rPr lang="en-US" u="sng" dirty="0" smtClean="0"/>
              <a:t>into </a:t>
            </a:r>
            <a:r>
              <a:rPr lang="en-US" u="sng" dirty="0"/>
              <a:t>an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image2d_t</a:t>
            </a:r>
            <a:r>
              <a:rPr lang="en-US" dirty="0"/>
              <a:t> in </a:t>
            </a:r>
            <a:r>
              <a:rPr lang="en-US" dirty="0" err="1"/>
              <a:t>OpenCL</a:t>
            </a:r>
            <a:endParaRPr lang="en-US" dirty="0"/>
          </a:p>
          <a:p>
            <a:pPr lvl="2"/>
            <a:r>
              <a:rPr lang="en-US" dirty="0"/>
              <a:t>This </a:t>
            </a:r>
            <a:r>
              <a:rPr lang="en-US" dirty="0" smtClean="0"/>
              <a:t>takes no time; </a:t>
            </a:r>
            <a:r>
              <a:rPr lang="en-US" u="sng" dirty="0" smtClean="0"/>
              <a:t>image is not moved or </a:t>
            </a:r>
            <a:r>
              <a:rPr lang="en-US" u="sng" dirty="0" smtClean="0"/>
              <a:t>copied</a:t>
            </a:r>
            <a:endParaRPr lang="en-US" u="sng" dirty="0"/>
          </a:p>
          <a:p>
            <a:pPr lvl="1"/>
            <a:endParaRPr lang="en-US" dirty="0" smtClean="0"/>
          </a:p>
          <a:p>
            <a:r>
              <a:rPr lang="en-US" dirty="0" smtClean="0"/>
              <a:t>Then repeatedly (in the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function):</a:t>
            </a:r>
          </a:p>
          <a:p>
            <a:pPr lvl="1"/>
            <a:r>
              <a:rPr lang="en-US" dirty="0" smtClean="0"/>
              <a:t>Before </a:t>
            </a:r>
            <a:r>
              <a:rPr lang="en-US" dirty="0" err="1" smtClean="0"/>
              <a:t>OpenCL</a:t>
            </a:r>
            <a:r>
              <a:rPr lang="en-US" dirty="0" smtClean="0"/>
              <a:t> can fill the texture with a kernel, it first has to </a:t>
            </a:r>
            <a:r>
              <a:rPr lang="en-US" u="sng" dirty="0" smtClean="0"/>
              <a:t>acquire access</a:t>
            </a:r>
            <a:endParaRPr lang="nl-NL" u="sng" dirty="0"/>
          </a:p>
          <a:p>
            <a:pPr lvl="1"/>
            <a:r>
              <a:rPr lang="en-US" dirty="0" smtClean="0"/>
              <a:t>Then the </a:t>
            </a:r>
            <a:r>
              <a:rPr lang="en-US" dirty="0" err="1" smtClean="0"/>
              <a:t>OpenCL</a:t>
            </a:r>
            <a:r>
              <a:rPr lang="en-US" dirty="0" smtClean="0"/>
              <a:t> </a:t>
            </a:r>
            <a:r>
              <a:rPr lang="en-US" u="sng" dirty="0" smtClean="0"/>
              <a:t>kernel is started</a:t>
            </a:r>
            <a:r>
              <a:rPr lang="en-US" dirty="0" smtClean="0"/>
              <a:t>, which generates the texture image</a:t>
            </a:r>
            <a:endParaRPr lang="en-US" u="sng" dirty="0" smtClean="0"/>
          </a:p>
          <a:p>
            <a:pPr lvl="1"/>
            <a:r>
              <a:rPr lang="en-US" dirty="0" smtClean="0"/>
              <a:t>When the kernel is finished, </a:t>
            </a:r>
            <a:r>
              <a:rPr lang="en-US" u="sng" dirty="0" smtClean="0"/>
              <a:t>the texture is released </a:t>
            </a:r>
            <a:r>
              <a:rPr lang="en-US" dirty="0" smtClean="0"/>
              <a:t>by </a:t>
            </a:r>
            <a:r>
              <a:rPr lang="en-US" dirty="0" err="1" smtClean="0"/>
              <a:t>OpenCL</a:t>
            </a:r>
            <a:endParaRPr lang="en-US" dirty="0" smtClean="0"/>
          </a:p>
          <a:p>
            <a:pPr lvl="1"/>
            <a:r>
              <a:rPr lang="en-US" dirty="0" smtClean="0"/>
              <a:t>Finally, OpenGL </a:t>
            </a:r>
            <a:r>
              <a:rPr lang="en-US" u="sng" dirty="0" smtClean="0"/>
              <a:t>maps the texture on an object and shows it on the screen</a:t>
            </a:r>
          </a:p>
          <a:p>
            <a:pPr lvl="2"/>
            <a:r>
              <a:rPr lang="en-US" dirty="0" smtClean="0"/>
              <a:t>That object can be simply a rectangle (quad)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58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3717032"/>
            <a:ext cx="3960440" cy="23042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VideoMemory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Initialization:</a:t>
            </a:r>
            <a:br>
              <a:rPr lang="en-US" dirty="0" smtClean="0"/>
            </a:br>
            <a:r>
              <a:rPr lang="en-US" dirty="0" smtClean="0"/>
              <a:t>OpenGL creates empty texture</a:t>
            </a:r>
            <a:endParaRPr lang="nl-NL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508104" y="1600200"/>
            <a:ext cx="3456384" cy="4525963"/>
          </a:xfr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glGenTextures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 &amp;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g_texture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glBindTexture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(GL_TEXTURE_2D,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g_texture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glTexParameteri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(GL_TEXTURE_2D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GL_TEXTURE_MIN_FILTER, GL_NEAREST);</a:t>
            </a:r>
          </a:p>
          <a:p>
            <a:pPr marL="0" indent="0">
              <a:buNone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glTexParameteri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(GL_TEXTURE_2D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GL_TEXTURE_MAG_FILTER, GL_NEAREST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glTexImage2D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(GL_TEXTURE_2D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0, GL_RGBA8,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tex_width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tex_height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0, GL_RGBA, GL_UNSIGNED_BYTE, NULL);</a:t>
            </a:r>
          </a:p>
          <a:p>
            <a:pPr marL="0" indent="0">
              <a:buNone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glEnable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(GL_TEXTURE_2D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12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91866"/>
            <a:ext cx="1368152" cy="102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520" y="4991867"/>
            <a:ext cx="1368152" cy="10225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Texture</a:t>
            </a:r>
          </a:p>
        </p:txBody>
      </p:sp>
      <p:sp>
        <p:nvSpPr>
          <p:cNvPr id="7" name="Oval 6"/>
          <p:cNvSpPr/>
          <p:nvPr/>
        </p:nvSpPr>
        <p:spPr>
          <a:xfrm>
            <a:off x="899592" y="1988840"/>
            <a:ext cx="144016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OpenGL</a:t>
            </a:r>
            <a:endParaRPr lang="nl-NL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55576" y="2780928"/>
            <a:ext cx="720080" cy="2210939"/>
          </a:xfrm>
          <a:prstGeom prst="straightConnector1">
            <a:avLst/>
          </a:prstGeom>
          <a:ln w="635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59832" y="1988840"/>
            <a:ext cx="144016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OpenCL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816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3717032"/>
            <a:ext cx="3960440" cy="23042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VideoMemory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Initialization:</a:t>
            </a:r>
            <a:br>
              <a:rPr lang="en-US" dirty="0"/>
            </a:br>
            <a:r>
              <a:rPr lang="en-US" dirty="0" err="1" smtClean="0"/>
              <a:t>OpenCL</a:t>
            </a:r>
            <a:r>
              <a:rPr lang="en-US" dirty="0" smtClean="0"/>
              <a:t> converts texture into image2d_t</a:t>
            </a:r>
            <a:endParaRPr lang="nl-NL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148064" y="1600201"/>
            <a:ext cx="3816424" cy="845840"/>
          </a:xfr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cl_tex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clCreateFromGLTexture2D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context, CL_MEM_WRITE_ONLY, GL_TEXTURE_2D, 0, texture, &amp;err);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13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91866"/>
            <a:ext cx="1368152" cy="102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520" y="4991867"/>
            <a:ext cx="1368152" cy="10225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Texture</a:t>
            </a:r>
          </a:p>
        </p:txBody>
      </p:sp>
      <p:sp>
        <p:nvSpPr>
          <p:cNvPr id="7" name="Oval 6"/>
          <p:cNvSpPr/>
          <p:nvPr/>
        </p:nvSpPr>
        <p:spPr>
          <a:xfrm>
            <a:off x="899592" y="1988840"/>
            <a:ext cx="144016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OpenGL</a:t>
            </a:r>
            <a:endParaRPr lang="nl-NL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55576" y="2780928"/>
            <a:ext cx="720080" cy="2210939"/>
          </a:xfrm>
          <a:prstGeom prst="straightConnector1">
            <a:avLst/>
          </a:prstGeom>
          <a:ln w="635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059832" y="1988840"/>
            <a:ext cx="144016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OpenCL</a:t>
            </a:r>
            <a:endParaRPr lang="nl-NL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115616" y="2708920"/>
            <a:ext cx="2232248" cy="2282946"/>
          </a:xfrm>
          <a:prstGeom prst="straightConnector1">
            <a:avLst/>
          </a:prstGeom>
          <a:ln w="9525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3717032"/>
            <a:ext cx="3960440" cy="23042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VideoMemory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For every frame: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OpenCL</a:t>
            </a:r>
            <a:r>
              <a:rPr lang="en-US" dirty="0" smtClean="0"/>
              <a:t> </a:t>
            </a:r>
            <a:r>
              <a:rPr lang="en-US" dirty="0"/>
              <a:t>acquires </a:t>
            </a:r>
            <a:r>
              <a:rPr lang="en-US" dirty="0" smtClean="0"/>
              <a:t>access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14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91866"/>
            <a:ext cx="1368152" cy="102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520" y="4991867"/>
            <a:ext cx="1368152" cy="10225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Texture</a:t>
            </a:r>
          </a:p>
        </p:txBody>
      </p:sp>
      <p:sp>
        <p:nvSpPr>
          <p:cNvPr id="7" name="Oval 6"/>
          <p:cNvSpPr/>
          <p:nvPr/>
        </p:nvSpPr>
        <p:spPr>
          <a:xfrm>
            <a:off x="899592" y="1988840"/>
            <a:ext cx="144016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OpenGL</a:t>
            </a:r>
            <a:endParaRPr lang="nl-NL" dirty="0"/>
          </a:p>
        </p:txBody>
      </p:sp>
      <p:sp>
        <p:nvSpPr>
          <p:cNvPr id="9" name="Oval 8"/>
          <p:cNvSpPr/>
          <p:nvPr/>
        </p:nvSpPr>
        <p:spPr>
          <a:xfrm>
            <a:off x="3059832" y="1988840"/>
            <a:ext cx="144016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OpenCL</a:t>
            </a:r>
            <a:endParaRPr lang="nl-NL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115616" y="2708920"/>
            <a:ext cx="2232248" cy="2282946"/>
          </a:xfrm>
          <a:prstGeom prst="straightConnector1">
            <a:avLst/>
          </a:prstGeom>
          <a:ln w="63500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4"/>
          <p:cNvSpPr>
            <a:spLocks noGrp="1"/>
          </p:cNvSpPr>
          <p:nvPr>
            <p:ph idx="1"/>
          </p:nvPr>
        </p:nvSpPr>
        <p:spPr>
          <a:xfrm>
            <a:off x="5508104" y="1600200"/>
            <a:ext cx="3178696" cy="964703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glFinish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lEnqueueAcquireGLObjects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queue, 1, &amp;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cl_tex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0, NULL, NULL );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5576" y="2780928"/>
            <a:ext cx="720080" cy="2210939"/>
          </a:xfrm>
          <a:prstGeom prst="straightConnector1">
            <a:avLst/>
          </a:prstGeom>
          <a:ln w="9525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4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3717032"/>
            <a:ext cx="3960440" cy="23042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VideoMemory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For every frame:</a:t>
            </a:r>
            <a:br>
              <a:rPr lang="en-US" dirty="0"/>
            </a:br>
            <a:r>
              <a:rPr lang="en-US" dirty="0" err="1" smtClean="0"/>
              <a:t>OpenCL</a:t>
            </a:r>
            <a:r>
              <a:rPr lang="en-US" dirty="0" smtClean="0"/>
              <a:t> starts kernel; generates image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15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91866"/>
            <a:ext cx="1368152" cy="102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520" y="4991867"/>
            <a:ext cx="1368152" cy="1022542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Texture</a:t>
            </a:r>
          </a:p>
        </p:txBody>
      </p:sp>
      <p:sp>
        <p:nvSpPr>
          <p:cNvPr id="7" name="Oval 6"/>
          <p:cNvSpPr/>
          <p:nvPr/>
        </p:nvSpPr>
        <p:spPr>
          <a:xfrm>
            <a:off x="899592" y="1988840"/>
            <a:ext cx="144016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OpenGL</a:t>
            </a:r>
            <a:endParaRPr lang="nl-NL" dirty="0"/>
          </a:p>
        </p:txBody>
      </p:sp>
      <p:sp>
        <p:nvSpPr>
          <p:cNvPr id="9" name="Oval 8"/>
          <p:cNvSpPr/>
          <p:nvPr/>
        </p:nvSpPr>
        <p:spPr>
          <a:xfrm>
            <a:off x="3059832" y="1988840"/>
            <a:ext cx="144016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OpenCL</a:t>
            </a:r>
            <a:endParaRPr lang="nl-NL" dirty="0"/>
          </a:p>
        </p:txBody>
      </p:sp>
      <p:sp>
        <p:nvSpPr>
          <p:cNvPr id="10" name="Flowchart: Multidocument 9"/>
          <p:cNvSpPr/>
          <p:nvPr/>
        </p:nvSpPr>
        <p:spPr>
          <a:xfrm>
            <a:off x="4716016" y="2842281"/>
            <a:ext cx="1143337" cy="838944"/>
          </a:xfrm>
          <a:prstGeom prst="flowChartMultidocumen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nl-NL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547664" y="3681225"/>
            <a:ext cx="3168352" cy="1821913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115616" y="2708920"/>
            <a:ext cx="2232248" cy="2282946"/>
          </a:xfrm>
          <a:prstGeom prst="straightConnector1">
            <a:avLst/>
          </a:prstGeom>
          <a:ln w="63500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55576" y="2780928"/>
            <a:ext cx="720080" cy="2210939"/>
          </a:xfrm>
          <a:prstGeom prst="straightConnector1">
            <a:avLst/>
          </a:prstGeom>
          <a:ln w="9525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4"/>
          <p:cNvSpPr>
            <a:spLocks noGrp="1"/>
          </p:cNvSpPr>
          <p:nvPr>
            <p:ph idx="1"/>
          </p:nvPr>
        </p:nvSpPr>
        <p:spPr>
          <a:xfrm>
            <a:off x="5508104" y="1600200"/>
            <a:ext cx="3528392" cy="964703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clSetKernelArg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(......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&amp;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cl_tex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nl-N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clEnqueueNDRangeKernel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(......)</a:t>
            </a:r>
            <a:r>
              <a:rPr lang="nl-N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8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3717032"/>
            <a:ext cx="3960440" cy="23042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VideoMemory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For every frame:</a:t>
            </a:r>
            <a:br>
              <a:rPr lang="en-US" dirty="0"/>
            </a:br>
            <a:r>
              <a:rPr lang="en-US" dirty="0" err="1" smtClean="0"/>
              <a:t>OpenCL</a:t>
            </a:r>
            <a:r>
              <a:rPr lang="en-US" dirty="0" smtClean="0"/>
              <a:t> releases texture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16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91866"/>
            <a:ext cx="1368152" cy="102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520" y="4991867"/>
            <a:ext cx="1368152" cy="102254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Texture</a:t>
            </a:r>
          </a:p>
        </p:txBody>
      </p:sp>
      <p:sp>
        <p:nvSpPr>
          <p:cNvPr id="7" name="Oval 6"/>
          <p:cNvSpPr/>
          <p:nvPr/>
        </p:nvSpPr>
        <p:spPr>
          <a:xfrm>
            <a:off x="899592" y="1988840"/>
            <a:ext cx="144016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OpenGL</a:t>
            </a:r>
            <a:endParaRPr lang="nl-NL" dirty="0"/>
          </a:p>
        </p:txBody>
      </p:sp>
      <p:sp>
        <p:nvSpPr>
          <p:cNvPr id="9" name="Oval 8"/>
          <p:cNvSpPr/>
          <p:nvPr/>
        </p:nvSpPr>
        <p:spPr>
          <a:xfrm>
            <a:off x="3059832" y="1988840"/>
            <a:ext cx="144016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OpenCL</a:t>
            </a:r>
            <a:endParaRPr lang="nl-NL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55576" y="2780928"/>
            <a:ext cx="720080" cy="2210939"/>
          </a:xfrm>
          <a:prstGeom prst="straightConnector1">
            <a:avLst/>
          </a:prstGeom>
          <a:ln w="635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115616" y="2708920"/>
            <a:ext cx="2232248" cy="2282946"/>
          </a:xfrm>
          <a:prstGeom prst="straightConnector1">
            <a:avLst/>
          </a:prstGeom>
          <a:ln w="9525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14"/>
          <p:cNvSpPr>
            <a:spLocks noGrp="1"/>
          </p:cNvSpPr>
          <p:nvPr>
            <p:ph idx="1"/>
          </p:nvPr>
        </p:nvSpPr>
        <p:spPr>
          <a:xfrm>
            <a:off x="5508104" y="1600200"/>
            <a:ext cx="3178696" cy="676671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clEnqueueReleaseGLObjects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 queue, 1, &amp;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cl_tex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0, NULL, NULL );</a:t>
            </a:r>
          </a:p>
        </p:txBody>
      </p:sp>
    </p:spTree>
    <p:extLst>
      <p:ext uri="{BB962C8B-B14F-4D97-AF65-F5344CB8AC3E}">
        <p14:creationId xmlns:p14="http://schemas.microsoft.com/office/powerpoint/2010/main" val="32757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3717032"/>
            <a:ext cx="3960440" cy="23042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VideoMemory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For every frame:</a:t>
            </a:r>
            <a:br>
              <a:rPr lang="en-US" dirty="0"/>
            </a:br>
            <a:r>
              <a:rPr lang="en-US" dirty="0" smtClean="0"/>
              <a:t>OpenGL shows texture mapped on quad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17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91866"/>
            <a:ext cx="1368152" cy="102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520" y="4991867"/>
            <a:ext cx="1368152" cy="102254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Texture</a:t>
            </a:r>
          </a:p>
        </p:txBody>
      </p:sp>
      <p:sp>
        <p:nvSpPr>
          <p:cNvPr id="7" name="Oval 6"/>
          <p:cNvSpPr/>
          <p:nvPr/>
        </p:nvSpPr>
        <p:spPr>
          <a:xfrm>
            <a:off x="899592" y="1988840"/>
            <a:ext cx="144016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OpenGL</a:t>
            </a:r>
            <a:endParaRPr lang="nl-NL" dirty="0"/>
          </a:p>
        </p:txBody>
      </p:sp>
      <p:sp>
        <p:nvSpPr>
          <p:cNvPr id="9" name="Oval 8"/>
          <p:cNvSpPr/>
          <p:nvPr/>
        </p:nvSpPr>
        <p:spPr>
          <a:xfrm>
            <a:off x="3059832" y="1988840"/>
            <a:ext cx="144016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OpenCL</a:t>
            </a:r>
            <a:endParaRPr lang="nl-NL" dirty="0"/>
          </a:p>
        </p:txBody>
      </p:sp>
      <p:pic>
        <p:nvPicPr>
          <p:cNvPr id="2054" name="Picture 6" descr="http://fc09.deviantart.net/fs71/i/2011/030/8/5/apple_led_cinema_screen_by_fisshy94-d38e3o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832" y="4328904"/>
            <a:ext cx="1512000" cy="158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4427975"/>
            <a:ext cx="1368152" cy="102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1403648" y="4689140"/>
            <a:ext cx="5738184" cy="972108"/>
          </a:xfrm>
          <a:prstGeom prst="straightConnector1">
            <a:avLst/>
          </a:prstGeom>
          <a:ln w="635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55576" y="2780928"/>
            <a:ext cx="720080" cy="2210939"/>
          </a:xfrm>
          <a:prstGeom prst="straightConnector1">
            <a:avLst/>
          </a:prstGeom>
          <a:ln w="635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15616" y="2708920"/>
            <a:ext cx="2232248" cy="2282946"/>
          </a:xfrm>
          <a:prstGeom prst="straightConnector1">
            <a:avLst/>
          </a:prstGeom>
          <a:ln w="9525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4"/>
          <p:cNvSpPr>
            <a:spLocks noGrp="1"/>
          </p:cNvSpPr>
          <p:nvPr>
            <p:ph idx="1"/>
          </p:nvPr>
        </p:nvSpPr>
        <p:spPr>
          <a:xfrm>
            <a:off x="4860032" y="1600201"/>
            <a:ext cx="4176464" cy="2620888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glBegin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(GL_QUADS);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glTexCoord2f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(0.0f, 0.0f);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glVertex3f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(-1.0f, -1.0f, 0.1f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glTexCoord2f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(1.0f, 0.0f);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glVertex3f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(1.0f, -1.0f, 0.1f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glTexCoord2f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(1.0f, 1.0f);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glVertex3f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(1.0f, 1.0f, 0.1f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glTexCoord2f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(0.0f, 1.0f);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glVertex3f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(-1.0f, 1.0f, 0.1f);</a:t>
            </a:r>
          </a:p>
          <a:p>
            <a:pPr marL="0" indent="0">
              <a:buNone/>
            </a:pPr>
            <a:r>
              <a:rPr lang="nl-N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glEnd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471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structure of the display function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NL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nl-NL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nl-NL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OpenGL</a:t>
            </a:r>
            <a:r>
              <a:rPr lang="nl-NL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finished</a:t>
            </a:r>
            <a:r>
              <a:rPr lang="nl-NL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texture</a:t>
            </a:r>
            <a:endParaRPr lang="nl-NL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glFinish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Acquire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OpenCL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access </a:t>
            </a:r>
            <a:r>
              <a:rPr lang="nl-NL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texture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clEnqueueAcquireGLObjects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(queue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1, &amp;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cl_tex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0, NULL, 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NULL);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clSetKernelArg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(..., ...,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cl_tex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clEnqueueNDRangeKernel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(......);</a:t>
            </a:r>
            <a:endParaRPr lang="nl-NL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 the texture back to OpenGL</a:t>
            </a:r>
            <a:endParaRPr lang="nl-NL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clEnqueueReleaseGLObjects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(queue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1, &amp;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cl_tex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0, NULL, 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NULL);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NL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nl-NL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nl-NL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is </a:t>
            </a:r>
            <a:r>
              <a:rPr lang="nl-NL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actually</a:t>
            </a:r>
            <a:r>
              <a:rPr lang="nl-NL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released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OpenCL</a:t>
            </a:r>
            <a:endParaRPr lang="nl-NL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clFinish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queue );</a:t>
            </a:r>
          </a:p>
          <a:p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 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</a:t>
            </a:r>
            <a:r>
              <a:rPr lang="nl-NL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texture</a:t>
            </a:r>
            <a:r>
              <a:rPr lang="nl-NL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mapped</a:t>
            </a:r>
            <a:r>
              <a:rPr lang="nl-NL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OPENGL</a:t>
            </a:r>
          </a:p>
          <a:p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......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nl-NL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  <a:r>
              <a:rPr lang="nl-NL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redisplay</a:t>
            </a:r>
            <a:r>
              <a:rPr lang="nl-NL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endParaRPr lang="nl-NL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glutPostRedisplay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5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Some details:</a:t>
            </a:r>
            <a:br>
              <a:rPr lang="en-US" dirty="0" smtClean="0"/>
            </a:br>
            <a:r>
              <a:rPr lang="en-US" dirty="0" smtClean="0"/>
              <a:t>Creating a texture in OpenG</a:t>
            </a:r>
            <a:r>
              <a:rPr lang="en-US" dirty="0"/>
              <a:t>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glTexImage2D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(GL_TEXTURE_2D, 0, </a:t>
            </a:r>
            <a:r>
              <a:rPr lang="nl-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GL_RGBA8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tex_width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tex_height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0, GL_RGBA, GL_UNSIGNED_BYTE, NULL</a:t>
            </a: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/>
              <a:t>For now, we take most parameters for granted, except:</a:t>
            </a:r>
          </a:p>
          <a:p>
            <a:pPr lvl="1"/>
            <a:r>
              <a:rPr lang="nl-NL" dirty="0" smtClean="0"/>
              <a:t>3</a:t>
            </a:r>
            <a:r>
              <a:rPr lang="nl-NL" baseline="30000" dirty="0" smtClean="0"/>
              <a:t>d</a:t>
            </a:r>
            <a:r>
              <a:rPr lang="nl-NL" dirty="0" smtClean="0"/>
              <a:t> parameter: </a:t>
            </a:r>
            <a:r>
              <a:rPr lang="nl-NL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GL_RGBA8</a:t>
            </a:r>
            <a:r>
              <a:rPr lang="nl-NL" dirty="0"/>
              <a:t> </a:t>
            </a:r>
            <a:r>
              <a:rPr lang="nl-NL" dirty="0" smtClean="0"/>
              <a:t>(</a:t>
            </a:r>
            <a:r>
              <a:rPr lang="nl-NL" dirty="0" err="1" smtClean="0"/>
              <a:t>internalformat</a:t>
            </a:r>
            <a:r>
              <a:rPr lang="nl-NL" dirty="0" smtClean="0"/>
              <a:t>)</a:t>
            </a:r>
          </a:p>
          <a:p>
            <a:pPr lvl="2"/>
            <a:r>
              <a:rPr lang="en-US" dirty="0" smtClean="0"/>
              <a:t>This defines how the texture is stored in memory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GL_RGBA8</a:t>
            </a:r>
            <a:r>
              <a:rPr lang="en-US" dirty="0" smtClean="0"/>
              <a:t> means </a:t>
            </a:r>
            <a:r>
              <a:rPr lang="en-US" u="sng" dirty="0" smtClean="0"/>
              <a:t>4 bytes per pixel</a:t>
            </a:r>
            <a:r>
              <a:rPr lang="en-US" dirty="0" smtClean="0"/>
              <a:t>: </a:t>
            </a:r>
          </a:p>
          <a:p>
            <a:pPr lvl="3"/>
            <a:r>
              <a:rPr lang="en-US" dirty="0" smtClean="0"/>
              <a:t>Red</a:t>
            </a:r>
          </a:p>
          <a:p>
            <a:pPr lvl="3"/>
            <a:r>
              <a:rPr lang="en-US" dirty="0" smtClean="0"/>
              <a:t>Green</a:t>
            </a:r>
          </a:p>
          <a:p>
            <a:pPr lvl="3"/>
            <a:r>
              <a:rPr lang="en-US" dirty="0" smtClean="0"/>
              <a:t>Blue</a:t>
            </a:r>
          </a:p>
          <a:p>
            <a:pPr lvl="3"/>
            <a:r>
              <a:rPr lang="en-US" dirty="0" smtClean="0"/>
              <a:t>Alpha </a:t>
            </a:r>
            <a:r>
              <a:rPr lang="en-US" dirty="0" smtClean="0">
                <a:sym typeface="Wingdings" panose="05000000000000000000" pitchFamily="2" charset="2"/>
              </a:rPr>
              <a:t> Transparency (0  fully transparent; 1  not transparent)</a:t>
            </a:r>
            <a:endParaRPr lang="en-US" dirty="0" smtClean="0"/>
          </a:p>
          <a:p>
            <a:pPr lvl="2"/>
            <a:r>
              <a:rPr lang="en-US" dirty="0" smtClean="0"/>
              <a:t>Every byte is an </a:t>
            </a:r>
            <a:r>
              <a:rPr lang="en-US" dirty="0" smtClean="0">
                <a:hlinkClick r:id="rId2"/>
              </a:rPr>
              <a:t>unsigned normalized integer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Short way to store a float value in range [0.0, 1.0]</a:t>
            </a:r>
          </a:p>
          <a:p>
            <a:pPr lvl="3"/>
            <a:r>
              <a:rPr lang="en-US" dirty="0" smtClean="0"/>
              <a:t>Float value is calculated as: </a:t>
            </a:r>
            <a:r>
              <a:rPr lang="en-US" dirty="0" err="1" smtClean="0"/>
              <a:t>bytevalue</a:t>
            </a:r>
            <a:r>
              <a:rPr lang="en-US" dirty="0" smtClean="0"/>
              <a:t>/255</a:t>
            </a:r>
          </a:p>
          <a:p>
            <a:pPr lvl="3"/>
            <a:r>
              <a:rPr lang="en-US" dirty="0" smtClean="0"/>
              <a:t>Example: </a:t>
            </a:r>
            <a:r>
              <a:rPr lang="en-US" dirty="0" err="1" smtClean="0"/>
              <a:t>bytevalue</a:t>
            </a:r>
            <a:r>
              <a:rPr lang="en-US" dirty="0" smtClean="0"/>
              <a:t> </a:t>
            </a:r>
            <a:r>
              <a:rPr lang="en-US" dirty="0"/>
              <a:t>85 actually means </a:t>
            </a:r>
            <a:r>
              <a:rPr lang="en-US" dirty="0" smtClean="0"/>
              <a:t>85/255 </a:t>
            </a:r>
            <a:r>
              <a:rPr lang="en-US" dirty="0"/>
              <a:t>= </a:t>
            </a:r>
            <a:r>
              <a:rPr lang="en-US" dirty="0" smtClean="0"/>
              <a:t>0,3333333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55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images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has no functions to show images directly on the screen</a:t>
            </a:r>
          </a:p>
          <a:p>
            <a:endParaRPr lang="en-US" dirty="0" smtClean="0"/>
          </a:p>
          <a:p>
            <a:r>
              <a:rPr lang="en-US" dirty="0" smtClean="0"/>
              <a:t>One way to do </a:t>
            </a:r>
            <a:r>
              <a:rPr lang="en-US" dirty="0" smtClean="0"/>
              <a:t>it (very inefficient!):</a:t>
            </a:r>
            <a:endParaRPr lang="en-US" dirty="0" smtClean="0"/>
          </a:p>
          <a:p>
            <a:pPr lvl="1"/>
            <a:r>
              <a:rPr lang="en-US" dirty="0" smtClean="0"/>
              <a:t>copy the image back to the host, </a:t>
            </a:r>
          </a:p>
          <a:p>
            <a:pPr lvl="1"/>
            <a:r>
              <a:rPr lang="en-US" dirty="0" smtClean="0"/>
              <a:t>then the host can put it in a Panel (or other GUI component)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then the Panel can be shown in a </a:t>
            </a:r>
            <a:r>
              <a:rPr lang="en-US" dirty="0" smtClean="0"/>
              <a:t>Frame</a:t>
            </a:r>
          </a:p>
          <a:p>
            <a:pPr lvl="2"/>
            <a:r>
              <a:rPr lang="en-US" dirty="0" smtClean="0"/>
              <a:t>This means that the image is copied back to the </a:t>
            </a:r>
            <a:r>
              <a:rPr lang="en-US" dirty="0" err="1" smtClean="0"/>
              <a:t>videomemory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41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Some details:</a:t>
            </a:r>
            <a:br>
              <a:rPr lang="en-US" dirty="0"/>
            </a:br>
            <a:r>
              <a:rPr lang="en-US" dirty="0"/>
              <a:t>Creating a texture in OpenGL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glTexImage2D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(GL_TEXTURE_2D, 0, GL_RGBA8, </a:t>
            </a:r>
            <a:r>
              <a:rPr lang="nl-NL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tex_width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tex_height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0, GL_RGBA, GL_UNSIGNED_BYTE, NULL</a:t>
            </a: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and 5</a:t>
            </a:r>
            <a:r>
              <a:rPr lang="en-US" baseline="30000" dirty="0"/>
              <a:t>th</a:t>
            </a:r>
            <a:r>
              <a:rPr lang="en-US" dirty="0"/>
              <a:t> parameter: </a:t>
            </a:r>
            <a:r>
              <a:rPr lang="en-US" dirty="0">
                <a:solidFill>
                  <a:srgbClr val="FF0000"/>
                </a:solidFill>
              </a:rPr>
              <a:t>width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height</a:t>
            </a:r>
            <a:r>
              <a:rPr lang="en-US" dirty="0"/>
              <a:t> of the texture in pixels</a:t>
            </a:r>
          </a:p>
          <a:p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/>
              <a:t>size of this texture in memory?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tex_width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tex_height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*4</a:t>
            </a:r>
          </a:p>
          <a:p>
            <a:endParaRPr lang="en-US" dirty="0" smtClean="0"/>
          </a:p>
          <a:p>
            <a:r>
              <a:rPr lang="en-US" dirty="0" smtClean="0"/>
              <a:t>How is a yellow pixel stored?</a:t>
            </a:r>
          </a:p>
          <a:p>
            <a:pPr lvl="1"/>
            <a:r>
              <a:rPr lang="en-US" dirty="0" smtClean="0"/>
              <a:t>(1.0, 1.0, 0.0, 1.0) </a:t>
            </a:r>
            <a:r>
              <a:rPr lang="en-US" dirty="0" smtClean="0">
                <a:sym typeface="Wingdings" panose="05000000000000000000" pitchFamily="2" charset="2"/>
              </a:rPr>
              <a:t> (in hex: FF FF 00 FF)</a:t>
            </a:r>
            <a:endParaRPr lang="en-US" dirty="0" smtClean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405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21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Some details:</a:t>
            </a:r>
            <a:br>
              <a:rPr lang="en-US" dirty="0" smtClean="0"/>
            </a:br>
            <a:r>
              <a:rPr lang="en-US" dirty="0" smtClean="0"/>
              <a:t>Converting a texture to </a:t>
            </a:r>
            <a:r>
              <a:rPr lang="en-US" dirty="0" err="1" smtClean="0"/>
              <a:t>OpenC</a:t>
            </a:r>
            <a:r>
              <a:rPr lang="en-US" dirty="0" err="1"/>
              <a:t>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cl_tex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clCreateFromGLTexture2D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CL_MEM_WRITE_ONLY, GL_TEXTURE_2D, 0, texture, &amp;err);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Note: in later versions, this </a:t>
            </a:r>
            <a:r>
              <a:rPr lang="en-US" dirty="0" smtClean="0"/>
              <a:t>function </a:t>
            </a:r>
            <a:r>
              <a:rPr lang="en-US" dirty="0"/>
              <a:t>is called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clCreateFromGLTexture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OpenCL</a:t>
            </a:r>
            <a:r>
              <a:rPr lang="en-US" dirty="0" smtClean="0"/>
              <a:t> context which is used here must be created with some extra properties, to make cooperation with OpenGL possible</a:t>
            </a:r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cl_context_properties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CL_GL_CONTEXT_KHR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cl_context_properties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wglGetCurrentContext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  <a:b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CL_WGL_HDC_KHR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cl_context_properties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wglGetCurrentDC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  <a:b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0</a:t>
            </a:r>
            <a:b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OpenGL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context</a:t>
            </a:r>
            <a:b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clCreateContext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1, &amp;device, NULL, NULL, &amp;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52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22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Some details:</a:t>
            </a:r>
            <a:br>
              <a:rPr lang="en-US" dirty="0" smtClean="0"/>
            </a:br>
            <a:r>
              <a:rPr lang="en-US" dirty="0" smtClean="0"/>
              <a:t>Converting a texture to </a:t>
            </a:r>
            <a:r>
              <a:rPr lang="en-US" dirty="0" err="1" smtClean="0"/>
              <a:t>OpenC</a:t>
            </a:r>
            <a:r>
              <a:rPr lang="en-US" dirty="0" err="1"/>
              <a:t>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cl_tex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clCreateFromGLTexture2D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CL_MEM_WRITE_ONLY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GL_TEXTURE_2D, 0, texture, &amp;err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lvl="1"/>
            <a:r>
              <a:rPr lang="nl-NL" dirty="0" smtClean="0"/>
              <a:t>2</a:t>
            </a:r>
            <a:r>
              <a:rPr lang="nl-NL" baseline="30000" dirty="0" smtClean="0"/>
              <a:t>nd</a:t>
            </a:r>
            <a:r>
              <a:rPr lang="nl-NL" dirty="0" smtClean="0"/>
              <a:t> </a:t>
            </a:r>
            <a:r>
              <a:rPr lang="nl-NL" dirty="0"/>
              <a:t>parameter: </a:t>
            </a:r>
            <a:r>
              <a:rPr lang="nl-NL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CL_MEM_WRITE_ONLY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en-US" dirty="0" smtClean="0"/>
              <a:t>Meaning is obvious: </a:t>
            </a:r>
            <a:r>
              <a:rPr lang="en-US" dirty="0" err="1" smtClean="0"/>
              <a:t>OpenCL</a:t>
            </a:r>
            <a:r>
              <a:rPr lang="en-US" dirty="0" smtClean="0"/>
              <a:t> can only write to this texture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42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23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Some details:</a:t>
            </a:r>
            <a:br>
              <a:rPr lang="en-US" dirty="0" smtClean="0"/>
            </a:br>
            <a:r>
              <a:rPr lang="en-US" dirty="0" smtClean="0"/>
              <a:t>Converting a texture to </a:t>
            </a:r>
            <a:r>
              <a:rPr lang="en-US" dirty="0" err="1" smtClean="0"/>
              <a:t>OpenC</a:t>
            </a:r>
            <a:r>
              <a:rPr lang="en-US" dirty="0" err="1"/>
              <a:t>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cl_tex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clCreateFromGLTexture2D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CL_MEM_WRITE_ONLY, GL_TEXTURE_2D, 0, texture, &amp;err);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lvl="1"/>
            <a:r>
              <a:rPr lang="en-US" dirty="0" smtClean="0"/>
              <a:t>Return type: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A 2D image is returned</a:t>
            </a:r>
          </a:p>
          <a:p>
            <a:pPr lvl="3"/>
            <a:r>
              <a:rPr lang="en-US" dirty="0" smtClean="0"/>
              <a:t>Note: this is different from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en-US" dirty="0" smtClean="0"/>
              <a:t> returned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clCreateBuffer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This image uses the same internal format as the texture</a:t>
            </a:r>
          </a:p>
          <a:p>
            <a:pPr lvl="3"/>
            <a:r>
              <a:rPr lang="en-US" dirty="0" smtClean="0"/>
              <a:t>Remember: 4 bytes per pixel (RGBA) and every byte is an unsigned normalized integer (actually a float in 1 byte)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In the kernel, this has to be an argument of 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image2d_t</a:t>
            </a:r>
          </a:p>
          <a:p>
            <a:pPr lvl="3"/>
            <a:r>
              <a:rPr lang="en-US" dirty="0" smtClean="0"/>
              <a:t>(A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en-US" dirty="0"/>
              <a:t> </a:t>
            </a:r>
            <a:r>
              <a:rPr lang="en-US" dirty="0" smtClean="0"/>
              <a:t>returned </a:t>
            </a:r>
            <a:r>
              <a:rPr lang="en-US" dirty="0"/>
              <a:t>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clCreateBuffer</a:t>
            </a:r>
            <a:r>
              <a:rPr lang="en-US" dirty="0"/>
              <a:t> is a pointer in the </a:t>
            </a:r>
            <a:r>
              <a:rPr lang="en-US" dirty="0" smtClean="0"/>
              <a:t>kernel)</a:t>
            </a:r>
            <a:endParaRPr lang="en-US" dirty="0"/>
          </a:p>
          <a:p>
            <a:pPr lvl="3"/>
            <a:r>
              <a:rPr lang="en-US" dirty="0" smtClean="0"/>
              <a:t>This argument must be either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write_only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read_only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6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How to write pixels in 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image2d_t</a:t>
            </a:r>
            <a:r>
              <a:rPr lang="en-US" dirty="0" smtClean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my_image</a:t>
            </a:r>
            <a:r>
              <a:rPr lang="en-US" dirty="0" smtClean="0"/>
              <a:t> is 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image2d_t</a:t>
            </a:r>
          </a:p>
          <a:p>
            <a:endParaRPr lang="en-US" dirty="0" smtClean="0"/>
          </a:p>
          <a:p>
            <a:r>
              <a:rPr lang="en-US" dirty="0" smtClean="0"/>
              <a:t>We can write yellow to pixel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err="1" smtClean="0"/>
              <a:t>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) into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my_image</a:t>
            </a:r>
            <a:r>
              <a:rPr lang="en-US" dirty="0" smtClean="0"/>
              <a:t> as follows: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(int2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)(x, y);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float4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color_yellow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(1.0, 1.0, 0.0, 1.0);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write_imagef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my_image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color_yellow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712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types of </a:t>
            </a:r>
            <a:r>
              <a:rPr lang="en-US" dirty="0" err="1" smtClean="0"/>
              <a:t>cl_mem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4525963"/>
          </a:xfrm>
        </p:spPr>
        <p:txBody>
          <a:bodyPr/>
          <a:lstStyle/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cbbuffer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clCreateBuffer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(......);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clKernelArgs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(kernel1, 0,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*)&amp;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cbbuffer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clEnqueuNDRangeKernel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(......);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the kernel:</a:t>
            </a:r>
            <a:br>
              <a:rPr lang="en-US" dirty="0" smtClean="0"/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__kernel void kernel1(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mandelbrot_color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*buffer,)  {</a:t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buffer[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...;</a:t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...;</a:t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01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types of </a:t>
            </a:r>
            <a:r>
              <a:rPr lang="en-US" dirty="0" err="1" smtClean="0"/>
              <a:t>cl_mem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txbuffer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clCreateFromGLTexture2D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(......);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clKernelArgs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(kernel1, 0,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*)&amp;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txbuffer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clEnqueuNDRangeKernel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(......);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the kernel:</a:t>
            </a:r>
            <a:br>
              <a:rPr lang="en-US" dirty="0" smtClean="0"/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__kernel void kernel1(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write_only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image2d_t buffer,)  {</a:t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write_imagef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......);</a:t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...;</a:t>
            </a:r>
            <a:b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48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 document from Intel, describing some of the steps needed for </a:t>
            </a:r>
            <a:r>
              <a:rPr lang="en-US" dirty="0" err="1" smtClean="0"/>
              <a:t>OpenCL</a:t>
            </a:r>
            <a:r>
              <a:rPr lang="en-US" dirty="0"/>
              <a:t>/OpenGL cooperation: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software.intel.com/sites/default/files/managed/da/ab/OpenGLInterop.pdf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A tutorial for a simple GLUT example, much like the one that is used in </a:t>
            </a:r>
            <a:r>
              <a:rPr lang="en-US" dirty="0"/>
              <a:t>the assignment: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peon-developments.blogspot.nl/2011/04/creating-opengl-window-with-freeglut-in.html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The full </a:t>
            </a:r>
            <a:r>
              <a:rPr lang="en-US" dirty="0"/>
              <a:t>GLUT specs: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www.opengl.org/resources/libraries/glut/spec3/spec3.html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07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Preferably: </a:t>
            </a:r>
            <a:r>
              <a:rPr lang="en-US" dirty="0" smtClean="0"/>
              <a:t>show images directly from </a:t>
            </a:r>
            <a:r>
              <a:rPr lang="en-US" dirty="0" err="1" smtClean="0"/>
              <a:t>videomemory</a:t>
            </a:r>
            <a:r>
              <a:rPr lang="en-US" dirty="0" smtClean="0"/>
              <a:t> to screen</a:t>
            </a:r>
            <a:endParaRPr lang="en-US" dirty="0"/>
          </a:p>
          <a:p>
            <a:r>
              <a:rPr lang="en-US" dirty="0" smtClean="0"/>
              <a:t>Can be done by making </a:t>
            </a:r>
            <a:r>
              <a:rPr lang="en-US" u="sng" dirty="0" err="1" smtClean="0"/>
              <a:t>OpenCL</a:t>
            </a:r>
            <a:r>
              <a:rPr lang="en-US" dirty="0" smtClean="0"/>
              <a:t> cooperate with </a:t>
            </a:r>
            <a:r>
              <a:rPr lang="en-US" u="sng" dirty="0" smtClean="0"/>
              <a:t>OpenGL</a:t>
            </a:r>
          </a:p>
          <a:p>
            <a:pPr lvl="1"/>
            <a:r>
              <a:rPr lang="en-US" dirty="0" smtClean="0"/>
              <a:t>OpenGL is a </a:t>
            </a:r>
            <a:r>
              <a:rPr lang="en-US" dirty="0"/>
              <a:t>very advanced </a:t>
            </a:r>
            <a:r>
              <a:rPr lang="en-US" dirty="0" smtClean="0"/>
              <a:t>standard for generating 3D content</a:t>
            </a:r>
          </a:p>
          <a:p>
            <a:pPr lvl="1"/>
            <a:r>
              <a:rPr lang="en-US" dirty="0" smtClean="0"/>
              <a:t>To use this for showing 2D images is like cracking a nut with a sledgehammer</a:t>
            </a:r>
          </a:p>
          <a:p>
            <a:pPr lvl="1"/>
            <a:r>
              <a:rPr lang="en-US" dirty="0" smtClean="0"/>
              <a:t>But still the common way to go</a:t>
            </a:r>
          </a:p>
          <a:p>
            <a:pPr lvl="1"/>
            <a:endParaRPr lang="en-US" dirty="0"/>
          </a:p>
          <a:p>
            <a:r>
              <a:rPr lang="en-US" dirty="0" smtClean="0"/>
              <a:t>Don’t mix them up:</a:t>
            </a:r>
          </a:p>
          <a:p>
            <a:pPr lvl="1"/>
            <a:r>
              <a:rPr lang="en-US" dirty="0" err="1" smtClean="0"/>
              <a:t>OpenCL</a:t>
            </a:r>
            <a:r>
              <a:rPr lang="en-US" dirty="0" smtClean="0"/>
              <a:t>: Open Computing Language (API spec; </a:t>
            </a:r>
            <a:r>
              <a:rPr lang="en-US" dirty="0" err="1" smtClean="0"/>
              <a:t>Khronos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OpenGL: Open Graphics Language (API spec; </a:t>
            </a:r>
            <a:r>
              <a:rPr lang="en-US" dirty="0" err="1" smtClean="0"/>
              <a:t>Khronos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Open source Computer Vision (Library; OpenCV.org)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: Open Multi Processing (API spec; </a:t>
            </a:r>
            <a:r>
              <a:rPr lang="en-US" dirty="0" err="1" smtClean="0"/>
              <a:t>OpenMP</a:t>
            </a:r>
            <a:r>
              <a:rPr lang="en-US" dirty="0" smtClean="0"/>
              <a:t> ARB)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basics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OpenGL can create 3D objects, made out of polygons</a:t>
            </a:r>
          </a:p>
          <a:p>
            <a:pPr lvl="1"/>
            <a:r>
              <a:rPr lang="en-US" dirty="0" smtClean="0"/>
              <a:t>A polygon is a small triangle or quad</a:t>
            </a:r>
          </a:p>
          <a:p>
            <a:r>
              <a:rPr lang="en-US" dirty="0" smtClean="0"/>
              <a:t>These objects can be transformed</a:t>
            </a:r>
          </a:p>
          <a:p>
            <a:pPr lvl="1"/>
            <a:r>
              <a:rPr lang="en-US" dirty="0" smtClean="0"/>
              <a:t>Moved to any location</a:t>
            </a:r>
          </a:p>
          <a:p>
            <a:pPr lvl="1"/>
            <a:r>
              <a:rPr lang="en-US" dirty="0" smtClean="0"/>
              <a:t>Rotated</a:t>
            </a:r>
          </a:p>
          <a:p>
            <a:pPr lvl="1"/>
            <a:r>
              <a:rPr lang="en-US" dirty="0" smtClean="0"/>
              <a:t>Scaled</a:t>
            </a:r>
          </a:p>
          <a:p>
            <a:r>
              <a:rPr lang="en-US" dirty="0" smtClean="0"/>
              <a:t>Lights can be added, which illuminate the objects </a:t>
            </a:r>
          </a:p>
          <a:p>
            <a:pPr lvl="1"/>
            <a:r>
              <a:rPr lang="en-US" dirty="0" smtClean="0"/>
              <a:t>Light can have any color</a:t>
            </a:r>
          </a:p>
          <a:p>
            <a:pPr lvl="1"/>
            <a:r>
              <a:rPr lang="en-US" dirty="0" smtClean="0"/>
              <a:t>Objects can have any color</a:t>
            </a:r>
          </a:p>
          <a:p>
            <a:pPr lvl="1"/>
            <a:r>
              <a:rPr lang="en-US" dirty="0" smtClean="0"/>
              <a:t>These colors are mixed (yellow light on green object)</a:t>
            </a:r>
          </a:p>
          <a:p>
            <a:r>
              <a:rPr lang="en-US" dirty="0" smtClean="0"/>
              <a:t>Objects can have texture</a:t>
            </a:r>
          </a:p>
          <a:p>
            <a:pPr lvl="1"/>
            <a:r>
              <a:rPr lang="en-US" dirty="0" smtClean="0"/>
              <a:t>A texture is just an image, mapped on an object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we will use this!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……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4</a:t>
            </a:fld>
            <a:endParaRPr lang="nl-NL" dirty="0"/>
          </a:p>
        </p:txBody>
      </p:sp>
      <p:pic>
        <p:nvPicPr>
          <p:cNvPr id="1026" name="Picture 2" descr="http://dindinx.net/OpenGL/01-OpenGL_Basics/050-texture_%28PPM_2%29/screensh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14" y="4077072"/>
            <a:ext cx="2114257" cy="182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odersource.net/Portals/0/Images/471/OpenGLTutorial7-F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68" y="0"/>
            <a:ext cx="2722332" cy="167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stack.imgur.com/Tamg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32" y="2060848"/>
            <a:ext cx="353298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OpenGL has no functions to create a window</a:t>
            </a:r>
          </a:p>
          <a:p>
            <a:endParaRPr lang="en-US" dirty="0" smtClean="0"/>
          </a:p>
          <a:p>
            <a:r>
              <a:rPr lang="en-US" dirty="0" smtClean="0"/>
              <a:t>GLUT </a:t>
            </a:r>
            <a:r>
              <a:rPr lang="en-US" dirty="0" smtClean="0"/>
              <a:t>is an addition to OpenGL</a:t>
            </a:r>
          </a:p>
          <a:p>
            <a:r>
              <a:rPr lang="en-US" dirty="0" smtClean="0"/>
              <a:t>Provides </a:t>
            </a:r>
            <a:r>
              <a:rPr lang="en-US" dirty="0" smtClean="0"/>
              <a:t>an easy way to create windows </a:t>
            </a:r>
            <a:r>
              <a:rPr lang="en-US" dirty="0" smtClean="0"/>
              <a:t>for OpenGL</a:t>
            </a:r>
            <a:endParaRPr lang="en-US" dirty="0" smtClean="0"/>
          </a:p>
          <a:p>
            <a:pPr lvl="1"/>
            <a:r>
              <a:rPr lang="en-US" dirty="0" smtClean="0"/>
              <a:t>Open</a:t>
            </a:r>
            <a:r>
              <a:rPr lang="en-US" b="1" dirty="0" smtClean="0"/>
              <a:t>GL</a:t>
            </a:r>
            <a:r>
              <a:rPr lang="en-US" dirty="0" smtClean="0"/>
              <a:t> </a:t>
            </a:r>
            <a:r>
              <a:rPr lang="en-US" b="1" dirty="0" smtClean="0"/>
              <a:t>U</a:t>
            </a:r>
            <a:r>
              <a:rPr lang="en-US" dirty="0" smtClean="0"/>
              <a:t>tility </a:t>
            </a:r>
            <a:r>
              <a:rPr lang="en-US" b="1" dirty="0" smtClean="0"/>
              <a:t>T</a:t>
            </a:r>
            <a:r>
              <a:rPr lang="en-US" dirty="0" smtClean="0"/>
              <a:t>oolkit</a:t>
            </a:r>
          </a:p>
          <a:p>
            <a:pPr lvl="1"/>
            <a:r>
              <a:rPr lang="en-US" dirty="0" smtClean="0"/>
              <a:t>Original version by Mark J </a:t>
            </a:r>
            <a:r>
              <a:rPr lang="en-US" dirty="0" err="1" smtClean="0"/>
              <a:t>Kilgard</a:t>
            </a:r>
            <a:r>
              <a:rPr lang="en-US" dirty="0" smtClean="0"/>
              <a:t>, but he stopped maintaining it in 2000</a:t>
            </a:r>
          </a:p>
          <a:p>
            <a:pPr lvl="1"/>
            <a:r>
              <a:rPr lang="en-US" dirty="0" smtClean="0"/>
              <a:t>Other people created compatible versions, like </a:t>
            </a:r>
            <a:r>
              <a:rPr lang="en-US" dirty="0" err="1" smtClean="0"/>
              <a:t>freeGLUT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83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GLUT programming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In its simplest form, create a window and OpenGL context with this code (usually at the start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):</a:t>
            </a:r>
            <a:endParaRPr lang="nl-NL" dirty="0" smtClean="0"/>
          </a:p>
          <a:p>
            <a:pPr lvl="1"/>
            <a:r>
              <a:rPr lang="nl-NL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glutInit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  <a: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GLUT</a:t>
            </a:r>
            <a:endParaRPr lang="nl-NL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glutInitWindowSize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(WIDTH, HEIGHT); </a:t>
            </a:r>
            <a: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endParaRPr lang="nl-NL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glutCreateWindow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("My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title"); </a:t>
            </a:r>
            <a:r>
              <a:rPr lang="en-US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window with title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glutDisplayFunc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nl-NL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nl-NL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nl-NL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// </a:t>
            </a:r>
            <a:r>
              <a:rPr lang="nl-NL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redrawn</a:t>
            </a:r>
            <a: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// </a:t>
            </a:r>
            <a:r>
              <a:rPr lang="nl-NL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nl-NL" sz="1800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/>
              <a:t>After that, we can do other initialization</a:t>
            </a:r>
            <a:endParaRPr lang="nl-NL" dirty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At the end of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function, we start the message loop with:</a:t>
            </a:r>
          </a:p>
          <a:p>
            <a:pPr lvl="1"/>
            <a:r>
              <a:rPr lang="nl-NL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glutMainLoop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US" dirty="0" smtClean="0"/>
              <a:t>Handles </a:t>
            </a:r>
            <a:r>
              <a:rPr lang="en-US" dirty="0"/>
              <a:t>all events: redraw, </a:t>
            </a:r>
            <a:r>
              <a:rPr lang="en-US" dirty="0" err="1"/>
              <a:t>mouseclicks</a:t>
            </a:r>
            <a:r>
              <a:rPr lang="en-US" dirty="0"/>
              <a:t>, </a:t>
            </a:r>
            <a:r>
              <a:rPr lang="en-US" dirty="0" err="1"/>
              <a:t>keyclicks</a:t>
            </a:r>
            <a:r>
              <a:rPr lang="en-US" dirty="0"/>
              <a:t>, timer,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 smtClean="0"/>
              <a:t>This function ends only when the window is closed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45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GLUT programming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dirty="0" smtClean="0"/>
              <a:t>The function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will be called whenever the window must be redrawn</a:t>
            </a:r>
          </a:p>
          <a:p>
            <a:pPr lvl="1"/>
            <a:r>
              <a:rPr lang="en-US" dirty="0" smtClean="0"/>
              <a:t>Contains the OpenGL code for drawing objects and textures</a:t>
            </a:r>
          </a:p>
          <a:p>
            <a:pPr lvl="1"/>
            <a:r>
              <a:rPr lang="en-US" dirty="0" smtClean="0"/>
              <a:t>Also, </a:t>
            </a:r>
            <a:r>
              <a:rPr lang="en-US" dirty="0" smtClean="0"/>
              <a:t>an </a:t>
            </a:r>
            <a:r>
              <a:rPr lang="en-US" dirty="0" err="1" smtClean="0"/>
              <a:t>OpenCL</a:t>
            </a:r>
            <a:r>
              <a:rPr lang="en-US" dirty="0" smtClean="0"/>
              <a:t> kernel can be called here to update the texture</a:t>
            </a:r>
          </a:p>
          <a:p>
            <a:pPr lvl="1"/>
            <a:endParaRPr lang="en-US" dirty="0"/>
          </a:p>
          <a:p>
            <a:r>
              <a:rPr lang="en-US" dirty="0" smtClean="0"/>
              <a:t>If we want to redraw the window continuously, then at the end of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we can call </a:t>
            </a:r>
          </a:p>
          <a:p>
            <a:pPr lvl="1"/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glutPostRedisplay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  <a:r>
              <a:rPr lang="nl-NL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repaint</a:t>
            </a:r>
            <a:endParaRPr lang="nl-NL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47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GLUT program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4713387"/>
          </a:xfrm>
        </p:spPr>
        <p:txBody>
          <a:bodyPr>
            <a:noAutofit/>
          </a:bodyPr>
          <a:lstStyle/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GL\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freeglut.h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NL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glClear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(GL_COLOR_BUFFER_BIT); // </a:t>
            </a:r>
            <a:r>
              <a:rPr lang="nl-NL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screen </a:t>
            </a:r>
            <a:r>
              <a:rPr lang="nl-NL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drawing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object</a:t>
            </a:r>
            <a:endParaRPr lang="nl-NL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glBegin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(GL_POLYGON);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glVertex3f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(0.0, 0.0, 0.0);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glVertex3f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(0.5, 0.0, 0.0);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glVertex3f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(0.5, 0.5, 0.0);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glVertex3f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(0.0, 0.5, 0.0);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glEnd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NL" sz="12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glFlush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       // </a:t>
            </a:r>
            <a:r>
              <a:rPr lang="nl-NL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Sometimes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necessary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flush videobuffer </a:t>
            </a:r>
            <a:r>
              <a:rPr lang="nl-NL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screen</a:t>
            </a:r>
          </a:p>
          <a:p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lang="en-US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2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lutPostRedisplay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Necessary if scene varies over time (animation)</a:t>
            </a:r>
            <a:endParaRPr lang="nl-NL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glutInit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NL" sz="12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glutInitDisplayMode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(GLUT_SINGLE</a:t>
            </a:r>
            <a:r>
              <a:rPr lang="nl-NL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glutInitWindowSize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(300, 300);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NL" sz="12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glutInitWindowPosition</a:t>
            </a:r>
            <a:r>
              <a:rPr lang="nl-NL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</a:t>
            </a:r>
            <a:r>
              <a:rPr lang="nl-NL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100);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glutCreateWindow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glutDisplayFunc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(display);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glutMainLoop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02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handlers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4525963"/>
          </a:xfrm>
        </p:spPr>
        <p:txBody>
          <a:bodyPr>
            <a:noAutofit/>
          </a:bodyPr>
          <a:lstStyle/>
          <a:p>
            <a:r>
              <a:rPr lang="en-US" dirty="0"/>
              <a:t>If we want to add a key handler, we can do that </a:t>
            </a:r>
            <a:r>
              <a:rPr lang="en-US" dirty="0" smtClean="0"/>
              <a:t>with:</a:t>
            </a:r>
            <a:endParaRPr lang="en-US" dirty="0"/>
          </a:p>
          <a:p>
            <a:pPr lvl="1"/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glutKeyboardFunc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key_func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key_func</a:t>
            </a:r>
            <a:r>
              <a:rPr lang="nl-NL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nl-NL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nl-NL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key-press</a:t>
            </a:r>
            <a:endParaRPr lang="nl-NL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dirty="0"/>
              <a:t>, we can add a timer </a:t>
            </a:r>
            <a:r>
              <a:rPr lang="en-US" dirty="0" smtClean="0"/>
              <a:t>handler:</a:t>
            </a:r>
            <a:endParaRPr lang="en-US" dirty="0"/>
          </a:p>
          <a:p>
            <a:pPr lvl="1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glutTimerFunc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(ms, </a:t>
            </a:r>
            <a:r>
              <a:rPr lang="nl-NL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timer_func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timer_id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timer_func</a:t>
            </a:r>
            <a:r>
              <a:rPr lang="nl-N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nl-NL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nl-NL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nl-N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ms </a:t>
            </a:r>
            <a:r>
              <a:rPr lang="nl-NL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milliseconds</a:t>
            </a:r>
            <a:r>
              <a:rPr lang="nl-N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specifying</a:t>
            </a:r>
            <a:r>
              <a:rPr lang="nl-N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timer_id</a:t>
            </a:r>
            <a:endParaRPr lang="nl-NL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Or a mouse handler with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glutMouseFunc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smtClean="0"/>
              <a:t>Or an ‘idle’ handler with 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glutIdleFunc</a:t>
            </a:r>
            <a:r>
              <a:rPr lang="nl-NL" dirty="0" smtClean="0">
                <a:cs typeface="Courier New" panose="02070309020205020404" pitchFamily="49" charset="0"/>
              </a:rPr>
              <a:t> (a </a:t>
            </a:r>
            <a:r>
              <a:rPr lang="nl-NL" dirty="0" err="1" smtClean="0">
                <a:cs typeface="Courier New" panose="02070309020205020404" pitchFamily="49" charset="0"/>
              </a:rPr>
              <a:t>function</a:t>
            </a:r>
            <a:r>
              <a:rPr lang="nl-NL" dirty="0" smtClean="0">
                <a:cs typeface="Courier New" panose="02070309020205020404" pitchFamily="49" charset="0"/>
              </a:rPr>
              <a:t> </a:t>
            </a:r>
            <a:r>
              <a:rPr lang="nl-NL" dirty="0" err="1" smtClean="0">
                <a:cs typeface="Courier New" panose="02070309020205020404" pitchFamily="49" charset="0"/>
              </a:rPr>
              <a:t>that</a:t>
            </a:r>
            <a:r>
              <a:rPr lang="nl-NL" dirty="0" smtClean="0">
                <a:cs typeface="Courier New" panose="02070309020205020404" pitchFamily="49" charset="0"/>
              </a:rPr>
              <a:t> </a:t>
            </a:r>
            <a:r>
              <a:rPr lang="nl-NL" dirty="0" err="1" smtClean="0">
                <a:cs typeface="Courier New" panose="02070309020205020404" pitchFamily="49" charset="0"/>
              </a:rPr>
              <a:t>will</a:t>
            </a:r>
            <a:r>
              <a:rPr lang="nl-NL" dirty="0" smtClean="0">
                <a:cs typeface="Courier New" panose="02070309020205020404" pitchFamily="49" charset="0"/>
              </a:rPr>
              <a:t> </a:t>
            </a:r>
            <a:r>
              <a:rPr lang="nl-NL" dirty="0" err="1" smtClean="0">
                <a:cs typeface="Courier New" panose="02070309020205020404" pitchFamily="49" charset="0"/>
              </a:rPr>
              <a:t>be</a:t>
            </a:r>
            <a:r>
              <a:rPr lang="nl-NL" dirty="0" smtClean="0">
                <a:cs typeface="Courier New" panose="02070309020205020404" pitchFamily="49" charset="0"/>
              </a:rPr>
              <a:t> </a:t>
            </a:r>
            <a:r>
              <a:rPr lang="nl-NL" dirty="0" err="1" smtClean="0">
                <a:cs typeface="Courier New" panose="02070309020205020404" pitchFamily="49" charset="0"/>
              </a:rPr>
              <a:t>called</a:t>
            </a:r>
            <a:r>
              <a:rPr lang="nl-NL" dirty="0" smtClean="0">
                <a:cs typeface="Courier New" panose="02070309020205020404" pitchFamily="49" charset="0"/>
              </a:rPr>
              <a:t> </a:t>
            </a:r>
            <a:r>
              <a:rPr lang="nl-NL" dirty="0" err="1" smtClean="0">
                <a:cs typeface="Courier New" panose="02070309020205020404" pitchFamily="49" charset="0"/>
              </a:rPr>
              <a:t>whenever</a:t>
            </a:r>
            <a:r>
              <a:rPr lang="nl-NL" dirty="0" smtClean="0">
                <a:cs typeface="Courier New" panose="02070309020205020404" pitchFamily="49" charset="0"/>
              </a:rPr>
              <a:t> </a:t>
            </a:r>
            <a:r>
              <a:rPr lang="nl-NL" dirty="0" err="1" smtClean="0">
                <a:cs typeface="Courier New" panose="02070309020205020404" pitchFamily="49" charset="0"/>
              </a:rPr>
              <a:t>there</a:t>
            </a:r>
            <a:r>
              <a:rPr lang="nl-NL" dirty="0" smtClean="0">
                <a:cs typeface="Courier New" panose="02070309020205020404" pitchFamily="49" charset="0"/>
              </a:rPr>
              <a:t> is </a:t>
            </a:r>
            <a:r>
              <a:rPr lang="nl-NL" dirty="0" err="1" smtClean="0">
                <a:cs typeface="Courier New" panose="02070309020205020404" pitchFamily="49" charset="0"/>
              </a:rPr>
              <a:t>nothing</a:t>
            </a:r>
            <a:r>
              <a:rPr lang="nl-NL" dirty="0" smtClean="0">
                <a:cs typeface="Courier New" panose="02070309020205020404" pitchFamily="49" charset="0"/>
              </a:rPr>
              <a:t> </a:t>
            </a:r>
            <a:r>
              <a:rPr lang="nl-NL" dirty="0" err="1" smtClean="0">
                <a:cs typeface="Courier New" panose="02070309020205020404" pitchFamily="49" charset="0"/>
              </a:rPr>
              <a:t>else</a:t>
            </a:r>
            <a:r>
              <a:rPr lang="nl-NL" dirty="0" smtClean="0">
                <a:cs typeface="Courier New" panose="02070309020205020404" pitchFamily="49" charset="0"/>
              </a:rPr>
              <a:t> </a:t>
            </a:r>
            <a:r>
              <a:rPr lang="nl-NL" dirty="0" err="1" smtClean="0">
                <a:cs typeface="Courier New" panose="02070309020205020404" pitchFamily="49" charset="0"/>
              </a:rPr>
              <a:t>to</a:t>
            </a:r>
            <a:r>
              <a:rPr lang="nl-NL" dirty="0" smtClean="0">
                <a:cs typeface="Courier New" panose="02070309020205020404" pitchFamily="49" charset="0"/>
              </a:rPr>
              <a:t> do</a:t>
            </a:r>
          </a:p>
          <a:p>
            <a:r>
              <a:rPr lang="nl-NL" dirty="0" smtClean="0">
                <a:cs typeface="Courier New" panose="02070309020205020404" pitchFamily="49" charset="0"/>
              </a:rPr>
              <a:t>Or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1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angemaakt xmlns="80A2E046-7245-447D-A427-C49622132942">2015-03-15T23:00:00+00:00</aangemaakt>
    <vak xmlns="80A2E046-7245-447D-A427-C49622132942">TSE6 - Technical Software Engineering</vak>
    <IconOverlay xmlns="http://schemas.microsoft.com/sharepoint/v4" xsi:nil="true"/>
    <Categorie xmlns="80A2E046-7245-447D-A427-C49622132942">Sheets</Categorie>
    <Profiel xmlns="80A2E046-7245-447D-A427-C49622132942">
      <Value>T-profiel</Value>
    </Profie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1E3E947202584F859B5D1ABC4A52DD" ma:contentTypeVersion="20" ma:contentTypeDescription="Create a new document." ma:contentTypeScope="" ma:versionID="1fa0c54eadb7492de909ec7fcef7e661">
  <xsd:schema xmlns:xsd="http://www.w3.org/2001/XMLSchema" xmlns:xs="http://www.w3.org/2001/XMLSchema" xmlns:p="http://schemas.microsoft.com/office/2006/metadata/properties" xmlns:ns2="80A2E046-7245-447D-A427-C49622132942" xmlns:ns3="http://schemas.microsoft.com/sharepoint/v4" targetNamespace="http://schemas.microsoft.com/office/2006/metadata/properties" ma:root="true" ma:fieldsID="6b3524e3972107a11dc5a31460412639" ns2:_="" ns3:_="">
    <xsd:import namespace="80A2E046-7245-447D-A427-C49622132942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vak" minOccurs="0"/>
                <xsd:element ref="ns2:Categorie" minOccurs="0"/>
                <xsd:element ref="ns2:aangemaakt" minOccurs="0"/>
                <xsd:element ref="ns2:Profiel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2E046-7245-447D-A427-C49622132942" elementFormDefault="qualified">
    <xsd:import namespace="http://schemas.microsoft.com/office/2006/documentManagement/types"/>
    <xsd:import namespace="http://schemas.microsoft.com/office/infopath/2007/PartnerControls"/>
    <xsd:element name="vak" ma:index="8" nillable="true" ma:displayName="vak" ma:default="Semester 6" ma:format="Dropdown" ma:internalName="vak">
      <xsd:simpleType>
        <xsd:restriction base="dms:Choice">
          <xsd:enumeration value="ES6 - Embedded Systems"/>
          <xsd:enumeration value="MDD6 - Model Driven Development"/>
          <xsd:enumeration value="SD6 - System Development"/>
          <xsd:enumeration value="TSE6 - Technical Software Engineering"/>
          <xsd:enumeration value="Semester 6"/>
          <xsd:enumeration value="PTT6 - Embedded Systems Project"/>
          <xsd:enumeration value="PET6 - Onderzoeksvaardigheden eindfase"/>
          <xsd:enumeration value="PET6 - Solliciteren"/>
        </xsd:restriction>
      </xsd:simpleType>
    </xsd:element>
    <xsd:element name="Categorie" ma:index="9" nillable="true" ma:displayName="Categorie" ma:default="Algemeen" ma:format="Dropdown" ma:internalName="Categorie" ma:readOnly="false">
      <xsd:simpleType>
        <xsd:restriction base="dms:Choice">
          <xsd:enumeration value="Sheets"/>
          <xsd:enumeration value="Opdrachten"/>
          <xsd:enumeration value="Overig"/>
          <xsd:enumeration value="Algemeen"/>
          <xsd:enumeration value="Theorie"/>
          <xsd:enumeration value="Bronnen"/>
        </xsd:restriction>
      </xsd:simpleType>
    </xsd:element>
    <xsd:element name="aangemaakt" ma:index="10" nillable="true" ma:displayName="aangemaakt" ma:format="DateOnly" ma:internalName="aangemaakt" ma:readOnly="false">
      <xsd:simpleType>
        <xsd:restriction base="dms:DateTime"/>
      </xsd:simpleType>
    </xsd:element>
    <xsd:element name="Profiel" ma:index="11" nillable="true" ma:displayName="Profiel" ma:internalName="Profiel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-profiel"/>
                    <xsd:enumeration value="S-profiel"/>
                    <xsd:enumeration value="T-profiel"/>
                    <xsd:enumeration value="I-profiel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0C5736-F76D-49D9-AF58-E697924370A8}"/>
</file>

<file path=customXml/itemProps2.xml><?xml version="1.0" encoding="utf-8"?>
<ds:datastoreItem xmlns:ds="http://schemas.openxmlformats.org/officeDocument/2006/customXml" ds:itemID="{25761EA2-EA4E-43E1-8690-3A07DA983A1C}"/>
</file>

<file path=customXml/itemProps3.xml><?xml version="1.0" encoding="utf-8"?>
<ds:datastoreItem xmlns:ds="http://schemas.openxmlformats.org/officeDocument/2006/customXml" ds:itemID="{475E4F59-269E-4388-BCF9-579F7873A4D2}"/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25259</TotalTime>
  <Words>1464</Words>
  <Application>Microsoft Office PowerPoint</Application>
  <PresentationFormat>On-screen Show (4:3)</PresentationFormat>
  <Paragraphs>288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Thatch</vt:lpstr>
      <vt:lpstr>TSE6 - OpenCL</vt:lpstr>
      <vt:lpstr>Displaying images</vt:lpstr>
      <vt:lpstr>OpenGL</vt:lpstr>
      <vt:lpstr>OpenGL basics</vt:lpstr>
      <vt:lpstr>GLUT</vt:lpstr>
      <vt:lpstr>Basic GLUT programming</vt:lpstr>
      <vt:lpstr>Basic GLUT programming</vt:lpstr>
      <vt:lpstr>Basic GLUT program</vt:lpstr>
      <vt:lpstr>Other handlers</vt:lpstr>
      <vt:lpstr>Textures</vt:lpstr>
      <vt:lpstr>OpenGL/OpenCL interaction</vt:lpstr>
      <vt:lpstr>Initialization: OpenGL creates empty texture</vt:lpstr>
      <vt:lpstr>Initialization: OpenCL converts texture into image2d_t</vt:lpstr>
      <vt:lpstr>For every frame: OpenCL acquires access</vt:lpstr>
      <vt:lpstr>For every frame: OpenCL starts kernel; generates image</vt:lpstr>
      <vt:lpstr>For every frame: OpenCL releases texture</vt:lpstr>
      <vt:lpstr>For every frame: OpenGL shows texture mapped on quad</vt:lpstr>
      <vt:lpstr>Typical structure of the display function</vt:lpstr>
      <vt:lpstr>Some details: Creating a texture in OpenGL</vt:lpstr>
      <vt:lpstr>Some details: Creating a texture in OpenGL</vt:lpstr>
      <vt:lpstr>Some details: Converting a texture to OpenCL</vt:lpstr>
      <vt:lpstr>Some details: Converting a texture to OpenCL</vt:lpstr>
      <vt:lpstr>Some details: Converting a texture to OpenCL</vt:lpstr>
      <vt:lpstr>How to write pixels in an image2d_t?</vt:lpstr>
      <vt:lpstr>2 types of cl_mem</vt:lpstr>
      <vt:lpstr>2 types of cl_mem</vt:lpstr>
      <vt:lpstr>Useful links</vt:lpstr>
    </vt:vector>
  </TitlesOfParts>
  <Company>Fontys Hogescholen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Boots,Peter P.J.H.M.</dc:creator>
  <cp:lastModifiedBy>Boots,Peter P.J.H.M.</cp:lastModifiedBy>
  <cp:revision>196</cp:revision>
  <dcterms:created xsi:type="dcterms:W3CDTF">2014-10-14T11:46:15Z</dcterms:created>
  <dcterms:modified xsi:type="dcterms:W3CDTF">2016-03-14T11:30:58Z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0x010100EB1E3E947202584F859B5D1ABC4A52DD</vt:lpwstr>
  </property>
</Properties>
</file>