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7" r:id="rId6"/>
    <p:sldId id="294" r:id="rId7"/>
    <p:sldId id="289" r:id="rId8"/>
    <p:sldId id="290" r:id="rId9"/>
    <p:sldId id="293" r:id="rId10"/>
    <p:sldId id="259" r:id="rId11"/>
    <p:sldId id="269" r:id="rId12"/>
    <p:sldId id="278" r:id="rId13"/>
    <p:sldId id="262" r:id="rId14"/>
    <p:sldId id="268" r:id="rId15"/>
    <p:sldId id="270" r:id="rId16"/>
    <p:sldId id="257" r:id="rId17"/>
    <p:sldId id="291" r:id="rId18"/>
    <p:sldId id="292" r:id="rId19"/>
    <p:sldId id="286" r:id="rId20"/>
    <p:sldId id="271" r:id="rId21"/>
    <p:sldId id="272" r:id="rId22"/>
    <p:sldId id="276" r:id="rId23"/>
    <p:sldId id="279" r:id="rId24"/>
    <p:sldId id="274" r:id="rId25"/>
    <p:sldId id="277" r:id="rId26"/>
    <p:sldId id="273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22-2-2016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22-2-2016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F20C71CC-4AF1-41B3-8099-9ED45148C743}" type="slidenum">
              <a:rPr lang="en-US" altLang="nl-NL">
                <a:latin typeface="Arial" charset="0"/>
              </a:rPr>
              <a:pPr/>
              <a:t>8</a:t>
            </a:fld>
            <a:endParaRPr lang="en-US" altLang="nl-NL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F886-D6C1-4891-B89C-EF046A0B51AC}" type="datetime1">
              <a:rPr lang="nl-NL" smtClean="0"/>
              <a:t>22-2-2016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8BF6-4DD2-4F7E-8344-FB10A7F45EDE}" type="datetime1">
              <a:rPr lang="nl-NL" smtClean="0"/>
              <a:t>22-2-2016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64CF-A3AA-4DB1-B6F8-9FA93B85B658}" type="datetime1">
              <a:rPr lang="nl-NL" smtClean="0"/>
              <a:t>22-2-2016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FC1-A895-4562-BA39-D187A91A9B53}" type="datetime1">
              <a:rPr lang="nl-NL" smtClean="0"/>
              <a:t>22-2-2016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CA75-2390-49AD-9DF0-A2FE9135DCDE}" type="datetime1">
              <a:rPr lang="nl-NL" smtClean="0"/>
              <a:t>22-2-2016</a:t>
            </a:fld>
            <a:endParaRPr lang="nl-N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6B6F-2912-4114-AEF0-5EDE444F593A}" type="datetime1">
              <a:rPr lang="nl-NL" smtClean="0"/>
              <a:t>22-2-2016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82D-BFBF-40DF-AEC2-F44E2327474D}" type="datetime1">
              <a:rPr lang="nl-NL" smtClean="0"/>
              <a:t>22-2-2016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F71A-C027-4A64-BB56-B3F210902072}" type="datetime1">
              <a:rPr lang="nl-NL" smtClean="0"/>
              <a:t>22-2-2016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A3F1-2462-4F5B-95CF-2E640CD305E3}" type="datetime1">
              <a:rPr lang="nl-NL" smtClean="0"/>
              <a:t>22-2-2016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D5F-8BEB-42C6-BE07-129695B38CCC}" type="datetime1">
              <a:rPr lang="nl-NL" smtClean="0"/>
              <a:t>22-2-2016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661B-8697-4516-892C-FB732F09BAA2}" type="datetime1">
              <a:rPr lang="nl-NL" smtClean="0"/>
              <a:t>22-2-2016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67642B-D25B-4A17-8AEA-9E794A743362}" type="datetime1">
              <a:rPr lang="nl-NL" smtClean="0"/>
              <a:t>22-2-2016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registry/cl/specs/opencl-2.0-openclc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khronos.org/registry/cl/sdk/2.0/docs/man/xhtml/workItemFunc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registry/cl/sdk/2.0/docs/man/xhtml/clEnqueueNDRangeKerne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xstars.com/en/opencl/book/OpenCLProgrammingBook/contents/" TargetMode="External"/><Relationship Id="rId2" Type="http://schemas.openxmlformats.org/officeDocument/2006/relationships/hyperlink" Target="http://www.drdobbs.com/parallel/a-gentle-introduction-to-opencl/23100285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TSE6 - </a:t>
            </a:r>
            <a:r>
              <a:rPr lang="en-US" dirty="0" err="1" smtClean="0"/>
              <a:t>OpenCL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Part 1</a:t>
            </a:r>
            <a:endParaRPr lang="en-US" dirty="0" smtClean="0"/>
          </a:p>
          <a:p>
            <a:r>
              <a:rPr lang="en-US" dirty="0" smtClean="0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69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OpenCL</a:t>
            </a:r>
            <a:r>
              <a:rPr lang="nl-NL" dirty="0"/>
              <a:t> </a:t>
            </a:r>
            <a:r>
              <a:rPr lang="nl-NL" dirty="0" smtClean="0"/>
              <a:t>Hardware Model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can run on diverse range of hardware, but the general model is always the same</a:t>
            </a:r>
          </a:p>
          <a:p>
            <a:r>
              <a:rPr lang="en-US" dirty="0" smtClean="0"/>
              <a:t>There is one </a:t>
            </a:r>
            <a:r>
              <a:rPr lang="en-US" b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, and any number of </a:t>
            </a:r>
            <a:r>
              <a:rPr lang="en-US" b="1" dirty="0" smtClean="0">
                <a:solidFill>
                  <a:srgbClr val="FF0000"/>
                </a:solidFill>
              </a:rPr>
              <a:t>Compute Devices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CD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A Compute Device is usually your graphics card, but can be any CPU, GPU, FPGA,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b="1" dirty="0"/>
              <a:t>Compute Device</a:t>
            </a:r>
            <a:r>
              <a:rPr lang="en-US" dirty="0"/>
              <a:t> is composed </a:t>
            </a:r>
            <a:r>
              <a:rPr lang="en-US" dirty="0" smtClean="0"/>
              <a:t>of </a:t>
            </a:r>
            <a:r>
              <a:rPr lang="en-US" dirty="0"/>
              <a:t>one or more </a:t>
            </a:r>
            <a:r>
              <a:rPr lang="en-US" b="1" dirty="0">
                <a:solidFill>
                  <a:srgbClr val="FF0000"/>
                </a:solidFill>
              </a:rPr>
              <a:t>Compute </a:t>
            </a:r>
            <a:r>
              <a:rPr lang="en-US" b="1" dirty="0" smtClean="0">
                <a:solidFill>
                  <a:srgbClr val="FF0000"/>
                </a:solidFill>
              </a:rPr>
              <a:t>Units </a:t>
            </a:r>
            <a:r>
              <a:rPr lang="en-US" b="1" dirty="0" smtClean="0"/>
              <a:t>(CU)</a:t>
            </a:r>
          </a:p>
          <a:p>
            <a:pPr lvl="2"/>
            <a:r>
              <a:rPr lang="en-US" dirty="0" smtClean="0"/>
              <a:t>Each </a:t>
            </a:r>
            <a:r>
              <a:rPr lang="en-US" b="1" dirty="0"/>
              <a:t>Compute Unit</a:t>
            </a:r>
            <a:r>
              <a:rPr lang="en-US" dirty="0"/>
              <a:t> is further </a:t>
            </a:r>
            <a:r>
              <a:rPr lang="en-US" dirty="0" smtClean="0"/>
              <a:t>divided </a:t>
            </a:r>
            <a:r>
              <a:rPr lang="en-US" dirty="0"/>
              <a:t>into one or more </a:t>
            </a:r>
            <a:r>
              <a:rPr lang="en-US" b="1" dirty="0" smtClean="0">
                <a:solidFill>
                  <a:srgbClr val="FF0000"/>
                </a:solidFill>
              </a:rPr>
              <a:t>Processing Elements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PE</a:t>
            </a:r>
            <a:r>
              <a:rPr lang="en-US" b="1" dirty="0" smtClean="0"/>
              <a:t>)</a:t>
            </a:r>
          </a:p>
          <a:p>
            <a:pPr lvl="3"/>
            <a:r>
              <a:rPr lang="en-US" dirty="0" smtClean="0"/>
              <a:t>Each PE is like a small processor (core)</a:t>
            </a:r>
          </a:p>
          <a:p>
            <a:pPr lvl="3"/>
            <a:r>
              <a:rPr lang="en-US" dirty="0" smtClean="0"/>
              <a:t>Each PE can do FP instructions,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3"/>
            <a:r>
              <a:rPr lang="en-US" dirty="0" smtClean="0"/>
              <a:t>All PE’s in one CU execute the same instructions in SIMD/SPMD fashion</a:t>
            </a:r>
            <a:endParaRPr lang="en-US" dirty="0"/>
          </a:p>
          <a:p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0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OpenCL</a:t>
            </a:r>
            <a:r>
              <a:rPr lang="nl-NL" dirty="0"/>
              <a:t> Hardware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11</a:t>
            </a:fld>
            <a:endParaRPr lang="nl-NL" dirty="0"/>
          </a:p>
        </p:txBody>
      </p:sp>
      <p:pic>
        <p:nvPicPr>
          <p:cNvPr id="6146" name="Picture 2" descr="http://www.rusnauka.com/15_NNM_2014/Informatica/2_170520.doc.files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3040"/>
            <a:ext cx="6408712" cy="49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Compute Device: </a:t>
            </a:r>
            <a:br>
              <a:rPr lang="en-US" dirty="0" smtClean="0"/>
            </a:br>
            <a:r>
              <a:rPr lang="en-US" dirty="0" err="1" smtClean="0"/>
              <a:t>nvidia</a:t>
            </a:r>
            <a:r>
              <a:rPr lang="en-US" dirty="0" smtClean="0"/>
              <a:t> Fermi GPU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88224" y="1600200"/>
            <a:ext cx="2386608" cy="4525963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This is </a:t>
            </a:r>
            <a:r>
              <a:rPr lang="en-US" sz="2000" u="sng" dirty="0" smtClean="0"/>
              <a:t>one CD</a:t>
            </a:r>
          </a:p>
          <a:p>
            <a:endParaRPr lang="en-US" sz="2000" dirty="0"/>
          </a:p>
          <a:p>
            <a:r>
              <a:rPr lang="en-US" sz="2000" dirty="0" smtClean="0"/>
              <a:t>Contains </a:t>
            </a:r>
            <a:r>
              <a:rPr lang="en-US" sz="2000" u="sng" dirty="0" smtClean="0"/>
              <a:t>16 CU’s </a:t>
            </a:r>
            <a:r>
              <a:rPr lang="en-US" sz="2000" dirty="0" smtClean="0"/>
              <a:t>(=SM=Streaming Multiprocessor)</a:t>
            </a:r>
          </a:p>
          <a:p>
            <a:endParaRPr lang="en-US" sz="2000" dirty="0"/>
          </a:p>
          <a:p>
            <a:r>
              <a:rPr lang="en-US" sz="2000" u="sng" dirty="0" smtClean="0"/>
              <a:t>32 PE’s </a:t>
            </a:r>
            <a:r>
              <a:rPr lang="en-US" sz="2000" dirty="0" smtClean="0"/>
              <a:t>(=cores) per CU 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512 cores total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Latest </a:t>
            </a:r>
            <a:r>
              <a:rPr lang="en-US" sz="2000" dirty="0" err="1" smtClean="0"/>
              <a:t>nvidia</a:t>
            </a:r>
            <a:r>
              <a:rPr lang="en-US" sz="2000" dirty="0" smtClean="0"/>
              <a:t> GPU (Maxwell) has 2048 cores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12</a:t>
            </a:fld>
            <a:endParaRPr lang="nl-NL" dirty="0"/>
          </a:p>
        </p:txBody>
      </p:sp>
      <p:pic>
        <p:nvPicPr>
          <p:cNvPr id="1026" name="Picture 2" descr="https://code.msdn.microsoft.com/vstudio/site/view/file/95645/1/nvidia-fermi-gf100-gpu-block-diagram-benchmarkre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74" y="1556792"/>
            <a:ext cx="634155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0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OpenCL</a:t>
            </a:r>
            <a:r>
              <a:rPr lang="nl-NL" dirty="0"/>
              <a:t> </a:t>
            </a:r>
            <a:r>
              <a:rPr lang="nl-NL" dirty="0" smtClean="0"/>
              <a:t>Software </a:t>
            </a:r>
            <a:r>
              <a:rPr lang="nl-NL" dirty="0" err="1" smtClean="0"/>
              <a:t>Execution</a:t>
            </a:r>
            <a:r>
              <a:rPr lang="nl-NL" dirty="0" smtClean="0"/>
              <a:t> </a:t>
            </a:r>
            <a:r>
              <a:rPr lang="nl-NL" dirty="0"/>
              <a:t>Model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An </a:t>
            </a:r>
            <a:r>
              <a:rPr lang="en-US" dirty="0" err="1"/>
              <a:t>OpenCL</a:t>
            </a:r>
            <a:r>
              <a:rPr lang="en-US" dirty="0"/>
              <a:t> application runs on </a:t>
            </a:r>
            <a:r>
              <a:rPr lang="en-US" dirty="0" smtClean="0"/>
              <a:t>the </a:t>
            </a:r>
            <a:r>
              <a:rPr lang="en-US" dirty="0"/>
              <a:t>host </a:t>
            </a:r>
            <a:r>
              <a:rPr lang="en-US" dirty="0" smtClean="0"/>
              <a:t>and submits </a:t>
            </a:r>
            <a:r>
              <a:rPr lang="en-US" dirty="0"/>
              <a:t>work to the compute devices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Kernel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code </a:t>
            </a:r>
            <a:r>
              <a:rPr lang="en-US" dirty="0" smtClean="0"/>
              <a:t>which is executed on a PE; </a:t>
            </a:r>
            <a:r>
              <a:rPr lang="en-US" dirty="0"/>
              <a:t>basically </a:t>
            </a:r>
            <a:r>
              <a:rPr lang="en-US" dirty="0" smtClean="0"/>
              <a:t>a C </a:t>
            </a:r>
            <a:r>
              <a:rPr lang="en-US" dirty="0"/>
              <a:t>function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Work item</a:t>
            </a:r>
            <a:r>
              <a:rPr lang="en-US" dirty="0" smtClean="0"/>
              <a:t>: One instance of the kernel, running on a PE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Work group</a:t>
            </a:r>
            <a:r>
              <a:rPr lang="en-US" dirty="0" smtClean="0"/>
              <a:t>: Group of work items running on one CU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Program</a:t>
            </a:r>
            <a:r>
              <a:rPr lang="en-US" dirty="0"/>
              <a:t>: Collection of kernels and </a:t>
            </a:r>
            <a:r>
              <a:rPr lang="en-US" dirty="0" smtClean="0"/>
              <a:t>other functions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Context</a:t>
            </a:r>
            <a:r>
              <a:rPr lang="en-US" dirty="0"/>
              <a:t>: The environment within which </a:t>
            </a:r>
            <a:r>
              <a:rPr lang="en-US" dirty="0" smtClean="0"/>
              <a:t>work-items </a:t>
            </a:r>
            <a:br>
              <a:rPr lang="en-US" dirty="0" smtClean="0"/>
            </a:br>
            <a:r>
              <a:rPr lang="en-US" dirty="0" smtClean="0"/>
              <a:t>executes</a:t>
            </a:r>
          </a:p>
          <a:p>
            <a:pPr lvl="2"/>
            <a:r>
              <a:rPr lang="en-US" dirty="0" smtClean="0"/>
              <a:t>includes </a:t>
            </a:r>
            <a:r>
              <a:rPr lang="en-US" dirty="0"/>
              <a:t>devices and their memories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command </a:t>
            </a:r>
            <a:r>
              <a:rPr lang="en-US" dirty="0"/>
              <a:t>queues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Device Queue</a:t>
            </a:r>
            <a:r>
              <a:rPr lang="en-US" dirty="0" smtClean="0"/>
              <a:t>: kernel calls are queued in-order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queue </a:t>
            </a:r>
            <a:r>
              <a:rPr lang="en-US" dirty="0" smtClean="0"/>
              <a:t>per device</a:t>
            </a:r>
            <a:endParaRPr lang="en-US" dirty="0"/>
          </a:p>
          <a:p>
            <a:pPr lvl="2"/>
            <a:r>
              <a:rPr lang="en-US" dirty="0" smtClean="0"/>
              <a:t>executed </a:t>
            </a:r>
            <a:r>
              <a:rPr lang="en-US" dirty="0"/>
              <a:t>in-order or out-of-order</a:t>
            </a:r>
          </a:p>
          <a:p>
            <a:endParaRPr lang="nl-NL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13</a:t>
            </a:fld>
            <a:endParaRPr lang="nl-NL" dirty="0"/>
          </a:p>
        </p:txBody>
      </p:sp>
      <p:sp>
        <p:nvSpPr>
          <p:cNvPr id="4" name="object 4"/>
          <p:cNvSpPr txBox="1"/>
          <p:nvPr/>
        </p:nvSpPr>
        <p:spPr>
          <a:xfrm>
            <a:off x="833204" y="1312476"/>
            <a:ext cx="4603750" cy="26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284480" indent="-179705">
              <a:lnSpc>
                <a:spcPct val="105000"/>
              </a:lnSpc>
              <a:buClr>
                <a:srgbClr val="FF0000"/>
              </a:buClr>
              <a:buFont typeface="Tahoma"/>
              <a:buChar char="•"/>
              <a:tabLst>
                <a:tab pos="193040" algn="l"/>
              </a:tabLst>
            </a:pPr>
            <a:endParaRPr sz="1800" dirty="0">
              <a:latin typeface="Tahoma"/>
              <a:cs typeface="Tahom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503821" y="3220069"/>
            <a:ext cx="2449513" cy="3922749"/>
            <a:chOff x="6651561" y="496297"/>
            <a:chExt cx="2449513" cy="3922749"/>
          </a:xfrm>
        </p:grpSpPr>
        <p:sp>
          <p:nvSpPr>
            <p:cNvPr id="5" name="object 5"/>
            <p:cNvSpPr/>
            <p:nvPr/>
          </p:nvSpPr>
          <p:spPr>
            <a:xfrm>
              <a:off x="6651561" y="496297"/>
              <a:ext cx="2449513" cy="1897944"/>
            </a:xfrm>
            <a:custGeom>
              <a:avLst/>
              <a:gdLst/>
              <a:ahLst/>
              <a:cxnLst/>
              <a:rect l="l" t="t" r="r" b="b"/>
              <a:pathLst>
                <a:path w="2939415" h="1708150">
                  <a:moveTo>
                    <a:pt x="2854833" y="0"/>
                  </a:moveTo>
                  <a:lnTo>
                    <a:pt x="84582" y="0"/>
                  </a:lnTo>
                  <a:lnTo>
                    <a:pt x="78404" y="221"/>
                  </a:lnTo>
                  <a:lnTo>
                    <a:pt x="38589" y="13573"/>
                  </a:lnTo>
                  <a:lnTo>
                    <a:pt x="10583" y="43564"/>
                  </a:lnTo>
                  <a:lnTo>
                    <a:pt x="0" y="84582"/>
                  </a:lnTo>
                  <a:lnTo>
                    <a:pt x="0" y="1623060"/>
                  </a:lnTo>
                  <a:lnTo>
                    <a:pt x="13573" y="1669052"/>
                  </a:lnTo>
                  <a:lnTo>
                    <a:pt x="43564" y="1697058"/>
                  </a:lnTo>
                  <a:lnTo>
                    <a:pt x="84582" y="1707642"/>
                  </a:lnTo>
                  <a:lnTo>
                    <a:pt x="2854833" y="1707642"/>
                  </a:lnTo>
                  <a:lnTo>
                    <a:pt x="2900825" y="1694068"/>
                  </a:lnTo>
                  <a:lnTo>
                    <a:pt x="2928831" y="1664077"/>
                  </a:lnTo>
                  <a:lnTo>
                    <a:pt x="2939415" y="1623060"/>
                  </a:lnTo>
                  <a:lnTo>
                    <a:pt x="2939415" y="84582"/>
                  </a:lnTo>
                  <a:lnTo>
                    <a:pt x="2925841" y="38589"/>
                  </a:lnTo>
                  <a:lnTo>
                    <a:pt x="2895850" y="10583"/>
                  </a:lnTo>
                  <a:lnTo>
                    <a:pt x="2854833" y="0"/>
                  </a:lnTo>
                  <a:close/>
                </a:path>
              </a:pathLst>
            </a:custGeom>
            <a:solidFill>
              <a:srgbClr val="1F5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1561" y="496297"/>
              <a:ext cx="2449513" cy="1897944"/>
            </a:xfrm>
            <a:custGeom>
              <a:avLst/>
              <a:gdLst/>
              <a:ahLst/>
              <a:cxnLst/>
              <a:rect l="l" t="t" r="r" b="b"/>
              <a:pathLst>
                <a:path w="2939415" h="1708150">
                  <a:moveTo>
                    <a:pt x="0" y="84582"/>
                  </a:moveTo>
                  <a:lnTo>
                    <a:pt x="10583" y="43564"/>
                  </a:lnTo>
                  <a:lnTo>
                    <a:pt x="38589" y="13573"/>
                  </a:lnTo>
                  <a:lnTo>
                    <a:pt x="78404" y="221"/>
                  </a:lnTo>
                  <a:lnTo>
                    <a:pt x="84582" y="0"/>
                  </a:lnTo>
                  <a:lnTo>
                    <a:pt x="2854833" y="0"/>
                  </a:lnTo>
                  <a:lnTo>
                    <a:pt x="2869383" y="1245"/>
                  </a:lnTo>
                  <a:lnTo>
                    <a:pt x="2883125" y="4842"/>
                  </a:lnTo>
                  <a:lnTo>
                    <a:pt x="2917416" y="27664"/>
                  </a:lnTo>
                  <a:lnTo>
                    <a:pt x="2936938" y="64167"/>
                  </a:lnTo>
                  <a:lnTo>
                    <a:pt x="2939415" y="84582"/>
                  </a:lnTo>
                  <a:lnTo>
                    <a:pt x="2939415" y="1623060"/>
                  </a:lnTo>
                  <a:lnTo>
                    <a:pt x="2938169" y="1637610"/>
                  </a:lnTo>
                  <a:lnTo>
                    <a:pt x="2934572" y="1651352"/>
                  </a:lnTo>
                  <a:lnTo>
                    <a:pt x="2911750" y="1685643"/>
                  </a:lnTo>
                  <a:lnTo>
                    <a:pt x="2875247" y="1705165"/>
                  </a:lnTo>
                  <a:lnTo>
                    <a:pt x="2854833" y="1707642"/>
                  </a:lnTo>
                  <a:lnTo>
                    <a:pt x="84582" y="1707642"/>
                  </a:lnTo>
                  <a:lnTo>
                    <a:pt x="70031" y="1706396"/>
                  </a:lnTo>
                  <a:lnTo>
                    <a:pt x="56289" y="1702799"/>
                  </a:lnTo>
                  <a:lnTo>
                    <a:pt x="21998" y="1679977"/>
                  </a:lnTo>
                  <a:lnTo>
                    <a:pt x="2476" y="1643474"/>
                  </a:lnTo>
                  <a:lnTo>
                    <a:pt x="0" y="1623060"/>
                  </a:lnTo>
                  <a:lnTo>
                    <a:pt x="0" y="8458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3162" y="1863665"/>
              <a:ext cx="1088496" cy="25553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02206" y="1863665"/>
              <a:ext cx="1088496" cy="25553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085372" y="2266058"/>
              <a:ext cx="346075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-5" dirty="0">
                  <a:solidFill>
                    <a:srgbClr val="003434"/>
                  </a:solidFill>
                  <a:latin typeface="Arial Narrow"/>
                  <a:cs typeface="Arial Narrow"/>
                </a:rPr>
                <a:t>Qu</a:t>
              </a:r>
              <a:r>
                <a:rPr sz="1000" b="1" spc="5" dirty="0">
                  <a:solidFill>
                    <a:srgbClr val="003434"/>
                  </a:solidFill>
                  <a:latin typeface="Arial Narrow"/>
                  <a:cs typeface="Arial Narrow"/>
                </a:rPr>
                <a:t>e</a:t>
              </a:r>
              <a:r>
                <a:rPr sz="1000" b="1" dirty="0">
                  <a:solidFill>
                    <a:srgbClr val="003434"/>
                  </a:solidFill>
                  <a:latin typeface="Arial Narrow"/>
                  <a:cs typeface="Arial Narrow"/>
                </a:rPr>
                <a:t>ue</a:t>
              </a:r>
              <a:endParaRPr sz="1000" dirty="0">
                <a:latin typeface="Arial Narrow"/>
                <a:cs typeface="Arial Narro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334840" y="2266058"/>
              <a:ext cx="346075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-5" dirty="0">
                  <a:solidFill>
                    <a:srgbClr val="003434"/>
                  </a:solidFill>
                  <a:latin typeface="Arial Narrow"/>
                  <a:cs typeface="Arial Narrow"/>
                </a:rPr>
                <a:t>Qu</a:t>
              </a:r>
              <a:r>
                <a:rPr sz="1000" b="1" spc="5" dirty="0">
                  <a:solidFill>
                    <a:srgbClr val="003434"/>
                  </a:solidFill>
                  <a:latin typeface="Arial Narrow"/>
                  <a:cs typeface="Arial Narrow"/>
                </a:rPr>
                <a:t>e</a:t>
              </a:r>
              <a:r>
                <a:rPr sz="1000" b="1" dirty="0">
                  <a:solidFill>
                    <a:srgbClr val="003434"/>
                  </a:solidFill>
                  <a:latin typeface="Arial Narrow"/>
                  <a:cs typeface="Arial Narrow"/>
                </a:rPr>
                <a:t>ue</a:t>
              </a:r>
              <a:endParaRPr sz="1000" dirty="0">
                <a:latin typeface="Arial Narrow"/>
                <a:cs typeface="Arial Narrow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568289" y="1963631"/>
              <a:ext cx="60219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10" dirty="0">
                  <a:latin typeface="Arial Narrow"/>
                  <a:cs typeface="Arial Narrow"/>
                </a:rPr>
                <a:t>Cont</a:t>
              </a:r>
              <a:r>
                <a:rPr sz="1400" b="1" spc="-20" dirty="0">
                  <a:latin typeface="Arial Narrow"/>
                  <a:cs typeface="Arial Narrow"/>
                </a:rPr>
                <a:t>e</a:t>
              </a:r>
              <a:r>
                <a:rPr sz="1400" b="1" dirty="0">
                  <a:latin typeface="Arial Narrow"/>
                  <a:cs typeface="Arial Narrow"/>
                </a:rPr>
                <a:t>xt</a:t>
              </a:r>
              <a:endParaRPr sz="1400" dirty="0">
                <a:latin typeface="Arial Narrow"/>
                <a:cs typeface="Arial Narrow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884288" y="830872"/>
              <a:ext cx="757132" cy="9395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84288" y="830872"/>
              <a:ext cx="757238" cy="939799"/>
            </a:xfrm>
            <a:custGeom>
              <a:avLst/>
              <a:gdLst/>
              <a:ahLst/>
              <a:cxnLst/>
              <a:rect l="l" t="t" r="r" b="b"/>
              <a:pathLst>
                <a:path w="908684" h="845819">
                  <a:moveTo>
                    <a:pt x="0" y="140969"/>
                  </a:moveTo>
                  <a:lnTo>
                    <a:pt x="6578" y="98287"/>
                  </a:lnTo>
                  <a:lnTo>
                    <a:pt x="24961" y="60859"/>
                  </a:lnTo>
                  <a:lnTo>
                    <a:pt x="53124" y="30713"/>
                  </a:lnTo>
                  <a:lnTo>
                    <a:pt x="89039" y="9874"/>
                  </a:lnTo>
                  <a:lnTo>
                    <a:pt x="130680" y="369"/>
                  </a:lnTo>
                  <a:lnTo>
                    <a:pt x="140970" y="0"/>
                  </a:lnTo>
                  <a:lnTo>
                    <a:pt x="767588" y="0"/>
                  </a:lnTo>
                  <a:lnTo>
                    <a:pt x="782274" y="755"/>
                  </a:lnTo>
                  <a:lnTo>
                    <a:pt x="796526" y="2973"/>
                  </a:lnTo>
                  <a:lnTo>
                    <a:pt x="835931" y="17647"/>
                  </a:lnTo>
                  <a:lnTo>
                    <a:pt x="868729" y="42775"/>
                  </a:lnTo>
                  <a:lnTo>
                    <a:pt x="892896" y="76331"/>
                  </a:lnTo>
                  <a:lnTo>
                    <a:pt x="906404" y="116288"/>
                  </a:lnTo>
                  <a:lnTo>
                    <a:pt x="908558" y="140969"/>
                  </a:lnTo>
                  <a:lnTo>
                    <a:pt x="908558" y="704595"/>
                  </a:lnTo>
                  <a:lnTo>
                    <a:pt x="907802" y="719282"/>
                  </a:lnTo>
                  <a:lnTo>
                    <a:pt x="905584" y="733534"/>
                  </a:lnTo>
                  <a:lnTo>
                    <a:pt x="890910" y="772939"/>
                  </a:lnTo>
                  <a:lnTo>
                    <a:pt x="865782" y="805737"/>
                  </a:lnTo>
                  <a:lnTo>
                    <a:pt x="832226" y="829904"/>
                  </a:lnTo>
                  <a:lnTo>
                    <a:pt x="792269" y="843412"/>
                  </a:lnTo>
                  <a:lnTo>
                    <a:pt x="767588" y="845565"/>
                  </a:lnTo>
                  <a:lnTo>
                    <a:pt x="140970" y="845565"/>
                  </a:lnTo>
                  <a:lnTo>
                    <a:pt x="126283" y="844810"/>
                  </a:lnTo>
                  <a:lnTo>
                    <a:pt x="112031" y="842592"/>
                  </a:lnTo>
                  <a:lnTo>
                    <a:pt x="72626" y="827918"/>
                  </a:lnTo>
                  <a:lnTo>
                    <a:pt x="39828" y="802790"/>
                  </a:lnTo>
                  <a:lnTo>
                    <a:pt x="15661" y="769234"/>
                  </a:lnTo>
                  <a:lnTo>
                    <a:pt x="2153" y="729277"/>
                  </a:lnTo>
                  <a:lnTo>
                    <a:pt x="0" y="704595"/>
                  </a:lnTo>
                  <a:lnTo>
                    <a:pt x="0" y="140969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064311" y="1166776"/>
              <a:ext cx="40057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 smtClean="0">
                  <a:latin typeface="Arial Black"/>
                  <a:cs typeface="Arial Black"/>
                </a:rPr>
                <a:t>G</a:t>
              </a:r>
              <a:r>
                <a:rPr sz="1200" b="1" spc="-10" dirty="0" smtClean="0">
                  <a:latin typeface="Arial Black"/>
                  <a:cs typeface="Arial Black"/>
                </a:rPr>
                <a:t>P</a:t>
              </a:r>
              <a:r>
                <a:rPr sz="1200" b="1" dirty="0" smtClean="0">
                  <a:latin typeface="Arial Black"/>
                  <a:cs typeface="Arial Black"/>
                </a:rPr>
                <a:t>U</a:t>
              </a:r>
              <a:r>
                <a:rPr lang="en-US" sz="1200" b="1" dirty="0" smtClean="0">
                  <a:latin typeface="Arial Black"/>
                  <a:cs typeface="Arial Black"/>
                </a:rPr>
                <a:t> </a:t>
              </a:r>
              <a:r>
                <a:rPr lang="en-US" sz="800" b="1" dirty="0" smtClean="0">
                  <a:latin typeface="Arial Black"/>
                  <a:cs typeface="Arial Black"/>
                </a:rPr>
                <a:t>device</a:t>
              </a:r>
              <a:endParaRPr sz="800" dirty="0">
                <a:latin typeface="Arial Black"/>
                <a:cs typeface="Arial Black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127408" y="830872"/>
              <a:ext cx="757131" cy="9395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27408" y="830872"/>
              <a:ext cx="757238" cy="939799"/>
            </a:xfrm>
            <a:custGeom>
              <a:avLst/>
              <a:gdLst/>
              <a:ahLst/>
              <a:cxnLst/>
              <a:rect l="l" t="t" r="r" b="b"/>
              <a:pathLst>
                <a:path w="908684" h="845819">
                  <a:moveTo>
                    <a:pt x="0" y="140969"/>
                  </a:moveTo>
                  <a:lnTo>
                    <a:pt x="6578" y="98287"/>
                  </a:lnTo>
                  <a:lnTo>
                    <a:pt x="24961" y="60859"/>
                  </a:lnTo>
                  <a:lnTo>
                    <a:pt x="53124" y="30713"/>
                  </a:lnTo>
                  <a:lnTo>
                    <a:pt x="89039" y="9874"/>
                  </a:lnTo>
                  <a:lnTo>
                    <a:pt x="130680" y="369"/>
                  </a:lnTo>
                  <a:lnTo>
                    <a:pt x="140970" y="0"/>
                  </a:lnTo>
                  <a:lnTo>
                    <a:pt x="767588" y="0"/>
                  </a:lnTo>
                  <a:lnTo>
                    <a:pt x="782274" y="755"/>
                  </a:lnTo>
                  <a:lnTo>
                    <a:pt x="796526" y="2973"/>
                  </a:lnTo>
                  <a:lnTo>
                    <a:pt x="835931" y="17647"/>
                  </a:lnTo>
                  <a:lnTo>
                    <a:pt x="868729" y="42775"/>
                  </a:lnTo>
                  <a:lnTo>
                    <a:pt x="892896" y="76331"/>
                  </a:lnTo>
                  <a:lnTo>
                    <a:pt x="906404" y="116288"/>
                  </a:lnTo>
                  <a:lnTo>
                    <a:pt x="908557" y="140969"/>
                  </a:lnTo>
                  <a:lnTo>
                    <a:pt x="908557" y="704595"/>
                  </a:lnTo>
                  <a:lnTo>
                    <a:pt x="907802" y="719282"/>
                  </a:lnTo>
                  <a:lnTo>
                    <a:pt x="905584" y="733534"/>
                  </a:lnTo>
                  <a:lnTo>
                    <a:pt x="890910" y="772939"/>
                  </a:lnTo>
                  <a:lnTo>
                    <a:pt x="865782" y="805737"/>
                  </a:lnTo>
                  <a:lnTo>
                    <a:pt x="832226" y="829904"/>
                  </a:lnTo>
                  <a:lnTo>
                    <a:pt x="792269" y="843412"/>
                  </a:lnTo>
                  <a:lnTo>
                    <a:pt x="767588" y="845565"/>
                  </a:lnTo>
                  <a:lnTo>
                    <a:pt x="140970" y="845565"/>
                  </a:lnTo>
                  <a:lnTo>
                    <a:pt x="126283" y="844810"/>
                  </a:lnTo>
                  <a:lnTo>
                    <a:pt x="112031" y="842592"/>
                  </a:lnTo>
                  <a:lnTo>
                    <a:pt x="72626" y="827918"/>
                  </a:lnTo>
                  <a:lnTo>
                    <a:pt x="39828" y="802790"/>
                  </a:lnTo>
                  <a:lnTo>
                    <a:pt x="15661" y="769234"/>
                  </a:lnTo>
                  <a:lnTo>
                    <a:pt x="2153" y="729277"/>
                  </a:lnTo>
                  <a:lnTo>
                    <a:pt x="0" y="704595"/>
                  </a:lnTo>
                  <a:lnTo>
                    <a:pt x="0" y="140969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11452" y="1166776"/>
              <a:ext cx="391583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>
                  <a:latin typeface="Arial Black"/>
                  <a:cs typeface="Arial Black"/>
                </a:rPr>
                <a:t>CPU</a:t>
              </a:r>
              <a:endParaRPr sz="12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HW mapping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FF0000"/>
                </a:solidFill>
              </a:rPr>
              <a:t>Work Item </a:t>
            </a:r>
            <a:r>
              <a:rPr lang="en-US" dirty="0" smtClean="0"/>
              <a:t>is executed on a </a:t>
            </a:r>
            <a:r>
              <a:rPr lang="en-US" b="1" dirty="0" smtClean="0">
                <a:solidFill>
                  <a:srgbClr val="FF0000"/>
                </a:solidFill>
              </a:rPr>
              <a:t>Processing Element </a:t>
            </a:r>
            <a:r>
              <a:rPr lang="en-US" dirty="0" smtClean="0"/>
              <a:t>(Compute Element)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FF0000"/>
                </a:solidFill>
              </a:rPr>
              <a:t>Work Group </a:t>
            </a:r>
            <a:r>
              <a:rPr lang="en-US" dirty="0" smtClean="0"/>
              <a:t>is executed</a:t>
            </a:r>
            <a:br>
              <a:rPr lang="en-US" dirty="0" smtClean="0"/>
            </a:br>
            <a:r>
              <a:rPr lang="en-US" dirty="0" smtClean="0"/>
              <a:t>on a </a:t>
            </a:r>
            <a:r>
              <a:rPr lang="en-US" b="1" dirty="0" smtClean="0">
                <a:solidFill>
                  <a:srgbClr val="FF0000"/>
                </a:solidFill>
              </a:rPr>
              <a:t>Compute Unit</a:t>
            </a:r>
          </a:p>
          <a:p>
            <a:pPr lvl="1"/>
            <a:r>
              <a:rPr lang="en-US" dirty="0" smtClean="0"/>
              <a:t>Several </a:t>
            </a:r>
            <a:r>
              <a:rPr lang="en-US" b="1" dirty="0" smtClean="0"/>
              <a:t>Work Groups </a:t>
            </a:r>
            <a:r>
              <a:rPr lang="en-US" dirty="0" smtClean="0"/>
              <a:t>can run on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b="1" dirty="0" smtClean="0"/>
              <a:t>Compute Unit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Kernel</a:t>
            </a:r>
            <a:r>
              <a:rPr lang="en-US" dirty="0" smtClean="0"/>
              <a:t> is running on a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Compute Device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14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4"/>
            <a:ext cx="4571999" cy="34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2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Groups can execute in any order, concurrently or sequentially</a:t>
            </a:r>
          </a:p>
          <a:p>
            <a:r>
              <a:rPr lang="en-US" dirty="0" smtClean="0"/>
              <a:t>Fast shared memory and synchronization</a:t>
            </a:r>
          </a:p>
          <a:p>
            <a:r>
              <a:rPr lang="en-US" dirty="0" smtClean="0"/>
              <a:t>Scales across any number of Compute Units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15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8790382" cy="256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kernel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Kernels are written in </a:t>
            </a:r>
            <a:r>
              <a:rPr lang="en-US" dirty="0" err="1" smtClean="0"/>
              <a:t>OpenCL</a:t>
            </a:r>
            <a:r>
              <a:rPr lang="en-US" dirty="0" smtClean="0"/>
              <a:t> C, a special language, based on C99 with some extensions and limitations</a:t>
            </a:r>
          </a:p>
          <a:p>
            <a:pPr lvl="1"/>
            <a:r>
              <a:rPr lang="en-US" dirty="0" smtClean="0"/>
              <a:t>Extra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Extra keywords</a:t>
            </a:r>
          </a:p>
          <a:p>
            <a:pPr lvl="1"/>
            <a:r>
              <a:rPr lang="en-US" dirty="0" smtClean="0"/>
              <a:t>No recursion</a:t>
            </a:r>
          </a:p>
          <a:p>
            <a:pPr lvl="1"/>
            <a:r>
              <a:rPr lang="en-US" dirty="0" smtClean="0"/>
              <a:t>and some more differences, see </a:t>
            </a:r>
            <a:r>
              <a:rPr lang="en-US" dirty="0" err="1">
                <a:hlinkClick r:id="rId2"/>
              </a:rPr>
              <a:t>OpenCL</a:t>
            </a:r>
            <a:r>
              <a:rPr lang="en-US" dirty="0">
                <a:hlinkClick r:id="rId2"/>
              </a:rPr>
              <a:t> C 2.0 specification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kernel is an </a:t>
            </a:r>
            <a:r>
              <a:rPr lang="en-US" dirty="0" err="1" smtClean="0"/>
              <a:t>OpenCL</a:t>
            </a:r>
            <a:r>
              <a:rPr lang="en-US" dirty="0" smtClean="0"/>
              <a:t> C function that </a:t>
            </a:r>
          </a:p>
          <a:p>
            <a:pPr lvl="1"/>
            <a:r>
              <a:rPr lang="en-US" dirty="0" smtClean="0"/>
              <a:t>has to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__kernel</a:t>
            </a:r>
          </a:p>
          <a:p>
            <a:pPr lvl="1"/>
            <a:r>
              <a:rPr lang="en-US" dirty="0" smtClean="0"/>
              <a:t>can have arguments</a:t>
            </a:r>
          </a:p>
          <a:p>
            <a:pPr lvl="1"/>
            <a:r>
              <a:rPr lang="en-US" dirty="0" smtClean="0"/>
              <a:t>can call other functions from the kernel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2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structure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Example: matrix addition: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PE does one single addition</a:t>
            </a:r>
          </a:p>
          <a:p>
            <a:pPr lvl="1"/>
            <a:r>
              <a:rPr lang="en-US" dirty="0" smtClean="0"/>
              <a:t>9 PE’s run in parallel</a:t>
            </a:r>
          </a:p>
          <a:p>
            <a:r>
              <a:rPr lang="en-US" dirty="0"/>
              <a:t>All PE’s </a:t>
            </a:r>
            <a:r>
              <a:rPr lang="en-US" dirty="0" smtClean="0"/>
              <a:t>execute </a:t>
            </a:r>
            <a:r>
              <a:rPr lang="en-US" dirty="0"/>
              <a:t>exactly the same code (</a:t>
            </a:r>
            <a:r>
              <a:rPr lang="en-US" dirty="0" smtClean="0"/>
              <a:t>kernel)</a:t>
            </a:r>
          </a:p>
          <a:p>
            <a:r>
              <a:rPr lang="en-US" dirty="0" smtClean="0"/>
              <a:t>How does a PE know which addition it has to do (what are the indices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/>
              <a:t>)?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17</a:t>
            </a:fld>
            <a:endParaRPr lang="nl-NL" dirty="0"/>
          </a:p>
        </p:txBody>
      </p:sp>
      <p:pic>
        <p:nvPicPr>
          <p:cNvPr id="4098" name="Picture 2" descr="http://cs.calvin.edu/courses/cs/112/labs/10/matrixAdd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0" y="2132856"/>
            <a:ext cx="4713264" cy="20232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8104" y="2124786"/>
            <a:ext cx="3312368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addArray</a:t>
            </a:r>
            <a:endParaRPr lang="nl-NL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(__</a:t>
            </a:r>
            <a:r>
              <a:rPr lang="nl-NL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A, </a:t>
            </a:r>
            <a:endParaRPr lang="nl-NL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__</a:t>
            </a:r>
            <a:r>
              <a:rPr lang="nl-NL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B, </a:t>
            </a:r>
            <a:endParaRPr lang="nl-NL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__</a:t>
            </a:r>
            <a:r>
              <a:rPr lang="nl-NL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  <a:endParaRPr lang="nl-NL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..., h = ...;</a:t>
            </a:r>
            <a:b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..., j = ...;</a:t>
            </a:r>
            <a:endParaRPr lang="nl-NL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C[i*</a:t>
            </a:r>
            <a:r>
              <a:rPr lang="nl-NL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w+j</a:t>
            </a:r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b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A[i*</a:t>
            </a:r>
            <a:r>
              <a:rPr lang="nl-NL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w+j</a:t>
            </a:r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B[i*</a:t>
            </a:r>
            <a:r>
              <a:rPr lang="nl-NL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w+j</a:t>
            </a:r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nl-NL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868144" y="548680"/>
            <a:ext cx="3059832" cy="1008112"/>
          </a:xfrm>
          <a:prstGeom prst="borderCallout1">
            <a:avLst>
              <a:gd name="adj1" fmla="val 99090"/>
              <a:gd name="adj2" fmla="val 97284"/>
              <a:gd name="adj3" fmla="val 344591"/>
              <a:gd name="adj4" fmla="val 74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don’t have 2D arrays in </a:t>
            </a:r>
            <a:r>
              <a:rPr lang="en-US" dirty="0" err="1" smtClean="0"/>
              <a:t>OpenCL</a:t>
            </a:r>
            <a:r>
              <a:rPr lang="en-US" dirty="0" smtClean="0"/>
              <a:t>, so we mimic it with a 1D array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58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dimensions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starting a kernel, we specify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often it must be repeated (how many work items from this kernel)</a:t>
            </a:r>
          </a:p>
          <a:p>
            <a:pPr lvl="2"/>
            <a:r>
              <a:rPr lang="en-US" dirty="0" smtClean="0"/>
              <a:t>global work size</a:t>
            </a:r>
          </a:p>
          <a:p>
            <a:pPr lvl="1"/>
            <a:r>
              <a:rPr lang="en-US" dirty="0" smtClean="0"/>
              <a:t>how many of them have to run on the same CU (how many work items in a work group)</a:t>
            </a:r>
          </a:p>
          <a:p>
            <a:pPr lvl="2"/>
            <a:r>
              <a:rPr lang="en-US" dirty="0" smtClean="0"/>
              <a:t>workgroup size (aka ‘local work size’)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 kernel can be started in 1D (sequence), 2D (matrix) or 3D (cube)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dimensions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1-dimensional sequence of </a:t>
            </a:r>
            <a:r>
              <a:rPr lang="en-US" dirty="0" smtClean="0"/>
              <a:t>work items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24 </a:t>
            </a:r>
            <a:r>
              <a:rPr lang="en-US" dirty="0"/>
              <a:t>work items,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divided </a:t>
            </a:r>
            <a:r>
              <a:rPr lang="en-US" dirty="0"/>
              <a:t>in groups of </a:t>
            </a:r>
            <a:r>
              <a:rPr lang="en-US" dirty="0" smtClean="0"/>
              <a:t>8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global id) = (workgroup id)*(workgroup size)+(local </a:t>
            </a:r>
            <a:r>
              <a:rPr lang="en-US" dirty="0" smtClean="0"/>
              <a:t>id)</a:t>
            </a:r>
          </a:p>
          <a:p>
            <a:r>
              <a:rPr lang="en-US" dirty="0" smtClean="0"/>
              <a:t>Each </a:t>
            </a:r>
            <a:r>
              <a:rPr lang="en-US" dirty="0"/>
              <a:t>work item </a:t>
            </a:r>
            <a:r>
              <a:rPr lang="en-US" dirty="0" smtClean="0"/>
              <a:t>can query its own position</a:t>
            </a:r>
            <a:endParaRPr lang="en-US" dirty="0"/>
          </a:p>
          <a:p>
            <a:pPr lvl="1"/>
            <a:r>
              <a:rPr lang="en-US" dirty="0"/>
              <a:t>global id 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get_global_id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workgroup id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get_group_id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local id 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get_local_id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workgroup size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get_group_size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(0)</a:t>
            </a:r>
          </a:p>
          <a:p>
            <a:pPr lvl="1"/>
            <a:r>
              <a:rPr lang="en-US" dirty="0" smtClean="0"/>
              <a:t>and a few more like these, see </a:t>
            </a:r>
            <a:r>
              <a:rPr lang="en-US" dirty="0" smtClean="0">
                <a:hlinkClick r:id="rId2"/>
              </a:rPr>
              <a:t>Work Item Built-In Functions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19</a:t>
            </a:fld>
            <a:endParaRPr lang="nl-NL" dirty="0"/>
          </a:p>
        </p:txBody>
      </p:sp>
      <p:pic>
        <p:nvPicPr>
          <p:cNvPr id="5" name="Picture 2" descr="http://www.fixstars.com/images/openclbook/dtp_462724_USER_CONTENT_0_html_3bb3f1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37" y="2132856"/>
            <a:ext cx="5496151" cy="151216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introduction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Week planning (subject to change)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All assignments, except the first, must be marked sufficiently</a:t>
            </a:r>
          </a:p>
          <a:p>
            <a:r>
              <a:rPr lang="en-US" dirty="0" smtClean="0"/>
              <a:t>In the final project, you solve a problem of your own choice </a:t>
            </a:r>
          </a:p>
          <a:p>
            <a:pPr lvl="1"/>
            <a:r>
              <a:rPr lang="en-US" dirty="0" smtClean="0"/>
              <a:t>“It’s working” is not enough; some degree of optimization is required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</a:t>
            </a:fld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69077"/>
              </p:ext>
            </p:extLst>
          </p:nvPr>
        </p:nvGraphicFramePr>
        <p:xfrm>
          <a:off x="899592" y="2132856"/>
          <a:ext cx="6768752" cy="3348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/>
                <a:gridCol w="2304256"/>
                <a:gridCol w="374441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Theory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Practical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Weird week</a:t>
                      </a:r>
                      <a:endParaRPr lang="nl-NL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 </a:t>
                      </a:r>
                      <a:r>
                        <a:rPr lang="en-US" sz="1600" dirty="0" err="1">
                          <a:effectLst/>
                        </a:rPr>
                        <a:t>OpenCL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Assignment 1 (not graded)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types </a:t>
                      </a:r>
                      <a:r>
                        <a:rPr lang="en-US" sz="1600" dirty="0" err="1">
                          <a:effectLst/>
                        </a:rPr>
                        <a:t>OpenCL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Assignment 2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Synchronization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Assignment 3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OpenCL</a:t>
                      </a:r>
                      <a:r>
                        <a:rPr lang="en-US" sz="1600" dirty="0">
                          <a:effectLst/>
                        </a:rPr>
                        <a:t> and OpenGL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Assignment 4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Optimization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Assignment 5; proposal for final project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Easter Monday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 Work on final project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Final project must be handed in on 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Wednesday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will be graded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within a week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If not sufficient, repairs can be done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 this week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1-dimensional example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20</a:t>
            </a:fld>
            <a:endParaRPr lang="nl-NL"/>
          </a:p>
        </p:txBody>
      </p:sp>
      <p:pic>
        <p:nvPicPr>
          <p:cNvPr id="2052" name="Picture 4" descr="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3" y="2492896"/>
            <a:ext cx="8682107" cy="37984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dimensions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68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software.intel.com/sites/landingpage/opencl/optimization-guide/OG_files/Basic_Concep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060848"/>
            <a:ext cx="8713685" cy="45216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dimensions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2-dimensional matrix of work items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21</a:t>
            </a:fld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261683" y="2060848"/>
            <a:ext cx="25346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cs typeface="Courier New" panose="02070309020205020404" pitchFamily="49" charset="0"/>
              </a:rPr>
              <a:t>S</a:t>
            </a:r>
            <a:r>
              <a:rPr lang="en-US" sz="1400" baseline="-25000" dirty="0" err="1">
                <a:cs typeface="Courier New" panose="02070309020205020404" pitchFamily="49" charset="0"/>
              </a:rPr>
              <a:t>x</a:t>
            </a:r>
            <a:r>
              <a:rPr lang="en-US" sz="1400" dirty="0"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get_local_size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400" dirty="0" err="1">
                <a:cs typeface="Courier New" panose="02070309020205020404" pitchFamily="49" charset="0"/>
              </a:rPr>
              <a:t>S</a:t>
            </a:r>
            <a:r>
              <a:rPr lang="en-US" sz="1400" baseline="-25000" dirty="0" err="1">
                <a:cs typeface="Courier New" panose="02070309020205020404" pitchFamily="49" charset="0"/>
              </a:rPr>
              <a:t>y</a:t>
            </a:r>
            <a:r>
              <a:rPr lang="en-US" sz="1400" dirty="0"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get_local_size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1400" dirty="0" err="1">
                <a:cs typeface="Courier New" panose="02070309020205020404" pitchFamily="49" charset="0"/>
              </a:rPr>
              <a:t>G</a:t>
            </a:r>
            <a:r>
              <a:rPr lang="en-US" sz="1400" baseline="-25000" dirty="0" err="1">
                <a:cs typeface="Courier New" panose="02070309020205020404" pitchFamily="49" charset="0"/>
              </a:rPr>
              <a:t>x</a:t>
            </a:r>
            <a:r>
              <a:rPr lang="en-US" sz="1400" dirty="0"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get_global_size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400" dirty="0" err="1">
                <a:cs typeface="Courier New" panose="02070309020205020404" pitchFamily="49" charset="0"/>
              </a:rPr>
              <a:t>G</a:t>
            </a:r>
            <a:r>
              <a:rPr lang="en-US" sz="1400" baseline="-25000" dirty="0" err="1">
                <a:cs typeface="Courier New" panose="02070309020205020404" pitchFamily="49" charset="0"/>
              </a:rPr>
              <a:t>y</a:t>
            </a:r>
            <a:r>
              <a:rPr lang="en-US" sz="1400" dirty="0"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get_global_size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nl-NL" sz="1400" dirty="0"/>
          </a:p>
          <a:p>
            <a:r>
              <a:rPr lang="en-US" sz="1400" dirty="0" err="1" smtClean="0">
                <a:cs typeface="Courier New" panose="02070309020205020404" pitchFamily="49" charset="0"/>
              </a:rPr>
              <a:t>w</a:t>
            </a:r>
            <a:r>
              <a:rPr lang="en-US" sz="1400" baseline="-25000" dirty="0" err="1" smtClean="0">
                <a:cs typeface="Courier New" panose="02070309020205020404" pitchFamily="49" charset="0"/>
              </a:rPr>
              <a:t>x</a:t>
            </a:r>
            <a:r>
              <a:rPr lang="en-US" sz="1400" baseline="-25000" dirty="0" smtClean="0"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get_group_id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 smtClean="0">
                <a:cs typeface="Courier New" panose="02070309020205020404" pitchFamily="49" charset="0"/>
              </a:rPr>
              <a:t>w</a:t>
            </a:r>
            <a:r>
              <a:rPr lang="en-US" sz="1400" baseline="-25000" dirty="0" err="1" smtClean="0">
                <a:cs typeface="Courier New" panose="02070309020205020404" pitchFamily="49" charset="0"/>
              </a:rPr>
              <a:t>y</a:t>
            </a:r>
            <a:r>
              <a:rPr lang="en-US" sz="1400" baseline="-25000" dirty="0" smtClean="0"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get_group_id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cs typeface="Courier New" panose="02070309020205020404" pitchFamily="49" charset="0"/>
              </a:rPr>
              <a:t>s</a:t>
            </a:r>
            <a:r>
              <a:rPr lang="en-US" sz="1400" baseline="-25000" dirty="0" err="1">
                <a:cs typeface="Courier New" panose="02070309020205020404" pitchFamily="49" charset="0"/>
              </a:rPr>
              <a:t>x</a:t>
            </a:r>
            <a:r>
              <a:rPr lang="en-US" sz="1400" dirty="0"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get_local_id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400" dirty="0" err="1">
                <a:cs typeface="Courier New" panose="02070309020205020404" pitchFamily="49" charset="0"/>
              </a:rPr>
              <a:t>s</a:t>
            </a:r>
            <a:r>
              <a:rPr lang="en-US" sz="1400" baseline="-25000" dirty="0" err="1">
                <a:cs typeface="Courier New" panose="02070309020205020404" pitchFamily="49" charset="0"/>
              </a:rPr>
              <a:t>y</a:t>
            </a:r>
            <a:r>
              <a:rPr lang="en-US" sz="1400" dirty="0"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get_local_id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http://rtcmagazine.com/files/images/5700/RTC05-TCrTW-AMD-Fig3_original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66427"/>
            <a:ext cx="6112190" cy="432437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dimensions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3-dimensional cube of work items</a:t>
            </a:r>
          </a:p>
          <a:p>
            <a:pPr lvl="1"/>
            <a:r>
              <a:rPr lang="en-US" dirty="0" smtClean="0"/>
              <a:t>Similar to 1D and 2D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kernel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We can start a kernel with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US" dirty="0" smtClean="0"/>
          </a:p>
          <a:p>
            <a:pPr lvl="1"/>
            <a:r>
              <a:rPr lang="en-US" dirty="0" smtClean="0"/>
              <a:t>Specify the dimension/sizes, and the queue in which to place the kernel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specs</a:t>
            </a:r>
            <a:endParaRPr lang="en-US" dirty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(queue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queue in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place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kernel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itself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(1, 2 or 3)</a:t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globalSize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array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dim</a:t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localSize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// array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workgroup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dim</a:t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NULL,        //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NULL         //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28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matrix addition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It’s a 3x3 matrix, so if we choose </a:t>
            </a:r>
            <a:r>
              <a:rPr lang="en-US" dirty="0" err="1" smtClean="0"/>
              <a:t>workgroupsize</a:t>
            </a:r>
            <a:r>
              <a:rPr lang="en-US" dirty="0" smtClean="0"/>
              <a:t>  1x1, then we would have to start that with:</a:t>
            </a:r>
            <a:endParaRPr lang="nl-NL" dirty="0" smtClean="0"/>
          </a:p>
          <a:p>
            <a:pPr lvl="1"/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globalsize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[]={3,3},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localsize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[]={1,1};</a:t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(queue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         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it’s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2-dimensional matrix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globalSize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3x3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globally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localSize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1x1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per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localSize</a:t>
            </a:r>
            <a:r>
              <a:rPr lang="en-US" dirty="0" smtClean="0"/>
              <a:t> might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, then </a:t>
            </a:r>
            <a:r>
              <a:rPr lang="en-US" dirty="0" err="1" smtClean="0"/>
              <a:t>OpenCL</a:t>
            </a:r>
            <a:r>
              <a:rPr lang="en-US" dirty="0" smtClean="0"/>
              <a:t> will choose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96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 the kernel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have to make a number of choices for the kernel:</a:t>
            </a:r>
          </a:p>
          <a:p>
            <a:pPr lvl="1"/>
            <a:r>
              <a:rPr lang="en-US" dirty="0" smtClean="0"/>
              <a:t>How many dimensions</a:t>
            </a:r>
          </a:p>
          <a:p>
            <a:pPr lvl="2"/>
            <a:r>
              <a:rPr lang="en-US" dirty="0" smtClean="0"/>
              <a:t>1D, 2D or 3D</a:t>
            </a:r>
          </a:p>
          <a:p>
            <a:pPr lvl="1"/>
            <a:r>
              <a:rPr lang="en-US" dirty="0" smtClean="0"/>
              <a:t>Global size per dimension</a:t>
            </a:r>
          </a:p>
          <a:p>
            <a:pPr lvl="2"/>
            <a:r>
              <a:rPr lang="en-US" dirty="0" smtClean="0"/>
              <a:t>Example: if we have 16 work items, then 1x16, 2x8, or 4x4</a:t>
            </a:r>
          </a:p>
          <a:p>
            <a:pPr lvl="1"/>
            <a:r>
              <a:rPr lang="en-US" dirty="0" smtClean="0"/>
              <a:t>Size of the workgroups</a:t>
            </a:r>
          </a:p>
          <a:p>
            <a:pPr lvl="2"/>
            <a:r>
              <a:rPr lang="en-US" dirty="0" smtClean="0"/>
              <a:t>Example: if global dimensions are 4x4, workgroup size could be </a:t>
            </a:r>
            <a:br>
              <a:rPr lang="en-US" dirty="0" smtClean="0"/>
            </a:br>
            <a:r>
              <a:rPr lang="en-US" dirty="0" smtClean="0"/>
              <a:t>1x1, 2x2, 4x4, 1x4, 2x4, </a:t>
            </a:r>
            <a:r>
              <a:rPr lang="en-US" dirty="0" err="1" smtClean="0"/>
              <a:t>etc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also 3x3 would be possible</a:t>
            </a:r>
          </a:p>
          <a:p>
            <a:r>
              <a:rPr lang="en-US" dirty="0" smtClean="0"/>
              <a:t>First 2 settings usually follow logically from the problem itself</a:t>
            </a:r>
          </a:p>
          <a:p>
            <a:pPr lvl="1"/>
            <a:r>
              <a:rPr lang="en-US" dirty="0" smtClean="0"/>
              <a:t>Example: if we have to do an operation on a 1000x10 matrix, then we define the kernel to be 2D with a global size of 1000x10</a:t>
            </a:r>
            <a:endParaRPr lang="en-US" dirty="0"/>
          </a:p>
          <a:p>
            <a:r>
              <a:rPr lang="en-US" dirty="0" smtClean="0"/>
              <a:t>Workgroup size is more critical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71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workgroup size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One consideration depends on the GPU architecture</a:t>
            </a:r>
          </a:p>
          <a:p>
            <a:pPr lvl="1"/>
            <a:r>
              <a:rPr lang="en-US" u="sng" dirty="0" smtClean="0"/>
              <a:t>All work items in a work group run on the same CU</a:t>
            </a:r>
          </a:p>
          <a:p>
            <a:pPr lvl="2"/>
            <a:r>
              <a:rPr lang="en-US" dirty="0" smtClean="0"/>
              <a:t>Work group too big (</a:t>
            </a:r>
            <a:r>
              <a:rPr lang="en-US" dirty="0" err="1" smtClean="0"/>
              <a:t>eg</a:t>
            </a:r>
            <a:r>
              <a:rPr lang="en-US" dirty="0" smtClean="0"/>
              <a:t> same as global dimensions)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 then there is only 1 work group, so only 1 CU will be used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Work group should not be smaller than size of the CU, 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 otherwise some PE’s will be idle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GPU properties can be queried </a:t>
            </a:r>
            <a:r>
              <a:rPr lang="en-US" dirty="0">
                <a:sym typeface="Wingdings" panose="05000000000000000000" pitchFamily="2" charset="2"/>
              </a:rPr>
              <a:t>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clGetDeviceInfo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Some other considerations depend on the chosen algorithm:</a:t>
            </a:r>
          </a:p>
          <a:p>
            <a:pPr lvl="1"/>
            <a:r>
              <a:rPr lang="en-US" u="sng" dirty="0" smtClean="0"/>
              <a:t>Only work </a:t>
            </a:r>
            <a:r>
              <a:rPr lang="en-US" u="sng" dirty="0"/>
              <a:t>items in </a:t>
            </a:r>
            <a:r>
              <a:rPr lang="en-US" u="sng" dirty="0" smtClean="0"/>
              <a:t>the same </a:t>
            </a:r>
            <a:r>
              <a:rPr lang="en-US" u="sng" dirty="0"/>
              <a:t>work </a:t>
            </a:r>
            <a:r>
              <a:rPr lang="en-US" u="sng" dirty="0" smtClean="0"/>
              <a:t>group can share (very fast) local memory </a:t>
            </a:r>
            <a:br>
              <a:rPr lang="en-US" u="sng" dirty="0" smtClean="0"/>
            </a:br>
            <a:r>
              <a:rPr lang="en-US" dirty="0" smtClean="0"/>
              <a:t>(see week 2)</a:t>
            </a:r>
            <a:endParaRPr lang="en-US" dirty="0"/>
          </a:p>
          <a:p>
            <a:pPr lvl="1"/>
            <a:r>
              <a:rPr lang="en-US" u="sng" dirty="0"/>
              <a:t>Only work items </a:t>
            </a:r>
            <a:r>
              <a:rPr lang="en-US" u="sng" dirty="0" smtClean="0"/>
              <a:t>in the </a:t>
            </a:r>
            <a:r>
              <a:rPr lang="en-US" u="sng" dirty="0"/>
              <a:t>same work group can be synchronized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(see </a:t>
            </a:r>
            <a:r>
              <a:rPr lang="en-US" dirty="0"/>
              <a:t>week 3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636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 err="1" smtClean="0"/>
              <a:t>OpenCL</a:t>
            </a:r>
            <a:r>
              <a:rPr lang="en-US" dirty="0" smtClean="0"/>
              <a:t> program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basic concepts are described above</a:t>
            </a:r>
          </a:p>
          <a:p>
            <a:r>
              <a:rPr lang="en-US" dirty="0" smtClean="0"/>
              <a:t>Unfortunately, a lot of extra code is needed to </a:t>
            </a:r>
          </a:p>
          <a:p>
            <a:pPr lvl="1"/>
            <a:r>
              <a:rPr lang="en-US" dirty="0" smtClean="0"/>
              <a:t>allocate memory on the Compute Device</a:t>
            </a:r>
          </a:p>
          <a:p>
            <a:pPr lvl="1"/>
            <a:r>
              <a:rPr lang="en-US" dirty="0" smtClean="0"/>
              <a:t>setup a context, kernel, kernel arguments, device queue,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compile the kernel to machine code</a:t>
            </a:r>
          </a:p>
          <a:p>
            <a:pPr lvl="1"/>
            <a:r>
              <a:rPr lang="en-US" dirty="0" smtClean="0"/>
              <a:t>copy information from host memory to device memory and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0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Declare (and initialize) all the necessary variables */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......</a:t>
            </a:r>
            <a:endParaRPr lang="nl-NL" sz="10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nl-NL" sz="1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OpenCL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Context */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clCreateContext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(NULL, 1, &amp;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device_id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NULL, NULL, &amp;ret);</a:t>
            </a:r>
          </a:p>
          <a:p>
            <a:pPr marL="0" indent="0">
              <a:buNone/>
            </a:pP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command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queue */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command_queue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clCreateCommandQueue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device_id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&amp;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</a:t>
            </a:r>
            <a:r>
              <a:rPr lang="nl-NL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Allocate</a:t>
            </a:r>
            <a:r>
              <a:rPr lang="nl-NL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memory </a:t>
            </a:r>
            <a:r>
              <a:rPr lang="nl-NL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l-NL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arrays on the </a:t>
            </a:r>
            <a:r>
              <a:rPr lang="nl-NL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Compute</a:t>
            </a:r>
            <a:r>
              <a:rPr lang="nl-NL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Device */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AonDevice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clCreateBuffer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(context, CL_MEM_READ_WRITE, 3*3*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NULL, &amp;ret);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BonDevice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clCreateBuffer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(context, CL_MEM_READ_WRITE, 3*3*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NULL, &amp;ret);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ConDevice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clCreateBuffer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(context, CL_MEM_READ_WRITE, 3*3*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NULL, &amp;ret);</a:t>
            </a:r>
          </a:p>
          <a:p>
            <a:pPr marL="0" indent="0">
              <a:buNone/>
            </a:pP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Copy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arrays A and B from host memory to Compute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Devive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clEnqueueWriteBuffer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command_queue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AonDevice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CL_TRUE, 0, 3*3*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A, 0, NULL, NULL);</a:t>
            </a:r>
          </a:p>
          <a:p>
            <a:pPr marL="0" indent="0">
              <a:buNone/>
            </a:pP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clEnqueueWriteBuffer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command_queue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BonDevice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CL_TRUE, 0, 3*3*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B, 0, NULL, NULL);</a:t>
            </a:r>
          </a:p>
          <a:p>
            <a:pPr marL="0" indent="0">
              <a:buNone/>
            </a:pP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Create kernel program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program =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clCreateProgramWithSource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(context, 1, (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**)&amp;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source_str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*)&amp;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source_size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Compile the program Just In Time to GPU machine code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nl-NL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clBuildProgram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(program, 1, &amp;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device_id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NULL, NULL, NULL);</a:t>
            </a:r>
          </a:p>
          <a:p>
            <a:pPr marL="0" indent="0">
              <a:buNone/>
            </a:pP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OpenCL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kernel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nl-NL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</a:t>
            </a:r>
            <a:r>
              <a:rPr lang="nl-NL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compiled</a:t>
            </a:r>
            <a:r>
              <a:rPr lang="nl-NL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program */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kernel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clCreateKernel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(program, </a:t>
            </a:r>
            <a:r>
              <a:rPr lang="nl-NL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nl-NL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addArray</a:t>
            </a:r>
            <a:r>
              <a:rPr lang="nl-NL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Set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OpenCL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kernel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arguments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*/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clSetKernelArg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kernel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cl_mem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(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*)&amp;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AonDevice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clSetKernelArg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kernel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1,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cl_mem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(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*)&amp;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BonDevice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clSetKernelArg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kernel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2,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cl_mem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(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*)&amp;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ConDevice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Activate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OpenCL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kernel on the Compute Device;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see previous slide 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......</a:t>
            </a:r>
          </a:p>
          <a:p>
            <a:pPr marL="0" indent="0">
              <a:buNone/>
            </a:pP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Transfer </a:t>
            </a:r>
            <a:r>
              <a:rPr lang="nl-N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array C back </a:t>
            </a:r>
            <a:r>
              <a:rPr lang="nl-NL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to</a:t>
            </a:r>
            <a:r>
              <a:rPr lang="nl-NL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host */</a:t>
            </a:r>
            <a:endParaRPr lang="nl-NL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clEnqueueReadBuffer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command_queue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ConDevice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CL_TRUE, 0, 3*3*</a:t>
            </a:r>
            <a:r>
              <a:rPr lang="nl-N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C, 0, NULL, NULL</a:t>
            </a:r>
            <a:r>
              <a:rPr lang="nl-NL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28</a:t>
            </a:fld>
            <a:endParaRPr lang="nl-NL" dirty="0"/>
          </a:p>
        </p:txBody>
      </p:sp>
      <p:sp>
        <p:nvSpPr>
          <p:cNvPr id="5" name="Line Callout 1 4"/>
          <p:cNvSpPr/>
          <p:nvPr/>
        </p:nvSpPr>
        <p:spPr>
          <a:xfrm>
            <a:off x="6084168" y="4077072"/>
            <a:ext cx="3059832" cy="1728192"/>
          </a:xfrm>
          <a:prstGeom prst="borderCallout1">
            <a:avLst>
              <a:gd name="adj1" fmla="val 24448"/>
              <a:gd name="adj2" fmla="val 161"/>
              <a:gd name="adj3" fmla="val -23895"/>
              <a:gd name="adj4" fmla="val -39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string contains the source code of the kernel program (see previous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source code string can be hard-coded, or read from a file</a:t>
            </a:r>
            <a:endParaRPr lang="nl-NL" dirty="0"/>
          </a:p>
        </p:txBody>
      </p:sp>
      <p:sp>
        <p:nvSpPr>
          <p:cNvPr id="6" name="Line Callout 1 5"/>
          <p:cNvSpPr/>
          <p:nvPr/>
        </p:nvSpPr>
        <p:spPr>
          <a:xfrm>
            <a:off x="6074221" y="1196751"/>
            <a:ext cx="3059832" cy="541337"/>
          </a:xfrm>
          <a:prstGeom prst="borderCallout1">
            <a:avLst>
              <a:gd name="adj1" fmla="val 102161"/>
              <a:gd name="adj2" fmla="val 78606"/>
              <a:gd name="adj3" fmla="val 303921"/>
              <a:gd name="adj4" fmla="val -35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size of a matrix in bytes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35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compilation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Every </a:t>
            </a:r>
            <a:r>
              <a:rPr lang="en-US" dirty="0" err="1" smtClean="0"/>
              <a:t>OpenCL</a:t>
            </a:r>
            <a:r>
              <a:rPr lang="en-US" dirty="0" smtClean="0"/>
              <a:t> implementation provides a </a:t>
            </a:r>
            <a:r>
              <a:rPr lang="en-US" dirty="0"/>
              <a:t>compiler from </a:t>
            </a:r>
            <a:r>
              <a:rPr lang="en-US" dirty="0" err="1" smtClean="0"/>
              <a:t>OpenCL</a:t>
            </a:r>
            <a:r>
              <a:rPr lang="en-US" dirty="0" smtClean="0"/>
              <a:t> C </a:t>
            </a:r>
            <a:r>
              <a:rPr lang="en-US" dirty="0"/>
              <a:t>to </a:t>
            </a:r>
            <a:r>
              <a:rPr lang="en-US" dirty="0" smtClean="0"/>
              <a:t>supported </a:t>
            </a:r>
            <a:r>
              <a:rPr lang="en-US" dirty="0"/>
              <a:t>device executable code</a:t>
            </a:r>
          </a:p>
          <a:p>
            <a:r>
              <a:rPr lang="en-US" dirty="0" smtClean="0"/>
              <a:t>The </a:t>
            </a:r>
            <a:r>
              <a:rPr lang="en-US" dirty="0"/>
              <a:t>compiler </a:t>
            </a:r>
            <a:r>
              <a:rPr lang="en-US" dirty="0" smtClean="0"/>
              <a:t>supports </a:t>
            </a:r>
            <a:r>
              <a:rPr lang="en-US" dirty="0"/>
              <a:t>standard set of </a:t>
            </a:r>
            <a:r>
              <a:rPr lang="en-US" dirty="0" err="1"/>
              <a:t>OpenCL</a:t>
            </a:r>
            <a:r>
              <a:rPr lang="en-US" dirty="0"/>
              <a:t> defined </a:t>
            </a:r>
            <a:r>
              <a:rPr lang="en-US" dirty="0" smtClean="0"/>
              <a:t>options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kernels can be compiled either </a:t>
            </a:r>
            <a:r>
              <a:rPr lang="en-US" u="sng" dirty="0"/>
              <a:t>online</a:t>
            </a:r>
            <a:r>
              <a:rPr lang="en-US" i="1" dirty="0"/>
              <a:t> </a:t>
            </a:r>
            <a:r>
              <a:rPr lang="en-US" dirty="0" smtClean="0"/>
              <a:t>(JIT, run‐time</a:t>
            </a:r>
            <a:r>
              <a:rPr lang="en-US" dirty="0"/>
              <a:t>) or </a:t>
            </a:r>
            <a:r>
              <a:rPr lang="en-US" u="sng" dirty="0" smtClean="0"/>
              <a:t>offline</a:t>
            </a:r>
            <a:r>
              <a:rPr lang="en-US" i="1" dirty="0" smtClean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build</a:t>
            </a:r>
            <a:r>
              <a:rPr lang="nl-NL" dirty="0" smtClean="0"/>
              <a:t>‐time</a:t>
            </a:r>
            <a:r>
              <a:rPr lang="nl-NL" dirty="0"/>
              <a:t>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online </a:t>
            </a:r>
            <a:r>
              <a:rPr lang="en-US" dirty="0" smtClean="0"/>
              <a:t>compilation, </a:t>
            </a:r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u="sng" dirty="0"/>
              <a:t>source text</a:t>
            </a:r>
            <a:r>
              <a:rPr lang="en-US" dirty="0"/>
              <a:t> is provided </a:t>
            </a:r>
            <a:r>
              <a:rPr lang="en-US" dirty="0" smtClean="0"/>
              <a:t>to host </a:t>
            </a:r>
            <a:r>
              <a:rPr lang="nl-NL" dirty="0" smtClean="0"/>
              <a:t>program </a:t>
            </a:r>
            <a:br>
              <a:rPr lang="nl-NL" dirty="0" smtClean="0"/>
            </a:b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clBuildProgram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offline compilation, </a:t>
            </a:r>
            <a:r>
              <a:rPr lang="en-US" u="sng" dirty="0" smtClean="0"/>
              <a:t>executable device code</a:t>
            </a:r>
            <a:r>
              <a:rPr lang="en-US" dirty="0" smtClean="0"/>
              <a:t> is provided to host program</a:t>
            </a:r>
            <a:endParaRPr lang="nl-NL" dirty="0"/>
          </a:p>
          <a:p>
            <a:pPr lvl="2"/>
            <a:r>
              <a:rPr lang="en-US" dirty="0" smtClean="0"/>
              <a:t>Run time compilation </a:t>
            </a:r>
            <a:r>
              <a:rPr lang="en-US" dirty="0"/>
              <a:t>is more flexible for the final </a:t>
            </a:r>
            <a:r>
              <a:rPr lang="en-US" dirty="0" smtClean="0"/>
              <a:t>application</a:t>
            </a:r>
            <a:r>
              <a:rPr lang="en-US" dirty="0"/>
              <a:t>, </a:t>
            </a:r>
            <a:r>
              <a:rPr lang="en-US" dirty="0" smtClean="0"/>
              <a:t>but may </a:t>
            </a:r>
            <a:r>
              <a:rPr lang="en-US" dirty="0"/>
              <a:t>be </a:t>
            </a:r>
            <a:r>
              <a:rPr lang="en-US" dirty="0" smtClean="0"/>
              <a:t>problematic </a:t>
            </a:r>
            <a:r>
              <a:rPr lang="en-US" dirty="0"/>
              <a:t>in some cases</a:t>
            </a:r>
          </a:p>
          <a:p>
            <a:pPr lvl="3"/>
            <a:r>
              <a:rPr lang="en-US" dirty="0" smtClean="0"/>
              <a:t>Compilation </a:t>
            </a:r>
            <a:r>
              <a:rPr lang="en-US" dirty="0"/>
              <a:t>errors need to be extracted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clBuildProgram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smtClean="0"/>
              <a:t>The </a:t>
            </a:r>
            <a:r>
              <a:rPr lang="en-US" dirty="0"/>
              <a:t>kernel source code </a:t>
            </a:r>
            <a:r>
              <a:rPr lang="en-US" dirty="0" smtClean="0"/>
              <a:t>must be included </a:t>
            </a:r>
            <a:r>
              <a:rPr lang="en-US" dirty="0"/>
              <a:t>in the </a:t>
            </a:r>
            <a:r>
              <a:rPr lang="en-US" dirty="0" smtClean="0"/>
              <a:t>application binaries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01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processors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3</a:t>
            </a:fld>
            <a:endParaRPr lang="nl-NL"/>
          </a:p>
        </p:txBody>
      </p:sp>
      <p:pic>
        <p:nvPicPr>
          <p:cNvPr id="2050" name="Picture 2" descr="http://www.monolithic3d.com/uploads/6/0/5/5/6055488/1612332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572003" cy="51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eforce.com/Active/en_US/shared/images/articles/geforce-gtx-660-ti/geforce-gtx-660-ti-top-board-sh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-27777"/>
            <a:ext cx="3483893" cy="262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GPU’s?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69371"/>
          </a:xfrm>
        </p:spPr>
        <p:txBody>
          <a:bodyPr>
            <a:noAutofit/>
          </a:bodyPr>
          <a:lstStyle/>
          <a:p>
            <a:r>
              <a:rPr lang="en-US" dirty="0" smtClean="0"/>
              <a:t>Graphical Processing Unit</a:t>
            </a:r>
          </a:p>
          <a:p>
            <a:r>
              <a:rPr lang="en-US" dirty="0" smtClean="0"/>
              <a:t>Primarily designed to do calculations in the field of 3D CGI, like: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Texture operations</a:t>
            </a:r>
          </a:p>
          <a:p>
            <a:r>
              <a:rPr lang="en-US" dirty="0" smtClean="0"/>
              <a:t>Typically matrix operations, and locally concentrated operations </a:t>
            </a:r>
            <a:r>
              <a:rPr lang="en-US" dirty="0" smtClean="0">
                <a:sym typeface="Wingdings" pitchFamily="2" charset="2"/>
              </a:rPr>
              <a:t> SIMD</a:t>
            </a:r>
            <a:endParaRPr lang="en-US" dirty="0" smtClean="0"/>
          </a:p>
          <a:p>
            <a:r>
              <a:rPr lang="en-US" dirty="0" smtClean="0"/>
              <a:t>GPU highly optimized for these operations, much faster than CPU</a:t>
            </a:r>
          </a:p>
          <a:p>
            <a:r>
              <a:rPr lang="en-US" dirty="0" smtClean="0"/>
              <a:t>GPU can do other types of calculations 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GPGPU (General Purpose GPU)</a:t>
            </a:r>
          </a:p>
          <a:p>
            <a:r>
              <a:rPr lang="en-US" dirty="0" smtClean="0">
                <a:sym typeface="Wingdings" pitchFamily="2" charset="2"/>
              </a:rPr>
              <a:t>Usually programmed in C(++)-like way, using: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OpenCL</a:t>
            </a:r>
            <a:r>
              <a:rPr lang="en-US" dirty="0" smtClean="0">
                <a:sym typeface="Wingdings" pitchFamily="2" charset="2"/>
              </a:rPr>
              <a:t> (ATI and </a:t>
            </a:r>
            <a:r>
              <a:rPr lang="en-US" dirty="0" err="1" smtClean="0">
                <a:sym typeface="Wingdings" pitchFamily="2" charset="2"/>
              </a:rPr>
              <a:t>nvidia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CUDA (</a:t>
            </a:r>
            <a:r>
              <a:rPr lang="en-US" dirty="0" err="1" smtClean="0">
                <a:sym typeface="Wingdings" pitchFamily="2" charset="2"/>
              </a:rPr>
              <a:t>nvidia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C992-DF40-4E65-B5C2-B39944831ED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GPU’s?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% of silicon dedicated to computations (green)</a:t>
            </a:r>
          </a:p>
          <a:p>
            <a:r>
              <a:rPr lang="en-US" dirty="0" smtClean="0"/>
              <a:t>Less is needed for </a:t>
            </a:r>
            <a:r>
              <a:rPr lang="en-US" dirty="0" err="1" smtClean="0"/>
              <a:t>control&amp;cache</a:t>
            </a:r>
            <a:r>
              <a:rPr lang="en-US" dirty="0" smtClean="0"/>
              <a:t> (yellow/orange)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C992-DF40-4E65-B5C2-B39944831EDD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852936"/>
            <a:ext cx="8553772" cy="33774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GPU/CPU performance comparison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6</a:t>
            </a:fld>
            <a:endParaRPr lang="nl-NL"/>
          </a:p>
        </p:txBody>
      </p:sp>
      <p:pic>
        <p:nvPicPr>
          <p:cNvPr id="1026" name="Picture 2" descr="http://michaelgalloy.com/wp-content/uploads/2013/06/cpu-vs-g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2000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5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Introduction into </a:t>
            </a:r>
            <a:r>
              <a:rPr lang="en-US" altLang="nl-NL" dirty="0" err="1" smtClean="0"/>
              <a:t>OpenCL</a:t>
            </a:r>
            <a:endParaRPr lang="en-IN" altLang="nl-NL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nl-NL" dirty="0" err="1" smtClean="0"/>
              <a:t>OpenCL</a:t>
            </a:r>
            <a:r>
              <a:rPr lang="en-US" altLang="nl-NL" dirty="0" smtClean="0"/>
              <a:t> is a programming framework for heterogeneous computing resources</a:t>
            </a:r>
          </a:p>
          <a:p>
            <a:r>
              <a:rPr lang="en-US" altLang="nl-NL" dirty="0" smtClean="0"/>
              <a:t>Suitable for CPUs, GPUs, Cell Broadband Engine, FPGAs, DSPs</a:t>
            </a:r>
          </a:p>
          <a:p>
            <a:r>
              <a:rPr lang="en-US" altLang="nl-NL" dirty="0" smtClean="0"/>
              <a:t>It’s a standard, with several implementations from all major companies (AMD, Intel, </a:t>
            </a:r>
            <a:r>
              <a:rPr lang="en-US" altLang="nl-NL" dirty="0" err="1" smtClean="0"/>
              <a:t>nvidia</a:t>
            </a:r>
            <a:r>
              <a:rPr lang="en-US" altLang="nl-NL" dirty="0" smtClean="0"/>
              <a:t>, …)</a:t>
            </a:r>
          </a:p>
          <a:p>
            <a:r>
              <a:rPr lang="en-US" altLang="nl-NL" dirty="0" smtClean="0"/>
              <a:t>Many introductions available; just two of them:</a:t>
            </a:r>
          </a:p>
          <a:p>
            <a:pPr lvl="1"/>
            <a:r>
              <a:rPr lang="en-US" altLang="nl-NL" dirty="0" smtClean="0">
                <a:hlinkClick r:id="rId2"/>
              </a:rPr>
              <a:t>A gentle </a:t>
            </a:r>
            <a:r>
              <a:rPr lang="en-US" altLang="nl-NL" dirty="0" err="1" smtClean="0">
                <a:hlinkClick r:id="rId2"/>
              </a:rPr>
              <a:t>intoduction</a:t>
            </a:r>
            <a:r>
              <a:rPr lang="en-US" altLang="nl-NL" dirty="0" smtClean="0">
                <a:hlinkClick r:id="rId2"/>
              </a:rPr>
              <a:t> to </a:t>
            </a:r>
            <a:r>
              <a:rPr lang="en-US" altLang="nl-NL" dirty="0" err="1" smtClean="0">
                <a:hlinkClick r:id="rId2"/>
              </a:rPr>
              <a:t>OpenCL</a:t>
            </a:r>
            <a:endParaRPr lang="en-US" altLang="nl-NL" dirty="0" smtClean="0"/>
          </a:p>
          <a:p>
            <a:pPr lvl="1"/>
            <a:r>
              <a:rPr lang="en-US" altLang="nl-NL" dirty="0" err="1" smtClean="0">
                <a:hlinkClick r:id="rId3"/>
              </a:rPr>
              <a:t>OpenCL</a:t>
            </a:r>
            <a:r>
              <a:rPr lang="en-US" altLang="nl-NL" dirty="0" smtClean="0">
                <a:hlinkClick r:id="rId3"/>
              </a:rPr>
              <a:t> programming book</a:t>
            </a:r>
            <a:endParaRPr lang="en-US" altLang="nl-NL" dirty="0"/>
          </a:p>
          <a:p>
            <a:pPr lvl="1"/>
            <a:endParaRPr lang="en-US" altLang="nl-NL" dirty="0" smtClean="0"/>
          </a:p>
          <a:p>
            <a:r>
              <a:rPr lang="en-US" altLang="nl-NL" dirty="0" smtClean="0"/>
              <a:t>Competing framework is CUDA</a:t>
            </a:r>
          </a:p>
          <a:p>
            <a:pPr lvl="1"/>
            <a:r>
              <a:rPr lang="en-US" altLang="nl-NL" dirty="0" smtClean="0"/>
              <a:t>Specifically for </a:t>
            </a:r>
            <a:r>
              <a:rPr lang="en-US" altLang="nl-NL" dirty="0" err="1" smtClean="0"/>
              <a:t>nvidia</a:t>
            </a:r>
            <a:r>
              <a:rPr lang="en-US" altLang="nl-NL" dirty="0" smtClean="0"/>
              <a:t> GPU’s</a:t>
            </a:r>
            <a:endParaRPr lang="en-IN" altLang="nl-NL" dirty="0"/>
          </a:p>
          <a:p>
            <a:pPr lvl="1"/>
            <a:r>
              <a:rPr lang="en-IN" altLang="nl-NL" dirty="0" smtClean="0"/>
              <a:t>Made and maintained only by </a:t>
            </a:r>
            <a:r>
              <a:rPr lang="en-IN" altLang="nl-NL" dirty="0" err="1" smtClean="0"/>
              <a:t>nvidia</a:t>
            </a:r>
            <a:endParaRPr lang="en-IN" altLang="nl-NL" dirty="0" smtClean="0"/>
          </a:p>
          <a:p>
            <a:pPr lvl="1"/>
            <a:r>
              <a:rPr lang="en-IN" altLang="nl-NL" dirty="0" smtClean="0"/>
              <a:t>Less general, but can be more efficient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7</a:t>
            </a:fld>
            <a:endParaRPr lang="nl-NL"/>
          </a:p>
        </p:txBody>
      </p:sp>
      <p:pic>
        <p:nvPicPr>
          <p:cNvPr id="3" name="Picture 2" descr="https://embedded.communities.intel.com/servlet/JiveServlet/showImage/38-5438-3922/OpenC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4" y="4077072"/>
            <a:ext cx="4275972" cy="187220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g.clubic.com/02747538-photo-logo-openc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8640"/>
            <a:ext cx="1523246" cy="152324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dirty="0" smtClean="0"/>
              <a:t>Design goals of </a:t>
            </a:r>
            <a:r>
              <a:rPr lang="en-US" altLang="nl-NL" dirty="0" err="1" smtClean="0"/>
              <a:t>OpenCL</a:t>
            </a:r>
            <a:endParaRPr lang="nl-NL" alt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dirty="0" smtClean="0"/>
              <a:t>Use all computational resources in system</a:t>
            </a:r>
          </a:p>
          <a:p>
            <a:pPr lvl="1"/>
            <a:r>
              <a:rPr lang="en-US" altLang="nl-NL" dirty="0" smtClean="0"/>
              <a:t>GPU’s and CPU’s as peers</a:t>
            </a:r>
          </a:p>
          <a:p>
            <a:pPr lvl="1"/>
            <a:r>
              <a:rPr lang="en-US" altLang="nl-NL" dirty="0" smtClean="0"/>
              <a:t>Data- and task-parallel compute model</a:t>
            </a:r>
          </a:p>
          <a:p>
            <a:r>
              <a:rPr lang="en-US" altLang="nl-NL" dirty="0" smtClean="0"/>
              <a:t>Efficient parallel programming model</a:t>
            </a:r>
          </a:p>
          <a:p>
            <a:pPr lvl="1"/>
            <a:r>
              <a:rPr lang="en-US" altLang="nl-NL" dirty="0" smtClean="0"/>
              <a:t>Based on C</a:t>
            </a:r>
          </a:p>
          <a:p>
            <a:pPr lvl="1"/>
            <a:r>
              <a:rPr lang="en-US" altLang="nl-NL" dirty="0" smtClean="0"/>
              <a:t>Abstracts the specifics of underlying hardware</a:t>
            </a:r>
          </a:p>
          <a:p>
            <a:r>
              <a:rPr lang="en-US" altLang="nl-NL" dirty="0" smtClean="0"/>
              <a:t>Specify accuracy of floating point computations</a:t>
            </a:r>
          </a:p>
          <a:p>
            <a:pPr lvl="1"/>
            <a:r>
              <a:rPr lang="en-US" altLang="nl-NL" dirty="0" smtClean="0"/>
              <a:t>IEEE754 compliant rounding behavior</a:t>
            </a:r>
          </a:p>
          <a:p>
            <a:pPr lvl="1"/>
            <a:r>
              <a:rPr lang="en-US" altLang="nl-NL" dirty="0" smtClean="0"/>
              <a:t>Define maximum allowable error of math functions</a:t>
            </a:r>
          </a:p>
          <a:p>
            <a:r>
              <a:rPr lang="en-US" altLang="nl-NL" dirty="0" smtClean="0"/>
              <a:t>Drive future hardware requirements</a:t>
            </a:r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6399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versions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developed by Apple, </a:t>
            </a:r>
            <a:r>
              <a:rPr lang="en-US" altLang="nl-NL" dirty="0" smtClean="0"/>
              <a:t>now maintained </a:t>
            </a:r>
            <a:r>
              <a:rPr lang="en-US" altLang="nl-NL" dirty="0"/>
              <a:t>by </a:t>
            </a:r>
            <a:r>
              <a:rPr lang="en-US" altLang="nl-NL" dirty="0" err="1"/>
              <a:t>Khronos</a:t>
            </a:r>
            <a:r>
              <a:rPr lang="en-US" altLang="nl-NL" dirty="0"/>
              <a:t> </a:t>
            </a:r>
            <a:r>
              <a:rPr lang="en-US" altLang="nl-NL" dirty="0" smtClean="0"/>
              <a:t>group</a:t>
            </a:r>
            <a:endParaRPr lang="en-US" dirty="0" smtClean="0"/>
          </a:p>
          <a:p>
            <a:r>
              <a:rPr lang="en-US" dirty="0" smtClean="0"/>
              <a:t>First approved for public release in Nov 2008</a:t>
            </a:r>
          </a:p>
          <a:p>
            <a:r>
              <a:rPr lang="en-US" dirty="0" smtClean="0"/>
              <a:t>Currently at version 2.1 (Nov 2015)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9</a:t>
            </a:fld>
            <a:endParaRPr lang="nl-NL"/>
          </a:p>
        </p:txBody>
      </p:sp>
      <p:pic>
        <p:nvPicPr>
          <p:cNvPr id="5122" name="Picture 2" descr="http://www7.pcmag.com/media/images/287384-khronos-group-logo.jpg?thumb=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28750" cy="142875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gemaakt xmlns="80A2E046-7245-447D-A427-C49622132942">2015-02-22T23:00:00+00:00</aangemaakt>
    <vak xmlns="80A2E046-7245-447D-A427-C49622132942">TSE6 - Technical Software Engineering</vak>
    <IconOverlay xmlns="http://schemas.microsoft.com/sharepoint/v4" xsi:nil="true"/>
    <Categorie xmlns="80A2E046-7245-447D-A427-C49622132942">Sheets</Categorie>
    <Profiel xmlns="80A2E046-7245-447D-A427-C49622132942">
      <Value>T-profiel</Value>
    </Profie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1E3E947202584F859B5D1ABC4A52DD" ma:contentTypeVersion="20" ma:contentTypeDescription="Create a new document." ma:contentTypeScope="" ma:versionID="1fa0c54eadb7492de909ec7fcef7e661">
  <xsd:schema xmlns:xsd="http://www.w3.org/2001/XMLSchema" xmlns:xs="http://www.w3.org/2001/XMLSchema" xmlns:p="http://schemas.microsoft.com/office/2006/metadata/properties" xmlns:ns2="80A2E046-7245-447D-A427-C49622132942" xmlns:ns3="http://schemas.microsoft.com/sharepoint/v4" targetNamespace="http://schemas.microsoft.com/office/2006/metadata/properties" ma:root="true" ma:fieldsID="6b3524e3972107a11dc5a31460412639" ns2:_="" ns3:_="">
    <xsd:import namespace="80A2E046-7245-447D-A427-C4962213294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vak" minOccurs="0"/>
                <xsd:element ref="ns2:Categorie" minOccurs="0"/>
                <xsd:element ref="ns2:aangemaakt" minOccurs="0"/>
                <xsd:element ref="ns2:Profiel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2E046-7245-447D-A427-C49622132942" elementFormDefault="qualified">
    <xsd:import namespace="http://schemas.microsoft.com/office/2006/documentManagement/types"/>
    <xsd:import namespace="http://schemas.microsoft.com/office/infopath/2007/PartnerControls"/>
    <xsd:element name="vak" ma:index="8" nillable="true" ma:displayName="vak" ma:default="Semester 6" ma:format="Dropdown" ma:internalName="vak">
      <xsd:simpleType>
        <xsd:restriction base="dms:Choice">
          <xsd:enumeration value="ES6 - Embedded Systems"/>
          <xsd:enumeration value="MDD6 - Model Driven Development"/>
          <xsd:enumeration value="SD6 - System Development"/>
          <xsd:enumeration value="TSE6 - Technical Software Engineering"/>
          <xsd:enumeration value="Semester 6"/>
          <xsd:enumeration value="PTT6 - Embedded Systems Project"/>
          <xsd:enumeration value="PET6 - Onderzoeksvaardigheden eindfase"/>
          <xsd:enumeration value="PET6 - Solliciteren"/>
        </xsd:restriction>
      </xsd:simpleType>
    </xsd:element>
    <xsd:element name="Categorie" ma:index="9" nillable="true" ma:displayName="Categorie" ma:default="Algemeen" ma:format="Dropdown" ma:internalName="Categorie" ma:readOnly="false">
      <xsd:simpleType>
        <xsd:restriction base="dms:Choice">
          <xsd:enumeration value="Sheets"/>
          <xsd:enumeration value="Opdrachten"/>
          <xsd:enumeration value="Overig"/>
          <xsd:enumeration value="Algemeen"/>
          <xsd:enumeration value="Theorie"/>
          <xsd:enumeration value="Bronnen"/>
        </xsd:restriction>
      </xsd:simpleType>
    </xsd:element>
    <xsd:element name="aangemaakt" ma:index="10" nillable="true" ma:displayName="aangemaakt" ma:format="DateOnly" ma:internalName="aangemaakt" ma:readOnly="false">
      <xsd:simpleType>
        <xsd:restriction base="dms:DateTime"/>
      </xsd:simpleType>
    </xsd:element>
    <xsd:element name="Profiel" ma:index="11" nillable="true" ma:displayName="Profiel" ma:internalName="Profie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-profiel"/>
                    <xsd:enumeration value="S-profiel"/>
                    <xsd:enumeration value="T-profiel"/>
                    <xsd:enumeration value="I-profiel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9373C3-B861-47B8-BB10-7D0D47441F5D}"/>
</file>

<file path=customXml/itemProps2.xml><?xml version="1.0" encoding="utf-8"?>
<ds:datastoreItem xmlns:ds="http://schemas.openxmlformats.org/officeDocument/2006/customXml" ds:itemID="{38DA8196-630A-421F-B0A6-B5581B9FA0D4}"/>
</file>

<file path=customXml/itemProps3.xml><?xml version="1.0" encoding="utf-8"?>
<ds:datastoreItem xmlns:ds="http://schemas.openxmlformats.org/officeDocument/2006/customXml" ds:itemID="{87241307-9A7F-416D-BD3A-CA0526C3D950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5459</TotalTime>
  <Words>1639</Words>
  <Application>Microsoft Office PowerPoint</Application>
  <PresentationFormat>On-screen Show (4:3)</PresentationFormat>
  <Paragraphs>320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Thatch</vt:lpstr>
      <vt:lpstr>TSE6 - OpenCL</vt:lpstr>
      <vt:lpstr>Class introduction</vt:lpstr>
      <vt:lpstr>Evolution of processors</vt:lpstr>
      <vt:lpstr>Why GPU’s?</vt:lpstr>
      <vt:lpstr>Why GPU’s?</vt:lpstr>
      <vt:lpstr>GPU/CPU performance comparison</vt:lpstr>
      <vt:lpstr>Introduction into OpenCL</vt:lpstr>
      <vt:lpstr>Design goals of OpenCL</vt:lpstr>
      <vt:lpstr>OpenCL versions</vt:lpstr>
      <vt:lpstr>OpenCL Hardware Model</vt:lpstr>
      <vt:lpstr>OpenCL Hardware Model</vt:lpstr>
      <vt:lpstr>Example Compute Device:  nvidia Fermi GPU</vt:lpstr>
      <vt:lpstr>OpenCL Software Execution Model</vt:lpstr>
      <vt:lpstr>SW  HW mapping</vt:lpstr>
      <vt:lpstr>Work Groups</vt:lpstr>
      <vt:lpstr>Writing a kernel</vt:lpstr>
      <vt:lpstr>Kernel structure</vt:lpstr>
      <vt:lpstr>Kernel dimensions</vt:lpstr>
      <vt:lpstr>Kernel dimensions</vt:lpstr>
      <vt:lpstr>Kernel dimensions</vt:lpstr>
      <vt:lpstr>Kernel dimensions</vt:lpstr>
      <vt:lpstr>Kernel dimensions</vt:lpstr>
      <vt:lpstr>How to start a kernel</vt:lpstr>
      <vt:lpstr>Back to the matrix addition example</vt:lpstr>
      <vt:lpstr>How to configure the kernel</vt:lpstr>
      <vt:lpstr>Considerations for workgroup size</vt:lpstr>
      <vt:lpstr>Complete OpenCL program</vt:lpstr>
      <vt:lpstr>PowerPoint Presentation</vt:lpstr>
      <vt:lpstr>Kernel compilation</vt:lpstr>
    </vt:vector>
  </TitlesOfParts>
  <Company>Fontys Hogescholen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Boots,Peter P.J.H.M.</dc:creator>
  <cp:lastModifiedBy>Boots,Peter P.J.H.M.</cp:lastModifiedBy>
  <cp:revision>77</cp:revision>
  <dcterms:created xsi:type="dcterms:W3CDTF">2014-10-14T11:46:15Z</dcterms:created>
  <dcterms:modified xsi:type="dcterms:W3CDTF">2016-02-22T11:34:59Z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0x010100EB1E3E947202584F859B5D1ABC4A52DD</vt:lpwstr>
  </property>
</Properties>
</file>