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4" r:id="rId6"/>
    <p:sldId id="279" r:id="rId7"/>
    <p:sldId id="280" r:id="rId8"/>
    <p:sldId id="265" r:id="rId9"/>
    <p:sldId id="270" r:id="rId10"/>
    <p:sldId id="271" r:id="rId11"/>
    <p:sldId id="267" r:id="rId12"/>
    <p:sldId id="285" r:id="rId13"/>
    <p:sldId id="269" r:id="rId14"/>
    <p:sldId id="264" r:id="rId15"/>
    <p:sldId id="274" r:id="rId16"/>
    <p:sldId id="275" r:id="rId17"/>
    <p:sldId id="272" r:id="rId18"/>
    <p:sldId id="273" r:id="rId19"/>
    <p:sldId id="268" r:id="rId20"/>
    <p:sldId id="282" r:id="rId21"/>
    <p:sldId id="277" r:id="rId22"/>
    <p:sldId id="278" r:id="rId2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27-2-2016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27-2-2016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F886-D6C1-4891-B89C-EF046A0B51AC}" type="datetime1">
              <a:rPr lang="nl-NL" smtClean="0"/>
              <a:t>27-2-2016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8BF6-4DD2-4F7E-8344-FB10A7F45EDE}" type="datetime1">
              <a:rPr lang="nl-NL" smtClean="0"/>
              <a:t>27-2-2016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64CF-A3AA-4DB1-B6F8-9FA93B85B658}" type="datetime1">
              <a:rPr lang="nl-NL" smtClean="0"/>
              <a:t>27-2-2016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FC1-A895-4562-BA39-D187A91A9B53}" type="datetime1">
              <a:rPr lang="nl-NL" smtClean="0"/>
              <a:t>27-2-2016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CA75-2390-49AD-9DF0-A2FE9135DCDE}" type="datetime1">
              <a:rPr lang="nl-NL" smtClean="0"/>
              <a:t>27-2-2016</a:t>
            </a:fld>
            <a:endParaRPr lang="nl-NL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6B6F-2912-4114-AEF0-5EDE444F593A}" type="datetime1">
              <a:rPr lang="nl-NL" smtClean="0"/>
              <a:t>27-2-2016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82D-BFBF-40DF-AEC2-F44E2327474D}" type="datetime1">
              <a:rPr lang="nl-NL" smtClean="0"/>
              <a:t>27-2-2016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F71A-C027-4A64-BB56-B3F210902072}" type="datetime1">
              <a:rPr lang="nl-NL" smtClean="0"/>
              <a:t>27-2-2016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A3F1-2462-4F5B-95CF-2E640CD305E3}" type="datetime1">
              <a:rPr lang="nl-NL" smtClean="0"/>
              <a:t>27-2-2016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D5F-8BEB-42C6-BE07-129695B38CCC}" type="datetime1">
              <a:rPr lang="nl-NL" smtClean="0"/>
              <a:t>27-2-2016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661B-8697-4516-892C-FB732F09BAA2}" type="datetime1">
              <a:rPr lang="nl-NL" smtClean="0"/>
              <a:t>27-2-2016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67642B-D25B-4A17-8AEA-9E794A743362}" type="datetime1">
              <a:rPr lang="nl-NL" smtClean="0"/>
              <a:t>27-2-2016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122405/Part-OpenCL-Memory-Spa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cl/sdk/1.2/docs/man/xhtml/local.html" TargetMode="External"/><Relationship Id="rId2" Type="http://schemas.openxmlformats.org/officeDocument/2006/relationships/hyperlink" Target="https://www.khronos.org/registry/cl/sdk/1.2/docs/man/xhtml/privat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cl/sdk/1.2/docs/man/xhtml/constant.html" TargetMode="External"/><Relationship Id="rId2" Type="http://schemas.openxmlformats.org/officeDocument/2006/relationships/hyperlink" Target="https://www.khronos.org/registry/cl/sdk/1.2/docs/man/xhtml/glob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formit.com/articles/article.aspx?p=1732873&amp;seqNum=1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teru.net/2012/11/03/2009/" TargetMode="External"/><Relationship Id="rId2" Type="http://schemas.openxmlformats.org/officeDocument/2006/relationships/hyperlink" Target="http://www.informit.com/articles/article.aspx?p=173287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md.com/tools-and-sdks/opencl-zone/opencl-resources/introductory-tutorial-to-opencl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eurala.com/gpu-brains-drones-cars/" TargetMode="External"/><Relationship Id="rId3" Type="http://schemas.openxmlformats.org/officeDocument/2006/relationships/hyperlink" Target="http://visionandrobotics.nl/2016/02/26/mark-zuckerberg-doneert-25-gpu-servers-voor-onderzoek-naar-machine-learning/" TargetMode="External"/><Relationship Id="rId7" Type="http://schemas.openxmlformats.org/officeDocument/2006/relationships/hyperlink" Target="https://azure.microsoft.com/nl-nl/documentation/videos/azurecon-2015-applications-that-scale-using-gpu-compute/" TargetMode="External"/><Relationship Id="rId2" Type="http://schemas.openxmlformats.org/officeDocument/2006/relationships/hyperlink" Target="http://www.pcworld.com/article/3014321/hardware/facebook-makes-its-big-sur-ai-server-design-available-to-anyon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aws.amazon.com/AWSEC2/latest/UserGuide/using_cluster_computing.html" TargetMode="External"/><Relationship Id="rId11" Type="http://schemas.openxmlformats.org/officeDocument/2006/relationships/hyperlink" Target="https://www.quora.com/What-are-potential-use-cases-for-GPUs-in-finance" TargetMode="External"/><Relationship Id="rId5" Type="http://schemas.openxmlformats.org/officeDocument/2006/relationships/hyperlink" Target="http://www.wired.com/2015/11/googles-open-source-ai-tensorflow-signals-fast-changing-hardware-world/" TargetMode="External"/><Relationship Id="rId10" Type="http://schemas.openxmlformats.org/officeDocument/2006/relationships/hyperlink" Target="http://thepositive.com/robots-in-the-sky/" TargetMode="External"/><Relationship Id="rId4" Type="http://schemas.openxmlformats.org/officeDocument/2006/relationships/hyperlink" Target="https://www.phoronix.com/scan.php?page=news_item&amp;px=GPUCC-CUDA-GPGPU-Comp" TargetMode="External"/><Relationship Id="rId9" Type="http://schemas.openxmlformats.org/officeDocument/2006/relationships/hyperlink" Target="http://hackaday.com/2015/11/11/drones-are-getting-a-lot-smart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9972445/whats-the-correct-and-most-efficient-way-to-use-mappedzero-copy-memory-mech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TSE6 - </a:t>
            </a:r>
            <a:r>
              <a:rPr lang="en-US" dirty="0" err="1" smtClean="0"/>
              <a:t>OpenCL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 smtClean="0"/>
          </a:p>
          <a:p>
            <a:r>
              <a:rPr lang="en-US" dirty="0" smtClean="0"/>
              <a:t>Memory 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69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Design rule: Minimize transfers between host and GPU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Typical processing flow:</a:t>
            </a:r>
            <a:endParaRPr lang="en-US" dirty="0"/>
          </a:p>
          <a:p>
            <a:pPr lvl="1"/>
            <a:r>
              <a:rPr lang="en-US" dirty="0"/>
              <a:t>(1) </a:t>
            </a:r>
            <a:r>
              <a:rPr lang="en-US" dirty="0" smtClean="0"/>
              <a:t>Transfer data to GPU memory</a:t>
            </a:r>
          </a:p>
          <a:p>
            <a:pPr lvl="1"/>
            <a:r>
              <a:rPr lang="en-US" dirty="0" smtClean="0"/>
              <a:t>(2</a:t>
            </a:r>
            <a:r>
              <a:rPr lang="en-US" dirty="0"/>
              <a:t>) </a:t>
            </a:r>
            <a:r>
              <a:rPr lang="en-US" dirty="0" smtClean="0"/>
              <a:t>CPU sends </a:t>
            </a:r>
            <a:r>
              <a:rPr lang="en-US" dirty="0"/>
              <a:t>instructions to GPU</a:t>
            </a:r>
          </a:p>
          <a:p>
            <a:pPr lvl="1"/>
            <a:r>
              <a:rPr lang="en-US" dirty="0"/>
              <a:t>(3) GPU processes data</a:t>
            </a:r>
          </a:p>
          <a:p>
            <a:pPr lvl="1"/>
            <a:r>
              <a:rPr lang="en-US" dirty="0"/>
              <a:t>(4) Transfer result to main memory</a:t>
            </a:r>
          </a:p>
          <a:p>
            <a:r>
              <a:rPr lang="en-US" dirty="0" err="1" smtClean="0"/>
              <a:t>Device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dirty="0" err="1" smtClean="0"/>
              <a:t>Host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Host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dirty="0" err="1" smtClean="0"/>
              <a:t>Device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involve </a:t>
            </a:r>
            <a:r>
              <a:rPr lang="en-US" dirty="0" smtClean="0"/>
              <a:t>(slow) DMA </a:t>
            </a:r>
            <a:r>
              <a:rPr lang="en-US" dirty="0"/>
              <a:t>through </a:t>
            </a:r>
            <a:r>
              <a:rPr lang="en-US" dirty="0" err="1"/>
              <a:t>PCIe</a:t>
            </a:r>
            <a:r>
              <a:rPr lang="en-US" dirty="0"/>
              <a:t>, therefore:</a:t>
            </a:r>
          </a:p>
          <a:p>
            <a:pPr lvl="1"/>
            <a:r>
              <a:rPr lang="en-US" dirty="0"/>
              <a:t>Only transfer data if necessary</a:t>
            </a:r>
          </a:p>
          <a:p>
            <a:pPr lvl="1"/>
            <a:r>
              <a:rPr lang="en-US" dirty="0"/>
              <a:t>Combine operations on either CPU or GPU as much as possible</a:t>
            </a:r>
          </a:p>
          <a:p>
            <a:pPr lvl="1"/>
            <a:r>
              <a:rPr lang="en-US" dirty="0"/>
              <a:t>Might be more advantageous to run ‘slow’ operations also on GPU</a:t>
            </a:r>
          </a:p>
          <a:p>
            <a:pPr lvl="1"/>
            <a:r>
              <a:rPr lang="en-US" dirty="0"/>
              <a:t>Sequential execution on CPU might be faster than switching between GPU and CPU</a:t>
            </a:r>
          </a:p>
          <a:p>
            <a:r>
              <a:rPr lang="en-US" dirty="0"/>
              <a:t>Not always predictable, just try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C992-DF40-4E65-B5C2-B39944831EDD}" type="slidenum">
              <a:rPr lang="en-US" smtClean="0"/>
              <a:t>10</a:t>
            </a:fld>
            <a:endParaRPr lang="en-US"/>
          </a:p>
        </p:txBody>
      </p:sp>
      <p:pic>
        <p:nvPicPr>
          <p:cNvPr id="16386" name="Picture 2" descr="http://origin-ars.els-cdn.com/content/image/1-s2.0-S0045782511000235-g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908720"/>
            <a:ext cx="4074695" cy="305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4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an </a:t>
            </a:r>
            <a:r>
              <a:rPr lang="en-US" dirty="0" err="1" smtClean="0"/>
              <a:t>OpenCL</a:t>
            </a:r>
            <a:r>
              <a:rPr lang="en-US" dirty="0" smtClean="0"/>
              <a:t> program, we can</a:t>
            </a:r>
            <a:br>
              <a:rPr lang="en-US" dirty="0" smtClean="0"/>
            </a:br>
            <a:r>
              <a:rPr lang="en-US" dirty="0" smtClean="0"/>
              <a:t>define several memory types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Private </a:t>
            </a:r>
            <a:r>
              <a:rPr lang="en-US" b="1" dirty="0">
                <a:solidFill>
                  <a:srgbClr val="FF0000"/>
                </a:solidFill>
              </a:rPr>
              <a:t>Memory</a:t>
            </a:r>
          </a:p>
          <a:p>
            <a:pPr lvl="2"/>
            <a:r>
              <a:rPr lang="en-US" dirty="0" smtClean="0"/>
              <a:t>Per </a:t>
            </a:r>
            <a:r>
              <a:rPr lang="en-US" dirty="0"/>
              <a:t>work-item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Local Memory</a:t>
            </a:r>
          </a:p>
          <a:p>
            <a:pPr lvl="2"/>
            <a:r>
              <a:rPr lang="en-US" dirty="0" smtClean="0"/>
              <a:t>Shared </a:t>
            </a:r>
            <a:r>
              <a:rPr lang="en-US" dirty="0"/>
              <a:t>within a workgroup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Global/Constant Memory</a:t>
            </a:r>
          </a:p>
          <a:p>
            <a:pPr lvl="2"/>
            <a:r>
              <a:rPr lang="en-US" dirty="0" smtClean="0"/>
              <a:t>Shared between </a:t>
            </a:r>
            <a:r>
              <a:rPr lang="en-US" dirty="0"/>
              <a:t>all workgroups</a:t>
            </a:r>
          </a:p>
          <a:p>
            <a:r>
              <a:rPr lang="en-US" dirty="0" smtClean="0"/>
              <a:t>On the CPU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Host Memory</a:t>
            </a:r>
          </a:p>
          <a:p>
            <a:r>
              <a:rPr lang="en-US" dirty="0" smtClean="0"/>
              <a:t>See also </a:t>
            </a:r>
            <a:r>
              <a:rPr lang="en-US" dirty="0" err="1" smtClean="0">
                <a:hlinkClick r:id="rId3"/>
              </a:rPr>
              <a:t>OpenCL</a:t>
            </a:r>
            <a:r>
              <a:rPr lang="en-US" dirty="0" smtClean="0">
                <a:hlinkClick r:id="rId3"/>
              </a:rPr>
              <a:t> Memory Spaces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management is </a:t>
            </a:r>
            <a:r>
              <a:rPr lang="en-US" dirty="0" smtClean="0"/>
              <a:t>explicit</a:t>
            </a:r>
            <a:endParaRPr lang="en-US" dirty="0"/>
          </a:p>
          <a:p>
            <a:r>
              <a:rPr lang="en-US" dirty="0"/>
              <a:t>You must move data from host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global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local … and back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OpenCL</a:t>
            </a:r>
            <a:r>
              <a:rPr lang="nl-NL" dirty="0"/>
              <a:t> </a:t>
            </a:r>
            <a:r>
              <a:rPr lang="nl-NL" dirty="0" smtClean="0"/>
              <a:t>SW Memory </a:t>
            </a:r>
            <a:r>
              <a:rPr lang="nl-NL" dirty="0"/>
              <a:t>Model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415369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4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memory types on HW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hlinkClick r:id="rId2"/>
              </a:rPr>
              <a:t>Private memory</a:t>
            </a:r>
            <a:endParaRPr lang="en-US" dirty="0" smtClean="0"/>
          </a:p>
          <a:p>
            <a:pPr lvl="1"/>
            <a:r>
              <a:rPr lang="en-US" dirty="0" smtClean="0"/>
              <a:t>Keyword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__private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/>
              <a:t>By default, local variables and arguments </a:t>
            </a:r>
            <a:r>
              <a:rPr lang="en-US" dirty="0" smtClean="0"/>
              <a:t>of a kernel are </a:t>
            </a:r>
            <a:r>
              <a:rPr lang="en-US" dirty="0"/>
              <a:t>private</a:t>
            </a:r>
          </a:p>
          <a:p>
            <a:pPr lvl="1"/>
            <a:r>
              <a:rPr lang="en-US" dirty="0" smtClean="0"/>
              <a:t>Allocated locally on the PE as much as possible</a:t>
            </a:r>
          </a:p>
          <a:p>
            <a:pPr lvl="2"/>
            <a:r>
              <a:rPr lang="en-US" dirty="0" smtClean="0"/>
              <a:t>Very fast </a:t>
            </a:r>
          </a:p>
          <a:p>
            <a:pPr lvl="2"/>
            <a:r>
              <a:rPr lang="en-US" dirty="0" smtClean="0"/>
              <a:t>Limited size!</a:t>
            </a:r>
          </a:p>
          <a:p>
            <a:pPr lvl="3"/>
            <a:r>
              <a:rPr lang="en-US" dirty="0" smtClean="0"/>
              <a:t>When PE memory is full, remaining private variables are stored in global memory (slow!)</a:t>
            </a:r>
          </a:p>
          <a:p>
            <a:r>
              <a:rPr lang="en-US" dirty="0" smtClean="0">
                <a:hlinkClick r:id="rId3"/>
              </a:rPr>
              <a:t>Local memory</a:t>
            </a:r>
            <a:endParaRPr lang="en-US" dirty="0" smtClean="0"/>
          </a:p>
          <a:p>
            <a:pPr lvl="1"/>
            <a:r>
              <a:rPr lang="en-US" dirty="0" smtClean="0"/>
              <a:t>Keyword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__local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</a:p>
          <a:p>
            <a:pPr lvl="1"/>
            <a:r>
              <a:rPr lang="en-US" dirty="0" smtClean="0"/>
              <a:t>Allocated on the CU (Compute Unit)</a:t>
            </a:r>
          </a:p>
          <a:p>
            <a:pPr lvl="2"/>
            <a:r>
              <a:rPr lang="en-US" dirty="0" smtClean="0"/>
              <a:t>Quite fast</a:t>
            </a:r>
          </a:p>
          <a:p>
            <a:pPr lvl="2"/>
            <a:r>
              <a:rPr lang="en-US" dirty="0" smtClean="0"/>
              <a:t>Limited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431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memory types on HW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hlinkClick r:id="rId2"/>
              </a:rPr>
              <a:t>Global memory</a:t>
            </a:r>
            <a:endParaRPr lang="en-US" dirty="0" smtClean="0"/>
          </a:p>
          <a:p>
            <a:pPr lvl="1"/>
            <a:r>
              <a:rPr lang="en-US" dirty="0" smtClean="0"/>
              <a:t>Keyword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__global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</a:p>
          <a:p>
            <a:pPr lvl="2"/>
            <a:r>
              <a:rPr lang="en-US" dirty="0" smtClean="0"/>
              <a:t>Allocated on device, outside of GPU chip, in video-memory</a:t>
            </a:r>
          </a:p>
          <a:p>
            <a:pPr lvl="3"/>
            <a:r>
              <a:rPr lang="en-US" dirty="0"/>
              <a:t>High latency (400 – 800 cycles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Throughput around 177 </a:t>
            </a:r>
            <a:r>
              <a:rPr lang="en-US" dirty="0" err="1" smtClean="0"/>
              <a:t>GBps</a:t>
            </a:r>
            <a:endParaRPr lang="en-US" dirty="0"/>
          </a:p>
          <a:p>
            <a:pPr lvl="3"/>
            <a:r>
              <a:rPr lang="en-US" dirty="0"/>
              <a:t>Accelerated by using caches</a:t>
            </a:r>
          </a:p>
          <a:p>
            <a:pPr lvl="3"/>
            <a:r>
              <a:rPr lang="en-US" dirty="0" smtClean="0"/>
              <a:t>Big</a:t>
            </a:r>
          </a:p>
          <a:p>
            <a:r>
              <a:rPr lang="en-US" dirty="0" smtClean="0">
                <a:hlinkClick r:id="rId3"/>
              </a:rPr>
              <a:t>Constant memory</a:t>
            </a:r>
            <a:endParaRPr lang="en-US" dirty="0" smtClean="0"/>
          </a:p>
          <a:p>
            <a:pPr lvl="1"/>
            <a:r>
              <a:rPr lang="en-US" dirty="0" smtClean="0"/>
              <a:t>Keyword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__constant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</a:p>
          <a:p>
            <a:pPr lvl="2"/>
            <a:r>
              <a:rPr lang="en-US" dirty="0" smtClean="0"/>
              <a:t>Also allocated </a:t>
            </a:r>
            <a:r>
              <a:rPr lang="en-US" dirty="0"/>
              <a:t>on device, outside of GPU chip, in video-memory</a:t>
            </a:r>
          </a:p>
          <a:p>
            <a:pPr lvl="3"/>
            <a:r>
              <a:rPr lang="en-US" dirty="0" smtClean="0"/>
              <a:t>Read-only</a:t>
            </a:r>
          </a:p>
          <a:p>
            <a:pPr lvl="3"/>
            <a:r>
              <a:rPr lang="en-US" dirty="0"/>
              <a:t>Big</a:t>
            </a:r>
          </a:p>
          <a:p>
            <a:r>
              <a:rPr lang="en-US" dirty="0" smtClean="0"/>
              <a:t>More about </a:t>
            </a:r>
            <a:r>
              <a:rPr lang="en-US" dirty="0"/>
              <a:t>these qualifiers: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310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nvidia</a:t>
            </a:r>
            <a:r>
              <a:rPr lang="en-US" dirty="0" smtClean="0"/>
              <a:t> Fermi memory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L2 cache on chip</a:t>
            </a:r>
          </a:p>
          <a:p>
            <a:pPr lvl="1"/>
            <a:r>
              <a:rPr lang="en-US" dirty="0" smtClean="0"/>
              <a:t>768 </a:t>
            </a:r>
            <a:r>
              <a:rPr lang="en-US" dirty="0" err="1" smtClean="0"/>
              <a:t>kB</a:t>
            </a:r>
            <a:endParaRPr lang="en-US" dirty="0" smtClean="0"/>
          </a:p>
          <a:p>
            <a:pPr lvl="1"/>
            <a:r>
              <a:rPr lang="en-US" dirty="0" smtClean="0"/>
              <a:t>Non programmable</a:t>
            </a:r>
          </a:p>
          <a:p>
            <a:pPr lvl="1"/>
            <a:r>
              <a:rPr lang="en-US" dirty="0" smtClean="0"/>
              <a:t>Shared between all </a:t>
            </a:r>
            <a:br>
              <a:rPr lang="en-US" dirty="0" smtClean="0"/>
            </a:br>
            <a:r>
              <a:rPr lang="en-US" dirty="0" smtClean="0"/>
              <a:t>SM’s</a:t>
            </a:r>
          </a:p>
          <a:p>
            <a:pPr lvl="1"/>
            <a:r>
              <a:rPr lang="en-US" dirty="0" smtClean="0"/>
              <a:t>128 Byte </a:t>
            </a:r>
            <a:r>
              <a:rPr lang="en-US" dirty="0" err="1" smtClean="0"/>
              <a:t>cachelines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6  Memory Controllers for global memory</a:t>
            </a:r>
          </a:p>
          <a:p>
            <a:pPr lvl="1"/>
            <a:r>
              <a:rPr lang="en-US" dirty="0" smtClean="0"/>
              <a:t>64 bits wide </a:t>
            </a:r>
            <a:r>
              <a:rPr lang="en-US" dirty="0" smtClean="0"/>
              <a:t>each, so 384 </a:t>
            </a:r>
            <a:r>
              <a:rPr lang="en-US" dirty="0" smtClean="0"/>
              <a:t>bit </a:t>
            </a:r>
            <a:r>
              <a:rPr lang="en-US" dirty="0" smtClean="0"/>
              <a:t>in total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14</a:t>
            </a:fld>
            <a:endParaRPr lang="nl-NL"/>
          </a:p>
        </p:txBody>
      </p:sp>
      <p:pic>
        <p:nvPicPr>
          <p:cNvPr id="5" name="Picture 2" descr="https://code.msdn.microsoft.com/vstudio/site/view/file/95645/1/nvidia-fermi-gf100-gpu-block-diagram-benchmarkrevi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56792"/>
            <a:ext cx="569347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nvidia</a:t>
            </a:r>
            <a:r>
              <a:rPr lang="en-US" dirty="0" smtClean="0"/>
              <a:t> Fermi memory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/>
          <a:lstStyle/>
          <a:p>
            <a:r>
              <a:rPr lang="en-US" dirty="0" smtClean="0"/>
              <a:t>Per SM, there is 64 </a:t>
            </a:r>
            <a:r>
              <a:rPr lang="en-US" dirty="0" err="1" smtClean="0"/>
              <a:t>kB</a:t>
            </a:r>
            <a:r>
              <a:rPr lang="en-US" dirty="0" smtClean="0"/>
              <a:t> that can be used as Local Memory (=Shared Memory) and/or L1 cache</a:t>
            </a:r>
          </a:p>
          <a:p>
            <a:endParaRPr lang="en-US" dirty="0"/>
          </a:p>
          <a:p>
            <a:r>
              <a:rPr lang="en-US" dirty="0" smtClean="0"/>
              <a:t>What about Private Memory:</a:t>
            </a:r>
          </a:p>
          <a:p>
            <a:pPr lvl="1"/>
            <a:r>
              <a:rPr lang="en-US" dirty="0" smtClean="0"/>
              <a:t>A PE (=core) does not have its own memory</a:t>
            </a:r>
          </a:p>
          <a:p>
            <a:pPr lvl="1"/>
            <a:r>
              <a:rPr lang="en-US" dirty="0" smtClean="0"/>
              <a:t>PE’s can use parts of the Register File as Private Memory (on average 4 </a:t>
            </a:r>
            <a:r>
              <a:rPr lang="en-US" dirty="0" err="1" smtClean="0"/>
              <a:t>kB</a:t>
            </a:r>
            <a:r>
              <a:rPr lang="en-US" dirty="0" smtClean="0"/>
              <a:t> per PE)</a:t>
            </a:r>
          </a:p>
          <a:p>
            <a:pPr lvl="1"/>
            <a:r>
              <a:rPr lang="en-US" dirty="0" smtClean="0"/>
              <a:t>When Register File is full, rest of Private Memory is positioned in Global Memory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15</a:t>
            </a:fld>
            <a:endParaRPr lang="nl-NL"/>
          </a:p>
        </p:txBody>
      </p:sp>
      <p:pic>
        <p:nvPicPr>
          <p:cNvPr id="2052" name="Picture 4" descr="http://archive.benchmarkreviews.com/images/reviews/processor/NVIDIA_Fermi/nvidia-fermi-gf100-gpu-shader-model-block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80728"/>
            <a:ext cx="36099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8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to memory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Fermi, memory is divided in 6 partitions, that each have a 64-bit path</a:t>
            </a:r>
          </a:p>
          <a:p>
            <a:pPr lvl="1"/>
            <a:r>
              <a:rPr lang="en-US" dirty="0" smtClean="0"/>
              <a:t>384 bit wide data path</a:t>
            </a:r>
          </a:p>
          <a:p>
            <a:pPr lvl="1"/>
            <a:r>
              <a:rPr lang="en-US" dirty="0" smtClean="0"/>
              <a:t>6 accesses to different memory banks can be done in </a:t>
            </a:r>
            <a:br>
              <a:rPr lang="en-US" dirty="0" smtClean="0"/>
            </a:br>
            <a:r>
              <a:rPr lang="en-US" dirty="0" smtClean="0"/>
              <a:t>parallel</a:t>
            </a:r>
          </a:p>
          <a:p>
            <a:pPr lvl="1"/>
            <a:r>
              <a:rPr lang="en-US" dirty="0" smtClean="0"/>
              <a:t>Accesses to the same memory bank have to be serialized</a:t>
            </a:r>
          </a:p>
          <a:p>
            <a:r>
              <a:rPr lang="en-US" dirty="0" smtClean="0"/>
              <a:t>Consequences:</a:t>
            </a:r>
          </a:p>
          <a:p>
            <a:pPr lvl="1"/>
            <a:r>
              <a:rPr lang="en-US" dirty="0" smtClean="0"/>
              <a:t>Let threads in a block access different memory banks </a:t>
            </a:r>
          </a:p>
          <a:p>
            <a:r>
              <a:rPr lang="en-US" dirty="0" smtClean="0"/>
              <a:t>Caching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C992-DF40-4E65-B5C2-B39944831EDD}" type="slidenum">
              <a:rPr lang="en-US" smtClean="0"/>
              <a:t>16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204864"/>
            <a:ext cx="20288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6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kernel execution time on CPU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192"/>
            <a:ext cx="8579296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Measure </a:t>
            </a:r>
            <a:r>
              <a:rPr lang="en-US" dirty="0" smtClean="0"/>
              <a:t>this </a:t>
            </a:r>
            <a:r>
              <a:rPr lang="en-US" b="1" dirty="0" smtClean="0"/>
              <a:t>on CPU </a:t>
            </a:r>
            <a:r>
              <a:rPr lang="en-US" dirty="0" smtClean="0"/>
              <a:t>in </a:t>
            </a:r>
            <a:r>
              <a:rPr lang="en-US" dirty="0" smtClean="0"/>
              <a:t>Windows </a:t>
            </a:r>
            <a:r>
              <a:rPr lang="en-US" dirty="0" smtClean="0"/>
              <a:t>with </a:t>
            </a:r>
            <a:r>
              <a:rPr lang="en-US" smtClean="0"/>
              <a:t>(e.g.) </a:t>
            </a:r>
            <a:r>
              <a:rPr lang="en-US" b="1" dirty="0" err="1" smtClean="0"/>
              <a:t>PerformanceCounter</a:t>
            </a:r>
            <a:endParaRPr lang="en-US" b="1" dirty="0" smtClean="0"/>
          </a:p>
          <a:p>
            <a:endParaRPr lang="en-US" b="1" dirty="0" smtClean="0"/>
          </a:p>
          <a:p>
            <a:pPr lvl="1"/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LARGE_INTEGER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QueryPerformanceFrequency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QueryPerformanceCounter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nl-NL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clEnqueueNDRangeKernel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(......,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nl-N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timing_event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clFinish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(queue);</a:t>
            </a:r>
            <a:b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LARGE_INTEGER </a:t>
            </a:r>
            <a:r>
              <a:rPr lang="nl-NL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QueryPerformanceCounter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nl-NL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("Kernel execution took 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milliseconds\n",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double)(</a:t>
            </a:r>
            <a:r>
              <a:rPr lang="nl-NL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end.QuadPart-start.QuadPart</a:t>
            </a:r>
            <a:r>
              <a:rPr lang="nl-NL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NL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freq.QuadPart</a:t>
            </a:r>
            <a:r>
              <a:rPr lang="nl-NL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*1000.0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for buffer write, read,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0400"/>
            <a:ext cx="2133600" cy="365125"/>
          </a:xfrm>
        </p:spPr>
        <p:txBody>
          <a:bodyPr/>
          <a:lstStyle/>
          <a:p>
            <a:fld id="{C6149A4C-FF88-4BD5-9F00-E822CED6800F}" type="slidenum">
              <a:rPr lang="nl-NL" smtClean="0"/>
              <a:t>17</a:t>
            </a:fld>
            <a:endParaRPr lang="nl-NL"/>
          </a:p>
        </p:txBody>
      </p:sp>
      <p:sp>
        <p:nvSpPr>
          <p:cNvPr id="8" name="Line Callout 1 7"/>
          <p:cNvSpPr/>
          <p:nvPr/>
        </p:nvSpPr>
        <p:spPr>
          <a:xfrm>
            <a:off x="5934025" y="4166746"/>
            <a:ext cx="3002632" cy="302561"/>
          </a:xfrm>
          <a:prstGeom prst="borderCallout1">
            <a:avLst>
              <a:gd name="adj1" fmla="val 60319"/>
              <a:gd name="adj2" fmla="val -268"/>
              <a:gd name="adj3" fmla="val 80834"/>
              <a:gd name="adj4" fmla="val -95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Wait until the kernel is finished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934025" y="2780928"/>
            <a:ext cx="3002632" cy="302561"/>
          </a:xfrm>
          <a:prstGeom prst="borderCallout1">
            <a:avLst>
              <a:gd name="adj1" fmla="val 60319"/>
              <a:gd name="adj2" fmla="val -268"/>
              <a:gd name="adj3" fmla="val 203611"/>
              <a:gd name="adj4" fmla="val -30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Get time before kernel starts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934025" y="4872297"/>
            <a:ext cx="3002632" cy="302561"/>
          </a:xfrm>
          <a:prstGeom prst="borderCallout1">
            <a:avLst>
              <a:gd name="adj1" fmla="val 60319"/>
              <a:gd name="adj2" fmla="val -268"/>
              <a:gd name="adj3" fmla="val 71390"/>
              <a:gd name="adj4" fmla="val -36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Get time after kernel ends</a:t>
            </a:r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kernel execution time on GPU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192"/>
            <a:ext cx="8579296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We can measure this </a:t>
            </a:r>
            <a:r>
              <a:rPr lang="en-US" b="1" dirty="0" smtClean="0"/>
              <a:t>on GPU </a:t>
            </a:r>
            <a:r>
              <a:rPr lang="en-US" dirty="0" smtClean="0"/>
              <a:t>by using </a:t>
            </a:r>
            <a:r>
              <a:rPr lang="en-US" b="1" dirty="0" smtClean="0"/>
              <a:t>events</a:t>
            </a:r>
          </a:p>
          <a:p>
            <a:pPr lvl="1"/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cl_event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timing_event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cl_ulong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clEnqueueNDRangeKernel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(......,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nl-N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timing_event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clFinish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(queue);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clGetEventProfilingInfo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timing_event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CL_PROFILING_COMMAND_START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cl_ulong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nl-NL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nl-NL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,NULL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clGetEventProfilingInfo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timing_event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CL_PROFILING_COMMAND_END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cl_ulong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nl-NL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nl-NL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NULL);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("Kernel execution took 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nanoseconds\n",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nl-NL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nl-NL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Similar for buffer write, read,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We must first enable profiling for this queue: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queue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clCreateCommandQueue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device, </a:t>
            </a:r>
            <a:r>
              <a:rPr lang="en-US" sz="1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CL_QUEUE_PROFILING_ENABLE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&amp;err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0400"/>
            <a:ext cx="2133600" cy="365125"/>
          </a:xfrm>
        </p:spPr>
        <p:txBody>
          <a:bodyPr/>
          <a:lstStyle/>
          <a:p>
            <a:fld id="{C6149A4C-FF88-4BD5-9F00-E822CED6800F}" type="slidenum">
              <a:rPr lang="nl-NL" smtClean="0"/>
              <a:t>18</a:t>
            </a:fld>
            <a:endParaRPr lang="nl-NL"/>
          </a:p>
        </p:txBody>
      </p:sp>
      <p:sp>
        <p:nvSpPr>
          <p:cNvPr id="5" name="Line Callout 1 4"/>
          <p:cNvSpPr/>
          <p:nvPr/>
        </p:nvSpPr>
        <p:spPr>
          <a:xfrm>
            <a:off x="6516216" y="1628800"/>
            <a:ext cx="2426568" cy="1080120"/>
          </a:xfrm>
          <a:prstGeom prst="borderCallout1">
            <a:avLst>
              <a:gd name="adj1" fmla="val 84278"/>
              <a:gd name="adj2" fmla="val -519"/>
              <a:gd name="adj3" fmla="val 104514"/>
              <a:gd name="adj4" fmla="val -44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ast argument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This event represents the kernel-run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5940152" y="3068960"/>
            <a:ext cx="3002632" cy="302561"/>
          </a:xfrm>
          <a:prstGeom prst="borderCallout1">
            <a:avLst>
              <a:gd name="adj1" fmla="val 60319"/>
              <a:gd name="adj2" fmla="val -268"/>
              <a:gd name="adj3" fmla="val 96575"/>
              <a:gd name="adj4" fmla="val -95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Wait until the kernel is finished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65293" y="3933056"/>
            <a:ext cx="2664296" cy="295251"/>
          </a:xfrm>
          <a:prstGeom prst="borderCallout1">
            <a:avLst>
              <a:gd name="adj1" fmla="val 50735"/>
              <a:gd name="adj2" fmla="val 100103"/>
              <a:gd name="adj3" fmla="val 101"/>
              <a:gd name="adj4" fmla="val 196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When did the kernel start?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365293" y="4653136"/>
            <a:ext cx="2664296" cy="302561"/>
          </a:xfrm>
          <a:prstGeom prst="borderCallout1">
            <a:avLst>
              <a:gd name="adj1" fmla="val 50735"/>
              <a:gd name="adj2" fmla="val 100103"/>
              <a:gd name="adj3" fmla="val 101"/>
              <a:gd name="adj4" fmla="val 196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When did the kernel finish?</a:t>
            </a:r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2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Useful links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in </a:t>
            </a:r>
            <a:r>
              <a:rPr lang="en-US" dirty="0" err="1" smtClean="0"/>
              <a:t>OpenCL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www.informit.com/articles/article.aspx?p=1732873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bit old, but maybe still useful: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https://anteru.net/2012/11/03/2009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introduction </a:t>
            </a:r>
            <a:r>
              <a:rPr lang="en-US" dirty="0"/>
              <a:t>from AMD:</a:t>
            </a:r>
            <a:br>
              <a:rPr lang="en-US" dirty="0"/>
            </a:br>
            <a:r>
              <a:rPr lang="en-US" dirty="0">
                <a:hlinkClick r:id="rId4"/>
              </a:rPr>
              <a:t>http://developer.amd.com/tools-and-sdks/opencl-zone/opencl-resources/introductory-tutorial-to-opencl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7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Does GPGPU matter?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145435"/>
          </a:xfrm>
        </p:spPr>
        <p:txBody>
          <a:bodyPr>
            <a:noAutofit/>
          </a:bodyPr>
          <a:lstStyle/>
          <a:p>
            <a:r>
              <a:rPr lang="en-US" dirty="0" smtClean="0"/>
              <a:t>Facebook uses it for AI (Big Sur):</a:t>
            </a:r>
          </a:p>
          <a:p>
            <a:pPr lvl="1"/>
            <a:r>
              <a:rPr lang="nl-NL" sz="1200" dirty="0">
                <a:hlinkClick r:id="rId2"/>
              </a:rPr>
              <a:t>http://</a:t>
            </a:r>
            <a:r>
              <a:rPr lang="nl-NL" sz="1200" dirty="0" smtClean="0">
                <a:hlinkClick r:id="rId2"/>
              </a:rPr>
              <a:t>www.pcworld.com/article/3014321/hardware/facebook-makes-its-big-sur-ai-server-design-available-to-anyone.html</a:t>
            </a:r>
            <a:endParaRPr lang="nl-NL" sz="1200" dirty="0" smtClean="0"/>
          </a:p>
          <a:p>
            <a:pPr lvl="1"/>
            <a:r>
              <a:rPr lang="nl-NL" sz="1200" dirty="0">
                <a:hlinkClick r:id="rId3"/>
              </a:rPr>
              <a:t>http://visionandrobotics.nl/2016/02/26/mark-zuckerberg-doneert-25-gpu-servers-voor-onderzoek-naar-machine-learning</a:t>
            </a:r>
            <a:r>
              <a:rPr lang="nl-NL" sz="1200" dirty="0" smtClean="0">
                <a:hlinkClick r:id="rId3"/>
              </a:rPr>
              <a:t>/</a:t>
            </a:r>
            <a:r>
              <a:rPr lang="nl-NL" sz="1200" dirty="0" smtClean="0"/>
              <a:t> </a:t>
            </a:r>
          </a:p>
          <a:p>
            <a:r>
              <a:rPr lang="en-US" dirty="0" smtClean="0"/>
              <a:t>Google is making its own </a:t>
            </a:r>
            <a:r>
              <a:rPr lang="en-US" dirty="0" err="1" smtClean="0"/>
              <a:t>OpenCL</a:t>
            </a:r>
            <a:r>
              <a:rPr lang="en-US" dirty="0" smtClean="0"/>
              <a:t>/CUDA competitor (GPUCC)</a:t>
            </a:r>
          </a:p>
          <a:p>
            <a:pPr lvl="1"/>
            <a:r>
              <a:rPr lang="nl-NL" sz="1200" dirty="0">
                <a:hlinkClick r:id="rId4"/>
              </a:rPr>
              <a:t>https://</a:t>
            </a:r>
            <a:r>
              <a:rPr lang="nl-NL" sz="1200" dirty="0" smtClean="0">
                <a:hlinkClick r:id="rId4"/>
              </a:rPr>
              <a:t>www.phoronix.com/scan.php?page=news_item&amp;px=GPUCC-CUDA-GPGPU-Comp</a:t>
            </a:r>
            <a:endParaRPr lang="nl-NL" sz="1200" dirty="0" smtClean="0"/>
          </a:p>
          <a:p>
            <a:r>
              <a:rPr lang="en-US" dirty="0" smtClean="0"/>
              <a:t>Google uses it for Machine Learning (deep learning; </a:t>
            </a:r>
            <a:r>
              <a:rPr lang="en-US" dirty="0" err="1" smtClean="0"/>
              <a:t>TensorFlow</a:t>
            </a:r>
            <a:r>
              <a:rPr lang="en-US" dirty="0" smtClean="0"/>
              <a:t>)</a:t>
            </a:r>
          </a:p>
          <a:p>
            <a:pPr lvl="1"/>
            <a:r>
              <a:rPr lang="nl-NL" sz="1200" dirty="0">
                <a:hlinkClick r:id="rId5"/>
              </a:rPr>
              <a:t>http://www.wired.com/2015/11/googles-open-source-ai-tensorflow-signals-fast-changing-hardware-world</a:t>
            </a:r>
            <a:r>
              <a:rPr lang="nl-NL" sz="1200" dirty="0" smtClean="0">
                <a:hlinkClick r:id="rId5"/>
              </a:rPr>
              <a:t>/</a:t>
            </a:r>
            <a:endParaRPr lang="nl-NL" sz="1200" dirty="0" smtClean="0"/>
          </a:p>
          <a:p>
            <a:r>
              <a:rPr lang="en-US" dirty="0" smtClean="0"/>
              <a:t>Amazon offers GPU computing on their EC2 platforms</a:t>
            </a:r>
          </a:p>
          <a:p>
            <a:pPr lvl="1"/>
            <a:r>
              <a:rPr lang="en-US" sz="1200" dirty="0">
                <a:hlinkClick r:id="rId6"/>
              </a:rPr>
              <a:t>http://</a:t>
            </a:r>
            <a:r>
              <a:rPr lang="en-US" sz="1200" dirty="0" smtClean="0">
                <a:hlinkClick r:id="rId6"/>
              </a:rPr>
              <a:t>docs.aws.amazon.com/AWSEC2/latest/UserGuide/using_cluster_computing.html</a:t>
            </a:r>
            <a:r>
              <a:rPr lang="en-US" sz="1200" dirty="0" smtClean="0"/>
              <a:t> </a:t>
            </a:r>
          </a:p>
          <a:p>
            <a:r>
              <a:rPr lang="en-US" dirty="0" smtClean="0"/>
              <a:t>Microsoft will offer it soon in Azure</a:t>
            </a:r>
          </a:p>
          <a:p>
            <a:pPr lvl="1"/>
            <a:r>
              <a:rPr lang="en-US" sz="1200" dirty="0">
                <a:hlinkClick r:id="rId7"/>
              </a:rPr>
              <a:t>https://azure.microsoft.com/nl-nl/documentation/videos/azurecon-2015-applications-that-scale-using-gpu-compute</a:t>
            </a:r>
            <a:r>
              <a:rPr lang="en-US" sz="1200" dirty="0" smtClean="0">
                <a:hlinkClick r:id="rId7"/>
              </a:rPr>
              <a:t>/</a:t>
            </a:r>
            <a:r>
              <a:rPr lang="en-US" sz="1200" dirty="0" smtClean="0"/>
              <a:t> </a:t>
            </a:r>
          </a:p>
          <a:p>
            <a:r>
              <a:rPr lang="en-US" dirty="0" smtClean="0"/>
              <a:t>GPU’s are used for self driving cars and drones</a:t>
            </a:r>
          </a:p>
          <a:p>
            <a:pPr lvl="1"/>
            <a:r>
              <a:rPr lang="nl-NL" sz="1200" dirty="0">
                <a:hlinkClick r:id="rId8"/>
              </a:rPr>
              <a:t>http://www.neurala.com/gpu-brains-drones-cars</a:t>
            </a:r>
            <a:r>
              <a:rPr lang="nl-NL" sz="1200" dirty="0" smtClean="0">
                <a:hlinkClick r:id="rId8"/>
              </a:rPr>
              <a:t>/</a:t>
            </a:r>
            <a:endParaRPr lang="nl-NL" sz="1200" dirty="0" smtClean="0"/>
          </a:p>
          <a:p>
            <a:pPr lvl="1"/>
            <a:r>
              <a:rPr lang="nl-NL" sz="1200" dirty="0">
                <a:hlinkClick r:id="rId9"/>
              </a:rPr>
              <a:t>http://hackaday.com/2015/11/11/drones-are-getting-a-lot-smarter</a:t>
            </a:r>
            <a:r>
              <a:rPr lang="nl-NL" sz="1200" dirty="0" smtClean="0">
                <a:hlinkClick r:id="rId9"/>
              </a:rPr>
              <a:t>/</a:t>
            </a:r>
            <a:endParaRPr lang="nl-NL" sz="1200" dirty="0" smtClean="0"/>
          </a:p>
          <a:p>
            <a:r>
              <a:rPr lang="en-US" dirty="0" smtClean="0"/>
              <a:t>GPU’s and robotics</a:t>
            </a:r>
          </a:p>
          <a:p>
            <a:pPr lvl="1"/>
            <a:r>
              <a:rPr lang="en-US" sz="1200" dirty="0">
                <a:hlinkClick r:id="rId10"/>
              </a:rPr>
              <a:t>http://thepositive.com/robots-in-the-sky</a:t>
            </a:r>
            <a:r>
              <a:rPr lang="en-US" sz="1200" dirty="0" smtClean="0">
                <a:hlinkClick r:id="rId10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dirty="0" smtClean="0"/>
              <a:t>GPU’s in finance:</a:t>
            </a:r>
          </a:p>
          <a:p>
            <a:pPr lvl="1"/>
            <a:r>
              <a:rPr lang="nl-NL" sz="1200" dirty="0">
                <a:hlinkClick r:id="rId11"/>
              </a:rPr>
              <a:t>https://</a:t>
            </a:r>
            <a:r>
              <a:rPr lang="nl-NL" sz="1200" dirty="0" smtClean="0">
                <a:hlinkClick r:id="rId11"/>
              </a:rPr>
              <a:t>www.quora.com/What-are-potential-use-cases-for-GPUs-in-finance</a:t>
            </a:r>
            <a:endParaRPr lang="nl-NL" sz="1200" dirty="0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79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OpenCL</a:t>
            </a:r>
            <a:r>
              <a:rPr lang="nl-NL" dirty="0"/>
              <a:t> Hardware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3</a:t>
            </a:fld>
            <a:endParaRPr lang="nl-NL" dirty="0"/>
          </a:p>
        </p:txBody>
      </p:sp>
      <p:pic>
        <p:nvPicPr>
          <p:cNvPr id="6146" name="Picture 2" descr="http://www.rusnauka.com/15_NNM_2014/Informatica/2_170520.doc.files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23040"/>
            <a:ext cx="6408712" cy="49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179512" y="3789040"/>
            <a:ext cx="914400" cy="612648"/>
          </a:xfrm>
          <a:prstGeom prst="borderCallout1">
            <a:avLst>
              <a:gd name="adj1" fmla="val 29633"/>
              <a:gd name="adj2" fmla="val 101042"/>
              <a:gd name="adj3" fmla="val 115610"/>
              <a:gd name="adj4" fmla="val 183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=core</a:t>
            </a:r>
            <a:endParaRPr lang="nl-NL" dirty="0"/>
          </a:p>
        </p:txBody>
      </p:sp>
      <p:sp>
        <p:nvSpPr>
          <p:cNvPr id="6" name="Line Callout 1 5"/>
          <p:cNvSpPr/>
          <p:nvPr/>
        </p:nvSpPr>
        <p:spPr>
          <a:xfrm>
            <a:off x="179512" y="2060848"/>
            <a:ext cx="914400" cy="864096"/>
          </a:xfrm>
          <a:prstGeom prst="borderCallout1">
            <a:avLst>
              <a:gd name="adj1" fmla="val 29633"/>
              <a:gd name="adj2" fmla="val 101042"/>
              <a:gd name="adj3" fmla="val 115610"/>
              <a:gd name="adj4" fmla="val 183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=GPU + memory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0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HW mapping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Each </a:t>
            </a:r>
            <a:r>
              <a:rPr lang="en-US" b="1" dirty="0" smtClean="0">
                <a:solidFill>
                  <a:srgbClr val="FF0000"/>
                </a:solidFill>
              </a:rPr>
              <a:t>Work Item </a:t>
            </a:r>
            <a:r>
              <a:rPr lang="en-US" dirty="0" smtClean="0"/>
              <a:t>(=</a:t>
            </a:r>
            <a:r>
              <a:rPr lang="en-US" b="1" dirty="0" smtClean="0">
                <a:solidFill>
                  <a:srgbClr val="FF0000"/>
                </a:solidFill>
              </a:rPr>
              <a:t>Thread</a:t>
            </a:r>
            <a:r>
              <a:rPr lang="en-US" dirty="0" smtClean="0"/>
              <a:t>) is executed on a </a:t>
            </a:r>
            <a:r>
              <a:rPr lang="en-US" b="1" dirty="0" smtClean="0">
                <a:solidFill>
                  <a:srgbClr val="FF0000"/>
                </a:solidFill>
              </a:rPr>
              <a:t>Processing Element </a:t>
            </a:r>
            <a:r>
              <a:rPr lang="en-US" dirty="0" smtClean="0"/>
              <a:t>(Compute Element)</a:t>
            </a:r>
          </a:p>
          <a:p>
            <a:pPr lvl="1"/>
            <a:r>
              <a:rPr lang="en-US" dirty="0" smtClean="0"/>
              <a:t>Several </a:t>
            </a:r>
            <a:r>
              <a:rPr lang="en-US" b="1" dirty="0" smtClean="0"/>
              <a:t>Work Items </a:t>
            </a:r>
            <a:r>
              <a:rPr lang="en-US" dirty="0" smtClean="0"/>
              <a:t>can run on 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b="1" dirty="0" smtClean="0"/>
              <a:t>Processing Element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b="1" dirty="0" smtClean="0">
                <a:solidFill>
                  <a:srgbClr val="FF0000"/>
                </a:solidFill>
              </a:rPr>
              <a:t>Work Group </a:t>
            </a:r>
            <a:r>
              <a:rPr lang="en-US" dirty="0" smtClean="0"/>
              <a:t>is executed</a:t>
            </a:r>
            <a:br>
              <a:rPr lang="en-US" dirty="0" smtClean="0"/>
            </a:br>
            <a:r>
              <a:rPr lang="en-US" dirty="0" smtClean="0"/>
              <a:t>on a </a:t>
            </a:r>
            <a:r>
              <a:rPr lang="en-US" b="1" dirty="0" smtClean="0">
                <a:solidFill>
                  <a:srgbClr val="FF0000"/>
                </a:solidFill>
              </a:rPr>
              <a:t>Compute Unit</a:t>
            </a:r>
          </a:p>
          <a:p>
            <a:pPr lvl="1"/>
            <a:r>
              <a:rPr lang="en-US" dirty="0" smtClean="0"/>
              <a:t>Several </a:t>
            </a:r>
            <a:r>
              <a:rPr lang="en-US" b="1" dirty="0" smtClean="0"/>
              <a:t>Work Groups </a:t>
            </a:r>
            <a:r>
              <a:rPr lang="en-US" dirty="0" smtClean="0"/>
              <a:t>can run on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b="1" dirty="0" smtClean="0"/>
              <a:t>Compute Unit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Kernel</a:t>
            </a:r>
            <a:r>
              <a:rPr lang="en-US" dirty="0" smtClean="0"/>
              <a:t> is running on a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Compute Device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4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04864"/>
            <a:ext cx="4571999" cy="34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7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and Device memory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On an average PC, there are 2 big distinct memory areas:</a:t>
            </a:r>
          </a:p>
          <a:p>
            <a:pPr lvl="1"/>
            <a:r>
              <a:rPr lang="en-US" dirty="0" smtClean="0"/>
              <a:t>Host memory</a:t>
            </a:r>
          </a:p>
          <a:p>
            <a:pPr lvl="2"/>
            <a:r>
              <a:rPr lang="en-US" dirty="0" smtClean="0"/>
              <a:t>The normal memory, that is used for any non-GPU program</a:t>
            </a:r>
          </a:p>
          <a:p>
            <a:pPr lvl="2"/>
            <a:r>
              <a:rPr lang="en-US" dirty="0" smtClean="0"/>
              <a:t>Contains variables, stack, heap,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GPU can not use this; only CPU can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Device memory</a:t>
            </a:r>
          </a:p>
          <a:p>
            <a:pPr lvl="2"/>
            <a:r>
              <a:rPr lang="en-US" dirty="0" smtClean="0"/>
              <a:t>Memory on the graphics card (“video memory”)</a:t>
            </a:r>
          </a:p>
          <a:p>
            <a:pPr lvl="2"/>
            <a:r>
              <a:rPr lang="en-US" dirty="0" smtClean="0"/>
              <a:t>CPU can not use this; only GPU can</a:t>
            </a:r>
          </a:p>
          <a:p>
            <a:pPr lvl="2"/>
            <a:endParaRPr lang="en-US" dirty="0"/>
          </a:p>
          <a:p>
            <a:r>
              <a:rPr lang="en-US" dirty="0" smtClean="0"/>
              <a:t>Both are </a:t>
            </a:r>
            <a:r>
              <a:rPr lang="en-US" dirty="0" smtClean="0"/>
              <a:t>connected, usually through </a:t>
            </a:r>
            <a:r>
              <a:rPr lang="en-US" dirty="0" smtClean="0"/>
              <a:t>a </a:t>
            </a:r>
            <a:r>
              <a:rPr lang="en-US" dirty="0" smtClean="0"/>
              <a:t>PCI-e </a:t>
            </a:r>
            <a:r>
              <a:rPr lang="en-US" dirty="0" smtClean="0"/>
              <a:t>bus</a:t>
            </a:r>
          </a:p>
          <a:p>
            <a:pPr lvl="1"/>
            <a:r>
              <a:rPr lang="en-US" dirty="0" smtClean="0"/>
              <a:t>Relatively slow (like 8GBps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Note: integrated (Intel) GPU </a:t>
            </a:r>
            <a:r>
              <a:rPr lang="en-US" dirty="0" smtClean="0"/>
              <a:t>shares </a:t>
            </a:r>
            <a:r>
              <a:rPr lang="en-US" dirty="0"/>
              <a:t>memory with CPU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027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system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6</a:t>
            </a:fld>
            <a:endParaRPr lang="nl-NL" dirty="0"/>
          </a:p>
        </p:txBody>
      </p:sp>
      <p:pic>
        <p:nvPicPr>
          <p:cNvPr id="1026" name="Picture 2" descr="http://www.mdpi.com/sensors/sensors-11-08966/article_deploy/html/images/sensors-11-08966f6-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8849"/>
            <a:ext cx="8496944" cy="49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4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</a:t>
            </a:r>
            <a:r>
              <a:rPr lang="en-US" dirty="0" smtClean="0">
                <a:sym typeface="Symbol"/>
              </a:rPr>
              <a:t>GPU transfer can be b</a:t>
            </a:r>
            <a:r>
              <a:rPr lang="en-US" dirty="0" smtClean="0"/>
              <a:t>ottleneck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Assume </a:t>
            </a:r>
            <a:r>
              <a:rPr lang="en-US" dirty="0" smtClean="0"/>
              <a:t>PCI transfer </a:t>
            </a:r>
            <a:r>
              <a:rPr lang="en-US" dirty="0"/>
              <a:t>rate of </a:t>
            </a:r>
            <a:r>
              <a:rPr lang="en-US" dirty="0" smtClean="0"/>
              <a:t>8 GB/s</a:t>
            </a:r>
            <a:endParaRPr lang="en-US" dirty="0"/>
          </a:p>
          <a:p>
            <a:r>
              <a:rPr lang="en-US" dirty="0" smtClean="0"/>
              <a:t>Suppose we </a:t>
            </a:r>
            <a:r>
              <a:rPr lang="en-US" dirty="0" smtClean="0"/>
              <a:t>want to add two 1024x1024 matrices of </a:t>
            </a:r>
            <a:r>
              <a:rPr lang="en-US" dirty="0" err="1" smtClean="0"/>
              <a:t>ints</a:t>
            </a:r>
            <a:endParaRPr lang="en-US" dirty="0" smtClean="0"/>
          </a:p>
          <a:p>
            <a:pPr lvl="1"/>
            <a:r>
              <a:rPr lang="en-US" dirty="0" smtClean="0"/>
              <a:t>Size in bytes </a:t>
            </a:r>
            <a:r>
              <a:rPr lang="en-US" dirty="0" smtClean="0"/>
              <a:t>per matrix is </a:t>
            </a:r>
            <a:r>
              <a:rPr lang="en-US" dirty="0" smtClean="0"/>
              <a:t>1024*1024*4 = 4 MB</a:t>
            </a:r>
          </a:p>
          <a:p>
            <a:pPr lvl="1"/>
            <a:r>
              <a:rPr lang="en-US" dirty="0" smtClean="0"/>
              <a:t>Transfer 2 of these matrices to GPU:</a:t>
            </a:r>
          </a:p>
          <a:p>
            <a:pPr lvl="2"/>
            <a:r>
              <a:rPr lang="en-US" dirty="0" smtClean="0"/>
              <a:t>Theoretical:</a:t>
            </a:r>
          </a:p>
          <a:p>
            <a:pPr lvl="3"/>
            <a:r>
              <a:rPr lang="en-US" dirty="0" smtClean="0"/>
              <a:t>Two times </a:t>
            </a:r>
            <a:r>
              <a:rPr lang="en-US" dirty="0" smtClean="0"/>
              <a:t>4 MB, at 8 </a:t>
            </a:r>
            <a:r>
              <a:rPr lang="en-US" dirty="0" err="1" smtClean="0"/>
              <a:t>GBps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u="sng" dirty="0" smtClean="0"/>
              <a:t>1 </a:t>
            </a:r>
            <a:r>
              <a:rPr lang="en-US" u="sng" dirty="0" err="1" smtClean="0"/>
              <a:t>msec</a:t>
            </a:r>
            <a:endParaRPr lang="en-US" u="sng" dirty="0" smtClean="0"/>
          </a:p>
          <a:p>
            <a:pPr lvl="2"/>
            <a:r>
              <a:rPr lang="en-US" dirty="0" smtClean="0"/>
              <a:t>Measured </a:t>
            </a:r>
            <a:r>
              <a:rPr lang="en-US" dirty="0" smtClean="0"/>
              <a:t>around 1.5 </a:t>
            </a:r>
            <a:r>
              <a:rPr lang="en-US" dirty="0" err="1" smtClean="0"/>
              <a:t>msec</a:t>
            </a:r>
            <a:endParaRPr lang="en-US" dirty="0" smtClean="0"/>
          </a:p>
          <a:p>
            <a:pPr lvl="1"/>
            <a:r>
              <a:rPr lang="en-US" dirty="0" smtClean="0"/>
              <a:t>Add the two matrices:</a:t>
            </a:r>
          </a:p>
          <a:p>
            <a:pPr lvl="2"/>
            <a:r>
              <a:rPr lang="en-US" dirty="0" smtClean="0"/>
              <a:t>Theoretical:</a:t>
            </a:r>
          </a:p>
          <a:p>
            <a:pPr lvl="3"/>
            <a:r>
              <a:rPr lang="en-US" dirty="0" smtClean="0"/>
              <a:t>1M </a:t>
            </a:r>
            <a:r>
              <a:rPr lang="en-US" dirty="0" smtClean="0"/>
              <a:t>additions with 1024 </a:t>
            </a:r>
            <a:r>
              <a:rPr lang="en-US" dirty="0" smtClean="0"/>
              <a:t>cores, </a:t>
            </a:r>
            <a:r>
              <a:rPr lang="en-US" dirty="0" smtClean="0"/>
              <a:t>at around 1 GHz </a:t>
            </a:r>
            <a:r>
              <a:rPr lang="en-US" dirty="0" smtClean="0">
                <a:sym typeface="Wingdings" panose="05000000000000000000" pitchFamily="2" charset="2"/>
              </a:rPr>
              <a:t> 0.001 </a:t>
            </a:r>
            <a:r>
              <a:rPr lang="en-US" dirty="0" err="1" smtClean="0">
                <a:sym typeface="Wingdings" panose="05000000000000000000" pitchFamily="2" charset="2"/>
              </a:rPr>
              <a:t>msec</a:t>
            </a:r>
            <a:endParaRPr lang="en-US" dirty="0" smtClean="0"/>
          </a:p>
          <a:p>
            <a:pPr lvl="3"/>
            <a:r>
              <a:rPr lang="en-US" dirty="0" smtClean="0"/>
              <a:t>Moving </a:t>
            </a:r>
            <a:r>
              <a:rPr lang="en-US" dirty="0" smtClean="0"/>
              <a:t>all data </a:t>
            </a:r>
            <a:r>
              <a:rPr lang="en-US" dirty="0" smtClean="0"/>
              <a:t>from/to GPU </a:t>
            </a:r>
            <a:r>
              <a:rPr lang="en-US" dirty="0" smtClean="0"/>
              <a:t>DRAM, </a:t>
            </a:r>
            <a:r>
              <a:rPr lang="en-US" dirty="0" smtClean="0"/>
              <a:t>at 177 </a:t>
            </a:r>
            <a:r>
              <a:rPr lang="en-US" dirty="0" err="1" smtClean="0"/>
              <a:t>GBps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0.070 </a:t>
            </a:r>
            <a:r>
              <a:rPr lang="en-US" dirty="0" err="1" smtClean="0">
                <a:sym typeface="Wingdings" panose="05000000000000000000" pitchFamily="2" charset="2"/>
              </a:rPr>
              <a:t>msec</a:t>
            </a:r>
            <a:endParaRPr lang="en-US" dirty="0" smtClean="0"/>
          </a:p>
          <a:p>
            <a:pPr lvl="2"/>
            <a:r>
              <a:rPr lang="en-US" dirty="0" smtClean="0"/>
              <a:t>Measured around 0.800 </a:t>
            </a:r>
            <a:r>
              <a:rPr lang="en-US" dirty="0" err="1" smtClean="0"/>
              <a:t>msec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Transfer 1 matrix back to host:</a:t>
            </a:r>
          </a:p>
          <a:p>
            <a:pPr lvl="2"/>
            <a:r>
              <a:rPr lang="en-US" dirty="0">
                <a:sym typeface="Symbol"/>
              </a:rPr>
              <a:t>4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MB, </a:t>
            </a:r>
            <a:r>
              <a:rPr lang="en-US" dirty="0" smtClean="0">
                <a:sym typeface="Symbol"/>
              </a:rPr>
              <a:t>at 8 </a:t>
            </a:r>
            <a:r>
              <a:rPr lang="en-US" dirty="0" err="1" smtClean="0">
                <a:sym typeface="Symbol"/>
              </a:rPr>
              <a:t>GBps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Symbol"/>
              </a:rPr>
              <a:t>0.5 </a:t>
            </a:r>
            <a:r>
              <a:rPr lang="en-US" dirty="0" err="1" smtClean="0">
                <a:sym typeface="Symbol"/>
              </a:rPr>
              <a:t>msec</a:t>
            </a:r>
            <a:endParaRPr lang="en-US" dirty="0" smtClean="0"/>
          </a:p>
          <a:p>
            <a:pPr lvl="2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2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There are special functions to copy data </a:t>
            </a:r>
            <a:r>
              <a:rPr lang="en-US" dirty="0" smtClean="0"/>
              <a:t>between host and GPU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Host </a:t>
            </a:r>
            <a:r>
              <a:rPr lang="en-US" dirty="0" smtClean="0">
                <a:sym typeface="Wingdings" panose="05000000000000000000" pitchFamily="2" charset="2"/>
              </a:rPr>
              <a:t> GPU</a:t>
            </a:r>
            <a:endParaRPr lang="en-US" dirty="0"/>
          </a:p>
          <a:p>
            <a:pPr lvl="2"/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clEnqueueWriteBuffer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Puts a request to copy data from host to device in the </a:t>
            </a:r>
            <a:r>
              <a:rPr lang="en-US" dirty="0" smtClean="0"/>
              <a:t>queue</a:t>
            </a:r>
          </a:p>
          <a:p>
            <a:pPr lvl="3"/>
            <a:r>
              <a:rPr lang="en-US" dirty="0" smtClean="0"/>
              <a:t>Will be executed when all previous commands are finished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GPU </a:t>
            </a:r>
            <a:r>
              <a:rPr lang="en-US" dirty="0" smtClean="0">
                <a:sym typeface="Wingdings" panose="05000000000000000000" pitchFamily="2" charset="2"/>
              </a:rPr>
              <a:t> Host</a:t>
            </a:r>
            <a:endParaRPr lang="nl-NL" dirty="0"/>
          </a:p>
          <a:p>
            <a:pPr lvl="2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clEnqueueReadBuffer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Puts a request to copy data from device to host in the queue</a:t>
            </a:r>
          </a:p>
          <a:p>
            <a:pPr lvl="3"/>
            <a:r>
              <a:rPr lang="en-US" dirty="0"/>
              <a:t>Will be executed when all previous commands are </a:t>
            </a:r>
            <a:r>
              <a:rPr lang="en-US" dirty="0" smtClean="0"/>
              <a:t>finished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clEnqueueCopyBuffer</a:t>
            </a:r>
            <a:r>
              <a:rPr lang="en-US" dirty="0" smtClean="0"/>
              <a:t> will copy GPU </a:t>
            </a:r>
            <a:r>
              <a:rPr lang="en-US" dirty="0" smtClean="0">
                <a:sym typeface="Wingdings" panose="05000000000000000000" pitchFamily="2" charset="2"/>
              </a:rPr>
              <a:t> GPU</a:t>
            </a:r>
            <a:endParaRPr lang="en-US" dirty="0"/>
          </a:p>
          <a:p>
            <a:pPr lvl="3"/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36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integrated GPU (usually Intel), GPU and CPU share the same memory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copying can be avoided (zero-copy buffer)</a:t>
            </a:r>
          </a:p>
          <a:p>
            <a:endParaRPr lang="en-US" dirty="0"/>
          </a:p>
          <a:p>
            <a:r>
              <a:rPr lang="en-US" dirty="0" smtClean="0"/>
              <a:t>Then use </a:t>
            </a:r>
            <a:r>
              <a:rPr lang="en-US" dirty="0"/>
              <a:t>the </a:t>
            </a:r>
            <a:r>
              <a:rPr lang="en-US" dirty="0" smtClean="0"/>
              <a:t>functions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clEnqueueMapBuffer</a:t>
            </a:r>
            <a:r>
              <a:rPr lang="en-US" dirty="0" smtClean="0"/>
              <a:t>/</a:t>
            </a:r>
            <a:r>
              <a:rPr lang="nl-NL" dirty="0"/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clEnqueueUnmapMemObject</a:t>
            </a:r>
            <a:r>
              <a:rPr lang="nl-NL" dirty="0"/>
              <a:t>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Some example code here: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stackoverflow.com/questions/19972445/whats-the-correct-and-most-efficient-way-to-use-mappedzero-copy-memory-mechan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69713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1E3E947202584F859B5D1ABC4A52DD" ma:contentTypeVersion="20" ma:contentTypeDescription="Create a new document." ma:contentTypeScope="" ma:versionID="1fa0c54eadb7492de909ec7fcef7e661">
  <xsd:schema xmlns:xsd="http://www.w3.org/2001/XMLSchema" xmlns:xs="http://www.w3.org/2001/XMLSchema" xmlns:p="http://schemas.microsoft.com/office/2006/metadata/properties" xmlns:ns2="80A2E046-7245-447D-A427-C49622132942" xmlns:ns3="http://schemas.microsoft.com/sharepoint/v4" targetNamespace="http://schemas.microsoft.com/office/2006/metadata/properties" ma:root="true" ma:fieldsID="6b3524e3972107a11dc5a31460412639" ns2:_="" ns3:_="">
    <xsd:import namespace="80A2E046-7245-447D-A427-C49622132942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vak" minOccurs="0"/>
                <xsd:element ref="ns2:Categorie" minOccurs="0"/>
                <xsd:element ref="ns2:aangemaakt" minOccurs="0"/>
                <xsd:element ref="ns2:Profiel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2E046-7245-447D-A427-C49622132942" elementFormDefault="qualified">
    <xsd:import namespace="http://schemas.microsoft.com/office/2006/documentManagement/types"/>
    <xsd:import namespace="http://schemas.microsoft.com/office/infopath/2007/PartnerControls"/>
    <xsd:element name="vak" ma:index="8" nillable="true" ma:displayName="vak" ma:default="Semester 6" ma:format="Dropdown" ma:internalName="vak">
      <xsd:simpleType>
        <xsd:restriction base="dms:Choice">
          <xsd:enumeration value="ES6 - Embedded Systems"/>
          <xsd:enumeration value="MDD6 - Model Driven Development"/>
          <xsd:enumeration value="SD6 - System Development"/>
          <xsd:enumeration value="TSE6 - Technical Software Engineering"/>
          <xsd:enumeration value="Semester 6"/>
          <xsd:enumeration value="PTT6 - Embedded Systems Project"/>
          <xsd:enumeration value="PET6 - Onderzoeksvaardigheden eindfase"/>
          <xsd:enumeration value="PET6 - Solliciteren"/>
        </xsd:restriction>
      </xsd:simpleType>
    </xsd:element>
    <xsd:element name="Categorie" ma:index="9" nillable="true" ma:displayName="Categorie" ma:default="Algemeen" ma:format="Dropdown" ma:internalName="Categorie" ma:readOnly="false">
      <xsd:simpleType>
        <xsd:restriction base="dms:Choice">
          <xsd:enumeration value="Sheets"/>
          <xsd:enumeration value="Opdrachten"/>
          <xsd:enumeration value="Overig"/>
          <xsd:enumeration value="Algemeen"/>
          <xsd:enumeration value="Theorie"/>
          <xsd:enumeration value="Bronnen"/>
        </xsd:restriction>
      </xsd:simpleType>
    </xsd:element>
    <xsd:element name="aangemaakt" ma:index="10" nillable="true" ma:displayName="aangemaakt" ma:format="DateOnly" ma:internalName="aangemaakt" ma:readOnly="false">
      <xsd:simpleType>
        <xsd:restriction base="dms:DateTime"/>
      </xsd:simpleType>
    </xsd:element>
    <xsd:element name="Profiel" ma:index="11" nillable="true" ma:displayName="Profiel" ma:internalName="Profiel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-profiel"/>
                    <xsd:enumeration value="S-profiel"/>
                    <xsd:enumeration value="T-profiel"/>
                    <xsd:enumeration value="I-profiel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gemaakt xmlns="80A2E046-7245-447D-A427-C49622132942">2015-03-08T23:00:00+00:00</aangemaakt>
    <vak xmlns="80A2E046-7245-447D-A427-C49622132942">TSE6 - Technical Software Engineering</vak>
    <IconOverlay xmlns="http://schemas.microsoft.com/sharepoint/v4" xsi:nil="true"/>
    <Categorie xmlns="80A2E046-7245-447D-A427-C49622132942">Sheets</Categorie>
    <Profiel xmlns="80A2E046-7245-447D-A427-C49622132942">
      <Value>T-profiel</Value>
    </Profiel>
  </documentManagement>
</p:properties>
</file>

<file path=customXml/itemProps1.xml><?xml version="1.0" encoding="utf-8"?>
<ds:datastoreItem xmlns:ds="http://schemas.openxmlformats.org/officeDocument/2006/customXml" ds:itemID="{11426A94-C7B5-4528-8799-1C871E6B29A0}"/>
</file>

<file path=customXml/itemProps2.xml><?xml version="1.0" encoding="utf-8"?>
<ds:datastoreItem xmlns:ds="http://schemas.openxmlformats.org/officeDocument/2006/customXml" ds:itemID="{9F755A7D-E3DC-4802-841C-4AEEEAED632A}"/>
</file>

<file path=customXml/itemProps3.xml><?xml version="1.0" encoding="utf-8"?>
<ds:datastoreItem xmlns:ds="http://schemas.openxmlformats.org/officeDocument/2006/customXml" ds:itemID="{999C9670-CC8D-4400-8AEF-DDF39D91BCFB}"/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22897</TotalTime>
  <Words>912</Words>
  <Application>Microsoft Office PowerPoint</Application>
  <PresentationFormat>On-screen Show (4:3)</PresentationFormat>
  <Paragraphs>201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Thatch</vt:lpstr>
      <vt:lpstr>TSE6 - OpenCL</vt:lpstr>
      <vt:lpstr>Does GPGPU matter? </vt:lpstr>
      <vt:lpstr>OpenCL Hardware Model</vt:lpstr>
      <vt:lpstr>SW  HW mapping</vt:lpstr>
      <vt:lpstr>Host and Device memory</vt:lpstr>
      <vt:lpstr>Example system</vt:lpstr>
      <vt:lpstr>Host GPU transfer can be bottleneck</vt:lpstr>
      <vt:lpstr>Transfer functions</vt:lpstr>
      <vt:lpstr>Mapping functions</vt:lpstr>
      <vt:lpstr>Design rule: Minimize transfers between host and GPU</vt:lpstr>
      <vt:lpstr>OpenCL SW Memory Model</vt:lpstr>
      <vt:lpstr>Mapping memory types on HW model</vt:lpstr>
      <vt:lpstr>Mapping memory types on HW model</vt:lpstr>
      <vt:lpstr>Example: nvidia Fermi memory</vt:lpstr>
      <vt:lpstr>Example: nvidia Fermi memory</vt:lpstr>
      <vt:lpstr>Path to memory</vt:lpstr>
      <vt:lpstr>Measuring kernel execution time on CPU</vt:lpstr>
      <vt:lpstr>Measuring kernel execution time on GPU</vt:lpstr>
      <vt:lpstr>Useful links</vt:lpstr>
    </vt:vector>
  </TitlesOfParts>
  <Company>Fontys Hogescholen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Boots,Peter P.J.H.M.</dc:creator>
  <cp:lastModifiedBy>Boots,Peter P.J.H.M.</cp:lastModifiedBy>
  <cp:revision>110</cp:revision>
  <dcterms:created xsi:type="dcterms:W3CDTF">2014-10-14T11:46:15Z</dcterms:created>
  <dcterms:modified xsi:type="dcterms:W3CDTF">2016-02-29T11:08:39Z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0x010100EB1E3E947202584F859B5D1ABC4A52DD</vt:lpwstr>
  </property>
</Properties>
</file>