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E9100A-9239-41AC-8525-B2B5EC87F8C5}">
  <a:tblStyle styleId="{C0E9100A-9239-41AC-8525-B2B5EC87F8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5.xml"/><Relationship Id="rId22" Type="http://schemas.openxmlformats.org/officeDocument/2006/relationships/font" Target="fonts/OldStandardTT-italic.fntdata"/><Relationship Id="rId10" Type="http://schemas.openxmlformats.org/officeDocument/2006/relationships/slide" Target="slides/slide4.xml"/><Relationship Id="rId21"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2e00372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2e00372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22e0037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22e0037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2e003723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2e003723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2e0037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2e0037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22e003723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22e003723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2e003723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22e00372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2e00372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2e00372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2e00372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22e00372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sci3308-018.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8000">
                <a:solidFill>
                  <a:schemeClr val="accent6"/>
                </a:solidFill>
                <a:uFill>
                  <a:noFill/>
                </a:uFill>
                <a:hlinkClick r:id="rId3">
                  <a:extLst>
                    <a:ext uri="{A12FA001-AC4F-418D-AE19-62706E023703}">
                      <ahyp:hlinkClr val="tx"/>
                    </a:ext>
                  </a:extLst>
                </a:hlinkClick>
              </a:rPr>
              <a:t>Agile Writer</a:t>
            </a:r>
            <a:endParaRPr sz="8000">
              <a:solidFill>
                <a:schemeClr val="accent6"/>
              </a:solidFill>
            </a:endParaRPr>
          </a:p>
          <a:p>
            <a:pPr indent="0" lvl="0" marL="0" rtl="0" algn="l">
              <a:spcBef>
                <a:spcPts val="0"/>
              </a:spcBef>
              <a:spcAft>
                <a:spcPts val="0"/>
              </a:spcAft>
              <a:buNone/>
            </a:pPr>
            <a:r>
              <a:rPr lang="en" sz="2750"/>
              <a:t>By </a:t>
            </a:r>
            <a:r>
              <a:rPr lang="en" sz="2750"/>
              <a:t>Team Amazone</a:t>
            </a:r>
            <a:endParaRPr sz="2750"/>
          </a:p>
        </p:txBody>
      </p:sp>
      <p:graphicFrame>
        <p:nvGraphicFramePr>
          <p:cNvPr id="60" name="Google Shape;60;p13"/>
          <p:cNvGraphicFramePr/>
          <p:nvPr/>
        </p:nvGraphicFramePr>
        <p:xfrm>
          <a:off x="556325" y="3648700"/>
          <a:ext cx="3000000" cy="3000000"/>
        </p:xfrm>
        <a:graphic>
          <a:graphicData uri="http://schemas.openxmlformats.org/drawingml/2006/table">
            <a:tbl>
              <a:tblPr>
                <a:noFill/>
                <a:tableStyleId>{C0E9100A-9239-41AC-8525-B2B5EC87F8C5}</a:tableStyleId>
              </a:tblPr>
              <a:tblGrid>
                <a:gridCol w="2151625"/>
                <a:gridCol w="2183125"/>
              </a:tblGrid>
              <a:tr h="396200">
                <a:tc>
                  <a:txBody>
                    <a:bodyPr/>
                    <a:lstStyle/>
                    <a:p>
                      <a:pPr indent="0" lvl="0" marL="0" rtl="0" algn="l">
                        <a:lnSpc>
                          <a:spcPct val="115000"/>
                        </a:lnSpc>
                        <a:spcBef>
                          <a:spcPts val="0"/>
                        </a:spcBef>
                        <a:spcAft>
                          <a:spcPts val="0"/>
                        </a:spcAft>
                        <a:buNone/>
                      </a:pPr>
                      <a:r>
                        <a:rPr lang="en">
                          <a:solidFill>
                            <a:schemeClr val="accent1"/>
                          </a:solidFill>
                          <a:latin typeface="Old Standard TT"/>
                          <a:ea typeface="Old Standard TT"/>
                          <a:cs typeface="Old Standard TT"/>
                          <a:sym typeface="Old Standard TT"/>
                        </a:rPr>
                        <a:t>Davis Davalos-DeLosh</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Old Standard TT"/>
                          <a:ea typeface="Old Standard TT"/>
                          <a:cs typeface="Old Standard TT"/>
                          <a:sym typeface="Old Standard TT"/>
                        </a:rPr>
                        <a:t>Nolan Ales</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6575">
                <a:tc>
                  <a:txBody>
                    <a:bodyPr/>
                    <a:lstStyle/>
                    <a:p>
                      <a:pPr indent="0" lvl="0" marL="0" rtl="0" algn="l">
                        <a:spcBef>
                          <a:spcPts val="0"/>
                        </a:spcBef>
                        <a:spcAft>
                          <a:spcPts val="0"/>
                        </a:spcAft>
                        <a:buNone/>
                      </a:pPr>
                      <a:r>
                        <a:rPr lang="en">
                          <a:solidFill>
                            <a:schemeClr val="accent1"/>
                          </a:solidFill>
                          <a:latin typeface="Old Standard TT"/>
                          <a:ea typeface="Old Standard TT"/>
                          <a:cs typeface="Old Standard TT"/>
                          <a:sym typeface="Old Standard TT"/>
                        </a:rPr>
                        <a:t>James Vogenthaler</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1"/>
                          </a:solidFill>
                          <a:latin typeface="Old Standard TT"/>
                          <a:ea typeface="Old Standard TT"/>
                          <a:cs typeface="Old Standard TT"/>
                          <a:sym typeface="Old Standard TT"/>
                        </a:rPr>
                        <a:t>James Boynton</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82225">
                <a:tc>
                  <a:txBody>
                    <a:bodyPr/>
                    <a:lstStyle/>
                    <a:p>
                      <a:pPr indent="0" lvl="0" marL="0" rtl="0" algn="l">
                        <a:spcBef>
                          <a:spcPts val="0"/>
                        </a:spcBef>
                        <a:spcAft>
                          <a:spcPts val="0"/>
                        </a:spcAft>
                        <a:buClr>
                          <a:schemeClr val="dk1"/>
                        </a:buClr>
                        <a:buSzPts val="1100"/>
                        <a:buFont typeface="Arial"/>
                        <a:buNone/>
                      </a:pPr>
                      <a:r>
                        <a:rPr lang="en">
                          <a:solidFill>
                            <a:schemeClr val="accent1"/>
                          </a:solidFill>
                          <a:latin typeface="Old Standard TT"/>
                          <a:ea typeface="Old Standard TT"/>
                          <a:cs typeface="Old Standard TT"/>
                          <a:sym typeface="Old Standard TT"/>
                        </a:rPr>
                        <a:t>Aleksey Huhua</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1"/>
                        </a:solidFill>
                        <a:latin typeface="Old Standard TT"/>
                        <a:ea typeface="Old Standard TT"/>
                        <a:cs typeface="Old Standard TT"/>
                        <a:sym typeface="Old Standard T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1" name="Google Shape;61;p13"/>
          <p:cNvSpPr txBox="1"/>
          <p:nvPr>
            <p:ph idx="4294967295" type="title"/>
          </p:nvPr>
        </p:nvSpPr>
        <p:spPr>
          <a:xfrm>
            <a:off x="0" y="0"/>
            <a:ext cx="9144000" cy="1727400"/>
          </a:xfrm>
          <a:prstGeom prst="rect">
            <a:avLst/>
          </a:prstGeom>
          <a:solidFill>
            <a:schemeClr val="accent5"/>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0" y="0"/>
            <a:ext cx="9144000" cy="1058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1650">
              <a:solidFill>
                <a:schemeClr val="lt1"/>
              </a:solidFill>
            </a:endParaRPr>
          </a:p>
          <a:p>
            <a:pPr indent="0" lvl="0" marL="0" rtl="0" algn="ctr">
              <a:spcBef>
                <a:spcPts val="0"/>
              </a:spcBef>
              <a:spcAft>
                <a:spcPts val="0"/>
              </a:spcAft>
              <a:buNone/>
            </a:pPr>
            <a:r>
              <a:rPr lang="en">
                <a:solidFill>
                  <a:schemeClr val="lt1"/>
                </a:solidFill>
              </a:rPr>
              <a:t>Tools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7" name="Google Shape;67;p14"/>
          <p:cNvSpPr txBox="1"/>
          <p:nvPr/>
        </p:nvSpPr>
        <p:spPr>
          <a:xfrm>
            <a:off x="636338" y="2814525"/>
            <a:ext cx="115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pic>
        <p:nvPicPr>
          <p:cNvPr id="68" name="Google Shape;68;p14"/>
          <p:cNvPicPr preferRelativeResize="0"/>
          <p:nvPr/>
        </p:nvPicPr>
        <p:blipFill>
          <a:blip r:embed="rId3">
            <a:alphaModFix/>
          </a:blip>
          <a:stretch>
            <a:fillRect/>
          </a:stretch>
        </p:blipFill>
        <p:spPr>
          <a:xfrm>
            <a:off x="2305463" y="1233225"/>
            <a:ext cx="1438000" cy="1438000"/>
          </a:xfrm>
          <a:prstGeom prst="rect">
            <a:avLst/>
          </a:prstGeom>
          <a:noFill/>
          <a:ln>
            <a:noFill/>
          </a:ln>
        </p:spPr>
      </p:pic>
      <p:sp>
        <p:nvSpPr>
          <p:cNvPr id="69" name="Google Shape;69;p14"/>
          <p:cNvSpPr txBox="1"/>
          <p:nvPr/>
        </p:nvSpPr>
        <p:spPr>
          <a:xfrm>
            <a:off x="2151363" y="2770675"/>
            <a:ext cx="115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pic>
        <p:nvPicPr>
          <p:cNvPr id="70" name="Google Shape;70;p14"/>
          <p:cNvPicPr preferRelativeResize="0"/>
          <p:nvPr/>
        </p:nvPicPr>
        <p:blipFill>
          <a:blip r:embed="rId4">
            <a:alphaModFix/>
          </a:blip>
          <a:stretch>
            <a:fillRect/>
          </a:stretch>
        </p:blipFill>
        <p:spPr>
          <a:xfrm>
            <a:off x="3907538" y="1398675"/>
            <a:ext cx="1475450" cy="1219611"/>
          </a:xfrm>
          <a:prstGeom prst="rect">
            <a:avLst/>
          </a:prstGeom>
          <a:noFill/>
          <a:ln>
            <a:noFill/>
          </a:ln>
        </p:spPr>
      </p:pic>
      <p:sp>
        <p:nvSpPr>
          <p:cNvPr id="71" name="Google Shape;71;p14"/>
          <p:cNvSpPr txBox="1"/>
          <p:nvPr/>
        </p:nvSpPr>
        <p:spPr>
          <a:xfrm>
            <a:off x="3416913" y="281452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pic>
        <p:nvPicPr>
          <p:cNvPr id="72" name="Google Shape;72;p14"/>
          <p:cNvPicPr preferRelativeResize="0"/>
          <p:nvPr/>
        </p:nvPicPr>
        <p:blipFill>
          <a:blip r:embed="rId5">
            <a:alphaModFix/>
          </a:blip>
          <a:stretch>
            <a:fillRect/>
          </a:stretch>
        </p:blipFill>
        <p:spPr>
          <a:xfrm>
            <a:off x="5547062" y="1256076"/>
            <a:ext cx="1627247" cy="1392299"/>
          </a:xfrm>
          <a:prstGeom prst="rect">
            <a:avLst/>
          </a:prstGeom>
          <a:noFill/>
          <a:ln>
            <a:noFill/>
          </a:ln>
        </p:spPr>
      </p:pic>
      <p:sp>
        <p:nvSpPr>
          <p:cNvPr id="73" name="Google Shape;73;p14"/>
          <p:cNvSpPr txBox="1"/>
          <p:nvPr/>
        </p:nvSpPr>
        <p:spPr>
          <a:xfrm>
            <a:off x="5492463" y="2814525"/>
            <a:ext cx="147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pic>
        <p:nvPicPr>
          <p:cNvPr id="74" name="Google Shape;74;p14"/>
          <p:cNvPicPr preferRelativeResize="0"/>
          <p:nvPr/>
        </p:nvPicPr>
        <p:blipFill>
          <a:blip r:embed="rId6">
            <a:alphaModFix/>
          </a:blip>
          <a:stretch>
            <a:fillRect/>
          </a:stretch>
        </p:blipFill>
        <p:spPr>
          <a:xfrm>
            <a:off x="7554200" y="1173312"/>
            <a:ext cx="976849" cy="1526001"/>
          </a:xfrm>
          <a:prstGeom prst="rect">
            <a:avLst/>
          </a:prstGeom>
          <a:noFill/>
          <a:ln>
            <a:noFill/>
          </a:ln>
        </p:spPr>
      </p:pic>
      <p:sp>
        <p:nvSpPr>
          <p:cNvPr id="75" name="Google Shape;75;p14"/>
          <p:cNvSpPr txBox="1"/>
          <p:nvPr/>
        </p:nvSpPr>
        <p:spPr>
          <a:xfrm>
            <a:off x="7479513" y="2814525"/>
            <a:ext cx="112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pic>
        <p:nvPicPr>
          <p:cNvPr id="76" name="Google Shape;76;p14"/>
          <p:cNvPicPr preferRelativeResize="0"/>
          <p:nvPr/>
        </p:nvPicPr>
        <p:blipFill>
          <a:blip r:embed="rId7">
            <a:alphaModFix/>
          </a:blip>
          <a:stretch>
            <a:fillRect/>
          </a:stretch>
        </p:blipFill>
        <p:spPr>
          <a:xfrm>
            <a:off x="636353" y="1312325"/>
            <a:ext cx="1358211" cy="1392301"/>
          </a:xfrm>
          <a:prstGeom prst="rect">
            <a:avLst/>
          </a:prstGeom>
          <a:noFill/>
          <a:ln>
            <a:noFill/>
          </a:ln>
        </p:spPr>
      </p:pic>
      <p:sp>
        <p:nvSpPr>
          <p:cNvPr id="77" name="Google Shape;77;p14"/>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graphicFrame>
        <p:nvGraphicFramePr>
          <p:cNvPr id="78" name="Google Shape;78;p14"/>
          <p:cNvGraphicFramePr/>
          <p:nvPr/>
        </p:nvGraphicFramePr>
        <p:xfrm>
          <a:off x="361700" y="2939813"/>
          <a:ext cx="3000000" cy="3000000"/>
        </p:xfrm>
        <a:graphic>
          <a:graphicData uri="http://schemas.openxmlformats.org/drawingml/2006/table">
            <a:tbl>
              <a:tblPr>
                <a:noFill/>
                <a:tableStyleId>{C0E9100A-9239-41AC-8525-B2B5EC87F8C5}</a:tableStyleId>
              </a:tblPr>
              <a:tblGrid>
                <a:gridCol w="1713425"/>
                <a:gridCol w="1713425"/>
                <a:gridCol w="1713425"/>
                <a:gridCol w="1713425"/>
                <a:gridCol w="1713425"/>
              </a:tblGrid>
              <a:tr h="262025">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Github</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Old Standard TT"/>
                          <a:ea typeface="Old Standard TT"/>
                          <a:cs typeface="Old Standard TT"/>
                          <a:sym typeface="Old Standard TT"/>
                        </a:rPr>
                        <a:t>Fable</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PostgreSQL</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Old Standard TT"/>
                          <a:ea typeface="Old Standard TT"/>
                          <a:cs typeface="Old Standard TT"/>
                          <a:sym typeface="Old Standard TT"/>
                        </a:rPr>
                        <a:t>Docker</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Heroku</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33250">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...used for collaboration and repo hosting.</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converting F# code to JavaScript.</a:t>
                      </a:r>
                      <a:endParaRPr>
                        <a:solidFill>
                          <a:schemeClr val="dk2"/>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storing user data, file system information, and document files.</a:t>
                      </a:r>
                      <a:endParaRPr sz="1200">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creating reproducible deployments.</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the cloud deployment of our platform.</a:t>
                      </a:r>
                      <a:endParaRPr sz="1200">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80100">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4</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442225" y="1469774"/>
            <a:ext cx="2032125" cy="1243081"/>
          </a:xfrm>
          <a:prstGeom prst="rect">
            <a:avLst/>
          </a:prstGeom>
          <a:noFill/>
          <a:ln>
            <a:noFill/>
          </a:ln>
        </p:spPr>
      </p:pic>
      <p:pic>
        <p:nvPicPr>
          <p:cNvPr id="84" name="Google Shape;84;p15"/>
          <p:cNvPicPr preferRelativeResize="0"/>
          <p:nvPr/>
        </p:nvPicPr>
        <p:blipFill rotWithShape="1">
          <a:blip r:embed="rId4">
            <a:alphaModFix/>
          </a:blip>
          <a:srcRect b="6953" l="9766" r="6404" t="8451"/>
          <a:stretch/>
        </p:blipFill>
        <p:spPr>
          <a:xfrm>
            <a:off x="2676625" y="1268698"/>
            <a:ext cx="1831424" cy="1544085"/>
          </a:xfrm>
          <a:prstGeom prst="rect">
            <a:avLst/>
          </a:prstGeom>
          <a:noFill/>
          <a:ln>
            <a:noFill/>
          </a:ln>
        </p:spPr>
      </p:pic>
      <p:pic>
        <p:nvPicPr>
          <p:cNvPr id="85" name="Google Shape;85;p15"/>
          <p:cNvPicPr preferRelativeResize="0"/>
          <p:nvPr/>
        </p:nvPicPr>
        <p:blipFill>
          <a:blip r:embed="rId5">
            <a:alphaModFix/>
          </a:blip>
          <a:stretch>
            <a:fillRect/>
          </a:stretch>
        </p:blipFill>
        <p:spPr>
          <a:xfrm>
            <a:off x="4860275" y="1234000"/>
            <a:ext cx="1420411" cy="1415675"/>
          </a:xfrm>
          <a:prstGeom prst="rect">
            <a:avLst/>
          </a:prstGeom>
          <a:noFill/>
          <a:ln>
            <a:noFill/>
          </a:ln>
        </p:spPr>
      </p:pic>
      <p:sp>
        <p:nvSpPr>
          <p:cNvPr id="86" name="Google Shape;86;p15"/>
          <p:cNvSpPr txBox="1"/>
          <p:nvPr>
            <p:ph type="title"/>
          </p:nvPr>
        </p:nvSpPr>
        <p:spPr>
          <a:xfrm>
            <a:off x="0" y="0"/>
            <a:ext cx="9144000" cy="1058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1650">
              <a:solidFill>
                <a:schemeClr val="lt1"/>
              </a:solidFill>
            </a:endParaRPr>
          </a:p>
          <a:p>
            <a:pPr indent="0" lvl="0" marL="0" rtl="0" algn="ctr">
              <a:spcBef>
                <a:spcPts val="0"/>
              </a:spcBef>
              <a:spcAft>
                <a:spcPts val="0"/>
              </a:spcAft>
              <a:buNone/>
            </a:pPr>
            <a:r>
              <a:rPr lang="en">
                <a:solidFill>
                  <a:schemeClr val="lt1"/>
                </a:solidFill>
              </a:rPr>
              <a:t>Tools (continued)</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7" name="Google Shape;87;p15"/>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pic>
        <p:nvPicPr>
          <p:cNvPr id="88" name="Google Shape;88;p15"/>
          <p:cNvPicPr preferRelativeResize="0"/>
          <p:nvPr/>
        </p:nvPicPr>
        <p:blipFill rotWithShape="1">
          <a:blip r:embed="rId6">
            <a:alphaModFix/>
          </a:blip>
          <a:srcRect b="21457" l="27368" r="25790" t="0"/>
          <a:stretch/>
        </p:blipFill>
        <p:spPr>
          <a:xfrm>
            <a:off x="6924525" y="1234000"/>
            <a:ext cx="1704275" cy="1714625"/>
          </a:xfrm>
          <a:prstGeom prst="rect">
            <a:avLst/>
          </a:prstGeom>
          <a:noFill/>
          <a:ln>
            <a:noFill/>
          </a:ln>
        </p:spPr>
      </p:pic>
      <p:graphicFrame>
        <p:nvGraphicFramePr>
          <p:cNvPr id="89" name="Google Shape;89;p15"/>
          <p:cNvGraphicFramePr/>
          <p:nvPr/>
        </p:nvGraphicFramePr>
        <p:xfrm>
          <a:off x="311700" y="3049988"/>
          <a:ext cx="3000000" cy="3000000"/>
        </p:xfrm>
        <a:graphic>
          <a:graphicData uri="http://schemas.openxmlformats.org/drawingml/2006/table">
            <a:tbl>
              <a:tblPr>
                <a:noFill/>
                <a:tableStyleId>{C0E9100A-9239-41AC-8525-B2B5EC87F8C5}</a:tableStyleId>
              </a:tblPr>
              <a:tblGrid>
                <a:gridCol w="2162650"/>
                <a:gridCol w="2162650"/>
                <a:gridCol w="2162650"/>
                <a:gridCol w="2162650"/>
              </a:tblGrid>
              <a:tr h="432325">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Node JS</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Agile</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Visual Studio</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Jira Software</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33250">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 this was used as our server framework. </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 the methodology with which we created and worked through the site.</a:t>
                      </a:r>
                      <a:endParaRPr>
                        <a:solidFill>
                          <a:schemeClr val="dk2"/>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 this was the integrated development environment that we all used for the project</a:t>
                      </a:r>
                      <a:endParaRPr sz="1200">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 a general project manager, which we used to help implement our Agile methodology</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80100">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4</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4</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9144000" cy="1058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1650">
              <a:solidFill>
                <a:schemeClr val="lt1"/>
              </a:solidFill>
            </a:endParaRPr>
          </a:p>
          <a:p>
            <a:pPr indent="0" lvl="0" marL="0" rtl="0" algn="ctr">
              <a:spcBef>
                <a:spcPts val="0"/>
              </a:spcBef>
              <a:spcAft>
                <a:spcPts val="0"/>
              </a:spcAft>
              <a:buNone/>
            </a:pPr>
            <a:r>
              <a:rPr lang="en">
                <a:solidFill>
                  <a:schemeClr val="lt1"/>
                </a:solidFill>
              </a:rPr>
              <a:t>Key Libraries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5" name="Google Shape;95;p16"/>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graphicFrame>
        <p:nvGraphicFramePr>
          <p:cNvPr id="96" name="Google Shape;96;p16"/>
          <p:cNvGraphicFramePr/>
          <p:nvPr/>
        </p:nvGraphicFramePr>
        <p:xfrm>
          <a:off x="311700" y="3049988"/>
          <a:ext cx="3000000" cy="3000000"/>
        </p:xfrm>
        <a:graphic>
          <a:graphicData uri="http://schemas.openxmlformats.org/drawingml/2006/table">
            <a:tbl>
              <a:tblPr>
                <a:noFill/>
                <a:tableStyleId>{C0E9100A-9239-41AC-8525-B2B5EC87F8C5}</a:tableStyleId>
              </a:tblPr>
              <a:tblGrid>
                <a:gridCol w="2162650"/>
                <a:gridCol w="2162650"/>
                <a:gridCol w="2162650"/>
                <a:gridCol w="2162650"/>
              </a:tblGrid>
              <a:tr h="432325">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BCrypt</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Passport</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Quill JS</a:t>
                      </a:r>
                      <a:endParaRPr b="1" sz="20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Old Standard TT"/>
                          <a:ea typeface="Old Standard TT"/>
                          <a:cs typeface="Old Standard TT"/>
                          <a:sym typeface="Old Standard TT"/>
                        </a:rPr>
                        <a:t>Bootstrap</a:t>
                      </a:r>
                      <a:endParaRPr>
                        <a:solidFill>
                          <a:schemeClr val="dk1"/>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33250">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to hash passwords so that they can be safely stored in database, as well as comparison for authentication</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site-wide authentication for users and maintaining basic information </a:t>
                      </a:r>
                      <a:endParaRPr>
                        <a:solidFill>
                          <a:schemeClr val="dk2"/>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as the backbone of the rich text editing portion of the web service. </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...used for consistent styling and dynamic web pages that resize and reorganize with the window size.</a:t>
                      </a:r>
                      <a:endParaRPr>
                        <a:solidFill>
                          <a:schemeClr val="dk2"/>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80100">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Rating: 5</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97" name="Google Shape;97;p16"/>
          <p:cNvPicPr preferRelativeResize="0"/>
          <p:nvPr/>
        </p:nvPicPr>
        <p:blipFill>
          <a:blip r:embed="rId3">
            <a:alphaModFix/>
          </a:blip>
          <a:stretch>
            <a:fillRect/>
          </a:stretch>
        </p:blipFill>
        <p:spPr>
          <a:xfrm>
            <a:off x="4705150" y="1210500"/>
            <a:ext cx="1900836" cy="1687087"/>
          </a:xfrm>
          <a:prstGeom prst="rect">
            <a:avLst/>
          </a:prstGeom>
          <a:noFill/>
          <a:ln>
            <a:noFill/>
          </a:ln>
        </p:spPr>
      </p:pic>
      <p:pic>
        <p:nvPicPr>
          <p:cNvPr id="98" name="Google Shape;98;p16"/>
          <p:cNvPicPr preferRelativeResize="0"/>
          <p:nvPr/>
        </p:nvPicPr>
        <p:blipFill>
          <a:blip r:embed="rId4">
            <a:alphaModFix/>
          </a:blip>
          <a:stretch>
            <a:fillRect/>
          </a:stretch>
        </p:blipFill>
        <p:spPr>
          <a:xfrm>
            <a:off x="2692975" y="1210500"/>
            <a:ext cx="1687088" cy="1687088"/>
          </a:xfrm>
          <a:prstGeom prst="rect">
            <a:avLst/>
          </a:prstGeom>
          <a:noFill/>
          <a:ln>
            <a:noFill/>
          </a:ln>
        </p:spPr>
      </p:pic>
      <p:pic>
        <p:nvPicPr>
          <p:cNvPr id="99" name="Google Shape;99;p16"/>
          <p:cNvPicPr preferRelativeResize="0"/>
          <p:nvPr/>
        </p:nvPicPr>
        <p:blipFill>
          <a:blip r:embed="rId5">
            <a:alphaModFix/>
          </a:blip>
          <a:stretch>
            <a:fillRect/>
          </a:stretch>
        </p:blipFill>
        <p:spPr>
          <a:xfrm>
            <a:off x="251075" y="1404700"/>
            <a:ext cx="2323049" cy="1298699"/>
          </a:xfrm>
          <a:prstGeom prst="rect">
            <a:avLst/>
          </a:prstGeom>
          <a:noFill/>
          <a:ln>
            <a:noFill/>
          </a:ln>
        </p:spPr>
      </p:pic>
      <p:pic>
        <p:nvPicPr>
          <p:cNvPr id="100" name="Google Shape;100;p16"/>
          <p:cNvPicPr preferRelativeResize="0"/>
          <p:nvPr/>
        </p:nvPicPr>
        <p:blipFill>
          <a:blip r:embed="rId6">
            <a:alphaModFix/>
          </a:blip>
          <a:stretch>
            <a:fillRect/>
          </a:stretch>
        </p:blipFill>
        <p:spPr>
          <a:xfrm>
            <a:off x="6890249" y="1296707"/>
            <a:ext cx="1900826" cy="1514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b="0" l="0" r="3929" t="0"/>
          <a:stretch/>
        </p:blipFill>
        <p:spPr>
          <a:xfrm>
            <a:off x="2014975" y="1278075"/>
            <a:ext cx="4510349" cy="3591800"/>
          </a:xfrm>
          <a:prstGeom prst="rect">
            <a:avLst/>
          </a:prstGeom>
          <a:noFill/>
          <a:ln>
            <a:noFill/>
          </a:ln>
        </p:spPr>
      </p:pic>
      <p:sp>
        <p:nvSpPr>
          <p:cNvPr id="106" name="Google Shape;106;p17"/>
          <p:cNvSpPr txBox="1"/>
          <p:nvPr>
            <p:ph type="title"/>
          </p:nvPr>
        </p:nvSpPr>
        <p:spPr>
          <a:xfrm>
            <a:off x="0" y="0"/>
            <a:ext cx="9144000" cy="1058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1650">
              <a:solidFill>
                <a:schemeClr val="lt1"/>
              </a:solidFill>
            </a:endParaRPr>
          </a:p>
          <a:p>
            <a:pPr indent="0" lvl="0" marL="0" rtl="0" algn="ctr">
              <a:spcBef>
                <a:spcPts val="0"/>
              </a:spcBef>
              <a:spcAft>
                <a:spcPts val="0"/>
              </a:spcAft>
              <a:buNone/>
            </a:pPr>
            <a:r>
              <a:rPr lang="en">
                <a:solidFill>
                  <a:schemeClr val="lt1"/>
                </a:solidFill>
              </a:rPr>
              <a:t>Architecture Diagram</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7" name="Google Shape;107;p17"/>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
        <p:nvSpPr>
          <p:cNvPr id="113" name="Google Shape;113;p18"/>
          <p:cNvSpPr txBox="1"/>
          <p:nvPr/>
        </p:nvSpPr>
        <p:spPr>
          <a:xfrm>
            <a:off x="14825" y="0"/>
            <a:ext cx="9129300" cy="1062000"/>
          </a:xfrm>
          <a:prstGeom prst="rect">
            <a:avLst/>
          </a:prstGeom>
          <a:solidFill>
            <a:schemeClr val="accent5"/>
          </a:solidFill>
          <a:ln>
            <a:noFill/>
          </a:ln>
        </p:spPr>
        <p:txBody>
          <a:bodyPr anchorCtr="0" anchor="t" bIns="274300" lIns="91425" spcFirstLastPara="1" rIns="91425" wrap="square" tIns="365750">
            <a:spAutoFit/>
          </a:bodyPr>
          <a:lstStyle/>
          <a:p>
            <a:pPr indent="0" lvl="0" marL="0" rtl="0" algn="ctr">
              <a:spcBef>
                <a:spcPts val="0"/>
              </a:spcBef>
              <a:spcAft>
                <a:spcPts val="0"/>
              </a:spcAft>
              <a:buClr>
                <a:schemeClr val="dk1"/>
              </a:buClr>
              <a:buSzPts val="1100"/>
              <a:buFont typeface="Arial"/>
              <a:buNone/>
            </a:pPr>
            <a:r>
              <a:rPr lang="en" sz="2700">
                <a:solidFill>
                  <a:schemeClr val="lt1"/>
                </a:solidFill>
                <a:latin typeface="Old Standard TT"/>
                <a:ea typeface="Old Standard TT"/>
                <a:cs typeface="Old Standard TT"/>
                <a:sym typeface="Old Standard TT"/>
              </a:rPr>
              <a:t>File System Management</a:t>
            </a:r>
            <a:endParaRPr sz="1100">
              <a:solidFill>
                <a:schemeClr val="lt1"/>
              </a:solidFill>
              <a:latin typeface="Old Standard TT"/>
              <a:ea typeface="Old Standard TT"/>
              <a:cs typeface="Old Standard TT"/>
              <a:sym typeface="Old Standard TT"/>
            </a:endParaRPr>
          </a:p>
        </p:txBody>
      </p:sp>
      <p:pic>
        <p:nvPicPr>
          <p:cNvPr id="114" name="Google Shape;114;p18"/>
          <p:cNvPicPr preferRelativeResize="0"/>
          <p:nvPr/>
        </p:nvPicPr>
        <p:blipFill>
          <a:blip r:embed="rId3">
            <a:alphaModFix/>
          </a:blip>
          <a:stretch>
            <a:fillRect/>
          </a:stretch>
        </p:blipFill>
        <p:spPr>
          <a:xfrm>
            <a:off x="144725" y="1214400"/>
            <a:ext cx="5100459" cy="3624300"/>
          </a:xfrm>
          <a:prstGeom prst="rect">
            <a:avLst/>
          </a:prstGeom>
          <a:noFill/>
          <a:ln>
            <a:noFill/>
          </a:ln>
        </p:spPr>
      </p:pic>
      <p:sp>
        <p:nvSpPr>
          <p:cNvPr id="115" name="Google Shape;115;p18"/>
          <p:cNvSpPr txBox="1"/>
          <p:nvPr>
            <p:ph idx="1" type="body"/>
          </p:nvPr>
        </p:nvSpPr>
        <p:spPr>
          <a:xfrm>
            <a:off x="5245175" y="1271125"/>
            <a:ext cx="3546600" cy="35676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SzPts val="1300"/>
              <a:buFont typeface="Roboto"/>
              <a:buChar char="●"/>
            </a:pPr>
            <a:r>
              <a:rPr lang="en" sz="1300">
                <a:latin typeface="Roboto"/>
                <a:ea typeface="Roboto"/>
                <a:cs typeface="Roboto"/>
                <a:sym typeface="Roboto"/>
              </a:rPr>
              <a:t>Our filesystem is the front-end integration with our database.</a:t>
            </a:r>
            <a:endParaRPr sz="1300">
              <a:latin typeface="Roboto"/>
              <a:ea typeface="Roboto"/>
              <a:cs typeface="Roboto"/>
              <a:sym typeface="Roboto"/>
            </a:endParaRPr>
          </a:p>
          <a:p>
            <a:pPr indent="-311150" lvl="0" marL="457200" rtl="0" algn="l">
              <a:lnSpc>
                <a:spcPct val="105000"/>
              </a:lnSpc>
              <a:spcBef>
                <a:spcPts val="1000"/>
              </a:spcBef>
              <a:spcAft>
                <a:spcPts val="0"/>
              </a:spcAft>
              <a:buSzPts val="1300"/>
              <a:buFont typeface="Roboto"/>
              <a:buChar char="●"/>
            </a:pPr>
            <a:r>
              <a:rPr lang="en" sz="1300">
                <a:latin typeface="Roboto"/>
                <a:ea typeface="Roboto"/>
                <a:cs typeface="Roboto"/>
                <a:sym typeface="Roboto"/>
              </a:rPr>
              <a:t>Every file and folder uses a combination primary key</a:t>
            </a:r>
            <a:endParaRPr sz="1300">
              <a:latin typeface="Roboto"/>
              <a:ea typeface="Roboto"/>
              <a:cs typeface="Roboto"/>
              <a:sym typeface="Roboto"/>
            </a:endParaRPr>
          </a:p>
          <a:p>
            <a:pPr indent="-311150" lvl="1" marL="914400" rtl="0" algn="l">
              <a:lnSpc>
                <a:spcPct val="105000"/>
              </a:lnSpc>
              <a:spcBef>
                <a:spcPts val="1000"/>
              </a:spcBef>
              <a:spcAft>
                <a:spcPts val="0"/>
              </a:spcAft>
              <a:buSzPts val="1300"/>
              <a:buFont typeface="Roboto"/>
              <a:buChar char="○"/>
            </a:pPr>
            <a:r>
              <a:rPr lang="en" sz="1300">
                <a:latin typeface="Roboto"/>
                <a:ea typeface="Roboto"/>
                <a:cs typeface="Roboto"/>
                <a:sym typeface="Roboto"/>
              </a:rPr>
              <a:t>Different users can have the same folder names</a:t>
            </a:r>
            <a:endParaRPr sz="1300">
              <a:latin typeface="Roboto"/>
              <a:ea typeface="Roboto"/>
              <a:cs typeface="Roboto"/>
              <a:sym typeface="Roboto"/>
            </a:endParaRPr>
          </a:p>
          <a:p>
            <a:pPr indent="-311150" lvl="1" marL="914400" rtl="0" algn="l">
              <a:lnSpc>
                <a:spcPct val="105000"/>
              </a:lnSpc>
              <a:spcBef>
                <a:spcPts val="1000"/>
              </a:spcBef>
              <a:spcAft>
                <a:spcPts val="0"/>
              </a:spcAft>
              <a:buSzPts val="1300"/>
              <a:buFont typeface="Roboto"/>
              <a:buChar char="○"/>
            </a:pPr>
            <a:r>
              <a:rPr lang="en" sz="1300">
                <a:latin typeface="Roboto"/>
                <a:ea typeface="Roboto"/>
                <a:cs typeface="Roboto"/>
                <a:sym typeface="Roboto"/>
              </a:rPr>
              <a:t>Different folders can have the same file names</a:t>
            </a:r>
            <a:endParaRPr sz="1300">
              <a:latin typeface="Roboto"/>
              <a:ea typeface="Roboto"/>
              <a:cs typeface="Roboto"/>
              <a:sym typeface="Roboto"/>
            </a:endParaRPr>
          </a:p>
          <a:p>
            <a:pPr indent="-311150" lvl="0" marL="457200" rtl="0" algn="l">
              <a:lnSpc>
                <a:spcPct val="105000"/>
              </a:lnSpc>
              <a:spcBef>
                <a:spcPts val="1000"/>
              </a:spcBef>
              <a:spcAft>
                <a:spcPts val="0"/>
              </a:spcAft>
              <a:buSzPts val="1300"/>
              <a:buFont typeface="Roboto"/>
              <a:buChar char="●"/>
            </a:pPr>
            <a:r>
              <a:rPr lang="en" sz="1300">
                <a:latin typeface="Roboto"/>
                <a:ea typeface="Roboto"/>
                <a:cs typeface="Roboto"/>
                <a:sym typeface="Roboto"/>
              </a:rPr>
              <a:t>Other features</a:t>
            </a:r>
            <a:endParaRPr sz="1300">
              <a:latin typeface="Roboto"/>
              <a:ea typeface="Roboto"/>
              <a:cs typeface="Roboto"/>
              <a:sym typeface="Roboto"/>
            </a:endParaRPr>
          </a:p>
          <a:p>
            <a:pPr indent="-311150" lvl="1" marL="914400" rtl="0" algn="l">
              <a:lnSpc>
                <a:spcPct val="105000"/>
              </a:lnSpc>
              <a:spcBef>
                <a:spcPts val="1000"/>
              </a:spcBef>
              <a:spcAft>
                <a:spcPts val="0"/>
              </a:spcAft>
              <a:buSzPts val="1300"/>
              <a:buFont typeface="Roboto"/>
              <a:buChar char="○"/>
            </a:pPr>
            <a:r>
              <a:rPr lang="en" sz="1300">
                <a:latin typeface="Roboto"/>
                <a:ea typeface="Roboto"/>
                <a:cs typeface="Roboto"/>
                <a:sym typeface="Roboto"/>
              </a:rPr>
              <a:t>Drag and Drop</a:t>
            </a:r>
            <a:endParaRPr sz="1300">
              <a:latin typeface="Roboto"/>
              <a:ea typeface="Roboto"/>
              <a:cs typeface="Roboto"/>
              <a:sym typeface="Roboto"/>
            </a:endParaRPr>
          </a:p>
          <a:p>
            <a:pPr indent="-311150" lvl="1" marL="914400" rtl="0" algn="l">
              <a:lnSpc>
                <a:spcPct val="105000"/>
              </a:lnSpc>
              <a:spcBef>
                <a:spcPts val="1000"/>
              </a:spcBef>
              <a:spcAft>
                <a:spcPts val="0"/>
              </a:spcAft>
              <a:buSzPts val="1300"/>
              <a:buFont typeface="Roboto"/>
              <a:buChar char="○"/>
            </a:pPr>
            <a:r>
              <a:rPr lang="en" sz="1300">
                <a:latin typeface="Roboto"/>
                <a:ea typeface="Roboto"/>
                <a:cs typeface="Roboto"/>
                <a:sym typeface="Roboto"/>
              </a:rPr>
              <a:t>Rename files/folders</a:t>
            </a:r>
            <a:endParaRPr sz="1300">
              <a:latin typeface="Roboto"/>
              <a:ea typeface="Roboto"/>
              <a:cs typeface="Roboto"/>
              <a:sym typeface="Roboto"/>
            </a:endParaRPr>
          </a:p>
          <a:p>
            <a:pPr indent="-311150" lvl="1" marL="914400" rtl="0" algn="l">
              <a:lnSpc>
                <a:spcPct val="105000"/>
              </a:lnSpc>
              <a:spcBef>
                <a:spcPts val="1000"/>
              </a:spcBef>
              <a:spcAft>
                <a:spcPts val="1000"/>
              </a:spcAft>
              <a:buSzPts val="1300"/>
              <a:buFont typeface="Roboto"/>
              <a:buChar char="○"/>
            </a:pPr>
            <a:r>
              <a:rPr lang="en" sz="1300">
                <a:latin typeface="Roboto"/>
                <a:ea typeface="Roboto"/>
                <a:cs typeface="Roboto"/>
                <a:sym typeface="Roboto"/>
              </a:rPr>
              <a:t>State saving</a:t>
            </a:r>
            <a:endParaRPr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9"/>
          <p:cNvSpPr txBox="1"/>
          <p:nvPr>
            <p:ph idx="1" type="body"/>
          </p:nvPr>
        </p:nvSpPr>
        <p:spPr>
          <a:xfrm>
            <a:off x="611825" y="1202025"/>
            <a:ext cx="40884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500">
                <a:latin typeface="Roboto"/>
                <a:ea typeface="Roboto"/>
                <a:cs typeface="Roboto"/>
                <a:sym typeface="Roboto"/>
              </a:rPr>
              <a:t>Eleuther GPT-J</a:t>
            </a:r>
            <a:endParaRPr b="1" sz="1500">
              <a:latin typeface="Roboto"/>
              <a:ea typeface="Roboto"/>
              <a:cs typeface="Roboto"/>
              <a:sym typeface="Roboto"/>
            </a:endParaRPr>
          </a:p>
          <a:p>
            <a:pPr indent="-323850" lvl="0" marL="457200" rtl="0" algn="l">
              <a:spcBef>
                <a:spcPts val="1000"/>
              </a:spcBef>
              <a:spcAft>
                <a:spcPts val="0"/>
              </a:spcAft>
              <a:buSzPts val="1500"/>
              <a:buFont typeface="Roboto"/>
              <a:buChar char="●"/>
            </a:pPr>
            <a:r>
              <a:rPr b="1" lang="en" sz="1500">
                <a:latin typeface="Roboto"/>
                <a:ea typeface="Roboto"/>
                <a:cs typeface="Roboto"/>
                <a:sym typeface="Roboto"/>
              </a:rPr>
              <a:t>6B parameters</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Based off of the OpenAI GPT architecture and trained on 825 GiB of texts from the internet</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Calculates the most probable next token/word continuously until a </a:t>
            </a:r>
            <a:r>
              <a:rPr b="1" lang="en" sz="1500">
                <a:latin typeface="Roboto"/>
                <a:ea typeface="Roboto"/>
                <a:cs typeface="Roboto"/>
                <a:sym typeface="Roboto"/>
              </a:rPr>
              <a:t>sentence or paragraph is generated</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Free architecture and free (for now) access API</a:t>
            </a:r>
            <a:endParaRPr b="1" sz="1500">
              <a:latin typeface="Roboto"/>
              <a:ea typeface="Roboto"/>
              <a:cs typeface="Roboto"/>
              <a:sym typeface="Roboto"/>
            </a:endParaRPr>
          </a:p>
          <a:p>
            <a:pPr indent="-323850" lvl="1" marL="914400" rtl="0" algn="l">
              <a:spcBef>
                <a:spcPts val="0"/>
              </a:spcBef>
              <a:spcAft>
                <a:spcPts val="0"/>
              </a:spcAft>
              <a:buSzPts val="1500"/>
              <a:buFont typeface="Roboto"/>
              <a:buChar char="○"/>
            </a:pPr>
            <a:r>
              <a:rPr b="1" lang="en" sz="1500">
                <a:latin typeface="Roboto"/>
                <a:ea typeface="Roboto"/>
                <a:cs typeface="Roboto"/>
                <a:sym typeface="Roboto"/>
              </a:rPr>
              <a:t>Seemingly only one request at a time per IP</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Potential to be ran server-side (published on Huggingface)</a:t>
            </a:r>
            <a:endParaRPr b="1" sz="1500">
              <a:latin typeface="Roboto"/>
              <a:ea typeface="Roboto"/>
              <a:cs typeface="Roboto"/>
              <a:sym typeface="Roboto"/>
            </a:endParaRPr>
          </a:p>
        </p:txBody>
      </p:sp>
      <p:sp>
        <p:nvSpPr>
          <p:cNvPr id="121" name="Google Shape;121;p19"/>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
        <p:nvSpPr>
          <p:cNvPr id="122" name="Google Shape;122;p19"/>
          <p:cNvSpPr txBox="1"/>
          <p:nvPr/>
        </p:nvSpPr>
        <p:spPr>
          <a:xfrm>
            <a:off x="14825" y="0"/>
            <a:ext cx="9129300" cy="1062000"/>
          </a:xfrm>
          <a:prstGeom prst="rect">
            <a:avLst/>
          </a:prstGeom>
          <a:solidFill>
            <a:schemeClr val="accent5"/>
          </a:solidFill>
          <a:ln>
            <a:noFill/>
          </a:ln>
        </p:spPr>
        <p:txBody>
          <a:bodyPr anchorCtr="0" anchor="t" bIns="274300" lIns="91425" spcFirstLastPara="1" rIns="91425" wrap="square" tIns="365750">
            <a:spAutoFit/>
          </a:bodyPr>
          <a:lstStyle/>
          <a:p>
            <a:pPr indent="0" lvl="0" marL="0" rtl="0" algn="ctr">
              <a:spcBef>
                <a:spcPts val="0"/>
              </a:spcBef>
              <a:spcAft>
                <a:spcPts val="0"/>
              </a:spcAft>
              <a:buClr>
                <a:schemeClr val="dk1"/>
              </a:buClr>
              <a:buSzPts val="1100"/>
              <a:buFont typeface="Arial"/>
              <a:buNone/>
            </a:pPr>
            <a:r>
              <a:rPr lang="en" sz="2700">
                <a:solidFill>
                  <a:schemeClr val="lt1"/>
                </a:solidFill>
                <a:latin typeface="Old Standard TT"/>
                <a:ea typeface="Old Standard TT"/>
                <a:cs typeface="Old Standard TT"/>
                <a:sym typeface="Old Standard TT"/>
              </a:rPr>
              <a:t>AI</a:t>
            </a:r>
            <a:endParaRPr sz="1100">
              <a:solidFill>
                <a:schemeClr val="lt1"/>
              </a:solidFill>
              <a:latin typeface="Old Standard TT"/>
              <a:ea typeface="Old Standard TT"/>
              <a:cs typeface="Old Standard TT"/>
              <a:sym typeface="Old Standard TT"/>
            </a:endParaRPr>
          </a:p>
        </p:txBody>
      </p:sp>
      <p:pic>
        <p:nvPicPr>
          <p:cNvPr id="123" name="Google Shape;123;p19"/>
          <p:cNvPicPr preferRelativeResize="0"/>
          <p:nvPr/>
        </p:nvPicPr>
        <p:blipFill>
          <a:blip r:embed="rId3">
            <a:alphaModFix/>
          </a:blip>
          <a:stretch>
            <a:fillRect/>
          </a:stretch>
        </p:blipFill>
        <p:spPr>
          <a:xfrm>
            <a:off x="4978475" y="1109575"/>
            <a:ext cx="3786249" cy="372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0"/>
          <p:cNvSpPr txBox="1"/>
          <p:nvPr>
            <p:ph idx="1" type="body"/>
          </p:nvPr>
        </p:nvSpPr>
        <p:spPr>
          <a:xfrm>
            <a:off x="120649" y="1374725"/>
            <a:ext cx="3187800" cy="3397200"/>
          </a:xfrm>
          <a:prstGeom prst="rect">
            <a:avLst/>
          </a:prstGeom>
        </p:spPr>
        <p:txBody>
          <a:bodyPr anchorCtr="0" anchor="t" bIns="91425" lIns="91425" spcFirstLastPara="1" rIns="91425" wrap="square" tIns="91425">
            <a:normAutofit/>
          </a:bodyPr>
          <a:lstStyle/>
          <a:p>
            <a:pPr indent="0" lvl="0" marL="228600" rtl="0" algn="l">
              <a:spcBef>
                <a:spcPts val="0"/>
              </a:spcBef>
              <a:spcAft>
                <a:spcPts val="1000"/>
              </a:spcAft>
              <a:buClr>
                <a:schemeClr val="dk1"/>
              </a:buClr>
              <a:buSzPts val="1100"/>
              <a:buFont typeface="Arial"/>
              <a:buNone/>
            </a:pPr>
            <a:r>
              <a:rPr b="1" lang="en" sz="1500">
                <a:latin typeface="Roboto"/>
                <a:ea typeface="Roboto"/>
                <a:cs typeface="Roboto"/>
                <a:sym typeface="Roboto"/>
              </a:rPr>
              <a:t>Challenge 1: The AI that we are using takes several seconds (up to a few minutes) to generate text, which may hamper our plans on implementing any sort of auto-completion using this AI. We may have to look outward towards using additional AI services to implement this feature.</a:t>
            </a:r>
            <a:endParaRPr b="1" sz="2400">
              <a:latin typeface="Roboto"/>
              <a:ea typeface="Roboto"/>
              <a:cs typeface="Roboto"/>
              <a:sym typeface="Roboto"/>
            </a:endParaRPr>
          </a:p>
        </p:txBody>
      </p:sp>
      <p:sp>
        <p:nvSpPr>
          <p:cNvPr id="129" name="Google Shape;129;p20"/>
          <p:cNvSpPr txBox="1"/>
          <p:nvPr/>
        </p:nvSpPr>
        <p:spPr>
          <a:xfrm>
            <a:off x="3048488" y="1374725"/>
            <a:ext cx="3273000" cy="30708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1000"/>
              </a:spcAft>
              <a:buClr>
                <a:schemeClr val="dk1"/>
              </a:buClr>
              <a:buSzPts val="1100"/>
              <a:buFont typeface="Arial"/>
              <a:buNone/>
            </a:pPr>
            <a:r>
              <a:rPr b="1" lang="en" sz="1500">
                <a:solidFill>
                  <a:schemeClr val="dk1"/>
                </a:solidFill>
                <a:latin typeface="Roboto"/>
                <a:ea typeface="Roboto"/>
                <a:cs typeface="Roboto"/>
                <a:sym typeface="Roboto"/>
              </a:rPr>
              <a:t>Challenge 2: Time management and forward planning. We all had very little experience in developing in an AGILE type format, and have struggled with keeping the Jira board up to date and in-line with current progress. We have also struggled to make our meetings meaningful and have ended up overlapping in some areas of code.</a:t>
            </a:r>
            <a:endParaRPr b="1">
              <a:latin typeface="Roboto"/>
              <a:ea typeface="Roboto"/>
              <a:cs typeface="Roboto"/>
              <a:sym typeface="Roboto"/>
            </a:endParaRPr>
          </a:p>
        </p:txBody>
      </p:sp>
      <p:sp>
        <p:nvSpPr>
          <p:cNvPr id="130" name="Google Shape;130;p20"/>
          <p:cNvSpPr txBox="1"/>
          <p:nvPr/>
        </p:nvSpPr>
        <p:spPr>
          <a:xfrm>
            <a:off x="6035938" y="1374725"/>
            <a:ext cx="2987400" cy="34491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Challenge 3: Division of labor. Kind of overlaps with the previous challenge. This was especially challenging because we had a group member drop out in the middle of the development cycle, and their tasks were never able to be completed by any of the other team members.</a:t>
            </a:r>
            <a:endParaRPr b="1">
              <a:solidFill>
                <a:schemeClr val="dk1"/>
              </a:solidFill>
              <a:latin typeface="Roboto"/>
              <a:ea typeface="Roboto"/>
              <a:cs typeface="Roboto"/>
              <a:sym typeface="Roboto"/>
            </a:endParaRPr>
          </a:p>
          <a:p>
            <a:pPr indent="0" lvl="0" marL="0" rtl="0" algn="l">
              <a:spcBef>
                <a:spcPts val="1000"/>
              </a:spcBef>
              <a:spcAft>
                <a:spcPts val="0"/>
              </a:spcAft>
              <a:buNone/>
            </a:pPr>
            <a:r>
              <a:t/>
            </a:r>
            <a:endParaRPr>
              <a:latin typeface="Old Standard TT"/>
              <a:ea typeface="Old Standard TT"/>
              <a:cs typeface="Old Standard TT"/>
              <a:sym typeface="Old Standard TT"/>
            </a:endParaRPr>
          </a:p>
        </p:txBody>
      </p:sp>
      <p:sp>
        <p:nvSpPr>
          <p:cNvPr id="131" name="Google Shape;131;p20"/>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
        <p:nvSpPr>
          <p:cNvPr id="132" name="Google Shape;132;p20"/>
          <p:cNvSpPr txBox="1"/>
          <p:nvPr/>
        </p:nvSpPr>
        <p:spPr>
          <a:xfrm>
            <a:off x="14825" y="0"/>
            <a:ext cx="9129300" cy="1062000"/>
          </a:xfrm>
          <a:prstGeom prst="rect">
            <a:avLst/>
          </a:prstGeom>
          <a:solidFill>
            <a:schemeClr val="accent5"/>
          </a:solidFill>
          <a:ln>
            <a:noFill/>
          </a:ln>
        </p:spPr>
        <p:txBody>
          <a:bodyPr anchorCtr="0" anchor="t" bIns="274300" lIns="91425" spcFirstLastPara="1" rIns="91425" wrap="square" tIns="365750">
            <a:spAutoFit/>
          </a:bodyPr>
          <a:lstStyle/>
          <a:p>
            <a:pPr indent="0" lvl="0" marL="0" rtl="0" algn="ctr">
              <a:spcBef>
                <a:spcPts val="0"/>
              </a:spcBef>
              <a:spcAft>
                <a:spcPts val="0"/>
              </a:spcAft>
              <a:buClr>
                <a:schemeClr val="dk1"/>
              </a:buClr>
              <a:buSzPts val="1100"/>
              <a:buFont typeface="Arial"/>
              <a:buNone/>
            </a:pPr>
            <a:r>
              <a:rPr lang="en" sz="2700">
                <a:solidFill>
                  <a:schemeClr val="lt1"/>
                </a:solidFill>
                <a:latin typeface="Old Standard TT"/>
                <a:ea typeface="Old Standard TT"/>
                <a:cs typeface="Old Standard TT"/>
                <a:sym typeface="Old Standard TT"/>
              </a:rPr>
              <a:t>Challenges Encountered</a:t>
            </a:r>
            <a:endParaRPr sz="1100">
              <a:solidFill>
                <a:schemeClr val="l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2265150"/>
            <a:ext cx="8520600" cy="20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Demo</a:t>
            </a:r>
            <a:endParaRPr sz="8000"/>
          </a:p>
        </p:txBody>
      </p:sp>
      <p:sp>
        <p:nvSpPr>
          <p:cNvPr id="138" name="Google Shape;138;p21"/>
          <p:cNvSpPr txBox="1"/>
          <p:nvPr>
            <p:ph type="title"/>
          </p:nvPr>
        </p:nvSpPr>
        <p:spPr>
          <a:xfrm>
            <a:off x="0" y="4991100"/>
            <a:ext cx="9144000" cy="1524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
        <p:nvSpPr>
          <p:cNvPr id="139" name="Google Shape;139;p21"/>
          <p:cNvSpPr txBox="1"/>
          <p:nvPr>
            <p:ph type="title"/>
          </p:nvPr>
        </p:nvSpPr>
        <p:spPr>
          <a:xfrm>
            <a:off x="0" y="0"/>
            <a:ext cx="9144000" cy="1727400"/>
          </a:xfrm>
          <a:prstGeom prst="rect">
            <a:avLst/>
          </a:prstGeom>
          <a:solidFill>
            <a:schemeClr val="accent5"/>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