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747F199-AD2A-4A9D-BBDF-66E7A7EDB188}">
  <a:tblStyle styleId="{B747F199-AD2A-4A9D-BBDF-66E7A7EDB188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hyperlink" Target="https://docs.google.com/presentation/d/1MqxOaMRqR5HGUGigRbl1M2jae3tyySZjKPTI-pgaZxg/htmlpres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Neural Evolution of Augmented Topologies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Wolf Van Herreweghe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25" y="79450"/>
            <a:ext cx="5839200" cy="4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Species Based</a:t>
            </a:r>
            <a:r>
              <a:rPr lang="en"/>
              <a:t> Evolution steps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2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1197135"/>
            <a:ext cx="9143999" cy="349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38180">
            <a:off x="3004900" y="1862799"/>
            <a:ext cx="2857499" cy="31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250" y="256974"/>
            <a:ext cx="4591749" cy="29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900" y="3254906"/>
            <a:ext cx="9144000" cy="291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452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6">
            <a:alphaModFix amt="63000"/>
          </a:blip>
          <a:stretch>
            <a:fillRect/>
          </a:stretch>
        </p:blipFill>
        <p:spPr>
          <a:xfrm>
            <a:off x="4552250" y="256974"/>
            <a:ext cx="4591749" cy="29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1349900" y="3254906"/>
            <a:ext cx="9144000" cy="29117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Shape 158"/>
          <p:cNvGraphicFramePr/>
          <p:nvPr/>
        </p:nvGraphicFramePr>
        <p:xfrm>
          <a:off x="10495800" y="2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{B747F199-AD2A-4A9D-BBDF-66E7A7EDB188}</a:tableStyleId>
              </a:tblPr>
              <a:tblGrid>
                <a:gridCol w="9144000"/>
              </a:tblGrid>
              <a:tr h="822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highlight>
                            <a:srgbClr val="EEEEEE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Questions</a:t>
                      </a:r>
                      <a:r>
                        <a:rPr lang="en" sz="1800">
                          <a:highlight>
                            <a:srgbClr val="EEEEEE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Clicktoaddtext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800"/>
                        </a:spcBef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Clicktoaddspeakernotes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10648200" y="262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6611CC"/>
                </a:solidFill>
                <a:highlight>
                  <a:srgbClr val="EEEEEE"/>
                </a:highlight>
                <a:hlinkClick r:id="rId8"/>
              </a:rPr>
              <a:t>HTML view of the presentation</a:t>
            </a:r>
          </a:p>
          <a:p>
            <a:pPr indent="0" lvl="0" marL="1143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323232"/>
                </a:highlight>
              </a:rPr>
              <a:t>Image Options</a:t>
            </a:r>
          </a:p>
          <a:p>
            <a:pPr indent="0" lvl="0" marL="1143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highlight>
                  <a:srgbClr val="323232"/>
                </a:highlight>
              </a:rPr>
              <a:t> </a:t>
            </a: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Re-colour</a:t>
            </a:r>
          </a:p>
          <a:p>
            <a:pPr indent="0" lvl="0" marL="228600" marR="342900" rtl="0">
              <a:lnSpc>
                <a:spcPct val="238235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850">
                <a:solidFill>
                  <a:srgbClr val="333333"/>
                </a:solidFill>
                <a:highlight>
                  <a:srgbClr val="F5F5F5"/>
                </a:highlight>
              </a:rPr>
              <a:t>No recolour</a:t>
            </a:r>
          </a:p>
          <a:p>
            <a:pPr indent="0" lvl="0" marL="228600" marR="342900" rtl="0">
              <a:lnSpc>
                <a:spcPct val="238235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85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Adjustments</a:t>
            </a:r>
          </a:p>
          <a:p>
            <a:pPr indent="0" lvl="0" marL="139700" marR="139700" rtl="0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" sz="850">
                <a:highlight>
                  <a:srgbClr val="FFFFFF"/>
                </a:highlight>
              </a:rPr>
              <a:t>Transparency</a:t>
            </a:r>
          </a:p>
          <a:p>
            <a:pPr indent="0" lvl="0" marL="139700" marR="139700" rtl="0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" sz="850">
                <a:highlight>
                  <a:srgbClr val="FFFFFF"/>
                </a:highlight>
              </a:rPr>
              <a:t>Brightness</a:t>
            </a:r>
          </a:p>
          <a:p>
            <a:pPr indent="0" lvl="0" marL="139700" marR="139700" rtl="0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" sz="850">
                <a:highlight>
                  <a:srgbClr val="FFFFFF"/>
                </a:highlight>
              </a:rPr>
              <a:t>Contrast</a:t>
            </a:r>
          </a:p>
          <a:p>
            <a:pPr indent="0" lvl="0" marL="215900" marR="368300" rtl="0" algn="ctr">
              <a:lnSpc>
                <a:spcPct val="238235"/>
              </a:lnSpc>
              <a:spcBef>
                <a:spcPts val="1900"/>
              </a:spcBef>
              <a:spcAft>
                <a:spcPts val="1100"/>
              </a:spcAft>
              <a:buNone/>
            </a:pPr>
            <a:r>
              <a:rPr b="1" lang="en" sz="850">
                <a:solidFill>
                  <a:srgbClr val="333333"/>
                </a:solidFill>
                <a:highlight>
                  <a:srgbClr val="F5F5F5"/>
                </a:highlight>
              </a:rPr>
              <a:t>Reset adjustments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85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Goal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25" y="1017725"/>
            <a:ext cx="75001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Projects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2192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Color Matching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1749530"/>
            <a:ext cx="3869700" cy="224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742" y="1749524"/>
            <a:ext cx="3603756" cy="22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4885950" y="1152475"/>
            <a:ext cx="42192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        Snake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2192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Neural Networks</a:t>
            </a:r>
          </a:p>
        </p:txBody>
      </p:sp>
      <p:pic>
        <p:nvPicPr>
          <p:cNvPr descr="NeuralNetwork.png" id="82" name="Shape 82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128125" y="1710150"/>
            <a:ext cx="2308350" cy="255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overSimple.png" id="83" name="Shape 83"/>
          <p:cNvPicPr preferRelativeResize="0"/>
          <p:nvPr/>
        </p:nvPicPr>
        <p:blipFill rotWithShape="1">
          <a:blip r:embed="rId4">
            <a:alphaModFix/>
          </a:blip>
          <a:srcRect b="0" l="39" r="29" t="0"/>
          <a:stretch/>
        </p:blipFill>
        <p:spPr>
          <a:xfrm>
            <a:off x="5130675" y="1990775"/>
            <a:ext cx="23812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4530900" y="1152475"/>
            <a:ext cx="38697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 algn="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Genetic Algorithms			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Evolution steps</a:t>
            </a:r>
          </a:p>
        </p:txBody>
      </p:sp>
      <p:pic>
        <p:nvPicPr>
          <p:cNvPr descr="BasicEvolution.png" id="90" name="Shape 90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509350" y="1848674"/>
            <a:ext cx="8125300" cy="18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25" y="79450"/>
            <a:ext cx="5839200" cy="4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482500" y="79450"/>
            <a:ext cx="2575200" cy="19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99" y="943200"/>
            <a:ext cx="9449375" cy="806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6048300" y="542875"/>
            <a:ext cx="31878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192375" y="4099375"/>
            <a:ext cx="7043700" cy="366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800" y="3441150"/>
            <a:ext cx="1994198" cy="17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7146425" y="3455050"/>
            <a:ext cx="800400" cy="6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18500" y="1033675"/>
            <a:ext cx="9449375" cy="806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-1399050" y="748325"/>
            <a:ext cx="31878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192375" y="4099375"/>
            <a:ext cx="7043700" cy="366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-1454650" y="2550275"/>
            <a:ext cx="51984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800" y="3410450"/>
            <a:ext cx="1994198" cy="17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7960750" y="3424350"/>
            <a:ext cx="1179900" cy="6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49" y="-2204550"/>
            <a:ext cx="9268223" cy="7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876900" y="-1330800"/>
            <a:ext cx="3187800" cy="227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894375" y="-2676750"/>
            <a:ext cx="31878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109625" y="-3032875"/>
            <a:ext cx="31878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039275" y="4135725"/>
            <a:ext cx="3187800" cy="355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