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2" r:id="rId5"/>
    <p:sldId id="259" r:id="rId6"/>
    <p:sldId id="260" r:id="rId7"/>
    <p:sldId id="266" r:id="rId8"/>
    <p:sldId id="267" r:id="rId9"/>
    <p:sldId id="273" r:id="rId10"/>
    <p:sldId id="268" r:id="rId11"/>
    <p:sldId id="270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24" autoAdjust="0"/>
  </p:normalViewPr>
  <p:slideViewPr>
    <p:cSldViewPr>
      <p:cViewPr>
        <p:scale>
          <a:sx n="100" d="100"/>
          <a:sy n="100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5BD92-9F76-413B-9735-07EB165E69F3}" type="datetimeFigureOut">
              <a:rPr kumimoji="1" lang="ja-JP" altLang="en-US" smtClean="0"/>
              <a:pPr/>
              <a:t>2010/2/2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DBAD7-0EA4-47B1-B625-D8DB2D13127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BAD7-0EA4-47B1-B625-D8DB2D131273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ソートは降順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BAD7-0EA4-47B1-B625-D8DB2D13127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BAD7-0EA4-47B1-B625-D8DB2D13127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BAD7-0EA4-47B1-B625-D8DB2D13127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表の見出しをクリックすると、全選択／全選択解除　ができる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BAD7-0EA4-47B1-B625-D8DB2D13127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表の見出しをクリックすると、全選択／全選択解除　ができる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BAD7-0EA4-47B1-B625-D8DB2D13127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BAD7-0EA4-47B1-B625-D8DB2D13127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BAD7-0EA4-47B1-B625-D8DB2D13127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 smtClean="0"/>
              <a:t>チェック、回答でソート可能。</a:t>
            </a:r>
            <a:r>
              <a:rPr lang="ja-JP" altLang="en-US" sz="1200" dirty="0" smtClean="0"/>
              <a:t>また、行をクリックでその問題の画面に遷移。</a:t>
            </a:r>
            <a:endParaRPr kumimoji="1" lang="ja-JP" altLang="en-US" sz="120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BAD7-0EA4-47B1-B625-D8DB2D13127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 smtClean="0"/>
              <a:t>チェック、正誤、番号、</a:t>
            </a:r>
            <a:r>
              <a:rPr kumimoji="1" lang="en-US" altLang="ja-JP" sz="1200" dirty="0" smtClean="0"/>
              <a:t>BOX</a:t>
            </a:r>
            <a:r>
              <a:rPr kumimoji="1" lang="ja-JP" altLang="en-US" sz="1200" dirty="0" err="1" smtClean="0"/>
              <a:t>、</a:t>
            </a:r>
            <a:r>
              <a:rPr kumimoji="1" lang="ja-JP" altLang="en-US" sz="1200" dirty="0" smtClean="0"/>
              <a:t>分野でソート可能。</a:t>
            </a:r>
            <a:endParaRPr kumimoji="1" lang="en-US" altLang="ja-JP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 smtClean="0"/>
              <a:t>行をクリックでその問題の画面に遷移。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BAD7-0EA4-47B1-B625-D8DB2D13127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 smtClean="0"/>
              <a:t>チェック、正誤、番号、</a:t>
            </a:r>
            <a:r>
              <a:rPr kumimoji="1" lang="en-US" altLang="ja-JP" sz="1200" dirty="0" smtClean="0"/>
              <a:t>BOX</a:t>
            </a:r>
            <a:r>
              <a:rPr kumimoji="1" lang="ja-JP" altLang="en-US" sz="1200" dirty="0" err="1" smtClean="0"/>
              <a:t>、</a:t>
            </a:r>
            <a:r>
              <a:rPr kumimoji="1" lang="ja-JP" altLang="en-US" sz="1200" dirty="0" smtClean="0"/>
              <a:t>分野でソート可能。</a:t>
            </a:r>
            <a:endParaRPr kumimoji="1" lang="en-US" altLang="ja-JP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 smtClean="0"/>
              <a:t>行をクリックでその問題の画面に遷移。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BAD7-0EA4-47B1-B625-D8DB2D13127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DFD3-1F97-4F0D-9BC1-9E9FCACA9D17}" type="datetimeFigureOut">
              <a:rPr kumimoji="1" lang="ja-JP" altLang="en-US" smtClean="0"/>
              <a:pPr/>
              <a:t>2010/2/2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DC11-15CD-4A0C-AD93-C3BCBA1820E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DFD3-1F97-4F0D-9BC1-9E9FCACA9D17}" type="datetimeFigureOut">
              <a:rPr kumimoji="1" lang="ja-JP" altLang="en-US" smtClean="0"/>
              <a:pPr/>
              <a:t>2010/2/2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DC11-15CD-4A0C-AD93-C3BCBA1820E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DFD3-1F97-4F0D-9BC1-9E9FCACA9D17}" type="datetimeFigureOut">
              <a:rPr kumimoji="1" lang="ja-JP" altLang="en-US" smtClean="0"/>
              <a:pPr/>
              <a:t>2010/2/2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DC11-15CD-4A0C-AD93-C3BCBA1820E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DFD3-1F97-4F0D-9BC1-9E9FCACA9D17}" type="datetimeFigureOut">
              <a:rPr kumimoji="1" lang="ja-JP" altLang="en-US" smtClean="0"/>
              <a:pPr/>
              <a:t>2010/2/2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DC11-15CD-4A0C-AD93-C3BCBA1820E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DFD3-1F97-4F0D-9BC1-9E9FCACA9D17}" type="datetimeFigureOut">
              <a:rPr kumimoji="1" lang="ja-JP" altLang="en-US" smtClean="0"/>
              <a:pPr/>
              <a:t>2010/2/2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DC11-15CD-4A0C-AD93-C3BCBA1820E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DFD3-1F97-4F0D-9BC1-9E9FCACA9D17}" type="datetimeFigureOut">
              <a:rPr kumimoji="1" lang="ja-JP" altLang="en-US" smtClean="0"/>
              <a:pPr/>
              <a:t>2010/2/2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DC11-15CD-4A0C-AD93-C3BCBA1820E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DFD3-1F97-4F0D-9BC1-9E9FCACA9D17}" type="datetimeFigureOut">
              <a:rPr kumimoji="1" lang="ja-JP" altLang="en-US" smtClean="0"/>
              <a:pPr/>
              <a:t>2010/2/2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DC11-15CD-4A0C-AD93-C3BCBA1820E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DFD3-1F97-4F0D-9BC1-9E9FCACA9D17}" type="datetimeFigureOut">
              <a:rPr kumimoji="1" lang="ja-JP" altLang="en-US" smtClean="0"/>
              <a:pPr/>
              <a:t>2010/2/2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DC11-15CD-4A0C-AD93-C3BCBA1820E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DFD3-1F97-4F0D-9BC1-9E9FCACA9D17}" type="datetimeFigureOut">
              <a:rPr kumimoji="1" lang="ja-JP" altLang="en-US" smtClean="0"/>
              <a:pPr/>
              <a:t>2010/2/2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DC11-15CD-4A0C-AD93-C3BCBA1820E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DFD3-1F97-4F0D-9BC1-9E9FCACA9D17}" type="datetimeFigureOut">
              <a:rPr kumimoji="1" lang="ja-JP" altLang="en-US" smtClean="0"/>
              <a:pPr/>
              <a:t>2010/2/2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DC11-15CD-4A0C-AD93-C3BCBA1820E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DFD3-1F97-4F0D-9BC1-9E9FCACA9D17}" type="datetimeFigureOut">
              <a:rPr kumimoji="1" lang="ja-JP" altLang="en-US" smtClean="0"/>
              <a:pPr/>
              <a:t>2010/2/2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DC11-15CD-4A0C-AD93-C3BCBA1820E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DDFD3-1F97-4F0D-9BC1-9E9FCACA9D17}" type="datetimeFigureOut">
              <a:rPr kumimoji="1" lang="ja-JP" altLang="en-US" smtClean="0"/>
              <a:pPr/>
              <a:t>2010/2/2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0DC11-15CD-4A0C-AD93-C3BCBA1820E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問題集機能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14282" y="142852"/>
            <a:ext cx="8643998" cy="6572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28596" y="357166"/>
            <a:ext cx="4572032" cy="357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IT </a:t>
            </a:r>
            <a:r>
              <a:rPr kumimoji="1" lang="ja-JP" altLang="en-US" dirty="0" smtClean="0"/>
              <a:t>パスポート　最強問題集（分野別モード）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28596" y="857232"/>
            <a:ext cx="8215370" cy="48577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428596" y="5786454"/>
            <a:ext cx="821537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7215206" y="6286520"/>
            <a:ext cx="1428760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終了</a:t>
            </a:r>
            <a:endParaRPr lang="ja-JP" altLang="en-US" sz="1400" dirty="0"/>
          </a:p>
        </p:txBody>
      </p:sp>
      <p:graphicFrame>
        <p:nvGraphicFramePr>
          <p:cNvPr id="24" name="表 23"/>
          <p:cNvGraphicFramePr>
            <a:graphicFrameLocks noGrp="1"/>
          </p:cNvGraphicFramePr>
          <p:nvPr/>
        </p:nvGraphicFramePr>
        <p:xfrm>
          <a:off x="642910" y="3587442"/>
          <a:ext cx="7715303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0323"/>
                <a:gridCol w="2497639"/>
                <a:gridCol w="1382447"/>
                <a:gridCol w="1382447"/>
                <a:gridCol w="13824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番号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出題日時</a:t>
                      </a:r>
                      <a:endParaRPr kumimoji="1" lang="en-US" altLang="ja-JP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出題数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正答数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正答率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1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/>
                        <a:t>02/28(</a:t>
                      </a:r>
                      <a:r>
                        <a:rPr lang="ja-JP" altLang="en-US" sz="1200" dirty="0" smtClean="0"/>
                        <a:t>火</a:t>
                      </a:r>
                      <a:r>
                        <a:rPr lang="en-US" altLang="ja-JP" sz="1200" dirty="0" smtClean="0"/>
                        <a:t>) 00:22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10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5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50%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2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/>
                        <a:t>02/10(</a:t>
                      </a:r>
                      <a:r>
                        <a:rPr lang="ja-JP" altLang="en-US" sz="1200" dirty="0" smtClean="0"/>
                        <a:t>金</a:t>
                      </a:r>
                      <a:r>
                        <a:rPr lang="en-US" altLang="ja-JP" sz="1200" dirty="0" smtClean="0"/>
                        <a:t>) 00:23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aseline="0" dirty="0" smtClean="0"/>
                        <a:t>30</a:t>
                      </a:r>
                      <a:endParaRPr kumimoji="1" lang="ja-JP" altLang="en-US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30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100%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3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/>
                        <a:t>02/02</a:t>
                      </a:r>
                      <a:r>
                        <a:rPr lang="en-US" altLang="ja-JP" sz="1200" dirty="0" smtClean="0"/>
                        <a:t>(</a:t>
                      </a:r>
                      <a:r>
                        <a:rPr lang="ja-JP" altLang="en-US" sz="1200" dirty="0" smtClean="0"/>
                        <a:t>土</a:t>
                      </a:r>
                      <a:r>
                        <a:rPr lang="en-US" altLang="ja-JP" sz="1200" dirty="0" smtClean="0"/>
                        <a:t>) </a:t>
                      </a:r>
                      <a:r>
                        <a:rPr lang="en-US" altLang="ja-JP" sz="1200" dirty="0" smtClean="0"/>
                        <a:t>00:22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10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5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50%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4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/>
                        <a:t>01/01(</a:t>
                      </a:r>
                      <a:r>
                        <a:rPr lang="ja-JP" altLang="en-US" sz="1200" dirty="0" smtClean="0"/>
                        <a:t>火</a:t>
                      </a:r>
                      <a:r>
                        <a:rPr lang="en-US" altLang="ja-JP" sz="1200" dirty="0" smtClean="0"/>
                        <a:t>) 10:50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10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5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50%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テキスト ボックス 29"/>
          <p:cNvSpPr txBox="1"/>
          <p:nvPr/>
        </p:nvSpPr>
        <p:spPr>
          <a:xfrm>
            <a:off x="3286116" y="1661686"/>
            <a:ext cx="3071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銅</a:t>
            </a:r>
            <a:r>
              <a:rPr lang="ja-JP" altLang="en-US" sz="1600" dirty="0" smtClean="0"/>
              <a:t>　：　</a:t>
            </a:r>
            <a:r>
              <a:rPr lang="en-US" altLang="ja-JP" sz="1600" dirty="0" smtClean="0"/>
              <a:t>400</a:t>
            </a:r>
            <a:r>
              <a:rPr lang="ja-JP" altLang="en-US" sz="1600" dirty="0" smtClean="0"/>
              <a:t>　問　　</a:t>
            </a:r>
            <a:r>
              <a:rPr lang="en-US" altLang="ja-JP" sz="1600" dirty="0" smtClean="0"/>
              <a:t>70.02%</a:t>
            </a:r>
            <a:endParaRPr kumimoji="1" lang="ja-JP" altLang="en-US" sz="16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2910" y="1000108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学習履歴</a:t>
            </a:r>
            <a:endParaRPr kumimoji="1" lang="ja-JP" altLang="en-US" sz="1200" b="1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286116" y="2018876"/>
            <a:ext cx="3071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銀</a:t>
            </a:r>
            <a:r>
              <a:rPr lang="ja-JP" altLang="en-US" sz="1600" dirty="0" smtClean="0"/>
              <a:t>　：　</a:t>
            </a:r>
            <a:r>
              <a:rPr lang="en-US" altLang="ja-JP" sz="1600" dirty="0" smtClean="0"/>
              <a:t>100</a:t>
            </a:r>
            <a:r>
              <a:rPr lang="ja-JP" altLang="en-US" sz="1600" dirty="0" smtClean="0"/>
              <a:t>　問　　</a:t>
            </a:r>
            <a:r>
              <a:rPr lang="en-US" altLang="ja-JP" sz="1600" dirty="0" smtClean="0"/>
              <a:t>20.12%</a:t>
            </a:r>
            <a:endParaRPr kumimoji="1" lang="ja-JP" altLang="en-US" sz="16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86116" y="2376066"/>
            <a:ext cx="3071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金　：　</a:t>
            </a:r>
            <a:r>
              <a:rPr lang="en-US" altLang="ja-JP" sz="1600" dirty="0" smtClean="0"/>
              <a:t>050</a:t>
            </a:r>
            <a:r>
              <a:rPr lang="ja-JP" altLang="en-US" sz="1600" dirty="0" smtClean="0"/>
              <a:t>　問　　</a:t>
            </a:r>
            <a:r>
              <a:rPr lang="en-US" altLang="ja-JP" sz="1600" dirty="0" smtClean="0"/>
              <a:t>10.33%</a:t>
            </a:r>
            <a:endParaRPr kumimoji="1" lang="ja-JP" altLang="en-US" sz="1600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71472" y="1366051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●　金銀銅</a:t>
            </a:r>
            <a:r>
              <a:rPr kumimoji="1" lang="en-US" altLang="ja-JP" sz="1200" dirty="0" smtClean="0"/>
              <a:t>BOX</a:t>
            </a:r>
            <a:r>
              <a:rPr kumimoji="1" lang="ja-JP" altLang="en-US" sz="1200" dirty="0" smtClean="0"/>
              <a:t>比率</a:t>
            </a:r>
            <a:endParaRPr kumimoji="1" lang="ja-JP" altLang="en-US" sz="1200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71472" y="3286124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●　これまでの学習結果</a:t>
            </a:r>
            <a:endParaRPr kumimoji="1" lang="ja-JP" altLang="en-US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31991" t="17341" r="32464" b="13294"/>
          <a:stretch>
            <a:fillRect/>
          </a:stretch>
        </p:blipFill>
        <p:spPr bwMode="auto">
          <a:xfrm>
            <a:off x="828649" y="1666863"/>
            <a:ext cx="142876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角丸四角形 25"/>
          <p:cNvSpPr/>
          <p:nvPr/>
        </p:nvSpPr>
        <p:spPr>
          <a:xfrm>
            <a:off x="3500430" y="5857892"/>
            <a:ext cx="1428760" cy="2857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履歴を初期化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715008" y="6286520"/>
            <a:ext cx="1428760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学習履歴</a:t>
            </a:r>
            <a:endParaRPr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14282" y="142852"/>
            <a:ext cx="8643998" cy="6572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28596" y="357166"/>
            <a:ext cx="4572032" cy="357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IT </a:t>
            </a:r>
            <a:r>
              <a:rPr kumimoji="1" lang="ja-JP" altLang="en-US" dirty="0" smtClean="0"/>
              <a:t>パスポート　最強問題集</a:t>
            </a:r>
            <a:r>
              <a:rPr kumimoji="1" lang="ja-JP" altLang="en-US" dirty="0" smtClean="0"/>
              <a:t>（</a:t>
            </a:r>
            <a:r>
              <a:rPr lang="ja-JP" altLang="en-US" dirty="0" smtClean="0"/>
              <a:t>模擬試験</a:t>
            </a:r>
            <a:r>
              <a:rPr kumimoji="1" lang="ja-JP" altLang="en-US" dirty="0" smtClean="0"/>
              <a:t>モード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28596" y="857232"/>
            <a:ext cx="8215370" cy="48577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428596" y="5786454"/>
            <a:ext cx="821537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7215206" y="6286520"/>
            <a:ext cx="1428760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終了</a:t>
            </a:r>
            <a:endParaRPr lang="ja-JP" altLang="en-US" sz="1400" dirty="0"/>
          </a:p>
        </p:txBody>
      </p:sp>
      <p:graphicFrame>
        <p:nvGraphicFramePr>
          <p:cNvPr id="24" name="表 23"/>
          <p:cNvGraphicFramePr>
            <a:graphicFrameLocks noGrp="1"/>
          </p:cNvGraphicFramePr>
          <p:nvPr/>
        </p:nvGraphicFramePr>
        <p:xfrm>
          <a:off x="642910" y="3587442"/>
          <a:ext cx="7786743" cy="1940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9268"/>
                <a:gridCol w="1445082"/>
                <a:gridCol w="799856"/>
                <a:gridCol w="1193011"/>
                <a:gridCol w="1339740"/>
                <a:gridCol w="1194893"/>
                <a:gridCol w="11948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番号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出題日時</a:t>
                      </a:r>
                      <a:endParaRPr kumimoji="1" lang="en-US" altLang="ja-JP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aseline="0" dirty="0" smtClean="0">
                          <a:solidFill>
                            <a:srgbClr val="FF0000"/>
                          </a:solidFill>
                        </a:rPr>
                        <a:t>正答率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>
                          <a:solidFill>
                            <a:srgbClr val="FF0000"/>
                          </a:solidFill>
                        </a:rPr>
                        <a:t>ストラテジ系</a:t>
                      </a:r>
                      <a:endParaRPr kumimoji="1" lang="en-US" altLang="ja-JP" sz="12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200" baseline="0" dirty="0" smtClean="0">
                          <a:solidFill>
                            <a:srgbClr val="FF0000"/>
                          </a:solidFill>
                        </a:rPr>
                        <a:t>正答率</a:t>
                      </a:r>
                      <a:endParaRPr kumimoji="1" lang="ja-JP" altLang="en-US" sz="1200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>
                          <a:solidFill>
                            <a:srgbClr val="FF0000"/>
                          </a:solidFill>
                        </a:rPr>
                        <a:t>マネジメント系</a:t>
                      </a:r>
                      <a:endParaRPr kumimoji="1" lang="en-US" altLang="ja-JP" sz="12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200" baseline="0" dirty="0" smtClean="0">
                          <a:solidFill>
                            <a:srgbClr val="FF0000"/>
                          </a:solidFill>
                        </a:rPr>
                        <a:t>正答率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>
                          <a:solidFill>
                            <a:srgbClr val="FF0000"/>
                          </a:solidFill>
                        </a:rPr>
                        <a:t>テクノロジ系</a:t>
                      </a:r>
                      <a:endParaRPr kumimoji="1" lang="en-US" altLang="ja-JP" sz="12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200" baseline="0" dirty="0" smtClean="0">
                          <a:solidFill>
                            <a:srgbClr val="FF0000"/>
                          </a:solidFill>
                        </a:rPr>
                        <a:t>正答率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合否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1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/>
                        <a:t>01/01(</a:t>
                      </a:r>
                      <a:r>
                        <a:rPr lang="ja-JP" altLang="en-US" sz="1200" dirty="0" smtClean="0"/>
                        <a:t>火</a:t>
                      </a:r>
                      <a:r>
                        <a:rPr lang="en-US" altLang="ja-JP" sz="1200" dirty="0" smtClean="0"/>
                        <a:t>) 00:22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50%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60%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40%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30%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不合格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2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/>
                        <a:t>02/02(</a:t>
                      </a:r>
                      <a:r>
                        <a:rPr lang="ja-JP" altLang="en-US" sz="1200" dirty="0" smtClean="0"/>
                        <a:t>火</a:t>
                      </a:r>
                      <a:r>
                        <a:rPr lang="en-US" altLang="ja-JP" sz="1200" dirty="0" smtClean="0"/>
                        <a:t>) 00:23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100%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100%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100%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100%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合格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3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/>
                        <a:t>02/02(</a:t>
                      </a:r>
                      <a:r>
                        <a:rPr lang="ja-JP" altLang="en-US" sz="1200" dirty="0" smtClean="0"/>
                        <a:t>火</a:t>
                      </a:r>
                      <a:r>
                        <a:rPr lang="en-US" altLang="ja-JP" sz="1200" dirty="0" smtClean="0"/>
                        <a:t>) 00:22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70%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80%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35%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40</a:t>
                      </a:r>
                      <a:r>
                        <a:rPr kumimoji="1" lang="en-US" altLang="ja-JP" sz="1200" baseline="0" dirty="0" smtClean="0"/>
                        <a:t>%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合格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4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/>
                        <a:t>02/02(</a:t>
                      </a:r>
                      <a:r>
                        <a:rPr lang="ja-JP" altLang="en-US" sz="1200" dirty="0" smtClean="0"/>
                        <a:t>火</a:t>
                      </a:r>
                      <a:r>
                        <a:rPr lang="en-US" altLang="ja-JP" sz="1200" dirty="0" smtClean="0"/>
                        <a:t>) 10:50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50%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100%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30%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60%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不合格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642910" y="1000108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学習履歴</a:t>
            </a:r>
            <a:endParaRPr kumimoji="1" lang="ja-JP" altLang="en-US" sz="1200" b="1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71472" y="1366051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●　得点推移</a:t>
            </a:r>
            <a:endParaRPr kumimoji="1" lang="ja-JP" altLang="en-US" sz="1200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71472" y="3286124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●　これまでの学習結果</a:t>
            </a:r>
            <a:endParaRPr kumimoji="1" lang="ja-JP" altLang="en-US" sz="1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5479" b="3188"/>
          <a:stretch>
            <a:fillRect/>
          </a:stretch>
        </p:blipFill>
        <p:spPr bwMode="auto">
          <a:xfrm>
            <a:off x="642910" y="1633526"/>
            <a:ext cx="4929222" cy="159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角丸四角形 22"/>
          <p:cNvSpPr/>
          <p:nvPr/>
        </p:nvSpPr>
        <p:spPr>
          <a:xfrm>
            <a:off x="5715008" y="6286520"/>
            <a:ext cx="1428760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学習履歴</a:t>
            </a:r>
            <a:endParaRPr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3500430" y="5857892"/>
            <a:ext cx="1428760" cy="2857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履歴を初期化</a:t>
            </a:r>
            <a:endParaRPr kumimoji="1" lang="ja-JP" altLang="en-US" sz="1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5929322" y="1785926"/>
            <a:ext cx="16430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上位１０回分をグラフで表示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14282" y="142852"/>
            <a:ext cx="8643998" cy="6572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28596" y="357166"/>
            <a:ext cx="4000528" cy="357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IT </a:t>
            </a:r>
            <a:r>
              <a:rPr kumimoji="1" lang="ja-JP" altLang="en-US" dirty="0" smtClean="0"/>
              <a:t>パスポート　最強問題集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28596" y="857232"/>
            <a:ext cx="8215370" cy="48577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428596" y="5786454"/>
            <a:ext cx="821537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1643042" y="2428868"/>
            <a:ext cx="2000264" cy="10001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模擬試験モード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5072066" y="2428868"/>
            <a:ext cx="2000264" cy="10001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分野別モード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14480" y="3714752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Ｘｘｘｘ</a:t>
            </a:r>
            <a:endParaRPr kumimoji="1" lang="en-US" altLang="ja-JP" dirty="0" smtClean="0"/>
          </a:p>
          <a:p>
            <a:r>
              <a:rPr lang="ja-JP" altLang="en-US" dirty="0" smtClean="0"/>
              <a:t>Ｘｘｘｘ</a:t>
            </a:r>
            <a:endParaRPr lang="en-US" altLang="ja-JP" dirty="0" smtClean="0"/>
          </a:p>
          <a:p>
            <a:r>
              <a:rPr kumimoji="1" lang="ja-JP" altLang="en-US" dirty="0" smtClean="0"/>
              <a:t>Ｘｘｘｘ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286380" y="3714752"/>
            <a:ext cx="1714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金銀</a:t>
            </a:r>
            <a:r>
              <a:rPr lang="ja-JP" altLang="en-US" dirty="0" smtClean="0"/>
              <a:t>銅とは？</a:t>
            </a:r>
            <a:endParaRPr lang="en-US" altLang="ja-JP" dirty="0" smtClean="0"/>
          </a:p>
          <a:p>
            <a:r>
              <a:rPr kumimoji="1" lang="ja-JP" altLang="en-US" dirty="0" smtClean="0"/>
              <a:t>Ｘｘｘｘ</a:t>
            </a:r>
            <a:endParaRPr kumimoji="1" lang="en-US" altLang="ja-JP" dirty="0" smtClean="0"/>
          </a:p>
          <a:p>
            <a:r>
              <a:rPr lang="ja-JP" altLang="en-US" dirty="0" smtClean="0"/>
              <a:t>Ｘｘｘｘ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7215206" y="6286520"/>
            <a:ext cx="1428760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閉じる</a:t>
            </a:r>
            <a:endParaRPr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5715008" y="6286520"/>
            <a:ext cx="1428760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学習履歴</a:t>
            </a:r>
            <a:endParaRPr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14282" y="142852"/>
            <a:ext cx="8643998" cy="6572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28596" y="357166"/>
            <a:ext cx="4572032" cy="357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IT </a:t>
            </a:r>
            <a:r>
              <a:rPr kumimoji="1" lang="ja-JP" altLang="en-US" dirty="0" smtClean="0"/>
              <a:t>パスポート　最強問題集（分野別モード）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28596" y="857232"/>
            <a:ext cx="8215370" cy="48577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428596" y="5786454"/>
            <a:ext cx="821537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2910" y="1571612"/>
            <a:ext cx="757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試験範囲　</a:t>
            </a:r>
            <a:r>
              <a:rPr kumimoji="1" lang="en-US" altLang="ja-JP" sz="1200" dirty="0" smtClean="0"/>
              <a:t>:</a:t>
            </a:r>
            <a:r>
              <a:rPr kumimoji="1" lang="ja-JP" altLang="en-US" sz="1200" dirty="0" smtClean="0"/>
              <a:t>　□　</a:t>
            </a:r>
            <a:r>
              <a:rPr kumimoji="1" lang="en-US" altLang="ja-JP" sz="1200" dirty="0" smtClean="0"/>
              <a:t>21</a:t>
            </a:r>
            <a:r>
              <a:rPr kumimoji="1" lang="ja-JP" altLang="en-US" sz="1200" dirty="0" smtClean="0"/>
              <a:t>年度　春期（１００）　□　</a:t>
            </a:r>
            <a:r>
              <a:rPr kumimoji="1" lang="en-US" altLang="ja-JP" sz="1200" dirty="0" smtClean="0"/>
              <a:t>21</a:t>
            </a:r>
            <a:r>
              <a:rPr kumimoji="1" lang="ja-JP" altLang="en-US" sz="1200" dirty="0" smtClean="0"/>
              <a:t>年度　秋期</a:t>
            </a:r>
            <a:r>
              <a:rPr lang="ja-JP" altLang="en-US" sz="1200" dirty="0" smtClean="0"/>
              <a:t>（１００）　□　プレミアム問題集（４００）</a:t>
            </a:r>
            <a:endParaRPr kumimoji="1" lang="en-US" altLang="ja-JP" sz="1200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42910" y="1831764"/>
            <a:ext cx="5286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BOX</a:t>
            </a:r>
            <a:r>
              <a:rPr kumimoji="1" lang="ja-JP" altLang="en-US" sz="1200" dirty="0" smtClean="0"/>
              <a:t>の選択　</a:t>
            </a:r>
            <a:r>
              <a:rPr kumimoji="1" lang="en-US" altLang="ja-JP" sz="1200" dirty="0" smtClean="0"/>
              <a:t>:</a:t>
            </a:r>
            <a:r>
              <a:rPr kumimoji="1" lang="ja-JP" altLang="en-US" sz="1200" dirty="0" smtClean="0"/>
              <a:t>　□　</a:t>
            </a:r>
            <a:r>
              <a:rPr kumimoji="1" lang="ja-JP" altLang="en-US" sz="1200" dirty="0" smtClean="0"/>
              <a:t>銅（３００）</a:t>
            </a:r>
            <a:r>
              <a:rPr kumimoji="1" lang="ja-JP" altLang="en-US" sz="1200" dirty="0" smtClean="0"/>
              <a:t>　□　</a:t>
            </a:r>
            <a:r>
              <a:rPr kumimoji="1" lang="ja-JP" altLang="en-US" sz="1200" dirty="0" smtClean="0"/>
              <a:t>銀（２００）</a:t>
            </a:r>
            <a:r>
              <a:rPr kumimoji="1" lang="ja-JP" altLang="en-US" sz="1200" dirty="0" smtClean="0"/>
              <a:t>　□　</a:t>
            </a:r>
            <a:r>
              <a:rPr kumimoji="1" lang="ja-JP" altLang="en-US" sz="1200" dirty="0" smtClean="0"/>
              <a:t>金（１００）</a:t>
            </a:r>
            <a:endParaRPr kumimoji="1" lang="ja-JP" altLang="en-US" sz="1200" dirty="0"/>
          </a:p>
        </p:txBody>
      </p:sp>
      <p:sp>
        <p:nvSpPr>
          <p:cNvPr id="71" name="角丸四角形 70"/>
          <p:cNvSpPr/>
          <p:nvPr/>
        </p:nvSpPr>
        <p:spPr>
          <a:xfrm>
            <a:off x="2857488" y="5857892"/>
            <a:ext cx="2571768" cy="2857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スタート！</a:t>
            </a:r>
            <a:endParaRPr kumimoji="1" lang="ja-JP" altLang="en-US" sz="1400" b="1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610232" y="2366183"/>
            <a:ext cx="2962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出題数／問題数　</a:t>
            </a:r>
            <a:r>
              <a:rPr kumimoji="1" lang="en-US" altLang="ja-JP" sz="1200" dirty="0" smtClean="0"/>
              <a:t>:</a:t>
            </a:r>
            <a:r>
              <a:rPr kumimoji="1" lang="ja-JP" altLang="en-US" sz="1200" dirty="0" smtClean="0"/>
              <a:t>　　　　　　　　　／　３５</a:t>
            </a:r>
            <a:endParaRPr kumimoji="1" lang="ja-JP" altLang="en-US" sz="1200" dirty="0"/>
          </a:p>
        </p:txBody>
      </p:sp>
      <p:sp>
        <p:nvSpPr>
          <p:cNvPr id="74" name="正方形/長方形 73"/>
          <p:cNvSpPr/>
          <p:nvPr/>
        </p:nvSpPr>
        <p:spPr>
          <a:xfrm>
            <a:off x="7119955" y="2376480"/>
            <a:ext cx="500066" cy="204789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5" name="表 74"/>
          <p:cNvGraphicFramePr>
            <a:graphicFrameLocks noGrp="1"/>
          </p:cNvGraphicFramePr>
          <p:nvPr/>
        </p:nvGraphicFramePr>
        <p:xfrm>
          <a:off x="714348" y="2671757"/>
          <a:ext cx="7643865" cy="118110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47955"/>
                <a:gridCol w="2547955"/>
                <a:gridCol w="2547955"/>
              </a:tblGrid>
              <a:tr h="295277">
                <a:tc>
                  <a:txBody>
                    <a:bodyPr/>
                    <a:lstStyle/>
                    <a:p>
                      <a:r>
                        <a:rPr kumimoji="1" lang="ja-JP" altLang="en-US" sz="1200" baseline="0" dirty="0" smtClean="0"/>
                        <a:t>ストラテジ系</a:t>
                      </a:r>
                      <a:endParaRPr kumimoji="1" lang="ja-JP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aseline="0" dirty="0" smtClean="0"/>
                        <a:t>マネジメント系</a:t>
                      </a:r>
                      <a:endParaRPr kumimoji="1" lang="ja-JP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aseline="0" dirty="0" smtClean="0"/>
                        <a:t>テクノロジ系</a:t>
                      </a:r>
                      <a:endParaRPr kumimoji="1" lang="ja-JP" altLang="en-US" sz="1200" baseline="0" dirty="0"/>
                    </a:p>
                  </a:txBody>
                  <a:tcPr/>
                </a:tc>
              </a:tr>
              <a:tr h="295277">
                <a:tc>
                  <a:txBody>
                    <a:bodyPr/>
                    <a:lstStyle/>
                    <a:p>
                      <a:r>
                        <a:rPr kumimoji="1" lang="ja-JP" altLang="en-US" sz="1200" baseline="0" dirty="0" smtClean="0"/>
                        <a:t>□　企業と法務（３５）</a:t>
                      </a:r>
                      <a:endParaRPr kumimoji="1" lang="ja-JP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aseline="0" dirty="0" smtClean="0"/>
                        <a:t>□　開発技術（６０）</a:t>
                      </a:r>
                      <a:endParaRPr kumimoji="1" lang="ja-JP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aseline="0" dirty="0" smtClean="0"/>
                        <a:t>□　基礎理論（４０）</a:t>
                      </a:r>
                      <a:endParaRPr kumimoji="1" lang="ja-JP" altLang="en-US" sz="1200" baseline="0" dirty="0"/>
                    </a:p>
                  </a:txBody>
                  <a:tcPr/>
                </a:tc>
              </a:tr>
              <a:tr h="295277">
                <a:tc>
                  <a:txBody>
                    <a:bodyPr/>
                    <a:lstStyle/>
                    <a:p>
                      <a:r>
                        <a:rPr kumimoji="1" lang="ja-JP" altLang="en-US" sz="1200" baseline="0" dirty="0" smtClean="0"/>
                        <a:t>□　経営戦略（６０）</a:t>
                      </a:r>
                      <a:endParaRPr kumimoji="1" lang="ja-JP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aseline="0" dirty="0" smtClean="0"/>
                        <a:t>□　プロジェクトマネジメント（３５）</a:t>
                      </a:r>
                      <a:endParaRPr kumimoji="1" lang="ja-JP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aseline="0" dirty="0" smtClean="0"/>
                        <a:t>□　コンピュータシステム（３５）</a:t>
                      </a:r>
                      <a:endParaRPr kumimoji="1" lang="ja-JP" altLang="en-US" sz="1200" baseline="0" dirty="0"/>
                    </a:p>
                  </a:txBody>
                  <a:tcPr/>
                </a:tc>
              </a:tr>
              <a:tr h="295277">
                <a:tc>
                  <a:txBody>
                    <a:bodyPr/>
                    <a:lstStyle/>
                    <a:p>
                      <a:r>
                        <a:rPr kumimoji="1" lang="ja-JP" altLang="en-US" sz="1200" baseline="0" dirty="0" smtClean="0"/>
                        <a:t>□　システム戦略（４０）</a:t>
                      </a:r>
                      <a:endParaRPr kumimoji="1" lang="ja-JP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aseline="0" dirty="0" smtClean="0"/>
                        <a:t>□　サービスマネジメント（４０）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aseline="0" dirty="0" smtClean="0"/>
                        <a:t>□　技術要素（６０）</a:t>
                      </a:r>
                      <a:endParaRPr kumimoji="1" lang="ja-JP" altLang="en-US" sz="12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テキスト ボックス 75"/>
          <p:cNvSpPr txBox="1"/>
          <p:nvPr/>
        </p:nvSpPr>
        <p:spPr>
          <a:xfrm>
            <a:off x="642910" y="952483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絞り込み条件</a:t>
            </a:r>
            <a:endParaRPr kumimoji="1" lang="ja-JP" altLang="en-US" sz="1400" b="1" dirty="0"/>
          </a:p>
        </p:txBody>
      </p:sp>
      <p:sp>
        <p:nvSpPr>
          <p:cNvPr id="77" name="角丸四角形 76"/>
          <p:cNvSpPr/>
          <p:nvPr/>
        </p:nvSpPr>
        <p:spPr>
          <a:xfrm>
            <a:off x="714348" y="2357430"/>
            <a:ext cx="714380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全選択</a:t>
            </a:r>
            <a:endParaRPr kumimoji="1" lang="ja-JP" altLang="en-US" sz="1200" dirty="0"/>
          </a:p>
        </p:txBody>
      </p:sp>
      <p:sp>
        <p:nvSpPr>
          <p:cNvPr id="78" name="角丸四角形 77"/>
          <p:cNvSpPr/>
          <p:nvPr/>
        </p:nvSpPr>
        <p:spPr>
          <a:xfrm>
            <a:off x="1571604" y="2357430"/>
            <a:ext cx="714380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全解除</a:t>
            </a:r>
            <a:endParaRPr kumimoji="1" lang="ja-JP" altLang="en-US" sz="1200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14348" y="392906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□　チェックした問題のみ出題（</a:t>
            </a:r>
            <a:r>
              <a:rPr lang="ja-JP" altLang="en-US" sz="1200" dirty="0"/>
              <a:t>３０</a:t>
            </a:r>
            <a:r>
              <a:rPr lang="ja-JP" altLang="en-US" sz="1200" dirty="0" smtClean="0"/>
              <a:t>）</a:t>
            </a:r>
            <a:endParaRPr kumimoji="1" lang="ja-JP" altLang="en-US" sz="12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257541" y="3929066"/>
            <a:ext cx="264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□　メモした問題のみ出題（３０）</a:t>
            </a:r>
            <a:endParaRPr kumimoji="1" lang="ja-JP" altLang="en-US" sz="1200" dirty="0"/>
          </a:p>
        </p:txBody>
      </p:sp>
      <p:cxnSp>
        <p:nvCxnSpPr>
          <p:cNvPr id="89" name="直線コネクタ 88"/>
          <p:cNvCxnSpPr/>
          <p:nvPr/>
        </p:nvCxnSpPr>
        <p:spPr>
          <a:xfrm>
            <a:off x="785786" y="4286256"/>
            <a:ext cx="74295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>
            <a:off x="714348" y="4357694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□　問題をランダムで出題　</a:t>
            </a:r>
            <a:endParaRPr lang="ja-JP" altLang="en-US" sz="1200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3271828" y="4366447"/>
            <a:ext cx="244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□　回答の位置をランダムで出題</a:t>
            </a:r>
            <a:endParaRPr lang="ja-JP" altLang="en-US" sz="1200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14348" y="4723637"/>
            <a:ext cx="442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□　制限時間を設定する　　　　　　　　分</a:t>
            </a:r>
            <a:endParaRPr lang="ja-JP" altLang="en-US" sz="1200" dirty="0"/>
          </a:p>
        </p:txBody>
      </p:sp>
      <p:sp>
        <p:nvSpPr>
          <p:cNvPr id="93" name="正方形/長方形 92"/>
          <p:cNvSpPr/>
          <p:nvPr/>
        </p:nvSpPr>
        <p:spPr>
          <a:xfrm>
            <a:off x="2528873" y="4724409"/>
            <a:ext cx="500066" cy="257177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３５</a:t>
            </a:r>
            <a:endParaRPr kumimoji="1" lang="ja-JP" altLang="en-US" sz="1200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5000628" y="1857364"/>
            <a:ext cx="2000264" cy="214314"/>
            <a:chOff x="4714876" y="1676388"/>
            <a:chExt cx="2000264" cy="214314"/>
          </a:xfrm>
        </p:grpSpPr>
        <p:sp>
          <p:nvSpPr>
            <p:cNvPr id="25" name="角丸四角形 24"/>
            <p:cNvSpPr/>
            <p:nvPr/>
          </p:nvSpPr>
          <p:spPr>
            <a:xfrm>
              <a:off x="5919797" y="1695438"/>
              <a:ext cx="795343" cy="17145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/>
                <a:t>初期化</a:t>
              </a:r>
              <a:endParaRPr kumimoji="1" lang="ja-JP" altLang="en-US" sz="1200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714876" y="1676388"/>
              <a:ext cx="1000132" cy="21431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/>
                <a:t>全て</a:t>
              </a:r>
              <a:endParaRPr kumimoji="1" lang="ja-JP" altLang="en-US" sz="1200" dirty="0"/>
            </a:p>
          </p:txBody>
        </p:sp>
        <p:sp>
          <p:nvSpPr>
            <p:cNvPr id="27" name="二等辺三角形 26"/>
            <p:cNvSpPr/>
            <p:nvPr/>
          </p:nvSpPr>
          <p:spPr>
            <a:xfrm flipV="1">
              <a:off x="5534032" y="1733538"/>
              <a:ext cx="142876" cy="7143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8" name="直線コネクタ 27"/>
          <p:cNvCxnSpPr/>
          <p:nvPr/>
        </p:nvCxnSpPr>
        <p:spPr>
          <a:xfrm>
            <a:off x="785786" y="1428736"/>
            <a:ext cx="74295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7215206" y="6286520"/>
            <a:ext cx="1428760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終了</a:t>
            </a:r>
            <a:endParaRPr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5715008" y="6286520"/>
            <a:ext cx="1428760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学習履歴</a:t>
            </a:r>
            <a:endParaRPr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14282" y="142852"/>
            <a:ext cx="8643998" cy="6572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28596" y="357166"/>
            <a:ext cx="4572032" cy="357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IT </a:t>
            </a:r>
            <a:r>
              <a:rPr kumimoji="1" lang="ja-JP" altLang="en-US" dirty="0" smtClean="0"/>
              <a:t>パスポート　最強問題集</a:t>
            </a:r>
            <a:r>
              <a:rPr kumimoji="1" lang="ja-JP" altLang="en-US" dirty="0" smtClean="0"/>
              <a:t>（模擬試験モード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28596" y="857232"/>
            <a:ext cx="8215370" cy="48577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428596" y="5786454"/>
            <a:ext cx="821537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2910" y="1571612"/>
            <a:ext cx="757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試験範囲　</a:t>
            </a:r>
            <a:r>
              <a:rPr kumimoji="1" lang="en-US" altLang="ja-JP" sz="1200" dirty="0" smtClean="0"/>
              <a:t>:</a:t>
            </a:r>
            <a:r>
              <a:rPr kumimoji="1" lang="ja-JP" altLang="en-US" sz="1200" dirty="0" smtClean="0"/>
              <a:t>　</a:t>
            </a:r>
            <a:r>
              <a:rPr kumimoji="1" lang="ja-JP" altLang="en-US" sz="1200" dirty="0" smtClean="0"/>
              <a:t>○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21</a:t>
            </a:r>
            <a:r>
              <a:rPr kumimoji="1" lang="ja-JP" altLang="en-US" sz="1200" dirty="0" smtClean="0"/>
              <a:t>年度　春期（１００）　</a:t>
            </a:r>
            <a:r>
              <a:rPr lang="ja-JP" altLang="en-US" sz="1200" dirty="0" smtClean="0"/>
              <a:t> </a:t>
            </a:r>
            <a:r>
              <a:rPr lang="ja-JP" altLang="en-US" sz="1200" dirty="0" smtClean="0"/>
              <a:t>○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21</a:t>
            </a:r>
            <a:r>
              <a:rPr kumimoji="1" lang="ja-JP" altLang="en-US" sz="1200" dirty="0" smtClean="0"/>
              <a:t>年度　秋期</a:t>
            </a:r>
            <a:r>
              <a:rPr lang="ja-JP" altLang="en-US" sz="1200" dirty="0" smtClean="0"/>
              <a:t>（１００）　</a:t>
            </a:r>
            <a:r>
              <a:rPr lang="ja-JP" altLang="en-US" sz="1200" dirty="0" smtClean="0"/>
              <a:t> </a:t>
            </a:r>
            <a:r>
              <a:rPr lang="ja-JP" altLang="en-US" sz="1200" dirty="0" smtClean="0"/>
              <a:t>○</a:t>
            </a:r>
            <a:r>
              <a:rPr lang="ja-JP" altLang="en-US" sz="1200" dirty="0" smtClean="0"/>
              <a:t>　プレミアム問題集（４００）</a:t>
            </a:r>
            <a:endParaRPr kumimoji="1" lang="en-US" altLang="ja-JP" sz="1200" dirty="0" smtClean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42910" y="952483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絞り込み条件</a:t>
            </a:r>
            <a:endParaRPr kumimoji="1" lang="ja-JP" altLang="en-US" sz="1400" b="1" dirty="0"/>
          </a:p>
        </p:txBody>
      </p:sp>
      <p:cxnSp>
        <p:nvCxnSpPr>
          <p:cNvPr id="89" name="直線コネクタ 88"/>
          <p:cNvCxnSpPr/>
          <p:nvPr/>
        </p:nvCxnSpPr>
        <p:spPr>
          <a:xfrm>
            <a:off x="785786" y="4286256"/>
            <a:ext cx="74295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700060" y="4366447"/>
            <a:ext cx="244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□　回答の位置をランダムで出題</a:t>
            </a:r>
            <a:endParaRPr lang="ja-JP" altLang="en-US" sz="1200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14348" y="4723637"/>
            <a:ext cx="442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□　制限時間を設定する　　　　　　　　分</a:t>
            </a:r>
            <a:endParaRPr lang="ja-JP" altLang="en-US" sz="1200" dirty="0"/>
          </a:p>
        </p:txBody>
      </p:sp>
      <p:sp>
        <p:nvSpPr>
          <p:cNvPr id="93" name="正方形/長方形 92"/>
          <p:cNvSpPr/>
          <p:nvPr/>
        </p:nvSpPr>
        <p:spPr>
          <a:xfrm>
            <a:off x="2528873" y="4724409"/>
            <a:ext cx="500066" cy="257177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１６５</a:t>
            </a:r>
            <a:endParaRPr kumimoji="1" lang="ja-JP" altLang="en-US" sz="1200" dirty="0"/>
          </a:p>
        </p:txBody>
      </p:sp>
      <p:cxnSp>
        <p:nvCxnSpPr>
          <p:cNvPr id="28" name="直線コネクタ 27"/>
          <p:cNvCxnSpPr/>
          <p:nvPr/>
        </p:nvCxnSpPr>
        <p:spPr>
          <a:xfrm>
            <a:off x="785786" y="1428736"/>
            <a:ext cx="74295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7215206" y="6286520"/>
            <a:ext cx="1428760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終了</a:t>
            </a:r>
            <a:endParaRPr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86116" y="4357694"/>
            <a:ext cx="3071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□　</a:t>
            </a:r>
            <a:r>
              <a:rPr lang="ja-JP" altLang="en-US" sz="1200" dirty="0" smtClean="0"/>
              <a:t>問題の順序をランダム</a:t>
            </a:r>
            <a:r>
              <a:rPr lang="ja-JP" altLang="en-US" sz="1200" dirty="0" smtClean="0"/>
              <a:t>で出題　</a:t>
            </a:r>
            <a:endParaRPr lang="ja-JP" altLang="en-US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14348" y="2500306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問題が１００問</a:t>
            </a:r>
            <a:r>
              <a:rPr lang="ja-JP" altLang="en-US" sz="1200" dirty="0" smtClean="0"/>
              <a:t>出題されます</a:t>
            </a:r>
            <a:r>
              <a:rPr lang="ja-JP" altLang="en-US" sz="1200" dirty="0" smtClean="0"/>
              <a:t>。</a:t>
            </a:r>
            <a:endParaRPr lang="en-US" altLang="ja-JP" sz="1200" dirty="0" smtClean="0"/>
          </a:p>
          <a:p>
            <a:r>
              <a:rPr lang="ja-JP" altLang="en-US" sz="1200" dirty="0" smtClean="0"/>
              <a:t>正解の</a:t>
            </a:r>
            <a:r>
              <a:rPr lang="ja-JP" altLang="en-US" sz="1200" dirty="0" smtClean="0"/>
              <a:t>表示は</a:t>
            </a:r>
            <a:r>
              <a:rPr lang="ja-JP" altLang="en-US" sz="1200" dirty="0" smtClean="0"/>
              <a:t>出来ません。</a:t>
            </a:r>
            <a:endParaRPr lang="ja-JP" altLang="en-US" sz="1200" dirty="0"/>
          </a:p>
        </p:txBody>
      </p:sp>
      <p:sp>
        <p:nvSpPr>
          <p:cNvPr id="37" name="角丸四角形 36"/>
          <p:cNvSpPr/>
          <p:nvPr/>
        </p:nvSpPr>
        <p:spPr>
          <a:xfrm>
            <a:off x="5715008" y="6286520"/>
            <a:ext cx="1428760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学習履歴</a:t>
            </a:r>
            <a:endParaRPr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857488" y="5857892"/>
            <a:ext cx="2571768" cy="2857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スタート！</a:t>
            </a:r>
            <a:endParaRPr kumimoji="1" lang="ja-JP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14282" y="142852"/>
            <a:ext cx="8643998" cy="6572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28596" y="357166"/>
            <a:ext cx="4572032" cy="357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IT </a:t>
            </a:r>
            <a:r>
              <a:rPr kumimoji="1" lang="ja-JP" altLang="en-US" dirty="0" smtClean="0"/>
              <a:t>パスポート　最強問題集（分野別モード）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28596" y="857232"/>
            <a:ext cx="8215370" cy="48577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428596" y="5786454"/>
            <a:ext cx="821537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7215206" y="6286520"/>
            <a:ext cx="1428760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試験を終了</a:t>
            </a:r>
            <a:endParaRPr kumimoji="1" lang="ja-JP" altLang="en-US" sz="1400" dirty="0"/>
          </a:p>
        </p:txBody>
      </p:sp>
      <p:sp>
        <p:nvSpPr>
          <p:cNvPr id="71" name="角丸四角形 70"/>
          <p:cNvSpPr/>
          <p:nvPr/>
        </p:nvSpPr>
        <p:spPr>
          <a:xfrm>
            <a:off x="7572396" y="5857892"/>
            <a:ext cx="928694" cy="2857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次へ</a:t>
            </a:r>
            <a:endParaRPr kumimoji="1" lang="ja-JP" altLang="en-US" sz="1400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47686" y="5876942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チェック</a:t>
            </a:r>
            <a:endParaRPr kumimoji="1" lang="ja-JP" altLang="en-US" sz="1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571472" y="5929330"/>
            <a:ext cx="142876" cy="14287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442884" y="6296045"/>
            <a:ext cx="2700356" cy="2857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　　残り時間　：　</a:t>
            </a:r>
            <a:r>
              <a:rPr lang="en-US" altLang="ja-JP" sz="1400" dirty="0" smtClean="0"/>
              <a:t>2:59:59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6572264" y="5857892"/>
            <a:ext cx="928694" cy="2857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前へ</a:t>
            </a:r>
            <a:endParaRPr kumimoji="1" lang="ja-JP" altLang="en-US" sz="14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3714744" y="5857892"/>
            <a:ext cx="1285884" cy="28575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　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20</a:t>
            </a:r>
            <a:endParaRPr kumimoji="1" lang="ja-JP" altLang="en-US" dirty="0"/>
          </a:p>
        </p:txBody>
      </p:sp>
      <p:pic>
        <p:nvPicPr>
          <p:cNvPr id="32" name="図 31" descr="clock-32x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6348433"/>
            <a:ext cx="214314" cy="214314"/>
          </a:xfrm>
          <a:prstGeom prst="rect">
            <a:avLst/>
          </a:prstGeom>
        </p:spPr>
      </p:pic>
      <p:pic>
        <p:nvPicPr>
          <p:cNvPr id="33" name="図 32" descr="Document Edit_3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5918" y="5805504"/>
            <a:ext cx="406349" cy="406349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2071671" y="5872179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メモ</a:t>
            </a:r>
            <a:endParaRPr kumimoji="1" lang="ja-JP" altLang="en-US" sz="12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71472" y="1038208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第</a:t>
            </a:r>
            <a:r>
              <a:rPr kumimoji="1" lang="en-US" altLang="ja-JP" sz="1200" b="1" dirty="0" smtClean="0"/>
              <a:t>1</a:t>
            </a:r>
            <a:r>
              <a:rPr kumimoji="1" lang="ja-JP" altLang="en-US" sz="1200" b="1" dirty="0" smtClean="0"/>
              <a:t>問　（ストラテジ　企業活動）</a:t>
            </a:r>
            <a:endParaRPr kumimoji="1" lang="ja-JP" altLang="en-US" sz="1200" b="1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42897" y="1376348"/>
            <a:ext cx="678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次のべン図の黒色で塗りつぶした部分の検索条件はどれか。</a:t>
            </a:r>
            <a:endParaRPr kumimoji="1" lang="ja-JP" altLang="en-US" sz="1200" dirty="0"/>
          </a:p>
        </p:txBody>
      </p:sp>
      <p:pic>
        <p:nvPicPr>
          <p:cNvPr id="37" name="図 36" descr="IP2009s071q01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1538" y="1714488"/>
            <a:ext cx="1733550" cy="1228725"/>
          </a:xfrm>
          <a:prstGeom prst="rect">
            <a:avLst/>
          </a:prstGeom>
        </p:spPr>
      </p:pic>
      <p:sp>
        <p:nvSpPr>
          <p:cNvPr id="39" name="角丸四角形 38"/>
          <p:cNvSpPr/>
          <p:nvPr/>
        </p:nvSpPr>
        <p:spPr>
          <a:xfrm>
            <a:off x="642910" y="4143380"/>
            <a:ext cx="2643206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正解／説明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1472" y="3000372"/>
            <a:ext cx="6643734" cy="83099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70C0"/>
                </a:solidFill>
              </a:rPr>
              <a:t>○　ア　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(not A) and B and C</a:t>
            </a:r>
            <a:endParaRPr lang="en-US" altLang="ja-JP" sz="1200" dirty="0" smtClean="0"/>
          </a:p>
          <a:p>
            <a:r>
              <a:rPr lang="ja-JP" altLang="en-US" sz="1200" dirty="0" smtClean="0"/>
              <a:t>○　イ</a:t>
            </a:r>
            <a:r>
              <a:rPr lang="ja-JP" altLang="en-US" sz="1200" dirty="0"/>
              <a:t>　</a:t>
            </a:r>
            <a:r>
              <a:rPr lang="en-US" altLang="ja-JP" sz="1200" dirty="0"/>
              <a:t>(not A) and (B or C)</a:t>
            </a:r>
          </a:p>
          <a:p>
            <a:r>
              <a:rPr lang="ja-JP" altLang="en-US" sz="1200" dirty="0" smtClean="0">
                <a:solidFill>
                  <a:schemeClr val="accent2">
                    <a:lumMod val="75000"/>
                  </a:schemeClr>
                </a:solidFill>
              </a:rPr>
              <a:t>●　ウ</a:t>
            </a:r>
            <a:r>
              <a:rPr lang="ja-JP" altLang="en-US" sz="1200" dirty="0">
                <a:solidFill>
                  <a:schemeClr val="accent2">
                    <a:lumMod val="75000"/>
                  </a:schemeClr>
                </a:solidFill>
              </a:rPr>
              <a:t>　</a:t>
            </a:r>
            <a:r>
              <a:rPr lang="en-US" altLang="ja-JP" sz="1200" dirty="0">
                <a:solidFill>
                  <a:schemeClr val="accent2">
                    <a:lumMod val="75000"/>
                  </a:schemeClr>
                </a:solidFill>
              </a:rPr>
              <a:t>(not A) or (B and C)</a:t>
            </a:r>
          </a:p>
          <a:p>
            <a:r>
              <a:rPr lang="ja-JP" altLang="en-US" sz="1200" dirty="0" smtClean="0"/>
              <a:t>○　エ</a:t>
            </a:r>
            <a:r>
              <a:rPr lang="ja-JP" altLang="en-US" sz="1200" dirty="0"/>
              <a:t>　</a:t>
            </a:r>
            <a:r>
              <a:rPr lang="en-US" altLang="ja-JP" sz="1200" dirty="0"/>
              <a:t>(not A) or (B or C)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2910" y="4572008"/>
            <a:ext cx="2357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黒塗りされた部分を見ると、</a:t>
            </a:r>
          </a:p>
          <a:p>
            <a:r>
              <a:rPr lang="en-US" altLang="ja-JP" sz="1200" dirty="0" smtClean="0"/>
              <a:t>A</a:t>
            </a:r>
            <a:r>
              <a:rPr lang="ja-JP" altLang="en-US" sz="1200" dirty="0" smtClean="0"/>
              <a:t>の外側 </a:t>
            </a:r>
          </a:p>
          <a:p>
            <a:r>
              <a:rPr lang="en-US" altLang="ja-JP" sz="1200" dirty="0" smtClean="0"/>
              <a:t>B</a:t>
            </a:r>
            <a:r>
              <a:rPr lang="ja-JP" altLang="en-US" sz="1200" dirty="0" smtClean="0"/>
              <a:t>の内側 </a:t>
            </a:r>
          </a:p>
          <a:p>
            <a:r>
              <a:rPr lang="en-US" altLang="ja-JP" sz="1200" dirty="0" smtClean="0"/>
              <a:t>C</a:t>
            </a:r>
            <a:r>
              <a:rPr lang="ja-JP" altLang="en-US" sz="1200" dirty="0" smtClean="0"/>
              <a:t>の内側</a:t>
            </a:r>
          </a:p>
          <a:p>
            <a:endParaRPr kumimoji="1" lang="ja-JP" altLang="en-US" sz="1200" dirty="0" smtClean="0"/>
          </a:p>
        </p:txBody>
      </p:sp>
      <p:sp>
        <p:nvSpPr>
          <p:cNvPr id="23" name="角丸四角形 22"/>
          <p:cNvSpPr/>
          <p:nvPr/>
        </p:nvSpPr>
        <p:spPr>
          <a:xfrm>
            <a:off x="5715008" y="6296045"/>
            <a:ext cx="1428760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問題一覧</a:t>
            </a:r>
            <a:endParaRPr kumimoji="1"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14282" y="142852"/>
            <a:ext cx="8643998" cy="6572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28596" y="357166"/>
            <a:ext cx="4572032" cy="357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IT </a:t>
            </a:r>
            <a:r>
              <a:rPr kumimoji="1" lang="ja-JP" altLang="en-US" dirty="0" smtClean="0"/>
              <a:t>パスポート　最強問題集（分野別モード）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28596" y="857232"/>
            <a:ext cx="8215370" cy="48577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428596" y="5786454"/>
            <a:ext cx="821537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7215206" y="6286520"/>
            <a:ext cx="1428760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試験を終了</a:t>
            </a:r>
            <a:endParaRPr lang="ja-JP" altLang="en-US" sz="1400" dirty="0"/>
          </a:p>
        </p:txBody>
      </p:sp>
      <p:sp>
        <p:nvSpPr>
          <p:cNvPr id="71" name="角丸四角形 70"/>
          <p:cNvSpPr/>
          <p:nvPr/>
        </p:nvSpPr>
        <p:spPr>
          <a:xfrm>
            <a:off x="7572396" y="5857892"/>
            <a:ext cx="928694" cy="2857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次へ</a:t>
            </a:r>
            <a:endParaRPr kumimoji="1" lang="ja-JP" altLang="en-US" sz="1400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47686" y="5876942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チェック</a:t>
            </a:r>
            <a:endParaRPr kumimoji="1" lang="ja-JP" altLang="en-US" sz="1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571472" y="5929330"/>
            <a:ext cx="142876" cy="14287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442884" y="6296045"/>
            <a:ext cx="2700356" cy="2857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　　残り時間　：　</a:t>
            </a:r>
            <a:r>
              <a:rPr lang="en-US" altLang="ja-JP" sz="1400" dirty="0" smtClean="0"/>
              <a:t>2:59:59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6572264" y="5857892"/>
            <a:ext cx="928694" cy="2857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前へ</a:t>
            </a:r>
            <a:endParaRPr kumimoji="1" lang="ja-JP" altLang="en-US" sz="14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3714744" y="5857892"/>
            <a:ext cx="1285884" cy="28575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　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20</a:t>
            </a:r>
            <a:endParaRPr kumimoji="1" lang="ja-JP" altLang="en-US" dirty="0"/>
          </a:p>
        </p:txBody>
      </p:sp>
      <p:pic>
        <p:nvPicPr>
          <p:cNvPr id="32" name="図 31" descr="clock-32x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6348433"/>
            <a:ext cx="214314" cy="214314"/>
          </a:xfrm>
          <a:prstGeom prst="rect">
            <a:avLst/>
          </a:prstGeom>
        </p:spPr>
      </p:pic>
      <p:pic>
        <p:nvPicPr>
          <p:cNvPr id="33" name="図 32" descr="Document Edit_3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5918" y="5805504"/>
            <a:ext cx="406349" cy="406349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2071671" y="5872179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メモ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42897" y="1376348"/>
            <a:ext cx="678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次のべン図の黒色で塗りつぶした部分の検索条件はどれか。</a:t>
            </a:r>
            <a:endParaRPr kumimoji="1" lang="ja-JP" altLang="en-US" sz="1200" dirty="0"/>
          </a:p>
        </p:txBody>
      </p:sp>
      <p:pic>
        <p:nvPicPr>
          <p:cNvPr id="37" name="図 36" descr="IP2009s071q01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1538" y="1714488"/>
            <a:ext cx="1733550" cy="1228725"/>
          </a:xfrm>
          <a:prstGeom prst="rect">
            <a:avLst/>
          </a:prstGeom>
        </p:spPr>
      </p:pic>
      <p:sp>
        <p:nvSpPr>
          <p:cNvPr id="39" name="角丸四角形 38"/>
          <p:cNvSpPr/>
          <p:nvPr/>
        </p:nvSpPr>
        <p:spPr>
          <a:xfrm>
            <a:off x="642910" y="4143380"/>
            <a:ext cx="2643206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正解／説明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1472" y="3000372"/>
            <a:ext cx="6643734" cy="83099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70C0"/>
                </a:solidFill>
              </a:rPr>
              <a:t>○　ア　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(not A) and B and C</a:t>
            </a:r>
            <a:endParaRPr lang="en-US" altLang="ja-JP" sz="1200" dirty="0" smtClean="0"/>
          </a:p>
          <a:p>
            <a:r>
              <a:rPr lang="ja-JP" altLang="en-US" sz="1200" dirty="0" smtClean="0"/>
              <a:t>○　イ</a:t>
            </a:r>
            <a:r>
              <a:rPr lang="ja-JP" altLang="en-US" sz="1200" dirty="0"/>
              <a:t>　</a:t>
            </a:r>
            <a:r>
              <a:rPr lang="en-US" altLang="ja-JP" sz="1200" dirty="0"/>
              <a:t>(not A) and (B or C)</a:t>
            </a:r>
          </a:p>
          <a:p>
            <a:r>
              <a:rPr lang="ja-JP" altLang="en-US" sz="1200" dirty="0" smtClean="0">
                <a:solidFill>
                  <a:schemeClr val="accent2">
                    <a:lumMod val="75000"/>
                  </a:schemeClr>
                </a:solidFill>
              </a:rPr>
              <a:t>●　ウ</a:t>
            </a:r>
            <a:r>
              <a:rPr lang="ja-JP" altLang="en-US" sz="1200" dirty="0">
                <a:solidFill>
                  <a:schemeClr val="accent2">
                    <a:lumMod val="75000"/>
                  </a:schemeClr>
                </a:solidFill>
              </a:rPr>
              <a:t>　</a:t>
            </a:r>
            <a:r>
              <a:rPr lang="en-US" altLang="ja-JP" sz="1200" dirty="0">
                <a:solidFill>
                  <a:schemeClr val="accent2">
                    <a:lumMod val="75000"/>
                  </a:schemeClr>
                </a:solidFill>
              </a:rPr>
              <a:t>(not A) or (B and C)</a:t>
            </a:r>
          </a:p>
          <a:p>
            <a:r>
              <a:rPr lang="ja-JP" altLang="en-US" sz="1200" dirty="0" smtClean="0"/>
              <a:t>○　エ</a:t>
            </a:r>
            <a:r>
              <a:rPr lang="ja-JP" altLang="en-US" sz="1200" dirty="0"/>
              <a:t>　</a:t>
            </a:r>
            <a:r>
              <a:rPr lang="en-US" altLang="ja-JP" sz="1200" dirty="0"/>
              <a:t>(not A) or (B or C)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652434" y="4643446"/>
            <a:ext cx="7777217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 smtClean="0"/>
              <a:t>メモを残します、メモがある問題はメモアイコンがアニメーション（</a:t>
            </a:r>
            <a:r>
              <a:rPr kumimoji="1" lang="en-US" altLang="ja-JP" sz="1200" dirty="0" smtClean="0"/>
              <a:t>GIF</a:t>
            </a:r>
            <a:r>
              <a:rPr kumimoji="1" lang="ja-JP" altLang="en-US" sz="1200" dirty="0" smtClean="0"/>
              <a:t>）で動く</a:t>
            </a:r>
            <a:endParaRPr kumimoji="1" lang="ja-JP" altLang="en-US" sz="1200" dirty="0"/>
          </a:p>
        </p:txBody>
      </p:sp>
      <p:sp>
        <p:nvSpPr>
          <p:cNvPr id="24" name="角丸四角形 23"/>
          <p:cNvSpPr/>
          <p:nvPr/>
        </p:nvSpPr>
        <p:spPr>
          <a:xfrm>
            <a:off x="5715008" y="6296045"/>
            <a:ext cx="1428760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問題一覧</a:t>
            </a:r>
            <a:endParaRPr kumimoji="1" lang="ja-JP" altLang="en-US" sz="1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71472" y="1038208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第</a:t>
            </a:r>
            <a:r>
              <a:rPr kumimoji="1" lang="en-US" altLang="ja-JP" sz="1200" b="1" dirty="0" smtClean="0"/>
              <a:t>1</a:t>
            </a:r>
            <a:r>
              <a:rPr kumimoji="1" lang="ja-JP" altLang="en-US" sz="1200" b="1" dirty="0" smtClean="0"/>
              <a:t>問　（ストラテジ　企業活動）</a:t>
            </a:r>
            <a:endParaRPr kumimoji="1" lang="ja-JP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14282" y="142852"/>
            <a:ext cx="8643998" cy="6572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28596" y="357166"/>
            <a:ext cx="4572032" cy="357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IT </a:t>
            </a:r>
            <a:r>
              <a:rPr kumimoji="1" lang="ja-JP" altLang="en-US" dirty="0" smtClean="0"/>
              <a:t>パスポート　最強問題集（分野別モード）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28596" y="857232"/>
            <a:ext cx="8215370" cy="48577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428596" y="5786454"/>
            <a:ext cx="821537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7215206" y="6286520"/>
            <a:ext cx="1428760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試験を終了</a:t>
            </a:r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42884" y="6296045"/>
            <a:ext cx="2700356" cy="2857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　　残り時間　：　</a:t>
            </a:r>
            <a:r>
              <a:rPr lang="en-US" altLang="ja-JP" sz="1400" dirty="0" smtClean="0"/>
              <a:t>2:59:59</a:t>
            </a:r>
            <a:endParaRPr kumimoji="1" lang="ja-JP" altLang="en-US" sz="1400" dirty="0"/>
          </a:p>
        </p:txBody>
      </p:sp>
      <p:pic>
        <p:nvPicPr>
          <p:cNvPr id="32" name="図 31" descr="clock-32x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6348433"/>
            <a:ext cx="214314" cy="214314"/>
          </a:xfrm>
          <a:prstGeom prst="rect">
            <a:avLst/>
          </a:prstGeom>
        </p:spPr>
      </p:pic>
      <p:graphicFrame>
        <p:nvGraphicFramePr>
          <p:cNvPr id="24" name="表 23"/>
          <p:cNvGraphicFramePr>
            <a:graphicFrameLocks noGrp="1"/>
          </p:cNvGraphicFramePr>
          <p:nvPr/>
        </p:nvGraphicFramePr>
        <p:xfrm>
          <a:off x="642910" y="1714488"/>
          <a:ext cx="7715303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0949"/>
                <a:gridCol w="690949"/>
                <a:gridCol w="561963"/>
                <a:gridCol w="1127973"/>
                <a:gridCol w="4115927"/>
                <a:gridCol w="52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番号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チェック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回答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分野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問題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メモ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1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□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○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テクノロジ</a:t>
                      </a:r>
                      <a:endParaRPr kumimoji="1" lang="en-US" altLang="ja-JP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800" baseline="0" dirty="0" smtClean="0"/>
                        <a:t>技術要素</a:t>
                      </a:r>
                      <a:endParaRPr kumimoji="1" lang="ja-JP" altLang="en-US" sz="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次のべン図の黒色で塗りつぶした部分の検索条件はどれ</a:t>
                      </a:r>
                      <a:r>
                        <a:rPr lang="ja-JP" altLang="en-US" sz="1200" dirty="0" smtClean="0"/>
                        <a:t>か</a:t>
                      </a:r>
                      <a:r>
                        <a:rPr lang="en-US" altLang="ja-JP" sz="1200" dirty="0" smtClean="0"/>
                        <a:t>…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○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2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aseline="0" dirty="0" smtClean="0"/>
                        <a:t>□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ストラテジ</a:t>
                      </a:r>
                      <a:r>
                        <a:rPr kumimoji="1" lang="en-US" altLang="ja-JP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ja-JP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ja-JP" altLang="en-US" sz="800" baseline="0" dirty="0" smtClean="0"/>
                        <a:t>システム戦略</a:t>
                      </a:r>
                      <a:endParaRPr kumimoji="1" lang="ja-JP" altLang="en-US" sz="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次のべン図の黒色で塗りつぶした部分の検索条件はどれか</a:t>
                      </a:r>
                      <a:r>
                        <a:rPr lang="en-US" altLang="ja-JP" sz="1200" dirty="0" smtClean="0"/>
                        <a:t>…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3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aseline="0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○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テクノロジ</a:t>
                      </a:r>
                      <a:endParaRPr kumimoji="1" lang="en-US" altLang="ja-JP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800" baseline="0" dirty="0" smtClean="0"/>
                        <a:t>技術要素</a:t>
                      </a:r>
                      <a:endParaRPr kumimoji="1" lang="ja-JP" altLang="en-US" sz="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次のべン図の黒色で塗りつぶした部分の検索条件はどれか</a:t>
                      </a:r>
                      <a:r>
                        <a:rPr lang="en-US" altLang="ja-JP" sz="1200" dirty="0" smtClean="0"/>
                        <a:t>…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○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4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aseline="0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○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テクノロジ</a:t>
                      </a:r>
                      <a:endParaRPr kumimoji="1" lang="en-US" altLang="ja-JP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800" baseline="0" dirty="0" smtClean="0"/>
                        <a:t>技術要素</a:t>
                      </a:r>
                      <a:endParaRPr kumimoji="1" lang="ja-JP" altLang="en-US" sz="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次のべン図の黒色で塗りつぶした部分の検索条件はどれか</a:t>
                      </a:r>
                      <a:r>
                        <a:rPr lang="en-US" altLang="ja-JP" sz="1200" dirty="0" smtClean="0"/>
                        <a:t>…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5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aseline="0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○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aseline="0" dirty="0" smtClean="0"/>
                        <a:t>大分類</a:t>
                      </a:r>
                      <a:endParaRPr kumimoji="1" lang="en-US" altLang="ja-JP" sz="1000" baseline="0" dirty="0" smtClean="0"/>
                    </a:p>
                    <a:p>
                      <a:pPr algn="ctr"/>
                      <a:r>
                        <a:rPr kumimoji="1" lang="ja-JP" altLang="en-US" sz="800" baseline="0" dirty="0" smtClean="0"/>
                        <a:t>中分類</a:t>
                      </a:r>
                      <a:endParaRPr kumimoji="1" lang="ja-JP" altLang="en-US" sz="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次のべン図の黒色で塗りつぶした部分の検索条件はどれか</a:t>
                      </a:r>
                      <a:r>
                        <a:rPr lang="en-US" altLang="ja-JP" sz="1200" dirty="0" smtClean="0"/>
                        <a:t>…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…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aseline="0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○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…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aseline="0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○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aseline="0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○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1000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aseline="0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○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aseline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7" name="テキスト ボックス 26"/>
          <p:cNvSpPr txBox="1"/>
          <p:nvPr/>
        </p:nvSpPr>
        <p:spPr>
          <a:xfrm>
            <a:off x="642910" y="1357298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●　</a:t>
            </a:r>
            <a:r>
              <a:rPr kumimoji="1" lang="ja-JP" altLang="en-US" sz="1200" dirty="0" smtClean="0"/>
              <a:t>チェックした問題数　：　３問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43240" y="1357298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●　未回答問題数</a:t>
            </a:r>
            <a:r>
              <a:rPr kumimoji="1" lang="ja-JP" altLang="en-US" sz="1200" dirty="0" smtClean="0"/>
              <a:t>　：　２問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2910" y="1000108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問題一覧</a:t>
            </a:r>
            <a:endParaRPr kumimoji="1" lang="ja-JP" altLang="en-US" sz="1200" b="1" dirty="0" smtClean="0"/>
          </a:p>
        </p:txBody>
      </p:sp>
      <p:sp>
        <p:nvSpPr>
          <p:cNvPr id="14" name="角丸四角形 13"/>
          <p:cNvSpPr/>
          <p:nvPr/>
        </p:nvSpPr>
        <p:spPr>
          <a:xfrm>
            <a:off x="5643570" y="6286520"/>
            <a:ext cx="1428760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直前の問題へ</a:t>
            </a:r>
            <a:endParaRPr kumimoji="1"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14282" y="142852"/>
            <a:ext cx="8643998" cy="6572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28596" y="357166"/>
            <a:ext cx="4572032" cy="357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IT </a:t>
            </a:r>
            <a:r>
              <a:rPr kumimoji="1" lang="ja-JP" altLang="en-US" dirty="0" smtClean="0"/>
              <a:t>パスポート　最強問題集（分野別モード）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28596" y="857232"/>
            <a:ext cx="8215370" cy="48577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428596" y="5786454"/>
            <a:ext cx="821537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7215206" y="6286520"/>
            <a:ext cx="1428760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終了</a:t>
            </a:r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42884" y="6296045"/>
            <a:ext cx="2700356" cy="2857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　　残り時間　：　</a:t>
            </a:r>
            <a:r>
              <a:rPr lang="en-US" altLang="ja-JP" sz="1400" dirty="0" smtClean="0"/>
              <a:t>2:59:59</a:t>
            </a:r>
            <a:endParaRPr kumimoji="1" lang="ja-JP" altLang="en-US" sz="1400" dirty="0"/>
          </a:p>
        </p:txBody>
      </p:sp>
      <p:pic>
        <p:nvPicPr>
          <p:cNvPr id="32" name="図 31" descr="clock-32x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6348433"/>
            <a:ext cx="214314" cy="214314"/>
          </a:xfrm>
          <a:prstGeom prst="rect">
            <a:avLst/>
          </a:prstGeom>
        </p:spPr>
      </p:pic>
      <p:graphicFrame>
        <p:nvGraphicFramePr>
          <p:cNvPr id="24" name="表 23"/>
          <p:cNvGraphicFramePr>
            <a:graphicFrameLocks noGrp="1"/>
          </p:cNvGraphicFramePr>
          <p:nvPr/>
        </p:nvGraphicFramePr>
        <p:xfrm>
          <a:off x="642910" y="3631580"/>
          <a:ext cx="7715304" cy="1940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64525"/>
                <a:gridCol w="564525"/>
                <a:gridCol w="608840"/>
                <a:gridCol w="1132411"/>
                <a:gridCol w="4130623"/>
                <a:gridCol w="714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番号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チェック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正誤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分野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問題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メモ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1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□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○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aseline="0" dirty="0" smtClean="0"/>
                        <a:t>テクノロジ</a:t>
                      </a:r>
                      <a:endParaRPr kumimoji="1" lang="en-US" altLang="ja-JP" sz="1000" baseline="0" dirty="0" smtClean="0"/>
                    </a:p>
                    <a:p>
                      <a:pPr algn="ctr"/>
                      <a:r>
                        <a:rPr kumimoji="1" lang="ja-JP" altLang="en-US" sz="800" baseline="0" dirty="0" smtClean="0"/>
                        <a:t>コンピュータシステム</a:t>
                      </a:r>
                      <a:endParaRPr kumimoji="1" lang="ja-JP" altLang="en-US" sz="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次のべン図の黒色で塗りつぶした部分の検索条件</a:t>
                      </a:r>
                      <a:r>
                        <a:rPr lang="ja-JP" altLang="en-US" sz="1200" dirty="0" smtClean="0"/>
                        <a:t>は</a:t>
                      </a:r>
                      <a:r>
                        <a:rPr lang="en-US" altLang="ja-JP" sz="1200" dirty="0" smtClean="0"/>
                        <a:t>…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○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2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aseline="0" dirty="0" smtClean="0"/>
                        <a:t>□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×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ストラテジ</a:t>
                      </a:r>
                      <a:r>
                        <a:rPr kumimoji="1" lang="en-US" altLang="ja-JP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ja-JP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ja-JP" altLang="en-US" sz="800" baseline="0" dirty="0" smtClean="0"/>
                        <a:t>システム戦略</a:t>
                      </a:r>
                      <a:endParaRPr kumimoji="1" lang="ja-JP" altLang="en-US" sz="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いずれも時価</a:t>
                      </a:r>
                      <a:r>
                        <a:rPr lang="en-US" altLang="ja-JP" sz="1200" dirty="0" smtClean="0"/>
                        <a:t>100</a:t>
                      </a:r>
                      <a:r>
                        <a:rPr lang="ja-JP" altLang="en-US" sz="1200" dirty="0" smtClean="0"/>
                        <a:t>円の四つの株式があり，そのうちの</a:t>
                      </a:r>
                      <a:r>
                        <a:rPr lang="en-US" altLang="ja-JP" sz="1200" dirty="0" smtClean="0"/>
                        <a:t>…</a:t>
                      </a:r>
                      <a:endParaRPr kumimoji="1" lang="ja-JP" altLang="en-US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3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aseline="0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○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テクノロジ</a:t>
                      </a:r>
                      <a:endParaRPr kumimoji="1" lang="en-US" altLang="ja-JP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800" baseline="0" dirty="0" smtClean="0"/>
                        <a:t>コンピュータシステム</a:t>
                      </a:r>
                      <a:endParaRPr kumimoji="1" lang="ja-JP" altLang="en-US" sz="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次のべン図の黒色で塗りつぶした部分の検索条件は</a:t>
                      </a:r>
                      <a:r>
                        <a:rPr lang="en-US" altLang="ja-JP" sz="1200" dirty="0" smtClean="0"/>
                        <a:t>…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○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1000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aseline="0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○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ストラテジ</a:t>
                      </a:r>
                      <a:endParaRPr kumimoji="1" lang="en-US" altLang="ja-JP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aseline="0" dirty="0" smtClean="0"/>
                        <a:t>システム戦略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いずれも時価</a:t>
                      </a:r>
                      <a:r>
                        <a:rPr lang="en-US" altLang="ja-JP" sz="1200" dirty="0" smtClean="0"/>
                        <a:t>100</a:t>
                      </a:r>
                      <a:r>
                        <a:rPr lang="ja-JP" altLang="en-US" sz="1200" dirty="0" smtClean="0"/>
                        <a:t>円の四つの株式があり，そのうちの</a:t>
                      </a:r>
                      <a:r>
                        <a:rPr lang="en-US" altLang="ja-JP" sz="1200" dirty="0" smtClean="0"/>
                        <a:t>…</a:t>
                      </a:r>
                      <a:endParaRPr kumimoji="1" lang="ja-JP" altLang="en-US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aseline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7" name="テキスト ボックス 26"/>
          <p:cNvSpPr txBox="1"/>
          <p:nvPr/>
        </p:nvSpPr>
        <p:spPr>
          <a:xfrm>
            <a:off x="642910" y="1357298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●　</a:t>
            </a:r>
            <a:r>
              <a:rPr lang="ja-JP" altLang="en-US" sz="1200" dirty="0" smtClean="0"/>
              <a:t>問題数</a:t>
            </a:r>
            <a:r>
              <a:rPr lang="ja-JP" altLang="en-US" sz="1200" dirty="0" smtClean="0"/>
              <a:t>　：　</a:t>
            </a:r>
            <a:r>
              <a:rPr lang="ja-JP" altLang="en-US" sz="1200" dirty="0" smtClean="0"/>
              <a:t>１０問</a:t>
            </a:r>
            <a:r>
              <a:rPr lang="en-US" altLang="ja-JP" sz="1200" dirty="0" smtClean="0"/>
              <a:t> </a:t>
            </a:r>
            <a:r>
              <a:rPr lang="ja-JP" altLang="en-US" sz="1200" dirty="0" smtClean="0"/>
              <a:t>　正答数</a:t>
            </a:r>
            <a:r>
              <a:rPr lang="ja-JP" altLang="en-US" sz="1200" dirty="0" smtClean="0"/>
              <a:t>　：　</a:t>
            </a:r>
            <a:r>
              <a:rPr lang="ja-JP" altLang="en-US" sz="1200" dirty="0" smtClean="0"/>
              <a:t>５問</a:t>
            </a:r>
            <a:r>
              <a:rPr lang="en-US" altLang="ja-JP" sz="1200" dirty="0" smtClean="0"/>
              <a:t> </a:t>
            </a:r>
            <a:endParaRPr kumimoji="1" lang="ja-JP" altLang="en-US" sz="12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357554" y="1357298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●　</a:t>
            </a:r>
            <a:r>
              <a:rPr lang="ja-JP" altLang="en-US" sz="1200" dirty="0" smtClean="0"/>
              <a:t>正答率</a:t>
            </a:r>
            <a:r>
              <a:rPr lang="ja-JP" altLang="en-US" sz="1200" dirty="0" smtClean="0"/>
              <a:t>　：　</a:t>
            </a:r>
            <a:r>
              <a:rPr lang="ja-JP" altLang="en-US" sz="1200" dirty="0" smtClean="0"/>
              <a:t>５０％</a:t>
            </a:r>
            <a:endParaRPr kumimoji="1" lang="ja-JP" altLang="en-US" sz="12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2910" y="1000108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試験結果</a:t>
            </a:r>
            <a:endParaRPr kumimoji="1" lang="ja-JP" altLang="en-US" sz="1200" b="1" dirty="0" smtClean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1643050"/>
            <a:ext cx="55435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図 21" descr="icon_trainingcer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00826" y="1785926"/>
            <a:ext cx="1571636" cy="1500198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>
          <a:xfrm>
            <a:off x="5715008" y="6286520"/>
            <a:ext cx="1428760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学習履歴</a:t>
            </a:r>
            <a:endParaRPr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14282" y="142852"/>
            <a:ext cx="8643998" cy="6572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28596" y="357166"/>
            <a:ext cx="4572032" cy="357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IT </a:t>
            </a:r>
            <a:r>
              <a:rPr kumimoji="1" lang="ja-JP" altLang="en-US" dirty="0" smtClean="0"/>
              <a:t>パスポート　最強問題集</a:t>
            </a:r>
            <a:r>
              <a:rPr kumimoji="1" lang="ja-JP" altLang="en-US" dirty="0" smtClean="0"/>
              <a:t>（模擬試験モード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28596" y="857232"/>
            <a:ext cx="8215370" cy="48577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428596" y="5786454"/>
            <a:ext cx="821537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7215206" y="6286520"/>
            <a:ext cx="1428760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終了</a:t>
            </a:r>
            <a:endParaRPr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42884" y="6296045"/>
            <a:ext cx="2700356" cy="2857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　　残り時間　：　</a:t>
            </a:r>
            <a:r>
              <a:rPr lang="en-US" altLang="ja-JP" sz="1400" dirty="0" smtClean="0"/>
              <a:t>2:59:59</a:t>
            </a:r>
            <a:endParaRPr kumimoji="1" lang="ja-JP" altLang="en-US" sz="1400" dirty="0"/>
          </a:p>
        </p:txBody>
      </p:sp>
      <p:pic>
        <p:nvPicPr>
          <p:cNvPr id="32" name="図 31" descr="clock-32x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6348433"/>
            <a:ext cx="214314" cy="214314"/>
          </a:xfrm>
          <a:prstGeom prst="rect">
            <a:avLst/>
          </a:prstGeom>
        </p:spPr>
      </p:pic>
      <p:graphicFrame>
        <p:nvGraphicFramePr>
          <p:cNvPr id="24" name="表 23"/>
          <p:cNvGraphicFramePr>
            <a:graphicFrameLocks noGrp="1"/>
          </p:cNvGraphicFramePr>
          <p:nvPr/>
        </p:nvGraphicFramePr>
        <p:xfrm>
          <a:off x="642910" y="3646502"/>
          <a:ext cx="785912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64525"/>
                <a:gridCol w="708342"/>
                <a:gridCol w="608840"/>
                <a:gridCol w="1132411"/>
                <a:gridCol w="4130623"/>
                <a:gridCol w="714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番号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チェック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正誤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分野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問題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メモ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1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□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○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aseline="0" dirty="0" smtClean="0"/>
                        <a:t>テクノロジ</a:t>
                      </a:r>
                      <a:endParaRPr kumimoji="1" lang="en-US" altLang="ja-JP" sz="1000" baseline="0" dirty="0" smtClean="0"/>
                    </a:p>
                    <a:p>
                      <a:pPr algn="ctr"/>
                      <a:r>
                        <a:rPr kumimoji="1" lang="ja-JP" altLang="en-US" sz="800" baseline="0" dirty="0" smtClean="0"/>
                        <a:t>コンピュータシステム</a:t>
                      </a:r>
                      <a:endParaRPr kumimoji="1" lang="ja-JP" altLang="en-US" sz="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次のべン図の黒色で塗りつぶした部分の検索条件</a:t>
                      </a:r>
                      <a:r>
                        <a:rPr lang="ja-JP" altLang="en-US" sz="1200" dirty="0" smtClean="0"/>
                        <a:t>は</a:t>
                      </a:r>
                      <a:r>
                        <a:rPr lang="en-US" altLang="ja-JP" sz="1200" dirty="0" smtClean="0"/>
                        <a:t>…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○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2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aseline="0" dirty="0" smtClean="0"/>
                        <a:t>□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×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ストラテジ</a:t>
                      </a:r>
                      <a:r>
                        <a:rPr kumimoji="1" lang="en-US" altLang="ja-JP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ja-JP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ja-JP" altLang="en-US" sz="800" baseline="0" dirty="0" smtClean="0"/>
                        <a:t>システム戦略</a:t>
                      </a:r>
                      <a:endParaRPr kumimoji="1" lang="ja-JP" altLang="en-US" sz="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いずれも時価</a:t>
                      </a:r>
                      <a:r>
                        <a:rPr lang="en-US" altLang="ja-JP" sz="1200" dirty="0" smtClean="0"/>
                        <a:t>100</a:t>
                      </a:r>
                      <a:r>
                        <a:rPr lang="ja-JP" altLang="en-US" sz="1200" dirty="0" smtClean="0"/>
                        <a:t>円の四つの株式があり，そのうちの</a:t>
                      </a:r>
                      <a:r>
                        <a:rPr lang="en-US" altLang="ja-JP" sz="1200" dirty="0" smtClean="0"/>
                        <a:t>…</a:t>
                      </a:r>
                      <a:endParaRPr kumimoji="1" lang="ja-JP" altLang="en-US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3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aseline="0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○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テクノロジ</a:t>
                      </a:r>
                      <a:endParaRPr kumimoji="1" lang="en-US" altLang="ja-JP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800" baseline="0" dirty="0" smtClean="0"/>
                        <a:t>コンピュータシステム</a:t>
                      </a:r>
                      <a:endParaRPr kumimoji="1" lang="ja-JP" altLang="en-US" sz="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次のべン図の黒色で塗りつぶした部分の検索条件は</a:t>
                      </a:r>
                      <a:r>
                        <a:rPr lang="en-US" altLang="ja-JP" sz="1200" dirty="0" smtClean="0"/>
                        <a:t>…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○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aseline="0" dirty="0" smtClean="0"/>
                        <a:t>1000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aseline="0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aseline="0" dirty="0" smtClean="0"/>
                        <a:t>○</a:t>
                      </a:r>
                      <a:endParaRPr kumimoji="1" lang="ja-JP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ストラテジ</a:t>
                      </a:r>
                      <a:endParaRPr kumimoji="1" lang="en-US" altLang="ja-JP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aseline="0" dirty="0" smtClean="0"/>
                        <a:t>システム戦略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いずれも時価</a:t>
                      </a:r>
                      <a:r>
                        <a:rPr lang="en-US" altLang="ja-JP" sz="1200" dirty="0" smtClean="0"/>
                        <a:t>100</a:t>
                      </a:r>
                      <a:r>
                        <a:rPr lang="ja-JP" altLang="en-US" sz="1200" dirty="0" smtClean="0"/>
                        <a:t>円の四つの株式があり，そのうちの</a:t>
                      </a:r>
                      <a:r>
                        <a:rPr lang="en-US" altLang="ja-JP" sz="1200" dirty="0" smtClean="0"/>
                        <a:t>…</a:t>
                      </a:r>
                      <a:endParaRPr kumimoji="1" lang="ja-JP" altLang="en-US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aseline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7" name="テキスト ボックス 26"/>
          <p:cNvSpPr txBox="1"/>
          <p:nvPr/>
        </p:nvSpPr>
        <p:spPr>
          <a:xfrm>
            <a:off x="642910" y="1357298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●　</a:t>
            </a:r>
            <a:r>
              <a:rPr lang="ja-JP" altLang="en-US" sz="1200" dirty="0" smtClean="0"/>
              <a:t>問題数</a:t>
            </a:r>
            <a:r>
              <a:rPr lang="ja-JP" altLang="en-US" sz="1200" dirty="0" smtClean="0"/>
              <a:t>　：　</a:t>
            </a:r>
            <a:r>
              <a:rPr lang="ja-JP" altLang="en-US" sz="1200" dirty="0" smtClean="0"/>
              <a:t>１００問</a:t>
            </a:r>
            <a:r>
              <a:rPr lang="en-US" altLang="ja-JP" sz="1200" dirty="0" smtClean="0"/>
              <a:t> </a:t>
            </a:r>
            <a:r>
              <a:rPr lang="ja-JP" altLang="en-US" sz="1200" dirty="0" smtClean="0"/>
              <a:t>　正答数</a:t>
            </a:r>
            <a:r>
              <a:rPr lang="ja-JP" altLang="en-US" sz="1200" dirty="0" smtClean="0"/>
              <a:t>　：　</a:t>
            </a:r>
            <a:r>
              <a:rPr lang="ja-JP" altLang="en-US" sz="1200" dirty="0" smtClean="0"/>
              <a:t>５０問</a:t>
            </a:r>
            <a:r>
              <a:rPr lang="en-US" altLang="ja-JP" sz="1200" dirty="0" smtClean="0"/>
              <a:t> </a:t>
            </a:r>
            <a:endParaRPr kumimoji="1" lang="ja-JP" altLang="en-US" sz="12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500430" y="1357298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●　</a:t>
            </a:r>
            <a:r>
              <a:rPr lang="ja-JP" altLang="en-US" sz="1200" dirty="0" smtClean="0"/>
              <a:t>正答率</a:t>
            </a:r>
            <a:r>
              <a:rPr lang="ja-JP" altLang="en-US" sz="1200" dirty="0" smtClean="0"/>
              <a:t>　：　</a:t>
            </a:r>
            <a:r>
              <a:rPr lang="ja-JP" altLang="en-US" sz="1200" dirty="0" smtClean="0"/>
              <a:t>５０％</a:t>
            </a:r>
            <a:endParaRPr kumimoji="1" lang="ja-JP" altLang="en-US" sz="12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2910" y="1000108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試験結果</a:t>
            </a:r>
            <a:endParaRPr kumimoji="1" lang="ja-JP" altLang="en-US" sz="1200" b="1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1643050"/>
            <a:ext cx="55435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図 20" descr="icon_trainingcer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00826" y="1785926"/>
            <a:ext cx="1571636" cy="1500198"/>
          </a:xfrm>
          <a:prstGeom prst="rect">
            <a:avLst/>
          </a:prstGeom>
        </p:spPr>
      </p:pic>
      <p:sp>
        <p:nvSpPr>
          <p:cNvPr id="22" name="角丸四角形 21"/>
          <p:cNvSpPr/>
          <p:nvPr/>
        </p:nvSpPr>
        <p:spPr>
          <a:xfrm>
            <a:off x="5715008" y="6286520"/>
            <a:ext cx="1428760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学習履歴</a:t>
            </a:r>
            <a:endParaRPr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778</Words>
  <Application>Microsoft Office PowerPoint</Application>
  <PresentationFormat>画面に合わせる (4:3)</PresentationFormat>
  <Paragraphs>321</Paragraphs>
  <Slides>11</Slides>
  <Notes>11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問題集機能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 </dc:creator>
  <cp:lastModifiedBy> </cp:lastModifiedBy>
  <cp:revision>180</cp:revision>
  <dcterms:created xsi:type="dcterms:W3CDTF">2010-02-01T09:22:59Z</dcterms:created>
  <dcterms:modified xsi:type="dcterms:W3CDTF">2010-02-02T11:03:49Z</dcterms:modified>
</cp:coreProperties>
</file>