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12325153" y="262941"/>
            <a:ext cx="368504" cy="381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12286231" y="300030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1638299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Leptogenesis -</a:t>
            </a:r>
          </a:p>
          <a:p>
            <a:pPr/>
            <a:r>
              <a:t>A non-relativistic study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6183258"/>
            <a:ext cx="10464800" cy="1130301"/>
          </a:xfrm>
          <a:prstGeom prst="rect">
            <a:avLst/>
          </a:prstGeom>
        </p:spPr>
        <p:txBody>
          <a:bodyPr/>
          <a:lstStyle/>
          <a:p>
            <a:pPr/>
            <a:r>
              <a:t>Tobias Theil</a:t>
            </a:r>
          </a:p>
          <a:p>
            <a:pPr/>
            <a:r>
              <a:t>25.09.2017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Relativistic versus non-relativistic</a:t>
            </a:r>
          </a:p>
        </p:txBody>
      </p:sp>
      <p:sp>
        <p:nvSpPr>
          <p:cNvPr id="172" name="Shape 1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3" name="correctio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87" y="2831244"/>
            <a:ext cx="6417904" cy="4543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efficienc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8269" y="5052280"/>
            <a:ext cx="6417904" cy="4582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Leptogenesis could propose a solution to the matter-antimatter asymmetry problem</a:t>
            </a:r>
          </a:p>
          <a:p>
            <a:pPr/>
            <a:r>
              <a:t>Non-relativistic approximation is viable for the strong washout regime</a:t>
            </a:r>
          </a:p>
          <a:p>
            <a:pPr/>
            <a:r>
              <a:t>Experimental proof has yet to be given</a:t>
            </a:r>
          </a:p>
          <a:p>
            <a:pPr lvl="1"/>
            <a:r>
              <a:t>0νββ-decay to show neutrinos are Majorana fermions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Bildschirmfoto 2017-09-07 um 21.11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2534" y="7473049"/>
            <a:ext cx="6739881" cy="208615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>
            <p:ph type="title"/>
          </p:nvPr>
        </p:nvSpPr>
        <p:spPr>
          <a:xfrm>
            <a:off x="952500" y="-263245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Numerical calculation</a:t>
            </a:r>
          </a:p>
        </p:txBody>
      </p:sp>
      <p:grpSp>
        <p:nvGrpSpPr>
          <p:cNvPr id="183" name="Group 183"/>
          <p:cNvGrpSpPr/>
          <p:nvPr/>
        </p:nvGrpSpPr>
        <p:grpSpPr>
          <a:xfrm>
            <a:off x="952500" y="1517224"/>
            <a:ext cx="11099800" cy="6215242"/>
            <a:chOff x="0" y="0"/>
            <a:chExt cx="11099799" cy="6215240"/>
          </a:xfrm>
        </p:grpSpPr>
        <p:pic>
          <p:nvPicPr>
            <p:cNvPr id="181" name="Bildschirmfoto 2017-09-07 um 21.11.10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553573" cy="6215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Bildschirmfoto 2017-09-07 um 21.11.24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544901" y="0"/>
              <a:ext cx="5554899" cy="6215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5"/>
          <p:cNvGrpSpPr/>
          <p:nvPr/>
        </p:nvGrpSpPr>
        <p:grpSpPr>
          <a:xfrm>
            <a:off x="1415163" y="7832660"/>
            <a:ext cx="9866661" cy="886078"/>
            <a:chOff x="0" y="0"/>
            <a:chExt cx="9866660" cy="886076"/>
          </a:xfrm>
        </p:grpSpPr>
        <p:pic>
          <p:nvPicPr>
            <p:cNvPr id="122" name="Bildschirmfoto 2017-09-06 um 21.06.3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829110" y="0"/>
              <a:ext cx="3037551" cy="8149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" name="Bildschirmfoto 2017-09-06 um 21.05.56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1123"/>
              <a:ext cx="5179475" cy="8149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 124"/>
            <p:cNvSpPr/>
            <p:nvPr/>
          </p:nvSpPr>
          <p:spPr>
            <a:xfrm>
              <a:off x="5394554" y="332291"/>
              <a:ext cx="1466036" cy="292618"/>
            </a:xfrm>
            <a:prstGeom prst="leftRightArrow">
              <a:avLst>
                <a:gd name="adj1" fmla="val 32000"/>
                <a:gd name="adj2" fmla="val 158617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26" name="Bildschirmfoto 2017-09-06 um 21.02.2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4563" y="3290740"/>
            <a:ext cx="4687860" cy="1769005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Observed matter-antimatter asymmetry:</a:t>
            </a:r>
          </a:p>
          <a:p>
            <a:pPr marL="0" indent="0">
              <a:buSzTx/>
              <a:buNone/>
            </a:pPr>
          </a:p>
          <a:p>
            <a:pPr/>
            <a:r>
              <a:t>Observed and predicted values do not coincide:</a:t>
            </a:r>
          </a:p>
          <a:p>
            <a:pPr lvl="1"/>
            <a:r>
              <a:t>CMB measurement</a:t>
            </a:r>
          </a:p>
          <a:p>
            <a:pPr lvl="1"/>
            <a:r>
              <a:t>BBN measurement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Bildschirmfoto 2017-09-17 um 16.12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4493" y="152698"/>
            <a:ext cx="7575814" cy="878355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215901" y="9227388"/>
            <a:ext cx="1257299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7200" indent="-457200" algn="l" defTabSz="457200">
              <a:lnSpc>
                <a:spcPts val="41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i="1" sz="2067">
                <a:latin typeface="Times"/>
                <a:ea typeface="Times"/>
                <a:cs typeface="Times"/>
                <a:sym typeface="Times"/>
              </a:defRPr>
            </a:pPr>
            <a:r>
              <a:rPr i="0"/>
              <a:t>[1] 	S. Sarkar, </a:t>
            </a:r>
            <a:r>
              <a:t>Measuring the baryon content of the universe: BBN versus CMB</a:t>
            </a:r>
            <a:r>
              <a:rPr i="0"/>
              <a:t>, astro- ph/0205116. </a:t>
            </a:r>
            <a:br>
              <a:rPr i="0" sz="1200"/>
            </a:br>
            <a:endParaRPr i="0"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Sakharov conditions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Matter-antimatter asymmetry has to arise dynamically</a:t>
            </a:r>
          </a:p>
          <a:p>
            <a:pPr/>
            <a:r>
              <a:t>Three conditions have to be met:</a:t>
            </a:r>
          </a:p>
          <a:p>
            <a:pPr lvl="1"/>
            <a:r>
              <a:t>B violation</a:t>
            </a:r>
          </a:p>
          <a:p>
            <a:pPr lvl="1"/>
            <a:r>
              <a:t>C and CP violation</a:t>
            </a:r>
          </a:p>
          <a:p>
            <a:pPr lvl="1"/>
            <a:r>
              <a:t>Departure from thermal equilibrium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Bildschirmfoto 2017-09-22 um 19.47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9128" y="3797299"/>
            <a:ext cx="5634466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>
            <p:ph type="body" idx="1"/>
          </p:nvPr>
        </p:nvSpPr>
        <p:spPr>
          <a:xfrm>
            <a:off x="952500" y="2729352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B violation through non-perturbative effects:</a:t>
            </a:r>
          </a:p>
          <a:p>
            <a:pPr lvl="1"/>
            <a:r>
              <a:t>instanton</a:t>
            </a:r>
          </a:p>
          <a:p>
            <a:pPr lvl="1"/>
            <a:r>
              <a:t>sphaleron</a:t>
            </a:r>
          </a:p>
          <a:p>
            <a:pPr/>
            <a:r>
              <a:t>C and CP violation in the electroweak sector</a:t>
            </a:r>
          </a:p>
          <a:p>
            <a:pPr/>
            <a:r>
              <a:t>Departure from thermal equilibrium during the electroweak phase transition</a:t>
            </a:r>
          </a:p>
        </p:txBody>
      </p:sp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Electroweak Baryogenesis</a:t>
            </a:r>
          </a:p>
        </p:txBody>
      </p:sp>
      <p:sp>
        <p:nvSpPr>
          <p:cNvPr id="139" name="Shape 139"/>
          <p:cNvSpPr/>
          <p:nvPr/>
        </p:nvSpPr>
        <p:spPr>
          <a:xfrm>
            <a:off x="215901" y="9227388"/>
            <a:ext cx="1257299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7200" indent="-457200" algn="l" defTabSz="457200">
              <a:lnSpc>
                <a:spcPts val="41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i="1" sz="2067">
                <a:latin typeface="Times"/>
                <a:ea typeface="Times"/>
                <a:cs typeface="Times"/>
                <a:sym typeface="Times"/>
              </a:defRPr>
            </a:pPr>
            <a:r>
              <a:rPr i="0"/>
              <a:t>[2] </a:t>
            </a:r>
            <a:r>
              <a:t>	</a:t>
            </a:r>
            <a:r>
              <a:rPr i="0"/>
              <a:t>W. Bernreuther, </a:t>
            </a:r>
            <a:r>
              <a:t>CP violation and baryogenesis,</a:t>
            </a:r>
            <a:r>
              <a:rPr i="0"/>
              <a:t> Lect. Notes Phys. </a:t>
            </a:r>
            <a:r>
              <a:rPr b="1" i="0"/>
              <a:t>591 </a:t>
            </a:r>
            <a:r>
              <a:rPr i="0"/>
              <a:t>(2002) 237 [arXiv:hep-ph/0205279]. </a:t>
            </a:r>
            <a:br>
              <a:rPr i="0" sz="1200"/>
            </a:b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Leptogenesis solution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of heavy Majorana neutrinos and a corresponding Yukawa coupling term:</a:t>
            </a:r>
          </a:p>
          <a:p>
            <a:pPr/>
          </a:p>
          <a:p>
            <a:pPr/>
            <a:r>
              <a:t>Decays of Majorana neutrinos are fermion number violating:</a:t>
            </a:r>
          </a:p>
        </p:txBody>
      </p:sp>
      <p:pic>
        <p:nvPicPr>
          <p:cNvPr id="143" name="Bildschirmfoto 2017-09-17 um 15.21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8770" y="5303791"/>
            <a:ext cx="6447260" cy="86051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952500" y="9123528"/>
            <a:ext cx="110998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7200" indent="-457200" algn="l" defTabSz="457200">
              <a:lnSpc>
                <a:spcPts val="41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i="1" sz="2067">
                <a:latin typeface="Times"/>
                <a:ea typeface="Times"/>
                <a:cs typeface="Times"/>
                <a:sym typeface="Times"/>
              </a:defRPr>
            </a:pPr>
            <a:r>
              <a:rPr i="0"/>
              <a:t>[3] M. Fukugita and T. Yanagida, </a:t>
            </a:r>
            <a:r>
              <a:t>Baryogenesis Without Grand Unification</a:t>
            </a:r>
            <a:r>
              <a:rPr i="0"/>
              <a:t>, Phys. Lett. B </a:t>
            </a:r>
            <a:r>
              <a:rPr b="1" i="0"/>
              <a:t>174 </a:t>
            </a:r>
            <a:r>
              <a:rPr i="0"/>
              <a:t>(1986) 45. </a:t>
            </a:r>
          </a:p>
        </p:txBody>
      </p:sp>
      <p:grpSp>
        <p:nvGrpSpPr>
          <p:cNvPr id="148" name="Group 148"/>
          <p:cNvGrpSpPr/>
          <p:nvPr/>
        </p:nvGrpSpPr>
        <p:grpSpPr>
          <a:xfrm>
            <a:off x="3606541" y="7182998"/>
            <a:ext cx="7257837" cy="1830738"/>
            <a:chOff x="0" y="0"/>
            <a:chExt cx="7257836" cy="1830736"/>
          </a:xfrm>
        </p:grpSpPr>
        <p:pic>
          <p:nvPicPr>
            <p:cNvPr id="145" name="Bildschirmfoto 2017-09-20 um 15.12.26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797451" cy="18307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Bildschirmfoto 2017-09-20 um 15.13.1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99076" y="0"/>
              <a:ext cx="5258761" cy="18307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Shape 147"/>
            <p:cNvSpPr/>
            <p:nvPr/>
          </p:nvSpPr>
          <p:spPr>
            <a:xfrm>
              <a:off x="4196358" y="518500"/>
              <a:ext cx="623676" cy="5642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Realization of the Sakharov conditions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Sphaleron processes converting net fermion number into net baryon number</a:t>
            </a:r>
          </a:p>
          <a:p>
            <a:pPr/>
            <a:r>
              <a:t>Extra CP violation because of complex Yukawa couplings</a:t>
            </a:r>
          </a:p>
          <a:p>
            <a:pPr/>
            <a:r>
              <a:t>Out-of-equilibrium decays for T &lt; M</a:t>
            </a:r>
            <a:r>
              <a:rPr baseline="-5999"/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body" idx="1"/>
          </p:nvPr>
        </p:nvSpPr>
        <p:spPr>
          <a:xfrm>
            <a:off x="952500" y="2450141"/>
            <a:ext cx="11099800" cy="6286501"/>
          </a:xfrm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Assumptions made: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Hierarchical neutrino masses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One flavor limit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Boltzmann equations read: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</a:p>
          <a:p>
            <a:pPr lvl="1" marL="782319" indent="-391159" defTabSz="514095">
              <a:spcBef>
                <a:spcPts val="3600"/>
              </a:spcBef>
              <a:defRPr sz="3168"/>
            </a:pPr>
          </a:p>
        </p:txBody>
      </p:sp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Considered model</a:t>
            </a:r>
          </a:p>
        </p:txBody>
      </p:sp>
      <p:pic>
        <p:nvPicPr>
          <p:cNvPr id="155" name="Bildschirmfoto 2017-09-07 um 21.55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5848617"/>
            <a:ext cx="11836400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215901" y="9227388"/>
            <a:ext cx="125729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7200" indent="-457200" algn="l" defTabSz="457200">
              <a:lnSpc>
                <a:spcPts val="41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i="1" sz="2067">
                <a:latin typeface="Times"/>
                <a:ea typeface="Times"/>
                <a:cs typeface="Times"/>
                <a:sym typeface="Times"/>
              </a:defRPr>
            </a:pPr>
            <a:r>
              <a:rPr i="0"/>
              <a:t>[4] D. Bödeker and M. Wörmann,</a:t>
            </a:r>
            <a:r>
              <a:t> Non-relativistic leptogenesis,</a:t>
            </a:r>
            <a:r>
              <a:rPr i="0"/>
              <a:t> JCAP </a:t>
            </a:r>
            <a:r>
              <a:rPr b="1" i="0"/>
              <a:t>1402 </a:t>
            </a:r>
            <a:r>
              <a:rPr i="0"/>
              <a:t>(2014) 016 [arXiv:1311.2593 [hep-ph]]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body" idx="1"/>
          </p:nvPr>
        </p:nvSpPr>
        <p:spPr>
          <a:xfrm>
            <a:off x="952500" y="1721179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Define:</a:t>
            </a:r>
          </a:p>
          <a:p>
            <a:pPr marL="0" indent="0">
              <a:buSzTx/>
              <a:buNone/>
            </a:pPr>
          </a:p>
          <a:p>
            <a:pPr/>
            <a:r>
              <a:t>Rewrite rate equations:</a:t>
            </a:r>
          </a:p>
          <a:p>
            <a:pPr/>
          </a:p>
        </p:txBody>
      </p:sp>
      <p:sp>
        <p:nvSpPr>
          <p:cNvPr id="159" name="Shape 159"/>
          <p:cNvSpPr/>
          <p:nvPr>
            <p:ph type="title"/>
          </p:nvPr>
        </p:nvSpPr>
        <p:spPr>
          <a:xfrm>
            <a:off x="952500" y="38666"/>
            <a:ext cx="11099800" cy="2159001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Solving the rate equations</a:t>
            </a:r>
          </a:p>
        </p:txBody>
      </p:sp>
      <p:pic>
        <p:nvPicPr>
          <p:cNvPr id="160" name="Bildschirmfoto 2017-09-07 um 22.25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407" y="5451374"/>
            <a:ext cx="10753986" cy="27659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6" name="Group 166"/>
          <p:cNvGrpSpPr/>
          <p:nvPr/>
        </p:nvGrpSpPr>
        <p:grpSpPr>
          <a:xfrm>
            <a:off x="1803244" y="3146555"/>
            <a:ext cx="10047847" cy="1355932"/>
            <a:chOff x="0" y="0"/>
            <a:chExt cx="10047846" cy="1355930"/>
          </a:xfrm>
        </p:grpSpPr>
        <p:pic>
          <p:nvPicPr>
            <p:cNvPr id="161" name="Bildschirmfoto 2017-09-07 um 22.24.22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3712668" cy="13559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Bildschirmfoto 2017-09-20 um 21.12.3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510065" y="55760"/>
              <a:ext cx="1879601" cy="1244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" name="Shape 163"/>
            <p:cNvSpPr/>
            <p:nvPr/>
          </p:nvSpPr>
          <p:spPr>
            <a:xfrm>
              <a:off x="3990715" y="354210"/>
              <a:ext cx="24140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;</a:t>
              </a:r>
            </a:p>
          </p:txBody>
        </p:sp>
        <p:pic>
          <p:nvPicPr>
            <p:cNvPr id="164" name="Bildschirmfoto 2017-09-20 um 21.14.24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340295" y="55760"/>
              <a:ext cx="2707552" cy="1244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Shape 165"/>
            <p:cNvSpPr/>
            <p:nvPr/>
          </p:nvSpPr>
          <p:spPr>
            <a:xfrm>
              <a:off x="6744279" y="354210"/>
              <a:ext cx="24140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;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3269734" y="8308898"/>
            <a:ext cx="6465332" cy="1016027"/>
            <a:chOff x="0" y="0"/>
            <a:chExt cx="6465331" cy="1016025"/>
          </a:xfrm>
        </p:grpSpPr>
        <p:pic>
          <p:nvPicPr>
            <p:cNvPr id="167" name="Bildschirmfoto 2017-09-23 um 13.02.52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772384" cy="9626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" name="Bildschirmfoto 2017-09-23 um 13.03.03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213771" y="53392"/>
              <a:ext cx="3251561" cy="962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