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6"/>
    <p:restoredTop sz="80748"/>
  </p:normalViewPr>
  <p:slideViewPr>
    <p:cSldViewPr snapToObjects="1">
      <p:cViewPr varScale="1">
        <p:scale>
          <a:sx n="97" d="100"/>
          <a:sy n="97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CC514-B66E-1049-B9FB-D90BA4C670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3BE7B-1E3B-4644-B373-0821173F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3BE7B-1E3B-4644-B373-0821173F73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3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0769-9CEA-6642-BDEB-47DD86546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1D1AA-49FA-DA46-B65C-4B40D6FB6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3A9F-CF84-4047-B1B6-794D161D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72E4-010B-D240-9A02-407B6B68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E6FE-60B1-CD4C-82B8-868458F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B722-F7C4-8E4D-99FD-BD7ED240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78581-1FBA-BA46-BC12-5ECB20752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346F-C535-6140-A893-A81D7BC9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2533-81A8-CB41-B984-8AEDA124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A2113-8B70-C944-A28F-99B289B0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5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B522-E878-2C41-BBBA-172A34B10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79C88-221B-7447-B0AD-FFE8A6168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E4037-EC12-1A42-A61E-6F6BCAD6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EE3A-3195-6746-A942-DC53C626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89D3D-C9EC-BD4B-9532-67F11911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F0AC-2667-2B44-90F6-0E401A93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B75F-3CFF-694C-A9BC-3471239D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C2D3-91B6-9C4F-BB2F-4FF9BB3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77F5-2B8F-B741-9933-D8362D48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6659-7A71-1847-BC6B-32CE9B9F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6F01-E830-FB4F-936E-5C896946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BCFE-624E-2146-978F-07BC4D67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347A-82D2-DD48-A9A7-2BEA8BA0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8712-2CC8-174F-833B-CCF81C33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D0506-1463-2A41-8710-9CC4C8C8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8CFC-F2AA-5D43-A60B-8D79A350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08F7-7045-0E44-AA59-DA0775AA6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D5202-9B7D-7841-AA07-BBD9042F4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3275-180E-FF46-99B4-7A2DEE28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0E4E0-F4BB-514B-948A-48E96950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A052C-3FA5-4740-85CB-49CAF5CF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1EAB-E7AE-914F-B8D9-4605672D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655C-DDC9-2945-9B0B-ADC1004E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98E63-D230-E847-86BC-6DE16F05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25C1E-0189-9A49-94A2-5235A7793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10A20-E7FE-9E4C-A7F5-9C74183AC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85A46-1CA1-9747-9CDE-FE709935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65EB2-88E1-A14E-BD4D-146A808E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67D0B-FA56-824A-9CA6-6EA564A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8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6FA9-0EBA-ED41-BD3D-D8CE4D9C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EB9D8-4AC9-AC40-9D99-71D3DFAA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E4CE6-57B8-BB4A-99D4-E98EADBF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615A8-47BA-FB42-8203-AD2D7AE0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2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C46CF-CDC3-E248-AD0A-8A53DEF3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7A917-8E23-B54A-9899-DBE2DE95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FA974-C926-174E-913B-A0657387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EA4E-29AF-264A-B954-6F3B6949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C6D6-05AC-574D-A362-74DC834D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CFF02-BAA2-2D4E-B4BE-70632E14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29238-0D87-DF45-92E3-3958D4B5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1477E-34E6-2F4C-970E-4CF6C01C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84C9D-7E42-9045-A3D7-310AD093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7B69-6872-1F47-9120-C947CEDC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8133B-F946-254A-ADB4-8E71C1769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84E4B-6AA2-D84F-B56F-1D1B52E8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E0160-7A6D-6D43-A64E-1FDE6BB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AA8E-12CB-4246-8981-BA0C9BE4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72A9E-B7F3-7A44-BFAF-CB9E07BA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7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CE215-A49F-6B47-A08A-090CC22F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23654-BC24-304B-AD6D-84712F3B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9006-4C50-784D-9ED4-2A206A37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AD7A-371B-3E48-8786-5D1FF8D4E6E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389E-C9A0-DA4B-8050-5A7AB6A47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1D53-1A45-B34F-B91D-8706FDB93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794A-CE31-724E-859A-42E58C06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obias.staal@utas.edu.au" TargetMode="External"/><Relationship Id="rId4" Type="http://schemas.openxmlformats.org/officeDocument/2006/relationships/hyperlink" Target="https://github.com/TobbeTripitaka/Aq1.hercul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45ED1C-9F38-2341-A813-55ED524CD882}"/>
              </a:ext>
            </a:extLst>
          </p:cNvPr>
          <p:cNvSpPr/>
          <p:nvPr/>
        </p:nvSpPr>
        <p:spPr>
          <a:xfrm>
            <a:off x="650789" y="305034"/>
            <a:ext cx="1089042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  <a:cs typeface="BIG CASLON MEDIUM" panose="02000603090000020003" pitchFamily="2" charset="-79"/>
              </a:rPr>
              <a:t>Geothermal Heat </a:t>
            </a:r>
            <a:r>
              <a:rPr lang="en-AU" sz="2400" b="1" dirty="0">
                <a:solidFill>
                  <a:srgbClr val="000000"/>
                </a:solidFill>
                <a:latin typeface="Helvetica" pitchFamily="2" charset="0"/>
                <a:cs typeface="BIG CASLON MEDIUM" panose="02000603090000020003" pitchFamily="2" charset="-79"/>
              </a:rPr>
              <a:t>F</a:t>
            </a:r>
            <a:r>
              <a:rPr lang="en-AU" sz="24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  <a:cs typeface="BIG CASLON MEDIUM" panose="02000603090000020003" pitchFamily="2" charset="-79"/>
              </a:rPr>
              <a:t>low in Hercules Dome Region </a:t>
            </a:r>
          </a:p>
          <a:p>
            <a:pPr algn="ctr"/>
            <a:r>
              <a:rPr lang="en-AU" sz="24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  <a:cs typeface="BIG CASLON MEDIUM" panose="02000603090000020003" pitchFamily="2" charset="-79"/>
              </a:rPr>
              <a:t>- </a:t>
            </a:r>
            <a:r>
              <a:rPr lang="en-AU" sz="2400" b="1" dirty="0">
                <a:solidFill>
                  <a:srgbClr val="000000"/>
                </a:solidFill>
                <a:latin typeface="Helvetica" pitchFamily="2" charset="0"/>
                <a:cs typeface="BIG CASLON MEDIUM" panose="02000603090000020003" pitchFamily="2" charset="-79"/>
              </a:rPr>
              <a:t>R</a:t>
            </a:r>
            <a:r>
              <a:rPr lang="en-AU" sz="24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  <a:cs typeface="BIG CASLON MEDIUM" panose="02000603090000020003" pitchFamily="2" charset="-79"/>
              </a:rPr>
              <a:t>esults and Uncertainties</a:t>
            </a:r>
            <a:endParaRPr lang="en-AU" sz="2400" b="1" dirty="0">
              <a:solidFill>
                <a:srgbClr val="000000"/>
              </a:solidFill>
              <a:latin typeface="Helvetica" pitchFamily="2" charset="0"/>
              <a:cs typeface="BIG CASLON MEDIUM" panose="02000603090000020003" pitchFamily="2" charset="-79"/>
            </a:endParaRPr>
          </a:p>
          <a:p>
            <a:pPr algn="ctr"/>
            <a:r>
              <a:rPr lang="en-AU" sz="14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  <a:cs typeface="BIG CASLON MEDIUM" panose="02000603090000020003" pitchFamily="2" charset="-79"/>
              </a:rPr>
              <a:t>Tobias </a:t>
            </a:r>
            <a:r>
              <a:rPr lang="en-AU" sz="1400" b="1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  <a:cs typeface="BIG CASLON MEDIUM" panose="02000603090000020003" pitchFamily="2" charset="-79"/>
              </a:rPr>
              <a:t>Stål</a:t>
            </a:r>
            <a:r>
              <a:rPr lang="en-AU" sz="14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  <a:cs typeface="BIG CASLON MEDIUM" panose="02000603090000020003" pitchFamily="2" charset="-79"/>
              </a:rPr>
              <a:t>, University of Tasmania, Australia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2979CB-CDCA-FE4C-8B87-292530F8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472" y="5385442"/>
            <a:ext cx="1524000" cy="1282700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D0D68FFF-7ABB-3A4A-AB38-798D11112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4" y="5224641"/>
            <a:ext cx="3888828" cy="1604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A91ED-5572-E04F-9BBF-EC9752557699}"/>
              </a:ext>
            </a:extLst>
          </p:cNvPr>
          <p:cNvSpPr txBox="1"/>
          <p:nvPr/>
        </p:nvSpPr>
        <p:spPr>
          <a:xfrm>
            <a:off x="309193" y="1358235"/>
            <a:ext cx="11809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Earlier models disagreed, and some forward models are probably not reliable. However, </a:t>
            </a:r>
            <a:r>
              <a:rPr lang="en-AU" b="1" dirty="0"/>
              <a:t>recent models converge</a:t>
            </a:r>
            <a:r>
              <a:rPr lang="en-AU" dirty="0"/>
              <a:t>, particularly the overall pattern in Western Antarctica. </a:t>
            </a:r>
            <a:r>
              <a:rPr lang="en-AU" sz="1000" dirty="0"/>
              <a:t>(Shen et al (2020), </a:t>
            </a:r>
            <a:r>
              <a:rPr lang="en-AU" sz="1000" dirty="0" err="1"/>
              <a:t>Stål</a:t>
            </a:r>
            <a:r>
              <a:rPr lang="en-AU" sz="1000" dirty="0"/>
              <a:t> et al (2021), </a:t>
            </a:r>
            <a:r>
              <a:rPr lang="en-AU" sz="1000" dirty="0" err="1"/>
              <a:t>Lösing</a:t>
            </a:r>
            <a:r>
              <a:rPr lang="en-AU" sz="1000" dirty="0"/>
              <a:t> and Ebbing (2021)) 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Solid Earth models are </a:t>
            </a:r>
            <a:r>
              <a:rPr lang="en-AU" b="1" dirty="0"/>
              <a:t>only robust at low resolution</a:t>
            </a:r>
            <a:r>
              <a:rPr lang="en-AU" dirty="0"/>
              <a:t>, 20-50 km, depending on datasets and 3D architecture of the crust. Some measures can be taken to increase the resolution; however, at the expense of certainty, and additional data are needed. 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Improved Antarctic heat flow estimates must</a:t>
            </a:r>
            <a:r>
              <a:rPr lang="en-AU" b="1" dirty="0"/>
              <a:t> include both solid Earth, and cryosphere observations </a:t>
            </a:r>
            <a:r>
              <a:rPr lang="en-AU" dirty="0"/>
              <a:t>and models. Horizontal heat transfer by fluids must be considered.</a:t>
            </a:r>
          </a:p>
          <a:p>
            <a:endParaRPr lang="en-AU" dirty="0"/>
          </a:p>
          <a:p>
            <a:r>
              <a:rPr lang="en-AU" dirty="0"/>
              <a:t>Aq1.hercules, the here presented model, and future updates are available here:</a:t>
            </a:r>
          </a:p>
          <a:p>
            <a:r>
              <a:rPr lang="en-AU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https://github.com/TobbeTripitaka/Aq1.hercules</a:t>
            </a:r>
            <a:endParaRPr lang="en-AU" b="1" dirty="0"/>
          </a:p>
          <a:p>
            <a:endParaRPr lang="en-AU" dirty="0"/>
          </a:p>
          <a:p>
            <a:r>
              <a:rPr lang="en-AU" b="1" dirty="0"/>
              <a:t>Contact:</a:t>
            </a:r>
            <a:endParaRPr lang="en-AU" dirty="0"/>
          </a:p>
          <a:p>
            <a:r>
              <a:rPr lang="en-AU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tobias.staal@utas.edu.au</a:t>
            </a:r>
            <a:endParaRPr lang="en-AU" b="1" dirty="0"/>
          </a:p>
          <a:p>
            <a:endParaRPr lang="en-AU" dirty="0"/>
          </a:p>
          <a:p>
            <a:r>
              <a:rPr lang="en-AU" b="1" dirty="0"/>
              <a:t>Also:</a:t>
            </a:r>
            <a:endParaRPr lang="en-AU" dirty="0"/>
          </a:p>
          <a:p>
            <a:r>
              <a:rPr lang="en-AU" dirty="0"/>
              <a:t>We are about to form a SCAR INSTANT subcommittee </a:t>
            </a:r>
          </a:p>
          <a:p>
            <a:r>
              <a:rPr lang="en-AU" dirty="0"/>
              <a:t>for geothermal heat flow. Please reach out if you are </a:t>
            </a:r>
          </a:p>
          <a:p>
            <a:r>
              <a:rPr lang="en-AU" dirty="0"/>
              <a:t>interested in joining. </a:t>
            </a:r>
          </a:p>
        </p:txBody>
      </p:sp>
    </p:spTree>
    <p:extLst>
      <p:ext uri="{BB962C8B-B14F-4D97-AF65-F5344CB8AC3E}">
        <p14:creationId xmlns:p14="http://schemas.microsoft.com/office/powerpoint/2010/main" val="297163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E444A57-E892-C441-BEC0-D00E0689A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" y="4181136"/>
            <a:ext cx="2280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7F05D7-41A6-A945-9259-5836E3578F59}"/>
              </a:ext>
            </a:extLst>
          </p:cNvPr>
          <p:cNvSpPr txBox="1"/>
          <p:nvPr/>
        </p:nvSpPr>
        <p:spPr>
          <a:xfrm>
            <a:off x="-159883" y="810999"/>
            <a:ext cx="2742171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Fox Maule et al (2005)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1A6A0-70E7-3A4E-9D06-939EA03F84C8}"/>
              </a:ext>
            </a:extLst>
          </p:cNvPr>
          <p:cNvSpPr txBox="1"/>
          <p:nvPr/>
        </p:nvSpPr>
        <p:spPr>
          <a:xfrm>
            <a:off x="2170707" y="843875"/>
            <a:ext cx="2742171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et al (2015)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FF729-1714-E949-A353-A39E1B6373AD}"/>
              </a:ext>
            </a:extLst>
          </p:cNvPr>
          <p:cNvSpPr txBox="1"/>
          <p:nvPr/>
        </p:nvSpPr>
        <p:spPr>
          <a:xfrm>
            <a:off x="4514076" y="827369"/>
            <a:ext cx="2742171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Martos</a:t>
            </a:r>
            <a:r>
              <a:rPr lang="en-US" dirty="0"/>
              <a:t> et al (2017)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D21D0-D66B-494D-A59F-C70AFCE9299F}"/>
              </a:ext>
            </a:extLst>
          </p:cNvPr>
          <p:cNvSpPr txBox="1"/>
          <p:nvPr/>
        </p:nvSpPr>
        <p:spPr>
          <a:xfrm>
            <a:off x="6922233" y="802986"/>
            <a:ext cx="2742171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Shen et al (2020)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E2BE8-CA8E-AF4D-B5C8-261F13B1280E}"/>
              </a:ext>
            </a:extLst>
          </p:cNvPr>
          <p:cNvSpPr txBox="1"/>
          <p:nvPr/>
        </p:nvSpPr>
        <p:spPr>
          <a:xfrm>
            <a:off x="9175256" y="802569"/>
            <a:ext cx="274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Aq1: </a:t>
            </a:r>
            <a:r>
              <a:rPr lang="en-US" dirty="0" err="1"/>
              <a:t>Stål</a:t>
            </a:r>
            <a:r>
              <a:rPr lang="en-US" dirty="0"/>
              <a:t> et al (2021)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F928B3-B79A-0B46-9B07-DC89444E1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" y="1151630"/>
            <a:ext cx="23485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0F79B1-FB06-7549-A941-7C94713B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86" y="1151630"/>
            <a:ext cx="2348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4827AD-35B8-124A-BD07-C20126D8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042" y="1150640"/>
            <a:ext cx="23485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209FACD-6C75-784D-AE6B-A47654E8C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27" y="1150640"/>
            <a:ext cx="2348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1B03C58-04EA-1540-BE90-69E2B0D3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412" y="1124984"/>
            <a:ext cx="2348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E2E114B-2E7D-084C-AAA8-EB593897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11" y="3979921"/>
            <a:ext cx="2396251" cy="80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5014BC-AD51-C94D-85E1-265891C0782F}"/>
              </a:ext>
            </a:extLst>
          </p:cNvPr>
          <p:cNvCxnSpPr>
            <a:cxnSpLocks/>
          </p:cNvCxnSpPr>
          <p:nvPr/>
        </p:nvCxnSpPr>
        <p:spPr>
          <a:xfrm flipV="1">
            <a:off x="3071664" y="2229896"/>
            <a:ext cx="464272" cy="142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B86500-755C-9A45-974C-617C541B8961}"/>
              </a:ext>
            </a:extLst>
          </p:cNvPr>
          <p:cNvSpPr txBox="1"/>
          <p:nvPr/>
        </p:nvSpPr>
        <p:spPr>
          <a:xfrm>
            <a:off x="2655580" y="3594694"/>
            <a:ext cx="18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mWm</a:t>
            </a:r>
            <a:r>
              <a:rPr lang="en-US" baseline="30000" dirty="0"/>
              <a:t>-2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3AC1A1-369A-CC42-AF99-C0ABCDCE4C2D}"/>
              </a:ext>
            </a:extLst>
          </p:cNvPr>
          <p:cNvCxnSpPr>
            <a:cxnSpLocks/>
          </p:cNvCxnSpPr>
          <p:nvPr/>
        </p:nvCxnSpPr>
        <p:spPr>
          <a:xfrm flipV="1">
            <a:off x="718903" y="2229896"/>
            <a:ext cx="464272" cy="142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839023-1E20-6F43-AD58-6421D22ED261}"/>
              </a:ext>
            </a:extLst>
          </p:cNvPr>
          <p:cNvSpPr txBox="1"/>
          <p:nvPr/>
        </p:nvSpPr>
        <p:spPr>
          <a:xfrm>
            <a:off x="302819" y="3594694"/>
            <a:ext cx="18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 mWm</a:t>
            </a:r>
            <a:r>
              <a:rPr lang="en-US" baseline="30000" dirty="0"/>
              <a:t>-2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ECBB4-FD32-FB4E-BF30-632CB9A33319}"/>
              </a:ext>
            </a:extLst>
          </p:cNvPr>
          <p:cNvCxnSpPr>
            <a:cxnSpLocks/>
          </p:cNvCxnSpPr>
          <p:nvPr/>
        </p:nvCxnSpPr>
        <p:spPr>
          <a:xfrm flipV="1">
            <a:off x="5424425" y="2224352"/>
            <a:ext cx="464272" cy="142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0E1DB3-9D50-D44E-B24E-BD19CADC14FC}"/>
              </a:ext>
            </a:extLst>
          </p:cNvPr>
          <p:cNvSpPr txBox="1"/>
          <p:nvPr/>
        </p:nvSpPr>
        <p:spPr>
          <a:xfrm>
            <a:off x="5008341" y="3589150"/>
            <a:ext cx="18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 +/- 5 mWm</a:t>
            </a:r>
            <a:r>
              <a:rPr lang="en-US" baseline="30000" dirty="0"/>
              <a:t>-2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35FECE-5DA5-9E45-8B34-E0C78ABA4BA6}"/>
              </a:ext>
            </a:extLst>
          </p:cNvPr>
          <p:cNvCxnSpPr>
            <a:cxnSpLocks/>
          </p:cNvCxnSpPr>
          <p:nvPr/>
        </p:nvCxnSpPr>
        <p:spPr>
          <a:xfrm flipV="1">
            <a:off x="7730280" y="2224352"/>
            <a:ext cx="464272" cy="142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E53E00-F502-8A48-8896-F6D965C8BCE8}"/>
              </a:ext>
            </a:extLst>
          </p:cNvPr>
          <p:cNvSpPr txBox="1"/>
          <p:nvPr/>
        </p:nvSpPr>
        <p:spPr>
          <a:xfrm>
            <a:off x="7314196" y="3589150"/>
            <a:ext cx="18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 +/- 5 mWm</a:t>
            </a:r>
            <a:r>
              <a:rPr lang="en-US" baseline="30000" dirty="0"/>
              <a:t>-2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100CDA-8618-D244-8809-A09D56DCC2CB}"/>
              </a:ext>
            </a:extLst>
          </p:cNvPr>
          <p:cNvCxnSpPr>
            <a:cxnSpLocks/>
          </p:cNvCxnSpPr>
          <p:nvPr/>
        </p:nvCxnSpPr>
        <p:spPr>
          <a:xfrm flipV="1">
            <a:off x="10085535" y="2201390"/>
            <a:ext cx="464272" cy="142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E0BE4-86B0-5840-BFEF-994D01AC360E}"/>
              </a:ext>
            </a:extLst>
          </p:cNvPr>
          <p:cNvSpPr txBox="1"/>
          <p:nvPr/>
        </p:nvSpPr>
        <p:spPr>
          <a:xfrm>
            <a:off x="9669451" y="3566188"/>
            <a:ext cx="18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 +/- 13 mWm</a:t>
            </a:r>
            <a:r>
              <a:rPr lang="en-US" baseline="30000" dirty="0"/>
              <a:t>-2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678A61-DFB3-A34B-B080-DC9D75F63C4E}"/>
              </a:ext>
            </a:extLst>
          </p:cNvPr>
          <p:cNvSpPr txBox="1"/>
          <p:nvPr/>
        </p:nvSpPr>
        <p:spPr>
          <a:xfrm rot="18900938">
            <a:off x="945" y="43880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Thiel Mtns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AE25C-FDB7-AA4F-A299-590E9813B61A}"/>
              </a:ext>
            </a:extLst>
          </p:cNvPr>
          <p:cNvSpPr txBox="1"/>
          <p:nvPr/>
        </p:nvSpPr>
        <p:spPr>
          <a:xfrm rot="1974428">
            <a:off x="44831" y="57442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Ohio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78FDC-30DF-1140-A151-BDDC058DC79E}"/>
              </a:ext>
            </a:extLst>
          </p:cNvPr>
          <p:cNvSpPr txBox="1"/>
          <p:nvPr/>
        </p:nvSpPr>
        <p:spPr>
          <a:xfrm>
            <a:off x="107419" y="6246261"/>
            <a:ext cx="189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elevation</a:t>
            </a:r>
          </a:p>
          <a:p>
            <a:r>
              <a:rPr lang="en-US" sz="1000" dirty="0"/>
              <a:t>(</a:t>
            </a:r>
            <a:r>
              <a:rPr lang="en-US" sz="1000" dirty="0" err="1"/>
              <a:t>Morlighem</a:t>
            </a:r>
            <a:r>
              <a:rPr lang="en-US" sz="1000" dirty="0"/>
              <a:t> et al, 2019)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5B001-DA35-1F4F-A13D-69B9799AD0CD}"/>
              </a:ext>
            </a:extLst>
          </p:cNvPr>
          <p:cNvSpPr txBox="1"/>
          <p:nvPr/>
        </p:nvSpPr>
        <p:spPr>
          <a:xfrm>
            <a:off x="2128999" y="63212"/>
            <a:ext cx="76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Heat flow maps of Hercules Dome region with uncertainties.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DE720E-32F6-9E4D-910C-20CA547A3CC9}"/>
              </a:ext>
            </a:extLst>
          </p:cNvPr>
          <p:cNvCxnSpPr>
            <a:cxnSpLocks/>
          </p:cNvCxnSpPr>
          <p:nvPr/>
        </p:nvCxnSpPr>
        <p:spPr>
          <a:xfrm>
            <a:off x="302819" y="764704"/>
            <a:ext cx="63692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A471FE-C339-2545-AAF6-2F21C8CBB343}"/>
              </a:ext>
            </a:extLst>
          </p:cNvPr>
          <p:cNvSpPr txBox="1"/>
          <p:nvPr/>
        </p:nvSpPr>
        <p:spPr>
          <a:xfrm>
            <a:off x="2584382" y="445434"/>
            <a:ext cx="293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models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72B7E6-C9F3-6642-A891-55C8C98A2AC6}"/>
              </a:ext>
            </a:extLst>
          </p:cNvPr>
          <p:cNvCxnSpPr>
            <a:cxnSpLocks/>
          </p:cNvCxnSpPr>
          <p:nvPr/>
        </p:nvCxnSpPr>
        <p:spPr>
          <a:xfrm flipV="1">
            <a:off x="7211231" y="764703"/>
            <a:ext cx="4046853" cy="28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C5E998-BFB2-DB45-862C-8E6DB9A343ED}"/>
              </a:ext>
            </a:extLst>
          </p:cNvPr>
          <p:cNvSpPr txBox="1"/>
          <p:nvPr/>
        </p:nvSpPr>
        <p:spPr>
          <a:xfrm>
            <a:off x="8408182" y="468408"/>
            <a:ext cx="293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Empiric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FDDA0-2821-B344-A71D-2C77F4238069}"/>
              </a:ext>
            </a:extLst>
          </p:cNvPr>
          <p:cNvSpPr txBox="1"/>
          <p:nvPr/>
        </p:nvSpPr>
        <p:spPr>
          <a:xfrm>
            <a:off x="2818743" y="4727008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 models are generated from a geothermal gradient. Seismic or magnetic data are used to estimate a temperature in the upper mantle or lower crust.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Empiric models use one or many observables to link heat flow estimates in other continents to Antarctica. </a:t>
            </a:r>
          </a:p>
        </p:txBody>
      </p:sp>
    </p:spTree>
    <p:extLst>
      <p:ext uri="{BB962C8B-B14F-4D97-AF65-F5344CB8AC3E}">
        <p14:creationId xmlns:p14="http://schemas.microsoft.com/office/powerpoint/2010/main" val="317619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5B8CE23-01D8-B446-8370-7E56E60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8" y="0"/>
            <a:ext cx="7447318" cy="644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85A048-B166-DF47-AE8F-2CCAEC3D29C2}"/>
              </a:ext>
            </a:extLst>
          </p:cNvPr>
          <p:cNvSpPr txBox="1"/>
          <p:nvPr/>
        </p:nvSpPr>
        <p:spPr>
          <a:xfrm>
            <a:off x="8109026" y="4149080"/>
            <a:ext cx="3819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Aq1</a:t>
            </a:r>
            <a:r>
              <a:rPr lang="en-US" sz="1000" dirty="0"/>
              <a:t>(</a:t>
            </a:r>
            <a:r>
              <a:rPr lang="en-US" sz="1000" dirty="0" err="1"/>
              <a:t>Stål</a:t>
            </a:r>
            <a:r>
              <a:rPr lang="en-US" sz="1000" dirty="0"/>
              <a:t> et al., 2021) </a:t>
            </a:r>
            <a:r>
              <a:rPr lang="en-US" dirty="0"/>
              <a:t>computes heat flow in Antarctica by detecting the similarity in tectonic setting from 18 observables. The degree of similarity is linked to heat flow measurements in a global database </a:t>
            </a:r>
            <a:r>
              <a:rPr lang="en-US" sz="1000" dirty="0"/>
              <a:t>(</a:t>
            </a:r>
            <a:r>
              <a:rPr lang="en-US" sz="1000" dirty="0" err="1"/>
              <a:t>Lucazeau</a:t>
            </a:r>
            <a:r>
              <a:rPr lang="en-US" sz="1000" dirty="0"/>
              <a:t>, 2019), </a:t>
            </a:r>
            <a:r>
              <a:rPr lang="en-US" dirty="0"/>
              <a:t>and the distribution of heat flow values are projected to Antarctica. </a:t>
            </a:r>
            <a:endParaRPr lang="en-US" sz="1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58CF465-9548-DB43-895B-1526B604A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96" y="45229"/>
            <a:ext cx="4005152" cy="4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ADF59-AA35-3146-8B7C-82EF889F48A6}"/>
              </a:ext>
            </a:extLst>
          </p:cNvPr>
          <p:cNvSpPr txBox="1"/>
          <p:nvPr/>
        </p:nvSpPr>
        <p:spPr>
          <a:xfrm rot="16200000">
            <a:off x="-4064972" y="140813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flow measurements from global catalogue </a:t>
            </a:r>
            <a:r>
              <a:rPr lang="en-US" sz="1000" dirty="0"/>
              <a:t>(</a:t>
            </a:r>
            <a:r>
              <a:rPr lang="en-US" sz="1000" dirty="0" err="1"/>
              <a:t>Lucazeau</a:t>
            </a:r>
            <a:r>
              <a:rPr lang="en-US" sz="1000" dirty="0"/>
              <a:t>, 2019)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9B610-FB5F-BD45-BE4A-CB2FC395A136}"/>
              </a:ext>
            </a:extLst>
          </p:cNvPr>
          <p:cNvSpPr txBox="1"/>
          <p:nvPr/>
        </p:nvSpPr>
        <p:spPr>
          <a:xfrm>
            <a:off x="3191725" y="641444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Observable values</a:t>
            </a:r>
          </a:p>
        </p:txBody>
      </p:sp>
    </p:spTree>
    <p:extLst>
      <p:ext uri="{BB962C8B-B14F-4D97-AF65-F5344CB8AC3E}">
        <p14:creationId xmlns:p14="http://schemas.microsoft.com/office/powerpoint/2010/main" val="9056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1338AA-DFD9-424C-B877-5BD66D1F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37" y="496842"/>
            <a:ext cx="6686816" cy="5681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A40D5-626F-5146-8F8E-5F37EF4F212A}"/>
              </a:ext>
            </a:extLst>
          </p:cNvPr>
          <p:cNvSpPr txBox="1"/>
          <p:nvPr/>
        </p:nvSpPr>
        <p:spPr>
          <a:xfrm>
            <a:off x="227801" y="105657"/>
            <a:ext cx="666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Aq1.Hercules 5x5 km grid. Covers Hercules Dome and surroundings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2C73C-162B-E64C-AC7B-641F97A958CD}"/>
              </a:ext>
            </a:extLst>
          </p:cNvPr>
          <p:cNvSpPr txBox="1"/>
          <p:nvPr/>
        </p:nvSpPr>
        <p:spPr>
          <a:xfrm>
            <a:off x="1703512" y="6176491"/>
            <a:ext cx="49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TobbeTripitaka</a:t>
            </a:r>
            <a:r>
              <a:rPr lang="en-US" dirty="0"/>
              <a:t>/Aq1.hercules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18038-DFF0-504C-99A0-B3A353C08AF2}"/>
              </a:ext>
            </a:extLst>
          </p:cNvPr>
          <p:cNvSpPr txBox="1"/>
          <p:nvPr/>
        </p:nvSpPr>
        <p:spPr>
          <a:xfrm>
            <a:off x="286193" y="6176491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Stål</a:t>
            </a:r>
            <a:r>
              <a:rPr lang="en-US" i="1" dirty="0"/>
              <a:t> (2021)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B830C9B3-E601-3244-A060-C23AAC53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13" y="5970964"/>
            <a:ext cx="2396251" cy="80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8FB40-703F-D444-B824-6C7CD2061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780" y="496843"/>
            <a:ext cx="4608512" cy="386440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089AC5-135C-444F-9161-9C22FBF7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51" y="4486131"/>
            <a:ext cx="2547912" cy="80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AFE1F6-EFDC-4542-B180-549C0BB9652F}"/>
              </a:ext>
            </a:extLst>
          </p:cNvPr>
          <p:cNvSpPr txBox="1"/>
          <p:nvPr/>
        </p:nvSpPr>
        <p:spPr>
          <a:xfrm rot="19286432">
            <a:off x="509216" y="12875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Thiel Mtns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9A430-BE6A-8543-A122-E26173257CDC}"/>
              </a:ext>
            </a:extLst>
          </p:cNvPr>
          <p:cNvSpPr txBox="1"/>
          <p:nvPr/>
        </p:nvSpPr>
        <p:spPr>
          <a:xfrm rot="1974428">
            <a:off x="825571" y="54361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Ohio 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069C7-A4DC-6345-AE07-59D10FE463F2}"/>
              </a:ext>
            </a:extLst>
          </p:cNvPr>
          <p:cNvSpPr txBox="1"/>
          <p:nvPr/>
        </p:nvSpPr>
        <p:spPr>
          <a:xfrm>
            <a:off x="7264780" y="105657"/>
            <a:ext cx="45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deviation of reference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681A1-9E1B-424B-A8A6-EEE352858572}"/>
              </a:ext>
            </a:extLst>
          </p:cNvPr>
          <p:cNvSpPr txBox="1"/>
          <p:nvPr/>
        </p:nvSpPr>
        <p:spPr>
          <a:xfrm>
            <a:off x="6943353" y="4486131"/>
            <a:ext cx="2547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contours:</a:t>
            </a:r>
          </a:p>
          <a:p>
            <a:r>
              <a:rPr lang="en-US" dirty="0"/>
              <a:t>Surface elevation</a:t>
            </a:r>
          </a:p>
          <a:p>
            <a:endParaRPr lang="en-US" dirty="0"/>
          </a:p>
          <a:p>
            <a:r>
              <a:rPr lang="en-US" dirty="0"/>
              <a:t>White contours:</a:t>
            </a:r>
          </a:p>
          <a:p>
            <a:r>
              <a:rPr lang="en-US" dirty="0"/>
              <a:t>Heat flow (smoothened)</a:t>
            </a:r>
          </a:p>
        </p:txBody>
      </p:sp>
    </p:spTree>
    <p:extLst>
      <p:ext uri="{BB962C8B-B14F-4D97-AF65-F5344CB8AC3E}">
        <p14:creationId xmlns:p14="http://schemas.microsoft.com/office/powerpoint/2010/main" val="24810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CE0684-3DFF-7E48-923D-0DA560B6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1" y="120387"/>
            <a:ext cx="6113400" cy="5023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2238FD-CAEA-9648-BA48-0F0A8EA23662}"/>
              </a:ext>
            </a:extLst>
          </p:cNvPr>
          <p:cNvSpPr txBox="1"/>
          <p:nvPr/>
        </p:nvSpPr>
        <p:spPr>
          <a:xfrm>
            <a:off x="5765801" y="5295900"/>
            <a:ext cx="568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Topographic correction (aka Lees-correction) is only useful if we know the thermal conductivity of the rocks beneath the ice, and the ice. </a:t>
            </a:r>
          </a:p>
          <a:p>
            <a:r>
              <a:rPr lang="en-US" dirty="0"/>
              <a:t>(Willcocks and </a:t>
            </a:r>
            <a:r>
              <a:rPr lang="en-US" dirty="0" err="1"/>
              <a:t>Hasterok</a:t>
            </a:r>
            <a:r>
              <a:rPr lang="en-US" dirty="0"/>
              <a:t>, 2019)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D36B5-6903-F548-826A-305B8FB99B91}"/>
              </a:ext>
            </a:extLst>
          </p:cNvPr>
          <p:cNvSpPr txBox="1"/>
          <p:nvPr/>
        </p:nvSpPr>
        <p:spPr>
          <a:xfrm>
            <a:off x="623392" y="476672"/>
            <a:ext cx="462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Can we increase resolution?</a:t>
            </a:r>
          </a:p>
          <a:p>
            <a:endParaRPr lang="en-AU" dirty="0"/>
          </a:p>
          <a:p>
            <a:r>
              <a:rPr lang="en-AU" dirty="0"/>
              <a:t>Resolution can only be increased with a detailed understanding of the subglacial topography, shallow geology, hydrological models and insight into the thermal properties of the ice. </a:t>
            </a:r>
          </a:p>
          <a:p>
            <a:r>
              <a:rPr lang="en-AU" dirty="0"/>
              <a:t>We know from other regions that heat flow can vary over a large range in a short distance; however, when integrating over a larger area, those peaks are smoothened out. </a:t>
            </a:r>
          </a:p>
          <a:p>
            <a:endParaRPr lang="en-AU" dirty="0"/>
          </a:p>
          <a:p>
            <a:r>
              <a:rPr lang="en-AU" dirty="0"/>
              <a:t>The way forward is likely to jointly include observations from the cryosphere, and model subglacial hydrology. </a:t>
            </a:r>
          </a:p>
        </p:txBody>
      </p:sp>
    </p:spTree>
    <p:extLst>
      <p:ext uri="{BB962C8B-B14F-4D97-AF65-F5344CB8AC3E}">
        <p14:creationId xmlns:p14="http://schemas.microsoft.com/office/powerpoint/2010/main" val="12631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14628</TotalTime>
  <Words>560</Words>
  <Application>Microsoft Macintosh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Staal</dc:creator>
  <cp:lastModifiedBy>Tobias Staal</cp:lastModifiedBy>
  <cp:revision>78</cp:revision>
  <dcterms:created xsi:type="dcterms:W3CDTF">2021-04-27T10:21:35Z</dcterms:created>
  <dcterms:modified xsi:type="dcterms:W3CDTF">2021-05-07T14:11:19Z</dcterms:modified>
</cp:coreProperties>
</file>