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aef4057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aef4057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aef40578c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aef40578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aef40578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aef40578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aef4057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aef4057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ef40578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ef4057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aef40578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aef40578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e5f166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ae5f166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ef40578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ef40578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ef40578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ef4057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a90035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a90035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e5f16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e5f16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ef40578c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ef40578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e5f166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e5f166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ef40578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ef40578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ef40578c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ef40578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e5f166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e5f166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" name="Google Shape;14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Elasticsearch - Eine Einführung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Till Hildebrandt, Frederik Schnoege, Tobias Jansing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325" y="3698825"/>
            <a:ext cx="5425679" cy="144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134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625" y="0"/>
            <a:ext cx="36036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4"/>
          <p:cNvGrpSpPr/>
          <p:nvPr/>
        </p:nvGrpSpPr>
        <p:grpSpPr>
          <a:xfrm>
            <a:off x="0" y="0"/>
            <a:ext cx="9145050" cy="5143500"/>
            <a:chOff x="0" y="0"/>
            <a:chExt cx="9145050" cy="5143500"/>
          </a:xfrm>
        </p:grpSpPr>
        <p:pic>
          <p:nvPicPr>
            <p:cNvPr id="212" name="Google Shape;21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212426" cy="216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2389800"/>
              <a:ext cx="4063050" cy="275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4482188" y="-2256919"/>
              <a:ext cx="180675" cy="91450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pic>
          <p:nvPicPr>
            <p:cNvPr id="221" name="Google Shape;22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3800" y="0"/>
              <a:ext cx="2100200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5"/>
            <p:cNvPicPr preferRelativeResize="0"/>
            <p:nvPr/>
          </p:nvPicPr>
          <p:blipFill rotWithShape="1">
            <a:blip r:embed="rId4">
              <a:alphaModFix/>
            </a:blip>
            <a:srcRect b="0" l="0" r="0" t="467"/>
            <a:stretch/>
          </p:blipFill>
          <p:spPr>
            <a:xfrm>
              <a:off x="0" y="0"/>
              <a:ext cx="7501068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Fazit, Erfahrungen und Probleme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Erfahrungen und Probleme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Fehlende SQL-Standardfeatures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Fehlende Joins → verkompliziert Datenstruktur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Daten manipulieren, formatierte Ausgaben etc. schwierig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Direkte Umwandlung von SQL-Befehlen in Elastic-Befehle nicht einfach möglich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Keine Subqueries, Speicherung der Resultate einzelner Queries nötig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Doppelte Datenhaltung notwendig, obwohl nicht angestrebt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Keine Tabellen sondern Objekte → völlig andere Verwendung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Daten ungeeignet für Elasticsearch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Konzipiert für unstrukturierte Daten, keine Normalisierung der Daten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Fehlende SQL-Features bzw. andere Architektur verkomplizieren Übergang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Filter, Aggregationen etc. teils sehr kompliziert und unübersichtlich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Geeignet eher für das Speichern und Abfragen von Dokumenten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Elastic-Prinzip: Wegschreiben und bei Bedarf alles Abfragen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Verknüpfung von Informationen aus unterschiedlichen Dokumenten schwierig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SQL-Denkweise muss angepasst werden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Elastic ist schnell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Noch Fragen?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Elasticsearch Allgemein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Elasticsearch?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Verteilte Suchmaschine und Analytics-Engine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Speicherung von Dokumenten im JSON-Format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REST-API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Xing, GitHub, Stackoverflow...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77947" t="0"/>
          <a:stretch/>
        </p:blipFill>
        <p:spPr>
          <a:xfrm>
            <a:off x="6459100" y="604775"/>
            <a:ext cx="1772374" cy="21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Besonderheiten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832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Datenverteilung durch Sharding auf Clustern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Automat. Replikation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Verteilte Suchfunktion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Analytics (Kibana, Logstash)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16"/>
          <p:cNvSpPr txBox="1"/>
          <p:nvPr/>
        </p:nvSpPr>
        <p:spPr>
          <a:xfrm>
            <a:off x="3389450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Ziele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39677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Verfügbarkeit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Performanz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Skalierbarkeit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Ausfallsicherheit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Lastverteilung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5" name="Google Shape;11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2A39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627247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Vorteile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286400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Nahezu-Echtzeit-Suche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Geodaten + Score-Werte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Viele Sprachen verfügbar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Elasticsearch?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Kibana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425"/>
            <a:ext cx="9144000" cy="377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ER-Modell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</a:t>
            </a:r>
            <a:r>
              <a:rPr lang="de"/>
              <a:t>R-</a:t>
            </a:r>
            <a:r>
              <a:rPr lang="de"/>
              <a:t>Modell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064750" y="1654463"/>
            <a:ext cx="8832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Angebot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4196150" y="2806600"/>
            <a:ext cx="6204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Kurs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982200" y="1418575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u="sng"/>
              <a:t>AngNr</a:t>
            </a:r>
            <a:endParaRPr sz="1000" u="sng"/>
          </a:p>
        </p:txBody>
      </p:sp>
      <p:sp>
        <p:nvSpPr>
          <p:cNvPr id="148" name="Google Shape;148;p21"/>
          <p:cNvSpPr/>
          <p:nvPr/>
        </p:nvSpPr>
        <p:spPr>
          <a:xfrm>
            <a:off x="1416600" y="2230538"/>
            <a:ext cx="9942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Kursleiter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601900" y="2230550"/>
            <a:ext cx="11598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Teilnehmer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2868950" y="3671475"/>
            <a:ext cx="11958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Kursliteratur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206250" y="1368575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Datum</a:t>
            </a:r>
            <a:endParaRPr sz="1000"/>
          </a:p>
        </p:txBody>
      </p:sp>
      <p:sp>
        <p:nvSpPr>
          <p:cNvPr id="152" name="Google Shape;152;p21"/>
          <p:cNvSpPr/>
          <p:nvPr/>
        </p:nvSpPr>
        <p:spPr>
          <a:xfrm>
            <a:off x="4213850" y="1170125"/>
            <a:ext cx="5850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Ort</a:t>
            </a:r>
            <a:endParaRPr sz="1000"/>
          </a:p>
        </p:txBody>
      </p:sp>
      <p:cxnSp>
        <p:nvCxnSpPr>
          <p:cNvPr id="153" name="Google Shape;153;p21"/>
          <p:cNvCxnSpPr>
            <a:stCxn id="147" idx="6"/>
            <a:endCxn id="145" idx="0"/>
          </p:cNvCxnSpPr>
          <p:nvPr/>
        </p:nvCxnSpPr>
        <p:spPr>
          <a:xfrm>
            <a:off x="3774500" y="1561525"/>
            <a:ext cx="7320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>
            <a:stCxn id="152" idx="4"/>
            <a:endCxn id="145" idx="0"/>
          </p:cNvCxnSpPr>
          <p:nvPr/>
        </p:nvCxnSpPr>
        <p:spPr>
          <a:xfrm>
            <a:off x="4506350" y="1456025"/>
            <a:ext cx="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51" idx="2"/>
            <a:endCxn id="145" idx="0"/>
          </p:cNvCxnSpPr>
          <p:nvPr/>
        </p:nvCxnSpPr>
        <p:spPr>
          <a:xfrm flipH="1">
            <a:off x="4506350" y="1511525"/>
            <a:ext cx="6999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/>
          <p:nvPr/>
        </p:nvSpPr>
        <p:spPr>
          <a:xfrm>
            <a:off x="5206250" y="2165675"/>
            <a:ext cx="792300" cy="41562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nimmt teil</a:t>
            </a:r>
            <a:endParaRPr sz="600"/>
          </a:p>
        </p:txBody>
      </p:sp>
      <p:cxnSp>
        <p:nvCxnSpPr>
          <p:cNvPr id="157" name="Google Shape;157;p21"/>
          <p:cNvCxnSpPr>
            <a:stCxn id="145" idx="2"/>
            <a:endCxn id="156" idx="0"/>
          </p:cNvCxnSpPr>
          <p:nvPr/>
        </p:nvCxnSpPr>
        <p:spPr>
          <a:xfrm>
            <a:off x="4506350" y="1940363"/>
            <a:ext cx="10962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/>
          <p:nvPr/>
        </p:nvSpPr>
        <p:spPr>
          <a:xfrm>
            <a:off x="3958250" y="2165675"/>
            <a:ext cx="1096200" cy="41562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beinhaltet</a:t>
            </a:r>
            <a:endParaRPr sz="600"/>
          </a:p>
        </p:txBody>
      </p:sp>
      <p:sp>
        <p:nvSpPr>
          <p:cNvPr id="159" name="Google Shape;159;p21"/>
          <p:cNvSpPr/>
          <p:nvPr/>
        </p:nvSpPr>
        <p:spPr>
          <a:xfrm>
            <a:off x="3014150" y="2165675"/>
            <a:ext cx="792300" cy="41562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führt durch</a:t>
            </a:r>
            <a:endParaRPr sz="600"/>
          </a:p>
        </p:txBody>
      </p:sp>
      <p:cxnSp>
        <p:nvCxnSpPr>
          <p:cNvPr id="160" name="Google Shape;160;p21"/>
          <p:cNvCxnSpPr>
            <a:stCxn id="145" idx="2"/>
            <a:endCxn id="158" idx="0"/>
          </p:cNvCxnSpPr>
          <p:nvPr/>
        </p:nvCxnSpPr>
        <p:spPr>
          <a:xfrm>
            <a:off x="4506350" y="1940363"/>
            <a:ext cx="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stCxn id="145" idx="2"/>
            <a:endCxn id="159" idx="0"/>
          </p:cNvCxnSpPr>
          <p:nvPr/>
        </p:nvCxnSpPr>
        <p:spPr>
          <a:xfrm flipH="1">
            <a:off x="3410450" y="1940363"/>
            <a:ext cx="109590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58" idx="2"/>
            <a:endCxn id="146" idx="0"/>
          </p:cNvCxnSpPr>
          <p:nvPr/>
        </p:nvCxnSpPr>
        <p:spPr>
          <a:xfrm>
            <a:off x="4506350" y="2581300"/>
            <a:ext cx="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59" idx="1"/>
            <a:endCxn id="148" idx="3"/>
          </p:cNvCxnSpPr>
          <p:nvPr/>
        </p:nvCxnSpPr>
        <p:spPr>
          <a:xfrm rot="10800000">
            <a:off x="2410850" y="2373488"/>
            <a:ext cx="6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56" idx="3"/>
            <a:endCxn id="149" idx="1"/>
          </p:cNvCxnSpPr>
          <p:nvPr/>
        </p:nvCxnSpPr>
        <p:spPr>
          <a:xfrm>
            <a:off x="5998550" y="2373488"/>
            <a:ext cx="6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/>
          <p:nvPr/>
        </p:nvSpPr>
        <p:spPr>
          <a:xfrm>
            <a:off x="3070700" y="3092450"/>
            <a:ext cx="792300" cy="41562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hat</a:t>
            </a:r>
            <a:endParaRPr sz="600"/>
          </a:p>
        </p:txBody>
      </p:sp>
      <p:sp>
        <p:nvSpPr>
          <p:cNvPr id="166" name="Google Shape;166;p21"/>
          <p:cNvSpPr/>
          <p:nvPr/>
        </p:nvSpPr>
        <p:spPr>
          <a:xfrm>
            <a:off x="4648988" y="3674263"/>
            <a:ext cx="1386425" cy="41562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hat Voraussetzung</a:t>
            </a:r>
            <a:endParaRPr sz="600"/>
          </a:p>
        </p:txBody>
      </p:sp>
      <p:cxnSp>
        <p:nvCxnSpPr>
          <p:cNvPr id="167" name="Google Shape;167;p21"/>
          <p:cNvCxnSpPr>
            <a:stCxn id="146" idx="1"/>
            <a:endCxn id="165" idx="0"/>
          </p:cNvCxnSpPr>
          <p:nvPr/>
        </p:nvCxnSpPr>
        <p:spPr>
          <a:xfrm flipH="1">
            <a:off x="3466850" y="2949550"/>
            <a:ext cx="7293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/>
          <p:nvPr/>
        </p:nvCxnSpPr>
        <p:spPr>
          <a:xfrm>
            <a:off x="4352500" y="3094325"/>
            <a:ext cx="8313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65" idx="2"/>
            <a:endCxn id="150" idx="0"/>
          </p:cNvCxnSpPr>
          <p:nvPr/>
        </p:nvCxnSpPr>
        <p:spPr>
          <a:xfrm>
            <a:off x="3466850" y="3508075"/>
            <a:ext cx="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/>
          <p:nvPr/>
        </p:nvSpPr>
        <p:spPr>
          <a:xfrm>
            <a:off x="8126450" y="2230550"/>
            <a:ext cx="5850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Ort</a:t>
            </a:r>
            <a:endParaRPr sz="1000"/>
          </a:p>
        </p:txBody>
      </p:sp>
      <p:cxnSp>
        <p:nvCxnSpPr>
          <p:cNvPr id="171" name="Google Shape;171;p21"/>
          <p:cNvCxnSpPr>
            <a:stCxn id="149" idx="3"/>
            <a:endCxn id="170" idx="2"/>
          </p:cNvCxnSpPr>
          <p:nvPr/>
        </p:nvCxnSpPr>
        <p:spPr>
          <a:xfrm>
            <a:off x="7761700" y="2373500"/>
            <a:ext cx="3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/>
          <p:nvPr/>
        </p:nvSpPr>
        <p:spPr>
          <a:xfrm>
            <a:off x="8022800" y="2772425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u="sng"/>
              <a:t>TnNr</a:t>
            </a:r>
            <a:endParaRPr sz="1000" u="sng"/>
          </a:p>
        </p:txBody>
      </p:sp>
      <p:cxnSp>
        <p:nvCxnSpPr>
          <p:cNvPr id="173" name="Google Shape;173;p21"/>
          <p:cNvCxnSpPr>
            <a:stCxn id="149" idx="3"/>
            <a:endCxn id="172" idx="2"/>
          </p:cNvCxnSpPr>
          <p:nvPr/>
        </p:nvCxnSpPr>
        <p:spPr>
          <a:xfrm>
            <a:off x="7761700" y="2373500"/>
            <a:ext cx="2610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/>
          <p:nvPr/>
        </p:nvSpPr>
        <p:spPr>
          <a:xfrm>
            <a:off x="8022800" y="1688675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Name</a:t>
            </a:r>
            <a:endParaRPr sz="1000"/>
          </a:p>
        </p:txBody>
      </p:sp>
      <p:sp>
        <p:nvSpPr>
          <p:cNvPr id="175" name="Google Shape;175;p21"/>
          <p:cNvSpPr/>
          <p:nvPr/>
        </p:nvSpPr>
        <p:spPr>
          <a:xfrm>
            <a:off x="7958300" y="1146800"/>
            <a:ext cx="921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Gebühr</a:t>
            </a:r>
            <a:endParaRPr sz="1000"/>
          </a:p>
        </p:txBody>
      </p:sp>
      <p:cxnSp>
        <p:nvCxnSpPr>
          <p:cNvPr id="176" name="Google Shape;176;p21"/>
          <p:cNvCxnSpPr>
            <a:stCxn id="175" idx="2"/>
            <a:endCxn id="149" idx="3"/>
          </p:cNvCxnSpPr>
          <p:nvPr/>
        </p:nvCxnSpPr>
        <p:spPr>
          <a:xfrm flipH="1">
            <a:off x="7761800" y="1289750"/>
            <a:ext cx="196500" cy="10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>
            <a:stCxn id="174" idx="2"/>
            <a:endCxn id="149" idx="3"/>
          </p:cNvCxnSpPr>
          <p:nvPr/>
        </p:nvCxnSpPr>
        <p:spPr>
          <a:xfrm flipH="1">
            <a:off x="7761800" y="1831625"/>
            <a:ext cx="2610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>
            <a:stCxn id="146" idx="2"/>
            <a:endCxn id="166" idx="0"/>
          </p:cNvCxnSpPr>
          <p:nvPr/>
        </p:nvCxnSpPr>
        <p:spPr>
          <a:xfrm>
            <a:off x="4506350" y="3092500"/>
            <a:ext cx="8358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/>
          <p:nvPr/>
        </p:nvSpPr>
        <p:spPr>
          <a:xfrm>
            <a:off x="3006200" y="4254125"/>
            <a:ext cx="921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Bestand</a:t>
            </a:r>
            <a:endParaRPr sz="1000"/>
          </a:p>
        </p:txBody>
      </p:sp>
      <p:sp>
        <p:nvSpPr>
          <p:cNvPr id="180" name="Google Shape;180;p21"/>
          <p:cNvSpPr/>
          <p:nvPr/>
        </p:nvSpPr>
        <p:spPr>
          <a:xfrm>
            <a:off x="1947650" y="4254125"/>
            <a:ext cx="921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Bedarf</a:t>
            </a:r>
            <a:endParaRPr sz="1000"/>
          </a:p>
        </p:txBody>
      </p:sp>
      <p:sp>
        <p:nvSpPr>
          <p:cNvPr id="181" name="Google Shape;181;p21"/>
          <p:cNvSpPr/>
          <p:nvPr/>
        </p:nvSpPr>
        <p:spPr>
          <a:xfrm>
            <a:off x="4064750" y="4254125"/>
            <a:ext cx="921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Preis</a:t>
            </a:r>
            <a:endParaRPr sz="1000"/>
          </a:p>
        </p:txBody>
      </p:sp>
      <p:cxnSp>
        <p:nvCxnSpPr>
          <p:cNvPr id="182" name="Google Shape;182;p21"/>
          <p:cNvCxnSpPr>
            <a:stCxn id="150" idx="2"/>
            <a:endCxn id="180" idx="0"/>
          </p:cNvCxnSpPr>
          <p:nvPr/>
        </p:nvCxnSpPr>
        <p:spPr>
          <a:xfrm flipH="1">
            <a:off x="2408450" y="3957375"/>
            <a:ext cx="10584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>
            <a:stCxn id="150" idx="2"/>
            <a:endCxn id="179" idx="0"/>
          </p:cNvCxnSpPr>
          <p:nvPr/>
        </p:nvCxnSpPr>
        <p:spPr>
          <a:xfrm>
            <a:off x="3466850" y="3957375"/>
            <a:ext cx="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>
            <a:stCxn id="150" idx="2"/>
            <a:endCxn id="181" idx="0"/>
          </p:cNvCxnSpPr>
          <p:nvPr/>
        </p:nvCxnSpPr>
        <p:spPr>
          <a:xfrm>
            <a:off x="3466850" y="3957375"/>
            <a:ext cx="10587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/>
          <p:nvPr/>
        </p:nvSpPr>
        <p:spPr>
          <a:xfrm>
            <a:off x="5375150" y="2806600"/>
            <a:ext cx="8547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u="sng"/>
              <a:t>KursNr</a:t>
            </a:r>
            <a:endParaRPr sz="1000" u="sng"/>
          </a:p>
        </p:txBody>
      </p:sp>
      <p:cxnSp>
        <p:nvCxnSpPr>
          <p:cNvPr id="186" name="Google Shape;186;p21"/>
          <p:cNvCxnSpPr>
            <a:stCxn id="185" idx="2"/>
            <a:endCxn id="146" idx="3"/>
          </p:cNvCxnSpPr>
          <p:nvPr/>
        </p:nvCxnSpPr>
        <p:spPr>
          <a:xfrm rot="10800000">
            <a:off x="4816550" y="2949550"/>
            <a:ext cx="5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1"/>
          <p:cNvSpPr/>
          <p:nvPr/>
        </p:nvSpPr>
        <p:spPr>
          <a:xfrm>
            <a:off x="5433138" y="3121450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Titel</a:t>
            </a:r>
            <a:endParaRPr sz="1000"/>
          </a:p>
        </p:txBody>
      </p:sp>
      <p:cxnSp>
        <p:nvCxnSpPr>
          <p:cNvPr id="188" name="Google Shape;188;p21"/>
          <p:cNvCxnSpPr>
            <a:stCxn id="187" idx="2"/>
            <a:endCxn id="146" idx="3"/>
          </p:cNvCxnSpPr>
          <p:nvPr/>
        </p:nvCxnSpPr>
        <p:spPr>
          <a:xfrm rot="10800000">
            <a:off x="4816638" y="2949700"/>
            <a:ext cx="6165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/>
          <p:nvPr/>
        </p:nvSpPr>
        <p:spPr>
          <a:xfrm>
            <a:off x="306125" y="2230538"/>
            <a:ext cx="8547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u="sng"/>
              <a:t>PersNr</a:t>
            </a:r>
            <a:endParaRPr sz="1000" u="sng"/>
          </a:p>
        </p:txBody>
      </p:sp>
      <p:cxnSp>
        <p:nvCxnSpPr>
          <p:cNvPr id="190" name="Google Shape;190;p21"/>
          <p:cNvCxnSpPr>
            <a:stCxn id="189" idx="6"/>
            <a:endCxn id="148" idx="1"/>
          </p:cNvCxnSpPr>
          <p:nvPr/>
        </p:nvCxnSpPr>
        <p:spPr>
          <a:xfrm>
            <a:off x="1160825" y="2373488"/>
            <a:ext cx="2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/>
          <p:nvPr/>
        </p:nvSpPr>
        <p:spPr>
          <a:xfrm>
            <a:off x="337325" y="1654488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Name</a:t>
            </a:r>
            <a:endParaRPr sz="1000"/>
          </a:p>
        </p:txBody>
      </p:sp>
      <p:sp>
        <p:nvSpPr>
          <p:cNvPr id="192" name="Google Shape;192;p21"/>
          <p:cNvSpPr/>
          <p:nvPr/>
        </p:nvSpPr>
        <p:spPr>
          <a:xfrm>
            <a:off x="337325" y="2806600"/>
            <a:ext cx="792300" cy="285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Gehalt</a:t>
            </a:r>
            <a:endParaRPr sz="1000"/>
          </a:p>
        </p:txBody>
      </p:sp>
      <p:cxnSp>
        <p:nvCxnSpPr>
          <p:cNvPr id="193" name="Google Shape;193;p21"/>
          <p:cNvCxnSpPr>
            <a:stCxn id="192" idx="6"/>
            <a:endCxn id="148" idx="1"/>
          </p:cNvCxnSpPr>
          <p:nvPr/>
        </p:nvCxnSpPr>
        <p:spPr>
          <a:xfrm flipH="1" rot="10800000">
            <a:off x="1129625" y="2373550"/>
            <a:ext cx="287100" cy="5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>
            <a:stCxn id="191" idx="6"/>
            <a:endCxn id="148" idx="1"/>
          </p:cNvCxnSpPr>
          <p:nvPr/>
        </p:nvCxnSpPr>
        <p:spPr>
          <a:xfrm>
            <a:off x="1129625" y="1797438"/>
            <a:ext cx="287100" cy="5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