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2" r:id="rId29"/>
    <p:sldId id="25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CF0C-EE02-EF53-FA4B-62BF6899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315E2-5A23-52C1-8DA1-55E33BD48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57E6D-B6DB-0EC3-DBB9-57A3A094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9455-95A0-4E5F-B1AD-51A010466B5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10B63-348D-07EE-21E5-92ED54D0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33320-E183-CB89-C687-C6C54654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CD6-E729-4BA5-9AB8-9A4810E2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1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8C16-5C96-E369-57A0-A6BF63EE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6B069-BD09-8466-E6E6-3B9CE0BE1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0CF53-4734-D841-346D-D7C8F24A0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9455-95A0-4E5F-B1AD-51A010466B5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4D5BC-C109-5CE7-DC8F-F9ECAC29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2D3D0-CD5C-B287-A2CF-F1513A15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CD6-E729-4BA5-9AB8-9A4810E2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6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C8BF7-6B25-F254-7974-49DFAE474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FD652-CEB7-734F-725C-4FA45CE53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E953A-D020-55D0-43B3-E4E6E8AE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9455-95A0-4E5F-B1AD-51A010466B5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CC0FD-45E7-09BB-3E19-8B3CB326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E929-4271-E85D-1987-BE25CD93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CD6-E729-4BA5-9AB8-9A4810E2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4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0020-D6E3-35BF-AA70-2CD34E23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77D08-C379-E044-76FE-4125EDA17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4179E-550D-82A0-152D-A1FDF488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9455-95A0-4E5F-B1AD-51A010466B5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0478-1480-98EA-BA63-9917FFBE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2128-B9B3-3A90-433F-F6B7619D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CD6-E729-4BA5-9AB8-9A4810E2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1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1C93-0071-2935-4A40-0DCD893E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0FF31-E094-F9DA-9A82-BB634D978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F730C-EF9B-0A05-B1FC-9C347789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9455-95A0-4E5F-B1AD-51A010466B5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09495-9B0C-4D05-D6B2-2262BD45E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BC339-F1BC-F4CC-B7CB-31FC0681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CD6-E729-4BA5-9AB8-9A4810E2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3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BD9B-71D4-DC31-8F7B-6F6600B0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776D-BC5D-9E0F-5525-5B7B53727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22715-BD23-549C-0E2B-A8CE89BEA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65BA9-8B0A-A66C-C646-21A8C967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9455-95A0-4E5F-B1AD-51A010466B5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81FF7-97DF-CC1A-FD6F-5CB62072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F61E3-5575-C0BB-127F-0403A808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CD6-E729-4BA5-9AB8-9A4810E2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6BFD-8345-BE23-C09D-FEC00D53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372D4-F345-4380-7654-30B989DBA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7A778-A041-5537-65A5-62D604230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D99D9-EF05-47E1-038F-814861740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37CAE-FF18-D01B-1E8F-E629D8644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AE485-BC5C-11C5-0AE0-1D5F4974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9455-95A0-4E5F-B1AD-51A010466B5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5D321-3A12-3F5B-A975-EB719D5E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83FAA-D82C-A123-52D5-7AECCB0B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CD6-E729-4BA5-9AB8-9A4810E2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2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D1B7-FB89-6498-6D6D-FDADE93C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3EC78-0169-9417-E4A7-7AEF47EE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9455-95A0-4E5F-B1AD-51A010466B5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EBE30-B7FA-DB31-9855-C852CB7A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CA229-2552-DCCD-050E-56FA08C2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CD6-E729-4BA5-9AB8-9A4810E2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9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EAAD1-37B2-B03A-28E9-5AFC7C0C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9455-95A0-4E5F-B1AD-51A010466B5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2B7D2-631A-9AAC-A52B-36A49D7C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D7471-D845-4C8E-F05F-A6A284C6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CD6-E729-4BA5-9AB8-9A4810E2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9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A592-B7E1-D2F1-1498-010D95C8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335C6-FB69-7B63-D2AC-1FA032DE8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61731-24B4-B2E0-49EA-F7E30296E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352E2-9E62-2876-E0F1-D4C291C13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9455-95A0-4E5F-B1AD-51A010466B5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FE59C-4826-B2A5-8798-4F0CEFA9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1F21C-8C39-D3C8-CD90-0C8C5234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CD6-E729-4BA5-9AB8-9A4810E2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6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FDBA-2F28-E481-464A-75C6E215A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3FC5D-4B99-64A1-9EFE-28CA21753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00676-CEA4-50E8-7DBB-51C65D009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0CA34-9CFE-2822-9F4B-4D6BD64D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9455-95A0-4E5F-B1AD-51A010466B5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5667C-0B15-8212-545D-6117E0B4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1C88E-1F90-63D7-7127-DD712A38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CD6-E729-4BA5-9AB8-9A4810E2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7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6A241-BD14-CCF1-2AD9-A771E6C3F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25CF9-2735-8001-AB96-693BD1BD8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47DAE-22F8-A886-5169-29FC000A6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0E9455-95A0-4E5F-B1AD-51A010466B5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0A968-FB88-B700-6A0B-C54EA42D6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2C75B-281D-55C3-F375-C2185344F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75CD6-E729-4BA5-9AB8-9A4810E2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3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ppsilon.com/post/r-shiny-chatgpt" TargetMode="External"/><Relationship Id="rId3" Type="http://schemas.openxmlformats.org/officeDocument/2006/relationships/hyperlink" Target="https://doi.org/10.1038/s41467-022-34232-6" TargetMode="External"/><Relationship Id="rId7" Type="http://schemas.openxmlformats.org/officeDocument/2006/relationships/hyperlink" Target="https://www.bryanwhiting.com/posts/2022-12-15-chatgpt-rshiny/" TargetMode="External"/><Relationship Id="rId2" Type="http://schemas.openxmlformats.org/officeDocument/2006/relationships/hyperlink" Target="https://doi.org/10.1080/10717544.2023.21838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-project.org/" TargetMode="External"/><Relationship Id="rId5" Type="http://schemas.openxmlformats.org/officeDocument/2006/relationships/hyperlink" Target="https://doi.org/10.1088/2050-6120/4/2/022001" TargetMode="External"/><Relationship Id="rId4" Type="http://schemas.openxmlformats.org/officeDocument/2006/relationships/hyperlink" Target="https://doi.org/10.1021/acs.analchem.8b05303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0CAA-0603-7D83-731B-FC7530C96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018"/>
            <a:ext cx="9144000" cy="2878413"/>
          </a:xfrm>
        </p:spPr>
        <p:txBody>
          <a:bodyPr>
            <a:normAutofit fontScale="90000"/>
          </a:bodyPr>
          <a:lstStyle/>
          <a:p>
            <a:br>
              <a:rPr lang="en-US" sz="4400" dirty="0">
                <a:latin typeface="+mn-lt"/>
              </a:rPr>
            </a:br>
            <a:br>
              <a:rPr lang="en-US" sz="4400" dirty="0">
                <a:latin typeface="+mn-lt"/>
              </a:rPr>
            </a:br>
            <a:br>
              <a:rPr lang="en-US" sz="4400" dirty="0">
                <a:latin typeface="+mn-lt"/>
              </a:rPr>
            </a:br>
            <a:br>
              <a:rPr lang="en-US" sz="4400" dirty="0">
                <a:latin typeface="+mn-lt"/>
              </a:rPr>
            </a:br>
            <a:br>
              <a:rPr lang="en-US" sz="4400" dirty="0">
                <a:latin typeface="+mn-lt"/>
              </a:rPr>
            </a:br>
            <a:br>
              <a:rPr lang="en-US" sz="4400" dirty="0">
                <a:latin typeface="+mn-lt"/>
              </a:rPr>
            </a:br>
            <a:br>
              <a:rPr lang="en-US" sz="4400" dirty="0">
                <a:latin typeface="+mn-lt"/>
              </a:rPr>
            </a:br>
            <a:br>
              <a:rPr lang="en-US" sz="4400" dirty="0">
                <a:latin typeface="+mn-lt"/>
              </a:rPr>
            </a:br>
            <a:r>
              <a:rPr lang="en-US" sz="44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Using ChatGPT to create a Shiny App for Estimation of Peptide Concentration in a Sample. 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C9846-F309-4CE3-F9D0-7C2D519A3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546" y="5153891"/>
            <a:ext cx="9144000" cy="914399"/>
          </a:xfrm>
        </p:spPr>
        <p:txBody>
          <a:bodyPr/>
          <a:lstStyle/>
          <a:p>
            <a:r>
              <a:rPr lang="en-US" dirty="0"/>
              <a:t>PRESENTER: EMMANUEL TOBECHUKWU UGWUOJI</a:t>
            </a:r>
          </a:p>
          <a:p>
            <a:r>
              <a:rPr lang="en-US" dirty="0"/>
              <a:t>April 25, 2024</a:t>
            </a:r>
          </a:p>
        </p:txBody>
      </p:sp>
    </p:spTree>
    <p:extLst>
      <p:ext uri="{BB962C8B-B14F-4D97-AF65-F5344CB8AC3E}">
        <p14:creationId xmlns:p14="http://schemas.microsoft.com/office/powerpoint/2010/main" val="4946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1C3F12-5A5C-DD72-0797-146F145C0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65038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398890-B0CA-C1D1-D1D1-D1D08D459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5375"/>
            <a:ext cx="5651093" cy="5762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8C6CFB-4AC7-1FB3-65D7-8D928A13D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0" y="2452274"/>
            <a:ext cx="7134603" cy="440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7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9A7C9D-D6D5-24AE-3E02-B61FFDF66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214312"/>
            <a:ext cx="10601325" cy="509587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A159DE-BAAE-86DA-D0E5-0A90A56F3C00}"/>
              </a:ext>
            </a:extLst>
          </p:cNvPr>
          <p:cNvSpPr/>
          <p:nvPr/>
        </p:nvSpPr>
        <p:spPr>
          <a:xfrm>
            <a:off x="614505" y="1464778"/>
            <a:ext cx="3147869" cy="9355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CC79E-6B22-F803-2485-0FD0D8696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6" y="188912"/>
            <a:ext cx="10544175" cy="504825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464C6E-F05E-2BF4-77F4-559991624CFE}"/>
              </a:ext>
            </a:extLst>
          </p:cNvPr>
          <p:cNvSpPr/>
          <p:nvPr/>
        </p:nvSpPr>
        <p:spPr>
          <a:xfrm>
            <a:off x="614505" y="2245276"/>
            <a:ext cx="3147869" cy="9355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7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087379-04FF-E204-970A-54C4234EA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66675"/>
            <a:ext cx="8420100" cy="1575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25693E-2C5B-8EE0-62AE-053297BD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276350"/>
            <a:ext cx="4648200" cy="5581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9D4B31-C528-10C9-9BEA-29A0B02BF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188" y="2505075"/>
            <a:ext cx="7158038" cy="36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5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F87C53-6DF1-39A2-6BE8-381020B1D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695325"/>
            <a:ext cx="10620375" cy="54673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885E98-24FA-C330-4390-D96B8492C5C9}"/>
              </a:ext>
            </a:extLst>
          </p:cNvPr>
          <p:cNvSpPr/>
          <p:nvPr/>
        </p:nvSpPr>
        <p:spPr>
          <a:xfrm>
            <a:off x="6462855" y="5172075"/>
            <a:ext cx="3147869" cy="5810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BAC8-E504-701E-5334-2FE5DF0D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SPECIFIC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CBED9-59BE-5028-B9EA-1DDA9DE5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attempt to build a Shiny App that generates a scatter plot that</a:t>
            </a:r>
            <a:r>
              <a:rPr lang="en-US" sz="1800" kern="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shows the relationship between the two variables.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solidFill>
                <a:schemeClr val="bg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include in the plot a line of regression.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1F2328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ensure that the generated code displays the r-squared value indicative of the strength of the relationship.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1F232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be able to estimate peptide concentration using fluorescent reads.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document and understand which kind of prompt can lead ChatGPT to produce useful or not useful code</a:t>
            </a:r>
            <a:endParaRPr lang="en-US" sz="1800" kern="100" dirty="0">
              <a:solidFill>
                <a:srgbClr val="1F2328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48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28D153-9005-4688-E998-2511AEF09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3" y="46183"/>
            <a:ext cx="7410450" cy="1171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9373E3-3BB8-E70C-881D-8E0EC6F8E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020617"/>
            <a:ext cx="5467350" cy="579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BA9323-8C5E-F921-D2DE-63CA9609F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075" y="1217758"/>
            <a:ext cx="5857875" cy="564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C3CB3F-86BC-E606-CF90-FD8F4D04A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4" y="473058"/>
            <a:ext cx="11375281" cy="591188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473478-A124-5F68-E905-9F6B87DF06A5}"/>
              </a:ext>
            </a:extLst>
          </p:cNvPr>
          <p:cNvSpPr/>
          <p:nvPr/>
        </p:nvSpPr>
        <p:spPr>
          <a:xfrm>
            <a:off x="3452955" y="5591175"/>
            <a:ext cx="3147869" cy="5810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8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BAC8-E504-701E-5334-2FE5DF0D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SPECIFIC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CBED9-59BE-5028-B9EA-1DDA9DE5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attempt to build a Shiny App that generates a scatter plot that</a:t>
            </a:r>
            <a:r>
              <a:rPr lang="en-US" sz="1800" kern="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shows the relationship between the two variables.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solidFill>
                <a:schemeClr val="bg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include in the plot a line of regression.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ensure that the generated code displays the r-squared value indicative of the strength of the relationship.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1F2328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be able to estimate peptide concentration using fluorescent reads.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document and understand which kind of prompt can lead ChatGPT to produce useful or not useful code</a:t>
            </a:r>
            <a:endParaRPr lang="en-US" sz="1800" kern="100" dirty="0">
              <a:solidFill>
                <a:srgbClr val="1F2328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89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6E190D-E866-BFEF-A436-137E0EEE7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769802" cy="1450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795FA8-09F8-F457-8B32-940B43D4E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0426"/>
            <a:ext cx="4200525" cy="5737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E30418-45B0-2DB5-935F-307C261D6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257" y="1450108"/>
            <a:ext cx="3630686" cy="5407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52376C-59BB-870D-E86C-D2D78B296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550" y="1450108"/>
            <a:ext cx="4267200" cy="54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8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9A9A1C-7AD4-3F89-37A7-CF04616F9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95262"/>
            <a:ext cx="12192000" cy="660082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622CF6-FD88-85FC-1DBF-C9EAACEACE8A}"/>
              </a:ext>
            </a:extLst>
          </p:cNvPr>
          <p:cNvSpPr/>
          <p:nvPr/>
        </p:nvSpPr>
        <p:spPr>
          <a:xfrm>
            <a:off x="1843230" y="4600574"/>
            <a:ext cx="3147869" cy="13239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5EFA6C-E01A-5718-E17F-9792D7568520}"/>
              </a:ext>
            </a:extLst>
          </p:cNvPr>
          <p:cNvSpPr/>
          <p:nvPr/>
        </p:nvSpPr>
        <p:spPr>
          <a:xfrm>
            <a:off x="3974522" y="6053139"/>
            <a:ext cx="4738255" cy="60959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Incorrect Estimate</a:t>
            </a:r>
          </a:p>
        </p:txBody>
      </p:sp>
    </p:spTree>
    <p:extLst>
      <p:ext uri="{BB962C8B-B14F-4D97-AF65-F5344CB8AC3E}">
        <p14:creationId xmlns:p14="http://schemas.microsoft.com/office/powerpoint/2010/main" val="96806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FACB-5612-0085-7D12-C7BAB2B7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Peptide Quantitation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15E23E-D130-9287-2F24-584B6FFB2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073" y="1813235"/>
            <a:ext cx="5302720" cy="44304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52FF43-63A4-75BB-6FCD-4D27A91BE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158" y="2045813"/>
            <a:ext cx="5879478" cy="419787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601AB4-F378-8527-B2A7-E87D4C970F59}"/>
              </a:ext>
            </a:extLst>
          </p:cNvPr>
          <p:cNvSpPr/>
          <p:nvPr/>
        </p:nvSpPr>
        <p:spPr>
          <a:xfrm>
            <a:off x="6668655" y="1813235"/>
            <a:ext cx="2995151" cy="232578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Abadi" panose="020B0604020104020204" pitchFamily="34" charset="0"/>
              </a:rPr>
              <a:t>Fluorimetric</a:t>
            </a:r>
            <a:r>
              <a:rPr lang="en-US" sz="1400" b="1" dirty="0">
                <a:solidFill>
                  <a:schemeClr val="tx1"/>
                </a:solidFill>
                <a:latin typeface="Abadi" panose="020B0604020104020204" pitchFamily="34" charset="0"/>
              </a:rPr>
              <a:t> Peptide Assay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1ECC77-C1DD-12B0-F95C-0D65F5CB8EB2}"/>
              </a:ext>
            </a:extLst>
          </p:cNvPr>
          <p:cNvSpPr/>
          <p:nvPr/>
        </p:nvSpPr>
        <p:spPr>
          <a:xfrm>
            <a:off x="194011" y="1403095"/>
            <a:ext cx="2995151" cy="232578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badi" panose="020B0604020104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0138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7D8E9B-740D-3E8D-3235-0B6E6EDEE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78800" cy="15604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D0C186-64D0-F225-500B-186251756229}"/>
              </a:ext>
            </a:extLst>
          </p:cNvPr>
          <p:cNvCxnSpPr/>
          <p:nvPr/>
        </p:nvCxnSpPr>
        <p:spPr>
          <a:xfrm>
            <a:off x="3647661" y="1143000"/>
            <a:ext cx="4641574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E380222-CCD1-F6F2-97FE-B53EE3797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6091"/>
            <a:ext cx="4209483" cy="55319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DE6E34-6FE9-B1EB-4BAE-C7110C482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001" y="1326091"/>
            <a:ext cx="4171518" cy="55319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070C0C-8FAC-53AF-BC55-48BE563D5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482" y="2528887"/>
            <a:ext cx="4171518" cy="35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5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6A9BD8-87CA-CBE8-D7C7-CF85A436D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304800"/>
            <a:ext cx="12192000" cy="503148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FCB9AD-8850-7BB5-EC8F-D8EFB7BD9857}"/>
              </a:ext>
            </a:extLst>
          </p:cNvPr>
          <p:cNvSpPr/>
          <p:nvPr/>
        </p:nvSpPr>
        <p:spPr>
          <a:xfrm>
            <a:off x="2986230" y="3581399"/>
            <a:ext cx="3147869" cy="13239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40E0B8-26D7-D095-2788-523F70FD0AFB}"/>
              </a:ext>
            </a:extLst>
          </p:cNvPr>
          <p:cNvSpPr/>
          <p:nvPr/>
        </p:nvSpPr>
        <p:spPr>
          <a:xfrm>
            <a:off x="3974522" y="6053139"/>
            <a:ext cx="4738255" cy="60959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Returns Error</a:t>
            </a:r>
          </a:p>
        </p:txBody>
      </p:sp>
    </p:spTree>
    <p:extLst>
      <p:ext uri="{BB962C8B-B14F-4D97-AF65-F5344CB8AC3E}">
        <p14:creationId xmlns:p14="http://schemas.microsoft.com/office/powerpoint/2010/main" val="186065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A632C5-75E9-470C-B84A-725F9ABE6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11748" cy="12573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6DF876-1341-F109-FD12-88BC6034ECAB}"/>
              </a:ext>
            </a:extLst>
          </p:cNvPr>
          <p:cNvCxnSpPr>
            <a:cxnSpLocks/>
          </p:cNvCxnSpPr>
          <p:nvPr/>
        </p:nvCxnSpPr>
        <p:spPr>
          <a:xfrm>
            <a:off x="3906079" y="979004"/>
            <a:ext cx="4303643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0E83846-8861-2100-89BC-B9F30DF14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17" y="1181105"/>
            <a:ext cx="4089208" cy="5676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B53B43-1273-476A-5D58-D6F20FBD5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424" y="1257300"/>
            <a:ext cx="4303643" cy="56006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951585-CA89-70F5-E805-2818C2C94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2024" y="2030895"/>
            <a:ext cx="3470083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2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042A1D-429B-4C8C-D18C-F8309E84B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28" y="223836"/>
            <a:ext cx="12192000" cy="546245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439D8E-BFE6-BBE9-1E12-D313730A474B}"/>
              </a:ext>
            </a:extLst>
          </p:cNvPr>
          <p:cNvSpPr/>
          <p:nvPr/>
        </p:nvSpPr>
        <p:spPr>
          <a:xfrm>
            <a:off x="2986230" y="3657599"/>
            <a:ext cx="3147869" cy="13239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AA4DD4-6C75-411C-05FF-F22CDBCA0373}"/>
              </a:ext>
            </a:extLst>
          </p:cNvPr>
          <p:cNvSpPr/>
          <p:nvPr/>
        </p:nvSpPr>
        <p:spPr>
          <a:xfrm>
            <a:off x="3974522" y="6053139"/>
            <a:ext cx="4738255" cy="60959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Returns good estimate of the peptide concentration (ug/mL)</a:t>
            </a:r>
          </a:p>
        </p:txBody>
      </p:sp>
    </p:spTree>
    <p:extLst>
      <p:ext uri="{BB962C8B-B14F-4D97-AF65-F5344CB8AC3E}">
        <p14:creationId xmlns:p14="http://schemas.microsoft.com/office/powerpoint/2010/main" val="83381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A09E-1AE1-EB28-53C5-5DA92D7D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28725"/>
          </a:xfrm>
        </p:spPr>
        <p:txBody>
          <a:bodyPr/>
          <a:lstStyle/>
          <a:p>
            <a:pPr algn="ctr"/>
            <a:r>
              <a:rPr lang="en-US" dirty="0"/>
              <a:t>Renaming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D4DDD-4DFA-8920-B95B-1BD8226FD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46964"/>
            <a:ext cx="4627418" cy="967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71CA62-7319-1ABB-55E7-81B554CC3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1416"/>
            <a:ext cx="4283766" cy="5186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ABEAFF-9D9E-6095-85C5-0C58D4848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084" y="1758650"/>
            <a:ext cx="3722049" cy="5099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A2F919-06D2-502B-9E47-C109C698B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7133" y="2452687"/>
            <a:ext cx="4069143" cy="25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B2520-C992-A269-597A-C419A804B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360" y="278604"/>
            <a:ext cx="12192000" cy="535130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65631C-4545-C4F8-F3A8-76A0A4CEAEF9}"/>
              </a:ext>
            </a:extLst>
          </p:cNvPr>
          <p:cNvSpPr/>
          <p:nvPr/>
        </p:nvSpPr>
        <p:spPr>
          <a:xfrm>
            <a:off x="3138629" y="1066161"/>
            <a:ext cx="3147870" cy="5721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1B4A23-0768-C9C8-4C4B-A6910BA5DED5}"/>
              </a:ext>
            </a:extLst>
          </p:cNvPr>
          <p:cNvSpPr/>
          <p:nvPr/>
        </p:nvSpPr>
        <p:spPr>
          <a:xfrm>
            <a:off x="3974522" y="6053139"/>
            <a:ext cx="4738255" cy="60959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Returns Good Estimate of the peptide Concentration (ug/mL)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88C6A5-A098-C41E-9EC7-6E1237D76DF9}"/>
              </a:ext>
            </a:extLst>
          </p:cNvPr>
          <p:cNvSpPr/>
          <p:nvPr/>
        </p:nvSpPr>
        <p:spPr>
          <a:xfrm>
            <a:off x="3138630" y="3809999"/>
            <a:ext cx="3147869" cy="13239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2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6FA0-A94A-F461-DCE4-C9E6142E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CF899-2A39-5CEE-05CE-98A312D4D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was able to successfully prompt ChatGPT to generate R codes to create a shiny app named  “</a:t>
            </a:r>
            <a:r>
              <a:rPr lang="en-US" dirty="0" err="1"/>
              <a:t>PeptideQuant</a:t>
            </a:r>
            <a:r>
              <a:rPr lang="en-US" dirty="0"/>
              <a:t>” that meets the study objectives</a:t>
            </a:r>
          </a:p>
          <a:p>
            <a:endParaRPr lang="en-US" dirty="0"/>
          </a:p>
          <a:p>
            <a:r>
              <a:rPr lang="en-US" dirty="0"/>
              <a:t> I was also able to demonstrate prompts that led ChatGPT to generate functional codes and nonfunctional codes.</a:t>
            </a:r>
          </a:p>
          <a:p>
            <a:endParaRPr lang="en-US" dirty="0"/>
          </a:p>
          <a:p>
            <a:r>
              <a:rPr lang="en-US" dirty="0"/>
              <a:t>Based on this study, ChatGPT can generate functional R codes for shiny apps if given the right prompt.</a:t>
            </a:r>
          </a:p>
        </p:txBody>
      </p:sp>
    </p:spTree>
    <p:extLst>
      <p:ext uri="{BB962C8B-B14F-4D97-AF65-F5344CB8AC3E}">
        <p14:creationId xmlns:p14="http://schemas.microsoft.com/office/powerpoint/2010/main" val="2644452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A234-0F4D-9E08-B9B5-25C0A43F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210B-6B23-3ED6-FBB2-7F6590DD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602558"/>
            <a:ext cx="11189616" cy="5255442"/>
          </a:xfrm>
        </p:spPr>
        <p:txBody>
          <a:bodyPr>
            <a:normAutofit lnSpcReduction="10000"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212121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Song, J. G., </a:t>
            </a:r>
            <a:r>
              <a:rPr lang="en-US" sz="1800" kern="10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Baral</a:t>
            </a:r>
            <a:r>
              <a:rPr lang="en-US" sz="1800" kern="100" dirty="0">
                <a:solidFill>
                  <a:srgbClr val="212121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, K. C., Kim, G. L., Park, J. W., Seo, S. H., Kim, D. H., Jung, D. H., </a:t>
            </a:r>
            <a:r>
              <a:rPr lang="en-US" sz="1800" kern="10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Ifekpolugo</a:t>
            </a:r>
            <a:r>
              <a:rPr lang="en-US" sz="1800" kern="100" dirty="0">
                <a:solidFill>
                  <a:srgbClr val="212121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, N. L., &amp; Han, H. K. (2023). Quantitative analysis of therapeutic proteins in biological fluids: recent advancement in analytical techniques. </a:t>
            </a:r>
            <a:r>
              <a:rPr lang="en-US" sz="1800" i="1" kern="100" dirty="0">
                <a:solidFill>
                  <a:srgbClr val="212121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Drug delivery</a:t>
            </a:r>
            <a:r>
              <a:rPr lang="en-US" sz="1800" kern="100" dirty="0">
                <a:solidFill>
                  <a:srgbClr val="212121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, </a:t>
            </a:r>
            <a:r>
              <a:rPr lang="en-US" sz="1800" i="1" kern="100" dirty="0">
                <a:solidFill>
                  <a:srgbClr val="212121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30</a:t>
            </a:r>
            <a:r>
              <a:rPr lang="en-US" sz="1800" kern="100" dirty="0">
                <a:solidFill>
                  <a:srgbClr val="212121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(1), 2183816. </a:t>
            </a:r>
            <a:r>
              <a:rPr lang="en-US" sz="1800" u="sng" kern="100" dirty="0">
                <a:solidFill>
                  <a:srgbClr val="467886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https://doi.org/10.1080/10717544.2023.2183816</a:t>
            </a:r>
            <a:endParaRPr lang="en-US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just"/>
            <a:r>
              <a:rPr lang="en-US" sz="1800" dirty="0" err="1">
                <a:effectLst/>
                <a:ea typeface="Times New Roman" panose="02020603050405020304" pitchFamily="18" charset="0"/>
              </a:rPr>
              <a:t>Csibra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E., &amp; Stan, G. B. (2022). Absolute protein quantification using fluorescence measurements with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FPCountR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. </a:t>
            </a:r>
            <a:r>
              <a:rPr lang="en-US" sz="1800" i="1" dirty="0">
                <a:effectLst/>
                <a:ea typeface="Times New Roman" panose="02020603050405020304" pitchFamily="18" charset="0"/>
              </a:rPr>
              <a:t>Nature Communications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ea typeface="Times New Roman" panose="02020603050405020304" pitchFamily="18" charset="0"/>
              </a:rPr>
              <a:t>13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(1). </a:t>
            </a:r>
            <a:r>
              <a:rPr lang="en-US" sz="1800" u="sng" dirty="0">
                <a:solidFill>
                  <a:srgbClr val="467886"/>
                </a:solidFill>
                <a:effectLst/>
                <a:ea typeface="Times New Roman" panose="02020603050405020304" pitchFamily="18" charset="0"/>
                <a:hlinkClick r:id="rId3"/>
              </a:rPr>
              <a:t>https://doi.org/10.1038/s41467-022-34232-6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212121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Fang, X., Zheng, Y., Duan, Y., Liu, Y., &amp; Zhong, W. (2019). Recent Advances in Design of Fluorescence-Based Assays for High-Throughput Screening. </a:t>
            </a:r>
            <a:r>
              <a:rPr lang="en-US" sz="1800" i="1" kern="100" dirty="0">
                <a:solidFill>
                  <a:srgbClr val="212121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Analytical chemistry</a:t>
            </a:r>
            <a:r>
              <a:rPr lang="en-US" sz="1800" kern="100" dirty="0">
                <a:solidFill>
                  <a:srgbClr val="212121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, </a:t>
            </a:r>
            <a:r>
              <a:rPr lang="en-US" sz="1800" i="1" kern="100" dirty="0">
                <a:solidFill>
                  <a:srgbClr val="212121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91</a:t>
            </a:r>
            <a:r>
              <a:rPr lang="en-US" sz="1800" kern="100" dirty="0">
                <a:solidFill>
                  <a:srgbClr val="212121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(1), 482–504. </a:t>
            </a:r>
            <a:r>
              <a:rPr lang="en-US" sz="1800" u="sng" kern="100" dirty="0">
                <a:solidFill>
                  <a:srgbClr val="467886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https://doi.org/10.1021/acs.analchem.8b05303</a:t>
            </a:r>
            <a:endParaRPr lang="en-US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212121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Hall, M. D., </a:t>
            </a:r>
            <a:r>
              <a:rPr lang="en-US" sz="1800" kern="10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Yasgar</a:t>
            </a:r>
            <a:r>
              <a:rPr lang="en-US" sz="1800" kern="100" dirty="0">
                <a:solidFill>
                  <a:srgbClr val="212121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, A., </a:t>
            </a:r>
            <a:r>
              <a:rPr lang="en-US" sz="1800" kern="10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Peryea</a:t>
            </a:r>
            <a:r>
              <a:rPr lang="en-US" sz="1800" kern="100" dirty="0">
                <a:solidFill>
                  <a:srgbClr val="212121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, T., Braisted, J. C., Jadhav, A., </a:t>
            </a:r>
            <a:r>
              <a:rPr lang="en-US" sz="1800" kern="10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Simeonov</a:t>
            </a:r>
            <a:r>
              <a:rPr lang="en-US" sz="1800" kern="100" dirty="0">
                <a:solidFill>
                  <a:srgbClr val="212121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, A., &amp; </a:t>
            </a:r>
            <a:r>
              <a:rPr lang="en-US" sz="1800" kern="10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Coussens</a:t>
            </a:r>
            <a:r>
              <a:rPr lang="en-US" sz="1800" kern="100" dirty="0">
                <a:solidFill>
                  <a:srgbClr val="212121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, N. P. (2016). Fluorescence polarization assays in high-throughput screening and drug discovery: a review. </a:t>
            </a:r>
            <a:r>
              <a:rPr lang="en-US" sz="1800" i="1" kern="100" dirty="0">
                <a:solidFill>
                  <a:srgbClr val="212121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Methods and applications in fluorescence</a:t>
            </a:r>
            <a:r>
              <a:rPr lang="en-US" sz="1800" kern="100" dirty="0">
                <a:solidFill>
                  <a:srgbClr val="212121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, </a:t>
            </a:r>
            <a:r>
              <a:rPr lang="en-US" sz="1800" i="1" kern="100" dirty="0">
                <a:solidFill>
                  <a:srgbClr val="212121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US" sz="1800" kern="100" dirty="0">
                <a:solidFill>
                  <a:srgbClr val="212121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(2), 022001. </a:t>
            </a:r>
            <a:r>
              <a:rPr lang="en-US" sz="1800" u="sng" kern="100" dirty="0">
                <a:solidFill>
                  <a:srgbClr val="467886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https://doi.org/10.1088/2050-6120/4/2/022001</a:t>
            </a:r>
            <a:endParaRPr lang="en-US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 Core Team. (2024). R: A Language and Environment for Statistical Computing. From </a:t>
            </a:r>
            <a:r>
              <a:rPr lang="en-US" sz="1800" u="sng" kern="0" dirty="0">
                <a:solidFill>
                  <a:srgbClr val="46788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https://www.r-project.org/</a:t>
            </a:r>
            <a:endParaRPr lang="en-US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Whiting, B. (2022). </a:t>
            </a:r>
            <a:r>
              <a:rPr lang="en-US" sz="18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Bryan Whiting - Building a complex R Shiny Dashboard Using ChatGPT</a:t>
            </a: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 Bryan Whiting. </a:t>
            </a:r>
            <a:r>
              <a:rPr lang="en-US" sz="1800" u="sng" kern="100" dirty="0">
                <a:solidFill>
                  <a:srgbClr val="467886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https://www.bryanwhiting.com/posts/2022-12-15-chatgpt-rshiny/</a:t>
            </a:r>
            <a:endParaRPr lang="en-US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just"/>
            <a:r>
              <a:rPr lang="en-US" sz="1800" dirty="0">
                <a:effectLst/>
                <a:ea typeface="Times New Roman" panose="02020603050405020304" pitchFamily="18" charset="0"/>
              </a:rPr>
              <a:t>Dario R. (2024). </a:t>
            </a:r>
            <a:r>
              <a:rPr lang="en-US" sz="1800" i="1" dirty="0">
                <a:effectLst/>
                <a:ea typeface="Times New Roman" panose="02020603050405020304" pitchFamily="18" charset="0"/>
              </a:rPr>
              <a:t>R Shiny and ChatGPT: Can ChatGPT Help You Make Better R Shiny Apps?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(n.d.). </a:t>
            </a:r>
            <a:r>
              <a:rPr lang="en-US" sz="1800" u="sng" dirty="0">
                <a:solidFill>
                  <a:srgbClr val="467886"/>
                </a:solidFill>
                <a:effectLst/>
                <a:ea typeface="Times New Roman" panose="02020603050405020304" pitchFamily="18" charset="0"/>
                <a:hlinkClick r:id="rId8"/>
              </a:rPr>
              <a:t>https://www.appsilon.com/post/r-shiny-chatgpt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77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71F1AB-6B81-9B07-5945-7EF3896CBB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0" y="0"/>
            <a:ext cx="12192000" cy="6836186"/>
          </a:xfrm>
          <a:prstGeom prst="rect">
            <a:avLst/>
          </a:prstGeom>
          <a:solidFill>
            <a:schemeClr val="bg1">
              <a:alpha val="99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40A49-B95F-4321-B8AB-21145C92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44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62401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9599-EB9B-097E-D03B-CCE5682C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19C76-DF71-A028-5DE9-054F3CE2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there any relationship between peptide concentrations and fluorescent intensity of samples?</a:t>
            </a:r>
          </a:p>
          <a:p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kern="100" dirty="0"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a relationship exists, what is the strength of the relationship between the variables? </a:t>
            </a:r>
          </a:p>
          <a:p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 peptide concentration be estimated using the fluorescent reads? </a:t>
            </a:r>
          </a:p>
          <a:p>
            <a:endParaRPr lang="en-US" sz="1800" kern="100" dirty="0"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 ChatGPT help to develop a tool to visualize the relationship between the two variables?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1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BAC8-E504-701E-5334-2FE5DF0D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SPECIFIC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CBED9-59BE-5028-B9EA-1DDA9DE5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attempt to build a Shiny App that generates a scatter plot that</a:t>
            </a:r>
            <a:r>
              <a:rPr lang="en-US" sz="1800" kern="0" dirty="0">
                <a:solidFill>
                  <a:srgbClr val="1F232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shows the relationship between the two variables.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1F232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include in the plot a line of regression.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1F232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ensure that the generated code displays the r-squared value indicative of the strength of the relationship between the two variables.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1F232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be able to estimate peptide concentration using fluorescent reads.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document and understand which kind of prompt can lead ChatGPT to produce useful or not useful code</a:t>
            </a:r>
            <a:endParaRPr lang="en-US" sz="1800" kern="100" dirty="0">
              <a:solidFill>
                <a:srgbClr val="1F2328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BAC8-E504-701E-5334-2FE5DF0D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SPECIFIC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CBED9-59BE-5028-B9EA-1DDA9DE5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attempt to build a Shiny App that generates a scatter plot that</a:t>
            </a:r>
            <a:r>
              <a:rPr lang="en-US" sz="1800" kern="0" dirty="0">
                <a:solidFill>
                  <a:srgbClr val="1F2328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shows the relationship between the two variables.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1F232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include in the plot a line of regression.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1F232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ensure that the generated code displays the r-squared value indicative of the strength of the relationship.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1F232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be able to estimate peptide concentration using fluorescent reads.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document and understand which kind of prompt can lead ChatGPT to produce useful or not useful code</a:t>
            </a:r>
            <a:endParaRPr lang="en-US" sz="1800" kern="100" dirty="0">
              <a:solidFill>
                <a:srgbClr val="1F2328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4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65A319-BF9A-ED0F-4032-A83B49D9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6525"/>
            <a:ext cx="6242050" cy="4181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0B23A3-645D-D1F9-296D-DA99F2495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70" y="-115816"/>
            <a:ext cx="10829925" cy="28574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2488E7-E90C-AA18-5AA5-5CEBCA246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970" y="2806842"/>
            <a:ext cx="6353030" cy="405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2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EBFD0E-3818-22D5-86AE-3120B53D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147" y="304800"/>
            <a:ext cx="6515100" cy="61708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05F52C-6D17-6F53-F600-38DD69617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304800"/>
            <a:ext cx="10084279" cy="640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04CE2B-5373-0AAF-ABB8-62CB60386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" y="5084329"/>
            <a:ext cx="11401425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BAFF68-CBA7-7ED3-6305-241D498AA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928" y="5475023"/>
            <a:ext cx="7486650" cy="12192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54C0D87-1326-3ECD-E7A5-531FDC203711}"/>
              </a:ext>
            </a:extLst>
          </p:cNvPr>
          <p:cNvSpPr/>
          <p:nvPr/>
        </p:nvSpPr>
        <p:spPr>
          <a:xfrm>
            <a:off x="6243781" y="6025800"/>
            <a:ext cx="1921164" cy="2272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0EB795-4414-50FC-D544-7C6D274BE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9525"/>
            <a:ext cx="8412596" cy="16095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F1D291-4B51-3CA1-1172-74B1424E0553}"/>
              </a:ext>
            </a:extLst>
          </p:cNvPr>
          <p:cNvSpPr/>
          <p:nvPr/>
        </p:nvSpPr>
        <p:spPr>
          <a:xfrm>
            <a:off x="5586556" y="700706"/>
            <a:ext cx="1176194" cy="3089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638011-2DA8-5234-3E8A-5CB62CD96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0531"/>
            <a:ext cx="4695825" cy="51596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D65ADD-5818-ADD3-2858-D452E8476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5" y="2543175"/>
            <a:ext cx="7484741" cy="420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8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720899-3640-AF5A-E3A0-41A63BD89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72" y="163997"/>
            <a:ext cx="10601325" cy="52578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1A3B61-0ACC-9BE7-2383-6E0833E7B746}"/>
              </a:ext>
            </a:extLst>
          </p:cNvPr>
          <p:cNvSpPr/>
          <p:nvPr/>
        </p:nvSpPr>
        <p:spPr>
          <a:xfrm>
            <a:off x="805005" y="1436203"/>
            <a:ext cx="3147869" cy="9355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7A93BD-7CB0-F032-480D-6025D4EF0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72" y="225909"/>
            <a:ext cx="10582275" cy="51339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BA1BB2-2F4C-9B70-ACCC-11D4F9FD9B3B}"/>
              </a:ext>
            </a:extLst>
          </p:cNvPr>
          <p:cNvSpPr/>
          <p:nvPr/>
        </p:nvSpPr>
        <p:spPr>
          <a:xfrm>
            <a:off x="805005" y="2236303"/>
            <a:ext cx="3147869" cy="9355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4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BAC8-E504-701E-5334-2FE5DF0D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SPECIFIC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CBED9-59BE-5028-B9EA-1DDA9DE5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attempt to build a Shiny App that generates a scatter plot that</a:t>
            </a:r>
            <a:r>
              <a:rPr lang="en-US" sz="1800" kern="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shows the relationship between the two variables.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1F2328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include in the plot a line of regression.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1F232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ensure that the generated code displays the r-squared value indicative of the strength of the relationship.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1F232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be able to estimate peptide concentration using fluorescent reads.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document and understand which kind of prompt can lead ChatGPT to produce useful or not useful code</a:t>
            </a:r>
            <a:endParaRPr lang="en-US" sz="1800" kern="100" dirty="0">
              <a:solidFill>
                <a:srgbClr val="1F2328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9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945</Words>
  <Application>Microsoft Office PowerPoint</Application>
  <PresentationFormat>Widescreen</PresentationFormat>
  <Paragraphs>87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Abadi</vt:lpstr>
      <vt:lpstr>Aptos</vt:lpstr>
      <vt:lpstr>Aptos Display</vt:lpstr>
      <vt:lpstr>Arial</vt:lpstr>
      <vt:lpstr>Symbol</vt:lpstr>
      <vt:lpstr>Times New Roman</vt:lpstr>
      <vt:lpstr>Office Theme</vt:lpstr>
      <vt:lpstr>        Using ChatGPT to create a Shiny App for Estimation of Peptide Concentration in a Sample.  </vt:lpstr>
      <vt:lpstr>Peptide Quantitation</vt:lpstr>
      <vt:lpstr>SPECIFIC OBJECTIVES</vt:lpstr>
      <vt:lpstr>SPECIFIC OBJECTIVES</vt:lpstr>
      <vt:lpstr>PowerPoint Presentation</vt:lpstr>
      <vt:lpstr>PowerPoint Presentation</vt:lpstr>
      <vt:lpstr>PowerPoint Presentation</vt:lpstr>
      <vt:lpstr>PowerPoint Presentation</vt:lpstr>
      <vt:lpstr>SPECIFIC OBJECTIVES</vt:lpstr>
      <vt:lpstr>PowerPoint Presentation</vt:lpstr>
      <vt:lpstr>PowerPoint Presentation</vt:lpstr>
      <vt:lpstr>PowerPoint Presentation</vt:lpstr>
      <vt:lpstr>PowerPoint Presentation</vt:lpstr>
      <vt:lpstr>SPECIFIC OBJECTIVES</vt:lpstr>
      <vt:lpstr>PowerPoint Presentation</vt:lpstr>
      <vt:lpstr>PowerPoint Presentation</vt:lpstr>
      <vt:lpstr>SPECIFIC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Renaming App</vt:lpstr>
      <vt:lpstr>PowerPoint Presentation</vt:lpstr>
      <vt:lpstr>Conclusions</vt:lpstr>
      <vt:lpstr>References</vt:lpstr>
      <vt:lpstr>Thank You for Listening</vt:lpstr>
      <vt:lpstr>RESEARCH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 5100  Project Title: Using ChatGPT to create a Shiny App for visualization of Peptide Concentration in a Sample.</dc:title>
  <dc:creator>Ugwuoji, Emmanuel</dc:creator>
  <cp:lastModifiedBy>Emmanuel</cp:lastModifiedBy>
  <cp:revision>4</cp:revision>
  <dcterms:created xsi:type="dcterms:W3CDTF">2024-03-27T19:27:40Z</dcterms:created>
  <dcterms:modified xsi:type="dcterms:W3CDTF">2024-05-01T16:59:52Z</dcterms:modified>
</cp:coreProperties>
</file>