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heme/themeOverride1.xml" ContentType="application/vnd.openxmlformats-officedocument.themeOverr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7" r:id="rId1"/>
    <p:sldMasterId id="2147484035" r:id="rId2"/>
  </p:sldMasterIdLst>
  <p:notesMasterIdLst>
    <p:notesMasterId r:id="rId37"/>
  </p:notesMasterIdLst>
  <p:sldIdLst>
    <p:sldId id="499" r:id="rId3"/>
    <p:sldId id="500" r:id="rId4"/>
    <p:sldId id="501" r:id="rId5"/>
    <p:sldId id="514" r:id="rId6"/>
    <p:sldId id="504" r:id="rId7"/>
    <p:sldId id="502" r:id="rId8"/>
    <p:sldId id="503" r:id="rId9"/>
    <p:sldId id="508" r:id="rId10"/>
    <p:sldId id="515" r:id="rId11"/>
    <p:sldId id="505" r:id="rId12"/>
    <p:sldId id="506" r:id="rId13"/>
    <p:sldId id="507" r:id="rId14"/>
    <p:sldId id="510" r:id="rId15"/>
    <p:sldId id="511" r:id="rId16"/>
    <p:sldId id="509" r:id="rId17"/>
    <p:sldId id="516" r:id="rId18"/>
    <p:sldId id="517" r:id="rId19"/>
    <p:sldId id="518" r:id="rId20"/>
    <p:sldId id="519" r:id="rId21"/>
    <p:sldId id="520" r:id="rId22"/>
    <p:sldId id="521" r:id="rId23"/>
    <p:sldId id="522" r:id="rId24"/>
    <p:sldId id="523" r:id="rId25"/>
    <p:sldId id="524" r:id="rId26"/>
    <p:sldId id="525" r:id="rId27"/>
    <p:sldId id="526" r:id="rId28"/>
    <p:sldId id="528" r:id="rId29"/>
    <p:sldId id="529" r:id="rId30"/>
    <p:sldId id="530" r:id="rId31"/>
    <p:sldId id="531" r:id="rId32"/>
    <p:sldId id="532" r:id="rId33"/>
    <p:sldId id="533" r:id="rId34"/>
    <p:sldId id="534" r:id="rId35"/>
    <p:sldId id="535" r:id="rId36"/>
  </p:sldIdLst>
  <p:sldSz cx="9144000" cy="6858000" type="screen4x3"/>
  <p:notesSz cx="7099300" cy="10234613"/>
  <p:custDataLst>
    <p:tags r:id="rId3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1321">
          <p15:clr>
            <a:srgbClr val="A4A3A4"/>
          </p15:clr>
        </p15:guide>
        <p15:guide id="3" orient="horz" pos="4133">
          <p15:clr>
            <a:srgbClr val="A4A3A4"/>
          </p15:clr>
        </p15:guide>
        <p15:guide id="4" orient="horz" pos="4224">
          <p15:clr>
            <a:srgbClr val="A4A3A4"/>
          </p15:clr>
        </p15:guide>
        <p15:guide id="5" pos="295">
          <p15:clr>
            <a:srgbClr val="A4A3A4"/>
          </p15:clr>
        </p15:guide>
        <p15:guide id="6" pos="4037">
          <p15:clr>
            <a:srgbClr val="A4A3A4"/>
          </p15:clr>
        </p15:guide>
        <p15:guide id="7" pos="5534">
          <p15:clr>
            <a:srgbClr val="A4A3A4"/>
          </p15:clr>
        </p15:guide>
        <p15:guide id="8" pos="1134">
          <p15:clr>
            <a:srgbClr val="A4A3A4"/>
          </p15:clr>
        </p15:guide>
        <p15:guide id="9" pos="1202">
          <p15:clr>
            <a:srgbClr val="A4A3A4"/>
          </p15:clr>
        </p15:guide>
        <p15:guide id="10" pos="1678">
          <p15:clr>
            <a:srgbClr val="A4A3A4"/>
          </p15:clr>
        </p15:guide>
        <p15:guide id="11" pos="172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C40EA"/>
    <a:srgbClr val="E4D994"/>
    <a:srgbClr val="E8DFA6"/>
    <a:srgbClr val="99CCFF"/>
    <a:srgbClr val="C4C4C4"/>
    <a:srgbClr val="9B9B9B"/>
    <a:srgbClr val="F1F2EA"/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12" autoAdjust="0"/>
    <p:restoredTop sz="98701" autoAdjust="0"/>
  </p:normalViewPr>
  <p:slideViewPr>
    <p:cSldViewPr>
      <p:cViewPr varScale="1">
        <p:scale>
          <a:sx n="86" d="100"/>
          <a:sy n="86" d="100"/>
        </p:scale>
        <p:origin x="1116" y="84"/>
      </p:cViewPr>
      <p:guideLst>
        <p:guide orient="horz" pos="799"/>
        <p:guide orient="horz" pos="1321"/>
        <p:guide orient="horz" pos="4133"/>
        <p:guide orient="horz" pos="4224"/>
        <p:guide pos="295"/>
        <p:guide pos="4037"/>
        <p:guide pos="5534"/>
        <p:guide pos="1134"/>
        <p:guide pos="1202"/>
        <p:guide pos="1678"/>
        <p:guide pos="17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F0928A-5636-4C77-8596-80227D1185E1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1790C41-D8F4-4CF8-8391-00F91D6414A2}">
      <dgm:prSet phldrT="[文本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600" dirty="0">
              <a:latin typeface="微软雅黑" pitchFamily="34" charset="-122"/>
              <a:ea typeface="微软雅黑" pitchFamily="34" charset="-122"/>
            </a:rPr>
            <a:t>Python</a:t>
          </a:r>
          <a:r>
            <a:rPr lang="zh-CN" sz="1600" dirty="0">
              <a:latin typeface="微软雅黑" pitchFamily="34" charset="-122"/>
              <a:ea typeface="微软雅黑" pitchFamily="34" charset="-122"/>
            </a:rPr>
            <a:t>是彻底的面向对象语言，</a:t>
          </a:r>
          <a:r>
            <a:rPr lang="zh-CN" altLang="zh-CN" sz="1600" dirty="0">
              <a:latin typeface="微软雅黑" pitchFamily="34" charset="-122"/>
              <a:ea typeface="微软雅黑" pitchFamily="34" charset="-122"/>
            </a:rPr>
            <a:t>能被方便地集成到其他需要脚本语言的程度之内</a:t>
          </a:r>
          <a:r>
            <a:rPr lang="zh-CN" altLang="en-US" sz="1600" dirty="0">
              <a:latin typeface="微软雅黑" pitchFamily="34" charset="-122"/>
              <a:ea typeface="微软雅黑" pitchFamily="34" charset="-122"/>
            </a:rPr>
            <a:t>。</a:t>
          </a:r>
        </a:p>
        <a:p>
          <a:pPr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dirty="0">
            <a:latin typeface="微软雅黑" pitchFamily="34" charset="-122"/>
            <a:ea typeface="微软雅黑" pitchFamily="34" charset="-122"/>
          </a:endParaRPr>
        </a:p>
      </dgm:t>
    </dgm:pt>
    <dgm:pt modelId="{BA56DDC6-2992-456E-B5E5-C8AFC11FB311}" type="parTrans" cxnId="{5966C083-50F6-4869-89BF-C72766B4B410}">
      <dgm:prSet/>
      <dgm:spPr/>
      <dgm:t>
        <a:bodyPr/>
        <a:lstStyle/>
        <a:p>
          <a:endParaRPr lang="zh-CN" altLang="en-US"/>
        </a:p>
      </dgm:t>
    </dgm:pt>
    <dgm:pt modelId="{9C4066FC-92DC-42D6-BBE5-960D52311A62}" type="sibTrans" cxnId="{5966C083-50F6-4869-89BF-C72766B4B410}">
      <dgm:prSet/>
      <dgm:spPr/>
      <dgm:t>
        <a:bodyPr/>
        <a:lstStyle/>
        <a:p>
          <a:endParaRPr lang="zh-CN" altLang="en-US"/>
        </a:p>
      </dgm:t>
    </dgm:pt>
    <dgm:pt modelId="{E24B88B9-BBAC-46CE-A2D0-04CCA4DDFF9F}">
      <dgm:prSet phldrT="[文本]" custT="1"/>
      <dgm:spPr/>
      <dgm:t>
        <a:bodyPr/>
        <a:lstStyle/>
        <a:p>
          <a:r>
            <a:rPr lang="en-US" altLang="zh-CN" sz="1600" dirty="0">
              <a:latin typeface="微软雅黑" pitchFamily="34" charset="-122"/>
              <a:ea typeface="微软雅黑" pitchFamily="34" charset="-122"/>
            </a:rPr>
            <a:t>Python</a:t>
          </a:r>
          <a:r>
            <a:rPr lang="zh-CN" altLang="zh-CN" sz="1600" dirty="0">
              <a:latin typeface="微软雅黑" pitchFamily="34" charset="-122"/>
              <a:ea typeface="微软雅黑" pitchFamily="34" charset="-122"/>
            </a:rPr>
            <a:t>语法简洁，代码可读性强，开发效率高，能很好地连接“想法”和“实现”两个部分。</a:t>
          </a:r>
          <a:endParaRPr lang="zh-CN" altLang="en-US" sz="1600" dirty="0">
            <a:latin typeface="微软雅黑" pitchFamily="34" charset="-122"/>
            <a:ea typeface="微软雅黑" pitchFamily="34" charset="-122"/>
          </a:endParaRPr>
        </a:p>
        <a:p>
          <a:endParaRPr lang="zh-CN" altLang="en-US" sz="1700" dirty="0"/>
        </a:p>
      </dgm:t>
    </dgm:pt>
    <dgm:pt modelId="{E8DFBCC8-BFC7-44AA-9C5A-85B5955A7D4A}" type="parTrans" cxnId="{1B557D6C-9D61-4F69-A35E-9EE62357E18E}">
      <dgm:prSet/>
      <dgm:spPr/>
      <dgm:t>
        <a:bodyPr/>
        <a:lstStyle/>
        <a:p>
          <a:endParaRPr lang="zh-CN" altLang="en-US"/>
        </a:p>
      </dgm:t>
    </dgm:pt>
    <dgm:pt modelId="{BBB560BD-B44A-4268-A4C6-C3C6FD9F7D73}" type="sibTrans" cxnId="{1B557D6C-9D61-4F69-A35E-9EE62357E18E}">
      <dgm:prSet/>
      <dgm:spPr/>
      <dgm:t>
        <a:bodyPr/>
        <a:lstStyle/>
        <a:p>
          <a:endParaRPr lang="zh-CN" altLang="en-US"/>
        </a:p>
      </dgm:t>
    </dgm:pt>
    <dgm:pt modelId="{40EBC5C4-7011-4A60-810C-1B05C3BC597E}">
      <dgm:prSet phldrT="[文本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CN" sz="1600" dirty="0">
              <a:latin typeface="微软雅黑" pitchFamily="34" charset="-122"/>
              <a:ea typeface="微软雅黑" pitchFamily="34" charset="-122"/>
            </a:rPr>
            <a:t>Python</a:t>
          </a:r>
          <a:r>
            <a:rPr lang="zh-CN" altLang="zh-CN" sz="1600" dirty="0">
              <a:latin typeface="微软雅黑" pitchFamily="34" charset="-122"/>
              <a:ea typeface="微软雅黑" pitchFamily="34" charset="-122"/>
            </a:rPr>
            <a:t>是一门多功能的语言，能够胜任脚本，博客网站搭建，嵌入使用，客户端等的开发工作。</a:t>
          </a:r>
          <a:endParaRPr lang="zh-CN" altLang="en-US" sz="1600" dirty="0">
            <a:latin typeface="微软雅黑" pitchFamily="34" charset="-122"/>
            <a:ea typeface="微软雅黑" pitchFamily="34" charset="-122"/>
          </a:endParaRPr>
        </a:p>
        <a:p>
          <a:pPr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dirty="0"/>
        </a:p>
      </dgm:t>
    </dgm:pt>
    <dgm:pt modelId="{9D9D692A-BA2B-4579-BE4F-1ADCFE63A0F5}" type="parTrans" cxnId="{29C93B1D-9BD4-4678-9D69-2A6DC2EF0166}">
      <dgm:prSet/>
      <dgm:spPr/>
      <dgm:t>
        <a:bodyPr/>
        <a:lstStyle/>
        <a:p>
          <a:endParaRPr lang="zh-CN" altLang="en-US"/>
        </a:p>
      </dgm:t>
    </dgm:pt>
    <dgm:pt modelId="{BDABE286-0423-4521-B1A9-72D45038B1FE}" type="sibTrans" cxnId="{29C93B1D-9BD4-4678-9D69-2A6DC2EF0166}">
      <dgm:prSet/>
      <dgm:spPr/>
      <dgm:t>
        <a:bodyPr/>
        <a:lstStyle/>
        <a:p>
          <a:endParaRPr lang="zh-CN" altLang="en-US"/>
        </a:p>
      </dgm:t>
    </dgm:pt>
    <dgm:pt modelId="{4870BCA3-6394-4F11-98E5-11F296A0E5F1}" type="pres">
      <dgm:prSet presAssocID="{A8F0928A-5636-4C77-8596-80227D1185E1}" presName="Name0" presStyleCnt="0">
        <dgm:presLayoutVars>
          <dgm:dir/>
          <dgm:resizeHandles val="exact"/>
        </dgm:presLayoutVars>
      </dgm:prSet>
      <dgm:spPr/>
    </dgm:pt>
    <dgm:pt modelId="{EEF9AAA4-F373-45BB-9A11-CFDB0393A11B}" type="pres">
      <dgm:prSet presAssocID="{F1790C41-D8F4-4CF8-8391-00F91D6414A2}" presName="node" presStyleLbl="node1" presStyleIdx="0" presStyleCnt="3">
        <dgm:presLayoutVars>
          <dgm:bulletEnabled val="1"/>
        </dgm:presLayoutVars>
      </dgm:prSet>
      <dgm:spPr/>
    </dgm:pt>
    <dgm:pt modelId="{92E8AD25-417C-4DC6-B393-0B108E42B305}" type="pres">
      <dgm:prSet presAssocID="{9C4066FC-92DC-42D6-BBE5-960D52311A62}" presName="sibTrans" presStyleCnt="0"/>
      <dgm:spPr/>
    </dgm:pt>
    <dgm:pt modelId="{D54009ED-EEA5-43CC-AEB2-547EE583070C}" type="pres">
      <dgm:prSet presAssocID="{E24B88B9-BBAC-46CE-A2D0-04CCA4DDFF9F}" presName="node" presStyleLbl="node1" presStyleIdx="1" presStyleCnt="3">
        <dgm:presLayoutVars>
          <dgm:bulletEnabled val="1"/>
        </dgm:presLayoutVars>
      </dgm:prSet>
      <dgm:spPr/>
    </dgm:pt>
    <dgm:pt modelId="{CA1749F1-67B8-4DB3-97A6-974BD4C176FA}" type="pres">
      <dgm:prSet presAssocID="{BBB560BD-B44A-4268-A4C6-C3C6FD9F7D73}" presName="sibTrans" presStyleCnt="0"/>
      <dgm:spPr/>
    </dgm:pt>
    <dgm:pt modelId="{BB602A99-53C8-480A-B608-F9605CC05861}" type="pres">
      <dgm:prSet presAssocID="{40EBC5C4-7011-4A60-810C-1B05C3BC597E}" presName="node" presStyleLbl="node1" presStyleIdx="2" presStyleCnt="3">
        <dgm:presLayoutVars>
          <dgm:bulletEnabled val="1"/>
        </dgm:presLayoutVars>
      </dgm:prSet>
      <dgm:spPr/>
    </dgm:pt>
  </dgm:ptLst>
  <dgm:cxnLst>
    <dgm:cxn modelId="{938D3C0A-1DE5-471D-BA0F-9B08E47FEA51}" type="presOf" srcId="{40EBC5C4-7011-4A60-810C-1B05C3BC597E}" destId="{BB602A99-53C8-480A-B608-F9605CC05861}" srcOrd="0" destOrd="0" presId="urn:microsoft.com/office/officeart/2005/8/layout/hList6"/>
    <dgm:cxn modelId="{29C93B1D-9BD4-4678-9D69-2A6DC2EF0166}" srcId="{A8F0928A-5636-4C77-8596-80227D1185E1}" destId="{40EBC5C4-7011-4A60-810C-1B05C3BC597E}" srcOrd="2" destOrd="0" parTransId="{9D9D692A-BA2B-4579-BE4F-1ADCFE63A0F5}" sibTransId="{BDABE286-0423-4521-B1A9-72D45038B1FE}"/>
    <dgm:cxn modelId="{1B557D6C-9D61-4F69-A35E-9EE62357E18E}" srcId="{A8F0928A-5636-4C77-8596-80227D1185E1}" destId="{E24B88B9-BBAC-46CE-A2D0-04CCA4DDFF9F}" srcOrd="1" destOrd="0" parTransId="{E8DFBCC8-BFC7-44AA-9C5A-85B5955A7D4A}" sibTransId="{BBB560BD-B44A-4268-A4C6-C3C6FD9F7D73}"/>
    <dgm:cxn modelId="{2D901879-EBD7-494A-B732-E4092A96D231}" type="presOf" srcId="{A8F0928A-5636-4C77-8596-80227D1185E1}" destId="{4870BCA3-6394-4F11-98E5-11F296A0E5F1}" srcOrd="0" destOrd="0" presId="urn:microsoft.com/office/officeart/2005/8/layout/hList6"/>
    <dgm:cxn modelId="{5966C083-50F6-4869-89BF-C72766B4B410}" srcId="{A8F0928A-5636-4C77-8596-80227D1185E1}" destId="{F1790C41-D8F4-4CF8-8391-00F91D6414A2}" srcOrd="0" destOrd="0" parTransId="{BA56DDC6-2992-456E-B5E5-C8AFC11FB311}" sibTransId="{9C4066FC-92DC-42D6-BBE5-960D52311A62}"/>
    <dgm:cxn modelId="{54EA99AF-6084-44C9-9FF2-3C730B55CAFF}" type="presOf" srcId="{F1790C41-D8F4-4CF8-8391-00F91D6414A2}" destId="{EEF9AAA4-F373-45BB-9A11-CFDB0393A11B}" srcOrd="0" destOrd="0" presId="urn:microsoft.com/office/officeart/2005/8/layout/hList6"/>
    <dgm:cxn modelId="{828DC2F4-E8F0-4E26-913C-9EDEA71A338E}" type="presOf" srcId="{E24B88B9-BBAC-46CE-A2D0-04CCA4DDFF9F}" destId="{D54009ED-EEA5-43CC-AEB2-547EE583070C}" srcOrd="0" destOrd="0" presId="urn:microsoft.com/office/officeart/2005/8/layout/hList6"/>
    <dgm:cxn modelId="{D04B93F7-5874-4AB9-A13D-14250F74A888}" type="presParOf" srcId="{4870BCA3-6394-4F11-98E5-11F296A0E5F1}" destId="{EEF9AAA4-F373-45BB-9A11-CFDB0393A11B}" srcOrd="0" destOrd="0" presId="urn:microsoft.com/office/officeart/2005/8/layout/hList6"/>
    <dgm:cxn modelId="{446D01BA-F712-4633-9925-3FC6988FDDF4}" type="presParOf" srcId="{4870BCA3-6394-4F11-98E5-11F296A0E5F1}" destId="{92E8AD25-417C-4DC6-B393-0B108E42B305}" srcOrd="1" destOrd="0" presId="urn:microsoft.com/office/officeart/2005/8/layout/hList6"/>
    <dgm:cxn modelId="{C072DF5D-C028-4BDA-83CE-C4DAD3C003A1}" type="presParOf" srcId="{4870BCA3-6394-4F11-98E5-11F296A0E5F1}" destId="{D54009ED-EEA5-43CC-AEB2-547EE583070C}" srcOrd="2" destOrd="0" presId="urn:microsoft.com/office/officeart/2005/8/layout/hList6"/>
    <dgm:cxn modelId="{D3413FD4-0543-42AF-A2B5-476B8CF6CE17}" type="presParOf" srcId="{4870BCA3-6394-4F11-98E5-11F296A0E5F1}" destId="{CA1749F1-67B8-4DB3-97A6-974BD4C176FA}" srcOrd="3" destOrd="0" presId="urn:microsoft.com/office/officeart/2005/8/layout/hList6"/>
    <dgm:cxn modelId="{70BAA5DE-DB8A-41FE-BF8E-6A6DCDF01297}" type="presParOf" srcId="{4870BCA3-6394-4F11-98E5-11F296A0E5F1}" destId="{BB602A99-53C8-480A-B608-F9605CC05861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F9AAA4-F373-45BB-9A11-CFDB0393A11B}">
      <dsp:nvSpPr>
        <dsp:cNvPr id="0" name=""/>
        <dsp:cNvSpPr/>
      </dsp:nvSpPr>
      <dsp:spPr>
        <a:xfrm rot="16200000">
          <a:off x="-1063873" y="1064617"/>
          <a:ext cx="4064000" cy="193476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1600" bIns="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600" kern="1200" dirty="0">
              <a:latin typeface="微软雅黑" pitchFamily="34" charset="-122"/>
              <a:ea typeface="微软雅黑" pitchFamily="34" charset="-122"/>
            </a:rPr>
            <a:t>Python</a:t>
          </a:r>
          <a:r>
            <a:rPr lang="zh-CN" sz="1600" kern="1200" dirty="0">
              <a:latin typeface="微软雅黑" pitchFamily="34" charset="-122"/>
              <a:ea typeface="微软雅黑" pitchFamily="34" charset="-122"/>
            </a:rPr>
            <a:t>是彻底的面向对象语言，</a:t>
          </a:r>
          <a:r>
            <a:rPr lang="zh-CN" altLang="zh-CN" sz="1600" kern="1200" dirty="0">
              <a:latin typeface="微软雅黑" pitchFamily="34" charset="-122"/>
              <a:ea typeface="微软雅黑" pitchFamily="34" charset="-122"/>
            </a:rPr>
            <a:t>能被方便地集成到其他需要脚本语言的程度之内</a:t>
          </a:r>
          <a:r>
            <a:rPr lang="zh-CN" altLang="en-US" sz="1600" kern="1200" dirty="0">
              <a:latin typeface="微软雅黑" pitchFamily="34" charset="-122"/>
              <a:ea typeface="微软雅黑" pitchFamily="34" charset="-122"/>
            </a:rPr>
            <a:t>。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 dirty="0">
            <a:latin typeface="微软雅黑" pitchFamily="34" charset="-122"/>
            <a:ea typeface="微软雅黑" pitchFamily="34" charset="-122"/>
          </a:endParaRPr>
        </a:p>
      </dsp:txBody>
      <dsp:txXfrm rot="5400000">
        <a:off x="744" y="812800"/>
        <a:ext cx="1934765" cy="2438400"/>
      </dsp:txXfrm>
    </dsp:sp>
    <dsp:sp modelId="{D54009ED-EEA5-43CC-AEB2-547EE583070C}">
      <dsp:nvSpPr>
        <dsp:cNvPr id="0" name=""/>
        <dsp:cNvSpPr/>
      </dsp:nvSpPr>
      <dsp:spPr>
        <a:xfrm rot="16200000">
          <a:off x="1016000" y="1064617"/>
          <a:ext cx="4064000" cy="193476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16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latin typeface="微软雅黑" pitchFamily="34" charset="-122"/>
              <a:ea typeface="微软雅黑" pitchFamily="34" charset="-122"/>
            </a:rPr>
            <a:t>Python</a:t>
          </a:r>
          <a:r>
            <a:rPr lang="zh-CN" altLang="zh-CN" sz="1600" kern="1200" dirty="0">
              <a:latin typeface="微软雅黑" pitchFamily="34" charset="-122"/>
              <a:ea typeface="微软雅黑" pitchFamily="34" charset="-122"/>
            </a:rPr>
            <a:t>语法简洁，代码可读性强，开发效率高，能很好地连接“想法”和“实现”两个部分。</a:t>
          </a:r>
          <a:endParaRPr lang="zh-CN" altLang="en-US" sz="1600" kern="1200" dirty="0">
            <a:latin typeface="微软雅黑" pitchFamily="34" charset="-122"/>
            <a:ea typeface="微软雅黑" pitchFamily="34" charset="-122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 dirty="0"/>
        </a:p>
      </dsp:txBody>
      <dsp:txXfrm rot="5400000">
        <a:off x="2080617" y="812800"/>
        <a:ext cx="1934765" cy="2438400"/>
      </dsp:txXfrm>
    </dsp:sp>
    <dsp:sp modelId="{BB602A99-53C8-480A-B608-F9605CC05861}">
      <dsp:nvSpPr>
        <dsp:cNvPr id="0" name=""/>
        <dsp:cNvSpPr/>
      </dsp:nvSpPr>
      <dsp:spPr>
        <a:xfrm rot="16200000">
          <a:off x="3095873" y="1064617"/>
          <a:ext cx="4064000" cy="193476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1600" bIns="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zh-CN" sz="1600" kern="1200" dirty="0">
              <a:latin typeface="微软雅黑" pitchFamily="34" charset="-122"/>
              <a:ea typeface="微软雅黑" pitchFamily="34" charset="-122"/>
            </a:rPr>
            <a:t>Python</a:t>
          </a:r>
          <a:r>
            <a:rPr lang="zh-CN" altLang="zh-CN" sz="1600" kern="1200" dirty="0">
              <a:latin typeface="微软雅黑" pitchFamily="34" charset="-122"/>
              <a:ea typeface="微软雅黑" pitchFamily="34" charset="-122"/>
            </a:rPr>
            <a:t>是一门多功能的语言，能够胜任脚本，博客网站搭建，嵌入使用，客户端等的开发工作。</a:t>
          </a:r>
          <a:endParaRPr lang="zh-CN" altLang="en-US" sz="1600" kern="1200" dirty="0">
            <a:latin typeface="微软雅黑" pitchFamily="34" charset="-122"/>
            <a:ea typeface="微软雅黑" pitchFamily="34" charset="-122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 dirty="0"/>
        </a:p>
      </dsp:txBody>
      <dsp:txXfrm rot="5400000">
        <a:off x="4160490" y="812800"/>
        <a:ext cx="1934765" cy="2438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02B45E74-599A-4E24-860A-33D026F91F6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3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343B77D2-C45F-4DEA-862B-4E681D54C5F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3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4" name="Rectangle 4">
            <a:extLst>
              <a:ext uri="{FF2B5EF4-FFF2-40B4-BE49-F238E27FC236}">
                <a16:creationId xmlns:a16="http://schemas.microsoft.com/office/drawing/2014/main" id="{F775B968-7BFC-47FF-B6CB-77366BBE166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3" name="Rectangle 5">
            <a:extLst>
              <a:ext uri="{FF2B5EF4-FFF2-40B4-BE49-F238E27FC236}">
                <a16:creationId xmlns:a16="http://schemas.microsoft.com/office/drawing/2014/main" id="{C26AFC4A-5A40-47DF-A6C7-D9677485F6B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14694" name="Rectangle 6">
            <a:extLst>
              <a:ext uri="{FF2B5EF4-FFF2-40B4-BE49-F238E27FC236}">
                <a16:creationId xmlns:a16="http://schemas.microsoft.com/office/drawing/2014/main" id="{4AB29439-7E32-427E-85B5-3CF9D95BAF3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3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695" name="Rectangle 7">
            <a:extLst>
              <a:ext uri="{FF2B5EF4-FFF2-40B4-BE49-F238E27FC236}">
                <a16:creationId xmlns:a16="http://schemas.microsoft.com/office/drawing/2014/main" id="{E87E5D68-CBA9-4CAC-B000-9C6B8783FF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</a:defRPr>
            </a:lvl1pPr>
          </a:lstStyle>
          <a:p>
            <a:fld id="{9F84A337-FA20-49E0-8525-F0A718B0894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>
            <a:extLst>
              <a:ext uri="{FF2B5EF4-FFF2-40B4-BE49-F238E27FC236}">
                <a16:creationId xmlns:a16="http://schemas.microsoft.com/office/drawing/2014/main" id="{3521D9EA-F934-4E4D-9C50-24A260B05FD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备注占位符 2">
            <a:extLst>
              <a:ext uri="{FF2B5EF4-FFF2-40B4-BE49-F238E27FC236}">
                <a16:creationId xmlns:a16="http://schemas.microsoft.com/office/drawing/2014/main" id="{2B806F6B-CC2F-4F4A-9800-877BB9C90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2228" name="灯片编号占位符 3">
            <a:extLst>
              <a:ext uri="{FF2B5EF4-FFF2-40B4-BE49-F238E27FC236}">
                <a16:creationId xmlns:a16="http://schemas.microsoft.com/office/drawing/2014/main" id="{ABCD3289-E785-4579-8294-9B3DA52096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6EFD15E-7D65-4564-9292-9CFB26DE5FD0}" type="slidenum">
              <a:rPr lang="en-US" altLang="zh-CN" sz="1300">
                <a:solidFill>
                  <a:schemeClr val="tx1"/>
                </a:solidFill>
              </a:rPr>
              <a:pPr eaLnBrk="1" hangingPunct="1"/>
              <a:t>1</a:t>
            </a:fld>
            <a:endParaRPr lang="en-US" altLang="zh-CN"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>
            <a:extLst>
              <a:ext uri="{FF2B5EF4-FFF2-40B4-BE49-F238E27FC236}">
                <a16:creationId xmlns:a16="http://schemas.microsoft.com/office/drawing/2014/main" id="{AAC30EBF-C100-48A4-B598-7E39F810C38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备注占位符 2">
            <a:extLst>
              <a:ext uri="{FF2B5EF4-FFF2-40B4-BE49-F238E27FC236}">
                <a16:creationId xmlns:a16="http://schemas.microsoft.com/office/drawing/2014/main" id="{AB624961-3048-4E31-8A92-FC22C2E9F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3252" name="灯片编号占位符 3">
            <a:extLst>
              <a:ext uri="{FF2B5EF4-FFF2-40B4-BE49-F238E27FC236}">
                <a16:creationId xmlns:a16="http://schemas.microsoft.com/office/drawing/2014/main" id="{E1D9A040-4DD2-4B59-AE63-5FF5F2FEC8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16D2330-2764-432C-9869-DD445012086B}" type="slidenum">
              <a:rPr lang="zh-CN" altLang="en-US" sz="1300">
                <a:solidFill>
                  <a:schemeClr val="tx1"/>
                </a:solidFill>
              </a:rPr>
              <a:pPr eaLnBrk="1" hangingPunct="1"/>
              <a:t>2</a:t>
            </a:fld>
            <a:endParaRPr lang="zh-CN" altLang="en-US"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>
            <a:extLst>
              <a:ext uri="{FF2B5EF4-FFF2-40B4-BE49-F238E27FC236}">
                <a16:creationId xmlns:a16="http://schemas.microsoft.com/office/drawing/2014/main" id="{D46F70AB-527E-43E2-9A1D-CBC5C1D1947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备注占位符 2">
            <a:extLst>
              <a:ext uri="{FF2B5EF4-FFF2-40B4-BE49-F238E27FC236}">
                <a16:creationId xmlns:a16="http://schemas.microsoft.com/office/drawing/2014/main" id="{CE4900B2-CB9F-482D-B849-3AF0F4171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4276" name="灯片编号占位符 3">
            <a:extLst>
              <a:ext uri="{FF2B5EF4-FFF2-40B4-BE49-F238E27FC236}">
                <a16:creationId xmlns:a16="http://schemas.microsoft.com/office/drawing/2014/main" id="{532224C3-7A70-44D1-8623-B92B0C0C23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77C4F10-DC3F-4BC0-BBBC-062798903C26}" type="slidenum">
              <a:rPr lang="zh-CN" altLang="en-US" sz="1300">
                <a:solidFill>
                  <a:schemeClr val="tx1"/>
                </a:solidFill>
              </a:rPr>
              <a:pPr eaLnBrk="1" hangingPunct="1"/>
              <a:t>5</a:t>
            </a:fld>
            <a:endParaRPr lang="zh-CN" altLang="en-US"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>
            <a:extLst>
              <a:ext uri="{FF2B5EF4-FFF2-40B4-BE49-F238E27FC236}">
                <a16:creationId xmlns:a16="http://schemas.microsoft.com/office/drawing/2014/main" id="{9574FE6A-372D-4E34-B396-F411BCE0970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备注占位符 2">
            <a:extLst>
              <a:ext uri="{FF2B5EF4-FFF2-40B4-BE49-F238E27FC236}">
                <a16:creationId xmlns:a16="http://schemas.microsoft.com/office/drawing/2014/main" id="{276D8102-BC10-4E03-96ED-2006F8EBA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5300" name="灯片编号占位符 3">
            <a:extLst>
              <a:ext uri="{FF2B5EF4-FFF2-40B4-BE49-F238E27FC236}">
                <a16:creationId xmlns:a16="http://schemas.microsoft.com/office/drawing/2014/main" id="{E90316E3-3648-4D39-8E58-71ACD3D7DA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D3558A8-B5E1-407C-AC63-C8CBF8288B0D}" type="slidenum">
              <a:rPr lang="zh-CN" altLang="en-US" sz="1300">
                <a:solidFill>
                  <a:schemeClr val="tx1"/>
                </a:solidFill>
              </a:rPr>
              <a:pPr eaLnBrk="1" hangingPunct="1"/>
              <a:t>15</a:t>
            </a:fld>
            <a:endParaRPr lang="zh-CN" altLang="en-US"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136A4BF6-FEA5-4F0E-AC20-E44367E87C7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780C7AD6-7D06-4590-B08E-4F0F097F0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40A74B9-8CE6-466C-AB9F-8A53D4035C8B}"/>
              </a:ext>
            </a:extLst>
          </p:cNvPr>
          <p:cNvSpPr/>
          <p:nvPr userDrawn="1"/>
        </p:nvSpPr>
        <p:spPr>
          <a:xfrm>
            <a:off x="0" y="1857375"/>
            <a:ext cx="9142413" cy="2500313"/>
          </a:xfrm>
          <a:prstGeom prst="rect">
            <a:avLst/>
          </a:prstGeom>
          <a:solidFill>
            <a:srgbClr val="9B9B9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3" name="图片 2" descr="AW视觉符号.jpg">
            <a:extLst>
              <a:ext uri="{FF2B5EF4-FFF2-40B4-BE49-F238E27FC236}">
                <a16:creationId xmlns:a16="http://schemas.microsoft.com/office/drawing/2014/main" id="{0FAAC5A0-4DE5-485B-997F-224C14286F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24018" y="2628032"/>
            <a:ext cx="3896807" cy="20559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8">
            <a:extLst>
              <a:ext uri="{FF2B5EF4-FFF2-40B4-BE49-F238E27FC236}">
                <a16:creationId xmlns:a16="http://schemas.microsoft.com/office/drawing/2014/main" id="{CB168FF5-90E8-4B0F-85CE-DA1A9F7F23F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00188" y="500063"/>
            <a:ext cx="7643812" cy="8302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《Python</a:t>
            </a: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与数据挖掘</a:t>
            </a:r>
            <a:r>
              <a:rPr lang="en-US" altLang="zh-CN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配套</a:t>
            </a:r>
            <a:r>
              <a:rPr lang="en-US" altLang="zh-CN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</a:p>
          <a:p>
            <a:pPr algn="r" eaLnBrk="1" hangingPunct="1">
              <a:defRPr/>
            </a:pPr>
            <a:r>
              <a:rPr lang="zh-CN" altLang="en-US" sz="20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    更多下载：</a:t>
            </a:r>
            <a:r>
              <a:rPr lang="en-US" altLang="zh-CN" sz="20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 http://www.tipdm.org/ts/755.jhtml</a:t>
            </a:r>
            <a:endParaRPr lang="zh-CN" altLang="en-US" sz="2000" dirty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071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213789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2">
            <a:extLst>
              <a:ext uri="{FF2B5EF4-FFF2-40B4-BE49-F238E27FC236}">
                <a16:creationId xmlns:a16="http://schemas.microsoft.com/office/drawing/2014/main" id="{FF3AB1DC-B323-4B88-94CE-3E2B1DD182A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308850" y="657225"/>
            <a:ext cx="1439863" cy="17463"/>
          </a:xfrm>
          <a:prstGeom prst="roundRect">
            <a:avLst>
              <a:gd name="adj" fmla="val 35898"/>
            </a:avLst>
          </a:prstGeom>
          <a:solidFill>
            <a:srgbClr val="F5A000"/>
          </a:solidFill>
          <a:ln>
            <a:noFill/>
          </a:ln>
        </p:spPr>
        <p:txBody>
          <a:bodyPr wrap="none" anchor="ctr"/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5" name="AutoShape 23">
            <a:extLst>
              <a:ext uri="{FF2B5EF4-FFF2-40B4-BE49-F238E27FC236}">
                <a16:creationId xmlns:a16="http://schemas.microsoft.com/office/drawing/2014/main" id="{46120E87-4797-4B01-AA76-0FAED90AD6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6875" y="657225"/>
            <a:ext cx="6840538" cy="17463"/>
          </a:xfrm>
          <a:prstGeom prst="roundRect">
            <a:avLst>
              <a:gd name="adj" fmla="val 50000"/>
            </a:avLst>
          </a:prstGeom>
          <a:solidFill>
            <a:srgbClr val="031D89"/>
          </a:solidFill>
          <a:ln>
            <a:noFill/>
          </a:ln>
        </p:spPr>
        <p:txBody>
          <a:bodyPr wrap="none" anchor="ctr"/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42844" y="154379"/>
            <a:ext cx="8317619" cy="432048"/>
          </a:xfrm>
        </p:spPr>
        <p:txBody>
          <a:bodyPr>
            <a:noAutofit/>
          </a:bodyPr>
          <a:lstStyle>
            <a:lvl1pPr algn="l">
              <a:defRPr sz="2200" b="1">
                <a:latin typeface="Arial" pitchFamily="34" charset="0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5288" y="775245"/>
            <a:ext cx="8330701" cy="1285603"/>
          </a:xfrm>
        </p:spPr>
        <p:txBody>
          <a:bodyPr>
            <a:noAutofit/>
          </a:bodyPr>
          <a:lstStyle>
            <a:lvl1pPr>
              <a:buClr>
                <a:srgbClr val="032089"/>
              </a:buClr>
              <a:buFont typeface="Wingdings" pitchFamily="2" charset="2"/>
              <a:buChar char="n"/>
              <a:defRPr sz="1600" b="0">
                <a:latin typeface="微软雅黑" pitchFamily="34" charset="-122"/>
                <a:ea typeface="微软雅黑" pitchFamily="34" charset="-122"/>
              </a:defRPr>
            </a:lvl1pPr>
            <a:lvl2pPr>
              <a:buClr>
                <a:srgbClr val="032089"/>
              </a:buClr>
              <a:buFont typeface="Wingdings" pitchFamily="2" charset="2"/>
              <a:buChar char="l"/>
              <a:defRPr sz="1600" b="0">
                <a:latin typeface="微软雅黑" pitchFamily="34" charset="-122"/>
                <a:ea typeface="微软雅黑" pitchFamily="34" charset="-122"/>
              </a:defRPr>
            </a:lvl2pPr>
            <a:lvl3pPr>
              <a:defRPr sz="1600" b="0">
                <a:latin typeface="微软雅黑" pitchFamily="34" charset="-122"/>
                <a:ea typeface="微软雅黑" pitchFamily="34" charset="-122"/>
              </a:defRPr>
            </a:lvl3pPr>
            <a:lvl4pPr>
              <a:defRPr sz="1600" b="0">
                <a:latin typeface="微软雅黑" pitchFamily="34" charset="-122"/>
                <a:ea typeface="微软雅黑" pitchFamily="34" charset="-122"/>
              </a:defRPr>
            </a:lvl4pPr>
            <a:lvl5pPr>
              <a:defRPr sz="1600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08670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59626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8050"/>
            <a:ext cx="4038600" cy="1008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038600" cy="1008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89897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22739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2">
            <a:extLst>
              <a:ext uri="{FF2B5EF4-FFF2-40B4-BE49-F238E27FC236}">
                <a16:creationId xmlns:a16="http://schemas.microsoft.com/office/drawing/2014/main" id="{C673F96F-1ACE-420C-8B59-A100DFCD394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308850" y="657225"/>
            <a:ext cx="1439863" cy="17463"/>
          </a:xfrm>
          <a:prstGeom prst="roundRect">
            <a:avLst>
              <a:gd name="adj" fmla="val 35898"/>
            </a:avLst>
          </a:prstGeom>
          <a:solidFill>
            <a:srgbClr val="F5A000"/>
          </a:solidFill>
          <a:ln>
            <a:noFill/>
          </a:ln>
        </p:spPr>
        <p:txBody>
          <a:bodyPr wrap="none" anchor="ctr"/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5" name="AutoShape 23">
            <a:extLst>
              <a:ext uri="{FF2B5EF4-FFF2-40B4-BE49-F238E27FC236}">
                <a16:creationId xmlns:a16="http://schemas.microsoft.com/office/drawing/2014/main" id="{26348CF0-C424-47CD-9941-AB8A13BD68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6875" y="657225"/>
            <a:ext cx="6840538" cy="17463"/>
          </a:xfrm>
          <a:prstGeom prst="roundRect">
            <a:avLst>
              <a:gd name="adj" fmla="val 50000"/>
            </a:avLst>
          </a:prstGeom>
          <a:solidFill>
            <a:srgbClr val="031D89"/>
          </a:solidFill>
          <a:ln>
            <a:noFill/>
          </a:ln>
        </p:spPr>
        <p:txBody>
          <a:bodyPr wrap="none" anchor="ctr"/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42844" y="154379"/>
            <a:ext cx="8317619" cy="432048"/>
          </a:xfrm>
        </p:spPr>
        <p:txBody>
          <a:bodyPr>
            <a:noAutofit/>
          </a:bodyPr>
          <a:lstStyle>
            <a:lvl1pPr algn="l">
              <a:defRPr sz="2200" b="1">
                <a:latin typeface="Arial" pitchFamily="34" charset="0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5288" y="775245"/>
            <a:ext cx="8330701" cy="1285603"/>
          </a:xfrm>
        </p:spPr>
        <p:txBody>
          <a:bodyPr>
            <a:noAutofit/>
          </a:bodyPr>
          <a:lstStyle>
            <a:lvl1pPr>
              <a:buClr>
                <a:srgbClr val="032089"/>
              </a:buClr>
              <a:buFont typeface="Wingdings" pitchFamily="2" charset="2"/>
              <a:buChar char="n"/>
              <a:defRPr sz="1600" b="0">
                <a:latin typeface="微软雅黑" pitchFamily="34" charset="-122"/>
                <a:ea typeface="微软雅黑" pitchFamily="34" charset="-122"/>
              </a:defRPr>
            </a:lvl1pPr>
            <a:lvl2pPr>
              <a:buClr>
                <a:srgbClr val="032089"/>
              </a:buClr>
              <a:buFont typeface="Wingdings" pitchFamily="2" charset="2"/>
              <a:buChar char="l"/>
              <a:defRPr sz="1600" b="0">
                <a:latin typeface="微软雅黑" pitchFamily="34" charset="-122"/>
                <a:ea typeface="微软雅黑" pitchFamily="34" charset="-122"/>
              </a:defRPr>
            </a:lvl2pPr>
            <a:lvl3pPr>
              <a:defRPr sz="1600" b="0">
                <a:latin typeface="微软雅黑" pitchFamily="34" charset="-122"/>
                <a:ea typeface="微软雅黑" pitchFamily="34" charset="-122"/>
              </a:defRPr>
            </a:lvl3pPr>
            <a:lvl4pPr>
              <a:defRPr sz="1600" b="0">
                <a:latin typeface="微软雅黑" pitchFamily="34" charset="-122"/>
                <a:ea typeface="微软雅黑" pitchFamily="34" charset="-122"/>
              </a:defRPr>
            </a:lvl4pPr>
            <a:lvl5pPr>
              <a:defRPr sz="1600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97788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42844" y="154379"/>
            <a:ext cx="8317619" cy="432048"/>
          </a:xfrm>
        </p:spPr>
        <p:txBody>
          <a:bodyPr>
            <a:noAutofit/>
          </a:bodyPr>
          <a:lstStyle>
            <a:lvl1pPr algn="l">
              <a:defRPr sz="2200" b="1">
                <a:latin typeface="Arial" pitchFamily="34" charset="0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95288" y="775245"/>
            <a:ext cx="8330701" cy="1285603"/>
          </a:xfrm>
        </p:spPr>
        <p:txBody>
          <a:bodyPr>
            <a:noAutofit/>
          </a:bodyPr>
          <a:lstStyle>
            <a:lvl1pPr>
              <a:buClr>
                <a:srgbClr val="032089"/>
              </a:buClr>
              <a:buFont typeface="Wingdings" pitchFamily="2" charset="2"/>
              <a:buChar char="n"/>
              <a:defRPr sz="1600" b="0">
                <a:latin typeface="微软雅黑" pitchFamily="34" charset="-122"/>
                <a:ea typeface="微软雅黑" pitchFamily="34" charset="-122"/>
              </a:defRPr>
            </a:lvl1pPr>
            <a:lvl2pPr>
              <a:buClr>
                <a:srgbClr val="032089"/>
              </a:buClr>
              <a:buFont typeface="Wingdings" pitchFamily="2" charset="2"/>
              <a:buChar char="l"/>
              <a:defRPr sz="1600" b="0">
                <a:latin typeface="微软雅黑" pitchFamily="34" charset="-122"/>
                <a:ea typeface="微软雅黑" pitchFamily="34" charset="-122"/>
              </a:defRPr>
            </a:lvl2pPr>
            <a:lvl3pPr>
              <a:defRPr sz="1600" b="0">
                <a:latin typeface="微软雅黑" pitchFamily="34" charset="-122"/>
                <a:ea typeface="微软雅黑" pitchFamily="34" charset="-122"/>
              </a:defRPr>
            </a:lvl3pPr>
            <a:lvl4pPr>
              <a:defRPr sz="1600" b="0">
                <a:latin typeface="微软雅黑" pitchFamily="34" charset="-122"/>
                <a:ea typeface="微软雅黑" pitchFamily="34" charset="-122"/>
              </a:defRPr>
            </a:lvl4pPr>
            <a:lvl5pPr>
              <a:defRPr sz="1600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957043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746571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105127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57570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2">
            <a:extLst>
              <a:ext uri="{FF2B5EF4-FFF2-40B4-BE49-F238E27FC236}">
                <a16:creationId xmlns:a16="http://schemas.microsoft.com/office/drawing/2014/main" id="{B8298543-5FB6-486F-85FB-F576C41AE34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308850" y="657225"/>
            <a:ext cx="1439863" cy="17463"/>
          </a:xfrm>
          <a:prstGeom prst="roundRect">
            <a:avLst>
              <a:gd name="adj" fmla="val 35898"/>
            </a:avLst>
          </a:prstGeom>
          <a:solidFill>
            <a:srgbClr val="F5A000"/>
          </a:solidFill>
          <a:ln>
            <a:noFill/>
          </a:ln>
        </p:spPr>
        <p:txBody>
          <a:bodyPr wrap="none" anchor="ctr"/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5" name="AutoShape 23">
            <a:extLst>
              <a:ext uri="{FF2B5EF4-FFF2-40B4-BE49-F238E27FC236}">
                <a16:creationId xmlns:a16="http://schemas.microsoft.com/office/drawing/2014/main" id="{C54811D9-07FE-4B99-8549-C7651442057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6875" y="657225"/>
            <a:ext cx="6840538" cy="17463"/>
          </a:xfrm>
          <a:prstGeom prst="roundRect">
            <a:avLst>
              <a:gd name="adj" fmla="val 50000"/>
            </a:avLst>
          </a:prstGeom>
          <a:solidFill>
            <a:srgbClr val="031D89"/>
          </a:solidFill>
          <a:ln>
            <a:noFill/>
          </a:ln>
        </p:spPr>
        <p:txBody>
          <a:bodyPr wrap="none" anchor="ctr"/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6A3C446D-D461-4E32-98A2-3ECE959B235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929563" y="6484938"/>
            <a:ext cx="428625" cy="2317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00">
                <a:solidFill>
                  <a:srgbClr val="7F7F7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fld id="{8EBC31C0-B9D0-4F2C-84FB-EE895D61D87E}" type="slidenum">
              <a:rPr lang="en-US" altLang="zh-CN" sz="1000">
                <a:solidFill>
                  <a:srgbClr val="7F7F7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pPr algn="ctr" eaLnBrk="1" hangingPunct="1"/>
              <a:t>‹#›</a:t>
            </a:fld>
            <a:endParaRPr lang="en-US" altLang="zh-CN" sz="1000">
              <a:solidFill>
                <a:srgbClr val="7F7F7F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ABFE826-8A62-45D8-ACD9-38374B132065}"/>
              </a:ext>
            </a:extLst>
          </p:cNvPr>
          <p:cNvCxnSpPr/>
          <p:nvPr userDrawn="1"/>
        </p:nvCxnSpPr>
        <p:spPr>
          <a:xfrm>
            <a:off x="2500313" y="6642100"/>
            <a:ext cx="5500687" cy="1588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BF5B28E-CB3E-4F39-8B1B-623FADB16185}"/>
              </a:ext>
            </a:extLst>
          </p:cNvPr>
          <p:cNvCxnSpPr/>
          <p:nvPr userDrawn="1"/>
        </p:nvCxnSpPr>
        <p:spPr>
          <a:xfrm>
            <a:off x="8335963" y="6629400"/>
            <a:ext cx="395287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B47208E-C353-40A3-BF52-E2A12738DAE8}"/>
              </a:ext>
            </a:extLst>
          </p:cNvPr>
          <p:cNvCxnSpPr/>
          <p:nvPr userDrawn="1"/>
        </p:nvCxnSpPr>
        <p:spPr>
          <a:xfrm rot="5400000">
            <a:off x="1336675" y="6623050"/>
            <a:ext cx="179388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13982607-94AF-4507-B4D4-B8EF09F720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425575" y="6440488"/>
            <a:ext cx="112712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1000">
                <a:solidFill>
                  <a:srgbClr val="404040"/>
                </a:solidFill>
                <a:latin typeface="黑体" pitchFamily="49" charset="-122"/>
                <a:ea typeface="黑体" pitchFamily="49" charset="-122"/>
              </a:rPr>
              <a:t>大数据挖掘专家</a:t>
            </a:r>
            <a:endParaRPr lang="en-US" altLang="zh-CN" sz="1000">
              <a:solidFill>
                <a:srgbClr val="404040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  <p:pic>
        <p:nvPicPr>
          <p:cNvPr id="11" name="图片 13" descr="泰迪logo无底色.png">
            <a:extLst>
              <a:ext uri="{FF2B5EF4-FFF2-40B4-BE49-F238E27FC236}">
                <a16:creationId xmlns:a16="http://schemas.microsoft.com/office/drawing/2014/main" id="{11F0317E-9328-4452-B867-0323FB0491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78588"/>
            <a:ext cx="114458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844" y="154379"/>
            <a:ext cx="8317619" cy="432048"/>
          </a:xfrm>
        </p:spPr>
        <p:txBody>
          <a:bodyPr>
            <a:noAutofit/>
          </a:bodyPr>
          <a:lstStyle>
            <a:lvl1pPr algn="l">
              <a:defRPr sz="2200" b="1">
                <a:latin typeface="Arial" pitchFamily="34" charset="0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775245"/>
            <a:ext cx="8330701" cy="1285603"/>
          </a:xfrm>
        </p:spPr>
        <p:txBody>
          <a:bodyPr>
            <a:noAutofit/>
          </a:bodyPr>
          <a:lstStyle>
            <a:lvl1pPr>
              <a:buClr>
                <a:srgbClr val="032089"/>
              </a:buClr>
              <a:buFont typeface="Wingdings" pitchFamily="2" charset="2"/>
              <a:buChar char="n"/>
              <a:defRPr sz="1600" b="0">
                <a:latin typeface="微软雅黑" pitchFamily="34" charset="-122"/>
                <a:ea typeface="微软雅黑" pitchFamily="34" charset="-122"/>
              </a:defRPr>
            </a:lvl1pPr>
            <a:lvl2pPr>
              <a:buClr>
                <a:srgbClr val="032089"/>
              </a:buClr>
              <a:buFont typeface="Wingdings" pitchFamily="2" charset="2"/>
              <a:buChar char="l"/>
              <a:defRPr sz="1600" b="0">
                <a:latin typeface="微软雅黑" pitchFamily="34" charset="-122"/>
                <a:ea typeface="微软雅黑" pitchFamily="34" charset="-122"/>
              </a:defRPr>
            </a:lvl2pPr>
            <a:lvl3pPr>
              <a:defRPr sz="1600" b="0">
                <a:latin typeface="微软雅黑" pitchFamily="34" charset="-122"/>
                <a:ea typeface="微软雅黑" pitchFamily="34" charset="-122"/>
              </a:defRPr>
            </a:lvl3pPr>
            <a:lvl4pPr>
              <a:defRPr sz="1600" b="0">
                <a:latin typeface="微软雅黑" pitchFamily="34" charset="-122"/>
                <a:ea typeface="微软雅黑" pitchFamily="34" charset="-122"/>
              </a:defRPr>
            </a:lvl4pPr>
            <a:lvl5pPr>
              <a:defRPr sz="1600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054203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1916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1916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07234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AutoShape 29">
            <a:extLst>
              <a:ext uri="{FF2B5EF4-FFF2-40B4-BE49-F238E27FC236}">
                <a16:creationId xmlns:a16="http://schemas.microsoft.com/office/drawing/2014/main" id="{D52ECAAF-A201-4565-B62F-C022841C80EE}"/>
              </a:ext>
            </a:extLst>
          </p:cNvPr>
          <p:cNvGraphicFramePr>
            <a:graphicFrameLocks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">
                  <p:embed/>
                </p:oleObj>
              </mc:Choice>
              <mc:Fallback>
                <p:oleObj name="think-cell Slide" r:id="rId3" imgW="0" imgH="0" progId="">
                  <p:embed/>
                  <p:pic>
                    <p:nvPicPr>
                      <p:cNvPr id="14346" name="AutoShape 29">
                        <a:extLst>
                          <a:ext uri="{FF2B5EF4-FFF2-40B4-BE49-F238E27FC236}">
                            <a16:creationId xmlns:a16="http://schemas.microsoft.com/office/drawing/2014/main" id="{6D94B73B-A990-4EF0-9674-2A27F456A91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53097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DB94-1B37-42B2-B775-09F4520A03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A1BFA7D7-12A2-4097-A64B-2936E4B8DB55}" type="datetimeFigureOut">
              <a:rPr lang="en-US" altLang="zh-CN"/>
              <a:pPr>
                <a:defRPr/>
              </a:pPr>
              <a:t>4/30/2021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85862-2F5F-4055-AE03-798BB91F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F3140-F0F9-4808-859B-0C8432A0A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AC44FE2-9180-4F6A-9F87-BC05589D503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633527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DCCB695-1648-4B84-83AF-2969B17B2178}"/>
              </a:ext>
            </a:extLst>
          </p:cNvPr>
          <p:cNvSpPr/>
          <p:nvPr userDrawn="1"/>
        </p:nvSpPr>
        <p:spPr>
          <a:xfrm>
            <a:off x="0" y="4437063"/>
            <a:ext cx="9144000" cy="323850"/>
          </a:xfrm>
          <a:prstGeom prst="rect">
            <a:avLst/>
          </a:prstGeom>
          <a:gradFill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5B6BE08F-3995-49C0-BBF2-D4B003B43A7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00188" y="500063"/>
            <a:ext cx="7643812" cy="8302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《Hadoop</a:t>
            </a: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大数据分析与挖掘实战</a:t>
            </a:r>
            <a:r>
              <a:rPr lang="en-US" altLang="zh-CN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配套</a:t>
            </a:r>
            <a:r>
              <a:rPr lang="en-US" altLang="zh-CN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</a:p>
          <a:p>
            <a:pPr algn="r" eaLnBrk="1" hangingPunct="1">
              <a:defRPr/>
            </a:pPr>
            <a:r>
              <a:rPr lang="zh-CN" altLang="en-US" sz="20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    更多下载：</a:t>
            </a:r>
            <a:r>
              <a:rPr lang="en-US" altLang="zh-CN" sz="20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 http://www.tipdm.org/ts/655.jhtml</a:t>
            </a:r>
            <a:r>
              <a:rPr lang="zh-CN" altLang="en-US" sz="20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   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288" y="3429000"/>
            <a:ext cx="8353425" cy="1008112"/>
          </a:xfrm>
        </p:spPr>
        <p:txBody>
          <a:bodyPr>
            <a:normAutofit/>
          </a:bodyPr>
          <a:lstStyle>
            <a:lvl1pPr>
              <a:defRPr sz="32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3783CBD5-5A33-4A1E-AAC7-9FC5B5C739BB}"/>
              </a:ext>
            </a:extLst>
          </p:cNvPr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6615113" y="6507163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8857D1D2-1301-4E46-AFC2-F2954C3EF48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419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0662046"/>
      </p:ext>
    </p:extLst>
  </p:cSld>
  <p:clrMapOvr>
    <a:masterClrMapping/>
  </p:clrMapOvr>
  <p:transition spd="slow" advClick="0" advTm="10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42844" y="154379"/>
            <a:ext cx="8317619" cy="432048"/>
          </a:xfrm>
        </p:spPr>
        <p:txBody>
          <a:bodyPr>
            <a:noAutofit/>
          </a:bodyPr>
          <a:lstStyle>
            <a:lvl1pPr algn="l">
              <a:defRPr sz="2200" b="1">
                <a:latin typeface="Arial" pitchFamily="34" charset="0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95288" y="775245"/>
            <a:ext cx="8330701" cy="1285603"/>
          </a:xfrm>
        </p:spPr>
        <p:txBody>
          <a:bodyPr>
            <a:noAutofit/>
          </a:bodyPr>
          <a:lstStyle>
            <a:lvl1pPr>
              <a:buClr>
                <a:srgbClr val="032089"/>
              </a:buClr>
              <a:buFont typeface="Wingdings" pitchFamily="2" charset="2"/>
              <a:buChar char="n"/>
              <a:defRPr sz="1600" b="0">
                <a:latin typeface="微软雅黑" pitchFamily="34" charset="-122"/>
                <a:ea typeface="微软雅黑" pitchFamily="34" charset="-122"/>
              </a:defRPr>
            </a:lvl1pPr>
            <a:lvl2pPr>
              <a:buClr>
                <a:srgbClr val="032089"/>
              </a:buClr>
              <a:buFont typeface="Wingdings" pitchFamily="2" charset="2"/>
              <a:buChar char="l"/>
              <a:defRPr sz="1600" b="0">
                <a:latin typeface="微软雅黑" pitchFamily="34" charset="-122"/>
                <a:ea typeface="微软雅黑" pitchFamily="34" charset="-122"/>
              </a:defRPr>
            </a:lvl2pPr>
            <a:lvl3pPr>
              <a:defRPr sz="1600" b="0">
                <a:latin typeface="微软雅黑" pitchFamily="34" charset="-122"/>
                <a:ea typeface="微软雅黑" pitchFamily="34" charset="-122"/>
              </a:defRPr>
            </a:lvl3pPr>
            <a:lvl4pPr>
              <a:defRPr sz="1600" b="0">
                <a:latin typeface="微软雅黑" pitchFamily="34" charset="-122"/>
                <a:ea typeface="微软雅黑" pitchFamily="34" charset="-122"/>
              </a:defRPr>
            </a:lvl4pPr>
            <a:lvl5pPr>
              <a:defRPr sz="1600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55523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B577B3-02F6-4CF7-8D1A-E60C1682A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F1B9DF3-E1DB-44CE-814B-8FA0229ADF3B}" type="datetimeFigureOut">
              <a:rPr lang="zh-CN" altLang="en-US"/>
              <a:pPr>
                <a:defRPr/>
              </a:pPr>
              <a:t>2021/4/30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F85C7A-2D6E-48CD-AE71-27688F969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0393F4-EB6C-4483-A089-5E415442C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1E65E3-6182-41BB-8770-983C7767749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911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47ACBE49-0504-497A-A4CA-A79A8937B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643D0C-A0D2-4D21-977D-944EF3B971BF}" type="datetimeFigureOut">
              <a:rPr lang="zh-CN" altLang="en-US"/>
              <a:pPr>
                <a:defRPr/>
              </a:pPr>
              <a:t>2021/4/30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8F3A62D3-D78B-44BF-9AD9-9005ACA0C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5A9A5C8-7FAC-4C28-BE72-D87D7FAB1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89C777-694C-4EB5-999A-50EBA8282C0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237879"/>
      </p:ext>
    </p:extLst>
  </p:cSld>
  <p:clrMapOvr>
    <a:masterClrMapping/>
  </p:clrMapOvr>
  <p:transition spd="slow" advClick="0" advTm="10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38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49C9B654-F7D5-4A5A-A983-BB2D4CB8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F35AD603-DB28-4245-9BFB-6B7A26B3EE5A}" type="datetimeFigureOut">
              <a:rPr lang="zh-CN" altLang="en-US"/>
              <a:pPr>
                <a:defRPr/>
              </a:pPr>
              <a:t>2021/4/30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D952A585-255F-49A3-B589-45A181835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939EBB6E-44C5-42D6-BC2F-0BB43AE07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126987F0-8A76-4225-B066-17A4FAC287E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092077"/>
      </p:ext>
    </p:extLst>
  </p:cSld>
  <p:clrMapOvr>
    <a:masterClrMapping/>
  </p:clrMapOvr>
  <p:transition spd="slow" advClick="0" advTm="10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8440BC73-77CB-4647-97CC-F0C45A5BE06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6DA1E496-F3E8-4BB7-AB1C-0F6DA86E3B6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EEED91-AFD4-4BCB-A59A-9AC8497E5C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6D509388-1FBC-4866-8A8C-A1B538939C70}" type="datetimeFigureOut">
              <a:rPr lang="zh-CN" altLang="en-US"/>
              <a:pPr>
                <a:defRPr/>
              </a:pPr>
              <a:t>2021/4/30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2324DD-1709-4CF6-8EA6-F769C411F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A476C0-B828-45EA-BCE5-5A6345FB85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E9DECB8-02C6-4665-8A46-3952B17267A6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16" r:id="rId1"/>
    <p:sldLayoutId id="2147485817" r:id="rId2"/>
    <p:sldLayoutId id="2147485818" r:id="rId3"/>
    <p:sldLayoutId id="2147485819" r:id="rId4"/>
    <p:sldLayoutId id="2147485820" r:id="rId5"/>
    <p:sldLayoutId id="2147485821" r:id="rId6"/>
    <p:sldLayoutId id="2147485822" r:id="rId7"/>
    <p:sldLayoutId id="2147485823" r:id="rId8"/>
    <p:sldLayoutId id="2147485824" r:id="rId9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>
            <a:extLst>
              <a:ext uri="{FF2B5EF4-FFF2-40B4-BE49-F238E27FC236}">
                <a16:creationId xmlns:a16="http://schemas.microsoft.com/office/drawing/2014/main" id="{A20CE0F6-3CEE-40BA-B303-F30F46DA779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>
            <a:extLst>
              <a:ext uri="{FF2B5EF4-FFF2-40B4-BE49-F238E27FC236}">
                <a16:creationId xmlns:a16="http://schemas.microsoft.com/office/drawing/2014/main" id="{C24F7C70-251A-4E59-9482-A302B91600F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908050"/>
            <a:ext cx="82296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2052" name="AutoShape 22">
            <a:extLst>
              <a:ext uri="{FF2B5EF4-FFF2-40B4-BE49-F238E27FC236}">
                <a16:creationId xmlns:a16="http://schemas.microsoft.com/office/drawing/2014/main" id="{EE015BED-1E94-4F17-B7E0-FDDCABE5648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308850" y="657225"/>
            <a:ext cx="1439863" cy="17463"/>
          </a:xfrm>
          <a:prstGeom prst="roundRect">
            <a:avLst>
              <a:gd name="adj" fmla="val 35898"/>
            </a:avLst>
          </a:prstGeom>
          <a:solidFill>
            <a:srgbClr val="F5A000"/>
          </a:solidFill>
          <a:ln>
            <a:noFill/>
          </a:ln>
        </p:spPr>
        <p:txBody>
          <a:bodyPr wrap="none" anchor="ctr"/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2053" name="AutoShape 23">
            <a:extLst>
              <a:ext uri="{FF2B5EF4-FFF2-40B4-BE49-F238E27FC236}">
                <a16:creationId xmlns:a16="http://schemas.microsoft.com/office/drawing/2014/main" id="{2FF99FDC-CA20-416A-9325-61F61F0DB3B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6875" y="657225"/>
            <a:ext cx="6840538" cy="17463"/>
          </a:xfrm>
          <a:prstGeom prst="roundRect">
            <a:avLst>
              <a:gd name="adj" fmla="val 50000"/>
            </a:avLst>
          </a:prstGeom>
          <a:solidFill>
            <a:srgbClr val="031D89"/>
          </a:solidFill>
          <a:ln>
            <a:noFill/>
          </a:ln>
        </p:spPr>
        <p:txBody>
          <a:bodyPr wrap="none" anchor="ctr"/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2054" name="Rectangle 12">
            <a:extLst>
              <a:ext uri="{FF2B5EF4-FFF2-40B4-BE49-F238E27FC236}">
                <a16:creationId xmlns:a16="http://schemas.microsoft.com/office/drawing/2014/main" id="{66432F37-7D97-4EF8-AA68-5B3AA2D2587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921625" y="6497638"/>
            <a:ext cx="428625" cy="2317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00">
                <a:solidFill>
                  <a:srgbClr val="7F7F7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fld id="{60D7B493-E49F-4024-8E4D-3874C126AD36}" type="slidenum">
              <a:rPr lang="en-US" altLang="zh-CN" sz="1000">
                <a:solidFill>
                  <a:srgbClr val="7F7F7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pPr algn="ctr" eaLnBrk="1" hangingPunct="1"/>
              <a:t>‹#›</a:t>
            </a:fld>
            <a:endParaRPr lang="en-US" altLang="zh-CN" sz="1000">
              <a:solidFill>
                <a:srgbClr val="7F7F7F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A826C8D8-53F5-45D4-AE35-75B5CB798DA9}"/>
              </a:ext>
            </a:extLst>
          </p:cNvPr>
          <p:cNvCxnSpPr/>
          <p:nvPr userDrawn="1"/>
        </p:nvCxnSpPr>
        <p:spPr>
          <a:xfrm flipV="1">
            <a:off x="2428875" y="6621463"/>
            <a:ext cx="5472113" cy="22225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19">
            <a:extLst>
              <a:ext uri="{FF2B5EF4-FFF2-40B4-BE49-F238E27FC236}">
                <a16:creationId xmlns:a16="http://schemas.microsoft.com/office/drawing/2014/main" id="{C6CDD338-79BF-41A3-B2B3-1F6FDAF7019E}"/>
              </a:ext>
            </a:extLst>
          </p:cNvPr>
          <p:cNvCxnSpPr/>
          <p:nvPr userDrawn="1"/>
        </p:nvCxnSpPr>
        <p:spPr>
          <a:xfrm>
            <a:off x="8335963" y="6618288"/>
            <a:ext cx="395287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BEE111D-6E1A-4CF6-ADD2-1899922CE8F2}"/>
              </a:ext>
            </a:extLst>
          </p:cNvPr>
          <p:cNvCxnSpPr/>
          <p:nvPr userDrawn="1"/>
        </p:nvCxnSpPr>
        <p:spPr>
          <a:xfrm rot="5400000">
            <a:off x="1336675" y="6623050"/>
            <a:ext cx="179388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8" name="矩形 12">
            <a:extLst>
              <a:ext uri="{FF2B5EF4-FFF2-40B4-BE49-F238E27FC236}">
                <a16:creationId xmlns:a16="http://schemas.microsoft.com/office/drawing/2014/main" id="{91208B81-20F6-436F-99DD-75028D6D5FA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425575" y="6440488"/>
            <a:ext cx="112712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1000">
                <a:solidFill>
                  <a:srgbClr val="404040"/>
                </a:solidFill>
                <a:latin typeface="黑体" pitchFamily="49" charset="-122"/>
                <a:ea typeface="黑体" pitchFamily="49" charset="-122"/>
              </a:rPr>
              <a:t>大数据挖掘专家</a:t>
            </a:r>
            <a:endParaRPr lang="en-US" altLang="zh-CN" sz="1000">
              <a:solidFill>
                <a:srgbClr val="404040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  <p:pic>
        <p:nvPicPr>
          <p:cNvPr id="2059" name="图片 13" descr="泰迪logo无底色.png">
            <a:extLst>
              <a:ext uri="{FF2B5EF4-FFF2-40B4-BE49-F238E27FC236}">
                <a16:creationId xmlns:a16="http://schemas.microsoft.com/office/drawing/2014/main" id="{EC4F73E7-6858-442B-935C-82F77C8E30B5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78588"/>
            <a:ext cx="114458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807" r:id="rId1"/>
    <p:sldLayoutId id="2147485825" r:id="rId2"/>
    <p:sldLayoutId id="2147485808" r:id="rId3"/>
    <p:sldLayoutId id="2147485809" r:id="rId4"/>
    <p:sldLayoutId id="2147485810" r:id="rId5"/>
    <p:sldLayoutId id="2147485826" r:id="rId6"/>
    <p:sldLayoutId id="2147485811" r:id="rId7"/>
    <p:sldLayoutId id="2147485812" r:id="rId8"/>
    <p:sldLayoutId id="2147485813" r:id="rId9"/>
    <p:sldLayoutId id="2147485814" r:id="rId10"/>
    <p:sldLayoutId id="2147485815" r:id="rId11"/>
    <p:sldLayoutId id="2147485827" r:id="rId12"/>
    <p:sldLayoutId id="2147485828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黑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黑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黑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ntinuum.io/download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5.png"/><Relationship Id="rId11" Type="http://schemas.openxmlformats.org/officeDocument/2006/relationships/hyperlink" Target="http://www.tipdm.com/pxdt/index.jhtml" TargetMode="External"/><Relationship Id="rId5" Type="http://schemas.openxmlformats.org/officeDocument/2006/relationships/image" Target="../media/image24.png"/><Relationship Id="rId10" Type="http://schemas.openxmlformats.org/officeDocument/2006/relationships/hyperlink" Target="https://edu.tipdm.org/" TargetMode="External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34">
            <a:extLst>
              <a:ext uri="{FF2B5EF4-FFF2-40B4-BE49-F238E27FC236}">
                <a16:creationId xmlns:a16="http://schemas.microsoft.com/office/drawing/2014/main" id="{7C80D7E8-9A86-4C29-924B-3022AE2C4281}"/>
              </a:ext>
            </a:extLst>
          </p:cNvPr>
          <p:cNvGrpSpPr>
            <a:grpSpLocks/>
          </p:cNvGrpSpPr>
          <p:nvPr/>
        </p:nvGrpSpPr>
        <p:grpSpPr bwMode="auto">
          <a:xfrm>
            <a:off x="6300788" y="333375"/>
            <a:ext cx="1878012" cy="90488"/>
            <a:chOff x="2483768" y="6213195"/>
            <a:chExt cx="1877958" cy="90000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A2E2E5BC-B8CA-468B-8E6A-12028FBAF4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83768" y="6213195"/>
              <a:ext cx="90484" cy="9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4CAB383-25BC-4B44-A828-3C4315007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83854" y="6213195"/>
              <a:ext cx="90485" cy="9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11620D9-8237-48AF-865E-8157462793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71242" y="6213195"/>
              <a:ext cx="90484" cy="9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6387" name="组合 33">
            <a:extLst>
              <a:ext uri="{FF2B5EF4-FFF2-40B4-BE49-F238E27FC236}">
                <a16:creationId xmlns:a16="http://schemas.microsoft.com/office/drawing/2014/main" id="{0E65752A-9B9F-4597-A3BE-34687B4E66D3}"/>
              </a:ext>
            </a:extLst>
          </p:cNvPr>
          <p:cNvGrpSpPr>
            <a:grpSpLocks/>
          </p:cNvGrpSpPr>
          <p:nvPr/>
        </p:nvGrpSpPr>
        <p:grpSpPr bwMode="auto">
          <a:xfrm>
            <a:off x="6372225" y="609600"/>
            <a:ext cx="1836738" cy="34925"/>
            <a:chOff x="2555776" y="6488961"/>
            <a:chExt cx="1836200" cy="36000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B984057C-8869-4663-9D75-4BB924E97B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5474" y="6488961"/>
              <a:ext cx="36502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1A80A360-D2B3-4136-9376-806AE2B5D7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55625" y="6488961"/>
              <a:ext cx="36501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9546113-3CE9-4D93-996C-037069620D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55776" y="6488961"/>
              <a:ext cx="36502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6388" name="TextBox 10">
            <a:extLst>
              <a:ext uri="{FF2B5EF4-FFF2-40B4-BE49-F238E27FC236}">
                <a16:creationId xmlns:a16="http://schemas.microsoft.com/office/drawing/2014/main" id="{CB11C234-B77C-474A-9F6A-4B1F008F4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1938" y="2873375"/>
            <a:ext cx="50720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3200"/>
              </a:lnSpc>
              <a:spcBef>
                <a:spcPts val="600"/>
              </a:spcBef>
            </a:pP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第</a:t>
            </a: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章 数据挖掘概述</a:t>
            </a:r>
            <a:endParaRPr lang="en-US" altLang="zh-CN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eaLnBrk="1" hangingPunct="1">
              <a:lnSpc>
                <a:spcPts val="3200"/>
              </a:lnSpc>
              <a:spcBef>
                <a:spcPts val="600"/>
              </a:spcBef>
            </a:pPr>
            <a:fld id="{982F3AEF-D8B4-44B2-9485-A20722BDCC60}" type="datetime1"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pPr algn="ctr" eaLnBrk="1" hangingPunct="1">
                <a:lnSpc>
                  <a:spcPts val="3200"/>
                </a:lnSpc>
                <a:spcBef>
                  <a:spcPts val="600"/>
                </a:spcBef>
              </a:pPr>
              <a:t>2021/4/30</a:t>
            </a:fld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B7B9803D-0D9A-4DE3-B087-65D11056E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153988"/>
            <a:ext cx="8316913" cy="431800"/>
          </a:xfrm>
        </p:spPr>
        <p:txBody>
          <a:bodyPr/>
          <a:lstStyle/>
          <a:p>
            <a:r>
              <a:rPr lang="en-US" altLang="zh-CN">
                <a:latin typeface="微软雅黑" panose="020B0503020204020204" pitchFamily="34" charset="-122"/>
              </a:rPr>
              <a:t>3</a:t>
            </a:r>
            <a:r>
              <a:rPr lang="zh-CN" altLang="en-US">
                <a:latin typeface="微软雅黑" panose="020B0503020204020204" pitchFamily="34" charset="-122"/>
              </a:rPr>
              <a:t>、</a:t>
            </a:r>
            <a:r>
              <a:rPr lang="en-US" altLang="zh-CN">
                <a:latin typeface="微软雅黑" panose="020B0503020204020204" pitchFamily="34" charset="-122"/>
              </a:rPr>
              <a:t>Python</a:t>
            </a:r>
            <a:endParaRPr lang="zh-CN" altLang="en-US">
              <a:latin typeface="微软雅黑" panose="020B0503020204020204" pitchFamily="34" charset="-122"/>
            </a:endParaRPr>
          </a:p>
        </p:txBody>
      </p:sp>
      <p:sp>
        <p:nvSpPr>
          <p:cNvPr id="25603" name="内容占位符 2">
            <a:extLst>
              <a:ext uri="{FF2B5EF4-FFF2-40B4-BE49-F238E27FC236}">
                <a16:creationId xmlns:a16="http://schemas.microsoft.com/office/drawing/2014/main" id="{FEA5A092-BBCB-4BB1-9700-9B50DD82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774700"/>
            <a:ext cx="8515350" cy="2725738"/>
          </a:xfrm>
        </p:spPr>
        <p:txBody>
          <a:bodyPr/>
          <a:lstStyle/>
          <a:p>
            <a:pPr>
              <a:lnSpc>
                <a:spcPts val="3200"/>
              </a:lnSpc>
              <a:buFont typeface="Wingdings" pitchFamily="2" charset="2"/>
              <a:buChar char="l"/>
            </a:pPr>
            <a:r>
              <a:rPr lang="en-US" altLang="zh-CN" sz="2000"/>
              <a:t>Python</a:t>
            </a:r>
            <a:r>
              <a:rPr lang="zh-CN" altLang="zh-CN" sz="2000"/>
              <a:t>是一门编程语言。随着</a:t>
            </a:r>
            <a:r>
              <a:rPr lang="en-US" altLang="zh-CN" sz="2000"/>
              <a:t>NumPy</a:t>
            </a:r>
            <a:r>
              <a:rPr lang="zh-CN" altLang="zh-CN" sz="2000"/>
              <a:t>、</a:t>
            </a:r>
            <a:r>
              <a:rPr lang="en-US" altLang="zh-CN" sz="2000"/>
              <a:t>SciPy</a:t>
            </a:r>
            <a:r>
              <a:rPr lang="zh-CN" altLang="zh-CN" sz="2000"/>
              <a:t>、</a:t>
            </a:r>
            <a:r>
              <a:rPr lang="en-US" altLang="zh-CN" sz="2000"/>
              <a:t>Matplotlib</a:t>
            </a:r>
            <a:r>
              <a:rPr lang="zh-CN" altLang="zh-CN" sz="2000"/>
              <a:t>和</a:t>
            </a:r>
            <a:r>
              <a:rPr lang="en-US" altLang="zh-CN" sz="2000"/>
              <a:t>Pandas</a:t>
            </a:r>
            <a:r>
              <a:rPr lang="zh-CN" altLang="zh-CN" sz="2000"/>
              <a:t>等众多程序库的开发，</a:t>
            </a:r>
            <a:r>
              <a:rPr lang="en-US" altLang="zh-CN" sz="2000"/>
              <a:t>Python</a:t>
            </a:r>
            <a:r>
              <a:rPr lang="zh-CN" altLang="zh-CN" sz="2000"/>
              <a:t>在科学计算和数据分析领域占据着越来越重要的地位。在大多数数据任务上，</a:t>
            </a:r>
            <a:r>
              <a:rPr lang="en-US" altLang="zh-CN" sz="2000"/>
              <a:t>Python</a:t>
            </a:r>
            <a:r>
              <a:rPr lang="zh-CN" altLang="zh-CN" sz="2000"/>
              <a:t>的运行效率已经可以媲美</a:t>
            </a:r>
            <a:r>
              <a:rPr lang="en-US" altLang="zh-CN" sz="2000"/>
              <a:t>C/C++</a:t>
            </a:r>
            <a:r>
              <a:rPr lang="zh-CN" altLang="zh-CN" sz="2000"/>
              <a:t>语言。</a:t>
            </a:r>
            <a:endParaRPr lang="en-US" altLang="zh-CN" sz="2000"/>
          </a:p>
          <a:p>
            <a:pPr>
              <a:lnSpc>
                <a:spcPts val="3200"/>
              </a:lnSpc>
              <a:buFont typeface="Wingdings" pitchFamily="2" charset="2"/>
              <a:buChar char="l"/>
            </a:pPr>
            <a:r>
              <a:rPr lang="zh-CN" altLang="zh-CN" sz="2000"/>
              <a:t>利用</a:t>
            </a:r>
            <a:r>
              <a:rPr lang="zh-CN" altLang="zh-CN" sz="2000">
                <a:solidFill>
                  <a:srgbClr val="000000"/>
                </a:solidFill>
              </a:rPr>
              <a:t>公开引力波数据绘制波形图</a:t>
            </a:r>
            <a:r>
              <a:rPr lang="zh-CN" altLang="en-US" sz="2000">
                <a:solidFill>
                  <a:srgbClr val="000000"/>
                </a:solidFill>
              </a:rPr>
              <a:t>如下图：</a:t>
            </a:r>
          </a:p>
        </p:txBody>
      </p:sp>
      <p:pic>
        <p:nvPicPr>
          <p:cNvPr id="25604" name="图片 3" descr="C:\Users\ORamon\Desktop\public.png">
            <a:extLst>
              <a:ext uri="{FF2B5EF4-FFF2-40B4-BE49-F238E27FC236}">
                <a16:creationId xmlns:a16="http://schemas.microsoft.com/office/drawing/2014/main" id="{E4D29334-2BC3-442B-A36B-674D9BE03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997200"/>
            <a:ext cx="648017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5CB7D5D3-D1A1-4278-8289-D2E0C88DF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153988"/>
            <a:ext cx="8316913" cy="431800"/>
          </a:xfrm>
        </p:spPr>
        <p:txBody>
          <a:bodyPr/>
          <a:lstStyle/>
          <a:p>
            <a:r>
              <a:rPr lang="en-US" altLang="zh-CN">
                <a:latin typeface="微软雅黑" panose="020B0503020204020204" pitchFamily="34" charset="-122"/>
              </a:rPr>
              <a:t>4</a:t>
            </a:r>
            <a:r>
              <a:rPr lang="zh-CN" altLang="en-US">
                <a:latin typeface="微软雅黑" panose="020B0503020204020204" pitchFamily="34" charset="-122"/>
              </a:rPr>
              <a:t>、</a:t>
            </a:r>
            <a:r>
              <a:rPr lang="en-US" altLang="zh-CN">
                <a:latin typeface="微软雅黑" panose="020B0503020204020204" pitchFamily="34" charset="-122"/>
              </a:rPr>
              <a:t>R</a:t>
            </a:r>
            <a:r>
              <a:rPr lang="zh-CN" altLang="en-US">
                <a:latin typeface="微软雅黑" panose="020B0503020204020204" pitchFamily="34" charset="-122"/>
              </a:rPr>
              <a:t>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18A6D3-48A3-48AF-BF26-BF9CFFEB5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765175"/>
            <a:ext cx="8640762" cy="5256213"/>
          </a:xfrm>
        </p:spPr>
        <p:txBody>
          <a:bodyPr/>
          <a:lstStyle/>
          <a:p>
            <a:pPr>
              <a:lnSpc>
                <a:spcPts val="3400"/>
              </a:lnSpc>
              <a:buFont typeface="Wingdings" pitchFamily="2" charset="2"/>
              <a:buChar char="l"/>
              <a:defRPr/>
            </a:pPr>
            <a:r>
              <a:rPr lang="en-US" altLang="zh-CN" sz="2200" dirty="0"/>
              <a:t>R</a:t>
            </a:r>
            <a:r>
              <a:rPr lang="zh-CN" altLang="zh-CN" sz="2200" dirty="0"/>
              <a:t>语言是一种为统计计算和图形显示而设计的语言环境，是贝尔实验室的</a:t>
            </a:r>
            <a:r>
              <a:rPr lang="en-US" altLang="zh-CN" sz="2200" dirty="0"/>
              <a:t>Rick Becker, John Chambers</a:t>
            </a:r>
            <a:r>
              <a:rPr lang="zh-CN" altLang="zh-CN" sz="2200" dirty="0"/>
              <a:t>和</a:t>
            </a:r>
            <a:r>
              <a:rPr lang="en-US" altLang="zh-CN" sz="2200" dirty="0"/>
              <a:t>Allan </a:t>
            </a:r>
            <a:r>
              <a:rPr lang="en-US" altLang="zh-CN" sz="2200" dirty="0" err="1"/>
              <a:t>Wilks</a:t>
            </a:r>
            <a:r>
              <a:rPr lang="zh-CN" altLang="zh-CN" sz="2200" dirty="0"/>
              <a:t>开发的</a:t>
            </a:r>
            <a:r>
              <a:rPr lang="en-US" altLang="zh-CN" sz="2200" dirty="0"/>
              <a:t>S</a:t>
            </a:r>
            <a:r>
              <a:rPr lang="zh-CN" altLang="zh-CN" sz="2200" dirty="0"/>
              <a:t>语言的一种实现，包含一系列统计与图形显示工具。</a:t>
            </a:r>
          </a:p>
          <a:p>
            <a:pPr>
              <a:lnSpc>
                <a:spcPts val="3400"/>
              </a:lnSpc>
              <a:buFont typeface="Wingdings" pitchFamily="2" charset="2"/>
              <a:buChar char="l"/>
              <a:defRPr/>
            </a:pPr>
            <a:r>
              <a:rPr lang="en-US" altLang="zh-CN" sz="2200" dirty="0"/>
              <a:t>R</a:t>
            </a:r>
            <a:r>
              <a:rPr lang="zh-CN" altLang="zh-CN" sz="2200" dirty="0"/>
              <a:t>语言至少拥有以下优势：</a:t>
            </a:r>
            <a:endParaRPr lang="en-US" altLang="zh-CN" sz="2200" dirty="0"/>
          </a:p>
          <a:p>
            <a:pPr marL="457200" indent="-457200">
              <a:lnSpc>
                <a:spcPts val="3400"/>
              </a:lnSpc>
              <a:buFont typeface="+mj-lt"/>
              <a:buAutoNum type="alphaLcParenR"/>
              <a:defRPr/>
            </a:pPr>
            <a:r>
              <a:rPr lang="zh-CN" altLang="zh-CN" sz="2200" dirty="0"/>
              <a:t>方便地从各种类型的数据源中获取数据；</a:t>
            </a:r>
            <a:endParaRPr lang="en-US" altLang="zh-CN" sz="2200" dirty="0"/>
          </a:p>
          <a:p>
            <a:pPr marL="457200" indent="-457200">
              <a:lnSpc>
                <a:spcPts val="3400"/>
              </a:lnSpc>
              <a:buFont typeface="+mj-lt"/>
              <a:buAutoNum type="alphaLcParenR"/>
              <a:defRPr/>
            </a:pPr>
            <a:r>
              <a:rPr lang="zh-CN" altLang="zh-CN" sz="2200" dirty="0"/>
              <a:t>高可拓展性；</a:t>
            </a:r>
            <a:endParaRPr lang="en-US" altLang="zh-CN" sz="2200" dirty="0"/>
          </a:p>
          <a:p>
            <a:pPr marL="457200" indent="-457200">
              <a:lnSpc>
                <a:spcPts val="3400"/>
              </a:lnSpc>
              <a:buFont typeface="+mj-lt"/>
              <a:buAutoNum type="alphaLcParenR"/>
              <a:defRPr/>
            </a:pPr>
            <a:r>
              <a:rPr lang="zh-CN" altLang="zh-CN" sz="2200" dirty="0"/>
              <a:t>出色的统计计算功能；</a:t>
            </a:r>
            <a:endParaRPr lang="en-US" altLang="zh-CN" sz="2200" dirty="0"/>
          </a:p>
          <a:p>
            <a:pPr marL="457200" indent="-457200">
              <a:lnSpc>
                <a:spcPts val="3400"/>
              </a:lnSpc>
              <a:buFont typeface="+mj-lt"/>
              <a:buAutoNum type="alphaLcParenR"/>
              <a:defRPr/>
            </a:pPr>
            <a:r>
              <a:rPr lang="zh-CN" altLang="zh-CN" sz="2200" dirty="0"/>
              <a:t>顶尖水准的制图功能；</a:t>
            </a:r>
            <a:endParaRPr lang="en-US" altLang="zh-CN" sz="2200" dirty="0"/>
          </a:p>
          <a:p>
            <a:pPr marL="457200" indent="-457200">
              <a:lnSpc>
                <a:spcPts val="3400"/>
              </a:lnSpc>
              <a:buFont typeface="+mj-lt"/>
              <a:buAutoNum type="alphaLcParenR"/>
              <a:defRPr/>
            </a:pPr>
            <a:r>
              <a:rPr lang="zh-CN" altLang="zh-CN" sz="2200" dirty="0"/>
              <a:t>不断贡献强大功能的开源社区。</a:t>
            </a:r>
            <a:endParaRPr lang="en-US" altLang="zh-CN" sz="2200" dirty="0"/>
          </a:p>
          <a:p>
            <a:pPr>
              <a:lnSpc>
                <a:spcPts val="3400"/>
              </a:lnSpc>
              <a:buFont typeface="Wingdings" pitchFamily="2" charset="2"/>
              <a:buChar char="l"/>
              <a:defRPr/>
            </a:pPr>
            <a:r>
              <a:rPr lang="zh-CN" altLang="zh-CN" sz="2200" dirty="0"/>
              <a:t>它与</a:t>
            </a:r>
            <a:r>
              <a:rPr lang="en-US" altLang="zh-CN" sz="2200" dirty="0"/>
              <a:t>Python</a:t>
            </a:r>
            <a:r>
              <a:rPr lang="zh-CN" altLang="zh-CN" sz="2200" dirty="0"/>
              <a:t>同属数据挖掘主流编程语言，而从功能与代码风格的角度来评价，</a:t>
            </a:r>
            <a:r>
              <a:rPr lang="en-US" altLang="zh-CN" sz="2200" dirty="0"/>
              <a:t>R</a:t>
            </a:r>
            <a:r>
              <a:rPr lang="zh-CN" altLang="zh-CN" sz="2200" dirty="0"/>
              <a:t>与</a:t>
            </a:r>
            <a:r>
              <a:rPr lang="en-US" altLang="zh-CN" sz="2200" dirty="0"/>
              <a:t>MATLAB</a:t>
            </a:r>
            <a:r>
              <a:rPr lang="zh-CN" altLang="zh-CN" sz="2200" dirty="0"/>
              <a:t>是最像的</a:t>
            </a:r>
            <a:endParaRPr lang="zh-CN" altLang="en-US" sz="2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C4863101-61B2-4E29-BC6A-513B2DEA6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153988"/>
            <a:ext cx="8316913" cy="431800"/>
          </a:xfrm>
        </p:spPr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R</a:t>
            </a:r>
            <a:r>
              <a:rPr lang="zh-CN" altLang="en-US"/>
              <a:t>语言</a:t>
            </a:r>
          </a:p>
        </p:txBody>
      </p:sp>
      <p:pic>
        <p:nvPicPr>
          <p:cNvPr id="27651" name="内容占位符 3" descr="http://r.chrisrooney.co.uk/presentation/assets/img/rstudio.png">
            <a:extLst>
              <a:ext uri="{FF2B5EF4-FFF2-40B4-BE49-F238E27FC236}">
                <a16:creationId xmlns:a16="http://schemas.microsoft.com/office/drawing/2014/main" id="{C4433F8E-6179-412B-9C0B-988D48291DA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8" y="1341438"/>
            <a:ext cx="7364412" cy="4824412"/>
          </a:xfrm>
        </p:spPr>
      </p:pic>
      <p:sp>
        <p:nvSpPr>
          <p:cNvPr id="27652" name="TextBox 4">
            <a:extLst>
              <a:ext uri="{FF2B5EF4-FFF2-40B4-BE49-F238E27FC236}">
                <a16:creationId xmlns:a16="http://schemas.microsoft.com/office/drawing/2014/main" id="{30D0D9C7-2242-47A4-9794-2C5C2F489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620713"/>
            <a:ext cx="44640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l"/>
            </a:pPr>
            <a:r>
              <a:rPr lang="en-US" altLang="zh-CN"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R-Studio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工作界面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如下图：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DCE3341D-7150-4596-9B3B-F7D9A9960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53988"/>
            <a:ext cx="8316913" cy="431800"/>
          </a:xfrm>
        </p:spPr>
        <p:txBody>
          <a:bodyPr/>
          <a:lstStyle/>
          <a:p>
            <a:r>
              <a:rPr lang="en-US" altLang="zh-CN">
                <a:latin typeface="微软雅黑" panose="020B0503020204020204" pitchFamily="34" charset="-122"/>
              </a:rPr>
              <a:t>Python</a:t>
            </a:r>
            <a:r>
              <a:rPr lang="zh-CN" altLang="zh-CN">
                <a:latin typeface="微软雅黑" panose="020B0503020204020204" pitchFamily="34" charset="-122"/>
              </a:rPr>
              <a:t>的优点</a:t>
            </a:r>
            <a:endParaRPr lang="zh-CN" altLang="en-US">
              <a:latin typeface="微软雅黑" panose="020B0503020204020204" pitchFamily="34" charset="-122"/>
            </a:endParaRP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FF3FE013-757C-43CF-8A33-082CCE58F003}"/>
              </a:ext>
            </a:extLst>
          </p:cNvPr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F0C24F37-6F36-4091-A48A-53E125B10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153988"/>
            <a:ext cx="8316913" cy="431800"/>
          </a:xfrm>
        </p:spPr>
        <p:txBody>
          <a:bodyPr/>
          <a:lstStyle/>
          <a:p>
            <a:r>
              <a:rPr lang="en-US" altLang="zh-CN">
                <a:latin typeface="微软雅黑" panose="020B0503020204020204" pitchFamily="34" charset="-122"/>
              </a:rPr>
              <a:t>Python</a:t>
            </a:r>
            <a:r>
              <a:rPr lang="zh-CN" altLang="en-US">
                <a:latin typeface="微软雅黑" panose="020B0503020204020204" pitchFamily="34" charset="-122"/>
              </a:rPr>
              <a:t>的缺点</a:t>
            </a:r>
          </a:p>
        </p:txBody>
      </p:sp>
      <p:sp>
        <p:nvSpPr>
          <p:cNvPr id="29699" name="内容占位符 2">
            <a:extLst>
              <a:ext uri="{FF2B5EF4-FFF2-40B4-BE49-F238E27FC236}">
                <a16:creationId xmlns:a16="http://schemas.microsoft.com/office/drawing/2014/main" id="{D899EA9B-7BFD-47AD-98DF-E03C73003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774700"/>
            <a:ext cx="8640762" cy="481488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/>
              <a:t>Python</a:t>
            </a:r>
            <a:r>
              <a:rPr lang="zh-CN" altLang="zh-CN" sz="2000"/>
              <a:t>唯一的缺点是，作为脚本语言与</a:t>
            </a:r>
            <a:r>
              <a:rPr lang="en-US" altLang="zh-CN" sz="2000"/>
              <a:t>C/C++</a:t>
            </a:r>
            <a:r>
              <a:rPr lang="zh-CN" altLang="zh-CN" sz="2000"/>
              <a:t>这类编译语言相比，</a:t>
            </a:r>
            <a:r>
              <a:rPr lang="en-US" altLang="zh-CN" sz="2000"/>
              <a:t>Python</a:t>
            </a:r>
            <a:r>
              <a:rPr lang="zh-CN" altLang="zh-CN" sz="2000"/>
              <a:t>的运行效率还不够快。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2000"/>
              <a:t>目前</a:t>
            </a:r>
            <a:r>
              <a:rPr lang="en-US" altLang="zh-CN" sz="2000"/>
              <a:t>Python</a:t>
            </a:r>
            <a:r>
              <a:rPr lang="zh-CN" altLang="zh-CN" sz="2000"/>
              <a:t>的标准实现方式是将源代码的语句编译（或者说是转换）为字节码的形式，再将字节码解释出来。由于字节码是一种与平台无关的形式，字节码具有可移植性。然而，因为</a:t>
            </a:r>
            <a:r>
              <a:rPr lang="en-US" altLang="zh-CN" sz="2000"/>
              <a:t>Python</a:t>
            </a:r>
            <a:r>
              <a:rPr lang="zh-CN" altLang="zh-CN" sz="2000"/>
              <a:t>没有将代码编译成底层的二进制代码，所以一些</a:t>
            </a:r>
            <a:r>
              <a:rPr lang="en-US" altLang="zh-CN" sz="2000"/>
              <a:t>Python</a:t>
            </a:r>
            <a:r>
              <a:rPr lang="zh-CN" altLang="zh-CN" sz="2000"/>
              <a:t>的程序将会比像</a:t>
            </a:r>
            <a:r>
              <a:rPr lang="en-US" altLang="zh-CN" sz="2000"/>
              <a:t>C</a:t>
            </a:r>
            <a:r>
              <a:rPr lang="zh-CN" altLang="zh-CN" sz="2000"/>
              <a:t>这样的完全编译语言慢一些。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2000"/>
              <a:t>在性能要求非常高的情况下，我们可以分离一部分需要优化速度的应用，将其转换为编译好的扩展形式，并在整个系统中使用</a:t>
            </a:r>
            <a:r>
              <a:rPr lang="en-US" altLang="zh-CN" sz="2000"/>
              <a:t>Python</a:t>
            </a:r>
            <a:r>
              <a:rPr lang="zh-CN" altLang="zh-CN" sz="2000"/>
              <a:t>脚本将这部分应用连接起来，仍然可以兼顾开发效率和运行效率。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458678F-248C-4FAC-9FF8-E6D2D33CAE7E}"/>
              </a:ext>
            </a:extLst>
          </p:cNvPr>
          <p:cNvCxnSpPr/>
          <p:nvPr/>
        </p:nvCxnSpPr>
        <p:spPr>
          <a:xfrm rot="5400000">
            <a:off x="0" y="3571875"/>
            <a:ext cx="428625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5" name="Line 2">
            <a:extLst>
              <a:ext uri="{FF2B5EF4-FFF2-40B4-BE49-F238E27FC236}">
                <a16:creationId xmlns:a16="http://schemas.microsoft.com/office/drawing/2014/main" id="{797E16B6-D08D-4B8E-9055-9A4BF6C5725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2143125"/>
            <a:ext cx="624205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DBDB032-F477-4E57-8D0C-321B58CCB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4004865"/>
            <a:ext cx="4602163" cy="576263"/>
          </a:xfrm>
          <a:prstGeom prst="actionButtonBlank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Python</a:t>
            </a:r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开发环境的搭建</a:t>
            </a:r>
          </a:p>
        </p:txBody>
      </p:sp>
      <p:sp>
        <p:nvSpPr>
          <p:cNvPr id="7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71FB4FB-8A3F-4DA7-B84E-B973ADA67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4004865"/>
            <a:ext cx="623887" cy="576263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8" name="Oval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E3FA2A5-4A50-4700-BF89-CD7C27142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1860550"/>
            <a:ext cx="623887" cy="57626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9" name="AutoShape 1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9DB8F89-CAFF-4785-8775-C49815B69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1860550"/>
            <a:ext cx="4602163" cy="576263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数据挖掘简介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D1CC344-F9C8-43A1-A313-530BF5808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2924175"/>
            <a:ext cx="4602163" cy="576263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工具简介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B932052-3F99-41FF-B44C-6E2659D06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2924175"/>
            <a:ext cx="623887" cy="57626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30734" name="标题 13">
            <a:extLst>
              <a:ext uri="{FF2B5EF4-FFF2-40B4-BE49-F238E27FC236}">
                <a16:creationId xmlns:a16="http://schemas.microsoft.com/office/drawing/2014/main" id="{4669D433-7B0A-444B-97DC-392C71F3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53988"/>
            <a:ext cx="8135938" cy="431800"/>
          </a:xfrm>
        </p:spPr>
        <p:txBody>
          <a:bodyPr/>
          <a:lstStyle/>
          <a:p>
            <a:r>
              <a:rPr lang="zh-CN" altLang="en-US"/>
              <a:t>目录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19D7F4DD-B3AC-4C76-BAFE-D92208D1E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153988"/>
            <a:ext cx="8316913" cy="431800"/>
          </a:xfrm>
        </p:spPr>
        <p:txBody>
          <a:bodyPr/>
          <a:lstStyle/>
          <a:p>
            <a:r>
              <a:rPr lang="en-US" altLang="zh-CN">
                <a:latin typeface="微软雅黑" panose="020B0503020204020204" pitchFamily="34" charset="-122"/>
              </a:rPr>
              <a:t>Python</a:t>
            </a:r>
            <a:r>
              <a:rPr lang="zh-CN" altLang="zh-CN">
                <a:latin typeface="微软雅黑" panose="020B0503020204020204" pitchFamily="34" charset="-122"/>
              </a:rPr>
              <a:t>安装</a:t>
            </a:r>
            <a:endParaRPr lang="zh-CN" altLang="en-US">
              <a:latin typeface="微软雅黑" panose="020B0503020204020204" pitchFamily="34" charset="-122"/>
            </a:endParaRPr>
          </a:p>
        </p:txBody>
      </p:sp>
      <p:sp>
        <p:nvSpPr>
          <p:cNvPr id="31747" name="内容占位符 2">
            <a:extLst>
              <a:ext uri="{FF2B5EF4-FFF2-40B4-BE49-F238E27FC236}">
                <a16:creationId xmlns:a16="http://schemas.microsoft.com/office/drawing/2014/main" id="{C2FBA4C3-F200-4010-AF39-272DE4BB0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774700"/>
            <a:ext cx="8713787" cy="459898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2000"/>
              <a:t>所谓编程语言，意指“与计算机交流时使用的语言”。它是一种被标准化的交流技巧，用于连接程序员的思维和计算机的操作。学习编程语言的第一关，就是安装和环境配置。我们必须与计算机约定如何理解代码、指令和语法，才能够顺利地与计算机交流，赋予它复杂的功能。</a:t>
            </a:r>
            <a:r>
              <a:rPr lang="en-US" altLang="zh-CN" sz="2000"/>
              <a:t>Python</a:t>
            </a:r>
            <a:r>
              <a:rPr lang="zh-CN" altLang="zh-CN" sz="2000"/>
              <a:t>便是其中的一种“方言”。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2000"/>
              <a:t>对于新手，</a:t>
            </a:r>
            <a:r>
              <a:rPr lang="en-US" altLang="zh-CN" sz="2000"/>
              <a:t>Python</a:t>
            </a:r>
            <a:r>
              <a:rPr lang="zh-CN" altLang="zh-CN" sz="2000"/>
              <a:t>及其第三方模块在安装环节有许多已知的难题。比如源码编译的安装方式、环境变量的配置、不同模块之间的版本依赖问题。如果陷入其中的某一个泥潭之中，将浪费大量初学者的时间，消磨热情；当然，如果读者能独立克服，就能熟悉相关的重要概念，大有裨益。</a:t>
            </a:r>
          </a:p>
          <a:p>
            <a:pPr>
              <a:buFont typeface="Wingdings" pitchFamily="2" charset="2"/>
              <a:buChar char="l"/>
            </a:pP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3FCAC89B-1F1E-441A-A0BB-DED7777A0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153988"/>
            <a:ext cx="8316913" cy="431800"/>
          </a:xfrm>
        </p:spPr>
        <p:txBody>
          <a:bodyPr/>
          <a:lstStyle/>
          <a:p>
            <a:r>
              <a:rPr lang="en-US" altLang="zh-CN">
                <a:latin typeface="微软雅黑" panose="020B0503020204020204" pitchFamily="34" charset="-122"/>
              </a:rPr>
              <a:t>Python</a:t>
            </a:r>
            <a:r>
              <a:rPr lang="zh-CN" altLang="zh-CN">
                <a:latin typeface="微软雅黑" panose="020B0503020204020204" pitchFamily="34" charset="-122"/>
              </a:rPr>
              <a:t>安装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4F3AF4-635C-43C3-A429-C5EAC5255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765175"/>
            <a:ext cx="8785225" cy="345598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zh-CN" sz="2000" dirty="0"/>
              <a:t>为了能让读者顺利阅读本书后续内容，以及避免不必要的麻烦，我们将采用更加简单的安装方式。本书使用的是</a:t>
            </a:r>
            <a:r>
              <a:rPr lang="en-US" altLang="zh-CN" sz="2000" dirty="0"/>
              <a:t>Python</a:t>
            </a:r>
            <a:r>
              <a:rPr lang="zh-CN" altLang="zh-CN" sz="2000" dirty="0"/>
              <a:t>的科学计算发行版——</a:t>
            </a:r>
            <a:r>
              <a:rPr lang="en-US" altLang="zh-CN" sz="2000" dirty="0"/>
              <a:t>Anaconda. </a:t>
            </a:r>
            <a:r>
              <a:rPr lang="zh-CN" altLang="zh-CN" sz="2000" dirty="0"/>
              <a:t>除</a:t>
            </a:r>
            <a:r>
              <a:rPr lang="en-US" altLang="zh-CN" sz="2000" dirty="0"/>
              <a:t>Python</a:t>
            </a:r>
            <a:r>
              <a:rPr lang="zh-CN" altLang="zh-CN" sz="2000" dirty="0"/>
              <a:t>本身之外，</a:t>
            </a:r>
            <a:r>
              <a:rPr lang="en-US" altLang="zh-CN" sz="2000" dirty="0"/>
              <a:t>Anaconda</a:t>
            </a:r>
            <a:r>
              <a:rPr lang="zh-CN" altLang="zh-CN" sz="2000" dirty="0"/>
              <a:t>囊括了科学计算和数据分析所需的主流模块，独立的包管理工具</a:t>
            </a:r>
            <a:r>
              <a:rPr lang="en-US" altLang="zh-CN" sz="2000" dirty="0" err="1"/>
              <a:t>Conda</a:t>
            </a:r>
            <a:r>
              <a:rPr lang="en-US" altLang="zh-CN" sz="2000" dirty="0"/>
              <a:t>, </a:t>
            </a:r>
            <a:r>
              <a:rPr lang="zh-CN" altLang="zh-CN" sz="2000" dirty="0"/>
              <a:t>以及两款不同风格的编辑器</a:t>
            </a:r>
            <a:r>
              <a:rPr lang="en-US" altLang="zh-CN" sz="2000" dirty="0" err="1"/>
              <a:t>Jupyter</a:t>
            </a:r>
            <a:r>
              <a:rPr lang="zh-CN" altLang="zh-CN" sz="2000" dirty="0"/>
              <a:t>和</a:t>
            </a:r>
            <a:r>
              <a:rPr lang="en-US" altLang="zh-CN" sz="2000" dirty="0" err="1"/>
              <a:t>Spyder</a:t>
            </a:r>
            <a:r>
              <a:rPr lang="en-US" altLang="zh-CN" sz="2000" dirty="0"/>
              <a:t>. </a:t>
            </a:r>
            <a:r>
              <a:rPr lang="zh-CN" altLang="zh-CN" sz="2000" dirty="0"/>
              <a:t>它具有开源精神且支持学术用途的免费额外性能提升。官方软件下载地址为：</a:t>
            </a:r>
            <a:r>
              <a:rPr lang="en-US" altLang="zh-CN" sz="2000" dirty="0">
                <a:hlinkClick r:id="rId2"/>
              </a:rPr>
              <a:t>https://www.continuum.io/downloads</a:t>
            </a:r>
            <a:endParaRPr lang="zh-CN" altLang="zh-CN" sz="2000" dirty="0"/>
          </a:p>
          <a:p>
            <a:pPr marL="0" indent="0">
              <a:buFont typeface="Wingdings" pitchFamily="2" charset="2"/>
              <a:buNone/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>
            <a:extLst>
              <a:ext uri="{FF2B5EF4-FFF2-40B4-BE49-F238E27FC236}">
                <a16:creationId xmlns:a16="http://schemas.microsoft.com/office/drawing/2014/main" id="{E1EB5215-728D-424C-B70E-46D25BF1F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153988"/>
            <a:ext cx="8316913" cy="431800"/>
          </a:xfrm>
        </p:spPr>
        <p:txBody>
          <a:bodyPr/>
          <a:lstStyle/>
          <a:p>
            <a:r>
              <a:rPr lang="en-US" altLang="zh-CN">
                <a:latin typeface="微软雅黑" panose="020B0503020204020204" pitchFamily="34" charset="-122"/>
              </a:rPr>
              <a:t>Windows</a:t>
            </a:r>
            <a:r>
              <a:rPr lang="zh-CN" altLang="zh-CN">
                <a:latin typeface="微软雅黑" panose="020B0503020204020204" pitchFamily="34" charset="-122"/>
              </a:rPr>
              <a:t>下安装</a:t>
            </a:r>
            <a:r>
              <a:rPr lang="en-US" altLang="zh-CN">
                <a:latin typeface="微软雅黑" panose="020B0503020204020204" pitchFamily="34" charset="-122"/>
              </a:rPr>
              <a:t>Python</a:t>
            </a:r>
            <a:endParaRPr lang="zh-CN" altLang="en-US">
              <a:latin typeface="微软雅黑" panose="020B0503020204020204" pitchFamily="34" charset="-122"/>
            </a:endParaRPr>
          </a:p>
        </p:txBody>
      </p:sp>
      <p:sp>
        <p:nvSpPr>
          <p:cNvPr id="33795" name="内容占位符 2">
            <a:extLst>
              <a:ext uri="{FF2B5EF4-FFF2-40B4-BE49-F238E27FC236}">
                <a16:creationId xmlns:a16="http://schemas.microsoft.com/office/drawing/2014/main" id="{7E5FCD0C-9771-45B6-AF3E-B9814AA6F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774700"/>
            <a:ext cx="8547100" cy="143033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000"/>
              <a:t>Anaconda</a:t>
            </a:r>
            <a:r>
              <a:rPr lang="zh-CN" altLang="zh-CN" sz="2000"/>
              <a:t>的存在使得在</a:t>
            </a:r>
            <a:r>
              <a:rPr lang="en-US" altLang="zh-CN" sz="2000"/>
              <a:t>Windows</a:t>
            </a:r>
            <a:r>
              <a:rPr lang="zh-CN" altLang="zh-CN" sz="2000"/>
              <a:t>系统中安装</a:t>
            </a:r>
            <a:r>
              <a:rPr lang="en-US" altLang="zh-CN" sz="2000"/>
              <a:t>Python</a:t>
            </a:r>
            <a:r>
              <a:rPr lang="zh-CN" altLang="zh-CN" sz="2000"/>
              <a:t>得到极度简化，直接前往官方网站找到对应的下载内容</a:t>
            </a:r>
            <a:r>
              <a:rPr lang="zh-CN" altLang="en-US" sz="2000"/>
              <a:t>如下图</a:t>
            </a:r>
            <a:r>
              <a:rPr lang="zh-CN" altLang="zh-CN" sz="2000"/>
              <a:t>，并选择</a:t>
            </a:r>
            <a:r>
              <a:rPr lang="en-US" altLang="zh-CN" sz="2000"/>
              <a:t>Python 2.7</a:t>
            </a:r>
            <a:r>
              <a:rPr lang="zh-CN" altLang="zh-CN" sz="2000"/>
              <a:t>对应的安装包，注意区分</a:t>
            </a:r>
            <a:r>
              <a:rPr lang="en-US" altLang="zh-CN" sz="2000"/>
              <a:t>32</a:t>
            </a:r>
            <a:r>
              <a:rPr lang="zh-CN" altLang="zh-CN" sz="2000"/>
              <a:t>位和</a:t>
            </a:r>
            <a:r>
              <a:rPr lang="en-US" altLang="zh-CN" sz="2000"/>
              <a:t>64</a:t>
            </a:r>
            <a:r>
              <a:rPr lang="zh-CN" altLang="zh-CN" sz="2000"/>
              <a:t>位的版本。</a:t>
            </a:r>
          </a:p>
          <a:p>
            <a:endParaRPr lang="zh-CN" altLang="en-US" sz="2000"/>
          </a:p>
        </p:txBody>
      </p:sp>
      <p:pic>
        <p:nvPicPr>
          <p:cNvPr id="33796" name="图片 3">
            <a:extLst>
              <a:ext uri="{FF2B5EF4-FFF2-40B4-BE49-F238E27FC236}">
                <a16:creationId xmlns:a16="http://schemas.microsoft.com/office/drawing/2014/main" id="{B34AD5F0-6C9A-464C-A2B8-976083DEF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413000"/>
            <a:ext cx="7319962" cy="266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内容占位符 2">
            <a:extLst>
              <a:ext uri="{FF2B5EF4-FFF2-40B4-BE49-F238E27FC236}">
                <a16:creationId xmlns:a16="http://schemas.microsoft.com/office/drawing/2014/main" id="{0925AEF2-ED1C-4F66-B486-8E1708662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92150"/>
            <a:ext cx="8640762" cy="158432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2000"/>
              <a:t>下载后运行</a:t>
            </a:r>
            <a:r>
              <a:rPr lang="en-US" altLang="zh-CN" sz="2000"/>
              <a:t>Anaconda</a:t>
            </a:r>
            <a:r>
              <a:rPr lang="zh-CN" altLang="zh-CN" sz="2000"/>
              <a:t>的安装程序，这里大部分的操作和一般软件的安装无异，需要注意的是：如</a:t>
            </a:r>
            <a:r>
              <a:rPr lang="zh-CN" altLang="en-US" sz="2000"/>
              <a:t>下</a:t>
            </a:r>
            <a:r>
              <a:rPr lang="zh-CN" altLang="zh-CN" sz="2000"/>
              <a:t>图 所示，</a:t>
            </a:r>
            <a:r>
              <a:rPr lang="en-US" altLang="zh-CN" sz="2000"/>
              <a:t>Anaconda</a:t>
            </a:r>
            <a:r>
              <a:rPr lang="zh-CN" altLang="zh-CN" sz="2000"/>
              <a:t>默认会自动改写环境变量配置参数，使得用户能在任何的路径下使用</a:t>
            </a:r>
            <a:r>
              <a:rPr lang="en-US" altLang="zh-CN" sz="2000"/>
              <a:t>Python</a:t>
            </a:r>
            <a:r>
              <a:rPr lang="zh-CN" altLang="zh-CN" sz="2000"/>
              <a:t>命令行模式。</a:t>
            </a:r>
          </a:p>
          <a:p>
            <a:endParaRPr lang="zh-CN" altLang="en-US"/>
          </a:p>
        </p:txBody>
      </p:sp>
      <p:sp>
        <p:nvSpPr>
          <p:cNvPr id="34819" name="标题 1">
            <a:extLst>
              <a:ext uri="{FF2B5EF4-FFF2-40B4-BE49-F238E27FC236}">
                <a16:creationId xmlns:a16="http://schemas.microsoft.com/office/drawing/2014/main" id="{15B785EF-C2FA-46AE-AB57-2636FF22E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153988"/>
            <a:ext cx="8316913" cy="431800"/>
          </a:xfrm>
        </p:spPr>
        <p:txBody>
          <a:bodyPr/>
          <a:lstStyle/>
          <a:p>
            <a:r>
              <a:rPr lang="en-US" altLang="zh-CN">
                <a:latin typeface="微软雅黑" panose="020B0503020204020204" pitchFamily="34" charset="-122"/>
              </a:rPr>
              <a:t>Windows</a:t>
            </a:r>
            <a:r>
              <a:rPr lang="zh-CN" altLang="zh-CN">
                <a:latin typeface="微软雅黑" panose="020B0503020204020204" pitchFamily="34" charset="-122"/>
              </a:rPr>
              <a:t>下安装</a:t>
            </a:r>
            <a:r>
              <a:rPr lang="en-US" altLang="zh-CN">
                <a:latin typeface="微软雅黑" panose="020B0503020204020204" pitchFamily="34" charset="-122"/>
              </a:rPr>
              <a:t>Python</a:t>
            </a:r>
            <a:endParaRPr lang="zh-CN" altLang="en-US">
              <a:latin typeface="微软雅黑" panose="020B0503020204020204" pitchFamily="34" charset="-122"/>
            </a:endParaRPr>
          </a:p>
        </p:txBody>
      </p:sp>
      <p:pic>
        <p:nvPicPr>
          <p:cNvPr id="34820" name="图片 4">
            <a:extLst>
              <a:ext uri="{FF2B5EF4-FFF2-40B4-BE49-F238E27FC236}">
                <a16:creationId xmlns:a16="http://schemas.microsoft.com/office/drawing/2014/main" id="{0B1CB3BA-8157-4CFC-99AF-EC2ACB965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663" y="2205038"/>
            <a:ext cx="5026025" cy="398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TextBox 5">
            <a:extLst>
              <a:ext uri="{FF2B5EF4-FFF2-40B4-BE49-F238E27FC236}">
                <a16:creationId xmlns:a16="http://schemas.microsoft.com/office/drawing/2014/main" id="{A88F8713-7796-421E-95E8-B69172304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049463"/>
            <a:ext cx="3455987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l"/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如果读者自行安装原始的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版本，极容易忽略这一步，从而走入思维的盲区，导致永远不能自行安装成功。这也是我们推荐使用科学计算发行版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Anaconda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的原因。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6D75D58-159E-420A-9FF1-B66803E6CDF0}"/>
              </a:ext>
            </a:extLst>
          </p:cNvPr>
          <p:cNvCxnSpPr/>
          <p:nvPr/>
        </p:nvCxnSpPr>
        <p:spPr>
          <a:xfrm>
            <a:off x="2143125" y="1428750"/>
            <a:ext cx="0" cy="3729038"/>
          </a:xfrm>
          <a:prstGeom prst="lin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5" name="Line 2">
            <a:extLst>
              <a:ext uri="{FF2B5EF4-FFF2-40B4-BE49-F238E27FC236}">
                <a16:creationId xmlns:a16="http://schemas.microsoft.com/office/drawing/2014/main" id="{1ED95B34-1DEA-4CE3-BCDE-D2D0A52FEBC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2143125"/>
            <a:ext cx="624205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C373388-31C1-456B-9F40-9137C3682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4005263"/>
            <a:ext cx="4602163" cy="576262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b="1" dirty="0">
                <a:solidFill>
                  <a:srgbClr val="FE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Python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开发环境的搭建</a:t>
            </a:r>
          </a:p>
        </p:txBody>
      </p:sp>
      <p:sp>
        <p:nvSpPr>
          <p:cNvPr id="7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D8C0C01-0322-4C9B-AD4A-C83A7156D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4005263"/>
            <a:ext cx="623887" cy="57626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8" name="Oval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4C18D92-8082-4483-AAB2-D174713FC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1860521"/>
            <a:ext cx="623887" cy="57626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9" name="AutoShape 1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01FD29A-68CB-4D89-B631-268A3C8E5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1860521"/>
            <a:ext cx="4602163" cy="576262"/>
          </a:xfrm>
          <a:prstGeom prst="actionButtonBlank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数据挖掘简介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E8ECE6C-6036-4A4A-A455-0FC65A4D3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2924175"/>
            <a:ext cx="4602163" cy="576263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工具简介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7F1BB77-AD07-40D5-8CE1-AF94759FD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2924175"/>
            <a:ext cx="623887" cy="57626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17422" name="标题 13">
            <a:extLst>
              <a:ext uri="{FF2B5EF4-FFF2-40B4-BE49-F238E27FC236}">
                <a16:creationId xmlns:a16="http://schemas.microsoft.com/office/drawing/2014/main" id="{FBCB942C-754A-47A5-8086-CA9CE0963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53988"/>
            <a:ext cx="8135938" cy="431800"/>
          </a:xfrm>
        </p:spPr>
        <p:txBody>
          <a:bodyPr/>
          <a:lstStyle/>
          <a:p>
            <a:r>
              <a:rPr lang="zh-CN" altLang="en-US"/>
              <a:t>目录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ABF601EC-9BCB-4D72-874F-D7CAF8781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188913"/>
            <a:ext cx="8316913" cy="431800"/>
          </a:xfrm>
        </p:spPr>
        <p:txBody>
          <a:bodyPr/>
          <a:lstStyle/>
          <a:p>
            <a:r>
              <a:rPr lang="en-US" altLang="zh-CN">
                <a:latin typeface="微软雅黑" panose="020B0503020204020204" pitchFamily="34" charset="-122"/>
              </a:rPr>
              <a:t>Linux</a:t>
            </a:r>
            <a:r>
              <a:rPr lang="zh-CN" altLang="zh-CN">
                <a:latin typeface="微软雅黑" panose="020B0503020204020204" pitchFamily="34" charset="-122"/>
              </a:rPr>
              <a:t>下安装</a:t>
            </a:r>
            <a:r>
              <a:rPr lang="en-US" altLang="zh-CN">
                <a:latin typeface="微软雅黑" panose="020B0503020204020204" pitchFamily="34" charset="-122"/>
              </a:rPr>
              <a:t>Python</a:t>
            </a:r>
            <a:endParaRPr lang="zh-CN" altLang="en-US">
              <a:latin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9BE45C-13DD-4E0A-8D79-59DD96CF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774700"/>
            <a:ext cx="8569325" cy="539115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zh-CN" sz="2000" dirty="0"/>
              <a:t>大多数</a:t>
            </a:r>
            <a:r>
              <a:rPr lang="en-US" altLang="zh-CN" sz="2000" dirty="0"/>
              <a:t>Linux</a:t>
            </a:r>
            <a:r>
              <a:rPr lang="zh-CN" altLang="zh-CN" sz="2000" dirty="0"/>
              <a:t>发行版，如</a:t>
            </a:r>
            <a:r>
              <a:rPr lang="en-US" altLang="zh-CN" sz="2000" dirty="0" err="1"/>
              <a:t>CentOS</a:t>
            </a:r>
            <a:r>
              <a:rPr lang="zh-CN" altLang="zh-CN" sz="2000" dirty="0"/>
              <a:t>、</a:t>
            </a:r>
            <a:r>
              <a:rPr lang="en-US" altLang="zh-CN" sz="2000" dirty="0" err="1"/>
              <a:t>Debian</a:t>
            </a:r>
            <a:r>
              <a:rPr lang="zh-CN" altLang="zh-CN" sz="2000" dirty="0"/>
              <a:t>、</a:t>
            </a:r>
            <a:r>
              <a:rPr lang="en-US" altLang="zh-CN" sz="2000" dirty="0"/>
              <a:t>Ubuntu</a:t>
            </a:r>
            <a:r>
              <a:rPr lang="zh-CN" altLang="zh-CN" sz="2000" dirty="0"/>
              <a:t>等，都已经自带了</a:t>
            </a:r>
            <a:r>
              <a:rPr lang="en-US" altLang="zh-CN" sz="2000" dirty="0"/>
              <a:t>Python 2.x</a:t>
            </a:r>
            <a:r>
              <a:rPr lang="zh-CN" altLang="zh-CN" sz="2000" dirty="0"/>
              <a:t>的主程序。因此，额外安装</a:t>
            </a:r>
            <a:r>
              <a:rPr lang="en-US" altLang="zh-CN" sz="2000" dirty="0"/>
              <a:t>Anaconda</a:t>
            </a:r>
            <a:r>
              <a:rPr lang="zh-CN" altLang="zh-CN" sz="2000" dirty="0"/>
              <a:t>需要做好管理的工作，避免两个不同版本的</a:t>
            </a:r>
            <a:r>
              <a:rPr lang="en-US" altLang="zh-CN" sz="2000" dirty="0"/>
              <a:t>Python</a:t>
            </a:r>
            <a:r>
              <a:rPr lang="zh-CN" altLang="zh-CN" sz="2000" dirty="0"/>
              <a:t>冲突，导致不必要的错误。如果读者确定内置版</a:t>
            </a:r>
            <a:r>
              <a:rPr lang="en-US" altLang="zh-CN" sz="2000" dirty="0"/>
              <a:t>Python</a:t>
            </a:r>
            <a:r>
              <a:rPr lang="zh-CN" altLang="zh-CN" sz="2000" dirty="0"/>
              <a:t>能够兼容书中代码，亦可不额外安装</a:t>
            </a:r>
            <a:r>
              <a:rPr lang="en-US" altLang="zh-CN" sz="2000" dirty="0"/>
              <a:t>Anaconda.</a:t>
            </a:r>
            <a:endParaRPr lang="zh-CN" altLang="zh-CN" sz="2000" dirty="0"/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zh-CN" sz="2000" dirty="0"/>
              <a:t>下面介绍如何安装</a:t>
            </a:r>
            <a:r>
              <a:rPr lang="en-US" altLang="zh-CN" sz="2000" dirty="0"/>
              <a:t>Anaconda</a:t>
            </a:r>
            <a:r>
              <a:rPr lang="zh-CN" altLang="zh-CN" sz="2000" dirty="0"/>
              <a:t>，并避免与内置版的</a:t>
            </a:r>
            <a:r>
              <a:rPr lang="en-US" altLang="zh-CN" sz="2000" dirty="0"/>
              <a:t>Python</a:t>
            </a:r>
            <a:r>
              <a:rPr lang="zh-CN" altLang="zh-CN" sz="2000" dirty="0"/>
              <a:t>冲突。本教程以</a:t>
            </a:r>
            <a:r>
              <a:rPr lang="en-US" altLang="zh-CN" sz="2000" dirty="0"/>
              <a:t>Ubuntu 16.06</a:t>
            </a:r>
            <a:r>
              <a:rPr lang="zh-CN" altLang="zh-CN" sz="2000" dirty="0"/>
              <a:t>为例。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sz="2000" dirty="0">
                <a:solidFill>
                  <a:srgbClr val="002060"/>
                </a:solidFill>
              </a:rPr>
              <a:t>a)  </a:t>
            </a:r>
            <a:r>
              <a:rPr lang="zh-CN" altLang="zh-CN" sz="2000" dirty="0"/>
              <a:t>前往官方网站下载对应版本的</a:t>
            </a:r>
            <a:r>
              <a:rPr lang="en-US" altLang="zh-CN" sz="2000" dirty="0"/>
              <a:t>Anaconda</a:t>
            </a:r>
            <a:r>
              <a:rPr lang="zh-CN" altLang="zh-CN" sz="2000" dirty="0"/>
              <a:t>，默认情况下，</a:t>
            </a:r>
            <a:r>
              <a:rPr lang="en-US" altLang="zh-CN" sz="2000" dirty="0"/>
              <a:t>Linux</a:t>
            </a:r>
            <a:r>
              <a:rPr lang="zh-CN" altLang="zh-CN" sz="2000" dirty="0"/>
              <a:t>会自动将下载所得文件归档在“下载”文件夹中。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sz="2000" dirty="0">
                <a:solidFill>
                  <a:srgbClr val="002060"/>
                </a:solidFill>
              </a:rPr>
              <a:t>b)  </a:t>
            </a:r>
            <a:r>
              <a:rPr lang="zh-CN" altLang="zh-CN" sz="2000" dirty="0"/>
              <a:t>假设下载所得文件在“下载”这一文件夹中，如果不是，请替换路径，并输入下面的命令，以执行批处理指令，安装</a:t>
            </a:r>
            <a:r>
              <a:rPr lang="en-US" altLang="zh-CN" sz="2000" dirty="0"/>
              <a:t>Anaconda.</a:t>
            </a:r>
            <a:br>
              <a:rPr lang="en-US" altLang="zh-CN" sz="2000" dirty="0"/>
            </a:br>
            <a:r>
              <a:rPr lang="en-US" altLang="zh-CN" sz="2000" dirty="0"/>
              <a:t>$ bash ~/</a:t>
            </a:r>
            <a:r>
              <a:rPr lang="zh-CN" altLang="zh-CN" sz="2000" dirty="0"/>
              <a:t>下载</a:t>
            </a:r>
            <a:r>
              <a:rPr lang="en-US" altLang="zh-CN" sz="2000" dirty="0"/>
              <a:t>/Anaconda2-4.0.0-Linux-x86_64.sh</a:t>
            </a:r>
            <a:endParaRPr lang="zh-CN" altLang="zh-CN" sz="2000" dirty="0"/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内容占位符 2">
            <a:extLst>
              <a:ext uri="{FF2B5EF4-FFF2-40B4-BE49-F238E27FC236}">
                <a16:creationId xmlns:a16="http://schemas.microsoft.com/office/drawing/2014/main" id="{928946EB-6673-4499-8329-2E1C6CAE5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774700"/>
            <a:ext cx="8547100" cy="128587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2000"/>
              <a:t>安装过程中，将会在屏幕上打印出用户协议许可，你需要利用</a:t>
            </a:r>
            <a:r>
              <a:rPr lang="en-US" altLang="zh-CN" sz="2000"/>
              <a:t>Enter</a:t>
            </a:r>
            <a:r>
              <a:rPr lang="zh-CN" altLang="zh-CN" sz="2000"/>
              <a:t>继续阅读。阅读至文件末尾，输入</a:t>
            </a:r>
            <a:r>
              <a:rPr lang="en-US" altLang="zh-CN" sz="2000"/>
              <a:t>yes</a:t>
            </a:r>
            <a:r>
              <a:rPr lang="zh-CN" altLang="zh-CN" sz="2000"/>
              <a:t>并敲击</a:t>
            </a:r>
            <a:r>
              <a:rPr lang="en-US" altLang="zh-CN" sz="2000"/>
              <a:t>Enter</a:t>
            </a:r>
            <a:r>
              <a:rPr lang="zh-CN" altLang="zh-CN" sz="2000"/>
              <a:t>键来表示你同意以上内容并使用默认路径开始安装。</a:t>
            </a:r>
            <a:r>
              <a:rPr lang="zh-CN" altLang="en-US" sz="2000"/>
              <a:t>如下图所示：</a:t>
            </a:r>
            <a:endParaRPr lang="zh-CN" altLang="zh-CN" sz="2000"/>
          </a:p>
          <a:p>
            <a:endParaRPr lang="zh-CN" altLang="en-US"/>
          </a:p>
        </p:txBody>
      </p:sp>
      <p:sp>
        <p:nvSpPr>
          <p:cNvPr id="36867" name="标题 1">
            <a:extLst>
              <a:ext uri="{FF2B5EF4-FFF2-40B4-BE49-F238E27FC236}">
                <a16:creationId xmlns:a16="http://schemas.microsoft.com/office/drawing/2014/main" id="{541CAFE6-649A-4990-8F1F-66E5F271A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188913"/>
            <a:ext cx="8316913" cy="431800"/>
          </a:xfrm>
        </p:spPr>
        <p:txBody>
          <a:bodyPr/>
          <a:lstStyle/>
          <a:p>
            <a:r>
              <a:rPr lang="en-US" altLang="zh-CN">
                <a:latin typeface="微软雅黑" panose="020B0503020204020204" pitchFamily="34" charset="-122"/>
              </a:rPr>
              <a:t>Linux</a:t>
            </a:r>
            <a:r>
              <a:rPr lang="zh-CN" altLang="zh-CN">
                <a:latin typeface="微软雅黑" panose="020B0503020204020204" pitchFamily="34" charset="-122"/>
              </a:rPr>
              <a:t>下安装</a:t>
            </a:r>
            <a:r>
              <a:rPr lang="en-US" altLang="zh-CN">
                <a:latin typeface="微软雅黑" panose="020B0503020204020204" pitchFamily="34" charset="-122"/>
              </a:rPr>
              <a:t>Python</a:t>
            </a:r>
            <a:endParaRPr lang="zh-CN" altLang="en-US">
              <a:latin typeface="微软雅黑" panose="020B0503020204020204" pitchFamily="34" charset="-122"/>
            </a:endParaRPr>
          </a:p>
        </p:txBody>
      </p:sp>
      <p:pic>
        <p:nvPicPr>
          <p:cNvPr id="36868" name="图片 4">
            <a:extLst>
              <a:ext uri="{FF2B5EF4-FFF2-40B4-BE49-F238E27FC236}">
                <a16:creationId xmlns:a16="http://schemas.microsoft.com/office/drawing/2014/main" id="{38361D29-5949-4559-89B9-272A82EFA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420938"/>
            <a:ext cx="813752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56826E-CB17-4868-923C-76CD758A1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" y="774700"/>
            <a:ext cx="8618538" cy="638175"/>
          </a:xfrm>
        </p:spPr>
        <p:txBody>
          <a:bodyPr/>
          <a:lstStyle/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sz="2000" dirty="0">
                <a:solidFill>
                  <a:srgbClr val="002060"/>
                </a:solidFill>
              </a:rPr>
              <a:t>c)  </a:t>
            </a:r>
            <a:r>
              <a:rPr lang="zh-CN" altLang="zh-CN" sz="2000" dirty="0"/>
              <a:t>如</a:t>
            </a:r>
            <a:r>
              <a:rPr lang="zh-CN" altLang="en-US" sz="2000" dirty="0"/>
              <a:t>下</a:t>
            </a:r>
            <a:r>
              <a:rPr lang="zh-CN" altLang="zh-CN" sz="2000" dirty="0"/>
              <a:t>图，输入</a:t>
            </a:r>
            <a:r>
              <a:rPr lang="en-US" altLang="zh-CN" sz="2000" dirty="0"/>
              <a:t>yes</a:t>
            </a:r>
            <a:r>
              <a:rPr lang="zh-CN" altLang="zh-CN" sz="2000" dirty="0"/>
              <a:t>来确认允许</a:t>
            </a:r>
            <a:r>
              <a:rPr lang="en-US" altLang="zh-CN" sz="2000" dirty="0"/>
              <a:t>Anaconda</a:t>
            </a:r>
            <a:r>
              <a:rPr lang="zh-CN" altLang="zh-CN" sz="2000" dirty="0"/>
              <a:t>为你自动配置环境变</a:t>
            </a:r>
            <a:r>
              <a:rPr lang="en-US" altLang="zh-CN" sz="2000" dirty="0"/>
              <a:t>PATH.</a:t>
            </a:r>
            <a:endParaRPr lang="zh-CN" altLang="zh-CN" sz="2000" dirty="0"/>
          </a:p>
          <a:p>
            <a:pPr>
              <a:defRPr/>
            </a:pPr>
            <a:endParaRPr lang="zh-CN" altLang="en-US" dirty="0"/>
          </a:p>
        </p:txBody>
      </p:sp>
      <p:pic>
        <p:nvPicPr>
          <p:cNvPr id="37891" name="图片 4" descr="C:\Users\ORamon\Desktop\图片\5.png">
            <a:extLst>
              <a:ext uri="{FF2B5EF4-FFF2-40B4-BE49-F238E27FC236}">
                <a16:creationId xmlns:a16="http://schemas.microsoft.com/office/drawing/2014/main" id="{BA98A0B2-3EDA-47C3-8CC3-9F41AFE2B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1412875"/>
            <a:ext cx="7431088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标题 1">
            <a:extLst>
              <a:ext uri="{FF2B5EF4-FFF2-40B4-BE49-F238E27FC236}">
                <a16:creationId xmlns:a16="http://schemas.microsoft.com/office/drawing/2014/main" id="{36B471D8-9D73-4592-B918-CCB0F9CC3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188913"/>
            <a:ext cx="8316913" cy="431800"/>
          </a:xfrm>
        </p:spPr>
        <p:txBody>
          <a:bodyPr/>
          <a:lstStyle/>
          <a:p>
            <a:r>
              <a:rPr lang="en-US" altLang="zh-CN">
                <a:latin typeface="微软雅黑" panose="020B0503020204020204" pitchFamily="34" charset="-122"/>
              </a:rPr>
              <a:t>Linux</a:t>
            </a:r>
            <a:r>
              <a:rPr lang="zh-CN" altLang="zh-CN">
                <a:latin typeface="微软雅黑" panose="020B0503020204020204" pitchFamily="34" charset="-122"/>
              </a:rPr>
              <a:t>下安装</a:t>
            </a:r>
            <a:r>
              <a:rPr lang="en-US" altLang="zh-CN">
                <a:latin typeface="微软雅黑" panose="020B0503020204020204" pitchFamily="34" charset="-122"/>
              </a:rPr>
              <a:t>Python</a:t>
            </a:r>
            <a:endParaRPr lang="zh-CN" altLang="en-US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内容占位符 2">
            <a:extLst>
              <a:ext uri="{FF2B5EF4-FFF2-40B4-BE49-F238E27FC236}">
                <a16:creationId xmlns:a16="http://schemas.microsoft.com/office/drawing/2014/main" id="{6F66A9E4-5C26-40CC-B838-5F11660DC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774700"/>
            <a:ext cx="8569325" cy="2654300"/>
          </a:xfrm>
        </p:spPr>
        <p:txBody>
          <a:bodyPr/>
          <a:lstStyle/>
          <a:p>
            <a:pPr>
              <a:lnSpc>
                <a:spcPts val="3200"/>
              </a:lnSpc>
              <a:buFont typeface="Wingdings" pitchFamily="2" charset="2"/>
              <a:buChar char="l"/>
            </a:pPr>
            <a:r>
              <a:rPr lang="zh-CN" altLang="zh-CN" sz="2000"/>
              <a:t>当看到</a:t>
            </a:r>
            <a:r>
              <a:rPr lang="zh-CN" altLang="en-US" sz="2000"/>
              <a:t>下</a:t>
            </a:r>
            <a:r>
              <a:rPr lang="zh-CN" altLang="zh-CN" sz="2000"/>
              <a:t>图中的欢迎信息之后，代表已经成功安装</a:t>
            </a:r>
            <a:r>
              <a:rPr lang="en-US" altLang="zh-CN" sz="2000"/>
              <a:t>Anaconda. </a:t>
            </a:r>
            <a:r>
              <a:rPr lang="zh-CN" altLang="zh-CN" sz="2000"/>
              <a:t>这里我们执行下面的命令，将</a:t>
            </a:r>
            <a:r>
              <a:rPr lang="en-US" altLang="zh-CN" sz="2000"/>
              <a:t>Anaconda</a:t>
            </a:r>
            <a:r>
              <a:rPr lang="zh-CN" altLang="zh-CN" sz="2000"/>
              <a:t>的位置加载至环境变量</a:t>
            </a:r>
            <a:r>
              <a:rPr lang="en-US" altLang="zh-CN" sz="2000"/>
              <a:t>PATH</a:t>
            </a:r>
            <a:r>
              <a:rPr lang="zh-CN" altLang="zh-CN" sz="2000"/>
              <a:t>的开头，使得当我们使用</a:t>
            </a:r>
            <a:r>
              <a:rPr lang="en-US" altLang="zh-CN" sz="2000"/>
              <a:t>Python</a:t>
            </a:r>
            <a:r>
              <a:rPr lang="zh-CN" altLang="zh-CN" sz="2000"/>
              <a:t>时，总是优先使用</a:t>
            </a:r>
            <a:r>
              <a:rPr lang="en-US" altLang="zh-CN" sz="2000"/>
              <a:t>Anaconda</a:t>
            </a:r>
            <a:r>
              <a:rPr lang="zh-CN" altLang="zh-CN" sz="2000"/>
              <a:t>版。</a:t>
            </a:r>
            <a:endParaRPr lang="en-US" altLang="zh-CN" sz="2000"/>
          </a:p>
          <a:p>
            <a:pPr>
              <a:lnSpc>
                <a:spcPts val="3200"/>
              </a:lnSpc>
              <a:buFont typeface="Wingdings" pitchFamily="2" charset="2"/>
              <a:buChar char="l"/>
            </a:pPr>
            <a:r>
              <a:rPr lang="en-US" altLang="zh-CN" sz="2000"/>
              <a:t>$ export PATH=”$HOME/anaconda2/bin:$PATH</a:t>
            </a:r>
            <a:br>
              <a:rPr lang="en-US" altLang="zh-CN" sz="2000"/>
            </a:br>
            <a:r>
              <a:rPr lang="zh-CN" altLang="zh-CN" sz="2000"/>
              <a:t>之后，我们可以直接输入</a:t>
            </a:r>
            <a:r>
              <a:rPr lang="en-US" altLang="zh-CN" sz="2000"/>
              <a:t>python</a:t>
            </a:r>
            <a:r>
              <a:rPr lang="zh-CN" altLang="zh-CN" sz="2000"/>
              <a:t>，以检查我们能够正确使用</a:t>
            </a:r>
            <a:r>
              <a:rPr lang="en-US" altLang="zh-CN" sz="2000"/>
              <a:t>Anaconda</a:t>
            </a:r>
            <a:r>
              <a:rPr lang="zh-CN" altLang="zh-CN" sz="2000"/>
              <a:t>版的</a:t>
            </a:r>
            <a:r>
              <a:rPr lang="en-US" altLang="zh-CN" sz="2000"/>
              <a:t>Python.</a:t>
            </a:r>
            <a:endParaRPr lang="zh-CN" altLang="zh-CN" sz="2000"/>
          </a:p>
          <a:p>
            <a:pPr>
              <a:lnSpc>
                <a:spcPct val="150000"/>
              </a:lnSpc>
            </a:pPr>
            <a:endParaRPr lang="zh-CN" altLang="zh-CN" sz="2000"/>
          </a:p>
          <a:p>
            <a:endParaRPr lang="zh-CN" altLang="en-US"/>
          </a:p>
        </p:txBody>
      </p:sp>
      <p:sp>
        <p:nvSpPr>
          <p:cNvPr id="38915" name="标题 1">
            <a:extLst>
              <a:ext uri="{FF2B5EF4-FFF2-40B4-BE49-F238E27FC236}">
                <a16:creationId xmlns:a16="http://schemas.microsoft.com/office/drawing/2014/main" id="{583439EE-1829-41B2-A74D-4CDD615C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188913"/>
            <a:ext cx="8316913" cy="431800"/>
          </a:xfrm>
        </p:spPr>
        <p:txBody>
          <a:bodyPr/>
          <a:lstStyle/>
          <a:p>
            <a:r>
              <a:rPr lang="en-US" altLang="zh-CN">
                <a:latin typeface="微软雅黑" panose="020B0503020204020204" pitchFamily="34" charset="-122"/>
              </a:rPr>
              <a:t>Linux</a:t>
            </a:r>
            <a:r>
              <a:rPr lang="zh-CN" altLang="zh-CN">
                <a:latin typeface="微软雅黑" panose="020B0503020204020204" pitchFamily="34" charset="-122"/>
              </a:rPr>
              <a:t>下安装</a:t>
            </a:r>
            <a:r>
              <a:rPr lang="en-US" altLang="zh-CN">
                <a:latin typeface="微软雅黑" panose="020B0503020204020204" pitchFamily="34" charset="-122"/>
              </a:rPr>
              <a:t>Python</a:t>
            </a:r>
            <a:endParaRPr lang="zh-CN" altLang="en-US">
              <a:latin typeface="微软雅黑" panose="020B0503020204020204" pitchFamily="34" charset="-122"/>
            </a:endParaRPr>
          </a:p>
        </p:txBody>
      </p:sp>
      <p:pic>
        <p:nvPicPr>
          <p:cNvPr id="38916" name="图片 4" descr="C:\Users\ORamon\Desktop\图片\7.png">
            <a:extLst>
              <a:ext uri="{FF2B5EF4-FFF2-40B4-BE49-F238E27FC236}">
                <a16:creationId xmlns:a16="http://schemas.microsoft.com/office/drawing/2014/main" id="{B9AF3AC8-100C-4C5A-A0CD-10F803755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427413"/>
            <a:ext cx="7993062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>
            <a:extLst>
              <a:ext uri="{FF2B5EF4-FFF2-40B4-BE49-F238E27FC236}">
                <a16:creationId xmlns:a16="http://schemas.microsoft.com/office/drawing/2014/main" id="{9ADE39A4-8735-48E5-B276-87CBA10DA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153988"/>
            <a:ext cx="8316913" cy="431800"/>
          </a:xfrm>
        </p:spPr>
        <p:txBody>
          <a:bodyPr/>
          <a:lstStyle/>
          <a:p>
            <a:r>
              <a:rPr lang="en-US" altLang="zh-CN">
                <a:latin typeface="微软雅黑" panose="020B0503020204020204" pitchFamily="34" charset="-122"/>
              </a:rPr>
              <a:t>Mac</a:t>
            </a:r>
            <a:r>
              <a:rPr lang="zh-CN" altLang="zh-CN">
                <a:latin typeface="微软雅黑" panose="020B0503020204020204" pitchFamily="34" charset="-122"/>
              </a:rPr>
              <a:t>下安装</a:t>
            </a:r>
            <a:r>
              <a:rPr lang="en-US" altLang="zh-CN">
                <a:latin typeface="微软雅黑" panose="020B0503020204020204" pitchFamily="34" charset="-122"/>
              </a:rPr>
              <a:t>Python</a:t>
            </a:r>
            <a:endParaRPr lang="zh-CN" altLang="en-US">
              <a:latin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7636EE-BDAF-4D4C-B802-576D022E8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765175"/>
            <a:ext cx="8856662" cy="3095625"/>
          </a:xfrm>
        </p:spPr>
        <p:txBody>
          <a:bodyPr/>
          <a:lstStyle/>
          <a:p>
            <a:pPr>
              <a:lnSpc>
                <a:spcPts val="3000"/>
              </a:lnSpc>
              <a:buFont typeface="Wingdings" pitchFamily="2" charset="2"/>
              <a:buChar char="l"/>
              <a:defRPr/>
            </a:pPr>
            <a:r>
              <a:rPr lang="zh-CN" altLang="zh-CN" sz="2000" dirty="0"/>
              <a:t>类似</a:t>
            </a:r>
            <a:r>
              <a:rPr lang="en-US" altLang="zh-CN" sz="2000" dirty="0"/>
              <a:t>Windows</a:t>
            </a:r>
            <a:r>
              <a:rPr lang="zh-CN" altLang="zh-CN" sz="2000" dirty="0"/>
              <a:t>下的安装，</a:t>
            </a:r>
            <a:r>
              <a:rPr lang="en-US" altLang="zh-CN" sz="2000" dirty="0"/>
              <a:t>Mac OS X</a:t>
            </a:r>
            <a:r>
              <a:rPr lang="zh-CN" altLang="zh-CN" sz="2000" dirty="0"/>
              <a:t>系统用户可以直接前往官方网站下载一个图形化安装程序。同时，因为</a:t>
            </a:r>
            <a:r>
              <a:rPr lang="en-US" altLang="zh-CN" sz="2000" dirty="0"/>
              <a:t>OS X</a:t>
            </a:r>
            <a:r>
              <a:rPr lang="zh-CN" altLang="zh-CN" sz="2000" dirty="0"/>
              <a:t>系统是基于</a:t>
            </a:r>
            <a:r>
              <a:rPr lang="en-US" altLang="zh-CN" sz="2000" dirty="0"/>
              <a:t>UNIX</a:t>
            </a:r>
            <a:r>
              <a:rPr lang="zh-CN" altLang="zh-CN" sz="2000" dirty="0"/>
              <a:t>内核开发的，所以我们也能够打开终端，通过命令行的方式来安装。这里主要叙述利用终端安装的方法。</a:t>
            </a:r>
          </a:p>
          <a:p>
            <a:pPr marL="0" indent="0">
              <a:lnSpc>
                <a:spcPts val="3000"/>
              </a:lnSpc>
              <a:buFont typeface="Wingdings" pitchFamily="2" charset="2"/>
              <a:buNone/>
              <a:defRPr/>
            </a:pPr>
            <a:r>
              <a:rPr lang="en-US" altLang="zh-CN" sz="2000" dirty="0"/>
              <a:t>1</a:t>
            </a:r>
            <a:r>
              <a:rPr lang="zh-CN" altLang="en-US" sz="2000" dirty="0"/>
              <a:t>、</a:t>
            </a:r>
            <a:r>
              <a:rPr lang="zh-CN" altLang="zh-CN" sz="2000" dirty="0"/>
              <a:t>下载</a:t>
            </a:r>
            <a:r>
              <a:rPr lang="en-US" altLang="zh-CN" sz="2000" dirty="0"/>
              <a:t>OS X</a:t>
            </a:r>
            <a:r>
              <a:rPr lang="zh-CN" altLang="zh-CN" sz="2000" dirty="0"/>
              <a:t>下对应版本的</a:t>
            </a:r>
            <a:r>
              <a:rPr lang="en-US" altLang="zh-CN" sz="2000" dirty="0"/>
              <a:t>Anaconda, </a:t>
            </a:r>
            <a:r>
              <a:rPr lang="zh-CN" altLang="zh-CN" sz="2000" dirty="0"/>
              <a:t>注意：利用终端安装</a:t>
            </a:r>
            <a:r>
              <a:rPr lang="en-US" altLang="zh-CN" sz="2000" dirty="0"/>
              <a:t>Anaconda</a:t>
            </a:r>
            <a:r>
              <a:rPr lang="zh-CN" altLang="zh-CN" sz="2000" dirty="0"/>
              <a:t>实际上是在进行“源码编译”。后续步骤中需要的是二进制文件（</a:t>
            </a:r>
            <a:r>
              <a:rPr lang="en-US" altLang="zh-CN" sz="2000" dirty="0"/>
              <a:t>Command-Line Installer</a:t>
            </a:r>
            <a:r>
              <a:rPr lang="zh-CN" altLang="zh-CN" sz="2000" dirty="0"/>
              <a:t>），而非图形化的安装界面（</a:t>
            </a:r>
            <a:r>
              <a:rPr lang="en-US" altLang="zh-CN" sz="2000" dirty="0"/>
              <a:t>Graphical Installer</a:t>
            </a:r>
            <a:r>
              <a:rPr lang="zh-CN" altLang="zh-CN" sz="2000" dirty="0"/>
              <a:t>）。</a:t>
            </a:r>
          </a:p>
          <a:p>
            <a:pPr>
              <a:lnSpc>
                <a:spcPts val="3000"/>
              </a:lnSpc>
              <a:defRPr/>
            </a:pPr>
            <a:endParaRPr lang="zh-CN" altLang="en-US" dirty="0"/>
          </a:p>
        </p:txBody>
      </p:sp>
      <p:pic>
        <p:nvPicPr>
          <p:cNvPr id="39940" name="图片 3">
            <a:extLst>
              <a:ext uri="{FF2B5EF4-FFF2-40B4-BE49-F238E27FC236}">
                <a16:creationId xmlns:a16="http://schemas.microsoft.com/office/drawing/2014/main" id="{82B10128-4A04-43E4-BE12-D81E2DD2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716338"/>
            <a:ext cx="8497888" cy="25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2">
            <a:extLst>
              <a:ext uri="{FF2B5EF4-FFF2-40B4-BE49-F238E27FC236}">
                <a16:creationId xmlns:a16="http://schemas.microsoft.com/office/drawing/2014/main" id="{0A8A4B81-A32D-4D53-9BA4-E3C360BC7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765175"/>
            <a:ext cx="8497887" cy="3311525"/>
          </a:xfrm>
        </p:spPr>
        <p:txBody>
          <a:bodyPr/>
          <a:lstStyle/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sz="2000" dirty="0"/>
              <a:t>2</a:t>
            </a:r>
            <a:r>
              <a:rPr lang="zh-CN" altLang="en-US" sz="2000" dirty="0"/>
              <a:t>、</a:t>
            </a:r>
            <a:r>
              <a:rPr lang="zh-CN" altLang="zh-CN" sz="2000" dirty="0"/>
              <a:t>按下</a:t>
            </a:r>
            <a:r>
              <a:rPr lang="en-US" altLang="zh-CN" sz="2000" dirty="0"/>
              <a:t>Alt + Space</a:t>
            </a:r>
            <a:r>
              <a:rPr lang="zh-CN" altLang="zh-CN" sz="2000" dirty="0"/>
              <a:t>，打开</a:t>
            </a:r>
            <a:r>
              <a:rPr lang="en-US" altLang="zh-CN" sz="2000" dirty="0"/>
              <a:t>Search</a:t>
            </a:r>
            <a:r>
              <a:rPr lang="zh-CN" altLang="zh-CN" sz="2000" dirty="0"/>
              <a:t>界面，输入</a:t>
            </a:r>
            <a:r>
              <a:rPr lang="en-US" altLang="zh-CN" sz="2000" dirty="0"/>
              <a:t>terminal</a:t>
            </a:r>
            <a:r>
              <a:rPr lang="zh-CN" altLang="zh-CN" sz="2000" dirty="0"/>
              <a:t>，点击搜索出来</a:t>
            </a:r>
            <a:r>
              <a:rPr lang="en-US" altLang="zh-CN" sz="2000" dirty="0"/>
              <a:t>   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sz="2000" dirty="0"/>
              <a:t>      </a:t>
            </a:r>
            <a:r>
              <a:rPr lang="zh-CN" altLang="zh-CN" sz="2000" dirty="0"/>
              <a:t>的“</a:t>
            </a:r>
            <a:r>
              <a:rPr lang="en-US" altLang="zh-CN" sz="2000" dirty="0"/>
              <a:t>Terminal</a:t>
            </a:r>
            <a:r>
              <a:rPr lang="zh-CN" altLang="zh-CN" sz="2000" dirty="0"/>
              <a:t>”（终端）图标。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sz="2000" dirty="0"/>
              <a:t>3</a:t>
            </a:r>
            <a:r>
              <a:rPr lang="zh-CN" altLang="en-US" sz="2000" dirty="0"/>
              <a:t>、</a:t>
            </a:r>
            <a:r>
              <a:rPr lang="zh-CN" altLang="zh-CN" sz="2000" dirty="0"/>
              <a:t>输入下面的命令，执行批处理指令，安装</a:t>
            </a:r>
            <a:r>
              <a:rPr lang="en-US" altLang="zh-CN" sz="2000" dirty="0"/>
              <a:t>Anaconda.</a:t>
            </a:r>
            <a:br>
              <a:rPr lang="en-US" altLang="zh-CN" sz="2000" dirty="0"/>
            </a:br>
            <a:r>
              <a:rPr lang="en-US" altLang="zh-CN" sz="2000" dirty="0"/>
              <a:t>      $ bash~/Downloads/Anaconda2-4.0.0-MacOSX-x86_64.sh</a:t>
            </a:r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zh-CN" sz="2000" dirty="0">
                <a:solidFill>
                  <a:srgbClr val="000000"/>
                </a:solidFill>
              </a:rPr>
              <a:t>安装过程中，将会在屏幕上打印出用户协议许可，你需要利用</a:t>
            </a:r>
            <a:r>
              <a:rPr lang="en-US" altLang="zh-CN" sz="2000" dirty="0">
                <a:solidFill>
                  <a:srgbClr val="000000"/>
                </a:solidFill>
              </a:rPr>
              <a:t>Enter</a:t>
            </a:r>
            <a:r>
              <a:rPr lang="zh-CN" altLang="zh-CN" sz="2000" dirty="0">
                <a:solidFill>
                  <a:srgbClr val="000000"/>
                </a:solidFill>
              </a:rPr>
              <a:t>继续阅读。阅读至文件末尾，输入</a:t>
            </a:r>
            <a:r>
              <a:rPr lang="en-US" altLang="zh-CN" sz="2000" dirty="0">
                <a:solidFill>
                  <a:srgbClr val="000000"/>
                </a:solidFill>
              </a:rPr>
              <a:t>yes</a:t>
            </a:r>
            <a:r>
              <a:rPr lang="zh-CN" altLang="zh-CN" sz="2000" dirty="0">
                <a:solidFill>
                  <a:srgbClr val="000000"/>
                </a:solidFill>
              </a:rPr>
              <a:t>并敲击</a:t>
            </a:r>
            <a:r>
              <a:rPr lang="en-US" altLang="zh-CN" sz="2000" dirty="0">
                <a:solidFill>
                  <a:srgbClr val="000000"/>
                </a:solidFill>
              </a:rPr>
              <a:t>Enter</a:t>
            </a:r>
            <a:r>
              <a:rPr lang="zh-CN" altLang="zh-CN" sz="2000" dirty="0">
                <a:solidFill>
                  <a:srgbClr val="000000"/>
                </a:solidFill>
              </a:rPr>
              <a:t>键来表示你同意以上内容并使用默认路径开始安装。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altLang="zh-CN" sz="2000" dirty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endParaRPr lang="zh-CN" altLang="zh-CN" sz="2000" dirty="0"/>
          </a:p>
        </p:txBody>
      </p:sp>
      <p:pic>
        <p:nvPicPr>
          <p:cNvPr id="40963" name="图片 3">
            <a:extLst>
              <a:ext uri="{FF2B5EF4-FFF2-40B4-BE49-F238E27FC236}">
                <a16:creationId xmlns:a16="http://schemas.microsoft.com/office/drawing/2014/main" id="{C367666F-8FDC-42E2-9EC4-954320941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4292600"/>
            <a:ext cx="7920038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标题 1">
            <a:extLst>
              <a:ext uri="{FF2B5EF4-FFF2-40B4-BE49-F238E27FC236}">
                <a16:creationId xmlns:a16="http://schemas.microsoft.com/office/drawing/2014/main" id="{41911DB8-9A1C-4E92-B957-83D3568D8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153988"/>
            <a:ext cx="8316913" cy="431800"/>
          </a:xfrm>
        </p:spPr>
        <p:txBody>
          <a:bodyPr/>
          <a:lstStyle/>
          <a:p>
            <a:r>
              <a:rPr lang="en-US" altLang="zh-CN">
                <a:latin typeface="微软雅黑" panose="020B0503020204020204" pitchFamily="34" charset="-122"/>
              </a:rPr>
              <a:t>Mac</a:t>
            </a:r>
            <a:r>
              <a:rPr lang="zh-CN" altLang="zh-CN">
                <a:latin typeface="微软雅黑" panose="020B0503020204020204" pitchFamily="34" charset="-122"/>
              </a:rPr>
              <a:t>下安装</a:t>
            </a:r>
            <a:r>
              <a:rPr lang="en-US" altLang="zh-CN">
                <a:latin typeface="微软雅黑" panose="020B0503020204020204" pitchFamily="34" charset="-122"/>
              </a:rPr>
              <a:t>Python</a:t>
            </a:r>
            <a:endParaRPr lang="zh-CN" altLang="en-US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D19DE2-E5F3-4924-97BD-07DE91DF3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774700"/>
            <a:ext cx="8569325" cy="4094163"/>
          </a:xfrm>
        </p:spPr>
        <p:txBody>
          <a:bodyPr/>
          <a:lstStyle/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sz="2000" dirty="0"/>
              <a:t>4</a:t>
            </a:r>
            <a:r>
              <a:rPr lang="zh-CN" altLang="en-US" sz="2000" dirty="0"/>
              <a:t>、</a:t>
            </a:r>
            <a:r>
              <a:rPr lang="zh-CN" altLang="zh-CN" sz="2000" dirty="0"/>
              <a:t>输入</a:t>
            </a:r>
            <a:r>
              <a:rPr lang="en-US" altLang="zh-CN" sz="2000" dirty="0"/>
              <a:t>yes</a:t>
            </a:r>
            <a:r>
              <a:rPr lang="zh-CN" altLang="zh-CN" sz="2000" dirty="0"/>
              <a:t>来确认允许</a:t>
            </a:r>
            <a:r>
              <a:rPr lang="en-US" altLang="zh-CN" sz="2000" dirty="0"/>
              <a:t>Anaconda</a:t>
            </a:r>
            <a:r>
              <a:rPr lang="zh-CN" altLang="zh-CN" sz="2000" dirty="0"/>
              <a:t>为你自动配置环境变量</a:t>
            </a:r>
            <a:r>
              <a:rPr lang="en-US" altLang="zh-CN" sz="2000" dirty="0"/>
              <a:t>PATH.</a:t>
            </a:r>
            <a:endParaRPr lang="zh-CN" altLang="zh-CN" sz="2000" dirty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sz="2000" dirty="0"/>
              <a:t>5</a:t>
            </a:r>
            <a:r>
              <a:rPr lang="zh-CN" altLang="en-US" sz="2000" dirty="0"/>
              <a:t>、</a:t>
            </a:r>
            <a:r>
              <a:rPr lang="zh-CN" altLang="zh-CN" sz="2000" dirty="0"/>
              <a:t>与</a:t>
            </a:r>
            <a:r>
              <a:rPr lang="en-US" altLang="zh-CN" sz="2000" dirty="0"/>
              <a:t>Linux</a:t>
            </a:r>
            <a:r>
              <a:rPr lang="zh-CN" altLang="zh-CN" sz="2000" dirty="0"/>
              <a:t>下安装类似，同样需要将</a:t>
            </a:r>
            <a:r>
              <a:rPr lang="en-US" altLang="zh-CN" sz="2000" dirty="0"/>
              <a:t>Anaconda</a:t>
            </a:r>
            <a:r>
              <a:rPr lang="zh-CN" altLang="zh-CN" sz="2000" dirty="0"/>
              <a:t>的位置加载至环境变量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sz="2000" dirty="0"/>
              <a:t>    PATH</a:t>
            </a:r>
            <a:r>
              <a:rPr lang="zh-CN" altLang="zh-CN" sz="2000" dirty="0"/>
              <a:t>的开头，使得当我们使用</a:t>
            </a:r>
            <a:r>
              <a:rPr lang="en-US" altLang="zh-CN" sz="2000" dirty="0"/>
              <a:t>Python</a:t>
            </a:r>
            <a:r>
              <a:rPr lang="zh-CN" altLang="zh-CN" sz="2000" dirty="0"/>
              <a:t>时，总是优先使用</a:t>
            </a:r>
            <a:r>
              <a:rPr lang="en-US" altLang="zh-CN" sz="2000" dirty="0"/>
              <a:t>Anaconda</a:t>
            </a:r>
            <a:r>
              <a:rPr lang="zh-CN" altLang="zh-CN" sz="2000" dirty="0"/>
              <a:t>版。</a:t>
            </a:r>
            <a:endParaRPr lang="en-US" altLang="zh-CN" sz="2000" dirty="0"/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sz="2000" dirty="0"/>
              <a:t>$ export PATH="$HOME/anaconda2/bin:$PATH"</a:t>
            </a:r>
            <a:br>
              <a:rPr lang="en-US" altLang="zh-CN" sz="2000" dirty="0"/>
            </a:br>
            <a:r>
              <a:rPr lang="zh-CN" altLang="zh-CN" sz="2000" dirty="0"/>
              <a:t>之后，我们可以直接输入</a:t>
            </a:r>
            <a:r>
              <a:rPr lang="en-US" altLang="zh-CN" sz="2000" dirty="0"/>
              <a:t>python</a:t>
            </a:r>
            <a:r>
              <a:rPr lang="zh-CN" altLang="zh-CN" sz="2000" dirty="0"/>
              <a:t>，以检查我们能够正确使用</a:t>
            </a:r>
            <a:r>
              <a:rPr lang="en-US" altLang="zh-CN" sz="2000" dirty="0"/>
              <a:t>Anaconda</a:t>
            </a:r>
            <a:r>
              <a:rPr lang="zh-CN" altLang="zh-CN" sz="2000" dirty="0"/>
              <a:t>版的</a:t>
            </a:r>
            <a:r>
              <a:rPr lang="en-US" altLang="zh-CN" sz="2000" dirty="0"/>
              <a:t>Python.</a:t>
            </a:r>
            <a:endParaRPr lang="zh-CN" altLang="zh-CN" sz="2000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41987" name="标题 1">
            <a:extLst>
              <a:ext uri="{FF2B5EF4-FFF2-40B4-BE49-F238E27FC236}">
                <a16:creationId xmlns:a16="http://schemas.microsoft.com/office/drawing/2014/main" id="{EAF260E2-5704-4DF9-8096-74E68F893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153988"/>
            <a:ext cx="8316913" cy="431800"/>
          </a:xfrm>
        </p:spPr>
        <p:txBody>
          <a:bodyPr/>
          <a:lstStyle/>
          <a:p>
            <a:r>
              <a:rPr lang="en-US" altLang="zh-CN">
                <a:latin typeface="微软雅黑" panose="020B0503020204020204" pitchFamily="34" charset="-122"/>
              </a:rPr>
              <a:t>Mac</a:t>
            </a:r>
            <a:r>
              <a:rPr lang="zh-CN" altLang="zh-CN">
                <a:latin typeface="微软雅黑" panose="020B0503020204020204" pitchFamily="34" charset="-122"/>
              </a:rPr>
              <a:t>下安装</a:t>
            </a:r>
            <a:r>
              <a:rPr lang="en-US" altLang="zh-CN">
                <a:latin typeface="微软雅黑" panose="020B0503020204020204" pitchFamily="34" charset="-122"/>
              </a:rPr>
              <a:t>Python</a:t>
            </a:r>
            <a:endParaRPr lang="zh-CN" altLang="en-US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>
            <a:extLst>
              <a:ext uri="{FF2B5EF4-FFF2-40B4-BE49-F238E27FC236}">
                <a16:creationId xmlns:a16="http://schemas.microsoft.com/office/drawing/2014/main" id="{036F1311-9515-4B16-A3E0-B968ACC3D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153988"/>
            <a:ext cx="8318500" cy="431800"/>
          </a:xfrm>
        </p:spPr>
        <p:txBody>
          <a:bodyPr/>
          <a:lstStyle/>
          <a:p>
            <a:r>
              <a:rPr lang="en-US" altLang="zh-CN">
                <a:latin typeface="微软雅黑" panose="020B0503020204020204" pitchFamily="34" charset="-122"/>
              </a:rPr>
              <a:t>Python</a:t>
            </a:r>
            <a:r>
              <a:rPr lang="zh-CN" altLang="en-US">
                <a:latin typeface="微软雅黑" panose="020B0503020204020204" pitchFamily="34" charset="-122"/>
              </a:rPr>
              <a:t>窗口</a:t>
            </a:r>
          </a:p>
        </p:txBody>
      </p:sp>
      <p:sp>
        <p:nvSpPr>
          <p:cNvPr id="43011" name="内容占位符 2">
            <a:extLst>
              <a:ext uri="{FF2B5EF4-FFF2-40B4-BE49-F238E27FC236}">
                <a16:creationId xmlns:a16="http://schemas.microsoft.com/office/drawing/2014/main" id="{4A0AF959-34DE-4932-A8CA-9E8E54997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765175"/>
            <a:ext cx="8640762" cy="2519363"/>
          </a:xfrm>
        </p:spPr>
        <p:txBody>
          <a:bodyPr/>
          <a:lstStyle/>
          <a:p>
            <a:pPr>
              <a:lnSpc>
                <a:spcPts val="3200"/>
              </a:lnSpc>
              <a:buFont typeface="Wingdings" pitchFamily="2" charset="2"/>
              <a:buChar char="l"/>
            </a:pPr>
            <a:r>
              <a:rPr lang="zh-CN" altLang="zh-CN" sz="2000"/>
              <a:t>命令行版本的</a:t>
            </a:r>
            <a:r>
              <a:rPr lang="en-US" altLang="zh-CN" sz="2000"/>
              <a:t>Python Shell-Python(Command)</a:t>
            </a:r>
            <a:endParaRPr lang="zh-CN" altLang="zh-CN" sz="2000"/>
          </a:p>
          <a:p>
            <a:pPr>
              <a:lnSpc>
                <a:spcPts val="3000"/>
              </a:lnSpc>
              <a:buFont typeface="Wingdings" pitchFamily="2" charset="2"/>
              <a:buChar char="l"/>
            </a:pPr>
            <a:r>
              <a:rPr lang="zh-CN" altLang="zh-CN" sz="2000"/>
              <a:t>以</a:t>
            </a:r>
            <a:r>
              <a:rPr lang="en-US" altLang="zh-CN" sz="2000"/>
              <a:t>Windows</a:t>
            </a:r>
            <a:r>
              <a:rPr lang="zh-CN" altLang="zh-CN" sz="2000"/>
              <a:t>系统为例，安装</a:t>
            </a:r>
            <a:r>
              <a:rPr lang="en-US" altLang="zh-CN" sz="2000"/>
              <a:t>Python</a:t>
            </a:r>
            <a:r>
              <a:rPr lang="zh-CN" altLang="zh-CN" sz="2000"/>
              <a:t>后，你可以在开始菜单中，找到对应的</a:t>
            </a:r>
            <a:r>
              <a:rPr lang="en-US" altLang="zh-CN" sz="2000"/>
              <a:t>Command Line</a:t>
            </a:r>
            <a:r>
              <a:rPr lang="zh-CN" altLang="zh-CN" sz="2000"/>
              <a:t>版本的</a:t>
            </a:r>
            <a:r>
              <a:rPr lang="en-US" altLang="zh-CN" sz="2000"/>
              <a:t>Python Shell</a:t>
            </a:r>
            <a:r>
              <a:rPr lang="zh-CN" altLang="zh-CN" sz="2000"/>
              <a:t>，或者同时按下</a:t>
            </a:r>
            <a:r>
              <a:rPr lang="en-US" altLang="zh-CN" sz="2000"/>
              <a:t>Win + R</a:t>
            </a:r>
            <a:r>
              <a:rPr lang="zh-CN" altLang="zh-CN" sz="2000"/>
              <a:t>键，输入</a:t>
            </a:r>
            <a:r>
              <a:rPr lang="en-US" altLang="zh-CN" sz="2000"/>
              <a:t>cmd</a:t>
            </a:r>
            <a:r>
              <a:rPr lang="zh-CN" altLang="zh-CN" sz="2000"/>
              <a:t>并按回车，打开命令窗口。在命令窗口中输入</a:t>
            </a:r>
            <a:r>
              <a:rPr lang="en-US" altLang="zh-CN" sz="2000"/>
              <a:t>python</a:t>
            </a:r>
            <a:r>
              <a:rPr lang="zh-CN" altLang="zh-CN" sz="2000"/>
              <a:t>即可使用进入</a:t>
            </a:r>
            <a:r>
              <a:rPr lang="en-US" altLang="zh-CN" sz="2000"/>
              <a:t>Python</a:t>
            </a:r>
            <a:r>
              <a:rPr lang="zh-CN" altLang="zh-CN" sz="2000"/>
              <a:t>的命令行模式。</a:t>
            </a:r>
          </a:p>
        </p:txBody>
      </p:sp>
      <p:pic>
        <p:nvPicPr>
          <p:cNvPr id="43012" name="图片 3" descr="C:\Users\faker\Documents\Tencent Files\2506596454\Image\C2C\G$33EUGQYPY1}X)SL3(D[1X.png">
            <a:extLst>
              <a:ext uri="{FF2B5EF4-FFF2-40B4-BE49-F238E27FC236}">
                <a16:creationId xmlns:a16="http://schemas.microsoft.com/office/drawing/2014/main" id="{598644E3-D6CA-45FB-87FE-2A7F06007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852738"/>
            <a:ext cx="8064500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内容占位符 2">
            <a:extLst>
              <a:ext uri="{FF2B5EF4-FFF2-40B4-BE49-F238E27FC236}">
                <a16:creationId xmlns:a16="http://schemas.microsoft.com/office/drawing/2014/main" id="{EA38A48E-6529-40F5-A9A3-9ED482948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765175"/>
            <a:ext cx="8640762" cy="2159000"/>
          </a:xfrm>
        </p:spPr>
        <p:txBody>
          <a:bodyPr/>
          <a:lstStyle/>
          <a:p>
            <a:pPr>
              <a:lnSpc>
                <a:spcPts val="3000"/>
              </a:lnSpc>
              <a:buFont typeface="Wingdings" pitchFamily="2" charset="2"/>
              <a:buChar char="l"/>
            </a:pPr>
            <a:r>
              <a:rPr lang="zh-CN" altLang="zh-CN" sz="2000"/>
              <a:t>其中，可以看到对应的</a:t>
            </a:r>
            <a:r>
              <a:rPr lang="en-US" altLang="zh-CN" sz="2000"/>
              <a:t>Python</a:t>
            </a:r>
            <a:r>
              <a:rPr lang="zh-CN" altLang="zh-CN" sz="2000"/>
              <a:t>版本信息和系统信息。我们可以在标识符</a:t>
            </a:r>
            <a:r>
              <a:rPr lang="en-US" altLang="zh-CN" sz="2000"/>
              <a:t>&gt;&gt;&gt;</a:t>
            </a:r>
            <a:r>
              <a:rPr lang="zh-CN" altLang="zh-CN" sz="2000"/>
              <a:t>后面输入代码，程序就会马上返回一个结果。</a:t>
            </a:r>
            <a:endParaRPr lang="en-US" altLang="zh-CN" sz="2000"/>
          </a:p>
          <a:p>
            <a:pPr>
              <a:lnSpc>
                <a:spcPts val="3000"/>
              </a:lnSpc>
              <a:buFont typeface="Wingdings" pitchFamily="2" charset="2"/>
              <a:buChar char="l"/>
            </a:pPr>
            <a:r>
              <a:rPr lang="en-US" altLang="zh-CN" sz="2000"/>
              <a:t>Python Shell</a:t>
            </a:r>
            <a:r>
              <a:rPr lang="zh-CN" altLang="zh-CN" sz="2000"/>
              <a:t>是交互式</a:t>
            </a:r>
            <a:r>
              <a:rPr lang="en-US" altLang="zh-CN" sz="2000"/>
              <a:t>Shell</a:t>
            </a:r>
            <a:r>
              <a:rPr lang="zh-CN" altLang="zh-CN" sz="2000"/>
              <a:t>，交互式是指当你输入代码到</a:t>
            </a:r>
            <a:r>
              <a:rPr lang="en-US" altLang="zh-CN" sz="2000"/>
              <a:t>Python Shell</a:t>
            </a:r>
            <a:r>
              <a:rPr lang="zh-CN" altLang="zh-CN" sz="2000"/>
              <a:t>中时就可以动态地看到相应的返回结果。</a:t>
            </a:r>
          </a:p>
        </p:txBody>
      </p:sp>
      <p:pic>
        <p:nvPicPr>
          <p:cNvPr id="44035" name="图片 3" descr="C:\Users\faker\Documents\Tencent Files\2506596454\Image\C2C\MA7`{13UP%9L9$EPV~]IAU2.png">
            <a:extLst>
              <a:ext uri="{FF2B5EF4-FFF2-40B4-BE49-F238E27FC236}">
                <a16:creationId xmlns:a16="http://schemas.microsoft.com/office/drawing/2014/main" id="{877D10BE-F824-4615-9660-39F6E73E8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447925"/>
            <a:ext cx="8064500" cy="400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标题 1">
            <a:extLst>
              <a:ext uri="{FF2B5EF4-FFF2-40B4-BE49-F238E27FC236}">
                <a16:creationId xmlns:a16="http://schemas.microsoft.com/office/drawing/2014/main" id="{1E460BC0-99AC-4119-B5A3-0F8EEA8D1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3" y="153988"/>
            <a:ext cx="8318500" cy="431800"/>
          </a:xfrm>
        </p:spPr>
        <p:txBody>
          <a:bodyPr/>
          <a:lstStyle/>
          <a:p>
            <a:r>
              <a:rPr lang="en-US" altLang="zh-CN">
                <a:latin typeface="微软雅黑" panose="020B0503020204020204" pitchFamily="34" charset="-122"/>
              </a:rPr>
              <a:t>Python</a:t>
            </a:r>
            <a:r>
              <a:rPr lang="zh-CN" altLang="en-US">
                <a:latin typeface="微软雅黑" panose="020B0503020204020204" pitchFamily="34" charset="-122"/>
              </a:rPr>
              <a:t>窗口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>
            <a:extLst>
              <a:ext uri="{FF2B5EF4-FFF2-40B4-BE49-F238E27FC236}">
                <a16:creationId xmlns:a16="http://schemas.microsoft.com/office/drawing/2014/main" id="{5E0DE6A6-0C2B-4D35-825D-D1313D79B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153988"/>
            <a:ext cx="8316913" cy="431800"/>
          </a:xfrm>
        </p:spPr>
        <p:txBody>
          <a:bodyPr/>
          <a:lstStyle/>
          <a:p>
            <a:r>
              <a:rPr lang="zh-CN" altLang="en-US">
                <a:latin typeface="微软雅黑" panose="020B0503020204020204" pitchFamily="34" charset="-122"/>
              </a:rPr>
              <a:t>带图形界面的</a:t>
            </a:r>
            <a:r>
              <a:rPr lang="en-US" altLang="zh-CN">
                <a:latin typeface="微软雅黑" panose="020B0503020204020204" pitchFamily="34" charset="-122"/>
              </a:rPr>
              <a:t>Python GUI</a:t>
            </a:r>
            <a:endParaRPr lang="zh-CN" altLang="en-US">
              <a:latin typeface="微软雅黑" panose="020B0503020204020204" pitchFamily="34" charset="-122"/>
            </a:endParaRPr>
          </a:p>
        </p:txBody>
      </p:sp>
      <p:sp>
        <p:nvSpPr>
          <p:cNvPr id="45059" name="内容占位符 2">
            <a:extLst>
              <a:ext uri="{FF2B5EF4-FFF2-40B4-BE49-F238E27FC236}">
                <a16:creationId xmlns:a16="http://schemas.microsoft.com/office/drawing/2014/main" id="{DCC77E30-0D5B-423C-A2A8-F121CFCEE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92150"/>
            <a:ext cx="8640762" cy="151288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2000"/>
              <a:t>带图形界面的</a:t>
            </a:r>
            <a:r>
              <a:rPr lang="en-US" altLang="zh-CN" sz="2000"/>
              <a:t>Python Shell-IDLE(Python GUI)</a:t>
            </a:r>
            <a:endParaRPr lang="zh-CN" altLang="zh-CN" sz="200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2000"/>
              <a:t>下面将要介绍的，是带图形界面的</a:t>
            </a:r>
            <a:r>
              <a:rPr lang="en-US" altLang="zh-CN" sz="2000"/>
              <a:t>Python GUI. Windows</a:t>
            </a:r>
            <a:r>
              <a:rPr lang="zh-CN" altLang="zh-CN" sz="2000"/>
              <a:t>下在所有程序上搜索</a:t>
            </a:r>
            <a:r>
              <a:rPr lang="en-US" altLang="zh-CN" sz="2000"/>
              <a:t>IDLE</a:t>
            </a:r>
            <a:r>
              <a:rPr lang="zh-CN" altLang="zh-CN" sz="2000"/>
              <a:t>，就可以直接打开</a:t>
            </a:r>
            <a:r>
              <a:rPr lang="en-US" altLang="zh-CN" sz="2000"/>
              <a:t>Python Shell – IDLE</a:t>
            </a:r>
            <a:r>
              <a:rPr lang="zh-CN" altLang="zh-CN" sz="2000"/>
              <a:t>。打开后界面如下：</a:t>
            </a:r>
          </a:p>
        </p:txBody>
      </p:sp>
      <p:pic>
        <p:nvPicPr>
          <p:cNvPr id="45060" name="图片 3">
            <a:extLst>
              <a:ext uri="{FF2B5EF4-FFF2-40B4-BE49-F238E27FC236}">
                <a16:creationId xmlns:a16="http://schemas.microsoft.com/office/drawing/2014/main" id="{C3F58937-3479-4880-82AC-FFE3C774C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354263"/>
            <a:ext cx="8054975" cy="402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E3524597-38FE-43DC-A1A8-085466B94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53988"/>
            <a:ext cx="8135938" cy="431800"/>
          </a:xfrm>
        </p:spPr>
        <p:txBody>
          <a:bodyPr/>
          <a:lstStyle/>
          <a:p>
            <a:r>
              <a:rPr lang="zh-CN" altLang="en-US"/>
              <a:t>数据挖掘简介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3A8D83-4327-4950-BE0B-2CBC61D48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774700"/>
            <a:ext cx="8640762" cy="488632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sz="2000" dirty="0"/>
              <a:t> </a:t>
            </a:r>
            <a:r>
              <a:rPr lang="zh-CN" altLang="zh-CN" sz="2000" dirty="0"/>
              <a:t>广义的数据挖掘是指针对收集的大规模数据，应用整套科学工具和挖掘技术（如数据、计算、可视化、分析、统计、实验、问题定义、建模与验证等），从数据之中发现隐含的、对决策有参考意义的信息、价值和趋势。</a:t>
            </a:r>
            <a:endParaRPr lang="en-US" altLang="zh-CN" sz="2000" dirty="0"/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zh-CN" sz="2000" dirty="0"/>
              <a:t>随着计算机技术的全面发展，企业生产、收集、存储和处理数据的能力大大提高，数据量与日俱增。数据的积累实质上是企业的经验和业务的沉淀。越来越多的企业引入“数据思维”——不只是依赖于数据的统计分析，更强调对数据进行挖掘，期待从这一“未来世界的石油”中发现潜在的价值。这一迫切的“开采”需求在世界范围内酝酿了一次“大数据”变革。</a:t>
            </a:r>
          </a:p>
          <a:p>
            <a:pPr>
              <a:lnSpc>
                <a:spcPct val="150000"/>
              </a:lnSpc>
              <a:defRPr/>
            </a:pPr>
            <a:endParaRPr lang="en-US" altLang="zh-CN" sz="2000" dirty="0"/>
          </a:p>
          <a:p>
            <a:pPr marL="0" indent="0">
              <a:buFont typeface="Wingdings" pitchFamily="2" charset="2"/>
              <a:buNone/>
              <a:defRPr/>
            </a:pPr>
            <a:endParaRPr lang="en-US" altLang="zh-CN" sz="2000" dirty="0"/>
          </a:p>
          <a:p>
            <a:pPr marL="0" indent="0">
              <a:buFont typeface="Wingdings" pitchFamily="2" charset="2"/>
              <a:buNone/>
              <a:defRPr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内容占位符 2">
            <a:extLst>
              <a:ext uri="{FF2B5EF4-FFF2-40B4-BE49-F238E27FC236}">
                <a16:creationId xmlns:a16="http://schemas.microsoft.com/office/drawing/2014/main" id="{47C83B86-A186-4416-A469-ABA5E0C8E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765175"/>
            <a:ext cx="8640762" cy="2652713"/>
          </a:xfrm>
        </p:spPr>
        <p:txBody>
          <a:bodyPr/>
          <a:lstStyle/>
          <a:p>
            <a:pPr>
              <a:lnSpc>
                <a:spcPts val="3000"/>
              </a:lnSpc>
              <a:buFont typeface="Wingdings" pitchFamily="2" charset="2"/>
              <a:buChar char="l"/>
            </a:pPr>
            <a:r>
              <a:rPr lang="zh-CN" altLang="en-US" sz="2000"/>
              <a:t>在</a:t>
            </a:r>
            <a:r>
              <a:rPr lang="zh-CN" altLang="zh-CN" sz="2000"/>
              <a:t>这界面上可以通过菜单栏的</a:t>
            </a:r>
            <a:r>
              <a:rPr lang="en-US" altLang="zh-CN" sz="2000"/>
              <a:t>File –&gt; New File </a:t>
            </a:r>
            <a:r>
              <a:rPr lang="zh-CN" altLang="zh-CN" sz="2000"/>
              <a:t>创建</a:t>
            </a:r>
            <a:r>
              <a:rPr lang="en-US" altLang="zh-CN" sz="2000"/>
              <a:t>Python</a:t>
            </a:r>
            <a:r>
              <a:rPr lang="zh-CN" altLang="zh-CN" sz="2000"/>
              <a:t>脚本，能够在</a:t>
            </a:r>
            <a:r>
              <a:rPr lang="en-US" altLang="zh-CN" sz="2000"/>
              <a:t>Python</a:t>
            </a:r>
            <a:r>
              <a:rPr lang="zh-CN" altLang="zh-CN" sz="2000"/>
              <a:t>脚本上写多行代码，保存为</a:t>
            </a:r>
            <a:r>
              <a:rPr lang="en-US" altLang="zh-CN" sz="2000"/>
              <a:t>.py</a:t>
            </a:r>
            <a:r>
              <a:rPr lang="zh-CN" altLang="zh-CN" sz="2000"/>
              <a:t>文件后并能够运行该脚本，而在</a:t>
            </a:r>
            <a:r>
              <a:rPr lang="en-US" altLang="zh-CN" sz="2000"/>
              <a:t>Command Line</a:t>
            </a:r>
            <a:r>
              <a:rPr lang="zh-CN" altLang="zh-CN" sz="2000"/>
              <a:t>上运行多行代码只能一行接着一行输入并按回车输出，显得十分繁琐。运行</a:t>
            </a:r>
            <a:r>
              <a:rPr lang="en-US" altLang="zh-CN" sz="2000"/>
              <a:t>Python</a:t>
            </a:r>
            <a:r>
              <a:rPr lang="zh-CN" altLang="zh-CN" sz="2000"/>
              <a:t>脚本实际上也是按顺序运行每行的代码，运行脚本后将回到</a:t>
            </a:r>
            <a:r>
              <a:rPr lang="en-US" altLang="zh-CN" sz="2000"/>
              <a:t>Python GUI</a:t>
            </a:r>
            <a:r>
              <a:rPr lang="zh-CN" altLang="zh-CN" sz="2000"/>
              <a:t>界面，这时候</a:t>
            </a:r>
            <a:r>
              <a:rPr lang="en-US" altLang="zh-CN" sz="2000"/>
              <a:t>Python</a:t>
            </a:r>
            <a:r>
              <a:rPr lang="zh-CN" altLang="zh-CN" sz="2000"/>
              <a:t>已经存储脚本运行后的数据，可以在界面上继续输入代码。</a:t>
            </a:r>
            <a:endParaRPr lang="zh-CN" altLang="en-US"/>
          </a:p>
        </p:txBody>
      </p:sp>
      <p:pic>
        <p:nvPicPr>
          <p:cNvPr id="46083" name="图片 3">
            <a:extLst>
              <a:ext uri="{FF2B5EF4-FFF2-40B4-BE49-F238E27FC236}">
                <a16:creationId xmlns:a16="http://schemas.microsoft.com/office/drawing/2014/main" id="{D1C25E83-1CB4-4E12-96EA-6576BAA7D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197225"/>
            <a:ext cx="8137525" cy="325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4" name="标题 1">
            <a:extLst>
              <a:ext uri="{FF2B5EF4-FFF2-40B4-BE49-F238E27FC236}">
                <a16:creationId xmlns:a16="http://schemas.microsoft.com/office/drawing/2014/main" id="{9117B43C-E5C5-458F-A779-71A073063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153988"/>
            <a:ext cx="8316913" cy="431800"/>
          </a:xfrm>
        </p:spPr>
        <p:txBody>
          <a:bodyPr/>
          <a:lstStyle/>
          <a:p>
            <a:r>
              <a:rPr lang="zh-CN" altLang="en-US">
                <a:latin typeface="微软雅黑" panose="020B0503020204020204" pitchFamily="34" charset="-122"/>
              </a:rPr>
              <a:t>带图形界面的</a:t>
            </a:r>
            <a:r>
              <a:rPr lang="en-US" altLang="zh-CN">
                <a:latin typeface="微软雅黑" panose="020B0503020204020204" pitchFamily="34" charset="-122"/>
              </a:rPr>
              <a:t>Python GUI</a:t>
            </a:r>
            <a:endParaRPr lang="zh-CN" altLang="en-US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>
            <a:extLst>
              <a:ext uri="{FF2B5EF4-FFF2-40B4-BE49-F238E27FC236}">
                <a16:creationId xmlns:a16="http://schemas.microsoft.com/office/drawing/2014/main" id="{FB41B56E-4A7F-451F-ABC9-8B36B9651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153988"/>
            <a:ext cx="8318500" cy="431800"/>
          </a:xfrm>
        </p:spPr>
        <p:txBody>
          <a:bodyPr/>
          <a:lstStyle/>
          <a:p>
            <a:r>
              <a:rPr lang="zh-CN" altLang="zh-CN">
                <a:latin typeface="微软雅黑" panose="020B0503020204020204" pitchFamily="34" charset="-122"/>
              </a:rPr>
              <a:t>第三方</a:t>
            </a:r>
            <a:r>
              <a:rPr lang="en-US" altLang="zh-CN">
                <a:latin typeface="微软雅黑" panose="020B0503020204020204" pitchFamily="34" charset="-122"/>
              </a:rPr>
              <a:t>Python IDE</a:t>
            </a:r>
            <a:endParaRPr lang="zh-CN" altLang="en-US">
              <a:latin typeface="微软雅黑" panose="020B0503020204020204" pitchFamily="34" charset="-122"/>
            </a:endParaRPr>
          </a:p>
        </p:txBody>
      </p:sp>
      <p:sp>
        <p:nvSpPr>
          <p:cNvPr id="47107" name="内容占位符 2">
            <a:extLst>
              <a:ext uri="{FF2B5EF4-FFF2-40B4-BE49-F238E27FC236}">
                <a16:creationId xmlns:a16="http://schemas.microsoft.com/office/drawing/2014/main" id="{CD55F388-0FFE-4569-80F6-3D5C8DF83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765175"/>
            <a:ext cx="8713787" cy="2232025"/>
          </a:xfrm>
        </p:spPr>
        <p:txBody>
          <a:bodyPr/>
          <a:lstStyle/>
          <a:p>
            <a:pPr>
              <a:lnSpc>
                <a:spcPts val="3000"/>
              </a:lnSpc>
              <a:buFont typeface="Wingdings" pitchFamily="2" charset="2"/>
              <a:buChar char="l"/>
            </a:pPr>
            <a:r>
              <a:rPr lang="en-US" altLang="zh-CN" sz="2000"/>
              <a:t>IDE</a:t>
            </a:r>
            <a:r>
              <a:rPr lang="zh-CN" altLang="zh-CN" sz="2000"/>
              <a:t>是集成开发环境（</a:t>
            </a:r>
            <a:r>
              <a:rPr lang="en-US" altLang="zh-CN" sz="2000"/>
              <a:t>Integrated Development Environment</a:t>
            </a:r>
            <a:r>
              <a:rPr lang="zh-CN" altLang="zh-CN" sz="2000"/>
              <a:t>）的英文简称。而第三方</a:t>
            </a:r>
            <a:r>
              <a:rPr lang="en-US" altLang="zh-CN" sz="2000"/>
              <a:t>IDE</a:t>
            </a:r>
            <a:r>
              <a:rPr lang="zh-CN" altLang="zh-CN" sz="2000"/>
              <a:t>通常聚合了更强大的功能，包括代码版本管理、项目代码管理、代码自动补全等。</a:t>
            </a:r>
            <a:r>
              <a:rPr lang="en-US" altLang="zh-CN" sz="2000"/>
              <a:t>PyCharm</a:t>
            </a:r>
            <a:r>
              <a:rPr lang="zh-CN" altLang="zh-CN" sz="2000"/>
              <a:t>就是这样一个跨平台的，多功能的集成开发环境，主要分为免费社区版和付费商业版。</a:t>
            </a:r>
            <a:endParaRPr lang="en-US" altLang="zh-CN" sz="2000"/>
          </a:p>
          <a:p>
            <a:pPr>
              <a:lnSpc>
                <a:spcPts val="3000"/>
              </a:lnSpc>
              <a:buFont typeface="Wingdings" pitchFamily="2" charset="2"/>
              <a:buChar char="l"/>
            </a:pPr>
            <a:r>
              <a:rPr lang="en-US" altLang="zh-CN" sz="2000"/>
              <a:t>PyCharm</a:t>
            </a:r>
            <a:r>
              <a:rPr lang="zh-CN" altLang="zh-CN" sz="2000"/>
              <a:t>社区版</a:t>
            </a:r>
            <a:r>
              <a:rPr lang="zh-CN" altLang="en-US" sz="2000"/>
              <a:t>如下图：</a:t>
            </a:r>
          </a:p>
        </p:txBody>
      </p:sp>
      <p:pic>
        <p:nvPicPr>
          <p:cNvPr id="47108" name="图片 3">
            <a:extLst>
              <a:ext uri="{FF2B5EF4-FFF2-40B4-BE49-F238E27FC236}">
                <a16:creationId xmlns:a16="http://schemas.microsoft.com/office/drawing/2014/main" id="{1EFDBD87-7432-43F4-AC03-A1C897951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828925"/>
            <a:ext cx="8064500" cy="362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内容占位符 2">
            <a:extLst>
              <a:ext uri="{FF2B5EF4-FFF2-40B4-BE49-F238E27FC236}">
                <a16:creationId xmlns:a16="http://schemas.microsoft.com/office/drawing/2014/main" id="{63B4E3D1-2BE6-4264-BE1B-6CF570644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774700"/>
            <a:ext cx="8569325" cy="467042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2000"/>
              <a:t>在选择创建项目以及确定项目存储路径之后，我们能看到一个清晰，简洁的界面。</a:t>
            </a:r>
            <a:endParaRPr lang="en-US" altLang="zh-CN" sz="200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2000"/>
              <a:t>左侧栏是项目管理窗口，负责组织</a:t>
            </a:r>
            <a:r>
              <a:rPr lang="en-US" altLang="zh-CN" sz="2000"/>
              <a:t>Python</a:t>
            </a:r>
            <a:r>
              <a:rPr lang="zh-CN" altLang="zh-CN" sz="2000"/>
              <a:t>实现的项目中所涉及的全部代码和数据文件。</a:t>
            </a:r>
            <a:endParaRPr lang="en-US" altLang="zh-CN" sz="200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2000"/>
              <a:t>右边是正式的编辑区。在选择创建新的</a:t>
            </a:r>
            <a:r>
              <a:rPr lang="en-US" altLang="zh-CN" sz="2000"/>
              <a:t>Python File</a:t>
            </a:r>
            <a:r>
              <a:rPr lang="zh-CN" altLang="zh-CN" sz="2000"/>
              <a:t>之后，将能配合内置的自动补全，代码提示，调试运行功能进行代码的编辑、改正和优化。</a:t>
            </a:r>
            <a:endParaRPr lang="en-US" altLang="zh-CN" sz="2000"/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sz="2000"/>
              <a:t>同时，它还能自动结合</a:t>
            </a:r>
            <a:r>
              <a:rPr lang="en-US" altLang="zh-CN" sz="2000"/>
              <a:t>Git</a:t>
            </a:r>
            <a:r>
              <a:rPr lang="zh-CN" altLang="zh-CN" sz="2000"/>
              <a:t>进行代码版本控制。有兴趣的读者可以自行查找资料。当我们需要做一个大型项目，代码量较多时，用带有项目管理功能的</a:t>
            </a:r>
            <a:r>
              <a:rPr lang="en-US" altLang="zh-CN" sz="2000"/>
              <a:t>PyCharm</a:t>
            </a:r>
            <a:r>
              <a:rPr lang="zh-CN" altLang="zh-CN" sz="2000"/>
              <a:t>会更加方便</a:t>
            </a:r>
            <a:r>
              <a:rPr lang="zh-CN" altLang="en-US" sz="2000"/>
              <a:t>。</a:t>
            </a:r>
            <a:endParaRPr lang="zh-CN" altLang="zh-CN" sz="2000"/>
          </a:p>
        </p:txBody>
      </p:sp>
      <p:sp>
        <p:nvSpPr>
          <p:cNvPr id="48131" name="标题 1">
            <a:extLst>
              <a:ext uri="{FF2B5EF4-FFF2-40B4-BE49-F238E27FC236}">
                <a16:creationId xmlns:a16="http://schemas.microsoft.com/office/drawing/2014/main" id="{AF0F09BE-2748-45E2-BBDD-DD4592035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153988"/>
            <a:ext cx="8318500" cy="431800"/>
          </a:xfrm>
        </p:spPr>
        <p:txBody>
          <a:bodyPr/>
          <a:lstStyle/>
          <a:p>
            <a:r>
              <a:rPr lang="zh-CN" altLang="zh-CN">
                <a:latin typeface="微软雅黑" panose="020B0503020204020204" pitchFamily="34" charset="-122"/>
              </a:rPr>
              <a:t>第三方</a:t>
            </a:r>
            <a:r>
              <a:rPr lang="en-US" altLang="zh-CN">
                <a:latin typeface="微软雅黑" panose="020B0503020204020204" pitchFamily="34" charset="-122"/>
              </a:rPr>
              <a:t>Python IDE</a:t>
            </a:r>
            <a:endParaRPr lang="zh-CN" altLang="en-US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内容占位符 2">
            <a:extLst>
              <a:ext uri="{FF2B5EF4-FFF2-40B4-BE49-F238E27FC236}">
                <a16:creationId xmlns:a16="http://schemas.microsoft.com/office/drawing/2014/main" id="{9F555700-A370-434B-8096-B6D53B595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774700"/>
            <a:ext cx="8547100" cy="566738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en-US" altLang="zh-CN" sz="2000"/>
              <a:t>PyCharm</a:t>
            </a:r>
            <a:r>
              <a:rPr lang="zh-CN" altLang="zh-CN" sz="2000"/>
              <a:t>新建</a:t>
            </a:r>
            <a:r>
              <a:rPr lang="en-US" altLang="zh-CN" sz="2000"/>
              <a:t>Python File  </a:t>
            </a:r>
            <a:r>
              <a:rPr lang="zh-CN" altLang="en-US" sz="2000"/>
              <a:t>如下图：</a:t>
            </a:r>
          </a:p>
        </p:txBody>
      </p:sp>
      <p:pic>
        <p:nvPicPr>
          <p:cNvPr id="49155" name="图片 3">
            <a:extLst>
              <a:ext uri="{FF2B5EF4-FFF2-40B4-BE49-F238E27FC236}">
                <a16:creationId xmlns:a16="http://schemas.microsoft.com/office/drawing/2014/main" id="{32C85682-E9C8-4445-A220-1C5230942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268413"/>
            <a:ext cx="7356475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6" name="标题 1">
            <a:extLst>
              <a:ext uri="{FF2B5EF4-FFF2-40B4-BE49-F238E27FC236}">
                <a16:creationId xmlns:a16="http://schemas.microsoft.com/office/drawing/2014/main" id="{B6A2EB07-AC14-4FDA-BCC3-D0BEE3BF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153988"/>
            <a:ext cx="8318500" cy="431800"/>
          </a:xfrm>
        </p:spPr>
        <p:txBody>
          <a:bodyPr/>
          <a:lstStyle/>
          <a:p>
            <a:r>
              <a:rPr lang="zh-CN" altLang="zh-CN">
                <a:latin typeface="微软雅黑" panose="020B0503020204020204" pitchFamily="34" charset="-122"/>
              </a:rPr>
              <a:t>第三方</a:t>
            </a:r>
            <a:r>
              <a:rPr lang="en-US" altLang="zh-CN">
                <a:latin typeface="微软雅黑" panose="020B0503020204020204" pitchFamily="34" charset="-122"/>
              </a:rPr>
              <a:t>Python IDE</a:t>
            </a:r>
            <a:endParaRPr lang="zh-CN" altLang="en-US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7">
            <a:extLst>
              <a:ext uri="{FF2B5EF4-FFF2-40B4-BE49-F238E27FC236}">
                <a16:creationId xmlns:a16="http://schemas.microsoft.com/office/drawing/2014/main" id="{D1AED605-F7B2-4A6D-959D-E14081B9F1FE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88" y="1795463"/>
            <a:ext cx="9142412" cy="2503487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shade val="46275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E8F97330-269D-48B4-9BF7-FCE17CAB7445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B2B2B2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970533AF-7095-4275-8BA2-272B5D3A9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50182" name="WordArt 2">
            <a:extLst>
              <a:ext uri="{FF2B5EF4-FFF2-40B4-BE49-F238E27FC236}">
                <a16:creationId xmlns:a16="http://schemas.microsoft.com/office/drawing/2014/main" id="{4828D436-176C-49E0-AA2B-2E0F01EEB1A3}"/>
              </a:ext>
            </a:extLst>
          </p:cNvPr>
          <p:cNvSpPr>
            <a:spLocks noChangeArrowheads="1" noChangeShapeType="1" noTextEdit="1"/>
          </p:cNvSpPr>
          <p:nvPr/>
        </p:nvSpPr>
        <p:spPr bwMode="gray">
          <a:xfrm>
            <a:off x="4260850" y="2781300"/>
            <a:ext cx="4343400" cy="5603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1F497D"/>
                </a:solidFill>
                <a:effectLst>
                  <a:outerShdw dist="63500" dir="3187806" algn="ctr" rotWithShape="0">
                    <a:srgbClr val="EEECE1">
                      <a:alpha val="50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Thank You!</a:t>
            </a:r>
            <a:endParaRPr lang="zh-CN" altLang="en-US" sz="3600" kern="10">
              <a:ln w="19050">
                <a:solidFill>
                  <a:srgbClr val="FFFFFF"/>
                </a:solidFill>
                <a:round/>
                <a:headEnd/>
                <a:tailEnd/>
              </a:ln>
              <a:solidFill>
                <a:srgbClr val="1F497D"/>
              </a:solidFill>
              <a:effectLst>
                <a:outerShdw dist="63500" dir="3187806" algn="ctr" rotWithShape="0">
                  <a:srgbClr val="EEECE1">
                    <a:alpha val="50000"/>
                  </a:srgbClr>
                </a:outerShdw>
              </a:effectLst>
              <a:latin typeface="Verdana" panose="020B0604030504040204" pitchFamily="34" charset="0"/>
            </a:endParaRPr>
          </a:p>
        </p:txBody>
      </p:sp>
      <p:grpSp>
        <p:nvGrpSpPr>
          <p:cNvPr id="50183" name="组合 17">
            <a:extLst>
              <a:ext uri="{FF2B5EF4-FFF2-40B4-BE49-F238E27FC236}">
                <a16:creationId xmlns:a16="http://schemas.microsoft.com/office/drawing/2014/main" id="{4339C64A-BDF4-4193-A5F2-187733DBEA53}"/>
              </a:ext>
            </a:extLst>
          </p:cNvPr>
          <p:cNvGrpSpPr>
            <a:grpSpLocks/>
          </p:cNvGrpSpPr>
          <p:nvPr/>
        </p:nvGrpSpPr>
        <p:grpSpPr bwMode="auto">
          <a:xfrm>
            <a:off x="-322263" y="1214438"/>
            <a:ext cx="3751263" cy="3751262"/>
            <a:chOff x="-2714676" y="2357430"/>
            <a:chExt cx="3751262" cy="3751262"/>
          </a:xfrm>
        </p:grpSpPr>
        <p:grpSp>
          <p:nvGrpSpPr>
            <p:cNvPr id="50185" name="组合 8">
              <a:extLst>
                <a:ext uri="{FF2B5EF4-FFF2-40B4-BE49-F238E27FC236}">
                  <a16:creationId xmlns:a16="http://schemas.microsoft.com/office/drawing/2014/main" id="{2A8183FD-C4A2-4122-A5C9-DE93820D51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2714676" y="2357430"/>
              <a:ext cx="3751262" cy="3751262"/>
              <a:chOff x="244442" y="902804"/>
              <a:chExt cx="3752056" cy="3752056"/>
            </a:xfrm>
          </p:grpSpPr>
          <p:grpSp>
            <p:nvGrpSpPr>
              <p:cNvPr id="50187" name="组合 13">
                <a:extLst>
                  <a:ext uri="{FF2B5EF4-FFF2-40B4-BE49-F238E27FC236}">
                    <a16:creationId xmlns:a16="http://schemas.microsoft.com/office/drawing/2014/main" id="{BF4B87AB-3E40-46CB-97E5-74B3D6A2275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4442" y="902804"/>
                <a:ext cx="3752056" cy="3752056"/>
                <a:chOff x="244442" y="902804"/>
                <a:chExt cx="3752056" cy="3752056"/>
              </a:xfrm>
            </p:grpSpPr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1C3ED319-D346-4FC4-8552-578A33A7CB8A}"/>
                    </a:ext>
                  </a:extLst>
                </p:cNvPr>
                <p:cNvSpPr/>
                <p:nvPr/>
              </p:nvSpPr>
              <p:spPr bwMode="auto">
                <a:xfrm>
                  <a:off x="244442" y="902804"/>
                  <a:ext cx="3752056" cy="3752056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  <a:alpha val="73000"/>
                  </a:schemeClr>
                </a:solidFill>
                <a:ln w="762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>
                    <a:schemeClr val="accent1">
                      <a:lumMod val="20000"/>
                      <a:lumOff val="80000"/>
                      <a:alpha val="40000"/>
                    </a:schemeClr>
                  </a:glow>
                  <a:outerShdw blurRad="50800" dist="38100" dir="18900000" algn="bl" rotWithShape="0">
                    <a:schemeClr val="accent1">
                      <a:lumMod val="20000"/>
                      <a:lumOff val="80000"/>
                      <a:alpha val="40000"/>
                    </a:schemeClr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1800" b="1">
                    <a:solidFill>
                      <a:prstClr val="black"/>
                    </a:solidFill>
                    <a:latin typeface="Arial" charset="0"/>
                    <a:ea typeface="宋体" charset="-122"/>
                  </a:endParaRPr>
                </a:p>
              </p:txBody>
            </p:sp>
            <p:pic>
              <p:nvPicPr>
                <p:cNvPr id="50192" name="图片 12">
                  <a:extLst>
                    <a:ext uri="{FF2B5EF4-FFF2-40B4-BE49-F238E27FC236}">
                      <a16:creationId xmlns:a16="http://schemas.microsoft.com/office/drawing/2014/main" id="{02FED374-AF69-4EAD-81A2-71373EEE3F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4442" y="2117507"/>
                  <a:ext cx="1493448" cy="4984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0193" name="图片 13">
                  <a:extLst>
                    <a:ext uri="{FF2B5EF4-FFF2-40B4-BE49-F238E27FC236}">
                      <a16:creationId xmlns:a16="http://schemas.microsoft.com/office/drawing/2014/main" id="{B9726D7D-0270-40DD-B54F-4D86C153DB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88225" y="3138248"/>
                  <a:ext cx="692096" cy="6955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0194" name="图片 14">
                  <a:extLst>
                    <a:ext uri="{FF2B5EF4-FFF2-40B4-BE49-F238E27FC236}">
                      <a16:creationId xmlns:a16="http://schemas.microsoft.com/office/drawing/2014/main" id="{D4BC62F1-41D0-4C22-900D-3996E5CE44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83750" y="3080850"/>
                  <a:ext cx="1320951" cy="5977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0195" name="图片 15">
                  <a:extLst>
                    <a:ext uri="{FF2B5EF4-FFF2-40B4-BE49-F238E27FC236}">
                      <a16:creationId xmlns:a16="http://schemas.microsoft.com/office/drawing/2014/main" id="{2D3036A6-013A-4E3C-B200-F62BE46E06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43707" y="3969912"/>
                  <a:ext cx="1205858" cy="5136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50188" name="图片 10">
                <a:extLst>
                  <a:ext uri="{FF2B5EF4-FFF2-40B4-BE49-F238E27FC236}">
                    <a16:creationId xmlns:a16="http://schemas.microsoft.com/office/drawing/2014/main" id="{3A2EAA22-701B-48F6-A71C-1F268C19BF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0942" y="1903148"/>
                <a:ext cx="1241921" cy="6426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50186" name="图片 16" descr="LOGO1.png">
              <a:extLst>
                <a:ext uri="{FF2B5EF4-FFF2-40B4-BE49-F238E27FC236}">
                  <a16:creationId xmlns:a16="http://schemas.microsoft.com/office/drawing/2014/main" id="{2524FB8A-AEF9-4122-920E-13729F3B9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14478" y="2571744"/>
              <a:ext cx="714380" cy="714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0184" name="Picture 20" descr="E:\LXL\T-微信平台\二维码（PPT）.png">
            <a:extLst>
              <a:ext uri="{FF2B5EF4-FFF2-40B4-BE49-F238E27FC236}">
                <a16:creationId xmlns:a16="http://schemas.microsoft.com/office/drawing/2014/main" id="{609009B1-AA2A-4809-BC07-547B1F368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575" y="4841875"/>
            <a:ext cx="285750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5">
            <a:extLst>
              <a:ext uri="{FF2B5EF4-FFF2-40B4-BE49-F238E27FC236}">
                <a16:creationId xmlns:a16="http://schemas.microsoft.com/office/drawing/2014/main" id="{20ABB13A-DAB5-49F9-87DD-16DF39528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6957" y="4910287"/>
            <a:ext cx="3475936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n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300"/>
              </a:spcBef>
              <a:spcAft>
                <a:spcPts val="300"/>
              </a:spcAft>
              <a:buClrTx/>
              <a:buFontTx/>
              <a:buNone/>
            </a:pPr>
            <a:r>
              <a:rPr kumimoji="0"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相关的实训、课程视频等资源：</a:t>
            </a:r>
            <a:endParaRPr kumimoji="0"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300"/>
              </a:spcBef>
              <a:spcAft>
                <a:spcPts val="300"/>
              </a:spcAft>
              <a:buClrTx/>
              <a:buFontTx/>
              <a:buNone/>
            </a:pPr>
            <a:r>
              <a:rPr kumimoji="0"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https://edu.tipdm.org</a:t>
            </a:r>
            <a:endParaRPr kumimoji="0" lang="en-US" altLang="zh-CN" sz="1800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CA90763E-5DA7-4A47-B856-37D163F43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066" y="5951537"/>
            <a:ext cx="4606541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n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300"/>
              </a:spcBef>
              <a:spcAft>
                <a:spcPts val="300"/>
              </a:spcAft>
              <a:buClrTx/>
              <a:buFontTx/>
              <a:buNone/>
            </a:pPr>
            <a:r>
              <a:rPr kumimoji="0"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相关的培训动态：</a:t>
            </a:r>
            <a:endParaRPr kumimoji="0"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300"/>
              </a:spcBef>
              <a:spcAft>
                <a:spcPts val="300"/>
              </a:spcAft>
              <a:buClrTx/>
              <a:buFontTx/>
              <a:buNone/>
            </a:pPr>
            <a:r>
              <a:rPr kumimoji="0"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http://www.tipdm.com/pxdt/index.jhtml</a:t>
            </a:r>
            <a:endParaRPr kumimoji="0"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EA906A18-36DB-421D-B654-395E6BCC2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53988"/>
            <a:ext cx="8280400" cy="431800"/>
          </a:xfrm>
        </p:spPr>
        <p:txBody>
          <a:bodyPr/>
          <a:lstStyle/>
          <a:p>
            <a:r>
              <a:rPr lang="zh-CN" altLang="en-US"/>
              <a:t>数据挖掘简介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4228F0-03FB-4880-AAE3-19FC3B13A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774700"/>
            <a:ext cx="8493125" cy="186213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zh-CN" sz="2000" dirty="0"/>
              <a:t>数据挖掘确是</a:t>
            </a:r>
            <a:r>
              <a:rPr lang="en-US" altLang="zh-CN" sz="2000" dirty="0"/>
              <a:t>21</a:t>
            </a:r>
            <a:r>
              <a:rPr lang="zh-CN" altLang="zh-CN" sz="2000" dirty="0"/>
              <a:t>世界最具话题性的技术之一，包含数据预处理、算法应用、模型评价、结果检验等多个部分，并依靠其丰富的内涵向外延伸出数据分析、数据</a:t>
            </a:r>
            <a:r>
              <a:rPr lang="en-US" altLang="zh-CN" sz="2000" dirty="0"/>
              <a:t>ETL</a:t>
            </a:r>
            <a:r>
              <a:rPr lang="zh-CN" altLang="zh-CN" sz="2000" dirty="0"/>
              <a:t>、机器学习等多个领域。</a:t>
            </a:r>
            <a:endParaRPr lang="en-US" altLang="zh-CN" sz="2000" dirty="0"/>
          </a:p>
          <a:p>
            <a:pPr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en-US" sz="2000" dirty="0"/>
              <a:t>数据挖掘的整体过程如下图：</a:t>
            </a:r>
            <a:endParaRPr lang="zh-CN" altLang="zh-CN" sz="2000" dirty="0"/>
          </a:p>
          <a:p>
            <a:pPr marL="0" indent="0">
              <a:buFont typeface="Wingdings" pitchFamily="2" charset="2"/>
              <a:buNone/>
              <a:defRPr/>
            </a:pPr>
            <a:endParaRPr lang="en-US" altLang="zh-CN" dirty="0"/>
          </a:p>
          <a:p>
            <a:pPr marL="0" indent="0">
              <a:buFont typeface="Wingdings" pitchFamily="2" charset="2"/>
              <a:buNone/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pic>
        <p:nvPicPr>
          <p:cNvPr id="19460" name="Picture 2" descr="http://articles.e-works.net.cn/articles/articleimage/20141/130337988413779638_new.jpg">
            <a:extLst>
              <a:ext uri="{FF2B5EF4-FFF2-40B4-BE49-F238E27FC236}">
                <a16:creationId xmlns:a16="http://schemas.microsoft.com/office/drawing/2014/main" id="{631EF262-5CC1-49AF-AA6A-1B2F1E731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852738"/>
            <a:ext cx="806132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14F5B67-D16E-464B-AAF1-41552E076B9F}"/>
              </a:ext>
            </a:extLst>
          </p:cNvPr>
          <p:cNvCxnSpPr/>
          <p:nvPr/>
        </p:nvCxnSpPr>
        <p:spPr>
          <a:xfrm>
            <a:off x="2143125" y="1428750"/>
            <a:ext cx="0" cy="3800475"/>
          </a:xfrm>
          <a:prstGeom prst="lin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5" name="Line 2">
            <a:extLst>
              <a:ext uri="{FF2B5EF4-FFF2-40B4-BE49-F238E27FC236}">
                <a16:creationId xmlns:a16="http://schemas.microsoft.com/office/drawing/2014/main" id="{DC2A2421-6BF5-469E-ABC4-A952A0F345B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2143125"/>
            <a:ext cx="624205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3DCE4BC-56C5-4478-BAF4-29B0D73CF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4005263"/>
            <a:ext cx="4602163" cy="576262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b="1" dirty="0">
                <a:solidFill>
                  <a:srgbClr val="FE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Python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开发环境的搭建</a:t>
            </a:r>
          </a:p>
        </p:txBody>
      </p:sp>
      <p:sp>
        <p:nvSpPr>
          <p:cNvPr id="7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6962A42-C3C8-4752-8836-EBFA665E2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4005263"/>
            <a:ext cx="623887" cy="57626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8" name="Oval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EE1D709-E2D1-4231-809A-2864CCA06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1860550"/>
            <a:ext cx="623887" cy="57626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9" name="AutoShape 1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C57A6E9-0D3E-49E1-BAD8-DEEC7C848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1860550"/>
            <a:ext cx="4602163" cy="576263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数据挖掘简介</a:t>
            </a:r>
            <a:endParaRPr lang="zh-CN" altLang="en-US" sz="1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153F052-4D2F-4552-BEF4-7E55DFC14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2924745"/>
            <a:ext cx="4602163" cy="576263"/>
          </a:xfrm>
          <a:prstGeom prst="actionButtonBlank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工具简介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DFF0179-CDC5-4357-B856-1273D3A09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2924745"/>
            <a:ext cx="623887" cy="576263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20494" name="标题 13">
            <a:extLst>
              <a:ext uri="{FF2B5EF4-FFF2-40B4-BE49-F238E27FC236}">
                <a16:creationId xmlns:a16="http://schemas.microsoft.com/office/drawing/2014/main" id="{46F7C6E2-7D6A-4022-9605-C491012D3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53988"/>
            <a:ext cx="8135938" cy="431800"/>
          </a:xfrm>
        </p:spPr>
        <p:txBody>
          <a:bodyPr/>
          <a:lstStyle/>
          <a:p>
            <a:r>
              <a:rPr lang="zh-CN" altLang="en-US"/>
              <a:t>目录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1127CB23-AF89-4D85-9021-9E797F5E5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53988"/>
            <a:ext cx="8135938" cy="431800"/>
          </a:xfrm>
        </p:spPr>
        <p:txBody>
          <a:bodyPr/>
          <a:lstStyle/>
          <a:p>
            <a:r>
              <a:rPr lang="zh-CN" altLang="en-US"/>
              <a:t>工具简介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3590EB-C7E1-43D8-93A8-BCF55192D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80975" y="774700"/>
            <a:ext cx="8856663" cy="4886325"/>
          </a:xfrm>
        </p:spPr>
        <p:txBody>
          <a:bodyPr/>
          <a:lstStyle/>
          <a:p>
            <a:pPr marL="68580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zh-CN" sz="2000" dirty="0"/>
              <a:t>数据挖掘软件的历史并不长，甚至连“数据挖掘”这个术语也只是在</a:t>
            </a:r>
            <a:r>
              <a:rPr lang="en-US" altLang="zh-CN" sz="2000" dirty="0"/>
              <a:t>19</a:t>
            </a:r>
            <a:r>
              <a:rPr lang="zh-CN" altLang="zh-CN" sz="2000" dirty="0"/>
              <a:t>世界</a:t>
            </a:r>
            <a:r>
              <a:rPr lang="en-US" altLang="zh-CN" sz="2000" dirty="0"/>
              <a:t>90</a:t>
            </a:r>
            <a:r>
              <a:rPr lang="zh-CN" altLang="zh-CN" sz="2000" dirty="0"/>
              <a:t>年代中期才正式提出。如今，商用数据挖掘软件和开源工具都已经非常成熟，不仅提供易用的可视化界面，还集成了数据处理、建模、评估等一整套功能。</a:t>
            </a:r>
          </a:p>
          <a:p>
            <a:pPr marL="68580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zh-CN" sz="2000" dirty="0"/>
              <a:t>部分开源的数据挖掘软件，采用可视化编程的设计思路。之所以这么做，是因为它能足够灵活和易用，更适合缺乏计算机科学知识的用户。如</a:t>
            </a:r>
            <a:r>
              <a:rPr lang="en-US" altLang="zh-CN" sz="2000" dirty="0"/>
              <a:t>WEKA</a:t>
            </a:r>
            <a:r>
              <a:rPr lang="zh-CN" altLang="zh-CN" sz="2000" dirty="0"/>
              <a:t>和</a:t>
            </a:r>
            <a:r>
              <a:rPr lang="en-US" altLang="zh-CN" sz="2000" dirty="0" err="1"/>
              <a:t>RapidMiner</a:t>
            </a:r>
            <a:r>
              <a:rPr lang="zh-CN" altLang="zh-CN" sz="2000" dirty="0"/>
              <a:t>。</a:t>
            </a:r>
          </a:p>
          <a:p>
            <a:pPr marL="68580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zh-CN" altLang="zh-CN" sz="2000" dirty="0"/>
              <a:t>当用户拥有较多特定的分析需求，或正在自行实现一个改进的机器学习算法时，脚本型语言如</a:t>
            </a:r>
            <a:r>
              <a:rPr lang="en-US" altLang="zh-CN" sz="2000" dirty="0"/>
              <a:t>Python</a:t>
            </a:r>
            <a:r>
              <a:rPr lang="zh-CN" altLang="zh-CN" sz="2000" dirty="0"/>
              <a:t>和</a:t>
            </a:r>
            <a:r>
              <a:rPr lang="en-US" altLang="zh-CN" sz="2000" dirty="0"/>
              <a:t>R</a:t>
            </a:r>
            <a:r>
              <a:rPr lang="zh-CN" altLang="zh-CN" sz="2000" dirty="0"/>
              <a:t>将更符合需要。同时，脚本型语言兼具运行效率和开发效率，支持敏捷型的迭代更新。</a:t>
            </a:r>
          </a:p>
          <a:p>
            <a:pPr marL="0" indent="0">
              <a:buFont typeface="Wingdings" pitchFamily="2" charset="2"/>
              <a:buNone/>
              <a:defRPr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1CBC9E2A-9676-47C9-8B5C-023252728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38" y="153988"/>
            <a:ext cx="8316912" cy="431800"/>
          </a:xfrm>
        </p:spPr>
        <p:txBody>
          <a:bodyPr/>
          <a:lstStyle/>
          <a:p>
            <a:r>
              <a:rPr lang="en-US" altLang="zh-CN">
                <a:latin typeface="微软雅黑" panose="020B0503020204020204" pitchFamily="34" charset="-122"/>
              </a:rPr>
              <a:t>1</a:t>
            </a:r>
            <a:r>
              <a:rPr lang="zh-CN" altLang="en-US">
                <a:latin typeface="微软雅黑" panose="020B0503020204020204" pitchFamily="34" charset="-122"/>
              </a:rPr>
              <a:t>、</a:t>
            </a:r>
            <a:r>
              <a:rPr lang="en-US" altLang="zh-CN">
                <a:latin typeface="微软雅黑" panose="020B0503020204020204" pitchFamily="34" charset="-122"/>
              </a:rPr>
              <a:t>WEKA</a:t>
            </a:r>
            <a:endParaRPr lang="zh-CN" altLang="en-US">
              <a:latin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D68863-7C96-445E-8CEA-1BA66D2B4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774700"/>
            <a:ext cx="8713787" cy="3014663"/>
          </a:xfrm>
        </p:spPr>
        <p:txBody>
          <a:bodyPr/>
          <a:lstStyle/>
          <a:p>
            <a:pPr>
              <a:lnSpc>
                <a:spcPts val="3200"/>
              </a:lnSpc>
              <a:buFont typeface="Wingdings" pitchFamily="2" charset="2"/>
              <a:buChar char="l"/>
              <a:defRPr/>
            </a:pPr>
            <a:r>
              <a:rPr lang="zh-CN" altLang="zh-CN" sz="2000" dirty="0"/>
              <a:t>用</a:t>
            </a:r>
            <a:r>
              <a:rPr lang="en-US" altLang="zh-CN" sz="2000" dirty="0"/>
              <a:t>Java</a:t>
            </a:r>
            <a:r>
              <a:rPr lang="zh-CN" altLang="zh-CN" sz="2000" dirty="0"/>
              <a:t>编写的</a:t>
            </a:r>
            <a:r>
              <a:rPr lang="en-US" altLang="zh-CN" sz="2000" dirty="0"/>
              <a:t>WEKA</a:t>
            </a:r>
            <a:r>
              <a:rPr lang="zh-CN" altLang="zh-CN" sz="2000" dirty="0"/>
              <a:t>是一款知名的数据挖掘工作平台，它为解决数据挖掘任务的实际需求而生，集成了大量能处理数据挖掘任务的机器学习算法，这些算法能被用户直接应用于数据集之上。</a:t>
            </a:r>
            <a:endParaRPr lang="en-US" altLang="zh-CN" sz="2000" dirty="0"/>
          </a:p>
          <a:p>
            <a:pPr>
              <a:lnSpc>
                <a:spcPts val="3200"/>
              </a:lnSpc>
              <a:buFont typeface="Wingdings" pitchFamily="2" charset="2"/>
              <a:buChar char="l"/>
              <a:defRPr/>
            </a:pPr>
            <a:r>
              <a:rPr lang="en-US" altLang="zh-CN" sz="2000" dirty="0"/>
              <a:t>WEKA </a:t>
            </a:r>
            <a:r>
              <a:rPr lang="zh-CN" altLang="zh-CN" sz="2000" dirty="0"/>
              <a:t>支持多种标准数据挖掘任务，包括数据预处理，分类、回归分析、聚类、关联规则等算法的应用，以及特征工程和可视化。</a:t>
            </a:r>
            <a:endParaRPr lang="en-US" altLang="zh-CN" sz="2000" dirty="0"/>
          </a:p>
          <a:p>
            <a:pPr>
              <a:lnSpc>
                <a:spcPts val="3200"/>
              </a:lnSpc>
              <a:buFont typeface="Wingdings" pitchFamily="2" charset="2"/>
              <a:buChar char="l"/>
              <a:defRPr/>
            </a:pPr>
            <a:r>
              <a:rPr lang="en-US" altLang="zh-CN" sz="2000" dirty="0"/>
              <a:t>WEKA</a:t>
            </a:r>
            <a:r>
              <a:rPr lang="zh-CN" altLang="en-US" sz="2000" dirty="0"/>
              <a:t>欢迎界面如下图：</a:t>
            </a:r>
            <a:endParaRPr lang="zh-CN" altLang="zh-CN" sz="2000" dirty="0"/>
          </a:p>
          <a:p>
            <a:pPr marL="0" indent="0">
              <a:buFont typeface="Wingdings" pitchFamily="2" charset="2"/>
              <a:buNone/>
              <a:defRPr/>
            </a:pPr>
            <a:endParaRPr lang="zh-CN" altLang="en-US" sz="2000" dirty="0"/>
          </a:p>
        </p:txBody>
      </p:sp>
      <p:pic>
        <p:nvPicPr>
          <p:cNvPr id="22532" name="图片 3" descr="https://www.ibm.com/developerworks/cn/opensource/os-weka1/weka-startup1.jpg">
            <a:extLst>
              <a:ext uri="{FF2B5EF4-FFF2-40B4-BE49-F238E27FC236}">
                <a16:creationId xmlns:a16="http://schemas.microsoft.com/office/drawing/2014/main" id="{CC666879-D195-451D-B609-02568D14A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465513"/>
            <a:ext cx="5041900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1B512A8A-EC32-48A6-83B6-7515CC1B0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38" y="153988"/>
            <a:ext cx="8316912" cy="431800"/>
          </a:xfrm>
        </p:spPr>
        <p:txBody>
          <a:bodyPr/>
          <a:lstStyle/>
          <a:p>
            <a:r>
              <a:rPr lang="en-US" altLang="zh-CN">
                <a:latin typeface="微软雅黑" panose="020B0503020204020204" pitchFamily="34" charset="-122"/>
              </a:rPr>
              <a:t>2</a:t>
            </a:r>
            <a:r>
              <a:rPr lang="zh-CN" altLang="en-US">
                <a:latin typeface="微软雅黑" panose="020B0503020204020204" pitchFamily="34" charset="-122"/>
              </a:rPr>
              <a:t>、</a:t>
            </a:r>
            <a:r>
              <a:rPr lang="en-US" altLang="zh-CN">
                <a:latin typeface="微软雅黑" panose="020B0503020204020204" pitchFamily="34" charset="-122"/>
              </a:rPr>
              <a:t>RapidMiner Studio</a:t>
            </a:r>
            <a:endParaRPr lang="zh-CN" altLang="en-US">
              <a:latin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12EC09-6BF4-4793-A8EE-9EDD4202A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774700"/>
            <a:ext cx="8713787" cy="3446463"/>
          </a:xfrm>
        </p:spPr>
        <p:txBody>
          <a:bodyPr/>
          <a:lstStyle/>
          <a:p>
            <a:pPr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en-US" altLang="zh-CN" sz="2000" kern="100" dirty="0" err="1">
                <a:cs typeface="Times New Roman"/>
              </a:rPr>
              <a:t>RapidMiner</a:t>
            </a:r>
            <a:r>
              <a:rPr lang="zh-CN" altLang="zh-CN" sz="2000" kern="100" dirty="0">
                <a:cs typeface="Times New Roman"/>
              </a:rPr>
              <a:t>的目标是：“成为一个能将数据变成宝贵的战略资产的现代平台”，已被广泛使用于商业应用、学术研究、教育、敏捷开发等领域。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en-US" altLang="zh-CN" sz="2000" kern="100" dirty="0" err="1">
                <a:cs typeface="Times New Roman"/>
              </a:rPr>
              <a:t>RapidMiner</a:t>
            </a:r>
            <a:r>
              <a:rPr lang="zh-CN" altLang="zh-CN" sz="2000" kern="100" dirty="0">
                <a:cs typeface="Times New Roman"/>
              </a:rPr>
              <a:t>是一个支持数据挖掘、文本挖掘、机器学习、商业分析等任务的集成环境。</a:t>
            </a:r>
            <a:endParaRPr lang="en-US" altLang="zh-CN" sz="2000" kern="100" dirty="0"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en-US" altLang="zh-CN" sz="2000" kern="100" dirty="0" err="1">
                <a:cs typeface="Times New Roman"/>
              </a:rPr>
              <a:t>RapidMiner</a:t>
            </a:r>
            <a:r>
              <a:rPr lang="zh-CN" altLang="zh-CN" sz="2000" kern="100" dirty="0">
                <a:cs typeface="Times New Roman"/>
              </a:rPr>
              <a:t>是基于</a:t>
            </a:r>
            <a:r>
              <a:rPr lang="en-US" altLang="zh-CN" sz="2000" kern="100" dirty="0">
                <a:cs typeface="Times New Roman"/>
              </a:rPr>
              <a:t>WEKA</a:t>
            </a:r>
            <a:r>
              <a:rPr lang="zh-CN" altLang="zh-CN" sz="2000" kern="100" dirty="0">
                <a:cs typeface="Times New Roman"/>
              </a:rPr>
              <a:t>二次开发的应用，这意味着它可以调用</a:t>
            </a:r>
            <a:r>
              <a:rPr lang="en-US" altLang="zh-CN" sz="2000" kern="100" dirty="0">
                <a:cs typeface="Times New Roman"/>
              </a:rPr>
              <a:t>WEKA</a:t>
            </a:r>
            <a:r>
              <a:rPr lang="zh-CN" altLang="zh-CN" sz="2000" kern="100" dirty="0">
                <a:cs typeface="Times New Roman"/>
              </a:rPr>
              <a:t>中的各种分析组件。</a:t>
            </a:r>
            <a:endParaRPr lang="en-US" altLang="zh-CN" sz="2000" kern="100" dirty="0"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1591596C-A71A-4743-B935-C06C3BA5F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38" y="153988"/>
            <a:ext cx="8316912" cy="431800"/>
          </a:xfrm>
        </p:spPr>
        <p:txBody>
          <a:bodyPr/>
          <a:lstStyle/>
          <a:p>
            <a:r>
              <a:rPr lang="en-US" altLang="zh-CN">
                <a:latin typeface="微软雅黑" panose="020B0503020204020204" pitchFamily="34" charset="-122"/>
              </a:rPr>
              <a:t>2</a:t>
            </a:r>
            <a:r>
              <a:rPr lang="zh-CN" altLang="en-US">
                <a:latin typeface="微软雅黑" panose="020B0503020204020204" pitchFamily="34" charset="-122"/>
              </a:rPr>
              <a:t>、</a:t>
            </a:r>
            <a:r>
              <a:rPr lang="en-US" altLang="zh-CN">
                <a:latin typeface="微软雅黑" panose="020B0503020204020204" pitchFamily="34" charset="-122"/>
              </a:rPr>
              <a:t>RapidMiner Studio</a:t>
            </a:r>
            <a:endParaRPr lang="zh-CN" altLang="en-US">
              <a:latin typeface="微软雅黑" panose="020B0503020204020204" pitchFamily="34" charset="-122"/>
            </a:endParaRPr>
          </a:p>
        </p:txBody>
      </p:sp>
      <p:pic>
        <p:nvPicPr>
          <p:cNvPr id="24579" name="图片 3" descr="C:\Users\ORamon\Desktop\rm2.png">
            <a:extLst>
              <a:ext uri="{FF2B5EF4-FFF2-40B4-BE49-F238E27FC236}">
                <a16:creationId xmlns:a16="http://schemas.microsoft.com/office/drawing/2014/main" id="{BEA97408-4C89-4BE5-B807-71EC9AD54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341438"/>
            <a:ext cx="7704137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4CE628-5059-4403-B534-59921D0B90BA}"/>
              </a:ext>
            </a:extLst>
          </p:cNvPr>
          <p:cNvSpPr txBox="1"/>
          <p:nvPr/>
        </p:nvSpPr>
        <p:spPr>
          <a:xfrm>
            <a:off x="179388" y="765175"/>
            <a:ext cx="8497887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Clr>
                <a:srgbClr val="00206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000" kern="1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/>
              </a:rPr>
              <a:t>RapidMiner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Studio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工作界面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如下图：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5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TfKjzLywEyy2ei8KkFr1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51989</TotalTime>
  <Words>2628</Words>
  <Application>Microsoft Office PowerPoint</Application>
  <PresentationFormat>全屏显示(4:3)</PresentationFormat>
  <Paragraphs>132</Paragraphs>
  <Slides>34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4" baseType="lpstr">
      <vt:lpstr>黑体</vt:lpstr>
      <vt:lpstr>华文楷体</vt:lpstr>
      <vt:lpstr>微软雅黑</vt:lpstr>
      <vt:lpstr>Arial</vt:lpstr>
      <vt:lpstr>Calibri</vt:lpstr>
      <vt:lpstr>Verdana</vt:lpstr>
      <vt:lpstr>Wingdings</vt:lpstr>
      <vt:lpstr>Office 主题</vt:lpstr>
      <vt:lpstr>2_Office 主题</vt:lpstr>
      <vt:lpstr>think-cell Slide</vt:lpstr>
      <vt:lpstr>PowerPoint 演示文稿</vt:lpstr>
      <vt:lpstr>目录</vt:lpstr>
      <vt:lpstr>数据挖掘简介</vt:lpstr>
      <vt:lpstr>数据挖掘简介</vt:lpstr>
      <vt:lpstr>目录</vt:lpstr>
      <vt:lpstr>工具简介</vt:lpstr>
      <vt:lpstr>1、WEKA</vt:lpstr>
      <vt:lpstr>2、RapidMiner Studio</vt:lpstr>
      <vt:lpstr>2、RapidMiner Studio</vt:lpstr>
      <vt:lpstr>3、Python</vt:lpstr>
      <vt:lpstr>4、R语言</vt:lpstr>
      <vt:lpstr>4、R语言</vt:lpstr>
      <vt:lpstr>Python的优点</vt:lpstr>
      <vt:lpstr>Python的缺点</vt:lpstr>
      <vt:lpstr>目录</vt:lpstr>
      <vt:lpstr>Python安装</vt:lpstr>
      <vt:lpstr>Python安装</vt:lpstr>
      <vt:lpstr>Windows下安装Python</vt:lpstr>
      <vt:lpstr>Windows下安装Python</vt:lpstr>
      <vt:lpstr>Linux下安装Python</vt:lpstr>
      <vt:lpstr>Linux下安装Python</vt:lpstr>
      <vt:lpstr>Linux下安装Python</vt:lpstr>
      <vt:lpstr>Linux下安装Python</vt:lpstr>
      <vt:lpstr>Mac下安装Python</vt:lpstr>
      <vt:lpstr>Mac下安装Python</vt:lpstr>
      <vt:lpstr>Mac下安装Python</vt:lpstr>
      <vt:lpstr>Python窗口</vt:lpstr>
      <vt:lpstr>Python窗口</vt:lpstr>
      <vt:lpstr>带图形界面的Python GUI</vt:lpstr>
      <vt:lpstr>带图形界面的Python GUI</vt:lpstr>
      <vt:lpstr>第三方Python IDE</vt:lpstr>
      <vt:lpstr>第三方Python IDE</vt:lpstr>
      <vt:lpstr>第三方Python IDE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tiptech</dc:creator>
  <cp:lastModifiedBy>liu xiaoling</cp:lastModifiedBy>
  <cp:revision>6724</cp:revision>
  <cp:lastPrinted>1601-01-01T00:00:00Z</cp:lastPrinted>
  <dcterms:created xsi:type="dcterms:W3CDTF">2009-09-22T14:48:25Z</dcterms:created>
  <dcterms:modified xsi:type="dcterms:W3CDTF">2021-04-30T09:42:19Z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4</vt:i4>
  </property>
  <property fmtid="{D5CDD505-2E9C-101B-9397-08002B2CF9AE}" pid="3" name="NXTAG2">
    <vt:lpwstr>000800a840000000000001024120</vt:lpwstr>
  </property>
</Properties>
</file>