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22"/>
  </p:notesMasterIdLst>
  <p:sldIdLst>
    <p:sldId id="499" r:id="rId3"/>
    <p:sldId id="500" r:id="rId4"/>
    <p:sldId id="503" r:id="rId5"/>
    <p:sldId id="505" r:id="rId6"/>
    <p:sldId id="504" r:id="rId7"/>
    <p:sldId id="512" r:id="rId8"/>
    <p:sldId id="513" r:id="rId9"/>
    <p:sldId id="501" r:id="rId10"/>
    <p:sldId id="506" r:id="rId11"/>
    <p:sldId id="507" r:id="rId12"/>
    <p:sldId id="508" r:id="rId13"/>
    <p:sldId id="514" r:id="rId14"/>
    <p:sldId id="515" r:id="rId15"/>
    <p:sldId id="502" r:id="rId16"/>
    <p:sldId id="509" r:id="rId17"/>
    <p:sldId id="510" r:id="rId18"/>
    <p:sldId id="511" r:id="rId19"/>
    <p:sldId id="516" r:id="rId20"/>
    <p:sldId id="517" r:id="rId21"/>
  </p:sldIdLst>
  <p:sldSz cx="9144000" cy="6858000" type="screen4x3"/>
  <p:notesSz cx="7099300" cy="10234613"/>
  <p:custDataLst>
    <p:tags r:id="rId23"/>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7153176E-DC2C-488C-9582-A6BCB062798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7581F9BC-D24C-4F5C-A054-D5B827B69A3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5844" name="Rectangle 4">
            <a:extLst>
              <a:ext uri="{FF2B5EF4-FFF2-40B4-BE49-F238E27FC236}">
                <a16:creationId xmlns:a16="http://schemas.microsoft.com/office/drawing/2014/main" id="{091C9193-3F41-4AE7-994C-8FC2E4B24C46}"/>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73CF99D9-B0CA-4913-80A6-2B25104B861D}"/>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D8E6566E-5028-4288-8994-D7FE6D4D319F}"/>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C2D93853-E4B9-4B34-8A56-512B8E626B9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EAD10543-CE6B-4D63-81A1-7B3F772DD54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AE65162E-A10D-4CFB-823C-A4262EE02C71}"/>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A9958ED2-BFC9-4A6F-AA0C-9B01BF3885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灯片编号占位符 3">
            <a:extLst>
              <a:ext uri="{FF2B5EF4-FFF2-40B4-BE49-F238E27FC236}">
                <a16:creationId xmlns:a16="http://schemas.microsoft.com/office/drawing/2014/main" id="{70AB1974-3D93-4BDC-AC69-FD60724083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AEA3346-2E6D-410E-8A84-EC3C9B4D67E0}"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D500F52-1DF9-42B6-993A-CED07CDE6E19}"/>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11D3A3EE-C97D-421E-8803-4888BE11BC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3CD0E8D9-9FED-4DC5-93DB-C3B954ACC0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D77AFA05-4CB8-43AE-B9C6-5D0CE75B582D}"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AE20F0F4-332C-4248-BB82-A37E3CA7154D}"/>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554DDA68-9913-4DED-8856-46AA1C1F36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8916" name="灯片编号占位符 3">
            <a:extLst>
              <a:ext uri="{FF2B5EF4-FFF2-40B4-BE49-F238E27FC236}">
                <a16:creationId xmlns:a16="http://schemas.microsoft.com/office/drawing/2014/main" id="{DCCCEC47-CD4C-4D9D-A9F5-531A3D7797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CF31DF3-1147-4D3B-A091-80E3C1EBFF78}" type="slidenum">
              <a:rPr lang="zh-CN" altLang="en-US" sz="1300">
                <a:solidFill>
                  <a:schemeClr val="tx1"/>
                </a:solidFill>
              </a:rPr>
              <a:pPr eaLnBrk="1" hangingPunct="1"/>
              <a:t>8</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CA86A74-CE52-4FA2-AD89-97EF6988BB75}"/>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167C5834-8FF8-4C98-9A26-764961F143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B8F26242-51E5-4666-BD44-35C1F0506F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E155DD6-C7C3-4EEC-9AE4-22B96A8A237C}"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0A04D80-8D10-4025-BEC9-9C53F15321CE}"/>
              </a:ext>
            </a:extLst>
          </p:cNvPr>
          <p:cNvSpPr>
            <a:spLocks noGrp="1" noRot="1" noChangeAspect="1" noTextEdit="1"/>
          </p:cNvSpPr>
          <p:nvPr>
            <p:ph type="sldImg"/>
          </p:nvPr>
        </p:nvSpPr>
        <p:spPr>
          <a:ln/>
        </p:spPr>
      </p:sp>
      <p:sp>
        <p:nvSpPr>
          <p:cNvPr id="40963" name="Rectangle 3">
            <a:extLst>
              <a:ext uri="{FF2B5EF4-FFF2-40B4-BE49-F238E27FC236}">
                <a16:creationId xmlns:a16="http://schemas.microsoft.com/office/drawing/2014/main" id="{AA283894-53C3-4240-967A-3C0CD3708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151680-7EA2-4812-8495-4A4989A3D958}"/>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19CBC74-0B70-440A-878F-FCA5D6BC9385}"/>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510F6B63-88AC-459F-A5F3-71532197EB73}"/>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246827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3844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AD4DDDB2-263A-42A1-A058-1CE23D1C2772}"/>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32D35130-461B-4068-8D55-537C6FA37581}"/>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5736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8377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749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855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18456AF2-EF14-4B1C-937B-E4F523BCF4C8}"/>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D4AFD50C-4004-4BBE-B189-0124E459DAF7}"/>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17984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7070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5967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84379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5627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769CD168-6870-4C7E-A6B4-6108B81E663E}"/>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7EB5232A-CC9E-4E7A-9A12-57BBE5A9A52F}"/>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F3CD2D5B-75B8-47BD-A90E-E339634E4F2A}"/>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C45D515E-04AA-4975-B488-FBE961735305}"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008F3AD9-72E4-466B-8ED9-5EF248D7E57E}"/>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4E19093-1A69-4A06-9570-8F12930CACF0}"/>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5A3FF0-2B00-4BAA-ACA6-1CB285645CE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5DE3B86-4343-409C-89CF-FC9B6BD71969}"/>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F1D9EF4D-BDDD-46BE-A8BB-63CEC434A44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lnSpc>
                <a:spcPct val="150000"/>
              </a:lnSpc>
              <a:buClr>
                <a:srgbClr val="032089"/>
              </a:buClr>
              <a:buFont typeface="Wingdings" pitchFamily="2" charset="2"/>
              <a:buChar char="l"/>
              <a:defRPr sz="20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1528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4954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AC2E53F7-0199-4F0F-81A5-D1DDC72603CC}"/>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E3BEB3A2-2839-4974-9CE3-5E9C6ABA9E1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9528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53F15-41A2-4339-9436-4A8997284DBE}"/>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E5E3816D-0BF2-46CC-B180-2E44B859E094}"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130B94B7-90CC-4F9B-BC6A-57650D7BA87D}"/>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4F00A8E5-C94E-423F-BA0F-8569E6D761B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2972249-23D1-411C-962B-A4E54F77C8DC}" type="slidenum">
              <a:rPr lang="en-US" altLang="zh-CN"/>
              <a:pPr/>
              <a:t>‹#›</a:t>
            </a:fld>
            <a:endParaRPr lang="en-US" altLang="zh-CN"/>
          </a:p>
        </p:txBody>
      </p:sp>
    </p:spTree>
    <p:extLst>
      <p:ext uri="{BB962C8B-B14F-4D97-AF65-F5344CB8AC3E}">
        <p14:creationId xmlns:p14="http://schemas.microsoft.com/office/powerpoint/2010/main" val="22319917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313244-E75D-4479-9E15-FD5D32437D06}"/>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FCC403BF-53E6-4DBE-8CEB-37569CF5A27C}"/>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68AEB333-E88F-40D5-A579-B451970BE0E7}"/>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66ECDCC8-C4D9-4B10-94DA-45A2BEE54B68}" type="slidenum">
              <a:rPr lang="zh-CN" altLang="en-US"/>
              <a:pPr/>
              <a:t>‹#›</a:t>
            </a:fld>
            <a:endParaRPr lang="zh-CN" altLang="en-US"/>
          </a:p>
        </p:txBody>
      </p:sp>
    </p:spTree>
    <p:extLst>
      <p:ext uri="{BB962C8B-B14F-4D97-AF65-F5344CB8AC3E}">
        <p14:creationId xmlns:p14="http://schemas.microsoft.com/office/powerpoint/2010/main" val="53811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368657817"/>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2862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F814191F-B3D2-492B-81AD-3E7B919D4B22}"/>
              </a:ext>
            </a:extLst>
          </p:cNvPr>
          <p:cNvSpPr>
            <a:spLocks noGrp="1"/>
          </p:cNvSpPr>
          <p:nvPr>
            <p:ph type="dt" sz="half" idx="10"/>
          </p:nvPr>
        </p:nvSpPr>
        <p:spPr/>
        <p:txBody>
          <a:bodyPr/>
          <a:lstStyle>
            <a:lvl1pPr>
              <a:defRPr/>
            </a:lvl1pPr>
            <a:extLst/>
          </a:lstStyle>
          <a:p>
            <a:pPr>
              <a:defRPr/>
            </a:pPr>
            <a:fld id="{DD245000-41F3-429F-9CA2-9F049EF57F42}"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A316661A-CF9D-4F96-94FA-50747AC93CDE}"/>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002B7936-D911-481E-BC8A-C774B7D436B2}"/>
              </a:ext>
            </a:extLst>
          </p:cNvPr>
          <p:cNvSpPr>
            <a:spLocks noGrp="1"/>
          </p:cNvSpPr>
          <p:nvPr>
            <p:ph type="sldNum" sz="quarter" idx="12"/>
          </p:nvPr>
        </p:nvSpPr>
        <p:spPr/>
        <p:txBody>
          <a:bodyPr/>
          <a:lstStyle>
            <a:lvl1pPr>
              <a:defRPr>
                <a:solidFill>
                  <a:srgbClr val="FFFFFF"/>
                </a:solidFill>
              </a:defRPr>
            </a:lvl1pPr>
          </a:lstStyle>
          <a:p>
            <a:fld id="{4E344A46-2BCF-4CAF-8B9E-6A5B41326C32}" type="slidenum">
              <a:rPr lang="zh-CN" altLang="en-US"/>
              <a:pPr/>
              <a:t>‹#›</a:t>
            </a:fld>
            <a:endParaRPr lang="zh-CN" altLang="en-US"/>
          </a:p>
        </p:txBody>
      </p:sp>
    </p:spTree>
    <p:extLst>
      <p:ext uri="{BB962C8B-B14F-4D97-AF65-F5344CB8AC3E}">
        <p14:creationId xmlns:p14="http://schemas.microsoft.com/office/powerpoint/2010/main" val="23151847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7783ADE-79DB-4592-A4AA-A438E91EB562}"/>
              </a:ext>
            </a:extLst>
          </p:cNvPr>
          <p:cNvSpPr>
            <a:spLocks noGrp="1"/>
          </p:cNvSpPr>
          <p:nvPr>
            <p:ph type="dt" sz="half" idx="10"/>
          </p:nvPr>
        </p:nvSpPr>
        <p:spPr/>
        <p:txBody>
          <a:bodyPr/>
          <a:lstStyle>
            <a:lvl1pPr>
              <a:defRPr/>
            </a:lvl1pPr>
          </a:lstStyle>
          <a:p>
            <a:pPr>
              <a:defRPr/>
            </a:pPr>
            <a:fld id="{435E0D2B-EF48-413E-912F-2E794D541B5E}"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98C0F686-911C-4C48-92E3-40CACBE9A7C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3F5ED3F-7626-43B3-B12C-4EB3D57AD0E5}"/>
              </a:ext>
            </a:extLst>
          </p:cNvPr>
          <p:cNvSpPr>
            <a:spLocks noGrp="1"/>
          </p:cNvSpPr>
          <p:nvPr>
            <p:ph type="sldNum" sz="quarter" idx="12"/>
          </p:nvPr>
        </p:nvSpPr>
        <p:spPr/>
        <p:txBody>
          <a:bodyPr/>
          <a:lstStyle>
            <a:lvl1pPr>
              <a:defRPr/>
            </a:lvl1pPr>
          </a:lstStyle>
          <a:p>
            <a:fld id="{4AEAD8C8-98A1-4464-85A6-8B87C0AB2A20}" type="slidenum">
              <a:rPr lang="zh-CN" altLang="en-US"/>
              <a:pPr/>
              <a:t>‹#›</a:t>
            </a:fld>
            <a:endParaRPr lang="zh-CN" altLang="en-US"/>
          </a:p>
        </p:txBody>
      </p:sp>
    </p:spTree>
    <p:extLst>
      <p:ext uri="{BB962C8B-B14F-4D97-AF65-F5344CB8AC3E}">
        <p14:creationId xmlns:p14="http://schemas.microsoft.com/office/powerpoint/2010/main" val="4162689703"/>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5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25F467D-877A-419F-8110-F6C87A642120}"/>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2482DDBF-2A87-4451-AD56-AE4C2462AB53}"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1948F474-3F6D-41C9-8FA3-24DAEC7D4ED0}"/>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6548CF8A-4448-4982-BD3B-C7AE58F92B9D}"/>
              </a:ext>
            </a:extLst>
          </p:cNvPr>
          <p:cNvSpPr>
            <a:spLocks noGrp="1"/>
          </p:cNvSpPr>
          <p:nvPr>
            <p:ph type="sldNum" sz="quarter" idx="12"/>
          </p:nvPr>
        </p:nvSpPr>
        <p:spPr/>
        <p:txBody>
          <a:bodyPr/>
          <a:lstStyle>
            <a:lvl1pPr eaLnBrk="0" hangingPunct="0">
              <a:defRPr/>
            </a:lvl1pPr>
          </a:lstStyle>
          <a:p>
            <a:fld id="{70AE8906-0EB8-4DFC-9201-ADA74ADAE412}" type="slidenum">
              <a:rPr lang="zh-CN" altLang="en-US"/>
              <a:pPr/>
              <a:t>‹#›</a:t>
            </a:fld>
            <a:endParaRPr lang="zh-CN" altLang="en-US"/>
          </a:p>
        </p:txBody>
      </p:sp>
    </p:spTree>
    <p:extLst>
      <p:ext uri="{BB962C8B-B14F-4D97-AF65-F5344CB8AC3E}">
        <p14:creationId xmlns:p14="http://schemas.microsoft.com/office/powerpoint/2010/main" val="2834402404"/>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47F4F28-2FFF-471E-A77C-F5E145A308F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AC900133-A83A-4D75-9274-32D681B3DE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2DD93B-C275-41D6-BEBA-63D8DA3A905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3B9C2DC1-DBBA-46B1-95A9-2061E54420BA}"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1E276B20-F825-49E7-9601-B6C5225958C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B999DCC0-350A-4129-84D0-27C33D8B404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43AB791-94C9-41BB-8398-29A5EF028FA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6C40D793-0390-488B-BC59-D5EE4C0756DA}"/>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64D75C89-C85B-4969-A863-F74B646BE691}"/>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AD44E653-1953-4A6C-8614-C13EC7B827B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DE0807D5-B717-4F8D-8579-4FFBD489951C}"/>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9BA5AF0F-36F2-444C-8EAE-A8C667600544}"/>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A7FC28B3-CB1C-4096-8C17-B20BA510884D}"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7FF22EFA-054D-4EE2-A1F6-75224AD4A308}"/>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8F0D17BF-C2FF-4DC2-90D5-CECD38BD635F}"/>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0518916-DE9A-4710-8241-9FCB83410CD3}"/>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63D6A67A-02A9-43D0-BC82-968CA61934C7}"/>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05B2D704-5B62-430B-9034-5FE360FBAABE}"/>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hyperlink" Target="http://www.tipdm.com/pxdt/index.jhtml" TargetMode="External"/><Relationship Id="rId5" Type="http://schemas.openxmlformats.org/officeDocument/2006/relationships/image" Target="../media/image12.png"/><Relationship Id="rId10" Type="http://schemas.openxmlformats.org/officeDocument/2006/relationships/hyperlink" Target="https://edu.tipdm.or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113CD30A-C890-4D89-85DD-02955C6B9902}"/>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A26BABB4-ED21-4477-B314-024CC05B6DE9}"/>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2E9D3A5A-57BE-4AC9-98E4-7D6D3FA05CAE}"/>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227BFC0-6A1D-4EF5-A6C0-1702BE8F9AD6}"/>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233737E1-C5E5-4CFD-B463-06B196F0C2FB}"/>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78591A1E-E1A2-4CDB-94E0-F15FDCBDF128}"/>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2FC4C755-8EEC-4F16-B030-03209C4979D1}"/>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B9C25D76-F9EA-4F88-A059-760E9D4BBEA4}"/>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A42EBEE6-FB22-4B08-B9B8-DA38CA793F1A}"/>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智能推荐</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D759868E-673B-4CA4-BE68-84636D9FB477}"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36D5CE1-C340-4774-9C2A-147CDA8F37FD}"/>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3" name="内容占位符 2">
            <a:extLst>
              <a:ext uri="{FF2B5EF4-FFF2-40B4-BE49-F238E27FC236}">
                <a16:creationId xmlns:a16="http://schemas.microsoft.com/office/drawing/2014/main" id="{BB379677-6311-4DA5-86B2-C2B748867458}"/>
              </a:ext>
            </a:extLst>
          </p:cNvPr>
          <p:cNvSpPr>
            <a:spLocks noGrp="1"/>
          </p:cNvSpPr>
          <p:nvPr>
            <p:ph idx="1"/>
          </p:nvPr>
        </p:nvSpPr>
        <p:spPr>
          <a:xfrm>
            <a:off x="250825" y="774700"/>
            <a:ext cx="8785225" cy="5534025"/>
          </a:xfrm>
        </p:spPr>
        <p:txBody>
          <a:bodyPr/>
          <a:lstStyle/>
          <a:p>
            <a:pPr marL="457200" indent="-457200">
              <a:buFont typeface="Wingdings" pitchFamily="2" charset="2"/>
              <a:buAutoNum type="alphaLcParenR" startAt="2"/>
              <a:defRPr/>
            </a:pPr>
            <a:r>
              <a:rPr lang="zh-CN" altLang="zh-CN" dirty="0"/>
              <a:t>基于欧几里德距离的相似度余弦相似度</a:t>
            </a:r>
            <a:endParaRPr lang="en-US" altLang="zh-CN" dirty="0"/>
          </a:p>
          <a:p>
            <a:pPr>
              <a:buFont typeface="Wingdings" pitchFamily="2" charset="2"/>
              <a:buChar char="ü"/>
              <a:defRPr/>
            </a:pPr>
            <a:r>
              <a:rPr lang="zh-CN" altLang="zh-CN" dirty="0"/>
              <a:t>欧几里德距离计算相似度是所有相似度计算里面最简单、最易理解的方法</a:t>
            </a:r>
            <a:endParaRPr lang="en-US" altLang="zh-CN" dirty="0"/>
          </a:p>
          <a:p>
            <a:pPr>
              <a:buFont typeface="Wingdings" pitchFamily="2" charset="2"/>
              <a:buChar char="ü"/>
              <a:defRPr/>
            </a:pPr>
            <a:r>
              <a:rPr lang="zh-CN" altLang="zh-CN" dirty="0"/>
              <a:t>计算出来的欧几里德距离是一个大于</a:t>
            </a:r>
            <a:r>
              <a:rPr lang="en-US" altLang="zh-CN" dirty="0"/>
              <a:t>0</a:t>
            </a:r>
            <a:r>
              <a:rPr lang="zh-CN" altLang="zh-CN" dirty="0"/>
              <a:t>的数，为了使其更能体现用户之间的相似度，可以把它规约到</a:t>
            </a:r>
            <a:r>
              <a:rPr lang="en-US" altLang="zh-CN" dirty="0"/>
              <a:t>(0, 1]</a:t>
            </a:r>
            <a:r>
              <a:rPr lang="zh-CN" altLang="zh-CN" dirty="0"/>
              <a:t>之间，最终得到如下计算公式</a:t>
            </a:r>
          </a:p>
          <a:p>
            <a:pPr marL="0" indent="0">
              <a:buFont typeface="Wingdings" pitchFamily="2" charset="2"/>
              <a:buNone/>
              <a:defRPr/>
            </a:pPr>
            <a:endParaRPr lang="en-US" altLang="zh-CN" dirty="0"/>
          </a:p>
          <a:p>
            <a:pPr marL="0" indent="0">
              <a:buFont typeface="Wingdings" pitchFamily="2" charset="2"/>
              <a:buNone/>
              <a:defRPr/>
            </a:pPr>
            <a:endParaRPr lang="en-US" altLang="zh-CN" dirty="0"/>
          </a:p>
          <a:p>
            <a:pPr>
              <a:buFont typeface="Wingdings" pitchFamily="2" charset="2"/>
              <a:buChar char="ü"/>
              <a:defRPr/>
            </a:pPr>
            <a:r>
              <a:rPr lang="zh-CN" altLang="zh-CN" dirty="0"/>
              <a:t>只要至少有一个共同评分项，就能用欧几里德距离计算相似度；如果没有共同评分项，那么欧几里德距离也就失去了作用。</a:t>
            </a:r>
            <a:endParaRPr lang="en-US" altLang="zh-CN" dirty="0"/>
          </a:p>
          <a:p>
            <a:pPr>
              <a:buFont typeface="Wingdings" pitchFamily="2" charset="2"/>
              <a:buChar char="ü"/>
              <a:defRPr/>
            </a:pPr>
            <a:r>
              <a:rPr lang="zh-CN" altLang="zh-CN" dirty="0"/>
              <a:t>其实照常理理解，如果没有共同评分项，那么意味着这两个用户或物品根本不相似。</a:t>
            </a:r>
          </a:p>
        </p:txBody>
      </p:sp>
      <p:graphicFrame>
        <p:nvGraphicFramePr>
          <p:cNvPr id="25604" name="对象 3">
            <a:extLst>
              <a:ext uri="{FF2B5EF4-FFF2-40B4-BE49-F238E27FC236}">
                <a16:creationId xmlns:a16="http://schemas.microsoft.com/office/drawing/2014/main" id="{4D17D279-BE09-4B92-8EDB-03DE395B5AD4}"/>
              </a:ext>
            </a:extLst>
          </p:cNvPr>
          <p:cNvGraphicFramePr>
            <a:graphicFrameLocks noChangeAspect="1"/>
          </p:cNvGraphicFramePr>
          <p:nvPr/>
        </p:nvGraphicFramePr>
        <p:xfrm>
          <a:off x="2916238" y="2781300"/>
          <a:ext cx="3092450" cy="863600"/>
        </p:xfrm>
        <a:graphic>
          <a:graphicData uri="http://schemas.openxmlformats.org/presentationml/2006/ole">
            <mc:AlternateContent xmlns:mc="http://schemas.openxmlformats.org/markup-compatibility/2006">
              <mc:Choice xmlns:v="urn:schemas-microsoft-com:vml" Requires="v">
                <p:oleObj name="Equation" r:id="rId2" imgW="1726920" imgH="482400" progId="Equation.DSMT4">
                  <p:embed/>
                </p:oleObj>
              </mc:Choice>
              <mc:Fallback>
                <p:oleObj name="Equation" r:id="rId2" imgW="1726920" imgH="4824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81300"/>
                        <a:ext cx="30924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A38C5A6-23A9-49DE-B3FA-A9C3FC058459}"/>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3" name="内容占位符 2">
            <a:extLst>
              <a:ext uri="{FF2B5EF4-FFF2-40B4-BE49-F238E27FC236}">
                <a16:creationId xmlns:a16="http://schemas.microsoft.com/office/drawing/2014/main" id="{963B4E4F-515A-4D0C-9C8D-66BDD09F4360}"/>
              </a:ext>
            </a:extLst>
          </p:cNvPr>
          <p:cNvSpPr>
            <a:spLocks noGrp="1"/>
          </p:cNvSpPr>
          <p:nvPr>
            <p:ph idx="1"/>
          </p:nvPr>
        </p:nvSpPr>
        <p:spPr>
          <a:xfrm>
            <a:off x="250825" y="765175"/>
            <a:ext cx="8569325" cy="2941638"/>
          </a:xfrm>
        </p:spPr>
        <p:txBody>
          <a:bodyPr/>
          <a:lstStyle/>
          <a:p>
            <a:pPr marL="457200" indent="-457200">
              <a:buFont typeface="Wingdings" pitchFamily="2" charset="2"/>
              <a:buAutoNum type="alphaLcParenR" startAt="3"/>
              <a:defRPr/>
            </a:pPr>
            <a:r>
              <a:rPr lang="zh-CN" altLang="zh-CN" dirty="0"/>
              <a:t>余弦相似度</a:t>
            </a:r>
            <a:endParaRPr lang="en-US" altLang="zh-CN" dirty="0"/>
          </a:p>
          <a:p>
            <a:pPr>
              <a:buFont typeface="Wingdings" pitchFamily="2" charset="2"/>
              <a:buChar char="ü"/>
              <a:defRPr/>
            </a:pPr>
            <a:r>
              <a:rPr lang="zh-CN" altLang="zh-CN" dirty="0"/>
              <a:t>余弦相似度用向量空间中两个向量夹角的余弦值作为衡量两个个体间差异的大小。余弦相似度更加注重两个向量在方向上的差异，而非距离或长度上。计算公式如下所示：</a:t>
            </a:r>
          </a:p>
          <a:p>
            <a:pPr marL="0" indent="0">
              <a:buFont typeface="Wingdings" pitchFamily="2" charset="2"/>
              <a:buNone/>
              <a:defRPr/>
            </a:pPr>
            <a:endParaRPr lang="en-US" altLang="zh-CN" dirty="0"/>
          </a:p>
          <a:p>
            <a:pPr marL="0" indent="0">
              <a:buFont typeface="Wingdings" pitchFamily="2" charset="2"/>
              <a:buNone/>
              <a:defRPr/>
            </a:pPr>
            <a:endParaRPr lang="zh-CN" altLang="zh-CN" dirty="0"/>
          </a:p>
          <a:p>
            <a:pPr marL="0" indent="0">
              <a:buFont typeface="Wingdings" pitchFamily="2" charset="2"/>
              <a:buNone/>
              <a:defRPr/>
            </a:pPr>
            <a:endParaRPr lang="zh-CN" altLang="en-US" dirty="0"/>
          </a:p>
        </p:txBody>
      </p:sp>
      <p:graphicFrame>
        <p:nvGraphicFramePr>
          <p:cNvPr id="26628" name="对象 3">
            <a:extLst>
              <a:ext uri="{FF2B5EF4-FFF2-40B4-BE49-F238E27FC236}">
                <a16:creationId xmlns:a16="http://schemas.microsoft.com/office/drawing/2014/main" id="{580FB365-0471-470B-A21E-1A384F4792D6}"/>
              </a:ext>
            </a:extLst>
          </p:cNvPr>
          <p:cNvGraphicFramePr>
            <a:graphicFrameLocks noChangeAspect="1"/>
          </p:cNvGraphicFramePr>
          <p:nvPr/>
        </p:nvGraphicFramePr>
        <p:xfrm>
          <a:off x="3132138" y="2708275"/>
          <a:ext cx="2451100" cy="746125"/>
        </p:xfrm>
        <a:graphic>
          <a:graphicData uri="http://schemas.openxmlformats.org/presentationml/2006/ole">
            <mc:AlternateContent xmlns:mc="http://schemas.openxmlformats.org/markup-compatibility/2006">
              <mc:Choice xmlns:v="urn:schemas-microsoft-com:vml" Requires="v">
                <p:oleObj name="Equation" r:id="rId2" imgW="1587240" imgH="482400" progId="Equation.DSMT4">
                  <p:embed/>
                </p:oleObj>
              </mc:Choice>
              <mc:Fallback>
                <p:oleObj name="Equation" r:id="rId2" imgW="1587240" imgH="4824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708275"/>
                        <a:ext cx="24511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3DA48B5-3D63-4D32-A8CF-6F60FCBDD6FE}"/>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27651" name="内容占位符 2">
            <a:extLst>
              <a:ext uri="{FF2B5EF4-FFF2-40B4-BE49-F238E27FC236}">
                <a16:creationId xmlns:a16="http://schemas.microsoft.com/office/drawing/2014/main" id="{3EE38E3F-A283-4063-9CEE-727C00C35975}"/>
              </a:ext>
            </a:extLst>
          </p:cNvPr>
          <p:cNvSpPr>
            <a:spLocks noGrp="1"/>
          </p:cNvSpPr>
          <p:nvPr>
            <p:ph idx="1"/>
          </p:nvPr>
        </p:nvSpPr>
        <p:spPr>
          <a:xfrm>
            <a:off x="250825" y="692150"/>
            <a:ext cx="8642350" cy="2366963"/>
          </a:xfrm>
        </p:spPr>
        <p:txBody>
          <a:bodyPr/>
          <a:lstStyle/>
          <a:p>
            <a:pPr>
              <a:buFont typeface="Wingdings" pitchFamily="2" charset="2"/>
              <a:buChar char="ü"/>
            </a:pPr>
            <a:r>
              <a:rPr lang="zh-CN" altLang="zh-CN"/>
              <a:t>从图上可以看出距离度量衡量的是空间各点间的绝对距离，跟各个点所在的位置坐标（即个体特征维度的数值）直接相关。</a:t>
            </a:r>
            <a:endParaRPr lang="en-US" altLang="zh-CN"/>
          </a:p>
          <a:p>
            <a:pPr>
              <a:buFont typeface="Wingdings" pitchFamily="2" charset="2"/>
              <a:buChar char="ü"/>
            </a:pPr>
            <a:r>
              <a:rPr lang="zh-CN" altLang="zh-CN"/>
              <a:t>如果保持</a:t>
            </a:r>
            <a:r>
              <a:rPr lang="en-US" altLang="zh-CN"/>
              <a:t>X</a:t>
            </a:r>
            <a:r>
              <a:rPr lang="zh-CN" altLang="zh-CN"/>
              <a:t>点的位置不变，</a:t>
            </a:r>
            <a:r>
              <a:rPr lang="en-US" altLang="zh-CN"/>
              <a:t>Y</a:t>
            </a:r>
            <a:r>
              <a:rPr lang="zh-CN" altLang="zh-CN"/>
              <a:t>点朝原方向远离坐标轴原点，那么这个时候余弦相似度是保持不变的，因为夹角不变，而</a:t>
            </a:r>
            <a:r>
              <a:rPr lang="en-US" altLang="zh-CN"/>
              <a:t>X</a:t>
            </a:r>
            <a:r>
              <a:rPr lang="zh-CN" altLang="zh-CN"/>
              <a:t>、</a:t>
            </a:r>
            <a:r>
              <a:rPr lang="en-US" altLang="zh-CN"/>
              <a:t>Y</a:t>
            </a:r>
            <a:r>
              <a:rPr lang="zh-CN" altLang="zh-CN"/>
              <a:t>两点的距离显然在发生改变，这就是欧氏距离和余弦相似度的不同之处。</a:t>
            </a:r>
          </a:p>
          <a:p>
            <a:endParaRPr lang="zh-CN" altLang="en-US"/>
          </a:p>
        </p:txBody>
      </p:sp>
      <p:sp>
        <p:nvSpPr>
          <p:cNvPr id="27652" name="Rectangle 2">
            <a:extLst>
              <a:ext uri="{FF2B5EF4-FFF2-40B4-BE49-F238E27FC236}">
                <a16:creationId xmlns:a16="http://schemas.microsoft.com/office/drawing/2014/main" id="{090433B1-F237-4F51-ABE2-955BA0135E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3" name="对象 4">
            <a:extLst>
              <a:ext uri="{FF2B5EF4-FFF2-40B4-BE49-F238E27FC236}">
                <a16:creationId xmlns:a16="http://schemas.microsoft.com/office/drawing/2014/main" id="{EA41C41C-08FF-447A-B026-54BCADD0BAAD}"/>
              </a:ext>
            </a:extLst>
          </p:cNvPr>
          <p:cNvGraphicFramePr>
            <a:graphicFrameLocks noChangeAspect="1"/>
          </p:cNvGraphicFramePr>
          <p:nvPr/>
        </p:nvGraphicFramePr>
        <p:xfrm>
          <a:off x="3132138" y="2205038"/>
          <a:ext cx="4383087" cy="4176712"/>
        </p:xfrm>
        <a:graphic>
          <a:graphicData uri="http://schemas.openxmlformats.org/presentationml/2006/ole">
            <mc:AlternateContent xmlns:mc="http://schemas.openxmlformats.org/markup-compatibility/2006">
              <mc:Choice xmlns:v="urn:schemas-microsoft-com:vml" Requires="v">
                <p:oleObj r:id="rId2" imgW="7905839" imgH="7534432" progId="Visio.Drawing.15">
                  <p:embed/>
                </p:oleObj>
              </mc:Choice>
              <mc:Fallback>
                <p:oleObj r:id="rId2" imgW="7905839" imgH="7534432" progId="Visio.Drawing.15">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205038"/>
                        <a:ext cx="438308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229F8A8-4845-4296-B391-17814E427995}"/>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3" name="内容占位符 2">
            <a:extLst>
              <a:ext uri="{FF2B5EF4-FFF2-40B4-BE49-F238E27FC236}">
                <a16:creationId xmlns:a16="http://schemas.microsoft.com/office/drawing/2014/main" id="{C2147DA9-2823-4C1B-93FD-620FAE601BD1}"/>
              </a:ext>
            </a:extLst>
          </p:cNvPr>
          <p:cNvSpPr>
            <a:spLocks noGrp="1" noRot="1" noChangeAspect="1" noMove="1" noResize="1" noEditPoints="1" noAdjustHandles="1" noChangeArrowheads="1" noChangeShapeType="1" noTextEdit="1"/>
          </p:cNvSpPr>
          <p:nvPr>
            <p:ph idx="1"/>
          </p:nvPr>
        </p:nvSpPr>
        <p:spPr>
          <a:xfrm>
            <a:off x="251521" y="775245"/>
            <a:ext cx="8496944" cy="3949899"/>
          </a:xfrm>
          <a:blipFill rotWithShape="1">
            <a:blip r:embed="rId2"/>
            <a:stretch>
              <a:fillRect l="-574" b="-2469"/>
            </a:stretch>
          </a:blipFill>
        </p:spPr>
        <p:txBody>
          <a:bodyPr/>
          <a:lstStyle/>
          <a:p>
            <a:r>
              <a:rPr lang="zh-CN" altLang="en-US">
                <a:noFill/>
              </a:rPr>
              <a:t> </a:t>
            </a:r>
          </a:p>
        </p:txBody>
      </p:sp>
      <p:graphicFrame>
        <p:nvGraphicFramePr>
          <p:cNvPr id="28676" name="对象 3">
            <a:extLst>
              <a:ext uri="{FF2B5EF4-FFF2-40B4-BE49-F238E27FC236}">
                <a16:creationId xmlns:a16="http://schemas.microsoft.com/office/drawing/2014/main" id="{26962AEC-F0FD-4EA8-8171-D80888115C49}"/>
              </a:ext>
            </a:extLst>
          </p:cNvPr>
          <p:cNvGraphicFramePr>
            <a:graphicFrameLocks noChangeAspect="1"/>
          </p:cNvGraphicFramePr>
          <p:nvPr/>
        </p:nvGraphicFramePr>
        <p:xfrm>
          <a:off x="2627313" y="3213100"/>
          <a:ext cx="3625850" cy="927100"/>
        </p:xfrm>
        <a:graphic>
          <a:graphicData uri="http://schemas.openxmlformats.org/presentationml/2006/ole">
            <mc:AlternateContent xmlns:mc="http://schemas.openxmlformats.org/markup-compatibility/2006">
              <mc:Choice xmlns:v="urn:schemas-microsoft-com:vml" Requires="v">
                <p:oleObj name="Equation" r:id="rId3" imgW="2184120" imgH="558720" progId="Equation.DSMT4">
                  <p:embed/>
                </p:oleObj>
              </mc:Choice>
              <mc:Fallback>
                <p:oleObj name="Equation" r:id="rId3" imgW="2184120" imgH="55872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213100"/>
                        <a:ext cx="36258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DA15B23-626D-4EC4-A999-C11B1CBF5138}"/>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E546B9E8-4B70-49B4-917A-422C1473B021}"/>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067BA29A-6EB6-47B5-B7E7-B7068D422955}"/>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F96D835A-7DD8-4E3D-910F-753D24A8F655}"/>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7871D06D-7695-4447-8AC1-6E907C2C4F09}"/>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66FFB1D5-24E4-4468-B902-84A13417580C}"/>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79D4F5CA-8464-4ABD-9EDD-3514AA4E9C3E}"/>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AC9F536C-D0E1-414B-8121-6A901A03BEBB}"/>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6F6ADBAA-1CC7-4EB6-B06E-32D58BAAE6EE}"/>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7438A81-F7C2-4B73-B722-6D658D529823}"/>
              </a:ext>
            </a:extLst>
          </p:cNvPr>
          <p:cNvSpPr>
            <a:spLocks noGrp="1"/>
          </p:cNvSpPr>
          <p:nvPr>
            <p:ph type="title"/>
          </p:nvPr>
        </p:nvSpPr>
        <p:spPr>
          <a:xfrm>
            <a:off x="395288" y="153988"/>
            <a:ext cx="8318500" cy="431800"/>
          </a:xfrm>
        </p:spPr>
        <p:txBody>
          <a:bodyPr/>
          <a:lstStyle/>
          <a:p>
            <a:r>
              <a:rPr lang="zh-CN" altLang="en-US"/>
              <a:t>协同过滤的实现</a:t>
            </a:r>
          </a:p>
        </p:txBody>
      </p:sp>
      <p:sp>
        <p:nvSpPr>
          <p:cNvPr id="30723" name="内容占位符 2">
            <a:extLst>
              <a:ext uri="{FF2B5EF4-FFF2-40B4-BE49-F238E27FC236}">
                <a16:creationId xmlns:a16="http://schemas.microsoft.com/office/drawing/2014/main" id="{6CCC7AAE-D2F8-4B53-8719-681BD553D0E4}"/>
              </a:ext>
            </a:extLst>
          </p:cNvPr>
          <p:cNvSpPr>
            <a:spLocks noGrp="1"/>
          </p:cNvSpPr>
          <p:nvPr>
            <p:ph idx="1"/>
          </p:nvPr>
        </p:nvSpPr>
        <p:spPr>
          <a:xfrm>
            <a:off x="250825" y="774700"/>
            <a:ext cx="8424863" cy="3302000"/>
          </a:xfrm>
        </p:spPr>
        <p:txBody>
          <a:bodyPr/>
          <a:lstStyle/>
          <a:p>
            <a:r>
              <a:rPr lang="zh-CN" altLang="zh-CN"/>
              <a:t>下面通过个性化的电影推荐的例子演示基于用户的协同过滤算法在</a:t>
            </a:r>
            <a:r>
              <a:rPr lang="en-US" altLang="zh-CN"/>
              <a:t>Python</a:t>
            </a:r>
            <a:r>
              <a:rPr lang="zh-CN" altLang="zh-CN"/>
              <a:t>中的实现。</a:t>
            </a:r>
            <a:endParaRPr lang="en-US" altLang="zh-CN"/>
          </a:p>
          <a:p>
            <a:r>
              <a:rPr lang="zh-CN" altLang="zh-CN"/>
              <a:t>现在影视已经成为大众喜爱的休闲娱乐的方式之一，合理的个性化电影推荐一方面能够促进电影行业的发展，另一方面也可以让大众数量众多的电影中迅速得到自己想要的电影，从而做到两全齐美。甚至更近一步，可以明确市场走向，对后续电影的类型导向等起到重要作用。</a:t>
            </a:r>
            <a:endParaRPr lang="en-US" altLang="zh-CN"/>
          </a:p>
          <a:p>
            <a:r>
              <a:rPr lang="zh-CN" altLang="zh-CN"/>
              <a:t>现有的部分电影评分数据如</a:t>
            </a:r>
            <a:r>
              <a:rPr lang="zh-CN" altLang="en-US"/>
              <a:t>下</a:t>
            </a:r>
            <a:r>
              <a:rPr lang="zh-CN" altLang="zh-CN"/>
              <a:t>表 ：</a:t>
            </a:r>
          </a:p>
          <a:p>
            <a:endParaRPr lang="zh-CN" altLang="zh-CN"/>
          </a:p>
          <a:p>
            <a:endParaRPr lang="zh-CN" altLang="en-US"/>
          </a:p>
        </p:txBody>
      </p:sp>
      <p:graphicFrame>
        <p:nvGraphicFramePr>
          <p:cNvPr id="4" name="表格 3">
            <a:extLst>
              <a:ext uri="{FF2B5EF4-FFF2-40B4-BE49-F238E27FC236}">
                <a16:creationId xmlns:a16="http://schemas.microsoft.com/office/drawing/2014/main" id="{84101C7A-7B6B-44CC-9AFB-C33DA6090E00}"/>
              </a:ext>
            </a:extLst>
          </p:cNvPr>
          <p:cNvGraphicFramePr>
            <a:graphicFrameLocks noGrp="1"/>
          </p:cNvGraphicFramePr>
          <p:nvPr/>
        </p:nvGraphicFramePr>
        <p:xfrm>
          <a:off x="684213" y="4221163"/>
          <a:ext cx="7704137" cy="2232025"/>
        </p:xfrm>
        <a:graphic>
          <a:graphicData uri="http://schemas.openxmlformats.org/drawingml/2006/table">
            <a:tbl>
              <a:tblPr>
                <a:tableStyleId>{5C22544A-7EE6-4342-B048-85BDC9FD1C3A}</a:tableStyleId>
              </a:tblPr>
              <a:tblGrid>
                <a:gridCol w="1172789">
                  <a:extLst>
                    <a:ext uri="{9D8B030D-6E8A-4147-A177-3AD203B41FA5}">
                      <a16:colId xmlns:a16="http://schemas.microsoft.com/office/drawing/2014/main" val="20000"/>
                    </a:ext>
                  </a:extLst>
                </a:gridCol>
                <a:gridCol w="2232711">
                  <a:extLst>
                    <a:ext uri="{9D8B030D-6E8A-4147-A177-3AD203B41FA5}">
                      <a16:colId xmlns:a16="http://schemas.microsoft.com/office/drawing/2014/main" val="20001"/>
                    </a:ext>
                  </a:extLst>
                </a:gridCol>
                <a:gridCol w="1912269">
                  <a:extLst>
                    <a:ext uri="{9D8B030D-6E8A-4147-A177-3AD203B41FA5}">
                      <a16:colId xmlns:a16="http://schemas.microsoft.com/office/drawing/2014/main" val="20002"/>
                    </a:ext>
                  </a:extLst>
                </a:gridCol>
                <a:gridCol w="2386369">
                  <a:extLst>
                    <a:ext uri="{9D8B030D-6E8A-4147-A177-3AD203B41FA5}">
                      <a16:colId xmlns:a16="http://schemas.microsoft.com/office/drawing/2014/main" val="20003"/>
                    </a:ext>
                  </a:extLst>
                </a:gridCol>
              </a:tblGrid>
              <a:tr h="248003">
                <a:tc>
                  <a:txBody>
                    <a:bodyPr/>
                    <a:lstStyle/>
                    <a:p>
                      <a:pPr algn="ctr">
                        <a:spcAft>
                          <a:spcPts val="0"/>
                        </a:spcAft>
                      </a:pPr>
                      <a:r>
                        <a:rPr lang="zh-CN" sz="1400" kern="0" dirty="0">
                          <a:effectLst/>
                          <a:latin typeface="微软雅黑" pitchFamily="34" charset="-122"/>
                          <a:ea typeface="微软雅黑" pitchFamily="34" charset="-122"/>
                        </a:rPr>
                        <a:t>用户</a:t>
                      </a:r>
                      <a:r>
                        <a:rPr lang="en-US" sz="1400" kern="0" dirty="0">
                          <a:effectLst/>
                          <a:latin typeface="微软雅黑" pitchFamily="34" charset="-122"/>
                          <a:ea typeface="微软雅黑" pitchFamily="34" charset="-122"/>
                        </a:rPr>
                        <a:t>ID </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电影</a:t>
                      </a:r>
                      <a:r>
                        <a:rPr lang="en-US" sz="1400" kern="0">
                          <a:effectLst/>
                          <a:latin typeface="微软雅黑" pitchFamily="34" charset="-122"/>
                          <a:ea typeface="微软雅黑" pitchFamily="34" charset="-122"/>
                        </a:rPr>
                        <a:t>ID</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100">
                          <a:effectLst/>
                          <a:latin typeface="微软雅黑" pitchFamily="34" charset="-122"/>
                          <a:ea typeface="微软雅黑" pitchFamily="34" charset="-122"/>
                        </a:rPr>
                        <a:t>电影评分</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时间标签</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0"/>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1</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5</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874965758</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1"/>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2</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876893171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2"/>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878542960</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3"/>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876893119</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4"/>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5</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889751712</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5"/>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6</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875071561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6"/>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7</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875072484</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7"/>
                  </a:ext>
                </a:extLst>
              </a:tr>
              <a:tr h="248003">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97FA53B7-5FEF-4DC0-96E5-D42B5DAD5635}"/>
              </a:ext>
            </a:extLst>
          </p:cNvPr>
          <p:cNvSpPr>
            <a:spLocks noGrp="1"/>
          </p:cNvSpPr>
          <p:nvPr>
            <p:ph type="title"/>
          </p:nvPr>
        </p:nvSpPr>
        <p:spPr>
          <a:xfrm>
            <a:off x="395288" y="153988"/>
            <a:ext cx="8318500" cy="431800"/>
          </a:xfrm>
        </p:spPr>
        <p:txBody>
          <a:bodyPr/>
          <a:lstStyle/>
          <a:p>
            <a:r>
              <a:rPr lang="zh-CN" altLang="en-US"/>
              <a:t>协同过滤实现代码</a:t>
            </a:r>
          </a:p>
        </p:txBody>
      </p:sp>
      <p:sp>
        <p:nvSpPr>
          <p:cNvPr id="31747" name="内容占位符 2">
            <a:extLst>
              <a:ext uri="{FF2B5EF4-FFF2-40B4-BE49-F238E27FC236}">
                <a16:creationId xmlns:a16="http://schemas.microsoft.com/office/drawing/2014/main" id="{A289D45C-A381-4676-9D65-85A56D6ADAB1}"/>
              </a:ext>
            </a:extLst>
          </p:cNvPr>
          <p:cNvSpPr>
            <a:spLocks noGrp="1"/>
          </p:cNvSpPr>
          <p:nvPr>
            <p:ph idx="1"/>
          </p:nvPr>
        </p:nvSpPr>
        <p:spPr>
          <a:xfrm>
            <a:off x="250825" y="620713"/>
            <a:ext cx="8353425" cy="996950"/>
          </a:xfrm>
        </p:spPr>
        <p:txBody>
          <a:bodyPr/>
          <a:lstStyle/>
          <a:p>
            <a:r>
              <a:rPr lang="zh-CN" altLang="zh-CN"/>
              <a:t>在</a:t>
            </a:r>
            <a:r>
              <a:rPr lang="en-US" altLang="zh-CN"/>
              <a:t>Python</a:t>
            </a:r>
            <a:r>
              <a:rPr lang="zh-CN" altLang="zh-CN"/>
              <a:t>中实现基于用户的协同过滤推荐系统首先计算用户之间的相关系数。实现代码如</a:t>
            </a:r>
            <a:r>
              <a:rPr lang="zh-CN" altLang="en-US"/>
              <a:t>下</a:t>
            </a:r>
            <a:r>
              <a:rPr lang="zh-CN" altLang="zh-CN"/>
              <a:t>所示</a:t>
            </a:r>
            <a:r>
              <a:rPr lang="zh-CN" altLang="en-US"/>
              <a:t>：</a:t>
            </a:r>
          </a:p>
        </p:txBody>
      </p:sp>
      <p:sp>
        <p:nvSpPr>
          <p:cNvPr id="31748" name="TextBox 3">
            <a:extLst>
              <a:ext uri="{FF2B5EF4-FFF2-40B4-BE49-F238E27FC236}">
                <a16:creationId xmlns:a16="http://schemas.microsoft.com/office/drawing/2014/main" id="{13487D81-F954-4529-B1C0-E495CF045D8A}"/>
              </a:ext>
            </a:extLst>
          </p:cNvPr>
          <p:cNvSpPr txBox="1">
            <a:spLocks noChangeArrowheads="1"/>
          </p:cNvSpPr>
          <p:nvPr/>
        </p:nvSpPr>
        <p:spPr bwMode="auto">
          <a:xfrm>
            <a:off x="539750" y="1549400"/>
            <a:ext cx="792003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400">
                <a:latin typeface="微软雅黑" panose="020B0503020204020204" pitchFamily="34" charset="-122"/>
                <a:ea typeface="微软雅黑" panose="020B0503020204020204" pitchFamily="34" charset="-122"/>
              </a:rPr>
              <a:t>#</a:t>
            </a:r>
            <a:r>
              <a:rPr lang="zh-CN" altLang="zh-CN" sz="1400">
                <a:latin typeface="微软雅黑" panose="020B0503020204020204" pitchFamily="34" charset="-122"/>
                <a:ea typeface="微软雅黑" panose="020B0503020204020204" pitchFamily="34" charset="-122"/>
              </a:rPr>
              <a:t>使用基于</a:t>
            </a:r>
            <a:r>
              <a:rPr lang="en-US" altLang="zh-CN" sz="1400">
                <a:latin typeface="微软雅黑" panose="020B0503020204020204" pitchFamily="34" charset="-122"/>
                <a:ea typeface="微软雅黑" panose="020B0503020204020204" pitchFamily="34" charset="-122"/>
              </a:rPr>
              <a:t>UBCF</a:t>
            </a:r>
            <a:r>
              <a:rPr lang="zh-CN" altLang="zh-CN" sz="1400">
                <a:latin typeface="微软雅黑" panose="020B0503020204020204" pitchFamily="34" charset="-122"/>
                <a:ea typeface="微软雅黑" panose="020B0503020204020204" pitchFamily="34" charset="-122"/>
              </a:rPr>
              <a:t>算法对电影进行推荐</a:t>
            </a:r>
          </a:p>
          <a:p>
            <a:pPr eaLnBrk="1" hangingPunct="1"/>
            <a:r>
              <a:rPr lang="en-US" altLang="zh-CN" sz="1400">
                <a:latin typeface="微软雅黑" panose="020B0503020204020204" pitchFamily="34" charset="-122"/>
                <a:ea typeface="微软雅黑" panose="020B0503020204020204" pitchFamily="34" charset="-122"/>
              </a:rPr>
              <a:t>from __future__ import print_function</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import pandas as pd</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a:t>
            </a:r>
            <a:r>
              <a:rPr lang="zh-CN" altLang="zh-CN" sz="1400">
                <a:latin typeface="微软雅黑" panose="020B0503020204020204" pitchFamily="34" charset="-122"/>
                <a:ea typeface="微软雅黑" panose="020B0503020204020204" pitchFamily="34" charset="-122"/>
              </a:rPr>
              <a:t>主程序</a:t>
            </a:r>
            <a:r>
              <a:rPr lang="en-US" altLang="zh-CN" sz="1400">
                <a:latin typeface="微软雅黑" panose="020B0503020204020204" pitchFamily="34" charset="-122"/>
                <a:ea typeface="微软雅黑" panose="020B0503020204020204" pitchFamily="34" charset="-122"/>
              </a:rPr>
              <a:t>   ##############</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if __name__ == "__main__":</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print("\n--------------</a:t>
            </a:r>
            <a:r>
              <a:rPr lang="zh-CN" altLang="zh-CN" sz="1400">
                <a:latin typeface="微软雅黑" panose="020B0503020204020204" pitchFamily="34" charset="-122"/>
                <a:ea typeface="微软雅黑" panose="020B0503020204020204" pitchFamily="34" charset="-122"/>
              </a:rPr>
              <a:t>使用基于</a:t>
            </a:r>
            <a:r>
              <a:rPr lang="en-US" altLang="zh-CN" sz="1400">
                <a:latin typeface="微软雅黑" panose="020B0503020204020204" pitchFamily="34" charset="-122"/>
                <a:ea typeface="微软雅黑" panose="020B0503020204020204" pitchFamily="34" charset="-122"/>
              </a:rPr>
              <a:t>UBCF</a:t>
            </a:r>
            <a:r>
              <a:rPr lang="zh-CN" altLang="zh-CN" sz="1400">
                <a:latin typeface="微软雅黑" panose="020B0503020204020204" pitchFamily="34" charset="-122"/>
                <a:ea typeface="微软雅黑" panose="020B0503020204020204" pitchFamily="34" charset="-122"/>
              </a:rPr>
              <a:t>算法对电影进行推荐 运行中</a:t>
            </a:r>
            <a:r>
              <a:rPr lang="en-US" altLang="zh-CN" sz="1400">
                <a:latin typeface="微软雅黑" panose="020B0503020204020204" pitchFamily="34" charset="-122"/>
                <a:ea typeface="微软雅黑" panose="020B0503020204020204" pitchFamily="34" charset="-122"/>
              </a:rPr>
              <a:t>... -----------\n")</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traindata = pd.read_csv('../data/u1.base',sep='\t', header=None,index_col=None)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testdata = pd.read_csv('../data/u1.test',sep='\t', header=None,index_col=None)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a:t>
            </a:r>
            <a:r>
              <a:rPr lang="zh-CN" altLang="zh-CN" sz="1400">
                <a:latin typeface="微软雅黑" panose="020B0503020204020204" pitchFamily="34" charset="-122"/>
                <a:ea typeface="微软雅黑" panose="020B0503020204020204" pitchFamily="34" charset="-122"/>
              </a:rPr>
              <a:t>删除时间标签列</a:t>
            </a:r>
          </a:p>
          <a:p>
            <a:pPr eaLnBrk="1" hangingPunct="1"/>
            <a:r>
              <a:rPr lang="en-US" altLang="zh-CN" sz="1400">
                <a:latin typeface="微软雅黑" panose="020B0503020204020204" pitchFamily="34" charset="-122"/>
                <a:ea typeface="微软雅黑" panose="020B0503020204020204" pitchFamily="34" charset="-122"/>
              </a:rPr>
              <a:t>    traindata.drop(3,axis=1,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testdata.drop(3,axis=1,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a:t>
            </a:r>
            <a:r>
              <a:rPr lang="zh-CN" altLang="zh-CN" sz="1400">
                <a:latin typeface="微软雅黑" panose="020B0503020204020204" pitchFamily="34" charset="-122"/>
                <a:ea typeface="微软雅黑" panose="020B0503020204020204" pitchFamily="34" charset="-122"/>
              </a:rPr>
              <a:t>行与列重新命名</a:t>
            </a:r>
          </a:p>
          <a:p>
            <a:pPr eaLnBrk="1" hangingPunct="1"/>
            <a:r>
              <a:rPr lang="en-US" altLang="zh-CN" sz="1400">
                <a:latin typeface="微软雅黑" panose="020B0503020204020204" pitchFamily="34" charset="-122"/>
                <a:ea typeface="微软雅黑" panose="020B0503020204020204" pitchFamily="34" charset="-122"/>
              </a:rPr>
              <a:t>    traindata.rename(columns={0:'userid',1:'movid',2:'rat'},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testdata.rename(columns={0:'userid',1:'movid',2:'rat'},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traindf=traindata.pivot(index='userid', columns='movid', values='rat')</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testdf=testdata.pivot(index='userid', columns='movid', values='rat')</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traindf.rename(index={i:'usr%d'%(i) for i in traindf.index} ,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traindf.rename(columns={i:'mov%d'%(i) for i in traindf.columns} ,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testdf.rename(index={i:'usr%d'%(i) for i in testdf.index} ,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testdf.rename(columns={i:'mov%d'%(i) for i in testdf.columns} , inplace=True)</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userdf=traindf.loc[testdf.index]</a:t>
            </a:r>
            <a:endParaRPr lang="zh-CN" altLang="zh-CN" sz="1400">
              <a:latin typeface="微软雅黑" panose="020B0503020204020204" pitchFamily="34" charset="-122"/>
              <a:ea typeface="微软雅黑" panose="020B0503020204020204" pitchFamily="34" charset="-122"/>
            </a:endParaRPr>
          </a:p>
          <a:p>
            <a:pPr eaLnBrk="1" hangingPunct="1"/>
            <a:r>
              <a:rPr lang="en-US" altLang="zh-CN" sz="1400">
                <a:latin typeface="微软雅黑" panose="020B0503020204020204" pitchFamily="34" charset="-122"/>
                <a:ea typeface="微软雅黑" panose="020B0503020204020204" pitchFamily="34" charset="-122"/>
              </a:rPr>
              <a:t>    #</a:t>
            </a:r>
            <a:r>
              <a:rPr lang="zh-CN" altLang="zh-CN" sz="1400">
                <a:latin typeface="微软雅黑" panose="020B0503020204020204" pitchFamily="34" charset="-122"/>
                <a:ea typeface="微软雅黑" panose="020B0503020204020204" pitchFamily="34" charset="-122"/>
              </a:rPr>
              <a:t>获取预测评分和推荐列表</a:t>
            </a:r>
          </a:p>
          <a:p>
            <a:pPr eaLnBrk="1" hangingPunct="1"/>
            <a:r>
              <a:rPr lang="en-US" altLang="zh-CN" sz="1400">
                <a:latin typeface="微软雅黑" panose="020B0503020204020204" pitchFamily="34" charset="-122"/>
                <a:ea typeface="微软雅黑" panose="020B0503020204020204" pitchFamily="34" charset="-122"/>
              </a:rPr>
              <a:t>    trainrats,trainrecomm=recomm(traindf,userdf)</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70B293D-B032-4C03-AB18-840845D2A7C9}"/>
              </a:ext>
            </a:extLst>
          </p:cNvPr>
          <p:cNvSpPr>
            <a:spLocks noGrp="1"/>
          </p:cNvSpPr>
          <p:nvPr>
            <p:ph type="title"/>
          </p:nvPr>
        </p:nvSpPr>
        <p:spPr>
          <a:xfrm>
            <a:off x="395288" y="153988"/>
            <a:ext cx="8318500" cy="431800"/>
          </a:xfrm>
        </p:spPr>
        <p:txBody>
          <a:bodyPr/>
          <a:lstStyle/>
          <a:p>
            <a:r>
              <a:rPr lang="en-US" altLang="zh-CN"/>
              <a:t>Python</a:t>
            </a:r>
            <a:r>
              <a:rPr lang="zh-CN" altLang="en-US"/>
              <a:t>输出结果</a:t>
            </a:r>
          </a:p>
        </p:txBody>
      </p:sp>
      <p:graphicFrame>
        <p:nvGraphicFramePr>
          <p:cNvPr id="4" name="内容占位符 3">
            <a:extLst>
              <a:ext uri="{FF2B5EF4-FFF2-40B4-BE49-F238E27FC236}">
                <a16:creationId xmlns:a16="http://schemas.microsoft.com/office/drawing/2014/main" id="{94A5D411-31E2-4626-B71C-2CBFE75AEB85}"/>
              </a:ext>
            </a:extLst>
          </p:cNvPr>
          <p:cNvGraphicFramePr>
            <a:graphicFrameLocks noGrp="1"/>
          </p:cNvGraphicFramePr>
          <p:nvPr>
            <p:ph idx="1"/>
          </p:nvPr>
        </p:nvGraphicFramePr>
        <p:xfrm>
          <a:off x="611188" y="908050"/>
          <a:ext cx="7777162" cy="5365750"/>
        </p:xfrm>
        <a:graphic>
          <a:graphicData uri="http://schemas.openxmlformats.org/drawingml/2006/table">
            <a:tbl>
              <a:tblPr firstRow="1" firstCol="1" bandRow="1">
                <a:tableStyleId>{BC89EF96-8CEA-46FF-86C4-4CE0E7609802}</a:tableStyleId>
              </a:tblPr>
              <a:tblGrid>
                <a:gridCol w="7777162">
                  <a:extLst>
                    <a:ext uri="{9D8B030D-6E8A-4147-A177-3AD203B41FA5}">
                      <a16:colId xmlns:a16="http://schemas.microsoft.com/office/drawing/2014/main" val="20000"/>
                    </a:ext>
                  </a:extLst>
                </a:gridCol>
              </a:tblGrid>
              <a:tr h="243898">
                <a:tc>
                  <a:txBody>
                    <a:bodyPr/>
                    <a:lstStyle/>
                    <a:p>
                      <a:pPr algn="l">
                        <a:spcAft>
                          <a:spcPts val="0"/>
                        </a:spcAft>
                      </a:pPr>
                      <a:r>
                        <a:rPr lang="en-US" sz="1600" b="0" kern="0" dirty="0">
                          <a:effectLst/>
                          <a:latin typeface="微软雅黑" pitchFamily="34" charset="-122"/>
                          <a:ea typeface="微软雅黑" pitchFamily="34" charset="-122"/>
                        </a:rPr>
                        <a:t>usr1([u'mov1290', u'mov1354', u'mov1678'],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0"/>
                  </a:ext>
                </a:extLst>
              </a:tr>
              <a:tr h="243898">
                <a:tc>
                  <a:txBody>
                    <a:bodyPr/>
                    <a:lstStyle/>
                    <a:p>
                      <a:pPr algn="l">
                        <a:spcAft>
                          <a:spcPts val="0"/>
                        </a:spcAft>
                      </a:pPr>
                      <a:r>
                        <a:rPr lang="en-US" sz="1600" b="0" kern="0" dirty="0">
                          <a:effectLst/>
                          <a:latin typeface="微软雅黑" pitchFamily="34" charset="-122"/>
                          <a:ea typeface="微软雅黑" pitchFamily="34" charset="-122"/>
                        </a:rPr>
                        <a:t>usr2([u'mov1491', u'mov1354', u'mov1371'],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1"/>
                  </a:ext>
                </a:extLst>
              </a:tr>
              <a:tr h="243898">
                <a:tc>
                  <a:txBody>
                    <a:bodyPr/>
                    <a:lstStyle/>
                    <a:p>
                      <a:pPr algn="l">
                        <a:spcAft>
                          <a:spcPts val="0"/>
                        </a:spcAft>
                      </a:pPr>
                      <a:r>
                        <a:rPr lang="en-US" sz="1600" b="0" kern="0">
                          <a:effectLst/>
                          <a:latin typeface="微软雅黑" pitchFamily="34" charset="-122"/>
                          <a:ea typeface="微软雅黑" pitchFamily="34" charset="-122"/>
                        </a:rPr>
                        <a:t>usr3([u'mov1304', u'mov1621',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2"/>
                  </a:ext>
                </a:extLst>
              </a:tr>
              <a:tr h="243898">
                <a:tc>
                  <a:txBody>
                    <a:bodyPr/>
                    <a:lstStyle/>
                    <a:p>
                      <a:pPr algn="l">
                        <a:spcAft>
                          <a:spcPts val="0"/>
                        </a:spcAft>
                      </a:pPr>
                      <a:r>
                        <a:rPr lang="en-US" sz="1600" b="0" kern="0">
                          <a:effectLst/>
                          <a:latin typeface="微软雅黑" pitchFamily="34" charset="-122"/>
                          <a:ea typeface="微软雅黑" pitchFamily="34" charset="-122"/>
                        </a:rPr>
                        <a:t>usr4([u'mov1502', u'mov1659',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3"/>
                  </a:ext>
                </a:extLst>
              </a:tr>
              <a:tr h="243898">
                <a:tc>
                  <a:txBody>
                    <a:bodyPr/>
                    <a:lstStyle/>
                    <a:p>
                      <a:pPr algn="l">
                        <a:spcAft>
                          <a:spcPts val="0"/>
                        </a:spcAft>
                      </a:pPr>
                      <a:r>
                        <a:rPr lang="en-US" sz="1600" b="0" kern="0">
                          <a:effectLst/>
                          <a:latin typeface="微软雅黑" pitchFamily="34" charset="-122"/>
                          <a:ea typeface="微软雅黑" pitchFamily="34" charset="-122"/>
                        </a:rPr>
                        <a:t>usr5([u'mov1304', u'mov1621', u'mov1472'],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4"/>
                  </a:ext>
                </a:extLst>
              </a:tr>
              <a:tr h="243898">
                <a:tc>
                  <a:txBody>
                    <a:bodyPr/>
                    <a:lstStyle/>
                    <a:p>
                      <a:pPr algn="l">
                        <a:spcAft>
                          <a:spcPts val="0"/>
                        </a:spcAft>
                      </a:pPr>
                      <a:r>
                        <a:rPr lang="en-US" sz="1600" b="0" kern="0">
                          <a:effectLst/>
                          <a:latin typeface="微软雅黑" pitchFamily="34" charset="-122"/>
                          <a:ea typeface="微软雅黑" pitchFamily="34" charset="-122"/>
                        </a:rPr>
                        <a:t>usr6([u'mov1618', u'mov1671', u'mov1357'],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5"/>
                  </a:ext>
                </a:extLst>
              </a:tr>
              <a:tr h="243898">
                <a:tc>
                  <a:txBody>
                    <a:bodyPr/>
                    <a:lstStyle/>
                    <a:p>
                      <a:pPr algn="l">
                        <a:spcAft>
                          <a:spcPts val="0"/>
                        </a:spcAft>
                      </a:pPr>
                      <a:r>
                        <a:rPr lang="en-US" sz="1600" b="0" kern="0" dirty="0">
                          <a:effectLst/>
                          <a:latin typeface="微软雅黑" pitchFamily="34" charset="-122"/>
                          <a:ea typeface="微软雅黑" pitchFamily="34" charset="-122"/>
                        </a:rPr>
                        <a:t>usr7([u'mov1472', u'mov1467', u'mov1374'],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6"/>
                  </a:ext>
                </a:extLst>
              </a:tr>
              <a:tr h="243898">
                <a:tc>
                  <a:txBody>
                    <a:bodyPr/>
                    <a:lstStyle/>
                    <a:p>
                      <a:pPr algn="l">
                        <a:spcAft>
                          <a:spcPts val="0"/>
                        </a:spcAft>
                      </a:pPr>
                      <a:r>
                        <a:rPr lang="en-US" sz="1600" b="0" kern="0">
                          <a:effectLst/>
                          <a:latin typeface="微软雅黑" pitchFamily="34" charset="-122"/>
                          <a:ea typeface="微软雅黑" pitchFamily="34" charset="-122"/>
                        </a:rPr>
                        <a:t>usr8([u'mov1659', u'mov1316',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7"/>
                  </a:ext>
                </a:extLst>
              </a:tr>
              <a:tr h="243898">
                <a:tc>
                  <a:txBody>
                    <a:bodyPr/>
                    <a:lstStyle/>
                    <a:p>
                      <a:pPr algn="l">
                        <a:spcAft>
                          <a:spcPts val="0"/>
                        </a:spcAft>
                      </a:pPr>
                      <a:r>
                        <a:rPr lang="en-US" sz="1600" b="0" kern="0" dirty="0">
                          <a:effectLst/>
                          <a:latin typeface="微软雅黑" pitchFamily="34" charset="-122"/>
                          <a:ea typeface="微软雅黑" pitchFamily="34" charset="-122"/>
                        </a:rPr>
                        <a:t>usr9([u'mov1621', u'mov1304', u'mov1491'],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8"/>
                  </a:ext>
                </a:extLst>
              </a:tr>
              <a:tr h="243898">
                <a:tc>
                  <a:txBody>
                    <a:bodyPr/>
                    <a:lstStyle/>
                    <a:p>
                      <a:pPr algn="l">
                        <a:spcAft>
                          <a:spcPts val="0"/>
                        </a:spcAft>
                      </a:pPr>
                      <a:r>
                        <a:rPr lang="en-US" sz="1600" b="0" kern="0">
                          <a:effectLst/>
                          <a:latin typeface="微软雅黑" pitchFamily="34" charset="-122"/>
                          <a:ea typeface="微软雅黑" pitchFamily="34" charset="-122"/>
                        </a:rPr>
                        <a:t>usr10([u'mov1486', u'mov1494', u'mov437'],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9"/>
                  </a:ext>
                </a:extLst>
              </a:tr>
              <a:tr h="243898">
                <a:tc>
                  <a:txBody>
                    <a:bodyPr/>
                    <a:lstStyle/>
                    <a:p>
                      <a:pPr algn="l">
                        <a:spcAft>
                          <a:spcPts val="0"/>
                        </a:spcAft>
                      </a:pPr>
                      <a:r>
                        <a:rPr lang="en-US" sz="1600" b="0" kern="0">
                          <a:effectLst/>
                          <a:latin typeface="微软雅黑" pitchFamily="34" charset="-122"/>
                          <a:ea typeface="微软雅黑" pitchFamily="34" charset="-122"/>
                        </a:rPr>
                        <a:t>usr11([u'mov1659', u'mov1654', 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0"/>
                  </a:ext>
                </a:extLst>
              </a:tr>
              <a:tr h="243898">
                <a:tc>
                  <a:txBody>
                    <a:bodyPr/>
                    <a:lstStyle/>
                    <a:p>
                      <a:pPr algn="l">
                        <a:spcAft>
                          <a:spcPts val="0"/>
                        </a:spcAft>
                      </a:pPr>
                      <a:r>
                        <a:rPr lang="en-US" sz="1600" b="0" kern="0">
                          <a:effectLst/>
                          <a:latin typeface="微软雅黑" pitchFamily="34" charset="-122"/>
                          <a:ea typeface="微软雅黑" pitchFamily="34" charset="-122"/>
                        </a:rPr>
                        <a:t>usr12([u'mov1659', u'mov1618', u'mov1661'],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1"/>
                  </a:ext>
                </a:extLst>
              </a:tr>
              <a:tr h="243898">
                <a:tc>
                  <a:txBody>
                    <a:bodyPr/>
                    <a:lstStyle/>
                    <a:p>
                      <a:pPr algn="l">
                        <a:spcAft>
                          <a:spcPts val="0"/>
                        </a:spcAft>
                      </a:pPr>
                      <a:r>
                        <a:rPr lang="en-US" sz="1600" b="0" kern="0">
                          <a:effectLst/>
                          <a:latin typeface="微软雅黑" pitchFamily="34" charset="-122"/>
                          <a:ea typeface="微软雅黑" pitchFamily="34" charset="-122"/>
                        </a:rPr>
                        <a:t>usr13([u'mov1486', u'mov1494', u'mov1662'],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2"/>
                  </a:ext>
                </a:extLst>
              </a:tr>
              <a:tr h="243898">
                <a:tc>
                  <a:txBody>
                    <a:bodyPr/>
                    <a:lstStyle/>
                    <a:p>
                      <a:pPr algn="l">
                        <a:spcAft>
                          <a:spcPts val="0"/>
                        </a:spcAft>
                      </a:pPr>
                      <a:r>
                        <a:rPr lang="en-US" sz="1600" b="0" kern="0">
                          <a:effectLst/>
                          <a:latin typeface="微软雅黑" pitchFamily="34" charset="-122"/>
                          <a:ea typeface="微软雅黑" pitchFamily="34" charset="-122"/>
                        </a:rPr>
                        <a:t>usr14([u'mov1661', u'mov1308', u'mov1671'],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3"/>
                  </a:ext>
                </a:extLst>
              </a:tr>
              <a:tr h="243898">
                <a:tc>
                  <a:txBody>
                    <a:bodyPr/>
                    <a:lstStyle/>
                    <a:p>
                      <a:pPr algn="l">
                        <a:spcAft>
                          <a:spcPts val="0"/>
                        </a:spcAft>
                      </a:pPr>
                      <a:r>
                        <a:rPr lang="en-US" sz="1600" b="0" kern="0">
                          <a:effectLst/>
                          <a:latin typeface="微软雅黑" pitchFamily="34" charset="-122"/>
                          <a:ea typeface="微软雅黑" pitchFamily="34" charset="-122"/>
                        </a:rPr>
                        <a:t>usr15([u'mov1626', u'mov1671',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4"/>
                  </a:ext>
                </a:extLst>
              </a:tr>
              <a:tr h="243898">
                <a:tc>
                  <a:txBody>
                    <a:bodyPr/>
                    <a:lstStyle/>
                    <a:p>
                      <a:pPr algn="l">
                        <a:spcAft>
                          <a:spcPts val="0"/>
                        </a:spcAft>
                      </a:pPr>
                      <a:r>
                        <a:rPr lang="en-US" sz="1600" b="0" kern="0">
                          <a:effectLst/>
                          <a:latin typeface="微软雅黑" pitchFamily="34" charset="-122"/>
                          <a:ea typeface="微软雅黑" pitchFamily="34" charset="-122"/>
                        </a:rPr>
                        <a:t>usr16([u'mov1618', u'mov1486',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5"/>
                  </a:ext>
                </a:extLst>
              </a:tr>
              <a:tr h="243898">
                <a:tc>
                  <a:txBody>
                    <a:bodyPr/>
                    <a:lstStyle/>
                    <a:p>
                      <a:pPr algn="l">
                        <a:spcAft>
                          <a:spcPts val="0"/>
                        </a:spcAft>
                      </a:pPr>
                      <a:r>
                        <a:rPr lang="en-US" sz="1600" b="0" kern="0">
                          <a:effectLst/>
                          <a:latin typeface="微软雅黑" pitchFamily="34" charset="-122"/>
                          <a:ea typeface="微软雅黑" pitchFamily="34" charset="-122"/>
                        </a:rPr>
                        <a:t>usr17([u'mov1316', u'mov1621',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6"/>
                  </a:ext>
                </a:extLst>
              </a:tr>
              <a:tr h="243898">
                <a:tc>
                  <a:txBody>
                    <a:bodyPr/>
                    <a:lstStyle/>
                    <a:p>
                      <a:pPr algn="l">
                        <a:spcAft>
                          <a:spcPts val="0"/>
                        </a:spcAft>
                      </a:pPr>
                      <a:r>
                        <a:rPr lang="en-US" sz="1600" b="0" kern="0">
                          <a:effectLst/>
                          <a:latin typeface="微软雅黑" pitchFamily="34" charset="-122"/>
                          <a:ea typeface="微软雅黑" pitchFamily="34" charset="-122"/>
                        </a:rPr>
                        <a:t>usr18([u'mov1618',u'mov1654',u'mov1626'],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7"/>
                  </a:ext>
                </a:extLst>
              </a:tr>
              <a:tr h="243898">
                <a:tc>
                  <a:txBody>
                    <a:bodyPr/>
                    <a:lstStyle/>
                    <a:p>
                      <a:pPr algn="l">
                        <a:spcAft>
                          <a:spcPts val="0"/>
                        </a:spcAft>
                      </a:pPr>
                      <a:r>
                        <a:rPr lang="en-US" sz="1600" b="0" kern="0">
                          <a:effectLst/>
                          <a:latin typeface="微软雅黑" pitchFamily="34" charset="-122"/>
                          <a:ea typeface="微软雅黑" pitchFamily="34" charset="-122"/>
                        </a:rPr>
                        <a:t>usr19([u'mov1316', u'mov1661', u'mov1275'],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8"/>
                  </a:ext>
                </a:extLst>
              </a:tr>
              <a:tr h="243898">
                <a:tc>
                  <a:txBody>
                    <a:bodyPr/>
                    <a:lstStyle/>
                    <a:p>
                      <a:pPr algn="l">
                        <a:spcAft>
                          <a:spcPts val="0"/>
                        </a:spcAft>
                      </a:pPr>
                      <a:r>
                        <a:rPr lang="en-US" sz="1600" b="0" kern="0">
                          <a:effectLst/>
                          <a:latin typeface="微软雅黑" pitchFamily="34" charset="-122"/>
                          <a:ea typeface="微软雅黑" pitchFamily="34" charset="-122"/>
                        </a:rPr>
                        <a:t>usr20([u'mov1659', u'mov1292',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9"/>
                  </a:ext>
                </a:extLst>
              </a:tr>
              <a:tr h="487795">
                <a:tc>
                  <a:txBody>
                    <a:bodyPr/>
                    <a:lstStyle/>
                    <a:p>
                      <a:pPr algn="l">
                        <a:spcAft>
                          <a:spcPts val="0"/>
                        </a:spcAft>
                      </a:pP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p>
                      <a:pPr algn="l">
                        <a:spcAft>
                          <a:spcPts val="0"/>
                        </a:spcAft>
                      </a:pPr>
                      <a:r>
                        <a:rPr lang="en-US" sz="1600" b="0" kern="0" dirty="0">
                          <a:effectLst/>
                          <a:latin typeface="微软雅黑" pitchFamily="34" charset="-122"/>
                          <a:ea typeface="微软雅黑" pitchFamily="34" charset="-122"/>
                        </a:rPr>
                        <a:t>Total: 80000rows</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4992986-D8E6-4CA0-A517-4D183BB4A8BE}"/>
              </a:ext>
            </a:extLst>
          </p:cNvPr>
          <p:cNvSpPr>
            <a:spLocks noGrp="1"/>
          </p:cNvSpPr>
          <p:nvPr>
            <p:ph type="title"/>
          </p:nvPr>
        </p:nvSpPr>
        <p:spPr>
          <a:xfrm>
            <a:off x="395288" y="153988"/>
            <a:ext cx="8318500" cy="431800"/>
          </a:xfrm>
        </p:spPr>
        <p:txBody>
          <a:bodyPr/>
          <a:lstStyle/>
          <a:p>
            <a:r>
              <a:rPr lang="zh-CN" altLang="en-US"/>
              <a:t>结果分析</a:t>
            </a:r>
          </a:p>
        </p:txBody>
      </p:sp>
      <p:sp>
        <p:nvSpPr>
          <p:cNvPr id="33795" name="内容占位符 2">
            <a:extLst>
              <a:ext uri="{FF2B5EF4-FFF2-40B4-BE49-F238E27FC236}">
                <a16:creationId xmlns:a16="http://schemas.microsoft.com/office/drawing/2014/main" id="{CD4738E0-33B8-4400-BD29-4BC239B7F0B7}"/>
              </a:ext>
            </a:extLst>
          </p:cNvPr>
          <p:cNvSpPr>
            <a:spLocks noGrp="1"/>
          </p:cNvSpPr>
          <p:nvPr>
            <p:ph idx="1"/>
          </p:nvPr>
        </p:nvSpPr>
        <p:spPr>
          <a:xfrm>
            <a:off x="250825" y="774700"/>
            <a:ext cx="8713788" cy="2509838"/>
          </a:xfrm>
        </p:spPr>
        <p:txBody>
          <a:bodyPr/>
          <a:lstStyle/>
          <a:p>
            <a:r>
              <a:rPr lang="zh-CN" altLang="zh-CN"/>
              <a:t>对输出结果进行解释：其中最前端格式为</a:t>
            </a:r>
            <a:r>
              <a:rPr lang="en-US" altLang="zh-CN"/>
              <a:t>“usr+</a:t>
            </a:r>
            <a:r>
              <a:rPr lang="zh-CN" altLang="zh-CN"/>
              <a:t>整数</a:t>
            </a:r>
            <a:r>
              <a:rPr lang="en-US" altLang="zh-CN"/>
              <a:t>”</a:t>
            </a:r>
            <a:r>
              <a:rPr lang="zh-CN" altLang="zh-CN"/>
              <a:t>字符串代表用户编号，</a:t>
            </a:r>
            <a:r>
              <a:rPr lang="en-US" altLang="zh-CN"/>
              <a:t>“[]”</a:t>
            </a:r>
            <a:r>
              <a:rPr lang="zh-CN" altLang="zh-CN"/>
              <a:t>内的字符串代表三部电影的编号，</a:t>
            </a:r>
            <a:r>
              <a:rPr lang="en-US" altLang="zh-CN"/>
              <a:t>dtype</a:t>
            </a:r>
            <a:r>
              <a:rPr lang="zh-CN" altLang="zh-CN"/>
              <a:t>为类型，</a:t>
            </a:r>
            <a:r>
              <a:rPr lang="en-US" altLang="zh-CN"/>
              <a:t>name</a:t>
            </a:r>
            <a:r>
              <a:rPr lang="zh-CN" altLang="zh-CN"/>
              <a:t>为字段名。</a:t>
            </a:r>
            <a:endParaRPr lang="en-US" altLang="zh-CN"/>
          </a:p>
          <a:p>
            <a:r>
              <a:rPr lang="zh-CN" altLang="zh-CN"/>
              <a:t>整体代表意思是，根据算法得出对用户</a:t>
            </a:r>
            <a:r>
              <a:rPr lang="en-US" altLang="zh-CN"/>
              <a:t>usr1</a:t>
            </a:r>
            <a:r>
              <a:rPr lang="zh-CN" altLang="zh-CN"/>
              <a:t>推荐他并未看过的三部电影，编号为：</a:t>
            </a:r>
            <a:r>
              <a:rPr lang="en-US" altLang="zh-CN"/>
              <a:t>mov1290</a:t>
            </a:r>
            <a:r>
              <a:rPr lang="zh-CN" altLang="zh-CN"/>
              <a:t>，</a:t>
            </a:r>
            <a:r>
              <a:rPr lang="en-US" altLang="zh-CN"/>
              <a:t>mov1354</a:t>
            </a:r>
            <a:r>
              <a:rPr lang="zh-CN" altLang="zh-CN"/>
              <a:t>，</a:t>
            </a:r>
            <a:r>
              <a:rPr lang="en-US" altLang="zh-CN"/>
              <a:t>u'mov1678</a:t>
            </a:r>
            <a:r>
              <a:rPr lang="zh-CN" altLang="zh-CN"/>
              <a:t>。</a:t>
            </a:r>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380825BC-1CB5-444B-BF66-4F707534CACD}"/>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34819" name="Rectangle 2">
            <a:extLst>
              <a:ext uri="{FF2B5EF4-FFF2-40B4-BE49-F238E27FC236}">
                <a16:creationId xmlns:a16="http://schemas.microsoft.com/office/drawing/2014/main" id="{4E4571C8-920A-447B-8775-C93E4F5F79AC}"/>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E719B7B-E364-4875-A986-F8BB1B01473C}"/>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34822" name="WordArt 2">
            <a:extLst>
              <a:ext uri="{FF2B5EF4-FFF2-40B4-BE49-F238E27FC236}">
                <a16:creationId xmlns:a16="http://schemas.microsoft.com/office/drawing/2014/main" id="{3776D16B-C04C-4E8F-A1C3-93F8CBC6249E}"/>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34823" name="组合 17">
            <a:extLst>
              <a:ext uri="{FF2B5EF4-FFF2-40B4-BE49-F238E27FC236}">
                <a16:creationId xmlns:a16="http://schemas.microsoft.com/office/drawing/2014/main" id="{E5BBECB4-F1FB-4BE1-AD3D-D60C8840ECD8}"/>
              </a:ext>
            </a:extLst>
          </p:cNvPr>
          <p:cNvGrpSpPr>
            <a:grpSpLocks/>
          </p:cNvGrpSpPr>
          <p:nvPr/>
        </p:nvGrpSpPr>
        <p:grpSpPr bwMode="auto">
          <a:xfrm>
            <a:off x="-322263" y="1214438"/>
            <a:ext cx="3751263" cy="3751262"/>
            <a:chOff x="-2714676" y="2357430"/>
            <a:chExt cx="3751262" cy="3751262"/>
          </a:xfrm>
        </p:grpSpPr>
        <p:grpSp>
          <p:nvGrpSpPr>
            <p:cNvPr id="34825" name="组合 8">
              <a:extLst>
                <a:ext uri="{FF2B5EF4-FFF2-40B4-BE49-F238E27FC236}">
                  <a16:creationId xmlns:a16="http://schemas.microsoft.com/office/drawing/2014/main" id="{A61B8913-2BEB-4E5D-B2ED-D7F6DC563465}"/>
                </a:ext>
              </a:extLst>
            </p:cNvPr>
            <p:cNvGrpSpPr>
              <a:grpSpLocks/>
            </p:cNvGrpSpPr>
            <p:nvPr/>
          </p:nvGrpSpPr>
          <p:grpSpPr bwMode="auto">
            <a:xfrm>
              <a:off x="-2714676" y="2357430"/>
              <a:ext cx="3751262" cy="3751262"/>
              <a:chOff x="244442" y="902804"/>
              <a:chExt cx="3752056" cy="3752056"/>
            </a:xfrm>
          </p:grpSpPr>
          <p:grpSp>
            <p:nvGrpSpPr>
              <p:cNvPr id="34827" name="组合 13">
                <a:extLst>
                  <a:ext uri="{FF2B5EF4-FFF2-40B4-BE49-F238E27FC236}">
                    <a16:creationId xmlns:a16="http://schemas.microsoft.com/office/drawing/2014/main" id="{A3EC1062-80AE-40BB-B0CB-7C15512EA35A}"/>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6EA0E254-867B-4EEB-A0F8-2A038757ACA1}"/>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34832" name="图片 12">
                  <a:extLst>
                    <a:ext uri="{FF2B5EF4-FFF2-40B4-BE49-F238E27FC236}">
                      <a16:creationId xmlns:a16="http://schemas.microsoft.com/office/drawing/2014/main" id="{23A582DA-2B0B-4CD7-9A6D-DB1B0B0091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3" name="图片 13">
                  <a:extLst>
                    <a:ext uri="{FF2B5EF4-FFF2-40B4-BE49-F238E27FC236}">
                      <a16:creationId xmlns:a16="http://schemas.microsoft.com/office/drawing/2014/main" id="{12B52368-1104-4DBC-9EF2-BAF5F31AE9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图片 14">
                  <a:extLst>
                    <a:ext uri="{FF2B5EF4-FFF2-40B4-BE49-F238E27FC236}">
                      <a16:creationId xmlns:a16="http://schemas.microsoft.com/office/drawing/2014/main" id="{2E68A1E0-A159-4BB4-8775-9D92D2A74A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图片 15">
                  <a:extLst>
                    <a:ext uri="{FF2B5EF4-FFF2-40B4-BE49-F238E27FC236}">
                      <a16:creationId xmlns:a16="http://schemas.microsoft.com/office/drawing/2014/main" id="{4939D483-9FAF-4BEC-B9E5-6C9609389F9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8" name="图片 10">
                <a:extLst>
                  <a:ext uri="{FF2B5EF4-FFF2-40B4-BE49-F238E27FC236}">
                    <a16:creationId xmlns:a16="http://schemas.microsoft.com/office/drawing/2014/main" id="{4EB2E1C5-DE7B-41FF-A41D-3A155D13354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6" name="图片 16" descr="LOGO1.png">
              <a:extLst>
                <a:ext uri="{FF2B5EF4-FFF2-40B4-BE49-F238E27FC236}">
                  <a16:creationId xmlns:a16="http://schemas.microsoft.com/office/drawing/2014/main" id="{69880FB3-1083-4894-AF75-8AD0FFDC015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4" name="Picture 20" descr="E:\LXL\T-微信平台\二维码（PPT）.png">
            <a:extLst>
              <a:ext uri="{FF2B5EF4-FFF2-40B4-BE49-F238E27FC236}">
                <a16:creationId xmlns:a16="http://schemas.microsoft.com/office/drawing/2014/main" id="{CE3636B2-92A0-4D58-BEE3-BBF2CC6589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E1632687-9734-4C38-B8E4-96CD8992ECB9}"/>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B30D1E01-2B07-4515-AC36-425B47800D8C}"/>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A571D762-1AFF-441D-A021-6264B62F17D6}"/>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BDFC2B9-FEF1-4A5E-B4ED-BD2FDAF14297}"/>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DB6DC2F-C103-496C-A449-C3B48EFD73A9}"/>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4A4FBC3-2C22-4732-83CF-C9F1071CF12F}"/>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智能推荐概述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99EB02F9-321F-4DD3-A397-7C24831452BD}"/>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AF57DA8E-9987-468A-9314-24AE6D74327E}"/>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0BE96EA2-6C08-4E1B-95F0-60A2C328D54B}"/>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35D654C-8DA0-4133-A060-EF9F16CE6797}"/>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06AB405D-C14F-43ED-9D1B-D8F2E84D8399}"/>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ACD016F0-8253-4771-AC9E-A1C1BA87D085}"/>
              </a:ext>
            </a:extLst>
          </p:cNvPr>
          <p:cNvSpPr>
            <a:spLocks noGrp="1"/>
          </p:cNvSpPr>
          <p:nvPr>
            <p:ph type="title"/>
          </p:nvPr>
        </p:nvSpPr>
        <p:spPr>
          <a:xfrm>
            <a:off x="395288" y="153988"/>
            <a:ext cx="8318500" cy="431800"/>
          </a:xfrm>
        </p:spPr>
        <p:txBody>
          <a:bodyPr/>
          <a:lstStyle/>
          <a:p>
            <a:r>
              <a:rPr lang="zh-CN" altLang="en-US"/>
              <a:t>智能推荐概述</a:t>
            </a:r>
          </a:p>
        </p:txBody>
      </p:sp>
      <p:sp>
        <p:nvSpPr>
          <p:cNvPr id="18435" name="内容占位符 2">
            <a:extLst>
              <a:ext uri="{FF2B5EF4-FFF2-40B4-BE49-F238E27FC236}">
                <a16:creationId xmlns:a16="http://schemas.microsoft.com/office/drawing/2014/main" id="{B7734D8B-2F8C-46CB-BC77-72AE68147888}"/>
              </a:ext>
            </a:extLst>
          </p:cNvPr>
          <p:cNvSpPr>
            <a:spLocks noGrp="1"/>
          </p:cNvSpPr>
          <p:nvPr>
            <p:ph idx="1"/>
          </p:nvPr>
        </p:nvSpPr>
        <p:spPr>
          <a:xfrm>
            <a:off x="250825" y="774700"/>
            <a:ext cx="8424863" cy="4310063"/>
          </a:xfrm>
        </p:spPr>
        <p:txBody>
          <a:bodyPr/>
          <a:lstStyle/>
          <a:p>
            <a:r>
              <a:rPr lang="zh-CN" altLang="zh-CN"/>
              <a:t>信息大爆炸时代来临，用户在面对大量的信息时无法从中迅速获得对自己真正有用的信息。</a:t>
            </a:r>
            <a:endParaRPr lang="en-US" altLang="zh-CN"/>
          </a:p>
          <a:p>
            <a:r>
              <a:rPr lang="zh-CN" altLang="zh-CN"/>
              <a:t>传统的搜索系统，需要用户提供明确需求，从用户提供的需求信息出发，继而给用户展现信息，无法针对不同用户的兴趣爱好提供相应地信息反馈服务。</a:t>
            </a:r>
            <a:endParaRPr lang="en-US" altLang="zh-CN"/>
          </a:p>
          <a:p>
            <a:r>
              <a:rPr lang="zh-CN" altLang="zh-CN"/>
              <a:t>推荐系统，相比于搜索系统，不需要用户提供明确需求，便可以为每一个用户实现个性化的推荐结果，让每个用户更便捷的获取信息。它是根据用户的兴趣特点和购买行为，向用户推荐用户感兴趣的信息和商品。</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9D3FDA0A-F554-4461-88D1-AAF28CED3E91}"/>
              </a:ext>
            </a:extLst>
          </p:cNvPr>
          <p:cNvSpPr>
            <a:spLocks noGrp="1"/>
          </p:cNvSpPr>
          <p:nvPr>
            <p:ph type="title"/>
          </p:nvPr>
        </p:nvSpPr>
        <p:spPr>
          <a:xfrm>
            <a:off x="395288" y="153988"/>
            <a:ext cx="8318500" cy="431800"/>
          </a:xfrm>
        </p:spPr>
        <p:txBody>
          <a:bodyPr/>
          <a:lstStyle/>
          <a:p>
            <a:r>
              <a:rPr lang="zh-CN" altLang="en-US"/>
              <a:t>智能推荐的种类</a:t>
            </a:r>
          </a:p>
        </p:txBody>
      </p:sp>
      <p:sp>
        <p:nvSpPr>
          <p:cNvPr id="19459" name="内容占位符 2">
            <a:extLst>
              <a:ext uri="{FF2B5EF4-FFF2-40B4-BE49-F238E27FC236}">
                <a16:creationId xmlns:a16="http://schemas.microsoft.com/office/drawing/2014/main" id="{661C6868-A64E-4461-97BB-532AD4B104C9}"/>
              </a:ext>
            </a:extLst>
          </p:cNvPr>
          <p:cNvSpPr>
            <a:spLocks noGrp="1"/>
          </p:cNvSpPr>
          <p:nvPr>
            <p:ph idx="1"/>
          </p:nvPr>
        </p:nvSpPr>
        <p:spPr>
          <a:xfrm>
            <a:off x="250825" y="774700"/>
            <a:ext cx="8424863" cy="3806825"/>
          </a:xfrm>
        </p:spPr>
        <p:txBody>
          <a:bodyPr/>
          <a:lstStyle/>
          <a:p>
            <a:r>
              <a:rPr lang="zh-CN" altLang="zh-CN"/>
              <a:t>智能推荐的方法有很多，常见的推荐技术主要分为：</a:t>
            </a:r>
            <a:r>
              <a:rPr lang="zh-CN" altLang="zh-CN">
                <a:solidFill>
                  <a:srgbClr val="FF0000"/>
                </a:solidFill>
              </a:rPr>
              <a:t>基于用户的协同过滤推荐</a:t>
            </a:r>
            <a:r>
              <a:rPr lang="zh-CN" altLang="zh-CN"/>
              <a:t>和</a:t>
            </a:r>
            <a:r>
              <a:rPr lang="zh-CN" altLang="zh-CN">
                <a:solidFill>
                  <a:srgbClr val="FF0000"/>
                </a:solidFill>
              </a:rPr>
              <a:t>基于物品的协同过滤推荐</a:t>
            </a:r>
            <a:r>
              <a:rPr lang="zh-CN" altLang="zh-CN"/>
              <a:t>。</a:t>
            </a:r>
          </a:p>
          <a:p>
            <a:r>
              <a:rPr lang="zh-CN" altLang="zh-CN"/>
              <a:t>基于用户的协同过滤的基本思想相当简单，基于用户对物品的偏好找到相邻邻居用户，然后将邻居用户喜欢的推荐给当前用户。</a:t>
            </a:r>
            <a:endParaRPr lang="en-US" altLang="zh-CN"/>
          </a:p>
          <a:p>
            <a:r>
              <a:rPr lang="zh-CN" altLang="zh-CN"/>
              <a:t>计算上，就是将一个用户对所有物品的偏好作为一个向量来计算用户之间的相似度，找到</a:t>
            </a:r>
            <a:r>
              <a:rPr lang="en-US" altLang="zh-CN"/>
              <a:t> K </a:t>
            </a:r>
            <a:r>
              <a:rPr lang="zh-CN" altLang="zh-CN"/>
              <a:t>邻居后，根据邻居的相似度权重以及他们对物品的偏好，预测当前用户没有偏好的未涉及物品，计算得到一个排序的物品列表作为推荐。</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97196EB-B5DF-4BE6-8E06-40A42CD190F1}"/>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20483" name="内容占位符 2">
            <a:extLst>
              <a:ext uri="{FF2B5EF4-FFF2-40B4-BE49-F238E27FC236}">
                <a16:creationId xmlns:a16="http://schemas.microsoft.com/office/drawing/2014/main" id="{E1686571-EFD9-4C28-9791-098F4E1BCF95}"/>
              </a:ext>
            </a:extLst>
          </p:cNvPr>
          <p:cNvSpPr>
            <a:spLocks noGrp="1"/>
          </p:cNvSpPr>
          <p:nvPr>
            <p:ph idx="1"/>
          </p:nvPr>
        </p:nvSpPr>
        <p:spPr>
          <a:xfrm>
            <a:off x="250825" y="765175"/>
            <a:ext cx="8497888" cy="852488"/>
          </a:xfrm>
        </p:spPr>
        <p:txBody>
          <a:bodyPr/>
          <a:lstStyle/>
          <a:p>
            <a:r>
              <a:rPr lang="zh-CN" altLang="en-US"/>
              <a:t>下</a:t>
            </a:r>
            <a:r>
              <a:rPr lang="zh-CN" altLang="zh-CN"/>
              <a:t>图</a:t>
            </a:r>
            <a:r>
              <a:rPr lang="en-US" altLang="zh-CN"/>
              <a:t> </a:t>
            </a:r>
            <a:r>
              <a:rPr lang="zh-CN" altLang="zh-CN"/>
              <a:t>给出了一个例子，对于用户</a:t>
            </a:r>
            <a:r>
              <a:rPr lang="en-US" altLang="zh-CN"/>
              <a:t> A</a:t>
            </a:r>
            <a:r>
              <a:rPr lang="zh-CN" altLang="zh-CN"/>
              <a:t>，根据用户的历史偏好，这里只计算得到一个邻居</a:t>
            </a:r>
            <a:r>
              <a:rPr lang="en-US" altLang="zh-CN"/>
              <a:t> - </a:t>
            </a:r>
            <a:r>
              <a:rPr lang="zh-CN" altLang="zh-CN"/>
              <a:t>用户</a:t>
            </a:r>
            <a:r>
              <a:rPr lang="en-US" altLang="zh-CN"/>
              <a:t> C</a:t>
            </a:r>
            <a:r>
              <a:rPr lang="zh-CN" altLang="zh-CN"/>
              <a:t>，然后将用户</a:t>
            </a:r>
            <a:r>
              <a:rPr lang="en-US" altLang="zh-CN"/>
              <a:t> C </a:t>
            </a:r>
            <a:r>
              <a:rPr lang="zh-CN" altLang="zh-CN"/>
              <a:t>喜欢的物品</a:t>
            </a:r>
            <a:r>
              <a:rPr lang="en-US" altLang="zh-CN"/>
              <a:t> D </a:t>
            </a:r>
            <a:r>
              <a:rPr lang="zh-CN" altLang="zh-CN"/>
              <a:t>推荐给用户</a:t>
            </a:r>
            <a:r>
              <a:rPr lang="en-US" altLang="zh-CN"/>
              <a:t> A</a:t>
            </a:r>
            <a:r>
              <a:rPr lang="zh-CN" altLang="zh-CN"/>
              <a:t>。</a:t>
            </a:r>
          </a:p>
          <a:p>
            <a:endParaRPr lang="zh-CN" altLang="en-US"/>
          </a:p>
        </p:txBody>
      </p:sp>
      <p:sp>
        <p:nvSpPr>
          <p:cNvPr id="5" name="笑脸 4">
            <a:extLst>
              <a:ext uri="{FF2B5EF4-FFF2-40B4-BE49-F238E27FC236}">
                <a16:creationId xmlns:a16="http://schemas.microsoft.com/office/drawing/2014/main" id="{AFEFA2BF-8CD1-4C29-AC67-6C7243AA1F23}"/>
              </a:ext>
            </a:extLst>
          </p:cNvPr>
          <p:cNvSpPr/>
          <p:nvPr/>
        </p:nvSpPr>
        <p:spPr>
          <a:xfrm>
            <a:off x="2555875" y="1916113"/>
            <a:ext cx="1152525" cy="1081087"/>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笑脸 7">
            <a:extLst>
              <a:ext uri="{FF2B5EF4-FFF2-40B4-BE49-F238E27FC236}">
                <a16:creationId xmlns:a16="http://schemas.microsoft.com/office/drawing/2014/main" id="{C73F25C4-293F-46B4-9B5B-E5AD8C888EC9}"/>
              </a:ext>
            </a:extLst>
          </p:cNvPr>
          <p:cNvSpPr/>
          <p:nvPr/>
        </p:nvSpPr>
        <p:spPr>
          <a:xfrm>
            <a:off x="2484438" y="3357563"/>
            <a:ext cx="1150937"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7" name="直接箭头连接符 6">
            <a:extLst>
              <a:ext uri="{FF2B5EF4-FFF2-40B4-BE49-F238E27FC236}">
                <a16:creationId xmlns:a16="http://schemas.microsoft.com/office/drawing/2014/main" id="{30C27244-23DE-4054-8F78-FE883DC76CA9}"/>
              </a:ext>
            </a:extLst>
          </p:cNvPr>
          <p:cNvCxnSpPr/>
          <p:nvPr/>
        </p:nvCxnSpPr>
        <p:spPr>
          <a:xfrm>
            <a:off x="3708400" y="2565400"/>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a:extLst>
              <a:ext uri="{FF2B5EF4-FFF2-40B4-BE49-F238E27FC236}">
                <a16:creationId xmlns:a16="http://schemas.microsoft.com/office/drawing/2014/main" id="{A69EBED4-7B75-42F9-8D17-BE2E4826291D}"/>
              </a:ext>
            </a:extLst>
          </p:cNvPr>
          <p:cNvSpPr/>
          <p:nvPr/>
        </p:nvSpPr>
        <p:spPr>
          <a:xfrm>
            <a:off x="5364163" y="2205038"/>
            <a:ext cx="1655762"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0488" name="TextBox 9">
            <a:extLst>
              <a:ext uri="{FF2B5EF4-FFF2-40B4-BE49-F238E27FC236}">
                <a16:creationId xmlns:a16="http://schemas.microsoft.com/office/drawing/2014/main" id="{554D3402-FCD6-4AB0-937E-CD696173887D}"/>
              </a:ext>
            </a:extLst>
          </p:cNvPr>
          <p:cNvSpPr txBox="1">
            <a:spLocks noChangeArrowheads="1"/>
          </p:cNvSpPr>
          <p:nvPr/>
        </p:nvSpPr>
        <p:spPr bwMode="auto">
          <a:xfrm>
            <a:off x="1692275" y="2195513"/>
            <a:ext cx="935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0489" name="TextBox 12">
            <a:extLst>
              <a:ext uri="{FF2B5EF4-FFF2-40B4-BE49-F238E27FC236}">
                <a16:creationId xmlns:a16="http://schemas.microsoft.com/office/drawing/2014/main" id="{2C2B3012-D764-4F53-85BC-8B93CE16E523}"/>
              </a:ext>
            </a:extLst>
          </p:cNvPr>
          <p:cNvSpPr txBox="1">
            <a:spLocks noChangeArrowheads="1"/>
          </p:cNvSpPr>
          <p:nvPr/>
        </p:nvSpPr>
        <p:spPr bwMode="auto">
          <a:xfrm>
            <a:off x="1692275" y="3708400"/>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14" name="圆角矩形 13">
            <a:extLst>
              <a:ext uri="{FF2B5EF4-FFF2-40B4-BE49-F238E27FC236}">
                <a16:creationId xmlns:a16="http://schemas.microsoft.com/office/drawing/2014/main" id="{0897B8F2-B692-40B4-AAE3-E66A8629AB53}"/>
              </a:ext>
            </a:extLst>
          </p:cNvPr>
          <p:cNvSpPr/>
          <p:nvPr/>
        </p:nvSpPr>
        <p:spPr>
          <a:xfrm>
            <a:off x="5364163" y="3644900"/>
            <a:ext cx="1655762"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D</a:t>
            </a:r>
            <a:endParaRPr lang="zh-CN" altLang="en-US" sz="3200" dirty="0"/>
          </a:p>
        </p:txBody>
      </p:sp>
      <p:cxnSp>
        <p:nvCxnSpPr>
          <p:cNvPr id="15" name="直接箭头连接符 14">
            <a:extLst>
              <a:ext uri="{FF2B5EF4-FFF2-40B4-BE49-F238E27FC236}">
                <a16:creationId xmlns:a16="http://schemas.microsoft.com/office/drawing/2014/main" id="{62F2D171-A252-44D7-A1D7-C0F260F13312}"/>
              </a:ext>
            </a:extLst>
          </p:cNvPr>
          <p:cNvCxnSpPr/>
          <p:nvPr/>
        </p:nvCxnSpPr>
        <p:spPr>
          <a:xfrm>
            <a:off x="3708400" y="3933825"/>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左弧形箭头 11">
            <a:extLst>
              <a:ext uri="{FF2B5EF4-FFF2-40B4-BE49-F238E27FC236}">
                <a16:creationId xmlns:a16="http://schemas.microsoft.com/office/drawing/2014/main" id="{9EF55A4A-A0A9-4A38-BBAA-C4DBD0674810}"/>
              </a:ext>
            </a:extLst>
          </p:cNvPr>
          <p:cNvSpPr/>
          <p:nvPr/>
        </p:nvSpPr>
        <p:spPr>
          <a:xfrm>
            <a:off x="1403350" y="2354263"/>
            <a:ext cx="288925" cy="1506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493" name="TextBox 15">
            <a:extLst>
              <a:ext uri="{FF2B5EF4-FFF2-40B4-BE49-F238E27FC236}">
                <a16:creationId xmlns:a16="http://schemas.microsoft.com/office/drawing/2014/main" id="{72377993-D271-460A-B60D-03B0535BFE14}"/>
              </a:ext>
            </a:extLst>
          </p:cNvPr>
          <p:cNvSpPr txBox="1">
            <a:spLocks noChangeArrowheads="1"/>
          </p:cNvSpPr>
          <p:nvPr/>
        </p:nvSpPr>
        <p:spPr bwMode="auto">
          <a:xfrm>
            <a:off x="1295400" y="2916238"/>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相似</a:t>
            </a:r>
          </a:p>
        </p:txBody>
      </p:sp>
      <p:cxnSp>
        <p:nvCxnSpPr>
          <p:cNvPr id="18" name="直接箭头连接符 17">
            <a:extLst>
              <a:ext uri="{FF2B5EF4-FFF2-40B4-BE49-F238E27FC236}">
                <a16:creationId xmlns:a16="http://schemas.microsoft.com/office/drawing/2014/main" id="{9CD7E152-24E4-4B75-BB2B-993AD49795B0}"/>
              </a:ext>
            </a:extLst>
          </p:cNvPr>
          <p:cNvCxnSpPr/>
          <p:nvPr/>
        </p:nvCxnSpPr>
        <p:spPr>
          <a:xfrm flipH="1" flipV="1">
            <a:off x="3708400" y="2600325"/>
            <a:ext cx="1655763"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95" name="TextBox 18">
            <a:extLst>
              <a:ext uri="{FF2B5EF4-FFF2-40B4-BE49-F238E27FC236}">
                <a16:creationId xmlns:a16="http://schemas.microsoft.com/office/drawing/2014/main" id="{C08E0DB0-512B-48AD-B37D-CEA194B969E2}"/>
              </a:ext>
            </a:extLst>
          </p:cNvPr>
          <p:cNvSpPr txBox="1">
            <a:spLocks noChangeArrowheads="1"/>
          </p:cNvSpPr>
          <p:nvPr/>
        </p:nvSpPr>
        <p:spPr bwMode="auto">
          <a:xfrm>
            <a:off x="4067175" y="2967038"/>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  荐</a:t>
            </a:r>
          </a:p>
        </p:txBody>
      </p:sp>
      <p:sp>
        <p:nvSpPr>
          <p:cNvPr id="20496" name="TextBox 19">
            <a:extLst>
              <a:ext uri="{FF2B5EF4-FFF2-40B4-BE49-F238E27FC236}">
                <a16:creationId xmlns:a16="http://schemas.microsoft.com/office/drawing/2014/main" id="{B7CD1D46-CE90-4FC9-A620-5D3669BC580A}"/>
              </a:ext>
            </a:extLst>
          </p:cNvPr>
          <p:cNvSpPr txBox="1">
            <a:spLocks noChangeArrowheads="1"/>
          </p:cNvSpPr>
          <p:nvPr/>
        </p:nvSpPr>
        <p:spPr bwMode="auto">
          <a:xfrm>
            <a:off x="3656013" y="2082800"/>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
        <p:nvSpPr>
          <p:cNvPr id="20497" name="TextBox 22">
            <a:extLst>
              <a:ext uri="{FF2B5EF4-FFF2-40B4-BE49-F238E27FC236}">
                <a16:creationId xmlns:a16="http://schemas.microsoft.com/office/drawing/2014/main" id="{1FE36E09-C10E-4FE3-8BE8-DD29BCD5AD63}"/>
              </a:ext>
            </a:extLst>
          </p:cNvPr>
          <p:cNvSpPr txBox="1">
            <a:spLocks noChangeArrowheads="1"/>
          </p:cNvSpPr>
          <p:nvPr/>
        </p:nvSpPr>
        <p:spPr bwMode="auto">
          <a:xfrm>
            <a:off x="3656013" y="3594100"/>
            <a:ext cx="84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5D94411B-F11F-44DC-B220-9AB223172BDB}"/>
              </a:ext>
            </a:extLst>
          </p:cNvPr>
          <p:cNvSpPr>
            <a:spLocks noGrp="1"/>
          </p:cNvSpPr>
          <p:nvPr>
            <p:ph type="title"/>
          </p:nvPr>
        </p:nvSpPr>
        <p:spPr>
          <a:xfrm>
            <a:off x="395288" y="153988"/>
            <a:ext cx="8318500" cy="431800"/>
          </a:xfrm>
        </p:spPr>
        <p:txBody>
          <a:bodyPr/>
          <a:lstStyle/>
          <a:p>
            <a:r>
              <a:rPr lang="zh-CN" altLang="zh-CN"/>
              <a:t>基于物品的协同过滤</a:t>
            </a:r>
            <a:endParaRPr lang="zh-CN" altLang="en-US"/>
          </a:p>
        </p:txBody>
      </p:sp>
      <p:sp>
        <p:nvSpPr>
          <p:cNvPr id="3" name="内容占位符 2">
            <a:extLst>
              <a:ext uri="{FF2B5EF4-FFF2-40B4-BE49-F238E27FC236}">
                <a16:creationId xmlns:a16="http://schemas.microsoft.com/office/drawing/2014/main" id="{FF3D7843-72CD-4E8D-8FFC-8DCEC61ACEDC}"/>
              </a:ext>
            </a:extLst>
          </p:cNvPr>
          <p:cNvSpPr>
            <a:spLocks noGrp="1"/>
          </p:cNvSpPr>
          <p:nvPr>
            <p:ph idx="1"/>
          </p:nvPr>
        </p:nvSpPr>
        <p:spPr>
          <a:xfrm>
            <a:off x="250825" y="774700"/>
            <a:ext cx="8497888" cy="4525963"/>
          </a:xfrm>
        </p:spPr>
        <p:txBody>
          <a:bodyPr/>
          <a:lstStyle/>
          <a:p>
            <a:pPr>
              <a:defRPr/>
            </a:pPr>
            <a:r>
              <a:rPr lang="zh-CN" altLang="zh-CN" dirty="0"/>
              <a:t>基于物品的协同过滤的原理和基于用户的协同过滤类似，只是在计算邻居时采用物品本身，而不是从用户的角度，即基于用户对物品的偏好找到相似的物品，然后根据用户的历史偏好，推荐相似的物品给他。</a:t>
            </a:r>
            <a:endParaRPr lang="en-US" altLang="zh-CN" dirty="0"/>
          </a:p>
          <a:p>
            <a:pPr>
              <a:defRPr/>
            </a:pPr>
            <a:r>
              <a:rPr lang="zh-CN" altLang="zh-CN" dirty="0"/>
              <a:t>从计算的角度看，就是将所有用户对某个物品的偏好作为一个向量来计算物品之间的相似度，得到物品的相似物品后，根据用户历史的偏好预测当前用户还没有表示偏好的物品，计算得到一个排序的物品列表作为推荐。</a:t>
            </a:r>
            <a:endParaRPr lang="en-US" altLang="zh-CN" dirty="0"/>
          </a:p>
          <a:p>
            <a:pPr marL="0" indent="0">
              <a:buFont typeface="Wingdings" pitchFamily="2" charset="2"/>
              <a:buNone/>
              <a:defRPr/>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B8E0F678-4303-4002-A23F-CC54821A62F2}"/>
              </a:ext>
            </a:extLst>
          </p:cNvPr>
          <p:cNvSpPr>
            <a:spLocks noGrp="1"/>
          </p:cNvSpPr>
          <p:nvPr>
            <p:ph type="title"/>
          </p:nvPr>
        </p:nvSpPr>
        <p:spPr>
          <a:xfrm>
            <a:off x="395288" y="153988"/>
            <a:ext cx="8318500" cy="431800"/>
          </a:xfrm>
        </p:spPr>
        <p:txBody>
          <a:bodyPr/>
          <a:lstStyle/>
          <a:p>
            <a:r>
              <a:rPr lang="zh-CN" altLang="zh-CN"/>
              <a:t>基于物品的协同过滤</a:t>
            </a:r>
            <a:endParaRPr lang="zh-CN" altLang="en-US"/>
          </a:p>
        </p:txBody>
      </p:sp>
      <p:sp>
        <p:nvSpPr>
          <p:cNvPr id="22531" name="内容占位符 2">
            <a:extLst>
              <a:ext uri="{FF2B5EF4-FFF2-40B4-BE49-F238E27FC236}">
                <a16:creationId xmlns:a16="http://schemas.microsoft.com/office/drawing/2014/main" id="{E8C4150A-9D22-4B59-9ECC-5D42188C0A6E}"/>
              </a:ext>
            </a:extLst>
          </p:cNvPr>
          <p:cNvSpPr>
            <a:spLocks noGrp="1"/>
          </p:cNvSpPr>
          <p:nvPr>
            <p:ph idx="1"/>
          </p:nvPr>
        </p:nvSpPr>
        <p:spPr>
          <a:xfrm>
            <a:off x="250825" y="692150"/>
            <a:ext cx="8497888" cy="1441450"/>
          </a:xfrm>
        </p:spPr>
        <p:txBody>
          <a:bodyPr/>
          <a:lstStyle/>
          <a:p>
            <a:r>
              <a:rPr lang="zh-CN" altLang="en-US"/>
              <a:t>下</a:t>
            </a:r>
            <a:r>
              <a:rPr lang="zh-CN" altLang="zh-CN"/>
              <a:t>图</a:t>
            </a:r>
            <a:r>
              <a:rPr lang="en-US" altLang="zh-CN"/>
              <a:t> </a:t>
            </a:r>
            <a:r>
              <a:rPr lang="zh-CN" altLang="zh-CN"/>
              <a:t>给出了一个例子，对于物品</a:t>
            </a:r>
            <a:r>
              <a:rPr lang="en-US" altLang="zh-CN"/>
              <a:t> A</a:t>
            </a:r>
            <a:r>
              <a:rPr lang="zh-CN" altLang="zh-CN"/>
              <a:t>，根据所有用户的历史偏好，喜欢物品</a:t>
            </a:r>
            <a:r>
              <a:rPr lang="en-US" altLang="zh-CN"/>
              <a:t> A </a:t>
            </a:r>
            <a:r>
              <a:rPr lang="zh-CN" altLang="zh-CN"/>
              <a:t>的用户都喜欢物品</a:t>
            </a:r>
            <a:r>
              <a:rPr lang="en-US" altLang="zh-CN"/>
              <a:t> C</a:t>
            </a:r>
            <a:r>
              <a:rPr lang="zh-CN" altLang="zh-CN"/>
              <a:t>，得出物品</a:t>
            </a:r>
            <a:r>
              <a:rPr lang="en-US" altLang="zh-CN"/>
              <a:t> A </a:t>
            </a:r>
            <a:r>
              <a:rPr lang="zh-CN" altLang="zh-CN"/>
              <a:t>和物品</a:t>
            </a:r>
            <a:r>
              <a:rPr lang="en-US" altLang="zh-CN"/>
              <a:t> C </a:t>
            </a:r>
            <a:r>
              <a:rPr lang="zh-CN" altLang="zh-CN"/>
              <a:t>比较相似，而用户</a:t>
            </a:r>
            <a:r>
              <a:rPr lang="en-US" altLang="zh-CN"/>
              <a:t> C </a:t>
            </a:r>
            <a:r>
              <a:rPr lang="zh-CN" altLang="zh-CN"/>
              <a:t>喜欢物品</a:t>
            </a:r>
            <a:r>
              <a:rPr lang="en-US" altLang="zh-CN"/>
              <a:t> A</a:t>
            </a:r>
            <a:r>
              <a:rPr lang="zh-CN" altLang="zh-CN"/>
              <a:t>，那么可以推断出用户</a:t>
            </a:r>
            <a:r>
              <a:rPr lang="en-US" altLang="zh-CN"/>
              <a:t> C </a:t>
            </a:r>
            <a:r>
              <a:rPr lang="zh-CN" altLang="zh-CN"/>
              <a:t>可能也喜欢物品</a:t>
            </a:r>
            <a:r>
              <a:rPr lang="en-US" altLang="zh-CN"/>
              <a:t> C</a:t>
            </a:r>
            <a:r>
              <a:rPr lang="zh-CN" altLang="zh-CN"/>
              <a:t>。</a:t>
            </a:r>
          </a:p>
          <a:p>
            <a:endParaRPr lang="zh-CN" altLang="en-US"/>
          </a:p>
        </p:txBody>
      </p:sp>
      <p:sp>
        <p:nvSpPr>
          <p:cNvPr id="4" name="笑脸 3">
            <a:extLst>
              <a:ext uri="{FF2B5EF4-FFF2-40B4-BE49-F238E27FC236}">
                <a16:creationId xmlns:a16="http://schemas.microsoft.com/office/drawing/2014/main" id="{C94085A6-AE61-40D5-9C58-477B0CF9C0E1}"/>
              </a:ext>
            </a:extLst>
          </p:cNvPr>
          <p:cNvSpPr/>
          <p:nvPr/>
        </p:nvSpPr>
        <p:spPr>
          <a:xfrm>
            <a:off x="2195513" y="2133600"/>
            <a:ext cx="1152525" cy="1079500"/>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笑脸 4">
            <a:extLst>
              <a:ext uri="{FF2B5EF4-FFF2-40B4-BE49-F238E27FC236}">
                <a16:creationId xmlns:a16="http://schemas.microsoft.com/office/drawing/2014/main" id="{168B8C0D-873A-4164-B7E8-EC57DFA589A5}"/>
              </a:ext>
            </a:extLst>
          </p:cNvPr>
          <p:cNvSpPr/>
          <p:nvPr/>
        </p:nvSpPr>
        <p:spPr>
          <a:xfrm>
            <a:off x="2179638" y="3573463"/>
            <a:ext cx="1152525"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6" name="直接箭头连接符 5">
            <a:extLst>
              <a:ext uri="{FF2B5EF4-FFF2-40B4-BE49-F238E27FC236}">
                <a16:creationId xmlns:a16="http://schemas.microsoft.com/office/drawing/2014/main" id="{AC4BDAC4-5BD0-4E8C-B306-7184920C1D78}"/>
              </a:ext>
            </a:extLst>
          </p:cNvPr>
          <p:cNvCxnSpPr>
            <a:stCxn id="4" idx="6"/>
          </p:cNvCxnSpPr>
          <p:nvPr/>
        </p:nvCxnSpPr>
        <p:spPr>
          <a:xfrm>
            <a:off x="3348038" y="2673350"/>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882C6F09-78F1-4C77-9C38-40ACDCD2E044}"/>
              </a:ext>
            </a:extLst>
          </p:cNvPr>
          <p:cNvSpPr/>
          <p:nvPr/>
        </p:nvSpPr>
        <p:spPr>
          <a:xfrm>
            <a:off x="5003800" y="2420938"/>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2536" name="TextBox 7">
            <a:extLst>
              <a:ext uri="{FF2B5EF4-FFF2-40B4-BE49-F238E27FC236}">
                <a16:creationId xmlns:a16="http://schemas.microsoft.com/office/drawing/2014/main" id="{D0D4AABB-A6EC-4C77-9B3E-09A6728B0018}"/>
              </a:ext>
            </a:extLst>
          </p:cNvPr>
          <p:cNvSpPr txBox="1">
            <a:spLocks noChangeArrowheads="1"/>
          </p:cNvSpPr>
          <p:nvPr/>
        </p:nvSpPr>
        <p:spPr bwMode="auto">
          <a:xfrm>
            <a:off x="1331913" y="2420938"/>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2537" name="TextBox 8">
            <a:extLst>
              <a:ext uri="{FF2B5EF4-FFF2-40B4-BE49-F238E27FC236}">
                <a16:creationId xmlns:a16="http://schemas.microsoft.com/office/drawing/2014/main" id="{065D6670-FE5E-419E-B9A5-851C46E83574}"/>
              </a:ext>
            </a:extLst>
          </p:cNvPr>
          <p:cNvSpPr txBox="1">
            <a:spLocks noChangeArrowheads="1"/>
          </p:cNvSpPr>
          <p:nvPr/>
        </p:nvSpPr>
        <p:spPr bwMode="auto">
          <a:xfrm>
            <a:off x="1331913" y="393382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B</a:t>
            </a:r>
            <a:endParaRPr lang="zh-CN" altLang="en-US" sz="1800"/>
          </a:p>
        </p:txBody>
      </p:sp>
      <p:sp>
        <p:nvSpPr>
          <p:cNvPr id="10" name="圆角矩形 9">
            <a:extLst>
              <a:ext uri="{FF2B5EF4-FFF2-40B4-BE49-F238E27FC236}">
                <a16:creationId xmlns:a16="http://schemas.microsoft.com/office/drawing/2014/main" id="{523B9DE4-AB99-460D-8636-AFEE7155A048}"/>
              </a:ext>
            </a:extLst>
          </p:cNvPr>
          <p:cNvSpPr/>
          <p:nvPr/>
        </p:nvSpPr>
        <p:spPr>
          <a:xfrm>
            <a:off x="5003800" y="3860800"/>
            <a:ext cx="1655763"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B</a:t>
            </a:r>
            <a:endParaRPr lang="zh-CN" altLang="en-US" sz="3200" dirty="0"/>
          </a:p>
        </p:txBody>
      </p:sp>
      <p:cxnSp>
        <p:nvCxnSpPr>
          <p:cNvPr id="11" name="直接箭头连接符 10">
            <a:extLst>
              <a:ext uri="{FF2B5EF4-FFF2-40B4-BE49-F238E27FC236}">
                <a16:creationId xmlns:a16="http://schemas.microsoft.com/office/drawing/2014/main" id="{A84D1A51-40CE-4656-B040-6590EF0409C3}"/>
              </a:ext>
            </a:extLst>
          </p:cNvPr>
          <p:cNvCxnSpPr/>
          <p:nvPr/>
        </p:nvCxnSpPr>
        <p:spPr>
          <a:xfrm>
            <a:off x="3348038" y="4149725"/>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笑脸 17">
            <a:extLst>
              <a:ext uri="{FF2B5EF4-FFF2-40B4-BE49-F238E27FC236}">
                <a16:creationId xmlns:a16="http://schemas.microsoft.com/office/drawing/2014/main" id="{D9DC52E8-5EFD-4217-9F33-B0887FA11B05}"/>
              </a:ext>
            </a:extLst>
          </p:cNvPr>
          <p:cNvSpPr/>
          <p:nvPr/>
        </p:nvSpPr>
        <p:spPr>
          <a:xfrm>
            <a:off x="2195513" y="5013325"/>
            <a:ext cx="1152525" cy="1079500"/>
          </a:xfrm>
          <a:prstGeom prst="smileyFac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2541" name="TextBox 18">
            <a:extLst>
              <a:ext uri="{FF2B5EF4-FFF2-40B4-BE49-F238E27FC236}">
                <a16:creationId xmlns:a16="http://schemas.microsoft.com/office/drawing/2014/main" id="{C779EA43-3D1F-4577-A700-773336380F81}"/>
              </a:ext>
            </a:extLst>
          </p:cNvPr>
          <p:cNvSpPr txBox="1">
            <a:spLocks noChangeArrowheads="1"/>
          </p:cNvSpPr>
          <p:nvPr/>
        </p:nvSpPr>
        <p:spPr bwMode="auto">
          <a:xfrm>
            <a:off x="1331913" y="5364163"/>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20" name="圆角矩形 19">
            <a:extLst>
              <a:ext uri="{FF2B5EF4-FFF2-40B4-BE49-F238E27FC236}">
                <a16:creationId xmlns:a16="http://schemas.microsoft.com/office/drawing/2014/main" id="{B5A17115-3599-4D23-A037-AAA721E96D65}"/>
              </a:ext>
            </a:extLst>
          </p:cNvPr>
          <p:cNvSpPr/>
          <p:nvPr/>
        </p:nvSpPr>
        <p:spPr>
          <a:xfrm>
            <a:off x="5003800" y="5300663"/>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C</a:t>
            </a:r>
            <a:endParaRPr lang="zh-CN" altLang="en-US" sz="3200" dirty="0"/>
          </a:p>
        </p:txBody>
      </p:sp>
      <p:cxnSp>
        <p:nvCxnSpPr>
          <p:cNvPr id="22" name="直接箭头连接符 21">
            <a:extLst>
              <a:ext uri="{FF2B5EF4-FFF2-40B4-BE49-F238E27FC236}">
                <a16:creationId xmlns:a16="http://schemas.microsoft.com/office/drawing/2014/main" id="{B2B0F21B-38EE-491F-A684-B9898A50FAE0}"/>
              </a:ext>
            </a:extLst>
          </p:cNvPr>
          <p:cNvCxnSpPr>
            <a:stCxn id="5" idx="6"/>
            <a:endCxn id="7" idx="1"/>
          </p:cNvCxnSpPr>
          <p:nvPr/>
        </p:nvCxnSpPr>
        <p:spPr>
          <a:xfrm flipV="1">
            <a:off x="3332163" y="2708275"/>
            <a:ext cx="1671637" cy="1404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91881FD-88C3-4CE7-A0D2-9C467BA6250B}"/>
              </a:ext>
            </a:extLst>
          </p:cNvPr>
          <p:cNvCxnSpPr>
            <a:stCxn id="5" idx="6"/>
            <a:endCxn id="20" idx="1"/>
          </p:cNvCxnSpPr>
          <p:nvPr/>
        </p:nvCxnSpPr>
        <p:spPr>
          <a:xfrm>
            <a:off x="3332163" y="4113213"/>
            <a:ext cx="1671637" cy="147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AD92A7F-E53B-4FCB-A307-9C71BB399C36}"/>
              </a:ext>
            </a:extLst>
          </p:cNvPr>
          <p:cNvCxnSpPr>
            <a:stCxn id="4" idx="6"/>
            <a:endCxn id="20" idx="1"/>
          </p:cNvCxnSpPr>
          <p:nvPr/>
        </p:nvCxnSpPr>
        <p:spPr>
          <a:xfrm>
            <a:off x="3348038" y="2673350"/>
            <a:ext cx="1655762" cy="2916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D6F4C5C-8E0E-4F9A-9CA5-D75113C8DD8C}"/>
              </a:ext>
            </a:extLst>
          </p:cNvPr>
          <p:cNvCxnSpPr>
            <a:stCxn id="18" idx="6"/>
          </p:cNvCxnSpPr>
          <p:nvPr/>
        </p:nvCxnSpPr>
        <p:spPr>
          <a:xfrm flipV="1">
            <a:off x="3348038" y="2790825"/>
            <a:ext cx="1655762" cy="2762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右弧形箭头 28">
            <a:extLst>
              <a:ext uri="{FF2B5EF4-FFF2-40B4-BE49-F238E27FC236}">
                <a16:creationId xmlns:a16="http://schemas.microsoft.com/office/drawing/2014/main" id="{CDCABB0D-6EED-4B2A-A0BA-EF825E3799D0}"/>
              </a:ext>
            </a:extLst>
          </p:cNvPr>
          <p:cNvSpPr/>
          <p:nvPr/>
        </p:nvSpPr>
        <p:spPr>
          <a:xfrm>
            <a:off x="6659563" y="2646363"/>
            <a:ext cx="720725" cy="30861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548" name="TextBox 29">
            <a:extLst>
              <a:ext uri="{FF2B5EF4-FFF2-40B4-BE49-F238E27FC236}">
                <a16:creationId xmlns:a16="http://schemas.microsoft.com/office/drawing/2014/main" id="{EE99147E-44BC-44A5-B6FE-37B52833E60F}"/>
              </a:ext>
            </a:extLst>
          </p:cNvPr>
          <p:cNvSpPr txBox="1">
            <a:spLocks noChangeArrowheads="1"/>
          </p:cNvSpPr>
          <p:nvPr/>
        </p:nvSpPr>
        <p:spPr bwMode="auto">
          <a:xfrm>
            <a:off x="6875463" y="3933825"/>
            <a:ext cx="1152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800"/>
              <a:t>相 似</a:t>
            </a:r>
          </a:p>
        </p:txBody>
      </p:sp>
      <p:cxnSp>
        <p:nvCxnSpPr>
          <p:cNvPr id="32" name="直接箭头连接符 31">
            <a:extLst>
              <a:ext uri="{FF2B5EF4-FFF2-40B4-BE49-F238E27FC236}">
                <a16:creationId xmlns:a16="http://schemas.microsoft.com/office/drawing/2014/main" id="{A2BD66BE-AE57-46A3-B8F5-DDA4C9DA1E91}"/>
              </a:ext>
            </a:extLst>
          </p:cNvPr>
          <p:cNvCxnSpPr>
            <a:endCxn id="18" idx="6"/>
          </p:cNvCxnSpPr>
          <p:nvPr/>
        </p:nvCxnSpPr>
        <p:spPr>
          <a:xfrm flipH="1">
            <a:off x="3348038" y="5553075"/>
            <a:ext cx="165576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550" name="TextBox 32">
            <a:extLst>
              <a:ext uri="{FF2B5EF4-FFF2-40B4-BE49-F238E27FC236}">
                <a16:creationId xmlns:a16="http://schemas.microsoft.com/office/drawing/2014/main" id="{BCD7DA61-8F2B-4AD9-B593-E9C3EB1C4DC2}"/>
              </a:ext>
            </a:extLst>
          </p:cNvPr>
          <p:cNvSpPr txBox="1">
            <a:spLocks noChangeArrowheads="1"/>
          </p:cNvSpPr>
          <p:nvPr/>
        </p:nvSpPr>
        <p:spPr bwMode="auto">
          <a:xfrm>
            <a:off x="3708400" y="55165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924BAF24-7FA9-4BDC-824D-649671FAB44D}"/>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71564C85-6ABE-4B76-9A3E-E74A6946ECCA}"/>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38C6E72-A465-4781-9997-93115186F5B3}"/>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3BF35E5-09F5-4DA2-9D12-3C8B1EBE7E9B}"/>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0FBC5043-C660-4DD8-B65C-6FADBA7E9F42}"/>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477519D-F64D-44EA-9AC8-CA1603111967}"/>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3564" name="标题 13">
            <a:extLst>
              <a:ext uri="{FF2B5EF4-FFF2-40B4-BE49-F238E27FC236}">
                <a16:creationId xmlns:a16="http://schemas.microsoft.com/office/drawing/2014/main" id="{48C19E98-AF07-4290-8DED-E8F2BD35E24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8DB2A817-708A-4EB4-9243-723A935AE5F2}"/>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642A4414-DB5A-44EC-9593-D4DDF7435DE8}"/>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5D835F6-0253-404A-8BC1-50FF38B6B99B}"/>
              </a:ext>
            </a:extLst>
          </p:cNvPr>
          <p:cNvSpPr>
            <a:spLocks noGrp="1"/>
          </p:cNvSpPr>
          <p:nvPr>
            <p:ph type="title"/>
          </p:nvPr>
        </p:nvSpPr>
        <p:spPr>
          <a:xfrm>
            <a:off x="395288" y="153988"/>
            <a:ext cx="8318500" cy="431800"/>
          </a:xfrm>
        </p:spPr>
        <p:txBody>
          <a:bodyPr/>
          <a:lstStyle/>
          <a:p>
            <a:r>
              <a:rPr lang="zh-CN" altLang="en-US"/>
              <a:t>基于用户的协同过滤</a:t>
            </a:r>
          </a:p>
        </p:txBody>
      </p:sp>
      <p:sp>
        <p:nvSpPr>
          <p:cNvPr id="3" name="内容占位符 2">
            <a:extLst>
              <a:ext uri="{FF2B5EF4-FFF2-40B4-BE49-F238E27FC236}">
                <a16:creationId xmlns:a16="http://schemas.microsoft.com/office/drawing/2014/main" id="{B76784AC-7254-4CD1-AD8B-501F43BCA944}"/>
              </a:ext>
            </a:extLst>
          </p:cNvPr>
          <p:cNvSpPr>
            <a:spLocks noGrp="1"/>
          </p:cNvSpPr>
          <p:nvPr>
            <p:ph idx="1"/>
          </p:nvPr>
        </p:nvSpPr>
        <p:spPr>
          <a:xfrm>
            <a:off x="250825" y="774700"/>
            <a:ext cx="8497888" cy="5534025"/>
          </a:xfrm>
        </p:spPr>
        <p:txBody>
          <a:bodyPr/>
          <a:lstStyle/>
          <a:p>
            <a:pPr>
              <a:defRPr/>
            </a:pPr>
            <a:r>
              <a:rPr lang="zh-CN" altLang="zh-CN" dirty="0"/>
              <a:t>以电影评分数据为例，实现基于用户的协同过滤算法第一个重要的步骤就是计算用户之间的相似度。而计算相似度，建立相关系数矩阵目前主要分为以下几种方法。</a:t>
            </a:r>
          </a:p>
          <a:p>
            <a:pPr marL="457200" indent="-457200">
              <a:buFont typeface="Wingdings" pitchFamily="2" charset="2"/>
              <a:buAutoNum type="alphaLcParenR"/>
              <a:defRPr/>
            </a:pPr>
            <a:r>
              <a:rPr lang="zh-CN" altLang="zh-CN" dirty="0"/>
              <a:t>皮尔逊相关系数</a:t>
            </a:r>
            <a:endParaRPr lang="en-US" altLang="zh-CN" dirty="0"/>
          </a:p>
          <a:p>
            <a:pPr>
              <a:buFont typeface="Wingdings" pitchFamily="2" charset="2"/>
              <a:buChar char="ü"/>
              <a:defRPr/>
            </a:pPr>
            <a:r>
              <a:rPr lang="zh-CN" altLang="zh-CN" dirty="0"/>
              <a:t>皮尔逊相关系数一般用于计算两个定距变量间联系的紧密程度，它的取值在</a:t>
            </a:r>
            <a:r>
              <a:rPr lang="en-US" altLang="zh-CN" dirty="0"/>
              <a:t> [-1</a:t>
            </a:r>
            <a:r>
              <a:rPr lang="zh-CN" altLang="zh-CN" dirty="0"/>
              <a:t>，</a:t>
            </a:r>
            <a:r>
              <a:rPr lang="en-US" altLang="zh-CN" dirty="0"/>
              <a:t>+1] </a:t>
            </a:r>
            <a:r>
              <a:rPr lang="zh-CN" altLang="zh-CN" dirty="0"/>
              <a:t>之间。用数学公式表示，皮尔森相关系数等于两个变量的协方差除于两个变量的标准差。计算公式如下所示：</a:t>
            </a:r>
          </a:p>
          <a:p>
            <a:pPr marL="0" indent="0">
              <a:buFont typeface="Wingdings" pitchFamily="2" charset="2"/>
              <a:buNone/>
              <a:defRPr/>
            </a:pPr>
            <a:endParaRPr lang="en-US" altLang="zh-CN" dirty="0"/>
          </a:p>
          <a:p>
            <a:pPr>
              <a:buFont typeface="Wingdings" pitchFamily="2" charset="2"/>
              <a:buChar char="ü"/>
              <a:defRPr/>
            </a:pPr>
            <a:r>
              <a:rPr lang="zh-CN" altLang="zh-CN" dirty="0"/>
              <a:t>由于皮尔逊相关系数描述的是两组数据变化移动的趋势，所以在基于</a:t>
            </a:r>
            <a:r>
              <a:rPr lang="en-US" altLang="zh-CN" dirty="0"/>
              <a:t> </a:t>
            </a:r>
            <a:r>
              <a:rPr lang="zh-CN" altLang="zh-CN" dirty="0"/>
              <a:t>用户的协同过滤系统中，经常使用。描述用户购买或评分变化的趋势，若趋势相近则皮尔逊系数趋近于</a:t>
            </a:r>
            <a:r>
              <a:rPr lang="en-US" altLang="zh-CN" dirty="0"/>
              <a:t>1</a:t>
            </a:r>
            <a:r>
              <a:rPr lang="zh-CN" altLang="zh-CN" dirty="0"/>
              <a:t>，也就是我们认为相似的用户。</a:t>
            </a:r>
          </a:p>
          <a:p>
            <a:pPr marL="0" indent="0">
              <a:buFont typeface="Wingdings" pitchFamily="2" charset="2"/>
              <a:buNone/>
              <a:defRPr/>
            </a:pPr>
            <a:endParaRPr lang="zh-CN" altLang="zh-CN" dirty="0"/>
          </a:p>
          <a:p>
            <a:pPr marL="0" indent="0">
              <a:buFont typeface="Wingdings" pitchFamily="2" charset="2"/>
              <a:buNone/>
              <a:defRPr/>
            </a:pPr>
            <a:r>
              <a:rPr lang="en-US" altLang="zh-CN" dirty="0"/>
              <a:t>  </a:t>
            </a:r>
          </a:p>
          <a:p>
            <a:pPr marL="0" indent="0">
              <a:buFont typeface="Wingdings" pitchFamily="2" charset="2"/>
              <a:buNone/>
              <a:defRPr/>
            </a:pPr>
            <a:r>
              <a:rPr lang="en-US" altLang="zh-CN" dirty="0"/>
              <a:t>  </a:t>
            </a:r>
          </a:p>
          <a:p>
            <a:pPr>
              <a:defRPr/>
            </a:pPr>
            <a:endParaRPr lang="zh-CN" altLang="en-US" dirty="0"/>
          </a:p>
        </p:txBody>
      </p:sp>
      <p:graphicFrame>
        <p:nvGraphicFramePr>
          <p:cNvPr id="24580" name="对象 3">
            <a:extLst>
              <a:ext uri="{FF2B5EF4-FFF2-40B4-BE49-F238E27FC236}">
                <a16:creationId xmlns:a16="http://schemas.microsoft.com/office/drawing/2014/main" id="{CBED7280-6980-4854-8FCB-A095310CFAB5}"/>
              </a:ext>
            </a:extLst>
          </p:cNvPr>
          <p:cNvGraphicFramePr>
            <a:graphicFrameLocks noChangeAspect="1"/>
          </p:cNvGraphicFramePr>
          <p:nvPr/>
        </p:nvGraphicFramePr>
        <p:xfrm>
          <a:off x="3492500" y="4149725"/>
          <a:ext cx="1943100" cy="641350"/>
        </p:xfrm>
        <a:graphic>
          <a:graphicData uri="http://schemas.openxmlformats.org/presentationml/2006/ole">
            <mc:AlternateContent xmlns:mc="http://schemas.openxmlformats.org/markup-compatibility/2006">
              <mc:Choice xmlns:v="urn:schemas-microsoft-com:vml" Requires="v">
                <p:oleObj name="Equation" r:id="rId2" imgW="1307880" imgH="431640" progId="Equation.DSMT4">
                  <p:embed/>
                </p:oleObj>
              </mc:Choice>
              <mc:Fallback>
                <p:oleObj name="Equation" r:id="rId2" imgW="1307880" imgH="43164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14972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53602</TotalTime>
  <Words>1991</Words>
  <Application>Microsoft Office PowerPoint</Application>
  <PresentationFormat>全屏显示(4:3)</PresentationFormat>
  <Paragraphs>180</Paragraphs>
  <Slides>19</Slides>
  <Notes>5</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1" baseType="lpstr">
      <vt:lpstr>黑体</vt:lpstr>
      <vt:lpstr>华文楷体</vt:lpstr>
      <vt:lpstr>微软雅黑</vt:lpstr>
      <vt:lpstr>Arial</vt:lpstr>
      <vt:lpstr>Calibri</vt:lpstr>
      <vt:lpstr>Verdana</vt:lpstr>
      <vt:lpstr>Wingdings</vt:lpstr>
      <vt:lpstr>Office 主题</vt:lpstr>
      <vt:lpstr>2_Office 主题</vt:lpstr>
      <vt:lpstr>Equation</vt:lpstr>
      <vt:lpstr>Microsoft Visio Drawing</vt:lpstr>
      <vt:lpstr>think-cell Slide</vt:lpstr>
      <vt:lpstr>PowerPoint 演示文稿</vt:lpstr>
      <vt:lpstr>目录</vt:lpstr>
      <vt:lpstr>智能推荐概述</vt:lpstr>
      <vt:lpstr>智能推荐的种类</vt:lpstr>
      <vt:lpstr>基于用户的协同过滤</vt:lpstr>
      <vt:lpstr>基于物品的协同过滤</vt:lpstr>
      <vt:lpstr>基于物品的协同过滤</vt:lpstr>
      <vt:lpstr>目录</vt:lpstr>
      <vt:lpstr>基于用户的协同过滤</vt:lpstr>
      <vt:lpstr>基于用户的协同过滤</vt:lpstr>
      <vt:lpstr>基于用户的协同过滤</vt:lpstr>
      <vt:lpstr>基于用户的协同过滤</vt:lpstr>
      <vt:lpstr>基于用户的协同过滤</vt:lpstr>
      <vt:lpstr>目录</vt:lpstr>
      <vt:lpstr>协同过滤的实现</vt:lpstr>
      <vt:lpstr>协同过滤实现代码</vt:lpstr>
      <vt:lpstr>Python输出结果</vt:lpstr>
      <vt:lpstr>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6875</cp:revision>
  <cp:lastPrinted>1601-01-01T00:00:00Z</cp:lastPrinted>
  <dcterms:created xsi:type="dcterms:W3CDTF">2009-09-22T14:48:25Z</dcterms:created>
  <dcterms:modified xsi:type="dcterms:W3CDTF">2021-04-30T09:42:02Z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