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35"/>
  </p:notesMasterIdLst>
  <p:sldIdLst>
    <p:sldId id="499" r:id="rId3"/>
    <p:sldId id="500" r:id="rId4"/>
    <p:sldId id="503" r:id="rId5"/>
    <p:sldId id="504" r:id="rId6"/>
    <p:sldId id="505" r:id="rId7"/>
    <p:sldId id="512" r:id="rId8"/>
    <p:sldId id="513" r:id="rId9"/>
    <p:sldId id="514" r:id="rId10"/>
    <p:sldId id="515" r:id="rId11"/>
    <p:sldId id="506" r:id="rId12"/>
    <p:sldId id="517" r:id="rId13"/>
    <p:sldId id="518" r:id="rId14"/>
    <p:sldId id="519" r:id="rId15"/>
    <p:sldId id="520" r:id="rId16"/>
    <p:sldId id="501" r:id="rId17"/>
    <p:sldId id="507" r:id="rId18"/>
    <p:sldId id="508" r:id="rId19"/>
    <p:sldId id="521" r:id="rId20"/>
    <p:sldId id="522" r:id="rId21"/>
    <p:sldId id="523" r:id="rId22"/>
    <p:sldId id="524" r:id="rId23"/>
    <p:sldId id="502" r:id="rId24"/>
    <p:sldId id="509" r:id="rId25"/>
    <p:sldId id="510" r:id="rId26"/>
    <p:sldId id="511" r:id="rId27"/>
    <p:sldId id="525" r:id="rId28"/>
    <p:sldId id="526" r:id="rId29"/>
    <p:sldId id="527" r:id="rId30"/>
    <p:sldId id="528" r:id="rId31"/>
    <p:sldId id="529" r:id="rId32"/>
    <p:sldId id="530" r:id="rId33"/>
    <p:sldId id="531" r:id="rId34"/>
  </p:sldIdLst>
  <p:sldSz cx="9144000" cy="6858000" type="screen4x3"/>
  <p:notesSz cx="7099300" cy="10234613"/>
  <p:custDataLst>
    <p:tags r:id="rId36"/>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86" d="100"/>
          <a:sy n="86" d="100"/>
        </p:scale>
        <p:origin x="1116"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FAEC88E-9226-4311-BFAD-C7F13A783BBC}"/>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04E3B45F-6EA5-4326-BEDE-4B5EE45A0120}"/>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49156" name="Rectangle 4">
            <a:extLst>
              <a:ext uri="{FF2B5EF4-FFF2-40B4-BE49-F238E27FC236}">
                <a16:creationId xmlns:a16="http://schemas.microsoft.com/office/drawing/2014/main" id="{9879224B-F8FD-4699-AEB2-1B6D1D174196}"/>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0A0D7E27-E470-4A60-851D-1248AAF40A73}"/>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8F09F86F-EA23-4FC2-9E34-8AF8C19C2B9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5AA1BA97-85A0-4AD8-A485-0806AA0D8EF8}"/>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05BAA0D7-C6B4-4CE2-84D3-2D741BAA2B5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7DC99418-53A1-439A-853C-E4352265EFCD}"/>
              </a:ext>
            </a:extLst>
          </p:cNvPr>
          <p:cNvSpPr>
            <a:spLocks noGrp="1" noRot="1" noChangeAspect="1" noTextEdit="1"/>
          </p:cNvSpPr>
          <p:nvPr>
            <p:ph type="sldImg"/>
          </p:nvPr>
        </p:nvSpPr>
        <p:spPr>
          <a:ln/>
        </p:spPr>
      </p:sp>
      <p:sp>
        <p:nvSpPr>
          <p:cNvPr id="50179" name="备注占位符 2">
            <a:extLst>
              <a:ext uri="{FF2B5EF4-FFF2-40B4-BE49-F238E27FC236}">
                <a16:creationId xmlns:a16="http://schemas.microsoft.com/office/drawing/2014/main" id="{B77340B5-D4AB-49E6-8088-A093B65F44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0180" name="灯片编号占位符 3">
            <a:extLst>
              <a:ext uri="{FF2B5EF4-FFF2-40B4-BE49-F238E27FC236}">
                <a16:creationId xmlns:a16="http://schemas.microsoft.com/office/drawing/2014/main" id="{73FF921E-26AA-4D5F-9E24-FC29FFDB64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CBD6B873-77B1-443F-B5CA-085DBB7A9D99}"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B555A2B0-56DD-42ED-8324-DB16558D6804}"/>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F31D750C-75F7-4790-AE63-B3C7EF7DEE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1204" name="灯片编号占位符 3">
            <a:extLst>
              <a:ext uri="{FF2B5EF4-FFF2-40B4-BE49-F238E27FC236}">
                <a16:creationId xmlns:a16="http://schemas.microsoft.com/office/drawing/2014/main" id="{321187E7-0136-4A58-9CC8-41189FBD1A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B2A69278-A92E-49F5-AD90-6794906E36AD}"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995A0EDC-1528-43B7-8D04-D5682CD3AF74}"/>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1DF5D7FB-34A6-4DE4-801A-0B52F39AF3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CC4F1746-5908-4B04-B34E-46B71E911F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71EE73AB-D685-48B7-88D0-93510EA299D9}" type="slidenum">
              <a:rPr lang="zh-CN" altLang="en-US" sz="1300">
                <a:solidFill>
                  <a:schemeClr val="tx1"/>
                </a:solidFill>
              </a:rPr>
              <a:pPr eaLnBrk="1" hangingPunct="1"/>
              <a:t>15</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E6AD9518-FDFC-43B4-9856-CB3A02CF2021}"/>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BCA98559-B7A7-43A5-A1D0-1F24771D4B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3252" name="灯片编号占位符 3">
            <a:extLst>
              <a:ext uri="{FF2B5EF4-FFF2-40B4-BE49-F238E27FC236}">
                <a16:creationId xmlns:a16="http://schemas.microsoft.com/office/drawing/2014/main" id="{F5B95959-CEE3-4E55-BA49-AB41770B08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4401BEF-872C-4A5D-95C0-FFC0E475F484}" type="slidenum">
              <a:rPr lang="zh-CN" altLang="en-US" sz="1300">
                <a:solidFill>
                  <a:schemeClr val="tx1"/>
                </a:solidFill>
              </a:rPr>
              <a:pPr eaLnBrk="1" hangingPunct="1"/>
              <a:t>22</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8027EE8-8359-40B3-8844-F7C5ECF54CB8}"/>
              </a:ext>
            </a:extLst>
          </p:cNvPr>
          <p:cNvSpPr>
            <a:spLocks noGrp="1" noRot="1" noChangeAspect="1" noTextEdit="1"/>
          </p:cNvSpPr>
          <p:nvPr>
            <p:ph type="sldImg"/>
          </p:nvPr>
        </p:nvSpPr>
        <p:spPr>
          <a:ln/>
        </p:spPr>
      </p:sp>
      <p:sp>
        <p:nvSpPr>
          <p:cNvPr id="54275" name="Rectangle 3">
            <a:extLst>
              <a:ext uri="{FF2B5EF4-FFF2-40B4-BE49-F238E27FC236}">
                <a16:creationId xmlns:a16="http://schemas.microsoft.com/office/drawing/2014/main" id="{DDEA1DAC-71B1-4989-B486-299301381D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F5A004-EF30-47EF-9564-FE518214C96D}"/>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259CD377-7C25-4F66-B5E2-2E2878D4A1A1}"/>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9C98EE99-99C4-4FDD-8D3B-C2C13A0B08E4}"/>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http://www.tipdm.org/ts/755.jhtml</a:t>
            </a:r>
            <a:endParaRPr lang="zh-CN" altLang="en-US" sz="2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232627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16333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5B9BE8BB-E242-4417-AA7D-AF49FB79DB4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90269E9F-4841-4F7A-A2C2-003A95D7E42C}"/>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99960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7461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5580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4727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52407B8A-702F-427A-BAFB-08AD43A86164}"/>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2132F9EE-B7FB-4AC9-987C-4DE9B3813A63}"/>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54183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5888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01882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50813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8478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011E296B-AAFA-4C54-B2B0-C9D5731C4B66}"/>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96C4D608-5D6B-46C3-8453-5D580218B22C}"/>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Rectangle 12">
            <a:extLst>
              <a:ext uri="{FF2B5EF4-FFF2-40B4-BE49-F238E27FC236}">
                <a16:creationId xmlns:a16="http://schemas.microsoft.com/office/drawing/2014/main" id="{091DF120-E64E-4ABA-8018-0B76DD8E76AB}"/>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D2FE9D38-66E4-468B-9116-C1ED5737DFB7}"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a:extLst>
              <a:ext uri="{FF2B5EF4-FFF2-40B4-BE49-F238E27FC236}">
                <a16:creationId xmlns:a16="http://schemas.microsoft.com/office/drawing/2014/main" id="{51A5E189-9C7C-4F9C-8E2E-4635DF5240A2}"/>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7D27111-F116-455E-B416-917AAC3E3395}"/>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7DF3944-F82B-4CC3-A198-02EBD5581F22}"/>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840345E-5A47-4544-BD3B-FBA91146444A}"/>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11" name="图片 13" descr="泰迪logo无底色.png">
            <a:extLst>
              <a:ext uri="{FF2B5EF4-FFF2-40B4-BE49-F238E27FC236}">
                <a16:creationId xmlns:a16="http://schemas.microsoft.com/office/drawing/2014/main" id="{9BAEA4FF-3899-4D42-9A15-C6C2A348B84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95536"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395289" y="775245"/>
            <a:ext cx="8330701" cy="1285603"/>
          </a:xfrm>
        </p:spPr>
        <p:txBody>
          <a:bodyPr>
            <a:noAutofit/>
          </a:bodyPr>
          <a:lstStyle>
            <a:lvl1pPr marL="342900" indent="-342900">
              <a:lnSpc>
                <a:spcPct val="150000"/>
              </a:lnSpc>
              <a:buClr>
                <a:srgbClr val="032089"/>
              </a:buClr>
              <a:buFont typeface="Wingdings" pitchFamily="2" charset="2"/>
              <a:buChar char="l"/>
              <a:defRPr sz="20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70525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2536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a:extLst>
              <a:ext uri="{FF2B5EF4-FFF2-40B4-BE49-F238E27FC236}">
                <a16:creationId xmlns:a16="http://schemas.microsoft.com/office/drawing/2014/main" id="{3FCB4B58-9A54-4784-97BF-64EC69346D2C}"/>
              </a:ext>
            </a:extLst>
          </p:cNvPr>
          <p:cNvGraphicFramePr>
            <a:graphicFrameLocks/>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14346" name="AutoShape 29">
                        <a:extLst>
                          <a:ext uri="{FF2B5EF4-FFF2-40B4-BE49-F238E27FC236}">
                            <a16:creationId xmlns:a16="http://schemas.microsoft.com/office/drawing/2014/main" id="{78EFFF0D-3600-4E99-B03D-DD07AE2468B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0875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78FAE-A605-47E0-B312-3587C80781CF}"/>
              </a:ext>
            </a:extLst>
          </p:cNvPr>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46F82BBA-0B9D-4065-9A05-225CBE51C710}" type="datetimeFigureOut">
              <a:rPr lang="en-US" altLang="zh-CN"/>
              <a:pPr>
                <a:defRPr/>
              </a:pPr>
              <a:t>4/30/2021</a:t>
            </a:fld>
            <a:endParaRPr lang="en-US" altLang="zh-CN"/>
          </a:p>
        </p:txBody>
      </p:sp>
      <p:sp>
        <p:nvSpPr>
          <p:cNvPr id="5" name="Footer Placeholder 4">
            <a:extLst>
              <a:ext uri="{FF2B5EF4-FFF2-40B4-BE49-F238E27FC236}">
                <a16:creationId xmlns:a16="http://schemas.microsoft.com/office/drawing/2014/main" id="{BF7F222C-D5CE-4038-A1DD-87B64880648D}"/>
              </a:ext>
            </a:extLst>
          </p:cNvPr>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85EC968F-6E4C-4CA6-8DBF-FFC18360B33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CA417BE-5200-43C9-9312-84A4C8EBC32C}" type="slidenum">
              <a:rPr lang="en-US" altLang="zh-CN"/>
              <a:pPr/>
              <a:t>‹#›</a:t>
            </a:fld>
            <a:endParaRPr lang="en-US" altLang="zh-CN"/>
          </a:p>
        </p:txBody>
      </p:sp>
    </p:spTree>
    <p:extLst>
      <p:ext uri="{BB962C8B-B14F-4D97-AF65-F5344CB8AC3E}">
        <p14:creationId xmlns:p14="http://schemas.microsoft.com/office/powerpoint/2010/main" val="1824158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ED759D-07E7-4271-9624-3508ED696FF5}"/>
              </a:ext>
            </a:extLst>
          </p:cNvPr>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a:extLst>
              <a:ext uri="{FF2B5EF4-FFF2-40B4-BE49-F238E27FC236}">
                <a16:creationId xmlns:a16="http://schemas.microsoft.com/office/drawing/2014/main" id="{CEEF9C8B-1876-4392-965C-0854A6034DBB}"/>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《Hadoop</a:t>
            </a:r>
            <a:r>
              <a:rPr lang="zh-CN" altLang="en-US" sz="2800" dirty="0">
                <a:solidFill>
                  <a:schemeClr val="tx1"/>
                </a:solidFill>
                <a:latin typeface="微软雅黑" pitchFamily="34" charset="-122"/>
                <a:ea typeface="微软雅黑" pitchFamily="34" charset="-122"/>
              </a:rPr>
              <a:t>大数据分析与挖掘实战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http://www.tipdm.org/ts/655.jhtml</a:t>
            </a:r>
            <a:r>
              <a:rPr lang="zh-CN" altLang="en-US" sz="2000" dirty="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9"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灯片编号占位符 5">
            <a:extLst>
              <a:ext uri="{FF2B5EF4-FFF2-40B4-BE49-F238E27FC236}">
                <a16:creationId xmlns:a16="http://schemas.microsoft.com/office/drawing/2014/main" id="{DF1AB69A-3319-4143-A2F0-34E43173AC12}"/>
              </a:ext>
            </a:extLst>
          </p:cNvPr>
          <p:cNvSpPr>
            <a:spLocks noGrp="1"/>
          </p:cNvSpPr>
          <p:nvPr>
            <p:ph type="sldNum" sz="quarter" idx="10"/>
            <p:custDataLst>
              <p:tags r:id="rId1"/>
            </p:custDataLst>
          </p:nvPr>
        </p:nvSpPr>
        <p:spPr>
          <a:xfrm>
            <a:off x="6615113" y="6507163"/>
            <a:ext cx="2133600" cy="365125"/>
          </a:xfrm>
        </p:spPr>
        <p:txBody>
          <a:bodyPr/>
          <a:lstStyle>
            <a:lvl1pPr>
              <a:defRPr/>
            </a:lvl1pPr>
          </a:lstStyle>
          <a:p>
            <a:fld id="{00E4D066-C2B0-452F-BFEB-93048DC3C9B4}" type="slidenum">
              <a:rPr lang="zh-CN" altLang="en-US"/>
              <a:pPr/>
              <a:t>‹#›</a:t>
            </a:fld>
            <a:endParaRPr lang="zh-CN" altLang="en-US"/>
          </a:p>
        </p:txBody>
      </p:sp>
    </p:spTree>
    <p:extLst>
      <p:ext uri="{BB962C8B-B14F-4D97-AF65-F5344CB8AC3E}">
        <p14:creationId xmlns:p14="http://schemas.microsoft.com/office/powerpoint/2010/main" val="310506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950793491"/>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0228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8326B1C6-2F22-46EE-A900-5595FAB7CEF0}"/>
              </a:ext>
            </a:extLst>
          </p:cNvPr>
          <p:cNvSpPr>
            <a:spLocks noGrp="1"/>
          </p:cNvSpPr>
          <p:nvPr>
            <p:ph type="dt" sz="half" idx="10"/>
          </p:nvPr>
        </p:nvSpPr>
        <p:spPr/>
        <p:txBody>
          <a:bodyPr/>
          <a:lstStyle>
            <a:lvl1pPr>
              <a:defRPr/>
            </a:lvl1pPr>
            <a:extLst/>
          </a:lstStyle>
          <a:p>
            <a:pPr>
              <a:defRPr/>
            </a:pPr>
            <a:fld id="{CBDC8F07-68D3-485E-91F9-B0538B570A9D}" type="datetimeFigureOut">
              <a:rPr lang="zh-CN" altLang="en-US"/>
              <a:pPr>
                <a:defRPr/>
              </a:pPr>
              <a:t>2021/4/30</a:t>
            </a:fld>
            <a:endParaRPr lang="zh-CN" altLang="en-US"/>
          </a:p>
        </p:txBody>
      </p:sp>
      <p:sp>
        <p:nvSpPr>
          <p:cNvPr id="6" name="页脚占位符 5">
            <a:extLst>
              <a:ext uri="{FF2B5EF4-FFF2-40B4-BE49-F238E27FC236}">
                <a16:creationId xmlns:a16="http://schemas.microsoft.com/office/drawing/2014/main" id="{02AF3828-9561-485F-94A8-C00BA8A598E9}"/>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DDE90D08-086F-4C4A-8015-A796BDB9B96A}"/>
              </a:ext>
            </a:extLst>
          </p:cNvPr>
          <p:cNvSpPr>
            <a:spLocks noGrp="1"/>
          </p:cNvSpPr>
          <p:nvPr>
            <p:ph type="sldNum" sz="quarter" idx="12"/>
          </p:nvPr>
        </p:nvSpPr>
        <p:spPr/>
        <p:txBody>
          <a:bodyPr/>
          <a:lstStyle>
            <a:lvl1pPr>
              <a:defRPr>
                <a:solidFill>
                  <a:srgbClr val="FFFFFF"/>
                </a:solidFill>
              </a:defRPr>
            </a:lvl1pPr>
          </a:lstStyle>
          <a:p>
            <a:fld id="{92BEEA27-3EC4-4709-AE92-F56C8FD80251}" type="slidenum">
              <a:rPr lang="zh-CN" altLang="en-US"/>
              <a:pPr/>
              <a:t>‹#›</a:t>
            </a:fld>
            <a:endParaRPr lang="zh-CN" altLang="en-US"/>
          </a:p>
        </p:txBody>
      </p:sp>
    </p:spTree>
    <p:extLst>
      <p:ext uri="{BB962C8B-B14F-4D97-AF65-F5344CB8AC3E}">
        <p14:creationId xmlns:p14="http://schemas.microsoft.com/office/powerpoint/2010/main" val="645517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43E2BD9A-B012-4202-9C0E-96BEFCDD06A5}"/>
              </a:ext>
            </a:extLst>
          </p:cNvPr>
          <p:cNvSpPr>
            <a:spLocks noGrp="1"/>
          </p:cNvSpPr>
          <p:nvPr>
            <p:ph type="dt" sz="half" idx="10"/>
          </p:nvPr>
        </p:nvSpPr>
        <p:spPr/>
        <p:txBody>
          <a:bodyPr/>
          <a:lstStyle>
            <a:lvl1pPr>
              <a:defRPr/>
            </a:lvl1pPr>
          </a:lstStyle>
          <a:p>
            <a:pPr>
              <a:defRPr/>
            </a:pPr>
            <a:fld id="{80192A78-7233-4AE6-9638-ADDE014CCD2C}" type="datetimeFigureOut">
              <a:rPr lang="zh-CN" altLang="en-US"/>
              <a:pPr>
                <a:defRPr/>
              </a:pPr>
              <a:t>2021/4/30</a:t>
            </a:fld>
            <a:endParaRPr lang="zh-CN" altLang="en-US"/>
          </a:p>
        </p:txBody>
      </p:sp>
      <p:sp>
        <p:nvSpPr>
          <p:cNvPr id="4" name="页脚占位符 4">
            <a:extLst>
              <a:ext uri="{FF2B5EF4-FFF2-40B4-BE49-F238E27FC236}">
                <a16:creationId xmlns:a16="http://schemas.microsoft.com/office/drawing/2014/main" id="{F7EF10C0-8477-498E-A174-A4C0935EA00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3495305-28FE-41A2-91BF-A02F63F2E085}"/>
              </a:ext>
            </a:extLst>
          </p:cNvPr>
          <p:cNvSpPr>
            <a:spLocks noGrp="1"/>
          </p:cNvSpPr>
          <p:nvPr>
            <p:ph type="sldNum" sz="quarter" idx="12"/>
          </p:nvPr>
        </p:nvSpPr>
        <p:spPr/>
        <p:txBody>
          <a:bodyPr/>
          <a:lstStyle>
            <a:lvl1pPr>
              <a:defRPr/>
            </a:lvl1pPr>
          </a:lstStyle>
          <a:p>
            <a:fld id="{1864650D-7E25-494F-9986-49092D1DBD04}" type="slidenum">
              <a:rPr lang="zh-CN" altLang="en-US"/>
              <a:pPr/>
              <a:t>‹#›</a:t>
            </a:fld>
            <a:endParaRPr lang="zh-CN" altLang="en-US"/>
          </a:p>
        </p:txBody>
      </p:sp>
    </p:spTree>
    <p:extLst>
      <p:ext uri="{BB962C8B-B14F-4D97-AF65-F5344CB8AC3E}">
        <p14:creationId xmlns:p14="http://schemas.microsoft.com/office/powerpoint/2010/main" val="764414252"/>
      </p:ext>
    </p:extLst>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53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F2E924C-6531-436C-9E2C-15E2B2E14BC0}"/>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001E8DF1-FCE3-492C-B1E3-3B7308ACC3C0}" type="datetimeFigureOut">
              <a:rPr lang="zh-CN" altLang="en-US"/>
              <a:pPr>
                <a:defRPr/>
              </a:pPr>
              <a:t>2021/4/30</a:t>
            </a:fld>
            <a:endParaRPr lang="zh-CN" altLang="en-US"/>
          </a:p>
        </p:txBody>
      </p:sp>
      <p:sp>
        <p:nvSpPr>
          <p:cNvPr id="3" name="页脚占位符 4">
            <a:extLst>
              <a:ext uri="{FF2B5EF4-FFF2-40B4-BE49-F238E27FC236}">
                <a16:creationId xmlns:a16="http://schemas.microsoft.com/office/drawing/2014/main" id="{8BC419F3-3733-4E7C-A705-B4431612FE0D}"/>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D02B1A83-F5A9-4D01-A833-374E7DBCA556}"/>
              </a:ext>
            </a:extLst>
          </p:cNvPr>
          <p:cNvSpPr>
            <a:spLocks noGrp="1"/>
          </p:cNvSpPr>
          <p:nvPr>
            <p:ph type="sldNum" sz="quarter" idx="12"/>
          </p:nvPr>
        </p:nvSpPr>
        <p:spPr/>
        <p:txBody>
          <a:bodyPr/>
          <a:lstStyle>
            <a:lvl1pPr eaLnBrk="0" hangingPunct="0">
              <a:defRPr/>
            </a:lvl1pPr>
          </a:lstStyle>
          <a:p>
            <a:fld id="{4D100FB4-9068-48BD-BB52-E899420E78DC}" type="slidenum">
              <a:rPr lang="zh-CN" altLang="en-US"/>
              <a:pPr/>
              <a:t>‹#›</a:t>
            </a:fld>
            <a:endParaRPr lang="zh-CN" altLang="en-US"/>
          </a:p>
        </p:txBody>
      </p:sp>
    </p:spTree>
    <p:extLst>
      <p:ext uri="{BB962C8B-B14F-4D97-AF65-F5344CB8AC3E}">
        <p14:creationId xmlns:p14="http://schemas.microsoft.com/office/powerpoint/2010/main" val="2270921771"/>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45BDCA1-A6CD-4E18-8C44-30237F67286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5936852-4927-470D-A4B1-23801B2F13A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EECF10-FB64-4905-9BD1-B2771DA8AAC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CA05A2C2-2B9F-4F5D-A8F9-F3EA6B73575E}" type="datetimeFigureOut">
              <a:rPr lang="zh-CN" altLang="en-US"/>
              <a:pPr>
                <a:defRPr/>
              </a:pPr>
              <a:t>2021/4/30</a:t>
            </a:fld>
            <a:endParaRPr lang="zh-CN" altLang="en-US"/>
          </a:p>
        </p:txBody>
      </p:sp>
      <p:sp>
        <p:nvSpPr>
          <p:cNvPr id="5" name="页脚占位符 4">
            <a:extLst>
              <a:ext uri="{FF2B5EF4-FFF2-40B4-BE49-F238E27FC236}">
                <a16:creationId xmlns:a16="http://schemas.microsoft.com/office/drawing/2014/main" id="{CFBBE323-4893-4ECC-953E-3986D818CAC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308B643A-F2D9-4ADC-B9FB-FC8502BA1D7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F5BF0A4-5A85-4DD5-878F-F0505700DF8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1" r:id="rId3"/>
    <p:sldLayoutId id="2147485852" r:id="rId4"/>
    <p:sldLayoutId id="2147485853" r:id="rId5"/>
    <p:sldLayoutId id="2147485854" r:id="rId6"/>
    <p:sldLayoutId id="2147485855" r:id="rId7"/>
    <p:sldLayoutId id="2147485856" r:id="rId8"/>
    <p:sldLayoutId id="2147485857"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FC69AC43-7538-46D5-9F39-F8FA4215B1F1}"/>
              </a:ext>
            </a:extLst>
          </p:cNvPr>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F68486D4-82ED-47D6-A4FA-C8BFB3656173}"/>
              </a:ext>
            </a:extLst>
          </p:cNvPr>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2052" name="AutoShape 22">
            <a:extLst>
              <a:ext uri="{FF2B5EF4-FFF2-40B4-BE49-F238E27FC236}">
                <a16:creationId xmlns:a16="http://schemas.microsoft.com/office/drawing/2014/main" id="{BFE77924-32AF-4BC2-9DEF-E3FC1AAF9F48}"/>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3" name="AutoShape 23">
            <a:extLst>
              <a:ext uri="{FF2B5EF4-FFF2-40B4-BE49-F238E27FC236}">
                <a16:creationId xmlns:a16="http://schemas.microsoft.com/office/drawing/2014/main" id="{BB7C762C-6977-4C92-82D1-81565E94EC1A}"/>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4" name="Rectangle 12">
            <a:extLst>
              <a:ext uri="{FF2B5EF4-FFF2-40B4-BE49-F238E27FC236}">
                <a16:creationId xmlns:a16="http://schemas.microsoft.com/office/drawing/2014/main" id="{606FAA9E-6387-479D-B192-C5E65D5C075D}"/>
              </a:ext>
            </a:extLst>
          </p:cNvPr>
          <p:cNvSpPr>
            <a:spLocks noChangeArrowheads="1"/>
          </p:cNvSpPr>
          <p:nvPr userDrawn="1"/>
        </p:nvSpPr>
        <p:spPr bwMode="auto">
          <a:xfrm>
            <a:off x="7921625" y="64976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8FA2E096-5548-4637-AAFF-3B8471CA0878}"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a:extLst>
              <a:ext uri="{FF2B5EF4-FFF2-40B4-BE49-F238E27FC236}">
                <a16:creationId xmlns:a16="http://schemas.microsoft.com/office/drawing/2014/main" id="{366FC5BA-4C16-41A1-A1C9-550AFDE0A36C}"/>
              </a:ext>
            </a:extLst>
          </p:cNvPr>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a:extLst>
              <a:ext uri="{FF2B5EF4-FFF2-40B4-BE49-F238E27FC236}">
                <a16:creationId xmlns:a16="http://schemas.microsoft.com/office/drawing/2014/main" id="{44079238-A5F7-420F-B13C-D39C77304E99}"/>
              </a:ext>
            </a:extLst>
          </p:cNvPr>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E954895-11E1-4AE7-87A6-FE1EF5FA04AA}"/>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a:extLst>
              <a:ext uri="{FF2B5EF4-FFF2-40B4-BE49-F238E27FC236}">
                <a16:creationId xmlns:a16="http://schemas.microsoft.com/office/drawing/2014/main" id="{CC663D81-A467-4676-AA84-73124DA5EC14}"/>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2059" name="图片 13" descr="泰迪logo无底色.png">
            <a:extLst>
              <a:ext uri="{FF2B5EF4-FFF2-40B4-BE49-F238E27FC236}">
                <a16:creationId xmlns:a16="http://schemas.microsoft.com/office/drawing/2014/main" id="{9684D45C-50B5-4492-AD54-CE90C68ACF9D}"/>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40" r:id="rId1"/>
    <p:sldLayoutId id="2147485858" r:id="rId2"/>
    <p:sldLayoutId id="2147485841" r:id="rId3"/>
    <p:sldLayoutId id="2147485842" r:id="rId4"/>
    <p:sldLayoutId id="2147485843" r:id="rId5"/>
    <p:sldLayoutId id="2147485859" r:id="rId6"/>
    <p:sldLayoutId id="2147485844" r:id="rId7"/>
    <p:sldLayoutId id="2147485845" r:id="rId8"/>
    <p:sldLayoutId id="2147485846" r:id="rId9"/>
    <p:sldLayoutId id="2147485847" r:id="rId10"/>
    <p:sldLayoutId id="2147485848" r:id="rId11"/>
    <p:sldLayoutId id="2147485860" r:id="rId12"/>
    <p:sldLayoutId id="2147485861"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9.png"/><Relationship Id="rId11" Type="http://schemas.openxmlformats.org/officeDocument/2006/relationships/hyperlink" Target="http://www.tipdm.com/pxdt/index.jhtml" TargetMode="External"/><Relationship Id="rId5" Type="http://schemas.openxmlformats.org/officeDocument/2006/relationships/image" Target="../media/image18.png"/><Relationship Id="rId10" Type="http://schemas.openxmlformats.org/officeDocument/2006/relationships/hyperlink" Target="https://edu.tipdm.org/" TargetMode="External"/><Relationship Id="rId4" Type="http://schemas.openxmlformats.org/officeDocument/2006/relationships/image" Target="../media/image17.pn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4CF1C571-D66D-47AB-AE45-9B9E3B03449E}"/>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9DA4C7A3-65E5-42F9-B2CB-004AABD5A28F}"/>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46C00395-053D-4D1F-8A4A-AFA28D4E4780}"/>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E7A7064F-6F62-4B81-9F4A-096B413450CE}"/>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F4C150EA-3F78-4790-9799-2CE8BCCB2531}"/>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8EE88E2A-4583-421B-A4B9-B5DDFFB52E7F}"/>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35E86B05-CB6F-4CA5-85E9-F344F7BA5147}"/>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4B7F4B49-4B46-4E38-97E0-12E107335E68}"/>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0FF9C0D3-30C6-45CF-817E-721C5E1D5821}"/>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时间序列分析</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BD41DDBB-3425-4F71-8214-72488D98728C}"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2021/4/30</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5B8F5071-1790-4401-B275-FA1444860978}"/>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5603" name="内容占位符 2">
            <a:extLst>
              <a:ext uri="{FF2B5EF4-FFF2-40B4-BE49-F238E27FC236}">
                <a16:creationId xmlns:a16="http://schemas.microsoft.com/office/drawing/2014/main" id="{38C7115A-A72B-43FA-A8C1-49BBE86B5268}"/>
              </a:ext>
            </a:extLst>
          </p:cNvPr>
          <p:cNvSpPr>
            <a:spLocks noGrp="1"/>
          </p:cNvSpPr>
          <p:nvPr>
            <p:ph idx="1"/>
          </p:nvPr>
        </p:nvSpPr>
        <p:spPr>
          <a:xfrm>
            <a:off x="250825" y="774700"/>
            <a:ext cx="8497888" cy="1069975"/>
          </a:xfrm>
        </p:spPr>
        <p:txBody>
          <a:bodyPr/>
          <a:lstStyle/>
          <a:p>
            <a:r>
              <a:rPr lang="zh-CN" altLang="zh-CN"/>
              <a:t>对差分后的序列做自相关检验，见图 </a:t>
            </a:r>
            <a:r>
              <a:rPr lang="en-US" altLang="zh-CN"/>
              <a:t>12‑4</a:t>
            </a:r>
            <a:r>
              <a:rPr lang="zh-CN" altLang="zh-CN"/>
              <a:t>，观察是否自相关</a:t>
            </a:r>
            <a:endParaRPr lang="en-US" altLang="zh-CN"/>
          </a:p>
          <a:p>
            <a:pPr>
              <a:buFont typeface="Wingdings" pitchFamily="2" charset="2"/>
              <a:buChar char="ü"/>
            </a:pPr>
            <a:r>
              <a:rPr lang="en-US" altLang="zh-CN"/>
              <a:t>plot_acf(D_data).show() #</a:t>
            </a:r>
            <a:r>
              <a:rPr lang="zh-CN" altLang="zh-CN"/>
              <a:t>自相关图</a:t>
            </a:r>
            <a:endParaRPr lang="zh-CN" altLang="en-US"/>
          </a:p>
        </p:txBody>
      </p:sp>
      <p:pic>
        <p:nvPicPr>
          <p:cNvPr id="25604" name="图片 1">
            <a:extLst>
              <a:ext uri="{FF2B5EF4-FFF2-40B4-BE49-F238E27FC236}">
                <a16:creationId xmlns:a16="http://schemas.microsoft.com/office/drawing/2014/main" id="{A62932D5-41E3-4EB1-BEFE-BCDE551FA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844675"/>
            <a:ext cx="6821488"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内容占位符 2">
            <a:extLst>
              <a:ext uri="{FF2B5EF4-FFF2-40B4-BE49-F238E27FC236}">
                <a16:creationId xmlns:a16="http://schemas.microsoft.com/office/drawing/2014/main" id="{E5036B40-85F2-443B-BF54-53FFE7F1A916}"/>
              </a:ext>
            </a:extLst>
          </p:cNvPr>
          <p:cNvSpPr txBox="1">
            <a:spLocks/>
          </p:cNvSpPr>
          <p:nvPr/>
        </p:nvSpPr>
        <p:spPr bwMode="auto">
          <a:xfrm>
            <a:off x="250825" y="5178425"/>
            <a:ext cx="84264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由图可以看出，差分后的序列迅速落入区间内，并呈现出向0靠拢的趋势，序列没有自相关性。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3C4A151-F6CD-4648-A871-A903C8766EC9}"/>
              </a:ext>
            </a:extLst>
          </p:cNvPr>
          <p:cNvSpPr>
            <a:spLocks noGrp="1"/>
          </p:cNvSpPr>
          <p:nvPr>
            <p:ph type="title"/>
          </p:nvPr>
        </p:nvSpPr>
        <p:spPr>
          <a:xfrm>
            <a:off x="395288" y="153988"/>
            <a:ext cx="8318500" cy="431800"/>
          </a:xfrm>
        </p:spPr>
        <p:txBody>
          <a:bodyPr/>
          <a:lstStyle/>
          <a:p>
            <a:r>
              <a:rPr lang="zh-CN" altLang="en-US"/>
              <a:t>相关性检验</a:t>
            </a:r>
          </a:p>
        </p:txBody>
      </p:sp>
      <p:sp>
        <p:nvSpPr>
          <p:cNvPr id="26627" name="内容占位符 2">
            <a:extLst>
              <a:ext uri="{FF2B5EF4-FFF2-40B4-BE49-F238E27FC236}">
                <a16:creationId xmlns:a16="http://schemas.microsoft.com/office/drawing/2014/main" id="{9CCF0A56-8E49-4780-9D40-F03D1F4FD2FF}"/>
              </a:ext>
            </a:extLst>
          </p:cNvPr>
          <p:cNvSpPr>
            <a:spLocks noGrp="1"/>
          </p:cNvSpPr>
          <p:nvPr>
            <p:ph idx="1"/>
          </p:nvPr>
        </p:nvSpPr>
        <p:spPr>
          <a:xfrm>
            <a:off x="250825" y="774700"/>
            <a:ext cx="7921625" cy="1285875"/>
          </a:xfrm>
        </p:spPr>
        <p:txBody>
          <a:bodyPr/>
          <a:lstStyle/>
          <a:p>
            <a:r>
              <a:rPr lang="zh-CN" altLang="zh-CN"/>
              <a:t>对差分后的序列做偏自相关检验，见图 </a:t>
            </a:r>
            <a:r>
              <a:rPr lang="en-US" altLang="zh-CN"/>
              <a:t>12‑5</a:t>
            </a:r>
            <a:r>
              <a:rPr lang="zh-CN" altLang="zh-CN"/>
              <a:t>，观察是否偏自相关</a:t>
            </a:r>
            <a:endParaRPr lang="en-US" altLang="zh-CN"/>
          </a:p>
          <a:p>
            <a:pPr>
              <a:lnSpc>
                <a:spcPct val="100000"/>
              </a:lnSpc>
              <a:buFont typeface="Wingdings" pitchFamily="2" charset="2"/>
              <a:buChar char="ü"/>
            </a:pPr>
            <a:r>
              <a:rPr lang="en-US" altLang="zh-CN" sz="1800"/>
              <a:t>from statsmodels.graphics.tsaplots import </a:t>
            </a:r>
          </a:p>
          <a:p>
            <a:pPr>
              <a:lnSpc>
                <a:spcPct val="100000"/>
              </a:lnSpc>
              <a:buFont typeface="Wingdings" pitchFamily="2" charset="2"/>
              <a:buChar char="ü"/>
            </a:pPr>
            <a:r>
              <a:rPr lang="en-US" altLang="zh-CN" sz="1800"/>
              <a:t>plot_pacfplot_pacf(D_data).show() #</a:t>
            </a:r>
            <a:r>
              <a:rPr lang="zh-CN" altLang="zh-CN" sz="1800"/>
              <a:t>偏自相关图</a:t>
            </a:r>
            <a:endParaRPr lang="zh-CN" altLang="en-US" sz="1800"/>
          </a:p>
        </p:txBody>
      </p:sp>
      <p:pic>
        <p:nvPicPr>
          <p:cNvPr id="26628" name="图片 1">
            <a:extLst>
              <a:ext uri="{FF2B5EF4-FFF2-40B4-BE49-F238E27FC236}">
                <a16:creationId xmlns:a16="http://schemas.microsoft.com/office/drawing/2014/main" id="{28F25E59-A9C5-460D-A3D8-3B345E8FB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030413"/>
            <a:ext cx="72009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内容占位符 2">
            <a:extLst>
              <a:ext uri="{FF2B5EF4-FFF2-40B4-BE49-F238E27FC236}">
                <a16:creationId xmlns:a16="http://schemas.microsoft.com/office/drawing/2014/main" id="{2599A054-5B9D-4FAB-A33F-091A3EB36AE5}"/>
              </a:ext>
            </a:extLst>
          </p:cNvPr>
          <p:cNvSpPr txBox="1">
            <a:spLocks/>
          </p:cNvSpPr>
          <p:nvPr/>
        </p:nvSpPr>
        <p:spPr bwMode="auto">
          <a:xfrm>
            <a:off x="250825" y="5300663"/>
            <a:ext cx="84978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由偏自相关图可以看出，差分后的序列也没有显示出偏自相关性</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A3E9884D-9D13-45B5-B790-374BFA1A72C0}"/>
              </a:ext>
            </a:extLst>
          </p:cNvPr>
          <p:cNvSpPr>
            <a:spLocks noGrp="1"/>
          </p:cNvSpPr>
          <p:nvPr>
            <p:ph type="title"/>
          </p:nvPr>
        </p:nvSpPr>
        <p:spPr>
          <a:xfrm>
            <a:off x="395288" y="153988"/>
            <a:ext cx="8318500" cy="431800"/>
          </a:xfrm>
        </p:spPr>
        <p:txBody>
          <a:bodyPr/>
          <a:lstStyle/>
          <a:p>
            <a:r>
              <a:rPr lang="zh-CN" altLang="en-US"/>
              <a:t>平稳性检验</a:t>
            </a:r>
          </a:p>
        </p:txBody>
      </p:sp>
      <p:sp>
        <p:nvSpPr>
          <p:cNvPr id="27651" name="内容占位符 2">
            <a:extLst>
              <a:ext uri="{FF2B5EF4-FFF2-40B4-BE49-F238E27FC236}">
                <a16:creationId xmlns:a16="http://schemas.microsoft.com/office/drawing/2014/main" id="{DE2A93B1-479F-4A8E-B138-839985BAEFEB}"/>
              </a:ext>
            </a:extLst>
          </p:cNvPr>
          <p:cNvSpPr>
            <a:spLocks noGrp="1"/>
          </p:cNvSpPr>
          <p:nvPr>
            <p:ph idx="1"/>
          </p:nvPr>
        </p:nvSpPr>
        <p:spPr>
          <a:xfrm>
            <a:off x="250825" y="774700"/>
            <a:ext cx="8497888" cy="5607050"/>
          </a:xfrm>
        </p:spPr>
        <p:txBody>
          <a:bodyPr/>
          <a:lstStyle/>
          <a:p>
            <a:r>
              <a:rPr lang="zh-CN" altLang="zh-CN"/>
              <a:t>再对差分后的序列做平稳性检测</a:t>
            </a:r>
            <a:endParaRPr lang="en-US" altLang="zh-CN"/>
          </a:p>
          <a:p>
            <a:pPr>
              <a:lnSpc>
                <a:spcPct val="100000"/>
              </a:lnSpc>
              <a:buFont typeface="Wingdings" pitchFamily="2" charset="2"/>
              <a:buChar char="ü"/>
            </a:pPr>
            <a:r>
              <a:rPr lang="en-US" altLang="zh-CN" sz="1800"/>
              <a:t>#</a:t>
            </a:r>
            <a:r>
              <a:rPr lang="zh-CN" altLang="zh-CN" sz="1800"/>
              <a:t>平稳性检测</a:t>
            </a:r>
            <a:endParaRPr lang="en-US" altLang="zh-CN" sz="1800"/>
          </a:p>
          <a:p>
            <a:pPr>
              <a:lnSpc>
                <a:spcPct val="100000"/>
              </a:lnSpc>
              <a:buFont typeface="Wingdings" pitchFamily="2" charset="2"/>
              <a:buChar char="ü"/>
            </a:pPr>
            <a:r>
              <a:rPr lang="en-US" altLang="zh-CN" sz="1800"/>
              <a:t>print(u'</a:t>
            </a:r>
            <a:r>
              <a:rPr lang="zh-CN" altLang="zh-CN" sz="1800"/>
              <a:t>差分序列的</a:t>
            </a:r>
            <a:r>
              <a:rPr lang="en-US" altLang="zh-CN" sz="1800"/>
              <a:t>ADF</a:t>
            </a:r>
            <a:r>
              <a:rPr lang="zh-CN" altLang="zh-CN" sz="1800"/>
              <a:t>检验结果为：</a:t>
            </a:r>
            <a:r>
              <a:rPr lang="en-US" altLang="zh-CN" sz="1800"/>
              <a:t>', ADF(D_data[u'</a:t>
            </a:r>
            <a:r>
              <a:rPr lang="zh-CN" altLang="zh-CN" sz="1800"/>
              <a:t>销量差分</a:t>
            </a:r>
            <a:r>
              <a:rPr lang="en-US" altLang="zh-CN" sz="1800"/>
              <a:t>'])) </a:t>
            </a:r>
          </a:p>
          <a:p>
            <a:pPr>
              <a:lnSpc>
                <a:spcPct val="100000"/>
              </a:lnSpc>
              <a:buFont typeface="Wingdings" pitchFamily="2" charset="2"/>
              <a:buChar char="ü"/>
            </a:pPr>
            <a:r>
              <a:rPr lang="en-US" altLang="zh-CN" sz="1800"/>
              <a:t>#result:</a:t>
            </a:r>
            <a:r>
              <a:rPr lang="zh-CN" altLang="zh-CN" sz="1800"/>
              <a:t>差分序列的</a:t>
            </a:r>
            <a:r>
              <a:rPr lang="en-US" altLang="zh-CN" sz="1800"/>
              <a:t>ADF</a:t>
            </a:r>
            <a:r>
              <a:rPr lang="zh-CN" altLang="zh-CN" sz="1800"/>
              <a:t>检验结果为：</a:t>
            </a:r>
            <a:r>
              <a:rPr lang="en-US" altLang="zh-CN" sz="1800"/>
              <a:t> (-3.1560562366723537, 0.022673435440048798, 0L, 35L, {'5%': -2.9485102040816327, '1%': -3.6327426647230316, '10%': -2.6130173469387756}, 287.59090907803341)</a:t>
            </a:r>
          </a:p>
          <a:p>
            <a:pPr>
              <a:lnSpc>
                <a:spcPct val="100000"/>
              </a:lnSpc>
              <a:buFont typeface="Wingdings" pitchFamily="2" charset="2"/>
              <a:buChar char="ü"/>
            </a:pPr>
            <a:r>
              <a:rPr lang="zh-CN" altLang="zh-CN" sz="1800"/>
              <a:t>从返回的ADF检验结果得到，p值为0.022673435440048798，小于0.05</a:t>
            </a:r>
            <a:endParaRPr lang="en-US" altLang="zh-CN" sz="1800"/>
          </a:p>
          <a:p>
            <a:pPr>
              <a:lnSpc>
                <a:spcPct val="100000"/>
              </a:lnSpc>
            </a:pPr>
            <a:r>
              <a:rPr lang="zh-CN" altLang="zh-CN"/>
              <a:t>还需要对差分后的序列做白噪声检验</a:t>
            </a:r>
          </a:p>
          <a:p>
            <a:pPr>
              <a:lnSpc>
                <a:spcPct val="100000"/>
              </a:lnSpc>
              <a:buFont typeface="Wingdings" pitchFamily="2" charset="2"/>
              <a:buChar char="ü"/>
            </a:pPr>
            <a:r>
              <a:rPr lang="en-US" altLang="zh-CN" sz="1800"/>
              <a:t>#</a:t>
            </a:r>
            <a:r>
              <a:rPr lang="zh-CN" altLang="zh-CN" sz="1800"/>
              <a:t>白噪声检验</a:t>
            </a:r>
            <a:endParaRPr lang="en-US" altLang="zh-CN" sz="1800"/>
          </a:p>
          <a:p>
            <a:pPr>
              <a:lnSpc>
                <a:spcPct val="100000"/>
              </a:lnSpc>
              <a:buFont typeface="Wingdings" pitchFamily="2" charset="2"/>
              <a:buChar char="ü"/>
            </a:pPr>
            <a:r>
              <a:rPr lang="en-US" altLang="zh-CN" sz="1800"/>
              <a:t>from statsmodels.stats.diagnostic import acorr_ljungbox</a:t>
            </a:r>
          </a:p>
          <a:p>
            <a:pPr>
              <a:lnSpc>
                <a:spcPct val="100000"/>
              </a:lnSpc>
              <a:buFont typeface="Wingdings" pitchFamily="2" charset="2"/>
              <a:buChar char="ü"/>
            </a:pPr>
            <a:r>
              <a:rPr lang="en-US" altLang="zh-CN" sz="1800"/>
              <a:t>print(u'</a:t>
            </a:r>
            <a:r>
              <a:rPr lang="zh-CN" altLang="zh-CN" sz="1800"/>
              <a:t>差分序列的白噪声检验结果为：</a:t>
            </a:r>
            <a:r>
              <a:rPr lang="en-US" altLang="zh-CN" sz="1800"/>
              <a:t>', acorr_ljungbox(D_data, lags=1))</a:t>
            </a:r>
          </a:p>
          <a:p>
            <a:pPr>
              <a:lnSpc>
                <a:spcPct val="100000"/>
              </a:lnSpc>
              <a:buFont typeface="Wingdings" pitchFamily="2" charset="2"/>
              <a:buChar char="ü"/>
            </a:pPr>
            <a:r>
              <a:rPr lang="en-US" altLang="zh-CN" sz="1800"/>
              <a:t>#</a:t>
            </a:r>
            <a:r>
              <a:rPr lang="zh-CN" altLang="zh-CN" sz="1800"/>
              <a:t>返回统计量和</a:t>
            </a:r>
            <a:r>
              <a:rPr lang="en-US" altLang="zh-CN" sz="1800"/>
              <a:t>p</a:t>
            </a:r>
            <a:r>
              <a:rPr lang="zh-CN" altLang="zh-CN" sz="1800"/>
              <a:t>值</a:t>
            </a:r>
            <a:r>
              <a:rPr lang="en-US" altLang="zh-CN" sz="1800"/>
              <a:t> </a:t>
            </a:r>
          </a:p>
          <a:p>
            <a:pPr>
              <a:lnSpc>
                <a:spcPct val="100000"/>
              </a:lnSpc>
              <a:buFont typeface="Wingdings" pitchFamily="2" charset="2"/>
              <a:buChar char="ü"/>
            </a:pPr>
            <a:r>
              <a:rPr lang="en-US" altLang="zh-CN" sz="1800"/>
              <a:t>#result:</a:t>
            </a:r>
            <a:r>
              <a:rPr lang="zh-CN" altLang="zh-CN" sz="1800"/>
              <a:t>差分序列的白噪声检验结果为：</a:t>
            </a:r>
            <a:r>
              <a:rPr lang="en-US" altLang="zh-CN" sz="1800"/>
              <a:t> (array([ 11.30402222]), array([ 0.00077339]))</a:t>
            </a:r>
          </a:p>
          <a:p>
            <a:pPr>
              <a:lnSpc>
                <a:spcPct val="100000"/>
              </a:lnSpc>
            </a:pPr>
            <a:r>
              <a:rPr lang="zh-CN" altLang="zh-CN"/>
              <a:t>从得到的白噪声检验结果可以看出，检验的p值为0.00077339，小于0.05，通过白噪声检验，序列为白噪声序列。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79BF1538-271F-434F-B7D0-3290FCEE2B83}"/>
              </a:ext>
            </a:extLst>
          </p:cNvPr>
          <p:cNvSpPr>
            <a:spLocks noGrp="1"/>
          </p:cNvSpPr>
          <p:nvPr>
            <p:ph type="title"/>
          </p:nvPr>
        </p:nvSpPr>
        <p:spPr>
          <a:xfrm>
            <a:off x="395288" y="153988"/>
            <a:ext cx="8318500" cy="431800"/>
          </a:xfrm>
        </p:spPr>
        <p:txBody>
          <a:bodyPr/>
          <a:lstStyle/>
          <a:p>
            <a:r>
              <a:rPr lang="zh-CN" altLang="en-US"/>
              <a:t>一阶差分</a:t>
            </a:r>
          </a:p>
        </p:txBody>
      </p:sp>
      <p:sp>
        <p:nvSpPr>
          <p:cNvPr id="28675" name="内容占位符 2">
            <a:extLst>
              <a:ext uri="{FF2B5EF4-FFF2-40B4-BE49-F238E27FC236}">
                <a16:creationId xmlns:a16="http://schemas.microsoft.com/office/drawing/2014/main" id="{CCDE7236-4C48-40B6-97E4-711362147FCA}"/>
              </a:ext>
            </a:extLst>
          </p:cNvPr>
          <p:cNvSpPr>
            <a:spLocks noGrp="1"/>
          </p:cNvSpPr>
          <p:nvPr>
            <p:ph idx="1"/>
          </p:nvPr>
        </p:nvSpPr>
        <p:spPr>
          <a:xfrm>
            <a:off x="179388" y="692150"/>
            <a:ext cx="8640762" cy="1008063"/>
          </a:xfrm>
        </p:spPr>
        <p:txBody>
          <a:bodyPr/>
          <a:lstStyle/>
          <a:p>
            <a:r>
              <a:rPr lang="zh-CN" altLang="zh-CN"/>
              <a:t>接下来我们比较下一阶差分后的序列和二阶差分后的序列</a:t>
            </a:r>
            <a:endParaRPr lang="en-US" altLang="zh-CN"/>
          </a:p>
          <a:p>
            <a:pPr>
              <a:lnSpc>
                <a:spcPct val="100000"/>
              </a:lnSpc>
              <a:buFont typeface="Wingdings" pitchFamily="2" charset="2"/>
              <a:buChar char="ü"/>
            </a:pPr>
            <a:r>
              <a:rPr lang="en-US" altLang="zh-CN" sz="1800"/>
              <a:t>fig = plt.figure(figsize=(12,8))ax1= fig.add_subplot(111)diff1 = data.diff(1)diff1.plot(ax=ax1) # </a:t>
            </a:r>
            <a:r>
              <a:rPr lang="zh-CN" altLang="zh-CN" sz="1800"/>
              <a:t>一阶差分</a:t>
            </a:r>
            <a:endParaRPr lang="zh-CN" altLang="en-US" sz="1800"/>
          </a:p>
        </p:txBody>
      </p:sp>
      <p:pic>
        <p:nvPicPr>
          <p:cNvPr id="28676" name="图片 1">
            <a:extLst>
              <a:ext uri="{FF2B5EF4-FFF2-40B4-BE49-F238E27FC236}">
                <a16:creationId xmlns:a16="http://schemas.microsoft.com/office/drawing/2014/main" id="{CD5142A7-6A3A-4C23-B53F-3646D6F99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905000"/>
            <a:ext cx="76200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3">
            <a:extLst>
              <a:ext uri="{FF2B5EF4-FFF2-40B4-BE49-F238E27FC236}">
                <a16:creationId xmlns:a16="http://schemas.microsoft.com/office/drawing/2014/main" id="{2DBB11EE-756B-41F6-BAE0-C355A9566148}"/>
              </a:ext>
            </a:extLst>
          </p:cNvPr>
          <p:cNvSpPr txBox="1">
            <a:spLocks noChangeArrowheads="1"/>
          </p:cNvSpPr>
          <p:nvPr/>
        </p:nvSpPr>
        <p:spPr bwMode="auto">
          <a:xfrm>
            <a:off x="250825" y="5516563"/>
            <a:ext cx="82819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一阶差分的时间序列的均值和方差已经基本平稳，不过我们还是可以比较一下二阶差分的效果</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4A41692F-6F21-4AE0-AD6F-FB8E4851D9FE}"/>
              </a:ext>
            </a:extLst>
          </p:cNvPr>
          <p:cNvSpPr>
            <a:spLocks noGrp="1"/>
          </p:cNvSpPr>
          <p:nvPr>
            <p:ph type="title"/>
          </p:nvPr>
        </p:nvSpPr>
        <p:spPr>
          <a:xfrm>
            <a:off x="395288" y="153988"/>
            <a:ext cx="8318500" cy="431800"/>
          </a:xfrm>
        </p:spPr>
        <p:txBody>
          <a:bodyPr/>
          <a:lstStyle/>
          <a:p>
            <a:r>
              <a:rPr lang="zh-CN" altLang="en-US"/>
              <a:t>二阶差分</a:t>
            </a:r>
          </a:p>
        </p:txBody>
      </p:sp>
      <p:sp>
        <p:nvSpPr>
          <p:cNvPr id="29699" name="内容占位符 2">
            <a:extLst>
              <a:ext uri="{FF2B5EF4-FFF2-40B4-BE49-F238E27FC236}">
                <a16:creationId xmlns:a16="http://schemas.microsoft.com/office/drawing/2014/main" id="{105C8EBE-4984-43DA-9422-88E0BB6C0167}"/>
              </a:ext>
            </a:extLst>
          </p:cNvPr>
          <p:cNvSpPr>
            <a:spLocks noGrp="1"/>
          </p:cNvSpPr>
          <p:nvPr>
            <p:ph idx="1"/>
          </p:nvPr>
        </p:nvSpPr>
        <p:spPr>
          <a:xfrm>
            <a:off x="250825" y="774700"/>
            <a:ext cx="8475663" cy="1712913"/>
          </a:xfrm>
        </p:spPr>
        <p:txBody>
          <a:bodyPr/>
          <a:lstStyle/>
          <a:p>
            <a:pPr>
              <a:lnSpc>
                <a:spcPct val="100000"/>
              </a:lnSpc>
              <a:buFont typeface="Wingdings" pitchFamily="2" charset="2"/>
              <a:buChar char="ü"/>
            </a:pPr>
            <a:r>
              <a:rPr lang="en-US" altLang="zh-CN" sz="1800"/>
              <a:t># </a:t>
            </a:r>
            <a:r>
              <a:rPr lang="zh-CN" altLang="zh-CN" sz="1800"/>
              <a:t>二阶差分</a:t>
            </a:r>
            <a:endParaRPr lang="en-US" altLang="zh-CN" sz="1800"/>
          </a:p>
          <a:p>
            <a:pPr>
              <a:lnSpc>
                <a:spcPct val="100000"/>
              </a:lnSpc>
              <a:buFont typeface="Wingdings" pitchFamily="2" charset="2"/>
              <a:buChar char="ü"/>
            </a:pPr>
            <a:r>
              <a:rPr lang="en-US" altLang="zh-CN" sz="1800"/>
              <a:t>fig = plt.figure(figsize=(12,8))</a:t>
            </a:r>
          </a:p>
          <a:p>
            <a:pPr>
              <a:lnSpc>
                <a:spcPct val="100000"/>
              </a:lnSpc>
              <a:buFont typeface="Wingdings" pitchFamily="2" charset="2"/>
              <a:buChar char="ü"/>
            </a:pPr>
            <a:r>
              <a:rPr lang="en-US" altLang="zh-CN" sz="1800"/>
              <a:t>ax2= fig.add_subplot(111)</a:t>
            </a:r>
          </a:p>
          <a:p>
            <a:pPr>
              <a:lnSpc>
                <a:spcPct val="100000"/>
              </a:lnSpc>
              <a:buFont typeface="Wingdings" pitchFamily="2" charset="2"/>
              <a:buChar char="ü"/>
            </a:pPr>
            <a:r>
              <a:rPr lang="en-US" altLang="zh-CN" sz="1800"/>
              <a:t>diff2 = dta.diff(2)</a:t>
            </a:r>
          </a:p>
          <a:p>
            <a:pPr>
              <a:lnSpc>
                <a:spcPct val="100000"/>
              </a:lnSpc>
              <a:buFont typeface="Wingdings" pitchFamily="2" charset="2"/>
              <a:buChar char="ü"/>
            </a:pPr>
            <a:r>
              <a:rPr lang="en-US" altLang="zh-CN" sz="1800"/>
              <a:t>diff2.plot(ax=ax2)</a:t>
            </a:r>
            <a:endParaRPr lang="zh-CN" altLang="en-US" sz="1800"/>
          </a:p>
        </p:txBody>
      </p:sp>
      <p:pic>
        <p:nvPicPr>
          <p:cNvPr id="29700" name="图片 1">
            <a:extLst>
              <a:ext uri="{FF2B5EF4-FFF2-40B4-BE49-F238E27FC236}">
                <a16:creationId xmlns:a16="http://schemas.microsoft.com/office/drawing/2014/main" id="{89C9DE8B-AB02-4BBC-9E95-9BD493D8E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487613"/>
            <a:ext cx="7489825"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6DD97EA-6ABE-4FEF-A7FD-6F5C415A5FB4}"/>
              </a:ext>
            </a:extLst>
          </p:cNvPr>
          <p:cNvSpPr txBox="1"/>
          <p:nvPr/>
        </p:nvSpPr>
        <p:spPr>
          <a:xfrm>
            <a:off x="250825" y="5516563"/>
            <a:ext cx="8281988" cy="1323975"/>
          </a:xfrm>
          <a:prstGeom prst="rect">
            <a:avLst/>
          </a:prstGeom>
          <a:noFill/>
        </p:spPr>
        <p:txBody>
          <a:bodyPr>
            <a:spAutoFit/>
          </a:bodyPr>
          <a:lstStyle/>
          <a:p>
            <a:pPr marL="342900" indent="-342900">
              <a:buClr>
                <a:srgbClr val="002060"/>
              </a:buClr>
              <a:buFont typeface="Wingdings" pitchFamily="2" charset="2"/>
              <a:buChar char="l"/>
              <a:defRPr/>
            </a:pPr>
            <a:r>
              <a:rPr lang="zh-CN" altLang="zh-CN" sz="2000" dirty="0">
                <a:latin typeface="微软雅黑" pitchFamily="34" charset="-122"/>
                <a:ea typeface="微软雅黑" pitchFamily="34" charset="-122"/>
              </a:rPr>
              <a:t>可以看出二阶差分后的时间序列与一阶差分相差不大，并且二者随着时间推移，时间序列的均值和方差保持不变。因此可以将差分次数</a:t>
            </a:r>
            <a:r>
              <a:rPr lang="en-US" altLang="zh-CN" sz="2000" dirty="0">
                <a:latin typeface="微软雅黑" pitchFamily="34" charset="-122"/>
                <a:ea typeface="微软雅黑" pitchFamily="34" charset="-122"/>
              </a:rPr>
              <a:t>d</a:t>
            </a:r>
            <a:r>
              <a:rPr lang="zh-CN" altLang="zh-CN" sz="2000" dirty="0">
                <a:latin typeface="微软雅黑" pitchFamily="34" charset="-122"/>
                <a:ea typeface="微软雅黑" pitchFamily="34" charset="-122"/>
              </a:rPr>
              <a:t>设置为</a:t>
            </a:r>
            <a:r>
              <a:rPr lang="en-US" altLang="zh-CN" sz="2000" dirty="0">
                <a:latin typeface="微软雅黑" pitchFamily="34" charset="-122"/>
                <a:ea typeface="微软雅黑" pitchFamily="34" charset="-122"/>
              </a:rPr>
              <a:t>1</a:t>
            </a:r>
            <a:r>
              <a:rPr lang="zh-CN" altLang="zh-CN"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 </a:t>
            </a:r>
            <a:endParaRPr lang="zh-CN" altLang="zh-CN" sz="2000" dirty="0">
              <a:latin typeface="微软雅黑" pitchFamily="34" charset="-122"/>
              <a:ea typeface="微软雅黑" pitchFamily="34" charset="-122"/>
            </a:endParaRP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660DBD0-D5C6-4929-A03F-8CEC59136601}"/>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6A7782B0-1C26-42F4-9ADE-C6DD0DA4A902}"/>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58DF764F-471F-4B8E-AC32-A2AFBA7D0387}"/>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357813CD-8EB5-446A-B65B-27D54B97C358}"/>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7234A3F7-3B7A-4235-91A4-F1E1255FE2D5}"/>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B981625B-109F-4FA6-8750-996C000B2076}"/>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2</a:t>
            </a:r>
          </a:p>
        </p:txBody>
      </p:sp>
      <p:sp>
        <p:nvSpPr>
          <p:cNvPr id="30732" name="标题 13">
            <a:extLst>
              <a:ext uri="{FF2B5EF4-FFF2-40B4-BE49-F238E27FC236}">
                <a16:creationId xmlns:a16="http://schemas.microsoft.com/office/drawing/2014/main" id="{C5D4D287-AC2B-40BD-B4A6-8B5B0377294F}"/>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360F9A4-3AC7-4A97-8DDD-631BFC9B4DBA}"/>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模型预测</a:t>
            </a:r>
          </a:p>
        </p:txBody>
      </p:sp>
      <p:sp>
        <p:nvSpPr>
          <p:cNvPr id="16" name="Oval 13">
            <a:hlinkClick r:id="" action="ppaction://noaction" highlightClick="1"/>
            <a:extLst>
              <a:ext uri="{FF2B5EF4-FFF2-40B4-BE49-F238E27FC236}">
                <a16:creationId xmlns:a16="http://schemas.microsoft.com/office/drawing/2014/main" id="{CD46D9B6-7950-429E-943B-CED2C214A8C4}"/>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B5D4EB08-049E-477C-8199-72C84BD9EB96}"/>
              </a:ext>
            </a:extLst>
          </p:cNvPr>
          <p:cNvSpPr>
            <a:spLocks noGrp="1"/>
          </p:cNvSpPr>
          <p:nvPr>
            <p:ph type="title"/>
          </p:nvPr>
        </p:nvSpPr>
        <p:spPr>
          <a:xfrm>
            <a:off x="395288" y="153988"/>
            <a:ext cx="8318500" cy="431800"/>
          </a:xfrm>
        </p:spPr>
        <p:txBody>
          <a:bodyPr/>
          <a:lstStyle/>
          <a:p>
            <a:r>
              <a:rPr lang="zh-CN" altLang="en-US"/>
              <a:t>定阶</a:t>
            </a:r>
          </a:p>
        </p:txBody>
      </p:sp>
      <p:sp>
        <p:nvSpPr>
          <p:cNvPr id="31747" name="内容占位符 2">
            <a:extLst>
              <a:ext uri="{FF2B5EF4-FFF2-40B4-BE49-F238E27FC236}">
                <a16:creationId xmlns:a16="http://schemas.microsoft.com/office/drawing/2014/main" id="{CE12D5E5-B482-4190-BA89-D33D404B3C11}"/>
              </a:ext>
            </a:extLst>
          </p:cNvPr>
          <p:cNvSpPr>
            <a:spLocks noGrp="1"/>
          </p:cNvSpPr>
          <p:nvPr>
            <p:ph idx="1"/>
          </p:nvPr>
        </p:nvSpPr>
        <p:spPr>
          <a:xfrm>
            <a:off x="250825" y="774700"/>
            <a:ext cx="8497888" cy="4238625"/>
          </a:xfrm>
        </p:spPr>
        <p:txBody>
          <a:bodyPr/>
          <a:lstStyle/>
          <a:p>
            <a:r>
              <a:rPr lang="zh-CN" altLang="zh-CN"/>
              <a:t>现在我们已经得到一个平稳的时间序列，接来下就是选择合适的</a:t>
            </a:r>
            <a:r>
              <a:rPr lang="en-US" altLang="zh-CN"/>
              <a:t>ARIMA</a:t>
            </a:r>
            <a:r>
              <a:rPr lang="zh-CN" altLang="zh-CN"/>
              <a:t>模型，即</a:t>
            </a:r>
            <a:r>
              <a:rPr lang="en-US" altLang="zh-CN"/>
              <a:t>ARIMA</a:t>
            </a:r>
            <a:r>
              <a:rPr lang="zh-CN" altLang="zh-CN"/>
              <a:t>模型中合适的</a:t>
            </a:r>
            <a:r>
              <a:rPr lang="en-US" altLang="zh-CN"/>
              <a:t>p,q</a:t>
            </a:r>
            <a:r>
              <a:rPr lang="zh-CN" altLang="zh-CN"/>
              <a:t>。</a:t>
            </a:r>
          </a:p>
          <a:p>
            <a:r>
              <a:rPr lang="zh-CN" altLang="zh-CN"/>
              <a:t>第一步我们要先检查平稳时间序列的自相关图和偏自相关图</a:t>
            </a:r>
            <a:r>
              <a:rPr lang="zh-CN" altLang="en-US"/>
              <a:t>：</a:t>
            </a:r>
            <a:endParaRPr lang="en-US" altLang="zh-CN"/>
          </a:p>
          <a:p>
            <a:pPr>
              <a:lnSpc>
                <a:spcPct val="100000"/>
              </a:lnSpc>
              <a:buFont typeface="Wingdings" pitchFamily="2" charset="2"/>
              <a:buChar char="ü"/>
            </a:pPr>
            <a:r>
              <a:rPr lang="en-US" altLang="zh-CN" sz="1800"/>
              <a:t># </a:t>
            </a:r>
            <a:r>
              <a:rPr lang="zh-CN" altLang="zh-CN" sz="1800"/>
              <a:t>合适的</a:t>
            </a:r>
            <a:r>
              <a:rPr lang="en-US" altLang="zh-CN" sz="1800"/>
              <a:t>p,q</a:t>
            </a:r>
          </a:p>
          <a:p>
            <a:pPr>
              <a:lnSpc>
                <a:spcPct val="100000"/>
              </a:lnSpc>
              <a:buFont typeface="Wingdings" pitchFamily="2" charset="2"/>
              <a:buChar char="ü"/>
            </a:pPr>
            <a:r>
              <a:rPr lang="en-US" altLang="zh-CN" sz="1800"/>
              <a:t>dta = data.diff(1)[1:]</a:t>
            </a:r>
          </a:p>
          <a:p>
            <a:pPr>
              <a:lnSpc>
                <a:spcPct val="100000"/>
              </a:lnSpc>
              <a:buFont typeface="Wingdings" pitchFamily="2" charset="2"/>
              <a:buChar char="ü"/>
            </a:pPr>
            <a:r>
              <a:rPr lang="en-US" altLang="zh-CN" sz="1800"/>
              <a:t>fig = plt.figure(figsize=(12,8))</a:t>
            </a:r>
          </a:p>
          <a:p>
            <a:pPr>
              <a:lnSpc>
                <a:spcPct val="100000"/>
              </a:lnSpc>
              <a:buFont typeface="Wingdings" pitchFamily="2" charset="2"/>
              <a:buChar char="ü"/>
            </a:pPr>
            <a:r>
              <a:rPr lang="en-US" altLang="zh-CN" sz="1800"/>
              <a:t>ax1=fig.add_subplot(211)</a:t>
            </a:r>
          </a:p>
          <a:p>
            <a:pPr>
              <a:lnSpc>
                <a:spcPct val="100000"/>
              </a:lnSpc>
              <a:buFont typeface="Wingdings" pitchFamily="2" charset="2"/>
              <a:buChar char="ü"/>
            </a:pPr>
            <a:r>
              <a:rPr lang="en-US" altLang="zh-CN" sz="1800"/>
              <a:t>fig1 = sm.graphics.tsa.plot_acf(dta[u'</a:t>
            </a:r>
            <a:r>
              <a:rPr lang="zh-CN" altLang="zh-CN" sz="1800"/>
              <a:t>销量</a:t>
            </a:r>
            <a:r>
              <a:rPr lang="en-US" altLang="zh-CN" sz="1800"/>
              <a:t>'],lags=10,ax=ax1)</a:t>
            </a:r>
          </a:p>
          <a:p>
            <a:pPr>
              <a:lnSpc>
                <a:spcPct val="100000"/>
              </a:lnSpc>
              <a:buFont typeface="Wingdings" pitchFamily="2" charset="2"/>
              <a:buChar char="ü"/>
            </a:pPr>
            <a:r>
              <a:rPr lang="en-US" altLang="zh-CN" sz="1800"/>
              <a:t>ax2 = fig.add_subplot(212)</a:t>
            </a:r>
          </a:p>
          <a:p>
            <a:pPr>
              <a:lnSpc>
                <a:spcPct val="100000"/>
              </a:lnSpc>
              <a:buFont typeface="Wingdings" pitchFamily="2" charset="2"/>
              <a:buChar char="ü"/>
            </a:pPr>
            <a:r>
              <a:rPr lang="en-US" altLang="zh-CN" sz="1800"/>
              <a:t>fig2 = sm.graphics.tsa.plot_pacf(dta[u'</a:t>
            </a:r>
            <a:r>
              <a:rPr lang="zh-CN" altLang="zh-CN" sz="1800"/>
              <a:t>销量</a:t>
            </a:r>
            <a:r>
              <a:rPr lang="en-US" altLang="zh-CN" sz="1800"/>
              <a:t>'],lags=10,ax=ax2)</a:t>
            </a:r>
          </a:p>
          <a:p>
            <a:pPr>
              <a:lnSpc>
                <a:spcPct val="100000"/>
              </a:lnSpc>
              <a:buFont typeface="Wingdings" pitchFamily="2" charset="2"/>
              <a:buChar char="ü"/>
            </a:pPr>
            <a:r>
              <a:rPr lang="zh-CN" altLang="zh-CN" sz="1800"/>
              <a:t>其中</a:t>
            </a:r>
            <a:r>
              <a:rPr lang="en-US" altLang="zh-CN" sz="1800"/>
              <a:t>lags </a:t>
            </a:r>
            <a:r>
              <a:rPr lang="zh-CN" altLang="zh-CN" sz="1800"/>
              <a:t>表示滞后的阶数，以上分别得到</a:t>
            </a:r>
            <a:r>
              <a:rPr lang="en-US" altLang="zh-CN" sz="1800"/>
              <a:t>acf </a:t>
            </a:r>
            <a:r>
              <a:rPr lang="zh-CN" altLang="zh-CN" sz="1800"/>
              <a:t>图和</a:t>
            </a:r>
            <a:r>
              <a:rPr lang="en-US" altLang="zh-CN" sz="1800"/>
              <a:t>pacf </a:t>
            </a:r>
            <a:r>
              <a:rPr lang="zh-CN" altLang="zh-CN" sz="1800"/>
              <a:t>图</a:t>
            </a:r>
            <a:endParaRPr lang="zh-CN"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46911FA-7CCC-4609-87F5-56C5DB933BE5}"/>
              </a:ext>
            </a:extLst>
          </p:cNvPr>
          <p:cNvSpPr>
            <a:spLocks noGrp="1"/>
          </p:cNvSpPr>
          <p:nvPr>
            <p:ph type="title"/>
          </p:nvPr>
        </p:nvSpPr>
        <p:spPr>
          <a:xfrm>
            <a:off x="395288" y="153988"/>
            <a:ext cx="8318500" cy="431800"/>
          </a:xfrm>
        </p:spPr>
        <p:txBody>
          <a:bodyPr/>
          <a:lstStyle/>
          <a:p>
            <a:r>
              <a:rPr lang="zh-CN" altLang="en-US"/>
              <a:t>定阶</a:t>
            </a:r>
          </a:p>
        </p:txBody>
      </p:sp>
      <p:sp>
        <p:nvSpPr>
          <p:cNvPr id="32771" name="内容占位符 2">
            <a:extLst>
              <a:ext uri="{FF2B5EF4-FFF2-40B4-BE49-F238E27FC236}">
                <a16:creationId xmlns:a16="http://schemas.microsoft.com/office/drawing/2014/main" id="{8B1508DE-DB6D-495E-8C3E-7DFBE1E8AB41}"/>
              </a:ext>
            </a:extLst>
          </p:cNvPr>
          <p:cNvSpPr>
            <a:spLocks noGrp="1"/>
          </p:cNvSpPr>
          <p:nvPr>
            <p:ph idx="1"/>
          </p:nvPr>
        </p:nvSpPr>
        <p:spPr>
          <a:xfrm>
            <a:off x="250825" y="765175"/>
            <a:ext cx="8353425" cy="2016125"/>
          </a:xfrm>
        </p:spPr>
        <p:txBody>
          <a:bodyPr/>
          <a:lstStyle/>
          <a:p>
            <a:r>
              <a:rPr lang="zh-CN" altLang="zh-CN"/>
              <a:t>通过两图观察得到：</a:t>
            </a:r>
            <a:r>
              <a:rPr lang="en-US" altLang="zh-CN"/>
              <a:t> </a:t>
            </a:r>
            <a:endParaRPr lang="zh-CN" altLang="zh-CN"/>
          </a:p>
          <a:p>
            <a:pPr>
              <a:buFont typeface="Wingdings" pitchFamily="2" charset="2"/>
              <a:buChar char="u"/>
            </a:pPr>
            <a:r>
              <a:rPr lang="en-US" altLang="zh-CN"/>
              <a:t>* </a:t>
            </a:r>
            <a:r>
              <a:rPr lang="zh-CN" altLang="zh-CN"/>
              <a:t>自相关图显示滞后有</a:t>
            </a:r>
            <a:r>
              <a:rPr lang="en-US" altLang="zh-CN"/>
              <a:t>2</a:t>
            </a:r>
            <a:r>
              <a:rPr lang="zh-CN" altLang="zh-CN"/>
              <a:t>个阶超出了置信边界；</a:t>
            </a:r>
            <a:r>
              <a:rPr lang="en-US" altLang="zh-CN"/>
              <a:t> </a:t>
            </a:r>
            <a:endParaRPr lang="zh-CN" altLang="zh-CN"/>
          </a:p>
          <a:p>
            <a:pPr>
              <a:buFont typeface="Wingdings" pitchFamily="2" charset="2"/>
              <a:buChar char="u"/>
            </a:pPr>
            <a:r>
              <a:rPr lang="en-US" altLang="zh-CN"/>
              <a:t>* </a:t>
            </a:r>
            <a:r>
              <a:rPr lang="zh-CN" altLang="zh-CN"/>
              <a:t>偏相关图显示在滞后</a:t>
            </a:r>
            <a:r>
              <a:rPr lang="en-US" altLang="zh-CN"/>
              <a:t>1</a:t>
            </a:r>
            <a:r>
              <a:rPr lang="zh-CN" altLang="zh-CN"/>
              <a:t>阶时的偏自相关系数超出了置信边界，从</a:t>
            </a:r>
            <a:r>
              <a:rPr lang="en-US" altLang="zh-CN"/>
              <a:t>lag 1</a:t>
            </a:r>
            <a:r>
              <a:rPr lang="zh-CN" altLang="zh-CN"/>
              <a:t>之后偏自相关系数值缩小至</a:t>
            </a:r>
            <a:r>
              <a:rPr lang="en-US" altLang="zh-CN"/>
              <a:t>0 </a:t>
            </a:r>
            <a:endParaRPr lang="zh-CN" altLang="zh-CN"/>
          </a:p>
          <a:p>
            <a:endParaRPr lang="zh-CN" altLang="en-US"/>
          </a:p>
        </p:txBody>
      </p:sp>
      <p:pic>
        <p:nvPicPr>
          <p:cNvPr id="32772" name="图片 1">
            <a:extLst>
              <a:ext uri="{FF2B5EF4-FFF2-40B4-BE49-F238E27FC236}">
                <a16:creationId xmlns:a16="http://schemas.microsoft.com/office/drawing/2014/main" id="{CFA1858C-4AED-4751-908F-540D5A9A4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2781300"/>
            <a:ext cx="7842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5257514-B85A-4407-8A9D-CE2E81085DC6}"/>
              </a:ext>
            </a:extLst>
          </p:cNvPr>
          <p:cNvSpPr>
            <a:spLocks noGrp="1"/>
          </p:cNvSpPr>
          <p:nvPr>
            <p:ph type="title"/>
          </p:nvPr>
        </p:nvSpPr>
        <p:spPr>
          <a:xfrm>
            <a:off x="395288" y="153988"/>
            <a:ext cx="8318500" cy="431800"/>
          </a:xfrm>
        </p:spPr>
        <p:txBody>
          <a:bodyPr/>
          <a:lstStyle/>
          <a:p>
            <a:r>
              <a:rPr lang="zh-CN" altLang="en-US"/>
              <a:t>定阶</a:t>
            </a:r>
          </a:p>
        </p:txBody>
      </p:sp>
      <p:sp>
        <p:nvSpPr>
          <p:cNvPr id="3" name="内容占位符 2">
            <a:extLst>
              <a:ext uri="{FF2B5EF4-FFF2-40B4-BE49-F238E27FC236}">
                <a16:creationId xmlns:a16="http://schemas.microsoft.com/office/drawing/2014/main" id="{35E2D4AB-3E29-461F-8F32-2EF692CF3634}"/>
              </a:ext>
            </a:extLst>
          </p:cNvPr>
          <p:cNvSpPr>
            <a:spLocks noGrp="1"/>
          </p:cNvSpPr>
          <p:nvPr>
            <p:ph idx="1"/>
          </p:nvPr>
        </p:nvSpPr>
        <p:spPr>
          <a:xfrm>
            <a:off x="250825" y="774700"/>
            <a:ext cx="8475663" cy="4886325"/>
          </a:xfrm>
        </p:spPr>
        <p:txBody>
          <a:bodyPr/>
          <a:lstStyle/>
          <a:p>
            <a:pPr>
              <a:defRPr/>
            </a:pPr>
            <a:r>
              <a:rPr lang="zh-CN" altLang="zh-CN" dirty="0"/>
              <a:t>则有以下模型可以供选择：</a:t>
            </a:r>
            <a:r>
              <a:rPr lang="en-US" altLang="zh-CN" dirty="0"/>
              <a:t> </a:t>
            </a:r>
            <a:endParaRPr lang="zh-CN" altLang="zh-CN" dirty="0"/>
          </a:p>
          <a:p>
            <a:pPr marL="457200" indent="-457200">
              <a:buFont typeface="+mj-lt"/>
              <a:buAutoNum type="alphaLcParenR"/>
              <a:defRPr/>
            </a:pPr>
            <a:r>
              <a:rPr lang="en-US" altLang="zh-CN" dirty="0"/>
              <a:t>ARMA(0,2)</a:t>
            </a:r>
            <a:r>
              <a:rPr lang="zh-CN" altLang="zh-CN" dirty="0"/>
              <a:t>模型：即自相关图在滞后</a:t>
            </a:r>
            <a:r>
              <a:rPr lang="en-US" altLang="zh-CN" dirty="0"/>
              <a:t>2</a:t>
            </a:r>
            <a:r>
              <a:rPr lang="zh-CN" altLang="zh-CN" dirty="0"/>
              <a:t>阶之后缩小为</a:t>
            </a:r>
            <a:r>
              <a:rPr lang="en-US" altLang="zh-CN" dirty="0"/>
              <a:t>0</a:t>
            </a:r>
            <a:r>
              <a:rPr lang="zh-CN" altLang="zh-CN" dirty="0"/>
              <a:t>，且偏自相关缩小至</a:t>
            </a:r>
            <a:r>
              <a:rPr lang="en-US" altLang="zh-CN" dirty="0"/>
              <a:t>0</a:t>
            </a:r>
            <a:r>
              <a:rPr lang="zh-CN" altLang="zh-CN" dirty="0"/>
              <a:t>，则是一个阶数</a:t>
            </a:r>
            <a:r>
              <a:rPr lang="en-US" altLang="zh-CN" dirty="0"/>
              <a:t>q=2</a:t>
            </a:r>
            <a:r>
              <a:rPr lang="zh-CN" altLang="zh-CN" dirty="0"/>
              <a:t>的移动平均模型；</a:t>
            </a:r>
            <a:r>
              <a:rPr lang="en-US" altLang="zh-CN" dirty="0"/>
              <a:t> </a:t>
            </a:r>
            <a:endParaRPr lang="zh-CN" altLang="zh-CN" dirty="0"/>
          </a:p>
          <a:p>
            <a:pPr marL="457200" indent="-457200">
              <a:buFont typeface="+mj-lt"/>
              <a:buAutoNum type="alphaLcParenR"/>
              <a:defRPr/>
            </a:pPr>
            <a:r>
              <a:rPr lang="en-US" altLang="zh-CN" dirty="0"/>
              <a:t>ARMA(1,0)</a:t>
            </a:r>
            <a:r>
              <a:rPr lang="zh-CN" altLang="zh-CN" dirty="0"/>
              <a:t>模型：即偏自相关图在滞后</a:t>
            </a:r>
            <a:r>
              <a:rPr lang="en-US" altLang="zh-CN" dirty="0"/>
              <a:t>1</a:t>
            </a:r>
            <a:r>
              <a:rPr lang="zh-CN" altLang="zh-CN" dirty="0"/>
              <a:t>阶之后缩小为</a:t>
            </a:r>
            <a:r>
              <a:rPr lang="en-US" altLang="zh-CN" dirty="0"/>
              <a:t>0</a:t>
            </a:r>
            <a:r>
              <a:rPr lang="zh-CN" altLang="zh-CN" dirty="0"/>
              <a:t>，且自相关缩小至</a:t>
            </a:r>
            <a:r>
              <a:rPr lang="en-US" altLang="zh-CN" dirty="0"/>
              <a:t>0</a:t>
            </a:r>
            <a:r>
              <a:rPr lang="zh-CN" altLang="zh-CN" dirty="0"/>
              <a:t>，则是一个阶层</a:t>
            </a:r>
            <a:r>
              <a:rPr lang="en-US" altLang="zh-CN" dirty="0"/>
              <a:t>p=1</a:t>
            </a:r>
            <a:r>
              <a:rPr lang="zh-CN" altLang="zh-CN" dirty="0"/>
              <a:t>的自回归模型；</a:t>
            </a:r>
            <a:r>
              <a:rPr lang="en-US" altLang="zh-CN" dirty="0"/>
              <a:t> </a:t>
            </a:r>
            <a:endParaRPr lang="zh-CN" altLang="zh-CN" dirty="0"/>
          </a:p>
          <a:p>
            <a:pPr marL="457200" indent="-457200">
              <a:buFont typeface="+mj-lt"/>
              <a:buAutoNum type="alphaLcParenR"/>
              <a:defRPr/>
            </a:pPr>
            <a:r>
              <a:rPr lang="en-US" altLang="zh-CN" dirty="0"/>
              <a:t>ARMA(0,1)</a:t>
            </a:r>
            <a:r>
              <a:rPr lang="zh-CN" altLang="zh-CN" dirty="0"/>
              <a:t>模型：即自相关图在滞后</a:t>
            </a:r>
            <a:r>
              <a:rPr lang="en-US" altLang="zh-CN" dirty="0"/>
              <a:t>1</a:t>
            </a:r>
            <a:r>
              <a:rPr lang="zh-CN" altLang="zh-CN" dirty="0"/>
              <a:t>阶之后缩小为</a:t>
            </a:r>
            <a:r>
              <a:rPr lang="en-US" altLang="zh-CN" dirty="0"/>
              <a:t>0</a:t>
            </a:r>
            <a:r>
              <a:rPr lang="zh-CN" altLang="zh-CN" dirty="0"/>
              <a:t>，且偏自相关缩小至</a:t>
            </a:r>
            <a:r>
              <a:rPr lang="en-US" altLang="zh-CN" dirty="0"/>
              <a:t>0</a:t>
            </a:r>
            <a:r>
              <a:rPr lang="zh-CN" altLang="zh-CN" dirty="0"/>
              <a:t>，则是一个阶层</a:t>
            </a:r>
            <a:r>
              <a:rPr lang="en-US" altLang="zh-CN" dirty="0"/>
              <a:t>q=1</a:t>
            </a:r>
            <a:r>
              <a:rPr lang="zh-CN" altLang="zh-CN" dirty="0"/>
              <a:t>的自回归模型。</a:t>
            </a:r>
            <a:r>
              <a:rPr lang="en-US" altLang="zh-CN" dirty="0"/>
              <a:t> </a:t>
            </a:r>
            <a:endParaRPr lang="zh-CN" altLang="zh-CN" dirty="0"/>
          </a:p>
          <a:p>
            <a:pPr>
              <a:defRPr/>
            </a:pPr>
            <a:r>
              <a:rPr lang="zh-CN" altLang="zh-CN" dirty="0"/>
              <a:t>现在有以上这么多可供选择的模型，我们通常采用</a:t>
            </a:r>
            <a:r>
              <a:rPr lang="en-US" altLang="zh-CN" dirty="0"/>
              <a:t>ARMA</a:t>
            </a:r>
            <a:r>
              <a:rPr lang="zh-CN" altLang="zh-CN" dirty="0"/>
              <a:t>模型的</a:t>
            </a:r>
            <a:r>
              <a:rPr lang="en-US" altLang="zh-CN" dirty="0"/>
              <a:t>AIC</a:t>
            </a:r>
            <a:r>
              <a:rPr lang="zh-CN" altLang="zh-CN" dirty="0"/>
              <a:t>法则。</a:t>
            </a:r>
          </a:p>
          <a:p>
            <a:pPr>
              <a:defRPr/>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78DF2E2B-E4EE-43C9-8CA4-EDFF3CCD5AD2}"/>
              </a:ext>
            </a:extLst>
          </p:cNvPr>
          <p:cNvSpPr>
            <a:spLocks noGrp="1"/>
          </p:cNvSpPr>
          <p:nvPr>
            <p:ph type="title"/>
          </p:nvPr>
        </p:nvSpPr>
        <p:spPr>
          <a:xfrm>
            <a:off x="395288" y="153988"/>
            <a:ext cx="8318500" cy="431800"/>
          </a:xfrm>
        </p:spPr>
        <p:txBody>
          <a:bodyPr/>
          <a:lstStyle/>
          <a:p>
            <a:r>
              <a:rPr lang="zh-CN" altLang="en-US"/>
              <a:t>定阶</a:t>
            </a:r>
          </a:p>
        </p:txBody>
      </p:sp>
      <p:sp>
        <p:nvSpPr>
          <p:cNvPr id="34819" name="内容占位符 2">
            <a:extLst>
              <a:ext uri="{FF2B5EF4-FFF2-40B4-BE49-F238E27FC236}">
                <a16:creationId xmlns:a16="http://schemas.microsoft.com/office/drawing/2014/main" id="{05332637-04A1-4582-99A1-466B59E2DEB6}"/>
              </a:ext>
            </a:extLst>
          </p:cNvPr>
          <p:cNvSpPr>
            <a:spLocks noGrp="1"/>
          </p:cNvSpPr>
          <p:nvPr>
            <p:ph idx="1"/>
          </p:nvPr>
        </p:nvSpPr>
        <p:spPr>
          <a:xfrm>
            <a:off x="250825" y="774700"/>
            <a:ext cx="8497888" cy="5175250"/>
          </a:xfrm>
        </p:spPr>
        <p:txBody>
          <a:bodyPr/>
          <a:lstStyle/>
          <a:p>
            <a:r>
              <a:rPr lang="zh-CN" altLang="zh-CN"/>
              <a:t>我们知道：增加自由参数的数目提高了拟合的优良性，</a:t>
            </a:r>
            <a:r>
              <a:rPr lang="en-US" altLang="zh-CN"/>
              <a:t>AIC</a:t>
            </a:r>
            <a:r>
              <a:rPr lang="zh-CN" altLang="zh-CN"/>
              <a:t>鼓励数据拟合的优良性但是尽量避免出现过度拟合</a:t>
            </a:r>
            <a:r>
              <a:rPr lang="en-US" altLang="zh-CN"/>
              <a:t>(Overfitting)</a:t>
            </a:r>
            <a:r>
              <a:rPr lang="zh-CN" altLang="zh-CN"/>
              <a:t>的情况。</a:t>
            </a:r>
            <a:endParaRPr lang="en-US" altLang="zh-CN"/>
          </a:p>
          <a:p>
            <a:r>
              <a:rPr lang="zh-CN" altLang="zh-CN"/>
              <a:t>所以优先考虑的模型应是</a:t>
            </a:r>
            <a:r>
              <a:rPr lang="en-US" altLang="zh-CN"/>
              <a:t>AIC</a:t>
            </a:r>
            <a:r>
              <a:rPr lang="zh-CN" altLang="zh-CN"/>
              <a:t>值最小的那一个。赤池信息准则的方法是寻找可以最好地解释数据但包含最少自由参数的模型。不仅仅包括</a:t>
            </a:r>
            <a:r>
              <a:rPr lang="en-US" altLang="zh-CN"/>
              <a:t>AIC</a:t>
            </a:r>
            <a:r>
              <a:rPr lang="zh-CN" altLang="zh-CN"/>
              <a:t>准则，目前选择模型常用如下准则：</a:t>
            </a:r>
            <a:r>
              <a:rPr lang="en-US" altLang="zh-CN"/>
              <a:t> </a:t>
            </a:r>
          </a:p>
          <a:p>
            <a:pPr>
              <a:buFont typeface="Wingdings" pitchFamily="2" charset="2"/>
              <a:buChar char="u"/>
            </a:pPr>
            <a:r>
              <a:rPr lang="en-US" altLang="zh-CN"/>
              <a:t>* AIC=-2 ln(L) + 2 k </a:t>
            </a:r>
            <a:r>
              <a:rPr lang="zh-CN" altLang="zh-CN"/>
              <a:t>中文名字：赤池信息量</a:t>
            </a:r>
            <a:r>
              <a:rPr lang="en-US" altLang="zh-CN"/>
              <a:t> akaike information criterion </a:t>
            </a:r>
            <a:endParaRPr lang="zh-CN" altLang="zh-CN"/>
          </a:p>
          <a:p>
            <a:pPr>
              <a:buFont typeface="Wingdings" pitchFamily="2" charset="2"/>
              <a:buChar char="u"/>
            </a:pPr>
            <a:r>
              <a:rPr lang="en-US" altLang="zh-CN"/>
              <a:t>* BIC=-2 ln(L) + ln(n)*k </a:t>
            </a:r>
            <a:r>
              <a:rPr lang="zh-CN" altLang="zh-CN"/>
              <a:t>中文名字：贝叶斯信息量</a:t>
            </a:r>
            <a:r>
              <a:rPr lang="en-US" altLang="zh-CN"/>
              <a:t> bayesian information criterion </a:t>
            </a:r>
            <a:endParaRPr lang="zh-CN" altLang="zh-CN"/>
          </a:p>
          <a:p>
            <a:pPr>
              <a:buFont typeface="Wingdings" pitchFamily="2" charset="2"/>
              <a:buChar char="u"/>
            </a:pPr>
            <a:r>
              <a:rPr lang="en-US" altLang="zh-CN"/>
              <a:t>* HQ=-2 ln(L) + ln(ln(n))*k hannan-quinn criterion </a:t>
            </a:r>
            <a:endParaRPr lang="zh-CN" altLang="zh-CN"/>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059D250-BBFB-4964-BDC2-3C0D71F1D7B0}"/>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F014A77E-A89E-45FC-8D51-81A5BBDB6C56}"/>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5508329-EC90-44FE-AB60-A82E649583AB}"/>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FB33D7B4-BB77-45D3-B889-229B3CDEF255}"/>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B4599F37-FDDE-48DD-8109-B24665C5D2C5}"/>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90B2D529-9662-4B79-B3DE-0B0949808345}"/>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C7E56DC0-A813-43DD-8273-89AB0EA33F7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8038870-B39E-44D3-9FE6-20D98BAD76A2}"/>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模型预测</a:t>
            </a:r>
          </a:p>
        </p:txBody>
      </p:sp>
      <p:sp>
        <p:nvSpPr>
          <p:cNvPr id="16" name="Oval 13">
            <a:hlinkClick r:id="" action="ppaction://noaction" highlightClick="1"/>
            <a:extLst>
              <a:ext uri="{FF2B5EF4-FFF2-40B4-BE49-F238E27FC236}">
                <a16:creationId xmlns:a16="http://schemas.microsoft.com/office/drawing/2014/main" id="{A80F8409-CE8C-4B4E-B99B-CFF79B41BF6E}"/>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ACCFDA6D-6A4F-4C03-89FB-BBA90124FF32}"/>
              </a:ext>
            </a:extLst>
          </p:cNvPr>
          <p:cNvSpPr>
            <a:spLocks noGrp="1"/>
          </p:cNvSpPr>
          <p:nvPr>
            <p:ph type="title"/>
          </p:nvPr>
        </p:nvSpPr>
        <p:spPr>
          <a:xfrm>
            <a:off x="395288" y="153988"/>
            <a:ext cx="8318500" cy="431800"/>
          </a:xfrm>
        </p:spPr>
        <p:txBody>
          <a:bodyPr/>
          <a:lstStyle/>
          <a:p>
            <a:r>
              <a:rPr lang="zh-CN" altLang="en-US"/>
              <a:t>定阶</a:t>
            </a:r>
          </a:p>
        </p:txBody>
      </p:sp>
      <p:sp>
        <p:nvSpPr>
          <p:cNvPr id="35843" name="内容占位符 2">
            <a:extLst>
              <a:ext uri="{FF2B5EF4-FFF2-40B4-BE49-F238E27FC236}">
                <a16:creationId xmlns:a16="http://schemas.microsoft.com/office/drawing/2014/main" id="{D938E1AA-EE2B-49D3-95A0-DE957A6F9AB7}"/>
              </a:ext>
            </a:extLst>
          </p:cNvPr>
          <p:cNvSpPr>
            <a:spLocks noGrp="1"/>
          </p:cNvSpPr>
          <p:nvPr>
            <p:ph idx="1"/>
          </p:nvPr>
        </p:nvSpPr>
        <p:spPr>
          <a:xfrm>
            <a:off x="250825" y="765175"/>
            <a:ext cx="8402638" cy="2652713"/>
          </a:xfrm>
        </p:spPr>
        <p:txBody>
          <a:bodyPr/>
          <a:lstStyle/>
          <a:p>
            <a:r>
              <a:rPr lang="zh-CN" altLang="zh-CN"/>
              <a:t>构造这些统计量所遵循的统计思想是一致的，就是在考虑拟合残差的同时，依自变量个数施加</a:t>
            </a:r>
            <a:r>
              <a:rPr lang="en-US" altLang="zh-CN"/>
              <a:t>“</a:t>
            </a:r>
            <a:r>
              <a:rPr lang="zh-CN" altLang="zh-CN"/>
              <a:t>惩罚</a:t>
            </a:r>
            <a:r>
              <a:rPr lang="en-US" altLang="zh-CN"/>
              <a:t>”</a:t>
            </a:r>
            <a:r>
              <a:rPr lang="zh-CN" altLang="zh-CN"/>
              <a:t>。</a:t>
            </a:r>
            <a:endParaRPr lang="en-US" altLang="zh-CN"/>
          </a:p>
          <a:p>
            <a:r>
              <a:rPr lang="zh-CN" altLang="zh-CN"/>
              <a:t>但要注意的是，这些准则不能说明某一个模型的精确度，也即是说，对于三个模型Ａ，Ｂ，Ｃ，我们能够判断出Ｃ模型是最好的，但不能保证Ｃ模型能够很好地刻画数据，因为有可能三个模型都是糟糕的。</a:t>
            </a:r>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4CDC0E23-1A89-4E93-9F2D-833E36DDBF7B}"/>
              </a:ext>
            </a:extLst>
          </p:cNvPr>
          <p:cNvSpPr>
            <a:spLocks noGrp="1"/>
          </p:cNvSpPr>
          <p:nvPr>
            <p:ph type="title"/>
          </p:nvPr>
        </p:nvSpPr>
        <p:spPr>
          <a:xfrm>
            <a:off x="395288" y="153988"/>
            <a:ext cx="8318500" cy="431800"/>
          </a:xfrm>
        </p:spPr>
        <p:txBody>
          <a:bodyPr/>
          <a:lstStyle/>
          <a:p>
            <a:r>
              <a:rPr lang="zh-CN" altLang="en-US"/>
              <a:t>定阶实现代码</a:t>
            </a:r>
          </a:p>
        </p:txBody>
      </p:sp>
      <p:sp>
        <p:nvSpPr>
          <p:cNvPr id="36867" name="内容占位符 2">
            <a:extLst>
              <a:ext uri="{FF2B5EF4-FFF2-40B4-BE49-F238E27FC236}">
                <a16:creationId xmlns:a16="http://schemas.microsoft.com/office/drawing/2014/main" id="{E3966A13-8607-41B4-8C10-AA5CB9C81F8B}"/>
              </a:ext>
            </a:extLst>
          </p:cNvPr>
          <p:cNvSpPr>
            <a:spLocks noGrp="1"/>
          </p:cNvSpPr>
          <p:nvPr>
            <p:ph idx="1"/>
          </p:nvPr>
        </p:nvSpPr>
        <p:spPr>
          <a:xfrm>
            <a:off x="250825" y="692150"/>
            <a:ext cx="8353425" cy="566738"/>
          </a:xfrm>
        </p:spPr>
        <p:txBody>
          <a:bodyPr/>
          <a:lstStyle/>
          <a:p>
            <a:r>
              <a:rPr lang="zh-CN" altLang="zh-CN"/>
              <a:t>对三个模型分别做</a:t>
            </a:r>
            <a:r>
              <a:rPr lang="en-US" altLang="zh-CN"/>
              <a:t>AIC</a:t>
            </a:r>
            <a:r>
              <a:rPr lang="zh-CN" altLang="zh-CN"/>
              <a:t>，</a:t>
            </a:r>
            <a:r>
              <a:rPr lang="en-US" altLang="zh-CN"/>
              <a:t>BIC</a:t>
            </a:r>
            <a:r>
              <a:rPr lang="zh-CN" altLang="zh-CN"/>
              <a:t>，</a:t>
            </a:r>
            <a:r>
              <a:rPr lang="en-US" altLang="zh-CN"/>
              <a:t>HQ</a:t>
            </a:r>
            <a:r>
              <a:rPr lang="zh-CN" altLang="zh-CN"/>
              <a:t>统计量检验</a:t>
            </a:r>
            <a:r>
              <a:rPr lang="zh-CN" altLang="en-US"/>
              <a:t>：</a:t>
            </a:r>
          </a:p>
        </p:txBody>
      </p:sp>
      <p:sp>
        <p:nvSpPr>
          <p:cNvPr id="4" name="TextBox 3">
            <a:extLst>
              <a:ext uri="{FF2B5EF4-FFF2-40B4-BE49-F238E27FC236}">
                <a16:creationId xmlns:a16="http://schemas.microsoft.com/office/drawing/2014/main" id="{A546DDA5-DC82-4D1E-81CE-B422AA4B7F12}"/>
              </a:ext>
            </a:extLst>
          </p:cNvPr>
          <p:cNvSpPr txBox="1"/>
          <p:nvPr/>
        </p:nvSpPr>
        <p:spPr>
          <a:xfrm>
            <a:off x="250825" y="1196975"/>
            <a:ext cx="8281988" cy="4400550"/>
          </a:xfrm>
          <a:prstGeom prst="rect">
            <a:avLst/>
          </a:prstGeom>
          <a:noFill/>
        </p:spPr>
        <p:txBody>
          <a:bodyPr>
            <a:spAutoFit/>
          </a:bodyPr>
          <a:lstStyle/>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t>
            </a:r>
            <a:r>
              <a:rPr lang="zh-CN" altLang="zh-CN" sz="2000" dirty="0">
                <a:latin typeface="微软雅黑" pitchFamily="34" charset="-122"/>
                <a:ea typeface="微软雅黑" pitchFamily="34" charset="-122"/>
              </a:rPr>
              <a:t>模型</a:t>
            </a:r>
            <a:endParaRPr lang="en-US" altLang="zh-CN" sz="2000" dirty="0">
              <a:latin typeface="微软雅黑" pitchFamily="34" charset="-122"/>
              <a:ea typeface="微软雅黑" pitchFamily="34" charset="-122"/>
            </a:endParaRP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arma_mod20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,(2,0)).fit()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print(arma_mod20.aic,arma_mod20.bic,arma_mod20.hqic)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arma_mod01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,(0,1)).fit()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print(arma_mod01.aic,arma_mod01.bic,arma_mod01.hqic)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arma_mod10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,(1,0)).fit()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print(arma_mod10.aic,arma_mod10.bic,arma_mod10.hqic)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#result: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print(arma_mod20.aic,arma_mod20.bic,arma_mod20.hqic)</a:t>
            </a:r>
          </a:p>
          <a:p>
            <a:pPr>
              <a:buClr>
                <a:srgbClr val="002060"/>
              </a:buClr>
              <a:defRPr/>
            </a:pPr>
            <a:r>
              <a:rPr lang="en-US" altLang="zh-CN" sz="2000" dirty="0">
                <a:latin typeface="微软雅黑" pitchFamily="34" charset="-122"/>
                <a:ea typeface="微软雅黑" pitchFamily="34" charset="-122"/>
              </a:rPr>
              <a:t>       420.440 748036 426.77482379 422.651510127</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print(arma_mod01.aic,arma_mod01.bic,arma_mod01.hqic)</a:t>
            </a:r>
          </a:p>
          <a:p>
            <a:pPr>
              <a:buClr>
                <a:srgbClr val="002060"/>
              </a:buClr>
              <a:defRPr/>
            </a:pPr>
            <a:r>
              <a:rPr lang="en-US" altLang="zh-CN" sz="2000" dirty="0">
                <a:latin typeface="微软雅黑" pitchFamily="34" charset="-122"/>
                <a:ea typeface="微软雅黑" pitchFamily="34" charset="-122"/>
              </a:rPr>
              <a:t>       417.759525387 422.510082203 419.417596956</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print(arma_mod10.aic,arma_mod10.bic,arma_mod10.hqic)</a:t>
            </a:r>
          </a:p>
          <a:p>
            <a:pPr>
              <a:buClr>
                <a:srgbClr val="002060"/>
              </a:buClr>
              <a:defRPr/>
            </a:pPr>
            <a:r>
              <a:rPr lang="en-US" altLang="zh-CN" sz="2000" dirty="0">
                <a:latin typeface="微软雅黑" pitchFamily="34" charset="-122"/>
                <a:ea typeface="微软雅黑" pitchFamily="34" charset="-122"/>
              </a:rPr>
              <a:t>       418.877719334 423.628276149 420.535790902</a:t>
            </a:r>
            <a:endParaRPr lang="zh-CN" altLang="en-US" sz="2000" dirty="0">
              <a:latin typeface="微软雅黑" pitchFamily="34" charset="-122"/>
              <a:ea typeface="微软雅黑" pitchFamily="34" charset="-122"/>
            </a:endParaRPr>
          </a:p>
        </p:txBody>
      </p:sp>
      <p:sp>
        <p:nvSpPr>
          <p:cNvPr id="36869" name="内容占位符 2">
            <a:extLst>
              <a:ext uri="{FF2B5EF4-FFF2-40B4-BE49-F238E27FC236}">
                <a16:creationId xmlns:a16="http://schemas.microsoft.com/office/drawing/2014/main" id="{FA0D1CD8-6973-49BB-B7A4-15B8410AC5A6}"/>
              </a:ext>
            </a:extLst>
          </p:cNvPr>
          <p:cNvSpPr txBox="1">
            <a:spLocks/>
          </p:cNvSpPr>
          <p:nvPr/>
        </p:nvSpPr>
        <p:spPr bwMode="auto">
          <a:xfrm>
            <a:off x="250825" y="5445125"/>
            <a:ext cx="86423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对比</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个模型，可以看到</a:t>
            </a:r>
            <a:r>
              <a:rPr lang="en-US" altLang="zh-CN" sz="2000">
                <a:solidFill>
                  <a:schemeClr val="tx1"/>
                </a:solidFill>
                <a:latin typeface="微软雅黑" panose="020B0503020204020204" pitchFamily="34" charset="-122"/>
                <a:ea typeface="微软雅黑" panose="020B0503020204020204" pitchFamily="34" charset="-122"/>
              </a:rPr>
              <a:t>ARMA(0,1)</a:t>
            </a:r>
            <a:r>
              <a:rPr lang="zh-CN" altLang="zh-CN" sz="2000">
                <a:solidFill>
                  <a:schemeClr val="tx1"/>
                </a:solidFill>
                <a:latin typeface="微软雅黑" panose="020B0503020204020204" pitchFamily="34" charset="-122"/>
                <a:ea typeface="微软雅黑" panose="020B0503020204020204" pitchFamily="34" charset="-122"/>
              </a:rPr>
              <a:t>的</a:t>
            </a:r>
            <a:r>
              <a:rPr lang="en-US" altLang="zh-CN" sz="2000">
                <a:solidFill>
                  <a:schemeClr val="tx1"/>
                </a:solidFill>
                <a:latin typeface="微软雅黑" panose="020B0503020204020204" pitchFamily="34" charset="-122"/>
                <a:ea typeface="微软雅黑" panose="020B0503020204020204" pitchFamily="34" charset="-122"/>
              </a:rPr>
              <a:t>aic</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bic</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hqic</a:t>
            </a:r>
            <a:r>
              <a:rPr lang="zh-CN" altLang="zh-CN" sz="2000">
                <a:solidFill>
                  <a:schemeClr val="tx1"/>
                </a:solidFill>
                <a:latin typeface="微软雅黑" panose="020B0503020204020204" pitchFamily="34" charset="-122"/>
                <a:ea typeface="微软雅黑" panose="020B0503020204020204" pitchFamily="34" charset="-122"/>
              </a:rPr>
              <a:t>均最小，因此是最佳模型</a:t>
            </a: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E6BEA14-282F-4BF1-8D9E-A49D1BB0B066}"/>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6E87BE78-5BC8-46B0-8FCE-6D4B5055A440}"/>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C502FB0F-A1C7-41C0-A4D6-BB186135D6D0}"/>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50359ADA-43F7-4627-A3DA-66B551148DA1}"/>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9C045C47-5FD9-4D55-AAED-24296B5BF92A}"/>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D32A5DCE-D3B4-41B8-94AE-1B281ED5DE80}"/>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7896" name="标题 13">
            <a:extLst>
              <a:ext uri="{FF2B5EF4-FFF2-40B4-BE49-F238E27FC236}">
                <a16:creationId xmlns:a16="http://schemas.microsoft.com/office/drawing/2014/main" id="{E204F0FF-7B7D-40FB-85FD-F680B50CC058}"/>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17487DDF-351B-4B07-83A8-E1805C4F931F}"/>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模型检验与预测</a:t>
            </a:r>
          </a:p>
        </p:txBody>
      </p:sp>
      <p:sp>
        <p:nvSpPr>
          <p:cNvPr id="16" name="Oval 13">
            <a:hlinkClick r:id="" action="ppaction://noaction" highlightClick="1"/>
            <a:extLst>
              <a:ext uri="{FF2B5EF4-FFF2-40B4-BE49-F238E27FC236}">
                <a16:creationId xmlns:a16="http://schemas.microsoft.com/office/drawing/2014/main" id="{1FFE993C-4878-4429-999F-4D2C0896F207}"/>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3</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D6ACF25-63F9-45B5-9A65-350B3A22F700}"/>
              </a:ext>
            </a:extLst>
          </p:cNvPr>
          <p:cNvSpPr>
            <a:spLocks noGrp="1"/>
          </p:cNvSpPr>
          <p:nvPr>
            <p:ph type="title"/>
          </p:nvPr>
        </p:nvSpPr>
        <p:spPr>
          <a:xfrm>
            <a:off x="395288" y="153988"/>
            <a:ext cx="8318500" cy="431800"/>
          </a:xfrm>
        </p:spPr>
        <p:txBody>
          <a:bodyPr/>
          <a:lstStyle/>
          <a:p>
            <a:r>
              <a:rPr lang="zh-CN" altLang="en-US"/>
              <a:t>正态性检验</a:t>
            </a:r>
          </a:p>
        </p:txBody>
      </p:sp>
      <p:sp>
        <p:nvSpPr>
          <p:cNvPr id="38915" name="内容占位符 2">
            <a:extLst>
              <a:ext uri="{FF2B5EF4-FFF2-40B4-BE49-F238E27FC236}">
                <a16:creationId xmlns:a16="http://schemas.microsoft.com/office/drawing/2014/main" id="{07BFB283-4026-4D84-95F3-5825A36CB49F}"/>
              </a:ext>
            </a:extLst>
          </p:cNvPr>
          <p:cNvSpPr>
            <a:spLocks noGrp="1"/>
          </p:cNvSpPr>
          <p:nvPr>
            <p:ph idx="1"/>
          </p:nvPr>
        </p:nvSpPr>
        <p:spPr>
          <a:xfrm>
            <a:off x="250825" y="774700"/>
            <a:ext cx="8497888" cy="4670425"/>
          </a:xfrm>
        </p:spPr>
        <p:txBody>
          <a:bodyPr/>
          <a:lstStyle/>
          <a:p>
            <a:r>
              <a:rPr lang="zh-CN" altLang="zh-CN"/>
              <a:t>对于选择的模型，观察</a:t>
            </a:r>
            <a:r>
              <a:rPr lang="en-US" altLang="zh-CN"/>
              <a:t>ARIMA</a:t>
            </a:r>
            <a:r>
              <a:rPr lang="zh-CN" altLang="zh-CN"/>
              <a:t>模型的残差是否是平均值为</a:t>
            </a:r>
            <a:r>
              <a:rPr lang="en-US" altLang="zh-CN"/>
              <a:t>0</a:t>
            </a:r>
            <a:r>
              <a:rPr lang="zh-CN" altLang="zh-CN"/>
              <a:t>且方差为常数的正态分布（服从零均值、方差不变的正态分布），同时也要观察连续残差是否（自）相关。</a:t>
            </a:r>
          </a:p>
          <a:p>
            <a:r>
              <a:rPr lang="zh-CN" altLang="zh-CN"/>
              <a:t>首先使用</a:t>
            </a:r>
            <a:r>
              <a:rPr lang="en-US" altLang="zh-CN"/>
              <a:t>QQ</a:t>
            </a:r>
            <a:r>
              <a:rPr lang="zh-CN" altLang="zh-CN"/>
              <a:t>图，它用于直观验证一组数据是否来自某个分布，或者验证某两组数据是否来自同一（族）分布。在教学和软件中常用的是检验数据是否来自于正态分布</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718A32AF-198F-4A67-9882-72304C537F8F}"/>
              </a:ext>
            </a:extLst>
          </p:cNvPr>
          <p:cNvSpPr>
            <a:spLocks noGrp="1"/>
          </p:cNvSpPr>
          <p:nvPr>
            <p:ph type="title"/>
          </p:nvPr>
        </p:nvSpPr>
        <p:spPr>
          <a:xfrm>
            <a:off x="395288" y="153988"/>
            <a:ext cx="8318500" cy="431800"/>
          </a:xfrm>
        </p:spPr>
        <p:txBody>
          <a:bodyPr/>
          <a:lstStyle/>
          <a:p>
            <a:r>
              <a:rPr lang="zh-CN" altLang="en-US"/>
              <a:t>正态性检验</a:t>
            </a:r>
          </a:p>
        </p:txBody>
      </p:sp>
      <p:sp>
        <p:nvSpPr>
          <p:cNvPr id="39939" name="内容占位符 2">
            <a:extLst>
              <a:ext uri="{FF2B5EF4-FFF2-40B4-BE49-F238E27FC236}">
                <a16:creationId xmlns:a16="http://schemas.microsoft.com/office/drawing/2014/main" id="{84ECF643-1AEC-492D-8CAB-844CFABF4192}"/>
              </a:ext>
            </a:extLst>
          </p:cNvPr>
          <p:cNvSpPr>
            <a:spLocks noGrp="1"/>
          </p:cNvSpPr>
          <p:nvPr>
            <p:ph idx="1"/>
          </p:nvPr>
        </p:nvSpPr>
        <p:spPr>
          <a:xfrm>
            <a:off x="250825" y="558800"/>
            <a:ext cx="8497888" cy="2006600"/>
          </a:xfrm>
        </p:spPr>
        <p:txBody>
          <a:bodyPr/>
          <a:lstStyle/>
          <a:p>
            <a:r>
              <a:rPr lang="en-US" altLang="zh-CN"/>
              <a:t>#</a:t>
            </a:r>
            <a:r>
              <a:rPr lang="zh-CN" altLang="zh-CN"/>
              <a:t>残差</a:t>
            </a:r>
            <a:r>
              <a:rPr lang="en-US" altLang="zh-CN"/>
              <a:t>QQ</a:t>
            </a:r>
            <a:r>
              <a:rPr lang="zh-CN" altLang="zh-CN"/>
              <a:t>图</a:t>
            </a:r>
            <a:endParaRPr lang="en-US" altLang="zh-CN"/>
          </a:p>
          <a:p>
            <a:pPr>
              <a:lnSpc>
                <a:spcPct val="100000"/>
              </a:lnSpc>
              <a:buFont typeface="Wingdings" pitchFamily="2" charset="2"/>
              <a:buChar char="ü"/>
            </a:pPr>
            <a:r>
              <a:rPr lang="en-US" altLang="zh-CN"/>
              <a:t>resid = arma_mod01.resid</a:t>
            </a:r>
          </a:p>
          <a:p>
            <a:pPr>
              <a:lnSpc>
                <a:spcPct val="100000"/>
              </a:lnSpc>
              <a:buFont typeface="Wingdings" pitchFamily="2" charset="2"/>
              <a:buChar char="ü"/>
            </a:pPr>
            <a:r>
              <a:rPr lang="en-US" altLang="zh-CN"/>
              <a:t>fig = plt.figure(figsize=(12,8))</a:t>
            </a:r>
          </a:p>
          <a:p>
            <a:pPr>
              <a:lnSpc>
                <a:spcPct val="100000"/>
              </a:lnSpc>
              <a:buFont typeface="Wingdings" pitchFamily="2" charset="2"/>
              <a:buChar char="ü"/>
            </a:pPr>
            <a:r>
              <a:rPr lang="en-US" altLang="zh-CN"/>
              <a:t>ax = fig.add_subplot(111)</a:t>
            </a:r>
          </a:p>
          <a:p>
            <a:pPr>
              <a:lnSpc>
                <a:spcPct val="100000"/>
              </a:lnSpc>
              <a:buFont typeface="Wingdings" pitchFamily="2" charset="2"/>
              <a:buChar char="ü"/>
            </a:pPr>
            <a:r>
              <a:rPr lang="en-US" altLang="zh-CN"/>
              <a:t>fig = qqplot(resid, line='q', ax=ax, fit=True)</a:t>
            </a:r>
            <a:endParaRPr lang="zh-CN" altLang="en-US"/>
          </a:p>
          <a:p>
            <a:endParaRPr lang="zh-CN" altLang="en-US"/>
          </a:p>
        </p:txBody>
      </p:sp>
      <p:pic>
        <p:nvPicPr>
          <p:cNvPr id="39940" name="Picture 2" descr="残差">
            <a:extLst>
              <a:ext uri="{FF2B5EF4-FFF2-40B4-BE49-F238E27FC236}">
                <a16:creationId xmlns:a16="http://schemas.microsoft.com/office/drawing/2014/main" id="{8B397786-79E5-4560-964B-56F184CC7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589213"/>
            <a:ext cx="61214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FA8C5EE4-79E5-48F0-80BC-A934696ABE80}"/>
              </a:ext>
            </a:extLst>
          </p:cNvPr>
          <p:cNvSpPr>
            <a:spLocks noGrp="1"/>
          </p:cNvSpPr>
          <p:nvPr>
            <p:ph type="title"/>
          </p:nvPr>
        </p:nvSpPr>
        <p:spPr>
          <a:xfrm>
            <a:off x="395288" y="153988"/>
            <a:ext cx="8318500" cy="431800"/>
          </a:xfrm>
        </p:spPr>
        <p:txBody>
          <a:bodyPr/>
          <a:lstStyle/>
          <a:p>
            <a:r>
              <a:rPr lang="zh-CN" altLang="en-US"/>
              <a:t>自相关性检验</a:t>
            </a:r>
          </a:p>
        </p:txBody>
      </p:sp>
      <p:sp>
        <p:nvSpPr>
          <p:cNvPr id="40963" name="内容占位符 2">
            <a:extLst>
              <a:ext uri="{FF2B5EF4-FFF2-40B4-BE49-F238E27FC236}">
                <a16:creationId xmlns:a16="http://schemas.microsoft.com/office/drawing/2014/main" id="{5EACC474-7A33-426B-B8F8-2DE10B703296}"/>
              </a:ext>
            </a:extLst>
          </p:cNvPr>
          <p:cNvSpPr>
            <a:spLocks noGrp="1"/>
          </p:cNvSpPr>
          <p:nvPr>
            <p:ph idx="1"/>
          </p:nvPr>
        </p:nvSpPr>
        <p:spPr>
          <a:xfrm>
            <a:off x="250825" y="765175"/>
            <a:ext cx="8642350" cy="2303463"/>
          </a:xfrm>
        </p:spPr>
        <p:txBody>
          <a:bodyPr/>
          <a:lstStyle/>
          <a:p>
            <a:r>
              <a:rPr lang="zh-CN" altLang="zh-CN"/>
              <a:t>对</a:t>
            </a:r>
            <a:r>
              <a:rPr lang="en-US" altLang="zh-CN"/>
              <a:t>ARMA(0,1)</a:t>
            </a:r>
            <a:r>
              <a:rPr lang="zh-CN" altLang="zh-CN"/>
              <a:t>模型所产生的残差做自相关图</a:t>
            </a:r>
            <a:endParaRPr lang="en-US" altLang="zh-CN"/>
          </a:p>
          <a:p>
            <a:pPr>
              <a:lnSpc>
                <a:spcPct val="100000"/>
              </a:lnSpc>
              <a:buFont typeface="Wingdings" pitchFamily="2" charset="2"/>
              <a:buChar char="ü"/>
            </a:pPr>
            <a:r>
              <a:rPr lang="en-US" altLang="zh-CN" sz="1600"/>
              <a:t>#</a:t>
            </a:r>
            <a:r>
              <a:rPr lang="zh-CN" altLang="zh-CN" sz="1600"/>
              <a:t>残差自相关检验</a:t>
            </a:r>
            <a:endParaRPr lang="en-US" altLang="zh-CN" sz="1600"/>
          </a:p>
          <a:p>
            <a:pPr>
              <a:lnSpc>
                <a:spcPct val="100000"/>
              </a:lnSpc>
              <a:buFont typeface="Wingdings" pitchFamily="2" charset="2"/>
              <a:buChar char="ü"/>
            </a:pPr>
            <a:r>
              <a:rPr lang="en-US" altLang="zh-CN" sz="1600"/>
              <a:t>fig = plt.figure(figsize=(12,8))</a:t>
            </a:r>
          </a:p>
          <a:p>
            <a:pPr>
              <a:lnSpc>
                <a:spcPct val="100000"/>
              </a:lnSpc>
              <a:buFont typeface="Wingdings" pitchFamily="2" charset="2"/>
              <a:buChar char="ü"/>
            </a:pPr>
            <a:r>
              <a:rPr lang="en-US" altLang="zh-CN" sz="1600"/>
              <a:t>ax1 = fig.add_subplot(211)</a:t>
            </a:r>
          </a:p>
          <a:p>
            <a:pPr>
              <a:lnSpc>
                <a:spcPct val="100000"/>
              </a:lnSpc>
              <a:buFont typeface="Wingdings" pitchFamily="2" charset="2"/>
              <a:buChar char="ü"/>
            </a:pPr>
            <a:r>
              <a:rPr lang="en-US" altLang="zh-CN" sz="1600"/>
              <a:t>fig = sm.graphics.tsa.plot_acf(arma_mod01.resid.values.squeeze(), lags=10, ax=ax1)</a:t>
            </a:r>
          </a:p>
          <a:p>
            <a:pPr>
              <a:lnSpc>
                <a:spcPct val="100000"/>
              </a:lnSpc>
              <a:buFont typeface="Wingdings" pitchFamily="2" charset="2"/>
              <a:buChar char="ü"/>
            </a:pPr>
            <a:r>
              <a:rPr lang="en-US" altLang="zh-CN" sz="1600"/>
              <a:t>ax2 = fig.add_subplot(212)</a:t>
            </a:r>
          </a:p>
          <a:p>
            <a:pPr>
              <a:lnSpc>
                <a:spcPct val="100000"/>
              </a:lnSpc>
              <a:buFont typeface="Wingdings" pitchFamily="2" charset="2"/>
              <a:buChar char="ü"/>
            </a:pPr>
            <a:r>
              <a:rPr lang="en-US" altLang="zh-CN" sz="1600"/>
              <a:t>fig = sm.graphics.tsa.plot_pacf(arma_mod01.resid, lags=10, ax=ax2)</a:t>
            </a:r>
            <a:endParaRPr lang="zh-CN" altLang="en-US" sz="1600"/>
          </a:p>
        </p:txBody>
      </p:sp>
      <p:pic>
        <p:nvPicPr>
          <p:cNvPr id="40964" name="Picture 2">
            <a:extLst>
              <a:ext uri="{FF2B5EF4-FFF2-40B4-BE49-F238E27FC236}">
                <a16:creationId xmlns:a16="http://schemas.microsoft.com/office/drawing/2014/main" id="{EA19F7E4-4481-4627-8336-A4E83CEF5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3068638"/>
            <a:ext cx="772318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3AAD4E29-E6D5-4F59-9BEB-08D567E29353}"/>
              </a:ext>
            </a:extLst>
          </p:cNvPr>
          <p:cNvSpPr>
            <a:spLocks noGrp="1"/>
          </p:cNvSpPr>
          <p:nvPr>
            <p:ph type="title"/>
          </p:nvPr>
        </p:nvSpPr>
        <p:spPr>
          <a:xfrm>
            <a:off x="395288" y="153988"/>
            <a:ext cx="8318500" cy="431800"/>
          </a:xfrm>
        </p:spPr>
        <p:txBody>
          <a:bodyPr/>
          <a:lstStyle/>
          <a:p>
            <a:r>
              <a:rPr lang="en-US" altLang="zh-CN"/>
              <a:t>D-W</a:t>
            </a:r>
            <a:r>
              <a:rPr lang="zh-CN" altLang="en-US"/>
              <a:t>检验</a:t>
            </a:r>
          </a:p>
        </p:txBody>
      </p:sp>
      <p:sp>
        <p:nvSpPr>
          <p:cNvPr id="41987" name="内容占位符 2">
            <a:extLst>
              <a:ext uri="{FF2B5EF4-FFF2-40B4-BE49-F238E27FC236}">
                <a16:creationId xmlns:a16="http://schemas.microsoft.com/office/drawing/2014/main" id="{7E4902DC-08DC-47CC-A59B-E48DC269B931}"/>
              </a:ext>
            </a:extLst>
          </p:cNvPr>
          <p:cNvSpPr>
            <a:spLocks noGrp="1"/>
          </p:cNvSpPr>
          <p:nvPr>
            <p:ph idx="1"/>
          </p:nvPr>
        </p:nvSpPr>
        <p:spPr>
          <a:xfrm>
            <a:off x="250825" y="774700"/>
            <a:ext cx="8642350" cy="5246688"/>
          </a:xfrm>
        </p:spPr>
        <p:txBody>
          <a:bodyPr/>
          <a:lstStyle/>
          <a:p>
            <a:r>
              <a:rPr lang="zh-CN" altLang="zh-CN"/>
              <a:t>还需要对残差做</a:t>
            </a:r>
            <a:r>
              <a:rPr lang="en-US" altLang="zh-CN"/>
              <a:t>D-W</a:t>
            </a:r>
            <a:r>
              <a:rPr lang="zh-CN" altLang="zh-CN"/>
              <a:t>检验。</a:t>
            </a:r>
          </a:p>
          <a:p>
            <a:r>
              <a:rPr lang="zh-CN" altLang="zh-CN"/>
              <a:t>德宾</a:t>
            </a:r>
            <a:r>
              <a:rPr lang="en-US" altLang="zh-CN"/>
              <a:t>-</a:t>
            </a:r>
            <a:r>
              <a:rPr lang="zh-CN" altLang="zh-CN"/>
              <a:t>沃森（</a:t>
            </a:r>
            <a:r>
              <a:rPr lang="en-US" altLang="zh-CN"/>
              <a:t>Durbin-Watson</a:t>
            </a:r>
            <a:r>
              <a:rPr lang="zh-CN" altLang="zh-CN"/>
              <a:t>）检验。德宾</a:t>
            </a:r>
            <a:r>
              <a:rPr lang="en-US" altLang="zh-CN"/>
              <a:t>-</a:t>
            </a:r>
            <a:r>
              <a:rPr lang="zh-CN" altLang="zh-CN"/>
              <a:t>沃森检验</a:t>
            </a:r>
            <a:r>
              <a:rPr lang="en-US" altLang="zh-CN"/>
              <a:t>,</a:t>
            </a:r>
            <a:r>
              <a:rPr lang="zh-CN" altLang="zh-CN"/>
              <a:t>简称</a:t>
            </a:r>
            <a:r>
              <a:rPr lang="en-US" altLang="zh-CN"/>
              <a:t>D-W</a:t>
            </a:r>
            <a:r>
              <a:rPr lang="zh-CN" altLang="zh-CN"/>
              <a:t>检验，是目前检验自相关性最常用的方法，但它只适用于检验一阶自相关性。因为自相关系数</a:t>
            </a:r>
            <a:r>
              <a:rPr lang="en-US" altLang="zh-CN"/>
              <a:t>ρ</a:t>
            </a:r>
            <a:r>
              <a:rPr lang="zh-CN" altLang="zh-CN"/>
              <a:t>的值介于</a:t>
            </a:r>
            <a:r>
              <a:rPr lang="en-US" altLang="zh-CN"/>
              <a:t>-1</a:t>
            </a:r>
            <a:r>
              <a:rPr lang="zh-CN" altLang="zh-CN"/>
              <a:t>和</a:t>
            </a:r>
            <a:r>
              <a:rPr lang="en-US" altLang="zh-CN"/>
              <a:t>1</a:t>
            </a:r>
            <a:r>
              <a:rPr lang="zh-CN" altLang="zh-CN"/>
              <a:t>之间，所以 </a:t>
            </a:r>
            <a:r>
              <a:rPr lang="en-US" altLang="zh-CN"/>
              <a:t>0≤DW≤4</a:t>
            </a:r>
            <a:r>
              <a:rPr lang="zh-CN" altLang="zh-CN"/>
              <a:t>。并且</a:t>
            </a:r>
            <a:endParaRPr lang="en-US" altLang="zh-CN"/>
          </a:p>
          <a:p>
            <a:pPr>
              <a:buFont typeface="Wingdings" pitchFamily="2" charset="2"/>
              <a:buChar char="u"/>
            </a:pPr>
            <a:r>
              <a:rPr lang="en-US" altLang="zh-CN"/>
              <a:t>DW</a:t>
            </a:r>
            <a:r>
              <a:rPr lang="zh-CN" altLang="zh-CN"/>
              <a:t>＝</a:t>
            </a:r>
            <a:r>
              <a:rPr lang="en-US" altLang="zh-CN"/>
              <a:t>0</a:t>
            </a:r>
            <a:r>
              <a:rPr lang="zh-CN" altLang="zh-CN"/>
              <a:t>＝＞</a:t>
            </a:r>
            <a:r>
              <a:rPr lang="en-US" altLang="zh-CN"/>
              <a:t>ρ</a:t>
            </a:r>
            <a:r>
              <a:rPr lang="zh-CN" altLang="zh-CN"/>
              <a:t>＝</a:t>
            </a:r>
            <a:r>
              <a:rPr lang="en-US" altLang="zh-CN"/>
              <a:t>1</a:t>
            </a:r>
            <a:r>
              <a:rPr lang="zh-CN" altLang="zh-CN"/>
              <a:t>　　  即存在正自相关性</a:t>
            </a:r>
            <a:r>
              <a:rPr lang="en-US" altLang="zh-CN"/>
              <a:t> </a:t>
            </a:r>
            <a:endParaRPr lang="zh-CN" altLang="zh-CN"/>
          </a:p>
          <a:p>
            <a:pPr>
              <a:buFont typeface="Wingdings" pitchFamily="2" charset="2"/>
              <a:buChar char="u"/>
            </a:pPr>
            <a:r>
              <a:rPr lang="en-US" altLang="zh-CN"/>
              <a:t>DW</a:t>
            </a:r>
            <a:r>
              <a:rPr lang="zh-CN" altLang="zh-CN"/>
              <a:t>＝</a:t>
            </a:r>
            <a:r>
              <a:rPr lang="en-US" altLang="zh-CN"/>
              <a:t>4</a:t>
            </a:r>
            <a:r>
              <a:rPr lang="zh-CN" altLang="zh-CN"/>
              <a:t>＜＝＞</a:t>
            </a:r>
            <a:r>
              <a:rPr lang="en-US" altLang="zh-CN"/>
              <a:t>ρ</a:t>
            </a:r>
            <a:r>
              <a:rPr lang="zh-CN" altLang="zh-CN"/>
              <a:t>＝－</a:t>
            </a:r>
            <a:r>
              <a:rPr lang="en-US" altLang="zh-CN"/>
              <a:t>1</a:t>
            </a:r>
            <a:r>
              <a:rPr lang="zh-CN" altLang="zh-CN"/>
              <a:t>　即存在负自相关性</a:t>
            </a:r>
            <a:r>
              <a:rPr lang="en-US" altLang="zh-CN"/>
              <a:t> </a:t>
            </a:r>
            <a:endParaRPr lang="zh-CN" altLang="zh-CN"/>
          </a:p>
          <a:p>
            <a:pPr>
              <a:buFont typeface="Wingdings" pitchFamily="2" charset="2"/>
              <a:buChar char="u"/>
            </a:pPr>
            <a:r>
              <a:rPr lang="en-US" altLang="zh-CN"/>
              <a:t>DW</a:t>
            </a:r>
            <a:r>
              <a:rPr lang="zh-CN" altLang="zh-CN"/>
              <a:t>＝</a:t>
            </a:r>
            <a:r>
              <a:rPr lang="en-US" altLang="zh-CN"/>
              <a:t>2</a:t>
            </a:r>
            <a:r>
              <a:rPr lang="zh-CN" altLang="zh-CN"/>
              <a:t>＜＝＞</a:t>
            </a:r>
            <a:r>
              <a:rPr lang="en-US" altLang="zh-CN"/>
              <a:t>ρ</a:t>
            </a:r>
            <a:r>
              <a:rPr lang="zh-CN" altLang="zh-CN"/>
              <a:t>＝</a:t>
            </a:r>
            <a:r>
              <a:rPr lang="en-US" altLang="zh-CN"/>
              <a:t>0</a:t>
            </a:r>
            <a:r>
              <a:rPr lang="zh-CN" altLang="zh-CN"/>
              <a:t>　　即不存在（一阶）自相关性</a:t>
            </a:r>
            <a:r>
              <a:rPr lang="en-US" altLang="zh-CN"/>
              <a:t> </a:t>
            </a:r>
          </a:p>
          <a:p>
            <a:r>
              <a:rPr lang="zh-CN" altLang="zh-CN"/>
              <a:t>因此，当</a:t>
            </a:r>
            <a:r>
              <a:rPr lang="en-US" altLang="zh-CN"/>
              <a:t>DW</a:t>
            </a:r>
            <a:r>
              <a:rPr lang="zh-CN" altLang="zh-CN"/>
              <a:t>值显著的接近于</a:t>
            </a:r>
            <a:r>
              <a:rPr lang="en-US" altLang="zh-CN"/>
              <a:t>0</a:t>
            </a:r>
            <a:r>
              <a:rPr lang="zh-CN" altLang="zh-CN"/>
              <a:t>或４时，则存在自相关性，而接近于</a:t>
            </a:r>
            <a:r>
              <a:rPr lang="en-US" altLang="zh-CN"/>
              <a:t>2</a:t>
            </a:r>
            <a:r>
              <a:rPr lang="zh-CN" altLang="zh-CN"/>
              <a:t>时，则不存在（一阶）自相关性。这样只要知道ＤＷ统计量的概率分布，在给定的显著水平下，根据临界值的位置就可以对原假设进行检验。</a:t>
            </a:r>
          </a:p>
          <a:p>
            <a:endParaRPr lang="zh-CN" altLang="zh-CN"/>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495E8F2D-420A-4209-AB7D-F6317335C92C}"/>
              </a:ext>
            </a:extLst>
          </p:cNvPr>
          <p:cNvSpPr>
            <a:spLocks noGrp="1"/>
          </p:cNvSpPr>
          <p:nvPr>
            <p:ph type="title"/>
          </p:nvPr>
        </p:nvSpPr>
        <p:spPr>
          <a:xfrm>
            <a:off x="395288" y="153988"/>
            <a:ext cx="8318500" cy="431800"/>
          </a:xfrm>
        </p:spPr>
        <p:txBody>
          <a:bodyPr/>
          <a:lstStyle/>
          <a:p>
            <a:r>
              <a:rPr lang="en-US" altLang="zh-CN" sz="2400"/>
              <a:t>D-W</a:t>
            </a:r>
            <a:r>
              <a:rPr lang="zh-CN" altLang="zh-CN" sz="2400"/>
              <a:t>检验</a:t>
            </a:r>
            <a:endParaRPr lang="zh-CN" altLang="en-US"/>
          </a:p>
        </p:txBody>
      </p:sp>
      <p:sp>
        <p:nvSpPr>
          <p:cNvPr id="43011" name="内容占位符 2">
            <a:extLst>
              <a:ext uri="{FF2B5EF4-FFF2-40B4-BE49-F238E27FC236}">
                <a16:creationId xmlns:a16="http://schemas.microsoft.com/office/drawing/2014/main" id="{66ACCB54-F3DE-413E-B39C-FA1CA2E8D171}"/>
              </a:ext>
            </a:extLst>
          </p:cNvPr>
          <p:cNvSpPr>
            <a:spLocks noGrp="1"/>
          </p:cNvSpPr>
          <p:nvPr>
            <p:ph idx="1"/>
          </p:nvPr>
        </p:nvSpPr>
        <p:spPr>
          <a:xfrm>
            <a:off x="250825" y="774700"/>
            <a:ext cx="8569325" cy="5391150"/>
          </a:xfrm>
        </p:spPr>
        <p:txBody>
          <a:bodyPr/>
          <a:lstStyle/>
          <a:p>
            <a:pPr>
              <a:lnSpc>
                <a:spcPct val="100000"/>
              </a:lnSpc>
              <a:buFont typeface="Wingdings" pitchFamily="2" charset="2"/>
              <a:buChar char="ü"/>
            </a:pPr>
            <a:r>
              <a:rPr lang="en-US" altLang="zh-CN" sz="1800"/>
              <a:t>#D-W</a:t>
            </a:r>
            <a:r>
              <a:rPr lang="zh-CN" altLang="zh-CN" sz="1800"/>
              <a:t>检验</a:t>
            </a:r>
            <a:endParaRPr lang="en-US" altLang="zh-CN" sz="1800"/>
          </a:p>
          <a:p>
            <a:pPr>
              <a:lnSpc>
                <a:spcPct val="100000"/>
              </a:lnSpc>
              <a:buFont typeface="Wingdings" pitchFamily="2" charset="2"/>
              <a:buChar char="ü"/>
            </a:pPr>
            <a:r>
              <a:rPr lang="en-US" altLang="zh-CN" sz="1800"/>
              <a:t>print(sm.stats.durbin_watson(arma_mod01.resid.values))</a:t>
            </a:r>
          </a:p>
          <a:p>
            <a:pPr>
              <a:lnSpc>
                <a:spcPct val="100000"/>
              </a:lnSpc>
              <a:buFont typeface="Wingdings" pitchFamily="2" charset="2"/>
              <a:buChar char="ü"/>
            </a:pPr>
            <a:r>
              <a:rPr lang="en-US" altLang="zh-CN" sz="1800"/>
              <a:t>#result:1.95414900233</a:t>
            </a:r>
          </a:p>
          <a:p>
            <a:r>
              <a:rPr lang="zh-CN" altLang="zh-CN"/>
              <a:t>检验结果是</a:t>
            </a:r>
            <a:r>
              <a:rPr lang="en-US" altLang="zh-CN"/>
              <a:t>1.95414900233</a:t>
            </a:r>
            <a:r>
              <a:rPr lang="zh-CN" altLang="zh-CN"/>
              <a:t>，说明不存在自相关性。</a:t>
            </a:r>
          </a:p>
          <a:p>
            <a:r>
              <a:rPr lang="zh-CN" altLang="zh-CN"/>
              <a:t>最后还需要对残差做</a:t>
            </a:r>
            <a:r>
              <a:rPr lang="en-US" altLang="zh-CN"/>
              <a:t>Ljung-Box</a:t>
            </a:r>
            <a:r>
              <a:rPr lang="zh-CN" altLang="zh-CN"/>
              <a:t>检验。</a:t>
            </a:r>
          </a:p>
          <a:p>
            <a:r>
              <a:rPr lang="en-US" altLang="zh-CN"/>
              <a:t>Ljung-Box test</a:t>
            </a:r>
            <a:r>
              <a:rPr lang="zh-CN" altLang="zh-CN"/>
              <a:t>是对</a:t>
            </a:r>
            <a:r>
              <a:rPr lang="en-US" altLang="zh-CN"/>
              <a:t>randomness</a:t>
            </a:r>
            <a:r>
              <a:rPr lang="zh-CN" altLang="zh-CN"/>
              <a:t>的检验</a:t>
            </a:r>
            <a:r>
              <a:rPr lang="en-US" altLang="zh-CN"/>
              <a:t>,</a:t>
            </a:r>
            <a:r>
              <a:rPr lang="zh-CN" altLang="zh-CN"/>
              <a:t>或者说是对时间序列是否存在滞后相关的一种统计检验。</a:t>
            </a:r>
            <a:endParaRPr lang="en-US" altLang="zh-CN"/>
          </a:p>
          <a:p>
            <a:r>
              <a:rPr lang="zh-CN" altLang="zh-CN"/>
              <a:t>对于滞后相关的检验，我们常常采用的方法还包括计算</a:t>
            </a:r>
            <a:r>
              <a:rPr lang="en-US" altLang="zh-CN"/>
              <a:t>ACF</a:t>
            </a:r>
            <a:r>
              <a:rPr lang="zh-CN" altLang="zh-CN"/>
              <a:t>和</a:t>
            </a:r>
            <a:r>
              <a:rPr lang="en-US" altLang="zh-CN"/>
              <a:t>PCAF</a:t>
            </a:r>
            <a:r>
              <a:rPr lang="zh-CN" altLang="zh-CN"/>
              <a:t>并观察其图像，但是无论是</a:t>
            </a:r>
            <a:r>
              <a:rPr lang="en-US" altLang="zh-CN"/>
              <a:t>ACF</a:t>
            </a:r>
            <a:r>
              <a:rPr lang="zh-CN" altLang="zh-CN"/>
              <a:t>还是</a:t>
            </a:r>
            <a:r>
              <a:rPr lang="en-US" altLang="zh-CN"/>
              <a:t>PACF</a:t>
            </a:r>
            <a:r>
              <a:rPr lang="zh-CN" altLang="zh-CN"/>
              <a:t>都仅仅考虑是否存在某一特定滞后阶数的相关。</a:t>
            </a:r>
            <a:endParaRPr lang="en-US" altLang="zh-CN"/>
          </a:p>
          <a:p>
            <a:r>
              <a:rPr lang="en-US" altLang="zh-CN"/>
              <a:t>LB</a:t>
            </a:r>
            <a:r>
              <a:rPr lang="zh-CN" altLang="zh-CN"/>
              <a:t>检验则是基于一系列滞后阶数，判断序列总体的相关性或者说随机性是否存在。</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79BA6FA3-6D3B-4966-97A4-ADA51A6FC013}"/>
              </a:ext>
            </a:extLst>
          </p:cNvPr>
          <p:cNvSpPr>
            <a:spLocks noGrp="1"/>
          </p:cNvSpPr>
          <p:nvPr>
            <p:ph type="title"/>
          </p:nvPr>
        </p:nvSpPr>
        <p:spPr>
          <a:xfrm>
            <a:off x="395288" y="153988"/>
            <a:ext cx="8318500" cy="431800"/>
          </a:xfrm>
        </p:spPr>
        <p:txBody>
          <a:bodyPr/>
          <a:lstStyle/>
          <a:p>
            <a:r>
              <a:rPr lang="en-US" altLang="zh-CN"/>
              <a:t>L-B</a:t>
            </a:r>
            <a:r>
              <a:rPr lang="zh-CN" altLang="en-US"/>
              <a:t>检验</a:t>
            </a:r>
          </a:p>
        </p:txBody>
      </p:sp>
      <p:sp>
        <p:nvSpPr>
          <p:cNvPr id="44035" name="内容占位符 2">
            <a:extLst>
              <a:ext uri="{FF2B5EF4-FFF2-40B4-BE49-F238E27FC236}">
                <a16:creationId xmlns:a16="http://schemas.microsoft.com/office/drawing/2014/main" id="{3C27C449-466B-4651-AECF-AE6015CF282A}"/>
              </a:ext>
            </a:extLst>
          </p:cNvPr>
          <p:cNvSpPr>
            <a:spLocks noGrp="1"/>
          </p:cNvSpPr>
          <p:nvPr>
            <p:ph idx="1"/>
          </p:nvPr>
        </p:nvSpPr>
        <p:spPr>
          <a:xfrm>
            <a:off x="250825" y="692150"/>
            <a:ext cx="8497888" cy="2293938"/>
          </a:xfrm>
        </p:spPr>
        <p:txBody>
          <a:bodyPr/>
          <a:lstStyle/>
          <a:p>
            <a:r>
              <a:rPr lang="zh-CN" altLang="zh-CN"/>
              <a:t>时间序列中一个最基本的模型就是高斯白噪声序列。而对于</a:t>
            </a:r>
            <a:r>
              <a:rPr lang="en-US" altLang="zh-CN"/>
              <a:t>ARIMA</a:t>
            </a:r>
            <a:r>
              <a:rPr lang="zh-CN" altLang="zh-CN"/>
              <a:t>模型，其残差被假定为高斯白噪声序列</a:t>
            </a:r>
            <a:r>
              <a:rPr lang="zh-CN" altLang="en-US"/>
              <a:t>。</a:t>
            </a:r>
            <a:endParaRPr lang="en-US" altLang="zh-CN"/>
          </a:p>
          <a:p>
            <a:r>
              <a:rPr lang="zh-CN" altLang="zh-CN"/>
              <a:t>所以当我们用</a:t>
            </a:r>
            <a:r>
              <a:rPr lang="en-US" altLang="zh-CN"/>
              <a:t>ARIMA</a:t>
            </a:r>
            <a:r>
              <a:rPr lang="zh-CN" altLang="zh-CN"/>
              <a:t>模型去拟合数据时，拟合后我们要对残差的估计序列进行</a:t>
            </a:r>
            <a:r>
              <a:rPr lang="en-US" altLang="zh-CN"/>
              <a:t>LB</a:t>
            </a:r>
            <a:r>
              <a:rPr lang="zh-CN" altLang="zh-CN"/>
              <a:t>检验，判断其是否是高斯白噪声，如果不是，那么就说明</a:t>
            </a:r>
            <a:r>
              <a:rPr lang="en-US" altLang="zh-CN"/>
              <a:t>ARIMA</a:t>
            </a:r>
            <a:r>
              <a:rPr lang="zh-CN" altLang="zh-CN"/>
              <a:t>模型也许并不是一个适合样本的模型。</a:t>
            </a:r>
            <a:endParaRPr lang="en-US" altLang="zh-CN"/>
          </a:p>
          <a:p>
            <a:r>
              <a:rPr lang="en-US" altLang="zh-CN"/>
              <a:t>L-B</a:t>
            </a:r>
            <a:r>
              <a:rPr lang="zh-CN" altLang="en-US"/>
              <a:t>检验代码如下：</a:t>
            </a:r>
            <a:endParaRPr lang="zh-CN" altLang="zh-CN"/>
          </a:p>
          <a:p>
            <a:endParaRPr lang="zh-CN" altLang="en-US"/>
          </a:p>
        </p:txBody>
      </p:sp>
      <p:sp>
        <p:nvSpPr>
          <p:cNvPr id="4" name="TextBox 3">
            <a:extLst>
              <a:ext uri="{FF2B5EF4-FFF2-40B4-BE49-F238E27FC236}">
                <a16:creationId xmlns:a16="http://schemas.microsoft.com/office/drawing/2014/main" id="{1308F305-7CCC-4A17-B744-649836E41445}"/>
              </a:ext>
            </a:extLst>
          </p:cNvPr>
          <p:cNvSpPr txBox="1"/>
          <p:nvPr/>
        </p:nvSpPr>
        <p:spPr>
          <a:xfrm>
            <a:off x="250825" y="3630613"/>
            <a:ext cx="8281988" cy="2030412"/>
          </a:xfrm>
          <a:prstGeom prst="rect">
            <a:avLst/>
          </a:prstGeom>
          <a:noFill/>
        </p:spPr>
        <p:txBody>
          <a:bodyPr>
            <a:spAutoFit/>
          </a:bodyPr>
          <a:lstStyle/>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Ljung</a:t>
            </a:r>
            <a:r>
              <a:rPr lang="en-US" altLang="zh-CN" sz="1800" dirty="0">
                <a:latin typeface="微软雅黑" pitchFamily="34" charset="-122"/>
                <a:ea typeface="微软雅黑" pitchFamily="34" charset="-122"/>
              </a:rPr>
              <a:t>-Box</a:t>
            </a:r>
            <a:r>
              <a:rPr lang="zh-CN" altLang="zh-CN" sz="1800" dirty="0">
                <a:latin typeface="微软雅黑" pitchFamily="34" charset="-122"/>
                <a:ea typeface="微软雅黑" pitchFamily="34" charset="-122"/>
              </a:rPr>
              <a:t>检验</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import </a:t>
            </a:r>
            <a:r>
              <a:rPr lang="en-US" altLang="zh-CN" sz="1800" dirty="0" err="1">
                <a:latin typeface="微软雅黑" pitchFamily="34" charset="-122"/>
                <a:ea typeface="微软雅黑" pitchFamily="34" charset="-122"/>
              </a:rPr>
              <a:t>numpy</a:t>
            </a:r>
            <a:r>
              <a:rPr lang="en-US" altLang="zh-CN" sz="1800" dirty="0">
                <a:latin typeface="微软雅黑" pitchFamily="34" charset="-122"/>
                <a:ea typeface="微软雅黑" pitchFamily="34" charset="-122"/>
              </a:rPr>
              <a:t> as </a:t>
            </a:r>
            <a:r>
              <a:rPr lang="en-US" altLang="zh-CN" sz="1800" dirty="0" err="1">
                <a:latin typeface="微软雅黑" pitchFamily="34" charset="-122"/>
                <a:ea typeface="微软雅黑" pitchFamily="34" charset="-122"/>
              </a:rPr>
              <a:t>np</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r,q,p</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sm.tsa.acf</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resid.values.squeeze</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qstat</a:t>
            </a:r>
            <a:r>
              <a:rPr lang="en-US" altLang="zh-CN" sz="1800" dirty="0">
                <a:latin typeface="微软雅黑" pitchFamily="34" charset="-122"/>
                <a:ea typeface="微软雅黑" pitchFamily="34" charset="-122"/>
              </a:rPr>
              <a:t>=True)</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datap</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np.c</a:t>
            </a:r>
            <a:r>
              <a:rPr lang="en-US" altLang="zh-CN" sz="1800" dirty="0">
                <a:latin typeface="微软雅黑" pitchFamily="34" charset="-122"/>
                <a:ea typeface="微软雅黑" pitchFamily="34" charset="-122"/>
              </a:rPr>
              <a:t>_[range(1,36), r[1:], q, p]</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table = </a:t>
            </a:r>
            <a:r>
              <a:rPr lang="en-US" altLang="zh-CN" sz="1800" dirty="0" err="1">
                <a:latin typeface="微软雅黑" pitchFamily="34" charset="-122"/>
                <a:ea typeface="微软雅黑" pitchFamily="34" charset="-122"/>
              </a:rPr>
              <a:t>pd.DataFrame</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datap</a:t>
            </a:r>
            <a:r>
              <a:rPr lang="en-US" altLang="zh-CN" sz="1800" dirty="0">
                <a:latin typeface="微软雅黑" pitchFamily="34" charset="-122"/>
                <a:ea typeface="微软雅黑" pitchFamily="34" charset="-122"/>
              </a:rPr>
              <a:t>, columns=['lag', "AC", "Q", "</a:t>
            </a:r>
            <a:r>
              <a:rPr lang="en-US" altLang="zh-CN" sz="1800" dirty="0" err="1">
                <a:latin typeface="微软雅黑" pitchFamily="34" charset="-122"/>
                <a:ea typeface="微软雅黑" pitchFamily="34" charset="-122"/>
              </a:rPr>
              <a:t>Prob</a:t>
            </a:r>
            <a:r>
              <a:rPr lang="en-US" altLang="zh-CN" sz="1800" dirty="0">
                <a:latin typeface="微软雅黑" pitchFamily="34" charset="-122"/>
                <a:ea typeface="微软雅黑" pitchFamily="34" charset="-122"/>
              </a:rPr>
              <a:t>(&gt;Q)"])</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table.set_index</a:t>
            </a:r>
            <a:r>
              <a:rPr lang="en-US" altLang="zh-CN" sz="1800" dirty="0">
                <a:latin typeface="微软雅黑" pitchFamily="34" charset="-122"/>
                <a:ea typeface="微软雅黑" pitchFamily="34" charset="-122"/>
              </a:rPr>
              <a:t>('lag'))</a:t>
            </a:r>
            <a:endParaRPr lang="zh-CN" altLang="zh-CN" sz="1800" dirty="0">
              <a:latin typeface="微软雅黑" pitchFamily="34" charset="-122"/>
              <a:ea typeface="微软雅黑" pitchFamily="34" charset="-122"/>
            </a:endParaRPr>
          </a:p>
          <a:p>
            <a:pPr>
              <a:defRPr/>
            </a:pPr>
            <a:endParaRPr lang="zh-CN" altLang="en-US" sz="1800" dirty="0">
              <a:latin typeface="微软雅黑" pitchFamily="34" charset="-122"/>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97372176-580A-4E35-AE34-7C28DDC798B0}"/>
              </a:ext>
            </a:extLst>
          </p:cNvPr>
          <p:cNvSpPr>
            <a:spLocks noGrp="1"/>
          </p:cNvSpPr>
          <p:nvPr>
            <p:ph type="title"/>
          </p:nvPr>
        </p:nvSpPr>
        <p:spPr>
          <a:xfrm>
            <a:off x="395288" y="153988"/>
            <a:ext cx="8318500" cy="431800"/>
          </a:xfrm>
        </p:spPr>
        <p:txBody>
          <a:bodyPr/>
          <a:lstStyle/>
          <a:p>
            <a:r>
              <a:rPr lang="zh-CN" altLang="en-US"/>
              <a:t>结果分析</a:t>
            </a:r>
          </a:p>
        </p:txBody>
      </p:sp>
      <p:sp>
        <p:nvSpPr>
          <p:cNvPr id="45059" name="内容占位符 2">
            <a:extLst>
              <a:ext uri="{FF2B5EF4-FFF2-40B4-BE49-F238E27FC236}">
                <a16:creationId xmlns:a16="http://schemas.microsoft.com/office/drawing/2014/main" id="{4EB5BE9C-89A7-4CED-884C-8107BB335FEE}"/>
              </a:ext>
            </a:extLst>
          </p:cNvPr>
          <p:cNvSpPr>
            <a:spLocks noGrp="1"/>
          </p:cNvSpPr>
          <p:nvPr>
            <p:ph idx="1"/>
          </p:nvPr>
        </p:nvSpPr>
        <p:spPr>
          <a:xfrm>
            <a:off x="250825" y="549275"/>
            <a:ext cx="8475663" cy="565150"/>
          </a:xfrm>
        </p:spPr>
        <p:txBody>
          <a:bodyPr/>
          <a:lstStyle/>
          <a:p>
            <a:r>
              <a:rPr lang="zh-CN" altLang="en-US"/>
              <a:t>部分检验结果如下：</a:t>
            </a:r>
          </a:p>
        </p:txBody>
      </p:sp>
      <p:sp>
        <p:nvSpPr>
          <p:cNvPr id="45060" name="内容占位符 2">
            <a:extLst>
              <a:ext uri="{FF2B5EF4-FFF2-40B4-BE49-F238E27FC236}">
                <a16:creationId xmlns:a16="http://schemas.microsoft.com/office/drawing/2014/main" id="{A932564B-C1CC-434D-9D09-55323769C1D7}"/>
              </a:ext>
            </a:extLst>
          </p:cNvPr>
          <p:cNvSpPr txBox="1">
            <a:spLocks/>
          </p:cNvSpPr>
          <p:nvPr/>
        </p:nvSpPr>
        <p:spPr bwMode="auto">
          <a:xfrm>
            <a:off x="250825" y="4652963"/>
            <a:ext cx="8785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检验的结果就是看最后一列前十二行的检验概率（一般观察滞后</a:t>
            </a:r>
            <a:r>
              <a:rPr lang="en-US" altLang="zh-CN" sz="2000">
                <a:solidFill>
                  <a:schemeClr val="tx1"/>
                </a:solidFill>
                <a:latin typeface="微软雅黑" panose="020B0503020204020204" pitchFamily="34" charset="-122"/>
                <a:ea typeface="微软雅黑" panose="020B0503020204020204" pitchFamily="34" charset="-122"/>
              </a:rPr>
              <a:t>1~12</a:t>
            </a:r>
            <a:r>
              <a:rPr lang="zh-CN" altLang="zh-CN" sz="2000">
                <a:solidFill>
                  <a:schemeClr val="tx1"/>
                </a:solidFill>
                <a:latin typeface="微软雅黑" panose="020B0503020204020204" pitchFamily="34" charset="-122"/>
                <a:ea typeface="微软雅黑" panose="020B0503020204020204" pitchFamily="34" charset="-122"/>
              </a:rPr>
              <a:t>阶），如果检验概率小于给定的显著性水平，比如</a:t>
            </a:r>
            <a:r>
              <a:rPr lang="en-US" altLang="zh-CN" sz="2000">
                <a:solidFill>
                  <a:schemeClr val="tx1"/>
                </a:solidFill>
                <a:latin typeface="微软雅黑" panose="020B0503020204020204" pitchFamily="34" charset="-122"/>
                <a:ea typeface="微软雅黑" panose="020B0503020204020204" pitchFamily="34" charset="-122"/>
              </a:rPr>
              <a:t>0.05</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0.10</a:t>
            </a:r>
            <a:r>
              <a:rPr lang="zh-CN" altLang="zh-CN" sz="2000">
                <a:solidFill>
                  <a:schemeClr val="tx1"/>
                </a:solidFill>
                <a:latin typeface="微软雅黑" panose="020B0503020204020204" pitchFamily="34" charset="-122"/>
                <a:ea typeface="微软雅黑" panose="020B0503020204020204" pitchFamily="34" charset="-122"/>
              </a:rPr>
              <a:t>等就拒绝原假设，其原假设是相关系数为零。就结果来看，如果取显著性水平为</a:t>
            </a:r>
            <a:r>
              <a:rPr lang="en-US" altLang="zh-CN" sz="2000">
                <a:solidFill>
                  <a:schemeClr val="tx1"/>
                </a:solidFill>
                <a:latin typeface="微软雅黑" panose="020B0503020204020204" pitchFamily="34" charset="-122"/>
                <a:ea typeface="微软雅黑" panose="020B0503020204020204" pitchFamily="34" charset="-122"/>
              </a:rPr>
              <a:t>0.05</a:t>
            </a:r>
            <a:r>
              <a:rPr lang="zh-CN" altLang="zh-CN" sz="2000">
                <a:solidFill>
                  <a:schemeClr val="tx1"/>
                </a:solidFill>
                <a:latin typeface="微软雅黑" panose="020B0503020204020204" pitchFamily="34" charset="-122"/>
                <a:ea typeface="微软雅黑" panose="020B0503020204020204" pitchFamily="34" charset="-122"/>
              </a:rPr>
              <a:t>，那么相关系数与零没有显著差异，即为白噪声序列。</a:t>
            </a:r>
          </a:p>
        </p:txBody>
      </p:sp>
      <p:pic>
        <p:nvPicPr>
          <p:cNvPr id="45061" name="Picture 3">
            <a:extLst>
              <a:ext uri="{FF2B5EF4-FFF2-40B4-BE49-F238E27FC236}">
                <a16:creationId xmlns:a16="http://schemas.microsoft.com/office/drawing/2014/main" id="{9962686B-6770-4677-AEC8-1F532F0C6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111250"/>
            <a:ext cx="3081338"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90E0804D-590A-4781-9697-57D1135D52EC}"/>
              </a:ext>
            </a:extLst>
          </p:cNvPr>
          <p:cNvSpPr>
            <a:spLocks noGrp="1"/>
          </p:cNvSpPr>
          <p:nvPr>
            <p:ph type="title"/>
          </p:nvPr>
        </p:nvSpPr>
        <p:spPr>
          <a:xfrm>
            <a:off x="395288" y="153988"/>
            <a:ext cx="8318500" cy="431800"/>
          </a:xfrm>
        </p:spPr>
        <p:txBody>
          <a:bodyPr/>
          <a:lstStyle/>
          <a:p>
            <a:r>
              <a:rPr lang="zh-CN" altLang="en-US"/>
              <a:t>时间序列</a:t>
            </a:r>
          </a:p>
        </p:txBody>
      </p:sp>
      <p:sp>
        <p:nvSpPr>
          <p:cNvPr id="18435" name="内容占位符 2">
            <a:extLst>
              <a:ext uri="{FF2B5EF4-FFF2-40B4-BE49-F238E27FC236}">
                <a16:creationId xmlns:a16="http://schemas.microsoft.com/office/drawing/2014/main" id="{67540CC5-C0ED-4DC5-8AF1-BA7502212C34}"/>
              </a:ext>
            </a:extLst>
          </p:cNvPr>
          <p:cNvSpPr>
            <a:spLocks noGrp="1"/>
          </p:cNvSpPr>
          <p:nvPr>
            <p:ph idx="1"/>
          </p:nvPr>
        </p:nvSpPr>
        <p:spPr>
          <a:xfrm>
            <a:off x="250825" y="774700"/>
            <a:ext cx="8475663" cy="998538"/>
          </a:xfrm>
        </p:spPr>
        <p:txBody>
          <a:bodyPr/>
          <a:lstStyle/>
          <a:p>
            <a:r>
              <a:rPr lang="zh-CN" altLang="zh-CN"/>
              <a:t>常用的时间序列模型见</a:t>
            </a:r>
            <a:r>
              <a:rPr lang="zh-CN" altLang="en-US"/>
              <a:t>下</a:t>
            </a:r>
            <a:r>
              <a:rPr lang="zh-CN" altLang="zh-CN"/>
              <a:t>表，本章以</a:t>
            </a:r>
            <a:r>
              <a:rPr lang="en-US" altLang="zh-CN"/>
              <a:t>ARIMA</a:t>
            </a:r>
            <a:r>
              <a:rPr lang="zh-CN" altLang="zh-CN"/>
              <a:t>模型为例介绍时间序列算法在</a:t>
            </a:r>
            <a:r>
              <a:rPr lang="en-US" altLang="zh-CN"/>
              <a:t>python</a:t>
            </a:r>
            <a:r>
              <a:rPr lang="zh-CN" altLang="zh-CN"/>
              <a:t>中是如何实现的。</a:t>
            </a:r>
          </a:p>
          <a:p>
            <a:endParaRPr lang="zh-CN" altLang="en-US"/>
          </a:p>
        </p:txBody>
      </p:sp>
      <p:graphicFrame>
        <p:nvGraphicFramePr>
          <p:cNvPr id="4" name="表格 3">
            <a:extLst>
              <a:ext uri="{FF2B5EF4-FFF2-40B4-BE49-F238E27FC236}">
                <a16:creationId xmlns:a16="http://schemas.microsoft.com/office/drawing/2014/main" id="{7B3D6C60-ECEA-4BAF-9975-B2386590376B}"/>
              </a:ext>
            </a:extLst>
          </p:cNvPr>
          <p:cNvGraphicFramePr>
            <a:graphicFrameLocks noGrp="1"/>
          </p:cNvGraphicFramePr>
          <p:nvPr/>
        </p:nvGraphicFramePr>
        <p:xfrm>
          <a:off x="684213" y="2098675"/>
          <a:ext cx="7488237" cy="2193925"/>
        </p:xfrm>
        <a:graphic>
          <a:graphicData uri="http://schemas.openxmlformats.org/drawingml/2006/table">
            <a:tbl>
              <a:tblPr>
                <a:tableStyleId>{22838BEF-8BB2-4498-84A7-C5851F593DF1}</a:tableStyleId>
              </a:tblPr>
              <a:tblGrid>
                <a:gridCol w="1648453">
                  <a:extLst>
                    <a:ext uri="{9D8B030D-6E8A-4147-A177-3AD203B41FA5}">
                      <a16:colId xmlns:a16="http://schemas.microsoft.com/office/drawing/2014/main" val="20000"/>
                    </a:ext>
                  </a:extLst>
                </a:gridCol>
                <a:gridCol w="5839784">
                  <a:extLst>
                    <a:ext uri="{9D8B030D-6E8A-4147-A177-3AD203B41FA5}">
                      <a16:colId xmlns:a16="http://schemas.microsoft.com/office/drawing/2014/main" val="20001"/>
                    </a:ext>
                  </a:extLst>
                </a:gridCol>
              </a:tblGrid>
              <a:tr h="274241">
                <a:tc>
                  <a:txBody>
                    <a:bodyPr/>
                    <a:lstStyle/>
                    <a:p>
                      <a:pPr algn="ctr">
                        <a:spcAft>
                          <a:spcPts val="0"/>
                        </a:spcAft>
                      </a:pPr>
                      <a:r>
                        <a:rPr lang="zh-CN" sz="1800" b="0" kern="100" dirty="0">
                          <a:effectLst/>
                          <a:latin typeface="微软雅黑" pitchFamily="34" charset="-122"/>
                          <a:ea typeface="微软雅黑" pitchFamily="34" charset="-122"/>
                        </a:rPr>
                        <a:t>模型名称</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algn="ctr">
                        <a:spcAft>
                          <a:spcPts val="0"/>
                        </a:spcAft>
                      </a:pPr>
                      <a:r>
                        <a:rPr lang="zh-CN" sz="1800" b="0" kern="100" dirty="0">
                          <a:effectLst/>
                          <a:latin typeface="微软雅黑" pitchFamily="34" charset="-122"/>
                          <a:ea typeface="微软雅黑" pitchFamily="34" charset="-122"/>
                        </a:rPr>
                        <a:t>描述</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0"/>
                  </a:ext>
                </a:extLst>
              </a:tr>
              <a:tr h="274241">
                <a:tc>
                  <a:txBody>
                    <a:bodyPr/>
                    <a:lstStyle/>
                    <a:p>
                      <a:pPr algn="ctr" fontAlgn="ctr">
                        <a:spcAft>
                          <a:spcPts val="0"/>
                        </a:spcAft>
                      </a:pPr>
                      <a:r>
                        <a:rPr lang="en-US" sz="1800" b="0" kern="100" dirty="0">
                          <a:effectLst/>
                          <a:latin typeface="微软雅黑" pitchFamily="34" charset="-122"/>
                          <a:ea typeface="微软雅黑" pitchFamily="34" charset="-122"/>
                        </a:rPr>
                        <a:t>ARIMA</a:t>
                      </a:r>
                      <a:r>
                        <a:rPr lang="zh-CN" sz="1800" b="0" kern="100" dirty="0">
                          <a:effectLst/>
                          <a:latin typeface="微软雅黑" pitchFamily="34" charset="-122"/>
                          <a:ea typeface="微软雅黑" pitchFamily="34" charset="-122"/>
                        </a:rPr>
                        <a:t>模型</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a:effectLst/>
                          <a:latin typeface="微软雅黑" pitchFamily="34" charset="-122"/>
                          <a:ea typeface="微软雅黑" pitchFamily="34" charset="-122"/>
                        </a:rPr>
                        <a:t>可以实现</a:t>
                      </a:r>
                      <a:r>
                        <a:rPr lang="en-US" sz="1800" b="0" kern="100">
                          <a:effectLst/>
                          <a:latin typeface="微软雅黑" pitchFamily="34" charset="-122"/>
                          <a:ea typeface="微软雅黑" pitchFamily="34" charset="-122"/>
                        </a:rPr>
                        <a:t>AR</a:t>
                      </a:r>
                      <a:r>
                        <a:rPr lang="zh-CN" sz="1800" b="0" kern="100">
                          <a:effectLst/>
                          <a:latin typeface="微软雅黑" pitchFamily="34" charset="-122"/>
                          <a:ea typeface="微软雅黑" pitchFamily="34" charset="-122"/>
                        </a:rPr>
                        <a:t>模型、</a:t>
                      </a:r>
                      <a:r>
                        <a:rPr lang="en-US" sz="1800" b="0" kern="100">
                          <a:effectLst/>
                          <a:latin typeface="微软雅黑" pitchFamily="34" charset="-122"/>
                          <a:ea typeface="微软雅黑" pitchFamily="34" charset="-122"/>
                        </a:rPr>
                        <a:t>MA</a:t>
                      </a:r>
                      <a:r>
                        <a:rPr lang="zh-CN" sz="1800" b="0" kern="100">
                          <a:effectLst/>
                          <a:latin typeface="微软雅黑" pitchFamily="34" charset="-122"/>
                          <a:ea typeface="微软雅黑" pitchFamily="34" charset="-122"/>
                        </a:rPr>
                        <a:t>模型、</a:t>
                      </a:r>
                      <a:r>
                        <a:rPr lang="en-US" sz="1800" b="0" kern="100">
                          <a:effectLst/>
                          <a:latin typeface="微软雅黑" pitchFamily="34" charset="-122"/>
                          <a:ea typeface="微软雅黑" pitchFamily="34" charset="-122"/>
                        </a:rPr>
                        <a:t>ARMA</a:t>
                      </a:r>
                      <a:r>
                        <a:rPr lang="zh-CN" sz="1800" b="0" kern="100">
                          <a:effectLst/>
                          <a:latin typeface="微软雅黑" pitchFamily="34" charset="-122"/>
                          <a:ea typeface="微软雅黑" pitchFamily="34" charset="-122"/>
                        </a:rPr>
                        <a:t>模型及</a:t>
                      </a:r>
                      <a:r>
                        <a:rPr lang="en-US" sz="1800" b="0" kern="100">
                          <a:effectLst/>
                          <a:latin typeface="微软雅黑" pitchFamily="34" charset="-122"/>
                          <a:ea typeface="微软雅黑" pitchFamily="34" charset="-122"/>
                        </a:rPr>
                        <a:t>ARIMA</a:t>
                      </a:r>
                      <a:r>
                        <a:rPr lang="zh-CN" sz="1800" b="0" kern="100">
                          <a:effectLst/>
                          <a:latin typeface="微软雅黑" pitchFamily="34" charset="-122"/>
                          <a:ea typeface="微软雅黑" pitchFamily="34" charset="-122"/>
                        </a:rPr>
                        <a:t>模型</a:t>
                      </a:r>
                      <a:endParaRPr lang="zh-CN" sz="1800" b="0" kern="10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1"/>
                  </a:ext>
                </a:extLst>
              </a:tr>
              <a:tr h="274241">
                <a:tc>
                  <a:txBody>
                    <a:bodyPr/>
                    <a:lstStyle/>
                    <a:p>
                      <a:pPr algn="ctr" fontAlgn="ctr">
                        <a:spcAft>
                          <a:spcPts val="0"/>
                        </a:spcAft>
                      </a:pPr>
                      <a:r>
                        <a:rPr lang="en-US" sz="1800" b="0" kern="100">
                          <a:effectLst/>
                          <a:latin typeface="微软雅黑" pitchFamily="34" charset="-122"/>
                          <a:ea typeface="微软雅黑" pitchFamily="34" charset="-122"/>
                        </a:rPr>
                        <a:t>GARCH</a:t>
                      </a:r>
                      <a:r>
                        <a:rPr lang="zh-CN" sz="1800" b="0" kern="100">
                          <a:effectLst/>
                          <a:latin typeface="微软雅黑" pitchFamily="34" charset="-122"/>
                          <a:ea typeface="微软雅黑" pitchFamily="34" charset="-122"/>
                        </a:rPr>
                        <a:t>模型</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dirty="0">
                          <a:effectLst/>
                          <a:latin typeface="微软雅黑" pitchFamily="34" charset="-122"/>
                          <a:ea typeface="微软雅黑" pitchFamily="34" charset="-122"/>
                        </a:rPr>
                        <a:t>也称为</a:t>
                      </a:r>
                      <a:r>
                        <a:rPr lang="zh-CN" sz="1800" b="0" kern="0" dirty="0">
                          <a:effectLst/>
                          <a:latin typeface="微软雅黑" pitchFamily="34" charset="-122"/>
                          <a:ea typeface="微软雅黑" pitchFamily="34" charset="-122"/>
                        </a:rPr>
                        <a:t>条件异方差模型</a:t>
                      </a:r>
                      <a:r>
                        <a:rPr lang="zh-CN" sz="1800" b="0" kern="100" dirty="0">
                          <a:effectLst/>
                          <a:latin typeface="微软雅黑" pitchFamily="34" charset="-122"/>
                          <a:ea typeface="微软雅黑" pitchFamily="34" charset="-122"/>
                        </a:rPr>
                        <a:t>，适用于金融时间序列。</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2"/>
                  </a:ext>
                </a:extLst>
              </a:tr>
              <a:tr h="822722">
                <a:tc>
                  <a:txBody>
                    <a:bodyPr/>
                    <a:lstStyle/>
                    <a:p>
                      <a:pPr algn="ctr" fontAlgn="ctr">
                        <a:spcAft>
                          <a:spcPts val="0"/>
                        </a:spcAft>
                      </a:pPr>
                      <a:r>
                        <a:rPr lang="zh-CN" sz="1800" b="0" kern="0">
                          <a:effectLst/>
                          <a:latin typeface="微软雅黑" pitchFamily="34" charset="-122"/>
                          <a:ea typeface="微软雅黑" pitchFamily="34" charset="-122"/>
                        </a:rPr>
                        <a:t>时间序列分解</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a:effectLst/>
                          <a:latin typeface="微软雅黑" pitchFamily="34" charset="-122"/>
                          <a:ea typeface="微软雅黑" pitchFamily="34" charset="-122"/>
                        </a:rPr>
                        <a:t>时间序列的变化主要受到长期趋势、季节变动、周期变动和不规则变动这四个因素的影响。根据序列的特点，可以构建加法模型和乘法模型。</a:t>
                      </a:r>
                      <a:endParaRPr lang="zh-CN" sz="1800" b="0" kern="10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3"/>
                  </a:ext>
                </a:extLst>
              </a:tr>
              <a:tr h="548481">
                <a:tc>
                  <a:txBody>
                    <a:bodyPr/>
                    <a:lstStyle/>
                    <a:p>
                      <a:pPr algn="ctr" fontAlgn="ctr">
                        <a:spcAft>
                          <a:spcPts val="0"/>
                        </a:spcAft>
                      </a:pPr>
                      <a:r>
                        <a:rPr lang="zh-CN" sz="1800" b="0" kern="100" dirty="0">
                          <a:effectLst/>
                          <a:latin typeface="微软雅黑" pitchFamily="34" charset="-122"/>
                          <a:ea typeface="微软雅黑" pitchFamily="34" charset="-122"/>
                        </a:rPr>
                        <a:t>指数平滑法</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dirty="0">
                          <a:effectLst/>
                          <a:latin typeface="微软雅黑" pitchFamily="34" charset="-122"/>
                          <a:ea typeface="微软雅黑" pitchFamily="34" charset="-122"/>
                        </a:rPr>
                        <a:t>可以实现简单指数平滑法、</a:t>
                      </a:r>
                      <a:r>
                        <a:rPr lang="en-US" sz="1800" b="0" kern="100" dirty="0">
                          <a:effectLst/>
                          <a:latin typeface="微软雅黑" pitchFamily="34" charset="-122"/>
                          <a:ea typeface="微软雅黑" pitchFamily="34" charset="-122"/>
                        </a:rPr>
                        <a:t>Holt</a:t>
                      </a:r>
                      <a:r>
                        <a:rPr lang="zh-CN" sz="1800" b="0" kern="100" dirty="0">
                          <a:effectLst/>
                          <a:latin typeface="微软雅黑" pitchFamily="34" charset="-122"/>
                          <a:ea typeface="微软雅黑" pitchFamily="34" charset="-122"/>
                        </a:rPr>
                        <a:t>双参数线性指数平滑法和</a:t>
                      </a:r>
                      <a:r>
                        <a:rPr lang="en-US" sz="1800" b="0" kern="100" dirty="0">
                          <a:effectLst/>
                          <a:latin typeface="微软雅黑" pitchFamily="34" charset="-122"/>
                          <a:ea typeface="微软雅黑" pitchFamily="34" charset="-122"/>
                        </a:rPr>
                        <a:t>Winters</a:t>
                      </a:r>
                      <a:r>
                        <a:rPr lang="zh-CN" sz="1800" b="0" kern="100" dirty="0">
                          <a:effectLst/>
                          <a:latin typeface="微软雅黑" pitchFamily="34" charset="-122"/>
                          <a:ea typeface="微软雅黑" pitchFamily="34" charset="-122"/>
                        </a:rPr>
                        <a:t>线性和季节性指数平滑法</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1A2AB13F-7A6E-44F8-806C-8F48CF25233A}"/>
              </a:ext>
            </a:extLst>
          </p:cNvPr>
          <p:cNvSpPr>
            <a:spLocks noGrp="1"/>
          </p:cNvSpPr>
          <p:nvPr>
            <p:ph type="title"/>
          </p:nvPr>
        </p:nvSpPr>
        <p:spPr>
          <a:xfrm>
            <a:off x="395288" y="153988"/>
            <a:ext cx="8318500" cy="431800"/>
          </a:xfrm>
        </p:spPr>
        <p:txBody>
          <a:bodyPr/>
          <a:lstStyle/>
          <a:p>
            <a:r>
              <a:rPr lang="zh-CN" altLang="en-US"/>
              <a:t>预测代码</a:t>
            </a:r>
          </a:p>
        </p:txBody>
      </p:sp>
      <p:sp>
        <p:nvSpPr>
          <p:cNvPr id="46083" name="内容占位符 2">
            <a:extLst>
              <a:ext uri="{FF2B5EF4-FFF2-40B4-BE49-F238E27FC236}">
                <a16:creationId xmlns:a16="http://schemas.microsoft.com/office/drawing/2014/main" id="{42B25390-188A-44B6-9BD8-37F7237BB1F9}"/>
              </a:ext>
            </a:extLst>
          </p:cNvPr>
          <p:cNvSpPr>
            <a:spLocks noGrp="1"/>
          </p:cNvSpPr>
          <p:nvPr>
            <p:ph idx="1"/>
          </p:nvPr>
        </p:nvSpPr>
        <p:spPr>
          <a:xfrm>
            <a:off x="250825" y="774700"/>
            <a:ext cx="8281988" cy="1069975"/>
          </a:xfrm>
        </p:spPr>
        <p:txBody>
          <a:bodyPr/>
          <a:lstStyle/>
          <a:p>
            <a:r>
              <a:rPr lang="zh-CN" altLang="zh-CN"/>
              <a:t>模型确定之后，就可以开始进行预测了，我们对未来</a:t>
            </a:r>
            <a:r>
              <a:rPr lang="en-US" altLang="zh-CN"/>
              <a:t>9</a:t>
            </a:r>
            <a:r>
              <a:rPr lang="zh-CN" altLang="zh-CN"/>
              <a:t>日的数据进行预测，代码</a:t>
            </a:r>
            <a:r>
              <a:rPr lang="zh-CN" altLang="en-US"/>
              <a:t>如下</a:t>
            </a:r>
            <a:r>
              <a:rPr lang="en-US" altLang="zh-CN"/>
              <a:t>:</a:t>
            </a:r>
            <a:endParaRPr lang="zh-CN" altLang="en-US"/>
          </a:p>
        </p:txBody>
      </p:sp>
      <p:sp>
        <p:nvSpPr>
          <p:cNvPr id="4" name="TextBox 3">
            <a:extLst>
              <a:ext uri="{FF2B5EF4-FFF2-40B4-BE49-F238E27FC236}">
                <a16:creationId xmlns:a16="http://schemas.microsoft.com/office/drawing/2014/main" id="{0DB5E639-225F-48A1-9EB5-ED10FBFA720E}"/>
              </a:ext>
            </a:extLst>
          </p:cNvPr>
          <p:cNvSpPr txBox="1"/>
          <p:nvPr/>
        </p:nvSpPr>
        <p:spPr>
          <a:xfrm>
            <a:off x="323850" y="1773238"/>
            <a:ext cx="8135938" cy="4246562"/>
          </a:xfrm>
          <a:prstGeom prst="rect">
            <a:avLst/>
          </a:prstGeom>
          <a:noFill/>
        </p:spPr>
        <p:txBody>
          <a:bodyPr>
            <a:spAutoFit/>
          </a:bodyPr>
          <a:lstStyle/>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a:t>
            </a:r>
            <a:r>
              <a:rPr lang="zh-CN" altLang="zh-CN" sz="1800" dirty="0">
                <a:latin typeface="微软雅黑" pitchFamily="34" charset="-122"/>
                <a:ea typeface="微软雅黑" pitchFamily="34" charset="-122"/>
              </a:rPr>
              <a:t>预测</a:t>
            </a: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 = arma_mod01.predict('2015-2-07', '2015-2-15', dynamic=True)</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fig, ax = </a:t>
            </a:r>
            <a:r>
              <a:rPr lang="en-US" altLang="zh-CN" sz="1800" dirty="0" err="1">
                <a:latin typeface="微软雅黑" pitchFamily="34" charset="-122"/>
                <a:ea typeface="微软雅黑" pitchFamily="34" charset="-122"/>
              </a:rPr>
              <a:t>plt.subplots</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figsize</a:t>
            </a:r>
            <a:r>
              <a:rPr lang="en-US" altLang="zh-CN" sz="1800" dirty="0">
                <a:latin typeface="微软雅黑" pitchFamily="34" charset="-122"/>
                <a:ea typeface="微软雅黑" pitchFamily="34" charset="-122"/>
              </a:rPr>
              <a:t>=(12, 8))</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[0] += data['2015-02-06':][u'</a:t>
            </a:r>
            <a:r>
              <a:rPr lang="zh-CN" altLang="zh-CN" sz="1800" dirty="0">
                <a:latin typeface="微软雅黑" pitchFamily="34" charset="-122"/>
                <a:ea typeface="微软雅黑" pitchFamily="34" charset="-122"/>
              </a:rPr>
              <a:t>销量</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data=</a:t>
            </a:r>
            <a:r>
              <a:rPr lang="en-US" altLang="zh-CN" sz="1800" dirty="0" err="1">
                <a:latin typeface="微软雅黑" pitchFamily="34" charset="-122"/>
                <a:ea typeface="微软雅黑" pitchFamily="34" charset="-122"/>
              </a:rPr>
              <a:t>pd.DataFrame</a:t>
            </a:r>
            <a:r>
              <a:rPr lang="en-US" altLang="zh-CN" sz="1800" dirty="0">
                <a:latin typeface="微软雅黑" pitchFamily="34" charset="-122"/>
                <a:ea typeface="微软雅黑" pitchFamily="34" charset="-122"/>
              </a:rPr>
              <a:t>(data)</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for i in range(</a:t>
            </a:r>
            <a:r>
              <a:rPr lang="en-US" altLang="zh-CN" sz="1800" dirty="0" err="1">
                <a:latin typeface="微软雅黑" pitchFamily="34" charset="-122"/>
                <a:ea typeface="微软雅黑" pitchFamily="34" charset="-122"/>
              </a:rPr>
              <a:t>len</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)-1):</a:t>
            </a:r>
            <a:endParaRPr lang="zh-CN" altLang="zh-CN" sz="1800" dirty="0">
              <a:latin typeface="微软雅黑" pitchFamily="34" charset="-122"/>
              <a:ea typeface="微软雅黑" pitchFamily="34" charset="-122"/>
            </a:endParaRPr>
          </a:p>
          <a:p>
            <a:pPr>
              <a:buClr>
                <a:srgbClr val="002060"/>
              </a:buClr>
              <a:defRPr/>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[i+1]=</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[i+1]</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ax = </a:t>
            </a:r>
            <a:r>
              <a:rPr lang="en-US" altLang="zh-CN" sz="1800" dirty="0" err="1">
                <a:latin typeface="微软雅黑" pitchFamily="34" charset="-122"/>
                <a:ea typeface="微软雅黑" pitchFamily="34" charset="-122"/>
              </a:rPr>
              <a:t>data.ix</a:t>
            </a:r>
            <a:r>
              <a:rPr lang="en-US" altLang="zh-CN" sz="1800" dirty="0">
                <a:latin typeface="微软雅黑" pitchFamily="34" charset="-122"/>
                <a:ea typeface="微软雅黑" pitchFamily="34" charset="-122"/>
              </a:rPr>
              <a:t>['2015':].plot(ax=ax)</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predict_sunspots.plot</a:t>
            </a:r>
            <a:r>
              <a:rPr lang="en-US" altLang="zh-CN" sz="1800" dirty="0">
                <a:latin typeface="微软雅黑" pitchFamily="34" charset="-122"/>
                <a:ea typeface="微软雅黑" pitchFamily="34" charset="-122"/>
              </a:rPr>
              <a:t>(ax=ax)</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plt.show</a:t>
            </a:r>
            <a:r>
              <a:rPr lang="en-US" altLang="zh-CN" sz="1800" dirty="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a:p>
            <a:pPr marL="285750" indent="-285750">
              <a:buClr>
                <a:srgbClr val="002060"/>
              </a:buClr>
              <a:buFont typeface="Wingdings" pitchFamily="2" charset="2"/>
              <a:buChar char="Ø"/>
              <a:defRPr/>
            </a:pP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Ø"/>
              <a:defRPr/>
            </a:pPr>
            <a:endParaRPr lang="zh-CN" altLang="zh-CN" sz="1800" dirty="0">
              <a:latin typeface="微软雅黑" pitchFamily="34" charset="-122"/>
              <a:ea typeface="微软雅黑"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E1205BC7-AAB3-4EC3-913F-3689B256423F}"/>
              </a:ext>
            </a:extLst>
          </p:cNvPr>
          <p:cNvSpPr>
            <a:spLocks noGrp="1"/>
          </p:cNvSpPr>
          <p:nvPr>
            <p:ph type="title"/>
          </p:nvPr>
        </p:nvSpPr>
        <p:spPr>
          <a:xfrm>
            <a:off x="395288" y="153988"/>
            <a:ext cx="8318500" cy="431800"/>
          </a:xfrm>
        </p:spPr>
        <p:txBody>
          <a:bodyPr/>
          <a:lstStyle/>
          <a:p>
            <a:r>
              <a:rPr lang="zh-CN" altLang="en-US"/>
              <a:t>预测结果</a:t>
            </a:r>
          </a:p>
        </p:txBody>
      </p:sp>
      <p:sp>
        <p:nvSpPr>
          <p:cNvPr id="47107" name="内容占位符 2">
            <a:extLst>
              <a:ext uri="{FF2B5EF4-FFF2-40B4-BE49-F238E27FC236}">
                <a16:creationId xmlns:a16="http://schemas.microsoft.com/office/drawing/2014/main" id="{48B9D795-5F2D-4C4D-BDCC-03AA134EC7D9}"/>
              </a:ext>
            </a:extLst>
          </p:cNvPr>
          <p:cNvSpPr>
            <a:spLocks noGrp="1"/>
          </p:cNvSpPr>
          <p:nvPr>
            <p:ph idx="1"/>
          </p:nvPr>
        </p:nvSpPr>
        <p:spPr>
          <a:xfrm>
            <a:off x="395288" y="774700"/>
            <a:ext cx="8331200" cy="1285875"/>
          </a:xfrm>
        </p:spPr>
        <p:txBody>
          <a:bodyPr/>
          <a:lstStyle/>
          <a:p>
            <a:r>
              <a:rPr lang="zh-CN" altLang="en-US"/>
              <a:t>模型预测结果图如下：</a:t>
            </a:r>
          </a:p>
        </p:txBody>
      </p:sp>
      <p:pic>
        <p:nvPicPr>
          <p:cNvPr id="47108" name="Picture 2" descr="预测">
            <a:extLst>
              <a:ext uri="{FF2B5EF4-FFF2-40B4-BE49-F238E27FC236}">
                <a16:creationId xmlns:a16="http://schemas.microsoft.com/office/drawing/2014/main" id="{45012E88-DE4A-4381-9D17-CEC7B7218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196975"/>
            <a:ext cx="7704137"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68599920-B7B2-464C-9D74-636F9C4FE5D1}"/>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48131" name="Rectangle 2">
            <a:extLst>
              <a:ext uri="{FF2B5EF4-FFF2-40B4-BE49-F238E27FC236}">
                <a16:creationId xmlns:a16="http://schemas.microsoft.com/office/drawing/2014/main" id="{74A158AB-7337-4F84-9435-6EB88E08985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9D25C28D-26B0-4482-B221-31E45A22858A}"/>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48134" name="WordArt 2">
            <a:extLst>
              <a:ext uri="{FF2B5EF4-FFF2-40B4-BE49-F238E27FC236}">
                <a16:creationId xmlns:a16="http://schemas.microsoft.com/office/drawing/2014/main" id="{9A458E16-107D-4A17-B45B-BCD89D61EA40}"/>
              </a:ext>
            </a:extLst>
          </p:cNvPr>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ndParaRPr>
          </a:p>
        </p:txBody>
      </p:sp>
      <p:grpSp>
        <p:nvGrpSpPr>
          <p:cNvPr id="48135" name="组合 17">
            <a:extLst>
              <a:ext uri="{FF2B5EF4-FFF2-40B4-BE49-F238E27FC236}">
                <a16:creationId xmlns:a16="http://schemas.microsoft.com/office/drawing/2014/main" id="{7652F807-AE13-4E81-B780-E3CC26835DC5}"/>
              </a:ext>
            </a:extLst>
          </p:cNvPr>
          <p:cNvGrpSpPr>
            <a:grpSpLocks/>
          </p:cNvGrpSpPr>
          <p:nvPr/>
        </p:nvGrpSpPr>
        <p:grpSpPr bwMode="auto">
          <a:xfrm>
            <a:off x="-322263" y="1214438"/>
            <a:ext cx="3751263" cy="3751262"/>
            <a:chOff x="-2714676" y="2357430"/>
            <a:chExt cx="3751262" cy="3751262"/>
          </a:xfrm>
        </p:grpSpPr>
        <p:grpSp>
          <p:nvGrpSpPr>
            <p:cNvPr id="48137" name="组合 8">
              <a:extLst>
                <a:ext uri="{FF2B5EF4-FFF2-40B4-BE49-F238E27FC236}">
                  <a16:creationId xmlns:a16="http://schemas.microsoft.com/office/drawing/2014/main" id="{DBD4328D-3C63-452F-87A6-93E62458CA06}"/>
                </a:ext>
              </a:extLst>
            </p:cNvPr>
            <p:cNvGrpSpPr>
              <a:grpSpLocks/>
            </p:cNvGrpSpPr>
            <p:nvPr/>
          </p:nvGrpSpPr>
          <p:grpSpPr bwMode="auto">
            <a:xfrm>
              <a:off x="-2714676" y="2357430"/>
              <a:ext cx="3751262" cy="3751262"/>
              <a:chOff x="244442" y="902804"/>
              <a:chExt cx="3752056" cy="3752056"/>
            </a:xfrm>
          </p:grpSpPr>
          <p:grpSp>
            <p:nvGrpSpPr>
              <p:cNvPr id="48139" name="组合 13">
                <a:extLst>
                  <a:ext uri="{FF2B5EF4-FFF2-40B4-BE49-F238E27FC236}">
                    <a16:creationId xmlns:a16="http://schemas.microsoft.com/office/drawing/2014/main" id="{7A49E6F7-3E7A-40DD-86E5-17C62648428D}"/>
                  </a:ext>
                </a:extLst>
              </p:cNvPr>
              <p:cNvGrpSpPr>
                <a:grpSpLocks/>
              </p:cNvGrpSpPr>
              <p:nvPr/>
            </p:nvGrpSpPr>
            <p:grpSpPr bwMode="auto">
              <a:xfrm>
                <a:off x="244442" y="902804"/>
                <a:ext cx="3752056" cy="3752056"/>
                <a:chOff x="244442" y="902804"/>
                <a:chExt cx="3752056" cy="3752056"/>
              </a:xfrm>
            </p:grpSpPr>
            <p:sp>
              <p:nvSpPr>
                <p:cNvPr id="12" name="椭圆 11">
                  <a:extLst>
                    <a:ext uri="{FF2B5EF4-FFF2-40B4-BE49-F238E27FC236}">
                      <a16:creationId xmlns:a16="http://schemas.microsoft.com/office/drawing/2014/main" id="{3B7D1DD5-29C7-446D-8A54-4547CDA78CC2}"/>
                    </a:ext>
                  </a:extLst>
                </p:cNvPr>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p:spPr>
              <p:txBody>
                <a:bodyPr/>
                <a:lstStyle/>
                <a:p>
                  <a:pPr>
                    <a:defRPr/>
                  </a:pPr>
                  <a:endParaRPr lang="zh-CN" altLang="en-US" sz="1800" b="1">
                    <a:solidFill>
                      <a:prstClr val="black"/>
                    </a:solidFill>
                    <a:latin typeface="Arial" charset="0"/>
                    <a:ea typeface="宋体" charset="-122"/>
                  </a:endParaRPr>
                </a:p>
              </p:txBody>
            </p:sp>
            <p:pic>
              <p:nvPicPr>
                <p:cNvPr id="48144" name="图片 12">
                  <a:extLst>
                    <a:ext uri="{FF2B5EF4-FFF2-40B4-BE49-F238E27FC236}">
                      <a16:creationId xmlns:a16="http://schemas.microsoft.com/office/drawing/2014/main" id="{6888DB65-9C07-4C24-813B-5D3F8F30E0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5" name="图片 13">
                  <a:extLst>
                    <a:ext uri="{FF2B5EF4-FFF2-40B4-BE49-F238E27FC236}">
                      <a16:creationId xmlns:a16="http://schemas.microsoft.com/office/drawing/2014/main" id="{6EC14444-036F-4D38-A650-509FD2FB92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6" name="图片 14">
                  <a:extLst>
                    <a:ext uri="{FF2B5EF4-FFF2-40B4-BE49-F238E27FC236}">
                      <a16:creationId xmlns:a16="http://schemas.microsoft.com/office/drawing/2014/main" id="{8E1A8524-D30B-4413-BAED-421817F0E42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7" name="图片 15">
                  <a:extLst>
                    <a:ext uri="{FF2B5EF4-FFF2-40B4-BE49-F238E27FC236}">
                      <a16:creationId xmlns:a16="http://schemas.microsoft.com/office/drawing/2014/main" id="{C0BE4288-84D9-43E6-BD6F-6FDAF3A7D84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40" name="图片 10">
                <a:extLst>
                  <a:ext uri="{FF2B5EF4-FFF2-40B4-BE49-F238E27FC236}">
                    <a16:creationId xmlns:a16="http://schemas.microsoft.com/office/drawing/2014/main" id="{5DE3D9B0-5369-4AE0-BF86-9F304E13D6E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38" name="图片 16" descr="LOGO1.png">
              <a:extLst>
                <a:ext uri="{FF2B5EF4-FFF2-40B4-BE49-F238E27FC236}">
                  <a16:creationId xmlns:a16="http://schemas.microsoft.com/office/drawing/2014/main" id="{111084BC-7EF4-4D7A-9A9C-A0A70B908AB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36" name="Picture 20" descr="E:\LXL\T-微信平台\二维码（PPT）.png">
            <a:extLst>
              <a:ext uri="{FF2B5EF4-FFF2-40B4-BE49-F238E27FC236}">
                <a16:creationId xmlns:a16="http://schemas.microsoft.com/office/drawing/2014/main" id="{E1D7F1F9-2F56-426C-8102-89E4690560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75" y="4841875"/>
            <a:ext cx="2857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5">
            <a:extLst>
              <a:ext uri="{FF2B5EF4-FFF2-40B4-BE49-F238E27FC236}">
                <a16:creationId xmlns:a16="http://schemas.microsoft.com/office/drawing/2014/main" id="{2F9F334A-A52F-4B3E-BF9F-2DB653C9C12D}"/>
              </a:ext>
            </a:extLst>
          </p:cNvPr>
          <p:cNvSpPr>
            <a:spLocks noChangeArrowheads="1"/>
          </p:cNvSpPr>
          <p:nvPr/>
        </p:nvSpPr>
        <p:spPr bwMode="auto">
          <a:xfrm>
            <a:off x="2106957" y="4910287"/>
            <a:ext cx="34759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0"/>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38" name="Rectangle 5">
            <a:extLst>
              <a:ext uri="{FF2B5EF4-FFF2-40B4-BE49-F238E27FC236}">
                <a16:creationId xmlns:a16="http://schemas.microsoft.com/office/drawing/2014/main" id="{1A7901A7-B3D8-4D5B-831C-2F04BC45DFE3}"/>
              </a:ext>
            </a:extLst>
          </p:cNvPr>
          <p:cNvSpPr>
            <a:spLocks noChangeArrowheads="1"/>
          </p:cNvSpPr>
          <p:nvPr/>
        </p:nvSpPr>
        <p:spPr bwMode="auto">
          <a:xfrm>
            <a:off x="2100066" y="5951537"/>
            <a:ext cx="46065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1"/>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AFCE1A2-B996-4F91-98DE-16840DDFFB64}"/>
              </a:ext>
            </a:extLst>
          </p:cNvPr>
          <p:cNvSpPr>
            <a:spLocks noGrp="1"/>
          </p:cNvSpPr>
          <p:nvPr>
            <p:ph type="title"/>
          </p:nvPr>
        </p:nvSpPr>
        <p:spPr>
          <a:xfrm>
            <a:off x="395288" y="153988"/>
            <a:ext cx="8318500" cy="431800"/>
          </a:xfrm>
        </p:spPr>
        <p:txBody>
          <a:bodyPr/>
          <a:lstStyle/>
          <a:p>
            <a:r>
              <a:rPr lang="en-US" altLang="zh-CN"/>
              <a:t>ARIMA</a:t>
            </a:r>
            <a:r>
              <a:rPr lang="zh-CN" altLang="zh-CN"/>
              <a:t>模型</a:t>
            </a:r>
            <a:endParaRPr lang="zh-CN" altLang="en-US"/>
          </a:p>
        </p:txBody>
      </p:sp>
      <p:sp>
        <p:nvSpPr>
          <p:cNvPr id="19459" name="内容占位符 2">
            <a:extLst>
              <a:ext uri="{FF2B5EF4-FFF2-40B4-BE49-F238E27FC236}">
                <a16:creationId xmlns:a16="http://schemas.microsoft.com/office/drawing/2014/main" id="{E3643D4B-5F89-4FF1-AF40-3187F2376008}"/>
              </a:ext>
            </a:extLst>
          </p:cNvPr>
          <p:cNvSpPr>
            <a:spLocks noGrp="1"/>
          </p:cNvSpPr>
          <p:nvPr>
            <p:ph idx="1"/>
          </p:nvPr>
        </p:nvSpPr>
        <p:spPr>
          <a:xfrm>
            <a:off x="250825" y="774700"/>
            <a:ext cx="8353425" cy="998538"/>
          </a:xfrm>
        </p:spPr>
        <p:txBody>
          <a:bodyPr/>
          <a:lstStyle/>
          <a:p>
            <a:r>
              <a:rPr lang="zh-CN" altLang="zh-CN"/>
              <a:t>下面应用</a:t>
            </a:r>
            <a:r>
              <a:rPr lang="en-US" altLang="zh-CN"/>
              <a:t>python</a:t>
            </a:r>
            <a:r>
              <a:rPr lang="zh-CN" altLang="zh-CN"/>
              <a:t>语言建模步骤，对表中</a:t>
            </a:r>
            <a:r>
              <a:rPr lang="en-US" altLang="zh-CN"/>
              <a:t>2013</a:t>
            </a:r>
            <a:r>
              <a:rPr lang="zh-CN" altLang="zh-CN"/>
              <a:t>年</a:t>
            </a:r>
            <a:r>
              <a:rPr lang="en-US" altLang="zh-CN"/>
              <a:t>1</a:t>
            </a:r>
            <a:r>
              <a:rPr lang="zh-CN" altLang="zh-CN"/>
              <a:t>月到</a:t>
            </a:r>
            <a:r>
              <a:rPr lang="en-US" altLang="zh-CN"/>
              <a:t>2016</a:t>
            </a:r>
            <a:r>
              <a:rPr lang="zh-CN" altLang="zh-CN"/>
              <a:t>年</a:t>
            </a:r>
            <a:r>
              <a:rPr lang="en-US" altLang="zh-CN"/>
              <a:t>1</a:t>
            </a:r>
            <a:r>
              <a:rPr lang="zh-CN" altLang="zh-CN"/>
              <a:t>月某餐厅的营业数据进行建模</a:t>
            </a:r>
            <a:r>
              <a:rPr lang="zh-CN" altLang="en-US"/>
              <a:t>，部分数据如下：</a:t>
            </a:r>
            <a:endParaRPr lang="zh-CN" altLang="zh-CN"/>
          </a:p>
          <a:p>
            <a:endParaRPr lang="zh-CN" altLang="en-US"/>
          </a:p>
        </p:txBody>
      </p:sp>
      <p:graphicFrame>
        <p:nvGraphicFramePr>
          <p:cNvPr id="4" name="表格 3">
            <a:extLst>
              <a:ext uri="{FF2B5EF4-FFF2-40B4-BE49-F238E27FC236}">
                <a16:creationId xmlns:a16="http://schemas.microsoft.com/office/drawing/2014/main" id="{C1051EC9-C8B4-4A7B-859A-BA3D65206DB7}"/>
              </a:ext>
            </a:extLst>
          </p:cNvPr>
          <p:cNvGraphicFramePr>
            <a:graphicFrameLocks noGrp="1"/>
          </p:cNvGraphicFramePr>
          <p:nvPr/>
        </p:nvGraphicFramePr>
        <p:xfrm>
          <a:off x="696913" y="1989138"/>
          <a:ext cx="7620000" cy="3900487"/>
        </p:xfrm>
        <a:graphic>
          <a:graphicData uri="http://schemas.openxmlformats.org/drawingml/2006/table">
            <a:tbl>
              <a:tblPr>
                <a:tableStyleId>{5C22544A-7EE6-4342-B048-85BDC9FD1C3A}</a:tableStyleId>
              </a:tblPr>
              <a:tblGrid>
                <a:gridCol w="1991993">
                  <a:extLst>
                    <a:ext uri="{9D8B030D-6E8A-4147-A177-3AD203B41FA5}">
                      <a16:colId xmlns:a16="http://schemas.microsoft.com/office/drawing/2014/main" val="20000"/>
                    </a:ext>
                  </a:extLst>
                </a:gridCol>
                <a:gridCol w="1826674">
                  <a:extLst>
                    <a:ext uri="{9D8B030D-6E8A-4147-A177-3AD203B41FA5}">
                      <a16:colId xmlns:a16="http://schemas.microsoft.com/office/drawing/2014/main" val="20001"/>
                    </a:ext>
                  </a:extLst>
                </a:gridCol>
                <a:gridCol w="2157312">
                  <a:extLst>
                    <a:ext uri="{9D8B030D-6E8A-4147-A177-3AD203B41FA5}">
                      <a16:colId xmlns:a16="http://schemas.microsoft.com/office/drawing/2014/main" val="20002"/>
                    </a:ext>
                  </a:extLst>
                </a:gridCol>
                <a:gridCol w="1644021">
                  <a:extLst>
                    <a:ext uri="{9D8B030D-6E8A-4147-A177-3AD203B41FA5}">
                      <a16:colId xmlns:a16="http://schemas.microsoft.com/office/drawing/2014/main" val="20003"/>
                    </a:ext>
                  </a:extLst>
                </a:gridCol>
              </a:tblGrid>
              <a:tr h="243780">
                <a:tc>
                  <a:txBody>
                    <a:bodyPr/>
                    <a:lstStyle/>
                    <a:p>
                      <a:pPr algn="ctr">
                        <a:spcAft>
                          <a:spcPts val="0"/>
                        </a:spcAft>
                      </a:pPr>
                      <a:r>
                        <a:rPr lang="zh-CN" sz="1600" kern="100" dirty="0">
                          <a:effectLst/>
                          <a:latin typeface="微软雅黑" pitchFamily="34" charset="-122"/>
                          <a:ea typeface="微软雅黑" pitchFamily="34" charset="-122"/>
                        </a:rPr>
                        <a:t>日期</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dirty="0">
                          <a:effectLst/>
                          <a:latin typeface="微软雅黑" pitchFamily="34" charset="-122"/>
                          <a:ea typeface="微软雅黑" pitchFamily="34" charset="-122"/>
                        </a:rPr>
                        <a:t>销量</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a:effectLst/>
                          <a:latin typeface="微软雅黑" pitchFamily="34" charset="-122"/>
                          <a:ea typeface="微软雅黑" pitchFamily="34" charset="-122"/>
                        </a:rPr>
                        <a:t>日期</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a:effectLst/>
                          <a:latin typeface="微软雅黑" pitchFamily="34" charset="-122"/>
                          <a:ea typeface="微软雅黑" pitchFamily="34" charset="-122"/>
                        </a:rPr>
                        <a:t>销量</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0"/>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3023</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3443</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1"/>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3039</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9</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3428</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2"/>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3</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3056</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10</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3554</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3"/>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4</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3138</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3615</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4"/>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5</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3188</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3646</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5"/>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6</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3224</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3614</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6"/>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7</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3226</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3574</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7"/>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3029</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3</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3635</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8"/>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9</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2859</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4</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3738</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9"/>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10</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2870</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5</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3707</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0"/>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2910</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6</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3827</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1"/>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3012</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7</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4039</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2"/>
                  </a:ext>
                </a:extLst>
              </a:tr>
              <a:tr h="243780">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3142</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4210</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3"/>
                  </a:ext>
                </a:extLst>
              </a:tr>
              <a:tr h="243780">
                <a:tc>
                  <a:txBody>
                    <a:bodyPr/>
                    <a:lstStyle/>
                    <a:p>
                      <a:pPr algn="ctr">
                        <a:spcAft>
                          <a:spcPts val="0"/>
                        </a:spcAft>
                      </a:pPr>
                      <a:r>
                        <a:rPr lang="en-US" sz="1600" kern="100" dirty="0">
                          <a:effectLst/>
                          <a:latin typeface="微软雅黑" pitchFamily="34" charset="-122"/>
                          <a:ea typeface="微软雅黑" pitchFamily="34" charset="-122"/>
                        </a:rPr>
                        <a:t>2014</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2</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3252</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9</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4493</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4"/>
                  </a:ext>
                </a:extLst>
              </a:tr>
              <a:tr h="243780">
                <a:tc>
                  <a:txBody>
                    <a:bodyPr/>
                    <a:lstStyle/>
                    <a:p>
                      <a:pPr algn="ctr">
                        <a:spcAft>
                          <a:spcPts val="0"/>
                        </a:spcAft>
                      </a:pPr>
                      <a:r>
                        <a:rPr lang="en-US" altLang="zh-CN" sz="1600" kern="100" dirty="0">
                          <a:effectLst/>
                          <a:latin typeface="微软雅黑" pitchFamily="34" charset="-122"/>
                          <a:ea typeface="微软雅黑" pitchFamily="34" charset="-122"/>
                          <a:cs typeface="Times New Roman"/>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7C3A5CF-B4D7-4C7A-B2D1-CF67FD87A3F3}"/>
              </a:ext>
            </a:extLst>
          </p:cNvPr>
          <p:cNvSpPr>
            <a:spLocks noGrp="1"/>
          </p:cNvSpPr>
          <p:nvPr>
            <p:ph type="title"/>
          </p:nvPr>
        </p:nvSpPr>
        <p:spPr>
          <a:xfrm>
            <a:off x="395288" y="153988"/>
            <a:ext cx="8318500" cy="431800"/>
          </a:xfrm>
        </p:spPr>
        <p:txBody>
          <a:bodyPr/>
          <a:lstStyle/>
          <a:p>
            <a:r>
              <a:rPr lang="zh-CN" altLang="zh-CN"/>
              <a:t>时间序列对象</a:t>
            </a:r>
            <a:endParaRPr lang="zh-CN" altLang="en-US"/>
          </a:p>
        </p:txBody>
      </p:sp>
      <p:sp>
        <p:nvSpPr>
          <p:cNvPr id="20483" name="内容占位符 2">
            <a:extLst>
              <a:ext uri="{FF2B5EF4-FFF2-40B4-BE49-F238E27FC236}">
                <a16:creationId xmlns:a16="http://schemas.microsoft.com/office/drawing/2014/main" id="{11D523E6-73A8-4111-B8D0-67ACC4A964B8}"/>
              </a:ext>
            </a:extLst>
          </p:cNvPr>
          <p:cNvSpPr>
            <a:spLocks noGrp="1"/>
          </p:cNvSpPr>
          <p:nvPr>
            <p:ph idx="1"/>
          </p:nvPr>
        </p:nvSpPr>
        <p:spPr>
          <a:xfrm>
            <a:off x="250825" y="774700"/>
            <a:ext cx="8713788" cy="5607050"/>
          </a:xfrm>
        </p:spPr>
        <p:txBody>
          <a:bodyPr/>
          <a:lstStyle/>
          <a:p>
            <a:r>
              <a:rPr lang="zh-CN" altLang="zh-CN"/>
              <a:t>加载基础库：</a:t>
            </a:r>
            <a:r>
              <a:rPr lang="en-US" altLang="zh-CN"/>
              <a:t>pandas,numpy,scipy,matplotlib,statsmodels</a:t>
            </a:r>
            <a:r>
              <a:rPr lang="zh-CN" altLang="zh-CN"/>
              <a:t>对其调用如</a:t>
            </a:r>
            <a:r>
              <a:rPr lang="zh-CN" altLang="en-US"/>
              <a:t>下：</a:t>
            </a:r>
            <a:endParaRPr lang="en-US" altLang="zh-CN"/>
          </a:p>
          <a:p>
            <a:pPr>
              <a:buFont typeface="Wingdings" pitchFamily="2" charset="2"/>
              <a:buChar char="ü"/>
            </a:pPr>
            <a:r>
              <a:rPr lang="en-US" altLang="zh-CN"/>
              <a:t>import pandas as pd</a:t>
            </a:r>
          </a:p>
          <a:p>
            <a:r>
              <a:rPr lang="zh-CN" altLang="zh-CN"/>
              <a:t>从</a:t>
            </a:r>
            <a:r>
              <a:rPr lang="en-US" altLang="zh-CN"/>
              <a:t>xls</a:t>
            </a:r>
            <a:r>
              <a:rPr lang="zh-CN" altLang="zh-CN"/>
              <a:t>文件中读取数据</a:t>
            </a:r>
            <a:endParaRPr lang="en-US" altLang="zh-CN"/>
          </a:p>
          <a:p>
            <a:pPr>
              <a:buFont typeface="Wingdings" pitchFamily="2" charset="2"/>
              <a:buChar char="ü"/>
            </a:pPr>
            <a:r>
              <a:rPr lang="en-US" altLang="zh-CN"/>
              <a:t># </a:t>
            </a:r>
            <a:r>
              <a:rPr lang="zh-CN" altLang="zh-CN"/>
              <a:t>参数初始化</a:t>
            </a:r>
            <a:endParaRPr lang="en-US" altLang="zh-CN"/>
          </a:p>
          <a:p>
            <a:pPr>
              <a:buFont typeface="Wingdings" pitchFamily="2" charset="2"/>
              <a:buChar char="ü"/>
            </a:pPr>
            <a:r>
              <a:rPr lang="en-US" altLang="zh-CN"/>
              <a:t> discfile = '../data/arima_data.xls' # </a:t>
            </a:r>
            <a:r>
              <a:rPr lang="zh-CN" altLang="zh-CN"/>
              <a:t>读取数据，指定日期列为指标，</a:t>
            </a:r>
            <a:r>
              <a:rPr lang="en-US" altLang="zh-CN"/>
              <a:t> Pandas</a:t>
            </a:r>
            <a:r>
              <a:rPr lang="zh-CN" altLang="zh-CN"/>
              <a:t>自动将“日期”列识别为</a:t>
            </a:r>
            <a:r>
              <a:rPr lang="en-US" altLang="zh-CN"/>
              <a:t>Datetime</a:t>
            </a:r>
            <a:r>
              <a:rPr lang="zh-CN" altLang="zh-CN"/>
              <a:t>格式</a:t>
            </a:r>
            <a:endParaRPr lang="en-US" altLang="zh-CN"/>
          </a:p>
          <a:p>
            <a:pPr>
              <a:buFont typeface="Wingdings" pitchFamily="2" charset="2"/>
              <a:buChar char="ü"/>
            </a:pPr>
            <a:r>
              <a:rPr lang="en-US" altLang="zh-CN"/>
              <a:t> data = pd.read_excel(discfile,index_col=0)</a:t>
            </a:r>
          </a:p>
          <a:p>
            <a:pPr>
              <a:buFont typeface="Wingdings" pitchFamily="2" charset="2"/>
              <a:buChar char="ü"/>
            </a:pPr>
            <a:r>
              <a:rPr lang="en-US" altLang="zh-CN"/>
              <a:t> print(data.head())</a:t>
            </a:r>
          </a:p>
          <a:p>
            <a:pPr>
              <a:buFont typeface="Wingdings" pitchFamily="2" charset="2"/>
              <a:buChar char="ü"/>
            </a:pPr>
            <a:r>
              <a:rPr lang="en-US" altLang="zh-CN"/>
              <a:t> print('\n Data Types:')</a:t>
            </a:r>
          </a:p>
          <a:p>
            <a:pPr>
              <a:buFont typeface="Wingdings" pitchFamily="2" charset="2"/>
              <a:buChar char="ü"/>
            </a:pPr>
            <a:r>
              <a:rPr lang="en-US" altLang="zh-CN"/>
              <a:t> print(data.dtypes)</a:t>
            </a:r>
            <a:endParaRPr lang="zh-CN" altLang="en-US"/>
          </a:p>
          <a:p>
            <a:pPr>
              <a:buFont typeface="Wingdings" pitchFamily="2" charset="2"/>
              <a:buChar char="ü"/>
            </a:pP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E6084176-F57E-4F66-89AB-8B32FA60C158}"/>
              </a:ext>
            </a:extLst>
          </p:cNvPr>
          <p:cNvSpPr>
            <a:spLocks noGrp="1"/>
          </p:cNvSpPr>
          <p:nvPr>
            <p:ph type="title"/>
          </p:nvPr>
        </p:nvSpPr>
        <p:spPr>
          <a:xfrm>
            <a:off x="395288" y="153988"/>
            <a:ext cx="8318500" cy="431800"/>
          </a:xfrm>
        </p:spPr>
        <p:txBody>
          <a:bodyPr/>
          <a:lstStyle/>
          <a:p>
            <a:r>
              <a:rPr lang="zh-CN" altLang="zh-CN"/>
              <a:t>绘制时间序列图</a:t>
            </a:r>
            <a:endParaRPr lang="zh-CN" altLang="en-US"/>
          </a:p>
        </p:txBody>
      </p:sp>
      <p:sp>
        <p:nvSpPr>
          <p:cNvPr id="21507" name="内容占位符 2">
            <a:extLst>
              <a:ext uri="{FF2B5EF4-FFF2-40B4-BE49-F238E27FC236}">
                <a16:creationId xmlns:a16="http://schemas.microsoft.com/office/drawing/2014/main" id="{E6890F46-A19D-47F0-BB2B-D9F4A0DC01B0}"/>
              </a:ext>
            </a:extLst>
          </p:cNvPr>
          <p:cNvSpPr>
            <a:spLocks noGrp="1"/>
          </p:cNvSpPr>
          <p:nvPr>
            <p:ph idx="1"/>
          </p:nvPr>
        </p:nvSpPr>
        <p:spPr>
          <a:xfrm>
            <a:off x="250825" y="620713"/>
            <a:ext cx="8424863" cy="565150"/>
          </a:xfrm>
        </p:spPr>
        <p:txBody>
          <a:bodyPr/>
          <a:lstStyle/>
          <a:p>
            <a:r>
              <a:rPr lang="zh-CN" altLang="zh-CN"/>
              <a:t>对读取的数据绘制时间序列图，观察图形的特征，所得图形见</a:t>
            </a:r>
            <a:r>
              <a:rPr lang="zh-CN" altLang="en-US"/>
              <a:t>如下：</a:t>
            </a:r>
            <a:endParaRPr lang="zh-CN" altLang="zh-CN"/>
          </a:p>
          <a:p>
            <a:endParaRPr lang="zh-CN" altLang="en-US"/>
          </a:p>
        </p:txBody>
      </p:sp>
      <p:sp>
        <p:nvSpPr>
          <p:cNvPr id="21508" name="TextBox 3">
            <a:extLst>
              <a:ext uri="{FF2B5EF4-FFF2-40B4-BE49-F238E27FC236}">
                <a16:creationId xmlns:a16="http://schemas.microsoft.com/office/drawing/2014/main" id="{D8D48E0F-8FAA-4200-9D5A-32661670AFC8}"/>
              </a:ext>
            </a:extLst>
          </p:cNvPr>
          <p:cNvSpPr txBox="1">
            <a:spLocks noChangeArrowheads="1"/>
          </p:cNvSpPr>
          <p:nvPr/>
        </p:nvSpPr>
        <p:spPr bwMode="auto">
          <a:xfrm>
            <a:off x="250825" y="1052513"/>
            <a:ext cx="84978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buClr>
                <a:srgbClr val="00206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时序图</a:t>
            </a:r>
            <a:endParaRPr lang="en-US" altLang="zh-CN" sz="1800">
              <a:latin typeface="微软雅黑" panose="020B0503020204020204" pitchFamily="34" charset="-122"/>
              <a:ea typeface="微软雅黑" panose="020B0503020204020204" pitchFamily="34" charset="-122"/>
            </a:endParaRPr>
          </a:p>
          <a:p>
            <a:pPr eaLnBrk="1" hangingPunct="1">
              <a:buClr>
                <a:srgbClr val="00206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import matplotlib.pyplot as plt</a:t>
            </a:r>
          </a:p>
          <a:p>
            <a:pPr eaLnBrk="1" hangingPunct="1">
              <a:buClr>
                <a:srgbClr val="00206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 plt.rcParams['font.sans-serif'] = ['SimHei'] #</a:t>
            </a:r>
            <a:r>
              <a:rPr lang="zh-CN" altLang="zh-CN" sz="1800">
                <a:latin typeface="微软雅黑" panose="020B0503020204020204" pitchFamily="34" charset="-122"/>
                <a:ea typeface="微软雅黑" panose="020B0503020204020204" pitchFamily="34" charset="-122"/>
              </a:rPr>
              <a:t>用来正常显示中文标签</a:t>
            </a:r>
            <a:endParaRPr lang="en-US" altLang="zh-CN" sz="1800">
              <a:latin typeface="微软雅黑" panose="020B0503020204020204" pitchFamily="34" charset="-122"/>
              <a:ea typeface="微软雅黑" panose="020B0503020204020204" pitchFamily="34" charset="-122"/>
            </a:endParaRPr>
          </a:p>
          <a:p>
            <a:pPr eaLnBrk="1" hangingPunct="1">
              <a:buClr>
                <a:srgbClr val="00206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plt.rcParams['axes.unicode_minus'] = False #</a:t>
            </a:r>
            <a:r>
              <a:rPr lang="zh-CN" altLang="zh-CN" sz="1800">
                <a:latin typeface="微软雅黑" panose="020B0503020204020204" pitchFamily="34" charset="-122"/>
                <a:ea typeface="微软雅黑" panose="020B0503020204020204" pitchFamily="34" charset="-122"/>
              </a:rPr>
              <a:t>用来正常显示负号</a:t>
            </a:r>
            <a:endParaRPr lang="en-US" altLang="zh-CN" sz="1800">
              <a:latin typeface="微软雅黑" panose="020B0503020204020204" pitchFamily="34" charset="-122"/>
              <a:ea typeface="微软雅黑" panose="020B0503020204020204" pitchFamily="34" charset="-122"/>
            </a:endParaRPr>
          </a:p>
          <a:p>
            <a:pPr eaLnBrk="1" hangingPunct="1">
              <a:buClr>
                <a:srgbClr val="00206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data.plot()</a:t>
            </a:r>
          </a:p>
          <a:p>
            <a:pPr eaLnBrk="1" hangingPunct="1">
              <a:buClr>
                <a:srgbClr val="00206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plt.show()</a:t>
            </a:r>
            <a:endParaRPr lang="zh-CN" altLang="en-US" sz="1800">
              <a:latin typeface="微软雅黑" panose="020B0503020204020204" pitchFamily="34" charset="-122"/>
              <a:ea typeface="微软雅黑" panose="020B0503020204020204" pitchFamily="34" charset="-122"/>
            </a:endParaRPr>
          </a:p>
        </p:txBody>
      </p:sp>
      <p:pic>
        <p:nvPicPr>
          <p:cNvPr id="21509" name="图片 1">
            <a:extLst>
              <a:ext uri="{FF2B5EF4-FFF2-40B4-BE49-F238E27FC236}">
                <a16:creationId xmlns:a16="http://schemas.microsoft.com/office/drawing/2014/main" id="{1E0701E1-90F5-428D-BFE6-53D0ED7B1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176588"/>
            <a:ext cx="5976937"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4">
            <a:extLst>
              <a:ext uri="{FF2B5EF4-FFF2-40B4-BE49-F238E27FC236}">
                <a16:creationId xmlns:a16="http://schemas.microsoft.com/office/drawing/2014/main" id="{93D732C8-CC19-4582-B25D-37BEF67EFF49}"/>
              </a:ext>
            </a:extLst>
          </p:cNvPr>
          <p:cNvSpPr txBox="1">
            <a:spLocks noChangeArrowheads="1"/>
          </p:cNvSpPr>
          <p:nvPr/>
        </p:nvSpPr>
        <p:spPr bwMode="auto">
          <a:xfrm>
            <a:off x="250825" y="2781300"/>
            <a:ext cx="2665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运行结果如下图：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75CE731-9417-48BB-921B-CD3D83878AC4}"/>
              </a:ext>
            </a:extLst>
          </p:cNvPr>
          <p:cNvSpPr>
            <a:spLocks noGrp="1"/>
          </p:cNvSpPr>
          <p:nvPr>
            <p:ph type="title"/>
          </p:nvPr>
        </p:nvSpPr>
        <p:spPr>
          <a:xfrm>
            <a:off x="395288" y="153988"/>
            <a:ext cx="8318500" cy="431800"/>
          </a:xfrm>
        </p:spPr>
        <p:txBody>
          <a:bodyPr/>
          <a:lstStyle/>
          <a:p>
            <a:r>
              <a:rPr lang="zh-CN" altLang="zh-CN"/>
              <a:t>自相关</a:t>
            </a:r>
            <a:endParaRPr lang="zh-CN" altLang="en-US"/>
          </a:p>
        </p:txBody>
      </p:sp>
      <p:sp>
        <p:nvSpPr>
          <p:cNvPr id="22531" name="内容占位符 2">
            <a:extLst>
              <a:ext uri="{FF2B5EF4-FFF2-40B4-BE49-F238E27FC236}">
                <a16:creationId xmlns:a16="http://schemas.microsoft.com/office/drawing/2014/main" id="{4282BF5A-BC51-4492-88CB-2025B40B5CC9}"/>
              </a:ext>
            </a:extLst>
          </p:cNvPr>
          <p:cNvSpPr>
            <a:spLocks noGrp="1"/>
          </p:cNvSpPr>
          <p:nvPr>
            <p:ph idx="1"/>
          </p:nvPr>
        </p:nvSpPr>
        <p:spPr>
          <a:xfrm>
            <a:off x="250825" y="774700"/>
            <a:ext cx="8497888" cy="1501775"/>
          </a:xfrm>
        </p:spPr>
        <p:txBody>
          <a:bodyPr/>
          <a:lstStyle/>
          <a:p>
            <a:r>
              <a:rPr lang="zh-CN" altLang="zh-CN"/>
              <a:t>对时间序列作自相关图，判断序列是否自相关</a:t>
            </a:r>
            <a:endParaRPr lang="en-US" altLang="zh-CN"/>
          </a:p>
          <a:p>
            <a:pPr>
              <a:buFont typeface="Wingdings" pitchFamily="2" charset="2"/>
              <a:buChar char="ü"/>
            </a:pPr>
            <a:r>
              <a:rPr lang="en-US" altLang="zh-CN" sz="1800"/>
              <a:t>from statsmodels.graphics.tsaplots import #</a:t>
            </a:r>
            <a:r>
              <a:rPr lang="zh-CN" altLang="zh-CN" sz="1800"/>
              <a:t>自相关图</a:t>
            </a:r>
            <a:endParaRPr lang="en-US" altLang="zh-CN" sz="1800"/>
          </a:p>
          <a:p>
            <a:pPr>
              <a:buFont typeface="Wingdings" pitchFamily="2" charset="2"/>
              <a:buChar char="ü"/>
            </a:pPr>
            <a:r>
              <a:rPr lang="en-US" altLang="zh-CN" sz="1800"/>
              <a:t>plot_acfplot_acf(data).show()</a:t>
            </a:r>
            <a:endParaRPr lang="zh-CN" altLang="en-US" sz="1800"/>
          </a:p>
        </p:txBody>
      </p:sp>
      <p:pic>
        <p:nvPicPr>
          <p:cNvPr id="22532" name="Picture 2">
            <a:extLst>
              <a:ext uri="{FF2B5EF4-FFF2-40B4-BE49-F238E27FC236}">
                <a16:creationId xmlns:a16="http://schemas.microsoft.com/office/drawing/2014/main" id="{7B45947A-F1CB-4938-9296-4B471C99F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133600"/>
            <a:ext cx="59769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EC2AE74-52F7-44EE-BC14-0CCE9D0F0883}"/>
              </a:ext>
            </a:extLst>
          </p:cNvPr>
          <p:cNvSpPr txBox="1"/>
          <p:nvPr/>
        </p:nvSpPr>
        <p:spPr>
          <a:xfrm>
            <a:off x="179388" y="5445125"/>
            <a:ext cx="8640762" cy="13239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由自相关图可以看出，在</a:t>
            </a:r>
            <a:r>
              <a:rPr lang="en-US" altLang="zh-CN" sz="2000" dirty="0">
                <a:latin typeface="微软雅黑" pitchFamily="34" charset="-122"/>
                <a:ea typeface="微软雅黑" pitchFamily="34" charset="-122"/>
              </a:rPr>
              <a:t>4</a:t>
            </a:r>
            <a:r>
              <a:rPr lang="zh-CN" altLang="zh-CN" sz="2000" dirty="0">
                <a:latin typeface="微软雅黑" pitchFamily="34" charset="-122"/>
                <a:ea typeface="微软雅黑" pitchFamily="34" charset="-122"/>
              </a:rPr>
              <a:t>阶后才落入区间内，并且自相关系数长期大于零，显示出很强的自相关性。</a:t>
            </a: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706C0A38-DE45-4D26-A4C2-AA894408DCFE}"/>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3555" name="内容占位符 2">
            <a:extLst>
              <a:ext uri="{FF2B5EF4-FFF2-40B4-BE49-F238E27FC236}">
                <a16:creationId xmlns:a16="http://schemas.microsoft.com/office/drawing/2014/main" id="{5569D260-6181-46B4-A587-5C5B637D9849}"/>
              </a:ext>
            </a:extLst>
          </p:cNvPr>
          <p:cNvSpPr>
            <a:spLocks noGrp="1"/>
          </p:cNvSpPr>
          <p:nvPr>
            <p:ph idx="1"/>
          </p:nvPr>
        </p:nvSpPr>
        <p:spPr>
          <a:xfrm>
            <a:off x="250825" y="774700"/>
            <a:ext cx="8353425" cy="2366963"/>
          </a:xfrm>
        </p:spPr>
        <p:txBody>
          <a:bodyPr/>
          <a:lstStyle/>
          <a:p>
            <a:r>
              <a:rPr lang="en-US" altLang="zh-CN"/>
              <a:t>ARIMA </a:t>
            </a:r>
            <a:r>
              <a:rPr lang="zh-CN" altLang="zh-CN"/>
              <a:t>模型对时间序列的要求是平稳型。因此，当你得到一个非平稳的时间序列时，首先要做的即是做时间序列的差分，直到得到一个平稳时间序列。</a:t>
            </a:r>
            <a:endParaRPr lang="en-US" altLang="zh-CN"/>
          </a:p>
          <a:p>
            <a:r>
              <a:rPr lang="zh-CN" altLang="zh-CN"/>
              <a:t>如果你对时间序列做</a:t>
            </a:r>
            <a:r>
              <a:rPr lang="en-US" altLang="zh-CN"/>
              <a:t>d</a:t>
            </a:r>
            <a:r>
              <a:rPr lang="zh-CN" altLang="zh-CN"/>
              <a:t>次差分才能得到一个平稳序列，那么可以使用</a:t>
            </a:r>
            <a:r>
              <a:rPr lang="en-US" altLang="zh-CN"/>
              <a:t>ARIMA(p,d,q)</a:t>
            </a:r>
            <a:r>
              <a:rPr lang="zh-CN" altLang="zh-CN"/>
              <a:t>模型，其中</a:t>
            </a:r>
            <a:r>
              <a:rPr lang="en-US" altLang="zh-CN"/>
              <a:t>d</a:t>
            </a:r>
            <a:r>
              <a:rPr lang="zh-CN" altLang="zh-CN"/>
              <a:t>是差分次数。</a:t>
            </a:r>
            <a:endParaRPr lang="en-US" altLang="zh-CN"/>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D920605C-C4F0-4B74-9346-3F257583593F}"/>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4579" name="内容占位符 2">
            <a:extLst>
              <a:ext uri="{FF2B5EF4-FFF2-40B4-BE49-F238E27FC236}">
                <a16:creationId xmlns:a16="http://schemas.microsoft.com/office/drawing/2014/main" id="{89557C5F-35C8-4277-A6DC-F77BD225CAEF}"/>
              </a:ext>
            </a:extLst>
          </p:cNvPr>
          <p:cNvSpPr>
            <a:spLocks noGrp="1"/>
          </p:cNvSpPr>
          <p:nvPr>
            <p:ph idx="1"/>
          </p:nvPr>
        </p:nvSpPr>
        <p:spPr>
          <a:xfrm>
            <a:off x="250825" y="774700"/>
            <a:ext cx="8713788" cy="2006600"/>
          </a:xfrm>
        </p:spPr>
        <p:txBody>
          <a:bodyPr/>
          <a:lstStyle/>
          <a:p>
            <a:r>
              <a:rPr lang="zh-CN" altLang="zh-CN"/>
              <a:t>首先对时间序列做差分，并观察差分后的时序图，见</a:t>
            </a:r>
            <a:r>
              <a:rPr lang="zh-CN" altLang="en-US"/>
              <a:t>下</a:t>
            </a:r>
            <a:r>
              <a:rPr lang="zh-CN" altLang="zh-CN"/>
              <a:t>图 </a:t>
            </a:r>
            <a:r>
              <a:rPr lang="zh-CN" altLang="en-US"/>
              <a:t>：</a:t>
            </a:r>
            <a:endParaRPr lang="en-US" altLang="zh-CN"/>
          </a:p>
          <a:p>
            <a:pPr>
              <a:buFont typeface="Wingdings" pitchFamily="2" charset="2"/>
              <a:buChar char="ü"/>
            </a:pPr>
            <a:r>
              <a:rPr lang="en-US" altLang="zh-CN" sz="1800"/>
              <a:t>D_data = data.diff().</a:t>
            </a:r>
          </a:p>
          <a:p>
            <a:pPr>
              <a:lnSpc>
                <a:spcPct val="100000"/>
              </a:lnSpc>
              <a:buFont typeface="Wingdings" pitchFamily="2" charset="2"/>
              <a:buChar char="ü"/>
            </a:pPr>
            <a:r>
              <a:rPr lang="en-US" altLang="zh-CN" sz="1800"/>
              <a:t>dropna()</a:t>
            </a:r>
          </a:p>
          <a:p>
            <a:pPr>
              <a:lnSpc>
                <a:spcPct val="100000"/>
              </a:lnSpc>
              <a:buFont typeface="Wingdings" pitchFamily="2" charset="2"/>
              <a:buChar char="ü"/>
            </a:pPr>
            <a:r>
              <a:rPr lang="en-US" altLang="zh-CN" sz="1800"/>
              <a:t>D_data.columns = [u'</a:t>
            </a:r>
            <a:r>
              <a:rPr lang="zh-CN" altLang="zh-CN" sz="1800"/>
              <a:t>销量差分</a:t>
            </a:r>
            <a:r>
              <a:rPr lang="en-US" altLang="zh-CN" sz="1800"/>
              <a:t>']D_data.plot() #</a:t>
            </a:r>
            <a:r>
              <a:rPr lang="zh-CN" altLang="zh-CN" sz="1800"/>
              <a:t>时序图</a:t>
            </a:r>
            <a:endParaRPr lang="en-US" altLang="zh-CN" sz="1800"/>
          </a:p>
          <a:p>
            <a:pPr>
              <a:lnSpc>
                <a:spcPct val="100000"/>
              </a:lnSpc>
              <a:buFont typeface="Wingdings" pitchFamily="2" charset="2"/>
              <a:buChar char="ü"/>
            </a:pPr>
            <a:r>
              <a:rPr lang="en-US" altLang="zh-CN" sz="1800"/>
              <a:t>plt.show()</a:t>
            </a:r>
            <a:endParaRPr lang="zh-CN" altLang="zh-CN" sz="1800"/>
          </a:p>
          <a:p>
            <a:endParaRPr lang="zh-CN" altLang="en-US"/>
          </a:p>
        </p:txBody>
      </p:sp>
      <p:pic>
        <p:nvPicPr>
          <p:cNvPr id="24580" name="Picture 2">
            <a:extLst>
              <a:ext uri="{FF2B5EF4-FFF2-40B4-BE49-F238E27FC236}">
                <a16:creationId xmlns:a16="http://schemas.microsoft.com/office/drawing/2014/main" id="{1AF56CAB-99AF-4946-970D-D638FC5F4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852738"/>
            <a:ext cx="5903913"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53782</TotalTime>
  <Words>3004</Words>
  <Application>Microsoft Office PowerPoint</Application>
  <PresentationFormat>全屏显示(4:3)</PresentationFormat>
  <Paragraphs>285</Paragraphs>
  <Slides>32</Slides>
  <Notes>5</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2" baseType="lpstr">
      <vt:lpstr>黑体</vt:lpstr>
      <vt:lpstr>华文楷体</vt:lpstr>
      <vt:lpstr>微软雅黑</vt:lpstr>
      <vt:lpstr>Arial</vt:lpstr>
      <vt:lpstr>Calibri</vt:lpstr>
      <vt:lpstr>Verdana</vt:lpstr>
      <vt:lpstr>Wingdings</vt:lpstr>
      <vt:lpstr>Office 主题</vt:lpstr>
      <vt:lpstr>2_Office 主题</vt:lpstr>
      <vt:lpstr>think-cell Slide</vt:lpstr>
      <vt:lpstr>PowerPoint 演示文稿</vt:lpstr>
      <vt:lpstr>目录</vt:lpstr>
      <vt:lpstr>时间序列</vt:lpstr>
      <vt:lpstr>ARIMA模型</vt:lpstr>
      <vt:lpstr>时间序列对象</vt:lpstr>
      <vt:lpstr>绘制时间序列图</vt:lpstr>
      <vt:lpstr>自相关</vt:lpstr>
      <vt:lpstr>时间序列的差分</vt:lpstr>
      <vt:lpstr>时间序列的差分</vt:lpstr>
      <vt:lpstr>时间序列的差分</vt:lpstr>
      <vt:lpstr>相关性检验</vt:lpstr>
      <vt:lpstr>平稳性检验</vt:lpstr>
      <vt:lpstr>一阶差分</vt:lpstr>
      <vt:lpstr>二阶差分</vt:lpstr>
      <vt:lpstr>目录</vt:lpstr>
      <vt:lpstr>定阶</vt:lpstr>
      <vt:lpstr>定阶</vt:lpstr>
      <vt:lpstr>定阶</vt:lpstr>
      <vt:lpstr>定阶</vt:lpstr>
      <vt:lpstr>定阶</vt:lpstr>
      <vt:lpstr>定阶实现代码</vt:lpstr>
      <vt:lpstr>目录</vt:lpstr>
      <vt:lpstr>正态性检验</vt:lpstr>
      <vt:lpstr>正态性检验</vt:lpstr>
      <vt:lpstr>自相关性检验</vt:lpstr>
      <vt:lpstr>D-W检验</vt:lpstr>
      <vt:lpstr>D-W检验</vt:lpstr>
      <vt:lpstr>L-B检验</vt:lpstr>
      <vt:lpstr>结果分析</vt:lpstr>
      <vt:lpstr>预测代码</vt:lpstr>
      <vt:lpstr>预测结果</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liu xiaoling</cp:lastModifiedBy>
  <cp:revision>6890</cp:revision>
  <cp:lastPrinted>1601-01-01T00:00:00Z</cp:lastPrinted>
  <dcterms:created xsi:type="dcterms:W3CDTF">2009-09-22T14:48:25Z</dcterms:created>
  <dcterms:modified xsi:type="dcterms:W3CDTF">2021-04-30T09:41:35Z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