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  <p:sldMasterId id="2147484035" r:id="rId2"/>
  </p:sldMasterIdLst>
  <p:notesMasterIdLst>
    <p:notesMasterId r:id="rId38"/>
  </p:notesMasterIdLst>
  <p:sldIdLst>
    <p:sldId id="499" r:id="rId3"/>
    <p:sldId id="500" r:id="rId4"/>
    <p:sldId id="501" r:id="rId5"/>
    <p:sldId id="502" r:id="rId6"/>
    <p:sldId id="503" r:id="rId7"/>
    <p:sldId id="504" r:id="rId8"/>
    <p:sldId id="506" r:id="rId9"/>
    <p:sldId id="505" r:id="rId10"/>
    <p:sldId id="507" r:id="rId11"/>
    <p:sldId id="527" r:id="rId12"/>
    <p:sldId id="508" r:id="rId13"/>
    <p:sldId id="509" r:id="rId14"/>
    <p:sldId id="528" r:id="rId15"/>
    <p:sldId id="510" r:id="rId16"/>
    <p:sldId id="511" r:id="rId17"/>
    <p:sldId id="512" r:id="rId18"/>
    <p:sldId id="513" r:id="rId19"/>
    <p:sldId id="514" r:id="rId20"/>
    <p:sldId id="529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30" r:id="rId30"/>
    <p:sldId id="523" r:id="rId31"/>
    <p:sldId id="524" r:id="rId32"/>
    <p:sldId id="525" r:id="rId33"/>
    <p:sldId id="526" r:id="rId34"/>
    <p:sldId id="531" r:id="rId35"/>
    <p:sldId id="532" r:id="rId36"/>
    <p:sldId id="533" r:id="rId37"/>
  </p:sldIdLst>
  <p:sldSz cx="9144000" cy="6858000" type="screen4x3"/>
  <p:notesSz cx="7099300" cy="10234613"/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701" autoAdjust="0"/>
  </p:normalViewPr>
  <p:slideViewPr>
    <p:cSldViewPr>
      <p:cViewPr varScale="1">
        <p:scale>
          <a:sx n="86" d="100"/>
          <a:sy n="86" d="100"/>
        </p:scale>
        <p:origin x="1116" y="84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0C6553FA-F51C-4882-8EED-5FD2F39265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7F3025E-B532-4BD7-A1C1-E241474CC40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715AC7A3-7661-496B-A68A-F350966328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5F9ECFCE-6F1E-4DA3-B405-D9B466C7F4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39D7145E-B85C-4E0D-9AD5-8C2997073C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A91B1E30-24CB-447D-B06B-73F255BBB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972086BE-E2F1-4C3B-9557-A33704AC84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DD898CD2-4C23-4D42-856C-42C3C14CCA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62090530-07E0-434D-A50E-AE856325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E6E2432F-2B8F-4772-A1F1-F0AC59592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4CB89B-C592-4777-9A9D-8A5B7DD67915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A8571CEC-515F-49D4-AC59-5208ECC551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0730F0EF-0C3F-4B46-9D11-033DDC2A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FBD9FFC8-2D69-4CD5-BDB9-B521EB53B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047903-9733-45A6-A8FD-8EC53563AB73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DEC0C254-6D78-4B84-809D-4B3C8F8859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94B91ADE-9D82-49C5-A8B1-6935A2DAD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3B5DD06C-BC4C-40E1-9EFB-0FEF5C332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2A760D-0572-482A-9677-CB458F9F53C6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10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94A5AB9-182B-49F3-9B6C-391BC1170C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A74B63B3-348B-4854-95F0-4CD9A2E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737F445B-2C17-4DE1-AEAD-F87B0E42E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EE3EB8-117C-46BE-86EF-AF4F81A1FA87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13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15A72206-3741-4A24-B4D9-88D45B40C0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7E72E9B3-8DC5-4322-A10C-9FD2C3D8E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5F455351-AFBA-4F59-BE96-6827C9F14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BB17F0-064D-432E-A2F0-9588C463D96C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19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58D20BB3-EC84-4394-BD56-C9545F9B5D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DE310461-2B31-4068-A827-A9316BEED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C8564C12-C9C7-4890-B586-1FC6E3BEE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89DE4E-AFDD-49C8-B17A-9E26260871D9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28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2844487-ED3B-4068-B596-721B6864DA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0A73696-C699-41FA-9366-A29E6964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B4DB9A-4855-4BC1-8C28-75686F4F85EA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DB42110D-3C6E-4E8C-AE7F-CE31519DA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9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10464115-9CDE-4165-821C-7F6AC8728C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algn="r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更多下载：</a:t>
            </a:r>
            <a:r>
              <a:rPr lang="en-US" altLang="zh-CN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http://www.tipdm.org/ts/755.jhtml</a:t>
            </a:r>
            <a:endParaRPr lang="zh-CN" altLang="en-US" sz="20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88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666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43FEB083-BD2F-46ED-9FE4-AE802764D7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1C0FA1B9-1762-41CE-9838-341C5477A1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289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1613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217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051"/>
            <a:ext cx="4038600" cy="100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1"/>
            <a:ext cx="4038600" cy="100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4789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4481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2A506396-9668-430E-B4DF-5CBB2904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AA58F15D-F9C6-44B7-8229-F938298770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289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800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289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1542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241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7329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1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2B781BB5-96BE-4F51-8F86-FD60EFED99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2CA16956-EA1E-4E6B-BD40-1C9C7BCB5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A85833F-9F74-44B9-ABF5-3AE89F5D77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84AF6F7F-D086-4DAA-A9A2-39A159822221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174950-E362-4499-9C72-162C5DC14B9A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9BCCDF0-73B5-4E0F-AB13-42453134BA11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970FBD-D5C2-47B9-B88F-02F1796A655D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BA2E5AA-44FA-4C43-B21B-66C43AF424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082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00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00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3" descr="泰迪logo无底色.png">
            <a:extLst>
              <a:ext uri="{FF2B5EF4-FFF2-40B4-BE49-F238E27FC236}">
                <a16:creationId xmlns:a16="http://schemas.microsoft.com/office/drawing/2014/main" id="{8B18B603-409A-4D97-8DC0-3AAD0670F3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78588"/>
            <a:ext cx="1144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9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4796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"/>
            <a:ext cx="2057400" cy="1916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"/>
            <a:ext cx="6019800" cy="1916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1754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AutoShape 29">
            <a:extLst>
              <a:ext uri="{FF2B5EF4-FFF2-40B4-BE49-F238E27FC236}">
                <a16:creationId xmlns:a16="http://schemas.microsoft.com/office/drawing/2014/main" id="{F4261A40-41A1-4CC8-8F4E-B8FADD778FEC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">
                  <p:embed/>
                </p:oleObj>
              </mc:Choice>
              <mc:Fallback>
                <p:oleObj name="think-cell Slide" r:id="rId3" imgW="0" imgH="0" progId="">
                  <p:embed/>
                  <p:pic>
                    <p:nvPicPr>
                      <p:cNvPr id="14346" name="AutoShape 29">
                        <a:extLst>
                          <a:ext uri="{FF2B5EF4-FFF2-40B4-BE49-F238E27FC236}">
                            <a16:creationId xmlns:a16="http://schemas.microsoft.com/office/drawing/2014/main" id="{C28CA433-62FC-4F5D-BD13-7B4BADBCD4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838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6CB14-3DCD-42C5-A571-C0910BB9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2A92B4D-CA92-469B-AAE7-B59F24DDD08A}" type="datetimeFigureOut">
              <a:rPr lang="en-US" altLang="zh-CN"/>
              <a:pPr>
                <a:defRPr/>
              </a:pPr>
              <a:t>4/30/2021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412D-84AE-45B5-B8A1-96DB04C3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C122-56CB-4C05-8E7C-04175776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496341-53F5-4FC5-A2CD-2E37B3FDBF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5477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579A5E7-F963-4995-B4A0-91D00BD467AB}"/>
              </a:ext>
            </a:extLst>
          </p:cNvPr>
          <p:cNvSpPr/>
          <p:nvPr userDrawn="1"/>
        </p:nvSpPr>
        <p:spPr>
          <a:xfrm>
            <a:off x="0" y="4437063"/>
            <a:ext cx="9144000" cy="3238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A3C1281-7B26-497F-960A-75ED732F4D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《Hadoop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大数据分析与挖掘实战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algn="r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更多下载：</a:t>
            </a:r>
            <a:r>
              <a:rPr lang="en-US" altLang="zh-CN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http://www.tipdm.org/ts/655.jhtml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9" y="3429000"/>
            <a:ext cx="8353425" cy="1008112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6EFF55A-E204-44F0-AD60-7EF820E885BA}"/>
              </a:ext>
            </a:extLst>
          </p:cNvPr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6615113" y="65071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581CEF6-523D-443E-A4F4-DF9824E7AC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8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2884280"/>
      </p:ext>
    </p:extLst>
  </p:cSld>
  <p:clrMapOvr>
    <a:masterClrMapping/>
  </p:clrMapOvr>
  <p:transition spd="slow" advClick="0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289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243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7B14A-8860-4BD0-91EC-E7F980D2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457019-CAE4-43BE-84AB-B05BAB1B1673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24A39-EDBE-483E-A8E6-71421AAC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80C8F-1254-467A-BC6C-C89C722F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63FAB9-905A-4410-BB70-2294E78EE1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0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83B8500-6542-468B-A4FD-62DA7969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A0A86-806A-45B1-83E0-72AE4A6672B9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C632572-ED29-4B78-BE2A-4C17BD3D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5C79CA3-C28C-47AA-A6B1-63CF9944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1EFA2-CEED-4B5A-A2F2-438EF216B5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90420"/>
      </p:ext>
    </p:extLst>
  </p:cSld>
  <p:clrMapOvr>
    <a:masterClrMapping/>
  </p:clrMapOvr>
  <p:transition spd="slow" advClick="0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23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5A8E70E-547C-4824-8411-809CF03A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CB1AF2A-1CAC-4348-8531-4F839EE0BA27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416EEAE-E329-43D5-9390-A7ECB881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5C67863-3A3B-4047-BFE1-9F936973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9863DA1A-95C3-4775-907E-0D96E4A84E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11012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7B35574-4831-45E0-A5C6-06B30D8978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239C5D9-5211-448C-8D32-901B56B07F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A9747-C640-4935-94C5-3212ABAE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03E773B-CD25-4FB8-A722-E2AE488669A4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15F3E-232C-4EED-A18D-F1E778C92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A5612-FF82-4392-802C-6544555CE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80E8668-D026-4590-9D5F-63148D7C8D1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2" r:id="rId1"/>
    <p:sldLayoutId id="2147485883" r:id="rId2"/>
    <p:sldLayoutId id="2147485884" r:id="rId3"/>
    <p:sldLayoutId id="2147485885" r:id="rId4"/>
    <p:sldLayoutId id="2147485886" r:id="rId5"/>
    <p:sldLayoutId id="2147485887" r:id="rId6"/>
    <p:sldLayoutId id="2147485888" r:id="rId7"/>
    <p:sldLayoutId id="2147485889" r:id="rId8"/>
    <p:sldLayoutId id="2147485890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8072B20B-E298-4330-B883-A5FA87816C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1DAABA81-EA82-4803-90EA-0D26F8D641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2052" name="AutoShape 22">
            <a:extLst>
              <a:ext uri="{FF2B5EF4-FFF2-40B4-BE49-F238E27FC236}">
                <a16:creationId xmlns:a16="http://schemas.microsoft.com/office/drawing/2014/main" id="{9A21EAE4-44DD-4C13-B782-450BEF34D7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053" name="AutoShape 23">
            <a:extLst>
              <a:ext uri="{FF2B5EF4-FFF2-40B4-BE49-F238E27FC236}">
                <a16:creationId xmlns:a16="http://schemas.microsoft.com/office/drawing/2014/main" id="{4B1CC1BF-E2F3-4CE7-9538-8C1E90025F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054" name="Rectangle 12">
            <a:extLst>
              <a:ext uri="{FF2B5EF4-FFF2-40B4-BE49-F238E27FC236}">
                <a16:creationId xmlns:a16="http://schemas.microsoft.com/office/drawing/2014/main" id="{F3B2DA84-3EA3-4F89-8EFB-EE1B476850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1625" y="64976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8C90996E-5ED9-4343-9265-EA4B392250B2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022D533F-98FA-47C6-85DF-450ABD7742CB}"/>
              </a:ext>
            </a:extLst>
          </p:cNvPr>
          <p:cNvCxnSpPr/>
          <p:nvPr userDrawn="1"/>
        </p:nvCxnSpPr>
        <p:spPr>
          <a:xfrm flipV="1">
            <a:off x="2428875" y="6621463"/>
            <a:ext cx="5472113" cy="2222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9">
            <a:extLst>
              <a:ext uri="{FF2B5EF4-FFF2-40B4-BE49-F238E27FC236}">
                <a16:creationId xmlns:a16="http://schemas.microsoft.com/office/drawing/2014/main" id="{9FD101DC-5909-48A6-A190-1F66C856B17B}"/>
              </a:ext>
            </a:extLst>
          </p:cNvPr>
          <p:cNvCxnSpPr/>
          <p:nvPr userDrawn="1"/>
        </p:nvCxnSpPr>
        <p:spPr>
          <a:xfrm>
            <a:off x="8335963" y="6618288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E7E2259-01D4-4F9A-88E4-D5DB524B7BD6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矩形 12">
            <a:extLst>
              <a:ext uri="{FF2B5EF4-FFF2-40B4-BE49-F238E27FC236}">
                <a16:creationId xmlns:a16="http://schemas.microsoft.com/office/drawing/2014/main" id="{CE979C72-38E6-4002-AAC5-159B484EE3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082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00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00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2059" name="图片 13" descr="泰迪logo无底色.png">
            <a:extLst>
              <a:ext uri="{FF2B5EF4-FFF2-40B4-BE49-F238E27FC236}">
                <a16:creationId xmlns:a16="http://schemas.microsoft.com/office/drawing/2014/main" id="{1A7C0D32-3D41-4A8E-AC68-C1F62786121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78588"/>
            <a:ext cx="1144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73" r:id="rId1"/>
    <p:sldLayoutId id="2147485891" r:id="rId2"/>
    <p:sldLayoutId id="2147485874" r:id="rId3"/>
    <p:sldLayoutId id="2147485875" r:id="rId4"/>
    <p:sldLayoutId id="2147485876" r:id="rId5"/>
    <p:sldLayoutId id="2147485892" r:id="rId6"/>
    <p:sldLayoutId id="2147485877" r:id="rId7"/>
    <p:sldLayoutId id="2147485878" r:id="rId8"/>
    <p:sldLayoutId id="2147485879" r:id="rId9"/>
    <p:sldLayoutId id="2147485880" r:id="rId10"/>
    <p:sldLayoutId id="2147485881" r:id="rId11"/>
    <p:sldLayoutId id="2147485893" r:id="rId12"/>
    <p:sldLayoutId id="214748589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hyperlink" Target="http://www.tipdm.com/pxdt/index.jhtml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edu.tipdm.or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4">
            <a:extLst>
              <a:ext uri="{FF2B5EF4-FFF2-40B4-BE49-F238E27FC236}">
                <a16:creationId xmlns:a16="http://schemas.microsoft.com/office/drawing/2014/main" id="{9E24B3F8-7688-4384-B676-9D605BEDA8AA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1878012" cy="90488"/>
            <a:chOff x="2483768" y="6213195"/>
            <a:chExt cx="1877958" cy="9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ECF6946-4FB6-464C-A08C-BF6284377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768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356C554-22BA-4DA9-8B39-62041C0029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854" y="6213195"/>
              <a:ext cx="90485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62401F4-553E-4DDC-B1FB-2EE0EF5E4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1242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87" name="组合 33">
            <a:extLst>
              <a:ext uri="{FF2B5EF4-FFF2-40B4-BE49-F238E27FC236}">
                <a16:creationId xmlns:a16="http://schemas.microsoft.com/office/drawing/2014/main" id="{1464CD75-4533-4CE4-B93D-AEF6C9F9ECCF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09600"/>
            <a:ext cx="1836738" cy="34925"/>
            <a:chOff x="2555776" y="6488961"/>
            <a:chExt cx="1836200" cy="36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E7A251C-6033-423C-958D-2269EC1B0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74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94AF92B-992A-49DC-8C1D-2CB5000F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5625" y="6488961"/>
              <a:ext cx="36501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701344A-618E-4B5D-B6CB-0095B1C0F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76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88" name="TextBox 10">
            <a:extLst>
              <a:ext uri="{FF2B5EF4-FFF2-40B4-BE49-F238E27FC236}">
                <a16:creationId xmlns:a16="http://schemas.microsoft.com/office/drawing/2014/main" id="{A3843C50-C5AD-4F18-8F6C-D26FFD2B4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基础入门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fld id="{CE304507-DADE-4F19-84B9-8FB2BDE20B37}" type="datetime1"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pPr algn="ctr" eaLnBrk="1" hangingPunct="1">
                <a:lnSpc>
                  <a:spcPts val="3200"/>
                </a:lnSpc>
                <a:spcBef>
                  <a:spcPts val="600"/>
                </a:spcBef>
              </a:pPr>
              <a:t>2021/4/30</a:t>
            </a:fld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B6CB384-E4BD-4617-B339-A4D322DF2992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740EAA6D-4B4E-4EE4-A739-1C2971DAA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1AF73B-4A07-43C2-B1D0-02DC94CD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3B1D218-EC98-480D-8534-3253A711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53E36D2-39F3-4833-9696-4FC9D52F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8681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A43D70B-B5BB-4A03-955A-85F6B7477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006" y="2348681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5612" name="标题 13">
            <a:extLst>
              <a:ext uri="{FF2B5EF4-FFF2-40B4-BE49-F238E27FC236}">
                <a16:creationId xmlns:a16="http://schemas.microsoft.com/office/drawing/2014/main" id="{3CDB990D-F410-4EB1-B189-AEEDEFB7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F97806B-70ED-4B58-9491-7591443D0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00BF1EE-831F-4145-A9A8-FC6A6540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18808C-526F-4A82-B920-39EA79918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280F79A-6F5C-4E98-A3E1-BEC832A4D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929AC0-FC67-4136-ACB5-6D7A8AE4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A9971A-1257-441A-92C2-E42096E03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1F14830-4925-402A-AF56-D6DDEBC4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en-US"/>
              <a:t>变量与赋值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89F2F9AD-314E-41CB-A5C8-6ECF9EFE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642350" cy="38782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变量是我们广为熟悉的概念。程序语言中的变量和数学上的变量类似，如果需要对</a:t>
            </a:r>
            <a:r>
              <a:rPr lang="en-US" altLang="zh-CN" sz="2000"/>
              <a:t>x</a:t>
            </a:r>
            <a:r>
              <a:rPr lang="zh-CN" altLang="zh-CN" sz="2000"/>
              <a:t>赋值</a:t>
            </a:r>
            <a:r>
              <a:rPr lang="en-US" altLang="zh-CN" sz="2000"/>
              <a:t>3</a:t>
            </a:r>
            <a:r>
              <a:rPr lang="zh-CN" altLang="zh-CN" sz="2000"/>
              <a:t>，执行下面语句：</a:t>
            </a:r>
            <a:r>
              <a:rPr lang="en-US" altLang="zh-CN" sz="2000"/>
              <a:t>&gt;&gt;&gt; x = 3</a:t>
            </a:r>
            <a:endParaRPr lang="zh-CN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这样程序将会为变量</a:t>
            </a:r>
            <a:r>
              <a:rPr lang="en-US" altLang="zh-CN" sz="2000"/>
              <a:t>x</a:t>
            </a:r>
            <a:r>
              <a:rPr lang="zh-CN" altLang="zh-CN" sz="2000"/>
              <a:t>申请地址并存储它。</a:t>
            </a:r>
            <a:r>
              <a:rPr lang="en-US" altLang="zh-CN" sz="2000"/>
              <a:t>’=’</a:t>
            </a:r>
            <a:r>
              <a:rPr lang="zh-CN" altLang="zh-CN" sz="2000"/>
              <a:t>的这个操作称为赋值。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如果变量的值发生改变，</a:t>
            </a:r>
            <a:r>
              <a:rPr lang="en-US" altLang="zh-CN" sz="2000"/>
              <a:t>Python</a:t>
            </a:r>
            <a:r>
              <a:rPr lang="zh-CN" altLang="zh-CN" sz="2000"/>
              <a:t>会自动创建另一个对象申请另一块的内存，并改变变量的对象引用。这样做的优点是减少了重复的值对内存空间的占用，而缺点则是每次修改变量都需要重新开辟内存单元，给执行效率带来一定影响。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/>
              <a:t>变量与地址的关系如下：</a:t>
            </a:r>
            <a:endParaRPr lang="en-US" altLang="zh-CN" sz="2000"/>
          </a:p>
        </p:txBody>
      </p:sp>
      <p:pic>
        <p:nvPicPr>
          <p:cNvPr id="26628" name="图片 3">
            <a:extLst>
              <a:ext uri="{FF2B5EF4-FFF2-40B4-BE49-F238E27FC236}">
                <a16:creationId xmlns:a16="http://schemas.microsoft.com/office/drawing/2014/main" id="{B73138F1-A641-4F1A-A2F9-A2F2AEB8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702175"/>
            <a:ext cx="54737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4E12AD6B-EE4F-475B-8B12-4936E7DC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60350"/>
            <a:ext cx="8318500" cy="576263"/>
          </a:xfrm>
        </p:spPr>
        <p:txBody>
          <a:bodyPr/>
          <a:lstStyle/>
          <a:p>
            <a:pPr marL="342900" indent="-342900"/>
            <a:r>
              <a:rPr lang="zh-CN" altLang="zh-CN">
                <a:latin typeface="微软雅黑" panose="020B0503020204020204" pitchFamily="34" charset="-122"/>
              </a:rPr>
              <a:t>数字数据类型</a:t>
            </a:r>
            <a:br>
              <a:rPr lang="zh-CN" altLang="zh-CN">
                <a:latin typeface="微软雅黑" panose="020B0503020204020204" pitchFamily="34" charset="-122"/>
              </a:rPr>
            </a:br>
            <a:endParaRPr lang="zh-CN" altLang="en-US" b="0">
              <a:latin typeface="微软雅黑" panose="020B0503020204020204" pitchFamily="34" charset="-122"/>
            </a:endParaRP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F7572515-4ADF-4BC2-B179-B40EB084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642350" cy="34464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数字的基本数据类型可分为整数，浮点数，布尔值。创建变量时，</a:t>
            </a:r>
            <a:r>
              <a:rPr lang="en-US" altLang="zh-CN" sz="2000"/>
              <a:t>Python</a:t>
            </a:r>
            <a:r>
              <a:rPr lang="zh-CN" altLang="zh-CN" sz="2000"/>
              <a:t>不需要声明数据类型，</a:t>
            </a:r>
            <a:r>
              <a:rPr lang="en-US" altLang="zh-CN" sz="2000"/>
              <a:t>Python</a:t>
            </a:r>
            <a:r>
              <a:rPr lang="zh-CN" altLang="zh-CN" sz="2000"/>
              <a:t>能够自动识别数据类型。</a:t>
            </a:r>
            <a:r>
              <a:rPr lang="en-US" altLang="zh-CN" sz="2000"/>
              <a:t>x=3</a:t>
            </a:r>
            <a:r>
              <a:rPr lang="zh-CN" altLang="zh-CN" sz="2000"/>
              <a:t>的数据类型是整数而</a:t>
            </a:r>
            <a:r>
              <a:rPr lang="en-US" altLang="zh-CN" sz="2000"/>
              <a:t>x=3.3</a:t>
            </a:r>
            <a:r>
              <a:rPr lang="zh-CN" altLang="zh-CN" sz="2000"/>
              <a:t>的数据类型是浮点数，函数</a:t>
            </a:r>
            <a:r>
              <a:rPr lang="en-US" altLang="zh-CN" sz="2000"/>
              <a:t>type(x)</a:t>
            </a:r>
            <a:r>
              <a:rPr lang="zh-CN" altLang="zh-CN" sz="2000"/>
              <a:t>可以查看数据的数据类型。布尔值只有</a:t>
            </a:r>
            <a:r>
              <a:rPr lang="en-US" altLang="zh-CN" sz="2000"/>
              <a:t>True</a:t>
            </a:r>
            <a:r>
              <a:rPr lang="zh-CN" altLang="zh-CN" sz="2000"/>
              <a:t>和</a:t>
            </a:r>
            <a:r>
              <a:rPr lang="en-US" altLang="zh-CN" sz="2000"/>
              <a:t>False</a:t>
            </a:r>
            <a:r>
              <a:rPr lang="zh-CN" altLang="zh-CN" sz="2000"/>
              <a:t>两种值，支持</a:t>
            </a:r>
            <a:r>
              <a:rPr lang="en-US" altLang="zh-CN" sz="2000"/>
              <a:t>and not or </a:t>
            </a:r>
            <a:r>
              <a:rPr lang="zh-CN" altLang="zh-CN" sz="2000"/>
              <a:t>三种运算。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和数学运算不同的地方是，</a:t>
            </a:r>
            <a:r>
              <a:rPr lang="en-US" altLang="zh-CN" sz="2000"/>
              <a:t>Python</a:t>
            </a:r>
            <a:r>
              <a:rPr lang="zh-CN" altLang="zh-CN" sz="2000"/>
              <a:t>的整数结果仍然是整数，如果操作符两端其中一个操作数是浮点数，那么运算结果是浮点数</a:t>
            </a:r>
            <a:r>
              <a:rPr lang="zh-CN" altLang="en-US" sz="2000"/>
              <a:t>。</a:t>
            </a:r>
            <a:endParaRPr lang="zh-CN" altLang="zh-C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FEBBC4B-97E2-40EF-849B-C5A5E6403842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9964225C-5859-476E-99F1-A5E58E43F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CD9E941-AF3E-4660-9CDC-4B32DF8E6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1A1BF6E-1E16-42F8-B829-197F5545D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06E260-E1F4-4618-8432-7D5F974F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A44EDC0-3013-4938-BCC5-F0AB9577B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8680" name="标题 13">
            <a:extLst>
              <a:ext uri="{FF2B5EF4-FFF2-40B4-BE49-F238E27FC236}">
                <a16:creationId xmlns:a16="http://schemas.microsoft.com/office/drawing/2014/main" id="{1821136C-2D20-4D6F-B6B8-2342A189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D2EB4BC-F43D-43CC-829A-94D3D43C1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7" y="3212777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022228-4C18-40C4-A0FB-E1616A78F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F07117-A865-4A3D-A594-1C15C2A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E00532-6EE1-4F5A-8672-7E92A3B3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1" y="3212777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6E01FE-AA7B-40DB-A4E6-6FC490D3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AA903C-38ED-4406-8F0A-C5FAAF8F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AE112002-FB50-4C0E-9AA0-F91B0434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en-US"/>
              <a:t>流程控制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14744188-424E-4B30-9718-7B3CC669B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24863" cy="31591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流程控制是一门程序语言的基本，掌握</a:t>
            </a:r>
            <a:r>
              <a:rPr lang="en-US" altLang="zh-CN" sz="2000"/>
              <a:t>Python</a:t>
            </a:r>
            <a:r>
              <a:rPr lang="zh-CN" altLang="zh-CN" sz="2000"/>
              <a:t>流程控制语句就已经能够实现很多算法了。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本节主要介绍</a:t>
            </a:r>
            <a:r>
              <a:rPr lang="en-US" altLang="zh-CN" sz="2000"/>
              <a:t>Python</a:t>
            </a:r>
            <a:r>
              <a:rPr lang="zh-CN" altLang="zh-CN" sz="2000"/>
              <a:t>的条件分支结构</a:t>
            </a:r>
            <a:r>
              <a:rPr lang="en-US" altLang="zh-CN" sz="2000"/>
              <a:t>if</a:t>
            </a:r>
            <a:r>
              <a:rPr lang="zh-CN" altLang="zh-CN" sz="2000"/>
              <a:t>语句和两种主要循环结构</a:t>
            </a:r>
            <a:r>
              <a:rPr lang="en-US" altLang="zh-CN" sz="2000"/>
              <a:t>while</a:t>
            </a:r>
            <a:r>
              <a:rPr lang="zh-CN" altLang="zh-CN" sz="2000"/>
              <a:t>语句和</a:t>
            </a:r>
            <a:r>
              <a:rPr lang="en-US" altLang="zh-CN" sz="2000"/>
              <a:t>for</a:t>
            </a:r>
            <a:r>
              <a:rPr lang="zh-CN" altLang="zh-CN" sz="2000"/>
              <a:t>语句，并在最后详细讲解</a:t>
            </a:r>
            <a:r>
              <a:rPr lang="en-US" altLang="zh-CN" sz="2000"/>
              <a:t>Python</a:t>
            </a:r>
            <a:r>
              <a:rPr lang="zh-CN" altLang="zh-CN" sz="2000"/>
              <a:t>函数的用法。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如果读者有一定的编程基础，对条件分支，循环和函数这</a:t>
            </a:r>
            <a:r>
              <a:rPr lang="en-US" altLang="zh-CN" sz="2000"/>
              <a:t>3</a:t>
            </a:r>
            <a:r>
              <a:rPr lang="zh-CN" altLang="zh-CN" sz="2000"/>
              <a:t>种结构比较熟</a:t>
            </a:r>
            <a:r>
              <a:rPr lang="zh-CN" altLang="en-US" sz="2000"/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8734D7E0-68A1-4322-B92C-0337F6B0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en-US"/>
              <a:t>条件语句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5ECB76F6-4A5A-444C-A286-FFFA0684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642350" cy="56784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如果要你的任务是输出两个数</a:t>
            </a:r>
            <a:r>
              <a:rPr lang="en-US" altLang="zh-CN" sz="2000"/>
              <a:t>a</a:t>
            </a:r>
            <a:r>
              <a:rPr lang="zh-CN" altLang="zh-CN" sz="2000"/>
              <a:t>和</a:t>
            </a:r>
            <a:r>
              <a:rPr lang="en-US" altLang="zh-CN" sz="2000"/>
              <a:t>b</a:t>
            </a:r>
            <a:r>
              <a:rPr lang="zh-CN" altLang="zh-CN" sz="2000"/>
              <a:t>之间的较大者，那么你的思路应该是这样的：如果</a:t>
            </a:r>
            <a:r>
              <a:rPr lang="en-US" altLang="zh-CN" sz="2000"/>
              <a:t>a</a:t>
            </a:r>
            <a:r>
              <a:rPr lang="zh-CN" altLang="zh-CN" sz="2000"/>
              <a:t>大于</a:t>
            </a:r>
            <a:r>
              <a:rPr lang="en-US" altLang="zh-CN" sz="2000"/>
              <a:t>b</a:t>
            </a:r>
            <a:r>
              <a:rPr lang="zh-CN" altLang="zh-CN" sz="2000"/>
              <a:t>：输出</a:t>
            </a:r>
            <a:r>
              <a:rPr lang="en-US" altLang="zh-CN" sz="2000"/>
              <a:t>a     </a:t>
            </a:r>
            <a:r>
              <a:rPr lang="zh-CN" altLang="zh-CN" sz="2000"/>
              <a:t>否则：输出</a:t>
            </a:r>
            <a:r>
              <a:rPr lang="en-US" altLang="zh-CN" sz="2000"/>
              <a:t>b</a:t>
            </a:r>
            <a:endParaRPr lang="zh-CN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如果想通过</a:t>
            </a:r>
            <a:r>
              <a:rPr lang="en-US" altLang="zh-CN" sz="2000"/>
              <a:t>Python</a:t>
            </a:r>
            <a:r>
              <a:rPr lang="zh-CN" altLang="zh-CN" sz="2000"/>
              <a:t>实现上面的思想，就必须借助</a:t>
            </a:r>
            <a:r>
              <a:rPr lang="en-US" altLang="zh-CN" sz="2000"/>
              <a:t>if</a:t>
            </a:r>
            <a:r>
              <a:rPr lang="zh-CN" altLang="zh-CN" sz="2000"/>
              <a:t>语句实现条件分支。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布尔表达式</a:t>
            </a:r>
            <a:r>
              <a:rPr lang="zh-CN" altLang="en-US" sz="2000"/>
              <a:t>：</a:t>
            </a:r>
            <a:r>
              <a:rPr lang="zh-CN" altLang="zh-CN" sz="2000"/>
              <a:t>在</a:t>
            </a:r>
            <a:r>
              <a:rPr lang="zh-CN" altLang="en-US" sz="2000"/>
              <a:t>前面</a:t>
            </a:r>
            <a:r>
              <a:rPr lang="zh-CN" altLang="zh-CN" sz="2000"/>
              <a:t>我们简单介绍过布尔值，而布尔表达式是返回一个布尔值</a:t>
            </a:r>
            <a:r>
              <a:rPr lang="en-US" altLang="zh-CN" sz="2000"/>
              <a:t>(</a:t>
            </a:r>
            <a:r>
              <a:rPr lang="zh-CN" altLang="zh-CN" sz="2000"/>
              <a:t>或称为真值</a:t>
            </a:r>
            <a:r>
              <a:rPr lang="en-US" altLang="zh-CN" sz="2000"/>
              <a:t>)</a:t>
            </a:r>
            <a:r>
              <a:rPr lang="zh-CN" altLang="zh-CN" sz="2000"/>
              <a:t>的表达式。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在表达式运算的过程中，</a:t>
            </a:r>
            <a:r>
              <a:rPr lang="en-US" altLang="zh-CN" sz="2000"/>
              <a:t>True</a:t>
            </a:r>
            <a:r>
              <a:rPr lang="zh-CN" altLang="zh-CN" sz="2000"/>
              <a:t>会视为数值</a:t>
            </a:r>
            <a:r>
              <a:rPr lang="en-US" altLang="zh-CN" sz="2000"/>
              <a:t>1</a:t>
            </a:r>
            <a:r>
              <a:rPr lang="zh-CN" altLang="zh-CN" sz="2000"/>
              <a:t>，</a:t>
            </a:r>
            <a:r>
              <a:rPr lang="en-US" altLang="zh-CN" sz="2000"/>
              <a:t>False</a:t>
            </a:r>
            <a:r>
              <a:rPr lang="zh-CN" altLang="zh-CN" sz="2000"/>
              <a:t>会视为数值</a:t>
            </a:r>
            <a:r>
              <a:rPr lang="en-US" altLang="zh-CN" sz="2000"/>
              <a:t>0</a:t>
            </a:r>
            <a:r>
              <a:rPr lang="zh-CN" altLang="zh-CN" sz="2000"/>
              <a:t>，这与其他编程语言是相似的。逻辑表达式是布尔表达式的一种，逻辑表达式指的带逻辑操作符或比较操作符</a:t>
            </a:r>
            <a:r>
              <a:rPr lang="en-US" altLang="zh-CN" sz="2000"/>
              <a:t>(</a:t>
            </a:r>
            <a:r>
              <a:rPr lang="zh-CN" altLang="zh-CN" sz="2000"/>
              <a:t>如</a:t>
            </a:r>
            <a:r>
              <a:rPr lang="en-US" altLang="zh-CN" sz="2000"/>
              <a:t>&gt;,==)</a:t>
            </a:r>
            <a:r>
              <a:rPr lang="zh-CN" altLang="zh-CN" sz="2000"/>
              <a:t>的表达式。逻辑表达式返回的是</a:t>
            </a:r>
            <a:r>
              <a:rPr lang="en-US" altLang="zh-CN" sz="2000"/>
              <a:t>False</a:t>
            </a:r>
            <a:r>
              <a:rPr lang="zh-CN" altLang="zh-CN" sz="2000"/>
              <a:t>或者</a:t>
            </a:r>
            <a:r>
              <a:rPr lang="en-US" altLang="zh-CN" sz="2000"/>
              <a:t>True</a:t>
            </a:r>
            <a:r>
              <a:rPr lang="zh-CN" altLang="zh-CN" sz="2000"/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DAD6B738-2A53-44CB-935B-F9D4764B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B33257FB-6472-4DA5-83F0-372A6F65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785225" cy="38068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我们现有的知识要让程序重复地做一件事，那么我们只能够重复地写相同的代码，显然这不合理。为此，我们需要掌握一个重要的概念</a:t>
            </a:r>
            <a:r>
              <a:rPr lang="en-US" altLang="zh-CN" sz="2000" dirty="0"/>
              <a:t>—</a:t>
            </a:r>
            <a:r>
              <a:rPr lang="zh-CN" altLang="zh-CN" sz="2000" dirty="0"/>
              <a:t>循环。</a:t>
            </a:r>
            <a:r>
              <a:rPr lang="en-US" altLang="zh-CN" sz="2000" dirty="0"/>
              <a:t>while</a:t>
            </a:r>
            <a:r>
              <a:rPr lang="zh-CN" altLang="zh-CN" sz="2000" dirty="0"/>
              <a:t>循环是最常用的循环之一，它的格式如下：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/>
              <a:t>while </a:t>
            </a:r>
            <a:r>
              <a:rPr lang="zh-CN" altLang="zh-CN" sz="2000" dirty="0"/>
              <a:t>布尔表达式：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		</a:t>
            </a:r>
            <a:r>
              <a:rPr lang="zh-CN" altLang="zh-CN" sz="2000" dirty="0"/>
              <a:t>程序段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zh-CN" altLang="zh-CN" sz="2000" dirty="0"/>
              <a:t>只要布尔表达式为真，那么程序段将会被执行，执行完毕后，再次计算布尔表达式，如果结果仍然为真，那么再次执行程序段，直至布尔表达式为假。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02ABFF93-235D-4975-9C86-F29EB98F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break</a:t>
            </a:r>
            <a:r>
              <a:rPr lang="zh-CN" altLang="zh-CN">
                <a:latin typeface="微软雅黑" panose="020B0503020204020204" pitchFamily="34" charset="-122"/>
              </a:rPr>
              <a:t>语句和</a:t>
            </a:r>
            <a:r>
              <a:rPr lang="en-US" altLang="zh-CN">
                <a:latin typeface="微软雅黑" panose="020B0503020204020204" pitchFamily="34" charset="-122"/>
              </a:rPr>
              <a:t>continue</a:t>
            </a:r>
            <a:r>
              <a:rPr lang="zh-CN" altLang="zh-CN">
                <a:latin typeface="微软雅黑" panose="020B0503020204020204" pitchFamily="34" charset="-122"/>
              </a:rPr>
              <a:t>语句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F1376AFF-BA04-429A-80A6-7A7050CE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24863" cy="4022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下面看两个简单的语句，它们只有嵌套在循环中才起作用，分别是</a:t>
            </a:r>
            <a:r>
              <a:rPr lang="en-US" altLang="zh-CN" sz="2000"/>
              <a:t>break</a:t>
            </a:r>
            <a:r>
              <a:rPr lang="zh-CN" altLang="zh-CN" sz="2000"/>
              <a:t>语句和</a:t>
            </a:r>
            <a:r>
              <a:rPr lang="en-US" altLang="zh-CN" sz="2000"/>
              <a:t>continue</a:t>
            </a:r>
            <a:r>
              <a:rPr lang="zh-CN" altLang="zh-CN" sz="2000"/>
              <a:t>语句。它们的作用如下：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break:  </a:t>
            </a:r>
            <a:r>
              <a:rPr lang="zh-CN" altLang="zh-CN" sz="2000"/>
              <a:t>跳出最内层循环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continue:  </a:t>
            </a:r>
            <a:r>
              <a:rPr lang="zh-CN" altLang="zh-CN" sz="2000"/>
              <a:t>跳到最内层循环的首行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简单来说，</a:t>
            </a:r>
            <a:r>
              <a:rPr lang="en-US" altLang="zh-CN" sz="2000"/>
              <a:t>break</a:t>
            </a:r>
            <a:r>
              <a:rPr lang="zh-CN" altLang="zh-CN" sz="2000"/>
              <a:t>用于中止循环，注意如果你一个</a:t>
            </a:r>
            <a:r>
              <a:rPr lang="en-US" altLang="zh-CN" sz="2000"/>
              <a:t>while</a:t>
            </a:r>
            <a:r>
              <a:rPr lang="zh-CN" altLang="zh-CN" sz="2000"/>
              <a:t>语句嵌套在另一个</a:t>
            </a:r>
            <a:r>
              <a:rPr lang="en-US" altLang="zh-CN" sz="2000"/>
              <a:t>while</a:t>
            </a:r>
            <a:r>
              <a:rPr lang="zh-CN" altLang="zh-CN" sz="2000"/>
              <a:t>语句内，即程序中有双层循环，内层循环中的</a:t>
            </a:r>
            <a:r>
              <a:rPr lang="en-US" altLang="zh-CN" sz="2000"/>
              <a:t>break</a:t>
            </a:r>
            <a:r>
              <a:rPr lang="zh-CN" altLang="zh-CN" sz="2000"/>
              <a:t>语句仅仅退出内层循环并回到外层循环。而</a:t>
            </a:r>
            <a:r>
              <a:rPr lang="en-US" altLang="zh-CN" sz="2000"/>
              <a:t>continue</a:t>
            </a:r>
            <a:r>
              <a:rPr lang="zh-CN" altLang="zh-CN" sz="2000"/>
              <a:t>语句是中断当前的循环并回到循环段的开头重新执行程序。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794898EF-880F-443E-926F-348A8BB6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for</a:t>
            </a:r>
            <a:r>
              <a:rPr lang="zh-CN" altLang="zh-CN">
                <a:latin typeface="微软雅黑" panose="020B0503020204020204" pitchFamily="34" charset="-122"/>
              </a:rPr>
              <a:t>循环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2724ACC7-D704-40E6-83C0-C3B08A9D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642350" cy="39497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for</a:t>
            </a:r>
            <a:r>
              <a:rPr lang="zh-CN" altLang="zh-CN" sz="2000"/>
              <a:t>循环在</a:t>
            </a:r>
            <a:r>
              <a:rPr lang="en-US" altLang="zh-CN" sz="2000"/>
              <a:t>Python</a:t>
            </a:r>
            <a:r>
              <a:rPr lang="zh-CN" altLang="zh-CN" sz="2000"/>
              <a:t>中是一个通用的序列迭代器，可以遍历任何有序的序列。</a:t>
            </a:r>
            <a:r>
              <a:rPr lang="en-US" altLang="zh-CN" sz="2000"/>
              <a:t>for</a:t>
            </a:r>
            <a:r>
              <a:rPr lang="zh-CN" altLang="zh-CN" sz="2000"/>
              <a:t>语句可作用于字符串、列表、元组，这些数据结构在</a:t>
            </a:r>
            <a:r>
              <a:rPr lang="en-US" altLang="zh-CN" sz="2000"/>
              <a:t>3.4</a:t>
            </a:r>
            <a:r>
              <a:rPr lang="zh-CN" altLang="zh-CN" sz="2000"/>
              <a:t>节将会详细介绍，本节我们的例子需要用到这些数据结构。程序语言的学习是一个循环的学习过程，与其他学科不同，程序语言的知识是相互紧扣的。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Python</a:t>
            </a:r>
            <a:r>
              <a:rPr lang="zh-CN" altLang="zh-CN" sz="2000"/>
              <a:t>中的</a:t>
            </a:r>
            <a:r>
              <a:rPr lang="en-US" altLang="zh-CN" sz="2000"/>
              <a:t>for</a:t>
            </a:r>
            <a:r>
              <a:rPr lang="zh-CN" altLang="zh-CN" sz="2000"/>
              <a:t>语句接受可迭代对象，如序列和迭代器作为其参数，每次循环调取其中一个元素。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如果你希望</a:t>
            </a:r>
            <a:r>
              <a:rPr lang="en-US" altLang="zh-CN" sz="2000"/>
              <a:t>Python</a:t>
            </a:r>
            <a:r>
              <a:rPr lang="zh-CN" altLang="zh-CN" sz="2000"/>
              <a:t>能像</a:t>
            </a:r>
            <a:r>
              <a:rPr lang="en-US" altLang="zh-CN" sz="2000"/>
              <a:t>C</a:t>
            </a:r>
            <a:r>
              <a:rPr lang="zh-CN" altLang="zh-CN" sz="2000"/>
              <a:t>语言的格式进行循环，</a:t>
            </a:r>
            <a:r>
              <a:rPr lang="en-US" altLang="zh-CN" sz="2000"/>
              <a:t>range()</a:t>
            </a:r>
            <a:r>
              <a:rPr lang="zh-CN" altLang="zh-CN" sz="2000"/>
              <a:t>函数能够快速能成一个数字序列。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C50BD1E-5F4E-4D8B-A494-BA65465EF258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17FBE743-216E-475F-B2E2-2E9F9CFA4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57C4FC-83DF-4433-8195-32796D78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E8D3539-813F-49B4-946C-998EF2D3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2E4FDD-0269-4EEB-8AD9-1E8E9374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39D01F6-DC5B-426E-A51D-312E8845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4824" name="标题 13">
            <a:extLst>
              <a:ext uri="{FF2B5EF4-FFF2-40B4-BE49-F238E27FC236}">
                <a16:creationId xmlns:a16="http://schemas.microsoft.com/office/drawing/2014/main" id="{51B3B9B9-6330-4AC3-A74C-4CCD33D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9441EE9-7C1E-4DB1-93C7-67F5CE9A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63A3C8-3038-4E48-8D3B-9A266D84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4076873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07D1639-C4DA-4031-813D-2BD51A317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CC5D8A-DF0D-43EB-BFBA-389068309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B8FD1B6-D09E-4448-B01C-8CCF620A8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1" y="4076873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475773-C0C3-476E-AD8A-DC96A3CAA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B3FF36-CA91-4519-BFC6-6C930BD3CBFC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6907F840-900B-466F-BD3C-C936A490D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71EEC5D-4B1B-4CD5-8F8D-589423EA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90" y="1500480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9008712-E260-4EAF-ADE7-07715770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2" y="1500480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2C4372-B976-4848-A7BE-7C454A70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883BE7-9E7A-4ACE-B095-AB965FAE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0" name="标题 13">
            <a:extLst>
              <a:ext uri="{FF2B5EF4-FFF2-40B4-BE49-F238E27FC236}">
                <a16:creationId xmlns:a16="http://schemas.microsoft.com/office/drawing/2014/main" id="{CC2AE2EC-6741-4E16-988C-8B287C7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77FB5B-6165-4F9B-BACF-61318E452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2C83EE9-B56F-4901-A781-AAFDAA52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10CB150-A029-475D-B00A-1D6B1EF5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03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/>
              <a:t>文件读写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0EC96F-1CBB-4F48-BCE8-2201D608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E1F0A1-5621-4475-A1D3-BF652A7D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566C61-1691-4610-BF98-C80E2814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40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EF4EFA97-4C80-407A-B021-90F9100A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en-US"/>
              <a:t>数据类型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BD8FF48E-0EF8-4917-BAAB-31E85B4B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97888" cy="56784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pt-BR" altLang="zh-CN" sz="2000"/>
              <a:t>Python</a:t>
            </a:r>
            <a:r>
              <a:rPr lang="zh-CN" altLang="zh-CN" sz="2000"/>
              <a:t>中的绝大部分数据结构可以被最终分解为三种类型：标量（</a:t>
            </a:r>
            <a:r>
              <a:rPr lang="pt-BR" altLang="zh-CN" sz="2000"/>
              <a:t>Scaler</a:t>
            </a:r>
            <a:r>
              <a:rPr lang="zh-CN" altLang="zh-CN" sz="2000"/>
              <a:t>），序列（</a:t>
            </a:r>
            <a:r>
              <a:rPr lang="pt-BR" altLang="zh-CN" sz="2000"/>
              <a:t>Sequence</a:t>
            </a:r>
            <a:r>
              <a:rPr lang="zh-CN" altLang="zh-CN" sz="2000"/>
              <a:t>），映射（</a:t>
            </a:r>
            <a:r>
              <a:rPr lang="pt-BR" altLang="zh-CN" sz="2000"/>
              <a:t>Mapping</a:t>
            </a:r>
            <a:r>
              <a:rPr lang="zh-CN" altLang="zh-CN" sz="2000"/>
              <a:t>）。这表明了数据存储时所需的基本单位，其重要性如同欧式几何公理之于欧式空间。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序列是</a:t>
            </a:r>
            <a:r>
              <a:rPr lang="en-US" altLang="zh-CN" sz="2000"/>
              <a:t>Python</a:t>
            </a:r>
            <a:r>
              <a:rPr lang="zh-CN" altLang="zh-CN" sz="2000"/>
              <a:t>中最为基础的内建类型。它分为七种类型：列表、字符串、元组、</a:t>
            </a:r>
            <a:r>
              <a:rPr lang="en-US" altLang="zh-CN" sz="2000"/>
              <a:t>Unicode</a:t>
            </a:r>
            <a:r>
              <a:rPr lang="zh-CN" altLang="zh-CN" sz="2000"/>
              <a:t>字符串、字节数组、缓冲区和</a:t>
            </a:r>
            <a:r>
              <a:rPr lang="en-US" altLang="zh-CN" sz="2000"/>
              <a:t>xrange</a:t>
            </a:r>
            <a:r>
              <a:rPr lang="zh-CN" altLang="zh-CN" sz="2000"/>
              <a:t>对象。常用的是：列表（</a:t>
            </a:r>
            <a:r>
              <a:rPr lang="en-US" altLang="zh-CN" sz="2000"/>
              <a:t>List</a:t>
            </a:r>
            <a:r>
              <a:rPr lang="zh-CN" altLang="zh-CN" sz="2000"/>
              <a:t>）、字符串（</a:t>
            </a:r>
            <a:r>
              <a:rPr lang="en-US" altLang="zh-CN" sz="2000"/>
              <a:t>String</a:t>
            </a:r>
            <a:r>
              <a:rPr lang="zh-CN" altLang="zh-CN" sz="2000"/>
              <a:t>）、元组（</a:t>
            </a:r>
            <a:r>
              <a:rPr lang="en-US" altLang="zh-CN" sz="2000"/>
              <a:t>Tuple</a:t>
            </a:r>
            <a:r>
              <a:rPr lang="zh-CN" altLang="zh-CN" sz="2000"/>
              <a:t>）。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映射在</a:t>
            </a:r>
            <a:r>
              <a:rPr lang="en-US" altLang="zh-CN" sz="2000"/>
              <a:t>Python</a:t>
            </a:r>
            <a:r>
              <a:rPr lang="zh-CN" altLang="zh-CN" sz="2000"/>
              <a:t>的实现是数据结构字典（</a:t>
            </a:r>
            <a:r>
              <a:rPr lang="en-US" altLang="zh-CN" sz="2000"/>
              <a:t>Dictionary</a:t>
            </a:r>
            <a:r>
              <a:rPr lang="zh-CN" altLang="zh-CN" sz="2000"/>
              <a:t>）。作为第三种基本单位，映射的灵活使得它在多种场合中都有广泛的应用和良好的可拓展性。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集合（</a:t>
            </a:r>
            <a:r>
              <a:rPr lang="en-US" altLang="zh-CN" sz="2000"/>
              <a:t>Set</a:t>
            </a:r>
            <a:r>
              <a:rPr lang="zh-CN" altLang="zh-CN" sz="2000"/>
              <a:t>）是独立于标量，序列和映射之外的特殊数据结构，它支持数学理论的各种集合的运算。它的存在使得用程序代码实现数学理论变得方便。</a:t>
            </a:r>
          </a:p>
          <a:p>
            <a:endParaRPr lang="zh-CN" altLang="zh-CN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C4920254-79B3-4CE4-85E6-1D2665AA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en-US"/>
              <a:t>列表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D80C05A0-BF15-4DB2-A50A-1C74604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24863" cy="41671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列表（</a:t>
            </a:r>
            <a:r>
              <a:rPr lang="en-US" altLang="zh-CN" sz="2000"/>
              <a:t>List</a:t>
            </a:r>
            <a:r>
              <a:rPr lang="zh-CN" altLang="zh-CN" sz="2000"/>
              <a:t>）是一个任意类型的对象的位置相关的有序集合。它没有固定的大小，更准确的说，它的大小是可变的。通过对偏移量进行赋值以及其他各种列表的方法进行调用，能够修改列表的大小和内容。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列表是序列的一种，</a:t>
            </a:r>
            <a:r>
              <a:rPr lang="en-US" altLang="zh-CN" sz="2000"/>
              <a:t>Python</a:t>
            </a:r>
            <a:r>
              <a:rPr lang="zh-CN" altLang="zh-CN" sz="2000"/>
              <a:t>的列表元素没有固定数据类型约束。列表是有序的，可以直接通过下标</a:t>
            </a:r>
            <a:r>
              <a:rPr lang="en-US" altLang="zh-CN" sz="2000"/>
              <a:t>(</a:t>
            </a:r>
            <a:r>
              <a:rPr lang="zh-CN" altLang="zh-CN" sz="2000"/>
              <a:t>即索引</a:t>
            </a:r>
            <a:r>
              <a:rPr lang="en-US" altLang="zh-CN" sz="2000"/>
              <a:t>)</a:t>
            </a:r>
            <a:r>
              <a:rPr lang="zh-CN" altLang="zh-CN" sz="2000"/>
              <a:t>访问其元素。注意下标是从</a:t>
            </a:r>
            <a:r>
              <a:rPr lang="en-US" altLang="zh-CN" sz="2000"/>
              <a:t>0</a:t>
            </a:r>
            <a:r>
              <a:rPr lang="zh-CN" altLang="zh-CN" sz="2000"/>
              <a:t>开始，</a:t>
            </a:r>
            <a:r>
              <a:rPr lang="en-US" altLang="zh-CN" sz="2000"/>
              <a:t>Python</a:t>
            </a:r>
            <a:r>
              <a:rPr lang="zh-CN" altLang="zh-CN" sz="2000"/>
              <a:t>的下标允许是负数，例如</a:t>
            </a:r>
            <a:r>
              <a:rPr lang="en-US" altLang="zh-CN" sz="2000"/>
              <a:t>List2[-1]</a:t>
            </a:r>
            <a:r>
              <a:rPr lang="zh-CN" altLang="zh-CN" sz="2000"/>
              <a:t>表示</a:t>
            </a:r>
            <a:r>
              <a:rPr lang="en-US" altLang="zh-CN" sz="2000"/>
              <a:t>List2</a:t>
            </a:r>
            <a:r>
              <a:rPr lang="zh-CN" altLang="zh-CN" sz="2000"/>
              <a:t>从后往前数的第一个元素。除了索引，列表支持切片。切片返回一个子列表。切片的索引有两个默认值，第一个索引默认为零，第二个索引默认为切片的列表的大小。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A4F2D4EC-E4A6-4DA9-91D8-7EB8EFE4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en-US"/>
              <a:t>列表函数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653ABB5B-FAAC-4A4E-B57A-6307E8442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65175"/>
            <a:ext cx="8497888" cy="14398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Python</a:t>
            </a:r>
            <a:r>
              <a:rPr lang="zh-CN" altLang="zh-CN" sz="2000"/>
              <a:t>的列表与其他语言的数组有些类似，但是</a:t>
            </a:r>
            <a:r>
              <a:rPr lang="en-US" altLang="zh-CN" sz="2000"/>
              <a:t>Python</a:t>
            </a:r>
            <a:r>
              <a:rPr lang="zh-CN" altLang="zh-CN" sz="2000"/>
              <a:t>的列表强大得多，它具有很多灵活的函数。它能够做到像字符串一样自由插入，查找</a:t>
            </a:r>
            <a:r>
              <a:rPr lang="zh-CN" altLang="en-US" sz="2000"/>
              <a:t>与</a:t>
            </a:r>
            <a:r>
              <a:rPr lang="zh-CN" altLang="zh-CN" sz="2000"/>
              <a:t>合并。</a:t>
            </a:r>
            <a:endParaRPr lang="zh-CN" altLang="en-US" sz="20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7070A7-B641-44C9-9A29-F8CC5F2CB91F}"/>
              </a:ext>
            </a:extLst>
          </p:cNvPr>
          <p:cNvGraphicFramePr>
            <a:graphicFrameLocks noGrp="1"/>
          </p:cNvGraphicFramePr>
          <p:nvPr/>
        </p:nvGraphicFramePr>
        <p:xfrm>
          <a:off x="754063" y="2276475"/>
          <a:ext cx="7778750" cy="4100513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72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函数名称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函数说明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list.append</a:t>
                      </a:r>
                      <a:r>
                        <a:rPr lang="en-US" sz="1600" kern="100" dirty="0">
                          <a:effectLst/>
                        </a:rPr>
                        <a:t>(x)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添加一个元素到列表的末尾，相当于</a:t>
                      </a:r>
                      <a:r>
                        <a:rPr lang="en-US" sz="1600" kern="100">
                          <a:effectLst/>
                        </a:rPr>
                        <a:t>a[len(a):]=[x]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list.extend</a:t>
                      </a:r>
                      <a:r>
                        <a:rPr lang="en-US" sz="1600" kern="100" dirty="0">
                          <a:effectLst/>
                        </a:rPr>
                        <a:t>(L)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将参数中的列表添加到自身的列表的末尾，相当于</a:t>
                      </a:r>
                      <a:r>
                        <a:rPr lang="en-US" sz="1600" kern="100" dirty="0">
                          <a:effectLst/>
                        </a:rPr>
                        <a:t>a[</a:t>
                      </a:r>
                      <a:r>
                        <a:rPr lang="en-US" sz="1600" kern="100" dirty="0" err="1">
                          <a:effectLst/>
                        </a:rPr>
                        <a:t>len</a:t>
                      </a:r>
                      <a:r>
                        <a:rPr lang="en-US" sz="1600" kern="100" dirty="0">
                          <a:effectLst/>
                        </a:rPr>
                        <a:t>(a):]=L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list.insert(i,x)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在下标为</a:t>
                      </a:r>
                      <a:r>
                        <a:rPr lang="nb-NO" sz="1600" kern="100" dirty="0">
                          <a:effectLst/>
                        </a:rPr>
                        <a:t>i</a:t>
                      </a:r>
                      <a:r>
                        <a:rPr lang="zh-CN" sz="1600" kern="100" dirty="0">
                          <a:effectLst/>
                        </a:rPr>
                        <a:t>的元素位置前插入一个元素，所以</a:t>
                      </a:r>
                      <a:r>
                        <a:rPr lang="nb-NO" sz="1600" kern="100" dirty="0">
                          <a:effectLst/>
                        </a:rPr>
                        <a:t>a.insert(0,x)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nb-NO" sz="1600" kern="100" dirty="0">
                          <a:effectLst/>
                        </a:rPr>
                        <a:t>a.append(x)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 dirty="0">
                          <a:effectLst/>
                        </a:rPr>
                        <a:t>list.remove(x)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删除列表第一个值为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的元素。如果没有这样的元素会报错。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list.pop([i])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删除列表指定位置的元素并返回它。</a:t>
                      </a:r>
                      <a:r>
                        <a:rPr lang="en-US" sz="1600" kern="100" dirty="0">
                          <a:effectLst/>
                        </a:rPr>
                        <a:t>[]</a:t>
                      </a:r>
                      <a:r>
                        <a:rPr lang="zh-CN" sz="1600" kern="100" dirty="0">
                          <a:effectLst/>
                        </a:rPr>
                        <a:t>表示这个参数是可选的，如果不输入这个参数，将删除并返回列表最后一个元素。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list.index(x)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返回列表第一个值为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的元素的下标。如果没有这样的元素会报错。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list.count(x)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返回列表中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出现的次数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3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>
                          <a:effectLst/>
                        </a:rPr>
                        <a:t>list.sort(cmp=None,key=None,reverse=False)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排序列表中的元素，可参考</a:t>
                      </a:r>
                      <a:r>
                        <a:rPr lang="en-US" sz="1600" kern="100" dirty="0">
                          <a:effectLst/>
                        </a:rPr>
                        <a:t>2.4.4</a:t>
                      </a:r>
                      <a:r>
                        <a:rPr lang="zh-CN" sz="1600" kern="100" dirty="0">
                          <a:effectLst/>
                        </a:rPr>
                        <a:t>节字典的遍历的代码，里面讲述了一个使用</a:t>
                      </a:r>
                      <a:r>
                        <a:rPr lang="en-US" sz="1600" kern="100" dirty="0">
                          <a:effectLst/>
                        </a:rPr>
                        <a:t>sort()</a:t>
                      </a:r>
                      <a:r>
                        <a:rPr lang="zh-CN" sz="1600" kern="100" dirty="0">
                          <a:effectLst/>
                        </a:rPr>
                        <a:t>函数的例子。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 dirty="0">
                          <a:effectLst/>
                        </a:rPr>
                        <a:t>list.reverse()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反转列表中的元素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605" marR="6860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F574F072-746E-46C4-A76C-4A0C8CF9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en-US"/>
              <a:t>字符串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E56EB375-AD4D-462B-9D30-537B252C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569325" cy="40941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字符串（</a:t>
            </a:r>
            <a:r>
              <a:rPr lang="en-US" altLang="zh-CN" sz="2000"/>
              <a:t>String</a:t>
            </a:r>
            <a:r>
              <a:rPr lang="zh-CN" altLang="zh-CN" sz="2000"/>
              <a:t>）是序列的一种，支持其中索引的操作。实际上，字符串是单个字符的字符串的序列。在所有编程语言中，字符串都是最基本的数据结构之一。在</a:t>
            </a:r>
            <a:r>
              <a:rPr lang="en-US" altLang="zh-CN" sz="2000"/>
              <a:t>Python</a:t>
            </a:r>
            <a:r>
              <a:rPr lang="zh-CN" altLang="zh-CN" sz="2000"/>
              <a:t>之中，字符串灵活的方法大大简化了程序。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虽然字符串和列表都可以通过</a:t>
            </a:r>
            <a:r>
              <a:rPr lang="en-US" altLang="zh-CN" sz="2000"/>
              <a:t>[]</a:t>
            </a:r>
            <a:r>
              <a:rPr lang="zh-CN" altLang="zh-CN" sz="2000"/>
              <a:t>来访问其中的有序数据，但是字符串具有不可变性，每个字符一旦创建，不能通过索引对其作任何修改。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字符串与列表一样，支持索引和切片。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创建字符串最简单的是用单引号或双引号，这两种方法几乎没有区别。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ADD3C62E-1A67-4626-8EE0-1A9EFE63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en-US"/>
              <a:t>字符串函数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00D4FCD8-25C3-4744-922A-E7DEFC6F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92150"/>
            <a:ext cx="8497888" cy="1285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Python</a:t>
            </a:r>
            <a:r>
              <a:rPr lang="zh-CN" altLang="zh-CN" sz="2000"/>
              <a:t>字符串方法众多</a:t>
            </a:r>
            <a:r>
              <a:rPr lang="en-US" altLang="zh-CN" sz="2000"/>
              <a:t>,</a:t>
            </a:r>
            <a:r>
              <a:rPr lang="zh-CN" altLang="zh-CN" sz="2000"/>
              <a:t>能够满足程序员的各种要求。这里仅仅列出一些读者必需掌握的最重要的方法和相应的例子，</a:t>
            </a:r>
            <a:r>
              <a:rPr lang="zh-CN" altLang="en-US" sz="2000"/>
              <a:t>如下表</a:t>
            </a:r>
            <a:r>
              <a:rPr lang="zh-CN" altLang="zh-CN" sz="2000"/>
              <a:t>。值得注意的是，</a:t>
            </a:r>
            <a:r>
              <a:rPr lang="en-US" altLang="zh-CN" sz="2000"/>
              <a:t>count</a:t>
            </a:r>
            <a:r>
              <a:rPr lang="zh-CN" altLang="zh-CN" sz="2000"/>
              <a:t>和</a:t>
            </a:r>
            <a:r>
              <a:rPr lang="en-US" altLang="zh-CN" sz="2000"/>
              <a:t>join</a:t>
            </a:r>
            <a:r>
              <a:rPr lang="zh-CN" altLang="zh-CN" sz="2000"/>
              <a:t>方法在列表和字符串中都存在，且功能类似。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991CF7-B468-4940-AE07-4C947DF22515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205038"/>
          <a:ext cx="7775575" cy="401955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72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2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函数名称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函数说明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S.find(sub,[,start[,end]])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返回在字符串中找到的子字符串</a:t>
                      </a:r>
                      <a:r>
                        <a:rPr lang="en-US" sz="1400" kern="100" dirty="0">
                          <a:effectLst/>
                        </a:rPr>
                        <a:t>sub</a:t>
                      </a:r>
                      <a:r>
                        <a:rPr lang="zh-CN" sz="1400" kern="100" dirty="0">
                          <a:effectLst/>
                        </a:rPr>
                        <a:t>的最低索引，使得</a:t>
                      </a:r>
                      <a:r>
                        <a:rPr lang="en-US" sz="1400" kern="100" dirty="0">
                          <a:effectLst/>
                        </a:rPr>
                        <a:t>sub</a:t>
                      </a:r>
                      <a:r>
                        <a:rPr lang="zh-CN" sz="1400" kern="100" dirty="0">
                          <a:effectLst/>
                        </a:rPr>
                        <a:t>包含在切片</a:t>
                      </a:r>
                      <a:r>
                        <a:rPr lang="en-US" sz="1400" kern="100" dirty="0">
                          <a:effectLst/>
                        </a:rPr>
                        <a:t>s[</a:t>
                      </a:r>
                      <a:r>
                        <a:rPr lang="en-US" sz="1400" kern="100" dirty="0" err="1">
                          <a:effectLst/>
                        </a:rPr>
                        <a:t>start:end</a:t>
                      </a:r>
                      <a:r>
                        <a:rPr lang="en-US" sz="1400" kern="100" dirty="0">
                          <a:effectLst/>
                        </a:rPr>
                        <a:t>]</a:t>
                      </a:r>
                      <a:r>
                        <a:rPr lang="zh-CN" sz="1400" kern="100" dirty="0">
                          <a:effectLst/>
                        </a:rPr>
                        <a:t>中，如果未找到</a:t>
                      </a:r>
                      <a:r>
                        <a:rPr lang="en-US" sz="1400" kern="100" dirty="0">
                          <a:effectLst/>
                        </a:rPr>
                        <a:t>sub</a:t>
                      </a:r>
                      <a:r>
                        <a:rPr lang="zh-CN" sz="1400" kern="100" dirty="0">
                          <a:effectLst/>
                        </a:rPr>
                        <a:t>，则返回</a:t>
                      </a:r>
                      <a:r>
                        <a:rPr lang="en-US" sz="1400" kern="100" dirty="0">
                          <a:effectLst/>
                        </a:rPr>
                        <a:t>-1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S.split([sep[,maxsplit]])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返回字符串中的单词列表，使用</a:t>
                      </a:r>
                      <a:r>
                        <a:rPr lang="en-US" sz="1400" kern="100" dirty="0" err="1">
                          <a:effectLst/>
                        </a:rPr>
                        <a:t>sep</a:t>
                      </a:r>
                      <a:r>
                        <a:rPr lang="zh-CN" sz="1400" kern="100" dirty="0">
                          <a:effectLst/>
                        </a:rPr>
                        <a:t>作为分隔符字符串。如果给出</a:t>
                      </a:r>
                      <a:r>
                        <a:rPr lang="en-US" sz="1400" kern="100" dirty="0" err="1">
                          <a:effectLst/>
                        </a:rPr>
                        <a:t>maxsplit</a:t>
                      </a:r>
                      <a:r>
                        <a:rPr lang="zh-CN" sz="1400" kern="100" dirty="0">
                          <a:effectLst/>
                        </a:rPr>
                        <a:t>，则至多拆分</a:t>
                      </a:r>
                      <a:r>
                        <a:rPr lang="en-US" sz="1400" kern="100" dirty="0" err="1">
                          <a:effectLst/>
                        </a:rPr>
                        <a:t>maxsplit</a:t>
                      </a:r>
                      <a:r>
                        <a:rPr lang="zh-CN" sz="1400" kern="100" dirty="0">
                          <a:effectLst/>
                        </a:rPr>
                        <a:t>次（因此，列表中将最多有</a:t>
                      </a:r>
                      <a:r>
                        <a:rPr lang="en-US" sz="1400" kern="100" dirty="0">
                          <a:effectLst/>
                        </a:rPr>
                        <a:t>maxsplit+1</a:t>
                      </a:r>
                      <a:r>
                        <a:rPr lang="zh-CN" sz="1400" kern="100" dirty="0">
                          <a:effectLst/>
                        </a:rPr>
                        <a:t>个元素）。如果没有指定</a:t>
                      </a:r>
                      <a:r>
                        <a:rPr lang="en-US" sz="1400" kern="100" dirty="0" err="1">
                          <a:effectLst/>
                        </a:rPr>
                        <a:t>maxsplit</a:t>
                      </a:r>
                      <a:r>
                        <a:rPr lang="zh-CN" sz="1400" kern="100" dirty="0">
                          <a:effectLst/>
                        </a:rPr>
                        <a:t>或为</a:t>
                      </a:r>
                      <a:r>
                        <a:rPr lang="en-US" sz="1400" kern="100" dirty="0">
                          <a:effectLst/>
                        </a:rPr>
                        <a:t>-1</a:t>
                      </a:r>
                      <a:r>
                        <a:rPr lang="zh-CN" sz="1400" kern="100" dirty="0">
                          <a:effectLst/>
                        </a:rPr>
                        <a:t>，那么分割的数量没有限制（进行所有可能的分割）。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S.join(iterator)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连接字符串数组。将字符串、元组、列表中的元素以指定的字符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分隔符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r>
                        <a:rPr lang="zh-CN" sz="1400" kern="100">
                          <a:effectLst/>
                        </a:rPr>
                        <a:t>连接生成一个新的字符串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S.strip([chars])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返回字符串的一个副本，删除前导和尾随字符。</a:t>
                      </a:r>
                      <a:r>
                        <a:rPr lang="en-US" sz="1400" kern="100" dirty="0">
                          <a:effectLst/>
                        </a:rPr>
                        <a:t>chars</a:t>
                      </a:r>
                      <a:r>
                        <a:rPr lang="zh-CN" sz="1400" kern="100" dirty="0">
                          <a:effectLst/>
                        </a:rPr>
                        <a:t>参数是一个字符串，指定要移除的字符集。如果省略或为</a:t>
                      </a:r>
                      <a:r>
                        <a:rPr lang="en-US" sz="1400" kern="100" dirty="0">
                          <a:effectLst/>
                        </a:rPr>
                        <a:t>None</a:t>
                      </a:r>
                      <a:r>
                        <a:rPr lang="zh-CN" sz="1400" kern="100" dirty="0">
                          <a:effectLst/>
                        </a:rPr>
                        <a:t>，则</a:t>
                      </a:r>
                      <a:r>
                        <a:rPr lang="en-US" sz="1400" kern="100" dirty="0">
                          <a:effectLst/>
                        </a:rPr>
                        <a:t>chars</a:t>
                      </a:r>
                      <a:r>
                        <a:rPr lang="zh-CN" sz="1400" kern="100" dirty="0">
                          <a:effectLst/>
                        </a:rPr>
                        <a:t>参数默认为删除空白字符。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S.lower()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将字符串所有大写字符变为小写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400" kern="100">
                          <a:effectLst/>
                        </a:rPr>
                        <a:t>S.isalnum()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如果字符串至少有一个字符，并且所有字符都是数字或者字母，则返回</a:t>
                      </a:r>
                      <a:r>
                        <a:rPr lang="en-US" sz="1400" kern="100">
                          <a:effectLst/>
                        </a:rPr>
                        <a:t>true</a:t>
                      </a:r>
                      <a:r>
                        <a:rPr lang="zh-CN" sz="1400" kern="100">
                          <a:effectLst/>
                        </a:rPr>
                        <a:t>，否则返回</a:t>
                      </a:r>
                      <a:r>
                        <a:rPr lang="en-US" sz="1400" kern="100">
                          <a:effectLst/>
                        </a:rPr>
                        <a:t>false</a:t>
                      </a:r>
                      <a:r>
                        <a:rPr lang="zh-CN" sz="1400" kern="100">
                          <a:effectLst/>
                        </a:rPr>
                        <a:t>。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S.count(sub[,start[,end]])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返回在</a:t>
                      </a:r>
                      <a:r>
                        <a:rPr lang="en-US" sz="1400" kern="100">
                          <a:effectLst/>
                        </a:rPr>
                        <a:t>[start, end]</a:t>
                      </a:r>
                      <a:r>
                        <a:rPr lang="zh-CN" sz="1400" kern="100">
                          <a:effectLst/>
                        </a:rPr>
                        <a:t>范围内的子串</a:t>
                      </a:r>
                      <a:r>
                        <a:rPr lang="en-US" sz="1400" kern="100">
                          <a:effectLst/>
                        </a:rPr>
                        <a:t>sub</a:t>
                      </a:r>
                      <a:r>
                        <a:rPr lang="zh-CN" sz="1400" kern="100">
                          <a:effectLst/>
                        </a:rPr>
                        <a:t>非重叠出现的次数。可选参数</a:t>
                      </a:r>
                      <a:r>
                        <a:rPr lang="en-US" sz="1400" kern="100">
                          <a:effectLst/>
                        </a:rPr>
                        <a:t>start</a:t>
                      </a:r>
                      <a:r>
                        <a:rPr lang="zh-CN" sz="1400" kern="100">
                          <a:effectLst/>
                        </a:rPr>
                        <a:t>和</a:t>
                      </a:r>
                      <a:r>
                        <a:rPr lang="en-US" sz="1400" kern="100">
                          <a:effectLst/>
                        </a:rPr>
                        <a:t>end</a:t>
                      </a:r>
                      <a:r>
                        <a:rPr lang="zh-CN" sz="1400" kern="100">
                          <a:effectLst/>
                        </a:rPr>
                        <a:t>都以切片表示法解释。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S.replace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effectLst/>
                        </a:rPr>
                        <a:t>old,new</a:t>
                      </a:r>
                      <a:r>
                        <a:rPr lang="en-US" sz="1400" kern="100" dirty="0">
                          <a:effectLst/>
                        </a:rPr>
                        <a:t>[,count])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返回字符串的一个拷贝，其中所有的子串</a:t>
                      </a:r>
                      <a:r>
                        <a:rPr lang="en-US" sz="1400" kern="100" dirty="0">
                          <a:effectLst/>
                        </a:rPr>
                        <a:t>old</a:t>
                      </a:r>
                      <a:r>
                        <a:rPr lang="zh-CN" sz="1400" kern="100" dirty="0">
                          <a:effectLst/>
                        </a:rPr>
                        <a:t>通过</a:t>
                      </a:r>
                      <a:r>
                        <a:rPr lang="en-US" sz="1400" kern="100" dirty="0">
                          <a:effectLst/>
                        </a:rPr>
                        <a:t>new</a:t>
                      </a:r>
                      <a:r>
                        <a:rPr lang="zh-CN" sz="1400" kern="100" dirty="0">
                          <a:effectLst/>
                        </a:rPr>
                        <a:t>替换。如果指定了可选参数</a:t>
                      </a:r>
                      <a:r>
                        <a:rPr lang="en-US" sz="1400" kern="100" dirty="0">
                          <a:effectLst/>
                        </a:rPr>
                        <a:t>count</a:t>
                      </a:r>
                      <a:r>
                        <a:rPr lang="zh-CN" sz="1400" kern="100" dirty="0">
                          <a:effectLst/>
                        </a:rPr>
                        <a:t>，则只有前面的</a:t>
                      </a:r>
                      <a:r>
                        <a:rPr lang="en-US" sz="1400" kern="100" dirty="0">
                          <a:effectLst/>
                        </a:rPr>
                        <a:t>count</a:t>
                      </a:r>
                      <a:r>
                        <a:rPr lang="zh-CN" sz="1400" kern="100" dirty="0">
                          <a:effectLst/>
                        </a:rPr>
                        <a:t>个出现被替换。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55" marR="685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7CBA4B9E-FD07-4BCF-8ECA-BEB3D01D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en-US"/>
              <a:t>元组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C4E4890D-2BC8-48AB-9975-E8FAFFC4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713788" cy="53911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元组（</a:t>
            </a:r>
            <a:r>
              <a:rPr lang="en-US" altLang="zh-CN" sz="2000"/>
              <a:t>Tuple</a:t>
            </a:r>
            <a:r>
              <a:rPr lang="zh-CN" altLang="zh-CN" sz="2000"/>
              <a:t>）与列表和字符串一样，是序列的一种。而元组与列表的唯一不同的元组不能修改，元组和字符串都具有不可变性。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创建元组：元组没有固定的数据类型约束，它们编写在圆括号而不是方括号中，它们支持常见的序列操作。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元组有很多与列表相同的方法，但必须留意的是，</a:t>
            </a:r>
            <a:r>
              <a:rPr lang="en-US" altLang="zh-CN" sz="2000"/>
              <a:t>append()</a:t>
            </a:r>
            <a:r>
              <a:rPr lang="zh-CN" altLang="zh-CN" sz="2000"/>
              <a:t>和</a:t>
            </a:r>
            <a:r>
              <a:rPr lang="en-US" altLang="zh-CN" sz="2000"/>
              <a:t>pop()</a:t>
            </a:r>
            <a:r>
              <a:rPr lang="zh-CN" altLang="zh-CN" sz="2000"/>
              <a:t>等修改大小和内容的函数是元组不允许的。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元组的不可变性是关键，从某个角度说是它的天然优势。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例如</a:t>
            </a:r>
            <a:r>
              <a:rPr lang="en-US" altLang="zh-CN" sz="2000"/>
              <a:t>Python</a:t>
            </a:r>
            <a:r>
              <a:rPr lang="zh-CN" altLang="zh-CN" sz="2000"/>
              <a:t>的字典</a:t>
            </a:r>
            <a:r>
              <a:rPr lang="en-US" altLang="zh-CN" sz="2000"/>
              <a:t>(</a:t>
            </a:r>
            <a:r>
              <a:rPr lang="zh-CN" altLang="zh-CN" sz="2000"/>
              <a:t>后面会详细介绍</a:t>
            </a:r>
            <a:r>
              <a:rPr lang="en-US" altLang="zh-CN" sz="2000"/>
              <a:t>)</a:t>
            </a:r>
            <a:r>
              <a:rPr lang="zh-CN" altLang="zh-CN" sz="2000"/>
              <a:t>允许元组和字符串作为键值，但不允许列表。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原因就是元组和字符串的不可变性，字典的键值是必须保证唯一的。元组提供了一种完整性约束，这对于大型程序的编写是很重要的。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05CDAA7D-2BFD-448E-9EEF-6B904C95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en-US"/>
              <a:t>字典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69EB97E9-8564-4E78-A529-39AE4EC1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97888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字典（</a:t>
            </a:r>
            <a:r>
              <a:rPr lang="en-US" altLang="zh-CN" sz="2000"/>
              <a:t>Dictionary</a:t>
            </a:r>
            <a:r>
              <a:rPr lang="zh-CN" altLang="zh-CN" sz="2000"/>
              <a:t>）是基础数据结构映射</a:t>
            </a:r>
            <a:r>
              <a:rPr lang="en-US" altLang="zh-CN" sz="2000"/>
              <a:t>(Mapping)</a:t>
            </a:r>
            <a:r>
              <a:rPr lang="zh-CN" altLang="zh-CN" sz="2000"/>
              <a:t>的一种。序列是按照顺序来存储数据的，而字典是通过键存储数据。字典的内部实现是基于二叉树</a:t>
            </a:r>
            <a:r>
              <a:rPr lang="en-US" altLang="zh-CN" sz="2000"/>
              <a:t>(Binary Tree)</a:t>
            </a:r>
            <a:r>
              <a:rPr lang="zh-CN" altLang="zh-CN" sz="2000"/>
              <a:t>的，数据没有严格的顺序。字典将键映射到值，通过键来调取数据。如果键值本来是有序的，那么我们不应该使用字典，如映射：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直接用列表</a:t>
            </a:r>
            <a:r>
              <a:rPr lang="en-US" altLang="zh-CN" sz="2000"/>
              <a:t>[‘A’,’B’,’C’]</a:t>
            </a:r>
            <a:r>
              <a:rPr lang="zh-CN" altLang="zh-CN" sz="2000"/>
              <a:t>即可，字典的效率比列表差得多。但是在很多情形下，字典比列表更加适用。比如我们手机的通讯录（假设人名均不相同）可以使用字典实现，把人的名字映射到一个电话号码，由于名字是无序的，不能直接用一个列表实现，使用字典直接高效。</a:t>
            </a: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5A94C571-9BD7-4B8A-9FF0-08BED25CF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1574"/>
            <a:ext cx="904875" cy="9334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66B4DDFC-DEEA-4D27-AD7C-4D5F51AE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en-US"/>
              <a:t>集合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21024AC9-B20A-4C97-98CD-E41C4212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20713"/>
            <a:ext cx="8424863" cy="3302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Python</a:t>
            </a:r>
            <a:r>
              <a:rPr lang="zh-CN" altLang="zh-CN" sz="2000"/>
              <a:t>有一种特殊的数据类型称为集合</a:t>
            </a:r>
            <a:r>
              <a:rPr lang="en-US" altLang="zh-CN" sz="2000"/>
              <a:t>(Set)</a:t>
            </a:r>
            <a:r>
              <a:rPr lang="zh-CN" altLang="zh-CN" sz="2000"/>
              <a:t>。之所以称它为特殊，是因为它既不是序列也不是映射类型，更不是标量。集合是自成一体的类型。集合是唯一的，不可变的对象是一个无序集合。集合对象支持与数学理论相对应的操作，如并和交，这也是这种数据类型被创建的最重要的目的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集合能够通过表达式操作符支持一般的数学集合运算。这是集合特有的操作，序列和映射不支持这样的表达式。</a:t>
            </a:r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D33532-D50E-4E43-A87D-08F948B66439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4076700"/>
          <a:ext cx="7848600" cy="1928813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1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表达式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意义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x-y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set([1])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集合的差，返回包含在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且不包含在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中的元素集合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x|y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set([1, 2, 3, 4])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集合的并，返回包含在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中的元素集合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x&amp;y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set([2, 3])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集合的交，返回既包含在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也在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的中的元素的集合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x^y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set([1, 4])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集合的异或，返回只被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包含或只被</a:t>
                      </a: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包含的元素的集合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x&gt;y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如果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真包含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，则返回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266528-002E-42F3-B7ED-4FBD1BA38D9D}"/>
              </a:ext>
            </a:extLst>
          </p:cNvPr>
          <p:cNvCxnSpPr/>
          <p:nvPr/>
        </p:nvCxnSpPr>
        <p:spPr>
          <a:xfrm>
            <a:off x="2143125" y="1068388"/>
            <a:ext cx="0" cy="5024437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7BF85D9A-C5F6-46DC-9FB3-D0AD60554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782763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5CF39E-E947-4A8C-AD91-84102C96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5001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9DBF84D-D65A-49C2-9CDC-72355EDE9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001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常用操作符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AE590EA-4300-4FE2-8BA0-55A0C55B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3479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数字数据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2EA19CD-586A-41EB-BFF8-F44AFC99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47913"/>
            <a:ext cx="623888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4040" name="标题 13">
            <a:extLst>
              <a:ext uri="{FF2B5EF4-FFF2-40B4-BE49-F238E27FC236}">
                <a16:creationId xmlns:a16="http://schemas.microsoft.com/office/drawing/2014/main" id="{0E9F125F-AB61-4224-AD14-C29729E1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CD88B8-209D-47FF-BB3D-01265A7F6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sp>
        <p:nvSpPr>
          <p:cNvPr id="1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BCE498-7F55-4F01-9A0F-4BED229F8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67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数据结构</a:t>
            </a:r>
          </a:p>
        </p:txBody>
      </p:sp>
      <p:sp>
        <p:nvSpPr>
          <p:cNvPr id="15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CC6FB6-352E-4F78-B247-A4BE5683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4940969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文件读写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9723C1B-DC93-4EB1-A071-AB686377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2131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5B2D11B-FEA3-4197-9861-FD8E2706C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767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5940E64-651B-495F-BE2E-B0927DF2A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1" y="4940969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D54D0185-DE44-4466-A084-ACC5F0B4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en-US"/>
              <a:t>文件读写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5D069F03-1D04-42C8-8837-BB54BA4A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353425" cy="50307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文件访问是一门语言重要的一环，适当地进行文本读写能够保存一次程序运行下来的结果。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在数据挖掘的工作中，数据量很大，整个挖掘程序可以分为几部分，我们应该把每一部分运行的结果都保存下来，如果后面的程序出现错误，我们也不必再从头开始。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要进行文件的读写，首先要设置工作目录。如果使用脚本运行，那么默认的工作目录为脚本所在的目录。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要改变工作目录，首先要引入</a:t>
            </a:r>
            <a:r>
              <a:rPr lang="en-US" altLang="zh-CN" sz="2000"/>
              <a:t>os</a:t>
            </a:r>
            <a:r>
              <a:rPr lang="zh-CN" altLang="zh-CN" sz="2000"/>
              <a:t>模块，语句为：</a:t>
            </a:r>
            <a:r>
              <a:rPr lang="en-US" altLang="zh-CN" sz="2000"/>
              <a:t>import os</a:t>
            </a:r>
            <a:r>
              <a:rPr lang="zh-CN" altLang="zh-CN" sz="2000"/>
              <a:t>。查看当前工作目录的方法是</a:t>
            </a:r>
            <a:r>
              <a:rPr lang="en-US" altLang="zh-CN" sz="2000"/>
              <a:t>os.getwd()</a:t>
            </a:r>
            <a:r>
              <a:rPr lang="zh-CN" altLang="zh-CN" sz="2000"/>
              <a:t>，改变工作目录的方法是</a:t>
            </a:r>
            <a:r>
              <a:rPr lang="en-US" altLang="zh-CN" sz="2000"/>
              <a:t>os.chdir(string)</a:t>
            </a:r>
            <a:r>
              <a:rPr lang="zh-CN" altLang="en-US" sz="200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74226DF3-176F-41EA-A608-629B74EE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</a:rPr>
              <a:t>基础概述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5D1F0F0-0A85-4B2A-AACE-E8CCF4EB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24863" cy="43100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本章是</a:t>
            </a:r>
            <a:r>
              <a:rPr lang="en-US" altLang="zh-CN" sz="2000"/>
              <a:t>Python</a:t>
            </a:r>
            <a:r>
              <a:rPr lang="zh-CN" altLang="zh-CN" sz="2000"/>
              <a:t>的基础章节，读者可以在这章中学习到丰富的</a:t>
            </a:r>
            <a:r>
              <a:rPr lang="en-US" altLang="zh-CN" sz="2000"/>
              <a:t>Python</a:t>
            </a:r>
            <a:r>
              <a:rPr lang="zh-CN" altLang="zh-CN" sz="2000"/>
              <a:t>基础知识。首先我们会从操作符和最简单的数字数据入手，然后就是流程控制，到这里能够对</a:t>
            </a:r>
            <a:r>
              <a:rPr lang="en-US" altLang="zh-CN" sz="2000"/>
              <a:t>Python</a:t>
            </a:r>
            <a:r>
              <a:rPr lang="zh-CN" altLang="zh-CN" sz="2000"/>
              <a:t>程序结构有一个清晰的认识。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接着是较复杂的数据结构，主要涉及</a:t>
            </a:r>
            <a:r>
              <a:rPr lang="en-US" altLang="zh-CN" sz="2000"/>
              <a:t>Python</a:t>
            </a:r>
            <a:r>
              <a:rPr lang="zh-CN" altLang="zh-CN" sz="2000"/>
              <a:t>的最常用</a:t>
            </a:r>
            <a:r>
              <a:rPr lang="en-US" altLang="zh-CN" sz="2000"/>
              <a:t>5</a:t>
            </a:r>
            <a:r>
              <a:rPr lang="zh-CN" altLang="zh-CN" sz="2000"/>
              <a:t>大内建数据类型：列表，字符串，元组，字典和集合。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这部分重点对这些数据结构的用法进行讲述，由于内容有限，并没有太多涉及它们的时间复杂度，空间复杂度和源码编写。我们并不认为这是可以忽略的，建议读者查阅其他资料对数据结构的复杂度有一定的认识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A7B5026B-0225-4B1F-A74C-FA0E810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8208963" cy="719137"/>
          </a:xfrm>
        </p:spPr>
        <p:txBody>
          <a:bodyPr/>
          <a:lstStyle/>
          <a:p>
            <a:pPr marL="342900" indent="-342900"/>
            <a:r>
              <a:rPr lang="en-US" altLang="zh-CN">
                <a:latin typeface="微软雅黑" panose="020B0503020204020204" pitchFamily="34" charset="-122"/>
              </a:rPr>
              <a:t> txt</a:t>
            </a:r>
            <a:r>
              <a:rPr lang="zh-CN" altLang="zh-CN">
                <a:latin typeface="微软雅黑" panose="020B0503020204020204" pitchFamily="34" charset="-122"/>
              </a:rPr>
              <a:t>文件读取</a:t>
            </a:r>
            <a:br>
              <a:rPr lang="zh-CN" altLang="zh-CN">
                <a:latin typeface="微软雅黑" panose="020B0503020204020204" pitchFamily="34" charset="-122"/>
              </a:rPr>
            </a:br>
            <a:endParaRPr lang="zh-CN" altLang="en-US" b="0">
              <a:latin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31F9F-D694-4E2D-846D-8B9C0F1F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24863" cy="56070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/>
              <a:t>Python</a:t>
            </a:r>
            <a:r>
              <a:rPr lang="zh-CN" altLang="zh-CN" sz="2000" dirty="0"/>
              <a:t>进行文件读写的函数是</a:t>
            </a:r>
            <a:r>
              <a:rPr lang="en-US" altLang="zh-CN" sz="2000" dirty="0"/>
              <a:t>open</a:t>
            </a:r>
            <a:r>
              <a:rPr lang="zh-CN" altLang="zh-CN" sz="2000" dirty="0"/>
              <a:t>或</a:t>
            </a:r>
            <a:r>
              <a:rPr lang="en-US" altLang="zh-CN" sz="2000" dirty="0"/>
              <a:t>file</a:t>
            </a:r>
            <a:r>
              <a:rPr lang="zh-CN" altLang="zh-CN" sz="2000" dirty="0"/>
              <a:t>。其格式如下：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file_handler</a:t>
            </a:r>
            <a:r>
              <a:rPr lang="en-US" altLang="zh-CN" sz="2000" dirty="0"/>
              <a:t> = open(</a:t>
            </a:r>
            <a:r>
              <a:rPr lang="en-US" altLang="zh-CN" sz="2000" dirty="0" err="1"/>
              <a:t>filename,mode</a:t>
            </a:r>
            <a:r>
              <a:rPr lang="en-US" altLang="zh-CN" sz="2000" dirty="0"/>
              <a:t>=’r’)</a:t>
            </a:r>
            <a:endParaRPr lang="zh-CN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其中</a:t>
            </a:r>
            <a:r>
              <a:rPr lang="en-US" altLang="zh-CN" sz="2000" dirty="0"/>
              <a:t>filename</a:t>
            </a:r>
            <a:r>
              <a:rPr lang="zh-CN" altLang="zh-CN" sz="2000" dirty="0"/>
              <a:t>是我们希望打开的文件的字符串名字</a:t>
            </a:r>
            <a:r>
              <a:rPr lang="en-US" altLang="zh-CN" sz="2000" dirty="0"/>
              <a:t>,mode</a:t>
            </a:r>
            <a:r>
              <a:rPr lang="zh-CN" altLang="zh-CN" sz="2000" dirty="0"/>
              <a:t>表示我们的读写模式，默认为</a:t>
            </a:r>
            <a:r>
              <a:rPr lang="en-US" altLang="zh-CN" sz="2000" dirty="0"/>
              <a:t>read</a:t>
            </a:r>
            <a:r>
              <a:rPr lang="zh-CN" altLang="zh-CN" sz="2000" dirty="0"/>
              <a:t>模式。如果此语句执行成功，那么一个文件句柄就会返回，后面的文件操作需依赖文件句柄的方法进行。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我们常用的文件读入函数是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()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readlines</a:t>
            </a:r>
            <a:r>
              <a:rPr lang="en-US" altLang="zh-CN" sz="2000" dirty="0"/>
              <a:t>()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首先我们假设在我们脚本目录下有这样一个</a:t>
            </a:r>
            <a:r>
              <a:rPr lang="en-US" altLang="zh-CN" sz="2000" dirty="0"/>
              <a:t>data.txt,</a:t>
            </a:r>
            <a:r>
              <a:rPr lang="zh-CN" altLang="zh-CN" sz="2000" dirty="0"/>
              <a:t>其数据如下：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      1,2      3,4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zh-CN" sz="2000" dirty="0"/>
              <a:t>注意第一行中有一个换行符。如果我们采用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()</a:t>
            </a:r>
            <a:r>
              <a:rPr lang="zh-CN" altLang="zh-CN" sz="2000" dirty="0"/>
              <a:t>语句读取，执行</a:t>
            </a:r>
            <a:r>
              <a:rPr lang="en-US" altLang="zh-CN" sz="2000" dirty="0"/>
              <a:t>f=open(‘</a:t>
            </a:r>
            <a:r>
              <a:rPr lang="en-US" altLang="zh-CN" sz="2000" dirty="0" err="1"/>
              <a:t>data.txt’,’r</a:t>
            </a:r>
            <a:r>
              <a:rPr lang="en-US" altLang="zh-CN" sz="2000" dirty="0"/>
              <a:t>’)</a:t>
            </a:r>
            <a:r>
              <a:rPr lang="zh-CN" altLang="zh-CN" sz="2000" dirty="0"/>
              <a:t>和</a:t>
            </a:r>
            <a:r>
              <a:rPr lang="en-US" altLang="zh-CN" sz="2000" dirty="0"/>
              <a:t> a =f. 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()</a:t>
            </a:r>
            <a:r>
              <a:rPr lang="zh-CN" altLang="zh-CN" sz="2000" dirty="0"/>
              <a:t>，那么就会将第一行以字符串的形式返回，此时</a:t>
            </a:r>
            <a:r>
              <a:rPr lang="en-US" altLang="zh-CN" sz="2000" dirty="0"/>
              <a:t>a=’1,2\n’</a:t>
            </a:r>
            <a:r>
              <a:rPr lang="zh-CN" altLang="zh-CN" sz="2000" dirty="0"/>
              <a:t>。</a:t>
            </a:r>
          </a:p>
          <a:p>
            <a:pPr>
              <a:buFont typeface="Wingdings" pitchFamily="2" charset="2"/>
              <a:buChar char="l"/>
              <a:defRPr/>
            </a:pPr>
            <a:endParaRPr lang="en-US" altLang="zh-CN" sz="2000" dirty="0"/>
          </a:p>
          <a:p>
            <a:pPr>
              <a:buFont typeface="Wingdings" pitchFamily="2" charset="2"/>
              <a:buChar char="l"/>
              <a:defRPr/>
            </a:pPr>
            <a:endParaRPr lang="en-US" altLang="zh-CN" sz="2000" dirty="0"/>
          </a:p>
          <a:p>
            <a:pPr>
              <a:buFont typeface="Wingdings" pitchFamily="2" charset="2"/>
              <a:buChar char="l"/>
              <a:defRPr/>
            </a:pPr>
            <a:endParaRPr lang="en-US" altLang="zh-CN" sz="2000" dirty="0"/>
          </a:p>
          <a:p>
            <a:pPr>
              <a:buFont typeface="Wingdings" pitchFamily="2" charset="2"/>
              <a:buChar char="l"/>
              <a:defRPr/>
            </a:pPr>
            <a:endParaRPr lang="en-US" altLang="zh-CN" sz="2000" dirty="0"/>
          </a:p>
          <a:p>
            <a:pPr>
              <a:buFont typeface="Wingdings" pitchFamily="2" charset="2"/>
              <a:buChar char="l"/>
              <a:defRPr/>
            </a:pPr>
            <a:endParaRPr lang="en-US" altLang="zh-CN" sz="2000" dirty="0"/>
          </a:p>
          <a:p>
            <a:pPr>
              <a:buFont typeface="Wingdings" pitchFamily="2" charset="2"/>
              <a:buChar char="l"/>
              <a:defRPr/>
            </a:pPr>
            <a:endParaRPr lang="en-US" altLang="zh-CN" sz="2000" dirty="0"/>
          </a:p>
          <a:p>
            <a:pPr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3226D-E720-4EA0-8461-55174334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569325" cy="54625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同时文件指针指向第一行末尾，如果再执行语句</a:t>
            </a:r>
            <a:r>
              <a:rPr lang="en-US" altLang="zh-CN" sz="2000" dirty="0"/>
              <a:t>b = </a:t>
            </a:r>
            <a:r>
              <a:rPr lang="en-US" altLang="zh-CN" sz="2000" dirty="0" err="1"/>
              <a:t>f.readline</a:t>
            </a:r>
            <a:r>
              <a:rPr lang="en-US" altLang="zh-CN" sz="2000" dirty="0"/>
              <a:t>()</a:t>
            </a:r>
            <a:r>
              <a:rPr lang="zh-CN" altLang="zh-CN" sz="2000" dirty="0"/>
              <a:t>，那么</a:t>
            </a:r>
            <a:r>
              <a:rPr lang="en-US" altLang="zh-CN" sz="2000" dirty="0"/>
              <a:t>b=’3,4’</a:t>
            </a:r>
            <a:r>
              <a:rPr lang="zh-CN" altLang="zh-CN" sz="2000" dirty="0"/>
              <a:t>，此时文件指针就指向文件末尾，文件已读取完毕。可以使用下面的</a:t>
            </a:r>
            <a:r>
              <a:rPr lang="en-US" altLang="zh-CN" sz="2000" dirty="0"/>
              <a:t>while</a:t>
            </a:r>
            <a:r>
              <a:rPr lang="zh-CN" altLang="zh-CN" sz="2000" dirty="0"/>
              <a:t>循环读取所有语句：</a:t>
            </a:r>
            <a:r>
              <a:rPr lang="en-US" altLang="zh-CN" sz="2000" dirty="0"/>
              <a:t>L=2#</a:t>
            </a:r>
            <a:r>
              <a:rPr lang="zh-CN" altLang="zh-CN" sz="2000" dirty="0"/>
              <a:t>文件的行数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/>
              <a:t>for i in range(L):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	a = 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()# </a:t>
            </a:r>
            <a:r>
              <a:rPr lang="zh-CN" altLang="zh-CN" sz="2000" dirty="0"/>
              <a:t>对该行的处理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如果我们想去掉第一行的读取的换行符，可以使用语</a:t>
            </a:r>
            <a:r>
              <a:rPr lang="en-US" altLang="zh-CN" sz="2000" dirty="0"/>
              <a:t>a=</a:t>
            </a:r>
            <a:r>
              <a:rPr lang="en-US" altLang="zh-CN" sz="2000" dirty="0" err="1"/>
              <a:t>a.strip</a:t>
            </a:r>
            <a:r>
              <a:rPr lang="en-US" altLang="zh-CN" sz="2000" dirty="0"/>
              <a:t>(),strip()</a:t>
            </a:r>
            <a:r>
              <a:rPr lang="zh-CN" altLang="zh-CN" sz="2000" dirty="0"/>
              <a:t>是一个可以去掉一个字符串开头和末尾的空白字符，包括换行符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而</a:t>
            </a:r>
            <a:r>
              <a:rPr lang="en-US" altLang="zh-CN" sz="2000" dirty="0" err="1"/>
              <a:t>readlines</a:t>
            </a:r>
            <a:r>
              <a:rPr lang="zh-CN" altLang="zh-CN" sz="2000" dirty="0"/>
              <a:t>则返回一个列表，列表的包含了每一行的字符串数据。如执行</a:t>
            </a:r>
            <a:r>
              <a:rPr lang="en-US" altLang="zh-CN" sz="2000" dirty="0"/>
              <a:t>a=</a:t>
            </a:r>
            <a:r>
              <a:rPr lang="en-US" altLang="zh-CN" sz="2000" dirty="0" err="1"/>
              <a:t>f.readlines</a:t>
            </a:r>
            <a:r>
              <a:rPr lang="en-US" altLang="zh-CN" sz="2000" dirty="0"/>
              <a:t>(),</a:t>
            </a:r>
            <a:r>
              <a:rPr lang="zh-CN" altLang="zh-CN" sz="2000" dirty="0"/>
              <a:t>那么此时</a:t>
            </a:r>
            <a:r>
              <a:rPr lang="en-US" altLang="zh-CN" sz="2000" dirty="0"/>
              <a:t>a=[‘1,2\n’,’3,4’]</a:t>
            </a:r>
            <a:r>
              <a:rPr lang="zh-CN" altLang="zh-CN" sz="2000" dirty="0"/>
              <a:t>。最终保存的形式是一个二维列表，在后面的数据处理可以很容易的变换为</a:t>
            </a:r>
            <a:r>
              <a:rPr lang="en-US" altLang="zh-CN" sz="2000" dirty="0" err="1"/>
              <a:t>numpy.array</a:t>
            </a:r>
            <a:r>
              <a:rPr lang="zh-CN" altLang="zh-CN" sz="2000" dirty="0"/>
              <a:t>，大部分数据挖掘的算法都需要</a:t>
            </a:r>
            <a:r>
              <a:rPr lang="en-US" altLang="zh-CN" sz="2000" dirty="0" err="1"/>
              <a:t>numpy.array</a:t>
            </a:r>
            <a:r>
              <a:rPr lang="zh-CN" altLang="zh-CN" sz="2000" dirty="0"/>
              <a:t>作为数据存储的格式。</a:t>
            </a:r>
          </a:p>
          <a:p>
            <a:pPr>
              <a:buFont typeface="Wingdings" pitchFamily="2" charset="2"/>
              <a:buChar char="l"/>
              <a:defRPr/>
            </a:pPr>
            <a:endParaRPr lang="zh-CN" altLang="en-US" sz="2000" dirty="0"/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57F59010-9F0D-4709-B4BD-34644DD35CB3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82089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txt</a:t>
            </a:r>
            <a:r>
              <a:rPr lang="zh-CN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文件读取</a:t>
            </a:r>
            <a:br>
              <a:rPr lang="zh-CN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zh-CN" altLang="en-US" sz="2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5F11E05B-CDC5-403A-9198-79D5D288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csv</a:t>
            </a:r>
            <a:r>
              <a:rPr lang="zh-CN" altLang="zh-CN">
                <a:latin typeface="微软雅黑" panose="020B0503020204020204" pitchFamily="34" charset="-122"/>
              </a:rPr>
              <a:t>文件读取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FF7A2F51-6AF3-4B3D-88A3-802C53A4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353425" cy="53181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我们习惯使用</a:t>
            </a:r>
            <a:r>
              <a:rPr lang="en-US" altLang="zh-CN" sz="2000"/>
              <a:t>excel</a:t>
            </a:r>
            <a:r>
              <a:rPr lang="zh-CN" altLang="zh-CN" sz="2000"/>
              <a:t>表存储数据，但</a:t>
            </a:r>
            <a:r>
              <a:rPr lang="en-US" altLang="zh-CN" sz="2000"/>
              <a:t>excel</a:t>
            </a:r>
            <a:r>
              <a:rPr lang="zh-CN" altLang="zh-CN" sz="2000"/>
              <a:t>表数据直接用</a:t>
            </a:r>
            <a:r>
              <a:rPr lang="en-US" altLang="zh-CN" sz="2000"/>
              <a:t>Python</a:t>
            </a:r>
            <a:r>
              <a:rPr lang="zh-CN" altLang="zh-CN" sz="2000"/>
              <a:t>读取是行不通的。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一个常用的办法是将文件另存为</a:t>
            </a:r>
            <a:r>
              <a:rPr lang="en-US" altLang="zh-CN" sz="2000"/>
              <a:t>csv</a:t>
            </a:r>
            <a:r>
              <a:rPr lang="zh-CN" altLang="zh-CN" sz="2000"/>
              <a:t>文件格式。</a:t>
            </a:r>
            <a:r>
              <a:rPr lang="en-US" altLang="zh-CN" sz="2000"/>
              <a:t>csv</a:t>
            </a:r>
            <a:r>
              <a:rPr lang="zh-CN" altLang="zh-CN" sz="2000"/>
              <a:t>是逗号分隔符的数据表，每两个数据单元间用逗号分隔，实际上和</a:t>
            </a:r>
            <a:r>
              <a:rPr lang="en-US" altLang="zh-CN" sz="2000"/>
              <a:t>txt</a:t>
            </a:r>
            <a:r>
              <a:rPr lang="zh-CN" altLang="zh-CN" sz="2000"/>
              <a:t>文件没有本质的区别。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数据文件的数据是用制表符分隔的，如果改成用逗号分隔，再把后缀名改成</a:t>
            </a:r>
            <a:r>
              <a:rPr lang="en-US" altLang="zh-CN" sz="2000"/>
              <a:t>csv</a:t>
            </a:r>
            <a:r>
              <a:rPr lang="zh-CN" altLang="zh-CN" sz="2000"/>
              <a:t>，那就转换成了</a:t>
            </a:r>
            <a:r>
              <a:rPr lang="en-US" altLang="zh-CN" sz="2000"/>
              <a:t>csv</a:t>
            </a:r>
            <a:r>
              <a:rPr lang="zh-CN" altLang="zh-CN" sz="2000"/>
              <a:t>文件。同理，</a:t>
            </a:r>
            <a:r>
              <a:rPr lang="en-US" altLang="zh-CN" sz="2000"/>
              <a:t>csv</a:t>
            </a:r>
            <a:r>
              <a:rPr lang="zh-CN" altLang="zh-CN" sz="2000"/>
              <a:t>文件读取的处理与</a:t>
            </a:r>
            <a:r>
              <a:rPr lang="en-US" altLang="zh-CN" sz="2000"/>
              <a:t>txt</a:t>
            </a:r>
            <a:r>
              <a:rPr lang="zh-CN" altLang="zh-CN" sz="2000"/>
              <a:t>几乎一样，使用语句</a:t>
            </a:r>
            <a:r>
              <a:rPr lang="en-US" altLang="zh-CN" sz="2000"/>
              <a:t>f=open(‘data.csv’)</a:t>
            </a:r>
            <a:r>
              <a:rPr lang="zh-CN" altLang="zh-CN" sz="2000"/>
              <a:t>读取</a:t>
            </a:r>
            <a:r>
              <a:rPr lang="en-US" altLang="zh-CN" sz="2000"/>
              <a:t>,</a:t>
            </a:r>
            <a:r>
              <a:rPr lang="zh-CN" altLang="zh-CN" sz="2000"/>
              <a:t>这里不再举例累赘阐述。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如果我们使用</a:t>
            </a:r>
            <a:r>
              <a:rPr lang="en-US" altLang="zh-CN" sz="2000"/>
              <a:t>pandas</a:t>
            </a:r>
            <a:r>
              <a:rPr lang="zh-CN" altLang="zh-CN" sz="2000"/>
              <a:t>模块，那么读入</a:t>
            </a:r>
            <a:r>
              <a:rPr lang="en-US" altLang="zh-CN" sz="2000"/>
              <a:t>csv</a:t>
            </a:r>
            <a:r>
              <a:rPr lang="zh-CN" altLang="zh-CN" sz="2000"/>
              <a:t>文件更快捷方便，直接使用</a:t>
            </a:r>
            <a:r>
              <a:rPr lang="en-US" altLang="zh-CN" sz="2000"/>
              <a:t>pandas.read_csv()</a:t>
            </a:r>
            <a:r>
              <a:rPr lang="zh-CN" altLang="zh-CN" sz="2000"/>
              <a:t>方法即可。</a:t>
            </a:r>
          </a:p>
          <a:p>
            <a:pPr>
              <a:buFont typeface="Wingdings" pitchFamily="2" charset="2"/>
              <a:buChar char="l"/>
            </a:pPr>
            <a:endParaRPr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A99AF10B-D4DA-4567-A4E0-1A0F8169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zh-CN"/>
              <a:t>文件输出</a:t>
            </a:r>
            <a:endParaRPr lang="zh-CN" altLang="en-US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02F2816A-A15A-4D90-9D13-354D27E33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97888" cy="38068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我们把数据成功读入到程序中，现在我们考虑，假设我们的程序中得出了一个二维列表</a:t>
            </a:r>
            <a:r>
              <a:rPr lang="zh-CN" altLang="en-US" sz="2000"/>
              <a:t>，</a:t>
            </a:r>
            <a:r>
              <a:rPr lang="zh-CN" altLang="zh-CN" sz="2000"/>
              <a:t>我们重新输出到文件。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我们可以使用方法</a:t>
            </a:r>
            <a:r>
              <a:rPr lang="en-US" altLang="zh-CN" sz="2000"/>
              <a:t>f.write(string)</a:t>
            </a:r>
            <a:r>
              <a:rPr lang="zh-CN" altLang="zh-CN" sz="2000"/>
              <a:t>，并且借助字符串的</a:t>
            </a:r>
            <a:r>
              <a:rPr lang="en-US" altLang="zh-CN" sz="2000"/>
              <a:t>join</a:t>
            </a:r>
            <a:r>
              <a:rPr lang="zh-CN" altLang="zh-CN" sz="2000"/>
              <a:t>方法输出到文件中。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如果二维列表的元素不是字符类型而是整数类型，我们不能使用</a:t>
            </a:r>
            <a:r>
              <a:rPr lang="en-US" altLang="zh-CN" sz="2000"/>
              <a:t>join</a:t>
            </a:r>
            <a:r>
              <a:rPr lang="zh-CN" altLang="zh-CN" sz="2000"/>
              <a:t>方法，使用</a:t>
            </a:r>
            <a:r>
              <a:rPr lang="en-US" altLang="zh-CN" sz="2000"/>
              <a:t>f.write(string)</a:t>
            </a:r>
            <a:r>
              <a:rPr lang="zh-CN" altLang="zh-CN" sz="2000"/>
              <a:t>输出比较麻烦，这里介绍另一中更灵活的输出到文件的方式：</a:t>
            </a:r>
            <a:r>
              <a:rPr lang="en-US" altLang="zh-CN" sz="2000"/>
              <a:t>print&gt;&gt;&gt;f,…</a:t>
            </a:r>
            <a:r>
              <a:rPr lang="zh-CN" altLang="zh-CN" sz="2000"/>
              <a:t>。这样就会把原本</a:t>
            </a:r>
            <a:r>
              <a:rPr lang="en-US" altLang="zh-CN" sz="2000"/>
              <a:t>print</a:t>
            </a:r>
            <a:r>
              <a:rPr lang="zh-CN" altLang="zh-CN" sz="2000"/>
              <a:t>函数输出到</a:t>
            </a:r>
            <a:r>
              <a:rPr lang="en-US" altLang="zh-CN" sz="2000"/>
              <a:t>shell</a:t>
            </a:r>
            <a:r>
              <a:rPr lang="zh-CN" altLang="zh-CN" sz="2000"/>
              <a:t>的内容改为输出到文件中。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07522806-A4B7-4507-9217-F8CCEBBD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en-US" altLang="zh-CN"/>
              <a:t>JSON</a:t>
            </a:r>
            <a:r>
              <a:rPr lang="zh-CN" altLang="zh-CN"/>
              <a:t>处理数据</a:t>
            </a:r>
            <a:endParaRPr lang="zh-CN" altLang="en-US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4D4CBDB1-2BBE-4B14-9975-B1DBD492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97888" cy="51752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保存数值型数据比保存字符串类型的数据容易得多。因为</a:t>
            </a:r>
            <a:r>
              <a:rPr lang="en-US" altLang="zh-CN" sz="2000"/>
              <a:t>wtite(string)</a:t>
            </a:r>
            <a:r>
              <a:rPr lang="zh-CN" altLang="zh-CN" sz="2000"/>
              <a:t>方法只能输出字符串，且</a:t>
            </a:r>
            <a:r>
              <a:rPr lang="en-US" altLang="zh-CN" sz="2000"/>
              <a:t>read()</a:t>
            </a:r>
            <a:r>
              <a:rPr lang="zh-CN" altLang="zh-CN" sz="2000"/>
              <a:t>函数只会返回字符串，想转化为数值型数据需用</a:t>
            </a:r>
            <a:r>
              <a:rPr lang="en-US" altLang="zh-CN" sz="2000"/>
              <a:t>int()</a:t>
            </a:r>
            <a:r>
              <a:rPr lang="zh-CN" altLang="zh-CN" sz="2000"/>
              <a:t>这样的函数。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当想保存想列表和字典这样复杂的数据结构时，单靠</a:t>
            </a:r>
            <a:r>
              <a:rPr lang="en-US" altLang="zh-CN" sz="2000"/>
              <a:t>read()</a:t>
            </a:r>
            <a:r>
              <a:rPr lang="zh-CN" altLang="zh-CN" sz="2000"/>
              <a:t>和</a:t>
            </a:r>
            <a:r>
              <a:rPr lang="en-US" altLang="zh-CN" sz="2000"/>
              <a:t>write()</a:t>
            </a:r>
            <a:r>
              <a:rPr lang="zh-CN" altLang="zh-CN" sz="2000"/>
              <a:t>去人工解析是很困难的。幸运的是，</a:t>
            </a:r>
            <a:r>
              <a:rPr lang="en-US" altLang="zh-CN" sz="2000"/>
              <a:t>Python</a:t>
            </a:r>
            <a:r>
              <a:rPr lang="zh-CN" altLang="zh-CN" sz="2000"/>
              <a:t>允许用户使用常用的数据交换格式</a:t>
            </a:r>
            <a:r>
              <a:rPr lang="en-US" altLang="zh-CN" sz="2000"/>
              <a:t>JSON</a:t>
            </a:r>
            <a:r>
              <a:rPr lang="zh-CN" altLang="zh-CN" sz="2000"/>
              <a:t>（</a:t>
            </a:r>
            <a:r>
              <a:rPr lang="en-US" altLang="zh-CN" sz="2000"/>
              <a:t>JavaScript Object Noation</a:t>
            </a:r>
            <a:r>
              <a:rPr lang="zh-CN" altLang="zh-CN" sz="2000"/>
              <a:t>）。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标准模块</a:t>
            </a:r>
            <a:r>
              <a:rPr lang="en-US" altLang="zh-CN" sz="2000"/>
              <a:t>json</a:t>
            </a:r>
            <a:r>
              <a:rPr lang="zh-CN" altLang="zh-CN" sz="2000"/>
              <a:t>可以接受</a:t>
            </a:r>
            <a:r>
              <a:rPr lang="en-US" altLang="zh-CN" sz="2000"/>
              <a:t>Python</a:t>
            </a:r>
            <a:r>
              <a:rPr lang="zh-CN" altLang="zh-CN" sz="2000"/>
              <a:t>数据结构，并将它们转换为字符串表示形式，此过程称为序列化</a:t>
            </a:r>
            <a:r>
              <a:rPr lang="en-US" altLang="zh-CN" sz="2000"/>
              <a:t>(Serialize)</a:t>
            </a:r>
            <a:r>
              <a:rPr lang="zh-CN" altLang="zh-CN" sz="2000"/>
              <a:t>。从字符串表示形式重新构建数据结构称为反序列化</a:t>
            </a:r>
            <a:r>
              <a:rPr lang="en-US" altLang="zh-CN" sz="2000"/>
              <a:t>(Deserialize)</a:t>
            </a:r>
            <a:r>
              <a:rPr lang="zh-CN" altLang="zh-CN" sz="2000"/>
              <a:t>。序列化和反序列化的过程中，表示该对象的字符串可以存储在文件中。</a:t>
            </a:r>
          </a:p>
          <a:p>
            <a:pPr>
              <a:buFont typeface="Wingdings" pitchFamily="2" charset="2"/>
              <a:buChar char="l"/>
            </a:pPr>
            <a:endParaRPr lang="zh-CN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202FB668-FC6F-4586-AD09-592900B786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941475D-B161-4134-9CD8-32743CA4EC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C8C50D6-CA89-4600-9183-4606D8346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1206" name="WordArt 2">
            <a:extLst>
              <a:ext uri="{FF2B5EF4-FFF2-40B4-BE49-F238E27FC236}">
                <a16:creationId xmlns:a16="http://schemas.microsoft.com/office/drawing/2014/main" id="{AA28915C-DD32-4656-9633-B3244E5CE6B3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4260850" y="2781300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  <a:endParaRPr lang="zh-CN" altLang="en-US" sz="3600" kern="1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grpSp>
        <p:nvGrpSpPr>
          <p:cNvPr id="51207" name="组合 17">
            <a:extLst>
              <a:ext uri="{FF2B5EF4-FFF2-40B4-BE49-F238E27FC236}">
                <a16:creationId xmlns:a16="http://schemas.microsoft.com/office/drawing/2014/main" id="{957B4A1A-38AE-4F95-860E-B9F5E439C432}"/>
              </a:ext>
            </a:extLst>
          </p:cNvPr>
          <p:cNvGrpSpPr>
            <a:grpSpLocks/>
          </p:cNvGrpSpPr>
          <p:nvPr/>
        </p:nvGrpSpPr>
        <p:grpSpPr bwMode="auto">
          <a:xfrm>
            <a:off x="-322263" y="1214438"/>
            <a:ext cx="3751263" cy="3751262"/>
            <a:chOff x="-2714676" y="2357430"/>
            <a:chExt cx="3751262" cy="3751262"/>
          </a:xfrm>
        </p:grpSpPr>
        <p:grpSp>
          <p:nvGrpSpPr>
            <p:cNvPr id="51209" name="组合 8">
              <a:extLst>
                <a:ext uri="{FF2B5EF4-FFF2-40B4-BE49-F238E27FC236}">
                  <a16:creationId xmlns:a16="http://schemas.microsoft.com/office/drawing/2014/main" id="{CB511C96-36CE-4DB2-AB74-3C0F06BF1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714676" y="2357430"/>
              <a:ext cx="3751262" cy="3751262"/>
              <a:chOff x="244442" y="902804"/>
              <a:chExt cx="3752056" cy="3752056"/>
            </a:xfrm>
          </p:grpSpPr>
          <p:grpSp>
            <p:nvGrpSpPr>
              <p:cNvPr id="51211" name="组合 13">
                <a:extLst>
                  <a:ext uri="{FF2B5EF4-FFF2-40B4-BE49-F238E27FC236}">
                    <a16:creationId xmlns:a16="http://schemas.microsoft.com/office/drawing/2014/main" id="{5F8EF581-971B-40A5-8F9D-0F1785F17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42" y="902804"/>
                <a:ext cx="3752056" cy="3752056"/>
                <a:chOff x="244442" y="902804"/>
                <a:chExt cx="3752056" cy="3752056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166DA2A2-B2A7-4E00-9202-5FF7039B4C76}"/>
                    </a:ext>
                  </a:extLst>
                </p:cNvPr>
                <p:cNvSpPr/>
                <p:nvPr/>
              </p:nvSpPr>
              <p:spPr bwMode="auto">
                <a:xfrm>
                  <a:off x="244442" y="902804"/>
                  <a:ext cx="3752056" cy="375205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  <a:alpha val="73000"/>
                  </a:schemeClr>
                </a:solidFill>
                <a:ln w="762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50800" dist="38100" dir="18900000" algn="bl" rotWithShape="0">
                    <a:schemeClr val="accent1">
                      <a:lumMod val="20000"/>
                      <a:lumOff val="80000"/>
                      <a:alpha val="40000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 b="1">
                    <a:solidFill>
                      <a:prstClr val="black"/>
                    </a:solidFill>
                    <a:latin typeface="Arial" charset="0"/>
                    <a:ea typeface="宋体" charset="-122"/>
                  </a:endParaRPr>
                </a:p>
              </p:txBody>
            </p:sp>
            <p:pic>
              <p:nvPicPr>
                <p:cNvPr id="51216" name="图片 12">
                  <a:extLst>
                    <a:ext uri="{FF2B5EF4-FFF2-40B4-BE49-F238E27FC236}">
                      <a16:creationId xmlns:a16="http://schemas.microsoft.com/office/drawing/2014/main" id="{249FC768-05F2-49DA-84C8-4FC6514DC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442" y="2117507"/>
                  <a:ext cx="1493448" cy="4984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217" name="图片 13">
                  <a:extLst>
                    <a:ext uri="{FF2B5EF4-FFF2-40B4-BE49-F238E27FC236}">
                      <a16:creationId xmlns:a16="http://schemas.microsoft.com/office/drawing/2014/main" id="{FEC65620-4277-4595-9877-844AD47EC8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8225" y="3138248"/>
                  <a:ext cx="692096" cy="695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218" name="图片 14">
                  <a:extLst>
                    <a:ext uri="{FF2B5EF4-FFF2-40B4-BE49-F238E27FC236}">
                      <a16:creationId xmlns:a16="http://schemas.microsoft.com/office/drawing/2014/main" id="{6F031140-9F09-490E-9D88-D18584DD5A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3750" y="3080850"/>
                  <a:ext cx="1320951" cy="5977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219" name="图片 15">
                  <a:extLst>
                    <a:ext uri="{FF2B5EF4-FFF2-40B4-BE49-F238E27FC236}">
                      <a16:creationId xmlns:a16="http://schemas.microsoft.com/office/drawing/2014/main" id="{B8A9CAFD-15E1-4203-87E4-4356F9FD3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43707" y="3969912"/>
                  <a:ext cx="1205858" cy="513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51212" name="图片 10">
                <a:extLst>
                  <a:ext uri="{FF2B5EF4-FFF2-40B4-BE49-F238E27FC236}">
                    <a16:creationId xmlns:a16="http://schemas.microsoft.com/office/drawing/2014/main" id="{C9984A64-C739-46A1-97FC-300A11324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0942" y="1903148"/>
                <a:ext cx="1241921" cy="642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0" name="图片 16" descr="LOGO1.png">
              <a:extLst>
                <a:ext uri="{FF2B5EF4-FFF2-40B4-BE49-F238E27FC236}">
                  <a16:creationId xmlns:a16="http://schemas.microsoft.com/office/drawing/2014/main" id="{6E8BA1A5-8160-4ECD-8FA4-5516FF5AF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14478" y="2571744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08" name="Picture 20" descr="E:\LXL\T-微信平台\二维码（PPT）.png">
            <a:extLst>
              <a:ext uri="{FF2B5EF4-FFF2-40B4-BE49-F238E27FC236}">
                <a16:creationId xmlns:a16="http://schemas.microsoft.com/office/drawing/2014/main" id="{7B0C91DD-E171-440F-96EE-97FF897D0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841875"/>
            <a:ext cx="28575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5C3C7E05-A446-4663-903F-1C37B8253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957" y="4910287"/>
            <a:ext cx="3475936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5E7EB13A-42E0-4DD3-B9FE-52D62A36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66" y="5951537"/>
            <a:ext cx="46065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759F6449-C0B4-4981-A35E-2D74757A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zh-CN"/>
              <a:t>操作符</a:t>
            </a:r>
            <a:r>
              <a:rPr lang="zh-CN" altLang="en-US"/>
              <a:t>分类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F04AC2C9-1F1A-463E-BE71-2EBA85E39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642350" cy="33750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Python</a:t>
            </a:r>
            <a:r>
              <a:rPr lang="zh-CN" altLang="zh-CN" sz="2000"/>
              <a:t>的常用操作符可分为</a:t>
            </a:r>
            <a:r>
              <a:rPr lang="en-US" altLang="zh-CN" sz="2000"/>
              <a:t>4</a:t>
            </a:r>
            <a:r>
              <a:rPr lang="zh-CN" altLang="zh-CN" sz="2000"/>
              <a:t>种，分别为算术操作符，赋值操作符，比较操作符和逻辑操作符。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算术操作符一般会返回一个数，而比较和逻辑操作符会返回布尔值</a:t>
            </a:r>
            <a:r>
              <a:rPr lang="en-US" altLang="zh-CN" sz="2000"/>
              <a:t>True</a:t>
            </a:r>
            <a:r>
              <a:rPr lang="zh-CN" altLang="zh-CN" sz="2000"/>
              <a:t>或</a:t>
            </a:r>
            <a:r>
              <a:rPr lang="en-US" altLang="zh-CN" sz="2000"/>
              <a:t>False</a:t>
            </a:r>
            <a:r>
              <a:rPr lang="zh-CN" altLang="zh-CN" sz="2000"/>
              <a:t>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我们需要注意操作符的运算优先级，否则将得到与我们预料不到的结果。如果想改变运算的优先级，可以使用小括号。下面将逐一介绍每种操作符。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BAB7189-972F-4574-9029-D36F13DD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zh-CN"/>
              <a:t>算术操作符</a:t>
            </a:r>
            <a:endParaRPr lang="zh-CN" altLang="en-US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08593FF-7500-4341-96E8-A07E0CE0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65175"/>
            <a:ext cx="8713788" cy="23764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值得注意的是取商运算和除法运算。如果除号两侧的值都是整数，那么得到的结果是一个向下取整的整数。如果其中一个是浮点数，那么得到的结果最多保留</a:t>
            </a:r>
            <a:r>
              <a:rPr lang="en-US" altLang="zh-CN" sz="2000"/>
              <a:t>17</a:t>
            </a:r>
            <a:r>
              <a:rPr lang="zh-CN" altLang="zh-CN" sz="2000"/>
              <a:t>位有效数字。而取商运算正好是前面的相反，无论</a:t>
            </a:r>
            <a:r>
              <a:rPr lang="en-US" altLang="zh-CN" sz="2000"/>
              <a:t>’//’</a:t>
            </a:r>
            <a:r>
              <a:rPr lang="zh-CN" altLang="zh-CN" sz="2000"/>
              <a:t>两侧的值是浮点数和还是整数，返回的结果都会向下取整，但其数据类型是有一位小数点</a:t>
            </a:r>
            <a:r>
              <a:rPr lang="en-US" altLang="zh-CN" sz="2000"/>
              <a:t>0</a:t>
            </a:r>
            <a:r>
              <a:rPr lang="zh-CN" altLang="zh-CN" sz="2000"/>
              <a:t>的浮点数。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B120BC2-0F10-4CE3-B962-E27CBAD2862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311525"/>
          <a:ext cx="8135937" cy="257492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252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操作符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实例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+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加法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返回两操作数相加的结果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3+2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减法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返回左操作数减去右操作数的结果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3-2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乘法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返回两操作数相乘的结果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3*2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除法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返回右操作数除左操作数的结果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3/2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但</a:t>
                      </a:r>
                      <a:r>
                        <a:rPr lang="en-US" sz="1800" kern="100">
                          <a:effectLst/>
                        </a:rPr>
                        <a:t>3.0/2</a:t>
                      </a:r>
                      <a:r>
                        <a:rPr lang="zh-CN" sz="1800" kern="100">
                          <a:effectLst/>
                        </a:rPr>
                        <a:t>返回</a:t>
                      </a:r>
                      <a:r>
                        <a:rPr lang="en-US" sz="1800" kern="100">
                          <a:effectLst/>
                        </a:rPr>
                        <a:t>1.5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%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模</a:t>
                      </a:r>
                      <a:r>
                        <a:rPr lang="en-US" sz="1800" kern="100" dirty="0">
                          <a:effectLst/>
                        </a:rPr>
                        <a:t>-</a:t>
                      </a:r>
                      <a:r>
                        <a:rPr lang="zh-CN" sz="1800" kern="100" dirty="0">
                          <a:effectLst/>
                        </a:rPr>
                        <a:t>返回右操作数对左操作数取模的结果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5/3</a:t>
                      </a:r>
                      <a:r>
                        <a:rPr lang="zh-CN" sz="1800" kern="100" dirty="0">
                          <a:effectLst/>
                        </a:rPr>
                        <a:t>返回</a:t>
                      </a: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**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指数</a:t>
                      </a:r>
                      <a:r>
                        <a:rPr lang="en-US" sz="1800" kern="100">
                          <a:effectLst/>
                        </a:rPr>
                        <a:t>-</a:t>
                      </a:r>
                      <a:r>
                        <a:rPr lang="zh-CN" sz="1800" kern="100">
                          <a:effectLst/>
                        </a:rPr>
                        <a:t>执行对操作指数的计算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3**2</a:t>
                      </a:r>
                      <a:r>
                        <a:rPr lang="zh-CN" sz="1800" kern="100" dirty="0">
                          <a:effectLst/>
                        </a:rPr>
                        <a:t>返回</a:t>
                      </a:r>
                      <a:r>
                        <a:rPr lang="en-US" sz="1800" kern="10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//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取商</a:t>
                      </a:r>
                      <a:r>
                        <a:rPr lang="en-US" sz="1800" kern="100">
                          <a:effectLst/>
                        </a:rPr>
                        <a:t>-</a:t>
                      </a:r>
                      <a:r>
                        <a:rPr lang="zh-CN" sz="1800" kern="100">
                          <a:effectLst/>
                        </a:rPr>
                        <a:t>返回右操作数对左操作数取商的结果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3.0/2</a:t>
                      </a:r>
                      <a:r>
                        <a:rPr lang="zh-CN" sz="1800" kern="100" dirty="0">
                          <a:effectLst/>
                        </a:rPr>
                        <a:t>返回</a:t>
                      </a:r>
                      <a:r>
                        <a:rPr lang="en-US" sz="1800" kern="100" dirty="0">
                          <a:effectLst/>
                        </a:rPr>
                        <a:t>1.0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7D96605A-08DB-4E1C-9B48-0ECA66B7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zh-CN"/>
              <a:t>赋值操作符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25822F4C-2713-4431-ABC7-6CB1E1ED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569325" cy="10699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赋值操作符主要是</a:t>
            </a:r>
            <a:r>
              <a:rPr lang="en-US" altLang="zh-CN" sz="2000"/>
              <a:t>’=’</a:t>
            </a:r>
            <a:r>
              <a:rPr lang="zh-CN" altLang="zh-CN" sz="2000"/>
              <a:t>，其他都是运算操作符和</a:t>
            </a:r>
            <a:r>
              <a:rPr lang="en-US" altLang="zh-CN" sz="2000"/>
              <a:t>’=’</a:t>
            </a:r>
            <a:r>
              <a:rPr lang="zh-CN" altLang="zh-CN" sz="2000"/>
              <a:t>的结合，其存在意义都是简化代码。</a:t>
            </a:r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BA2682-A18E-44F8-913C-C199FA7F6B0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16113"/>
          <a:ext cx="7991475" cy="419735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75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例子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=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简单的赋值运算符，赋值从右侧操作数左侧操作数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c=a+b</a:t>
                      </a:r>
                      <a:r>
                        <a:rPr lang="zh-CN" sz="1600" kern="100">
                          <a:effectLst/>
                        </a:rPr>
                        <a:t>将</a:t>
                      </a:r>
                      <a:r>
                        <a:rPr lang="en-US" sz="1600" kern="100">
                          <a:effectLst/>
                        </a:rPr>
                        <a:t> a</a:t>
                      </a:r>
                      <a:r>
                        <a:rPr lang="zh-CN" sz="1600" kern="100">
                          <a:effectLst/>
                        </a:rPr>
                        <a:t>和</a:t>
                      </a:r>
                      <a:r>
                        <a:rPr lang="en-US" sz="1600" kern="100">
                          <a:effectLst/>
                        </a:rPr>
                        <a:t>b</a:t>
                      </a:r>
                      <a:r>
                        <a:rPr lang="zh-CN" sz="1600" kern="100">
                          <a:effectLst/>
                        </a:rPr>
                        <a:t>相加的值赋值给</a:t>
                      </a:r>
                      <a:r>
                        <a:rPr lang="en-US" sz="1600" kern="100">
                          <a:effectLst/>
                        </a:rPr>
                        <a:t> c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加法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赋值操作符，它增加了右操作数左操作数和结果赋给左操作数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 += a </a:t>
                      </a:r>
                      <a:r>
                        <a:rPr lang="zh-CN" sz="1600" kern="100">
                          <a:effectLst/>
                        </a:rPr>
                        <a:t>相当于</a:t>
                      </a:r>
                      <a:r>
                        <a:rPr lang="en-US" sz="1600" kern="100">
                          <a:effectLst/>
                        </a:rPr>
                        <a:t> c = c + a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减法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赋值操作符，它减去右边的操作数从左边操作数，并将结果赋给左操作数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-=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-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*=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乘法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赋值操作符，它乘以右边的操作数与左操作数，并将结果赋给左操作数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*=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*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除法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赋值操作符，它把左操作数与正确的操作数，并将结果赋给左操作数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/=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c = c /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%=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模量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赋值操作符，它需要使用两个操作数的模量和分配结果左操作数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%= a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c = c %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**=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指数</a:t>
                      </a:r>
                      <a:r>
                        <a:rPr lang="en-US" sz="1600" kern="100" dirty="0">
                          <a:effectLst/>
                        </a:rPr>
                        <a:t>AND</a:t>
                      </a:r>
                      <a:r>
                        <a:rPr lang="zh-CN" sz="1600" kern="100" dirty="0">
                          <a:effectLst/>
                        </a:rPr>
                        <a:t>赋值运算符，执行指数（功率）计算操作符和赋值给左操作数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**=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**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//=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取商，并分配一个值，执行取商并将结果赋值给左操作数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 //= a </a:t>
                      </a:r>
                      <a:r>
                        <a:rPr lang="zh-CN" sz="1600" kern="100" dirty="0">
                          <a:effectLst/>
                        </a:rPr>
                        <a:t>相当于</a:t>
                      </a:r>
                      <a:r>
                        <a:rPr lang="en-US" sz="1600" kern="100" dirty="0">
                          <a:effectLst/>
                        </a:rPr>
                        <a:t> c = c // a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65" marR="6856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6DAC2251-777A-429E-A495-AD9C24FE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zh-CN"/>
              <a:t>比较操作符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D0ECC4CE-94D7-4AE8-95FE-2A486314B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75663" cy="6381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Python</a:t>
            </a:r>
            <a:r>
              <a:rPr lang="zh-CN" altLang="zh-CN" sz="2000"/>
              <a:t>的比较操作符与</a:t>
            </a:r>
            <a:r>
              <a:rPr lang="en-US" altLang="zh-CN" sz="2000"/>
              <a:t>Java</a:t>
            </a:r>
            <a:r>
              <a:rPr lang="zh-CN" altLang="zh-CN" sz="2000"/>
              <a:t>和</a:t>
            </a:r>
            <a:r>
              <a:rPr lang="en-US" altLang="zh-CN" sz="2000"/>
              <a:t>C</a:t>
            </a:r>
            <a:r>
              <a:rPr lang="zh-CN" altLang="zh-CN" sz="2000"/>
              <a:t>类似，同样很简单。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8257EB8-CC15-4556-9DD1-74B787028519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484313"/>
          <a:ext cx="7991475" cy="356870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89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==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如果两个操作数的值相等则返回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3==2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!=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如果两个操作数的值不等则返回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3!=2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&lt;&gt;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与</a:t>
                      </a:r>
                      <a:r>
                        <a:rPr lang="en-US" sz="1600" kern="100" dirty="0">
                          <a:effectLst/>
                        </a:rPr>
                        <a:t>!=</a:t>
                      </a:r>
                      <a:r>
                        <a:rPr lang="zh-CN" sz="1600" kern="100" dirty="0">
                          <a:effectLst/>
                        </a:rPr>
                        <a:t>效果相同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3&lt;&gt;2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如果左操作数大于右操作数则返回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3&gt;2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如果左操作数小于右操作数则返回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3&lt;2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&gt;=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如果左操作数大于或等于右操作数则返回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3&gt;=3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如果左操作数小于或等于右操作数则返回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r>
                        <a:rPr lang="zh-CN" sz="1600" kern="100">
                          <a:effectLst/>
                        </a:rPr>
                        <a:t>，否则返回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2&lt;=2</a:t>
                      </a: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076FB99-42E1-436A-A90D-3D3BB448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zh-CN"/>
              <a:t>逻辑操作符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65C0A74A-DFA3-46E3-8356-2CAE65D0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75663" cy="10699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Python</a:t>
            </a:r>
            <a:r>
              <a:rPr lang="zh-CN" altLang="zh-CN" sz="2000"/>
              <a:t>的逻辑操作符有</a:t>
            </a:r>
            <a:r>
              <a:rPr lang="en-US" altLang="zh-CN" sz="2000"/>
              <a:t>and,or,not</a:t>
            </a:r>
            <a:r>
              <a:rPr lang="zh-CN" altLang="zh-CN" sz="2000"/>
              <a:t>，分别对应逻辑学的与，或，非。逻辑操作符的两端一般是布尔值数据。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852A04-C367-41D4-830B-362CA337F6A8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133600"/>
          <a:ext cx="8064500" cy="211137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3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实例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and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逻辑与运算符。当且仅当两个操作数为真则返回真，否则返回假。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True and False</a:t>
                      </a: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or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逻辑或运算符。当且仅当有两个操作数至少一个为真则返回真，否则返回假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True and False</a:t>
                      </a: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True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逻辑非运算符。用于反转操作数的逻辑状态。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not True </a:t>
                      </a: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DE6360D-AF8A-46B3-AA55-835204E0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zh-CN" altLang="zh-CN"/>
              <a:t>操作符优先级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69722456-247B-43EE-8B28-B89FF1C6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75663" cy="70961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下表列出了上面提及的操作符从最高优先级到最低。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58ECC5-042C-447B-8202-05B4AE4C4B7B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554163"/>
          <a:ext cx="5688013" cy="288290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44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**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幂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 / % //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乘，除，取模，取商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 -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加，减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&lt;= &lt;&gt;&gt;&gt;=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比较操作符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&lt;&gt; == !=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比较操作符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= %= /= //= -= += *= **=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赋值操作符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 not in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成员操作符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 or and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逻辑操作符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fKjzLywEyy2ei8KkFr1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52234</TotalTime>
  <Words>4558</Words>
  <Application>Microsoft Office PowerPoint</Application>
  <PresentationFormat>全屏显示(4:3)</PresentationFormat>
  <Paragraphs>346</Paragraphs>
  <Slides>35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华文楷体</vt:lpstr>
      <vt:lpstr>微软雅黑</vt:lpstr>
      <vt:lpstr>Arial</vt:lpstr>
      <vt:lpstr>Calibri</vt:lpstr>
      <vt:lpstr>Verdana</vt:lpstr>
      <vt:lpstr>Wingdings</vt:lpstr>
      <vt:lpstr>Office 主题</vt:lpstr>
      <vt:lpstr>2_Office 主题</vt:lpstr>
      <vt:lpstr>think-cell Slide</vt:lpstr>
      <vt:lpstr>PowerPoint 演示文稿</vt:lpstr>
      <vt:lpstr>目录</vt:lpstr>
      <vt:lpstr>Python基础概述</vt:lpstr>
      <vt:lpstr>操作符分类</vt:lpstr>
      <vt:lpstr>算术操作符</vt:lpstr>
      <vt:lpstr>赋值操作符</vt:lpstr>
      <vt:lpstr>比较操作符</vt:lpstr>
      <vt:lpstr>逻辑操作符</vt:lpstr>
      <vt:lpstr>操作符优先级</vt:lpstr>
      <vt:lpstr>目录</vt:lpstr>
      <vt:lpstr>变量与赋值</vt:lpstr>
      <vt:lpstr>数字数据类型 </vt:lpstr>
      <vt:lpstr>目录</vt:lpstr>
      <vt:lpstr>流程控制</vt:lpstr>
      <vt:lpstr>条件语句</vt:lpstr>
      <vt:lpstr>While语句</vt:lpstr>
      <vt:lpstr>break语句和continue语句</vt:lpstr>
      <vt:lpstr>for循环</vt:lpstr>
      <vt:lpstr>目录</vt:lpstr>
      <vt:lpstr>数据类型</vt:lpstr>
      <vt:lpstr>列表</vt:lpstr>
      <vt:lpstr>列表函数</vt:lpstr>
      <vt:lpstr>字符串</vt:lpstr>
      <vt:lpstr>字符串函数</vt:lpstr>
      <vt:lpstr>元组</vt:lpstr>
      <vt:lpstr>字典</vt:lpstr>
      <vt:lpstr>集合</vt:lpstr>
      <vt:lpstr>目录</vt:lpstr>
      <vt:lpstr>文件读写</vt:lpstr>
      <vt:lpstr> txt文件读取 </vt:lpstr>
      <vt:lpstr>PowerPoint 演示文稿</vt:lpstr>
      <vt:lpstr>csv文件读取</vt:lpstr>
      <vt:lpstr>文件输出</vt:lpstr>
      <vt:lpstr>JSON处理数据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liu xiaoling</cp:lastModifiedBy>
  <cp:revision>6749</cp:revision>
  <cp:lastPrinted>1601-01-01T00:00:00Z</cp:lastPrinted>
  <dcterms:created xsi:type="dcterms:W3CDTF">2009-09-22T14:48:25Z</dcterms:created>
  <dcterms:modified xsi:type="dcterms:W3CDTF">2021-04-30T09:42:39Z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