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26"/>
  </p:notesMasterIdLst>
  <p:sldIdLst>
    <p:sldId id="499" r:id="rId3"/>
    <p:sldId id="500" r:id="rId4"/>
    <p:sldId id="506" r:id="rId5"/>
    <p:sldId id="504" r:id="rId6"/>
    <p:sldId id="505" r:id="rId7"/>
    <p:sldId id="507" r:id="rId8"/>
    <p:sldId id="509" r:id="rId9"/>
    <p:sldId id="508" r:id="rId10"/>
    <p:sldId id="501" r:id="rId11"/>
    <p:sldId id="510" r:id="rId12"/>
    <p:sldId id="511" r:id="rId13"/>
    <p:sldId id="512" r:id="rId14"/>
    <p:sldId id="513" r:id="rId15"/>
    <p:sldId id="514" r:id="rId16"/>
    <p:sldId id="502" r:id="rId17"/>
    <p:sldId id="515" r:id="rId18"/>
    <p:sldId id="516" r:id="rId19"/>
    <p:sldId id="503" r:id="rId20"/>
    <p:sldId id="517" r:id="rId21"/>
    <p:sldId id="518" r:id="rId22"/>
    <p:sldId id="519" r:id="rId23"/>
    <p:sldId id="520" r:id="rId24"/>
    <p:sldId id="521" r:id="rId25"/>
  </p:sldIdLst>
  <p:sldSz cx="9144000" cy="6858000" type="screen4x3"/>
  <p:notesSz cx="7099300" cy="10234613"/>
  <p:custDataLst>
    <p:tags r:id="rId27"/>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86" d="100"/>
          <a:sy n="86" d="100"/>
        </p:scale>
        <p:origin x="1116"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44759B3F-DB10-45F1-9BED-540DA54213C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19112583-5CB1-41A4-B799-BA8D181BBE38}"/>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9940" name="Rectangle 4">
            <a:extLst>
              <a:ext uri="{FF2B5EF4-FFF2-40B4-BE49-F238E27FC236}">
                <a16:creationId xmlns:a16="http://schemas.microsoft.com/office/drawing/2014/main" id="{AF668C6D-BEE5-4A87-8CE0-DB83DE0E76DD}"/>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8DBECEFE-092A-4CA6-B314-EE27B9B0199D}"/>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AC7A8949-6A2D-4856-ACAC-5E1A0857C310}"/>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1CE65B6B-4552-4059-95E4-EB4E61B257DA}"/>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DC654035-4570-4F30-9998-149C4B823EE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6A032029-7E29-4398-82E5-85E1988BB273}"/>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25849D9A-9ACC-4BFA-BFF7-C885BAF0367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a:extLst>
              <a:ext uri="{FF2B5EF4-FFF2-40B4-BE49-F238E27FC236}">
                <a16:creationId xmlns:a16="http://schemas.microsoft.com/office/drawing/2014/main" id="{ABAFEDDE-BC50-461B-919C-817443840D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BD262B73-B540-4225-AE30-2E20AB3B2D7D}"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05F7920C-92E1-41BD-A8C0-8924D384BFF3}"/>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75C31002-44F3-478B-B2D4-9FF0447B46B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7141BF1F-954B-48AC-ABA0-808A559792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86E3588F-4C3B-4279-A236-14C329697968}"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F817EF28-9849-419C-9042-59BB51D50839}"/>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70F1F30C-C60C-44B7-B948-6B62EF0C8C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3012" name="灯片编号占位符 3">
            <a:extLst>
              <a:ext uri="{FF2B5EF4-FFF2-40B4-BE49-F238E27FC236}">
                <a16:creationId xmlns:a16="http://schemas.microsoft.com/office/drawing/2014/main" id="{0BE0E365-C8D2-4626-B773-B0F55B3954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FE9A6AD0-262F-4880-8A06-2E77B741EB8F}" type="slidenum">
              <a:rPr lang="zh-CN" altLang="en-US" sz="1300">
                <a:solidFill>
                  <a:schemeClr val="tx1"/>
                </a:solidFill>
              </a:rPr>
              <a:pPr eaLnBrk="1" hangingPunct="1"/>
              <a:t>9</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8F9D48B9-DC7C-455F-9D3C-B1F26D4F7395}"/>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6B84CC74-AC1E-44F9-A7AC-5378733C8B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B0E172DB-8D43-422E-BAF7-CCEADD7E24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5EB2B88E-DB8F-4134-9BE0-8FFBD5921C05}" type="slidenum">
              <a:rPr lang="zh-CN" altLang="en-US" sz="1300">
                <a:solidFill>
                  <a:schemeClr val="tx1"/>
                </a:solidFill>
              </a:rPr>
              <a:pPr eaLnBrk="1" hangingPunct="1"/>
              <a:t>15</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8BE28BE9-D74D-4CC6-A536-D75951518FDF}"/>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9635B771-EE52-4576-A54D-0ED2B7960E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53AF4A24-1FDE-46F8-9780-0AAFF4BC0F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F8F5A7EA-A9D1-4FD5-89BA-8030F6DF9F5E}" type="slidenum">
              <a:rPr lang="zh-CN" altLang="en-US" sz="1300">
                <a:solidFill>
                  <a:schemeClr val="tx1"/>
                </a:solidFill>
              </a:rPr>
              <a:pPr eaLnBrk="1" hangingPunct="1"/>
              <a:t>18</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9BE5E8C-D130-4550-8239-E32280E34D52}"/>
              </a:ext>
            </a:extLst>
          </p:cNvPr>
          <p:cNvSpPr>
            <a:spLocks noGrp="1" noRot="1" noChangeAspect="1" noTextEdit="1"/>
          </p:cNvSpPr>
          <p:nvPr>
            <p:ph type="sldImg"/>
          </p:nvPr>
        </p:nvSpPr>
        <p:spPr>
          <a:ln/>
        </p:spPr>
      </p:sp>
      <p:sp>
        <p:nvSpPr>
          <p:cNvPr id="46083" name="Rectangle 3">
            <a:extLst>
              <a:ext uri="{FF2B5EF4-FFF2-40B4-BE49-F238E27FC236}">
                <a16:creationId xmlns:a16="http://schemas.microsoft.com/office/drawing/2014/main" id="{0BE37390-FA00-4617-8FF5-3E3A414D16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C22935-D8B5-4EDF-82B2-AAC02469EEBA}"/>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DB6C438A-D67D-474F-B320-F07082E697C5}"/>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CBC27BCE-1F87-47CE-82B8-9FB482092389}"/>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http://www.tipdm.org/ts/755.jhtml</a:t>
            </a:r>
            <a:endParaRPr lang="zh-CN" altLang="en-US" sz="2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573753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79602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353ACB9B-C818-4546-822D-78E30FDA470C}"/>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7751A374-5E9E-40A1-A3EF-2DA5F4830108}"/>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33361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01974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498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102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5881B99F-101E-4716-A27B-E4B7F2FB6DE4}"/>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FAA69026-E938-43C2-B792-9CE92130C7D9}"/>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91799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938731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7635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51726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8762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37A689CD-327A-424B-B36F-45A4F9D611AB}"/>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9BB8A188-2D72-4D62-97CC-80D80252E4A8}"/>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Rectangle 12">
            <a:extLst>
              <a:ext uri="{FF2B5EF4-FFF2-40B4-BE49-F238E27FC236}">
                <a16:creationId xmlns:a16="http://schemas.microsoft.com/office/drawing/2014/main" id="{75E4281A-EAEC-49B3-B2CD-FCD205EB90DF}"/>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DC715BE1-296C-40D8-AB41-C9A420D5941B}"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a:extLst>
              <a:ext uri="{FF2B5EF4-FFF2-40B4-BE49-F238E27FC236}">
                <a16:creationId xmlns:a16="http://schemas.microsoft.com/office/drawing/2014/main" id="{E1E68547-06B7-4B74-99BD-98C1426873BB}"/>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5352DB3-5D81-4BCA-B883-C1741A35B186}"/>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6B81F0E-F279-49EA-82B8-10AB96E4A94D}"/>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BBE6EC8-8EAD-49FC-BAFE-A83465638D84}"/>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11" name="图片 13" descr="泰迪logo无底色.png">
            <a:extLst>
              <a:ext uri="{FF2B5EF4-FFF2-40B4-BE49-F238E27FC236}">
                <a16:creationId xmlns:a16="http://schemas.microsoft.com/office/drawing/2014/main" id="{FB73FF70-469B-4CE8-8583-A84D27447E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95536"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395289" y="775245"/>
            <a:ext cx="8330701" cy="1285603"/>
          </a:xfrm>
        </p:spPr>
        <p:txBody>
          <a:bodyPr>
            <a:noAutofit/>
          </a:bodyPr>
          <a:lstStyle>
            <a:lvl1pPr marL="342900" indent="-342900">
              <a:buClr>
                <a:srgbClr val="032089"/>
              </a:buClr>
              <a:buFont typeface="Wingdings" pitchFamily="2" charset="2"/>
              <a:buChar char="l"/>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10182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968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a:extLst>
              <a:ext uri="{FF2B5EF4-FFF2-40B4-BE49-F238E27FC236}">
                <a16:creationId xmlns:a16="http://schemas.microsoft.com/office/drawing/2014/main" id="{684EEA1D-B84E-400D-96D9-95C0506B7328}"/>
              </a:ext>
            </a:extLst>
          </p:cNvPr>
          <p:cNvGraphicFramePr>
            <a:graphicFrameLocks/>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14346" name="AutoShape 29">
                        <a:extLst>
                          <a:ext uri="{FF2B5EF4-FFF2-40B4-BE49-F238E27FC236}">
                            <a16:creationId xmlns:a16="http://schemas.microsoft.com/office/drawing/2014/main" id="{D786A9B8-84CC-4905-8B46-C22B67D46A26}"/>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950669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B1567-61C5-4922-A2C8-3A5323B6E9F5}"/>
              </a:ext>
            </a:extLst>
          </p:cNvPr>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2E63D7F3-F78E-4419-A96B-F45545E56891}" type="datetimeFigureOut">
              <a:rPr lang="en-US" altLang="zh-CN"/>
              <a:pPr>
                <a:defRPr/>
              </a:pPr>
              <a:t>4/30/2021</a:t>
            </a:fld>
            <a:endParaRPr lang="en-US" altLang="zh-CN"/>
          </a:p>
        </p:txBody>
      </p:sp>
      <p:sp>
        <p:nvSpPr>
          <p:cNvPr id="5" name="Footer Placeholder 4">
            <a:extLst>
              <a:ext uri="{FF2B5EF4-FFF2-40B4-BE49-F238E27FC236}">
                <a16:creationId xmlns:a16="http://schemas.microsoft.com/office/drawing/2014/main" id="{C77B9E0F-B264-4FA2-AD73-A10BFFFBD15C}"/>
              </a:ext>
            </a:extLst>
          </p:cNvPr>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A0B3D66B-EA3D-4029-84DA-9E2542B5629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C624015F-4278-48A1-9C54-BC2755DB95EC}" type="slidenum">
              <a:rPr lang="en-US" altLang="zh-CN"/>
              <a:pPr/>
              <a:t>‹#›</a:t>
            </a:fld>
            <a:endParaRPr lang="en-US" altLang="zh-CN"/>
          </a:p>
        </p:txBody>
      </p:sp>
    </p:spTree>
    <p:extLst>
      <p:ext uri="{BB962C8B-B14F-4D97-AF65-F5344CB8AC3E}">
        <p14:creationId xmlns:p14="http://schemas.microsoft.com/office/powerpoint/2010/main" val="14695525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4FF3D05-3B02-4D88-8108-261E01941794}"/>
              </a:ext>
            </a:extLst>
          </p:cNvPr>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a:extLst>
              <a:ext uri="{FF2B5EF4-FFF2-40B4-BE49-F238E27FC236}">
                <a16:creationId xmlns:a16="http://schemas.microsoft.com/office/drawing/2014/main" id="{F8A73F9B-A080-4966-A1CD-0FFD007A66FB}"/>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《Hadoop</a:t>
            </a:r>
            <a:r>
              <a:rPr lang="zh-CN" altLang="en-US" sz="2800" dirty="0">
                <a:solidFill>
                  <a:schemeClr val="tx1"/>
                </a:solidFill>
                <a:latin typeface="微软雅黑" pitchFamily="34" charset="-122"/>
                <a:ea typeface="微软雅黑" pitchFamily="34" charset="-122"/>
              </a:rPr>
              <a:t>大数据分析与挖掘实战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http://www.tipdm.org/ts/655.jhtml</a:t>
            </a:r>
            <a:r>
              <a:rPr lang="zh-CN" altLang="en-US" sz="2000" dirty="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9"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灯片编号占位符 5">
            <a:extLst>
              <a:ext uri="{FF2B5EF4-FFF2-40B4-BE49-F238E27FC236}">
                <a16:creationId xmlns:a16="http://schemas.microsoft.com/office/drawing/2014/main" id="{99299EC4-090D-4807-A6CD-6A7243D0CE0C}"/>
              </a:ext>
            </a:extLst>
          </p:cNvPr>
          <p:cNvSpPr>
            <a:spLocks noGrp="1"/>
          </p:cNvSpPr>
          <p:nvPr>
            <p:ph type="sldNum" sz="quarter" idx="10"/>
            <p:custDataLst>
              <p:tags r:id="rId1"/>
            </p:custDataLst>
          </p:nvPr>
        </p:nvSpPr>
        <p:spPr>
          <a:xfrm>
            <a:off x="6615113" y="6507163"/>
            <a:ext cx="2133600" cy="365125"/>
          </a:xfrm>
        </p:spPr>
        <p:txBody>
          <a:bodyPr/>
          <a:lstStyle>
            <a:lvl1pPr>
              <a:defRPr/>
            </a:lvl1pPr>
          </a:lstStyle>
          <a:p>
            <a:fld id="{0FAEBDDA-9A3E-4AFB-9CF5-BB728FCD8C7B}" type="slidenum">
              <a:rPr lang="zh-CN" altLang="en-US"/>
              <a:pPr/>
              <a:t>‹#›</a:t>
            </a:fld>
            <a:endParaRPr lang="zh-CN" altLang="en-US"/>
          </a:p>
        </p:txBody>
      </p:sp>
    </p:spTree>
    <p:extLst>
      <p:ext uri="{BB962C8B-B14F-4D97-AF65-F5344CB8AC3E}">
        <p14:creationId xmlns:p14="http://schemas.microsoft.com/office/powerpoint/2010/main" val="81251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540566833"/>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6925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5023D910-8261-4AA6-89B3-5F090C3B83D8}"/>
              </a:ext>
            </a:extLst>
          </p:cNvPr>
          <p:cNvSpPr>
            <a:spLocks noGrp="1"/>
          </p:cNvSpPr>
          <p:nvPr>
            <p:ph type="dt" sz="half" idx="10"/>
          </p:nvPr>
        </p:nvSpPr>
        <p:spPr/>
        <p:txBody>
          <a:bodyPr/>
          <a:lstStyle>
            <a:lvl1pPr>
              <a:defRPr/>
            </a:lvl1pPr>
            <a:extLst/>
          </a:lstStyle>
          <a:p>
            <a:pPr>
              <a:defRPr/>
            </a:pPr>
            <a:fld id="{F4447896-363B-45F7-A619-6A708AC607CC}" type="datetimeFigureOut">
              <a:rPr lang="zh-CN" altLang="en-US"/>
              <a:pPr>
                <a:defRPr/>
              </a:pPr>
              <a:t>2021/4/30</a:t>
            </a:fld>
            <a:endParaRPr lang="zh-CN" altLang="en-US"/>
          </a:p>
        </p:txBody>
      </p:sp>
      <p:sp>
        <p:nvSpPr>
          <p:cNvPr id="6" name="页脚占位符 5">
            <a:extLst>
              <a:ext uri="{FF2B5EF4-FFF2-40B4-BE49-F238E27FC236}">
                <a16:creationId xmlns:a16="http://schemas.microsoft.com/office/drawing/2014/main" id="{655CB15C-180C-4500-8250-BD07C538AADD}"/>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80DFDFC4-4FAD-4946-8361-89E83365DF01}"/>
              </a:ext>
            </a:extLst>
          </p:cNvPr>
          <p:cNvSpPr>
            <a:spLocks noGrp="1"/>
          </p:cNvSpPr>
          <p:nvPr>
            <p:ph type="sldNum" sz="quarter" idx="12"/>
          </p:nvPr>
        </p:nvSpPr>
        <p:spPr/>
        <p:txBody>
          <a:bodyPr/>
          <a:lstStyle>
            <a:lvl1pPr>
              <a:defRPr>
                <a:solidFill>
                  <a:srgbClr val="FFFFFF"/>
                </a:solidFill>
              </a:defRPr>
            </a:lvl1pPr>
          </a:lstStyle>
          <a:p>
            <a:fld id="{5B46A6F6-2B32-4768-9FEB-85A5DC2EBB14}" type="slidenum">
              <a:rPr lang="zh-CN" altLang="en-US"/>
              <a:pPr/>
              <a:t>‹#›</a:t>
            </a:fld>
            <a:endParaRPr lang="zh-CN" altLang="en-US"/>
          </a:p>
        </p:txBody>
      </p:sp>
    </p:spTree>
    <p:extLst>
      <p:ext uri="{BB962C8B-B14F-4D97-AF65-F5344CB8AC3E}">
        <p14:creationId xmlns:p14="http://schemas.microsoft.com/office/powerpoint/2010/main" val="145007465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1005B67A-22F9-4A61-B27B-2915C4B4FEC7}"/>
              </a:ext>
            </a:extLst>
          </p:cNvPr>
          <p:cNvSpPr>
            <a:spLocks noGrp="1"/>
          </p:cNvSpPr>
          <p:nvPr>
            <p:ph type="dt" sz="half" idx="10"/>
          </p:nvPr>
        </p:nvSpPr>
        <p:spPr/>
        <p:txBody>
          <a:bodyPr/>
          <a:lstStyle>
            <a:lvl1pPr>
              <a:defRPr/>
            </a:lvl1pPr>
          </a:lstStyle>
          <a:p>
            <a:pPr>
              <a:defRPr/>
            </a:pPr>
            <a:fld id="{91CAAF07-23C0-474A-B98B-DB71E24BCEDA}" type="datetimeFigureOut">
              <a:rPr lang="zh-CN" altLang="en-US"/>
              <a:pPr>
                <a:defRPr/>
              </a:pPr>
              <a:t>2021/4/30</a:t>
            </a:fld>
            <a:endParaRPr lang="zh-CN" altLang="en-US"/>
          </a:p>
        </p:txBody>
      </p:sp>
      <p:sp>
        <p:nvSpPr>
          <p:cNvPr id="4" name="页脚占位符 4">
            <a:extLst>
              <a:ext uri="{FF2B5EF4-FFF2-40B4-BE49-F238E27FC236}">
                <a16:creationId xmlns:a16="http://schemas.microsoft.com/office/drawing/2014/main" id="{5755182A-66C2-44D9-8B72-DDDAB8B1F922}"/>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0F42005-AD44-4FF7-B178-234534A15941}"/>
              </a:ext>
            </a:extLst>
          </p:cNvPr>
          <p:cNvSpPr>
            <a:spLocks noGrp="1"/>
          </p:cNvSpPr>
          <p:nvPr>
            <p:ph type="sldNum" sz="quarter" idx="12"/>
          </p:nvPr>
        </p:nvSpPr>
        <p:spPr/>
        <p:txBody>
          <a:bodyPr/>
          <a:lstStyle>
            <a:lvl1pPr>
              <a:defRPr/>
            </a:lvl1pPr>
          </a:lstStyle>
          <a:p>
            <a:fld id="{1C8B75F6-B84E-4123-9332-1A86E5472391}" type="slidenum">
              <a:rPr lang="zh-CN" altLang="en-US"/>
              <a:pPr/>
              <a:t>‹#›</a:t>
            </a:fld>
            <a:endParaRPr lang="zh-CN" altLang="en-US"/>
          </a:p>
        </p:txBody>
      </p:sp>
    </p:spTree>
    <p:extLst>
      <p:ext uri="{BB962C8B-B14F-4D97-AF65-F5344CB8AC3E}">
        <p14:creationId xmlns:p14="http://schemas.microsoft.com/office/powerpoint/2010/main" val="3468787888"/>
      </p:ext>
    </p:extLst>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01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FAC45A3-DDC5-4DB9-B552-FA34F6A5B43F}"/>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3F330567-AB87-441D-8741-4CDA6D8A110B}" type="datetimeFigureOut">
              <a:rPr lang="zh-CN" altLang="en-US"/>
              <a:pPr>
                <a:defRPr/>
              </a:pPr>
              <a:t>2021/4/30</a:t>
            </a:fld>
            <a:endParaRPr lang="zh-CN" altLang="en-US"/>
          </a:p>
        </p:txBody>
      </p:sp>
      <p:sp>
        <p:nvSpPr>
          <p:cNvPr id="3" name="页脚占位符 4">
            <a:extLst>
              <a:ext uri="{FF2B5EF4-FFF2-40B4-BE49-F238E27FC236}">
                <a16:creationId xmlns:a16="http://schemas.microsoft.com/office/drawing/2014/main" id="{8A281095-3442-4B83-BF90-68F80D08020A}"/>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0B4AF97E-E868-46F0-B7EC-DB5322DA01B6}"/>
              </a:ext>
            </a:extLst>
          </p:cNvPr>
          <p:cNvSpPr>
            <a:spLocks noGrp="1"/>
          </p:cNvSpPr>
          <p:nvPr>
            <p:ph type="sldNum" sz="quarter" idx="12"/>
          </p:nvPr>
        </p:nvSpPr>
        <p:spPr/>
        <p:txBody>
          <a:bodyPr/>
          <a:lstStyle>
            <a:lvl1pPr eaLnBrk="0" hangingPunct="0">
              <a:defRPr/>
            </a:lvl1pPr>
          </a:lstStyle>
          <a:p>
            <a:fld id="{42D5294C-B4B4-4C4A-8889-E1A184CABA13}" type="slidenum">
              <a:rPr lang="zh-CN" altLang="en-US"/>
              <a:pPr/>
              <a:t>‹#›</a:t>
            </a:fld>
            <a:endParaRPr lang="zh-CN" altLang="en-US"/>
          </a:p>
        </p:txBody>
      </p:sp>
    </p:spTree>
    <p:extLst>
      <p:ext uri="{BB962C8B-B14F-4D97-AF65-F5344CB8AC3E}">
        <p14:creationId xmlns:p14="http://schemas.microsoft.com/office/powerpoint/2010/main" val="3340335863"/>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FC0C96C-6CCC-46F3-810E-70344B799F1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2488738-15B1-40BE-BDD8-5B9D547D814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781799-7688-4005-A19D-691AF35BCE3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8475BD02-10E9-450C-B54B-4C7A0429AD1B}" type="datetimeFigureOut">
              <a:rPr lang="zh-CN" altLang="en-US"/>
              <a:pPr>
                <a:defRPr/>
              </a:pPr>
              <a:t>2021/4/30</a:t>
            </a:fld>
            <a:endParaRPr lang="zh-CN" altLang="en-US"/>
          </a:p>
        </p:txBody>
      </p:sp>
      <p:sp>
        <p:nvSpPr>
          <p:cNvPr id="5" name="页脚占位符 4">
            <a:extLst>
              <a:ext uri="{FF2B5EF4-FFF2-40B4-BE49-F238E27FC236}">
                <a16:creationId xmlns:a16="http://schemas.microsoft.com/office/drawing/2014/main" id="{E7B8EC7D-A968-492F-909B-6F9381532A1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97633B5B-9DB8-44E8-979C-BC4A03A8FBC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29DA52C-A31C-4F5B-A25F-17F013C9ABB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0" r:id="rId5"/>
    <p:sldLayoutId id="2147485821" r:id="rId6"/>
    <p:sldLayoutId id="2147485822" r:id="rId7"/>
    <p:sldLayoutId id="2147485823" r:id="rId8"/>
    <p:sldLayoutId id="2147485824"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3CC2D752-E23F-4228-9831-2BA47F8EC270}"/>
              </a:ext>
            </a:extLst>
          </p:cNvPr>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6D7D84C8-A1E9-4C3F-B41C-9526DDA1CD52}"/>
              </a:ext>
            </a:extLst>
          </p:cNvPr>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2052" name="AutoShape 22">
            <a:extLst>
              <a:ext uri="{FF2B5EF4-FFF2-40B4-BE49-F238E27FC236}">
                <a16:creationId xmlns:a16="http://schemas.microsoft.com/office/drawing/2014/main" id="{1DF570F4-4B5B-4F2E-8426-A6ABDEE73A36}"/>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3" name="AutoShape 23">
            <a:extLst>
              <a:ext uri="{FF2B5EF4-FFF2-40B4-BE49-F238E27FC236}">
                <a16:creationId xmlns:a16="http://schemas.microsoft.com/office/drawing/2014/main" id="{206EEB49-0278-45F6-A962-88E7DF32454A}"/>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4" name="Rectangle 12">
            <a:extLst>
              <a:ext uri="{FF2B5EF4-FFF2-40B4-BE49-F238E27FC236}">
                <a16:creationId xmlns:a16="http://schemas.microsoft.com/office/drawing/2014/main" id="{295001CC-B6ED-46CE-99E8-E31A5E249DB1}"/>
              </a:ext>
            </a:extLst>
          </p:cNvPr>
          <p:cNvSpPr>
            <a:spLocks noChangeArrowheads="1"/>
          </p:cNvSpPr>
          <p:nvPr userDrawn="1"/>
        </p:nvSpPr>
        <p:spPr bwMode="auto">
          <a:xfrm>
            <a:off x="7921625" y="64976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A80F934F-982D-4B34-A85D-603AFED20D58}"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a:extLst>
              <a:ext uri="{FF2B5EF4-FFF2-40B4-BE49-F238E27FC236}">
                <a16:creationId xmlns:a16="http://schemas.microsoft.com/office/drawing/2014/main" id="{1D0D8853-6F78-4212-A6F9-9E0FEF6A6B07}"/>
              </a:ext>
            </a:extLst>
          </p:cNvPr>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a:extLst>
              <a:ext uri="{FF2B5EF4-FFF2-40B4-BE49-F238E27FC236}">
                <a16:creationId xmlns:a16="http://schemas.microsoft.com/office/drawing/2014/main" id="{694AC032-068A-4034-8FF1-9CA268DD9C0E}"/>
              </a:ext>
            </a:extLst>
          </p:cNvPr>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CE96946-00A4-477A-B985-1121765D96CD}"/>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a:extLst>
              <a:ext uri="{FF2B5EF4-FFF2-40B4-BE49-F238E27FC236}">
                <a16:creationId xmlns:a16="http://schemas.microsoft.com/office/drawing/2014/main" id="{7C0F9991-3E7C-4537-A840-6AFA09DD4B65}"/>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2059" name="图片 13" descr="泰迪logo无底色.png">
            <a:extLst>
              <a:ext uri="{FF2B5EF4-FFF2-40B4-BE49-F238E27FC236}">
                <a16:creationId xmlns:a16="http://schemas.microsoft.com/office/drawing/2014/main" id="{DEA7F87A-32C7-4E41-8E7D-DC2508DFB576}"/>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07" r:id="rId1"/>
    <p:sldLayoutId id="2147485825" r:id="rId2"/>
    <p:sldLayoutId id="2147485808" r:id="rId3"/>
    <p:sldLayoutId id="2147485809" r:id="rId4"/>
    <p:sldLayoutId id="2147485810" r:id="rId5"/>
    <p:sldLayoutId id="2147485826" r:id="rId6"/>
    <p:sldLayoutId id="2147485811" r:id="rId7"/>
    <p:sldLayoutId id="2147485812" r:id="rId8"/>
    <p:sldLayoutId id="2147485813" r:id="rId9"/>
    <p:sldLayoutId id="2147485814" r:id="rId10"/>
    <p:sldLayoutId id="2147485815" r:id="rId11"/>
    <p:sldLayoutId id="2147485827" r:id="rId12"/>
    <p:sldLayoutId id="2147485828"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hyperlink" Target="http://www.tipdm.com/pxdt/index.jhtml" TargetMode="External"/><Relationship Id="rId5" Type="http://schemas.openxmlformats.org/officeDocument/2006/relationships/image" Target="../media/image6.png"/><Relationship Id="rId10" Type="http://schemas.openxmlformats.org/officeDocument/2006/relationships/hyperlink" Target="https://edu.tipdm.org/" TargetMode="External"/><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1B8549E9-EE39-41FE-A440-6A2BEE8B0267}"/>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C7221DF4-1A89-49D5-A5BC-AB1A8AE13C83}"/>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1EE48BA2-C89B-451C-9B8D-44FC34204AED}"/>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D8E6EBFE-587C-48BF-9139-796E80C80E3A}"/>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A33F0237-7C30-487C-BD20-084989F7F8E0}"/>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2BD08C2E-F6A0-4AC2-99A4-A39486051360}"/>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419FBCCD-EC14-4F10-B114-1259BEC36BBF}"/>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024CF399-2B2B-475D-9A9C-F9DCDC8ED12A}"/>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7B193AA2-941C-4476-9851-5293ADC89D83}"/>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3</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函数</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D7878A0F-D790-4C9D-927B-E72B556FDCB0}"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2021/4/30</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DD89465A-6D68-4FE7-A7CD-2B4C12D635E1}"/>
              </a:ext>
            </a:extLst>
          </p:cNvPr>
          <p:cNvSpPr>
            <a:spLocks noGrp="1"/>
          </p:cNvSpPr>
          <p:nvPr>
            <p:ph type="title"/>
          </p:nvPr>
        </p:nvSpPr>
        <p:spPr>
          <a:xfrm>
            <a:off x="395288" y="153988"/>
            <a:ext cx="8318500" cy="431800"/>
          </a:xfrm>
        </p:spPr>
        <p:txBody>
          <a:bodyPr/>
          <a:lstStyle/>
          <a:p>
            <a:r>
              <a:rPr lang="zh-CN" altLang="en-US"/>
              <a:t>函数参数</a:t>
            </a:r>
          </a:p>
        </p:txBody>
      </p:sp>
      <p:sp>
        <p:nvSpPr>
          <p:cNvPr id="19459" name="内容占位符 2">
            <a:extLst>
              <a:ext uri="{FF2B5EF4-FFF2-40B4-BE49-F238E27FC236}">
                <a16:creationId xmlns:a16="http://schemas.microsoft.com/office/drawing/2014/main" id="{2CA7761D-D0B5-41F1-8357-D6BD9C5C7479}"/>
              </a:ext>
            </a:extLst>
          </p:cNvPr>
          <p:cNvSpPr>
            <a:spLocks noGrp="1"/>
          </p:cNvSpPr>
          <p:nvPr>
            <p:ph idx="1"/>
          </p:nvPr>
        </p:nvSpPr>
        <p:spPr>
          <a:xfrm>
            <a:off x="250825" y="765175"/>
            <a:ext cx="8497888" cy="3733800"/>
          </a:xfrm>
        </p:spPr>
        <p:txBody>
          <a:bodyPr/>
          <a:lstStyle/>
          <a:p>
            <a:pPr>
              <a:lnSpc>
                <a:spcPct val="150000"/>
              </a:lnSpc>
              <a:defRPr/>
            </a:pPr>
            <a:r>
              <a:rPr lang="en-US" altLang="zh-CN" sz="2000" dirty="0"/>
              <a:t>Python</a:t>
            </a:r>
            <a:r>
              <a:rPr lang="zh-CN" altLang="zh-CN" sz="2000" dirty="0"/>
              <a:t>中的函数参数主要有</a:t>
            </a:r>
            <a:r>
              <a:rPr lang="en-US" altLang="zh-CN" sz="2000" dirty="0"/>
              <a:t>3</a:t>
            </a:r>
            <a:r>
              <a:rPr lang="zh-CN" altLang="zh-CN" sz="2000" dirty="0"/>
              <a:t>种形式，分别是：</a:t>
            </a:r>
          </a:p>
          <a:p>
            <a:pPr marL="457200" indent="-457200">
              <a:lnSpc>
                <a:spcPct val="150000"/>
              </a:lnSpc>
              <a:buFont typeface="+mj-lt"/>
              <a:buAutoNum type="alphaLcParenR"/>
              <a:defRPr/>
            </a:pPr>
            <a:r>
              <a:rPr lang="zh-CN" altLang="zh-CN" sz="2000" dirty="0"/>
              <a:t>位置或关键字参数</a:t>
            </a:r>
          </a:p>
          <a:p>
            <a:pPr marL="457200" indent="-457200">
              <a:lnSpc>
                <a:spcPct val="150000"/>
              </a:lnSpc>
              <a:buFont typeface="+mj-lt"/>
              <a:buAutoNum type="alphaLcParenR"/>
              <a:defRPr/>
            </a:pPr>
            <a:r>
              <a:rPr lang="zh-CN" altLang="zh-CN" sz="2000" dirty="0"/>
              <a:t>任意数量的位置参数</a:t>
            </a:r>
          </a:p>
          <a:p>
            <a:pPr marL="457200" indent="-457200">
              <a:lnSpc>
                <a:spcPct val="150000"/>
              </a:lnSpc>
              <a:buFont typeface="+mj-lt"/>
              <a:buAutoNum type="alphaLcParenR"/>
              <a:defRPr/>
            </a:pPr>
            <a:r>
              <a:rPr lang="zh-CN" altLang="zh-CN" sz="2000" dirty="0"/>
              <a:t>任意数量的关键字参数</a:t>
            </a:r>
          </a:p>
          <a:p>
            <a:pPr>
              <a:lnSpc>
                <a:spcPct val="150000"/>
              </a:lnSpc>
              <a:defRPr/>
            </a:pPr>
            <a:r>
              <a:rPr lang="zh-CN" altLang="zh-CN" sz="2000" dirty="0"/>
              <a:t>我们在阅读函数时，需要注意函数的参数列表，没有带默认值的参数需要我们往函数传递值，而无带默认值的参数可以不传递值。</a:t>
            </a:r>
            <a:endParaRPr lang="zh-CN" altLang="zh-CN" sz="20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12052D51-75C0-4C97-9A93-D2A9F98C130E}"/>
              </a:ext>
            </a:extLst>
          </p:cNvPr>
          <p:cNvSpPr>
            <a:spLocks noGrp="1"/>
          </p:cNvSpPr>
          <p:nvPr>
            <p:ph type="title"/>
          </p:nvPr>
        </p:nvSpPr>
        <p:spPr>
          <a:xfrm>
            <a:off x="395288" y="153988"/>
            <a:ext cx="8318500" cy="431800"/>
          </a:xfrm>
        </p:spPr>
        <p:txBody>
          <a:bodyPr/>
          <a:lstStyle/>
          <a:p>
            <a:r>
              <a:rPr lang="zh-CN" altLang="zh-CN">
                <a:latin typeface="微软雅黑" panose="020B0503020204020204" pitchFamily="34" charset="-122"/>
              </a:rPr>
              <a:t>位置或关键字参数</a:t>
            </a:r>
            <a:endParaRPr lang="zh-CN" altLang="en-US">
              <a:latin typeface="微软雅黑" panose="020B0503020204020204" pitchFamily="34" charset="-122"/>
            </a:endParaRPr>
          </a:p>
        </p:txBody>
      </p:sp>
      <p:sp>
        <p:nvSpPr>
          <p:cNvPr id="3" name="内容占位符 2">
            <a:extLst>
              <a:ext uri="{FF2B5EF4-FFF2-40B4-BE49-F238E27FC236}">
                <a16:creationId xmlns:a16="http://schemas.microsoft.com/office/drawing/2014/main" id="{AA6DBFAC-EF70-42A9-A931-39226AFF1813}"/>
              </a:ext>
            </a:extLst>
          </p:cNvPr>
          <p:cNvSpPr>
            <a:spLocks noGrp="1"/>
          </p:cNvSpPr>
          <p:nvPr>
            <p:ph idx="1"/>
          </p:nvPr>
        </p:nvSpPr>
        <p:spPr>
          <a:xfrm>
            <a:off x="250825" y="774700"/>
            <a:ext cx="8424863" cy="4741863"/>
          </a:xfrm>
        </p:spPr>
        <p:txBody>
          <a:bodyPr/>
          <a:lstStyle/>
          <a:p>
            <a:pPr>
              <a:defRPr/>
            </a:pPr>
            <a:r>
              <a:rPr lang="zh-CN" altLang="zh-CN" sz="2000" dirty="0"/>
              <a:t>这种参数是</a:t>
            </a:r>
            <a:r>
              <a:rPr lang="en-US" altLang="zh-CN" sz="2000" dirty="0"/>
              <a:t>Python</a:t>
            </a:r>
            <a:r>
              <a:rPr lang="zh-CN" altLang="zh-CN" sz="2000" dirty="0"/>
              <a:t>默认的参数类型，函数的参数定义为该种参数后，可以通过位置参数，或者关键字参数的形式传递参数</a:t>
            </a:r>
            <a:r>
              <a:rPr lang="zh-CN" altLang="en-US" sz="2000" dirty="0"/>
              <a:t>。</a:t>
            </a:r>
            <a:endParaRPr lang="en-US" altLang="zh-CN" sz="2000" dirty="0"/>
          </a:p>
          <a:p>
            <a:pPr>
              <a:defRPr/>
            </a:pPr>
            <a:r>
              <a:rPr lang="zh-CN" altLang="zh-CN" sz="2000" dirty="0"/>
              <a:t>例如：</a:t>
            </a:r>
          </a:p>
          <a:p>
            <a:pPr marL="0" indent="0">
              <a:buFont typeface="Wingdings" pitchFamily="2" charset="2"/>
              <a:buNone/>
              <a:defRPr/>
            </a:pPr>
            <a:r>
              <a:rPr lang="en-US" altLang="zh-CN" sz="2000" dirty="0"/>
              <a:t>	</a:t>
            </a:r>
            <a:r>
              <a:rPr lang="en-US" altLang="zh-CN" sz="2000" dirty="0" err="1"/>
              <a:t>def</a:t>
            </a:r>
            <a:r>
              <a:rPr lang="en-US" altLang="zh-CN" sz="2000" dirty="0"/>
              <a:t>  fun2(</a:t>
            </a:r>
            <a:r>
              <a:rPr lang="en-US" altLang="zh-CN" sz="2000" dirty="0" err="1"/>
              <a:t>a,b,c</a:t>
            </a:r>
            <a:r>
              <a:rPr lang="en-US" altLang="zh-CN" sz="2000" dirty="0"/>
              <a:t>):</a:t>
            </a:r>
            <a:endParaRPr lang="zh-CN" altLang="zh-CN" sz="2000" dirty="0"/>
          </a:p>
          <a:p>
            <a:pPr marL="0" indent="0">
              <a:buFont typeface="Wingdings" pitchFamily="2" charset="2"/>
              <a:buNone/>
              <a:defRPr/>
            </a:pPr>
            <a:r>
              <a:rPr lang="en-US" altLang="zh-CN" sz="2000" dirty="0"/>
              <a:t>		print </a:t>
            </a:r>
            <a:r>
              <a:rPr lang="en-US" altLang="zh-CN" sz="2000" dirty="0" err="1"/>
              <a:t>a,b,c</a:t>
            </a:r>
            <a:endParaRPr lang="zh-CN" altLang="zh-CN" sz="2000" dirty="0"/>
          </a:p>
          <a:p>
            <a:pPr marL="0" indent="0">
              <a:buFont typeface="Wingdings" pitchFamily="2" charset="2"/>
              <a:buNone/>
              <a:defRPr/>
            </a:pPr>
            <a:r>
              <a:rPr lang="en-US" altLang="zh-CN" sz="2000" dirty="0"/>
              <a:t>	# </a:t>
            </a:r>
            <a:r>
              <a:rPr lang="zh-CN" altLang="zh-CN" sz="2000" dirty="0"/>
              <a:t>可以使用位置参数</a:t>
            </a:r>
          </a:p>
          <a:p>
            <a:pPr marL="0" indent="0">
              <a:buFont typeface="Wingdings" pitchFamily="2" charset="2"/>
              <a:buNone/>
              <a:defRPr/>
            </a:pPr>
            <a:r>
              <a:rPr lang="en-US" altLang="zh-CN" sz="2000" dirty="0"/>
              <a:t>	&gt;&gt;&gt;fun2(1,2,3)  # </a:t>
            </a:r>
            <a:r>
              <a:rPr lang="zh-CN" altLang="zh-CN" sz="2000" dirty="0"/>
              <a:t>输出</a:t>
            </a:r>
            <a:r>
              <a:rPr lang="en-US" altLang="zh-CN" sz="2000" dirty="0"/>
              <a:t>1,2,3</a:t>
            </a:r>
            <a:endParaRPr lang="zh-CN" altLang="zh-CN" sz="2000" dirty="0"/>
          </a:p>
          <a:p>
            <a:pPr marL="0" indent="0">
              <a:buFont typeface="Wingdings" pitchFamily="2" charset="2"/>
              <a:buNone/>
              <a:defRPr/>
            </a:pPr>
            <a:r>
              <a:rPr lang="en-US" altLang="zh-CN" sz="2000" dirty="0"/>
              <a:t>	#</a:t>
            </a:r>
            <a:r>
              <a:rPr lang="zh-CN" altLang="zh-CN" sz="2000" dirty="0"/>
              <a:t>可以使用关键字参数，关键字参数间的顺序没有关系</a:t>
            </a:r>
          </a:p>
          <a:p>
            <a:pPr marL="0" indent="0">
              <a:buFont typeface="Wingdings" pitchFamily="2" charset="2"/>
              <a:buNone/>
              <a:defRPr/>
            </a:pPr>
            <a:r>
              <a:rPr lang="en-US" altLang="zh-CN" sz="2000" dirty="0"/>
              <a:t>	&gt;&gt;&gt;fun2(a=1,c=3,b=2)  # </a:t>
            </a:r>
            <a:r>
              <a:rPr lang="zh-CN" altLang="zh-CN" sz="2000" dirty="0"/>
              <a:t>输出</a:t>
            </a:r>
            <a:r>
              <a:rPr lang="en-US" altLang="zh-CN" sz="2000" dirty="0"/>
              <a:t>1,2,3</a:t>
            </a:r>
            <a:endParaRPr lang="zh-CN" altLang="zh-CN" sz="2000" dirty="0"/>
          </a:p>
          <a:p>
            <a:pPr marL="0" indent="0">
              <a:buFont typeface="Wingdings" pitchFamily="2" charset="2"/>
              <a:buNone/>
              <a:defRPr/>
            </a:pPr>
            <a:r>
              <a:rPr lang="en-US" altLang="zh-CN" sz="2000" dirty="0"/>
              <a:t>	#</a:t>
            </a:r>
            <a:r>
              <a:rPr lang="zh-CN" altLang="zh-CN" sz="2000" dirty="0"/>
              <a:t>也可以混合使用位置参数和关键字参数，但位置参数必须在关</a:t>
            </a:r>
            <a:r>
              <a:rPr lang="en-US" altLang="zh-CN" sz="2000" dirty="0"/>
              <a:t>         </a:t>
            </a:r>
          </a:p>
          <a:p>
            <a:pPr marL="0" indent="0">
              <a:buFont typeface="Wingdings" pitchFamily="2" charset="2"/>
              <a:buNone/>
              <a:defRPr/>
            </a:pPr>
            <a:r>
              <a:rPr lang="en-US" altLang="zh-CN" sz="2000" dirty="0"/>
              <a:t>              </a:t>
            </a:r>
            <a:r>
              <a:rPr lang="zh-CN" altLang="zh-CN" sz="2000" dirty="0"/>
              <a:t>键字参数的前面</a:t>
            </a:r>
          </a:p>
          <a:p>
            <a:pPr marL="0" indent="0">
              <a:buFont typeface="Wingdings" pitchFamily="2" charset="2"/>
              <a:buNone/>
              <a:defRPr/>
            </a:pPr>
            <a:r>
              <a:rPr lang="en-US" altLang="zh-CN" sz="2000" dirty="0"/>
              <a:t>	&gt;&gt;&gt;fun2(1,c=3,b=2)    # </a:t>
            </a:r>
            <a:r>
              <a:rPr lang="zh-CN" altLang="zh-CN" sz="2000" dirty="0"/>
              <a:t>输出</a:t>
            </a:r>
            <a:r>
              <a:rPr lang="en-US" altLang="zh-CN" sz="2000" dirty="0"/>
              <a:t>1,2,3</a:t>
            </a:r>
            <a:endParaRPr lang="zh-CN" altLang="zh-CN" sz="2000" dirty="0"/>
          </a:p>
          <a:p>
            <a:pPr marL="0" indent="0">
              <a:buFont typeface="Wingdings" pitchFamily="2" charset="2"/>
              <a:buNone/>
              <a:defRPr/>
            </a:pPr>
            <a:r>
              <a:rPr lang="en-US" altLang="zh-CN" sz="2000" dirty="0"/>
              <a:t>	&gt;&gt;&gt;</a:t>
            </a:r>
            <a:r>
              <a:rPr lang="en-US" altLang="zh-CN" sz="2000" dirty="0" err="1"/>
              <a:t>func</a:t>
            </a:r>
            <a:r>
              <a:rPr lang="en-US" altLang="zh-CN" sz="2000" dirty="0"/>
              <a:t>(a=1,2,3)  # </a:t>
            </a:r>
            <a:r>
              <a:rPr lang="zh-CN" altLang="zh-CN" sz="2000" dirty="0"/>
              <a:t>报错</a:t>
            </a:r>
          </a:p>
          <a:p>
            <a:pPr>
              <a:defRPr/>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265C6B46-A5EA-454B-BCA6-18F19C6F37D8}"/>
              </a:ext>
            </a:extLst>
          </p:cNvPr>
          <p:cNvSpPr>
            <a:spLocks noGrp="1"/>
          </p:cNvSpPr>
          <p:nvPr>
            <p:ph type="title"/>
          </p:nvPr>
        </p:nvSpPr>
        <p:spPr>
          <a:xfrm>
            <a:off x="395288" y="153988"/>
            <a:ext cx="8318500" cy="431800"/>
          </a:xfrm>
        </p:spPr>
        <p:txBody>
          <a:bodyPr/>
          <a:lstStyle/>
          <a:p>
            <a:r>
              <a:rPr lang="zh-CN" altLang="zh-CN">
                <a:latin typeface="微软雅黑" panose="020B0503020204020204" pitchFamily="34" charset="-122"/>
              </a:rPr>
              <a:t>位置或关键字参数</a:t>
            </a:r>
            <a:endParaRPr lang="zh-CN" altLang="en-US"/>
          </a:p>
        </p:txBody>
      </p:sp>
      <p:sp>
        <p:nvSpPr>
          <p:cNvPr id="3" name="内容占位符 2">
            <a:extLst>
              <a:ext uri="{FF2B5EF4-FFF2-40B4-BE49-F238E27FC236}">
                <a16:creationId xmlns:a16="http://schemas.microsoft.com/office/drawing/2014/main" id="{9E96562C-E473-46F9-8A04-948B14DAA987}"/>
              </a:ext>
            </a:extLst>
          </p:cNvPr>
          <p:cNvSpPr>
            <a:spLocks noGrp="1"/>
          </p:cNvSpPr>
          <p:nvPr>
            <p:ph idx="1"/>
          </p:nvPr>
        </p:nvSpPr>
        <p:spPr>
          <a:xfrm>
            <a:off x="250825" y="774700"/>
            <a:ext cx="8569325" cy="5246688"/>
          </a:xfrm>
        </p:spPr>
        <p:txBody>
          <a:bodyPr/>
          <a:lstStyle/>
          <a:p>
            <a:pPr>
              <a:lnSpc>
                <a:spcPct val="150000"/>
              </a:lnSpc>
              <a:defRPr/>
            </a:pPr>
            <a:r>
              <a:rPr lang="zh-CN" altLang="zh-CN" sz="2000" dirty="0"/>
              <a:t>函数参数列表中可以定义默认参数，但</a:t>
            </a:r>
            <a:r>
              <a:rPr lang="en-US" altLang="zh-CN" sz="2000" dirty="0"/>
              <a:t>Python</a:t>
            </a:r>
            <a:r>
              <a:rPr lang="zh-CN" altLang="zh-CN" sz="2000" dirty="0"/>
              <a:t>同样不允许带默认值的参数定义在没有默认值的参数之前，因为这样写是有歧义的。</a:t>
            </a:r>
            <a:endParaRPr lang="en-US" altLang="zh-CN" sz="2000" dirty="0"/>
          </a:p>
          <a:p>
            <a:pPr>
              <a:defRPr/>
            </a:pPr>
            <a:r>
              <a:rPr lang="zh-CN" altLang="zh-CN" sz="2000" dirty="0"/>
              <a:t>假设允许定义：</a:t>
            </a:r>
          </a:p>
          <a:p>
            <a:pPr marL="0" indent="0">
              <a:buFont typeface="Wingdings" pitchFamily="2" charset="2"/>
              <a:buNone/>
              <a:defRPr/>
            </a:pPr>
            <a:r>
              <a:rPr lang="en-US" altLang="zh-CN" sz="2000" dirty="0"/>
              <a:t>	</a:t>
            </a:r>
            <a:r>
              <a:rPr lang="en-US" altLang="zh-CN" sz="2000" dirty="0" err="1"/>
              <a:t>def</a:t>
            </a:r>
            <a:r>
              <a:rPr lang="en-US" altLang="zh-CN" sz="2000" dirty="0"/>
              <a:t>  fun3(a=1,b):</a:t>
            </a:r>
            <a:endParaRPr lang="zh-CN" altLang="zh-CN" sz="2000" dirty="0"/>
          </a:p>
          <a:p>
            <a:pPr marL="0" indent="0">
              <a:buFont typeface="Wingdings" pitchFamily="2" charset="2"/>
              <a:buNone/>
              <a:defRPr/>
            </a:pPr>
            <a:r>
              <a:rPr lang="en-US" altLang="zh-CN" sz="2000" dirty="0"/>
              <a:t>		print </a:t>
            </a:r>
            <a:r>
              <a:rPr lang="en-US" altLang="zh-CN" sz="2000" dirty="0" err="1"/>
              <a:t>a,b</a:t>
            </a:r>
            <a:endParaRPr lang="zh-CN" altLang="zh-CN" sz="2000" dirty="0"/>
          </a:p>
          <a:p>
            <a:pPr>
              <a:defRPr/>
            </a:pPr>
            <a:r>
              <a:rPr lang="zh-CN" altLang="zh-CN" sz="2000" dirty="0"/>
              <a:t>那么我调用</a:t>
            </a:r>
            <a:r>
              <a:rPr lang="en-US" altLang="zh-CN" sz="2000" dirty="0"/>
              <a:t> fun3(2)</a:t>
            </a:r>
            <a:r>
              <a:rPr lang="zh-CN" altLang="zh-CN" sz="2000" dirty="0"/>
              <a:t>，虽然程序员希望</a:t>
            </a:r>
            <a:r>
              <a:rPr lang="en-US" altLang="zh-CN" sz="2000" dirty="0"/>
              <a:t>a=1,b=2</a:t>
            </a:r>
            <a:r>
              <a:rPr lang="zh-CN" altLang="zh-CN" sz="2000" dirty="0"/>
              <a:t>但</a:t>
            </a:r>
            <a:r>
              <a:rPr lang="en-US" altLang="zh-CN" sz="2000" dirty="0"/>
              <a:t>Python</a:t>
            </a:r>
            <a:r>
              <a:rPr lang="zh-CN" altLang="zh-CN" sz="2000" dirty="0"/>
              <a:t>的位置参数是按顺序赋值的，程序会先把</a:t>
            </a:r>
            <a:r>
              <a:rPr lang="en-US" altLang="zh-CN" sz="2000" dirty="0"/>
              <a:t>2</a:t>
            </a:r>
            <a:r>
              <a:rPr lang="zh-CN" altLang="zh-CN" sz="2000" dirty="0"/>
              <a:t>赋值给</a:t>
            </a:r>
            <a:r>
              <a:rPr lang="en-US" altLang="zh-CN" sz="2000" dirty="0"/>
              <a:t>a</a:t>
            </a:r>
            <a:r>
              <a:rPr lang="zh-CN" altLang="zh-CN" sz="2000" dirty="0"/>
              <a:t>，但已经没有参数赋值给</a:t>
            </a:r>
            <a:r>
              <a:rPr lang="en-US" altLang="zh-CN" sz="2000" dirty="0"/>
              <a:t>b</a:t>
            </a:r>
            <a:r>
              <a:rPr lang="zh-CN" altLang="zh-CN" sz="2000" dirty="0"/>
              <a:t>了，所以程序会报错。</a:t>
            </a:r>
            <a:endParaRPr lang="en-US" altLang="zh-CN" sz="2000" dirty="0"/>
          </a:p>
          <a:p>
            <a:pPr>
              <a:defRPr/>
            </a:pPr>
            <a:r>
              <a:rPr lang="zh-CN" altLang="zh-CN" sz="2000" dirty="0"/>
              <a:t>如果改成：</a:t>
            </a:r>
          </a:p>
          <a:p>
            <a:pPr marL="0" indent="0">
              <a:buFont typeface="Wingdings" pitchFamily="2" charset="2"/>
              <a:buNone/>
              <a:defRPr/>
            </a:pPr>
            <a:r>
              <a:rPr lang="en-US" altLang="zh-CN" sz="2000" dirty="0"/>
              <a:t>	</a:t>
            </a:r>
            <a:r>
              <a:rPr lang="en-US" altLang="zh-CN" sz="2000" dirty="0" err="1"/>
              <a:t>def</a:t>
            </a:r>
            <a:r>
              <a:rPr lang="en-US" altLang="zh-CN" sz="2000" dirty="0"/>
              <a:t>  fun3(</a:t>
            </a:r>
            <a:r>
              <a:rPr lang="en-US" altLang="zh-CN" sz="2000" dirty="0" err="1"/>
              <a:t>a,b</a:t>
            </a:r>
            <a:r>
              <a:rPr lang="en-US" altLang="zh-CN" sz="2000" dirty="0"/>
              <a:t>=2):</a:t>
            </a:r>
            <a:endParaRPr lang="zh-CN" altLang="zh-CN" sz="2000" dirty="0"/>
          </a:p>
          <a:p>
            <a:pPr marL="0" indent="0">
              <a:buFont typeface="Wingdings" pitchFamily="2" charset="2"/>
              <a:buNone/>
              <a:defRPr/>
            </a:pPr>
            <a:r>
              <a:rPr lang="en-US" altLang="zh-CN" sz="2000" dirty="0"/>
              <a:t>		print </a:t>
            </a:r>
            <a:r>
              <a:rPr lang="en-US" altLang="zh-CN" sz="2000" dirty="0" err="1"/>
              <a:t>a,b</a:t>
            </a:r>
            <a:endParaRPr lang="zh-CN" altLang="zh-CN" sz="2000" dirty="0"/>
          </a:p>
          <a:p>
            <a:pPr>
              <a:lnSpc>
                <a:spcPct val="150000"/>
              </a:lnSpc>
              <a:defRPr/>
            </a:pPr>
            <a:r>
              <a:rPr lang="zh-CN" altLang="zh-CN" sz="2000" dirty="0"/>
              <a:t>调用</a:t>
            </a:r>
            <a:r>
              <a:rPr lang="en-US" altLang="zh-CN" sz="2000" dirty="0"/>
              <a:t>fun3(1)</a:t>
            </a:r>
            <a:r>
              <a:rPr lang="zh-CN" altLang="zh-CN" sz="2000" dirty="0"/>
              <a:t>时，按照顺序，先将</a:t>
            </a:r>
            <a:r>
              <a:rPr lang="en-US" altLang="zh-CN" sz="2000" dirty="0"/>
              <a:t>1</a:t>
            </a:r>
            <a:r>
              <a:rPr lang="zh-CN" altLang="zh-CN" sz="2000" dirty="0"/>
              <a:t>赋值给</a:t>
            </a:r>
            <a:r>
              <a:rPr lang="en-US" altLang="zh-CN" sz="2000" dirty="0"/>
              <a:t>a</a:t>
            </a:r>
            <a:r>
              <a:rPr lang="zh-CN" altLang="zh-CN" sz="2000" dirty="0"/>
              <a:t>，虽然后面没有参数传入，但</a:t>
            </a:r>
            <a:r>
              <a:rPr lang="en-US" altLang="zh-CN" sz="2000" dirty="0"/>
              <a:t>b</a:t>
            </a:r>
            <a:r>
              <a:rPr lang="zh-CN" altLang="zh-CN" sz="2000" dirty="0"/>
              <a:t>已经有默认值，因此这样写程序没有歧义，输出</a:t>
            </a:r>
            <a:r>
              <a:rPr lang="en-US" altLang="zh-CN" sz="2000" dirty="0"/>
              <a:t>1,2</a:t>
            </a:r>
            <a:r>
              <a:rPr lang="zh-CN" altLang="zh-CN" sz="2000" dirty="0"/>
              <a:t>。</a:t>
            </a:r>
          </a:p>
          <a:p>
            <a:pPr>
              <a:defRPr/>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6909F611-4CDC-4E62-B0B2-610B220C17AF}"/>
              </a:ext>
            </a:extLst>
          </p:cNvPr>
          <p:cNvSpPr>
            <a:spLocks noGrp="1"/>
          </p:cNvSpPr>
          <p:nvPr>
            <p:ph type="title"/>
          </p:nvPr>
        </p:nvSpPr>
        <p:spPr>
          <a:xfrm>
            <a:off x="395288" y="153988"/>
            <a:ext cx="8318500" cy="431800"/>
          </a:xfrm>
        </p:spPr>
        <p:txBody>
          <a:bodyPr/>
          <a:lstStyle/>
          <a:p>
            <a:r>
              <a:rPr lang="zh-CN" altLang="zh-CN"/>
              <a:t>任意数量的位置参数</a:t>
            </a:r>
            <a:endParaRPr lang="zh-CN" altLang="en-US"/>
          </a:p>
        </p:txBody>
      </p:sp>
      <p:sp>
        <p:nvSpPr>
          <p:cNvPr id="3" name="内容占位符 2">
            <a:extLst>
              <a:ext uri="{FF2B5EF4-FFF2-40B4-BE49-F238E27FC236}">
                <a16:creationId xmlns:a16="http://schemas.microsoft.com/office/drawing/2014/main" id="{8415DC6A-DABB-4EDE-B313-66F29E3D92C5}"/>
              </a:ext>
            </a:extLst>
          </p:cNvPr>
          <p:cNvSpPr>
            <a:spLocks noGrp="1"/>
          </p:cNvSpPr>
          <p:nvPr>
            <p:ph idx="1"/>
          </p:nvPr>
        </p:nvSpPr>
        <p:spPr>
          <a:xfrm>
            <a:off x="250825" y="774700"/>
            <a:ext cx="8424863" cy="4886325"/>
          </a:xfrm>
        </p:spPr>
        <p:txBody>
          <a:bodyPr/>
          <a:lstStyle/>
          <a:p>
            <a:pPr>
              <a:lnSpc>
                <a:spcPct val="150000"/>
              </a:lnSpc>
              <a:defRPr/>
            </a:pPr>
            <a:r>
              <a:rPr lang="zh-CN" altLang="zh-CN" sz="2000" dirty="0"/>
              <a:t>任意数量的位置参数在定义的时候是需要一个星号前缀来表示，在传递参数的时候，可以在原有参数的后面添加零个或多个参数，这些参数将会被放在元组内并传入到函数。带星号前缀的参数必须定义在不带两个星号的参数之后。如：</a:t>
            </a:r>
          </a:p>
          <a:p>
            <a:pPr marL="0" indent="0">
              <a:lnSpc>
                <a:spcPct val="150000"/>
              </a:lnSpc>
              <a:buFont typeface="Wingdings" pitchFamily="2" charset="2"/>
              <a:buNone/>
              <a:defRPr/>
            </a:pPr>
            <a:r>
              <a:rPr lang="en-US" altLang="zh-CN" sz="2000" dirty="0"/>
              <a:t>	</a:t>
            </a:r>
            <a:r>
              <a:rPr lang="en-US" altLang="zh-CN" sz="2000" dirty="0" err="1"/>
              <a:t>def</a:t>
            </a:r>
            <a:r>
              <a:rPr lang="en-US" altLang="zh-CN" sz="2000" dirty="0"/>
              <a:t>  fun4(str1,*numbers):</a:t>
            </a:r>
            <a:endParaRPr lang="zh-CN" altLang="zh-CN" sz="2000" dirty="0"/>
          </a:p>
          <a:p>
            <a:pPr marL="0" indent="0">
              <a:lnSpc>
                <a:spcPct val="150000"/>
              </a:lnSpc>
              <a:buFont typeface="Wingdings" pitchFamily="2" charset="2"/>
              <a:buNone/>
              <a:defRPr/>
            </a:pPr>
            <a:r>
              <a:rPr lang="en-US" altLang="zh-CN" sz="2000" dirty="0"/>
              <a:t>		print fun4 , numbers</a:t>
            </a:r>
            <a:endParaRPr lang="zh-CN" altLang="zh-CN" sz="2000" dirty="0"/>
          </a:p>
          <a:p>
            <a:pPr marL="0" indent="0">
              <a:lnSpc>
                <a:spcPct val="150000"/>
              </a:lnSpc>
              <a:buFont typeface="Wingdings" pitchFamily="2" charset="2"/>
              <a:buNone/>
              <a:defRPr/>
            </a:pPr>
            <a:r>
              <a:rPr lang="en-US" altLang="zh-CN" sz="2000" dirty="0"/>
              <a:t>	&gt;&gt;&gt;fun4(“numbers:”,1,2,3,4)   #</a:t>
            </a:r>
            <a:r>
              <a:rPr lang="zh-CN" altLang="zh-CN" sz="2000" dirty="0"/>
              <a:t>输出</a:t>
            </a:r>
            <a:r>
              <a:rPr lang="en-US" altLang="zh-CN" sz="2000" dirty="0"/>
              <a:t>numbers: (1, 2, 3, 4)</a:t>
            </a:r>
            <a:endParaRPr lang="zh-CN" altLang="zh-CN" sz="2000" dirty="0"/>
          </a:p>
          <a:p>
            <a:pPr>
              <a:lnSpc>
                <a:spcPct val="150000"/>
              </a:lnSpc>
              <a:defRPr/>
            </a:pPr>
            <a:r>
              <a:rPr lang="en-US" altLang="zh-CN" sz="2000" dirty="0" err="1"/>
              <a:t>def</a:t>
            </a:r>
            <a:r>
              <a:rPr lang="en-US" altLang="zh-CN" sz="2000" dirty="0"/>
              <a:t> fun4(*numbers,str1)</a:t>
            </a:r>
            <a:r>
              <a:rPr lang="zh-CN" altLang="zh-CN" sz="2000" dirty="0"/>
              <a:t>这样定义参数列表是不允许的，因为同样有歧义。</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A78494E-8479-4753-AD9A-A55E628B19B6}"/>
              </a:ext>
            </a:extLst>
          </p:cNvPr>
          <p:cNvSpPr>
            <a:spLocks noGrp="1"/>
          </p:cNvSpPr>
          <p:nvPr>
            <p:ph type="title"/>
          </p:nvPr>
        </p:nvSpPr>
        <p:spPr>
          <a:xfrm>
            <a:off x="395288" y="153988"/>
            <a:ext cx="8318500" cy="431800"/>
          </a:xfrm>
        </p:spPr>
        <p:txBody>
          <a:bodyPr/>
          <a:lstStyle/>
          <a:p>
            <a:r>
              <a:rPr lang="zh-CN" altLang="zh-CN"/>
              <a:t>任意数量的关键字参数</a:t>
            </a:r>
            <a:endParaRPr lang="zh-CN" altLang="en-US"/>
          </a:p>
        </p:txBody>
      </p:sp>
      <p:sp>
        <p:nvSpPr>
          <p:cNvPr id="3" name="内容占位符 2">
            <a:extLst>
              <a:ext uri="{FF2B5EF4-FFF2-40B4-BE49-F238E27FC236}">
                <a16:creationId xmlns:a16="http://schemas.microsoft.com/office/drawing/2014/main" id="{88EF072D-1B2A-46AD-B383-6BFB840EC283}"/>
              </a:ext>
            </a:extLst>
          </p:cNvPr>
          <p:cNvSpPr>
            <a:spLocks noGrp="1"/>
          </p:cNvSpPr>
          <p:nvPr>
            <p:ph idx="1"/>
          </p:nvPr>
        </p:nvSpPr>
        <p:spPr>
          <a:xfrm>
            <a:off x="250825" y="774700"/>
            <a:ext cx="8642350" cy="4598988"/>
          </a:xfrm>
        </p:spPr>
        <p:txBody>
          <a:bodyPr/>
          <a:lstStyle/>
          <a:p>
            <a:pPr>
              <a:lnSpc>
                <a:spcPct val="150000"/>
              </a:lnSpc>
              <a:defRPr/>
            </a:pPr>
            <a:r>
              <a:rPr lang="zh-CN" altLang="zh-CN" sz="2000" dirty="0"/>
              <a:t>任意数量的关键字参数在定义的时候，参数名称前面需要有两个星号</a:t>
            </a:r>
            <a:r>
              <a:rPr lang="en-US" altLang="zh-CN" sz="2000" dirty="0"/>
              <a:t>(**)</a:t>
            </a:r>
            <a:r>
              <a:rPr lang="zh-CN" altLang="zh-CN" sz="2000" dirty="0"/>
              <a:t>作为前缀，这样定义出来的参数，在传递参数的时候，可以在原有的参数后面添加任意零个或多个关键字参数，这些参数会被放到字典内并传入到函数中。带两个星号前缀的参数必须定义在所有带默认值的参数之后。</a:t>
            </a:r>
          </a:p>
          <a:p>
            <a:pPr marL="0" indent="0">
              <a:lnSpc>
                <a:spcPct val="150000"/>
              </a:lnSpc>
              <a:buFont typeface="Wingdings" pitchFamily="2" charset="2"/>
              <a:buNone/>
              <a:defRPr/>
            </a:pPr>
            <a:r>
              <a:rPr lang="en-US" altLang="zh-CN" sz="2000" dirty="0"/>
              <a:t>    </a:t>
            </a:r>
            <a:r>
              <a:rPr lang="en-US" altLang="zh-CN" sz="2000" dirty="0" err="1"/>
              <a:t>def</a:t>
            </a:r>
            <a:r>
              <a:rPr lang="en-US" altLang="zh-CN" sz="2000" dirty="0"/>
              <a:t>  fun4(a=1,*numbers,**</a:t>
            </a:r>
            <a:r>
              <a:rPr lang="en-US" altLang="zh-CN" sz="2000" dirty="0" err="1"/>
              <a:t>kwargs</a:t>
            </a:r>
            <a:r>
              <a:rPr lang="en-US" altLang="zh-CN" sz="2000" dirty="0"/>
              <a:t>):</a:t>
            </a:r>
            <a:endParaRPr lang="zh-CN" altLang="zh-CN" sz="2000" dirty="0"/>
          </a:p>
          <a:p>
            <a:pPr marL="0" indent="0">
              <a:lnSpc>
                <a:spcPct val="150000"/>
              </a:lnSpc>
              <a:buFont typeface="Wingdings" pitchFamily="2" charset="2"/>
              <a:buNone/>
              <a:defRPr/>
            </a:pPr>
            <a:r>
              <a:rPr lang="en-US" altLang="zh-CN" sz="2000" dirty="0"/>
              <a:t>        print </a:t>
            </a:r>
            <a:r>
              <a:rPr lang="en-US" altLang="zh-CN" sz="2000" dirty="0" err="1"/>
              <a:t>a,numbers,kwargs</a:t>
            </a:r>
            <a:endParaRPr lang="zh-CN" altLang="zh-CN" sz="2000" dirty="0"/>
          </a:p>
          <a:p>
            <a:pPr marL="0" indent="0">
              <a:lnSpc>
                <a:spcPct val="150000"/>
              </a:lnSpc>
              <a:buFont typeface="Wingdings" pitchFamily="2" charset="2"/>
              <a:buNone/>
              <a:defRPr/>
            </a:pPr>
            <a:r>
              <a:rPr lang="en-US" altLang="zh-CN" sz="2000" dirty="0"/>
              <a:t>    &gt;&gt;&gt;fun4(4,2,3,4,b=2,c=3)</a:t>
            </a:r>
            <a:endParaRPr lang="zh-CN" altLang="zh-CN" sz="2000" dirty="0"/>
          </a:p>
          <a:p>
            <a:pPr>
              <a:lnSpc>
                <a:spcPct val="150000"/>
              </a:lnSpc>
              <a:defRPr/>
            </a:pPr>
            <a:r>
              <a:rPr lang="en-US" altLang="zh-CN" sz="2000" dirty="0"/>
              <a:t>#</a:t>
            </a:r>
            <a:r>
              <a:rPr lang="zh-CN" altLang="zh-CN" sz="2000" dirty="0"/>
              <a:t>输出</a:t>
            </a:r>
            <a:r>
              <a:rPr lang="en-US" altLang="zh-CN" sz="2000" dirty="0"/>
              <a:t>4 (2, 3, 4) {'c': 3, 'b': 2}</a:t>
            </a:r>
            <a:endParaRPr lang="zh-CN" altLang="zh-CN" sz="2000" dirty="0"/>
          </a:p>
          <a:p>
            <a:pPr>
              <a:defRPr/>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EE3AB75E-73C3-47F6-8AEA-D79B6E99DF56}"/>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480EDDCD-C38B-4727-8FE1-3C01913C2F17}"/>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0DE5F2F2-4F6F-4226-839D-40AF6558E881}"/>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551B799D-077F-45BA-A53A-1237178B0F37}"/>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B577AC98-8C2A-4B20-BE11-A27AF85D9858}"/>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79CE0ECD-2215-482E-B2F3-5859E7DEA01D}"/>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0728" name="标题 13">
            <a:extLst>
              <a:ext uri="{FF2B5EF4-FFF2-40B4-BE49-F238E27FC236}">
                <a16:creationId xmlns:a16="http://schemas.microsoft.com/office/drawing/2014/main" id="{1AA40291-A52C-4E52-8280-B351D35C1DB4}"/>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8A47BEF-2DE3-489A-99D4-10AC33873781}"/>
              </a:ext>
            </a:extLst>
          </p:cNvPr>
          <p:cNvSpPr>
            <a:spLocks noChangeArrowheads="1"/>
          </p:cNvSpPr>
          <p:nvPr/>
        </p:nvSpPr>
        <p:spPr bwMode="auto">
          <a:xfrm>
            <a:off x="2843213" y="32131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75C2F0CF-B53B-4E8A-AE97-ADCB9F0A6BA1}"/>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7844E544-CDCD-480C-A131-EBF17D813329}"/>
              </a:ext>
            </a:extLst>
          </p:cNvPr>
          <p:cNvSpPr>
            <a:spLocks noChangeArrowheads="1"/>
          </p:cNvSpPr>
          <p:nvPr/>
        </p:nvSpPr>
        <p:spPr bwMode="auto">
          <a:xfrm>
            <a:off x="1860550" y="32131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A90263CD-5693-4635-820B-D4FCC73678A3}"/>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A80BE59E-6ED6-431E-A802-9C61ECFD19E8}"/>
              </a:ext>
            </a:extLst>
          </p:cNvPr>
          <p:cNvSpPr>
            <a:spLocks noGrp="1"/>
          </p:cNvSpPr>
          <p:nvPr>
            <p:ph type="title"/>
          </p:nvPr>
        </p:nvSpPr>
        <p:spPr>
          <a:xfrm>
            <a:off x="395288" y="188913"/>
            <a:ext cx="8318500" cy="431800"/>
          </a:xfrm>
        </p:spPr>
        <p:txBody>
          <a:bodyPr/>
          <a:lstStyle/>
          <a:p>
            <a:r>
              <a:rPr lang="zh-CN" altLang="zh-CN"/>
              <a:t>可变对象和不可变对象</a:t>
            </a:r>
            <a:endParaRPr lang="zh-CN" altLang="en-US"/>
          </a:p>
        </p:txBody>
      </p:sp>
      <p:sp>
        <p:nvSpPr>
          <p:cNvPr id="31747" name="内容占位符 2">
            <a:extLst>
              <a:ext uri="{FF2B5EF4-FFF2-40B4-BE49-F238E27FC236}">
                <a16:creationId xmlns:a16="http://schemas.microsoft.com/office/drawing/2014/main" id="{6164F886-7FB8-4C2F-A28C-751819D69C3B}"/>
              </a:ext>
            </a:extLst>
          </p:cNvPr>
          <p:cNvSpPr>
            <a:spLocks noGrp="1"/>
          </p:cNvSpPr>
          <p:nvPr>
            <p:ph idx="1"/>
          </p:nvPr>
        </p:nvSpPr>
        <p:spPr>
          <a:xfrm>
            <a:off x="250825" y="774700"/>
            <a:ext cx="8642350" cy="5030788"/>
          </a:xfrm>
        </p:spPr>
        <p:txBody>
          <a:bodyPr/>
          <a:lstStyle/>
          <a:p>
            <a:pPr>
              <a:lnSpc>
                <a:spcPct val="150000"/>
              </a:lnSpc>
            </a:pPr>
            <a:r>
              <a:rPr lang="en-US" altLang="zh-CN" sz="2000"/>
              <a:t>Python</a:t>
            </a:r>
            <a:r>
              <a:rPr lang="zh-CN" altLang="zh-CN" sz="2000"/>
              <a:t>的所有对象可分为可变对象和不可变对象。所谓可变对象是指，对象的内容可变，而不可变对象是指对象内容不可变。</a:t>
            </a:r>
            <a:r>
              <a:rPr lang="zh-CN" altLang="en-US" sz="2000"/>
              <a:t>如下表说明：</a:t>
            </a:r>
            <a:endParaRPr lang="zh-CN" altLang="zh-CN" sz="2000"/>
          </a:p>
          <a:p>
            <a:pPr>
              <a:lnSpc>
                <a:spcPct val="150000"/>
              </a:lnSpc>
            </a:pPr>
            <a:endParaRPr lang="en-US" altLang="zh-CN" sz="2000"/>
          </a:p>
          <a:p>
            <a:pPr>
              <a:lnSpc>
                <a:spcPct val="150000"/>
              </a:lnSpc>
            </a:pPr>
            <a:endParaRPr lang="en-US" altLang="zh-CN" sz="2000"/>
          </a:p>
          <a:p>
            <a:pPr>
              <a:lnSpc>
                <a:spcPct val="150000"/>
              </a:lnSpc>
            </a:pPr>
            <a:r>
              <a:rPr lang="zh-CN" altLang="zh-CN" sz="2000"/>
              <a:t>我们在第二章已经介绍过数值类型是不可变对象，当程序尝试改变数据的值时，程序会重新生成新的数据，而不是改变原来的数据。</a:t>
            </a:r>
          </a:p>
          <a:p>
            <a:pPr>
              <a:lnSpc>
                <a:spcPct val="150000"/>
              </a:lnSpc>
            </a:pPr>
            <a:r>
              <a:rPr lang="zh-CN" altLang="zh-CN" sz="2000"/>
              <a:t>之所以本书要将这部分内容放到函数这一章，是因为</a:t>
            </a:r>
            <a:r>
              <a:rPr lang="en-US" altLang="zh-CN" sz="2000"/>
              <a:t>Python</a:t>
            </a:r>
            <a:r>
              <a:rPr lang="zh-CN" altLang="zh-CN" sz="2000"/>
              <a:t>函数的参数都是对象的引用。</a:t>
            </a:r>
            <a:endParaRPr lang="en-US" altLang="zh-CN" sz="2000"/>
          </a:p>
          <a:p>
            <a:pPr>
              <a:lnSpc>
                <a:spcPct val="150000"/>
              </a:lnSpc>
            </a:pPr>
            <a:r>
              <a:rPr lang="zh-CN" altLang="zh-CN" sz="2000"/>
              <a:t>如果在引用不可变对象中，当尝试修改对象时，程序会在函数中生成新的对象，函数外被引用的对象则不会被改变。</a:t>
            </a:r>
            <a:endParaRPr lang="zh-CN" altLang="en-US" sz="2000"/>
          </a:p>
        </p:txBody>
      </p:sp>
      <p:graphicFrame>
        <p:nvGraphicFramePr>
          <p:cNvPr id="4" name="表格 3">
            <a:extLst>
              <a:ext uri="{FF2B5EF4-FFF2-40B4-BE49-F238E27FC236}">
                <a16:creationId xmlns:a16="http://schemas.microsoft.com/office/drawing/2014/main" id="{8A09674A-DB22-4655-9ACC-3BA6C1292F0E}"/>
              </a:ext>
            </a:extLst>
          </p:cNvPr>
          <p:cNvGraphicFramePr>
            <a:graphicFrameLocks noGrp="1"/>
          </p:cNvGraphicFramePr>
          <p:nvPr/>
        </p:nvGraphicFramePr>
        <p:xfrm>
          <a:off x="684213" y="1916113"/>
          <a:ext cx="7775575" cy="792162"/>
        </p:xfrm>
        <a:graphic>
          <a:graphicData uri="http://schemas.openxmlformats.org/drawingml/2006/table">
            <a:tbl>
              <a:tblPr firstRow="1" firstCol="1" bandRow="1">
                <a:tableStyleId>{BC89EF96-8CEA-46FF-86C4-4CE0E7609802}</a:tableStyleId>
              </a:tblPr>
              <a:tblGrid>
                <a:gridCol w="2172787">
                  <a:extLst>
                    <a:ext uri="{9D8B030D-6E8A-4147-A177-3AD203B41FA5}">
                      <a16:colId xmlns:a16="http://schemas.microsoft.com/office/drawing/2014/main" val="20000"/>
                    </a:ext>
                  </a:extLst>
                </a:gridCol>
                <a:gridCol w="5602788">
                  <a:extLst>
                    <a:ext uri="{9D8B030D-6E8A-4147-A177-3AD203B41FA5}">
                      <a16:colId xmlns:a16="http://schemas.microsoft.com/office/drawing/2014/main" val="20001"/>
                    </a:ext>
                  </a:extLst>
                </a:gridCol>
              </a:tblGrid>
              <a:tr h="396081">
                <a:tc>
                  <a:txBody>
                    <a:bodyPr/>
                    <a:lstStyle/>
                    <a:p>
                      <a:pPr algn="ctr">
                        <a:spcAft>
                          <a:spcPts val="0"/>
                        </a:spcAft>
                      </a:pPr>
                      <a:r>
                        <a:rPr lang="zh-CN" sz="1600" kern="100" dirty="0">
                          <a:effectLst/>
                        </a:rPr>
                        <a:t>不可变对象</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tc>
                  <a:txBody>
                    <a:bodyPr/>
                    <a:lstStyle/>
                    <a:p>
                      <a:pPr algn="ctr">
                        <a:spcAft>
                          <a:spcPts val="0"/>
                        </a:spcAft>
                      </a:pPr>
                      <a:r>
                        <a:rPr lang="zh-CN" sz="1600" kern="100" dirty="0">
                          <a:effectLst/>
                        </a:rPr>
                        <a:t>数值类型，字符串，元组</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extLst>
                  <a:ext uri="{0D108BD9-81ED-4DB2-BD59-A6C34878D82A}">
                    <a16:rowId xmlns:a16="http://schemas.microsoft.com/office/drawing/2014/main" val="10000"/>
                  </a:ext>
                </a:extLst>
              </a:tr>
              <a:tr h="396081">
                <a:tc>
                  <a:txBody>
                    <a:bodyPr/>
                    <a:lstStyle/>
                    <a:p>
                      <a:pPr algn="ctr">
                        <a:spcAft>
                          <a:spcPts val="0"/>
                        </a:spcAft>
                      </a:pPr>
                      <a:r>
                        <a:rPr lang="zh-CN" sz="1600" kern="100" dirty="0">
                          <a:effectLst/>
                        </a:rPr>
                        <a:t>可变对象</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tc>
                  <a:txBody>
                    <a:bodyPr/>
                    <a:lstStyle/>
                    <a:p>
                      <a:pPr algn="ctr">
                        <a:spcAft>
                          <a:spcPts val="0"/>
                        </a:spcAft>
                      </a:pPr>
                      <a:r>
                        <a:rPr lang="zh-CN" sz="1600" kern="100" dirty="0">
                          <a:effectLst/>
                        </a:rPr>
                        <a:t>字典，列表</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3" marR="68573"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EF225A1-32D7-4FF9-84F5-D90130281D63}"/>
              </a:ext>
            </a:extLst>
          </p:cNvPr>
          <p:cNvSpPr>
            <a:spLocks noGrp="1"/>
          </p:cNvSpPr>
          <p:nvPr>
            <p:ph type="title"/>
          </p:nvPr>
        </p:nvSpPr>
        <p:spPr>
          <a:xfrm>
            <a:off x="395288" y="153988"/>
            <a:ext cx="8318500" cy="431800"/>
          </a:xfrm>
        </p:spPr>
        <p:txBody>
          <a:bodyPr/>
          <a:lstStyle/>
          <a:p>
            <a:r>
              <a:rPr lang="zh-CN" altLang="en-US"/>
              <a:t>函数</a:t>
            </a:r>
          </a:p>
        </p:txBody>
      </p:sp>
      <p:sp>
        <p:nvSpPr>
          <p:cNvPr id="3" name="内容占位符 2">
            <a:extLst>
              <a:ext uri="{FF2B5EF4-FFF2-40B4-BE49-F238E27FC236}">
                <a16:creationId xmlns:a16="http://schemas.microsoft.com/office/drawing/2014/main" id="{2D343470-D881-4BFF-8944-F6635E05B8CC}"/>
              </a:ext>
            </a:extLst>
          </p:cNvPr>
          <p:cNvSpPr>
            <a:spLocks noGrp="1"/>
          </p:cNvSpPr>
          <p:nvPr>
            <p:ph idx="1"/>
          </p:nvPr>
        </p:nvSpPr>
        <p:spPr>
          <a:xfrm>
            <a:off x="250825" y="765175"/>
            <a:ext cx="8893175" cy="6480175"/>
          </a:xfrm>
        </p:spPr>
        <p:txBody>
          <a:bodyPr/>
          <a:lstStyle/>
          <a:p>
            <a:pPr marL="0" indent="0">
              <a:lnSpc>
                <a:spcPts val="2800"/>
              </a:lnSpc>
              <a:buFont typeface="Wingdings" pitchFamily="2" charset="2"/>
              <a:buNone/>
              <a:defRPr/>
            </a:pPr>
            <a:r>
              <a:rPr lang="en-US" altLang="zh-CN" sz="2000" dirty="0"/>
              <a:t>     </a:t>
            </a:r>
            <a:r>
              <a:rPr lang="en-US" altLang="zh-CN" sz="2000" dirty="0" err="1"/>
              <a:t>def</a:t>
            </a:r>
            <a:r>
              <a:rPr lang="en-US" altLang="zh-CN" sz="2000" dirty="0"/>
              <a:t>  add1(</a:t>
            </a:r>
            <a:r>
              <a:rPr lang="en-US" altLang="zh-CN" sz="2000" dirty="0" err="1"/>
              <a:t>num</a:t>
            </a:r>
            <a:r>
              <a:rPr lang="en-US" altLang="zh-CN" sz="2000" dirty="0"/>
              <a:t>):</a:t>
            </a:r>
            <a:endParaRPr lang="zh-CN" altLang="zh-CN" sz="2000" dirty="0"/>
          </a:p>
          <a:p>
            <a:pPr marL="0" indent="0">
              <a:lnSpc>
                <a:spcPts val="2800"/>
              </a:lnSpc>
              <a:buFont typeface="Wingdings" pitchFamily="2" charset="2"/>
              <a:buNone/>
              <a:defRPr/>
            </a:pPr>
            <a:r>
              <a:rPr lang="en-US" altLang="zh-CN" sz="2000" dirty="0"/>
              <a:t>	          </a:t>
            </a:r>
            <a:r>
              <a:rPr lang="en-US" altLang="zh-CN" sz="2000" dirty="0" err="1"/>
              <a:t>num</a:t>
            </a:r>
            <a:r>
              <a:rPr lang="en-US" altLang="zh-CN" sz="2000" dirty="0"/>
              <a:t> +=1</a:t>
            </a:r>
            <a:endParaRPr lang="zh-CN" altLang="zh-CN" sz="2000" dirty="0"/>
          </a:p>
          <a:p>
            <a:pPr>
              <a:lnSpc>
                <a:spcPts val="2800"/>
              </a:lnSpc>
              <a:defRPr/>
            </a:pPr>
            <a:r>
              <a:rPr lang="zh-CN" altLang="zh-CN" sz="2000" dirty="0"/>
              <a:t>执行</a:t>
            </a:r>
            <a:r>
              <a:rPr lang="en-US" altLang="zh-CN" sz="2000" dirty="0" err="1"/>
              <a:t>num</a:t>
            </a:r>
            <a:r>
              <a:rPr lang="en-US" altLang="zh-CN" sz="2000" dirty="0"/>
              <a:t> = 1 ,add1(</a:t>
            </a:r>
            <a:r>
              <a:rPr lang="en-US" altLang="zh-CN" sz="2000" dirty="0" err="1"/>
              <a:t>num</a:t>
            </a:r>
            <a:r>
              <a:rPr lang="en-US" altLang="zh-CN" sz="2000" dirty="0"/>
              <a:t>),</a:t>
            </a:r>
            <a:r>
              <a:rPr lang="zh-CN" altLang="zh-CN" sz="2000" dirty="0"/>
              <a:t>然后再输出</a:t>
            </a:r>
            <a:r>
              <a:rPr lang="en-US" altLang="zh-CN" sz="2000" dirty="0" err="1"/>
              <a:t>num</a:t>
            </a:r>
            <a:r>
              <a:rPr lang="zh-CN" altLang="zh-CN" sz="2000" dirty="0"/>
              <a:t>的值，发现</a:t>
            </a:r>
            <a:r>
              <a:rPr lang="en-US" altLang="zh-CN" sz="2000" dirty="0" err="1"/>
              <a:t>num</a:t>
            </a:r>
            <a:r>
              <a:rPr lang="zh-CN" altLang="zh-CN" sz="2000" dirty="0"/>
              <a:t>的值还是</a:t>
            </a:r>
            <a:r>
              <a:rPr lang="en-US" altLang="zh-CN" sz="2000" dirty="0"/>
              <a:t>1</a:t>
            </a:r>
            <a:r>
              <a:rPr lang="zh-CN" altLang="zh-CN" sz="2000" dirty="0"/>
              <a:t>。这是因为主程序中的</a:t>
            </a:r>
            <a:r>
              <a:rPr lang="en-US" altLang="zh-CN" sz="2000" dirty="0" err="1"/>
              <a:t>num</a:t>
            </a:r>
            <a:r>
              <a:rPr lang="zh-CN" altLang="zh-CN" sz="2000" dirty="0"/>
              <a:t>与函数中的</a:t>
            </a:r>
            <a:r>
              <a:rPr lang="en-US" altLang="zh-CN" sz="2000" dirty="0" err="1"/>
              <a:t>num</a:t>
            </a:r>
            <a:r>
              <a:rPr lang="zh-CN" altLang="zh-CN" sz="2000" dirty="0"/>
              <a:t>是不一样的，所以改变函数中的</a:t>
            </a:r>
            <a:r>
              <a:rPr lang="en-US" altLang="zh-CN" sz="2000" dirty="0" err="1"/>
              <a:t>num</a:t>
            </a:r>
            <a:r>
              <a:rPr lang="zh-CN" altLang="zh-CN" sz="2000" dirty="0"/>
              <a:t>值时并不会改变函数外的</a:t>
            </a:r>
            <a:r>
              <a:rPr lang="en-US" altLang="zh-CN" sz="2000" dirty="0" err="1"/>
              <a:t>num</a:t>
            </a:r>
            <a:r>
              <a:rPr lang="zh-CN" altLang="zh-CN" sz="2000" dirty="0"/>
              <a:t>。但如果参数是一个列表：</a:t>
            </a:r>
          </a:p>
          <a:p>
            <a:pPr marL="0" indent="0">
              <a:lnSpc>
                <a:spcPts val="2800"/>
              </a:lnSpc>
              <a:buFont typeface="Wingdings" pitchFamily="2" charset="2"/>
              <a:buNone/>
              <a:defRPr/>
            </a:pPr>
            <a:r>
              <a:rPr lang="en-US" altLang="zh-CN" sz="2000" dirty="0"/>
              <a:t>     </a:t>
            </a:r>
            <a:r>
              <a:rPr lang="en-US" altLang="zh-CN" sz="2000" dirty="0" err="1"/>
              <a:t>def</a:t>
            </a:r>
            <a:r>
              <a:rPr lang="en-US" altLang="zh-CN" sz="2000" dirty="0"/>
              <a:t>  </a:t>
            </a:r>
            <a:r>
              <a:rPr lang="en-US" altLang="zh-CN" sz="2000" dirty="0" err="1"/>
              <a:t>add_ele</a:t>
            </a:r>
            <a:r>
              <a:rPr lang="en-US" altLang="zh-CN" sz="2000" dirty="0"/>
              <a:t>(list):</a:t>
            </a:r>
            <a:endParaRPr lang="zh-CN" altLang="zh-CN" sz="2000" dirty="0"/>
          </a:p>
          <a:p>
            <a:pPr marL="0" indent="0">
              <a:lnSpc>
                <a:spcPts val="2800"/>
              </a:lnSpc>
              <a:buFont typeface="Wingdings" pitchFamily="2" charset="2"/>
              <a:buNone/>
              <a:defRPr/>
            </a:pPr>
            <a:r>
              <a:rPr lang="en-US" altLang="zh-CN" sz="2000" dirty="0"/>
              <a:t>		</a:t>
            </a:r>
            <a:r>
              <a:rPr lang="en-US" altLang="zh-CN" sz="2000" dirty="0" err="1"/>
              <a:t>list.append</a:t>
            </a:r>
            <a:r>
              <a:rPr lang="en-US" altLang="zh-CN" sz="2000" dirty="0"/>
              <a:t>(3)</a:t>
            </a:r>
            <a:endParaRPr lang="zh-CN" altLang="zh-CN" sz="2000" dirty="0"/>
          </a:p>
          <a:p>
            <a:pPr marL="0" indent="0">
              <a:lnSpc>
                <a:spcPts val="2800"/>
              </a:lnSpc>
              <a:buFont typeface="Wingdings" pitchFamily="2" charset="2"/>
              <a:buNone/>
              <a:defRPr/>
            </a:pPr>
            <a:r>
              <a:rPr lang="en-US" altLang="zh-CN" sz="2000" dirty="0"/>
              <a:t>     &gt;&gt;&gt;L= [1,2]  </a:t>
            </a:r>
            <a:endParaRPr lang="zh-CN" altLang="zh-CN" sz="2000" dirty="0"/>
          </a:p>
          <a:p>
            <a:pPr marL="0" indent="0">
              <a:lnSpc>
                <a:spcPts val="2800"/>
              </a:lnSpc>
              <a:buFont typeface="Wingdings" pitchFamily="2" charset="2"/>
              <a:buNone/>
              <a:defRPr/>
            </a:pPr>
            <a:r>
              <a:rPr lang="en-US" altLang="zh-CN" sz="2000" dirty="0"/>
              <a:t>     &gt;&gt;&gt;</a:t>
            </a:r>
            <a:r>
              <a:rPr lang="en-US" altLang="zh-CN" sz="2000" dirty="0" err="1"/>
              <a:t>add_ele</a:t>
            </a:r>
            <a:r>
              <a:rPr lang="en-US" altLang="zh-CN" sz="2000" dirty="0"/>
              <a:t>(L)</a:t>
            </a:r>
            <a:endParaRPr lang="zh-CN" altLang="zh-CN" sz="2000" dirty="0"/>
          </a:p>
          <a:p>
            <a:pPr>
              <a:lnSpc>
                <a:spcPts val="2800"/>
              </a:lnSpc>
              <a:defRPr/>
            </a:pPr>
            <a:r>
              <a:rPr lang="zh-CN" altLang="zh-CN" sz="2000" dirty="0"/>
              <a:t>如果希望赋值时可变对象不进行引用，而是重新分配地址空间并将数据复制，可以</a:t>
            </a:r>
            <a:r>
              <a:rPr lang="en-US" altLang="zh-CN" sz="2000" dirty="0"/>
              <a:t>Python</a:t>
            </a:r>
            <a:r>
              <a:rPr lang="zh-CN" altLang="zh-CN" sz="2000" dirty="0"/>
              <a:t>的</a:t>
            </a:r>
            <a:r>
              <a:rPr lang="en-US" altLang="zh-CN" sz="2000" dirty="0"/>
              <a:t>copy</a:t>
            </a:r>
            <a:r>
              <a:rPr lang="zh-CN" altLang="zh-CN" sz="2000" dirty="0"/>
              <a:t>模块。其中主要函数有</a:t>
            </a:r>
            <a:r>
              <a:rPr lang="en-US" altLang="zh-CN" sz="2000" dirty="0" err="1"/>
              <a:t>copy.copy</a:t>
            </a:r>
            <a:r>
              <a:rPr lang="zh-CN" altLang="zh-CN" sz="2000" dirty="0"/>
              <a:t>和</a:t>
            </a:r>
            <a:r>
              <a:rPr lang="en-US" altLang="zh-CN" sz="2000" dirty="0" err="1"/>
              <a:t>copy.deepcopy</a:t>
            </a:r>
            <a:endParaRPr lang="zh-CN" altLang="zh-CN" sz="2000" dirty="0"/>
          </a:p>
          <a:p>
            <a:pPr>
              <a:lnSpc>
                <a:spcPts val="2800"/>
              </a:lnSpc>
              <a:defRPr/>
            </a:pPr>
            <a:r>
              <a:rPr lang="en-US" altLang="zh-CN" sz="2000" dirty="0"/>
              <a:t>1  </a:t>
            </a:r>
            <a:r>
              <a:rPr lang="en-US" altLang="zh-CN" sz="2000" dirty="0" err="1"/>
              <a:t>copy.copy</a:t>
            </a:r>
            <a:r>
              <a:rPr lang="en-US" altLang="zh-CN" sz="2000" dirty="0"/>
              <a:t> </a:t>
            </a:r>
            <a:r>
              <a:rPr lang="zh-CN" altLang="zh-CN" sz="2000" dirty="0"/>
              <a:t>仅仅复制父对象，不会复制父对象内部的子对象</a:t>
            </a:r>
          </a:p>
          <a:p>
            <a:pPr>
              <a:lnSpc>
                <a:spcPts val="2800"/>
              </a:lnSpc>
              <a:defRPr/>
            </a:pPr>
            <a:r>
              <a:rPr lang="en-US" altLang="zh-CN" sz="2000" dirty="0"/>
              <a:t>2  </a:t>
            </a:r>
            <a:r>
              <a:rPr lang="en-US" altLang="zh-CN" sz="2000" dirty="0" err="1"/>
              <a:t>copy.deepcopy</a:t>
            </a:r>
            <a:r>
              <a:rPr lang="en-US" altLang="zh-CN" sz="2000" dirty="0"/>
              <a:t> </a:t>
            </a:r>
            <a:r>
              <a:rPr lang="zh-CN" altLang="zh-CN" sz="2000" dirty="0"/>
              <a:t>复制父对象和子对象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E1A6AEEC-D551-41FB-8EC9-025B76D3EE72}"/>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AB5C77FC-846E-404E-9262-C2672883B0E3}"/>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B533A9EF-8FAD-46B7-8D56-34FFC1549E45}"/>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97161C55-3DDE-4C79-AC7F-05E514D27A06}"/>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A770B697-AE48-458C-8F10-AE7D68A2DD55}"/>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DD50A990-B841-4B32-AD79-5BA2672F4407}"/>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3800" name="标题 13">
            <a:extLst>
              <a:ext uri="{FF2B5EF4-FFF2-40B4-BE49-F238E27FC236}">
                <a16:creationId xmlns:a16="http://schemas.microsoft.com/office/drawing/2014/main" id="{3947B92A-6788-4E84-A245-A07ED2C502F8}"/>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C108AC99-2569-4A84-BDA1-E74F26470A1D}"/>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D2810B48-1137-48E2-BD4F-AEE35073B304}"/>
              </a:ext>
            </a:extLst>
          </p:cNvPr>
          <p:cNvSpPr>
            <a:spLocks noChangeArrowheads="1"/>
          </p:cNvSpPr>
          <p:nvPr/>
        </p:nvSpPr>
        <p:spPr bwMode="auto">
          <a:xfrm>
            <a:off x="2843213" y="40767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2F7A3C9E-2963-423C-A446-4806E3692369}"/>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73D45BA3-6B2B-4E8C-8419-0C485602D515}"/>
              </a:ext>
            </a:extLst>
          </p:cNvPr>
          <p:cNvSpPr>
            <a:spLocks noChangeArrowheads="1"/>
          </p:cNvSpPr>
          <p:nvPr/>
        </p:nvSpPr>
        <p:spPr bwMode="auto">
          <a:xfrm>
            <a:off x="1860550" y="40767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4</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FB91AE1B-503C-4136-B562-ED01F728659A}"/>
              </a:ext>
            </a:extLst>
          </p:cNvPr>
          <p:cNvSpPr>
            <a:spLocks noGrp="1"/>
          </p:cNvSpPr>
          <p:nvPr>
            <p:ph type="title"/>
          </p:nvPr>
        </p:nvSpPr>
        <p:spPr>
          <a:xfrm>
            <a:off x="395288" y="153988"/>
            <a:ext cx="8318500" cy="431800"/>
          </a:xfrm>
        </p:spPr>
        <p:txBody>
          <a:bodyPr/>
          <a:lstStyle/>
          <a:p>
            <a:r>
              <a:rPr lang="zh-CN" altLang="en-US"/>
              <a:t>作用域</a:t>
            </a:r>
          </a:p>
        </p:txBody>
      </p:sp>
      <p:sp>
        <p:nvSpPr>
          <p:cNvPr id="3" name="内容占位符 2">
            <a:extLst>
              <a:ext uri="{FF2B5EF4-FFF2-40B4-BE49-F238E27FC236}">
                <a16:creationId xmlns:a16="http://schemas.microsoft.com/office/drawing/2014/main" id="{B0B283A0-9E19-4C69-91DE-695E194EECF9}"/>
              </a:ext>
            </a:extLst>
          </p:cNvPr>
          <p:cNvSpPr>
            <a:spLocks noGrp="1"/>
          </p:cNvSpPr>
          <p:nvPr>
            <p:ph idx="1"/>
          </p:nvPr>
        </p:nvSpPr>
        <p:spPr>
          <a:xfrm>
            <a:off x="250825" y="774700"/>
            <a:ext cx="8642350" cy="5749925"/>
          </a:xfrm>
        </p:spPr>
        <p:txBody>
          <a:bodyPr/>
          <a:lstStyle/>
          <a:p>
            <a:pPr>
              <a:lnSpc>
                <a:spcPct val="150000"/>
              </a:lnSpc>
              <a:defRPr/>
            </a:pPr>
            <a:r>
              <a:rPr lang="en-US" altLang="zh-CN" sz="2000" dirty="0"/>
              <a:t>Python</a:t>
            </a:r>
            <a:r>
              <a:rPr lang="zh-CN" altLang="zh-CN" sz="2000" dirty="0"/>
              <a:t>在创建、改变或查找变量名都是在命名空间进行的，更准确地说，是在特定作用域下进行的。</a:t>
            </a:r>
            <a:endParaRPr lang="en-US" altLang="zh-CN" sz="2000" dirty="0"/>
          </a:p>
          <a:p>
            <a:pPr>
              <a:lnSpc>
                <a:spcPct val="150000"/>
              </a:lnSpc>
              <a:defRPr/>
            </a:pPr>
            <a:r>
              <a:rPr lang="zh-CN" altLang="zh-CN" sz="2000" dirty="0"/>
              <a:t>所以我们需要使用某个变量名时，应清晰知道其引用域。由于</a:t>
            </a:r>
            <a:r>
              <a:rPr lang="en-US" altLang="zh-CN" sz="2000" dirty="0"/>
              <a:t>Python</a:t>
            </a:r>
            <a:r>
              <a:rPr lang="zh-CN" altLang="zh-CN" sz="2000" dirty="0"/>
              <a:t>不能声明变量，所以变量第一次被赋值的时候已经与一个特定作用域绑定了。</a:t>
            </a:r>
          </a:p>
          <a:p>
            <a:pPr>
              <a:defRPr/>
            </a:pPr>
            <a:r>
              <a:rPr lang="zh-CN" altLang="zh-CN" sz="2000" dirty="0"/>
              <a:t>首先举一个函数的例子，如果有这样的函数：</a:t>
            </a:r>
          </a:p>
          <a:p>
            <a:pPr marL="0" indent="0">
              <a:buFont typeface="Wingdings" pitchFamily="2" charset="2"/>
              <a:buNone/>
              <a:defRPr/>
            </a:pPr>
            <a:r>
              <a:rPr lang="en-US" altLang="zh-CN" sz="2000" dirty="0"/>
              <a:t>    </a:t>
            </a:r>
            <a:r>
              <a:rPr lang="en-US" altLang="zh-CN" sz="2000" dirty="0" err="1"/>
              <a:t>def</a:t>
            </a:r>
            <a:r>
              <a:rPr lang="en-US" altLang="zh-CN" sz="2000" dirty="0"/>
              <a:t> </a:t>
            </a:r>
            <a:r>
              <a:rPr lang="en-US" altLang="zh-CN" sz="2000" dirty="0" err="1"/>
              <a:t>defin_x</a:t>
            </a:r>
            <a:r>
              <a:rPr lang="en-US" altLang="zh-CN" sz="2000" dirty="0"/>
              <a:t>():</a:t>
            </a:r>
            <a:endParaRPr lang="zh-CN" altLang="zh-CN" sz="2000" dirty="0"/>
          </a:p>
          <a:p>
            <a:pPr marL="0" indent="0">
              <a:buFont typeface="Wingdings" pitchFamily="2" charset="2"/>
              <a:buNone/>
              <a:defRPr/>
            </a:pPr>
            <a:r>
              <a:rPr lang="en-US" altLang="zh-CN" sz="2000" dirty="0"/>
              <a:t>	        x = 2</a:t>
            </a:r>
            <a:endParaRPr lang="zh-CN" altLang="zh-CN" sz="2000" dirty="0"/>
          </a:p>
          <a:p>
            <a:pPr>
              <a:defRPr/>
            </a:pPr>
            <a:r>
              <a:rPr lang="zh-CN" altLang="zh-CN" sz="2000" dirty="0"/>
              <a:t>然后执行命令：</a:t>
            </a:r>
          </a:p>
          <a:p>
            <a:pPr marL="0" indent="0">
              <a:buFont typeface="Wingdings" pitchFamily="2" charset="2"/>
              <a:buNone/>
              <a:defRPr/>
            </a:pPr>
            <a:r>
              <a:rPr lang="en-US" altLang="zh-CN" sz="2000" dirty="0"/>
              <a:t>	&gt;&gt;&gt; x = 1</a:t>
            </a:r>
            <a:endParaRPr lang="zh-CN" altLang="zh-CN" sz="2000" dirty="0"/>
          </a:p>
          <a:p>
            <a:pPr marL="0" indent="0">
              <a:buFont typeface="Wingdings" pitchFamily="2" charset="2"/>
              <a:buNone/>
              <a:defRPr/>
            </a:pPr>
            <a:r>
              <a:rPr lang="en-US" altLang="zh-CN" sz="2000" dirty="0"/>
              <a:t>	&gt;&gt;&gt;</a:t>
            </a:r>
            <a:r>
              <a:rPr lang="en-US" altLang="zh-CN" sz="2000" dirty="0" err="1"/>
              <a:t>defin_x</a:t>
            </a:r>
            <a:r>
              <a:rPr lang="en-US" altLang="zh-CN" sz="2000" dirty="0"/>
              <a:t>()</a:t>
            </a:r>
            <a:endParaRPr lang="zh-CN" altLang="zh-CN" sz="2000" dirty="0"/>
          </a:p>
          <a:p>
            <a:pPr marL="0" indent="0">
              <a:buFont typeface="Wingdings" pitchFamily="2" charset="2"/>
              <a:buNone/>
              <a:defRPr/>
            </a:pPr>
            <a:r>
              <a:rPr lang="en-US" altLang="zh-CN" sz="2000" dirty="0"/>
              <a:t>	&gt;&gt;&gt;print x</a:t>
            </a:r>
            <a:endParaRPr lang="zh-CN" altLang="zh-CN" sz="2000" dirty="0"/>
          </a:p>
          <a:p>
            <a:pPr marL="0" indent="0">
              <a:buFont typeface="Wingdings" pitchFamily="2" charset="2"/>
              <a:buNone/>
              <a:defRPr/>
            </a:pPr>
            <a:r>
              <a:rPr lang="en-US" altLang="zh-CN" sz="2000" dirty="0"/>
              <a:t>	&gt;&gt;&gt;1</a:t>
            </a:r>
            <a:endParaRPr lang="zh-CN" altLang="zh-CN" sz="2000" dirty="0"/>
          </a:p>
          <a:p>
            <a:pPr>
              <a:defRPr/>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23D6D13-4D82-4E17-8AF6-B622C5B8EC4C}"/>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C0B74E15-8434-4B31-96BB-01343152AD1C}"/>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9FBBAB0B-1D3D-4CFD-8F5A-C89E067A7D7F}"/>
              </a:ext>
            </a:extLst>
          </p:cNvPr>
          <p:cNvSpPr>
            <a:spLocks noChangeArrowheads="1"/>
          </p:cNvSpPr>
          <p:nvPr/>
        </p:nvSpPr>
        <p:spPr bwMode="auto">
          <a:xfrm>
            <a:off x="1855790" y="1500480"/>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A9AAAF8E-5CE0-4BAE-8D0D-6837BD547F07}"/>
              </a:ext>
            </a:extLst>
          </p:cNvPr>
          <p:cNvSpPr>
            <a:spLocks noChangeArrowheads="1"/>
          </p:cNvSpPr>
          <p:nvPr/>
        </p:nvSpPr>
        <p:spPr bwMode="auto">
          <a:xfrm>
            <a:off x="2844802" y="1500480"/>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创建函数</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04C50D4E-1A97-449E-87BB-8AC9C1F5EEAF}"/>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3D744E8E-561B-4B0A-B9D9-883B32EC3473}"/>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88179CC2-C9C1-4F00-8575-369958AA630D}"/>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5A70A55C-3B56-499D-A27C-1D66A2A50C1A}"/>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F9F65F8E-1969-4253-B894-7FA7BF5E9711}"/>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F02FD14E-884B-4F60-98D5-E9CE4998978C}"/>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06ECEA91-CAB6-4183-817E-B1C925F6760F}"/>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E599A26E-091F-4A94-BBCA-0AF241BFCE5F}"/>
              </a:ext>
            </a:extLst>
          </p:cNvPr>
          <p:cNvSpPr>
            <a:spLocks noGrp="1"/>
          </p:cNvSpPr>
          <p:nvPr>
            <p:ph type="title"/>
          </p:nvPr>
        </p:nvSpPr>
        <p:spPr>
          <a:xfrm>
            <a:off x="395288" y="153988"/>
            <a:ext cx="8318500" cy="431800"/>
          </a:xfrm>
        </p:spPr>
        <p:txBody>
          <a:bodyPr/>
          <a:lstStyle/>
          <a:p>
            <a:r>
              <a:rPr lang="zh-CN" altLang="en-US"/>
              <a:t>全局变量、局部变量</a:t>
            </a:r>
          </a:p>
        </p:txBody>
      </p:sp>
      <p:sp>
        <p:nvSpPr>
          <p:cNvPr id="3" name="内容占位符 2">
            <a:extLst>
              <a:ext uri="{FF2B5EF4-FFF2-40B4-BE49-F238E27FC236}">
                <a16:creationId xmlns:a16="http://schemas.microsoft.com/office/drawing/2014/main" id="{266E8BD2-D404-4EF7-85D5-4D11EC272ACC}"/>
              </a:ext>
            </a:extLst>
          </p:cNvPr>
          <p:cNvSpPr>
            <a:spLocks noGrp="1"/>
          </p:cNvSpPr>
          <p:nvPr>
            <p:ph idx="1"/>
          </p:nvPr>
        </p:nvSpPr>
        <p:spPr>
          <a:xfrm>
            <a:off x="250825" y="765175"/>
            <a:ext cx="8785225" cy="5688013"/>
          </a:xfrm>
        </p:spPr>
        <p:txBody>
          <a:bodyPr/>
          <a:lstStyle/>
          <a:p>
            <a:pPr>
              <a:lnSpc>
                <a:spcPct val="150000"/>
              </a:lnSpc>
              <a:defRPr/>
            </a:pPr>
            <a:r>
              <a:rPr lang="zh-CN" altLang="zh-CN" sz="2000" dirty="0"/>
              <a:t>执行函数</a:t>
            </a:r>
            <a:r>
              <a:rPr lang="en-US" altLang="zh-CN" sz="2000" dirty="0" err="1"/>
              <a:t>defin_x</a:t>
            </a:r>
            <a:r>
              <a:rPr lang="zh-CN" altLang="zh-CN" sz="2000" dirty="0"/>
              <a:t>后函数外的</a:t>
            </a:r>
            <a:r>
              <a:rPr lang="en-US" altLang="zh-CN" sz="2000" dirty="0"/>
              <a:t>x</a:t>
            </a:r>
            <a:r>
              <a:rPr lang="zh-CN" altLang="zh-CN" sz="2000" dirty="0"/>
              <a:t>的值没有变化。这是因为整段程序中存在两个</a:t>
            </a:r>
            <a:r>
              <a:rPr lang="en-US" altLang="zh-CN" sz="2000" dirty="0"/>
              <a:t>x</a:t>
            </a:r>
            <a:r>
              <a:rPr lang="zh-CN" altLang="zh-CN" sz="2000" dirty="0"/>
              <a:t>，起初在函数体外创建了一个</a:t>
            </a:r>
            <a:r>
              <a:rPr lang="en-US" altLang="zh-CN" sz="2000" dirty="0"/>
              <a:t>x</a:t>
            </a:r>
            <a:r>
              <a:rPr lang="zh-CN" altLang="zh-CN" sz="2000" dirty="0"/>
              <a:t>，接着执行</a:t>
            </a:r>
            <a:r>
              <a:rPr lang="en-US" altLang="zh-CN" sz="2000" dirty="0" err="1"/>
              <a:t>defin_x</a:t>
            </a:r>
            <a:r>
              <a:rPr lang="en-US" altLang="zh-CN" sz="2000" dirty="0"/>
              <a:t>()</a:t>
            </a:r>
            <a:r>
              <a:rPr lang="zh-CN" altLang="zh-CN" sz="2000" dirty="0"/>
              <a:t>时又在函数内部创建了一个新的</a:t>
            </a:r>
            <a:r>
              <a:rPr lang="en-US" altLang="zh-CN" sz="2000" dirty="0"/>
              <a:t>x</a:t>
            </a:r>
            <a:r>
              <a:rPr lang="zh-CN" altLang="zh-CN" sz="2000" dirty="0"/>
              <a:t>和一个新的命名空间。</a:t>
            </a:r>
            <a:endParaRPr lang="en-US" altLang="zh-CN" sz="2000" dirty="0"/>
          </a:p>
          <a:p>
            <a:pPr>
              <a:lnSpc>
                <a:spcPct val="150000"/>
              </a:lnSpc>
              <a:defRPr/>
            </a:pPr>
            <a:r>
              <a:rPr lang="zh-CN" altLang="zh-CN" sz="2000" dirty="0"/>
              <a:t>第二个</a:t>
            </a:r>
            <a:r>
              <a:rPr lang="en-US" altLang="zh-CN" sz="2000" dirty="0"/>
              <a:t>x</a:t>
            </a:r>
            <a:r>
              <a:rPr lang="zh-CN" altLang="zh-CN" sz="2000" dirty="0"/>
              <a:t>作用域</a:t>
            </a:r>
            <a:r>
              <a:rPr lang="en-US" altLang="zh-CN" sz="2000" dirty="0" err="1"/>
              <a:t>defin_x</a:t>
            </a:r>
            <a:r>
              <a:rPr lang="en-US" altLang="zh-CN" sz="2000" dirty="0"/>
              <a:t>()</a:t>
            </a:r>
            <a:r>
              <a:rPr lang="zh-CN" altLang="zh-CN" sz="2000" dirty="0"/>
              <a:t>函数的内部代码快，赋值语句</a:t>
            </a:r>
            <a:r>
              <a:rPr lang="en-US" altLang="zh-CN" sz="2000" dirty="0"/>
              <a:t>x = 2</a:t>
            </a:r>
            <a:r>
              <a:rPr lang="zh-CN" altLang="zh-CN" sz="2000" dirty="0"/>
              <a:t>仅在局部作用域（即函数内部）起作用。所以它不会使得函数外的</a:t>
            </a:r>
            <a:r>
              <a:rPr lang="en-US" altLang="zh-CN" sz="2000" dirty="0"/>
              <a:t>x</a:t>
            </a:r>
            <a:r>
              <a:rPr lang="zh-CN" altLang="zh-CN" sz="2000" dirty="0"/>
              <a:t>发生改变。我们把函数内的变量称为局部变量而在主程序中的变量称为全局变量。</a:t>
            </a:r>
            <a:endParaRPr lang="en-US" altLang="zh-CN" sz="2000" dirty="0"/>
          </a:p>
          <a:p>
            <a:pPr>
              <a:defRPr/>
            </a:pPr>
            <a:r>
              <a:rPr lang="zh-CN" altLang="zh-CN" sz="2000" dirty="0"/>
              <a:t>在函数内部是可以访问到全局变量的：</a:t>
            </a:r>
          </a:p>
          <a:p>
            <a:pPr marL="0" indent="0">
              <a:buFont typeface="Wingdings" pitchFamily="2" charset="2"/>
              <a:buNone/>
              <a:defRPr/>
            </a:pPr>
            <a:r>
              <a:rPr lang="en-US" altLang="zh-CN" sz="2000" dirty="0"/>
              <a:t>	</a:t>
            </a:r>
            <a:r>
              <a:rPr lang="en-US" altLang="zh-CN" sz="2000" dirty="0" err="1"/>
              <a:t>def</a:t>
            </a:r>
            <a:r>
              <a:rPr lang="en-US" altLang="zh-CN" sz="2000" dirty="0"/>
              <a:t> </a:t>
            </a:r>
            <a:r>
              <a:rPr lang="en-US" altLang="zh-CN" sz="2000" dirty="0" err="1"/>
              <a:t>print_x</a:t>
            </a:r>
            <a:r>
              <a:rPr lang="en-US" altLang="zh-CN" sz="2000" dirty="0"/>
              <a:t>():</a:t>
            </a:r>
            <a:endParaRPr lang="zh-CN" altLang="zh-CN" sz="2000" dirty="0"/>
          </a:p>
          <a:p>
            <a:pPr marL="0" indent="0">
              <a:buFont typeface="Wingdings" pitchFamily="2" charset="2"/>
              <a:buNone/>
              <a:defRPr/>
            </a:pPr>
            <a:r>
              <a:rPr lang="en-US" altLang="zh-CN" sz="2000" dirty="0"/>
              <a:t>		print x</a:t>
            </a:r>
            <a:endParaRPr lang="zh-CN" altLang="zh-CN" sz="2000" dirty="0"/>
          </a:p>
          <a:p>
            <a:pPr marL="0" indent="0">
              <a:buFont typeface="Wingdings" pitchFamily="2" charset="2"/>
              <a:buNone/>
              <a:defRPr/>
            </a:pPr>
            <a:r>
              <a:rPr lang="en-US" altLang="zh-CN" sz="2000" dirty="0"/>
              <a:t>	&gt;&gt;&gt;x = 1</a:t>
            </a:r>
            <a:endParaRPr lang="zh-CN" altLang="zh-CN" sz="2000" dirty="0"/>
          </a:p>
          <a:p>
            <a:pPr marL="0" indent="0">
              <a:buFont typeface="Wingdings" pitchFamily="2" charset="2"/>
              <a:buNone/>
              <a:defRPr/>
            </a:pPr>
            <a:r>
              <a:rPr lang="en-US" altLang="zh-CN" sz="2000" dirty="0"/>
              <a:t>	&gt;&gt;&gt;</a:t>
            </a:r>
            <a:r>
              <a:rPr lang="en-US" altLang="zh-CN" sz="2000" dirty="0" err="1"/>
              <a:t>print_x</a:t>
            </a:r>
            <a:r>
              <a:rPr lang="en-US" altLang="zh-CN" sz="2000" dirty="0"/>
              <a:t>()</a:t>
            </a:r>
            <a:endParaRPr lang="zh-CN" altLang="zh-CN" sz="2000" dirty="0"/>
          </a:p>
          <a:p>
            <a:pPr marL="0" indent="0">
              <a:buFont typeface="Wingdings" pitchFamily="2" charset="2"/>
              <a:buNone/>
              <a:defRPr/>
            </a:pPr>
            <a:r>
              <a:rPr lang="en-US" altLang="zh-CN" sz="2000" dirty="0"/>
              <a:t>	&gt;&gt;&gt;1</a:t>
            </a:r>
            <a:endParaRPr lang="zh-CN" altLang="zh-CN" sz="2000" dirty="0"/>
          </a:p>
          <a:p>
            <a:pPr>
              <a:lnSpc>
                <a:spcPct val="150000"/>
              </a:lnSpc>
              <a:defRPr/>
            </a:pPr>
            <a:r>
              <a:rPr lang="zh-CN" altLang="zh-CN" sz="2000" dirty="0"/>
              <a:t>程序没有发生报错并正确返回了</a:t>
            </a:r>
            <a:r>
              <a:rPr lang="en-US" altLang="zh-CN" sz="2000" dirty="0"/>
              <a:t>1</a:t>
            </a:r>
            <a:r>
              <a:rPr lang="zh-CN" altLang="zh-CN" sz="2000" dirty="0"/>
              <a:t>，所以在函数内部同样可以使用全局变</a:t>
            </a:r>
            <a:r>
              <a:rPr lang="en-US" altLang="zh-CN" sz="2000" dirty="0"/>
              <a:t>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4051D8CC-CF0E-472B-A139-37D4838D6E0D}"/>
              </a:ext>
            </a:extLst>
          </p:cNvPr>
          <p:cNvSpPr>
            <a:spLocks noGrp="1"/>
          </p:cNvSpPr>
          <p:nvPr>
            <p:ph type="title"/>
          </p:nvPr>
        </p:nvSpPr>
        <p:spPr>
          <a:xfrm>
            <a:off x="395288" y="153988"/>
            <a:ext cx="8318500" cy="431800"/>
          </a:xfrm>
        </p:spPr>
        <p:txBody>
          <a:bodyPr/>
          <a:lstStyle/>
          <a:p>
            <a:r>
              <a:rPr lang="zh-CN" altLang="en-US"/>
              <a:t>作用域</a:t>
            </a:r>
          </a:p>
        </p:txBody>
      </p:sp>
      <p:sp>
        <p:nvSpPr>
          <p:cNvPr id="3" name="内容占位符 2">
            <a:extLst>
              <a:ext uri="{FF2B5EF4-FFF2-40B4-BE49-F238E27FC236}">
                <a16:creationId xmlns:a16="http://schemas.microsoft.com/office/drawing/2014/main" id="{1A262851-8C09-4C53-BA01-DF800F9B13B4}"/>
              </a:ext>
            </a:extLst>
          </p:cNvPr>
          <p:cNvSpPr>
            <a:spLocks noGrp="1"/>
          </p:cNvSpPr>
          <p:nvPr>
            <p:ph idx="1"/>
          </p:nvPr>
        </p:nvSpPr>
        <p:spPr>
          <a:xfrm>
            <a:off x="250825" y="774700"/>
            <a:ext cx="8893175" cy="6470650"/>
          </a:xfrm>
        </p:spPr>
        <p:txBody>
          <a:bodyPr/>
          <a:lstStyle/>
          <a:p>
            <a:pPr>
              <a:lnSpc>
                <a:spcPct val="150000"/>
              </a:lnSpc>
              <a:defRPr/>
            </a:pPr>
            <a:r>
              <a:rPr lang="zh-CN" altLang="zh-CN" sz="2000" dirty="0"/>
              <a:t>通过我们前面的例子我们已经知道，函数内既可访问局部变量也可访问全部变量。如果局部变量和全局变量出现重名，那最终会访问哪一个呢？</a:t>
            </a:r>
            <a:endParaRPr lang="en-US" altLang="zh-CN" sz="2000" dirty="0"/>
          </a:p>
          <a:p>
            <a:pPr>
              <a:lnSpc>
                <a:spcPct val="150000"/>
              </a:lnSpc>
              <a:defRPr/>
            </a:pPr>
            <a:r>
              <a:rPr lang="zh-CN" altLang="zh-CN" sz="2000" dirty="0"/>
              <a:t>实际上，第一个例子已经说明了这个问题，在局部作用域中，如果全局变量与局部变量重名，那么全局变量会被局部变量屏蔽。如果想访问全局变量，可以使用</a:t>
            </a:r>
            <a:r>
              <a:rPr lang="en-US" altLang="zh-CN" sz="2000" dirty="0" err="1"/>
              <a:t>globals</a:t>
            </a:r>
            <a:r>
              <a:rPr lang="zh-CN" altLang="zh-CN" sz="2000" dirty="0"/>
              <a:t>函数：</a:t>
            </a:r>
          </a:p>
          <a:p>
            <a:pPr marL="0" indent="0">
              <a:lnSpc>
                <a:spcPct val="150000"/>
              </a:lnSpc>
              <a:buFont typeface="Wingdings" pitchFamily="2" charset="2"/>
              <a:buNone/>
              <a:defRPr/>
            </a:pPr>
            <a:r>
              <a:rPr lang="en-US" altLang="zh-CN" sz="2000" dirty="0"/>
              <a:t>           </a:t>
            </a:r>
            <a:r>
              <a:rPr lang="en-US" altLang="zh-CN" sz="2000" dirty="0" err="1"/>
              <a:t>def</a:t>
            </a:r>
            <a:r>
              <a:rPr lang="en-US" altLang="zh-CN" sz="2000" dirty="0"/>
              <a:t> </a:t>
            </a:r>
            <a:r>
              <a:rPr lang="en-US" altLang="zh-CN" sz="2000" dirty="0" err="1"/>
              <a:t>print_x</a:t>
            </a:r>
            <a:r>
              <a:rPr lang="en-US" altLang="zh-CN" sz="2000" dirty="0"/>
              <a:t>():</a:t>
            </a:r>
            <a:endParaRPr lang="zh-CN" altLang="zh-CN" sz="2000" dirty="0"/>
          </a:p>
          <a:p>
            <a:pPr marL="0" indent="0">
              <a:lnSpc>
                <a:spcPct val="150000"/>
              </a:lnSpc>
              <a:buFont typeface="Wingdings" pitchFamily="2" charset="2"/>
              <a:buNone/>
              <a:defRPr/>
            </a:pPr>
            <a:r>
              <a:rPr lang="en-US" altLang="zh-CN" sz="2000" dirty="0"/>
              <a:t>		x = 2</a:t>
            </a:r>
            <a:endParaRPr lang="zh-CN" altLang="zh-CN" sz="2000" dirty="0"/>
          </a:p>
          <a:p>
            <a:pPr marL="0" indent="0">
              <a:lnSpc>
                <a:spcPct val="150000"/>
              </a:lnSpc>
              <a:buFont typeface="Wingdings" pitchFamily="2" charset="2"/>
              <a:buNone/>
              <a:defRPr/>
            </a:pPr>
            <a:r>
              <a:rPr lang="en-US" altLang="zh-CN" sz="2000" dirty="0"/>
              <a:t>		print  </a:t>
            </a:r>
            <a:r>
              <a:rPr lang="en-US" altLang="zh-CN" sz="2000" dirty="0" err="1"/>
              <a:t>globals</a:t>
            </a:r>
            <a:r>
              <a:rPr lang="en-US" altLang="zh-CN" sz="2000" dirty="0"/>
              <a:t>()[‘x’]</a:t>
            </a:r>
            <a:endParaRPr lang="zh-CN" altLang="zh-CN" sz="2000" dirty="0"/>
          </a:p>
          <a:p>
            <a:pPr marL="0" indent="0">
              <a:lnSpc>
                <a:spcPct val="150000"/>
              </a:lnSpc>
              <a:buFont typeface="Wingdings" pitchFamily="2" charset="2"/>
              <a:buNone/>
              <a:defRPr/>
            </a:pPr>
            <a:r>
              <a:rPr lang="en-US" altLang="zh-CN" sz="2000" dirty="0"/>
              <a:t>	&gt;&gt;&gt; x = 1</a:t>
            </a:r>
            <a:endParaRPr lang="zh-CN" altLang="zh-CN" sz="2000" dirty="0"/>
          </a:p>
          <a:p>
            <a:pPr marL="0" indent="0">
              <a:lnSpc>
                <a:spcPct val="150000"/>
              </a:lnSpc>
              <a:buFont typeface="Wingdings" pitchFamily="2" charset="2"/>
              <a:buNone/>
              <a:defRPr/>
            </a:pPr>
            <a:r>
              <a:rPr lang="en-US" altLang="zh-CN" sz="2000" dirty="0"/>
              <a:t>	&gt;&gt;&gt;</a:t>
            </a:r>
            <a:r>
              <a:rPr lang="en-US" altLang="zh-CN" sz="2000" dirty="0" err="1"/>
              <a:t>print_x</a:t>
            </a:r>
            <a:r>
              <a:rPr lang="en-US" altLang="zh-CN" sz="2000" dirty="0"/>
              <a:t>()</a:t>
            </a:r>
            <a:endParaRPr lang="zh-CN" altLang="zh-CN" sz="2000" dirty="0"/>
          </a:p>
          <a:p>
            <a:pPr marL="0" indent="0">
              <a:lnSpc>
                <a:spcPct val="150000"/>
              </a:lnSpc>
              <a:buFont typeface="Wingdings" pitchFamily="2" charset="2"/>
              <a:buNone/>
              <a:defRPr/>
            </a:pPr>
            <a:r>
              <a:rPr lang="en-US" altLang="zh-CN" sz="2000" dirty="0"/>
              <a:t>	&gt;&gt;&gt;1</a:t>
            </a:r>
            <a:endParaRPr lang="zh-CN" altLang="zh-CN" sz="2000" dirty="0"/>
          </a:p>
          <a:p>
            <a:pPr>
              <a:defRPr/>
            </a:pP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9A7C481F-1C16-4985-BB37-E6509C5B44BE}"/>
              </a:ext>
            </a:extLst>
          </p:cNvPr>
          <p:cNvSpPr>
            <a:spLocks noGrp="1"/>
          </p:cNvSpPr>
          <p:nvPr>
            <p:ph type="title"/>
          </p:nvPr>
        </p:nvSpPr>
        <p:spPr>
          <a:xfrm>
            <a:off x="395288" y="153988"/>
            <a:ext cx="8318500" cy="431800"/>
          </a:xfrm>
        </p:spPr>
        <p:txBody>
          <a:bodyPr/>
          <a:lstStyle/>
          <a:p>
            <a:r>
              <a:rPr lang="zh-CN" altLang="en-US"/>
              <a:t>作用域</a:t>
            </a:r>
          </a:p>
        </p:txBody>
      </p:sp>
      <p:sp>
        <p:nvSpPr>
          <p:cNvPr id="3" name="内容占位符 2">
            <a:extLst>
              <a:ext uri="{FF2B5EF4-FFF2-40B4-BE49-F238E27FC236}">
                <a16:creationId xmlns:a16="http://schemas.microsoft.com/office/drawing/2014/main" id="{31CDD1A8-91ED-4A66-8D10-52F163B3C2AD}"/>
              </a:ext>
            </a:extLst>
          </p:cNvPr>
          <p:cNvSpPr>
            <a:spLocks noGrp="1"/>
          </p:cNvSpPr>
          <p:nvPr>
            <p:ph idx="1"/>
          </p:nvPr>
        </p:nvSpPr>
        <p:spPr>
          <a:xfrm>
            <a:off x="250825" y="774700"/>
            <a:ext cx="8785225" cy="5391150"/>
          </a:xfrm>
        </p:spPr>
        <p:txBody>
          <a:bodyPr/>
          <a:lstStyle/>
          <a:p>
            <a:pPr>
              <a:lnSpc>
                <a:spcPct val="150000"/>
              </a:lnSpc>
              <a:defRPr/>
            </a:pPr>
            <a:r>
              <a:rPr lang="zh-CN" altLang="zh-CN" sz="2000" dirty="0"/>
              <a:t>再考虑另一个方向的问题：我们如何在函数内创建全局变量呢？可以使用</a:t>
            </a:r>
            <a:r>
              <a:rPr lang="en-US" altLang="zh-CN" sz="2000" dirty="0"/>
              <a:t>global</a:t>
            </a:r>
            <a:r>
              <a:rPr lang="zh-CN" altLang="zh-CN" sz="2000" dirty="0"/>
              <a:t>进行声明：</a:t>
            </a:r>
          </a:p>
          <a:p>
            <a:pPr marL="0" indent="0">
              <a:buFont typeface="Wingdings" pitchFamily="2" charset="2"/>
              <a:buNone/>
              <a:defRPr/>
            </a:pPr>
            <a:r>
              <a:rPr lang="en-US" altLang="zh-CN" sz="2000" dirty="0"/>
              <a:t>	</a:t>
            </a:r>
            <a:r>
              <a:rPr lang="en-US" altLang="zh-CN" sz="2000" dirty="0" err="1"/>
              <a:t>def</a:t>
            </a:r>
            <a:r>
              <a:rPr lang="en-US" altLang="zh-CN" sz="2000" dirty="0"/>
              <a:t> </a:t>
            </a:r>
            <a:r>
              <a:rPr lang="en-US" altLang="zh-CN" sz="2000" dirty="0" err="1"/>
              <a:t>defin_x</a:t>
            </a:r>
            <a:r>
              <a:rPr lang="en-US" altLang="zh-CN" sz="2000" dirty="0"/>
              <a:t>():</a:t>
            </a:r>
            <a:endParaRPr lang="zh-CN" altLang="zh-CN" sz="2000" dirty="0"/>
          </a:p>
          <a:p>
            <a:pPr marL="0" indent="0">
              <a:buFont typeface="Wingdings" pitchFamily="2" charset="2"/>
              <a:buNone/>
              <a:defRPr/>
            </a:pPr>
            <a:r>
              <a:rPr lang="en-US" altLang="zh-CN" sz="2000" dirty="0"/>
              <a:t>		global x</a:t>
            </a:r>
            <a:endParaRPr lang="zh-CN" altLang="zh-CN" sz="2000" dirty="0"/>
          </a:p>
          <a:p>
            <a:pPr marL="0" indent="0">
              <a:buFont typeface="Wingdings" pitchFamily="2" charset="2"/>
              <a:buNone/>
              <a:defRPr/>
            </a:pPr>
            <a:r>
              <a:rPr lang="en-US" altLang="zh-CN" sz="2000" dirty="0"/>
              <a:t>		x = 2</a:t>
            </a:r>
            <a:endParaRPr lang="zh-CN" altLang="zh-CN" sz="2000" dirty="0"/>
          </a:p>
          <a:p>
            <a:pPr marL="0" indent="0">
              <a:buFont typeface="Wingdings" pitchFamily="2" charset="2"/>
              <a:buNone/>
              <a:defRPr/>
            </a:pPr>
            <a:r>
              <a:rPr lang="en-US" altLang="zh-CN" sz="2000" dirty="0"/>
              <a:t>	&gt;&gt;&gt;x = 1</a:t>
            </a:r>
            <a:endParaRPr lang="zh-CN" altLang="zh-CN" sz="2000" dirty="0"/>
          </a:p>
          <a:p>
            <a:pPr marL="0" indent="0">
              <a:buFont typeface="Wingdings" pitchFamily="2" charset="2"/>
              <a:buNone/>
              <a:defRPr/>
            </a:pPr>
            <a:r>
              <a:rPr lang="en-US" altLang="zh-CN" sz="2000" dirty="0"/>
              <a:t>	&gt;&gt;&gt;</a:t>
            </a:r>
            <a:r>
              <a:rPr lang="en-US" altLang="zh-CN" sz="2000" dirty="0" err="1"/>
              <a:t>defin_x</a:t>
            </a:r>
            <a:r>
              <a:rPr lang="en-US" altLang="zh-CN" sz="2000" dirty="0"/>
              <a:t>()</a:t>
            </a:r>
            <a:endParaRPr lang="zh-CN" altLang="zh-CN" sz="2000" dirty="0"/>
          </a:p>
          <a:p>
            <a:pPr marL="0" indent="0">
              <a:buFont typeface="Wingdings" pitchFamily="2" charset="2"/>
              <a:buNone/>
              <a:defRPr/>
            </a:pPr>
            <a:r>
              <a:rPr lang="en-US" altLang="zh-CN" sz="2000" dirty="0"/>
              <a:t>	&gt;&gt;&gt;print x</a:t>
            </a:r>
            <a:endParaRPr lang="zh-CN" altLang="zh-CN" sz="2000" dirty="0"/>
          </a:p>
          <a:p>
            <a:pPr marL="0" indent="0">
              <a:buFont typeface="Wingdings" pitchFamily="2" charset="2"/>
              <a:buNone/>
              <a:defRPr/>
            </a:pPr>
            <a:r>
              <a:rPr lang="en-US" altLang="zh-CN" sz="2000" dirty="0"/>
              <a:t>	&gt;&gt;&gt;2</a:t>
            </a:r>
            <a:endParaRPr lang="zh-CN" altLang="zh-CN" sz="2000" dirty="0"/>
          </a:p>
          <a:p>
            <a:pPr>
              <a:lnSpc>
                <a:spcPct val="150000"/>
              </a:lnSpc>
              <a:defRPr/>
            </a:pPr>
            <a:r>
              <a:rPr lang="zh-CN" altLang="zh-CN" sz="2000" dirty="0"/>
              <a:t>函数内部使用</a:t>
            </a:r>
            <a:r>
              <a:rPr lang="en-US" altLang="zh-CN" sz="2000" dirty="0"/>
              <a:t>global</a:t>
            </a:r>
            <a:r>
              <a:rPr lang="zh-CN" altLang="zh-CN" sz="2000" dirty="0"/>
              <a:t>声明了变量名</a:t>
            </a:r>
            <a:r>
              <a:rPr lang="en-US" altLang="zh-CN" sz="2000" dirty="0"/>
              <a:t>x</a:t>
            </a:r>
            <a:r>
              <a:rPr lang="zh-CN" altLang="zh-CN" sz="2000" dirty="0"/>
              <a:t>的引用域是全局的，因而程序访问的全局变量</a:t>
            </a:r>
            <a:r>
              <a:rPr lang="en-US" altLang="zh-CN" sz="2000" dirty="0"/>
              <a:t>x</a:t>
            </a:r>
            <a:r>
              <a:rPr lang="zh-CN" altLang="zh-CN" sz="2000" dirty="0"/>
              <a:t>。虽然</a:t>
            </a:r>
            <a:r>
              <a:rPr lang="en-US" altLang="zh-CN" sz="2000" dirty="0"/>
              <a:t>global</a:t>
            </a:r>
            <a:r>
              <a:rPr lang="zh-CN" altLang="zh-CN" sz="2000" dirty="0"/>
              <a:t>似乎很好用，但我建议程序中尽量少用</a:t>
            </a:r>
            <a:r>
              <a:rPr lang="en-US" altLang="zh-CN" sz="2000" dirty="0"/>
              <a:t>global</a:t>
            </a:r>
            <a:r>
              <a:rPr lang="zh-CN" altLang="zh-CN" sz="2000" dirty="0"/>
              <a:t>，它会代码变得混乱，可读性变差。相反局部变量使得代码更加抽象，封装性更好。一个好的函数只有输入和输出能够和函数外的程序进行联系。</a:t>
            </a:r>
          </a:p>
          <a:p>
            <a:pPr>
              <a:defRPr/>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2DE7B2A3-2DD6-4C96-BEA2-682268868508}"/>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38915" name="Rectangle 2">
            <a:extLst>
              <a:ext uri="{FF2B5EF4-FFF2-40B4-BE49-F238E27FC236}">
                <a16:creationId xmlns:a16="http://schemas.microsoft.com/office/drawing/2014/main" id="{097C884F-27EC-408E-B415-4829AAFDEC8D}"/>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697C5C19-A70B-408E-9615-7CA6B283B9FD}"/>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38918" name="WordArt 2">
            <a:extLst>
              <a:ext uri="{FF2B5EF4-FFF2-40B4-BE49-F238E27FC236}">
                <a16:creationId xmlns:a16="http://schemas.microsoft.com/office/drawing/2014/main" id="{16DDFB27-2567-4098-B6AD-F94ED94C17C7}"/>
              </a:ext>
            </a:extLst>
          </p:cNvPr>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ndParaRPr>
          </a:p>
        </p:txBody>
      </p:sp>
      <p:grpSp>
        <p:nvGrpSpPr>
          <p:cNvPr id="38919" name="组合 17">
            <a:extLst>
              <a:ext uri="{FF2B5EF4-FFF2-40B4-BE49-F238E27FC236}">
                <a16:creationId xmlns:a16="http://schemas.microsoft.com/office/drawing/2014/main" id="{45F3326D-4DAA-46D8-82C4-17C1153280DE}"/>
              </a:ext>
            </a:extLst>
          </p:cNvPr>
          <p:cNvGrpSpPr>
            <a:grpSpLocks/>
          </p:cNvGrpSpPr>
          <p:nvPr/>
        </p:nvGrpSpPr>
        <p:grpSpPr bwMode="auto">
          <a:xfrm>
            <a:off x="-322263" y="1214438"/>
            <a:ext cx="3751263" cy="3751262"/>
            <a:chOff x="-2714676" y="2357430"/>
            <a:chExt cx="3751262" cy="3751262"/>
          </a:xfrm>
        </p:grpSpPr>
        <p:grpSp>
          <p:nvGrpSpPr>
            <p:cNvPr id="38921" name="组合 8">
              <a:extLst>
                <a:ext uri="{FF2B5EF4-FFF2-40B4-BE49-F238E27FC236}">
                  <a16:creationId xmlns:a16="http://schemas.microsoft.com/office/drawing/2014/main" id="{3BEE952C-7F95-483A-8C5F-7999BEA4C141}"/>
                </a:ext>
              </a:extLst>
            </p:cNvPr>
            <p:cNvGrpSpPr>
              <a:grpSpLocks/>
            </p:cNvGrpSpPr>
            <p:nvPr/>
          </p:nvGrpSpPr>
          <p:grpSpPr bwMode="auto">
            <a:xfrm>
              <a:off x="-2714676" y="2357430"/>
              <a:ext cx="3751262" cy="3751262"/>
              <a:chOff x="244442" y="902804"/>
              <a:chExt cx="3752056" cy="3752056"/>
            </a:xfrm>
          </p:grpSpPr>
          <p:grpSp>
            <p:nvGrpSpPr>
              <p:cNvPr id="38923" name="组合 13">
                <a:extLst>
                  <a:ext uri="{FF2B5EF4-FFF2-40B4-BE49-F238E27FC236}">
                    <a16:creationId xmlns:a16="http://schemas.microsoft.com/office/drawing/2014/main" id="{F0CF2827-EFF4-4430-AE7C-B6CF1758DC28}"/>
                  </a:ext>
                </a:extLst>
              </p:cNvPr>
              <p:cNvGrpSpPr>
                <a:grpSpLocks/>
              </p:cNvGrpSpPr>
              <p:nvPr/>
            </p:nvGrpSpPr>
            <p:grpSpPr bwMode="auto">
              <a:xfrm>
                <a:off x="244442" y="902804"/>
                <a:ext cx="3752056" cy="3752056"/>
                <a:chOff x="244442" y="902804"/>
                <a:chExt cx="3752056" cy="3752056"/>
              </a:xfrm>
            </p:grpSpPr>
            <p:sp>
              <p:nvSpPr>
                <p:cNvPr id="12" name="椭圆 11">
                  <a:extLst>
                    <a:ext uri="{FF2B5EF4-FFF2-40B4-BE49-F238E27FC236}">
                      <a16:creationId xmlns:a16="http://schemas.microsoft.com/office/drawing/2014/main" id="{339A7B63-0488-4DE7-B864-98333C0A7BE2}"/>
                    </a:ext>
                  </a:extLst>
                </p:cNvPr>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p:spPr>
              <p:txBody>
                <a:bodyPr/>
                <a:lstStyle/>
                <a:p>
                  <a:pPr>
                    <a:defRPr/>
                  </a:pPr>
                  <a:endParaRPr lang="zh-CN" altLang="en-US" sz="1800" b="1">
                    <a:solidFill>
                      <a:prstClr val="black"/>
                    </a:solidFill>
                    <a:latin typeface="Arial" charset="0"/>
                    <a:ea typeface="宋体" charset="-122"/>
                  </a:endParaRPr>
                </a:p>
              </p:txBody>
            </p:sp>
            <p:pic>
              <p:nvPicPr>
                <p:cNvPr id="38928" name="图片 12">
                  <a:extLst>
                    <a:ext uri="{FF2B5EF4-FFF2-40B4-BE49-F238E27FC236}">
                      <a16:creationId xmlns:a16="http://schemas.microsoft.com/office/drawing/2014/main" id="{CD6FADD5-235E-42F7-A332-0D2B6B2F42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9" name="图片 13">
                  <a:extLst>
                    <a:ext uri="{FF2B5EF4-FFF2-40B4-BE49-F238E27FC236}">
                      <a16:creationId xmlns:a16="http://schemas.microsoft.com/office/drawing/2014/main" id="{F9317331-EC78-4CD6-9D57-C9EDB82A03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0" name="图片 14">
                  <a:extLst>
                    <a:ext uri="{FF2B5EF4-FFF2-40B4-BE49-F238E27FC236}">
                      <a16:creationId xmlns:a16="http://schemas.microsoft.com/office/drawing/2014/main" id="{C9F4375E-FB2A-453E-96D4-E809051BC37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图片 15">
                  <a:extLst>
                    <a:ext uri="{FF2B5EF4-FFF2-40B4-BE49-F238E27FC236}">
                      <a16:creationId xmlns:a16="http://schemas.microsoft.com/office/drawing/2014/main" id="{7C991548-348B-4E32-8AFA-94B24773C48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4" name="图片 10">
                <a:extLst>
                  <a:ext uri="{FF2B5EF4-FFF2-40B4-BE49-F238E27FC236}">
                    <a16:creationId xmlns:a16="http://schemas.microsoft.com/office/drawing/2014/main" id="{1D1E6EB9-9C5B-4450-AF52-E21C3B3BE2B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2" name="图片 16" descr="LOGO1.png">
              <a:extLst>
                <a:ext uri="{FF2B5EF4-FFF2-40B4-BE49-F238E27FC236}">
                  <a16:creationId xmlns:a16="http://schemas.microsoft.com/office/drawing/2014/main" id="{949C0CB2-55AA-4C70-A2F6-8BD6E388595F}"/>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0" name="Picture 20" descr="E:\LXL\T-微信平台\二维码（PPT）.png">
            <a:extLst>
              <a:ext uri="{FF2B5EF4-FFF2-40B4-BE49-F238E27FC236}">
                <a16:creationId xmlns:a16="http://schemas.microsoft.com/office/drawing/2014/main" id="{E35AD379-F4A5-4806-A5A5-5D2B597FD8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75" y="4841875"/>
            <a:ext cx="2857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5">
            <a:extLst>
              <a:ext uri="{FF2B5EF4-FFF2-40B4-BE49-F238E27FC236}">
                <a16:creationId xmlns:a16="http://schemas.microsoft.com/office/drawing/2014/main" id="{61D3CD18-4495-439D-9A1F-50A543404F64}"/>
              </a:ext>
            </a:extLst>
          </p:cNvPr>
          <p:cNvSpPr>
            <a:spLocks noChangeArrowheads="1"/>
          </p:cNvSpPr>
          <p:nvPr/>
        </p:nvSpPr>
        <p:spPr bwMode="auto">
          <a:xfrm>
            <a:off x="2106957" y="4910287"/>
            <a:ext cx="34759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0"/>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19" name="Rectangle 5">
            <a:extLst>
              <a:ext uri="{FF2B5EF4-FFF2-40B4-BE49-F238E27FC236}">
                <a16:creationId xmlns:a16="http://schemas.microsoft.com/office/drawing/2014/main" id="{FCE0CDB0-89CD-4E8C-B1B1-12AE280838BD}"/>
              </a:ext>
            </a:extLst>
          </p:cNvPr>
          <p:cNvSpPr>
            <a:spLocks noChangeArrowheads="1"/>
          </p:cNvSpPr>
          <p:nvPr/>
        </p:nvSpPr>
        <p:spPr bwMode="auto">
          <a:xfrm>
            <a:off x="2100066" y="5951537"/>
            <a:ext cx="46065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1"/>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EFB184E-4D26-4D4D-98D1-A860AA7515D9}"/>
              </a:ext>
            </a:extLst>
          </p:cNvPr>
          <p:cNvSpPr>
            <a:spLocks noGrp="1"/>
          </p:cNvSpPr>
          <p:nvPr>
            <p:ph type="title"/>
          </p:nvPr>
        </p:nvSpPr>
        <p:spPr>
          <a:xfrm>
            <a:off x="395288" y="153988"/>
            <a:ext cx="8318500" cy="431800"/>
          </a:xfrm>
        </p:spPr>
        <p:txBody>
          <a:bodyPr/>
          <a:lstStyle/>
          <a:p>
            <a:r>
              <a:rPr lang="zh-CN" altLang="en-US"/>
              <a:t>函数概述</a:t>
            </a:r>
          </a:p>
        </p:txBody>
      </p:sp>
      <p:sp>
        <p:nvSpPr>
          <p:cNvPr id="18435" name="内容占位符 2">
            <a:extLst>
              <a:ext uri="{FF2B5EF4-FFF2-40B4-BE49-F238E27FC236}">
                <a16:creationId xmlns:a16="http://schemas.microsoft.com/office/drawing/2014/main" id="{DADC7B1A-A0EF-429E-B44B-7A4D5E1006F6}"/>
              </a:ext>
            </a:extLst>
          </p:cNvPr>
          <p:cNvSpPr>
            <a:spLocks noGrp="1"/>
          </p:cNvSpPr>
          <p:nvPr>
            <p:ph idx="1"/>
          </p:nvPr>
        </p:nvSpPr>
        <p:spPr>
          <a:xfrm>
            <a:off x="250825" y="774700"/>
            <a:ext cx="8424863" cy="4238625"/>
          </a:xfrm>
        </p:spPr>
        <p:txBody>
          <a:bodyPr/>
          <a:lstStyle/>
          <a:p>
            <a:pPr>
              <a:lnSpc>
                <a:spcPct val="150000"/>
              </a:lnSpc>
            </a:pPr>
            <a:r>
              <a:rPr lang="zh-CN" altLang="zh-CN" sz="2000"/>
              <a:t>函数是</a:t>
            </a:r>
            <a:r>
              <a:rPr lang="en-US" altLang="zh-CN" sz="2000"/>
              <a:t>Python</a:t>
            </a:r>
            <a:r>
              <a:rPr lang="zh-CN" altLang="zh-CN" sz="2000"/>
              <a:t>为了代码效率的最大化，减少冗余而提供的最基本的程序结构。在上一章中，我们学会了众多流程控制的语句，在中大型的程序中，同一段代码可能会被使用多次，如果程序由一段又一段冗余的流程控制语句组成，那么程序的可读性会变差。</a:t>
            </a:r>
            <a:endParaRPr lang="en-US" altLang="zh-CN" sz="2000"/>
          </a:p>
          <a:p>
            <a:pPr>
              <a:lnSpc>
                <a:spcPct val="150000"/>
              </a:lnSpc>
            </a:pPr>
            <a:r>
              <a:rPr lang="zh-CN" altLang="zh-CN" sz="2000"/>
              <a:t>所以，我们需要使用函数去封装这些重复使用的程序段，并加以注释，下次使用的时候就直接调用即可，使得代码清晰明白。</a:t>
            </a:r>
            <a:endParaRPr lang="en-US" altLang="zh-CN" sz="2000"/>
          </a:p>
          <a:p>
            <a:pPr>
              <a:lnSpc>
                <a:spcPct val="150000"/>
              </a:lnSpc>
            </a:pPr>
            <a:r>
              <a:rPr lang="zh-CN" altLang="zh-CN" sz="2000"/>
              <a:t>在这里第一次讲到函数封装的概念，实际上我们在前面已经接触到了。如果不封装成函数，每次添加元素都要输入这段代码，这显得非常繁琐。</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C9B434ED-54D4-4542-A9C3-4B9AE4BD454D}"/>
              </a:ext>
            </a:extLst>
          </p:cNvPr>
          <p:cNvSpPr>
            <a:spLocks noGrp="1"/>
          </p:cNvSpPr>
          <p:nvPr>
            <p:ph type="title"/>
          </p:nvPr>
        </p:nvSpPr>
        <p:spPr>
          <a:xfrm>
            <a:off x="395288" y="153988"/>
            <a:ext cx="8318500" cy="431800"/>
          </a:xfrm>
        </p:spPr>
        <p:txBody>
          <a:bodyPr/>
          <a:lstStyle/>
          <a:p>
            <a:r>
              <a:rPr lang="zh-CN" altLang="en-US"/>
              <a:t>函数概述</a:t>
            </a:r>
          </a:p>
        </p:txBody>
      </p:sp>
      <p:sp>
        <p:nvSpPr>
          <p:cNvPr id="18435" name="内容占位符 2">
            <a:extLst>
              <a:ext uri="{FF2B5EF4-FFF2-40B4-BE49-F238E27FC236}">
                <a16:creationId xmlns:a16="http://schemas.microsoft.com/office/drawing/2014/main" id="{A7339865-652A-4A9B-93A1-D0CD558B53E6}"/>
              </a:ext>
            </a:extLst>
          </p:cNvPr>
          <p:cNvSpPr>
            <a:spLocks noGrp="1"/>
          </p:cNvSpPr>
          <p:nvPr>
            <p:ph idx="1"/>
          </p:nvPr>
        </p:nvSpPr>
        <p:spPr>
          <a:xfrm>
            <a:off x="250825" y="774700"/>
            <a:ext cx="8642350" cy="4886325"/>
          </a:xfrm>
        </p:spPr>
        <p:txBody>
          <a:bodyPr/>
          <a:lstStyle/>
          <a:p>
            <a:pPr>
              <a:lnSpc>
                <a:spcPct val="150000"/>
              </a:lnSpc>
              <a:defRPr/>
            </a:pPr>
            <a:r>
              <a:rPr lang="zh-CN" altLang="zh-CN" sz="2000" dirty="0"/>
              <a:t>函数能使程序变得抽象。抽象节省了工作，并且加大了程序的可读性。例如写一个求一列数据的极差的程序，我们可以分解成如下工作：</a:t>
            </a:r>
          </a:p>
          <a:p>
            <a:pPr marL="0" indent="0">
              <a:lnSpc>
                <a:spcPct val="150000"/>
              </a:lnSpc>
              <a:buFont typeface="Wingdings" pitchFamily="2" charset="2"/>
              <a:buNone/>
              <a:defRPr/>
            </a:pPr>
            <a:r>
              <a:rPr lang="en-US" altLang="zh-CN" sz="2000" dirty="0"/>
              <a:t>     1 </a:t>
            </a:r>
            <a:r>
              <a:rPr lang="zh-CN" altLang="zh-CN" sz="2000" dirty="0"/>
              <a:t>求最大值</a:t>
            </a:r>
          </a:p>
          <a:p>
            <a:pPr marL="0" indent="0">
              <a:lnSpc>
                <a:spcPct val="150000"/>
              </a:lnSpc>
              <a:buFont typeface="Wingdings" pitchFamily="2" charset="2"/>
              <a:buNone/>
              <a:defRPr/>
            </a:pPr>
            <a:r>
              <a:rPr lang="en-US" altLang="zh-CN" sz="2000" dirty="0"/>
              <a:t>     2 </a:t>
            </a:r>
            <a:r>
              <a:rPr lang="zh-CN" altLang="zh-CN" sz="2000" dirty="0"/>
              <a:t>求最小值</a:t>
            </a:r>
          </a:p>
          <a:p>
            <a:pPr marL="0" indent="0">
              <a:lnSpc>
                <a:spcPct val="150000"/>
              </a:lnSpc>
              <a:buFont typeface="Wingdings" pitchFamily="2" charset="2"/>
              <a:buNone/>
              <a:defRPr/>
            </a:pPr>
            <a:r>
              <a:rPr lang="en-US" altLang="zh-CN" sz="2000" dirty="0"/>
              <a:t>     3 </a:t>
            </a:r>
            <a:r>
              <a:rPr lang="zh-CN" altLang="zh-CN" sz="2000" dirty="0"/>
              <a:t>求极差，极差</a:t>
            </a:r>
            <a:r>
              <a:rPr lang="en-US" altLang="zh-CN" sz="2000" dirty="0"/>
              <a:t>=</a:t>
            </a:r>
            <a:r>
              <a:rPr lang="zh-CN" altLang="zh-CN" sz="2000" dirty="0"/>
              <a:t>最大值</a:t>
            </a:r>
            <a:r>
              <a:rPr lang="en-US" altLang="zh-CN" sz="2000" dirty="0"/>
              <a:t>-</a:t>
            </a:r>
            <a:r>
              <a:rPr lang="zh-CN" altLang="zh-CN" sz="2000" dirty="0"/>
              <a:t>最小值</a:t>
            </a:r>
          </a:p>
          <a:p>
            <a:pPr>
              <a:lnSpc>
                <a:spcPct val="150000"/>
              </a:lnSpc>
              <a:defRPr/>
            </a:pPr>
            <a:r>
              <a:rPr lang="zh-CN" altLang="zh-CN" sz="2000" dirty="0"/>
              <a:t>在第一和第二步中，我们编写函数</a:t>
            </a:r>
            <a:r>
              <a:rPr lang="en-US" altLang="zh-CN" sz="2000" dirty="0"/>
              <a:t>max()</a:t>
            </a:r>
            <a:r>
              <a:rPr lang="zh-CN" altLang="zh-CN" sz="2000" dirty="0"/>
              <a:t>和函数</a:t>
            </a:r>
            <a:r>
              <a:rPr lang="en-US" altLang="zh-CN" sz="2000" dirty="0"/>
              <a:t>min()</a:t>
            </a:r>
            <a:r>
              <a:rPr lang="zh-CN" altLang="zh-CN" sz="2000" dirty="0"/>
              <a:t>，然后第三步直接调用函数求极差即可。虽然这样做的速度不是最快的，但我们使得程序变得抽象，如果读者不知道极差的概念，但看到如下的代码：</a:t>
            </a:r>
            <a:r>
              <a:rPr lang="en-US" altLang="zh-CN" sz="2000" dirty="0"/>
              <a:t>range = max(list1) – min(list1) ,</a:t>
            </a:r>
            <a:r>
              <a:rPr lang="zh-CN" altLang="zh-CN" sz="2000" dirty="0"/>
              <a:t>相信你们已经明白程序的输入和输出是什么了。</a:t>
            </a:r>
          </a:p>
          <a:p>
            <a:pPr>
              <a:defRPr/>
            </a:pP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7A84AA25-CE68-4C43-ABA0-06C253D27339}"/>
              </a:ext>
            </a:extLst>
          </p:cNvPr>
          <p:cNvSpPr>
            <a:spLocks noGrp="1"/>
          </p:cNvSpPr>
          <p:nvPr>
            <p:ph type="title"/>
          </p:nvPr>
        </p:nvSpPr>
        <p:spPr>
          <a:xfrm>
            <a:off x="395288" y="153988"/>
            <a:ext cx="8318500" cy="431800"/>
          </a:xfrm>
        </p:spPr>
        <p:txBody>
          <a:bodyPr/>
          <a:lstStyle/>
          <a:p>
            <a:r>
              <a:rPr lang="en-US" altLang="zh-CN">
                <a:latin typeface="微软雅黑" panose="020B0503020204020204" pitchFamily="34" charset="-122"/>
              </a:rPr>
              <a:t>def</a:t>
            </a:r>
            <a:r>
              <a:rPr lang="zh-CN" altLang="zh-CN">
                <a:latin typeface="微软雅黑" panose="020B0503020204020204" pitchFamily="34" charset="-122"/>
              </a:rPr>
              <a:t>语句</a:t>
            </a:r>
            <a:endParaRPr lang="zh-CN" altLang="en-US">
              <a:latin typeface="微软雅黑" panose="020B0503020204020204" pitchFamily="34" charset="-122"/>
            </a:endParaRPr>
          </a:p>
        </p:txBody>
      </p:sp>
      <p:sp>
        <p:nvSpPr>
          <p:cNvPr id="19459" name="内容占位符 2">
            <a:extLst>
              <a:ext uri="{FF2B5EF4-FFF2-40B4-BE49-F238E27FC236}">
                <a16:creationId xmlns:a16="http://schemas.microsoft.com/office/drawing/2014/main" id="{749DD657-5F13-4325-BA7A-D528647730AD}"/>
              </a:ext>
            </a:extLst>
          </p:cNvPr>
          <p:cNvSpPr>
            <a:spLocks noGrp="1"/>
          </p:cNvSpPr>
          <p:nvPr>
            <p:ph idx="1"/>
          </p:nvPr>
        </p:nvSpPr>
        <p:spPr>
          <a:xfrm>
            <a:off x="250825" y="765175"/>
            <a:ext cx="8893175" cy="5678488"/>
          </a:xfrm>
        </p:spPr>
        <p:txBody>
          <a:bodyPr/>
          <a:lstStyle/>
          <a:p>
            <a:pPr>
              <a:lnSpc>
                <a:spcPct val="150000"/>
              </a:lnSpc>
              <a:defRPr/>
            </a:pPr>
            <a:r>
              <a:rPr lang="zh-CN" altLang="zh-CN" sz="2000" dirty="0"/>
              <a:t>我们可以用</a:t>
            </a:r>
            <a:r>
              <a:rPr lang="en-US" altLang="zh-CN" sz="2000" dirty="0" err="1"/>
              <a:t>def</a:t>
            </a:r>
            <a:r>
              <a:rPr lang="zh-CN" altLang="zh-CN" sz="2000" dirty="0"/>
              <a:t>语句创建函数，格式为：</a:t>
            </a:r>
            <a:r>
              <a:rPr lang="en-US" altLang="zh-CN" sz="2000" dirty="0" err="1"/>
              <a:t>def</a:t>
            </a:r>
            <a:r>
              <a:rPr lang="en-US" altLang="zh-CN" sz="2000" dirty="0"/>
              <a:t>  </a:t>
            </a:r>
            <a:r>
              <a:rPr lang="en-US" altLang="zh-CN" sz="2000" dirty="0" err="1"/>
              <a:t>fun_name</a:t>
            </a:r>
            <a:r>
              <a:rPr lang="en-US" altLang="zh-CN" sz="2000" dirty="0"/>
              <a:t>(par1,pa2,…): </a:t>
            </a:r>
          </a:p>
          <a:p>
            <a:pPr marL="0" indent="0">
              <a:lnSpc>
                <a:spcPct val="150000"/>
              </a:lnSpc>
              <a:buFont typeface="Wingdings" pitchFamily="2" charset="2"/>
              <a:buNone/>
              <a:defRPr/>
            </a:pPr>
            <a:r>
              <a:rPr lang="en-US" altLang="zh-CN" sz="2000" dirty="0"/>
              <a:t>     </a:t>
            </a:r>
            <a:r>
              <a:rPr lang="zh-CN" altLang="zh-CN" sz="2000" dirty="0"/>
              <a:t>由</a:t>
            </a:r>
            <a:r>
              <a:rPr lang="en-US" altLang="zh-CN" sz="2000" dirty="0" err="1"/>
              <a:t>def</a:t>
            </a:r>
            <a:r>
              <a:rPr lang="zh-CN" altLang="zh-CN" sz="2000" dirty="0"/>
              <a:t>关键字，函数名和参数表组成。先举一个简单的例子：</a:t>
            </a:r>
          </a:p>
          <a:p>
            <a:pPr marL="0" indent="0">
              <a:lnSpc>
                <a:spcPct val="150000"/>
              </a:lnSpc>
              <a:buFont typeface="Wingdings" pitchFamily="2" charset="2"/>
              <a:buNone/>
              <a:defRPr/>
            </a:pPr>
            <a:r>
              <a:rPr lang="en-US" altLang="zh-CN" sz="2000" dirty="0"/>
              <a:t>     </a:t>
            </a:r>
            <a:r>
              <a:rPr lang="en-US" altLang="zh-CN" sz="2000" dirty="0" err="1"/>
              <a:t>def</a:t>
            </a:r>
            <a:r>
              <a:rPr lang="en-US" altLang="zh-CN" sz="2000" dirty="0"/>
              <a:t>  fun():</a:t>
            </a:r>
            <a:endParaRPr lang="zh-CN" altLang="zh-CN" sz="2000" dirty="0"/>
          </a:p>
          <a:p>
            <a:pPr marL="0" indent="0">
              <a:lnSpc>
                <a:spcPct val="150000"/>
              </a:lnSpc>
              <a:buFont typeface="Wingdings" pitchFamily="2" charset="2"/>
              <a:buNone/>
              <a:defRPr/>
            </a:pPr>
            <a:r>
              <a:rPr lang="en-US" altLang="zh-CN" sz="2000" dirty="0"/>
              <a:t>     print  ‘</a:t>
            </a:r>
            <a:r>
              <a:rPr lang="en-US" altLang="zh-CN" sz="2000" dirty="0" err="1"/>
              <a:t>hello,world</a:t>
            </a:r>
            <a:r>
              <a:rPr lang="en-US" altLang="zh-CN" sz="2000" dirty="0"/>
              <a:t>’</a:t>
            </a:r>
            <a:endParaRPr lang="zh-CN" altLang="zh-CN" sz="2000" dirty="0"/>
          </a:p>
          <a:p>
            <a:pPr>
              <a:lnSpc>
                <a:spcPct val="150000"/>
              </a:lnSpc>
              <a:defRPr/>
            </a:pPr>
            <a:r>
              <a:rPr lang="zh-CN" altLang="zh-CN" sz="2000" dirty="0"/>
              <a:t>这样就定义了一个</a:t>
            </a:r>
            <a:r>
              <a:rPr lang="en-US" altLang="zh-CN" sz="2000" dirty="0"/>
              <a:t>fun</a:t>
            </a:r>
            <a:r>
              <a:rPr lang="zh-CN" altLang="zh-CN" sz="2000" dirty="0"/>
              <a:t>函数，它没有参数，也没有返回值，仅仅打印出</a:t>
            </a:r>
            <a:r>
              <a:rPr lang="en-US" altLang="zh-CN" sz="2000" dirty="0" err="1"/>
              <a:t>hello,world</a:t>
            </a:r>
            <a:r>
              <a:rPr lang="zh-CN" altLang="zh-CN" sz="2000" dirty="0"/>
              <a:t>。下面再定义一个有参数也有返回值的函数：</a:t>
            </a:r>
          </a:p>
          <a:p>
            <a:pPr>
              <a:lnSpc>
                <a:spcPct val="150000"/>
              </a:lnSpc>
              <a:defRPr/>
            </a:pPr>
            <a:r>
              <a:rPr lang="en-US" altLang="zh-CN" sz="2000" dirty="0" err="1"/>
              <a:t>def</a:t>
            </a:r>
            <a:r>
              <a:rPr lang="en-US" altLang="zh-CN" sz="2000" dirty="0"/>
              <a:t>  hello(</a:t>
            </a:r>
            <a:r>
              <a:rPr lang="en-US" altLang="zh-CN" sz="2000" dirty="0" err="1"/>
              <a:t>your_name</a:t>
            </a:r>
            <a:r>
              <a:rPr lang="en-US" altLang="zh-CN" sz="2000" dirty="0"/>
              <a:t>):# </a:t>
            </a:r>
            <a:r>
              <a:rPr lang="en-US" altLang="zh-CN" sz="2000" dirty="0" err="1"/>
              <a:t>your_name</a:t>
            </a:r>
            <a:r>
              <a:rPr lang="zh-CN" altLang="zh-CN" sz="2000" dirty="0"/>
              <a:t>表示你的名字，格式是字符串</a:t>
            </a:r>
          </a:p>
          <a:p>
            <a:pPr marL="0" indent="0">
              <a:lnSpc>
                <a:spcPct val="150000"/>
              </a:lnSpc>
              <a:buFont typeface="Wingdings" pitchFamily="2" charset="2"/>
              <a:buNone/>
              <a:defRPr/>
            </a:pPr>
            <a:r>
              <a:rPr lang="en-US" altLang="zh-CN" sz="2000" dirty="0"/>
              <a:t>	       return  ‘Hello ’+</a:t>
            </a:r>
            <a:r>
              <a:rPr lang="en-US" altLang="zh-CN" sz="2000" dirty="0" err="1"/>
              <a:t>your_name</a:t>
            </a:r>
            <a:endParaRPr lang="zh-CN" altLang="zh-CN" sz="2000" dirty="0"/>
          </a:p>
          <a:p>
            <a:pPr>
              <a:lnSpc>
                <a:spcPct val="150000"/>
              </a:lnSpc>
              <a:defRPr/>
            </a:pPr>
            <a:r>
              <a:rPr lang="zh-CN" altLang="zh-CN" sz="2000" dirty="0"/>
              <a:t>这个函数称为</a:t>
            </a:r>
            <a:r>
              <a:rPr lang="en-US" altLang="zh-CN" sz="2000" dirty="0"/>
              <a:t>hello, </a:t>
            </a:r>
            <a:r>
              <a:rPr lang="zh-CN" altLang="zh-CN" sz="2000" dirty="0"/>
              <a:t>输入参数是</a:t>
            </a:r>
            <a:r>
              <a:rPr lang="en-US" altLang="zh-CN" sz="2000" dirty="0" err="1"/>
              <a:t>your_name</a:t>
            </a:r>
            <a:r>
              <a:rPr lang="en-US" altLang="zh-CN" sz="2000" dirty="0"/>
              <a:t>, </a:t>
            </a:r>
            <a:r>
              <a:rPr lang="zh-CN" altLang="zh-CN" sz="2000" dirty="0"/>
              <a:t>返回加上</a:t>
            </a:r>
            <a:r>
              <a:rPr lang="en-US" altLang="zh-CN" sz="2000" dirty="0"/>
              <a:t>hello</a:t>
            </a:r>
            <a:r>
              <a:rPr lang="zh-CN" altLang="zh-CN" sz="2000" dirty="0"/>
              <a:t>的字符串。程序创建函数后，执行 </a:t>
            </a:r>
            <a:r>
              <a:rPr lang="en-US" altLang="zh-CN" sz="2000" dirty="0"/>
              <a:t>s = hello(‘Tom’) </a:t>
            </a:r>
            <a:r>
              <a:rPr lang="zh-CN" altLang="zh-CN" sz="2000" dirty="0"/>
              <a:t>即得到一个新的字符串</a:t>
            </a:r>
            <a:r>
              <a:rPr lang="en-US" altLang="zh-CN" sz="2000" dirty="0"/>
              <a:t>’Hello Tom’ </a:t>
            </a:r>
            <a:r>
              <a:rPr lang="zh-CN" altLang="zh-CN" sz="2000" dirty="0"/>
              <a:t>并赋值给</a:t>
            </a:r>
            <a:r>
              <a:rPr lang="en-US" altLang="zh-CN" sz="2000" dirty="0"/>
              <a:t>s</a:t>
            </a:r>
            <a:r>
              <a:rPr lang="zh-CN" altLang="zh-CN" sz="2000" dirty="0"/>
              <a:t>。</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05B8EDB0-BCB6-44B5-A356-0568790AE137}"/>
              </a:ext>
            </a:extLst>
          </p:cNvPr>
          <p:cNvSpPr>
            <a:spLocks noGrp="1"/>
          </p:cNvSpPr>
          <p:nvPr>
            <p:ph type="title"/>
          </p:nvPr>
        </p:nvSpPr>
        <p:spPr>
          <a:xfrm>
            <a:off x="395288" y="153988"/>
            <a:ext cx="8318500" cy="431800"/>
          </a:xfrm>
        </p:spPr>
        <p:txBody>
          <a:bodyPr/>
          <a:lstStyle/>
          <a:p>
            <a:r>
              <a:rPr lang="en-US" altLang="zh-CN">
                <a:latin typeface="微软雅黑" panose="020B0503020204020204" pitchFamily="34" charset="-122"/>
              </a:rPr>
              <a:t>def</a:t>
            </a:r>
            <a:r>
              <a:rPr lang="zh-CN" altLang="zh-CN">
                <a:latin typeface="微软雅黑" panose="020B0503020204020204" pitchFamily="34" charset="-122"/>
              </a:rPr>
              <a:t>语句</a:t>
            </a:r>
            <a:endParaRPr lang="zh-CN" altLang="en-US"/>
          </a:p>
        </p:txBody>
      </p:sp>
      <p:sp>
        <p:nvSpPr>
          <p:cNvPr id="3" name="内容占位符 2">
            <a:extLst>
              <a:ext uri="{FF2B5EF4-FFF2-40B4-BE49-F238E27FC236}">
                <a16:creationId xmlns:a16="http://schemas.microsoft.com/office/drawing/2014/main" id="{AE3D5F77-E907-41D7-B292-594E1222B56C}"/>
              </a:ext>
            </a:extLst>
          </p:cNvPr>
          <p:cNvSpPr>
            <a:spLocks noGrp="1"/>
          </p:cNvSpPr>
          <p:nvPr>
            <p:ph idx="1"/>
          </p:nvPr>
        </p:nvSpPr>
        <p:spPr>
          <a:xfrm>
            <a:off x="250825" y="765175"/>
            <a:ext cx="8569325" cy="5832475"/>
          </a:xfrm>
        </p:spPr>
        <p:txBody>
          <a:bodyPr/>
          <a:lstStyle/>
          <a:p>
            <a:pPr>
              <a:lnSpc>
                <a:spcPts val="2800"/>
              </a:lnSpc>
              <a:defRPr/>
            </a:pPr>
            <a:r>
              <a:rPr lang="en-US" altLang="zh-CN" sz="2000" dirty="0"/>
              <a:t>Python</a:t>
            </a:r>
            <a:r>
              <a:rPr lang="zh-CN" altLang="zh-CN" sz="2000" dirty="0"/>
              <a:t>的简洁性可以从函数中体现，</a:t>
            </a:r>
            <a:r>
              <a:rPr lang="en-US" altLang="zh-CN" sz="2000" dirty="0"/>
              <a:t>Python</a:t>
            </a:r>
            <a:r>
              <a:rPr lang="zh-CN" altLang="zh-CN" sz="2000" dirty="0"/>
              <a:t>的参数也不需要声明数据类型，但这也有一定的弊端，程序员可能会因不清楚参数的数据类型而输入错误的参数。</a:t>
            </a:r>
          </a:p>
          <a:p>
            <a:pPr>
              <a:lnSpc>
                <a:spcPts val="2800"/>
              </a:lnSpc>
              <a:defRPr/>
            </a:pPr>
            <a:r>
              <a:rPr lang="en-US" altLang="zh-CN" sz="2000" dirty="0"/>
              <a:t>return</a:t>
            </a:r>
            <a:r>
              <a:rPr lang="zh-CN" altLang="zh-CN" sz="2000" dirty="0"/>
              <a:t>语句用于返回一个结果对象。</a:t>
            </a:r>
            <a:r>
              <a:rPr lang="en-US" altLang="zh-CN" sz="2000" dirty="0"/>
              <a:t>Python</a:t>
            </a:r>
            <a:r>
              <a:rPr lang="zh-CN" altLang="zh-CN" sz="2000" dirty="0"/>
              <a:t>可以没有返回值，可以有一个返回值，也可以有多个返回值，返回值的数据类型没有限制。</a:t>
            </a:r>
            <a:endParaRPr lang="en-US" altLang="zh-CN" sz="2000" dirty="0"/>
          </a:p>
          <a:p>
            <a:pPr>
              <a:lnSpc>
                <a:spcPts val="2800"/>
              </a:lnSpc>
              <a:defRPr/>
            </a:pPr>
            <a:r>
              <a:rPr lang="zh-CN" altLang="zh-CN" sz="2000" dirty="0"/>
              <a:t>当程序执行到函数中的</a:t>
            </a:r>
            <a:r>
              <a:rPr lang="en-US" altLang="zh-CN" sz="2000" dirty="0"/>
              <a:t>return</a:t>
            </a:r>
            <a:r>
              <a:rPr lang="zh-CN" altLang="zh-CN" sz="2000" dirty="0"/>
              <a:t>语句时，就会将指定的值返回并结束函数，如果</a:t>
            </a:r>
            <a:r>
              <a:rPr lang="en-US" altLang="zh-CN" sz="2000" dirty="0"/>
              <a:t>return</a:t>
            </a:r>
            <a:r>
              <a:rPr lang="zh-CN" altLang="zh-CN" sz="2000" dirty="0"/>
              <a:t>后面还有语句，那些语句将不会被执行。</a:t>
            </a:r>
            <a:endParaRPr lang="en-US" altLang="zh-CN" sz="2000" dirty="0"/>
          </a:p>
          <a:p>
            <a:pPr>
              <a:lnSpc>
                <a:spcPts val="2800"/>
              </a:lnSpc>
              <a:defRPr/>
            </a:pPr>
            <a:r>
              <a:rPr lang="zh-CN" altLang="zh-CN" sz="2000" dirty="0"/>
              <a:t>举一个</a:t>
            </a:r>
            <a:r>
              <a:rPr lang="en-US" altLang="zh-CN" sz="2000" dirty="0"/>
              <a:t>Python</a:t>
            </a:r>
            <a:r>
              <a:rPr lang="zh-CN" altLang="zh-CN" sz="2000" dirty="0"/>
              <a:t>有多个返回值函数的例子：</a:t>
            </a:r>
          </a:p>
          <a:p>
            <a:pPr marL="0" indent="0">
              <a:lnSpc>
                <a:spcPts val="2800"/>
              </a:lnSpc>
              <a:buFont typeface="Wingdings" pitchFamily="2" charset="2"/>
              <a:buNone/>
              <a:defRPr/>
            </a:pPr>
            <a:r>
              <a:rPr lang="en-US" altLang="zh-CN" sz="2000" dirty="0"/>
              <a:t>Def  </a:t>
            </a:r>
            <a:r>
              <a:rPr lang="en-US" altLang="zh-CN" sz="2000" dirty="0" err="1"/>
              <a:t>maxmin</a:t>
            </a:r>
            <a:r>
              <a:rPr lang="en-US" altLang="zh-CN" sz="2000" dirty="0"/>
              <a:t>(</a:t>
            </a:r>
            <a:r>
              <a:rPr lang="en-US" altLang="zh-CN" sz="2000" dirty="0" err="1"/>
              <a:t>a,b</a:t>
            </a:r>
            <a:r>
              <a:rPr lang="en-US" altLang="zh-CN" sz="2000" dirty="0"/>
              <a:t>) # </a:t>
            </a:r>
            <a:r>
              <a:rPr lang="en-US" altLang="zh-CN" sz="2000" dirty="0" err="1"/>
              <a:t>a,b</a:t>
            </a:r>
            <a:r>
              <a:rPr lang="zh-CN" altLang="zh-CN" sz="2000" dirty="0"/>
              <a:t>为两个数值数据，返回它们从大到小排列的结果</a:t>
            </a:r>
          </a:p>
          <a:p>
            <a:pPr marL="0" indent="0">
              <a:lnSpc>
                <a:spcPts val="2800"/>
              </a:lnSpc>
              <a:buFont typeface="Wingdings" pitchFamily="2" charset="2"/>
              <a:buNone/>
              <a:defRPr/>
            </a:pPr>
            <a:r>
              <a:rPr lang="en-US" altLang="zh-CN" sz="2000" dirty="0"/>
              <a:t>                     if a&gt;b:</a:t>
            </a:r>
            <a:endParaRPr lang="zh-CN" altLang="zh-CN" sz="2000" dirty="0"/>
          </a:p>
          <a:p>
            <a:pPr marL="0" indent="0">
              <a:lnSpc>
                <a:spcPts val="2800"/>
              </a:lnSpc>
              <a:buFont typeface="Wingdings" pitchFamily="2" charset="2"/>
              <a:buNone/>
              <a:defRPr/>
            </a:pPr>
            <a:r>
              <a:rPr lang="en-US" altLang="zh-CN" sz="2000" dirty="0"/>
              <a:t>	                 return  </a:t>
            </a:r>
            <a:r>
              <a:rPr lang="en-US" altLang="zh-CN" sz="2000" dirty="0" err="1"/>
              <a:t>a,b</a:t>
            </a:r>
            <a:endParaRPr lang="zh-CN" altLang="zh-CN" sz="2000" dirty="0"/>
          </a:p>
          <a:p>
            <a:pPr marL="0" indent="0">
              <a:lnSpc>
                <a:spcPts val="2800"/>
              </a:lnSpc>
              <a:buFont typeface="Wingdings" pitchFamily="2" charset="2"/>
              <a:buNone/>
              <a:defRPr/>
            </a:pPr>
            <a:r>
              <a:rPr lang="en-US" altLang="zh-CN" sz="2000" dirty="0"/>
              <a:t>	         else:</a:t>
            </a:r>
            <a:endParaRPr lang="zh-CN" altLang="zh-CN" sz="2000" dirty="0"/>
          </a:p>
          <a:p>
            <a:pPr marL="0" indent="0">
              <a:lnSpc>
                <a:spcPts val="2800"/>
              </a:lnSpc>
              <a:buFont typeface="Wingdings" pitchFamily="2" charset="2"/>
              <a:buNone/>
              <a:defRPr/>
            </a:pPr>
            <a:r>
              <a:rPr lang="en-US" altLang="zh-CN" sz="2000" dirty="0"/>
              <a:t>	                 return  </a:t>
            </a:r>
            <a:r>
              <a:rPr lang="en-US" altLang="zh-CN" sz="2000" dirty="0" err="1"/>
              <a:t>b,a</a:t>
            </a:r>
            <a:endParaRPr lang="zh-CN" altLang="zh-CN" sz="2000" dirty="0"/>
          </a:p>
          <a:p>
            <a:pPr marL="0" indent="0">
              <a:lnSpc>
                <a:spcPts val="2800"/>
              </a:lnSpc>
              <a:buFont typeface="Wingdings" pitchFamily="2" charset="2"/>
              <a:buNone/>
              <a:defRPr/>
            </a:pPr>
            <a:r>
              <a:rPr lang="zh-CN" altLang="zh-CN" sz="2000" dirty="0"/>
              <a:t>执行</a:t>
            </a:r>
            <a:r>
              <a:rPr lang="en-US" altLang="zh-CN" sz="2000" dirty="0" err="1"/>
              <a:t>big,small</a:t>
            </a:r>
            <a:r>
              <a:rPr lang="en-US" altLang="zh-CN" sz="2000" dirty="0"/>
              <a:t> = </a:t>
            </a:r>
            <a:r>
              <a:rPr lang="en-US" altLang="zh-CN" sz="2000" dirty="0" err="1"/>
              <a:t>maxmin</a:t>
            </a:r>
            <a:r>
              <a:rPr lang="en-US" altLang="zh-CN" sz="2000" dirty="0"/>
              <a:t>(2,4) </a:t>
            </a:r>
            <a:r>
              <a:rPr lang="zh-CN" altLang="zh-CN" sz="2000" dirty="0"/>
              <a:t>后，</a:t>
            </a:r>
            <a:r>
              <a:rPr lang="en-US" altLang="zh-CN" sz="2000" dirty="0"/>
              <a:t>big=4</a:t>
            </a:r>
            <a:r>
              <a:rPr lang="zh-CN" altLang="zh-CN" sz="2000" dirty="0"/>
              <a:t>，</a:t>
            </a:r>
            <a:r>
              <a:rPr lang="en-US" altLang="zh-CN" sz="2000" dirty="0"/>
              <a:t>small=2</a:t>
            </a:r>
            <a:r>
              <a:rPr lang="zh-CN" altLang="zh-CN" sz="2000" dirty="0"/>
              <a:t>。</a:t>
            </a:r>
          </a:p>
          <a:p>
            <a:pPr>
              <a:lnSpc>
                <a:spcPts val="2800"/>
              </a:lnSpc>
              <a:defRPr/>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B738953-C28A-4AD8-8252-C844D705ECB7}"/>
              </a:ext>
            </a:extLst>
          </p:cNvPr>
          <p:cNvSpPr>
            <a:spLocks noGrp="1"/>
          </p:cNvSpPr>
          <p:nvPr>
            <p:ph type="title"/>
          </p:nvPr>
        </p:nvSpPr>
        <p:spPr>
          <a:xfrm>
            <a:off x="395288" y="153988"/>
            <a:ext cx="8318500" cy="431800"/>
          </a:xfrm>
        </p:spPr>
        <p:txBody>
          <a:bodyPr/>
          <a:lstStyle/>
          <a:p>
            <a:r>
              <a:rPr lang="en-US" altLang="zh-CN">
                <a:latin typeface="微软雅黑" panose="020B0503020204020204" pitchFamily="34" charset="-122"/>
              </a:rPr>
              <a:t>lambda</a:t>
            </a:r>
            <a:r>
              <a:rPr lang="zh-CN" altLang="en-US">
                <a:latin typeface="微软雅黑" panose="020B0503020204020204" pitchFamily="34" charset="-122"/>
              </a:rPr>
              <a:t>语句</a:t>
            </a:r>
          </a:p>
        </p:txBody>
      </p:sp>
      <p:sp>
        <p:nvSpPr>
          <p:cNvPr id="22531" name="内容占位符 2">
            <a:extLst>
              <a:ext uri="{FF2B5EF4-FFF2-40B4-BE49-F238E27FC236}">
                <a16:creationId xmlns:a16="http://schemas.microsoft.com/office/drawing/2014/main" id="{FCF358BB-FDA2-4F39-9997-29CD25B26EEB}"/>
              </a:ext>
            </a:extLst>
          </p:cNvPr>
          <p:cNvSpPr>
            <a:spLocks noGrp="1"/>
          </p:cNvSpPr>
          <p:nvPr>
            <p:ph idx="1"/>
          </p:nvPr>
        </p:nvSpPr>
        <p:spPr>
          <a:xfrm>
            <a:off x="250825" y="774700"/>
            <a:ext cx="8569325" cy="4741863"/>
          </a:xfrm>
        </p:spPr>
        <p:txBody>
          <a:bodyPr/>
          <a:lstStyle/>
          <a:p>
            <a:pPr>
              <a:lnSpc>
                <a:spcPct val="150000"/>
              </a:lnSpc>
            </a:pPr>
            <a:r>
              <a:rPr lang="en-US" altLang="zh-CN" sz="2000"/>
              <a:t>Python</a:t>
            </a:r>
            <a:r>
              <a:rPr lang="zh-CN" altLang="en-US" sz="2000"/>
              <a:t>允许使用</a:t>
            </a:r>
            <a:r>
              <a:rPr lang="en-US" altLang="zh-CN" sz="2000"/>
              <a:t>lambda</a:t>
            </a:r>
            <a:r>
              <a:rPr lang="zh-CN" altLang="en-US" sz="2000"/>
              <a:t>语句创建匿名函数，也就是说函数没有具体的名称。可能读者会产生疑惑，函数没有了名称应该不会是一件好事。</a:t>
            </a:r>
            <a:endParaRPr lang="en-US" altLang="zh-CN" sz="2000"/>
          </a:p>
          <a:p>
            <a:pPr>
              <a:lnSpc>
                <a:spcPct val="150000"/>
              </a:lnSpc>
            </a:pPr>
            <a:r>
              <a:rPr lang="zh-CN" altLang="en-US" sz="2000"/>
              <a:t>实际上，使用</a:t>
            </a:r>
            <a:r>
              <a:rPr lang="en-US" altLang="zh-CN" sz="2000"/>
              <a:t>Python</a:t>
            </a:r>
            <a:r>
              <a:rPr lang="zh-CN" altLang="en-US" sz="2000"/>
              <a:t>编写一些执行脚本时，使用</a:t>
            </a:r>
            <a:r>
              <a:rPr lang="en-US" altLang="zh-CN" sz="2000"/>
              <a:t>lambda</a:t>
            </a:r>
            <a:r>
              <a:rPr lang="zh-CN" altLang="en-US" sz="2000"/>
              <a:t>省去了定义函数的过程，代码变得精简。对于一些抽象的，不会在其他地方复用的函数，有时候给函数命名也是个难题（需要避免函数重名），使用</a:t>
            </a:r>
            <a:r>
              <a:rPr lang="en-US" altLang="zh-CN" sz="2000"/>
              <a:t>lambda</a:t>
            </a:r>
            <a:r>
              <a:rPr lang="zh-CN" altLang="en-US" sz="2000"/>
              <a:t>不需要考虑函数命名的问题。</a:t>
            </a:r>
          </a:p>
          <a:p>
            <a:pPr>
              <a:lnSpc>
                <a:spcPct val="150000"/>
              </a:lnSpc>
            </a:pPr>
            <a:r>
              <a:rPr lang="en-US" altLang="zh-CN" sz="2000"/>
              <a:t>lamber</a:t>
            </a:r>
            <a:r>
              <a:rPr lang="zh-CN" altLang="en-US" sz="2000"/>
              <a:t>语句中，冒号前是函数参数，若有多个函数使用逗号分隔，冒号右边是返回值。如此便构建了一个函数对象，</a:t>
            </a:r>
            <a:r>
              <a:rPr lang="en-US" altLang="zh-CN" sz="2000"/>
              <a:t>def</a:t>
            </a:r>
            <a:r>
              <a:rPr lang="zh-CN" altLang="en-US" sz="2000"/>
              <a:t>语句也是创建一个函数对像，只是</a:t>
            </a:r>
            <a:r>
              <a:rPr lang="en-US" altLang="zh-CN" sz="2000"/>
              <a:t>lambda</a:t>
            </a:r>
            <a:r>
              <a:rPr lang="zh-CN" altLang="en-US" sz="2000"/>
              <a:t>创建的函数对象没有名字。</a:t>
            </a: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CAAF57C-BCB8-4229-A842-A090AB00BAB6}"/>
              </a:ext>
            </a:extLst>
          </p:cNvPr>
          <p:cNvSpPr>
            <a:spLocks noGrp="1"/>
          </p:cNvSpPr>
          <p:nvPr>
            <p:ph type="title"/>
          </p:nvPr>
        </p:nvSpPr>
        <p:spPr>
          <a:xfrm>
            <a:off x="395288" y="153988"/>
            <a:ext cx="8318500" cy="431800"/>
          </a:xfrm>
        </p:spPr>
        <p:txBody>
          <a:bodyPr/>
          <a:lstStyle/>
          <a:p>
            <a:r>
              <a:rPr lang="en-US" altLang="zh-CN">
                <a:latin typeface="微软雅黑" panose="020B0503020204020204" pitchFamily="34" charset="-122"/>
              </a:rPr>
              <a:t>lambda</a:t>
            </a:r>
            <a:r>
              <a:rPr lang="zh-CN" altLang="en-US">
                <a:latin typeface="微软雅黑" panose="020B0503020204020204" pitchFamily="34" charset="-122"/>
              </a:rPr>
              <a:t>语句</a:t>
            </a:r>
            <a:endParaRPr lang="zh-CN" altLang="en-US"/>
          </a:p>
        </p:txBody>
      </p:sp>
      <p:sp>
        <p:nvSpPr>
          <p:cNvPr id="3" name="内容占位符 2">
            <a:extLst>
              <a:ext uri="{FF2B5EF4-FFF2-40B4-BE49-F238E27FC236}">
                <a16:creationId xmlns:a16="http://schemas.microsoft.com/office/drawing/2014/main" id="{CB740BFA-2848-447A-90B0-0AC2FCD94209}"/>
              </a:ext>
            </a:extLst>
          </p:cNvPr>
          <p:cNvSpPr>
            <a:spLocks noGrp="1"/>
          </p:cNvSpPr>
          <p:nvPr>
            <p:ph idx="1"/>
          </p:nvPr>
        </p:nvSpPr>
        <p:spPr>
          <a:xfrm>
            <a:off x="250825" y="774700"/>
            <a:ext cx="8642350" cy="5462588"/>
          </a:xfrm>
        </p:spPr>
        <p:txBody>
          <a:bodyPr/>
          <a:lstStyle/>
          <a:p>
            <a:pPr marL="0" indent="0">
              <a:buFont typeface="Wingdings" pitchFamily="2" charset="2"/>
              <a:buNone/>
              <a:defRPr/>
            </a:pPr>
            <a:r>
              <a:rPr lang="en-US" altLang="zh-CN" sz="2000" dirty="0"/>
              <a:t>     &gt;&gt;&gt;g = lambda x : x+1</a:t>
            </a:r>
            <a:endParaRPr lang="zh-CN" altLang="zh-CN" sz="2000" dirty="0"/>
          </a:p>
          <a:p>
            <a:pPr marL="0" indent="0">
              <a:buFont typeface="Wingdings" pitchFamily="2" charset="2"/>
              <a:buNone/>
              <a:defRPr/>
            </a:pPr>
            <a:r>
              <a:rPr lang="en-US" altLang="zh-CN" sz="2000" dirty="0"/>
              <a:t>     &gt;&gt;&gt;print g</a:t>
            </a:r>
            <a:endParaRPr lang="zh-CN" altLang="zh-CN" sz="2000" dirty="0"/>
          </a:p>
          <a:p>
            <a:pPr marL="0" indent="0">
              <a:buFont typeface="Wingdings" pitchFamily="2" charset="2"/>
              <a:buNone/>
              <a:defRPr/>
            </a:pPr>
            <a:r>
              <a:rPr lang="en-US" altLang="zh-CN" sz="2000" dirty="0"/>
              <a:t>     &lt;function &lt;lambda&gt; at 0x030EAEF0&gt;</a:t>
            </a:r>
            <a:endParaRPr lang="zh-CN" altLang="zh-CN" sz="2000" dirty="0"/>
          </a:p>
          <a:p>
            <a:pPr marL="0" indent="0">
              <a:buFont typeface="Wingdings" pitchFamily="2" charset="2"/>
              <a:buNone/>
              <a:defRPr/>
            </a:pPr>
            <a:r>
              <a:rPr lang="en-US" altLang="zh-CN" sz="2000" dirty="0"/>
              <a:t>     &gt;&gt;&gt;g(1)</a:t>
            </a:r>
            <a:endParaRPr lang="zh-CN" altLang="zh-CN" sz="2000" dirty="0"/>
          </a:p>
          <a:p>
            <a:pPr marL="0" indent="0">
              <a:buFont typeface="Wingdings" pitchFamily="2" charset="2"/>
              <a:buNone/>
              <a:defRPr/>
            </a:pPr>
            <a:r>
              <a:rPr lang="en-US" altLang="zh-CN" sz="2000" dirty="0"/>
              <a:t>     2</a:t>
            </a:r>
            <a:endParaRPr lang="zh-CN" altLang="zh-CN" sz="2000" dirty="0"/>
          </a:p>
          <a:p>
            <a:pPr>
              <a:lnSpc>
                <a:spcPct val="150000"/>
              </a:lnSpc>
              <a:defRPr/>
            </a:pPr>
            <a:r>
              <a:rPr lang="zh-CN" altLang="zh-CN" sz="2000" dirty="0"/>
              <a:t>使用</a:t>
            </a:r>
            <a:r>
              <a:rPr lang="en-US" altLang="zh-CN" sz="2000" dirty="0" err="1"/>
              <a:t>lamber</a:t>
            </a:r>
            <a:r>
              <a:rPr lang="zh-CN" altLang="zh-CN" sz="2000" dirty="0"/>
              <a:t>函数应该注意下面几点：</a:t>
            </a:r>
          </a:p>
          <a:p>
            <a:pPr marL="457200" indent="-457200">
              <a:lnSpc>
                <a:spcPct val="150000"/>
              </a:lnSpc>
              <a:buFont typeface="+mj-lt"/>
              <a:buAutoNum type="alphaLcParenR"/>
              <a:defRPr/>
            </a:pPr>
            <a:r>
              <a:rPr lang="en-US" altLang="zh-CN" sz="2000" dirty="0"/>
              <a:t>lambda</a:t>
            </a:r>
            <a:r>
              <a:rPr lang="zh-CN" altLang="zh-CN" sz="2000" dirty="0"/>
              <a:t>定义的是单行函数，如果需要复杂的函数，应使用</a:t>
            </a:r>
            <a:r>
              <a:rPr lang="en-US" altLang="zh-CN" sz="2000" dirty="0" err="1"/>
              <a:t>def</a:t>
            </a:r>
            <a:r>
              <a:rPr lang="zh-CN" altLang="zh-CN" sz="2000" dirty="0"/>
              <a:t>语句</a:t>
            </a:r>
          </a:p>
          <a:p>
            <a:pPr marL="457200" indent="-457200">
              <a:lnSpc>
                <a:spcPct val="150000"/>
              </a:lnSpc>
              <a:buFont typeface="+mj-lt"/>
              <a:buAutoNum type="alphaLcParenR"/>
              <a:defRPr/>
            </a:pPr>
            <a:r>
              <a:rPr lang="en-US" altLang="zh-CN" sz="2000" dirty="0" err="1"/>
              <a:t>lamdda</a:t>
            </a:r>
            <a:r>
              <a:rPr lang="zh-CN" altLang="zh-CN" sz="2000" dirty="0"/>
              <a:t>参数列表可以包含多个函数，如</a:t>
            </a:r>
            <a:r>
              <a:rPr lang="en-US" altLang="zh-CN" sz="2000" dirty="0"/>
              <a:t>lambda x , y : x + y </a:t>
            </a:r>
            <a:endParaRPr lang="zh-CN" altLang="zh-CN" sz="2000" dirty="0"/>
          </a:p>
          <a:p>
            <a:pPr marL="457200" indent="-457200">
              <a:lnSpc>
                <a:spcPct val="150000"/>
              </a:lnSpc>
              <a:buFont typeface="+mj-lt"/>
              <a:buAutoNum type="alphaLcParenR"/>
              <a:defRPr/>
            </a:pPr>
            <a:r>
              <a:rPr lang="en-US" altLang="zh-CN" sz="2000" dirty="0"/>
              <a:t>lambda</a:t>
            </a:r>
            <a:r>
              <a:rPr lang="zh-CN" altLang="zh-CN" sz="2000" dirty="0"/>
              <a:t>语句有且只有一个返回值</a:t>
            </a:r>
          </a:p>
          <a:p>
            <a:pPr marL="457200" indent="-457200">
              <a:lnSpc>
                <a:spcPct val="150000"/>
              </a:lnSpc>
              <a:buFont typeface="+mj-lt"/>
              <a:buAutoNum type="alphaLcParenR"/>
              <a:defRPr/>
            </a:pPr>
            <a:r>
              <a:rPr lang="en-US" altLang="zh-CN" sz="2000" dirty="0"/>
              <a:t>lambda</a:t>
            </a:r>
            <a:r>
              <a:rPr lang="zh-CN" altLang="zh-CN" sz="2000" dirty="0"/>
              <a:t>语句中的表达式不能含有命令，而且仅限一条表达式</a:t>
            </a:r>
          </a:p>
          <a:p>
            <a:pPr marL="0" indent="0">
              <a:lnSpc>
                <a:spcPct val="150000"/>
              </a:lnSpc>
              <a:buFont typeface="Wingdings" pitchFamily="2" charset="2"/>
              <a:buNone/>
              <a:defRPr/>
            </a:pPr>
            <a:endParaRPr lang="zh-CN" altLang="zh-CN" sz="2000" dirty="0"/>
          </a:p>
          <a:p>
            <a:pPr>
              <a:defRP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8898BAD-7950-4073-AEFE-76A5FBF4531E}"/>
              </a:ext>
            </a:extLst>
          </p:cNvPr>
          <p:cNvCxnSpPr/>
          <p:nvPr/>
        </p:nvCxnSpPr>
        <p:spPr>
          <a:xfrm>
            <a:off x="2143125" y="1068388"/>
            <a:ext cx="0" cy="43767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2CB60F69-07D5-4155-BFC4-97D248D87B23}"/>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446C1313-DC3A-4E57-A6FF-09EFC65EEF43}"/>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84E8C27A-C2DD-4D14-ABBC-3DDCE4878B9D}"/>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创建函数</a:t>
            </a:r>
          </a:p>
        </p:txBody>
      </p:sp>
      <p:sp>
        <p:nvSpPr>
          <p:cNvPr id="11" name="AutoShape 12">
            <a:hlinkClick r:id="" action="ppaction://noaction" highlightClick="1"/>
            <a:extLst>
              <a:ext uri="{FF2B5EF4-FFF2-40B4-BE49-F238E27FC236}">
                <a16:creationId xmlns:a16="http://schemas.microsoft.com/office/drawing/2014/main" id="{6EC7D3D9-0FB2-47E6-B1E8-34F9EEE811B7}"/>
              </a:ext>
            </a:extLst>
          </p:cNvPr>
          <p:cNvSpPr>
            <a:spLocks noChangeArrowheads="1"/>
          </p:cNvSpPr>
          <p:nvPr/>
        </p:nvSpPr>
        <p:spPr bwMode="auto">
          <a:xfrm>
            <a:off x="2844800" y="2347913"/>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函数参数</a:t>
            </a:r>
          </a:p>
        </p:txBody>
      </p:sp>
      <p:sp>
        <p:nvSpPr>
          <p:cNvPr id="12" name="Oval 13">
            <a:hlinkClick r:id="" action="ppaction://noaction" highlightClick="1"/>
            <a:extLst>
              <a:ext uri="{FF2B5EF4-FFF2-40B4-BE49-F238E27FC236}">
                <a16:creationId xmlns:a16="http://schemas.microsoft.com/office/drawing/2014/main" id="{B43B3BCA-445B-4122-AE73-C16383F2CD4D}"/>
              </a:ext>
            </a:extLst>
          </p:cNvPr>
          <p:cNvSpPr>
            <a:spLocks noChangeArrowheads="1"/>
          </p:cNvSpPr>
          <p:nvPr/>
        </p:nvSpPr>
        <p:spPr bwMode="auto">
          <a:xfrm>
            <a:off x="1857375" y="2347913"/>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solidFill>
                  <a:schemeClr val="bg1"/>
                </a:solidFill>
                <a:latin typeface="微软雅黑" pitchFamily="34" charset="-122"/>
                <a:ea typeface="微软雅黑" pitchFamily="34" charset="-122"/>
              </a:rPr>
              <a:t>2</a:t>
            </a:r>
          </a:p>
        </p:txBody>
      </p:sp>
      <p:sp>
        <p:nvSpPr>
          <p:cNvPr id="24588" name="标题 13">
            <a:extLst>
              <a:ext uri="{FF2B5EF4-FFF2-40B4-BE49-F238E27FC236}">
                <a16:creationId xmlns:a16="http://schemas.microsoft.com/office/drawing/2014/main" id="{8C565838-BC02-42E6-9B8D-EF30BC5A0C33}"/>
              </a:ext>
            </a:extLst>
          </p:cNvPr>
          <p:cNvSpPr>
            <a:spLocks noGrp="1"/>
          </p:cNvSpPr>
          <p:nvPr>
            <p:ph type="title"/>
          </p:nvPr>
        </p:nvSpPr>
        <p:spPr>
          <a:xfrm>
            <a:off x="142875" y="153988"/>
            <a:ext cx="8316913"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03493CE-9AFA-4053-8C33-812C684FC7F1}"/>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可变对象与不可变对象</a:t>
            </a:r>
          </a:p>
        </p:txBody>
      </p:sp>
      <p:sp>
        <p:nvSpPr>
          <p:cNvPr id="14" name="AutoShape 12">
            <a:hlinkClick r:id="" action="ppaction://noaction" highlightClick="1"/>
            <a:extLst>
              <a:ext uri="{FF2B5EF4-FFF2-40B4-BE49-F238E27FC236}">
                <a16:creationId xmlns:a16="http://schemas.microsoft.com/office/drawing/2014/main" id="{BBC1C7E0-426E-4368-9B35-6B6404E70743}"/>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作用域</a:t>
            </a:r>
          </a:p>
        </p:txBody>
      </p:sp>
      <p:sp>
        <p:nvSpPr>
          <p:cNvPr id="16" name="Oval 13">
            <a:hlinkClick r:id="" action="ppaction://noaction" highlightClick="1"/>
            <a:extLst>
              <a:ext uri="{FF2B5EF4-FFF2-40B4-BE49-F238E27FC236}">
                <a16:creationId xmlns:a16="http://schemas.microsoft.com/office/drawing/2014/main" id="{259C59A7-7FD8-4680-9593-72BDFDEFE83B}"/>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C074B8F3-58EC-4B02-A475-9F3F3C85A4C7}"/>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52407</TotalTime>
  <Words>2520</Words>
  <Application>Microsoft Office PowerPoint</Application>
  <PresentationFormat>全屏显示(4:3)</PresentationFormat>
  <Paragraphs>196</Paragraphs>
  <Slides>23</Slides>
  <Notes>6</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33" baseType="lpstr">
      <vt:lpstr>黑体</vt:lpstr>
      <vt:lpstr>华文楷体</vt:lpstr>
      <vt:lpstr>微软雅黑</vt:lpstr>
      <vt:lpstr>Arial</vt:lpstr>
      <vt:lpstr>Calibri</vt:lpstr>
      <vt:lpstr>Verdana</vt:lpstr>
      <vt:lpstr>Wingdings</vt:lpstr>
      <vt:lpstr>Office 主题</vt:lpstr>
      <vt:lpstr>2_Office 主题</vt:lpstr>
      <vt:lpstr>think-cell Slide</vt:lpstr>
      <vt:lpstr>PowerPoint 演示文稿</vt:lpstr>
      <vt:lpstr>目录</vt:lpstr>
      <vt:lpstr>函数概述</vt:lpstr>
      <vt:lpstr>函数概述</vt:lpstr>
      <vt:lpstr>def语句</vt:lpstr>
      <vt:lpstr>def语句</vt:lpstr>
      <vt:lpstr>lambda语句</vt:lpstr>
      <vt:lpstr>lambda语句</vt:lpstr>
      <vt:lpstr>目录</vt:lpstr>
      <vt:lpstr>函数参数</vt:lpstr>
      <vt:lpstr>位置或关键字参数</vt:lpstr>
      <vt:lpstr>位置或关键字参数</vt:lpstr>
      <vt:lpstr>任意数量的位置参数</vt:lpstr>
      <vt:lpstr>任意数量的关键字参数</vt:lpstr>
      <vt:lpstr>目录</vt:lpstr>
      <vt:lpstr>可变对象和不可变对象</vt:lpstr>
      <vt:lpstr>函数</vt:lpstr>
      <vt:lpstr>目录</vt:lpstr>
      <vt:lpstr>作用域</vt:lpstr>
      <vt:lpstr>全局变量、局部变量</vt:lpstr>
      <vt:lpstr>作用域</vt:lpstr>
      <vt:lpstr>作用域</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liu xiaoling</cp:lastModifiedBy>
  <cp:revision>6764</cp:revision>
  <cp:lastPrinted>1601-01-01T00:00:00Z</cp:lastPrinted>
  <dcterms:created xsi:type="dcterms:W3CDTF">2009-09-22T14:48:25Z</dcterms:created>
  <dcterms:modified xsi:type="dcterms:W3CDTF">2021-04-30T09:42:34Z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