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4035" r:id="rId2"/>
  </p:sldMasterIdLst>
  <p:notesMasterIdLst>
    <p:notesMasterId r:id="rId37"/>
  </p:notesMasterIdLst>
  <p:sldIdLst>
    <p:sldId id="499" r:id="rId3"/>
    <p:sldId id="500" r:id="rId4"/>
    <p:sldId id="506" r:id="rId5"/>
    <p:sldId id="516" r:id="rId6"/>
    <p:sldId id="517" r:id="rId7"/>
    <p:sldId id="501" r:id="rId8"/>
    <p:sldId id="518" r:id="rId9"/>
    <p:sldId id="519" r:id="rId10"/>
    <p:sldId id="520" r:id="rId11"/>
    <p:sldId id="507" r:id="rId12"/>
    <p:sldId id="509" r:id="rId13"/>
    <p:sldId id="510" r:id="rId14"/>
    <p:sldId id="508" r:id="rId15"/>
    <p:sldId id="502" r:id="rId16"/>
    <p:sldId id="511" r:id="rId17"/>
    <p:sldId id="512" r:id="rId18"/>
    <p:sldId id="513" r:id="rId19"/>
    <p:sldId id="514" r:id="rId20"/>
    <p:sldId id="515" r:id="rId21"/>
    <p:sldId id="521" r:id="rId22"/>
    <p:sldId id="523" r:id="rId23"/>
    <p:sldId id="524" r:id="rId24"/>
    <p:sldId id="503" r:id="rId25"/>
    <p:sldId id="528" r:id="rId26"/>
    <p:sldId id="522" r:id="rId27"/>
    <p:sldId id="526" r:id="rId28"/>
    <p:sldId id="504" r:id="rId29"/>
    <p:sldId id="527" r:id="rId30"/>
    <p:sldId id="525" r:id="rId31"/>
    <p:sldId id="529" r:id="rId32"/>
    <p:sldId id="530" r:id="rId33"/>
    <p:sldId id="505" r:id="rId34"/>
    <p:sldId id="531" r:id="rId35"/>
    <p:sldId id="532" r:id="rId36"/>
  </p:sldIdLst>
  <p:sldSz cx="9144000" cy="6858000" type="screen4x3"/>
  <p:notesSz cx="7099300" cy="10234613"/>
  <p:custDataLst>
    <p:tags r:id="rId38"/>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2" autoAdjust="0"/>
    <p:restoredTop sz="98701" autoAdjust="0"/>
  </p:normalViewPr>
  <p:slideViewPr>
    <p:cSldViewPr>
      <p:cViewPr varScale="1">
        <p:scale>
          <a:sx n="86" d="100"/>
          <a:sy n="86" d="100"/>
        </p:scale>
        <p:origin x="1116"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7073E-CB9F-417B-93AB-31FE26131B1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F02AC5C2-66C7-4E56-B345-EB1395E14FE0}">
      <dgm:prSet phldrT="[文本]" custT="1"/>
      <dgm:spPr/>
      <dgm:t>
        <a:bodyPr/>
        <a:lstStyle/>
        <a:p>
          <a:r>
            <a:rPr lang="zh-CN" altLang="en-US" sz="2000" dirty="0"/>
            <a:t>回归</a:t>
          </a:r>
        </a:p>
      </dgm:t>
    </dgm:pt>
    <dgm:pt modelId="{0D531660-B003-4111-AEF2-38F20E25C659}" type="parTrans" cxnId="{EED4310C-C2AD-4BAF-B6FE-260BEA90CBCA}">
      <dgm:prSet/>
      <dgm:spPr/>
      <dgm:t>
        <a:bodyPr/>
        <a:lstStyle/>
        <a:p>
          <a:endParaRPr lang="zh-CN" altLang="en-US"/>
        </a:p>
      </dgm:t>
    </dgm:pt>
    <dgm:pt modelId="{B4725E83-CC87-4ECA-8562-FD4CA3C631D2}" type="sibTrans" cxnId="{EED4310C-C2AD-4BAF-B6FE-260BEA90CBCA}">
      <dgm:prSet custT="1"/>
      <dgm:spPr/>
      <dgm:t>
        <a:bodyPr/>
        <a:lstStyle/>
        <a:p>
          <a:r>
            <a:rPr lang="zh-CN" altLang="en-US" sz="2000" dirty="0"/>
            <a:t>分类</a:t>
          </a:r>
        </a:p>
      </dgm:t>
    </dgm:pt>
    <dgm:pt modelId="{40EFB873-3C78-4A8F-9C9E-EBFCE11C6CD8}">
      <dgm:prSet phldrT="[文本]" custT="1"/>
      <dgm:spPr/>
      <dgm:t>
        <a:bodyPr/>
        <a:lstStyle/>
        <a:p>
          <a:r>
            <a:rPr lang="zh-CN" altLang="en-US" sz="2000" dirty="0"/>
            <a:t>聚类</a:t>
          </a:r>
        </a:p>
      </dgm:t>
    </dgm:pt>
    <dgm:pt modelId="{23453647-EF19-4292-B3BF-843E95C856D6}" type="parTrans" cxnId="{A600F8ED-D41F-4828-AC48-AB5EAFC6D075}">
      <dgm:prSet/>
      <dgm:spPr/>
      <dgm:t>
        <a:bodyPr/>
        <a:lstStyle/>
        <a:p>
          <a:endParaRPr lang="zh-CN" altLang="en-US"/>
        </a:p>
      </dgm:t>
    </dgm:pt>
    <dgm:pt modelId="{FC5ABCD2-5367-4049-8A4C-3D5CA141C596}" type="sibTrans" cxnId="{A600F8ED-D41F-4828-AC48-AB5EAFC6D075}">
      <dgm:prSet custT="1"/>
      <dgm:spPr/>
      <dgm:t>
        <a:bodyPr/>
        <a:lstStyle/>
        <a:p>
          <a:r>
            <a:rPr lang="zh-CN" altLang="en-US" sz="2000" dirty="0"/>
            <a:t>降维</a:t>
          </a:r>
        </a:p>
      </dgm:t>
    </dgm:pt>
    <dgm:pt modelId="{8405958D-8746-4434-96AE-E3D393F56E0E}">
      <dgm:prSet phldrT="[文本]" custT="1"/>
      <dgm:spPr/>
      <dgm:t>
        <a:bodyPr/>
        <a:lstStyle/>
        <a:p>
          <a:r>
            <a:rPr lang="zh-CN" altLang="en-US" sz="2000" dirty="0"/>
            <a:t>预处理</a:t>
          </a:r>
        </a:p>
      </dgm:t>
    </dgm:pt>
    <dgm:pt modelId="{E522B455-F5F2-4C59-AC0B-4070C67B6057}" type="parTrans" cxnId="{1473E7C7-A6C7-4B55-B97D-167101AF08D5}">
      <dgm:prSet/>
      <dgm:spPr/>
      <dgm:t>
        <a:bodyPr/>
        <a:lstStyle/>
        <a:p>
          <a:endParaRPr lang="zh-CN" altLang="en-US"/>
        </a:p>
      </dgm:t>
    </dgm:pt>
    <dgm:pt modelId="{8EF2F0D5-369D-41FF-98A0-204EA1D2FC00}" type="sibTrans" cxnId="{1473E7C7-A6C7-4B55-B97D-167101AF08D5}">
      <dgm:prSet custT="1"/>
      <dgm:spPr/>
      <dgm:t>
        <a:bodyPr/>
        <a:lstStyle/>
        <a:p>
          <a:r>
            <a:rPr lang="zh-CN" altLang="en-US" sz="2000" dirty="0"/>
            <a:t>模型选择</a:t>
          </a:r>
        </a:p>
      </dgm:t>
    </dgm:pt>
    <dgm:pt modelId="{AF718627-812A-41EC-B238-9E1D613D1892}" type="pres">
      <dgm:prSet presAssocID="{DCF7073E-CB9F-417B-93AB-31FE26131B1A}" presName="Name0" presStyleCnt="0">
        <dgm:presLayoutVars>
          <dgm:chMax/>
          <dgm:chPref/>
          <dgm:dir/>
          <dgm:animLvl val="lvl"/>
        </dgm:presLayoutVars>
      </dgm:prSet>
      <dgm:spPr/>
    </dgm:pt>
    <dgm:pt modelId="{35194A19-30E3-4392-AB47-694516FFAEE0}" type="pres">
      <dgm:prSet presAssocID="{F02AC5C2-66C7-4E56-B345-EB1395E14FE0}" presName="composite" presStyleCnt="0"/>
      <dgm:spPr/>
    </dgm:pt>
    <dgm:pt modelId="{50F5D8CB-2879-4A2D-B23A-BF0EA94B719B}" type="pres">
      <dgm:prSet presAssocID="{F02AC5C2-66C7-4E56-B345-EB1395E14FE0}" presName="Parent1" presStyleLbl="node1" presStyleIdx="0" presStyleCnt="6">
        <dgm:presLayoutVars>
          <dgm:chMax val="1"/>
          <dgm:chPref val="1"/>
          <dgm:bulletEnabled val="1"/>
        </dgm:presLayoutVars>
      </dgm:prSet>
      <dgm:spPr/>
    </dgm:pt>
    <dgm:pt modelId="{888E0EA1-A29F-411B-A1CE-B7D2E994326F}" type="pres">
      <dgm:prSet presAssocID="{F02AC5C2-66C7-4E56-B345-EB1395E14FE0}" presName="Childtext1" presStyleLbl="revTx" presStyleIdx="0" presStyleCnt="3">
        <dgm:presLayoutVars>
          <dgm:chMax val="0"/>
          <dgm:chPref val="0"/>
          <dgm:bulletEnabled val="1"/>
        </dgm:presLayoutVars>
      </dgm:prSet>
      <dgm:spPr/>
    </dgm:pt>
    <dgm:pt modelId="{637B3A94-E33A-47F6-A737-826B17AB879A}" type="pres">
      <dgm:prSet presAssocID="{F02AC5C2-66C7-4E56-B345-EB1395E14FE0}" presName="BalanceSpacing" presStyleCnt="0"/>
      <dgm:spPr/>
    </dgm:pt>
    <dgm:pt modelId="{C0F34455-29B9-4D14-ADCF-EFE3A20A25A5}" type="pres">
      <dgm:prSet presAssocID="{F02AC5C2-66C7-4E56-B345-EB1395E14FE0}" presName="BalanceSpacing1" presStyleCnt="0"/>
      <dgm:spPr/>
    </dgm:pt>
    <dgm:pt modelId="{771D47F5-2046-44D3-BD2B-3D2BEFB6F410}" type="pres">
      <dgm:prSet presAssocID="{B4725E83-CC87-4ECA-8562-FD4CA3C631D2}" presName="Accent1Text" presStyleLbl="node1" presStyleIdx="1" presStyleCnt="6"/>
      <dgm:spPr/>
    </dgm:pt>
    <dgm:pt modelId="{BA116209-E947-4529-89E8-33CC9F20AA94}" type="pres">
      <dgm:prSet presAssocID="{B4725E83-CC87-4ECA-8562-FD4CA3C631D2}" presName="spaceBetweenRectangles" presStyleCnt="0"/>
      <dgm:spPr/>
    </dgm:pt>
    <dgm:pt modelId="{E08852D7-413E-490B-A3F4-208C7BE93606}" type="pres">
      <dgm:prSet presAssocID="{40EFB873-3C78-4A8F-9C9E-EBFCE11C6CD8}" presName="composite" presStyleCnt="0"/>
      <dgm:spPr/>
    </dgm:pt>
    <dgm:pt modelId="{471FC533-47C2-4BD6-BCB6-D0B8D828C3A2}" type="pres">
      <dgm:prSet presAssocID="{40EFB873-3C78-4A8F-9C9E-EBFCE11C6CD8}" presName="Parent1" presStyleLbl="node1" presStyleIdx="2" presStyleCnt="6" custLinFactX="-5290" custLinFactNeighborX="-100000">
        <dgm:presLayoutVars>
          <dgm:chMax val="1"/>
          <dgm:chPref val="1"/>
          <dgm:bulletEnabled val="1"/>
        </dgm:presLayoutVars>
      </dgm:prSet>
      <dgm:spPr/>
    </dgm:pt>
    <dgm:pt modelId="{7E1F83D6-5AF8-405C-AA2A-709C964FE4B7}" type="pres">
      <dgm:prSet presAssocID="{40EFB873-3C78-4A8F-9C9E-EBFCE11C6CD8}" presName="Childtext1" presStyleLbl="revTx" presStyleIdx="1" presStyleCnt="3">
        <dgm:presLayoutVars>
          <dgm:chMax val="0"/>
          <dgm:chPref val="0"/>
          <dgm:bulletEnabled val="1"/>
        </dgm:presLayoutVars>
      </dgm:prSet>
      <dgm:spPr/>
    </dgm:pt>
    <dgm:pt modelId="{22E7D604-8798-420C-865D-CFED39D52A02}" type="pres">
      <dgm:prSet presAssocID="{40EFB873-3C78-4A8F-9C9E-EBFCE11C6CD8}" presName="BalanceSpacing" presStyleCnt="0"/>
      <dgm:spPr/>
    </dgm:pt>
    <dgm:pt modelId="{B47FEDB7-9D50-4405-B880-2EA4189D56BC}" type="pres">
      <dgm:prSet presAssocID="{40EFB873-3C78-4A8F-9C9E-EBFCE11C6CD8}" presName="BalanceSpacing1" presStyleCnt="0"/>
      <dgm:spPr/>
    </dgm:pt>
    <dgm:pt modelId="{DA816D2F-168F-48A2-9B7A-1EC8A33D7773}" type="pres">
      <dgm:prSet presAssocID="{FC5ABCD2-5367-4049-8A4C-3D5CA141C596}" presName="Accent1Text" presStyleLbl="node1" presStyleIdx="3" presStyleCnt="6"/>
      <dgm:spPr/>
    </dgm:pt>
    <dgm:pt modelId="{506CB965-11E4-46F6-9068-862AC9CDE2A4}" type="pres">
      <dgm:prSet presAssocID="{FC5ABCD2-5367-4049-8A4C-3D5CA141C596}" presName="spaceBetweenRectangles" presStyleCnt="0"/>
      <dgm:spPr/>
    </dgm:pt>
    <dgm:pt modelId="{D376ED6C-418A-4CCA-924C-29230E488C6B}" type="pres">
      <dgm:prSet presAssocID="{8405958D-8746-4434-96AE-E3D393F56E0E}" presName="composite" presStyleCnt="0"/>
      <dgm:spPr/>
    </dgm:pt>
    <dgm:pt modelId="{7BF1A4B6-2790-431E-B92D-EB426C831756}" type="pres">
      <dgm:prSet presAssocID="{8405958D-8746-4434-96AE-E3D393F56E0E}" presName="Parent1" presStyleLbl="node1" presStyleIdx="4" presStyleCnt="6">
        <dgm:presLayoutVars>
          <dgm:chMax val="1"/>
          <dgm:chPref val="1"/>
          <dgm:bulletEnabled val="1"/>
        </dgm:presLayoutVars>
      </dgm:prSet>
      <dgm:spPr/>
    </dgm:pt>
    <dgm:pt modelId="{2AAA5747-B071-4F80-AAFD-37846D436A96}" type="pres">
      <dgm:prSet presAssocID="{8405958D-8746-4434-96AE-E3D393F56E0E}" presName="Childtext1" presStyleLbl="revTx" presStyleIdx="2" presStyleCnt="3">
        <dgm:presLayoutVars>
          <dgm:chMax val="0"/>
          <dgm:chPref val="0"/>
          <dgm:bulletEnabled val="1"/>
        </dgm:presLayoutVars>
      </dgm:prSet>
      <dgm:spPr/>
    </dgm:pt>
    <dgm:pt modelId="{8EE15E94-1786-4194-B043-52FC2612EED5}" type="pres">
      <dgm:prSet presAssocID="{8405958D-8746-4434-96AE-E3D393F56E0E}" presName="BalanceSpacing" presStyleCnt="0"/>
      <dgm:spPr/>
    </dgm:pt>
    <dgm:pt modelId="{F8DB9231-4EAD-4D47-B50D-7E8135F864D5}" type="pres">
      <dgm:prSet presAssocID="{8405958D-8746-4434-96AE-E3D393F56E0E}" presName="BalanceSpacing1" presStyleCnt="0"/>
      <dgm:spPr/>
    </dgm:pt>
    <dgm:pt modelId="{D28F2E5A-56F5-4E5B-BAD2-6DCB9EE1F92D}" type="pres">
      <dgm:prSet presAssocID="{8EF2F0D5-369D-41FF-98A0-204EA1D2FC00}" presName="Accent1Text" presStyleLbl="node1" presStyleIdx="5" presStyleCnt="6"/>
      <dgm:spPr/>
    </dgm:pt>
  </dgm:ptLst>
  <dgm:cxnLst>
    <dgm:cxn modelId="{EED4310C-C2AD-4BAF-B6FE-260BEA90CBCA}" srcId="{DCF7073E-CB9F-417B-93AB-31FE26131B1A}" destId="{F02AC5C2-66C7-4E56-B345-EB1395E14FE0}" srcOrd="0" destOrd="0" parTransId="{0D531660-B003-4111-AEF2-38F20E25C659}" sibTransId="{B4725E83-CC87-4ECA-8562-FD4CA3C631D2}"/>
    <dgm:cxn modelId="{3EC74B3D-FB03-43DF-A4FA-8F7758C1BA5E}" type="presOf" srcId="{B4725E83-CC87-4ECA-8562-FD4CA3C631D2}" destId="{771D47F5-2046-44D3-BD2B-3D2BEFB6F410}" srcOrd="0" destOrd="0" presId="urn:microsoft.com/office/officeart/2008/layout/AlternatingHexagons"/>
    <dgm:cxn modelId="{A60F8541-3DBE-4B78-BA99-52C682143E6D}" type="presOf" srcId="{8405958D-8746-4434-96AE-E3D393F56E0E}" destId="{7BF1A4B6-2790-431E-B92D-EB426C831756}" srcOrd="0" destOrd="0" presId="urn:microsoft.com/office/officeart/2008/layout/AlternatingHexagons"/>
    <dgm:cxn modelId="{69595048-73B6-495F-B032-F3C3D302F610}" type="presOf" srcId="{40EFB873-3C78-4A8F-9C9E-EBFCE11C6CD8}" destId="{471FC533-47C2-4BD6-BCB6-D0B8D828C3A2}" srcOrd="0" destOrd="0" presId="urn:microsoft.com/office/officeart/2008/layout/AlternatingHexagons"/>
    <dgm:cxn modelId="{12766949-6BC7-4BD4-845E-63C8667FBAFE}" type="presOf" srcId="{FC5ABCD2-5367-4049-8A4C-3D5CA141C596}" destId="{DA816D2F-168F-48A2-9B7A-1EC8A33D7773}" srcOrd="0" destOrd="0" presId="urn:microsoft.com/office/officeart/2008/layout/AlternatingHexagons"/>
    <dgm:cxn modelId="{4D776D50-9BE6-46CF-92C2-AB4893B86E2E}" type="presOf" srcId="{DCF7073E-CB9F-417B-93AB-31FE26131B1A}" destId="{AF718627-812A-41EC-B238-9E1D613D1892}" srcOrd="0" destOrd="0" presId="urn:microsoft.com/office/officeart/2008/layout/AlternatingHexagons"/>
    <dgm:cxn modelId="{2275078D-D599-4C20-BD3F-080B96CA41E3}" type="presOf" srcId="{8EF2F0D5-369D-41FF-98A0-204EA1D2FC00}" destId="{D28F2E5A-56F5-4E5B-BAD2-6DCB9EE1F92D}" srcOrd="0" destOrd="0" presId="urn:microsoft.com/office/officeart/2008/layout/AlternatingHexagons"/>
    <dgm:cxn modelId="{1473E7C7-A6C7-4B55-B97D-167101AF08D5}" srcId="{DCF7073E-CB9F-417B-93AB-31FE26131B1A}" destId="{8405958D-8746-4434-96AE-E3D393F56E0E}" srcOrd="2" destOrd="0" parTransId="{E522B455-F5F2-4C59-AC0B-4070C67B6057}" sibTransId="{8EF2F0D5-369D-41FF-98A0-204EA1D2FC00}"/>
    <dgm:cxn modelId="{89D53CE7-A065-4A21-9BD4-FB691FD96A71}" type="presOf" srcId="{F02AC5C2-66C7-4E56-B345-EB1395E14FE0}" destId="{50F5D8CB-2879-4A2D-B23A-BF0EA94B719B}" srcOrd="0" destOrd="0" presId="urn:microsoft.com/office/officeart/2008/layout/AlternatingHexagons"/>
    <dgm:cxn modelId="{A600F8ED-D41F-4828-AC48-AB5EAFC6D075}" srcId="{DCF7073E-CB9F-417B-93AB-31FE26131B1A}" destId="{40EFB873-3C78-4A8F-9C9E-EBFCE11C6CD8}" srcOrd="1" destOrd="0" parTransId="{23453647-EF19-4292-B3BF-843E95C856D6}" sibTransId="{FC5ABCD2-5367-4049-8A4C-3D5CA141C596}"/>
    <dgm:cxn modelId="{75CA89E6-A817-48A3-9D3E-6DD4DEE11EB8}" type="presParOf" srcId="{AF718627-812A-41EC-B238-9E1D613D1892}" destId="{35194A19-30E3-4392-AB47-694516FFAEE0}" srcOrd="0" destOrd="0" presId="urn:microsoft.com/office/officeart/2008/layout/AlternatingHexagons"/>
    <dgm:cxn modelId="{C9ACE151-64B7-4FA3-B451-E03FDD762286}" type="presParOf" srcId="{35194A19-30E3-4392-AB47-694516FFAEE0}" destId="{50F5D8CB-2879-4A2D-B23A-BF0EA94B719B}" srcOrd="0" destOrd="0" presId="urn:microsoft.com/office/officeart/2008/layout/AlternatingHexagons"/>
    <dgm:cxn modelId="{3AC524FE-8AB8-47F2-85B2-0C869851F995}" type="presParOf" srcId="{35194A19-30E3-4392-AB47-694516FFAEE0}" destId="{888E0EA1-A29F-411B-A1CE-B7D2E994326F}" srcOrd="1" destOrd="0" presId="urn:microsoft.com/office/officeart/2008/layout/AlternatingHexagons"/>
    <dgm:cxn modelId="{16D4FB04-D527-46CD-99F5-07E4C9A28C8A}" type="presParOf" srcId="{35194A19-30E3-4392-AB47-694516FFAEE0}" destId="{637B3A94-E33A-47F6-A737-826B17AB879A}" srcOrd="2" destOrd="0" presId="urn:microsoft.com/office/officeart/2008/layout/AlternatingHexagons"/>
    <dgm:cxn modelId="{249BFEB7-963B-4B2B-B075-240BD8161C4E}" type="presParOf" srcId="{35194A19-30E3-4392-AB47-694516FFAEE0}" destId="{C0F34455-29B9-4D14-ADCF-EFE3A20A25A5}" srcOrd="3" destOrd="0" presId="urn:microsoft.com/office/officeart/2008/layout/AlternatingHexagons"/>
    <dgm:cxn modelId="{BAA58469-95C1-4AF0-80BD-4BC7BC449AA4}" type="presParOf" srcId="{35194A19-30E3-4392-AB47-694516FFAEE0}" destId="{771D47F5-2046-44D3-BD2B-3D2BEFB6F410}" srcOrd="4" destOrd="0" presId="urn:microsoft.com/office/officeart/2008/layout/AlternatingHexagons"/>
    <dgm:cxn modelId="{AA331FED-97E4-47EE-A303-5FC2E5CEC8EF}" type="presParOf" srcId="{AF718627-812A-41EC-B238-9E1D613D1892}" destId="{BA116209-E947-4529-89E8-33CC9F20AA94}" srcOrd="1" destOrd="0" presId="urn:microsoft.com/office/officeart/2008/layout/AlternatingHexagons"/>
    <dgm:cxn modelId="{214F395B-A2E9-41C1-8A05-09017EF46294}" type="presParOf" srcId="{AF718627-812A-41EC-B238-9E1D613D1892}" destId="{E08852D7-413E-490B-A3F4-208C7BE93606}" srcOrd="2" destOrd="0" presId="urn:microsoft.com/office/officeart/2008/layout/AlternatingHexagons"/>
    <dgm:cxn modelId="{43FD0B13-E9B4-4097-A7FD-63509B5FE6AE}" type="presParOf" srcId="{E08852D7-413E-490B-A3F4-208C7BE93606}" destId="{471FC533-47C2-4BD6-BCB6-D0B8D828C3A2}" srcOrd="0" destOrd="0" presId="urn:microsoft.com/office/officeart/2008/layout/AlternatingHexagons"/>
    <dgm:cxn modelId="{5A63C010-6AD8-44FB-91F1-D6943F1882D9}" type="presParOf" srcId="{E08852D7-413E-490B-A3F4-208C7BE93606}" destId="{7E1F83D6-5AF8-405C-AA2A-709C964FE4B7}" srcOrd="1" destOrd="0" presId="urn:microsoft.com/office/officeart/2008/layout/AlternatingHexagons"/>
    <dgm:cxn modelId="{6DD46D71-7C0F-465B-B53C-D09EFB34A09E}" type="presParOf" srcId="{E08852D7-413E-490B-A3F4-208C7BE93606}" destId="{22E7D604-8798-420C-865D-CFED39D52A02}" srcOrd="2" destOrd="0" presId="urn:microsoft.com/office/officeart/2008/layout/AlternatingHexagons"/>
    <dgm:cxn modelId="{D09E2F21-B851-44DD-BB59-28DD5C8DDED9}" type="presParOf" srcId="{E08852D7-413E-490B-A3F4-208C7BE93606}" destId="{B47FEDB7-9D50-4405-B880-2EA4189D56BC}" srcOrd="3" destOrd="0" presId="urn:microsoft.com/office/officeart/2008/layout/AlternatingHexagons"/>
    <dgm:cxn modelId="{9249A052-DFEF-406F-BD98-D58068054EAF}" type="presParOf" srcId="{E08852D7-413E-490B-A3F4-208C7BE93606}" destId="{DA816D2F-168F-48A2-9B7A-1EC8A33D7773}" srcOrd="4" destOrd="0" presId="urn:microsoft.com/office/officeart/2008/layout/AlternatingHexagons"/>
    <dgm:cxn modelId="{CD5C3FF5-D276-41AF-A690-8123F1351DE4}" type="presParOf" srcId="{AF718627-812A-41EC-B238-9E1D613D1892}" destId="{506CB965-11E4-46F6-9068-862AC9CDE2A4}" srcOrd="3" destOrd="0" presId="urn:microsoft.com/office/officeart/2008/layout/AlternatingHexagons"/>
    <dgm:cxn modelId="{2BE7B751-A43F-4678-ABE4-BFB3E20188F6}" type="presParOf" srcId="{AF718627-812A-41EC-B238-9E1D613D1892}" destId="{D376ED6C-418A-4CCA-924C-29230E488C6B}" srcOrd="4" destOrd="0" presId="urn:microsoft.com/office/officeart/2008/layout/AlternatingHexagons"/>
    <dgm:cxn modelId="{B36E47C0-ABC4-43BC-9AA8-34312C619C25}" type="presParOf" srcId="{D376ED6C-418A-4CCA-924C-29230E488C6B}" destId="{7BF1A4B6-2790-431E-B92D-EB426C831756}" srcOrd="0" destOrd="0" presId="urn:microsoft.com/office/officeart/2008/layout/AlternatingHexagons"/>
    <dgm:cxn modelId="{01A31993-50E1-4D0A-8DF9-A616B7757F99}" type="presParOf" srcId="{D376ED6C-418A-4CCA-924C-29230E488C6B}" destId="{2AAA5747-B071-4F80-AAFD-37846D436A96}" srcOrd="1" destOrd="0" presId="urn:microsoft.com/office/officeart/2008/layout/AlternatingHexagons"/>
    <dgm:cxn modelId="{5B1100D5-6806-46CC-97EB-4CC4AFD0E69D}" type="presParOf" srcId="{D376ED6C-418A-4CCA-924C-29230E488C6B}" destId="{8EE15E94-1786-4194-B043-52FC2612EED5}" srcOrd="2" destOrd="0" presId="urn:microsoft.com/office/officeart/2008/layout/AlternatingHexagons"/>
    <dgm:cxn modelId="{B4394AA7-E768-41E8-9A42-1274C12C9AF0}" type="presParOf" srcId="{D376ED6C-418A-4CCA-924C-29230E488C6B}" destId="{F8DB9231-4EAD-4D47-B50D-7E8135F864D5}" srcOrd="3" destOrd="0" presId="urn:microsoft.com/office/officeart/2008/layout/AlternatingHexagons"/>
    <dgm:cxn modelId="{3CFF630F-6350-46CB-BAE1-D90F7BD76E45}" type="presParOf" srcId="{D376ED6C-418A-4CCA-924C-29230E488C6B}" destId="{D28F2E5A-56F5-4E5B-BAD2-6DCB9EE1F92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0D684-40DB-4C3E-A7D8-7452542EECB1}"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zh-CN" altLang="en-US"/>
        </a:p>
      </dgm:t>
    </dgm:pt>
    <dgm:pt modelId="{E824D19E-429D-4FFE-A792-44066943A5D9}">
      <dgm:prSet phldrT="[文本]"/>
      <dgm:spPr/>
      <dgm:t>
        <a:bodyPr/>
        <a:lstStyle/>
        <a:p>
          <a:r>
            <a:rPr lang="zh-CN" b="1" dirty="0"/>
            <a:t>有监督学习</a:t>
          </a:r>
          <a:endParaRPr lang="zh-CN" altLang="en-US" dirty="0"/>
        </a:p>
      </dgm:t>
    </dgm:pt>
    <dgm:pt modelId="{60334E4F-89D4-4FBC-9D69-199C7BA83451}" type="parTrans" cxnId="{FF749969-AD73-445B-842B-FDFAECB4C1D3}">
      <dgm:prSet/>
      <dgm:spPr/>
      <dgm:t>
        <a:bodyPr/>
        <a:lstStyle/>
        <a:p>
          <a:endParaRPr lang="zh-CN" altLang="en-US"/>
        </a:p>
      </dgm:t>
    </dgm:pt>
    <dgm:pt modelId="{78CC3C27-DDF9-40CC-9F42-3F6B6CC94944}" type="sibTrans" cxnId="{FF749969-AD73-445B-842B-FDFAECB4C1D3}">
      <dgm:prSet/>
      <dgm:spPr/>
      <dgm:t>
        <a:bodyPr/>
        <a:lstStyle/>
        <a:p>
          <a:endParaRPr lang="zh-CN" altLang="en-US"/>
        </a:p>
      </dgm:t>
    </dgm:pt>
    <dgm:pt modelId="{91BA2015-494F-434B-A864-0679B46E3CDE}">
      <dgm:prSet phldrT="[文本]"/>
      <dgm:spPr/>
      <dgm:t>
        <a:bodyPr/>
        <a:lstStyle/>
        <a:p>
          <a:r>
            <a:rPr lang="zh-CN" b="1" dirty="0"/>
            <a:t>分类</a:t>
          </a:r>
          <a:r>
            <a:rPr lang="zh-CN" altLang="en-US" b="1" dirty="0"/>
            <a:t>：</a:t>
          </a:r>
          <a:r>
            <a:rPr lang="zh-CN" dirty="0"/>
            <a:t>样本属于两个或多个类别</a:t>
          </a:r>
          <a:endParaRPr lang="zh-CN" altLang="en-US" dirty="0"/>
        </a:p>
      </dgm:t>
    </dgm:pt>
    <dgm:pt modelId="{9B242C64-74BE-4E34-8506-880C45F5B2FA}" type="parTrans" cxnId="{0456DDAA-AC5A-4B47-9176-1FC11CD43355}">
      <dgm:prSet/>
      <dgm:spPr/>
      <dgm:t>
        <a:bodyPr/>
        <a:lstStyle/>
        <a:p>
          <a:endParaRPr lang="zh-CN" altLang="en-US"/>
        </a:p>
      </dgm:t>
    </dgm:pt>
    <dgm:pt modelId="{9EF1F77F-AEE5-47FC-90F7-AC03C401411C}" type="sibTrans" cxnId="{0456DDAA-AC5A-4B47-9176-1FC11CD43355}">
      <dgm:prSet/>
      <dgm:spPr/>
      <dgm:t>
        <a:bodyPr/>
        <a:lstStyle/>
        <a:p>
          <a:endParaRPr lang="zh-CN" altLang="en-US"/>
        </a:p>
      </dgm:t>
    </dgm:pt>
    <dgm:pt modelId="{BE586B05-A9E7-4D5E-BFC4-D68EDB49336E}">
      <dgm:prSet phldrT="[文本]"/>
      <dgm:spPr/>
      <dgm:t>
        <a:bodyPr/>
        <a:lstStyle/>
        <a:p>
          <a:r>
            <a:rPr lang="zh-CN" b="1" dirty="0"/>
            <a:t>无监督学习</a:t>
          </a:r>
          <a:endParaRPr lang="zh-CN" altLang="en-US" dirty="0"/>
        </a:p>
      </dgm:t>
    </dgm:pt>
    <dgm:pt modelId="{6DC9A0FF-B0F2-44AE-AF78-7D7C5630F3ED}" type="parTrans" cxnId="{A8B0A946-839C-4BF5-B596-00181AC083B7}">
      <dgm:prSet/>
      <dgm:spPr/>
      <dgm:t>
        <a:bodyPr/>
        <a:lstStyle/>
        <a:p>
          <a:endParaRPr lang="zh-CN" altLang="en-US"/>
        </a:p>
      </dgm:t>
    </dgm:pt>
    <dgm:pt modelId="{0E82AE56-196F-4B3A-A6B5-C28CDE590038}" type="sibTrans" cxnId="{A8B0A946-839C-4BF5-B596-00181AC083B7}">
      <dgm:prSet/>
      <dgm:spPr/>
      <dgm:t>
        <a:bodyPr/>
        <a:lstStyle/>
        <a:p>
          <a:endParaRPr lang="zh-CN" altLang="en-US"/>
        </a:p>
      </dgm:t>
    </dgm:pt>
    <dgm:pt modelId="{4CC8717C-1779-4634-9DFF-D905E2255932}">
      <dgm:prSet phldrT="[文本]"/>
      <dgm:spPr/>
      <dgm:t>
        <a:bodyPr/>
        <a:lstStyle/>
        <a:p>
          <a:r>
            <a:rPr lang="zh-CN" dirty="0"/>
            <a:t>无监督学习的训练数据包括了输入向量</a:t>
          </a:r>
          <a:r>
            <a:rPr lang="en-US" dirty="0"/>
            <a:t>X</a:t>
          </a:r>
          <a:r>
            <a:rPr lang="zh-CN" dirty="0"/>
            <a:t>的集合，但没有相应的目标变量。</a:t>
          </a:r>
          <a:endParaRPr lang="zh-CN" altLang="en-US" dirty="0"/>
        </a:p>
      </dgm:t>
    </dgm:pt>
    <dgm:pt modelId="{2E1EF64B-048F-4805-979A-812F23C30320}" type="parTrans" cxnId="{43E9E941-7CA6-4BAB-BAC3-FB8485ED2130}">
      <dgm:prSet/>
      <dgm:spPr/>
      <dgm:t>
        <a:bodyPr/>
        <a:lstStyle/>
        <a:p>
          <a:endParaRPr lang="zh-CN" altLang="en-US"/>
        </a:p>
      </dgm:t>
    </dgm:pt>
    <dgm:pt modelId="{7CF187B3-967A-47AA-A8EB-61329E9B92E0}" type="sibTrans" cxnId="{43E9E941-7CA6-4BAB-BAC3-FB8485ED2130}">
      <dgm:prSet/>
      <dgm:spPr/>
      <dgm:t>
        <a:bodyPr/>
        <a:lstStyle/>
        <a:p>
          <a:endParaRPr lang="zh-CN" altLang="en-US"/>
        </a:p>
      </dgm:t>
    </dgm:pt>
    <dgm:pt modelId="{3066CB86-DDE4-49FF-8DA8-E33955F604F2}">
      <dgm:prSet/>
      <dgm:spPr/>
      <dgm:t>
        <a:bodyPr/>
        <a:lstStyle/>
        <a:p>
          <a:r>
            <a:rPr lang="zh-CN" b="1" dirty="0"/>
            <a:t>回归</a:t>
          </a:r>
          <a:r>
            <a:rPr lang="zh-CN" altLang="en-US" b="1" dirty="0"/>
            <a:t>：</a:t>
          </a:r>
          <a:r>
            <a:rPr lang="zh-CN" dirty="0"/>
            <a:t>输出是一个或多个连续的变量</a:t>
          </a:r>
        </a:p>
      </dgm:t>
    </dgm:pt>
    <dgm:pt modelId="{561E46DA-3467-4268-A365-F1C4E62A9FD0}" type="parTrans" cxnId="{8880A63C-4A5C-47C7-951F-FF05EB654E1A}">
      <dgm:prSet/>
      <dgm:spPr/>
      <dgm:t>
        <a:bodyPr/>
        <a:lstStyle/>
        <a:p>
          <a:endParaRPr lang="zh-CN" altLang="en-US"/>
        </a:p>
      </dgm:t>
    </dgm:pt>
    <dgm:pt modelId="{45C13F9A-6A67-424C-AAF5-3295C5FCF61B}" type="sibTrans" cxnId="{8880A63C-4A5C-47C7-951F-FF05EB654E1A}">
      <dgm:prSet/>
      <dgm:spPr/>
      <dgm:t>
        <a:bodyPr/>
        <a:lstStyle/>
        <a:p>
          <a:endParaRPr lang="zh-CN" altLang="en-US"/>
        </a:p>
      </dgm:t>
    </dgm:pt>
    <dgm:pt modelId="{1D29C92F-96C9-42F5-8142-40F823F95F1D}" type="pres">
      <dgm:prSet presAssocID="{2DB0D684-40DB-4C3E-A7D8-7452542EECB1}" presName="Name0" presStyleCnt="0">
        <dgm:presLayoutVars>
          <dgm:dir/>
          <dgm:animLvl val="lvl"/>
          <dgm:resizeHandles/>
        </dgm:presLayoutVars>
      </dgm:prSet>
      <dgm:spPr/>
    </dgm:pt>
    <dgm:pt modelId="{9711E0C3-89F6-4DF4-B741-B6D0B035BB36}" type="pres">
      <dgm:prSet presAssocID="{E824D19E-429D-4FFE-A792-44066943A5D9}" presName="linNode" presStyleCnt="0"/>
      <dgm:spPr/>
    </dgm:pt>
    <dgm:pt modelId="{09CBA914-B4BC-4960-8FA4-973E340AEE2D}" type="pres">
      <dgm:prSet presAssocID="{E824D19E-429D-4FFE-A792-44066943A5D9}" presName="parentShp" presStyleLbl="node1" presStyleIdx="0" presStyleCnt="2">
        <dgm:presLayoutVars>
          <dgm:bulletEnabled val="1"/>
        </dgm:presLayoutVars>
      </dgm:prSet>
      <dgm:spPr/>
    </dgm:pt>
    <dgm:pt modelId="{7889DE4D-E788-4524-9641-1D2C40737131}" type="pres">
      <dgm:prSet presAssocID="{E824D19E-429D-4FFE-A792-44066943A5D9}" presName="childShp" presStyleLbl="bgAccFollowNode1" presStyleIdx="0" presStyleCnt="2">
        <dgm:presLayoutVars>
          <dgm:bulletEnabled val="1"/>
        </dgm:presLayoutVars>
      </dgm:prSet>
      <dgm:spPr/>
    </dgm:pt>
    <dgm:pt modelId="{B990F865-BB85-485E-A590-54CEA386789F}" type="pres">
      <dgm:prSet presAssocID="{78CC3C27-DDF9-40CC-9F42-3F6B6CC94944}" presName="spacing" presStyleCnt="0"/>
      <dgm:spPr/>
    </dgm:pt>
    <dgm:pt modelId="{1D476246-B8C9-4085-B832-F6B472A79CAC}" type="pres">
      <dgm:prSet presAssocID="{BE586B05-A9E7-4D5E-BFC4-D68EDB49336E}" presName="linNode" presStyleCnt="0"/>
      <dgm:spPr/>
    </dgm:pt>
    <dgm:pt modelId="{EFC6F608-A7D7-4554-9E53-EF84DCD67836}" type="pres">
      <dgm:prSet presAssocID="{BE586B05-A9E7-4D5E-BFC4-D68EDB49336E}" presName="parentShp" presStyleLbl="node1" presStyleIdx="1" presStyleCnt="2">
        <dgm:presLayoutVars>
          <dgm:bulletEnabled val="1"/>
        </dgm:presLayoutVars>
      </dgm:prSet>
      <dgm:spPr/>
    </dgm:pt>
    <dgm:pt modelId="{0D0F868E-9116-4DF6-A004-CDBC78645668}" type="pres">
      <dgm:prSet presAssocID="{BE586B05-A9E7-4D5E-BFC4-D68EDB49336E}" presName="childShp" presStyleLbl="bgAccFollowNode1" presStyleIdx="1" presStyleCnt="2">
        <dgm:presLayoutVars>
          <dgm:bulletEnabled val="1"/>
        </dgm:presLayoutVars>
      </dgm:prSet>
      <dgm:spPr/>
    </dgm:pt>
  </dgm:ptLst>
  <dgm:cxnLst>
    <dgm:cxn modelId="{AA1C3806-6F8C-41C5-B2E6-BBF3B982888C}" type="presOf" srcId="{E824D19E-429D-4FFE-A792-44066943A5D9}" destId="{09CBA914-B4BC-4960-8FA4-973E340AEE2D}" srcOrd="0" destOrd="0" presId="urn:microsoft.com/office/officeart/2005/8/layout/vList6"/>
    <dgm:cxn modelId="{12E99219-DB95-4F10-AB77-999463051D17}" type="presOf" srcId="{3066CB86-DDE4-49FF-8DA8-E33955F604F2}" destId="{7889DE4D-E788-4524-9641-1D2C40737131}" srcOrd="0" destOrd="1" presId="urn:microsoft.com/office/officeart/2005/8/layout/vList6"/>
    <dgm:cxn modelId="{8880A63C-4A5C-47C7-951F-FF05EB654E1A}" srcId="{E824D19E-429D-4FFE-A792-44066943A5D9}" destId="{3066CB86-DDE4-49FF-8DA8-E33955F604F2}" srcOrd="1" destOrd="0" parTransId="{561E46DA-3467-4268-A365-F1C4E62A9FD0}" sibTransId="{45C13F9A-6A67-424C-AAF5-3295C5FCF61B}"/>
    <dgm:cxn modelId="{8DBC7460-7002-448E-AC70-E859369D5FD2}" type="presOf" srcId="{4CC8717C-1779-4634-9DFF-D905E2255932}" destId="{0D0F868E-9116-4DF6-A004-CDBC78645668}" srcOrd="0" destOrd="0" presId="urn:microsoft.com/office/officeart/2005/8/layout/vList6"/>
    <dgm:cxn modelId="{43E9E941-7CA6-4BAB-BAC3-FB8485ED2130}" srcId="{BE586B05-A9E7-4D5E-BFC4-D68EDB49336E}" destId="{4CC8717C-1779-4634-9DFF-D905E2255932}" srcOrd="0" destOrd="0" parTransId="{2E1EF64B-048F-4805-979A-812F23C30320}" sibTransId="{7CF187B3-967A-47AA-A8EB-61329E9B92E0}"/>
    <dgm:cxn modelId="{A8B0A946-839C-4BF5-B596-00181AC083B7}" srcId="{2DB0D684-40DB-4C3E-A7D8-7452542EECB1}" destId="{BE586B05-A9E7-4D5E-BFC4-D68EDB49336E}" srcOrd="1" destOrd="0" parTransId="{6DC9A0FF-B0F2-44AE-AF78-7D7C5630F3ED}" sibTransId="{0E82AE56-196F-4B3A-A6B5-C28CDE590038}"/>
    <dgm:cxn modelId="{FF749969-AD73-445B-842B-FDFAECB4C1D3}" srcId="{2DB0D684-40DB-4C3E-A7D8-7452542EECB1}" destId="{E824D19E-429D-4FFE-A792-44066943A5D9}" srcOrd="0" destOrd="0" parTransId="{60334E4F-89D4-4FBC-9D69-199C7BA83451}" sibTransId="{78CC3C27-DDF9-40CC-9F42-3F6B6CC94944}"/>
    <dgm:cxn modelId="{94BB9B7D-DFE5-4891-8ACF-E081A93E336A}" type="presOf" srcId="{BE586B05-A9E7-4D5E-BFC4-D68EDB49336E}" destId="{EFC6F608-A7D7-4554-9E53-EF84DCD67836}" srcOrd="0" destOrd="0" presId="urn:microsoft.com/office/officeart/2005/8/layout/vList6"/>
    <dgm:cxn modelId="{00BE98AA-89D5-404E-B3CD-6CFB713FEEAB}" type="presOf" srcId="{2DB0D684-40DB-4C3E-A7D8-7452542EECB1}" destId="{1D29C92F-96C9-42F5-8142-40F823F95F1D}" srcOrd="0" destOrd="0" presId="urn:microsoft.com/office/officeart/2005/8/layout/vList6"/>
    <dgm:cxn modelId="{0456DDAA-AC5A-4B47-9176-1FC11CD43355}" srcId="{E824D19E-429D-4FFE-A792-44066943A5D9}" destId="{91BA2015-494F-434B-A864-0679B46E3CDE}" srcOrd="0" destOrd="0" parTransId="{9B242C64-74BE-4E34-8506-880C45F5B2FA}" sibTransId="{9EF1F77F-AEE5-47FC-90F7-AC03C401411C}"/>
    <dgm:cxn modelId="{F4DA13B3-8ECB-4675-93C5-BF1BCDA11878}" type="presOf" srcId="{91BA2015-494F-434B-A864-0679B46E3CDE}" destId="{7889DE4D-E788-4524-9641-1D2C40737131}" srcOrd="0" destOrd="0" presId="urn:microsoft.com/office/officeart/2005/8/layout/vList6"/>
    <dgm:cxn modelId="{B22BCEFE-3F21-4B94-B586-BE968C25176B}" type="presParOf" srcId="{1D29C92F-96C9-42F5-8142-40F823F95F1D}" destId="{9711E0C3-89F6-4DF4-B741-B6D0B035BB36}" srcOrd="0" destOrd="0" presId="urn:microsoft.com/office/officeart/2005/8/layout/vList6"/>
    <dgm:cxn modelId="{4A08B642-FF7A-4E03-893B-125AC18529B0}" type="presParOf" srcId="{9711E0C3-89F6-4DF4-B741-B6D0B035BB36}" destId="{09CBA914-B4BC-4960-8FA4-973E340AEE2D}" srcOrd="0" destOrd="0" presId="urn:microsoft.com/office/officeart/2005/8/layout/vList6"/>
    <dgm:cxn modelId="{74DFA68D-CB6B-4B9F-93E8-D0BB9F22CFE3}" type="presParOf" srcId="{9711E0C3-89F6-4DF4-B741-B6D0B035BB36}" destId="{7889DE4D-E788-4524-9641-1D2C40737131}" srcOrd="1" destOrd="0" presId="urn:microsoft.com/office/officeart/2005/8/layout/vList6"/>
    <dgm:cxn modelId="{FAC715DC-A17A-4999-9A30-B3A2A7B2EB16}" type="presParOf" srcId="{1D29C92F-96C9-42F5-8142-40F823F95F1D}" destId="{B990F865-BB85-485E-A590-54CEA386789F}" srcOrd="1" destOrd="0" presId="urn:microsoft.com/office/officeart/2005/8/layout/vList6"/>
    <dgm:cxn modelId="{AA75BBDD-BC0B-473F-9745-767DD4286F8B}" type="presParOf" srcId="{1D29C92F-96C9-42F5-8142-40F823F95F1D}" destId="{1D476246-B8C9-4085-B832-F6B472A79CAC}" srcOrd="2" destOrd="0" presId="urn:microsoft.com/office/officeart/2005/8/layout/vList6"/>
    <dgm:cxn modelId="{ABB232D0-A134-4254-83E9-DA15197A8CE2}" type="presParOf" srcId="{1D476246-B8C9-4085-B832-F6B472A79CAC}" destId="{EFC6F608-A7D7-4554-9E53-EF84DCD67836}" srcOrd="0" destOrd="0" presId="urn:microsoft.com/office/officeart/2005/8/layout/vList6"/>
    <dgm:cxn modelId="{0B974ADC-4141-43C0-899D-44FEA8C303A1}" type="presParOf" srcId="{1D476246-B8C9-4085-B832-F6B472A79CAC}" destId="{0D0F868E-9116-4DF6-A004-CDBC7864566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5D8CB-2879-4A2D-B23A-BF0EA94B719B}">
      <dsp:nvSpPr>
        <dsp:cNvPr id="0" name=""/>
        <dsp:cNvSpPr/>
      </dsp:nvSpPr>
      <dsp:spPr>
        <a:xfrm rot="5400000">
          <a:off x="2453961" y="7487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回归</a:t>
          </a:r>
        </a:p>
      </dsp:txBody>
      <dsp:txXfrm rot="-5400000">
        <a:off x="2684142" y="179113"/>
        <a:ext cx="687244" cy="789937"/>
      </dsp:txXfrm>
    </dsp:sp>
    <dsp:sp modelId="{888E0EA1-A29F-411B-A1CE-B7D2E994326F}">
      <dsp:nvSpPr>
        <dsp:cNvPr id="0" name=""/>
        <dsp:cNvSpPr/>
      </dsp:nvSpPr>
      <dsp:spPr>
        <a:xfrm>
          <a:off x="3557271" y="229799"/>
          <a:ext cx="1280730" cy="688564"/>
        </a:xfrm>
        <a:prstGeom prst="rect">
          <a:avLst/>
        </a:prstGeom>
        <a:noFill/>
        <a:ln>
          <a:noFill/>
        </a:ln>
        <a:effectLst/>
      </dsp:spPr>
      <dsp:style>
        <a:lnRef idx="0">
          <a:scrgbClr r="0" g="0" b="0"/>
        </a:lnRef>
        <a:fillRef idx="0">
          <a:scrgbClr r="0" g="0" b="0"/>
        </a:fillRef>
        <a:effectRef idx="0">
          <a:scrgbClr r="0" g="0" b="0"/>
        </a:effectRef>
        <a:fontRef idx="minor"/>
      </dsp:style>
    </dsp:sp>
    <dsp:sp modelId="{771D47F5-2046-44D3-BD2B-3D2BEFB6F410}">
      <dsp:nvSpPr>
        <dsp:cNvPr id="0" name=""/>
        <dsp:cNvSpPr/>
      </dsp:nvSpPr>
      <dsp:spPr>
        <a:xfrm rot="5400000">
          <a:off x="1375669" y="7487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分类</a:t>
          </a:r>
        </a:p>
      </dsp:txBody>
      <dsp:txXfrm rot="-5400000">
        <a:off x="1605850" y="179113"/>
        <a:ext cx="687244" cy="789937"/>
      </dsp:txXfrm>
    </dsp:sp>
    <dsp:sp modelId="{471FC533-47C2-4BD6-BCB6-D0B8D828C3A2}">
      <dsp:nvSpPr>
        <dsp:cNvPr id="0" name=""/>
        <dsp:cNvSpPr/>
      </dsp:nvSpPr>
      <dsp:spPr>
        <a:xfrm rot="5400000">
          <a:off x="861514" y="104896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聚类</a:t>
          </a:r>
        </a:p>
      </dsp:txBody>
      <dsp:txXfrm rot="-5400000">
        <a:off x="1091695" y="1153203"/>
        <a:ext cx="687244" cy="789937"/>
      </dsp:txXfrm>
    </dsp:sp>
    <dsp:sp modelId="{7E1F83D6-5AF8-405C-AA2A-709C964FE4B7}">
      <dsp:nvSpPr>
        <dsp:cNvPr id="0" name=""/>
        <dsp:cNvSpPr/>
      </dsp:nvSpPr>
      <dsp:spPr>
        <a:xfrm>
          <a:off x="706613" y="1203889"/>
          <a:ext cx="1239416" cy="688564"/>
        </a:xfrm>
        <a:prstGeom prst="rect">
          <a:avLst/>
        </a:prstGeom>
        <a:noFill/>
        <a:ln>
          <a:noFill/>
        </a:ln>
        <a:effectLst/>
      </dsp:spPr>
      <dsp:style>
        <a:lnRef idx="0">
          <a:scrgbClr r="0" g="0" b="0"/>
        </a:lnRef>
        <a:fillRef idx="0">
          <a:scrgbClr r="0" g="0" b="0"/>
        </a:fillRef>
        <a:effectRef idx="0">
          <a:scrgbClr r="0" g="0" b="0"/>
        </a:effectRef>
        <a:fontRef idx="minor"/>
      </dsp:style>
    </dsp:sp>
    <dsp:sp modelId="{DA816D2F-168F-48A2-9B7A-1EC8A33D7773}">
      <dsp:nvSpPr>
        <dsp:cNvPr id="0" name=""/>
        <dsp:cNvSpPr/>
      </dsp:nvSpPr>
      <dsp:spPr>
        <a:xfrm rot="5400000">
          <a:off x="2991042" y="104896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降维</a:t>
          </a:r>
        </a:p>
      </dsp:txBody>
      <dsp:txXfrm rot="-5400000">
        <a:off x="3221223" y="1153203"/>
        <a:ext cx="687244" cy="789937"/>
      </dsp:txXfrm>
    </dsp:sp>
    <dsp:sp modelId="{7BF1A4B6-2790-431E-B92D-EB426C831756}">
      <dsp:nvSpPr>
        <dsp:cNvPr id="0" name=""/>
        <dsp:cNvSpPr/>
      </dsp:nvSpPr>
      <dsp:spPr>
        <a:xfrm rot="5400000">
          <a:off x="2453961" y="202305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预处理</a:t>
          </a:r>
        </a:p>
      </dsp:txBody>
      <dsp:txXfrm rot="-5400000">
        <a:off x="2684142" y="2127293"/>
        <a:ext cx="687244" cy="789937"/>
      </dsp:txXfrm>
    </dsp:sp>
    <dsp:sp modelId="{2AAA5747-B071-4F80-AAFD-37846D436A96}">
      <dsp:nvSpPr>
        <dsp:cNvPr id="0" name=""/>
        <dsp:cNvSpPr/>
      </dsp:nvSpPr>
      <dsp:spPr>
        <a:xfrm>
          <a:off x="3557271" y="2177979"/>
          <a:ext cx="1280730" cy="688564"/>
        </a:xfrm>
        <a:prstGeom prst="rect">
          <a:avLst/>
        </a:prstGeom>
        <a:noFill/>
        <a:ln>
          <a:noFill/>
        </a:ln>
        <a:effectLst/>
      </dsp:spPr>
      <dsp:style>
        <a:lnRef idx="0">
          <a:scrgbClr r="0" g="0" b="0"/>
        </a:lnRef>
        <a:fillRef idx="0">
          <a:scrgbClr r="0" g="0" b="0"/>
        </a:fillRef>
        <a:effectRef idx="0">
          <a:scrgbClr r="0" g="0" b="0"/>
        </a:effectRef>
        <a:fontRef idx="minor"/>
      </dsp:style>
    </dsp:sp>
    <dsp:sp modelId="{D28F2E5A-56F5-4E5B-BAD2-6DCB9EE1F92D}">
      <dsp:nvSpPr>
        <dsp:cNvPr id="0" name=""/>
        <dsp:cNvSpPr/>
      </dsp:nvSpPr>
      <dsp:spPr>
        <a:xfrm rot="5400000">
          <a:off x="1375669" y="202305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模型选择</a:t>
          </a:r>
        </a:p>
      </dsp:txBody>
      <dsp:txXfrm rot="-5400000">
        <a:off x="1605850" y="2127293"/>
        <a:ext cx="687244" cy="789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9DE4D-E788-4524-9641-1D2C40737131}">
      <dsp:nvSpPr>
        <dsp:cNvPr id="0" name=""/>
        <dsp:cNvSpPr/>
      </dsp:nvSpPr>
      <dsp:spPr>
        <a:xfrm>
          <a:off x="1929814" y="399"/>
          <a:ext cx="2894721" cy="155767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t>分类：</a:t>
          </a:r>
          <a:r>
            <a:rPr lang="zh-CN" altLang="en-US" sz="1800" kern="1200" dirty="0"/>
            <a:t>样本属于两个或多个类别</a:t>
          </a:r>
        </a:p>
        <a:p>
          <a:pPr marL="171450" lvl="1" indent="-171450" algn="l" defTabSz="800100">
            <a:lnSpc>
              <a:spcPct val="90000"/>
            </a:lnSpc>
            <a:spcBef>
              <a:spcPct val="0"/>
            </a:spcBef>
            <a:spcAft>
              <a:spcPct val="15000"/>
            </a:spcAft>
            <a:buChar char="•"/>
          </a:pPr>
          <a:r>
            <a:rPr lang="zh-CN" altLang="en-US" sz="1800" b="1" kern="1200" dirty="0"/>
            <a:t>回归：</a:t>
          </a:r>
          <a:r>
            <a:rPr lang="zh-CN" altLang="en-US" sz="1800" kern="1200" dirty="0"/>
            <a:t>输出是一个或多个连续的变量</a:t>
          </a:r>
        </a:p>
      </dsp:txBody>
      <dsp:txXfrm>
        <a:off x="1929814" y="195108"/>
        <a:ext cx="2310594" cy="1168254"/>
      </dsp:txXfrm>
    </dsp:sp>
    <dsp:sp modelId="{09CBA914-B4BC-4960-8FA4-973E340AEE2D}">
      <dsp:nvSpPr>
        <dsp:cNvPr id="0" name=""/>
        <dsp:cNvSpPr/>
      </dsp:nvSpPr>
      <dsp:spPr>
        <a:xfrm>
          <a:off x="0" y="399"/>
          <a:ext cx="1929814" cy="1557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t>有监督学习</a:t>
          </a:r>
          <a:endParaRPr lang="zh-CN" altLang="en-US" sz="3800" kern="1200" dirty="0"/>
        </a:p>
      </dsp:txBody>
      <dsp:txXfrm>
        <a:off x="76039" y="76438"/>
        <a:ext cx="1777736" cy="1405594"/>
      </dsp:txXfrm>
    </dsp:sp>
    <dsp:sp modelId="{0D0F868E-9116-4DF6-A004-CDBC78645668}">
      <dsp:nvSpPr>
        <dsp:cNvPr id="0" name=""/>
        <dsp:cNvSpPr/>
      </dsp:nvSpPr>
      <dsp:spPr>
        <a:xfrm>
          <a:off x="1929814" y="1713839"/>
          <a:ext cx="2894721" cy="155767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无监督学习的训练数据包括了输入向量</a:t>
          </a:r>
          <a:r>
            <a:rPr lang="en-US" sz="1800" kern="1200" dirty="0"/>
            <a:t>X</a:t>
          </a:r>
          <a:r>
            <a:rPr lang="zh-CN" sz="1800" kern="1200" dirty="0"/>
            <a:t>的集合，但没有相应的目标变量。</a:t>
          </a:r>
          <a:endParaRPr lang="zh-CN" altLang="en-US" sz="1800" kern="1200" dirty="0"/>
        </a:p>
      </dsp:txBody>
      <dsp:txXfrm>
        <a:off x="1929814" y="1908548"/>
        <a:ext cx="2310594" cy="1168254"/>
      </dsp:txXfrm>
    </dsp:sp>
    <dsp:sp modelId="{EFC6F608-A7D7-4554-9E53-EF84DCD67836}">
      <dsp:nvSpPr>
        <dsp:cNvPr id="0" name=""/>
        <dsp:cNvSpPr/>
      </dsp:nvSpPr>
      <dsp:spPr>
        <a:xfrm>
          <a:off x="0" y="1713839"/>
          <a:ext cx="1929814" cy="1557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t>无监督学习</a:t>
          </a:r>
          <a:endParaRPr lang="zh-CN" altLang="en-US" sz="3800" kern="1200" dirty="0"/>
        </a:p>
      </dsp:txBody>
      <dsp:txXfrm>
        <a:off x="76039" y="1789878"/>
        <a:ext cx="1777736" cy="140559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245023F-DD42-4511-9C21-EE6EBF62FEB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162DC41D-3C66-4A55-B3CF-16436ECD1338}"/>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51204" name="Rectangle 4">
            <a:extLst>
              <a:ext uri="{FF2B5EF4-FFF2-40B4-BE49-F238E27FC236}">
                <a16:creationId xmlns:a16="http://schemas.microsoft.com/office/drawing/2014/main" id="{2BD232F4-7D49-47ED-9165-16857225E56D}"/>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2231BC6F-0D11-4302-B146-146B09BE3FB8}"/>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D4A704F0-B6D5-4081-8D24-A60FEB0AAE4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152E9952-411C-4F64-8DBB-833439934B2F}"/>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214EC766-D170-4317-92C7-FEE9D0964C2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793A92B8-2427-4E3F-92B9-2C2080D03B8F}"/>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71752A79-4E18-4441-906F-3DA88101B7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113DE3C5-8009-43AA-810F-0F0F3F2516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4E9DED14-FE65-4B76-9F69-DFA92B9C5533}"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FF9CB332-C4F0-41E3-8DBB-87119EDD7F05}"/>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7E1EC8EC-2017-4BDC-B7CE-1AAC8C4104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3252" name="灯片编号占位符 3">
            <a:extLst>
              <a:ext uri="{FF2B5EF4-FFF2-40B4-BE49-F238E27FC236}">
                <a16:creationId xmlns:a16="http://schemas.microsoft.com/office/drawing/2014/main" id="{BF5BB2D3-BA09-460A-A65F-E9805DAB17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E79FF88E-F5CB-4544-B720-E9F6EDF8E94B}"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33094404-342A-416F-B7BF-9C4633288DB4}"/>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CD6B0109-80CE-4F19-9DEB-E298C1E310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4276" name="灯片编号占位符 3">
            <a:extLst>
              <a:ext uri="{FF2B5EF4-FFF2-40B4-BE49-F238E27FC236}">
                <a16:creationId xmlns:a16="http://schemas.microsoft.com/office/drawing/2014/main" id="{8E4F722F-C026-4176-8BCF-5FED9592A8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B49948A3-5D8F-4CE0-ABEF-4E221A984735}" type="slidenum">
              <a:rPr lang="zh-CN" altLang="en-US" sz="1300">
                <a:solidFill>
                  <a:schemeClr val="tx1"/>
                </a:solidFill>
              </a:rPr>
              <a:pPr eaLnBrk="1" hangingPunct="1"/>
              <a:t>6</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CFDF9366-AE7E-4ACE-ADAE-0079C416E8B2}"/>
              </a:ext>
            </a:extLst>
          </p:cNvPr>
          <p:cNvSpPr>
            <a:spLocks noGrp="1" noRot="1" noChangeAspect="1" noTextEdit="1"/>
          </p:cNvSpPr>
          <p:nvPr>
            <p:ph type="sldImg"/>
          </p:nvPr>
        </p:nvSpPr>
        <p:spPr>
          <a:ln/>
        </p:spPr>
      </p:sp>
      <p:sp>
        <p:nvSpPr>
          <p:cNvPr id="55299" name="备注占位符 2">
            <a:extLst>
              <a:ext uri="{FF2B5EF4-FFF2-40B4-BE49-F238E27FC236}">
                <a16:creationId xmlns:a16="http://schemas.microsoft.com/office/drawing/2014/main" id="{C544982D-99CD-46D5-89E5-05BDBFACF8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5300" name="灯片编号占位符 3">
            <a:extLst>
              <a:ext uri="{FF2B5EF4-FFF2-40B4-BE49-F238E27FC236}">
                <a16:creationId xmlns:a16="http://schemas.microsoft.com/office/drawing/2014/main" id="{70851393-8791-4B20-BA2D-3CA777A50A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5ECD1A3A-18F1-4821-A2DD-D0A728A7FF94}"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D7129CFB-8614-4B5F-ACB7-6573ABF9F96E}"/>
              </a:ext>
            </a:extLst>
          </p:cNvPr>
          <p:cNvSpPr>
            <a:spLocks noGrp="1" noRot="1" noChangeAspect="1" noTextEdit="1"/>
          </p:cNvSpPr>
          <p:nvPr>
            <p:ph type="sldImg"/>
          </p:nvPr>
        </p:nvSpPr>
        <p:spPr>
          <a:ln/>
        </p:spPr>
      </p:sp>
      <p:sp>
        <p:nvSpPr>
          <p:cNvPr id="56323" name="备注占位符 2">
            <a:extLst>
              <a:ext uri="{FF2B5EF4-FFF2-40B4-BE49-F238E27FC236}">
                <a16:creationId xmlns:a16="http://schemas.microsoft.com/office/drawing/2014/main" id="{88EF606A-0E74-4E19-8362-0C817ED2A1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6324" name="灯片编号占位符 3">
            <a:extLst>
              <a:ext uri="{FF2B5EF4-FFF2-40B4-BE49-F238E27FC236}">
                <a16:creationId xmlns:a16="http://schemas.microsoft.com/office/drawing/2014/main" id="{ECA13604-F26C-44AD-8158-7C6FD5A5B5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583B9C10-B86C-4B7E-A2DC-23AEA3DB0597}" type="slidenum">
              <a:rPr lang="zh-CN" altLang="en-US" sz="1300">
                <a:solidFill>
                  <a:schemeClr val="tx1"/>
                </a:solidFill>
              </a:rPr>
              <a:pPr eaLnBrk="1" hangingPunct="1"/>
              <a:t>23</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A7837C1D-F794-47AD-A986-155F4AA82ED2}"/>
              </a:ext>
            </a:extLst>
          </p:cNvPr>
          <p:cNvSpPr>
            <a:spLocks noGrp="1" noRot="1" noChangeAspect="1" noTextEdit="1"/>
          </p:cNvSpPr>
          <p:nvPr>
            <p:ph type="sldImg"/>
          </p:nvPr>
        </p:nvSpPr>
        <p:spPr>
          <a:ln/>
        </p:spPr>
      </p:sp>
      <p:sp>
        <p:nvSpPr>
          <p:cNvPr id="57347" name="备注占位符 2">
            <a:extLst>
              <a:ext uri="{FF2B5EF4-FFF2-40B4-BE49-F238E27FC236}">
                <a16:creationId xmlns:a16="http://schemas.microsoft.com/office/drawing/2014/main" id="{EA44E94F-2073-47FA-A6DC-BAA9C1CD75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7348" name="灯片编号占位符 3">
            <a:extLst>
              <a:ext uri="{FF2B5EF4-FFF2-40B4-BE49-F238E27FC236}">
                <a16:creationId xmlns:a16="http://schemas.microsoft.com/office/drawing/2014/main" id="{16437578-D366-4BBA-B71D-34B01D552F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1E8C6FD-9AC5-47BE-BB7E-8CFBCBCBFC33}" type="slidenum">
              <a:rPr lang="zh-CN" altLang="en-US" sz="1300">
                <a:solidFill>
                  <a:schemeClr val="tx1"/>
                </a:solidFill>
              </a:rPr>
              <a:pPr eaLnBrk="1" hangingPunct="1"/>
              <a:t>27</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7DF29158-51C7-435D-9065-1E0AE14B8131}"/>
              </a:ext>
            </a:extLst>
          </p:cNvPr>
          <p:cNvSpPr>
            <a:spLocks noGrp="1" noRot="1" noChangeAspect="1" noTextEdit="1"/>
          </p:cNvSpPr>
          <p:nvPr>
            <p:ph type="sldImg"/>
          </p:nvPr>
        </p:nvSpPr>
        <p:spPr>
          <a:ln/>
        </p:spPr>
      </p:sp>
      <p:sp>
        <p:nvSpPr>
          <p:cNvPr id="58371" name="备注占位符 2">
            <a:extLst>
              <a:ext uri="{FF2B5EF4-FFF2-40B4-BE49-F238E27FC236}">
                <a16:creationId xmlns:a16="http://schemas.microsoft.com/office/drawing/2014/main" id="{532E1E02-630D-4C15-A25A-E1F00C77FD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8372" name="灯片编号占位符 3">
            <a:extLst>
              <a:ext uri="{FF2B5EF4-FFF2-40B4-BE49-F238E27FC236}">
                <a16:creationId xmlns:a16="http://schemas.microsoft.com/office/drawing/2014/main" id="{3EFB2A03-56B0-482B-85D1-50B6738CF1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F0160FF9-2971-46E7-8325-69D771586E15}" type="slidenum">
              <a:rPr lang="zh-CN" altLang="en-US" sz="1300">
                <a:solidFill>
                  <a:schemeClr val="tx1"/>
                </a:solidFill>
              </a:rPr>
              <a:pPr eaLnBrk="1" hangingPunct="1"/>
              <a:t>32</a:t>
            </a:fld>
            <a:endParaRPr lang="zh-CN" altLang="en-US" sz="13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89C4F95-91BE-4A77-9B07-F31A2ECBE72D}"/>
              </a:ext>
            </a:extLst>
          </p:cNvPr>
          <p:cNvSpPr>
            <a:spLocks noGrp="1" noRot="1" noChangeAspect="1" noTextEdit="1"/>
          </p:cNvSpPr>
          <p:nvPr>
            <p:ph type="sldImg"/>
          </p:nvPr>
        </p:nvSpPr>
        <p:spPr>
          <a:ln/>
        </p:spPr>
      </p:sp>
      <p:sp>
        <p:nvSpPr>
          <p:cNvPr id="59395" name="Rectangle 3">
            <a:extLst>
              <a:ext uri="{FF2B5EF4-FFF2-40B4-BE49-F238E27FC236}">
                <a16:creationId xmlns:a16="http://schemas.microsoft.com/office/drawing/2014/main" id="{4975BADA-8272-4C4D-856C-60417675AB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0790DC-5C72-4910-8AC3-5411DE94DBFD}"/>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E4E88402-2EF1-45DF-A007-7EB31870C437}"/>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8">
            <a:extLst>
              <a:ext uri="{FF2B5EF4-FFF2-40B4-BE49-F238E27FC236}">
                <a16:creationId xmlns:a16="http://schemas.microsoft.com/office/drawing/2014/main" id="{F4A2DF67-7C70-4E5E-9AF8-6A814A8165E4}"/>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http://www.tipdm.org/ts/755.jhtml</a:t>
            </a:r>
            <a:endParaRPr lang="zh-CN" altLang="en-US" sz="2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77227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5737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1322C319-8F48-404D-A528-810D0CC8AAE0}"/>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DAE0E85B-C028-4E08-9171-AFEBF7806844}"/>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23280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9682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16235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578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11FAAE22-6990-44D3-B3F7-447968EE9085}"/>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29E18DCA-C3C9-4F95-8FE2-EF5037BF8D3B}"/>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3063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90696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36421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3456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1807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F33CEBA3-44BB-4351-8F9B-72FACA208155}"/>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44AD0C1F-05BB-4D40-AA68-1E2FF829F83D}"/>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Rectangle 12">
            <a:extLst>
              <a:ext uri="{FF2B5EF4-FFF2-40B4-BE49-F238E27FC236}">
                <a16:creationId xmlns:a16="http://schemas.microsoft.com/office/drawing/2014/main" id="{67D927F4-45E5-4F02-BF21-AB305B2E388B}"/>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1C2C52E3-3835-491D-9A15-F67AEFC1A89D}"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a:extLst>
              <a:ext uri="{FF2B5EF4-FFF2-40B4-BE49-F238E27FC236}">
                <a16:creationId xmlns:a16="http://schemas.microsoft.com/office/drawing/2014/main" id="{95D83FE8-DD1B-4E1D-B332-4D8FB3426D94}"/>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15654E1-912F-4BE8-8715-9198E0D23B78}"/>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A47991E-42E2-411D-B348-F1AB93DD5B31}"/>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B0B638B-1E1C-41FF-AAD5-1E2176410774}"/>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11" name="图片 13" descr="泰迪logo无底色.png">
            <a:extLst>
              <a:ext uri="{FF2B5EF4-FFF2-40B4-BE49-F238E27FC236}">
                <a16:creationId xmlns:a16="http://schemas.microsoft.com/office/drawing/2014/main" id="{4E00D327-3023-4E3F-A49F-BE630651962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95536"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395289" y="775245"/>
            <a:ext cx="8330701" cy="1285603"/>
          </a:xfrm>
        </p:spPr>
        <p:txBody>
          <a:bodyPr>
            <a:noAutofit/>
          </a:bodyPr>
          <a:lstStyle>
            <a:lvl1pPr marL="342900" indent="-342900">
              <a:buClr>
                <a:srgbClr val="032089"/>
              </a:buClr>
              <a:buFont typeface="Wingdings" pitchFamily="2" charset="2"/>
              <a:buChar char="l"/>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3598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6850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aphicFrame>
        <p:nvGraphicFramePr>
          <p:cNvPr id="2" name="AutoShape 29">
            <a:extLst>
              <a:ext uri="{FF2B5EF4-FFF2-40B4-BE49-F238E27FC236}">
                <a16:creationId xmlns:a16="http://schemas.microsoft.com/office/drawing/2014/main" id="{6162D3FA-27D4-40A9-BEDB-670F22A6DD68}"/>
              </a:ext>
            </a:extLst>
          </p:cNvPr>
          <p:cNvGraphicFramePr>
            <a:graphicFrameLocks/>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0" imgH="0" progId="">
                  <p:embed/>
                </p:oleObj>
              </mc:Choice>
              <mc:Fallback>
                <p:oleObj name="think-cell Slide" r:id="rId3" imgW="0" imgH="0" progId="">
                  <p:embed/>
                  <p:pic>
                    <p:nvPicPr>
                      <p:cNvPr id="14346" name="AutoShape 29">
                        <a:extLst>
                          <a:ext uri="{FF2B5EF4-FFF2-40B4-BE49-F238E27FC236}">
                            <a16:creationId xmlns:a16="http://schemas.microsoft.com/office/drawing/2014/main" id="{82733938-595E-4030-AA00-C75AE2C8738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0127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BF6BF-5458-4DDD-AF6F-FD2EC9BF7CDD}"/>
              </a:ext>
            </a:extLst>
          </p:cNvPr>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2DCBDC7C-2C63-400F-B458-8922800DE557}" type="datetimeFigureOut">
              <a:rPr lang="en-US" altLang="zh-CN"/>
              <a:pPr>
                <a:defRPr/>
              </a:pPr>
              <a:t>4/30/2021</a:t>
            </a:fld>
            <a:endParaRPr lang="en-US" altLang="zh-CN"/>
          </a:p>
        </p:txBody>
      </p:sp>
      <p:sp>
        <p:nvSpPr>
          <p:cNvPr id="5" name="Footer Placeholder 4">
            <a:extLst>
              <a:ext uri="{FF2B5EF4-FFF2-40B4-BE49-F238E27FC236}">
                <a16:creationId xmlns:a16="http://schemas.microsoft.com/office/drawing/2014/main" id="{5711F27A-B6C1-4F27-A093-2801373EB1C0}"/>
              </a:ext>
            </a:extLst>
          </p:cNvPr>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CD8D6EB7-763E-4023-BD9C-3296FA79CD7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241ADE0-F0F3-428E-8A48-E7096B25A3CF}" type="slidenum">
              <a:rPr lang="en-US" altLang="zh-CN"/>
              <a:pPr/>
              <a:t>‹#›</a:t>
            </a:fld>
            <a:endParaRPr lang="en-US" altLang="zh-CN"/>
          </a:p>
        </p:txBody>
      </p:sp>
    </p:spTree>
    <p:extLst>
      <p:ext uri="{BB962C8B-B14F-4D97-AF65-F5344CB8AC3E}">
        <p14:creationId xmlns:p14="http://schemas.microsoft.com/office/powerpoint/2010/main" val="39204309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D4577F2-7DE3-47CD-8611-427E518E419A}"/>
              </a:ext>
            </a:extLst>
          </p:cNvPr>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7">
            <a:extLst>
              <a:ext uri="{FF2B5EF4-FFF2-40B4-BE49-F238E27FC236}">
                <a16:creationId xmlns:a16="http://schemas.microsoft.com/office/drawing/2014/main" id="{F4AF8584-CAE5-4229-9C6F-30F0284B7872}"/>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《Hadoop</a:t>
            </a:r>
            <a:r>
              <a:rPr lang="zh-CN" altLang="en-US" sz="2800" dirty="0">
                <a:solidFill>
                  <a:schemeClr val="tx1"/>
                </a:solidFill>
                <a:latin typeface="微软雅黑" pitchFamily="34" charset="-122"/>
                <a:ea typeface="微软雅黑" pitchFamily="34" charset="-122"/>
              </a:rPr>
              <a:t>大数据分析与挖掘实战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http://www.tipdm.org/ts/655.jhtml</a:t>
            </a:r>
            <a:r>
              <a:rPr lang="zh-CN" altLang="en-US" sz="2000" dirty="0">
                <a:solidFill>
                  <a:schemeClr val="tx1"/>
                </a:solidFill>
                <a:latin typeface="华文楷体" pitchFamily="2" charset="-122"/>
                <a:ea typeface="华文楷体" pitchFamily="2" charset="-122"/>
              </a:rPr>
              <a:t>   </a:t>
            </a:r>
          </a:p>
        </p:txBody>
      </p:sp>
      <p:sp>
        <p:nvSpPr>
          <p:cNvPr id="2" name="标题 1"/>
          <p:cNvSpPr>
            <a:spLocks noGrp="1"/>
          </p:cNvSpPr>
          <p:nvPr>
            <p:ph type="ctrTitle"/>
          </p:nvPr>
        </p:nvSpPr>
        <p:spPr>
          <a:xfrm>
            <a:off x="395289"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灯片编号占位符 5">
            <a:extLst>
              <a:ext uri="{FF2B5EF4-FFF2-40B4-BE49-F238E27FC236}">
                <a16:creationId xmlns:a16="http://schemas.microsoft.com/office/drawing/2014/main" id="{9A4A72AA-0DB1-4DBE-9A13-F03488E24F27}"/>
              </a:ext>
            </a:extLst>
          </p:cNvPr>
          <p:cNvSpPr>
            <a:spLocks noGrp="1"/>
          </p:cNvSpPr>
          <p:nvPr>
            <p:ph type="sldNum" sz="quarter" idx="10"/>
            <p:custDataLst>
              <p:tags r:id="rId1"/>
            </p:custDataLst>
          </p:nvPr>
        </p:nvSpPr>
        <p:spPr>
          <a:xfrm>
            <a:off x="6615113" y="6507163"/>
            <a:ext cx="2133600" cy="365125"/>
          </a:xfrm>
        </p:spPr>
        <p:txBody>
          <a:bodyPr/>
          <a:lstStyle>
            <a:lvl1pPr>
              <a:defRPr/>
            </a:lvl1pPr>
          </a:lstStyle>
          <a:p>
            <a:fld id="{567CF9A3-7C64-490D-83CC-25CF003BC180}" type="slidenum">
              <a:rPr lang="zh-CN" altLang="en-US"/>
              <a:pPr/>
              <a:t>‹#›</a:t>
            </a:fld>
            <a:endParaRPr lang="zh-CN" altLang="en-US"/>
          </a:p>
        </p:txBody>
      </p:sp>
    </p:spTree>
    <p:extLst>
      <p:ext uri="{BB962C8B-B14F-4D97-AF65-F5344CB8AC3E}">
        <p14:creationId xmlns:p14="http://schemas.microsoft.com/office/powerpoint/2010/main" val="93989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024079280"/>
      </p:ext>
    </p:extLst>
  </p:cSld>
  <p:clrMapOvr>
    <a:masterClrMapping/>
  </p:clrMapOvr>
  <p:transition spd="slow" advClick="0"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4849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493ACB71-9CF4-4BCC-8763-81B10CD2CC53}"/>
              </a:ext>
            </a:extLst>
          </p:cNvPr>
          <p:cNvSpPr>
            <a:spLocks noGrp="1"/>
          </p:cNvSpPr>
          <p:nvPr>
            <p:ph type="dt" sz="half" idx="10"/>
          </p:nvPr>
        </p:nvSpPr>
        <p:spPr/>
        <p:txBody>
          <a:bodyPr/>
          <a:lstStyle>
            <a:lvl1pPr>
              <a:defRPr/>
            </a:lvl1pPr>
            <a:extLst/>
          </a:lstStyle>
          <a:p>
            <a:pPr>
              <a:defRPr/>
            </a:pPr>
            <a:fld id="{339541FA-B8AF-4C09-B3E5-A9F4027853F2}" type="datetimeFigureOut">
              <a:rPr lang="zh-CN" altLang="en-US"/>
              <a:pPr>
                <a:defRPr/>
              </a:pPr>
              <a:t>2021/4/30</a:t>
            </a:fld>
            <a:endParaRPr lang="zh-CN" altLang="en-US"/>
          </a:p>
        </p:txBody>
      </p:sp>
      <p:sp>
        <p:nvSpPr>
          <p:cNvPr id="6" name="页脚占位符 5">
            <a:extLst>
              <a:ext uri="{FF2B5EF4-FFF2-40B4-BE49-F238E27FC236}">
                <a16:creationId xmlns:a16="http://schemas.microsoft.com/office/drawing/2014/main" id="{D7DBEEBD-21A4-4803-89BB-E59284B6EA55}"/>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D181B60B-AF14-4E01-86A7-2C9BFDFFA7E1}"/>
              </a:ext>
            </a:extLst>
          </p:cNvPr>
          <p:cNvSpPr>
            <a:spLocks noGrp="1"/>
          </p:cNvSpPr>
          <p:nvPr>
            <p:ph type="sldNum" sz="quarter" idx="12"/>
          </p:nvPr>
        </p:nvSpPr>
        <p:spPr/>
        <p:txBody>
          <a:bodyPr/>
          <a:lstStyle>
            <a:lvl1pPr>
              <a:defRPr>
                <a:solidFill>
                  <a:srgbClr val="FFFFFF"/>
                </a:solidFill>
              </a:defRPr>
            </a:lvl1pPr>
          </a:lstStyle>
          <a:p>
            <a:fld id="{AA89EDDB-0E27-4CFB-B841-EFE25854F82F}" type="slidenum">
              <a:rPr lang="zh-CN" altLang="en-US"/>
              <a:pPr/>
              <a:t>‹#›</a:t>
            </a:fld>
            <a:endParaRPr lang="zh-CN" altLang="en-US"/>
          </a:p>
        </p:txBody>
      </p:sp>
    </p:spTree>
    <p:extLst>
      <p:ext uri="{BB962C8B-B14F-4D97-AF65-F5344CB8AC3E}">
        <p14:creationId xmlns:p14="http://schemas.microsoft.com/office/powerpoint/2010/main" val="11879350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79F84F04-EC79-4FCF-A42F-08090E417CB9}"/>
              </a:ext>
            </a:extLst>
          </p:cNvPr>
          <p:cNvSpPr>
            <a:spLocks noGrp="1"/>
          </p:cNvSpPr>
          <p:nvPr>
            <p:ph type="dt" sz="half" idx="10"/>
          </p:nvPr>
        </p:nvSpPr>
        <p:spPr/>
        <p:txBody>
          <a:bodyPr/>
          <a:lstStyle>
            <a:lvl1pPr>
              <a:defRPr/>
            </a:lvl1pPr>
          </a:lstStyle>
          <a:p>
            <a:pPr>
              <a:defRPr/>
            </a:pPr>
            <a:fld id="{51872F7B-7589-4AE1-AA1A-E15CAC78649E}" type="datetimeFigureOut">
              <a:rPr lang="zh-CN" altLang="en-US"/>
              <a:pPr>
                <a:defRPr/>
              </a:pPr>
              <a:t>2021/4/30</a:t>
            </a:fld>
            <a:endParaRPr lang="zh-CN" altLang="en-US"/>
          </a:p>
        </p:txBody>
      </p:sp>
      <p:sp>
        <p:nvSpPr>
          <p:cNvPr id="4" name="页脚占位符 4">
            <a:extLst>
              <a:ext uri="{FF2B5EF4-FFF2-40B4-BE49-F238E27FC236}">
                <a16:creationId xmlns:a16="http://schemas.microsoft.com/office/drawing/2014/main" id="{F04D85E5-508C-4261-A12B-2E31EAEA13B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7DB4F29-913C-4E1D-8E6B-0E7E0184ED24}"/>
              </a:ext>
            </a:extLst>
          </p:cNvPr>
          <p:cNvSpPr>
            <a:spLocks noGrp="1"/>
          </p:cNvSpPr>
          <p:nvPr>
            <p:ph type="sldNum" sz="quarter" idx="12"/>
          </p:nvPr>
        </p:nvSpPr>
        <p:spPr/>
        <p:txBody>
          <a:bodyPr/>
          <a:lstStyle>
            <a:lvl1pPr>
              <a:defRPr/>
            </a:lvl1pPr>
          </a:lstStyle>
          <a:p>
            <a:fld id="{786077E5-DFD9-4795-88E4-452DBF7FB28E}" type="slidenum">
              <a:rPr lang="zh-CN" altLang="en-US"/>
              <a:pPr/>
              <a:t>‹#›</a:t>
            </a:fld>
            <a:endParaRPr lang="zh-CN" altLang="en-US"/>
          </a:p>
        </p:txBody>
      </p:sp>
    </p:spTree>
    <p:extLst>
      <p:ext uri="{BB962C8B-B14F-4D97-AF65-F5344CB8AC3E}">
        <p14:creationId xmlns:p14="http://schemas.microsoft.com/office/powerpoint/2010/main" val="989978012"/>
      </p:ext>
    </p:extLst>
  </p:cSld>
  <p:clrMapOvr>
    <a:masterClrMapping/>
  </p:clrMapOvr>
  <p:transition spd="slow" advClick="0"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10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D6B8B52-0BAB-477C-B049-437E8FF97009}"/>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0836A794-1895-4DA3-9C9C-18EDC729D0A5}" type="datetimeFigureOut">
              <a:rPr lang="zh-CN" altLang="en-US"/>
              <a:pPr>
                <a:defRPr/>
              </a:pPr>
              <a:t>2021/4/30</a:t>
            </a:fld>
            <a:endParaRPr lang="zh-CN" altLang="en-US"/>
          </a:p>
        </p:txBody>
      </p:sp>
      <p:sp>
        <p:nvSpPr>
          <p:cNvPr id="3" name="页脚占位符 4">
            <a:extLst>
              <a:ext uri="{FF2B5EF4-FFF2-40B4-BE49-F238E27FC236}">
                <a16:creationId xmlns:a16="http://schemas.microsoft.com/office/drawing/2014/main" id="{1EB4FEAE-416A-4798-BE8C-6FC16DE5BE6B}"/>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9C29BC3D-7F90-4EBF-9969-C5A305054651}"/>
              </a:ext>
            </a:extLst>
          </p:cNvPr>
          <p:cNvSpPr>
            <a:spLocks noGrp="1"/>
          </p:cNvSpPr>
          <p:nvPr>
            <p:ph type="sldNum" sz="quarter" idx="12"/>
          </p:nvPr>
        </p:nvSpPr>
        <p:spPr/>
        <p:txBody>
          <a:bodyPr/>
          <a:lstStyle>
            <a:lvl1pPr eaLnBrk="0" hangingPunct="0">
              <a:defRPr/>
            </a:lvl1pPr>
          </a:lstStyle>
          <a:p>
            <a:fld id="{C04E067A-6002-4805-98DE-ED8D3B912DAB}" type="slidenum">
              <a:rPr lang="zh-CN" altLang="en-US"/>
              <a:pPr/>
              <a:t>‹#›</a:t>
            </a:fld>
            <a:endParaRPr lang="zh-CN" altLang="en-US"/>
          </a:p>
        </p:txBody>
      </p:sp>
    </p:spTree>
    <p:extLst>
      <p:ext uri="{BB962C8B-B14F-4D97-AF65-F5344CB8AC3E}">
        <p14:creationId xmlns:p14="http://schemas.microsoft.com/office/powerpoint/2010/main" val="2463181294"/>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9B71347-CE08-4FB3-9929-048EB912524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785F0E43-7726-4D8A-9A6A-D3F0A3D9390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F9AEE4-ABB5-4726-8513-8E11FCC9333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07609276-00A1-4EDF-A9F3-89AAF1C83EAD}" type="datetimeFigureOut">
              <a:rPr lang="zh-CN" altLang="en-US"/>
              <a:pPr>
                <a:defRPr/>
              </a:pPr>
              <a:t>2021/4/30</a:t>
            </a:fld>
            <a:endParaRPr lang="zh-CN" altLang="en-US"/>
          </a:p>
        </p:txBody>
      </p:sp>
      <p:sp>
        <p:nvSpPr>
          <p:cNvPr id="5" name="页脚占位符 4">
            <a:extLst>
              <a:ext uri="{FF2B5EF4-FFF2-40B4-BE49-F238E27FC236}">
                <a16:creationId xmlns:a16="http://schemas.microsoft.com/office/drawing/2014/main" id="{C77D25E0-4A61-44E6-B7D1-A043342E3AC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FCF47A26-E829-4AA1-8BA6-8939EADF9A9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A88F76D-72F5-453B-BDA2-68872FCFC50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1" r:id="rId3"/>
    <p:sldLayoutId id="2147485852" r:id="rId4"/>
    <p:sldLayoutId id="2147485853" r:id="rId5"/>
    <p:sldLayoutId id="2147485854" r:id="rId6"/>
    <p:sldLayoutId id="2147485855" r:id="rId7"/>
    <p:sldLayoutId id="2147485856" r:id="rId8"/>
    <p:sldLayoutId id="2147485857"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DDF5CBB2-3C7B-410B-8B11-7F50F28C8FAC}"/>
              </a:ext>
            </a:extLst>
          </p:cNvPr>
          <p:cNvSpPr>
            <a:spLocks noGrp="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518737E6-228A-49BB-A352-05F72D3059D2}"/>
              </a:ext>
            </a:extLst>
          </p:cNvPr>
          <p:cNvSpPr>
            <a:spLocks noGrp="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2052" name="AutoShape 22">
            <a:extLst>
              <a:ext uri="{FF2B5EF4-FFF2-40B4-BE49-F238E27FC236}">
                <a16:creationId xmlns:a16="http://schemas.microsoft.com/office/drawing/2014/main" id="{5AB8FB18-B663-4B9C-A859-CE4DEB641A56}"/>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3" name="AutoShape 23">
            <a:extLst>
              <a:ext uri="{FF2B5EF4-FFF2-40B4-BE49-F238E27FC236}">
                <a16:creationId xmlns:a16="http://schemas.microsoft.com/office/drawing/2014/main" id="{819B1F43-7291-403A-A970-D38A50F44EAD}"/>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4" name="Rectangle 12">
            <a:extLst>
              <a:ext uri="{FF2B5EF4-FFF2-40B4-BE49-F238E27FC236}">
                <a16:creationId xmlns:a16="http://schemas.microsoft.com/office/drawing/2014/main" id="{654EAFF1-F1A0-4B84-9D2C-BB3F08735422}"/>
              </a:ext>
            </a:extLst>
          </p:cNvPr>
          <p:cNvSpPr>
            <a:spLocks noChangeArrowheads="1"/>
          </p:cNvSpPr>
          <p:nvPr userDrawn="1"/>
        </p:nvSpPr>
        <p:spPr bwMode="auto">
          <a:xfrm>
            <a:off x="7921625" y="64976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38281AC7-A45A-413A-8758-AA1B7CA115A5}"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14">
            <a:extLst>
              <a:ext uri="{FF2B5EF4-FFF2-40B4-BE49-F238E27FC236}">
                <a16:creationId xmlns:a16="http://schemas.microsoft.com/office/drawing/2014/main" id="{2FBCD19D-95F8-455B-A616-0F558EACD254}"/>
              </a:ext>
            </a:extLst>
          </p:cNvPr>
          <p:cNvCxnSpPr/>
          <p:nvPr userDrawn="1"/>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a:extLst>
              <a:ext uri="{FF2B5EF4-FFF2-40B4-BE49-F238E27FC236}">
                <a16:creationId xmlns:a16="http://schemas.microsoft.com/office/drawing/2014/main" id="{10F42E78-9EBB-4981-9E95-F7569AAD02C3}"/>
              </a:ext>
            </a:extLst>
          </p:cNvPr>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64EEB35-F4E7-4134-82F7-649BC860B3B5}"/>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8" name="矩形 12">
            <a:extLst>
              <a:ext uri="{FF2B5EF4-FFF2-40B4-BE49-F238E27FC236}">
                <a16:creationId xmlns:a16="http://schemas.microsoft.com/office/drawing/2014/main" id="{88A86F46-551A-413A-AA6D-6FDCD72B8F2B}"/>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2059" name="图片 13" descr="泰迪logo无底色.png">
            <a:extLst>
              <a:ext uri="{FF2B5EF4-FFF2-40B4-BE49-F238E27FC236}">
                <a16:creationId xmlns:a16="http://schemas.microsoft.com/office/drawing/2014/main" id="{B091BF97-F8F5-490A-AFA6-2D41851715D1}"/>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40" r:id="rId1"/>
    <p:sldLayoutId id="2147485858" r:id="rId2"/>
    <p:sldLayoutId id="2147485841" r:id="rId3"/>
    <p:sldLayoutId id="2147485842" r:id="rId4"/>
    <p:sldLayoutId id="2147485843" r:id="rId5"/>
    <p:sldLayoutId id="2147485859" r:id="rId6"/>
    <p:sldLayoutId id="2147485844" r:id="rId7"/>
    <p:sldLayoutId id="2147485845" r:id="rId8"/>
    <p:sldLayoutId id="2147485846" r:id="rId9"/>
    <p:sldLayoutId id="2147485847" r:id="rId10"/>
    <p:sldLayoutId id="2147485848" r:id="rId11"/>
    <p:sldLayoutId id="2147485860" r:id="rId12"/>
    <p:sldLayoutId id="2147485861" r:id="rId13"/>
  </p:sldLayoutIdLst>
  <p:txStyles>
    <p:titleStyle>
      <a:lvl1pPr algn="l" rtl="0" eaLnBrk="0" fontAlgn="base" hangingPunct="0">
        <a:spcBef>
          <a:spcPct val="0"/>
        </a:spcBef>
        <a:spcAft>
          <a:spcPct val="0"/>
        </a:spcAft>
        <a:defRPr sz="2400">
          <a:solidFill>
            <a:schemeClr val="tx1"/>
          </a:solidFill>
          <a:latin typeface="+mj-lt"/>
          <a:ea typeface="微软雅黑"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itchFamily="2" charset="-122"/>
        </a:defRPr>
      </a:lvl6pPr>
      <a:lvl7pPr marL="914400" algn="l" rtl="0" eaLnBrk="0" fontAlgn="base" hangingPunct="0">
        <a:spcBef>
          <a:spcPct val="0"/>
        </a:spcBef>
        <a:spcAft>
          <a:spcPct val="0"/>
        </a:spcAft>
        <a:defRPr sz="2400">
          <a:solidFill>
            <a:schemeClr val="tx1"/>
          </a:solidFill>
          <a:latin typeface="Calibri" pitchFamily="34" charset="0"/>
          <a:ea typeface="黑体" pitchFamily="2" charset="-122"/>
        </a:defRPr>
      </a:lvl7pPr>
      <a:lvl8pPr marL="1371600" algn="l" rtl="0" eaLnBrk="0" fontAlgn="base" hangingPunct="0">
        <a:spcBef>
          <a:spcPct val="0"/>
        </a:spcBef>
        <a:spcAft>
          <a:spcPct val="0"/>
        </a:spcAft>
        <a:defRPr sz="2400">
          <a:solidFill>
            <a:schemeClr val="tx1"/>
          </a:solidFill>
          <a:latin typeface="Calibri" pitchFamily="34" charset="0"/>
          <a:ea typeface="黑体" pitchFamily="2" charset="-122"/>
        </a:defRPr>
      </a:lvl8pPr>
      <a:lvl9pPr marL="1828800" algn="l" rtl="0" eaLnBrk="0" fontAlgn="base" hangingPunct="0">
        <a:spcBef>
          <a:spcPct val="0"/>
        </a:spcBef>
        <a:spcAft>
          <a:spcPct val="0"/>
        </a:spcAft>
        <a:defRPr sz="2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hyperlink" Target="http://www.tipdm.com/pxdt/index.jhtml" TargetMode="External"/><Relationship Id="rId5" Type="http://schemas.openxmlformats.org/officeDocument/2006/relationships/image" Target="../media/image9.png"/><Relationship Id="rId10" Type="http://schemas.openxmlformats.org/officeDocument/2006/relationships/hyperlink" Target="https://edu.tipdm.org/" TargetMode="External"/><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552B99BC-6E01-4626-AB47-F0D74A14468C}"/>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19E916BA-71ED-45FC-ACB1-C6935F20F807}"/>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BC1D41B2-F3A5-4057-A6BD-5EC0CBF78AAF}"/>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41714EAD-BBBB-4D23-AE33-E7FB91D427D9}"/>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9E539D9F-C669-4C23-AAEF-F665E933D50D}"/>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E844B245-83DF-462D-B565-01D98AA1EC27}"/>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431AA2FF-4D50-4807-B37E-468B9D85BD87}"/>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BC614921-EEE8-4BEC-8EC1-26646FA4CB6F}"/>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A75E8882-C735-4E9C-AA4B-EF87951978E4}"/>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Python</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实用模块</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83421B32-1588-4AF2-BACE-E51BC7C83857}"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2021/4/30</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6000E60E-AAE2-457C-B952-D86DC020CCCE}"/>
              </a:ext>
            </a:extLst>
          </p:cNvPr>
          <p:cNvSpPr>
            <a:spLocks noGrp="1"/>
          </p:cNvSpPr>
          <p:nvPr>
            <p:ph type="title"/>
          </p:nvPr>
        </p:nvSpPr>
        <p:spPr>
          <a:xfrm>
            <a:off x="395288" y="153988"/>
            <a:ext cx="8318500" cy="431800"/>
          </a:xfrm>
        </p:spPr>
        <p:txBody>
          <a:bodyPr/>
          <a:lstStyle/>
          <a:p>
            <a:r>
              <a:rPr lang="zh-CN" altLang="zh-CN"/>
              <a:t>数组的运算</a:t>
            </a:r>
            <a:endParaRPr lang="zh-CN" altLang="en-US"/>
          </a:p>
        </p:txBody>
      </p:sp>
      <p:sp>
        <p:nvSpPr>
          <p:cNvPr id="3" name="内容占位符 2">
            <a:extLst>
              <a:ext uri="{FF2B5EF4-FFF2-40B4-BE49-F238E27FC236}">
                <a16:creationId xmlns:a16="http://schemas.microsoft.com/office/drawing/2014/main" id="{A24AF94A-3198-42A8-A210-A121DE630B57}"/>
              </a:ext>
            </a:extLst>
          </p:cNvPr>
          <p:cNvSpPr>
            <a:spLocks noGrp="1"/>
          </p:cNvSpPr>
          <p:nvPr>
            <p:ph idx="1"/>
          </p:nvPr>
        </p:nvSpPr>
        <p:spPr>
          <a:xfrm>
            <a:off x="250825" y="620713"/>
            <a:ext cx="8281988" cy="5821362"/>
          </a:xfrm>
        </p:spPr>
        <p:txBody>
          <a:bodyPr/>
          <a:lstStyle/>
          <a:p>
            <a:pPr>
              <a:lnSpc>
                <a:spcPct val="150000"/>
              </a:lnSpc>
              <a:defRPr/>
            </a:pPr>
            <a:r>
              <a:rPr lang="en-US" altLang="zh-CN" sz="2000" dirty="0" err="1"/>
              <a:t>NumPy</a:t>
            </a:r>
            <a:r>
              <a:rPr lang="zh-CN" altLang="zh-CN" sz="2000" dirty="0"/>
              <a:t>的运算是相当方便高效的，其运算符都是针对整个数组，比起使用</a:t>
            </a:r>
            <a:r>
              <a:rPr lang="en-US" altLang="zh-CN" sz="2000" dirty="0"/>
              <a:t>for</a:t>
            </a:r>
            <a:r>
              <a:rPr lang="zh-CN" altLang="zh-CN" sz="2000" dirty="0"/>
              <a:t>循环，使用</a:t>
            </a:r>
            <a:r>
              <a:rPr lang="en-US" altLang="zh-CN" sz="2000" dirty="0" err="1"/>
              <a:t>NumPy</a:t>
            </a:r>
            <a:r>
              <a:rPr lang="zh-CN" altLang="zh-CN" sz="2000" dirty="0"/>
              <a:t>的运算方法速度上要优秀得多。如果</a:t>
            </a:r>
            <a:r>
              <a:rPr lang="en-US" altLang="zh-CN" sz="2000" dirty="0" err="1"/>
              <a:t>NumPy</a:t>
            </a:r>
            <a:r>
              <a:rPr lang="zh-CN" altLang="zh-CN" sz="2000" dirty="0"/>
              <a:t>数组是一个矩阵，还支持矩阵求逆，转置等操作。</a:t>
            </a:r>
          </a:p>
          <a:p>
            <a:pPr marL="0" indent="0">
              <a:buFont typeface="Wingdings" pitchFamily="2" charset="2"/>
              <a:buNone/>
              <a:defRPr/>
            </a:pPr>
            <a:r>
              <a:rPr lang="en-US" altLang="zh-CN" sz="2000" dirty="0"/>
              <a:t>print '''</a:t>
            </a:r>
            <a:r>
              <a:rPr lang="zh-CN" altLang="zh-CN" sz="2000" dirty="0"/>
              <a:t>数组的运算</a:t>
            </a:r>
            <a:r>
              <a:rPr lang="en-US" altLang="zh-CN" sz="2000" dirty="0"/>
              <a:t>'''</a:t>
            </a:r>
            <a:endParaRPr lang="zh-CN" altLang="zh-CN" sz="2000" dirty="0"/>
          </a:p>
          <a:p>
            <a:pPr marL="0" indent="0">
              <a:buFont typeface="Wingdings" pitchFamily="2" charset="2"/>
              <a:buNone/>
              <a:defRPr/>
            </a:pPr>
            <a:r>
              <a:rPr lang="en-US" altLang="zh-CN" sz="2000" dirty="0"/>
              <a:t>arr9 = </a:t>
            </a:r>
            <a:r>
              <a:rPr lang="en-US" altLang="zh-CN" sz="2000" dirty="0" err="1"/>
              <a:t>np.array</a:t>
            </a:r>
            <a:r>
              <a:rPr lang="en-US" altLang="zh-CN" sz="2000" dirty="0"/>
              <a:t>([[2,1],[1,2]])</a:t>
            </a:r>
            <a:endParaRPr lang="zh-CN" altLang="zh-CN" sz="2000" dirty="0"/>
          </a:p>
          <a:p>
            <a:pPr marL="0" indent="0">
              <a:buFont typeface="Wingdings" pitchFamily="2" charset="2"/>
              <a:buNone/>
              <a:defRPr/>
            </a:pPr>
            <a:r>
              <a:rPr lang="en-US" altLang="zh-CN" sz="2000" dirty="0"/>
              <a:t>arr10 = </a:t>
            </a:r>
            <a:r>
              <a:rPr lang="en-US" altLang="zh-CN" sz="2000" dirty="0" err="1"/>
              <a:t>np.array</a:t>
            </a:r>
            <a:r>
              <a:rPr lang="en-US" altLang="zh-CN" sz="2000" dirty="0"/>
              <a:t>([[1,2],[3,4]])</a:t>
            </a:r>
            <a:endParaRPr lang="zh-CN" altLang="zh-CN" sz="2000" dirty="0"/>
          </a:p>
          <a:p>
            <a:pPr marL="0" indent="0">
              <a:buFont typeface="Wingdings" pitchFamily="2" charset="2"/>
              <a:buNone/>
              <a:defRPr/>
            </a:pPr>
            <a:r>
              <a:rPr lang="en-US" altLang="zh-CN" sz="2000" dirty="0"/>
              <a:t>print arr9 - arr10  </a:t>
            </a:r>
            <a:endParaRPr lang="zh-CN" altLang="zh-CN" sz="2000" dirty="0"/>
          </a:p>
          <a:p>
            <a:pPr marL="0" indent="0">
              <a:buFont typeface="Wingdings" pitchFamily="2" charset="2"/>
              <a:buNone/>
              <a:defRPr/>
            </a:pPr>
            <a:r>
              <a:rPr lang="en-US" altLang="zh-CN" sz="2000" dirty="0"/>
              <a:t>print arr9**2</a:t>
            </a:r>
            <a:endParaRPr lang="zh-CN" altLang="zh-CN" sz="2000" dirty="0"/>
          </a:p>
          <a:p>
            <a:pPr marL="0" indent="0">
              <a:buFont typeface="Wingdings" pitchFamily="2" charset="2"/>
              <a:buNone/>
              <a:defRPr/>
            </a:pPr>
            <a:r>
              <a:rPr lang="en-US" altLang="zh-CN" sz="2000" dirty="0"/>
              <a:t>print arr9*arr10  #</a:t>
            </a:r>
            <a:r>
              <a:rPr lang="zh-CN" altLang="zh-CN" sz="2000" dirty="0"/>
              <a:t>普通乘法</a:t>
            </a:r>
          </a:p>
          <a:p>
            <a:pPr marL="0" indent="0">
              <a:buFont typeface="Wingdings" pitchFamily="2" charset="2"/>
              <a:buNone/>
              <a:defRPr/>
            </a:pPr>
            <a:r>
              <a:rPr lang="en-US" altLang="zh-CN" sz="2000" dirty="0"/>
              <a:t>print np.dot(arr9,arr10)  #</a:t>
            </a:r>
            <a:r>
              <a:rPr lang="zh-CN" altLang="zh-CN" sz="2000" dirty="0"/>
              <a:t>矩阵乘法</a:t>
            </a:r>
          </a:p>
          <a:p>
            <a:pPr marL="0" indent="0">
              <a:buFont typeface="Wingdings" pitchFamily="2" charset="2"/>
              <a:buNone/>
              <a:defRPr/>
            </a:pPr>
            <a:r>
              <a:rPr lang="en-US" altLang="zh-CN" sz="2000" dirty="0"/>
              <a:t>print arr10.T  #</a:t>
            </a:r>
            <a:r>
              <a:rPr lang="zh-CN" altLang="zh-CN" sz="2000" dirty="0"/>
              <a:t>转置</a:t>
            </a:r>
          </a:p>
          <a:p>
            <a:pPr marL="0" indent="0">
              <a:buFont typeface="Wingdings" pitchFamily="2" charset="2"/>
              <a:buNone/>
              <a:defRPr/>
            </a:pPr>
            <a:r>
              <a:rPr lang="en-US" altLang="zh-CN" sz="2000" dirty="0"/>
              <a:t>print </a:t>
            </a:r>
            <a:r>
              <a:rPr lang="en-US" altLang="zh-CN" sz="2000" dirty="0" err="1"/>
              <a:t>np.linalg.inv</a:t>
            </a:r>
            <a:r>
              <a:rPr lang="en-US" altLang="zh-CN" sz="2000" dirty="0"/>
              <a:t>(arr10) #</a:t>
            </a:r>
            <a:r>
              <a:rPr lang="zh-CN" altLang="zh-CN" sz="2000" dirty="0"/>
              <a:t>返回逆矩阵</a:t>
            </a:r>
          </a:p>
          <a:p>
            <a:pPr marL="0" indent="0">
              <a:buFont typeface="Wingdings" pitchFamily="2" charset="2"/>
              <a:buNone/>
              <a:defRPr/>
            </a:pPr>
            <a:r>
              <a:rPr lang="en-US" altLang="zh-CN" sz="2000" dirty="0"/>
              <a:t>print arr10.sum()  #</a:t>
            </a:r>
            <a:r>
              <a:rPr lang="zh-CN" altLang="zh-CN" sz="2000" dirty="0"/>
              <a:t>数组元素求和</a:t>
            </a:r>
          </a:p>
          <a:p>
            <a:pPr marL="0" indent="0">
              <a:buFont typeface="Wingdings" pitchFamily="2" charset="2"/>
              <a:buNone/>
              <a:defRPr/>
            </a:pPr>
            <a:r>
              <a:rPr lang="en-US" altLang="zh-CN" sz="2000" dirty="0"/>
              <a:t>print arr10.max()  #</a:t>
            </a:r>
            <a:r>
              <a:rPr lang="zh-CN" altLang="zh-CN" sz="2000" dirty="0"/>
              <a:t>返回数组最大元素</a:t>
            </a:r>
          </a:p>
          <a:p>
            <a:pPr marL="0" indent="0">
              <a:buFont typeface="Wingdings" pitchFamily="2" charset="2"/>
              <a:buNone/>
              <a:defRPr/>
            </a:pPr>
            <a:r>
              <a:rPr lang="en-US" altLang="zh-CN" sz="2000" dirty="0"/>
              <a:t>print arr10.cumsum(axis = 1)  #</a:t>
            </a:r>
            <a:r>
              <a:rPr lang="zh-CN" altLang="zh-CN" sz="2000" dirty="0"/>
              <a:t>沿行累计总和</a:t>
            </a:r>
          </a:p>
          <a:p>
            <a:pPr>
              <a:defRPr/>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60A87EA-96CA-44A7-987A-6EA5CB9A7ECA}"/>
              </a:ext>
            </a:extLst>
          </p:cNvPr>
          <p:cNvSpPr>
            <a:spLocks noGrp="1"/>
          </p:cNvSpPr>
          <p:nvPr>
            <p:ph type="title"/>
          </p:nvPr>
        </p:nvSpPr>
        <p:spPr>
          <a:xfrm>
            <a:off x="395288" y="153988"/>
            <a:ext cx="8318500" cy="431800"/>
          </a:xfrm>
        </p:spPr>
        <p:txBody>
          <a:bodyPr/>
          <a:lstStyle/>
          <a:p>
            <a:r>
              <a:rPr lang="en-US" altLang="zh-CN"/>
              <a:t>NumPy</a:t>
            </a:r>
            <a:r>
              <a:rPr lang="zh-CN" altLang="zh-CN"/>
              <a:t>通用函数</a:t>
            </a:r>
            <a:endParaRPr lang="zh-CN" altLang="en-US"/>
          </a:p>
        </p:txBody>
      </p:sp>
      <p:sp>
        <p:nvSpPr>
          <p:cNvPr id="3" name="内容占位符 2">
            <a:extLst>
              <a:ext uri="{FF2B5EF4-FFF2-40B4-BE49-F238E27FC236}">
                <a16:creationId xmlns:a16="http://schemas.microsoft.com/office/drawing/2014/main" id="{6831C2C5-9DBE-45D6-83F6-4B05406D31E7}"/>
              </a:ext>
            </a:extLst>
          </p:cNvPr>
          <p:cNvSpPr>
            <a:spLocks noGrp="1"/>
          </p:cNvSpPr>
          <p:nvPr>
            <p:ph idx="1"/>
          </p:nvPr>
        </p:nvSpPr>
        <p:spPr>
          <a:xfrm>
            <a:off x="250825" y="774700"/>
            <a:ext cx="8569325" cy="5246688"/>
          </a:xfrm>
        </p:spPr>
        <p:txBody>
          <a:bodyPr/>
          <a:lstStyle/>
          <a:p>
            <a:pPr>
              <a:lnSpc>
                <a:spcPct val="150000"/>
              </a:lnSpc>
              <a:defRPr/>
            </a:pPr>
            <a:r>
              <a:rPr lang="zh-CN" altLang="zh-CN" sz="2000" dirty="0"/>
              <a:t>许多数学上的函数，如</a:t>
            </a:r>
            <a:r>
              <a:rPr lang="en-US" altLang="zh-CN" sz="2000" dirty="0" err="1"/>
              <a:t>sin,cos</a:t>
            </a:r>
            <a:r>
              <a:rPr lang="zh-CN" altLang="zh-CN" sz="2000" dirty="0"/>
              <a:t>等在</a:t>
            </a:r>
            <a:r>
              <a:rPr lang="en-US" altLang="zh-CN" sz="2000" dirty="0" err="1"/>
              <a:t>NumPy</a:t>
            </a:r>
            <a:r>
              <a:rPr lang="zh-CN" altLang="zh-CN" sz="2000" dirty="0"/>
              <a:t>都有重新的实现。在</a:t>
            </a:r>
            <a:r>
              <a:rPr lang="en-US" altLang="zh-CN" sz="2000" dirty="0" err="1"/>
              <a:t>NumPy</a:t>
            </a:r>
            <a:r>
              <a:rPr lang="zh-CN" altLang="zh-CN" sz="2000" dirty="0"/>
              <a:t>中，这些函数称为通用函数（</a:t>
            </a:r>
            <a:r>
              <a:rPr lang="en-US" altLang="zh-CN" sz="2000" dirty="0"/>
              <a:t>universal functions)</a:t>
            </a:r>
            <a:r>
              <a:rPr lang="zh-CN" altLang="zh-CN" sz="2000" dirty="0"/>
              <a:t>。通用函数是针对整个</a:t>
            </a:r>
            <a:r>
              <a:rPr lang="en-US" altLang="zh-CN" sz="2000" dirty="0" err="1"/>
              <a:t>NumPy</a:t>
            </a:r>
            <a:r>
              <a:rPr lang="zh-CN" altLang="zh-CN" sz="2000" dirty="0"/>
              <a:t>数组的，因此我们不需要对数组的每一个元素都进行一次操作，它们都是以</a:t>
            </a:r>
            <a:r>
              <a:rPr lang="en-US" altLang="zh-CN" sz="2000" dirty="0" err="1"/>
              <a:t>NumPy</a:t>
            </a:r>
            <a:r>
              <a:rPr lang="zh-CN" altLang="zh-CN" sz="2000" dirty="0"/>
              <a:t>数组作为输出。</a:t>
            </a:r>
          </a:p>
          <a:p>
            <a:pPr marL="0" indent="0">
              <a:buFont typeface="Wingdings" pitchFamily="2" charset="2"/>
              <a:buNone/>
              <a:defRPr/>
            </a:pPr>
            <a:r>
              <a:rPr lang="en-US" altLang="zh-CN" sz="2000" dirty="0"/>
              <a:t>    print '''</a:t>
            </a:r>
            <a:r>
              <a:rPr lang="en-US" altLang="zh-CN" sz="2000" dirty="0" err="1"/>
              <a:t>NumPy</a:t>
            </a:r>
            <a:r>
              <a:rPr lang="zh-CN" altLang="zh-CN" sz="2000" dirty="0"/>
              <a:t>通用函数</a:t>
            </a:r>
            <a:r>
              <a:rPr lang="en-US" altLang="zh-CN" sz="2000" dirty="0"/>
              <a:t>'''</a:t>
            </a:r>
            <a:endParaRPr lang="zh-CN" altLang="zh-CN" sz="2000" dirty="0"/>
          </a:p>
          <a:p>
            <a:pPr>
              <a:defRPr/>
            </a:pPr>
            <a:r>
              <a:rPr lang="en-US" altLang="zh-CN" sz="2000" dirty="0"/>
              <a:t>#</a:t>
            </a:r>
            <a:r>
              <a:rPr lang="zh-CN" altLang="zh-CN" sz="2000" dirty="0"/>
              <a:t>指数函数</a:t>
            </a:r>
            <a:endParaRPr lang="en-US" altLang="zh-CN" sz="2000" dirty="0"/>
          </a:p>
          <a:p>
            <a:pPr marL="0" indent="0">
              <a:buFont typeface="Wingdings" pitchFamily="2" charset="2"/>
              <a:buNone/>
              <a:defRPr/>
            </a:pPr>
            <a:r>
              <a:rPr lang="en-US" altLang="zh-CN" sz="2000" dirty="0"/>
              <a:t>    print </a:t>
            </a:r>
            <a:r>
              <a:rPr lang="en-US" altLang="zh-CN" sz="2000" dirty="0" err="1"/>
              <a:t>np.exp</a:t>
            </a:r>
            <a:r>
              <a:rPr lang="en-US" altLang="zh-CN" sz="2000" dirty="0"/>
              <a:t>(arr9)</a:t>
            </a:r>
          </a:p>
          <a:p>
            <a:pPr>
              <a:defRPr/>
            </a:pPr>
            <a:r>
              <a:rPr lang="en-US" altLang="zh-CN" sz="2000" dirty="0"/>
              <a:t>#</a:t>
            </a:r>
            <a:r>
              <a:rPr lang="zh-CN" altLang="zh-CN" sz="2000" dirty="0"/>
              <a:t>正弦函数（弧度制）</a:t>
            </a:r>
          </a:p>
          <a:p>
            <a:pPr marL="0" indent="0">
              <a:buFont typeface="Wingdings" pitchFamily="2" charset="2"/>
              <a:buNone/>
              <a:defRPr/>
            </a:pPr>
            <a:r>
              <a:rPr lang="en-US" altLang="zh-CN" sz="2000" dirty="0"/>
              <a:t>     print </a:t>
            </a:r>
            <a:r>
              <a:rPr lang="en-US" altLang="zh-CN" sz="2000" dirty="0" err="1"/>
              <a:t>np.sin</a:t>
            </a:r>
            <a:r>
              <a:rPr lang="en-US" altLang="zh-CN" sz="2000" dirty="0"/>
              <a:t>(arr9) </a:t>
            </a:r>
          </a:p>
          <a:p>
            <a:pPr>
              <a:defRPr/>
            </a:pPr>
            <a:r>
              <a:rPr lang="en-US" altLang="zh-CN" sz="2000" dirty="0"/>
              <a:t>#</a:t>
            </a:r>
            <a:r>
              <a:rPr lang="zh-CN" altLang="zh-CN" sz="2000" dirty="0"/>
              <a:t>和</a:t>
            </a:r>
            <a:r>
              <a:rPr lang="en-US" altLang="zh-CN" sz="2000" dirty="0"/>
              <a:t>arr9+arr10</a:t>
            </a:r>
            <a:r>
              <a:rPr lang="zh-CN" altLang="zh-CN" sz="2000" dirty="0"/>
              <a:t>效果一样</a:t>
            </a:r>
            <a:endParaRPr lang="en-US" altLang="zh-CN" sz="2000" dirty="0"/>
          </a:p>
          <a:p>
            <a:pPr marL="0" indent="0">
              <a:buFont typeface="Wingdings" pitchFamily="2" charset="2"/>
              <a:buNone/>
              <a:defRPr/>
            </a:pPr>
            <a:r>
              <a:rPr lang="en-US" altLang="zh-CN" sz="2000" dirty="0"/>
              <a:t>     print </a:t>
            </a:r>
            <a:r>
              <a:rPr lang="en-US" altLang="zh-CN" sz="2000" dirty="0" err="1"/>
              <a:t>np.add</a:t>
            </a:r>
            <a:r>
              <a:rPr lang="en-US" altLang="zh-CN" sz="2000" dirty="0"/>
              <a:t>(arr9,arr10)</a:t>
            </a:r>
          </a:p>
          <a:p>
            <a:pPr>
              <a:defRPr/>
            </a:pPr>
            <a:r>
              <a:rPr lang="en-US" altLang="zh-CN" sz="2000" dirty="0"/>
              <a:t>#</a:t>
            </a:r>
            <a:r>
              <a:rPr lang="zh-CN" altLang="zh-CN" sz="2000" dirty="0"/>
              <a:t>开方函数</a:t>
            </a:r>
          </a:p>
          <a:p>
            <a:pPr marL="0" indent="0">
              <a:buFont typeface="Wingdings" pitchFamily="2" charset="2"/>
              <a:buNone/>
              <a:defRPr/>
            </a:pPr>
            <a:r>
              <a:rPr lang="en-US" altLang="zh-CN" sz="2000" dirty="0"/>
              <a:t>     print </a:t>
            </a:r>
            <a:r>
              <a:rPr lang="en-US" altLang="zh-CN" sz="2000" dirty="0" err="1"/>
              <a:t>np.sqrt</a:t>
            </a:r>
            <a:r>
              <a:rPr lang="en-US" altLang="zh-CN" sz="2000" dirty="0"/>
              <a:t>(arr9)</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5889652-1557-4571-8200-02614DF67CE6}"/>
              </a:ext>
            </a:extLst>
          </p:cNvPr>
          <p:cNvSpPr>
            <a:spLocks noGrp="1"/>
          </p:cNvSpPr>
          <p:nvPr>
            <p:ph type="title"/>
          </p:nvPr>
        </p:nvSpPr>
        <p:spPr>
          <a:xfrm>
            <a:off x="395288" y="153988"/>
            <a:ext cx="8318500" cy="431800"/>
          </a:xfrm>
        </p:spPr>
        <p:txBody>
          <a:bodyPr/>
          <a:lstStyle/>
          <a:p>
            <a:r>
              <a:rPr lang="zh-CN" altLang="zh-CN"/>
              <a:t>数组的合并和分割</a:t>
            </a:r>
            <a:endParaRPr lang="zh-CN" altLang="en-US"/>
          </a:p>
        </p:txBody>
      </p:sp>
      <p:sp>
        <p:nvSpPr>
          <p:cNvPr id="3" name="内容占位符 2">
            <a:extLst>
              <a:ext uri="{FF2B5EF4-FFF2-40B4-BE49-F238E27FC236}">
                <a16:creationId xmlns:a16="http://schemas.microsoft.com/office/drawing/2014/main" id="{2FA75E9B-137F-4BE6-8C1B-7972DC29F9D6}"/>
              </a:ext>
            </a:extLst>
          </p:cNvPr>
          <p:cNvSpPr>
            <a:spLocks noGrp="1"/>
          </p:cNvSpPr>
          <p:nvPr>
            <p:ph idx="1"/>
          </p:nvPr>
        </p:nvSpPr>
        <p:spPr>
          <a:xfrm>
            <a:off x="250825" y="774700"/>
            <a:ext cx="8424863" cy="5318125"/>
          </a:xfrm>
        </p:spPr>
        <p:txBody>
          <a:bodyPr/>
          <a:lstStyle/>
          <a:p>
            <a:pPr>
              <a:lnSpc>
                <a:spcPct val="150000"/>
              </a:lnSpc>
              <a:defRPr/>
            </a:pPr>
            <a:r>
              <a:rPr lang="zh-CN" altLang="zh-CN" sz="2000" dirty="0"/>
              <a:t>下面介绍如何通过方法接口对数组进行合并和分割：</a:t>
            </a:r>
          </a:p>
          <a:p>
            <a:pPr marL="0" indent="0">
              <a:buFont typeface="Wingdings" pitchFamily="2" charset="2"/>
              <a:buNone/>
              <a:defRPr/>
            </a:pPr>
            <a:r>
              <a:rPr lang="en-US" altLang="zh-CN" sz="2000" dirty="0"/>
              <a:t>print '''</a:t>
            </a:r>
            <a:r>
              <a:rPr lang="zh-CN" altLang="zh-CN" sz="2000" dirty="0"/>
              <a:t>数组合并与分割</a:t>
            </a:r>
            <a:r>
              <a:rPr lang="en-US" altLang="zh-CN" sz="2000" dirty="0"/>
              <a:t>'''</a:t>
            </a:r>
            <a:endParaRPr lang="zh-CN" altLang="zh-CN" sz="2000" dirty="0"/>
          </a:p>
          <a:p>
            <a:pPr>
              <a:lnSpc>
                <a:spcPct val="150000"/>
              </a:lnSpc>
              <a:defRPr/>
            </a:pPr>
            <a:r>
              <a:rPr lang="en-US" altLang="zh-CN" sz="2000" dirty="0"/>
              <a:t># </a:t>
            </a:r>
            <a:r>
              <a:rPr lang="zh-CN" altLang="zh-CN" sz="2000" dirty="0"/>
              <a:t>合并</a:t>
            </a:r>
            <a:endParaRPr lang="en-US" altLang="zh-CN" sz="2000" dirty="0"/>
          </a:p>
          <a:p>
            <a:pPr>
              <a:lnSpc>
                <a:spcPct val="150000"/>
              </a:lnSpc>
              <a:defRPr/>
            </a:pPr>
            <a:r>
              <a:rPr lang="en-US" altLang="zh-CN" sz="2000" dirty="0"/>
              <a:t>#</a:t>
            </a:r>
            <a:r>
              <a:rPr lang="zh-CN" altLang="zh-CN" sz="2000" dirty="0"/>
              <a:t>纵向合并数组，由于与堆栈类似，故命名为</a:t>
            </a:r>
            <a:r>
              <a:rPr lang="en-US" altLang="zh-CN" sz="2000" dirty="0" err="1"/>
              <a:t>vstack</a:t>
            </a:r>
            <a:endParaRPr lang="zh-CN" altLang="zh-CN" sz="2000" dirty="0"/>
          </a:p>
          <a:p>
            <a:pPr marL="0" indent="0">
              <a:buFont typeface="Wingdings" pitchFamily="2" charset="2"/>
              <a:buNone/>
              <a:defRPr/>
            </a:pPr>
            <a:r>
              <a:rPr lang="en-US" altLang="zh-CN" sz="2000" dirty="0"/>
              <a:t>arr11 = </a:t>
            </a:r>
            <a:r>
              <a:rPr lang="en-US" altLang="zh-CN" sz="2000" dirty="0" err="1"/>
              <a:t>np.vstack</a:t>
            </a:r>
            <a:r>
              <a:rPr lang="en-US" altLang="zh-CN" sz="2000" dirty="0"/>
              <a:t>((arr9,arr10)) print arr11</a:t>
            </a:r>
          </a:p>
          <a:p>
            <a:pPr>
              <a:lnSpc>
                <a:spcPct val="150000"/>
              </a:lnSpc>
              <a:defRPr/>
            </a:pPr>
            <a:r>
              <a:rPr lang="en-US" altLang="zh-CN" sz="2000" dirty="0"/>
              <a:t>#</a:t>
            </a:r>
            <a:r>
              <a:rPr lang="zh-CN" altLang="zh-CN" sz="2000" dirty="0"/>
              <a:t>横向合并数组</a:t>
            </a:r>
          </a:p>
          <a:p>
            <a:pPr marL="0" indent="0">
              <a:buFont typeface="Wingdings" pitchFamily="2" charset="2"/>
              <a:buNone/>
              <a:defRPr/>
            </a:pPr>
            <a:r>
              <a:rPr lang="en-US" altLang="zh-CN" sz="2000" dirty="0"/>
              <a:t>arr12 = </a:t>
            </a:r>
            <a:r>
              <a:rPr lang="en-US" altLang="zh-CN" sz="2000" dirty="0" err="1"/>
              <a:t>np.hstack</a:t>
            </a:r>
            <a:r>
              <a:rPr lang="en-US" altLang="zh-CN" sz="2000" dirty="0"/>
              <a:t>((arr9,arr10))</a:t>
            </a:r>
            <a:endParaRPr lang="zh-CN" altLang="zh-CN" sz="2000" dirty="0"/>
          </a:p>
          <a:p>
            <a:pPr marL="0" indent="0">
              <a:buFont typeface="Wingdings" pitchFamily="2" charset="2"/>
              <a:buNone/>
              <a:defRPr/>
            </a:pPr>
            <a:r>
              <a:rPr lang="en-US" altLang="zh-CN" sz="2000" dirty="0"/>
              <a:t>print arr12</a:t>
            </a:r>
          </a:p>
          <a:p>
            <a:pPr>
              <a:lnSpc>
                <a:spcPct val="150000"/>
              </a:lnSpc>
              <a:defRPr/>
            </a:pPr>
            <a:r>
              <a:rPr lang="en-US" altLang="zh-CN" sz="2000" dirty="0"/>
              <a:t># </a:t>
            </a:r>
            <a:r>
              <a:rPr lang="zh-CN" altLang="zh-CN" sz="2000" dirty="0"/>
              <a:t>数组纵向分为</a:t>
            </a:r>
            <a:r>
              <a:rPr lang="en-US" altLang="zh-CN" sz="2000" dirty="0"/>
              <a:t>2</a:t>
            </a:r>
            <a:r>
              <a:rPr lang="zh-CN" altLang="zh-CN" sz="2000" dirty="0"/>
              <a:t>部分</a:t>
            </a:r>
          </a:p>
          <a:p>
            <a:pPr marL="0" indent="0">
              <a:buFont typeface="Wingdings" pitchFamily="2" charset="2"/>
              <a:buNone/>
              <a:defRPr/>
            </a:pPr>
            <a:r>
              <a:rPr lang="en-US" altLang="zh-CN" sz="2000" dirty="0"/>
              <a:t>print </a:t>
            </a:r>
            <a:r>
              <a:rPr lang="en-US" altLang="zh-CN" sz="2000" dirty="0" err="1"/>
              <a:t>np.vsplit</a:t>
            </a:r>
            <a:r>
              <a:rPr lang="en-US" altLang="zh-CN" sz="2000" dirty="0"/>
              <a:t>(arr11,2)</a:t>
            </a:r>
          </a:p>
          <a:p>
            <a:pPr>
              <a:lnSpc>
                <a:spcPct val="150000"/>
              </a:lnSpc>
              <a:defRPr/>
            </a:pPr>
            <a:r>
              <a:rPr lang="en-US" altLang="zh-CN" sz="2000" dirty="0"/>
              <a:t># </a:t>
            </a:r>
            <a:r>
              <a:rPr lang="zh-CN" altLang="zh-CN" sz="2000" dirty="0"/>
              <a:t>将数组横向分为</a:t>
            </a:r>
            <a:r>
              <a:rPr lang="en-US" altLang="zh-CN" sz="2000" dirty="0"/>
              <a:t>2</a:t>
            </a:r>
            <a:r>
              <a:rPr lang="zh-CN" altLang="zh-CN" sz="2000" dirty="0"/>
              <a:t>部分</a:t>
            </a:r>
          </a:p>
          <a:p>
            <a:pPr marL="0" indent="0">
              <a:buFont typeface="Wingdings" pitchFamily="2" charset="2"/>
              <a:buNone/>
              <a:defRPr/>
            </a:pPr>
            <a:r>
              <a:rPr lang="en-US" altLang="zh-CN" sz="2000" dirty="0"/>
              <a:t>print </a:t>
            </a:r>
            <a:r>
              <a:rPr lang="en-US" altLang="zh-CN" sz="2000" dirty="0" err="1"/>
              <a:t>np.hsplit</a:t>
            </a:r>
            <a:r>
              <a:rPr lang="en-US" altLang="zh-CN" sz="2000" dirty="0"/>
              <a:t>(arr12,2)</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B7014924-8109-49CD-8337-F620C73C54AE}"/>
              </a:ext>
            </a:extLst>
          </p:cNvPr>
          <p:cNvSpPr>
            <a:spLocks noGrp="1"/>
          </p:cNvSpPr>
          <p:nvPr>
            <p:ph type="title"/>
          </p:nvPr>
        </p:nvSpPr>
        <p:spPr>
          <a:xfrm>
            <a:off x="395288" y="153988"/>
            <a:ext cx="8318500" cy="431800"/>
          </a:xfrm>
        </p:spPr>
        <p:txBody>
          <a:bodyPr/>
          <a:lstStyle/>
          <a:p>
            <a:r>
              <a:rPr lang="zh-CN" altLang="zh-CN"/>
              <a:t>其他</a:t>
            </a:r>
            <a:r>
              <a:rPr lang="en-US" altLang="zh-CN"/>
              <a:t>NumPy</a:t>
            </a:r>
            <a:r>
              <a:rPr lang="zh-CN" altLang="zh-CN"/>
              <a:t>常用方法</a:t>
            </a:r>
            <a:endParaRPr lang="zh-CN" altLang="en-US"/>
          </a:p>
        </p:txBody>
      </p:sp>
      <p:graphicFrame>
        <p:nvGraphicFramePr>
          <p:cNvPr id="4" name="内容占位符 3">
            <a:extLst>
              <a:ext uri="{FF2B5EF4-FFF2-40B4-BE49-F238E27FC236}">
                <a16:creationId xmlns:a16="http://schemas.microsoft.com/office/drawing/2014/main" id="{1F1B490A-93D7-4553-B620-38709FE834E5}"/>
              </a:ext>
            </a:extLst>
          </p:cNvPr>
          <p:cNvGraphicFramePr>
            <a:graphicFrameLocks noGrp="1"/>
          </p:cNvGraphicFramePr>
          <p:nvPr>
            <p:ph idx="1"/>
          </p:nvPr>
        </p:nvGraphicFramePr>
        <p:xfrm>
          <a:off x="684213" y="1735138"/>
          <a:ext cx="7775575" cy="4454525"/>
        </p:xfrm>
        <a:graphic>
          <a:graphicData uri="http://schemas.openxmlformats.org/drawingml/2006/table">
            <a:tbl>
              <a:tblPr firstRow="1" firstCol="1" bandRow="1">
                <a:tableStyleId>{BC89EF96-8CEA-46FF-86C4-4CE0E7609802}</a:tableStyleId>
              </a:tblPr>
              <a:tblGrid>
                <a:gridCol w="1671385">
                  <a:extLst>
                    <a:ext uri="{9D8B030D-6E8A-4147-A177-3AD203B41FA5}">
                      <a16:colId xmlns:a16="http://schemas.microsoft.com/office/drawing/2014/main" val="20000"/>
                    </a:ext>
                  </a:extLst>
                </a:gridCol>
                <a:gridCol w="4293276">
                  <a:extLst>
                    <a:ext uri="{9D8B030D-6E8A-4147-A177-3AD203B41FA5}">
                      <a16:colId xmlns:a16="http://schemas.microsoft.com/office/drawing/2014/main" val="20001"/>
                    </a:ext>
                  </a:extLst>
                </a:gridCol>
                <a:gridCol w="1810914">
                  <a:extLst>
                    <a:ext uri="{9D8B030D-6E8A-4147-A177-3AD203B41FA5}">
                      <a16:colId xmlns:a16="http://schemas.microsoft.com/office/drawing/2014/main" val="20002"/>
                    </a:ext>
                  </a:extLst>
                </a:gridCol>
              </a:tblGrid>
              <a:tr h="285760">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方法</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效果或用途</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返回类型</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0"/>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np.empty</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返回一个给定规模的数组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1"/>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np.all</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测试数组元素是否均为</a:t>
                      </a:r>
                      <a:r>
                        <a:rPr lang="en-US" sz="1800" b="0" kern="100" dirty="0">
                          <a:effectLst/>
                          <a:latin typeface="微软雅黑" panose="020B0503020204020204" pitchFamily="34" charset="-122"/>
                          <a:ea typeface="微软雅黑" panose="020B0503020204020204" pitchFamily="34" charset="-122"/>
                        </a:rPr>
                        <a:t>True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True</a:t>
                      </a:r>
                      <a:r>
                        <a:rPr lang="zh-CN" sz="1800" b="0" kern="100">
                          <a:effectLst/>
                          <a:latin typeface="微软雅黑" panose="020B0503020204020204" pitchFamily="34" charset="-122"/>
                          <a:ea typeface="微软雅黑" panose="020B0503020204020204" pitchFamily="34" charset="-122"/>
                        </a:rPr>
                        <a:t>或</a:t>
                      </a:r>
                      <a:r>
                        <a:rPr lang="en-US" sz="1800" b="0" kern="100">
                          <a:effectLst/>
                          <a:latin typeface="微软雅黑" panose="020B0503020204020204" pitchFamily="34" charset="-122"/>
                          <a:ea typeface="微软雅黑" panose="020B0503020204020204" pitchFamily="34" charset="-122"/>
                        </a:rPr>
                        <a:t>False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2"/>
                  </a:ext>
                </a:extLst>
              </a:tr>
              <a:tr h="32731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np.any</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测试数组元素是否有至少一个为</a:t>
                      </a:r>
                      <a:r>
                        <a:rPr lang="en-US" sz="1800" b="0" kern="100">
                          <a:effectLst/>
                          <a:latin typeface="微软雅黑" panose="020B0503020204020204" pitchFamily="34" charset="-122"/>
                          <a:ea typeface="微软雅黑" panose="020B0503020204020204" pitchFamily="34" charset="-122"/>
                        </a:rPr>
                        <a:t>True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True</a:t>
                      </a:r>
                      <a:r>
                        <a:rPr lang="zh-CN" sz="1800" b="0" kern="100">
                          <a:effectLst/>
                          <a:latin typeface="微软雅黑" panose="020B0503020204020204" pitchFamily="34" charset="-122"/>
                          <a:ea typeface="微软雅黑" panose="020B0503020204020204" pitchFamily="34" charset="-122"/>
                        </a:rPr>
                        <a:t>或</a:t>
                      </a:r>
                      <a:r>
                        <a:rPr lang="en-US" sz="1800" b="0" kern="100">
                          <a:effectLst/>
                          <a:latin typeface="微软雅黑" panose="020B0503020204020204" pitchFamily="34" charset="-122"/>
                          <a:ea typeface="微软雅黑" panose="020B0503020204020204" pitchFamily="34" charset="-122"/>
                        </a:rPr>
                        <a:t>Fasle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3"/>
                  </a:ext>
                </a:extLst>
              </a:tr>
              <a:tr h="285760">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np.average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计算加权平均值</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4"/>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np.nonzero</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返回数组非</a:t>
                      </a:r>
                      <a:r>
                        <a:rPr lang="en-US" sz="1800" b="0" kern="100">
                          <a:effectLst/>
                          <a:latin typeface="微软雅黑" panose="020B0503020204020204" pitchFamily="34" charset="-122"/>
                          <a:ea typeface="微软雅黑" panose="020B0503020204020204" pitchFamily="34" charset="-122"/>
                        </a:rPr>
                        <a:t>0</a:t>
                      </a:r>
                      <a:r>
                        <a:rPr lang="zh-CN" sz="1800" b="0" kern="100">
                          <a:effectLst/>
                          <a:latin typeface="微软雅黑" panose="020B0503020204020204" pitchFamily="34" charset="-122"/>
                          <a:ea typeface="微软雅黑" panose="020B0503020204020204" pitchFamily="34" charset="-122"/>
                        </a:rPr>
                        <a:t>元素的位置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记录位置元组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5"/>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np.sort </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对数组元素进行排序</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6"/>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np.var</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计算方差</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NumPy</a:t>
                      </a:r>
                      <a:r>
                        <a:rPr lang="zh-CN" sz="1800" b="0" kern="100" dirty="0">
                          <a:effectLst/>
                          <a:latin typeface="微软雅黑" panose="020B0503020204020204" pitchFamily="34" charset="-122"/>
                          <a:ea typeface="微软雅黑" panose="020B0503020204020204" pitchFamily="34" charset="-122"/>
                        </a:rPr>
                        <a:t>数组</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7"/>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np.where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返回数组满足条件的元素</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8"/>
                  </a:ext>
                </a:extLst>
              </a:tr>
              <a:tr h="342527">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np.reshape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转换数组的规模但不更改其中的数据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9"/>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np.reshape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转换数组的规模</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0"/>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np.eye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生成单位矩阵</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1"/>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np.transpose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矩阵转置，与</a:t>
                      </a:r>
                      <a:r>
                        <a:rPr lang="en-US" sz="1800" b="0" kern="100">
                          <a:effectLst/>
                          <a:latin typeface="微软雅黑" panose="020B0503020204020204" pitchFamily="34" charset="-122"/>
                          <a:ea typeface="微软雅黑" panose="020B0503020204020204" pitchFamily="34" charset="-122"/>
                        </a:rPr>
                        <a:t>.T</a:t>
                      </a:r>
                      <a:r>
                        <a:rPr lang="zh-CN" sz="1800" b="0" kern="100">
                          <a:effectLst/>
                          <a:latin typeface="微软雅黑" panose="020B0503020204020204" pitchFamily="34" charset="-122"/>
                          <a:ea typeface="微软雅黑" panose="020B0503020204020204" pitchFamily="34" charset="-122"/>
                        </a:rPr>
                        <a:t>效果相同</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2"/>
                  </a:ext>
                </a:extLst>
              </a:tr>
              <a:tr h="285760">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np.std</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计算标准差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3"/>
                  </a:ext>
                </a:extLst>
              </a:tr>
              <a:tr h="355571">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np.cov</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给定数据和权重计算协方差矩阵</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NumPy</a:t>
                      </a:r>
                      <a:r>
                        <a:rPr lang="zh-CN" sz="1800" b="0" kern="100" dirty="0">
                          <a:effectLst/>
                          <a:latin typeface="微软雅黑" panose="020B0503020204020204" pitchFamily="34" charset="-122"/>
                          <a:ea typeface="微软雅黑" panose="020B0503020204020204" pitchFamily="34" charset="-122"/>
                        </a:rPr>
                        <a:t>数组</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4"/>
                  </a:ext>
                </a:extLst>
              </a:tr>
            </a:tbl>
          </a:graphicData>
        </a:graphic>
      </p:graphicFrame>
      <p:sp>
        <p:nvSpPr>
          <p:cNvPr id="28741" name="矩形 4">
            <a:extLst>
              <a:ext uri="{FF2B5EF4-FFF2-40B4-BE49-F238E27FC236}">
                <a16:creationId xmlns:a16="http://schemas.microsoft.com/office/drawing/2014/main" id="{47B239AF-EA74-4429-BA45-4951CF89AF0C}"/>
              </a:ext>
            </a:extLst>
          </p:cNvPr>
          <p:cNvSpPr>
            <a:spLocks noChangeArrowheads="1"/>
          </p:cNvSpPr>
          <p:nvPr/>
        </p:nvSpPr>
        <p:spPr bwMode="auto">
          <a:xfrm>
            <a:off x="250825" y="692150"/>
            <a:ext cx="84248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上面</a:t>
            </a:r>
            <a:r>
              <a:rPr lang="zh-CN" altLang="zh-CN" sz="2000">
                <a:latin typeface="微软雅黑" panose="020B0503020204020204" pitchFamily="34" charset="-122"/>
                <a:ea typeface="微软雅黑" panose="020B0503020204020204" pitchFamily="34" charset="-122"/>
              </a:rPr>
              <a:t>未能将</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的所有方法逐一介绍，以下附一张</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上面未涉及但却常用的方法清单，了解</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的功能。</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A78A994-5B41-43A5-9069-9072EF8DCB5E}"/>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662BB24-430C-4EAE-B0B3-CFA604378FDD}"/>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A4DB7720-7158-46F2-AEA4-974E59C2080C}"/>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0850DAB9-4805-4A6C-ABB6-E8BD258509B2}"/>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F3B2BD59-797E-4861-B189-49E0F157BAD0}"/>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94D31D0A-16D1-4666-A7DE-66BB5B615E22}"/>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9704" name="标题 13">
            <a:extLst>
              <a:ext uri="{FF2B5EF4-FFF2-40B4-BE49-F238E27FC236}">
                <a16:creationId xmlns:a16="http://schemas.microsoft.com/office/drawing/2014/main" id="{43E220D0-107B-476E-A2C7-B2D409724D79}"/>
              </a:ext>
            </a:extLst>
          </p:cNvPr>
          <p:cNvSpPr>
            <a:spLocks noGrp="1"/>
          </p:cNvSpPr>
          <p:nvPr>
            <p:ph type="title"/>
          </p:nvPr>
        </p:nvSpPr>
        <p:spPr>
          <a:xfrm>
            <a:off x="323850" y="188913"/>
            <a:ext cx="799306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F7A6AD5-9721-43E9-B792-20E447FDF5AB}"/>
              </a:ext>
            </a:extLst>
          </p:cNvPr>
          <p:cNvSpPr>
            <a:spLocks noChangeArrowheads="1"/>
          </p:cNvSpPr>
          <p:nvPr/>
        </p:nvSpPr>
        <p:spPr bwMode="auto">
          <a:xfrm>
            <a:off x="2843213" y="278092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201ADFCA-0840-47A9-8B1D-7BFB18D407D8}"/>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CE16C2D6-A47E-4528-B43E-D5B311FB574F}"/>
              </a:ext>
            </a:extLst>
          </p:cNvPr>
          <p:cNvSpPr>
            <a:spLocks noChangeArrowheads="1"/>
          </p:cNvSpPr>
          <p:nvPr/>
        </p:nvSpPr>
        <p:spPr bwMode="auto">
          <a:xfrm>
            <a:off x="1860550" y="278092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3D4605E9-265E-476B-B8C6-FAAF2630846F}"/>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5F958AB2-C77C-40D6-930A-4EE3F116E32F}"/>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80F9526A-4727-420A-9510-414A21340105}"/>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8CF5D2FC-EB9F-4D41-B1DF-FB30AB7164FB}"/>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FA77EA9E-4196-48CD-8D72-82F4DA4F0233}"/>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049FC56C-A928-41A0-8A4F-5FD5721A8AA5}"/>
              </a:ext>
            </a:extLst>
          </p:cNvPr>
          <p:cNvSpPr>
            <a:spLocks noGrp="1"/>
          </p:cNvSpPr>
          <p:nvPr>
            <p:ph type="title"/>
          </p:nvPr>
        </p:nvSpPr>
        <p:spPr>
          <a:xfrm>
            <a:off x="323850" y="188913"/>
            <a:ext cx="8316913" cy="431800"/>
          </a:xfrm>
        </p:spPr>
        <p:txBody>
          <a:bodyPr/>
          <a:lstStyle/>
          <a:p>
            <a:r>
              <a:rPr lang="en-US" altLang="zh-CN" sz="2400"/>
              <a:t>Pandas</a:t>
            </a:r>
            <a:endParaRPr lang="zh-CN" altLang="en-US"/>
          </a:p>
        </p:txBody>
      </p:sp>
      <p:sp>
        <p:nvSpPr>
          <p:cNvPr id="30723" name="内容占位符 2">
            <a:extLst>
              <a:ext uri="{FF2B5EF4-FFF2-40B4-BE49-F238E27FC236}">
                <a16:creationId xmlns:a16="http://schemas.microsoft.com/office/drawing/2014/main" id="{9840D36F-9EF3-428F-B6A6-A677BCA87EA1}"/>
              </a:ext>
            </a:extLst>
          </p:cNvPr>
          <p:cNvSpPr>
            <a:spLocks noGrp="1"/>
          </p:cNvSpPr>
          <p:nvPr>
            <p:ph idx="1"/>
          </p:nvPr>
        </p:nvSpPr>
        <p:spPr>
          <a:xfrm>
            <a:off x="250825" y="774700"/>
            <a:ext cx="8713788" cy="5607050"/>
          </a:xfrm>
        </p:spPr>
        <p:txBody>
          <a:bodyPr/>
          <a:lstStyle/>
          <a:p>
            <a:pPr>
              <a:lnSpc>
                <a:spcPct val="150000"/>
              </a:lnSpc>
            </a:pPr>
            <a:r>
              <a:rPr lang="en-US" altLang="zh-CN" sz="2000"/>
              <a:t>Pandas</a:t>
            </a:r>
            <a:r>
              <a:rPr lang="zh-CN" altLang="zh-CN" sz="2000"/>
              <a:t>模块是一个强大的数据分析和处理工具。它提供快速、灵活、富有表现力的数据结构，能为复杂情形下的数据提供坚实的基础分析功能。所谓复杂情形，可能有以下的三种：</a:t>
            </a:r>
          </a:p>
          <a:p>
            <a:pPr>
              <a:lnSpc>
                <a:spcPct val="150000"/>
              </a:lnSpc>
              <a:buFont typeface="Calibri" panose="020F0502020204030204" pitchFamily="34" charset="0"/>
              <a:buAutoNum type="alphaLcParenR"/>
            </a:pPr>
            <a:r>
              <a:rPr lang="zh-CN" altLang="zh-CN" sz="2000"/>
              <a:t>数据库表或</a:t>
            </a:r>
            <a:r>
              <a:rPr lang="en-US" altLang="zh-CN" sz="2000"/>
              <a:t>EXCEL</a:t>
            </a:r>
            <a:r>
              <a:rPr lang="zh-CN" altLang="zh-CN" sz="2000"/>
              <a:t>表，包含了多列不同数据类型的数据（如数字，文字）</a:t>
            </a:r>
          </a:p>
          <a:p>
            <a:pPr>
              <a:lnSpc>
                <a:spcPct val="150000"/>
              </a:lnSpc>
              <a:buFont typeface="Calibri" panose="020F0502020204030204" pitchFamily="34" charset="0"/>
              <a:buAutoNum type="alphaLcParenR"/>
            </a:pPr>
            <a:r>
              <a:rPr lang="zh-CN" altLang="zh-CN" sz="2000"/>
              <a:t>时间序列类型的数据，包括有序和无序的情形，甚至是频率不固定的情形</a:t>
            </a:r>
          </a:p>
          <a:p>
            <a:pPr>
              <a:lnSpc>
                <a:spcPct val="150000"/>
              </a:lnSpc>
              <a:buFont typeface="Calibri" panose="020F0502020204030204" pitchFamily="34" charset="0"/>
              <a:buAutoNum type="alphaLcParenR"/>
            </a:pPr>
            <a:r>
              <a:rPr lang="zh-CN" altLang="zh-CN" sz="2000"/>
              <a:t>任意的矩阵型</a:t>
            </a:r>
            <a:r>
              <a:rPr lang="en-US" altLang="zh-CN" sz="2000"/>
              <a:t>/</a:t>
            </a:r>
            <a:r>
              <a:rPr lang="zh-CN" altLang="zh-CN" sz="2000"/>
              <a:t>二维表</a:t>
            </a:r>
            <a:r>
              <a:rPr lang="en-US" altLang="zh-CN" sz="2000"/>
              <a:t>/</a:t>
            </a:r>
            <a:r>
              <a:rPr lang="zh-CN" altLang="zh-CN" sz="2000"/>
              <a:t>观测统计数据，允许独立的行或列带有标签</a:t>
            </a:r>
          </a:p>
          <a:p>
            <a:pPr>
              <a:lnSpc>
                <a:spcPct val="150000"/>
              </a:lnSpc>
            </a:pPr>
            <a:r>
              <a:rPr lang="zh-CN" altLang="zh-CN" sz="2000"/>
              <a:t>对于数据科学家，和数据打交道的流程可以分为几个阶段：清洗数据、分析和建模、组织分析的结果并以图表的形式展示出来。</a:t>
            </a:r>
          </a:p>
          <a:p>
            <a:pPr>
              <a:lnSpc>
                <a:spcPct val="150000"/>
              </a:lnSpc>
            </a:pPr>
            <a:r>
              <a:rPr lang="zh-CN" altLang="zh-CN" sz="2000"/>
              <a:t>官方提倡的模块导入语法为：</a:t>
            </a:r>
            <a:r>
              <a:rPr lang="en-US" altLang="zh-CN" sz="2000"/>
              <a:t>import pandas as pd</a:t>
            </a:r>
            <a:endParaRPr lang="zh-CN" altLang="zh-CN" sz="2000"/>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B658EF2A-921A-4424-8F1C-0A317C842E98}"/>
              </a:ext>
            </a:extLst>
          </p:cNvPr>
          <p:cNvSpPr>
            <a:spLocks noGrp="1"/>
          </p:cNvSpPr>
          <p:nvPr>
            <p:ph type="title"/>
          </p:nvPr>
        </p:nvSpPr>
        <p:spPr>
          <a:xfrm>
            <a:off x="323850" y="153988"/>
            <a:ext cx="8389938" cy="431800"/>
          </a:xfrm>
        </p:spPr>
        <p:txBody>
          <a:bodyPr/>
          <a:lstStyle/>
          <a:p>
            <a:r>
              <a:rPr lang="en-US" altLang="zh-CN"/>
              <a:t>Pandas</a:t>
            </a:r>
            <a:r>
              <a:rPr lang="zh-CN" altLang="zh-CN"/>
              <a:t>中的高级数据结构</a:t>
            </a:r>
            <a:endParaRPr lang="zh-CN" altLang="en-US"/>
          </a:p>
        </p:txBody>
      </p:sp>
      <p:sp>
        <p:nvSpPr>
          <p:cNvPr id="31747" name="内容占位符 2">
            <a:extLst>
              <a:ext uri="{FF2B5EF4-FFF2-40B4-BE49-F238E27FC236}">
                <a16:creationId xmlns:a16="http://schemas.microsoft.com/office/drawing/2014/main" id="{311C393B-28C4-44FC-9890-E718D52B56D3}"/>
              </a:ext>
            </a:extLst>
          </p:cNvPr>
          <p:cNvSpPr>
            <a:spLocks noGrp="1"/>
          </p:cNvSpPr>
          <p:nvPr>
            <p:ph idx="1"/>
          </p:nvPr>
        </p:nvSpPr>
        <p:spPr>
          <a:xfrm>
            <a:off x="250825" y="765175"/>
            <a:ext cx="8066088" cy="2087563"/>
          </a:xfrm>
        </p:spPr>
        <p:txBody>
          <a:bodyPr/>
          <a:lstStyle/>
          <a:p>
            <a:pPr>
              <a:lnSpc>
                <a:spcPct val="150000"/>
              </a:lnSpc>
            </a:pPr>
            <a:r>
              <a:rPr lang="zh-CN" altLang="zh-CN" sz="2000"/>
              <a:t>为了开始使用</a:t>
            </a:r>
            <a:r>
              <a:rPr lang="en-US" altLang="zh-CN" sz="2000"/>
              <a:t>Pandas</a:t>
            </a:r>
            <a:r>
              <a:rPr lang="zh-CN" altLang="zh-CN" sz="2000"/>
              <a:t>，你需要熟悉两个重要的数据结构：</a:t>
            </a:r>
            <a:r>
              <a:rPr lang="en-US" altLang="zh-CN" sz="2000"/>
              <a:t> </a:t>
            </a:r>
            <a:r>
              <a:rPr lang="zh-CN" altLang="zh-CN" sz="2000"/>
              <a:t>系列（</a:t>
            </a:r>
            <a:r>
              <a:rPr lang="en-US" altLang="zh-CN" sz="2000"/>
              <a:t>Series</a:t>
            </a:r>
            <a:r>
              <a:rPr lang="zh-CN" altLang="zh-CN" sz="2000"/>
              <a:t>）和数据框（</a:t>
            </a:r>
            <a:r>
              <a:rPr lang="en-US" altLang="zh-CN" sz="2000"/>
              <a:t>DataFrame</a:t>
            </a:r>
            <a:r>
              <a:rPr lang="zh-CN" altLang="zh-CN" sz="2000"/>
              <a:t>）。</a:t>
            </a:r>
            <a:endParaRPr lang="en-US" altLang="zh-CN" sz="2000"/>
          </a:p>
          <a:p>
            <a:pPr>
              <a:lnSpc>
                <a:spcPct val="150000"/>
              </a:lnSpc>
            </a:pPr>
            <a:r>
              <a:rPr lang="zh-CN" altLang="zh-CN" sz="2000"/>
              <a:t>有了它们，你可以利用</a:t>
            </a:r>
            <a:r>
              <a:rPr lang="en-US" altLang="zh-CN" sz="2000"/>
              <a:t>Pandas</a:t>
            </a:r>
            <a:r>
              <a:rPr lang="zh-CN" altLang="zh-CN" sz="2000"/>
              <a:t>在计算机内存中构建一个虚拟的数据库。</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81D08282-9C79-4AF9-B284-AD2218CF2E11}"/>
              </a:ext>
            </a:extLst>
          </p:cNvPr>
          <p:cNvSpPr>
            <a:spLocks noGrp="1"/>
          </p:cNvSpPr>
          <p:nvPr>
            <p:ph type="title"/>
          </p:nvPr>
        </p:nvSpPr>
        <p:spPr>
          <a:xfrm>
            <a:off x="395288" y="153988"/>
            <a:ext cx="8318500" cy="431800"/>
          </a:xfrm>
        </p:spPr>
        <p:txBody>
          <a:bodyPr/>
          <a:lstStyle/>
          <a:p>
            <a:r>
              <a:rPr lang="zh-CN" altLang="zh-CN"/>
              <a:t>数据框（</a:t>
            </a:r>
            <a:r>
              <a:rPr lang="en-US" altLang="zh-CN"/>
              <a:t>DataFrame</a:t>
            </a:r>
            <a:r>
              <a:rPr lang="zh-CN" altLang="zh-CN"/>
              <a:t>）</a:t>
            </a:r>
            <a:endParaRPr lang="zh-CN" altLang="en-US"/>
          </a:p>
        </p:txBody>
      </p:sp>
      <p:sp>
        <p:nvSpPr>
          <p:cNvPr id="32771" name="内容占位符 2">
            <a:extLst>
              <a:ext uri="{FF2B5EF4-FFF2-40B4-BE49-F238E27FC236}">
                <a16:creationId xmlns:a16="http://schemas.microsoft.com/office/drawing/2014/main" id="{0F18CBDB-5E6C-48D9-9913-5EC5F9792021}"/>
              </a:ext>
            </a:extLst>
          </p:cNvPr>
          <p:cNvSpPr>
            <a:spLocks noGrp="1"/>
          </p:cNvSpPr>
          <p:nvPr>
            <p:ph idx="1"/>
          </p:nvPr>
        </p:nvSpPr>
        <p:spPr>
          <a:xfrm>
            <a:off x="250825" y="774700"/>
            <a:ext cx="8497888" cy="1933575"/>
          </a:xfrm>
        </p:spPr>
        <p:txBody>
          <a:bodyPr/>
          <a:lstStyle/>
          <a:p>
            <a:r>
              <a:rPr lang="zh-CN" altLang="zh-CN" sz="2000"/>
              <a:t>我们首先介绍数据框，它的结构与矩阵神似，但与矩阵不同。数据框中每列表示一个变量，每行则是一个观测，行列交汇的某个单元格，对应该变量的某次具体的观测值</a:t>
            </a:r>
            <a:r>
              <a:rPr lang="zh-CN" altLang="en-US" sz="2000"/>
              <a:t>，如下图：</a:t>
            </a:r>
            <a:endParaRPr lang="en-US" altLang="zh-CN" sz="2000"/>
          </a:p>
          <a:p>
            <a:r>
              <a:rPr lang="zh-CN" altLang="zh-CN" sz="2000"/>
              <a:t>数据框有行和列的索引（</a:t>
            </a:r>
            <a:r>
              <a:rPr lang="en-US" altLang="zh-CN" sz="2000"/>
              <a:t>index</a:t>
            </a:r>
            <a:r>
              <a:rPr lang="zh-CN" altLang="zh-CN" sz="2000"/>
              <a:t>），能让你快速地按索引访问数据框的某几行或某几列，在</a:t>
            </a:r>
            <a:r>
              <a:rPr lang="en-US" altLang="zh-CN" sz="2000"/>
              <a:t>DataFrame</a:t>
            </a:r>
            <a:r>
              <a:rPr lang="zh-CN" altLang="zh-CN" sz="2000"/>
              <a:t>里的面向行和面向列的操作大致是对称的。</a:t>
            </a:r>
          </a:p>
          <a:p>
            <a:endParaRPr lang="zh-CN" altLang="en-US" sz="2000"/>
          </a:p>
        </p:txBody>
      </p:sp>
      <p:pic>
        <p:nvPicPr>
          <p:cNvPr id="32772" name="图片 3">
            <a:extLst>
              <a:ext uri="{FF2B5EF4-FFF2-40B4-BE49-F238E27FC236}">
                <a16:creationId xmlns:a16="http://schemas.microsoft.com/office/drawing/2014/main" id="{A0A29213-0486-40E1-856F-3D06108CB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997200"/>
            <a:ext cx="36004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52EEA3BC-CA94-44B6-96EE-C2935D6D108F}"/>
              </a:ext>
            </a:extLst>
          </p:cNvPr>
          <p:cNvSpPr>
            <a:spLocks noGrp="1"/>
          </p:cNvSpPr>
          <p:nvPr>
            <p:ph type="title"/>
          </p:nvPr>
        </p:nvSpPr>
        <p:spPr>
          <a:xfrm>
            <a:off x="395288" y="153988"/>
            <a:ext cx="8318500" cy="431800"/>
          </a:xfrm>
        </p:spPr>
        <p:txBody>
          <a:bodyPr/>
          <a:lstStyle/>
          <a:p>
            <a:r>
              <a:rPr lang="zh-CN" altLang="en-US"/>
              <a:t>创建数据框</a:t>
            </a:r>
          </a:p>
        </p:txBody>
      </p:sp>
      <p:sp>
        <p:nvSpPr>
          <p:cNvPr id="3" name="内容占位符 2">
            <a:extLst>
              <a:ext uri="{FF2B5EF4-FFF2-40B4-BE49-F238E27FC236}">
                <a16:creationId xmlns:a16="http://schemas.microsoft.com/office/drawing/2014/main" id="{CA07C49D-4FC1-4537-B96A-1E1E8E643206}"/>
              </a:ext>
            </a:extLst>
          </p:cNvPr>
          <p:cNvSpPr>
            <a:spLocks noGrp="1"/>
          </p:cNvSpPr>
          <p:nvPr>
            <p:ph idx="1"/>
          </p:nvPr>
        </p:nvSpPr>
        <p:spPr>
          <a:xfrm>
            <a:off x="250825" y="774700"/>
            <a:ext cx="8569325" cy="4957763"/>
          </a:xfrm>
        </p:spPr>
        <p:txBody>
          <a:bodyPr/>
          <a:lstStyle/>
          <a:p>
            <a:pPr>
              <a:lnSpc>
                <a:spcPct val="150000"/>
              </a:lnSpc>
              <a:defRPr/>
            </a:pPr>
            <a:r>
              <a:rPr lang="zh-CN" altLang="zh-CN" sz="2000" dirty="0"/>
              <a:t>有很多方法来创建一个数据框，但最常用的是用一个包含相等长度列表的字典或</a:t>
            </a:r>
            <a:r>
              <a:rPr lang="en-US" altLang="zh-CN" sz="2000" dirty="0" err="1"/>
              <a:t>NumPy</a:t>
            </a:r>
            <a:r>
              <a:rPr lang="zh-CN" altLang="zh-CN" sz="2000" dirty="0"/>
              <a:t>数组。需要注意的是：数据框创建时会根据内置的多种规则对数据进行排序，导致结果的行列位置可能不一样，但数据的对应关系不会出现任何错位。</a:t>
            </a:r>
          </a:p>
          <a:p>
            <a:pPr marL="0" indent="0">
              <a:buFont typeface="Wingdings" pitchFamily="2" charset="2"/>
              <a:buNone/>
              <a:defRPr/>
            </a:pPr>
            <a:r>
              <a:rPr lang="en-US" altLang="zh-CN" sz="2000" dirty="0"/>
              <a:t>     import pandas as </a:t>
            </a:r>
            <a:r>
              <a:rPr lang="en-US" altLang="zh-CN" sz="2000" dirty="0" err="1"/>
              <a:t>pd</a:t>
            </a:r>
            <a:r>
              <a:rPr lang="en-US" altLang="zh-CN" sz="2000" dirty="0"/>
              <a:t>    # </a:t>
            </a:r>
            <a:r>
              <a:rPr lang="zh-CN" altLang="zh-CN" sz="2000" dirty="0"/>
              <a:t>为</a:t>
            </a:r>
            <a:r>
              <a:rPr lang="en-US" altLang="zh-CN" sz="2000" dirty="0"/>
              <a:t>pandas</a:t>
            </a:r>
            <a:r>
              <a:rPr lang="zh-CN" altLang="zh-CN" sz="2000" dirty="0"/>
              <a:t>取一个别名</a:t>
            </a:r>
            <a:r>
              <a:rPr lang="en-US" altLang="zh-CN" sz="2000" dirty="0" err="1"/>
              <a:t>pd</a:t>
            </a:r>
            <a:endParaRPr lang="zh-CN" altLang="zh-CN" sz="2000" dirty="0"/>
          </a:p>
          <a:p>
            <a:pPr marL="0" indent="0">
              <a:buFont typeface="Wingdings" pitchFamily="2" charset="2"/>
              <a:buNone/>
              <a:defRPr/>
            </a:pPr>
            <a:r>
              <a:rPr lang="en-US" altLang="zh-CN" sz="2000" dirty="0"/>
              <a:t>     data = {'id': ['Jack', 'Sarah', 'Mike'],</a:t>
            </a:r>
            <a:endParaRPr lang="zh-CN" altLang="zh-CN" sz="2000" dirty="0"/>
          </a:p>
          <a:p>
            <a:pPr marL="0" indent="0">
              <a:buFont typeface="Wingdings" pitchFamily="2" charset="2"/>
              <a:buNone/>
              <a:defRPr/>
            </a:pPr>
            <a:r>
              <a:rPr lang="en-US" altLang="zh-CN" sz="2000" dirty="0"/>
              <a:t>        'age': [18, 35, 20],</a:t>
            </a:r>
            <a:endParaRPr lang="zh-CN" altLang="zh-CN" sz="2000" dirty="0"/>
          </a:p>
          <a:p>
            <a:pPr marL="0" indent="0">
              <a:buFont typeface="Wingdings" pitchFamily="2" charset="2"/>
              <a:buNone/>
              <a:defRPr/>
            </a:pPr>
            <a:r>
              <a:rPr lang="en-US" altLang="zh-CN" sz="2000" dirty="0"/>
              <a:t>        'cash': [10.53, 500.7, 13.6]}</a:t>
            </a:r>
            <a:endParaRPr lang="zh-CN" altLang="zh-CN" sz="2000" dirty="0"/>
          </a:p>
          <a:p>
            <a:pPr marL="0" indent="0">
              <a:buFont typeface="Wingdings" pitchFamily="2" charset="2"/>
              <a:buNone/>
              <a:defRPr/>
            </a:pPr>
            <a:r>
              <a:rPr lang="en-US" altLang="zh-CN" sz="2000" dirty="0"/>
              <a:t>     </a:t>
            </a:r>
            <a:r>
              <a:rPr lang="en-US" altLang="zh-CN" sz="2000" dirty="0" err="1"/>
              <a:t>df</a:t>
            </a:r>
            <a:r>
              <a:rPr lang="en-US" altLang="zh-CN" sz="2000" dirty="0"/>
              <a:t> = </a:t>
            </a:r>
            <a:r>
              <a:rPr lang="en-US" altLang="zh-CN" sz="2000" dirty="0" err="1"/>
              <a:t>pd.DataFrame</a:t>
            </a:r>
            <a:r>
              <a:rPr lang="zh-CN" altLang="zh-CN" sz="2000" dirty="0"/>
              <a:t>（</a:t>
            </a:r>
            <a:r>
              <a:rPr lang="en-US" altLang="zh-CN" sz="2000" dirty="0"/>
              <a:t>data)    # </a:t>
            </a:r>
            <a:r>
              <a:rPr lang="zh-CN" altLang="zh-CN" sz="2000" dirty="0"/>
              <a:t>调用构造函数并将结果赋值给</a:t>
            </a:r>
            <a:r>
              <a:rPr lang="en-US" altLang="zh-CN" sz="2000" dirty="0" err="1"/>
              <a:t>df</a:t>
            </a:r>
            <a:endParaRPr lang="zh-CN" altLang="zh-CN" sz="2000" dirty="0"/>
          </a:p>
          <a:p>
            <a:pPr marL="0" indent="0">
              <a:buFont typeface="Wingdings" pitchFamily="2" charset="2"/>
              <a:buNone/>
              <a:defRPr/>
            </a:pPr>
            <a:r>
              <a:rPr lang="en-US" altLang="zh-CN" sz="2000" dirty="0"/>
              <a:t>     print </a:t>
            </a:r>
            <a:r>
              <a:rPr lang="en-US" altLang="zh-CN" sz="2000" dirty="0" err="1"/>
              <a:t>df</a:t>
            </a:r>
            <a:endParaRPr lang="zh-CN" altLang="zh-CN" sz="2000" dirty="0"/>
          </a:p>
          <a:p>
            <a:pPr>
              <a:defRPr/>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DE300429-6776-43AA-B614-81291B2732F7}"/>
              </a:ext>
            </a:extLst>
          </p:cNvPr>
          <p:cNvSpPr>
            <a:spLocks noGrp="1"/>
          </p:cNvSpPr>
          <p:nvPr>
            <p:ph type="title"/>
          </p:nvPr>
        </p:nvSpPr>
        <p:spPr>
          <a:xfrm>
            <a:off x="395288" y="153988"/>
            <a:ext cx="8318500" cy="431800"/>
          </a:xfrm>
        </p:spPr>
        <p:txBody>
          <a:bodyPr/>
          <a:lstStyle/>
          <a:p>
            <a:r>
              <a:rPr lang="zh-CN" altLang="en-US"/>
              <a:t>创建数据框</a:t>
            </a:r>
          </a:p>
        </p:txBody>
      </p:sp>
      <p:sp>
        <p:nvSpPr>
          <p:cNvPr id="3" name="内容占位符 2">
            <a:extLst>
              <a:ext uri="{FF2B5EF4-FFF2-40B4-BE49-F238E27FC236}">
                <a16:creationId xmlns:a16="http://schemas.microsoft.com/office/drawing/2014/main" id="{F25DE44A-2C6A-44BC-8F64-CFDBE47AD151}"/>
              </a:ext>
            </a:extLst>
          </p:cNvPr>
          <p:cNvSpPr>
            <a:spLocks noGrp="1"/>
          </p:cNvSpPr>
          <p:nvPr>
            <p:ph idx="1"/>
          </p:nvPr>
        </p:nvSpPr>
        <p:spPr>
          <a:xfrm>
            <a:off x="250825" y="774700"/>
            <a:ext cx="8569325" cy="3375025"/>
          </a:xfrm>
        </p:spPr>
        <p:txBody>
          <a:bodyPr/>
          <a:lstStyle/>
          <a:p>
            <a:pPr>
              <a:lnSpc>
                <a:spcPct val="150000"/>
              </a:lnSpc>
              <a:defRPr/>
            </a:pPr>
            <a:r>
              <a:rPr lang="zh-CN" altLang="zh-CN" sz="2000" dirty="0"/>
              <a:t>上述代码的输出可以观察到：由于没有显式声明，行索引自动分配，并且对列名（列索引）进行了排序。</a:t>
            </a:r>
            <a:endParaRPr lang="en-US" altLang="zh-CN" sz="2000" dirty="0"/>
          </a:p>
          <a:p>
            <a:pPr>
              <a:lnSpc>
                <a:spcPct val="150000"/>
              </a:lnSpc>
              <a:defRPr/>
            </a:pPr>
            <a:r>
              <a:rPr lang="zh-CN" altLang="zh-CN" sz="2000" dirty="0"/>
              <a:t>而下面的例子应用了</a:t>
            </a:r>
            <a:r>
              <a:rPr lang="en-US" altLang="zh-CN" sz="2000" dirty="0" err="1"/>
              <a:t>pd.DataFrame</a:t>
            </a:r>
            <a:r>
              <a:rPr lang="en-US" altLang="zh-CN" sz="2000" dirty="0"/>
              <a:t>()</a:t>
            </a:r>
            <a:r>
              <a:rPr lang="zh-CN" altLang="zh-CN" sz="2000" dirty="0"/>
              <a:t>中更高级的参数设置，显式地声明了列名排序方式和行索引。</a:t>
            </a:r>
          </a:p>
          <a:p>
            <a:pPr marL="0" indent="0">
              <a:buFont typeface="Wingdings" pitchFamily="2" charset="2"/>
              <a:buNone/>
              <a:defRPr/>
            </a:pPr>
            <a:r>
              <a:rPr lang="en-US" altLang="zh-CN" sz="2000" dirty="0"/>
              <a:t>df2 = </a:t>
            </a:r>
            <a:r>
              <a:rPr lang="en-US" altLang="zh-CN" sz="2000" dirty="0" err="1"/>
              <a:t>pd.DataFrame</a:t>
            </a:r>
            <a:r>
              <a:rPr lang="en-US" altLang="zh-CN" sz="2000" dirty="0"/>
              <a:t>(data, columns=['id', 'age',         'cash'],index=['one', 'two', 'three'])</a:t>
            </a:r>
          </a:p>
          <a:p>
            <a:pPr marL="0" indent="0">
              <a:buFont typeface="Wingdings" pitchFamily="2" charset="2"/>
              <a:buNone/>
              <a:defRPr/>
            </a:pPr>
            <a:r>
              <a:rPr lang="en-US" altLang="zh-CN" sz="2000" dirty="0"/>
              <a:t>print df2</a:t>
            </a:r>
            <a:endParaRPr lang="zh-CN" altLang="zh-CN" sz="2000" dirty="0"/>
          </a:p>
          <a:p>
            <a:pPr>
              <a:defRPr/>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53B4B66-EDA2-42B0-A0BF-3DEAEE861E4C}"/>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315AC6E3-8F98-48FA-9B94-26D8614CFC50}"/>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3E207F4D-7CDD-467C-831D-5E7E3DEFC07B}"/>
              </a:ext>
            </a:extLst>
          </p:cNvPr>
          <p:cNvSpPr>
            <a:spLocks noChangeArrowheads="1"/>
          </p:cNvSpPr>
          <p:nvPr/>
        </p:nvSpPr>
        <p:spPr bwMode="auto">
          <a:xfrm>
            <a:off x="1855790" y="134081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E636750C-752F-4D39-A911-32D415B7B770}"/>
              </a:ext>
            </a:extLst>
          </p:cNvPr>
          <p:cNvSpPr>
            <a:spLocks noChangeArrowheads="1"/>
          </p:cNvSpPr>
          <p:nvPr/>
        </p:nvSpPr>
        <p:spPr bwMode="auto">
          <a:xfrm>
            <a:off x="2844802" y="134081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模块的概述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5773E566-A087-4459-B89B-F9B36C04D891}"/>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7F3F94BC-C870-457A-9B1C-F27A6EDCB9C9}"/>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10488107-9758-46AF-8A91-D38AD8E5DB6E}"/>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F336920E-08D7-43C1-9C7D-4C588C726F96}"/>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F5237B9B-AEDF-4E0A-B008-61355B8FED8C}"/>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EC51E357-EF7D-4577-9716-8FFE4025D90F}"/>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E8EE99D6-9640-488F-8875-C4AAE4F2C5FB}"/>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EA6A05EF-D4B8-42F7-AB98-1F4530D9D8B3}"/>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5B36C1F1-B22A-4C6D-843B-24EC2AED09AE}"/>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D460C1BA-1436-4C92-A967-9915A9AECF99}"/>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8727ABAA-B313-4EDC-935C-59F345C44376}"/>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3A8EFB2C-4B22-4DCE-8C8F-3E2CB145C7D0}"/>
              </a:ext>
            </a:extLst>
          </p:cNvPr>
          <p:cNvSpPr>
            <a:spLocks noGrp="1"/>
          </p:cNvSpPr>
          <p:nvPr>
            <p:ph type="title"/>
          </p:nvPr>
        </p:nvSpPr>
        <p:spPr>
          <a:xfrm>
            <a:off x="395288" y="153988"/>
            <a:ext cx="8318500" cy="431800"/>
          </a:xfrm>
        </p:spPr>
        <p:txBody>
          <a:bodyPr/>
          <a:lstStyle/>
          <a:p>
            <a:r>
              <a:rPr lang="zh-CN" altLang="zh-CN"/>
              <a:t>系列（</a:t>
            </a:r>
            <a:r>
              <a:rPr lang="en-US" altLang="zh-CN"/>
              <a:t>Series</a:t>
            </a:r>
            <a:r>
              <a:rPr lang="zh-CN" altLang="zh-CN"/>
              <a:t>）</a:t>
            </a:r>
            <a:endParaRPr lang="zh-CN" altLang="en-US"/>
          </a:p>
        </p:txBody>
      </p:sp>
      <p:sp>
        <p:nvSpPr>
          <p:cNvPr id="3" name="内容占位符 2">
            <a:extLst>
              <a:ext uri="{FF2B5EF4-FFF2-40B4-BE49-F238E27FC236}">
                <a16:creationId xmlns:a16="http://schemas.microsoft.com/office/drawing/2014/main" id="{52632040-474D-476C-89F4-2E26DA6EA13F}"/>
              </a:ext>
            </a:extLst>
          </p:cNvPr>
          <p:cNvSpPr>
            <a:spLocks noGrp="1"/>
          </p:cNvSpPr>
          <p:nvPr>
            <p:ph idx="1"/>
          </p:nvPr>
        </p:nvSpPr>
        <p:spPr>
          <a:xfrm>
            <a:off x="250825" y="774700"/>
            <a:ext cx="8424863" cy="4814888"/>
          </a:xfrm>
        </p:spPr>
        <p:txBody>
          <a:bodyPr/>
          <a:lstStyle/>
          <a:p>
            <a:pPr>
              <a:lnSpc>
                <a:spcPct val="150000"/>
              </a:lnSpc>
              <a:defRPr/>
            </a:pPr>
            <a:r>
              <a:rPr lang="zh-CN" altLang="zh-CN" sz="2000" dirty="0"/>
              <a:t>系列是对同一个属性进行多次观测之后得到的一列结果。</a:t>
            </a:r>
            <a:endParaRPr lang="en-US" altLang="zh-CN" sz="2000" dirty="0"/>
          </a:p>
          <a:p>
            <a:pPr>
              <a:lnSpc>
                <a:spcPct val="150000"/>
              </a:lnSpc>
              <a:defRPr/>
            </a:pPr>
            <a:r>
              <a:rPr lang="zh-CN" altLang="zh-CN" sz="2000" dirty="0"/>
              <a:t>用统计学的语言说，它们服从某种分布。我们可以认为，系列是一种退化的数据框，也可以认为它是一种广义的一维数组。</a:t>
            </a:r>
            <a:endParaRPr lang="en-US" altLang="zh-CN" sz="2000" dirty="0"/>
          </a:p>
          <a:p>
            <a:pPr>
              <a:lnSpc>
                <a:spcPct val="150000"/>
              </a:lnSpc>
              <a:defRPr/>
            </a:pPr>
            <a:r>
              <a:rPr lang="zh-CN" altLang="zh-CN" sz="2000" dirty="0"/>
              <a:t>在默认情况下，系列的索引是自增的非负整数列（</a:t>
            </a:r>
            <a:r>
              <a:rPr lang="en-US" altLang="zh-CN" sz="2000" dirty="0"/>
              <a:t>0,1,2,3,…</a:t>
            </a:r>
            <a:r>
              <a:rPr lang="zh-CN" altLang="zh-CN" sz="2000" dirty="0"/>
              <a:t>）。</a:t>
            </a:r>
            <a:endParaRPr lang="en-US" altLang="zh-CN" sz="2000" dirty="0"/>
          </a:p>
          <a:p>
            <a:pPr>
              <a:lnSpc>
                <a:spcPct val="150000"/>
              </a:lnSpc>
              <a:defRPr/>
            </a:pPr>
            <a:r>
              <a:rPr lang="zh-CN" altLang="zh-CN" sz="2000" dirty="0"/>
              <a:t>值得注意的是，同个系列的数据共享一个列名，而数组不要求。在时间序列（</a:t>
            </a:r>
            <a:r>
              <a:rPr lang="en-US" altLang="zh-CN" sz="2000" dirty="0"/>
              <a:t>Time Series</a:t>
            </a:r>
            <a:r>
              <a:rPr lang="zh-CN" altLang="zh-CN" sz="2000" dirty="0"/>
              <a:t>）的相关问题中，系列（</a:t>
            </a:r>
            <a:r>
              <a:rPr lang="en-US" altLang="zh-CN" sz="2000" dirty="0"/>
              <a:t>Series</a:t>
            </a:r>
            <a:r>
              <a:rPr lang="zh-CN" altLang="zh-CN" sz="2000" dirty="0"/>
              <a:t>）这一数据结构有宝贵的价值。</a:t>
            </a:r>
            <a:endParaRPr lang="en-US" altLang="zh-CN" sz="2000" dirty="0"/>
          </a:p>
          <a:p>
            <a:pPr>
              <a:lnSpc>
                <a:spcPct val="150000"/>
              </a:lnSpc>
              <a:defRPr/>
            </a:pPr>
            <a:r>
              <a:rPr lang="zh-CN" altLang="en-US" sz="2000" dirty="0"/>
              <a:t>创建序列：</a:t>
            </a:r>
            <a:endParaRPr lang="en-US" altLang="zh-CN" sz="2000" dirty="0"/>
          </a:p>
          <a:p>
            <a:pPr marL="0" indent="0">
              <a:buFont typeface="Wingdings" pitchFamily="2" charset="2"/>
              <a:buNone/>
              <a:defRPr/>
            </a:pPr>
            <a:r>
              <a:rPr lang="en-US" altLang="zh-CN" sz="2000" dirty="0"/>
              <a:t>s = </a:t>
            </a:r>
            <a:r>
              <a:rPr lang="en-US" altLang="zh-CN" sz="2000" dirty="0" err="1"/>
              <a:t>pd.Series</a:t>
            </a:r>
            <a:r>
              <a:rPr lang="en-US" altLang="zh-CN" sz="2000" dirty="0"/>
              <a:t>({'a': 4, 'b': 9, 'c': 16}, name='number')</a:t>
            </a:r>
            <a:endParaRPr lang="zh-CN" altLang="zh-CN" sz="2000" dirty="0"/>
          </a:p>
          <a:p>
            <a:pPr marL="0" indent="0">
              <a:buFont typeface="Wingdings" pitchFamily="2" charset="2"/>
              <a:buNone/>
              <a:defRPr/>
            </a:pPr>
            <a:r>
              <a:rPr lang="en-US" altLang="zh-CN" sz="2000" dirty="0"/>
              <a:t>print s</a:t>
            </a:r>
            <a:endParaRPr lang="zh-CN" altLang="zh-CN" sz="2000" dirty="0"/>
          </a:p>
          <a:p>
            <a:pPr>
              <a:lnSpc>
                <a:spcPct val="150000"/>
              </a:lnSpc>
              <a:defRPr/>
            </a:pPr>
            <a:endParaRPr lang="zh-CN" altLang="zh-CN" sz="2000" dirty="0"/>
          </a:p>
          <a:p>
            <a:pPr>
              <a:defRPr/>
            </a:pP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5E1488D-617B-4873-AF15-E99BCAEA9458}"/>
              </a:ext>
            </a:extLst>
          </p:cNvPr>
          <p:cNvSpPr>
            <a:spLocks noGrp="1"/>
          </p:cNvSpPr>
          <p:nvPr>
            <p:ph type="title"/>
          </p:nvPr>
        </p:nvSpPr>
        <p:spPr>
          <a:xfrm>
            <a:off x="395288" y="153988"/>
            <a:ext cx="8318500" cy="431800"/>
          </a:xfrm>
        </p:spPr>
        <p:txBody>
          <a:bodyPr/>
          <a:lstStyle/>
          <a:p>
            <a:r>
              <a:rPr lang="zh-CN" altLang="zh-CN"/>
              <a:t>基础数据处理方法</a:t>
            </a:r>
            <a:endParaRPr lang="zh-CN" altLang="en-US"/>
          </a:p>
        </p:txBody>
      </p:sp>
      <p:sp>
        <p:nvSpPr>
          <p:cNvPr id="3" name="内容占位符 2">
            <a:extLst>
              <a:ext uri="{FF2B5EF4-FFF2-40B4-BE49-F238E27FC236}">
                <a16:creationId xmlns:a16="http://schemas.microsoft.com/office/drawing/2014/main" id="{286F10BF-969C-4412-B65F-98E5A77E44A8}"/>
              </a:ext>
            </a:extLst>
          </p:cNvPr>
          <p:cNvSpPr>
            <a:spLocks noGrp="1"/>
          </p:cNvSpPr>
          <p:nvPr>
            <p:ph idx="1"/>
          </p:nvPr>
        </p:nvSpPr>
        <p:spPr>
          <a:xfrm>
            <a:off x="250825" y="774700"/>
            <a:ext cx="8281988" cy="4814888"/>
          </a:xfrm>
        </p:spPr>
        <p:txBody>
          <a:bodyPr/>
          <a:lstStyle/>
          <a:p>
            <a:pPr>
              <a:lnSpc>
                <a:spcPct val="150000"/>
              </a:lnSpc>
              <a:defRPr/>
            </a:pPr>
            <a:r>
              <a:rPr lang="zh-CN" altLang="zh-CN" sz="2000" dirty="0"/>
              <a:t>系列可以被认为是数据框的一个子集。因此，应首先关注系列的基础操作。</a:t>
            </a:r>
          </a:p>
          <a:p>
            <a:pPr>
              <a:lnSpc>
                <a:spcPct val="150000"/>
              </a:lnSpc>
              <a:defRPr/>
            </a:pPr>
            <a:r>
              <a:rPr lang="zh-CN" altLang="zh-CN" sz="2000" dirty="0"/>
              <a:t>按下标访问（</a:t>
            </a:r>
            <a:r>
              <a:rPr lang="en-US" altLang="zh-CN" sz="2000" dirty="0"/>
              <a:t>call-by-index</a:t>
            </a:r>
            <a:r>
              <a:rPr lang="zh-CN" altLang="zh-CN" sz="2000" dirty="0"/>
              <a:t>）</a:t>
            </a:r>
            <a:r>
              <a:rPr lang="zh-CN" altLang="en-US" sz="2000" dirty="0"/>
              <a:t>：</a:t>
            </a:r>
            <a:endParaRPr lang="en-US" altLang="zh-CN" sz="2000" dirty="0"/>
          </a:p>
          <a:p>
            <a:pPr marL="0" indent="0">
              <a:buFont typeface="Wingdings" pitchFamily="2" charset="2"/>
              <a:buNone/>
              <a:defRPr/>
            </a:pPr>
            <a:r>
              <a:rPr lang="en-US" altLang="zh-CN" sz="2000" dirty="0"/>
              <a:t>print s[:3]</a:t>
            </a:r>
            <a:endParaRPr lang="zh-CN" altLang="zh-CN" sz="2000" dirty="0"/>
          </a:p>
          <a:p>
            <a:pPr marL="0" indent="0">
              <a:buFont typeface="Wingdings" pitchFamily="2" charset="2"/>
              <a:buNone/>
              <a:defRPr/>
            </a:pPr>
            <a:r>
              <a:rPr lang="en-US" altLang="zh-CN" sz="2000" dirty="0"/>
              <a:t>print s[0]	</a:t>
            </a:r>
          </a:p>
          <a:p>
            <a:pPr>
              <a:lnSpc>
                <a:spcPct val="150000"/>
              </a:lnSpc>
              <a:defRPr/>
            </a:pPr>
            <a:r>
              <a:rPr lang="zh-CN" altLang="zh-CN" sz="2000" dirty="0"/>
              <a:t>类似于数组，系列支持按索引访问内容。更有趣的是，系列还支持类似字典的访问方式——按键值（列名）访问。</a:t>
            </a:r>
            <a:endParaRPr lang="en-US" altLang="zh-CN" sz="2000" dirty="0"/>
          </a:p>
          <a:p>
            <a:pPr>
              <a:lnSpc>
                <a:spcPct val="150000"/>
              </a:lnSpc>
              <a:defRPr/>
            </a:pPr>
            <a:r>
              <a:rPr lang="zh-CN" altLang="zh-CN" sz="2000" dirty="0"/>
              <a:t>同时，作为一种高级数据结构，系列同样支持向量化操作。也就是说，我们能够同时对一个系列的所有取值执行同样的操作，一致地应用某种方法。</a:t>
            </a:r>
          </a:p>
          <a:p>
            <a:pPr marL="0" indent="0">
              <a:buFont typeface="Wingdings" pitchFamily="2" charset="2"/>
              <a:buNone/>
              <a:defRPr/>
            </a:pPr>
            <a:endParaRPr lang="zh-CN" altLang="zh-CN" sz="2000" dirty="0"/>
          </a:p>
          <a:p>
            <a:pPr marL="0" indent="0">
              <a:buFont typeface="Wingdings" pitchFamily="2" charset="2"/>
              <a:buNone/>
              <a:defRPr/>
            </a:pPr>
            <a:endParaRPr lang="zh-CN" altLang="zh-CN" sz="2000" dirty="0"/>
          </a:p>
          <a:p>
            <a:pPr marL="0" indent="0">
              <a:buFont typeface="Wingdings" pitchFamily="2" charset="2"/>
              <a:buNone/>
              <a:defRPr/>
            </a:pP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07009FD0-D569-497B-9F62-3A5D44F66B06}"/>
              </a:ext>
            </a:extLst>
          </p:cNvPr>
          <p:cNvSpPr>
            <a:spLocks noGrp="1"/>
          </p:cNvSpPr>
          <p:nvPr>
            <p:ph type="title"/>
          </p:nvPr>
        </p:nvSpPr>
        <p:spPr>
          <a:xfrm>
            <a:off x="395288" y="153988"/>
            <a:ext cx="8318500" cy="431800"/>
          </a:xfrm>
        </p:spPr>
        <p:txBody>
          <a:bodyPr/>
          <a:lstStyle/>
          <a:p>
            <a:r>
              <a:rPr lang="en-US" altLang="zh-CN"/>
              <a:t>Pandas</a:t>
            </a:r>
            <a:r>
              <a:rPr lang="zh-CN" altLang="zh-CN"/>
              <a:t>常用方法</a:t>
            </a:r>
            <a:endParaRPr lang="zh-CN" altLang="en-US"/>
          </a:p>
        </p:txBody>
      </p:sp>
      <p:graphicFrame>
        <p:nvGraphicFramePr>
          <p:cNvPr id="4" name="内容占位符 3">
            <a:extLst>
              <a:ext uri="{FF2B5EF4-FFF2-40B4-BE49-F238E27FC236}">
                <a16:creationId xmlns:a16="http://schemas.microsoft.com/office/drawing/2014/main" id="{AC272AB3-4A72-471E-8624-1A852B88B5E6}"/>
              </a:ext>
            </a:extLst>
          </p:cNvPr>
          <p:cNvGraphicFramePr>
            <a:graphicFrameLocks noGrp="1"/>
          </p:cNvGraphicFramePr>
          <p:nvPr>
            <p:ph idx="1"/>
          </p:nvPr>
        </p:nvGraphicFramePr>
        <p:xfrm>
          <a:off x="684213" y="1773238"/>
          <a:ext cx="7559675" cy="4632325"/>
        </p:xfrm>
        <a:graphic>
          <a:graphicData uri="http://schemas.openxmlformats.org/drawingml/2006/table">
            <a:tbl>
              <a:tblPr firstRow="1" firstCol="1" bandRow="1">
                <a:tableStyleId>{5C22544A-7EE6-4342-B048-85BDC9FD1C3A}</a:tableStyleId>
              </a:tblPr>
              <a:tblGrid>
                <a:gridCol w="2730440">
                  <a:extLst>
                    <a:ext uri="{9D8B030D-6E8A-4147-A177-3AD203B41FA5}">
                      <a16:colId xmlns:a16="http://schemas.microsoft.com/office/drawing/2014/main" val="20000"/>
                    </a:ext>
                  </a:extLst>
                </a:gridCol>
                <a:gridCol w="3174930">
                  <a:extLst>
                    <a:ext uri="{9D8B030D-6E8A-4147-A177-3AD203B41FA5}">
                      <a16:colId xmlns:a16="http://schemas.microsoft.com/office/drawing/2014/main" val="20001"/>
                    </a:ext>
                  </a:extLst>
                </a:gridCol>
                <a:gridCol w="1654305">
                  <a:extLst>
                    <a:ext uri="{9D8B030D-6E8A-4147-A177-3AD203B41FA5}">
                      <a16:colId xmlns:a16="http://schemas.microsoft.com/office/drawing/2014/main" val="20002"/>
                    </a:ext>
                  </a:extLst>
                </a:gridCol>
              </a:tblGrid>
              <a:tr h="243807">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方法名称</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效果或用途</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返回类型</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0"/>
                  </a:ext>
                </a:extLst>
              </a:tr>
              <a:tr h="487613">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pd.read_csv</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将</a:t>
                      </a:r>
                      <a:r>
                        <a:rPr lang="en-US" sz="1600" kern="100">
                          <a:effectLst/>
                          <a:latin typeface="微软雅黑" panose="020B0503020204020204" pitchFamily="34" charset="-122"/>
                          <a:ea typeface="微软雅黑" panose="020B0503020204020204" pitchFamily="34" charset="-122"/>
                        </a:rPr>
                        <a:t>.csv</a:t>
                      </a:r>
                      <a:r>
                        <a:rPr lang="zh-CN" sz="1600" kern="100">
                          <a:effectLst/>
                          <a:latin typeface="微软雅黑" panose="020B0503020204020204" pitchFamily="34" charset="-122"/>
                          <a:ea typeface="微软雅黑" panose="020B0503020204020204" pitchFamily="34" charset="-122"/>
                        </a:rPr>
                        <a:t>文件中的数据读入内存，快速构建数据框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1"/>
                  </a:ext>
                </a:extLst>
              </a:tr>
              <a:tr h="48761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pd.concat()</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按横向或纵向方向合并两个</a:t>
                      </a:r>
                      <a:r>
                        <a:rPr lang="en-US" sz="1600" kern="100">
                          <a:effectLst/>
                          <a:latin typeface="微软雅黑" panose="020B0503020204020204" pitchFamily="34" charset="-122"/>
                          <a:ea typeface="微软雅黑" panose="020B0503020204020204" pitchFamily="34" charset="-122"/>
                        </a:rPr>
                        <a:t>Pandas</a:t>
                      </a:r>
                      <a:r>
                        <a:rPr lang="zh-CN" sz="1600" kern="100">
                          <a:effectLst/>
                          <a:latin typeface="微软雅黑" panose="020B0503020204020204" pitchFamily="34" charset="-122"/>
                          <a:ea typeface="微软雅黑" panose="020B0503020204020204" pitchFamily="34" charset="-122"/>
                        </a:rPr>
                        <a:t>数据结构</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系列或数据框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2"/>
                  </a:ext>
                </a:extLst>
              </a:tr>
              <a:tr h="487613">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pd.get_dummies</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将类别变量转变为哑变量（</a:t>
                      </a:r>
                      <a:r>
                        <a:rPr lang="en-US" sz="1600" kern="100" dirty="0">
                          <a:effectLst/>
                          <a:latin typeface="微软雅黑" panose="020B0503020204020204" pitchFamily="34" charset="-122"/>
                          <a:ea typeface="微软雅黑" panose="020B0503020204020204" pitchFamily="34" charset="-122"/>
                        </a:rPr>
                        <a:t>One-hot Encoding</a:t>
                      </a:r>
                      <a:r>
                        <a:rPr lang="zh-CN"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3"/>
                  </a:ext>
                </a:extLst>
              </a:tr>
              <a:tr h="243807">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Series.isnull</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判断某个系列中是否含有空值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同维的</a:t>
                      </a:r>
                      <a:r>
                        <a:rPr lang="en-US" sz="1600" kern="100" dirty="0">
                          <a:effectLst/>
                          <a:latin typeface="微软雅黑" panose="020B0503020204020204" pitchFamily="34" charset="-122"/>
                          <a:ea typeface="微软雅黑" panose="020B0503020204020204" pitchFamily="34" charset="-122"/>
                        </a:rPr>
                        <a:t>0-1</a:t>
                      </a:r>
                      <a:r>
                        <a:rPr lang="zh-CN" sz="1600" kern="100" dirty="0">
                          <a:effectLst/>
                          <a:latin typeface="微软雅黑" panose="020B0503020204020204" pitchFamily="34" charset="-122"/>
                          <a:ea typeface="微软雅黑" panose="020B0503020204020204" pitchFamily="34" charset="-122"/>
                        </a:rPr>
                        <a:t>系列</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4"/>
                  </a:ext>
                </a:extLst>
              </a:tr>
              <a:tr h="48761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Series.is_unique</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判断某个系列中的所有值是否存在重复</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布尔值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5"/>
                  </a:ext>
                </a:extLst>
              </a:tr>
              <a:tr h="48761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Series.value_counts()</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统计某个系列中所有取值出现的次数</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统计所得的系列</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6"/>
                  </a:ext>
                </a:extLst>
              </a:tr>
              <a:tr h="243807">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DataFrame.mean</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按行或按列分别计算平均值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系列或数据框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7"/>
                  </a:ext>
                </a:extLst>
              </a:tr>
              <a:tr h="243807">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DataFrame.dropna()</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删除所有缺失数据的行或列</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8"/>
                  </a:ext>
                </a:extLst>
              </a:tr>
              <a:tr h="48761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DataFrame.drop_duplicates()</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删除所有重复的行</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9"/>
                  </a:ext>
                </a:extLst>
              </a:tr>
              <a:tr h="48761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DataFrame.head()</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默认返回数据框中的前五行，以验证数据样式</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10"/>
                  </a:ext>
                </a:extLst>
              </a:tr>
              <a:tr h="243807">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Dataframe.tail()</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默认返回数据框中的最后五行</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11"/>
                  </a:ext>
                </a:extLst>
              </a:tr>
            </a:tbl>
          </a:graphicData>
        </a:graphic>
      </p:graphicFrame>
      <p:sp>
        <p:nvSpPr>
          <p:cNvPr id="37945" name="矩形 4">
            <a:extLst>
              <a:ext uri="{FF2B5EF4-FFF2-40B4-BE49-F238E27FC236}">
                <a16:creationId xmlns:a16="http://schemas.microsoft.com/office/drawing/2014/main" id="{0A16791A-54B7-4232-A764-B1BA795A417C}"/>
              </a:ext>
            </a:extLst>
          </p:cNvPr>
          <p:cNvSpPr>
            <a:spLocks noChangeArrowheads="1"/>
          </p:cNvSpPr>
          <p:nvPr/>
        </p:nvSpPr>
        <p:spPr bwMode="auto">
          <a:xfrm>
            <a:off x="250825" y="836613"/>
            <a:ext cx="8353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前面</a:t>
            </a:r>
            <a:r>
              <a:rPr lang="zh-CN" altLang="zh-CN" sz="2000">
                <a:latin typeface="微软雅黑" panose="020B0503020204020204" pitchFamily="34" charset="-122"/>
                <a:ea typeface="微软雅黑" panose="020B0503020204020204" pitchFamily="34" charset="-122"/>
              </a:rPr>
              <a:t>介绍基本的概念和用法。以下附一张</a:t>
            </a:r>
            <a:r>
              <a:rPr lang="en-US" altLang="zh-CN" sz="2000">
                <a:latin typeface="微软雅黑" panose="020B0503020204020204" pitchFamily="34" charset="-122"/>
                <a:ea typeface="微软雅黑" panose="020B0503020204020204" pitchFamily="34" charset="-122"/>
              </a:rPr>
              <a:t>Pandas</a:t>
            </a:r>
            <a:r>
              <a:rPr lang="zh-CN" altLang="zh-CN" sz="2000">
                <a:latin typeface="微软雅黑" panose="020B0503020204020204" pitchFamily="34" charset="-122"/>
                <a:ea typeface="微软雅黑" panose="020B0503020204020204" pitchFamily="34" charset="-122"/>
              </a:rPr>
              <a:t>常用方法清单，掌握利用</a:t>
            </a:r>
            <a:r>
              <a:rPr lang="en-US" altLang="zh-CN" sz="2000">
                <a:latin typeface="微软雅黑" panose="020B0503020204020204" pitchFamily="34" charset="-122"/>
                <a:ea typeface="微软雅黑" panose="020B0503020204020204" pitchFamily="34" charset="-122"/>
              </a:rPr>
              <a:t>Pandas</a:t>
            </a:r>
            <a:r>
              <a:rPr lang="zh-CN" altLang="zh-CN" sz="2000">
                <a:latin typeface="微软雅黑" panose="020B0503020204020204" pitchFamily="34" charset="-122"/>
                <a:ea typeface="微软雅黑" panose="020B0503020204020204" pitchFamily="34" charset="-122"/>
              </a:rPr>
              <a:t>进行数据分析和处理的基本要领。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367B30-FC19-4A77-B407-376BFF73A795}"/>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614F6E84-7511-4452-B2FA-C37A3742CD84}"/>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70BD597-8E08-4EFA-8E44-295A88FCC786}"/>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8DE62393-571F-4393-A19D-068A15CDF42E}"/>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A241F005-89B6-4857-8853-A7A345407ACF}"/>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F2E85046-2354-4D3E-A2BE-2475F2719502}"/>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8920" name="标题 13">
            <a:extLst>
              <a:ext uri="{FF2B5EF4-FFF2-40B4-BE49-F238E27FC236}">
                <a16:creationId xmlns:a16="http://schemas.microsoft.com/office/drawing/2014/main" id="{993864D0-3243-439D-8245-4D14457AE31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F569DDA8-8BC0-4E00-8D36-298A0F5E437F}"/>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AA18D551-EF52-4346-ACE9-C95264F4219B}"/>
              </a:ext>
            </a:extLst>
          </p:cNvPr>
          <p:cNvSpPr>
            <a:spLocks noChangeArrowheads="1"/>
          </p:cNvSpPr>
          <p:nvPr/>
        </p:nvSpPr>
        <p:spPr bwMode="auto">
          <a:xfrm>
            <a:off x="2843213" y="350100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AE8E644D-780D-484A-92EF-F5BA695BB439}"/>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C6C2B314-8F8A-40D0-AEEC-12EDA30AEECD}"/>
              </a:ext>
            </a:extLst>
          </p:cNvPr>
          <p:cNvSpPr>
            <a:spLocks noChangeArrowheads="1"/>
          </p:cNvSpPr>
          <p:nvPr/>
        </p:nvSpPr>
        <p:spPr bwMode="auto">
          <a:xfrm>
            <a:off x="1860550" y="350100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26A2A2D5-8B9C-4882-AC30-E63197E1DBB6}"/>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CB95D273-2E8F-4246-95FF-50F7CDD9750C}"/>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830DAAF7-8BAA-4E8B-9442-4ED1A72429F8}"/>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48FCB62C-2487-4EB0-82F1-832E1DE51BAA}"/>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B79FC0E5-455A-44A6-9133-32A94D8CABD8}"/>
              </a:ext>
            </a:extLst>
          </p:cNvPr>
          <p:cNvSpPr>
            <a:spLocks noGrp="1"/>
          </p:cNvSpPr>
          <p:nvPr>
            <p:ph type="title"/>
          </p:nvPr>
        </p:nvSpPr>
        <p:spPr>
          <a:xfrm>
            <a:off x="395288" y="260350"/>
            <a:ext cx="8318500" cy="360363"/>
          </a:xfrm>
        </p:spPr>
        <p:txBody>
          <a:bodyPr/>
          <a:lstStyle/>
          <a:p>
            <a:pPr marL="342900" indent="-342900"/>
            <a:r>
              <a:rPr lang="en-US" altLang="zh-CN">
                <a:latin typeface="微软雅黑" panose="020B0503020204020204" pitchFamily="34" charset="-122"/>
              </a:rPr>
              <a:t>SciPy</a:t>
            </a:r>
            <a:endParaRPr lang="zh-CN" altLang="en-US" b="0">
              <a:latin typeface="微软雅黑" panose="020B0503020204020204" pitchFamily="34" charset="-122"/>
            </a:endParaRPr>
          </a:p>
        </p:txBody>
      </p:sp>
      <p:sp>
        <p:nvSpPr>
          <p:cNvPr id="39939" name="内容占位符 2">
            <a:extLst>
              <a:ext uri="{FF2B5EF4-FFF2-40B4-BE49-F238E27FC236}">
                <a16:creationId xmlns:a16="http://schemas.microsoft.com/office/drawing/2014/main" id="{591D44F2-96EB-434E-ACA7-117F827616E4}"/>
              </a:ext>
            </a:extLst>
          </p:cNvPr>
          <p:cNvSpPr>
            <a:spLocks noGrp="1"/>
          </p:cNvSpPr>
          <p:nvPr>
            <p:ph idx="1"/>
          </p:nvPr>
        </p:nvSpPr>
        <p:spPr>
          <a:xfrm>
            <a:off x="250825" y="765175"/>
            <a:ext cx="8497888" cy="2232025"/>
          </a:xfrm>
        </p:spPr>
        <p:txBody>
          <a:bodyPr/>
          <a:lstStyle/>
          <a:p>
            <a:pPr>
              <a:lnSpc>
                <a:spcPct val="150000"/>
              </a:lnSpc>
            </a:pPr>
            <a:r>
              <a:rPr lang="zh-CN" altLang="zh-CN" sz="2000"/>
              <a:t>在</a:t>
            </a:r>
            <a:r>
              <a:rPr lang="en-US" altLang="zh-CN" sz="2000"/>
              <a:t>Python</a:t>
            </a:r>
            <a:r>
              <a:rPr lang="zh-CN" altLang="zh-CN" sz="2000"/>
              <a:t>的科学计算栈中，</a:t>
            </a:r>
            <a:r>
              <a:rPr lang="en-US" altLang="zh-CN" sz="2000"/>
              <a:t>SciPy</a:t>
            </a:r>
            <a:r>
              <a:rPr lang="zh-CN" altLang="zh-CN" sz="2000"/>
              <a:t>为数学、物理、工程等方面涉及的科学计算提供无可替代的支持。</a:t>
            </a:r>
            <a:endParaRPr lang="en-US" altLang="zh-CN" sz="2000"/>
          </a:p>
          <a:p>
            <a:pPr>
              <a:lnSpc>
                <a:spcPct val="150000"/>
              </a:lnSpc>
            </a:pPr>
            <a:r>
              <a:rPr lang="zh-CN" altLang="zh-CN" sz="2000"/>
              <a:t>它是一个基于</a:t>
            </a:r>
            <a:r>
              <a:rPr lang="en-US" altLang="zh-CN" sz="2000"/>
              <a:t>NumPy</a:t>
            </a:r>
            <a:r>
              <a:rPr lang="zh-CN" altLang="zh-CN" sz="2000"/>
              <a:t>的高级模块，在符号计算、信号处理、数值优化等任务中有突出表现，覆盖了绝大部分科学计算领域。</a:t>
            </a:r>
            <a:r>
              <a:rPr lang="en-US" altLang="zh-CN" sz="2000"/>
              <a:t>SciPy</a:t>
            </a:r>
            <a:r>
              <a:rPr lang="zh-CN" altLang="zh-CN" sz="2000"/>
              <a:t>主要子模块汇总表</a:t>
            </a:r>
            <a:r>
              <a:rPr lang="zh-CN" altLang="en-US" sz="2000"/>
              <a:t>如下表：</a:t>
            </a:r>
            <a:endParaRPr lang="zh-CN" altLang="zh-CN" sz="2000"/>
          </a:p>
          <a:p>
            <a:endParaRPr lang="zh-CN" altLang="en-US"/>
          </a:p>
        </p:txBody>
      </p:sp>
      <p:graphicFrame>
        <p:nvGraphicFramePr>
          <p:cNvPr id="4" name="表格 3">
            <a:extLst>
              <a:ext uri="{FF2B5EF4-FFF2-40B4-BE49-F238E27FC236}">
                <a16:creationId xmlns:a16="http://schemas.microsoft.com/office/drawing/2014/main" id="{C450ADAF-C22C-4EE1-A241-29C682C7D527}"/>
              </a:ext>
            </a:extLst>
          </p:cNvPr>
          <p:cNvGraphicFramePr>
            <a:graphicFrameLocks noGrp="1"/>
          </p:cNvGraphicFramePr>
          <p:nvPr/>
        </p:nvGraphicFramePr>
        <p:xfrm>
          <a:off x="755650" y="3284538"/>
          <a:ext cx="7632700" cy="2979737"/>
        </p:xfrm>
        <a:graphic>
          <a:graphicData uri="http://schemas.openxmlformats.org/drawingml/2006/table">
            <a:tbl>
              <a:tblPr firstRow="1" firstCol="1" bandRow="1">
                <a:tableStyleId>{B301B821-A1FF-4177-AEE7-76D212191A09}</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17970">
                <a:tc>
                  <a:txBody>
                    <a:bodyPr/>
                    <a:lstStyle/>
                    <a:p>
                      <a:pPr algn="ctr">
                        <a:spcAft>
                          <a:spcPts val="0"/>
                        </a:spcAft>
                      </a:pPr>
                      <a:r>
                        <a:rPr lang="zh-CN" sz="1800" kern="100" dirty="0">
                          <a:effectLst/>
                        </a:rPr>
                        <a:t>子模块名称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相关领域</a:t>
                      </a:r>
                      <a:r>
                        <a:rPr lang="en-US" sz="1800" kern="100">
                          <a:effectLst/>
                        </a:rPr>
                        <a:t>/</a:t>
                      </a:r>
                      <a:r>
                        <a:rPr lang="zh-CN" sz="1800" kern="100">
                          <a:effectLst/>
                        </a:rPr>
                        <a:t>用途描述</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0"/>
                  </a:ext>
                </a:extLst>
              </a:tr>
              <a:tr h="295752">
                <a:tc>
                  <a:txBody>
                    <a:bodyPr/>
                    <a:lstStyle/>
                    <a:p>
                      <a:pPr algn="ctr">
                        <a:spcAft>
                          <a:spcPts val="0"/>
                        </a:spcAft>
                      </a:pPr>
                      <a:r>
                        <a:rPr lang="en-US" sz="1800" kern="100" dirty="0" err="1">
                          <a:effectLst/>
                        </a:rPr>
                        <a:t>scipy.cluster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主流的聚类算法</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1"/>
                  </a:ext>
                </a:extLst>
              </a:tr>
              <a:tr h="295752">
                <a:tc>
                  <a:txBody>
                    <a:bodyPr/>
                    <a:lstStyle/>
                    <a:p>
                      <a:pPr algn="ctr">
                        <a:spcAft>
                          <a:spcPts val="0"/>
                        </a:spcAft>
                      </a:pPr>
                      <a:r>
                        <a:rPr lang="en-US" sz="1800" kern="100">
                          <a:effectLst/>
                        </a:rPr>
                        <a:t>scipy.constants</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数学和物理常数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2"/>
                  </a:ext>
                </a:extLst>
              </a:tr>
              <a:tr h="295752">
                <a:tc>
                  <a:txBody>
                    <a:bodyPr/>
                    <a:lstStyle/>
                    <a:p>
                      <a:pPr algn="ctr">
                        <a:spcAft>
                          <a:spcPts val="0"/>
                        </a:spcAft>
                      </a:pPr>
                      <a:r>
                        <a:rPr lang="en-US" sz="1800" kern="100" dirty="0" err="1">
                          <a:effectLst/>
                        </a:rPr>
                        <a:t>scipy.fftpack</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快速傅里叶变换</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3"/>
                  </a:ext>
                </a:extLst>
              </a:tr>
              <a:tr h="295752">
                <a:tc>
                  <a:txBody>
                    <a:bodyPr/>
                    <a:lstStyle/>
                    <a:p>
                      <a:pPr algn="ctr">
                        <a:spcAft>
                          <a:spcPts val="0"/>
                        </a:spcAft>
                      </a:pPr>
                      <a:r>
                        <a:rPr lang="en-US" sz="1800" kern="100">
                          <a:effectLst/>
                        </a:rPr>
                        <a:t>scipy.integrate</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求解积分和常微分方程</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4"/>
                  </a:ext>
                </a:extLst>
              </a:tr>
              <a:tr h="295752">
                <a:tc>
                  <a:txBody>
                    <a:bodyPr/>
                    <a:lstStyle/>
                    <a:p>
                      <a:pPr algn="ctr">
                        <a:spcAft>
                          <a:spcPts val="0"/>
                        </a:spcAft>
                      </a:pPr>
                      <a:r>
                        <a:rPr lang="en-US" sz="1800" kern="100" dirty="0" err="1">
                          <a:effectLst/>
                        </a:rPr>
                        <a:t>scipy.linalg</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线性代数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5"/>
                  </a:ext>
                </a:extLst>
              </a:tr>
              <a:tr h="295752">
                <a:tc>
                  <a:txBody>
                    <a:bodyPr/>
                    <a:lstStyle/>
                    <a:p>
                      <a:pPr algn="ctr">
                        <a:spcAft>
                          <a:spcPts val="0"/>
                        </a:spcAft>
                      </a:pPr>
                      <a:r>
                        <a:rPr lang="en-US" sz="1800" kern="100">
                          <a:effectLst/>
                        </a:rPr>
                        <a:t>scipy.ndimage</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en-US" sz="1800" kern="100">
                          <a:effectLst/>
                        </a:rPr>
                        <a:t>n</a:t>
                      </a:r>
                      <a:r>
                        <a:rPr lang="zh-CN" sz="1800" kern="100">
                          <a:effectLst/>
                        </a:rPr>
                        <a:t>维图像处理</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6"/>
                  </a:ext>
                </a:extLst>
              </a:tr>
              <a:tr h="295752">
                <a:tc>
                  <a:txBody>
                    <a:bodyPr/>
                    <a:lstStyle/>
                    <a:p>
                      <a:pPr algn="ctr">
                        <a:spcAft>
                          <a:spcPts val="0"/>
                        </a:spcAft>
                      </a:pPr>
                      <a:r>
                        <a:rPr lang="en-US" sz="1800" kern="100">
                          <a:effectLst/>
                        </a:rPr>
                        <a:t>scipy.signal</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信号处理</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7"/>
                  </a:ext>
                </a:extLst>
              </a:tr>
              <a:tr h="295752">
                <a:tc>
                  <a:txBody>
                    <a:bodyPr/>
                    <a:lstStyle/>
                    <a:p>
                      <a:pPr algn="ctr">
                        <a:spcAft>
                          <a:spcPts val="0"/>
                        </a:spcAft>
                      </a:pPr>
                      <a:r>
                        <a:rPr lang="en-US" sz="1800" kern="100">
                          <a:effectLst/>
                        </a:rPr>
                        <a:t>scipy.spatial</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空间数据结构和算法</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8"/>
                  </a:ext>
                </a:extLst>
              </a:tr>
              <a:tr h="295752">
                <a:tc>
                  <a:txBody>
                    <a:bodyPr/>
                    <a:lstStyle/>
                    <a:p>
                      <a:pPr algn="ctr">
                        <a:spcAft>
                          <a:spcPts val="0"/>
                        </a:spcAft>
                      </a:pPr>
                      <a:r>
                        <a:rPr lang="en-US" sz="1800" kern="100">
                          <a:effectLst/>
                        </a:rPr>
                        <a:t>scipy.stats</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统计分布及相关函数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5BA96C2A-FB9C-480B-8B70-E2004BCD7856}"/>
              </a:ext>
            </a:extLst>
          </p:cNvPr>
          <p:cNvSpPr>
            <a:spLocks noGrp="1"/>
          </p:cNvSpPr>
          <p:nvPr>
            <p:ph type="title"/>
          </p:nvPr>
        </p:nvSpPr>
        <p:spPr>
          <a:xfrm>
            <a:off x="395288" y="153988"/>
            <a:ext cx="8318500" cy="431800"/>
          </a:xfrm>
        </p:spPr>
        <p:txBody>
          <a:bodyPr/>
          <a:lstStyle/>
          <a:p>
            <a:r>
              <a:rPr lang="zh-CN" altLang="zh-CN"/>
              <a:t>符号计算</a:t>
            </a:r>
            <a:endParaRPr lang="zh-CN" altLang="en-US"/>
          </a:p>
        </p:txBody>
      </p:sp>
      <p:sp>
        <p:nvSpPr>
          <p:cNvPr id="3" name="内容占位符 2">
            <a:extLst>
              <a:ext uri="{FF2B5EF4-FFF2-40B4-BE49-F238E27FC236}">
                <a16:creationId xmlns:a16="http://schemas.microsoft.com/office/drawing/2014/main" id="{6ACCB450-44CA-408D-8DF3-281F386B6051}"/>
              </a:ext>
            </a:extLst>
          </p:cNvPr>
          <p:cNvSpPr>
            <a:spLocks noGrp="1" noRot="1" noChangeAspect="1" noMove="1" noResize="1" noEditPoints="1" noAdjustHandles="1" noChangeArrowheads="1" noChangeShapeType="1" noTextEdit="1"/>
          </p:cNvSpPr>
          <p:nvPr>
            <p:ph idx="1"/>
          </p:nvPr>
        </p:nvSpPr>
        <p:spPr>
          <a:xfrm>
            <a:off x="251521" y="775245"/>
            <a:ext cx="8568952" cy="3877891"/>
          </a:xfrm>
          <a:blipFill rotWithShape="1">
            <a:blip r:embed="rId2"/>
            <a:stretch>
              <a:fillRect l="-569" r="-782"/>
            </a:stretch>
          </a:blipFill>
        </p:spPr>
        <p:txBody>
          <a:bodyPr/>
          <a:lstStyle/>
          <a:p>
            <a:r>
              <a:rPr lang="zh-CN" altLang="en-US">
                <a:no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73A37B66-8CBC-40FF-B2D8-0720833D950B}"/>
              </a:ext>
            </a:extLst>
          </p:cNvPr>
          <p:cNvSpPr>
            <a:spLocks noGrp="1"/>
          </p:cNvSpPr>
          <p:nvPr>
            <p:ph type="title"/>
          </p:nvPr>
        </p:nvSpPr>
        <p:spPr>
          <a:xfrm>
            <a:off x="395288" y="153988"/>
            <a:ext cx="8318500" cy="431800"/>
          </a:xfrm>
        </p:spPr>
        <p:txBody>
          <a:bodyPr/>
          <a:lstStyle/>
          <a:p>
            <a:r>
              <a:rPr lang="zh-CN" altLang="zh-CN"/>
              <a:t>函数向量化</a:t>
            </a:r>
            <a:endParaRPr lang="zh-CN" altLang="en-US"/>
          </a:p>
        </p:txBody>
      </p:sp>
      <p:sp>
        <p:nvSpPr>
          <p:cNvPr id="41987" name="内容占位符 2">
            <a:extLst>
              <a:ext uri="{FF2B5EF4-FFF2-40B4-BE49-F238E27FC236}">
                <a16:creationId xmlns:a16="http://schemas.microsoft.com/office/drawing/2014/main" id="{F4D6C816-0FA1-4E97-8A3B-766803A9E621}"/>
              </a:ext>
            </a:extLst>
          </p:cNvPr>
          <p:cNvSpPr>
            <a:spLocks noGrp="1"/>
          </p:cNvSpPr>
          <p:nvPr>
            <p:ph idx="1"/>
          </p:nvPr>
        </p:nvSpPr>
        <p:spPr>
          <a:xfrm>
            <a:off x="250825" y="774700"/>
            <a:ext cx="8497888" cy="4670425"/>
          </a:xfrm>
        </p:spPr>
        <p:txBody>
          <a:bodyPr/>
          <a:lstStyle/>
          <a:p>
            <a:pPr>
              <a:lnSpc>
                <a:spcPct val="150000"/>
              </a:lnSpc>
            </a:pPr>
            <a:r>
              <a:rPr lang="zh-CN" altLang="zh-CN" sz="2000"/>
              <a:t>为了增强程序的健壮性，通常的做法是使函数接受向量形式的参数传入，以达到高效的运算或处理效率。</a:t>
            </a:r>
            <a:endParaRPr lang="en-US" altLang="zh-CN" sz="2000"/>
          </a:p>
          <a:p>
            <a:pPr>
              <a:lnSpc>
                <a:spcPct val="150000"/>
              </a:lnSpc>
            </a:pPr>
            <a:r>
              <a:rPr lang="en-US" altLang="zh-CN" sz="2000"/>
              <a:t>Python</a:t>
            </a:r>
            <a:r>
              <a:rPr lang="zh-CN" altLang="zh-CN" sz="2000"/>
              <a:t>无法彻底地支持这一点，但</a:t>
            </a:r>
            <a:r>
              <a:rPr lang="en-US" altLang="zh-CN" sz="2000"/>
              <a:t>SciPy</a:t>
            </a:r>
            <a:r>
              <a:rPr lang="zh-CN" altLang="zh-CN" sz="2000"/>
              <a:t>很好地弥补了这个缺憾。有一个很特别的用法，便是将函数本身作为参数，传递给</a:t>
            </a:r>
            <a:r>
              <a:rPr lang="en-US" altLang="zh-CN" sz="2000"/>
              <a:t>vectorize()</a:t>
            </a:r>
            <a:r>
              <a:rPr lang="zh-CN" altLang="zh-CN" sz="2000"/>
              <a:t>函数作为其参数，经过处理返回一个能接受向量化输入的函数。</a:t>
            </a:r>
            <a:endParaRPr lang="en-US" altLang="zh-CN" sz="2000"/>
          </a:p>
          <a:p>
            <a:pPr>
              <a:lnSpc>
                <a:spcPct val="150000"/>
              </a:lnSpc>
            </a:pPr>
            <a:r>
              <a:rPr lang="zh-CN" altLang="zh-CN" sz="2000"/>
              <a:t>当你使用</a:t>
            </a:r>
            <a:r>
              <a:rPr lang="en-US" altLang="zh-CN" sz="2000"/>
              <a:t>SciPy</a:t>
            </a:r>
            <a:r>
              <a:rPr lang="zh-CN" altLang="zh-CN" sz="2000"/>
              <a:t>模块时，你很可能需要优化、信号处理、函数变换等功能。</a:t>
            </a:r>
            <a:endParaRPr lang="en-US" altLang="zh-CN" sz="2000"/>
          </a:p>
          <a:p>
            <a:pPr>
              <a:lnSpc>
                <a:spcPct val="150000"/>
              </a:lnSpc>
            </a:pPr>
            <a:r>
              <a:rPr lang="zh-CN" altLang="zh-CN" sz="2000"/>
              <a:t>如果你打算自己实现这些功能以应对特殊的需求，那么这个特别的函数将使你的工作量大大减少。同时，你的代码将更加优雅。</a:t>
            </a:r>
          </a:p>
          <a:p>
            <a:endParaRPr lang="zh-CN" altLang="zh-CN"/>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78B4912-6FC7-49A0-8E15-C7C6F345910D}"/>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5472E37E-B612-4E29-A2EE-F1E6C28C4CE0}"/>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BBFAC77A-D4C8-408F-A626-B81E2008B9C4}"/>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620E66BD-0619-4976-B45D-61A11B4D4772}"/>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52A3FCEA-6399-4CE2-A38B-88BEB1FF657A}"/>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0C8CFAC8-BEF1-4C7C-8269-1069244B3530}"/>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3016" name="标题 13">
            <a:extLst>
              <a:ext uri="{FF2B5EF4-FFF2-40B4-BE49-F238E27FC236}">
                <a16:creationId xmlns:a16="http://schemas.microsoft.com/office/drawing/2014/main" id="{56D2EBDF-91D1-4816-A048-872C9AC642C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FE3E0659-A650-4411-88D1-3E32B74F75D2}"/>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C3713C9E-D03E-4983-8386-F2955BA02F96}"/>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AE389883-F64C-42FB-90EF-F744B2A06E6A}"/>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395F8287-6921-4397-A920-6F088901B884}"/>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B07AB0D7-1DB4-4B8A-9C4F-286131616143}"/>
              </a:ext>
            </a:extLst>
          </p:cNvPr>
          <p:cNvSpPr>
            <a:spLocks noChangeArrowheads="1"/>
          </p:cNvSpPr>
          <p:nvPr/>
        </p:nvSpPr>
        <p:spPr bwMode="auto">
          <a:xfrm>
            <a:off x="2843213" y="422108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4730EF90-6BCD-4FC3-8EF2-A08165E5EC38}"/>
              </a:ext>
            </a:extLst>
          </p:cNvPr>
          <p:cNvSpPr>
            <a:spLocks noChangeArrowheads="1"/>
          </p:cNvSpPr>
          <p:nvPr/>
        </p:nvSpPr>
        <p:spPr bwMode="auto">
          <a:xfrm>
            <a:off x="1835150" y="422108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5D684DEA-68AF-4088-A91A-BC4D3AE1C775}"/>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FFE15A12-3F36-4AF5-83A2-210E306141E4}"/>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C5D59C04-CB9F-461B-873B-B24A068D5205}"/>
              </a:ext>
            </a:extLst>
          </p:cNvPr>
          <p:cNvSpPr>
            <a:spLocks noGrp="1"/>
          </p:cNvSpPr>
          <p:nvPr>
            <p:ph type="title"/>
          </p:nvPr>
        </p:nvSpPr>
        <p:spPr>
          <a:xfrm>
            <a:off x="395288" y="153988"/>
            <a:ext cx="8318500" cy="431800"/>
          </a:xfrm>
        </p:spPr>
        <p:txBody>
          <a:bodyPr/>
          <a:lstStyle/>
          <a:p>
            <a:r>
              <a:rPr lang="en-US" altLang="zh-CN">
                <a:latin typeface="微软雅黑" panose="020B0503020204020204" pitchFamily="34" charset="-122"/>
              </a:rPr>
              <a:t>scikit-learn</a:t>
            </a:r>
            <a:endParaRPr lang="zh-CN" altLang="en-US">
              <a:latin typeface="微软雅黑" panose="020B0503020204020204" pitchFamily="34" charset="-122"/>
            </a:endParaRPr>
          </a:p>
        </p:txBody>
      </p:sp>
      <p:sp>
        <p:nvSpPr>
          <p:cNvPr id="3" name="内容占位符 2">
            <a:extLst>
              <a:ext uri="{FF2B5EF4-FFF2-40B4-BE49-F238E27FC236}">
                <a16:creationId xmlns:a16="http://schemas.microsoft.com/office/drawing/2014/main" id="{FE146A8B-266E-41BC-AF9F-35CB856D9FBF}"/>
              </a:ext>
            </a:extLst>
          </p:cNvPr>
          <p:cNvSpPr>
            <a:spLocks noGrp="1"/>
          </p:cNvSpPr>
          <p:nvPr>
            <p:ph idx="1"/>
          </p:nvPr>
        </p:nvSpPr>
        <p:spPr>
          <a:xfrm>
            <a:off x="250825" y="774700"/>
            <a:ext cx="8353425" cy="2582863"/>
          </a:xfrm>
        </p:spPr>
        <p:txBody>
          <a:bodyPr/>
          <a:lstStyle/>
          <a:p>
            <a:pPr>
              <a:lnSpc>
                <a:spcPct val="150000"/>
              </a:lnSpc>
              <a:defRPr/>
            </a:pPr>
            <a:r>
              <a:rPr lang="zh-CN" altLang="zh-CN" sz="2000" dirty="0"/>
              <a:t>本节介绍的是</a:t>
            </a:r>
            <a:r>
              <a:rPr lang="en-US" altLang="zh-CN" sz="2000" dirty="0"/>
              <a:t>Python</a:t>
            </a:r>
            <a:r>
              <a:rPr lang="zh-CN" altLang="zh-CN" sz="2000" dirty="0"/>
              <a:t>在机器学习方面一个非常非常强力的模块，</a:t>
            </a:r>
            <a:r>
              <a:rPr lang="en-US" altLang="zh-CN" sz="2000" dirty="0" err="1"/>
              <a:t>scikit</a:t>
            </a:r>
            <a:r>
              <a:rPr lang="en-US" altLang="zh-CN" sz="2000" dirty="0"/>
              <a:t>-learn</a:t>
            </a:r>
            <a:r>
              <a:rPr lang="zh-CN" altLang="zh-CN" sz="2000" dirty="0"/>
              <a:t>。</a:t>
            </a:r>
            <a:endParaRPr lang="en-US" altLang="zh-CN" sz="2000" dirty="0"/>
          </a:p>
          <a:p>
            <a:pPr>
              <a:lnSpc>
                <a:spcPct val="150000"/>
              </a:lnSpc>
              <a:defRPr/>
            </a:pPr>
            <a:r>
              <a:rPr lang="en-US" altLang="zh-CN" sz="2000" dirty="0" err="1"/>
              <a:t>scikit</a:t>
            </a:r>
            <a:r>
              <a:rPr lang="en-US" altLang="zh-CN" sz="2000" dirty="0"/>
              <a:t>-learn</a:t>
            </a:r>
            <a:r>
              <a:rPr lang="zh-CN" altLang="zh-CN" sz="2000" dirty="0"/>
              <a:t>是在</a:t>
            </a:r>
            <a:r>
              <a:rPr lang="en-US" altLang="zh-CN" sz="2000" dirty="0" err="1"/>
              <a:t>NumPy</a:t>
            </a:r>
            <a:r>
              <a:rPr lang="zh-CN" altLang="zh-CN" sz="2000" dirty="0"/>
              <a:t>，</a:t>
            </a:r>
            <a:r>
              <a:rPr lang="en-US" altLang="zh-CN" sz="2000" dirty="0" err="1"/>
              <a:t>SciPy</a:t>
            </a:r>
            <a:r>
              <a:rPr lang="zh-CN" altLang="zh-CN" sz="2000" dirty="0"/>
              <a:t>和</a:t>
            </a:r>
            <a:r>
              <a:rPr lang="en-US" altLang="zh-CN" sz="2000" dirty="0" err="1"/>
              <a:t>matplotlib</a:t>
            </a:r>
            <a:r>
              <a:rPr lang="zh-CN" altLang="zh-CN" sz="2000" dirty="0"/>
              <a:t>三个模块上编写的，是数据挖掘和数据分析的一个简单而有效的工具。</a:t>
            </a:r>
            <a:endParaRPr lang="en-US" altLang="zh-CN" sz="2000" dirty="0"/>
          </a:p>
          <a:p>
            <a:pPr>
              <a:lnSpc>
                <a:spcPct val="150000"/>
              </a:lnSpc>
              <a:defRPr/>
            </a:pPr>
            <a:r>
              <a:rPr lang="zh-CN" altLang="zh-CN" sz="2000" dirty="0"/>
              <a:t>在其官方网站上我们可以看到</a:t>
            </a:r>
            <a:r>
              <a:rPr lang="en-US" altLang="zh-CN" sz="2000" dirty="0" err="1"/>
              <a:t>scikit</a:t>
            </a:r>
            <a:r>
              <a:rPr lang="en-US" altLang="zh-CN" sz="2000" dirty="0"/>
              <a:t>-learn</a:t>
            </a:r>
            <a:r>
              <a:rPr lang="zh-CN" altLang="zh-CN" sz="2000" dirty="0"/>
              <a:t>有</a:t>
            </a:r>
            <a:r>
              <a:rPr lang="en-US" altLang="zh-CN" sz="2000" dirty="0"/>
              <a:t>6</a:t>
            </a:r>
            <a:r>
              <a:rPr lang="zh-CN" altLang="zh-CN" sz="2000" dirty="0"/>
              <a:t>大功能</a:t>
            </a:r>
            <a:r>
              <a:rPr lang="zh-CN" altLang="en-US" sz="2000" dirty="0"/>
              <a:t>如下：</a:t>
            </a:r>
            <a:endParaRPr lang="en-US" altLang="zh-CN" sz="2000" dirty="0"/>
          </a:p>
          <a:p>
            <a:pPr marL="0" indent="0">
              <a:buFont typeface="Wingdings" pitchFamily="2" charset="2"/>
              <a:buNone/>
              <a:defRPr/>
            </a:pPr>
            <a:endParaRPr lang="zh-CN" altLang="en-US" sz="2000" dirty="0"/>
          </a:p>
        </p:txBody>
      </p:sp>
      <p:graphicFrame>
        <p:nvGraphicFramePr>
          <p:cNvPr id="4" name="图示 3">
            <a:extLst>
              <a:ext uri="{FF2B5EF4-FFF2-40B4-BE49-F238E27FC236}">
                <a16:creationId xmlns:a16="http://schemas.microsoft.com/office/drawing/2014/main" id="{6FF8C672-8686-4AAF-ADCB-FCAABB8CBBFA}"/>
              </a:ext>
            </a:extLst>
          </p:cNvPr>
          <p:cNvGraphicFramePr/>
          <p:nvPr/>
        </p:nvGraphicFramePr>
        <p:xfrm>
          <a:off x="1979712" y="3284984"/>
          <a:ext cx="5544616"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01552348-44A1-4D6D-8478-E4F247C171E7}"/>
              </a:ext>
            </a:extLst>
          </p:cNvPr>
          <p:cNvSpPr>
            <a:spLocks noGrp="1"/>
          </p:cNvSpPr>
          <p:nvPr>
            <p:ph type="title"/>
          </p:nvPr>
        </p:nvSpPr>
        <p:spPr>
          <a:xfrm>
            <a:off x="395288" y="153988"/>
            <a:ext cx="8318500" cy="431800"/>
          </a:xfrm>
        </p:spPr>
        <p:txBody>
          <a:bodyPr/>
          <a:lstStyle/>
          <a:p>
            <a:r>
              <a:rPr lang="zh-CN" altLang="zh-CN"/>
              <a:t>机器学习</a:t>
            </a:r>
            <a:endParaRPr lang="zh-CN" altLang="en-US"/>
          </a:p>
        </p:txBody>
      </p:sp>
      <p:sp>
        <p:nvSpPr>
          <p:cNvPr id="45059" name="内容占位符 2">
            <a:extLst>
              <a:ext uri="{FF2B5EF4-FFF2-40B4-BE49-F238E27FC236}">
                <a16:creationId xmlns:a16="http://schemas.microsoft.com/office/drawing/2014/main" id="{4F46D001-3FFC-4AFC-821E-3E3DA52644C2}"/>
              </a:ext>
            </a:extLst>
          </p:cNvPr>
          <p:cNvSpPr>
            <a:spLocks noGrp="1"/>
          </p:cNvSpPr>
          <p:nvPr>
            <p:ph idx="1"/>
          </p:nvPr>
        </p:nvSpPr>
        <p:spPr>
          <a:xfrm>
            <a:off x="250825" y="774700"/>
            <a:ext cx="8642350" cy="2006600"/>
          </a:xfrm>
        </p:spPr>
        <p:txBody>
          <a:bodyPr/>
          <a:lstStyle/>
          <a:p>
            <a:pPr>
              <a:lnSpc>
                <a:spcPct val="150000"/>
              </a:lnSpc>
            </a:pPr>
            <a:r>
              <a:rPr lang="zh-CN" altLang="zh-CN" sz="2000"/>
              <a:t>一般来说，我们可以这样理解机器学习问题：我们</a:t>
            </a:r>
            <a:r>
              <a:rPr lang="en-US" altLang="zh-CN" sz="2000"/>
              <a:t>n</a:t>
            </a:r>
            <a:r>
              <a:rPr lang="zh-CN" altLang="zh-CN" sz="2000"/>
              <a:t>个样本（</a:t>
            </a:r>
            <a:r>
              <a:rPr lang="en-US" altLang="zh-CN" sz="2000"/>
              <a:t>sample</a:t>
            </a:r>
            <a:r>
              <a:rPr lang="zh-CN" altLang="zh-CN" sz="2000"/>
              <a:t>）的数据集，想要预测未知数据的属性。如果样本的数据是多维的，那么我们就说样本具有多个属性或特征。</a:t>
            </a:r>
          </a:p>
          <a:p>
            <a:pPr>
              <a:lnSpc>
                <a:spcPct val="150000"/>
              </a:lnSpc>
            </a:pPr>
            <a:r>
              <a:rPr lang="zh-CN" altLang="zh-CN" sz="2000"/>
              <a:t>我们可以将学习问题分为以下几类：</a:t>
            </a:r>
          </a:p>
          <a:p>
            <a:endParaRPr lang="zh-CN" altLang="en-US"/>
          </a:p>
        </p:txBody>
      </p:sp>
      <p:graphicFrame>
        <p:nvGraphicFramePr>
          <p:cNvPr id="4" name="图示 3">
            <a:extLst>
              <a:ext uri="{FF2B5EF4-FFF2-40B4-BE49-F238E27FC236}">
                <a16:creationId xmlns:a16="http://schemas.microsoft.com/office/drawing/2014/main" id="{BF916332-6056-45D4-B068-1EC397097250}"/>
              </a:ext>
            </a:extLst>
          </p:cNvPr>
          <p:cNvGraphicFramePr/>
          <p:nvPr/>
        </p:nvGraphicFramePr>
        <p:xfrm>
          <a:off x="1907704" y="2924944"/>
          <a:ext cx="4824536" cy="3271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8DBEE722-4FAD-4AAC-A929-742AF66C502D}"/>
              </a:ext>
            </a:extLst>
          </p:cNvPr>
          <p:cNvSpPr>
            <a:spLocks noGrp="1"/>
          </p:cNvSpPr>
          <p:nvPr>
            <p:ph type="title"/>
          </p:nvPr>
        </p:nvSpPr>
        <p:spPr>
          <a:xfrm>
            <a:off x="395288" y="153988"/>
            <a:ext cx="8318500" cy="431800"/>
          </a:xfrm>
        </p:spPr>
        <p:txBody>
          <a:bodyPr/>
          <a:lstStyle/>
          <a:p>
            <a:r>
              <a:rPr lang="zh-CN" altLang="en-US"/>
              <a:t>模块的作用</a:t>
            </a:r>
          </a:p>
        </p:txBody>
      </p:sp>
      <p:sp>
        <p:nvSpPr>
          <p:cNvPr id="18435" name="内容占位符 2">
            <a:extLst>
              <a:ext uri="{FF2B5EF4-FFF2-40B4-BE49-F238E27FC236}">
                <a16:creationId xmlns:a16="http://schemas.microsoft.com/office/drawing/2014/main" id="{ABE948DB-6E99-48B3-87EC-C44062659785}"/>
              </a:ext>
            </a:extLst>
          </p:cNvPr>
          <p:cNvSpPr>
            <a:spLocks noGrp="1"/>
          </p:cNvSpPr>
          <p:nvPr>
            <p:ph idx="1"/>
          </p:nvPr>
        </p:nvSpPr>
        <p:spPr>
          <a:xfrm>
            <a:off x="250825" y="774700"/>
            <a:ext cx="8497888" cy="4886325"/>
          </a:xfrm>
        </p:spPr>
        <p:txBody>
          <a:bodyPr/>
          <a:lstStyle/>
          <a:p>
            <a:pPr>
              <a:lnSpc>
                <a:spcPct val="150000"/>
              </a:lnSpc>
            </a:pPr>
            <a:r>
              <a:rPr lang="zh-CN" altLang="zh-CN" sz="2000"/>
              <a:t>从这一章开始，我们开始讨论</a:t>
            </a:r>
            <a:r>
              <a:rPr lang="en-US" altLang="zh-CN" sz="2000"/>
              <a:t>Python</a:t>
            </a:r>
            <a:r>
              <a:rPr lang="zh-CN" altLang="zh-CN" sz="2000"/>
              <a:t>模块并详细介绍多个</a:t>
            </a:r>
            <a:r>
              <a:rPr lang="en-US" altLang="zh-CN" sz="2000"/>
              <a:t>Python</a:t>
            </a:r>
            <a:r>
              <a:rPr lang="zh-CN" altLang="zh-CN" sz="2000"/>
              <a:t>必须掌握的模块。通过前面章节的学习，理论上我们已经可以几乎能够使用</a:t>
            </a:r>
            <a:r>
              <a:rPr lang="en-US" altLang="zh-CN" sz="2000"/>
              <a:t>Python</a:t>
            </a:r>
            <a:r>
              <a:rPr lang="zh-CN" altLang="zh-CN" sz="2000"/>
              <a:t>做任何事情。</a:t>
            </a:r>
            <a:endParaRPr lang="en-US" altLang="zh-CN" sz="2000"/>
          </a:p>
          <a:p>
            <a:pPr>
              <a:lnSpc>
                <a:spcPct val="150000"/>
              </a:lnSpc>
            </a:pPr>
            <a:r>
              <a:rPr lang="zh-CN" altLang="zh-CN" sz="2000"/>
              <a:t>但是如果让你们写一段实现矩阵的工业代码，我想这也是一件不容易的事情，而这段代码已经有人完整地写好了，我们可以在别人的基础上进行深一层的研究，这就需要模块。</a:t>
            </a:r>
            <a:endParaRPr lang="en-US" altLang="zh-CN" sz="2000"/>
          </a:p>
          <a:p>
            <a:pPr>
              <a:lnSpc>
                <a:spcPct val="150000"/>
              </a:lnSpc>
            </a:pPr>
            <a:r>
              <a:rPr lang="zh-CN" altLang="zh-CN" sz="2000"/>
              <a:t>通过引入模块，我们能够调用别人写好的函数和类，我们没有必要重新做别人已经做好的东西。</a:t>
            </a:r>
            <a:r>
              <a:rPr lang="en-US" altLang="zh-CN" sz="2000"/>
              <a:t>Python</a:t>
            </a:r>
            <a:r>
              <a:rPr lang="zh-CN" altLang="zh-CN" sz="2000"/>
              <a:t>的模块使得程序员能够轻松地分享自己的成果，这也是</a:t>
            </a:r>
            <a:r>
              <a:rPr lang="en-US" altLang="zh-CN" sz="2000"/>
              <a:t>Python</a:t>
            </a:r>
            <a:r>
              <a:rPr lang="zh-CN" altLang="zh-CN" sz="2000"/>
              <a:t>这门开源语言的一个亮点。</a:t>
            </a:r>
            <a:endParaRPr lang="zh-CN"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C11291C3-2E87-4F4B-B8D4-D83BA956A260}"/>
              </a:ext>
            </a:extLst>
          </p:cNvPr>
          <p:cNvSpPr>
            <a:spLocks noGrp="1"/>
          </p:cNvSpPr>
          <p:nvPr>
            <p:ph type="title"/>
          </p:nvPr>
        </p:nvSpPr>
        <p:spPr>
          <a:xfrm>
            <a:off x="395288" y="153988"/>
            <a:ext cx="8318500" cy="431800"/>
          </a:xfrm>
        </p:spPr>
        <p:txBody>
          <a:bodyPr/>
          <a:lstStyle/>
          <a:p>
            <a:r>
              <a:rPr lang="en-US" altLang="zh-CN"/>
              <a:t>scikit-learn</a:t>
            </a:r>
            <a:r>
              <a:rPr lang="zh-CN" altLang="zh-CN"/>
              <a:t>的数据集</a:t>
            </a:r>
            <a:endParaRPr lang="zh-CN" altLang="en-US"/>
          </a:p>
        </p:txBody>
      </p:sp>
      <p:sp>
        <p:nvSpPr>
          <p:cNvPr id="46083" name="内容占位符 2">
            <a:extLst>
              <a:ext uri="{FF2B5EF4-FFF2-40B4-BE49-F238E27FC236}">
                <a16:creationId xmlns:a16="http://schemas.microsoft.com/office/drawing/2014/main" id="{2309772B-DE0E-4967-8547-F35D86040DD2}"/>
              </a:ext>
            </a:extLst>
          </p:cNvPr>
          <p:cNvSpPr>
            <a:spLocks noGrp="1"/>
          </p:cNvSpPr>
          <p:nvPr>
            <p:ph idx="1"/>
          </p:nvPr>
        </p:nvSpPr>
        <p:spPr>
          <a:xfrm>
            <a:off x="250825" y="774700"/>
            <a:ext cx="8642350" cy="1933575"/>
          </a:xfrm>
        </p:spPr>
        <p:txBody>
          <a:bodyPr/>
          <a:lstStyle/>
          <a:p>
            <a:pPr>
              <a:lnSpc>
                <a:spcPct val="150000"/>
              </a:lnSpc>
            </a:pPr>
            <a:r>
              <a:rPr lang="en-US" altLang="zh-CN" sz="2000"/>
              <a:t>scikit-learn</a:t>
            </a:r>
            <a:r>
              <a:rPr lang="zh-CN" altLang="zh-CN" sz="2000"/>
              <a:t>有一些标准数据集，比如分类的</a:t>
            </a:r>
            <a:r>
              <a:rPr lang="en-US" altLang="zh-CN" sz="2000"/>
              <a:t>iris</a:t>
            </a:r>
            <a:r>
              <a:rPr lang="zh-CN" altLang="zh-CN" sz="2000"/>
              <a:t>和</a:t>
            </a:r>
            <a:r>
              <a:rPr lang="en-US" altLang="zh-CN" sz="2000"/>
              <a:t>digits</a:t>
            </a:r>
            <a:r>
              <a:rPr lang="zh-CN" altLang="zh-CN" sz="2000"/>
              <a:t>数据集和用于回归的波士顿房价（</a:t>
            </a:r>
            <a:r>
              <a:rPr lang="en-US" altLang="zh-CN" sz="2000"/>
              <a:t>boston house prices</a:t>
            </a:r>
            <a:r>
              <a:rPr lang="zh-CN" altLang="zh-CN" sz="2000"/>
              <a:t>）数据集。</a:t>
            </a:r>
            <a:endParaRPr lang="en-US" altLang="zh-CN" sz="2000"/>
          </a:p>
          <a:p>
            <a:pPr>
              <a:lnSpc>
                <a:spcPct val="150000"/>
              </a:lnSpc>
            </a:pPr>
            <a:r>
              <a:rPr lang="zh-CN" altLang="zh-CN" sz="2000"/>
              <a:t>针对</a:t>
            </a:r>
            <a:r>
              <a:rPr lang="en-US" altLang="zh-CN" sz="2000"/>
              <a:t>digits</a:t>
            </a:r>
            <a:r>
              <a:rPr lang="zh-CN" altLang="zh-CN" sz="2000"/>
              <a:t>数据集的任务是给定一个</a:t>
            </a:r>
            <a:r>
              <a:rPr lang="en-US" altLang="zh-CN" sz="2000"/>
              <a:t>8*8</a:t>
            </a:r>
            <a:r>
              <a:rPr lang="zh-CN" altLang="zh-CN" sz="2000"/>
              <a:t>像素数组，程序能够预测这</a:t>
            </a:r>
            <a:r>
              <a:rPr lang="en-US" altLang="zh-CN" sz="2000"/>
              <a:t>64</a:t>
            </a:r>
            <a:r>
              <a:rPr lang="zh-CN" altLang="zh-CN" sz="2000"/>
              <a:t>个像素代表哪个数字，</a:t>
            </a:r>
            <a:r>
              <a:rPr lang="zh-CN" altLang="en-US" sz="2000"/>
              <a:t>如下</a:t>
            </a:r>
            <a:r>
              <a:rPr lang="zh-CN" altLang="zh-CN" sz="2000"/>
              <a:t>图 所示</a:t>
            </a:r>
            <a:r>
              <a:rPr lang="zh-CN" altLang="en-US" sz="2000"/>
              <a:t>：</a:t>
            </a:r>
            <a:endParaRPr lang="zh-CN" altLang="zh-CN" sz="2000"/>
          </a:p>
          <a:p>
            <a:endParaRPr lang="zh-CN" altLang="en-US" sz="2000"/>
          </a:p>
        </p:txBody>
      </p:sp>
      <p:pic>
        <p:nvPicPr>
          <p:cNvPr id="46084" name="图片 3">
            <a:extLst>
              <a:ext uri="{FF2B5EF4-FFF2-40B4-BE49-F238E27FC236}">
                <a16:creationId xmlns:a16="http://schemas.microsoft.com/office/drawing/2014/main" id="{648E506B-88F1-447A-972C-EE300A405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2781300"/>
            <a:ext cx="5273675"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030FAEB-A987-4EA0-8988-283B6D124C3C}"/>
              </a:ext>
            </a:extLst>
          </p:cNvPr>
          <p:cNvSpPr>
            <a:spLocks noGrp="1"/>
          </p:cNvSpPr>
          <p:nvPr>
            <p:ph type="title"/>
          </p:nvPr>
        </p:nvSpPr>
        <p:spPr>
          <a:xfrm>
            <a:off x="395288" y="153988"/>
            <a:ext cx="8318500" cy="431800"/>
          </a:xfrm>
        </p:spPr>
        <p:txBody>
          <a:bodyPr/>
          <a:lstStyle/>
          <a:p>
            <a:r>
              <a:rPr lang="en-US" altLang="zh-CN"/>
              <a:t>scikit-learn</a:t>
            </a:r>
            <a:r>
              <a:rPr lang="zh-CN" altLang="zh-CN"/>
              <a:t>的训练和预测</a:t>
            </a:r>
            <a:endParaRPr lang="zh-CN" altLang="en-US"/>
          </a:p>
        </p:txBody>
      </p:sp>
      <p:sp>
        <p:nvSpPr>
          <p:cNvPr id="47107" name="内容占位符 2">
            <a:extLst>
              <a:ext uri="{FF2B5EF4-FFF2-40B4-BE49-F238E27FC236}">
                <a16:creationId xmlns:a16="http://schemas.microsoft.com/office/drawing/2014/main" id="{CB5AF5A8-938F-426D-B305-0A8EA808AEEC}"/>
              </a:ext>
            </a:extLst>
          </p:cNvPr>
          <p:cNvSpPr>
            <a:spLocks noGrp="1"/>
          </p:cNvSpPr>
          <p:nvPr>
            <p:ph idx="1"/>
          </p:nvPr>
        </p:nvSpPr>
        <p:spPr>
          <a:xfrm>
            <a:off x="250825" y="774700"/>
            <a:ext cx="8569325" cy="2870200"/>
          </a:xfrm>
        </p:spPr>
        <p:txBody>
          <a:bodyPr/>
          <a:lstStyle/>
          <a:p>
            <a:pPr>
              <a:lnSpc>
                <a:spcPct val="150000"/>
              </a:lnSpc>
            </a:pPr>
            <a:r>
              <a:rPr lang="zh-CN" altLang="zh-CN" sz="2000"/>
              <a:t>接着上面的例子，我们的任务是给定一副像素图案，预测其表示的数字。这是一个有监督学习的分类问题，总共有</a:t>
            </a:r>
            <a:r>
              <a:rPr lang="en-US" altLang="zh-CN" sz="2000"/>
              <a:t>10</a:t>
            </a:r>
            <a:r>
              <a:rPr lang="zh-CN" altLang="zh-CN" sz="2000"/>
              <a:t>个可能的分类（数字</a:t>
            </a:r>
            <a:r>
              <a:rPr lang="en-US" altLang="zh-CN" sz="2000"/>
              <a:t>0</a:t>
            </a:r>
            <a:r>
              <a:rPr lang="zh-CN" altLang="zh-CN" sz="2000"/>
              <a:t>到</a:t>
            </a:r>
            <a:r>
              <a:rPr lang="en-US" altLang="zh-CN" sz="2000"/>
              <a:t>9</a:t>
            </a:r>
            <a:r>
              <a:rPr lang="zh-CN" altLang="zh-CN" sz="2000"/>
              <a:t>）。我们将训练一个预测器（</a:t>
            </a:r>
            <a:r>
              <a:rPr lang="en-US" altLang="zh-CN" sz="2000"/>
              <a:t>estimator</a:t>
            </a:r>
            <a:r>
              <a:rPr lang="zh-CN" altLang="zh-CN" sz="2000"/>
              <a:t>）来预测（</a:t>
            </a:r>
            <a:r>
              <a:rPr lang="en-US" altLang="zh-CN" sz="2000"/>
              <a:t>predict</a:t>
            </a:r>
            <a:r>
              <a:rPr lang="zh-CN" altLang="zh-CN" sz="2000"/>
              <a:t>）未知样本所属分类。</a:t>
            </a:r>
          </a:p>
          <a:p>
            <a:pPr>
              <a:lnSpc>
                <a:spcPct val="150000"/>
              </a:lnSpc>
            </a:pPr>
            <a:r>
              <a:rPr lang="zh-CN" altLang="zh-CN" sz="2000"/>
              <a:t>在</a:t>
            </a:r>
            <a:r>
              <a:rPr lang="en-US" altLang="zh-CN" sz="2000"/>
              <a:t>scikit-learn</a:t>
            </a:r>
            <a:r>
              <a:rPr lang="zh-CN" altLang="zh-CN" sz="2000"/>
              <a:t>中，分类的预测器是一个</a:t>
            </a:r>
            <a:r>
              <a:rPr lang="en-US" altLang="zh-CN" sz="2000"/>
              <a:t>Python</a:t>
            </a:r>
            <a:r>
              <a:rPr lang="zh-CN" altLang="zh-CN" sz="2000"/>
              <a:t>对象，具有方法</a:t>
            </a:r>
            <a:r>
              <a:rPr lang="en-US" altLang="zh-CN" sz="2000"/>
              <a:t>fit(X,y)</a:t>
            </a:r>
            <a:r>
              <a:rPr lang="zh-CN" altLang="zh-CN" sz="2000"/>
              <a:t>和</a:t>
            </a:r>
            <a:r>
              <a:rPr lang="en-US" altLang="zh-CN" sz="2000"/>
              <a:t>predict(test)</a:t>
            </a:r>
            <a:r>
              <a:rPr lang="zh-CN" altLang="zh-CN" sz="2000"/>
              <a:t>方法。</a:t>
            </a:r>
            <a:endParaRPr lang="en-US" altLang="zh-CN"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6E9DE62-8596-4E17-9B58-F4EA0341E94E}"/>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34836CD-D91E-42DA-8556-AB22D811CD20}"/>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CE087F56-0D17-40A4-9A51-2845591390B5}"/>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07C2B42A-2892-4D81-B185-7F8AB9329809}"/>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1AF83732-7DB7-4DCD-A4C3-DD945DB87CC8}"/>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E842810B-03AF-4EF8-AF4E-9BA75D24A717}"/>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8136" name="标题 13">
            <a:extLst>
              <a:ext uri="{FF2B5EF4-FFF2-40B4-BE49-F238E27FC236}">
                <a16:creationId xmlns:a16="http://schemas.microsoft.com/office/drawing/2014/main" id="{22CB3699-10C0-4774-AD4A-673C3CB04EA2}"/>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A7B5A6DB-65CA-43D7-B86F-406F4B1CBEF5}"/>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1B2046AA-CCC9-4202-A2B6-DC5074D24118}"/>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AD531129-366C-44E2-9F26-14BB2A1637EC}"/>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724A9A8B-BBF0-468C-A027-41B1EB1298AD}"/>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78A496BC-60CA-4ABB-9474-3B4ADDE65624}"/>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722979CF-719D-4B67-BFFE-9C90201F9A3B}"/>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D0ECE0A5-493A-4FFB-A71B-A80931C87FE2}"/>
              </a:ext>
            </a:extLst>
          </p:cNvPr>
          <p:cNvSpPr>
            <a:spLocks noChangeArrowheads="1"/>
          </p:cNvSpPr>
          <p:nvPr/>
        </p:nvSpPr>
        <p:spPr bwMode="auto">
          <a:xfrm>
            <a:off x="1835696" y="494116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73A70D8A-4BB0-4D5F-A748-0FCB8D747C2B}"/>
              </a:ext>
            </a:extLst>
          </p:cNvPr>
          <p:cNvSpPr>
            <a:spLocks noChangeArrowheads="1"/>
          </p:cNvSpPr>
          <p:nvPr/>
        </p:nvSpPr>
        <p:spPr bwMode="auto">
          <a:xfrm>
            <a:off x="2843808" y="494116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ED711097-689D-453C-AF07-0D40591BF490}"/>
              </a:ext>
            </a:extLst>
          </p:cNvPr>
          <p:cNvSpPr>
            <a:spLocks noGrp="1"/>
          </p:cNvSpPr>
          <p:nvPr>
            <p:ph type="title"/>
          </p:nvPr>
        </p:nvSpPr>
        <p:spPr>
          <a:xfrm>
            <a:off x="395288" y="153988"/>
            <a:ext cx="8318500" cy="431800"/>
          </a:xfrm>
        </p:spPr>
        <p:txBody>
          <a:bodyPr/>
          <a:lstStyle/>
          <a:p>
            <a:r>
              <a:rPr lang="zh-CN" altLang="en-US">
                <a:latin typeface="微软雅黑" panose="020B0503020204020204" pitchFamily="34" charset="-122"/>
              </a:rPr>
              <a:t>其他</a:t>
            </a:r>
            <a:r>
              <a:rPr lang="en-US" altLang="zh-CN">
                <a:latin typeface="微软雅黑" panose="020B0503020204020204" pitchFamily="34" charset="-122"/>
              </a:rPr>
              <a:t>Python</a:t>
            </a:r>
            <a:r>
              <a:rPr lang="zh-CN" altLang="en-US">
                <a:latin typeface="微软雅黑" panose="020B0503020204020204" pitchFamily="34" charset="-122"/>
              </a:rPr>
              <a:t>常用模块</a:t>
            </a:r>
            <a:r>
              <a:rPr lang="en-US" altLang="zh-CN">
                <a:latin typeface="微软雅黑" panose="020B0503020204020204" pitchFamily="34" charset="-122"/>
              </a:rPr>
              <a:t>.</a:t>
            </a:r>
            <a:endParaRPr lang="zh-CN" altLang="en-US"/>
          </a:p>
        </p:txBody>
      </p:sp>
      <p:sp>
        <p:nvSpPr>
          <p:cNvPr id="49155" name="内容占位符 2">
            <a:extLst>
              <a:ext uri="{FF2B5EF4-FFF2-40B4-BE49-F238E27FC236}">
                <a16:creationId xmlns:a16="http://schemas.microsoft.com/office/drawing/2014/main" id="{069D578E-45BD-49CC-BDB1-AEA663C81E5B}"/>
              </a:ext>
            </a:extLst>
          </p:cNvPr>
          <p:cNvSpPr>
            <a:spLocks noGrp="1"/>
          </p:cNvSpPr>
          <p:nvPr>
            <p:ph idx="1"/>
          </p:nvPr>
        </p:nvSpPr>
        <p:spPr>
          <a:xfrm>
            <a:off x="250825" y="692150"/>
            <a:ext cx="8353425" cy="925513"/>
          </a:xfrm>
        </p:spPr>
        <p:txBody>
          <a:bodyPr/>
          <a:lstStyle/>
          <a:p>
            <a:pPr>
              <a:lnSpc>
                <a:spcPct val="150000"/>
              </a:lnSpc>
            </a:pPr>
            <a:r>
              <a:rPr lang="en-US" altLang="zh-CN" sz="2000"/>
              <a:t>Python</a:t>
            </a:r>
            <a:r>
              <a:rPr lang="zh-CN" altLang="zh-CN" sz="2000"/>
              <a:t>处理数据挖掘的模块</a:t>
            </a:r>
            <a:r>
              <a:rPr lang="zh-CN" altLang="en-US" sz="2000"/>
              <a:t>有很多</a:t>
            </a:r>
            <a:r>
              <a:rPr lang="zh-CN" altLang="zh-CN" sz="2000"/>
              <a:t>，</a:t>
            </a:r>
            <a:r>
              <a:rPr lang="zh-CN" altLang="en-US" sz="2000"/>
              <a:t>下面</a:t>
            </a:r>
            <a:r>
              <a:rPr lang="zh-CN" altLang="zh-CN" sz="2000"/>
              <a:t>表格对</a:t>
            </a:r>
            <a:r>
              <a:rPr lang="en-US" altLang="zh-CN" sz="2000"/>
              <a:t>Python</a:t>
            </a:r>
            <a:r>
              <a:rPr lang="zh-CN" altLang="zh-CN" sz="2000"/>
              <a:t>处理数据挖掘常用模块进行简单介绍。</a:t>
            </a:r>
            <a:endParaRPr lang="zh-CN" altLang="en-US" sz="2000"/>
          </a:p>
        </p:txBody>
      </p:sp>
      <p:graphicFrame>
        <p:nvGraphicFramePr>
          <p:cNvPr id="4" name="表格 3">
            <a:extLst>
              <a:ext uri="{FF2B5EF4-FFF2-40B4-BE49-F238E27FC236}">
                <a16:creationId xmlns:a16="http://schemas.microsoft.com/office/drawing/2014/main" id="{A0097C6E-D9B4-49AC-9F83-9E29284DA45F}"/>
              </a:ext>
            </a:extLst>
          </p:cNvPr>
          <p:cNvGraphicFramePr>
            <a:graphicFrameLocks noGrp="1"/>
          </p:cNvGraphicFramePr>
          <p:nvPr/>
        </p:nvGraphicFramePr>
        <p:xfrm>
          <a:off x="684213" y="1847850"/>
          <a:ext cx="7704137" cy="4389438"/>
        </p:xfrm>
        <a:graphic>
          <a:graphicData uri="http://schemas.openxmlformats.org/drawingml/2006/table">
            <a:tbl>
              <a:tblPr firstRow="1" firstCol="1" bandRow="1">
                <a:tableStyleId>{5C22544A-7EE6-4342-B048-85BDC9FD1C3A}</a:tableStyleId>
              </a:tblPr>
              <a:tblGrid>
                <a:gridCol w="963017">
                  <a:extLst>
                    <a:ext uri="{9D8B030D-6E8A-4147-A177-3AD203B41FA5}">
                      <a16:colId xmlns:a16="http://schemas.microsoft.com/office/drawing/2014/main" val="20000"/>
                    </a:ext>
                  </a:extLst>
                </a:gridCol>
                <a:gridCol w="6741120">
                  <a:extLst>
                    <a:ext uri="{9D8B030D-6E8A-4147-A177-3AD203B41FA5}">
                      <a16:colId xmlns:a16="http://schemas.microsoft.com/office/drawing/2014/main" val="20001"/>
                    </a:ext>
                  </a:extLst>
                </a:gridCol>
              </a:tblGrid>
              <a:tr h="243858">
                <a:tc>
                  <a:txBody>
                    <a:bodyPr/>
                    <a:lstStyle/>
                    <a:p>
                      <a:pPr algn="just">
                        <a:spcAft>
                          <a:spcPts val="0"/>
                        </a:spcAft>
                      </a:pPr>
                      <a:r>
                        <a:rPr lang="zh-CN" sz="1600" kern="100" dirty="0">
                          <a:effectLst/>
                        </a:rPr>
                        <a:t>模块名称</a:t>
                      </a:r>
                      <a:endParaRPr lang="zh-CN" sz="1600" kern="100" dirty="0">
                        <a:effectLst/>
                        <a:latin typeface="Calibri"/>
                        <a:ea typeface="宋体"/>
                        <a:cs typeface="Times New Roman"/>
                      </a:endParaRPr>
                    </a:p>
                  </a:txBody>
                  <a:tcPr marL="62565" marR="62565" marT="0" marB="0"/>
                </a:tc>
                <a:tc>
                  <a:txBody>
                    <a:bodyPr/>
                    <a:lstStyle/>
                    <a:p>
                      <a:pPr algn="just">
                        <a:spcAft>
                          <a:spcPts val="0"/>
                        </a:spcAft>
                      </a:pPr>
                      <a:r>
                        <a:rPr lang="zh-CN" sz="1600" kern="100" dirty="0">
                          <a:effectLst/>
                        </a:rPr>
                        <a:t>用途</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0"/>
                  </a:ext>
                </a:extLst>
              </a:tr>
              <a:tr h="487715">
                <a:tc>
                  <a:txBody>
                    <a:bodyPr/>
                    <a:lstStyle/>
                    <a:p>
                      <a:pPr algn="just">
                        <a:spcAft>
                          <a:spcPts val="0"/>
                        </a:spcAft>
                      </a:pPr>
                      <a:r>
                        <a:rPr lang="en-US" sz="1600" kern="100">
                          <a:effectLst/>
                        </a:rPr>
                        <a:t>Theano</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Theano </a:t>
                      </a:r>
                      <a:r>
                        <a:rPr lang="zh-CN" sz="1600" kern="100">
                          <a:effectLst/>
                        </a:rPr>
                        <a:t>是一个</a:t>
                      </a:r>
                      <a:r>
                        <a:rPr lang="en-US" sz="1600" kern="100">
                          <a:effectLst/>
                        </a:rPr>
                        <a:t> Python </a:t>
                      </a:r>
                      <a:r>
                        <a:rPr lang="zh-CN" sz="1600" kern="100">
                          <a:effectLst/>
                        </a:rPr>
                        <a:t>库，用来定义、优化和模拟数学表达式计算，用于高效的解决多维数组的计算问题以及深度学习框架。</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1"/>
                  </a:ext>
                </a:extLst>
              </a:tr>
              <a:tr h="487715">
                <a:tc>
                  <a:txBody>
                    <a:bodyPr/>
                    <a:lstStyle/>
                    <a:p>
                      <a:pPr algn="just">
                        <a:spcAft>
                          <a:spcPts val="0"/>
                        </a:spcAft>
                      </a:pPr>
                      <a:r>
                        <a:rPr lang="en-US" sz="1600" kern="100">
                          <a:effectLst/>
                        </a:rPr>
                        <a:t>Keras</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Keras</a:t>
                      </a:r>
                      <a:r>
                        <a:rPr lang="zh-CN" sz="1600" kern="100" dirty="0">
                          <a:effectLst/>
                        </a:rPr>
                        <a:t>是基于</a:t>
                      </a:r>
                      <a:r>
                        <a:rPr lang="en-US" sz="1600" kern="100" dirty="0" err="1">
                          <a:effectLst/>
                        </a:rPr>
                        <a:t>Theano</a:t>
                      </a:r>
                      <a:r>
                        <a:rPr lang="zh-CN" sz="1600" kern="100" dirty="0">
                          <a:effectLst/>
                        </a:rPr>
                        <a:t>的深度学习库，主要用于搭建人工神经网络，自编码器，卷积神经网络等深度学习模型。</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2"/>
                  </a:ext>
                </a:extLst>
              </a:tr>
              <a:tr h="487715">
                <a:tc>
                  <a:txBody>
                    <a:bodyPr/>
                    <a:lstStyle/>
                    <a:p>
                      <a:pPr algn="just">
                        <a:spcAft>
                          <a:spcPts val="0"/>
                        </a:spcAft>
                      </a:pPr>
                      <a:r>
                        <a:rPr lang="en-US" sz="1600" kern="100">
                          <a:effectLst/>
                        </a:rPr>
                        <a:t>Gensim</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Gensim</a:t>
                      </a:r>
                      <a:r>
                        <a:rPr lang="zh-CN" sz="1600" kern="100" dirty="0">
                          <a:effectLst/>
                        </a:rPr>
                        <a:t>是</a:t>
                      </a:r>
                      <a:r>
                        <a:rPr lang="en-US" sz="1600" kern="100" dirty="0">
                          <a:effectLst/>
                        </a:rPr>
                        <a:t>Python</a:t>
                      </a:r>
                      <a:r>
                        <a:rPr lang="zh-CN" sz="1600" kern="100" dirty="0">
                          <a:effectLst/>
                        </a:rPr>
                        <a:t>的自然语言处理模块，包括了自然语言主题模型，用于文本的主题挖掘。</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3"/>
                  </a:ext>
                </a:extLst>
              </a:tr>
              <a:tr h="487715">
                <a:tc>
                  <a:txBody>
                    <a:bodyPr/>
                    <a:lstStyle/>
                    <a:p>
                      <a:pPr algn="just">
                        <a:spcAft>
                          <a:spcPts val="0"/>
                        </a:spcAft>
                      </a:pPr>
                      <a:r>
                        <a:rPr lang="en-US" sz="1600" kern="100">
                          <a:effectLst/>
                        </a:rPr>
                        <a:t>StatsModels</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StatsModels</a:t>
                      </a:r>
                      <a:r>
                        <a:rPr lang="zh-CN" sz="1600" kern="100" dirty="0">
                          <a:effectLst/>
                        </a:rPr>
                        <a:t>是注重数据统计建模分析的数据处理模块，它与</a:t>
                      </a:r>
                      <a:r>
                        <a:rPr lang="en-US" sz="1600" kern="100" dirty="0">
                          <a:effectLst/>
                        </a:rPr>
                        <a:t>pandas</a:t>
                      </a:r>
                      <a:r>
                        <a:rPr lang="zh-CN" sz="1600" kern="100" dirty="0">
                          <a:effectLst/>
                        </a:rPr>
                        <a:t>结合，是当前</a:t>
                      </a:r>
                      <a:r>
                        <a:rPr lang="en-US" sz="1600" kern="100" dirty="0">
                          <a:effectLst/>
                        </a:rPr>
                        <a:t>Python</a:t>
                      </a:r>
                      <a:r>
                        <a:rPr lang="zh-CN" sz="1600" kern="100" dirty="0">
                          <a:effectLst/>
                        </a:rPr>
                        <a:t>的一个强大数据挖掘组合。</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4"/>
                  </a:ext>
                </a:extLst>
              </a:tr>
              <a:tr h="243858">
                <a:tc>
                  <a:txBody>
                    <a:bodyPr/>
                    <a:lstStyle/>
                    <a:p>
                      <a:pPr algn="just">
                        <a:spcAft>
                          <a:spcPts val="0"/>
                        </a:spcAft>
                      </a:pPr>
                      <a:r>
                        <a:rPr lang="en-US" sz="1600" kern="100">
                          <a:effectLst/>
                        </a:rPr>
                        <a:t>Pygame</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Pygame</a:t>
                      </a:r>
                      <a:r>
                        <a:rPr lang="zh-CN" sz="1600" kern="100">
                          <a:effectLst/>
                        </a:rPr>
                        <a:t>是专为电子游戏设计的</a:t>
                      </a:r>
                      <a:r>
                        <a:rPr lang="en-US" sz="1600" kern="100">
                          <a:effectLst/>
                        </a:rPr>
                        <a:t>Python</a:t>
                      </a:r>
                      <a:r>
                        <a:rPr lang="zh-CN" sz="1600" kern="100">
                          <a:effectLst/>
                        </a:rPr>
                        <a:t>模块</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5"/>
                  </a:ext>
                </a:extLst>
              </a:tr>
              <a:tr h="731573">
                <a:tc>
                  <a:txBody>
                    <a:bodyPr/>
                    <a:lstStyle/>
                    <a:p>
                      <a:pPr algn="just">
                        <a:spcAft>
                          <a:spcPts val="0"/>
                        </a:spcAft>
                      </a:pPr>
                      <a:r>
                        <a:rPr lang="en-US" sz="1600" kern="100">
                          <a:effectLst/>
                        </a:rPr>
                        <a:t>NLTK</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NLTK</a:t>
                      </a:r>
                      <a:r>
                        <a:rPr lang="zh-CN" sz="1600" kern="100">
                          <a:effectLst/>
                        </a:rPr>
                        <a:t>（</a:t>
                      </a:r>
                      <a:r>
                        <a:rPr lang="en-US" sz="1600" kern="100">
                          <a:effectLst/>
                        </a:rPr>
                        <a:t>Natural Language Toolkit</a:t>
                      </a:r>
                      <a:r>
                        <a:rPr lang="zh-CN" sz="1600" kern="100">
                          <a:effectLst/>
                        </a:rPr>
                        <a:t>）是</a:t>
                      </a:r>
                      <a:r>
                        <a:rPr lang="en-US" sz="1600" kern="100">
                          <a:effectLst/>
                        </a:rPr>
                        <a:t>Python</a:t>
                      </a:r>
                      <a:r>
                        <a:rPr lang="zh-CN" sz="1600" kern="100">
                          <a:effectLst/>
                        </a:rPr>
                        <a:t>的自然语言处理模块，包括一系列的字符处理和语言统计模型。</a:t>
                      </a:r>
                      <a:r>
                        <a:rPr lang="en-US" sz="1600" kern="100">
                          <a:effectLst/>
                        </a:rPr>
                        <a:t>NLTK </a:t>
                      </a:r>
                      <a:r>
                        <a:rPr lang="zh-CN" sz="1600" kern="100">
                          <a:effectLst/>
                        </a:rPr>
                        <a:t>常用于学术研究和教学，应用的领域有语言学、认知科学、人工智能、信息检索、机器学习等。</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6"/>
                  </a:ext>
                </a:extLst>
              </a:tr>
              <a:tr h="243858">
                <a:tc>
                  <a:txBody>
                    <a:bodyPr/>
                    <a:lstStyle/>
                    <a:p>
                      <a:pPr algn="just">
                        <a:spcAft>
                          <a:spcPts val="0"/>
                        </a:spcAft>
                      </a:pPr>
                      <a:r>
                        <a:rPr lang="en-US" sz="1600" kern="100">
                          <a:effectLst/>
                        </a:rPr>
                        <a:t>Mlpy</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Mlpy</a:t>
                      </a:r>
                      <a:r>
                        <a:rPr lang="zh-CN" sz="1600" kern="100">
                          <a:effectLst/>
                        </a:rPr>
                        <a:t>是基于</a:t>
                      </a:r>
                      <a:r>
                        <a:rPr lang="en-US" sz="1600" kern="100">
                          <a:effectLst/>
                        </a:rPr>
                        <a:t>NumPy</a:t>
                      </a:r>
                      <a:r>
                        <a:rPr lang="zh-CN" sz="1600" kern="100">
                          <a:effectLst/>
                        </a:rPr>
                        <a:t>和</a:t>
                      </a:r>
                      <a:r>
                        <a:rPr lang="en-US" sz="1600" kern="100">
                          <a:effectLst/>
                        </a:rPr>
                        <a:t>SciPy</a:t>
                      </a:r>
                      <a:r>
                        <a:rPr lang="zh-CN" sz="1600" kern="100">
                          <a:effectLst/>
                        </a:rPr>
                        <a:t>的机器学习模块，是</a:t>
                      </a:r>
                      <a:r>
                        <a:rPr lang="en-US" sz="1600" kern="100">
                          <a:effectLst/>
                        </a:rPr>
                        <a:t>CPython</a:t>
                      </a:r>
                      <a:r>
                        <a:rPr lang="zh-CN" sz="1600" kern="100">
                          <a:effectLst/>
                        </a:rPr>
                        <a:t>的拓展应用。</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7"/>
                  </a:ext>
                </a:extLst>
              </a:tr>
              <a:tr h="487715">
                <a:tc>
                  <a:txBody>
                    <a:bodyPr/>
                    <a:lstStyle/>
                    <a:p>
                      <a:pPr algn="just">
                        <a:spcAft>
                          <a:spcPts val="0"/>
                        </a:spcAft>
                      </a:pPr>
                      <a:r>
                        <a:rPr lang="en-US" sz="1600" kern="100">
                          <a:effectLst/>
                        </a:rPr>
                        <a:t>PyBrain</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PyBrain</a:t>
                      </a:r>
                      <a:r>
                        <a:rPr lang="zh-CN" sz="1600" kern="100">
                          <a:effectLst/>
                        </a:rPr>
                        <a:t>是</a:t>
                      </a:r>
                      <a:r>
                        <a:rPr lang="en-US" sz="1600" kern="100">
                          <a:effectLst/>
                        </a:rPr>
                        <a:t>Python</a:t>
                      </a:r>
                      <a:r>
                        <a:rPr lang="zh-CN" sz="1600" kern="100">
                          <a:effectLst/>
                        </a:rPr>
                        <a:t>的一个机器学习模块，主要用于处理神经网络、强化学习、无监督学习、进化算法。</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8"/>
                  </a:ext>
                </a:extLst>
              </a:tr>
              <a:tr h="487715">
                <a:tc>
                  <a:txBody>
                    <a:bodyPr/>
                    <a:lstStyle/>
                    <a:p>
                      <a:pPr algn="just">
                        <a:spcAft>
                          <a:spcPts val="0"/>
                        </a:spcAft>
                      </a:pPr>
                      <a:r>
                        <a:rPr lang="en-US" sz="1600" kern="100">
                          <a:effectLst/>
                        </a:rPr>
                        <a:t>Milk</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a:effectLst/>
                        </a:rPr>
                        <a:t>Milk</a:t>
                      </a:r>
                      <a:r>
                        <a:rPr lang="zh-CN" sz="1600" kern="100" dirty="0">
                          <a:effectLst/>
                        </a:rPr>
                        <a:t>是</a:t>
                      </a:r>
                      <a:r>
                        <a:rPr lang="en-US" sz="1600" kern="100" dirty="0">
                          <a:effectLst/>
                        </a:rPr>
                        <a:t>Python</a:t>
                      </a:r>
                      <a:r>
                        <a:rPr lang="zh-CN" sz="1600" kern="100" dirty="0">
                          <a:effectLst/>
                        </a:rPr>
                        <a:t>的一个机器学习工具箱，其重点是提高监督分类法与几种有效的分类分析：</a:t>
                      </a:r>
                      <a:r>
                        <a:rPr lang="en-US" sz="1600" kern="100" dirty="0">
                          <a:effectLst/>
                        </a:rPr>
                        <a:t>SVMs</a:t>
                      </a:r>
                      <a:r>
                        <a:rPr lang="zh-CN" sz="1600" kern="100" dirty="0">
                          <a:effectLst/>
                        </a:rPr>
                        <a:t>（基于</a:t>
                      </a:r>
                      <a:r>
                        <a:rPr lang="en-US" sz="1600" kern="100" dirty="0" err="1">
                          <a:effectLst/>
                        </a:rPr>
                        <a:t>libsvm</a:t>
                      </a:r>
                      <a:r>
                        <a:rPr lang="zh-CN" sz="1600" kern="100" dirty="0">
                          <a:effectLst/>
                        </a:rPr>
                        <a:t>），</a:t>
                      </a:r>
                      <a:r>
                        <a:rPr lang="en-US" sz="1600" kern="100" dirty="0" err="1">
                          <a:effectLst/>
                        </a:rPr>
                        <a:t>kNN</a:t>
                      </a:r>
                      <a:r>
                        <a:rPr lang="zh-CN" sz="1600" kern="100" dirty="0">
                          <a:effectLst/>
                        </a:rPr>
                        <a:t>，随机森林和决策树。</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EF3F083-A84A-4FD8-94B8-DCEC4BE9F798}"/>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21F7421B-338E-4412-9743-04129D743184}"/>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A758FC23-C39A-45BE-A7C2-00FD976DC078}"/>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0AFF06B2-A5DF-48A4-8592-06DAF769A5D1}"/>
              </a:ext>
            </a:extLst>
          </p:cNvPr>
          <p:cNvSpPr>
            <a:spLocks noChangeArrowheads="1" noChangeShapeType="1" noTextEdit="1"/>
          </p:cNvSpPr>
          <p:nvPr/>
        </p:nvSpPr>
        <p:spPr bwMode="gray">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rPr>
              <a:t>Thank You!</a:t>
            </a:r>
            <a:endParaRPr lang="zh-CN" altLang="en-US"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ndParaRPr>
          </a:p>
        </p:txBody>
      </p:sp>
      <p:grpSp>
        <p:nvGrpSpPr>
          <p:cNvPr id="50183" name="组合 17">
            <a:extLst>
              <a:ext uri="{FF2B5EF4-FFF2-40B4-BE49-F238E27FC236}">
                <a16:creationId xmlns:a16="http://schemas.microsoft.com/office/drawing/2014/main" id="{3B467279-413C-450A-B8FF-E2A048F5C29F}"/>
              </a:ext>
            </a:extLst>
          </p:cNvPr>
          <p:cNvGrpSpPr>
            <a:grpSpLocks/>
          </p:cNvGrpSpPr>
          <p:nvPr/>
        </p:nvGrpSpPr>
        <p:grpSpPr bwMode="auto">
          <a:xfrm>
            <a:off x="-322263" y="1214438"/>
            <a:ext cx="3751263" cy="3751262"/>
            <a:chOff x="-2714676" y="2357430"/>
            <a:chExt cx="3751262" cy="3751262"/>
          </a:xfrm>
        </p:grpSpPr>
        <p:grpSp>
          <p:nvGrpSpPr>
            <p:cNvPr id="50185" name="组合 8">
              <a:extLst>
                <a:ext uri="{FF2B5EF4-FFF2-40B4-BE49-F238E27FC236}">
                  <a16:creationId xmlns:a16="http://schemas.microsoft.com/office/drawing/2014/main" id="{4B33092E-ECF9-4FDC-A039-E827E7544F2C}"/>
                </a:ext>
              </a:extLst>
            </p:cNvPr>
            <p:cNvGrpSpPr>
              <a:grpSpLocks/>
            </p:cNvGrpSpPr>
            <p:nvPr/>
          </p:nvGrpSpPr>
          <p:grpSpPr bwMode="auto">
            <a:xfrm>
              <a:off x="-2714676" y="2357430"/>
              <a:ext cx="3751262" cy="3751262"/>
              <a:chOff x="244442" y="902804"/>
              <a:chExt cx="3752056" cy="3752056"/>
            </a:xfrm>
          </p:grpSpPr>
          <p:grpSp>
            <p:nvGrpSpPr>
              <p:cNvPr id="50187" name="组合 13">
                <a:extLst>
                  <a:ext uri="{FF2B5EF4-FFF2-40B4-BE49-F238E27FC236}">
                    <a16:creationId xmlns:a16="http://schemas.microsoft.com/office/drawing/2014/main" id="{9FFA6349-D4FD-4D48-AB96-97696569B02D}"/>
                  </a:ext>
                </a:extLst>
              </p:cNvPr>
              <p:cNvGrpSpPr>
                <a:grpSpLocks/>
              </p:cNvGrpSpPr>
              <p:nvPr/>
            </p:nvGrpSpPr>
            <p:grpSpPr bwMode="auto">
              <a:xfrm>
                <a:off x="244442" y="902804"/>
                <a:ext cx="3752056" cy="3752056"/>
                <a:chOff x="244442" y="902804"/>
                <a:chExt cx="3752056" cy="3752056"/>
              </a:xfrm>
            </p:grpSpPr>
            <p:sp>
              <p:nvSpPr>
                <p:cNvPr id="12" name="椭圆 11">
                  <a:extLst>
                    <a:ext uri="{FF2B5EF4-FFF2-40B4-BE49-F238E27FC236}">
                      <a16:creationId xmlns:a16="http://schemas.microsoft.com/office/drawing/2014/main" id="{979D75F3-17D9-4EEF-9AF7-7B32594F576F}"/>
                    </a:ext>
                  </a:extLst>
                </p:cNvPr>
                <p:cNvSpPr/>
                <p:nvPr/>
              </p:nvSpPr>
              <p:spPr bwMode="auto">
                <a:xfrm>
                  <a:off x="244442" y="902804"/>
                  <a:ext cx="3752056" cy="3752056"/>
                </a:xfrm>
                <a:prstGeom prst="ellipse">
                  <a:avLst/>
                </a:prstGeom>
                <a:solidFill>
                  <a:schemeClr val="accent1">
                    <a:lumMod val="20000"/>
                    <a:lumOff val="80000"/>
                    <a:alpha val="73000"/>
                  </a:schemeClr>
                </a:solidFill>
                <a:ln w="76200" cap="flat" cmpd="sng" algn="ctr">
                  <a:solidFill>
                    <a:schemeClr val="bg1"/>
                  </a:solidFill>
                  <a:prstDash val="solid"/>
                  <a:round/>
                  <a:headEnd type="none" w="med" len="med"/>
                  <a:tailEnd type="none" w="med" len="med"/>
                </a:ln>
                <a:effectLst>
                  <a:glow>
                    <a:schemeClr val="accent1">
                      <a:lumMod val="20000"/>
                      <a:lumOff val="80000"/>
                      <a:alpha val="40000"/>
                    </a:schemeClr>
                  </a:glow>
                  <a:outerShdw blurRad="50800" dist="38100" dir="18900000" algn="bl" rotWithShape="0">
                    <a:schemeClr val="accent1">
                      <a:lumMod val="20000"/>
                      <a:lumOff val="80000"/>
                      <a:alpha val="40000"/>
                    </a:schemeClr>
                  </a:outerShdw>
                </a:effectLst>
              </p:spPr>
              <p:txBody>
                <a:bodyPr/>
                <a:lstStyle/>
                <a:p>
                  <a:pPr>
                    <a:defRPr/>
                  </a:pPr>
                  <a:endParaRPr lang="zh-CN" altLang="en-US" sz="1800" b="1">
                    <a:solidFill>
                      <a:prstClr val="black"/>
                    </a:solidFill>
                    <a:latin typeface="Arial" charset="0"/>
                    <a:ea typeface="宋体" charset="-122"/>
                  </a:endParaRPr>
                </a:p>
              </p:txBody>
            </p:sp>
            <p:pic>
              <p:nvPicPr>
                <p:cNvPr id="50192" name="图片 12">
                  <a:extLst>
                    <a:ext uri="{FF2B5EF4-FFF2-40B4-BE49-F238E27FC236}">
                      <a16:creationId xmlns:a16="http://schemas.microsoft.com/office/drawing/2014/main" id="{72F6EA6A-AA08-4426-853B-290420EE0C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42" y="2117507"/>
                  <a:ext cx="1493448" cy="4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图片 13">
                  <a:extLst>
                    <a:ext uri="{FF2B5EF4-FFF2-40B4-BE49-F238E27FC236}">
                      <a16:creationId xmlns:a16="http://schemas.microsoft.com/office/drawing/2014/main" id="{EAE32AC0-A9D6-4B8A-B4D3-22010082DF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225" y="3138248"/>
                  <a:ext cx="692096" cy="6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4" name="图片 14">
                  <a:extLst>
                    <a:ext uri="{FF2B5EF4-FFF2-40B4-BE49-F238E27FC236}">
                      <a16:creationId xmlns:a16="http://schemas.microsoft.com/office/drawing/2014/main" id="{604DDADA-6336-4CEF-8533-6EA5182C596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50" y="3080850"/>
                  <a:ext cx="1320951" cy="5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5" name="图片 15">
                  <a:extLst>
                    <a:ext uri="{FF2B5EF4-FFF2-40B4-BE49-F238E27FC236}">
                      <a16:creationId xmlns:a16="http://schemas.microsoft.com/office/drawing/2014/main" id="{C7540A71-6921-4EA9-8ADF-D5AFD24914A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43707" y="3969912"/>
                  <a:ext cx="1205858" cy="5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188" name="图片 10">
                <a:extLst>
                  <a:ext uri="{FF2B5EF4-FFF2-40B4-BE49-F238E27FC236}">
                    <a16:creationId xmlns:a16="http://schemas.microsoft.com/office/drawing/2014/main" id="{7380B7F3-D4E1-45DC-A644-0AAFEE98179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0942" y="1903148"/>
                <a:ext cx="1241921" cy="64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186" name="图片 16" descr="LOGO1.png">
              <a:extLst>
                <a:ext uri="{FF2B5EF4-FFF2-40B4-BE49-F238E27FC236}">
                  <a16:creationId xmlns:a16="http://schemas.microsoft.com/office/drawing/2014/main" id="{D46D2E14-8FCE-455A-9C23-2FED269F678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4478" y="2571744"/>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184" name="Picture 20" descr="E:\LXL\T-微信平台\二维码（PPT）.png">
            <a:extLst>
              <a:ext uri="{FF2B5EF4-FFF2-40B4-BE49-F238E27FC236}">
                <a16:creationId xmlns:a16="http://schemas.microsoft.com/office/drawing/2014/main" id="{2BDD1AC0-9F0C-4D59-A393-64E22FED8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1575" y="4841875"/>
            <a:ext cx="28575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5">
            <a:extLst>
              <a:ext uri="{FF2B5EF4-FFF2-40B4-BE49-F238E27FC236}">
                <a16:creationId xmlns:a16="http://schemas.microsoft.com/office/drawing/2014/main" id="{B8BC9496-0084-4DA2-AC5D-C0EEBC201EC1}"/>
              </a:ext>
            </a:extLst>
          </p:cNvPr>
          <p:cNvSpPr>
            <a:spLocks noChangeArrowheads="1"/>
          </p:cNvSpPr>
          <p:nvPr/>
        </p:nvSpPr>
        <p:spPr bwMode="auto">
          <a:xfrm>
            <a:off x="2106957" y="4910287"/>
            <a:ext cx="3475936"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0"/>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19" name="Rectangle 5">
            <a:extLst>
              <a:ext uri="{FF2B5EF4-FFF2-40B4-BE49-F238E27FC236}">
                <a16:creationId xmlns:a16="http://schemas.microsoft.com/office/drawing/2014/main" id="{F4DAB9EA-E08D-47CB-AA8E-0650AB145FB7}"/>
              </a:ext>
            </a:extLst>
          </p:cNvPr>
          <p:cNvSpPr>
            <a:spLocks noChangeArrowheads="1"/>
          </p:cNvSpPr>
          <p:nvPr/>
        </p:nvSpPr>
        <p:spPr bwMode="auto">
          <a:xfrm>
            <a:off x="2100066" y="5951537"/>
            <a:ext cx="460654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1"/>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07BC0B2B-EBFF-41B7-BF73-741536EC033E}"/>
              </a:ext>
            </a:extLst>
          </p:cNvPr>
          <p:cNvSpPr>
            <a:spLocks noGrp="1"/>
          </p:cNvSpPr>
          <p:nvPr>
            <p:ph type="title"/>
          </p:nvPr>
        </p:nvSpPr>
        <p:spPr>
          <a:xfrm>
            <a:off x="395288" y="153988"/>
            <a:ext cx="8318500" cy="431800"/>
          </a:xfrm>
        </p:spPr>
        <p:txBody>
          <a:bodyPr/>
          <a:lstStyle/>
          <a:p>
            <a:r>
              <a:rPr lang="zh-CN" altLang="en-US"/>
              <a:t>模块的含义</a:t>
            </a:r>
          </a:p>
        </p:txBody>
      </p:sp>
      <p:sp>
        <p:nvSpPr>
          <p:cNvPr id="19459" name="内容占位符 2">
            <a:extLst>
              <a:ext uri="{FF2B5EF4-FFF2-40B4-BE49-F238E27FC236}">
                <a16:creationId xmlns:a16="http://schemas.microsoft.com/office/drawing/2014/main" id="{5C99256F-9AAA-46A3-B013-032296BAFCDC}"/>
              </a:ext>
            </a:extLst>
          </p:cNvPr>
          <p:cNvSpPr>
            <a:spLocks noGrp="1"/>
          </p:cNvSpPr>
          <p:nvPr>
            <p:ph idx="1"/>
          </p:nvPr>
        </p:nvSpPr>
        <p:spPr>
          <a:xfrm>
            <a:off x="250825" y="774700"/>
            <a:ext cx="8497888" cy="4525963"/>
          </a:xfrm>
        </p:spPr>
        <p:txBody>
          <a:bodyPr/>
          <a:lstStyle/>
          <a:p>
            <a:pPr>
              <a:lnSpc>
                <a:spcPct val="150000"/>
              </a:lnSpc>
            </a:pPr>
            <a:r>
              <a:rPr lang="zh-CN" altLang="zh-CN" sz="2000"/>
              <a:t>模块是最高级别的程序组织单元，它能够将程序代码和数据封装以便重用。</a:t>
            </a:r>
            <a:endParaRPr lang="en-US" altLang="zh-CN" sz="2000"/>
          </a:p>
          <a:p>
            <a:pPr>
              <a:lnSpc>
                <a:spcPct val="150000"/>
              </a:lnSpc>
            </a:pPr>
            <a:r>
              <a:rPr lang="zh-CN" altLang="zh-CN" sz="2000"/>
              <a:t>模块往往对应了</a:t>
            </a:r>
            <a:r>
              <a:rPr lang="en-US" altLang="zh-CN" sz="2000"/>
              <a:t>Python</a:t>
            </a:r>
            <a:r>
              <a:rPr lang="zh-CN" altLang="zh-CN" sz="2000"/>
              <a:t>的脚本文件（</a:t>
            </a:r>
            <a:r>
              <a:rPr lang="en-US" altLang="zh-CN" sz="2000"/>
              <a:t>.py</a:t>
            </a:r>
            <a:r>
              <a:rPr lang="zh-CN" altLang="zh-CN" sz="2000"/>
              <a:t>），包含了所有编写该模块的程序员定义的函数和变量。</a:t>
            </a:r>
            <a:endParaRPr lang="en-US" altLang="zh-CN" sz="2000"/>
          </a:p>
          <a:p>
            <a:pPr>
              <a:lnSpc>
                <a:spcPct val="150000"/>
              </a:lnSpc>
            </a:pPr>
            <a:r>
              <a:rPr lang="zh-CN" altLang="zh-CN" sz="2000"/>
              <a:t>模块可以被别的程序导入，以使用该模块的函数等功能，这也是使用</a:t>
            </a:r>
            <a:r>
              <a:rPr lang="en-US" altLang="zh-CN" sz="2000"/>
              <a:t>Python</a:t>
            </a:r>
            <a:r>
              <a:rPr lang="zh-CN" altLang="zh-CN" sz="2000"/>
              <a:t>标准库的方法。</a:t>
            </a:r>
            <a:endParaRPr lang="en-US" altLang="zh-CN" sz="2000"/>
          </a:p>
          <a:p>
            <a:pPr>
              <a:lnSpc>
                <a:spcPct val="150000"/>
              </a:lnSpc>
            </a:pPr>
            <a:r>
              <a:rPr lang="zh-CN" altLang="zh-CN" sz="2000"/>
              <a:t>导入模块后，在模块文件定义的所有变量名都会以被导入的模块对象的成员的形式被调用。换言之，模块文件的全局作用域变成了模块对象的局部作用域。</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7030D31-8900-460E-8F82-62F590743456}"/>
              </a:ext>
            </a:extLst>
          </p:cNvPr>
          <p:cNvSpPr>
            <a:spLocks noGrp="1"/>
          </p:cNvSpPr>
          <p:nvPr>
            <p:ph type="title"/>
          </p:nvPr>
        </p:nvSpPr>
        <p:spPr>
          <a:xfrm>
            <a:off x="395288" y="153988"/>
            <a:ext cx="8318500" cy="431800"/>
          </a:xfrm>
        </p:spPr>
        <p:txBody>
          <a:bodyPr/>
          <a:lstStyle/>
          <a:p>
            <a:r>
              <a:rPr lang="zh-CN" altLang="en-US"/>
              <a:t>模块的导入</a:t>
            </a:r>
          </a:p>
        </p:txBody>
      </p:sp>
      <p:sp>
        <p:nvSpPr>
          <p:cNvPr id="3" name="内容占位符 2">
            <a:extLst>
              <a:ext uri="{FF2B5EF4-FFF2-40B4-BE49-F238E27FC236}">
                <a16:creationId xmlns:a16="http://schemas.microsoft.com/office/drawing/2014/main" id="{531CC179-44EE-4C00-9448-14C181859072}"/>
              </a:ext>
            </a:extLst>
          </p:cNvPr>
          <p:cNvSpPr>
            <a:spLocks noGrp="1"/>
          </p:cNvSpPr>
          <p:nvPr>
            <p:ph idx="1"/>
          </p:nvPr>
        </p:nvSpPr>
        <p:spPr>
          <a:xfrm>
            <a:off x="250825" y="774700"/>
            <a:ext cx="8137525" cy="4525963"/>
          </a:xfrm>
        </p:spPr>
        <p:txBody>
          <a:bodyPr/>
          <a:lstStyle/>
          <a:p>
            <a:pPr>
              <a:lnSpc>
                <a:spcPct val="150000"/>
              </a:lnSpc>
              <a:defRPr/>
            </a:pPr>
            <a:r>
              <a:rPr lang="zh-CN" altLang="zh-CN" sz="2000" dirty="0"/>
              <a:t>因此模块能够划分系统命名空间，避免了不同文件的变量重名的问题。</a:t>
            </a:r>
            <a:r>
              <a:rPr lang="en-US" altLang="zh-CN" sz="2000" dirty="0"/>
              <a:t>Python</a:t>
            </a:r>
            <a:r>
              <a:rPr lang="zh-CN" altLang="zh-CN" sz="2000" dirty="0"/>
              <a:t>的模块使得独立的文件连接成了一个巨大的程序系统。</a:t>
            </a:r>
          </a:p>
          <a:p>
            <a:pPr>
              <a:lnSpc>
                <a:spcPct val="150000"/>
              </a:lnSpc>
              <a:defRPr/>
            </a:pPr>
            <a:r>
              <a:rPr lang="zh-CN" altLang="zh-CN" sz="2000" dirty="0"/>
              <a:t>模块的导入是通过</a:t>
            </a:r>
            <a:r>
              <a:rPr lang="en-US" altLang="zh-CN" sz="2000" dirty="0"/>
              <a:t>import</a:t>
            </a:r>
            <a:r>
              <a:rPr lang="zh-CN" altLang="zh-CN" sz="2000" dirty="0"/>
              <a:t>语句</a:t>
            </a:r>
            <a:r>
              <a:rPr lang="en-US" altLang="zh-CN" sz="2000" dirty="0"/>
              <a:t>,</a:t>
            </a:r>
            <a:r>
              <a:rPr lang="zh-CN" altLang="zh-CN" sz="2000" dirty="0"/>
              <a:t>下面是三种</a:t>
            </a:r>
            <a:r>
              <a:rPr lang="en-US" altLang="zh-CN" sz="2000" dirty="0"/>
              <a:t>import</a:t>
            </a:r>
            <a:r>
              <a:rPr lang="zh-CN" altLang="zh-CN" sz="2000" dirty="0"/>
              <a:t>语句的格式</a:t>
            </a:r>
          </a:p>
          <a:p>
            <a:pPr marL="457200" indent="-457200">
              <a:lnSpc>
                <a:spcPct val="150000"/>
              </a:lnSpc>
              <a:buFont typeface="+mj-lt"/>
              <a:buAutoNum type="alphaLcParenR"/>
              <a:defRPr/>
            </a:pPr>
            <a:r>
              <a:rPr lang="en-US" altLang="zh-CN" sz="2000" dirty="0"/>
              <a:t>import </a:t>
            </a:r>
            <a:r>
              <a:rPr lang="en-US" altLang="zh-CN" sz="2000" dirty="0" err="1"/>
              <a:t>numpy</a:t>
            </a:r>
            <a:r>
              <a:rPr lang="en-US" altLang="zh-CN" sz="2000" dirty="0"/>
              <a:t> : </a:t>
            </a:r>
            <a:r>
              <a:rPr lang="zh-CN" altLang="zh-CN" sz="2000" dirty="0"/>
              <a:t>直接导入</a:t>
            </a:r>
            <a:r>
              <a:rPr lang="en-US" altLang="zh-CN" sz="2000" dirty="0" err="1"/>
              <a:t>NumPy</a:t>
            </a:r>
            <a:r>
              <a:rPr lang="zh-CN" altLang="zh-CN" sz="2000" dirty="0"/>
              <a:t>模块</a:t>
            </a:r>
          </a:p>
          <a:p>
            <a:pPr marL="457200" indent="-457200">
              <a:lnSpc>
                <a:spcPct val="150000"/>
              </a:lnSpc>
              <a:buFont typeface="+mj-lt"/>
              <a:buAutoNum type="alphaLcParenR"/>
              <a:defRPr/>
            </a:pPr>
            <a:r>
              <a:rPr lang="en-US" altLang="zh-CN" sz="2000" dirty="0"/>
              <a:t>import </a:t>
            </a:r>
            <a:r>
              <a:rPr lang="en-US" altLang="zh-CN" sz="2000" dirty="0" err="1"/>
              <a:t>numpy</a:t>
            </a:r>
            <a:r>
              <a:rPr lang="en-US" altLang="zh-CN" sz="2000" dirty="0"/>
              <a:t> as np: </a:t>
            </a:r>
            <a:r>
              <a:rPr lang="zh-CN" altLang="zh-CN" sz="2000" dirty="0"/>
              <a:t>导入</a:t>
            </a:r>
            <a:r>
              <a:rPr lang="en-US" altLang="zh-CN" sz="2000" dirty="0" err="1"/>
              <a:t>NumPy</a:t>
            </a:r>
            <a:r>
              <a:rPr lang="zh-CN" altLang="zh-CN" sz="2000" dirty="0"/>
              <a:t>模块后并将其改名为</a:t>
            </a:r>
            <a:r>
              <a:rPr lang="en-US" altLang="zh-CN" sz="2000" dirty="0"/>
              <a:t>np</a:t>
            </a:r>
            <a:endParaRPr lang="zh-CN" altLang="zh-CN" sz="2000" dirty="0"/>
          </a:p>
          <a:p>
            <a:pPr marL="457200" indent="-457200">
              <a:lnSpc>
                <a:spcPct val="150000"/>
              </a:lnSpc>
              <a:buFont typeface="+mj-lt"/>
              <a:buAutoNum type="alphaLcParenR"/>
              <a:defRPr/>
            </a:pPr>
            <a:r>
              <a:rPr lang="en-US" altLang="zh-CN" sz="2000" dirty="0"/>
              <a:t>from </a:t>
            </a:r>
            <a:r>
              <a:rPr lang="en-US" altLang="zh-CN" sz="2000" dirty="0" err="1"/>
              <a:t>numpy</a:t>
            </a:r>
            <a:r>
              <a:rPr lang="en-US" altLang="zh-CN" sz="2000" dirty="0"/>
              <a:t> import array: </a:t>
            </a:r>
            <a:r>
              <a:rPr lang="zh-CN" altLang="zh-CN" sz="2000" dirty="0"/>
              <a:t>从</a:t>
            </a:r>
            <a:r>
              <a:rPr lang="en-US" altLang="zh-CN" sz="2000" dirty="0" err="1"/>
              <a:t>NumPy</a:t>
            </a:r>
            <a:r>
              <a:rPr lang="zh-CN" altLang="zh-CN" sz="2000" dirty="0"/>
              <a:t>模块中导入其中的</a:t>
            </a:r>
            <a:r>
              <a:rPr lang="en-US" altLang="zh-CN" sz="2000" dirty="0"/>
              <a:t>array</a:t>
            </a:r>
            <a:r>
              <a:rPr lang="zh-CN" altLang="zh-CN" sz="2000" dirty="0"/>
              <a:t>方法</a:t>
            </a:r>
          </a:p>
          <a:p>
            <a:pPr>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35157C1-FE6C-4962-B684-E9756CCF60E1}"/>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A2D773E-50DE-406F-8C24-F74D8291D02D}"/>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3C1241B5-7B07-4A71-8E3F-92DD2EAEBEE5}"/>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5E9200A4-6742-4C4B-849F-A30010375721}"/>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88BBBF88-CB52-4239-991C-B7C132FC588D}"/>
              </a:ext>
            </a:extLst>
          </p:cNvPr>
          <p:cNvSpPr>
            <a:spLocks noChangeArrowheads="1"/>
          </p:cNvSpPr>
          <p:nvPr/>
        </p:nvSpPr>
        <p:spPr bwMode="auto">
          <a:xfrm>
            <a:off x="2844800" y="2060848"/>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65664DD1-6B21-45A3-891B-B2489BD3DF47}"/>
              </a:ext>
            </a:extLst>
          </p:cNvPr>
          <p:cNvSpPr>
            <a:spLocks noChangeArrowheads="1"/>
          </p:cNvSpPr>
          <p:nvPr/>
        </p:nvSpPr>
        <p:spPr bwMode="auto">
          <a:xfrm>
            <a:off x="1857375" y="2060848"/>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1516" name="标题 13">
            <a:extLst>
              <a:ext uri="{FF2B5EF4-FFF2-40B4-BE49-F238E27FC236}">
                <a16:creationId xmlns:a16="http://schemas.microsoft.com/office/drawing/2014/main" id="{F77CB21B-D843-4BFF-A0E1-B006501D589B}"/>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A68B203F-5E41-4B1B-B325-F87EFA1CA6B6}"/>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4455660B-35CA-42B7-BF7E-C58A09796F33}"/>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15A9987A-2C0E-4705-BE22-DFC0B2211848}"/>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FDA5D46B-5969-4072-A8CD-DB4BF2CB7323}"/>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A0C1A2FC-2F6A-4C3F-8AE2-8016A534EE7D}"/>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DA403DCB-96AC-456E-8C1E-D0000F5AE551}"/>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5617FA0D-289A-4965-929B-E4EA0A984756}"/>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18D9659B-16A6-40AD-AFAD-B14477E4DAF7}"/>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D5538A65-E45C-47D1-B6A1-A1185C189B37}"/>
              </a:ext>
            </a:extLst>
          </p:cNvPr>
          <p:cNvSpPr>
            <a:spLocks noGrp="1"/>
          </p:cNvSpPr>
          <p:nvPr>
            <p:ph type="title"/>
          </p:nvPr>
        </p:nvSpPr>
        <p:spPr>
          <a:xfrm>
            <a:off x="395288" y="153988"/>
            <a:ext cx="8318500" cy="431800"/>
          </a:xfrm>
        </p:spPr>
        <p:txBody>
          <a:bodyPr/>
          <a:lstStyle/>
          <a:p>
            <a:r>
              <a:rPr lang="en-US" altLang="zh-CN">
                <a:latin typeface="微软雅黑" panose="020B0503020204020204" pitchFamily="34" charset="-122"/>
              </a:rPr>
              <a:t>NumPy</a:t>
            </a:r>
            <a:r>
              <a:rPr lang="zh-CN" altLang="en-US">
                <a:latin typeface="微软雅黑" panose="020B0503020204020204" pitchFamily="34" charset="-122"/>
              </a:rPr>
              <a:t>的含义</a:t>
            </a:r>
          </a:p>
        </p:txBody>
      </p:sp>
      <p:sp>
        <p:nvSpPr>
          <p:cNvPr id="22531" name="内容占位符 2">
            <a:extLst>
              <a:ext uri="{FF2B5EF4-FFF2-40B4-BE49-F238E27FC236}">
                <a16:creationId xmlns:a16="http://schemas.microsoft.com/office/drawing/2014/main" id="{C2C51EF4-DDBF-46D1-9600-4B82F3658F37}"/>
              </a:ext>
            </a:extLst>
          </p:cNvPr>
          <p:cNvSpPr>
            <a:spLocks noGrp="1"/>
          </p:cNvSpPr>
          <p:nvPr>
            <p:ph idx="1"/>
          </p:nvPr>
        </p:nvSpPr>
        <p:spPr>
          <a:xfrm>
            <a:off x="250825" y="774700"/>
            <a:ext cx="8569325" cy="4238625"/>
          </a:xfrm>
        </p:spPr>
        <p:txBody>
          <a:bodyPr/>
          <a:lstStyle/>
          <a:p>
            <a:pPr>
              <a:lnSpc>
                <a:spcPct val="150000"/>
              </a:lnSpc>
            </a:pPr>
            <a:r>
              <a:rPr lang="en-US" altLang="zh-CN" sz="2000"/>
              <a:t>NumPy</a:t>
            </a:r>
            <a:r>
              <a:rPr lang="zh-CN" altLang="zh-CN" sz="2000"/>
              <a:t>是一个</a:t>
            </a:r>
            <a:r>
              <a:rPr lang="en-US" altLang="zh-CN" sz="2000"/>
              <a:t>Python</a:t>
            </a:r>
            <a:r>
              <a:rPr lang="zh-CN" altLang="zh-CN" sz="2000"/>
              <a:t>科学计算的基础模块。</a:t>
            </a:r>
            <a:endParaRPr lang="en-US" altLang="zh-CN" sz="2000"/>
          </a:p>
          <a:p>
            <a:pPr>
              <a:lnSpc>
                <a:spcPct val="150000"/>
              </a:lnSpc>
            </a:pPr>
            <a:r>
              <a:rPr lang="en-US" altLang="zh-CN" sz="2000"/>
              <a:t>NumPy</a:t>
            </a:r>
            <a:r>
              <a:rPr lang="zh-CN" altLang="zh-CN" sz="2000"/>
              <a:t>不但能够完成科学计算的任务，也能够被用作有效的多维数据容器，可用于存储和处理大型矩阵。</a:t>
            </a:r>
            <a:endParaRPr lang="en-US" altLang="zh-CN" sz="2000"/>
          </a:p>
          <a:p>
            <a:pPr>
              <a:lnSpc>
                <a:spcPct val="150000"/>
              </a:lnSpc>
            </a:pPr>
            <a:r>
              <a:rPr lang="en-US" altLang="zh-CN" sz="2000"/>
              <a:t>NumPy</a:t>
            </a:r>
            <a:r>
              <a:rPr lang="zh-CN" altLang="zh-CN" sz="2000"/>
              <a:t>的数据容器能够保存任意类型的数据，这使得</a:t>
            </a:r>
            <a:r>
              <a:rPr lang="en-US" altLang="zh-CN" sz="2000"/>
              <a:t>NumPy</a:t>
            </a:r>
            <a:r>
              <a:rPr lang="zh-CN" altLang="zh-CN" sz="2000"/>
              <a:t>可以无缝并快速地整合各种数据。</a:t>
            </a:r>
            <a:endParaRPr lang="en-US" altLang="zh-CN" sz="2000"/>
          </a:p>
          <a:p>
            <a:pPr>
              <a:lnSpc>
                <a:spcPct val="150000"/>
              </a:lnSpc>
            </a:pPr>
            <a:r>
              <a:rPr lang="zh-CN" altLang="zh-CN" sz="2000"/>
              <a:t>在性能上</a:t>
            </a:r>
            <a:r>
              <a:rPr lang="en-US" altLang="zh-CN" sz="2000"/>
              <a:t>NumPy</a:t>
            </a:r>
            <a:r>
              <a:rPr lang="zh-CN" altLang="zh-CN" sz="2000"/>
              <a:t>比起</a:t>
            </a:r>
            <a:r>
              <a:rPr lang="en-US" altLang="zh-CN" sz="2000"/>
              <a:t>Python</a:t>
            </a:r>
            <a:r>
              <a:rPr lang="zh-CN" altLang="zh-CN" sz="2000"/>
              <a:t>自身的嵌套列表结构要高效得多。</a:t>
            </a:r>
            <a:endParaRPr lang="en-US" altLang="zh-CN" sz="2000"/>
          </a:p>
          <a:p>
            <a:pPr>
              <a:lnSpc>
                <a:spcPct val="150000"/>
              </a:lnSpc>
            </a:pPr>
            <a:r>
              <a:rPr lang="en-US" altLang="zh-CN" sz="2000"/>
              <a:t>Python</a:t>
            </a:r>
            <a:r>
              <a:rPr lang="zh-CN" altLang="zh-CN" sz="2000"/>
              <a:t>在科学计算的其他模块大多数都是在</a:t>
            </a:r>
            <a:r>
              <a:rPr lang="en-US" altLang="zh-CN" sz="2000"/>
              <a:t>NumPy</a:t>
            </a:r>
            <a:r>
              <a:rPr lang="zh-CN" altLang="zh-CN" sz="2000"/>
              <a:t>的基础上编写的。</a:t>
            </a:r>
          </a:p>
          <a:p>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28355F76-BE59-423C-9FAE-D09339ADE355}"/>
              </a:ext>
            </a:extLst>
          </p:cNvPr>
          <p:cNvSpPr>
            <a:spLocks noGrp="1"/>
          </p:cNvSpPr>
          <p:nvPr>
            <p:ph type="title"/>
          </p:nvPr>
        </p:nvSpPr>
        <p:spPr>
          <a:xfrm>
            <a:off x="395288" y="153988"/>
            <a:ext cx="8318500" cy="431800"/>
          </a:xfrm>
        </p:spPr>
        <p:txBody>
          <a:bodyPr/>
          <a:lstStyle/>
          <a:p>
            <a:r>
              <a:rPr lang="zh-CN" altLang="zh-CN"/>
              <a:t>创建数组</a:t>
            </a:r>
            <a:endParaRPr lang="zh-CN" altLang="en-US"/>
          </a:p>
        </p:txBody>
      </p:sp>
      <p:sp>
        <p:nvSpPr>
          <p:cNvPr id="23555" name="内容占位符 2">
            <a:extLst>
              <a:ext uri="{FF2B5EF4-FFF2-40B4-BE49-F238E27FC236}">
                <a16:creationId xmlns:a16="http://schemas.microsoft.com/office/drawing/2014/main" id="{72797B91-61FE-4ABD-8EFC-5C50921836EE}"/>
              </a:ext>
            </a:extLst>
          </p:cNvPr>
          <p:cNvSpPr>
            <a:spLocks noGrp="1"/>
          </p:cNvSpPr>
          <p:nvPr>
            <p:ph idx="1"/>
          </p:nvPr>
        </p:nvSpPr>
        <p:spPr>
          <a:xfrm>
            <a:off x="250825" y="774700"/>
            <a:ext cx="7921625" cy="566738"/>
          </a:xfrm>
        </p:spPr>
        <p:txBody>
          <a:bodyPr/>
          <a:lstStyle/>
          <a:p>
            <a:pPr>
              <a:lnSpc>
                <a:spcPct val="150000"/>
              </a:lnSpc>
            </a:pPr>
            <a:r>
              <a:rPr lang="en-US" altLang="zh-CN" sz="2000"/>
              <a:t>NumPy</a:t>
            </a:r>
            <a:r>
              <a:rPr lang="zh-CN" altLang="zh-CN" sz="2000"/>
              <a:t>有多种方法去创建数组，例如通过元组和列表。</a:t>
            </a:r>
          </a:p>
          <a:p>
            <a:endParaRPr lang="zh-CN" altLang="en-US"/>
          </a:p>
        </p:txBody>
      </p:sp>
      <p:sp>
        <p:nvSpPr>
          <p:cNvPr id="23556" name="TextBox 4">
            <a:extLst>
              <a:ext uri="{FF2B5EF4-FFF2-40B4-BE49-F238E27FC236}">
                <a16:creationId xmlns:a16="http://schemas.microsoft.com/office/drawing/2014/main" id="{559C857F-53F6-443A-8C48-E3039139B9E6}"/>
              </a:ext>
            </a:extLst>
          </p:cNvPr>
          <p:cNvSpPr txBox="1">
            <a:spLocks noChangeArrowheads="1"/>
          </p:cNvSpPr>
          <p:nvPr/>
        </p:nvSpPr>
        <p:spPr bwMode="auto">
          <a:xfrm>
            <a:off x="611188" y="1268413"/>
            <a:ext cx="8424862"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a:latin typeface="微软雅黑" panose="020B0503020204020204" pitchFamily="34" charset="-122"/>
                <a:ea typeface="微软雅黑" panose="020B0503020204020204" pitchFamily="34" charset="-122"/>
              </a:rPr>
              <a:t>import NumPy as np   #</a:t>
            </a:r>
            <a:r>
              <a:rPr lang="zh-CN" altLang="zh-CN" sz="2000">
                <a:latin typeface="微软雅黑" panose="020B0503020204020204" pitchFamily="34" charset="-122"/>
                <a:ea typeface="微软雅黑" panose="020B0503020204020204" pitchFamily="34" charset="-122"/>
              </a:rPr>
              <a:t>导入模块</a:t>
            </a:r>
          </a:p>
          <a:p>
            <a:pPr eaLnBrk="1" hangingPunct="1">
              <a:lnSpc>
                <a:spcPct val="150000"/>
              </a:lnSpc>
            </a:pPr>
            <a:r>
              <a:rPr lang="en-US" altLang="zh-CN" sz="2000">
                <a:latin typeface="微软雅黑" panose="020B0503020204020204" pitchFamily="34" charset="-122"/>
                <a:ea typeface="微软雅黑" panose="020B0503020204020204" pitchFamily="34" charset="-122"/>
              </a:rPr>
              <a:t>print '''</a:t>
            </a:r>
            <a:r>
              <a:rPr lang="zh-CN" altLang="zh-CN" sz="2000">
                <a:latin typeface="微软雅黑" panose="020B0503020204020204" pitchFamily="34" charset="-122"/>
                <a:ea typeface="微软雅黑" panose="020B0503020204020204" pitchFamily="34" charset="-122"/>
              </a:rPr>
              <a:t>创建数组</a:t>
            </a:r>
            <a:r>
              <a:rPr lang="en-US" altLang="zh-CN" sz="2000">
                <a:latin typeface="微软雅黑" panose="020B0503020204020204" pitchFamily="34" charset="-122"/>
                <a:ea typeface="微软雅黑" panose="020B0503020204020204" pitchFamily="34" charset="-122"/>
              </a:rPr>
              <a:t>'''</a:t>
            </a:r>
            <a:endParaRPr lang="zh-CN" altLang="zh-CN" sz="2000">
              <a:latin typeface="微软雅黑" panose="020B0503020204020204" pitchFamily="34" charset="-122"/>
              <a:ea typeface="微软雅黑" panose="020B0503020204020204" pitchFamily="34" charset="-122"/>
            </a:endParaRPr>
          </a:p>
          <a:p>
            <a:pPr eaLnBrk="1" hangingPunct="1">
              <a:lnSpc>
                <a:spcPct val="150000"/>
              </a:lnSpc>
            </a:pPr>
            <a:r>
              <a:rPr lang="en-US" altLang="zh-CN" sz="2000">
                <a:latin typeface="微软雅黑" panose="020B0503020204020204" pitchFamily="34" charset="-122"/>
                <a:ea typeface="微软雅黑" panose="020B0503020204020204" pitchFamily="34" charset="-122"/>
              </a:rPr>
              <a:t>arr1 = np.array([2,3,4])  # </a:t>
            </a:r>
            <a:r>
              <a:rPr lang="zh-CN" altLang="zh-CN" sz="2000">
                <a:latin typeface="微软雅黑" panose="020B0503020204020204" pitchFamily="34" charset="-122"/>
                <a:ea typeface="微软雅黑" panose="020B0503020204020204" pitchFamily="34" charset="-122"/>
              </a:rPr>
              <a:t>通过列表创建数组</a:t>
            </a:r>
          </a:p>
          <a:p>
            <a:pPr eaLnBrk="1" hangingPunct="1">
              <a:lnSpc>
                <a:spcPct val="150000"/>
              </a:lnSpc>
            </a:pPr>
            <a:r>
              <a:rPr lang="en-US" altLang="zh-CN" sz="2000">
                <a:latin typeface="微软雅黑" panose="020B0503020204020204" pitchFamily="34" charset="-122"/>
                <a:ea typeface="微软雅黑" panose="020B0503020204020204" pitchFamily="34" charset="-122"/>
              </a:rPr>
              <a:t>arr2 = np.array([(1.3,9,2.0),(7,6,1)]) # </a:t>
            </a:r>
            <a:r>
              <a:rPr lang="zh-CN" altLang="zh-CN" sz="2000">
                <a:latin typeface="微软雅黑" panose="020B0503020204020204" pitchFamily="34" charset="-122"/>
                <a:ea typeface="微软雅黑" panose="020B0503020204020204" pitchFamily="34" charset="-122"/>
              </a:rPr>
              <a:t>通过元组创建数组</a:t>
            </a:r>
          </a:p>
          <a:p>
            <a:pPr eaLnBrk="1" hangingPunct="1">
              <a:lnSpc>
                <a:spcPct val="150000"/>
              </a:lnSpc>
            </a:pPr>
            <a:r>
              <a:rPr lang="en-US" altLang="zh-CN" sz="2000">
                <a:latin typeface="微软雅黑" panose="020B0503020204020204" pitchFamily="34" charset="-122"/>
                <a:ea typeface="微软雅黑" panose="020B0503020204020204" pitchFamily="34" charset="-122"/>
              </a:rPr>
              <a:t>arr3 = np.zeros((2,3))  # </a:t>
            </a:r>
            <a:r>
              <a:rPr lang="zh-CN" altLang="zh-CN" sz="2000">
                <a:latin typeface="微软雅黑" panose="020B0503020204020204" pitchFamily="34" charset="-122"/>
                <a:ea typeface="微软雅黑" panose="020B0503020204020204" pitchFamily="34" charset="-122"/>
              </a:rPr>
              <a:t>通过元组</a:t>
            </a:r>
            <a:r>
              <a:rPr lang="en-US" altLang="zh-CN" sz="2000">
                <a:latin typeface="微软雅黑" panose="020B0503020204020204" pitchFamily="34" charset="-122"/>
                <a:ea typeface="微软雅黑" panose="020B0503020204020204" pitchFamily="34" charset="-122"/>
              </a:rPr>
              <a:t>(2,3)</a:t>
            </a:r>
            <a:r>
              <a:rPr lang="zh-CN" altLang="zh-CN" sz="2000">
                <a:latin typeface="微软雅黑" panose="020B0503020204020204" pitchFamily="34" charset="-122"/>
                <a:ea typeface="微软雅黑" panose="020B0503020204020204" pitchFamily="34" charset="-122"/>
              </a:rPr>
              <a:t>生成零矩阵</a:t>
            </a:r>
            <a:r>
              <a:rPr lang="en-US" altLang="zh-CN" sz="2000">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矩阵也是数组的一种</a:t>
            </a:r>
            <a:r>
              <a:rPr lang="en-US" altLang="zh-CN" sz="2000">
                <a:latin typeface="微软雅黑" panose="020B0503020204020204" pitchFamily="34" charset="-122"/>
                <a:ea typeface="微软雅黑" panose="020B0503020204020204" pitchFamily="34" charset="-122"/>
              </a:rPr>
              <a:t>)</a:t>
            </a:r>
            <a:endParaRPr lang="zh-CN" altLang="zh-CN" sz="2000">
              <a:latin typeface="微软雅黑" panose="020B0503020204020204" pitchFamily="34" charset="-122"/>
              <a:ea typeface="微软雅黑" panose="020B0503020204020204" pitchFamily="34" charset="-122"/>
            </a:endParaRPr>
          </a:p>
          <a:p>
            <a:pPr eaLnBrk="1" hangingPunct="1">
              <a:lnSpc>
                <a:spcPct val="150000"/>
              </a:lnSpc>
            </a:pPr>
            <a:r>
              <a:rPr lang="en-US" altLang="zh-CN" sz="2000">
                <a:latin typeface="微软雅黑" panose="020B0503020204020204" pitchFamily="34" charset="-122"/>
                <a:ea typeface="微软雅黑" panose="020B0503020204020204" pitchFamily="34" charset="-122"/>
              </a:rPr>
              <a:t>arr4 = np.identity(3)    # </a:t>
            </a:r>
            <a:r>
              <a:rPr lang="zh-CN" altLang="zh-CN" sz="2000">
                <a:latin typeface="微软雅黑" panose="020B0503020204020204" pitchFamily="34" charset="-122"/>
                <a:ea typeface="微软雅黑" panose="020B0503020204020204" pitchFamily="34" charset="-122"/>
              </a:rPr>
              <a:t>生成</a:t>
            </a:r>
            <a:r>
              <a:rPr lang="en-US" altLang="zh-CN" sz="2000">
                <a:latin typeface="微软雅黑" panose="020B0503020204020204" pitchFamily="34" charset="-122"/>
                <a:ea typeface="微软雅黑" panose="020B0503020204020204" pitchFamily="34" charset="-122"/>
              </a:rPr>
              <a:t>3</a:t>
            </a:r>
            <a:r>
              <a:rPr lang="zh-CN" altLang="zh-CN" sz="2000">
                <a:latin typeface="微软雅黑" panose="020B0503020204020204" pitchFamily="34" charset="-122"/>
                <a:ea typeface="微软雅黑" panose="020B0503020204020204" pitchFamily="34" charset="-122"/>
              </a:rPr>
              <a:t>维的单位矩阵</a:t>
            </a:r>
          </a:p>
          <a:p>
            <a:pPr eaLnBrk="1" hangingPunct="1">
              <a:lnSpc>
                <a:spcPct val="150000"/>
              </a:lnSpc>
            </a:pPr>
            <a:r>
              <a:rPr lang="en-US" altLang="zh-CN" sz="2000">
                <a:latin typeface="微软雅黑" panose="020B0503020204020204" pitchFamily="34" charset="-122"/>
                <a:ea typeface="微软雅黑" panose="020B0503020204020204" pitchFamily="34" charset="-122"/>
              </a:rPr>
              <a:t>arr5 = np.random.random(size = (2,3)) # </a:t>
            </a:r>
            <a:r>
              <a:rPr lang="zh-CN" altLang="zh-CN" sz="2000">
                <a:latin typeface="微软雅黑" panose="020B0503020204020204" pitchFamily="34" charset="-122"/>
                <a:ea typeface="微软雅黑" panose="020B0503020204020204" pitchFamily="34" charset="-122"/>
              </a:rPr>
              <a:t>生成每个元素都在</a:t>
            </a:r>
            <a:r>
              <a:rPr lang="en-US" altLang="zh-CN" sz="2000">
                <a:latin typeface="微软雅黑" panose="020B0503020204020204" pitchFamily="34" charset="-122"/>
                <a:ea typeface="微软雅黑" panose="020B0503020204020204" pitchFamily="34" charset="-122"/>
              </a:rPr>
              <a:t>[0,1]</a:t>
            </a:r>
            <a:r>
              <a:rPr lang="zh-CN" altLang="zh-CN" sz="2000">
                <a:latin typeface="微软雅黑" panose="020B0503020204020204" pitchFamily="34" charset="-122"/>
                <a:ea typeface="微软雅黑" panose="020B0503020204020204" pitchFamily="34" charset="-122"/>
              </a:rPr>
              <a:t>之间</a:t>
            </a:r>
            <a:r>
              <a:rPr lang="en-US" altLang="zh-CN" sz="2000">
                <a:latin typeface="微软雅黑" panose="020B0503020204020204" pitchFamily="34" charset="-122"/>
                <a:ea typeface="微软雅黑" panose="020B0503020204020204" pitchFamily="34" charset="-122"/>
              </a:rPr>
              <a:t>                                 </a:t>
            </a:r>
          </a:p>
          <a:p>
            <a:pPr eaLnBrk="1" hangingPunct="1">
              <a:lnSpc>
                <a:spcPct val="150000"/>
              </a:lnSpc>
            </a:pP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的随机矩阵</a:t>
            </a:r>
          </a:p>
          <a:p>
            <a:pPr eaLnBrk="1" hangingPunct="1">
              <a:lnSpc>
                <a:spcPct val="150000"/>
              </a:lnSpc>
            </a:pPr>
            <a:r>
              <a:rPr lang="en-US" altLang="zh-CN" sz="2000">
                <a:latin typeface="微软雅黑" panose="020B0503020204020204" pitchFamily="34" charset="-122"/>
                <a:ea typeface="微软雅黑" panose="020B0503020204020204" pitchFamily="34" charset="-122"/>
              </a:rPr>
              <a:t>print arr1</a:t>
            </a:r>
            <a:endParaRPr lang="zh-CN" altLang="zh-CN" sz="2000">
              <a:latin typeface="微软雅黑" panose="020B0503020204020204" pitchFamily="34" charset="-122"/>
              <a:ea typeface="微软雅黑" panose="020B0503020204020204" pitchFamily="34" charset="-122"/>
            </a:endParaRPr>
          </a:p>
          <a:p>
            <a:pPr eaLnBrk="1" hangingPunct="1"/>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EFC7997-EF56-466A-AD48-21533F85CCFF}"/>
              </a:ext>
            </a:extLst>
          </p:cNvPr>
          <p:cNvSpPr>
            <a:spLocks noGrp="1"/>
          </p:cNvSpPr>
          <p:nvPr>
            <p:ph type="title"/>
          </p:nvPr>
        </p:nvSpPr>
        <p:spPr>
          <a:xfrm>
            <a:off x="395288" y="153988"/>
            <a:ext cx="8318500" cy="431800"/>
          </a:xfrm>
        </p:spPr>
        <p:txBody>
          <a:bodyPr/>
          <a:lstStyle/>
          <a:p>
            <a:r>
              <a:rPr lang="zh-CN" altLang="zh-CN"/>
              <a:t>访问数组</a:t>
            </a:r>
            <a:endParaRPr lang="zh-CN" altLang="en-US"/>
          </a:p>
        </p:txBody>
      </p:sp>
      <p:sp>
        <p:nvSpPr>
          <p:cNvPr id="3" name="内容占位符 2">
            <a:extLst>
              <a:ext uri="{FF2B5EF4-FFF2-40B4-BE49-F238E27FC236}">
                <a16:creationId xmlns:a16="http://schemas.microsoft.com/office/drawing/2014/main" id="{408865EF-B134-41F3-B133-4F28BA65990B}"/>
              </a:ext>
            </a:extLst>
          </p:cNvPr>
          <p:cNvSpPr>
            <a:spLocks noGrp="1"/>
          </p:cNvSpPr>
          <p:nvPr>
            <p:ph idx="1"/>
          </p:nvPr>
        </p:nvSpPr>
        <p:spPr>
          <a:xfrm>
            <a:off x="250825" y="692150"/>
            <a:ext cx="8497888" cy="5822950"/>
          </a:xfrm>
        </p:spPr>
        <p:txBody>
          <a:bodyPr/>
          <a:lstStyle/>
          <a:p>
            <a:pPr>
              <a:lnSpc>
                <a:spcPct val="150000"/>
              </a:lnSpc>
              <a:defRPr/>
            </a:pPr>
            <a:r>
              <a:rPr lang="zh-CN" altLang="zh-CN" sz="2000" dirty="0"/>
              <a:t>创建数组后，</a:t>
            </a:r>
            <a:r>
              <a:rPr lang="en-US" altLang="zh-CN" sz="2000" dirty="0" err="1"/>
              <a:t>NumPy</a:t>
            </a:r>
            <a:r>
              <a:rPr lang="zh-CN" altLang="zh-CN" sz="2000" dirty="0"/>
              <a:t>有很多方法接口去访问数组的属性。在科学计算时，我们需要频繁访问数组元素，通过</a:t>
            </a:r>
            <a:r>
              <a:rPr lang="en-US" altLang="zh-CN" sz="2000" dirty="0" err="1"/>
              <a:t>NumPy</a:t>
            </a:r>
            <a:r>
              <a:rPr lang="zh-CN" altLang="zh-CN" sz="2000" dirty="0"/>
              <a:t>索引</a:t>
            </a:r>
            <a:r>
              <a:rPr lang="en-US" altLang="zh-CN" sz="2000" dirty="0"/>
              <a:t>,</a:t>
            </a:r>
            <a:r>
              <a:rPr lang="zh-CN" altLang="zh-CN" sz="2000" dirty="0"/>
              <a:t>切片和迭代器方法能够快速灵活地访问数组。</a:t>
            </a:r>
            <a:endParaRPr lang="en-US" altLang="zh-CN" sz="2000" dirty="0"/>
          </a:p>
          <a:p>
            <a:pPr marL="0" indent="0">
              <a:lnSpc>
                <a:spcPct val="150000"/>
              </a:lnSpc>
              <a:buFont typeface="Wingdings" pitchFamily="2" charset="2"/>
              <a:buNone/>
              <a:defRPr/>
            </a:pPr>
            <a:r>
              <a:rPr lang="en-US" altLang="zh-CN" sz="2000" dirty="0" err="1"/>
              <a:t>def</a:t>
            </a:r>
            <a:r>
              <a:rPr lang="en-US" altLang="zh-CN" sz="2000" dirty="0"/>
              <a:t> f(</a:t>
            </a:r>
            <a:r>
              <a:rPr lang="en-US" altLang="zh-CN" sz="2000" dirty="0" err="1"/>
              <a:t>x,y</a:t>
            </a:r>
            <a:r>
              <a:rPr lang="en-US" altLang="zh-CN" sz="2000" dirty="0"/>
              <a:t>):# </a:t>
            </a:r>
            <a:r>
              <a:rPr lang="zh-CN" altLang="zh-CN" sz="2000" dirty="0"/>
              <a:t>通过索引和切片访问数组元素</a:t>
            </a:r>
          </a:p>
          <a:p>
            <a:pPr marL="0" indent="0">
              <a:lnSpc>
                <a:spcPct val="150000"/>
              </a:lnSpc>
              <a:buFont typeface="Wingdings" pitchFamily="2" charset="2"/>
              <a:buNone/>
              <a:defRPr/>
            </a:pPr>
            <a:r>
              <a:rPr lang="en-US" altLang="zh-CN" sz="2000" dirty="0"/>
              <a:t>    return 10*</a:t>
            </a:r>
            <a:r>
              <a:rPr lang="en-US" altLang="zh-CN" sz="2000" dirty="0" err="1"/>
              <a:t>x+y</a:t>
            </a:r>
            <a:endParaRPr lang="zh-CN" altLang="zh-CN" sz="2000" dirty="0"/>
          </a:p>
          <a:p>
            <a:pPr marL="0" indent="0">
              <a:lnSpc>
                <a:spcPct val="150000"/>
              </a:lnSpc>
              <a:buFont typeface="Wingdings" pitchFamily="2" charset="2"/>
              <a:buNone/>
              <a:defRPr/>
            </a:pPr>
            <a:r>
              <a:rPr lang="en-US" altLang="zh-CN" sz="2000" dirty="0"/>
              <a:t>arr8 = </a:t>
            </a:r>
            <a:r>
              <a:rPr lang="en-US" altLang="zh-CN" sz="2000" dirty="0" err="1"/>
              <a:t>np.fromfunction</a:t>
            </a:r>
            <a:r>
              <a:rPr lang="en-US" altLang="zh-CN" sz="2000" dirty="0"/>
              <a:t>(f,(4,3),</a:t>
            </a:r>
            <a:r>
              <a:rPr lang="en-US" altLang="zh-CN" sz="2000" dirty="0" err="1"/>
              <a:t>dtype</a:t>
            </a:r>
            <a:r>
              <a:rPr lang="en-US" altLang="zh-CN" sz="2000" dirty="0"/>
              <a:t> = </a:t>
            </a:r>
            <a:r>
              <a:rPr lang="en-US" altLang="zh-CN" sz="2000" dirty="0" err="1"/>
              <a:t>int</a:t>
            </a:r>
            <a:r>
              <a:rPr lang="en-US" altLang="zh-CN" sz="2000" dirty="0"/>
              <a:t>)</a:t>
            </a:r>
            <a:endParaRPr lang="zh-CN" altLang="zh-CN" sz="2000" dirty="0"/>
          </a:p>
          <a:p>
            <a:pPr marL="0" indent="0">
              <a:lnSpc>
                <a:spcPct val="150000"/>
              </a:lnSpc>
              <a:buFont typeface="Wingdings" pitchFamily="2" charset="2"/>
              <a:buNone/>
              <a:defRPr/>
            </a:pPr>
            <a:r>
              <a:rPr lang="en-US" altLang="zh-CN" sz="2000" dirty="0"/>
              <a:t>print arr8 </a:t>
            </a:r>
            <a:endParaRPr lang="zh-CN" altLang="zh-CN" sz="2000" dirty="0"/>
          </a:p>
          <a:p>
            <a:pPr marL="0" indent="0">
              <a:lnSpc>
                <a:spcPct val="150000"/>
              </a:lnSpc>
              <a:buFont typeface="Wingdings" pitchFamily="2" charset="2"/>
              <a:buNone/>
              <a:defRPr/>
            </a:pPr>
            <a:r>
              <a:rPr lang="en-US" altLang="zh-CN" sz="2000" dirty="0"/>
              <a:t>for row in arr8:# </a:t>
            </a:r>
            <a:r>
              <a:rPr lang="zh-CN" altLang="zh-CN" sz="2000" dirty="0"/>
              <a:t>通过迭代器访问数组元素</a:t>
            </a:r>
          </a:p>
          <a:p>
            <a:pPr marL="0" indent="0">
              <a:lnSpc>
                <a:spcPct val="150000"/>
              </a:lnSpc>
              <a:buFont typeface="Wingdings" pitchFamily="2" charset="2"/>
              <a:buNone/>
              <a:defRPr/>
            </a:pPr>
            <a:r>
              <a:rPr lang="en-US" altLang="zh-CN" sz="2000" dirty="0"/>
              <a:t>    print row</a:t>
            </a:r>
            <a:endParaRPr lang="zh-CN" altLang="zh-CN" sz="2000" dirty="0"/>
          </a:p>
          <a:p>
            <a:pPr marL="0" indent="0">
              <a:lnSpc>
                <a:spcPct val="150000"/>
              </a:lnSpc>
              <a:buFont typeface="Wingdings" pitchFamily="2" charset="2"/>
              <a:buNone/>
              <a:defRPr/>
            </a:pPr>
            <a:r>
              <a:rPr lang="en-US" altLang="zh-CN" sz="2000" dirty="0"/>
              <a:t>for element in arr8.flat:# </a:t>
            </a:r>
            <a:r>
              <a:rPr lang="zh-CN" altLang="zh-CN" sz="2000" dirty="0"/>
              <a:t>输出矩阵全部元素</a:t>
            </a:r>
          </a:p>
          <a:p>
            <a:pPr marL="0" indent="0">
              <a:lnSpc>
                <a:spcPct val="150000"/>
              </a:lnSpc>
              <a:buFont typeface="Wingdings" pitchFamily="2" charset="2"/>
              <a:buNone/>
              <a:defRPr/>
            </a:pPr>
            <a:r>
              <a:rPr lang="en-US" altLang="zh-CN" sz="2000" dirty="0"/>
              <a:t>    print element</a:t>
            </a:r>
            <a:endParaRPr lang="zh-CN" altLang="zh-CN" sz="2000" dirty="0"/>
          </a:p>
          <a:p>
            <a:pPr>
              <a:defRPr/>
            </a:pP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52767</TotalTime>
  <Words>3309</Words>
  <Application>Microsoft Office PowerPoint</Application>
  <PresentationFormat>全屏显示(4:3)</PresentationFormat>
  <Paragraphs>375</Paragraphs>
  <Slides>34</Slides>
  <Notes>8</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4" baseType="lpstr">
      <vt:lpstr>黑体</vt:lpstr>
      <vt:lpstr>华文楷体</vt:lpstr>
      <vt:lpstr>微软雅黑</vt:lpstr>
      <vt:lpstr>Arial</vt:lpstr>
      <vt:lpstr>Calibri</vt:lpstr>
      <vt:lpstr>Verdana</vt:lpstr>
      <vt:lpstr>Wingdings</vt:lpstr>
      <vt:lpstr>Office 主题</vt:lpstr>
      <vt:lpstr>2_Office 主题</vt:lpstr>
      <vt:lpstr>think-cell Slide</vt:lpstr>
      <vt:lpstr>PowerPoint 演示文稿</vt:lpstr>
      <vt:lpstr>目录</vt:lpstr>
      <vt:lpstr>模块的作用</vt:lpstr>
      <vt:lpstr>模块的含义</vt:lpstr>
      <vt:lpstr>模块的导入</vt:lpstr>
      <vt:lpstr>目录</vt:lpstr>
      <vt:lpstr>NumPy的含义</vt:lpstr>
      <vt:lpstr>创建数组</vt:lpstr>
      <vt:lpstr>访问数组</vt:lpstr>
      <vt:lpstr>数组的运算</vt:lpstr>
      <vt:lpstr>NumPy通用函数</vt:lpstr>
      <vt:lpstr>数组的合并和分割</vt:lpstr>
      <vt:lpstr>其他NumPy常用方法</vt:lpstr>
      <vt:lpstr>目录</vt:lpstr>
      <vt:lpstr>Pandas</vt:lpstr>
      <vt:lpstr>Pandas中的高级数据结构</vt:lpstr>
      <vt:lpstr>数据框（DataFrame）</vt:lpstr>
      <vt:lpstr>创建数据框</vt:lpstr>
      <vt:lpstr>创建数据框</vt:lpstr>
      <vt:lpstr>系列（Series）</vt:lpstr>
      <vt:lpstr>基础数据处理方法</vt:lpstr>
      <vt:lpstr>Pandas常用方法</vt:lpstr>
      <vt:lpstr>目录</vt:lpstr>
      <vt:lpstr>SciPy</vt:lpstr>
      <vt:lpstr>符号计算</vt:lpstr>
      <vt:lpstr>函数向量化</vt:lpstr>
      <vt:lpstr>目录</vt:lpstr>
      <vt:lpstr>scikit-learn</vt:lpstr>
      <vt:lpstr>机器学习</vt:lpstr>
      <vt:lpstr>scikit-learn的数据集</vt:lpstr>
      <vt:lpstr>scikit-learn的训练和预测</vt:lpstr>
      <vt:lpstr>目录</vt:lpstr>
      <vt:lpstr>其他Python常用模块.</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liu xiaoling</cp:lastModifiedBy>
  <cp:revision>6793</cp:revision>
  <cp:lastPrinted>1601-01-01T00:00:00Z</cp:lastPrinted>
  <dcterms:created xsi:type="dcterms:W3CDTF">2009-09-22T14:48:25Z</dcterms:created>
  <dcterms:modified xsi:type="dcterms:W3CDTF">2021-04-30T09:42:25Z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