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  <p:sldMasterId id="2147484035" r:id="rId2"/>
  </p:sldMasterIdLst>
  <p:notesMasterIdLst>
    <p:notesMasterId r:id="rId24"/>
  </p:notesMasterIdLst>
  <p:sldIdLst>
    <p:sldId id="499" r:id="rId3"/>
    <p:sldId id="500" r:id="rId4"/>
    <p:sldId id="503" r:id="rId5"/>
    <p:sldId id="504" r:id="rId6"/>
    <p:sldId id="505" r:id="rId7"/>
    <p:sldId id="506" r:id="rId8"/>
    <p:sldId id="513" r:id="rId9"/>
    <p:sldId id="514" r:id="rId10"/>
    <p:sldId id="516" r:id="rId11"/>
    <p:sldId id="515" r:id="rId12"/>
    <p:sldId id="517" r:id="rId13"/>
    <p:sldId id="501" r:id="rId14"/>
    <p:sldId id="507" r:id="rId15"/>
    <p:sldId id="508" r:id="rId16"/>
    <p:sldId id="509" r:id="rId17"/>
    <p:sldId id="518" r:id="rId18"/>
    <p:sldId id="519" r:id="rId19"/>
    <p:sldId id="520" r:id="rId20"/>
    <p:sldId id="502" r:id="rId21"/>
    <p:sldId id="510" r:id="rId22"/>
    <p:sldId id="521" r:id="rId23"/>
  </p:sldIdLst>
  <p:sldSz cx="9144000" cy="6858000" type="screen4x3"/>
  <p:notesSz cx="7099300" cy="10234613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6" d="100"/>
          <a:sy n="86" d="100"/>
        </p:scale>
        <p:origin x="1116" y="84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89ADDD3-E8BD-4700-84FD-766B7A934D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BE97292-B4EA-4F8E-AC7B-DD248D6B0A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BD11AE-BAC6-4A56-A9EE-84E0F5EEC5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80109CF3-3D8F-471B-A00D-ACBB2D36F9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3089B5B5-C41B-4B81-8217-67AB08AA82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FA97BEA9-F76A-4EC0-A8B3-8215A97C0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DF0A92EF-CE9C-43DC-8FE4-B088D8E1E7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513FF59-F5F3-43C8-97BB-82E7406B97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D1A45A4-E441-4B51-9ECE-C2A4CC02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59CD09D-0B1D-46E6-820B-76F3DCE6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1BAA4-DC20-4E31-8608-D2AB5F4C2202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99A4DAE0-1D72-4ECF-86AF-3C7628A328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033B5E6-73C7-4B2C-9F4A-584B50A4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067B814B-6DA1-454E-A59B-D5A7B237A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FC05FD-338E-4950-8DF1-40C2DA8C622D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E621507-8DA5-47B6-A894-1B5F9BDCB0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347B2021-1FC2-4FC1-826C-15FA87FC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E3AF86FA-1FE3-4DEC-AD1B-5A8A117B2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F56E1F-E26E-4262-B690-B48371A2E7F5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010F7AB-3677-4CAE-B4F5-FA9ABF857A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4B0E228-C78C-4C0D-9547-57D86011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933AFA3C-A589-47C3-840B-A9A35AF63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DBF357-5C96-4DCD-BBBD-83D6977138CF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5DB871C-3F95-4FA2-A3C1-D6D8D6EEE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DF24EF5-995C-452A-86BC-BA875E5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97CB37-19F5-4804-8D49-3FEC5F3328B0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14E16B12-FF8E-47C1-8358-1249BA3B8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D9E43CB-DB11-4A77-9F8F-AE2A1495EB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http://www.tipdm.org/ts/755.jhtml</a:t>
            </a:r>
            <a:endParaRPr lang="zh-CN" altLang="en-US" sz="20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6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03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99D87230-05B9-47CF-A7F6-9C74624F4B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C5989F02-6E6A-4EBB-AFCF-0CD6BFC475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91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851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318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64D1F4C0-6C0E-4FE0-A39F-A15CE8AE7D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23B62AE2-EE10-4687-9060-CECBE0AB42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187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8370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9039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802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86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4D07D7C5-3575-4F5C-BBF1-27CF1AA717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84DF804F-EB7D-4C15-B27E-BD18CA0A9A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40B623-C0FE-4D78-8ABA-125E9CFBD4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15D921C1-098F-48F4-8DD8-E5ACC016DF88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6F83443-2E9C-4B53-A3AA-F1FBBC515E53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4A9C17-F29B-4B62-A553-76C5CEC1C8A5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5F3227-8D21-4153-BA52-17981CE8021B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AA624A-9C00-426C-97D1-D3F0A5A416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271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3" descr="泰迪logo无底色.png">
            <a:extLst>
              <a:ext uri="{FF2B5EF4-FFF2-40B4-BE49-F238E27FC236}">
                <a16:creationId xmlns:a16="http://schemas.microsoft.com/office/drawing/2014/main" id="{3703C5CA-F129-44D1-BD2F-186217B4A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837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l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3952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191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191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9719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AutoShape 29">
            <a:extLst>
              <a:ext uri="{FF2B5EF4-FFF2-40B4-BE49-F238E27FC236}">
                <a16:creationId xmlns:a16="http://schemas.microsoft.com/office/drawing/2014/main" id="{80FBF0B7-9C5E-4DB5-AE1C-69594FD2BFD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14346" name="AutoShape 29">
                        <a:extLst>
                          <a:ext uri="{FF2B5EF4-FFF2-40B4-BE49-F238E27FC236}">
                            <a16:creationId xmlns:a16="http://schemas.microsoft.com/office/drawing/2014/main" id="{4C065177-59C6-4E50-8AEF-5A889F71E6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037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9BC7-8642-4BED-B926-E67C8280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F1C6CAD-9DD1-43A7-81BF-AAA8696E8D5E}" type="datetimeFigureOut">
              <a:rPr lang="en-US" altLang="zh-CN"/>
              <a:pPr>
                <a:defRPr/>
              </a:pPr>
              <a:t>4/30/2021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3483-DFE3-484B-A054-0BD7BE3F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42F6-4495-4882-B0E2-515FFE26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F93B30-D893-4E0D-976A-ABFFEF65B4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421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22E842-7D43-409A-8559-38ECD5D9ED82}"/>
              </a:ext>
            </a:extLst>
          </p:cNvPr>
          <p:cNvSpPr/>
          <p:nvPr userDrawn="1"/>
        </p:nvSpPr>
        <p:spPr>
          <a:xfrm>
            <a:off x="0" y="4437063"/>
            <a:ext cx="9144000" cy="3238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2692DFC-9691-41A1-AE4D-435FBFEDB0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《Hadoop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大数据分析与挖掘实战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http://www.tipdm.org/ts/655.jhtml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3429000"/>
            <a:ext cx="8353425" cy="1008112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C8CF35A-9E93-463F-B133-E5CD646F343F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6615113" y="6507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FE1BBB8-FD90-49AE-AB69-96D4661E2A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88958"/>
      </p:ext>
    </p:extLst>
  </p:cSld>
  <p:clrMapOvr>
    <a:masterClrMapping/>
  </p:clrMapOvr>
  <p:transition spd="slow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63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C0881-5747-4B05-9581-616FABFE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72BD54-AAA6-48C9-A1ED-D956140A6667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3D080-9485-40B6-BA2A-D8714B2A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B4B58-2448-4963-8683-C593464B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8501DA-3290-44ED-9E1E-3FB275BE1A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3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0F3C167-5120-4F0B-8C78-DC51F79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903E-05C5-4E2F-80F7-F5167C045D48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F134F42-1C4B-405E-9089-4B5CCC43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6C6D55-BF7F-4068-B2EA-479D63D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A9265-FB9D-484E-A3E9-76A42F5FAB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7718"/>
      </p:ext>
    </p:extLst>
  </p:cSld>
  <p:clrMapOvr>
    <a:masterClrMapping/>
  </p:clrMapOvr>
  <p:transition spd="slow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8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26E9969-A206-44E4-BBD7-DD4A305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87D4359-212C-4C23-A694-84D1BB2AB2CD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B80274F-044F-45B7-85E2-538C610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010FC99-F60F-4837-8C68-82F1DD1F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70664BF-52DC-4118-BC2E-97EC02351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51363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B3C0387-6D79-4F25-85FF-0AF56425F8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075F2E7-6D02-45FA-AEB9-78D8F90C6E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441D1-1D22-4568-8BC0-92EEF2774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F03644-EECD-4EC3-8C74-FA38747D6A04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CFE28-B6A0-4D90-AB3C-71F09B71F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D798-5920-4849-88CA-1E8A6579F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AD2CB5-58DD-4581-8650-64073EA4716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C71A055-91A7-4D02-90C7-892E10D350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A77252D0-F007-468C-B8DD-A1AA4BAEF4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2052" name="AutoShape 22">
            <a:extLst>
              <a:ext uri="{FF2B5EF4-FFF2-40B4-BE49-F238E27FC236}">
                <a16:creationId xmlns:a16="http://schemas.microsoft.com/office/drawing/2014/main" id="{EC679B1C-D326-4316-A7F9-B6C2D4CA6A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3" name="AutoShape 23">
            <a:extLst>
              <a:ext uri="{FF2B5EF4-FFF2-40B4-BE49-F238E27FC236}">
                <a16:creationId xmlns:a16="http://schemas.microsoft.com/office/drawing/2014/main" id="{CC9F2BB6-C24C-4E50-A984-E114423416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4" name="Rectangle 12">
            <a:extLst>
              <a:ext uri="{FF2B5EF4-FFF2-40B4-BE49-F238E27FC236}">
                <a16:creationId xmlns:a16="http://schemas.microsoft.com/office/drawing/2014/main" id="{2E86DCD5-2105-430D-8410-47C3971174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64976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2917E510-BD0F-44C0-8DD1-B37E96CEC87B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603596AC-ED3F-49B9-9A77-8FB15AB42083}"/>
              </a:ext>
            </a:extLst>
          </p:cNvPr>
          <p:cNvCxnSpPr/>
          <p:nvPr userDrawn="1"/>
        </p:nvCxnSpPr>
        <p:spPr>
          <a:xfrm flipV="1">
            <a:off x="2428875" y="6621463"/>
            <a:ext cx="5472113" cy="2222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id="{EBF93310-7295-4304-B804-6C99CEEF65F1}"/>
              </a:ext>
            </a:extLst>
          </p:cNvPr>
          <p:cNvCxnSpPr/>
          <p:nvPr userDrawn="1"/>
        </p:nvCxnSpPr>
        <p:spPr>
          <a:xfrm>
            <a:off x="8335963" y="6618288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7E200F1-24E6-43CA-9395-98808E437180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2">
            <a:extLst>
              <a:ext uri="{FF2B5EF4-FFF2-40B4-BE49-F238E27FC236}">
                <a16:creationId xmlns:a16="http://schemas.microsoft.com/office/drawing/2014/main" id="{7FA77D38-1132-4EB3-94BC-72C743A301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271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2059" name="图片 13" descr="泰迪logo无底色.png">
            <a:extLst>
              <a:ext uri="{FF2B5EF4-FFF2-40B4-BE49-F238E27FC236}">
                <a16:creationId xmlns:a16="http://schemas.microsoft.com/office/drawing/2014/main" id="{C3225A35-A268-46DF-BD57-F751D6FFC7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9" r:id="rId1"/>
    <p:sldLayoutId id="2147485627" r:id="rId2"/>
    <p:sldLayoutId id="2147485610" r:id="rId3"/>
    <p:sldLayoutId id="2147485611" r:id="rId4"/>
    <p:sldLayoutId id="2147485612" r:id="rId5"/>
    <p:sldLayoutId id="2147485628" r:id="rId6"/>
    <p:sldLayoutId id="2147485613" r:id="rId7"/>
    <p:sldLayoutId id="2147485614" r:id="rId8"/>
    <p:sldLayoutId id="2147485615" r:id="rId9"/>
    <p:sldLayoutId id="2147485616" r:id="rId10"/>
    <p:sldLayoutId id="2147485617" r:id="rId11"/>
    <p:sldLayoutId id="2147485629" r:id="rId12"/>
    <p:sldLayoutId id="214748563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p/d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okeh.pydata.org/en/lates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hyperlink" Target="http://www.tipdm.com/pxdt/index.jhtml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edu.tipdm.org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07BFA98B-C0D4-4B6E-A0FE-35FA668B08E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D27C93F-A8A7-4950-878F-80BDACFE0D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613812B-6303-4065-9E37-ED5A56592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1A1834-A67E-4D79-A05C-CB52E7D11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3B41EC54-BB6C-450D-9103-605913584AB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A6B516-AB64-4711-970E-DDFC3EE44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02E072F-E1D0-432F-A124-90B7AFE0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8098B80-331F-4CEE-B78C-CD8A066F7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075ECE2E-DDAD-45AE-8969-94E8EA52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图表绘制入门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fld id="{516B7BC0-91B6-411C-9C31-D7C334BABE2A}" type="datetime1"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pPr algn="ctr" eaLnBrk="1" hangingPunct="1">
                <a:lnSpc>
                  <a:spcPts val="3200"/>
                </a:lnSpc>
                <a:spcBef>
                  <a:spcPts val="600"/>
                </a:spcBef>
              </a:pPr>
              <a:t>2021/4/30</a:t>
            </a:fld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BB3CF3BC-9DAC-43EA-9FA8-49D149E9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31825"/>
            <a:ext cx="8497888" cy="1789113"/>
          </a:xfrm>
        </p:spPr>
        <p:txBody>
          <a:bodyPr/>
          <a:lstStyle/>
          <a:p>
            <a:r>
              <a:rPr lang="zh-CN" altLang="zh-CN"/>
              <a:t>类似地，我们继续加入饼状图绘制代码和三角函数曲线绘制代码。值得一提的是：</a:t>
            </a:r>
            <a:r>
              <a:rPr lang="en-US" altLang="zh-CN"/>
              <a:t>plt.xticks(),plt.yticks()</a:t>
            </a:r>
            <a:r>
              <a:rPr lang="zh-CN" altLang="zh-CN"/>
              <a:t>能够改变坐标轴的刻度文字。通常情况下，绘制三角函数曲线时，我们更加关心</a:t>
            </a:r>
            <a:r>
              <a:rPr lang="en-US" altLang="zh-CN"/>
              <a:t> </a:t>
            </a:r>
            <a:r>
              <a:rPr lang="zh-CN" altLang="zh-CN"/>
              <a:t>及其倍数的对应取值，而非原始的坐标刻度</a:t>
            </a:r>
            <a:r>
              <a:rPr lang="en-US" altLang="zh-CN"/>
              <a:t>1,2,3…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5603" name="图片 3" descr="C:\Users\ORamon\Desktop\figure_1234.png">
            <a:extLst>
              <a:ext uri="{FF2B5EF4-FFF2-40B4-BE49-F238E27FC236}">
                <a16:creationId xmlns:a16="http://schemas.microsoft.com/office/drawing/2014/main" id="{8D1ADFE5-145F-4D7B-8F10-B0CF589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7138"/>
            <a:ext cx="8424862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标题 1">
            <a:extLst>
              <a:ext uri="{FF2B5EF4-FFF2-40B4-BE49-F238E27FC236}">
                <a16:creationId xmlns:a16="http://schemas.microsoft.com/office/drawing/2014/main" id="{71C0FA17-E9A5-4E34-ACEE-4A8AD1C4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C961469-AA1C-43CE-8147-8498CD89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B3F64-3D50-4177-9684-95E809C4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281988" cy="3878263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尽管函数式绘图能快速出图，但有以下缺点需要指出：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zh-CN" dirty="0"/>
              <a:t>函数调用的方法影响效率。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zh-CN" dirty="0"/>
              <a:t>图形与内容之间的从属关系被传递函数的方式所掩盖，降低代码的可读性。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zh-CN" dirty="0"/>
              <a:t>对于开发者而言，不能直接接触对象，操作对象的数据是致命的。</a:t>
            </a:r>
          </a:p>
          <a:p>
            <a:pPr>
              <a:defRPr/>
            </a:pPr>
            <a:r>
              <a:rPr lang="zh-CN" altLang="zh-CN" dirty="0"/>
              <a:t>在上面提及的内容中，它们至少涉及了以下四个类：</a:t>
            </a:r>
            <a:r>
              <a:rPr lang="en-US" altLang="zh-CN" dirty="0"/>
              <a:t>Figure</a:t>
            </a:r>
            <a:r>
              <a:rPr lang="zh-CN" altLang="zh-CN" dirty="0"/>
              <a:t>类，</a:t>
            </a:r>
            <a:r>
              <a:rPr lang="en-US" altLang="zh-CN" dirty="0" err="1"/>
              <a:t>FigureCanvas</a:t>
            </a:r>
            <a:r>
              <a:rPr lang="zh-CN" altLang="zh-CN" dirty="0"/>
              <a:t>类，</a:t>
            </a:r>
            <a:r>
              <a:rPr lang="en-US" altLang="zh-CN" dirty="0"/>
              <a:t>Axes</a:t>
            </a:r>
            <a:r>
              <a:rPr lang="zh-CN" altLang="zh-CN" dirty="0"/>
              <a:t>类和</a:t>
            </a:r>
            <a:r>
              <a:rPr lang="en-US" altLang="zh-CN" dirty="0"/>
              <a:t>Line2D</a:t>
            </a:r>
            <a:r>
              <a:rPr lang="zh-CN" altLang="zh-CN" dirty="0"/>
              <a:t>类。有能力的读者应该朝着这个方向，继续探索。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1AA45D-32E7-46AD-BF43-E99B5AC83936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00DCE32E-328E-4296-AD28-79AB8C843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3B10E2-9B09-474C-94CA-C1505627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55D29CD-9401-433A-B279-BA211376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12D94A-4655-41DD-952A-47E1B84B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2FBFD1-F2DB-48BB-9D30-3330E563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E58EC0-136E-4B6C-A339-7F0887BF4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FC5C98-4671-407E-A9B4-F256B96F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7662" name="标题 13">
            <a:extLst>
              <a:ext uri="{FF2B5EF4-FFF2-40B4-BE49-F238E27FC236}">
                <a16:creationId xmlns:a16="http://schemas.microsoft.com/office/drawing/2014/main" id="{25AB9117-F556-46E9-BB27-8C836759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BB86C684-80DC-4D75-A7A1-6BAAECBA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F1DE999D-76DD-4327-B1BC-AB5BE848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4814888"/>
          </a:xfrm>
        </p:spPr>
        <p:txBody>
          <a:bodyPr/>
          <a:lstStyle/>
          <a:p>
            <a:r>
              <a:rPr lang="zh-CN" altLang="zh-CN"/>
              <a:t>与</a:t>
            </a:r>
            <a:r>
              <a:rPr lang="en-US" altLang="zh-CN"/>
              <a:t>Matplotlib</a:t>
            </a:r>
            <a:r>
              <a:rPr lang="zh-CN" altLang="zh-CN"/>
              <a:t>不同，</a:t>
            </a:r>
            <a:r>
              <a:rPr lang="en-US" altLang="zh-CN"/>
              <a:t>Bokeh</a:t>
            </a:r>
            <a:r>
              <a:rPr lang="zh-CN" altLang="zh-CN"/>
              <a:t>是一款针对浏览器中图形演示的交互式绘图工具。</a:t>
            </a:r>
            <a:endParaRPr lang="en-US" altLang="zh-CN"/>
          </a:p>
          <a:p>
            <a:r>
              <a:rPr lang="zh-CN" altLang="zh-CN"/>
              <a:t>它的目标是使用</a:t>
            </a:r>
            <a:r>
              <a:rPr lang="en-US" altLang="zh-CN"/>
              <a:t> </a:t>
            </a:r>
            <a:r>
              <a:rPr lang="en-US" altLang="zh-CN">
                <a:hlinkClick r:id="rId2"/>
              </a:rPr>
              <a:t>d3.js</a:t>
            </a:r>
            <a:r>
              <a:rPr lang="en-US" altLang="zh-CN"/>
              <a:t> </a:t>
            </a:r>
            <a:r>
              <a:rPr lang="zh-CN" altLang="zh-CN"/>
              <a:t>样式提供优雅，简洁新颖的图形化风格，同时提供大型数据集的高性能交互功能。</a:t>
            </a:r>
            <a:endParaRPr lang="en-US" altLang="zh-CN"/>
          </a:p>
          <a:p>
            <a:r>
              <a:rPr lang="en-US" altLang="zh-CN"/>
              <a:t>Bokeh </a:t>
            </a:r>
            <a:r>
              <a:rPr lang="zh-CN" altLang="zh-CN"/>
              <a:t>支持用户快速创建交互式的绘图，仪表盘和数据应用。这对于喜爱</a:t>
            </a:r>
            <a:r>
              <a:rPr lang="en-US" altLang="zh-CN"/>
              <a:t>d3.js</a:t>
            </a:r>
            <a:r>
              <a:rPr lang="zh-CN" altLang="zh-CN"/>
              <a:t>的可视化效果，但不熟悉</a:t>
            </a:r>
            <a:r>
              <a:rPr lang="en-US" altLang="zh-CN"/>
              <a:t>JavaScript</a:t>
            </a:r>
            <a:r>
              <a:rPr lang="zh-CN" altLang="zh-CN"/>
              <a:t>的用户有莫大的帮助。因此，在使用</a:t>
            </a:r>
            <a:r>
              <a:rPr lang="en-US" altLang="zh-CN"/>
              <a:t>IPython Notebook</a:t>
            </a:r>
            <a:r>
              <a:rPr lang="zh-CN" altLang="zh-CN"/>
              <a:t>进行编程时，能将</a:t>
            </a:r>
            <a:r>
              <a:rPr lang="en-US" altLang="zh-CN"/>
              <a:t>Bokeh</a:t>
            </a:r>
            <a:r>
              <a:rPr lang="zh-CN" altLang="zh-CN"/>
              <a:t>的交互体验提升至最大。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5A0CE1C-5460-4DCC-8CD3-F2509B5C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4D52D339-6617-4D6B-AF5B-42C241D7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1501775"/>
          </a:xfrm>
        </p:spPr>
        <p:txBody>
          <a:bodyPr/>
          <a:lstStyle/>
          <a:p>
            <a:r>
              <a:rPr lang="zh-CN" altLang="zh-CN"/>
              <a:t>其最新的官方文档为</a:t>
            </a:r>
            <a:r>
              <a:rPr lang="en-US" altLang="zh-CN" u="sng">
                <a:hlinkClick r:id="rId2"/>
              </a:rPr>
              <a:t>http://bokeh.pydata.org/en/latest/index.html</a:t>
            </a:r>
            <a:r>
              <a:rPr lang="zh-CN" altLang="zh-CN"/>
              <a:t>同样，它也为用户提供一个精彩的画廊</a:t>
            </a:r>
            <a:r>
              <a:rPr lang="en-US" altLang="zh-CN"/>
              <a:t>(Gallery)</a:t>
            </a:r>
            <a:r>
              <a:rPr lang="zh-CN" altLang="zh-CN"/>
              <a:t>以展示基础的例子。</a:t>
            </a:r>
            <a:endParaRPr lang="en-US" altLang="zh-CN"/>
          </a:p>
          <a:p>
            <a:r>
              <a:rPr lang="en-US" altLang="zh-CN"/>
              <a:t>Bokeh</a:t>
            </a:r>
            <a:r>
              <a:rPr lang="zh-CN" altLang="zh-CN"/>
              <a:t>画廊剪影</a:t>
            </a:r>
            <a:r>
              <a:rPr lang="zh-CN" altLang="en-US"/>
              <a:t>如下图：</a:t>
            </a: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53FB19E6-D22F-49A4-87EA-B0B7DAF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632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10167BA-A5A6-441D-88AA-76D6AF3D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60350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064E9-C2D1-44DD-A85E-53C9A482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281988" cy="3332163"/>
          </a:xfrm>
        </p:spPr>
        <p:txBody>
          <a:bodyPr/>
          <a:lstStyle/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from </a:t>
            </a:r>
            <a:r>
              <a:rPr lang="en-US" altLang="zh-CN" dirty="0" err="1"/>
              <a:t>bokeh.plotting</a:t>
            </a:r>
            <a:r>
              <a:rPr lang="en-US" altLang="zh-CN" dirty="0"/>
              <a:t> import figure, </a:t>
            </a:r>
            <a:r>
              <a:rPr lang="en-US" altLang="zh-CN" dirty="0" err="1"/>
              <a:t>output_file</a:t>
            </a:r>
            <a:r>
              <a:rPr lang="en-US" altLang="zh-CN" dirty="0"/>
              <a:t>, show</a:t>
            </a:r>
            <a:endParaRPr lang="zh-CN" altLang="zh-CN" dirty="0"/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x = [1, 2, 3, 4, 5]</a:t>
            </a:r>
            <a:endParaRPr lang="zh-CN" altLang="zh-CN" dirty="0"/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y = [6, 7, 2, 4, 5]</a:t>
            </a:r>
            <a:endParaRPr lang="zh-CN" altLang="zh-CN" dirty="0"/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output_file</a:t>
            </a:r>
            <a:r>
              <a:rPr lang="en-US" altLang="zh-CN" dirty="0"/>
              <a:t>("lines.html", title="line plot example") # </a:t>
            </a:r>
            <a:r>
              <a:rPr lang="zh-CN" altLang="zh-CN" dirty="0"/>
              <a:t>输出为静态文件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# </a:t>
            </a:r>
            <a:r>
              <a:rPr lang="zh-CN" altLang="zh-CN" dirty="0"/>
              <a:t>创建一个</a:t>
            </a:r>
            <a:r>
              <a:rPr lang="en-US" altLang="zh-CN" dirty="0"/>
              <a:t>figure</a:t>
            </a:r>
            <a:r>
              <a:rPr lang="zh-CN" altLang="zh-CN" dirty="0"/>
              <a:t>对象，附带标题和坐标轴标记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p = figure(title="simple line example", </a:t>
            </a:r>
            <a:r>
              <a:rPr lang="en-US" altLang="zh-CN" dirty="0" err="1"/>
              <a:t>x_axis_label</a:t>
            </a:r>
            <a:r>
              <a:rPr lang="en-US" altLang="zh-CN" dirty="0"/>
              <a:t>='x', </a:t>
            </a:r>
            <a:r>
              <a:rPr lang="en-US" altLang="zh-CN" dirty="0" err="1"/>
              <a:t>y_axis_label</a:t>
            </a:r>
            <a:r>
              <a:rPr lang="en-US" altLang="zh-CN" dirty="0"/>
              <a:t>='y')</a:t>
            </a:r>
            <a:endParaRPr lang="zh-CN" altLang="zh-CN" dirty="0"/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p.line</a:t>
            </a:r>
            <a:r>
              <a:rPr lang="en-US" altLang="zh-CN" dirty="0"/>
              <a:t>(x, y, legend="Line A.", </a:t>
            </a:r>
            <a:r>
              <a:rPr lang="en-US" altLang="zh-CN" dirty="0" err="1"/>
              <a:t>line_width</a:t>
            </a:r>
            <a:r>
              <a:rPr lang="en-US" altLang="zh-CN" dirty="0"/>
              <a:t>=2) # </a:t>
            </a:r>
            <a:r>
              <a:rPr lang="zh-CN" altLang="zh-CN" dirty="0"/>
              <a:t>添加一条线，设置图例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altLang="zh-CN" dirty="0"/>
              <a:t>show(p)</a:t>
            </a:r>
          </a:p>
          <a:p>
            <a:pPr>
              <a:lnSpc>
                <a:spcPts val="2000"/>
              </a:lnSpc>
              <a:defRPr/>
            </a:pPr>
            <a:r>
              <a:rPr lang="zh-CN" altLang="en-US" dirty="0"/>
              <a:t>运行得出结果如下图</a:t>
            </a:r>
            <a:r>
              <a:rPr lang="en-US" altLang="zh-CN" dirty="0"/>
              <a:t>: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0724" name="图片 3" descr="C:\Users\ORamon\Desktop\图7-2-3.png">
            <a:extLst>
              <a:ext uri="{FF2B5EF4-FFF2-40B4-BE49-F238E27FC236}">
                <a16:creationId xmlns:a16="http://schemas.microsoft.com/office/drawing/2014/main" id="{7181BC60-79C0-46F7-BC99-E1904840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76675"/>
            <a:ext cx="76327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061E8E3-02C8-45D8-BB28-DEC08A6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F0B3E28C-59F6-4EBD-9595-DF98D488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496300" cy="1358900"/>
          </a:xfrm>
        </p:spPr>
        <p:txBody>
          <a:bodyPr/>
          <a:lstStyle/>
          <a:p>
            <a:r>
              <a:rPr lang="zh-CN" altLang="zh-CN"/>
              <a:t>在画廊页面中，有非常多生动的交互式例子。例如，交互式的电影检索工具。 </a:t>
            </a:r>
            <a:r>
              <a:rPr lang="en-US" altLang="zh-CN"/>
              <a:t>Bokeh</a:t>
            </a:r>
            <a:r>
              <a:rPr lang="zh-CN" altLang="zh-CN"/>
              <a:t>画廊网页</a:t>
            </a:r>
            <a:r>
              <a:rPr lang="en-US" altLang="zh-CN"/>
              <a:t>http://bokeh.pydata.org/en/latest/docs/gallery.html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1748" name="图片 3" descr="C:\Users\ORamon\Desktop\I8GCTKBIC8DN}J70}S`PWH7.png">
            <a:extLst>
              <a:ext uri="{FF2B5EF4-FFF2-40B4-BE49-F238E27FC236}">
                <a16:creationId xmlns:a16="http://schemas.microsoft.com/office/drawing/2014/main" id="{66A77BB2-C9DE-421D-BE0D-E182050A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7848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F074C8F-20A8-42F0-AE64-D2F7056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BBCEAA8A-31D9-4685-9B43-DA28925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856662" cy="1944688"/>
          </a:xfrm>
        </p:spPr>
        <p:txBody>
          <a:bodyPr/>
          <a:lstStyle/>
          <a:p>
            <a:r>
              <a:rPr lang="zh-CN" altLang="zh-CN"/>
              <a:t>可以通过左边预设的过滤器（</a:t>
            </a:r>
            <a:r>
              <a:rPr lang="en-US" altLang="zh-CN"/>
              <a:t>filter</a:t>
            </a:r>
            <a:r>
              <a:rPr lang="zh-CN" altLang="zh-CN"/>
              <a:t>）来改变右边图像的样式和内容。过滤器包括：最小电影评论数、票房、首映时间、奥斯卡奖杯数等。可见，当前有</a:t>
            </a:r>
            <a:r>
              <a:rPr lang="en-US" altLang="zh-CN"/>
              <a:t>7447</a:t>
            </a:r>
            <a:r>
              <a:rPr lang="zh-CN" altLang="zh-CN"/>
              <a:t>部电影被展示在图上。我们将“最小电影评论数”提高到</a:t>
            </a:r>
            <a:r>
              <a:rPr lang="en-US" altLang="zh-CN"/>
              <a:t>250</a:t>
            </a:r>
            <a:r>
              <a:rPr lang="zh-CN" altLang="zh-CN"/>
              <a:t>，以寻找一些经典好片，得到</a:t>
            </a:r>
            <a:r>
              <a:rPr lang="en-US" altLang="zh-CN"/>
              <a:t>2000</a:t>
            </a:r>
            <a:r>
              <a:rPr lang="zh-CN" altLang="zh-CN"/>
              <a:t>年到</a:t>
            </a:r>
            <a:r>
              <a:rPr lang="en-US" altLang="zh-CN"/>
              <a:t>2014</a:t>
            </a:r>
            <a:r>
              <a:rPr lang="zh-CN" altLang="zh-CN"/>
              <a:t>年的</a:t>
            </a:r>
            <a:r>
              <a:rPr lang="en-US" altLang="zh-CN"/>
              <a:t>49</a:t>
            </a:r>
            <a:r>
              <a:rPr lang="zh-CN" altLang="zh-CN"/>
              <a:t>部经典电影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2772" name="图片 3" descr="C:\Users\ORamon\Desktop\6]5}1MD]YZU}Y%)ZQ~)B`HN.png">
            <a:extLst>
              <a:ext uri="{FF2B5EF4-FFF2-40B4-BE49-F238E27FC236}">
                <a16:creationId xmlns:a16="http://schemas.microsoft.com/office/drawing/2014/main" id="{F9013AD7-E363-4101-B99A-DD442FD8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838"/>
            <a:ext cx="79930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69D6E270-FFBA-4C17-B05C-FAE2002A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DB91176E-5476-48F0-8813-DC88F909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496300" cy="3529013"/>
          </a:xfrm>
        </p:spPr>
        <p:txBody>
          <a:bodyPr/>
          <a:lstStyle/>
          <a:p>
            <a:r>
              <a:rPr lang="zh-CN" altLang="zh-CN"/>
              <a:t>将鼠标悬停到某一个具体的点上，交互式响应将显示出这个点对应的电影名称、首映时间和票房信息。</a:t>
            </a:r>
            <a:r>
              <a:rPr lang="zh-CN" altLang="en-US"/>
              <a:t>上</a:t>
            </a:r>
            <a:r>
              <a:rPr lang="zh-CN" altLang="zh-CN"/>
              <a:t>图中的是</a:t>
            </a:r>
            <a:r>
              <a:rPr lang="en-US" altLang="zh-CN"/>
              <a:t>2012</a:t>
            </a:r>
            <a:r>
              <a:rPr lang="zh-CN" altLang="zh-CN"/>
              <a:t>年上映的《饥饿游戏》，官方票房统计高达</a:t>
            </a:r>
            <a:r>
              <a:rPr lang="en-US" altLang="zh-CN"/>
              <a:t>4</a:t>
            </a:r>
            <a:r>
              <a:rPr lang="zh-CN" altLang="zh-CN"/>
              <a:t>亿美元。</a:t>
            </a:r>
          </a:p>
          <a:p>
            <a:r>
              <a:rPr lang="zh-CN" altLang="zh-CN"/>
              <a:t>可视化的目的是汇总数据，展示信息。而交互式绘图能够让信息在合适的时机才出现。这种交互体验优于</a:t>
            </a:r>
            <a:r>
              <a:rPr lang="en-US" altLang="zh-CN"/>
              <a:t>Matplotlib</a:t>
            </a:r>
            <a:r>
              <a:rPr lang="zh-CN" altLang="zh-CN"/>
              <a:t>，但这意味着开发者要进行更多的准备工作，以支持用户可能的行为。如果仅为绘制简单的统计图表，</a:t>
            </a:r>
            <a:r>
              <a:rPr lang="en-US" altLang="zh-CN"/>
              <a:t>Matplotlib</a:t>
            </a:r>
            <a:r>
              <a:rPr lang="zh-CN" altLang="zh-CN"/>
              <a:t>将使你更加高效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B33EB6-2811-48C0-9320-9D409F23E5A7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FFF4D206-6839-4389-B4FB-B775DFB5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3E9A182-A9AF-413A-9C3F-57BFD252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C70E2C-AACD-412E-B364-0B298D5D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674D4D-1DF9-47DE-AF87-385DCD74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9D70BD3-7669-4831-8D1A-7E8D781E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85E840-89E6-4F35-ABAA-C39D2637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F0AB91-6B6E-427A-B426-13976AFB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30" name="标题 13">
            <a:extLst>
              <a:ext uri="{FF2B5EF4-FFF2-40B4-BE49-F238E27FC236}">
                <a16:creationId xmlns:a16="http://schemas.microsoft.com/office/drawing/2014/main" id="{6AB6F865-7E4E-4FAD-B59B-D799B6A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7DB4B4-3D6E-4C50-8338-7C02E8B20D63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D1DB5D8B-793A-40F9-8B04-C2812AAF7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9C76F2-F101-4CD1-A327-407C0750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92CB0A-CDCC-4E08-A032-16B1B6A3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39C888-9AA4-4398-9C92-3D374262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45B1B9-556B-4E24-910F-95C3962F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799" y="1870436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C78BAE-BD43-4BBE-B247-29DB11AF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C8C53B-645F-48DC-8121-590581C3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E793323B-802C-4862-8D98-295D9A2F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D37714F-5579-4C0E-AEF1-1501F61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zh-CN"/>
              <a:t>其他优秀的绘图模块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0E8000D9-A0C2-4566-BCC9-4D209093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2150"/>
            <a:ext cx="8569325" cy="2089150"/>
          </a:xfrm>
        </p:spPr>
        <p:txBody>
          <a:bodyPr/>
          <a:lstStyle/>
          <a:p>
            <a:r>
              <a:rPr lang="zh-CN" altLang="zh-CN"/>
              <a:t>以下附一张可视化任务中优秀模块的功能简介，希望帮助读者提升视野，在需要深入学习数据可视化时能更有方向感。</a:t>
            </a:r>
            <a:endParaRPr lang="en-US" altLang="zh-CN"/>
          </a:p>
          <a:p>
            <a:r>
              <a:rPr lang="zh-CN" altLang="zh-CN"/>
              <a:t>需要指出的是，大部分场合，</a:t>
            </a:r>
            <a:r>
              <a:rPr lang="en-US" altLang="zh-CN"/>
              <a:t>Matplotlib</a:t>
            </a:r>
            <a:r>
              <a:rPr lang="zh-CN" altLang="zh-CN"/>
              <a:t>和</a:t>
            </a:r>
            <a:r>
              <a:rPr lang="en-US" altLang="zh-CN"/>
              <a:t>Bokeh</a:t>
            </a:r>
            <a:r>
              <a:rPr lang="zh-CN" altLang="zh-CN"/>
              <a:t>都能胜任具体的可视化任务，这也是它们成为</a:t>
            </a:r>
            <a:r>
              <a:rPr lang="en-US" altLang="zh-CN"/>
              <a:t>Python</a:t>
            </a:r>
            <a:r>
              <a:rPr lang="zh-CN" altLang="zh-CN"/>
              <a:t>可视化中最出色模块的理由之一。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6FA0AB-9010-42FE-AC03-95DD734C7ED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852738"/>
          <a:ext cx="8064500" cy="23050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9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模块名称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用途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VisPy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简单快速、可拓展性强的交互式科学（天文、物理等）绘图工具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Glumpy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VisPy</a:t>
                      </a:r>
                      <a:r>
                        <a:rPr lang="zh-CN" sz="1800" kern="100" dirty="0">
                          <a:effectLst/>
                        </a:rPr>
                        <a:t>的姐妹项目，专注于</a:t>
                      </a:r>
                      <a:r>
                        <a:rPr lang="en-US" sz="1800" kern="100" dirty="0">
                          <a:effectLst/>
                        </a:rPr>
                        <a:t>2D/3D</a:t>
                      </a:r>
                      <a:r>
                        <a:rPr lang="zh-CN" sz="1800" kern="100" dirty="0">
                          <a:effectLst/>
                        </a:rPr>
                        <a:t>的高性能数据可视化工具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Seaborn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基于</a:t>
                      </a:r>
                      <a:r>
                        <a:rPr lang="en-US" sz="1800" kern="100" dirty="0" err="1">
                          <a:effectLst/>
                        </a:rPr>
                        <a:t>Matplotlib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</a:rPr>
                        <a:t>NumPy</a:t>
                      </a:r>
                      <a:r>
                        <a:rPr lang="zh-CN" sz="1800" kern="100" dirty="0">
                          <a:effectLst/>
                        </a:rPr>
                        <a:t>等，用于制作表现力强且美观的信息图表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Kivy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快速开发应用程序中创新的用户交互界面，如多点触控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Folium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</a:t>
                      </a:r>
                      <a:r>
                        <a:rPr lang="en-US" sz="1800" kern="100" dirty="0">
                          <a:effectLst/>
                        </a:rPr>
                        <a:t>Leaflet.js</a:t>
                      </a:r>
                      <a:r>
                        <a:rPr lang="zh-CN" sz="1800" kern="100" dirty="0">
                          <a:effectLst/>
                        </a:rPr>
                        <a:t>的</a:t>
                      </a:r>
                      <a:r>
                        <a:rPr lang="en-US" sz="1800" kern="100" dirty="0">
                          <a:effectLst/>
                        </a:rPr>
                        <a:t>Python</a:t>
                      </a:r>
                      <a:r>
                        <a:rPr lang="zh-CN" sz="1800" kern="100" dirty="0">
                          <a:effectLst/>
                        </a:rPr>
                        <a:t>编程接口，方便地将数据可视化于地图之上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NetworkX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用于创造、操作、研究和绘制复杂网络的结构图和机理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9E70316B-C495-4B44-A1F6-764F41FF7B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0DB094A-E027-4815-906F-492C21002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2978D40-D6C2-4ED3-84CC-B01183BF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6870" name="WordArt 2">
            <a:extLst>
              <a:ext uri="{FF2B5EF4-FFF2-40B4-BE49-F238E27FC236}">
                <a16:creationId xmlns:a16="http://schemas.microsoft.com/office/drawing/2014/main" id="{57D247F9-8558-4C27-95FA-88B191217CB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4260850" y="2781300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36871" name="组合 17">
            <a:extLst>
              <a:ext uri="{FF2B5EF4-FFF2-40B4-BE49-F238E27FC236}">
                <a16:creationId xmlns:a16="http://schemas.microsoft.com/office/drawing/2014/main" id="{9CBED42A-7DD4-436F-ABA1-AF4917C777C0}"/>
              </a:ext>
            </a:extLst>
          </p:cNvPr>
          <p:cNvGrpSpPr>
            <a:grpSpLocks/>
          </p:cNvGrpSpPr>
          <p:nvPr/>
        </p:nvGrpSpPr>
        <p:grpSpPr bwMode="auto">
          <a:xfrm>
            <a:off x="-322263" y="1214438"/>
            <a:ext cx="3751263" cy="3751262"/>
            <a:chOff x="-2714676" y="2357430"/>
            <a:chExt cx="3751262" cy="3751262"/>
          </a:xfrm>
        </p:grpSpPr>
        <p:grpSp>
          <p:nvGrpSpPr>
            <p:cNvPr id="36873" name="组合 8">
              <a:extLst>
                <a:ext uri="{FF2B5EF4-FFF2-40B4-BE49-F238E27FC236}">
                  <a16:creationId xmlns:a16="http://schemas.microsoft.com/office/drawing/2014/main" id="{F93BD8F7-2273-4B57-8D47-E9967DAF6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714676" y="2357430"/>
              <a:ext cx="3751262" cy="3751262"/>
              <a:chOff x="244442" y="902804"/>
              <a:chExt cx="3752056" cy="3752056"/>
            </a:xfrm>
          </p:grpSpPr>
          <p:grpSp>
            <p:nvGrpSpPr>
              <p:cNvPr id="36875" name="组合 13">
                <a:extLst>
                  <a:ext uri="{FF2B5EF4-FFF2-40B4-BE49-F238E27FC236}">
                    <a16:creationId xmlns:a16="http://schemas.microsoft.com/office/drawing/2014/main" id="{6EA54D6F-6954-4A1C-99EE-C764868F6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42" y="902804"/>
                <a:ext cx="3752056" cy="3752056"/>
                <a:chOff x="244442" y="902804"/>
                <a:chExt cx="3752056" cy="375205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847DD56-CFA7-4F8D-BE65-D19105CD89B9}"/>
                    </a:ext>
                  </a:extLst>
                </p:cNvPr>
                <p:cNvSpPr/>
                <p:nvPr/>
              </p:nvSpPr>
              <p:spPr bwMode="auto">
                <a:xfrm>
                  <a:off x="244442" y="902804"/>
                  <a:ext cx="3752056" cy="375205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  <a:alpha val="73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50800" dist="38100" dir="18900000" algn="bl" rotWithShape="0">
                    <a:schemeClr val="accent1">
                      <a:lumMod val="20000"/>
                      <a:lumOff val="80000"/>
                      <a:alpha val="40000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 b="1">
                    <a:solidFill>
                      <a:prstClr val="black"/>
                    </a:solidFill>
                    <a:latin typeface="Arial" charset="0"/>
                    <a:ea typeface="宋体" charset="-122"/>
                  </a:endParaRPr>
                </a:p>
              </p:txBody>
            </p:sp>
            <p:pic>
              <p:nvPicPr>
                <p:cNvPr id="36880" name="图片 12">
                  <a:extLst>
                    <a:ext uri="{FF2B5EF4-FFF2-40B4-BE49-F238E27FC236}">
                      <a16:creationId xmlns:a16="http://schemas.microsoft.com/office/drawing/2014/main" id="{108278BC-5259-4033-96C8-BF328C131F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42" y="2117507"/>
                  <a:ext cx="1493448" cy="498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1" name="图片 13">
                  <a:extLst>
                    <a:ext uri="{FF2B5EF4-FFF2-40B4-BE49-F238E27FC236}">
                      <a16:creationId xmlns:a16="http://schemas.microsoft.com/office/drawing/2014/main" id="{3188796C-B856-400F-A71D-95BF5D9CC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8225" y="3138248"/>
                  <a:ext cx="692096" cy="695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2" name="图片 14">
                  <a:extLst>
                    <a:ext uri="{FF2B5EF4-FFF2-40B4-BE49-F238E27FC236}">
                      <a16:creationId xmlns:a16="http://schemas.microsoft.com/office/drawing/2014/main" id="{CE653F29-06F7-4139-A213-472483CBE8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50" y="3080850"/>
                  <a:ext cx="1320951" cy="597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3" name="图片 15">
                  <a:extLst>
                    <a:ext uri="{FF2B5EF4-FFF2-40B4-BE49-F238E27FC236}">
                      <a16:creationId xmlns:a16="http://schemas.microsoft.com/office/drawing/2014/main" id="{03CFEF50-87B5-413D-895B-06CEEFBF8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3707" y="3969912"/>
                  <a:ext cx="1205858" cy="513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6876" name="图片 10">
                <a:extLst>
                  <a:ext uri="{FF2B5EF4-FFF2-40B4-BE49-F238E27FC236}">
                    <a16:creationId xmlns:a16="http://schemas.microsoft.com/office/drawing/2014/main" id="{5065F6FC-E376-4DD8-B935-C6B725864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0942" y="1903148"/>
                <a:ext cx="1241921" cy="642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74" name="图片 16" descr="LOGO1.png">
              <a:extLst>
                <a:ext uri="{FF2B5EF4-FFF2-40B4-BE49-F238E27FC236}">
                  <a16:creationId xmlns:a16="http://schemas.microsoft.com/office/drawing/2014/main" id="{CE5A4E6D-6614-4115-8CC3-BB932FA1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4478" y="257174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72" name="Picture 20" descr="E:\LXL\T-微信平台\二维码（PPT）.png">
            <a:extLst>
              <a:ext uri="{FF2B5EF4-FFF2-40B4-BE49-F238E27FC236}">
                <a16:creationId xmlns:a16="http://schemas.microsoft.com/office/drawing/2014/main" id="{9E79C525-8FA9-47DA-B99E-FCFC7C3C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1875"/>
            <a:ext cx="28575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9E2AEC0E-5D45-48D0-A80A-A125E227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957" y="4910287"/>
            <a:ext cx="347593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93DB285-10FD-492B-959C-E99CC913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66" y="5951537"/>
            <a:ext cx="46065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25DFC1AC-0083-414C-A149-9C23E21E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/>
              <a:t>图表绘制介绍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6E62601-0408-40D1-B14A-FD0335EE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4454525"/>
          </a:xfrm>
        </p:spPr>
        <p:txBody>
          <a:bodyPr/>
          <a:lstStyle/>
          <a:p>
            <a:r>
              <a:rPr lang="zh-CN" altLang="zh-CN"/>
              <a:t>读到这里，相信读者已经掌握了</a:t>
            </a:r>
            <a:r>
              <a:rPr lang="en-US" altLang="zh-CN"/>
              <a:t>Python</a:t>
            </a:r>
            <a:r>
              <a:rPr lang="zh-CN" altLang="zh-CN"/>
              <a:t>的语言基础，包括基本概念和数据结构。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zh-CN"/>
              <a:t>作为开源语言有一种魔力。那就是吸引众多开发者搭建第三方模块，使其能充分适应复杂现实的挑战，在众多诉求不同的领域中取得出色表现。</a:t>
            </a:r>
          </a:p>
          <a:p>
            <a:r>
              <a:rPr lang="zh-CN" altLang="zh-CN"/>
              <a:t>图表绘制对于数据分析和可视化环节有不可替代的作用和意义，它能给人带来直观的视觉冲击，快速把握数据的分布和规律。</a:t>
            </a:r>
            <a:endParaRPr lang="en-US" altLang="zh-CN"/>
          </a:p>
          <a:p>
            <a:r>
              <a:rPr lang="zh-CN" altLang="zh-CN"/>
              <a:t>在第</a:t>
            </a:r>
            <a:r>
              <a:rPr lang="en-US" altLang="zh-CN"/>
              <a:t>7</a:t>
            </a:r>
            <a:r>
              <a:rPr lang="zh-CN" altLang="zh-CN"/>
              <a:t>章，我们将重点介绍</a:t>
            </a:r>
            <a:r>
              <a:rPr lang="en-US" altLang="zh-CN"/>
              <a:t>Matplotlib</a:t>
            </a:r>
            <a:r>
              <a:rPr lang="zh-CN" altLang="zh-CN"/>
              <a:t>和</a:t>
            </a:r>
            <a:r>
              <a:rPr lang="en-US" altLang="zh-CN"/>
              <a:t>Bokeh</a:t>
            </a:r>
            <a:r>
              <a:rPr lang="zh-CN" altLang="zh-CN"/>
              <a:t>模块，见识下</a:t>
            </a:r>
            <a:r>
              <a:rPr lang="en-US" altLang="zh-CN"/>
              <a:t>Python</a:t>
            </a:r>
            <a:r>
              <a:rPr lang="zh-CN" altLang="zh-CN"/>
              <a:t>这个多面手的图表绘制能力。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94C1965-0D4C-468D-8515-4BDEF4D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Matplotlib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58C15915-310B-405C-A38E-AC449B7B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2366963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是</a:t>
            </a:r>
            <a:r>
              <a:rPr lang="en-US" altLang="zh-CN"/>
              <a:t>Python</a:t>
            </a:r>
            <a:r>
              <a:rPr lang="zh-CN" altLang="zh-CN"/>
              <a:t>中最著名的绘图库。其子库</a:t>
            </a:r>
            <a:r>
              <a:rPr lang="en-US" altLang="zh-CN"/>
              <a:t>pyplot</a:t>
            </a:r>
            <a:r>
              <a:rPr lang="zh-CN" altLang="zh-CN"/>
              <a:t>包含大量与</a:t>
            </a:r>
            <a:r>
              <a:rPr lang="en-US" altLang="zh-CN"/>
              <a:t>MATLAB</a:t>
            </a:r>
            <a:r>
              <a:rPr lang="zh-CN" altLang="zh-CN"/>
              <a:t>相似的函数调用接口，这种函数式编程的思想非常适合进行交互式制图。条形图、扇形图、散点图、等高线图等二维或三维图形都是它的拿手好戏。</a:t>
            </a:r>
          </a:p>
          <a:p>
            <a:r>
              <a:rPr lang="zh-CN" altLang="zh-CN"/>
              <a:t>函数式绘图</a:t>
            </a:r>
            <a:r>
              <a:rPr lang="zh-CN" altLang="en-US"/>
              <a:t>如下图：</a:t>
            </a: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B1FB70E7-25A9-497D-9163-23BF9065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65488"/>
            <a:ext cx="7777163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C2C91AD0-E56B-4398-8695-403F9DF6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33E9A7A7-320B-4F40-AAD2-FD3B5083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2509838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的官方文档多达几百页，相当完备，并在“画廊</a:t>
            </a:r>
            <a:r>
              <a:rPr lang="en-US" altLang="zh-CN"/>
              <a:t>(Gallery)</a:t>
            </a:r>
            <a:r>
              <a:rPr lang="zh-CN" altLang="zh-CN"/>
              <a:t>”中附有上百幅示例图及对应源代码。这对于新手非常友好。可以在其中找到同个类型的图片，并尝试修改对应代码进行创作。</a:t>
            </a:r>
          </a:p>
          <a:p>
            <a:r>
              <a:rPr lang="en-US" altLang="zh-CN"/>
              <a:t>Matplotlib Gallery</a:t>
            </a:r>
            <a:r>
              <a:rPr lang="zh-CN" altLang="zh-CN"/>
              <a:t>网址为：</a:t>
            </a:r>
            <a:r>
              <a:rPr lang="en-US" altLang="zh-CN" u="sng">
                <a:hlinkClick r:id="rId2"/>
              </a:rPr>
              <a:t>http://matplotlib.org/gallery.html</a:t>
            </a:r>
            <a:endParaRPr lang="en-US" altLang="zh-CN" u="sng"/>
          </a:p>
          <a:p>
            <a:r>
              <a:rPr lang="en-US" altLang="zh-CN"/>
              <a:t>Matplotlib</a:t>
            </a:r>
            <a:r>
              <a:rPr lang="zh-CN" altLang="zh-CN"/>
              <a:t>官方文档剪影</a:t>
            </a:r>
            <a:r>
              <a:rPr lang="zh-CN" altLang="en-US"/>
              <a:t>如下图：</a:t>
            </a:r>
            <a:endParaRPr lang="en-US" altLang="zh-CN" u="sng"/>
          </a:p>
          <a:p>
            <a:endParaRPr lang="zh-CN" altLang="zh-CN"/>
          </a:p>
          <a:p>
            <a:endParaRPr lang="zh-CN" altLang="en-US"/>
          </a:p>
        </p:txBody>
      </p:sp>
      <p:pic>
        <p:nvPicPr>
          <p:cNvPr id="20484" name="图片 3">
            <a:extLst>
              <a:ext uri="{FF2B5EF4-FFF2-40B4-BE49-F238E27FC236}">
                <a16:creationId xmlns:a16="http://schemas.microsoft.com/office/drawing/2014/main" id="{48F2E8FD-2CAE-4403-880A-1756C844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777716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E1B3A4B6-61C3-403C-85C4-EECD0CDD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98BF34B-AAB1-4763-ACF1-5C153F0C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6450" cy="2366963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这一小节作为</a:t>
            </a:r>
            <a:r>
              <a:rPr lang="en-US" altLang="zh-CN"/>
              <a:t>Matplotlib</a:t>
            </a:r>
            <a:r>
              <a:rPr lang="zh-CN" altLang="zh-CN"/>
              <a:t>的入门介绍，将通过一个综合绘图示例来理解和学习</a:t>
            </a:r>
            <a:r>
              <a:rPr lang="en-US" altLang="zh-CN"/>
              <a:t>Matplotlib</a:t>
            </a:r>
            <a:r>
              <a:rPr lang="zh-CN" altLang="zh-CN"/>
              <a:t>函数式绘图中所涉及的基本概念。</a:t>
            </a:r>
          </a:p>
          <a:p>
            <a:r>
              <a:rPr lang="zh-CN" altLang="zh-CN"/>
              <a:t>首先介绍的概念是“子图”。它允许用户将多幅图同时绘制到一个图片窗口之中。这能节省空间，同时允许用户从多个角度展示和解读数据的同时，在数据可视化任务中非常实用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1508" name="图片 3" descr="C:\Users\ORamon\Desktop\figure_111.png">
            <a:extLst>
              <a:ext uri="{FF2B5EF4-FFF2-40B4-BE49-F238E27FC236}">
                <a16:creationId xmlns:a16="http://schemas.microsoft.com/office/drawing/2014/main" id="{6B169E69-98D0-4359-B7C0-559188DB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141663"/>
            <a:ext cx="456882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7742B36-C7CB-4259-B2A2-10988A5A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2A835-A9D6-409F-8697-17CF133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569325" cy="5030788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在函数式绘图中，任何的绘图对象都被看作是一条函数产生的结果。因此，达到这个效果的代码非常简单，子图的声明方法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import </a:t>
            </a:r>
            <a:r>
              <a:rPr lang="en-US" altLang="zh-CN" dirty="0" err="1"/>
              <a:t>matplotlib.pylab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# </a:t>
            </a:r>
            <a:r>
              <a:rPr lang="zh-CN" altLang="zh-CN" dirty="0"/>
              <a:t>第一部分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(2,1,1)    # </a:t>
            </a:r>
            <a:r>
              <a:rPr lang="zh-CN" altLang="zh-CN" dirty="0"/>
              <a:t>参数依次为：行，列，第几项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# </a:t>
            </a:r>
            <a:r>
              <a:rPr lang="zh-CN" altLang="zh-CN" dirty="0"/>
              <a:t>第二部分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(2,2,3)</a:t>
            </a:r>
            <a:endParaRPr lang="zh-CN" altLang="zh-CN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# </a:t>
            </a:r>
            <a:r>
              <a:rPr lang="zh-CN" altLang="zh-CN" dirty="0"/>
              <a:t>第三部分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(2,2,4)</a:t>
            </a:r>
            <a:endParaRPr lang="zh-CN" altLang="zh-CN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pPr>
              <a:lnSpc>
                <a:spcPct val="100000"/>
              </a:lnSpc>
              <a:defRPr/>
            </a:pPr>
            <a:r>
              <a:rPr lang="zh-CN" altLang="zh-CN" dirty="0"/>
              <a:t>接下来，只需要将绘图代码插入两个部分之间，图像就会在用户指定的位置出现。准确地说，插入子图绘制方法</a:t>
            </a:r>
            <a:r>
              <a:rPr lang="en-US" altLang="zh-CN" dirty="0" err="1"/>
              <a:t>plt.subplot</a:t>
            </a:r>
            <a:r>
              <a:rPr lang="en-US" altLang="zh-CN" dirty="0"/>
              <a:t>()</a:t>
            </a:r>
            <a:r>
              <a:rPr lang="zh-CN" altLang="zh-CN" dirty="0"/>
              <a:t>之间。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B64801B-81F6-4C11-93F3-F1F54014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A25A53A0-6F38-4BF6-A06D-E3734266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549275"/>
            <a:ext cx="8280400" cy="59658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1400"/>
              <a:t>import matplotlib.pylab as plt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import numpy as np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# </a:t>
            </a:r>
            <a:r>
              <a:rPr lang="zh-CN" altLang="zh-CN" sz="1400"/>
              <a:t>第一部分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plt.subplot(2,1,1)    # </a:t>
            </a:r>
            <a:r>
              <a:rPr lang="zh-CN" altLang="zh-CN" sz="1400"/>
              <a:t>参数依次为：行，列，第几项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n = 12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X = np.arange(n)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Y1 = (1-X/float(n)) * np.random.uniform(0.5,1.0,n)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Y2 = (1-X/float(n)) * np.random.uniform(0.5,1.0,n)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# </a:t>
            </a:r>
            <a:r>
              <a:rPr lang="zh-CN" altLang="zh-CN" sz="1400"/>
              <a:t>利用</a:t>
            </a:r>
            <a:r>
              <a:rPr lang="en-US" altLang="zh-CN" sz="1400"/>
              <a:t>plt.bar(x, y)</a:t>
            </a:r>
            <a:r>
              <a:rPr lang="zh-CN" altLang="zh-CN" sz="1400"/>
              <a:t>绘制柱状图，并指定柱状图颜色，柱子边框颜色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plt.bar(X, +Y1, facecolor='#9999ff', edgecolor='white')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plt.bar(X, -Y2, facecolor='#ff9999', edgecolor='white')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for x, y in zip(X,Y1):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    # </a:t>
            </a:r>
            <a:r>
              <a:rPr lang="zh-CN" altLang="zh-CN" sz="1400"/>
              <a:t>利用</a:t>
            </a:r>
            <a:r>
              <a:rPr lang="en-US" altLang="zh-CN" sz="1400"/>
              <a:t>plt.text()</a:t>
            </a:r>
            <a:r>
              <a:rPr lang="zh-CN" altLang="zh-CN" sz="1400"/>
              <a:t>指定文字出现的坐标和内容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plt.text(x+0.4, y+0.05, '%.2f' % y, ha='center', va= 'bottom') </a:t>
            </a:r>
            <a:endParaRPr lang="zh-CN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# </a:t>
            </a:r>
            <a:r>
              <a:rPr lang="zh-CN" altLang="zh-CN" sz="1400"/>
              <a:t>利用</a:t>
            </a:r>
            <a:r>
              <a:rPr lang="en-US" altLang="zh-CN" sz="1400"/>
              <a:t>plt.ylim(y1, y2)</a:t>
            </a:r>
            <a:r>
              <a:rPr lang="zh-CN" altLang="zh-CN" sz="1400"/>
              <a:t>限制图形打印时对应的纵坐标范围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plt.ylim(-1.25,+1.25)</a:t>
            </a:r>
            <a:endParaRPr lang="zh-CN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1A27B76-5295-44A2-B934-F235C99F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8F6C193-FF78-4822-9B23-1C3B6AB2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0713"/>
            <a:ext cx="8208963" cy="1789112"/>
          </a:xfrm>
        </p:spPr>
        <p:txBody>
          <a:bodyPr/>
          <a:lstStyle/>
          <a:p>
            <a:r>
              <a:rPr lang="zh-CN" altLang="zh-CN"/>
              <a:t>利用</a:t>
            </a:r>
            <a:r>
              <a:rPr lang="en-US" altLang="zh-CN"/>
              <a:t>Matplotlib</a:t>
            </a:r>
            <a:r>
              <a:rPr lang="zh-CN" altLang="zh-CN"/>
              <a:t>的子库</a:t>
            </a:r>
            <a:r>
              <a:rPr lang="en-US" altLang="zh-CN"/>
              <a:t>pyplot</a:t>
            </a:r>
            <a:r>
              <a:rPr lang="zh-CN" altLang="zh-CN"/>
              <a:t>绘制图形时，与</a:t>
            </a:r>
            <a:r>
              <a:rPr lang="en-US" altLang="zh-CN"/>
              <a:t>MATLAB</a:t>
            </a:r>
            <a:r>
              <a:rPr lang="zh-CN" altLang="zh-CN"/>
              <a:t>中函数式绘图的风格非常相似。无论你需要的是一个柱状图，还是显示在图片上的文字，甚至是控制坐标轴的范围，都通过传递参数给对应的绘图函数的方式来实现。此时，图形的表现力更加丰富了，如下图</a:t>
            </a:r>
            <a:r>
              <a:rPr lang="zh-CN" altLang="en-US"/>
              <a:t>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4580" name="图片 3" descr="C:\Users\ORamon\Desktop\figure_123.png">
            <a:extLst>
              <a:ext uri="{FF2B5EF4-FFF2-40B4-BE49-F238E27FC236}">
                <a16:creationId xmlns:a16="http://schemas.microsoft.com/office/drawing/2014/main" id="{A334EA18-7AA5-461A-97AC-708B19F6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92375"/>
            <a:ext cx="8856663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fKjzLywEyy2ei8KkFr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51991</TotalTime>
  <Words>1734</Words>
  <Application>Microsoft Office PowerPoint</Application>
  <PresentationFormat>全屏显示(4:3)</PresentationFormat>
  <Paragraphs>127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2_Office 主题</vt:lpstr>
      <vt:lpstr>think-cell Slide</vt:lpstr>
      <vt:lpstr>PowerPoint 演示文稿</vt:lpstr>
      <vt:lpstr>目录</vt:lpstr>
      <vt:lpstr>图表绘制介绍</vt:lpstr>
      <vt:lpstr>Matplotlib</vt:lpstr>
      <vt:lpstr>Matplotlib绘图</vt:lpstr>
      <vt:lpstr>Matplotlib绘图</vt:lpstr>
      <vt:lpstr>Matplotlib绘图</vt:lpstr>
      <vt:lpstr>Matplotlib绘图</vt:lpstr>
      <vt:lpstr>Matplotlib绘图</vt:lpstr>
      <vt:lpstr>Matplotlib绘图</vt:lpstr>
      <vt:lpstr>Matplotlib的不足</vt:lpstr>
      <vt:lpstr>目录</vt:lpstr>
      <vt:lpstr>Bokeh绘图</vt:lpstr>
      <vt:lpstr>Bokeh绘图</vt:lpstr>
      <vt:lpstr>Bokeh绘图</vt:lpstr>
      <vt:lpstr>Bokeh的应用</vt:lpstr>
      <vt:lpstr>Bokeh的应用</vt:lpstr>
      <vt:lpstr>Bokeh的应用</vt:lpstr>
      <vt:lpstr>目录</vt:lpstr>
      <vt:lpstr>其他优秀的绘图模块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liu xiaoling</cp:lastModifiedBy>
  <cp:revision>6726</cp:revision>
  <cp:lastPrinted>1601-01-01T00:00:00Z</cp:lastPrinted>
  <dcterms:created xsi:type="dcterms:W3CDTF">2009-09-22T14:48:25Z</dcterms:created>
  <dcterms:modified xsi:type="dcterms:W3CDTF">2021-04-30T09:42:22Z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